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heme/themeOverride1.xml" ContentType="application/vnd.openxmlformats-officedocument.themeOverride+xml"/>
  <Override PartName="/ppt/tags/tag12.xml" ContentType="application/vnd.openxmlformats-officedocument.presentationml.tags+xml"/>
  <Override PartName="/ppt/notesSlides/notesSlide21.xml" ContentType="application/vnd.openxmlformats-officedocument.presentationml.notesSlide+xml"/>
  <Override PartName="/ppt/theme/themeOverride2.xml" ContentType="application/vnd.openxmlformats-officedocument.themeOverride+xml"/>
  <Override PartName="/ppt/tags/tag13.xml" ContentType="application/vnd.openxmlformats-officedocument.presentationml.tags+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tags/tag21.xml" ContentType="application/vnd.openxmlformats-officedocument.presentationml.tags+xml"/>
  <Override PartName="/ppt/notesSlides/notesSlide30.xml" ContentType="application/vnd.openxmlformats-officedocument.presentationml.notesSlide+xml"/>
  <Override PartName="/ppt/tags/tag22.xml" ContentType="application/vnd.openxmlformats-officedocument.presentationml.tags+xml"/>
  <Override PartName="/ppt/notesSlides/notesSlide31.xml" ContentType="application/vnd.openxmlformats-officedocument.presentationml.notesSlide+xml"/>
  <Override PartName="/ppt/tags/tag23.xml" ContentType="application/vnd.openxmlformats-officedocument.presentationml.tags+xml"/>
  <Override PartName="/ppt/notesSlides/notesSlide32.xml" ContentType="application/vnd.openxmlformats-officedocument.presentationml.notesSlide+xml"/>
  <Override PartName="/ppt/tags/tag24.xml" ContentType="application/vnd.openxmlformats-officedocument.presentationml.tags+xml"/>
  <Override PartName="/ppt/notesSlides/notesSlide33.xml" ContentType="application/vnd.openxmlformats-officedocument.presentationml.notesSlide+xml"/>
  <Override PartName="/ppt/tags/tag25.xml" ContentType="application/vnd.openxmlformats-officedocument.presentationml.tags+xml"/>
  <Override PartName="/ppt/notesSlides/notesSlide34.xml" ContentType="application/vnd.openxmlformats-officedocument.presentationml.notesSlide+xml"/>
  <Override PartName="/ppt/tags/tag26.xml" ContentType="application/vnd.openxmlformats-officedocument.presentationml.tags+xml"/>
  <Override PartName="/ppt/notesSlides/notesSlide35.xml" ContentType="application/vnd.openxmlformats-officedocument.presentationml.notesSlide+xml"/>
  <Override PartName="/ppt/tags/tag27.xml" ContentType="application/vnd.openxmlformats-officedocument.presentationml.tags+xml"/>
  <Override PartName="/ppt/notesSlides/notesSlide36.xml" ContentType="application/vnd.openxmlformats-officedocument.presentationml.notesSlide+xml"/>
  <Override PartName="/ppt/tags/tag28.xml" ContentType="application/vnd.openxmlformats-officedocument.presentationml.tags+xml"/>
  <Override PartName="/ppt/notesSlides/notesSlide37.xml" ContentType="application/vnd.openxmlformats-officedocument.presentationml.notesSlide+xml"/>
  <Override PartName="/ppt/tags/tag29.xml" ContentType="application/vnd.openxmlformats-officedocument.presentationml.tags+xml"/>
  <Override PartName="/ppt/notesSlides/notesSlide38.xml" ContentType="application/vnd.openxmlformats-officedocument.presentationml.notesSlide+xml"/>
  <Override PartName="/ppt/tags/tag30.xml" ContentType="application/vnd.openxmlformats-officedocument.presentationml.tags+xml"/>
  <Override PartName="/ppt/notesSlides/notesSlide39.xml" ContentType="application/vnd.openxmlformats-officedocument.presentationml.notesSlide+xml"/>
  <Override PartName="/ppt/tags/tag31.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29" r:id="rId2"/>
  </p:sldMasterIdLst>
  <p:notesMasterIdLst>
    <p:notesMasterId r:id="rId44"/>
  </p:notesMasterIdLst>
  <p:sldIdLst>
    <p:sldId id="272" r:id="rId3"/>
    <p:sldId id="271" r:id="rId4"/>
    <p:sldId id="273" r:id="rId5"/>
    <p:sldId id="274" r:id="rId6"/>
    <p:sldId id="275" r:id="rId7"/>
    <p:sldId id="277" r:id="rId8"/>
    <p:sldId id="286" r:id="rId9"/>
    <p:sldId id="282" r:id="rId10"/>
    <p:sldId id="278" r:id="rId11"/>
    <p:sldId id="279" r:id="rId12"/>
    <p:sldId id="280" r:id="rId13"/>
    <p:sldId id="283" r:id="rId14"/>
    <p:sldId id="260" r:id="rId15"/>
    <p:sldId id="284" r:id="rId16"/>
    <p:sldId id="285" r:id="rId17"/>
    <p:sldId id="291" r:id="rId18"/>
    <p:sldId id="292" r:id="rId19"/>
    <p:sldId id="287" r:id="rId20"/>
    <p:sldId id="289" r:id="rId21"/>
    <p:sldId id="288" r:id="rId22"/>
    <p:sldId id="290" r:id="rId23"/>
    <p:sldId id="294" r:id="rId24"/>
    <p:sldId id="262" r:id="rId25"/>
    <p:sldId id="293" r:id="rId26"/>
    <p:sldId id="295" r:id="rId27"/>
    <p:sldId id="267" r:id="rId28"/>
    <p:sldId id="302" r:id="rId29"/>
    <p:sldId id="298" r:id="rId30"/>
    <p:sldId id="299" r:id="rId31"/>
    <p:sldId id="300" r:id="rId32"/>
    <p:sldId id="301" r:id="rId33"/>
    <p:sldId id="270" r:id="rId34"/>
    <p:sldId id="297" r:id="rId35"/>
    <p:sldId id="296" r:id="rId36"/>
    <p:sldId id="305" r:id="rId37"/>
    <p:sldId id="306" r:id="rId38"/>
    <p:sldId id="307" r:id="rId39"/>
    <p:sldId id="308" r:id="rId40"/>
    <p:sldId id="309" r:id="rId41"/>
    <p:sldId id="310" r:id="rId42"/>
    <p:sldId id="304"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16" autoAdjust="0"/>
    <p:restoredTop sz="75694" autoAdjust="0"/>
  </p:normalViewPr>
  <p:slideViewPr>
    <p:cSldViewPr snapToGrid="0">
      <p:cViewPr varScale="1">
        <p:scale>
          <a:sx n="91" d="100"/>
          <a:sy n="91" d="100"/>
        </p:scale>
        <p:origin x="12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194FA-0FC1-4CB4-BDB7-7FC361D739EC}" type="datetimeFigureOut">
              <a:rPr lang="zh-CN" altLang="en-US" smtClean="0"/>
              <a:t>2017/5/25 Thursday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BD165-A480-40DD-9BC9-41726E8CCA5D}" type="slidenum">
              <a:rPr lang="zh-CN" altLang="en-US" smtClean="0"/>
              <a:t>‹#›</a:t>
            </a:fld>
            <a:endParaRPr lang="zh-CN" altLang="en-US"/>
          </a:p>
        </p:txBody>
      </p:sp>
    </p:spTree>
    <p:extLst>
      <p:ext uri="{BB962C8B-B14F-4D97-AF65-F5344CB8AC3E}">
        <p14:creationId xmlns:p14="http://schemas.microsoft.com/office/powerpoint/2010/main" val="3617272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今天我将进行关于</a:t>
            </a:r>
            <a:r>
              <a:rPr lang="zh-CN" altLang="en-US" sz="1200" b="1" dirty="0">
                <a:latin typeface="宋体" panose="02010600030101010101" pitchFamily="2" charset="-122"/>
                <a:ea typeface="宋体" panose="02010600030101010101" pitchFamily="2" charset="-122"/>
              </a:rPr>
              <a:t>行为模型驱动的服务组合程序测试用例生成技术研究</a:t>
            </a:r>
            <a:r>
              <a:rPr lang="zh-CN" altLang="en-US" dirty="0"/>
              <a:t>项目的研究进展报告</a:t>
            </a:r>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55877-54B0-4E6F-BC9F-148F1D4A00E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82727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目前研究主要针对于单个服务层面，或是服务组合流程的测试</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但在很大程度上忽略了现有的方法</a:t>
            </a:r>
            <a:endParaRPr lang="en-US" altLang="zh-CN" dirty="0">
              <a:solidFill>
                <a:schemeClr val="tx1"/>
              </a:solidFill>
              <a:latin typeface="华文楷体" panose="02010600040101010101" pitchFamily="2" charset="-122"/>
              <a:ea typeface="华文楷体" panose="02010600040101010101" pitchFamily="2" charset="-122"/>
            </a:endParaRPr>
          </a:p>
          <a:p>
            <a:pPr indent="457200"/>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36640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下面介绍下重点研究内容及项目进展</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055877-54B0-4E6F-BC9F-148F1D4A00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72261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1200" dirty="0">
                <a:solidFill>
                  <a:schemeClr val="tx1"/>
                </a:solidFill>
                <a:effectLst/>
                <a:latin typeface="+mn-lt"/>
                <a:ea typeface="+mn-ea"/>
                <a:cs typeface="+mn-cs"/>
              </a:rPr>
              <a:t>本研究将从……，一般的基于模型驱动的测试用例生流程如下所示：</a:t>
            </a:r>
            <a:endParaRPr lang="en-US" altLang="zh-CN" sz="1200" kern="1200" dirty="0">
              <a:solidFill>
                <a:schemeClr val="tx1"/>
              </a:solidFill>
              <a:effectLst/>
              <a:latin typeface="+mn-lt"/>
              <a:ea typeface="+mn-ea"/>
              <a:cs typeface="+mn-cs"/>
            </a:endParaRPr>
          </a:p>
          <a:p>
            <a:pPr indent="457200"/>
            <a:r>
              <a:rPr lang="zh-CN" altLang="zh-CN" sz="1200" kern="1200" dirty="0">
                <a:solidFill>
                  <a:schemeClr val="tx1"/>
                </a:solidFill>
                <a:effectLst/>
                <a:latin typeface="+mn-lt"/>
                <a:ea typeface="+mn-ea"/>
                <a:cs typeface="+mn-cs"/>
              </a:rPr>
              <a:t>首先构建被测试软件的模型及其派生模型（一般称作测试模型），然后遍历模型，从模型中生成需要的测试序列集合，再针对测试序列生成相对应的测试用例，最后再待测程序上运行得到测试结果</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因此本课题重点研究以下</a:t>
            </a:r>
            <a:r>
              <a:rPr lang="zh-CN" altLang="en-US" sz="1200" kern="1200" dirty="0">
                <a:solidFill>
                  <a:schemeClr val="tx1"/>
                </a:solidFill>
                <a:effectLst/>
                <a:latin typeface="+mn-lt"/>
                <a:ea typeface="+mn-ea"/>
                <a:cs typeface="+mn-cs"/>
              </a:rPr>
              <a:t>四</a:t>
            </a:r>
            <a:r>
              <a:rPr lang="zh-CN" altLang="zh-CN" sz="1200" kern="1200" dirty="0">
                <a:solidFill>
                  <a:schemeClr val="tx1"/>
                </a:solidFill>
                <a:effectLst/>
                <a:latin typeface="+mn-lt"/>
                <a:ea typeface="+mn-ea"/>
                <a:cs typeface="+mn-cs"/>
              </a:rPr>
              <a:t>个问题：</a:t>
            </a:r>
            <a:endParaRPr lang="en-US" altLang="zh-CN" sz="1200" kern="1200" dirty="0">
              <a:solidFill>
                <a:schemeClr val="tx1"/>
              </a:solidFill>
              <a:effectLst/>
              <a:latin typeface="+mn-lt"/>
              <a:ea typeface="+mn-ea"/>
              <a:cs typeface="+mn-cs"/>
            </a:endParaRPr>
          </a:p>
          <a:p>
            <a:pPr marL="914400" lvl="1" indent="-457200">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基于</a:t>
            </a:r>
            <a:r>
              <a:rPr lang="en-US" altLang="zh-CN" sz="2000" b="1" dirty="0">
                <a:latin typeface="华文楷体" panose="02010600040101010101" pitchFamily="2" charset="-122"/>
                <a:ea typeface="华文楷体" panose="02010600040101010101" pitchFamily="2" charset="-122"/>
              </a:rPr>
              <a:t>Web</a:t>
            </a:r>
            <a:r>
              <a:rPr lang="zh-CN" altLang="en-US" sz="2000" b="1" dirty="0">
                <a:latin typeface="华文楷体" panose="02010600040101010101" pitchFamily="2" charset="-122"/>
                <a:ea typeface="华文楷体" panose="02010600040101010101" pitchFamily="2" charset="-122"/>
              </a:rPr>
              <a:t>服务行为的形式化描述模型建立</a:t>
            </a:r>
            <a:endParaRPr lang="en-US" altLang="zh-CN" sz="2000" b="1" dirty="0">
              <a:latin typeface="华文楷体" panose="02010600040101010101" pitchFamily="2" charset="-122"/>
              <a:ea typeface="华文楷体" panose="02010600040101010101" pitchFamily="2" charset="-122"/>
            </a:endParaRPr>
          </a:p>
          <a:p>
            <a:pPr marL="914400" lvl="1" indent="-457200">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基于建立模型的测试序列与测试数据自动生成</a:t>
            </a:r>
            <a:endParaRPr lang="en-US" altLang="zh-CN" sz="2000" b="1" dirty="0">
              <a:latin typeface="华文楷体" panose="02010600040101010101" pitchFamily="2" charset="-122"/>
              <a:ea typeface="华文楷体" panose="02010600040101010101" pitchFamily="2" charset="-122"/>
            </a:endParaRPr>
          </a:p>
          <a:p>
            <a:pPr marL="914400" lvl="1" indent="-457200">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原型工具的设计与开发</a:t>
            </a:r>
          </a:p>
          <a:p>
            <a:pPr indent="457200"/>
            <a:endParaRPr lang="en-US" altLang="zh-CN" dirty="0"/>
          </a:p>
          <a:p>
            <a:pPr indent="457200"/>
            <a:endParaRPr lang="en-US" altLang="zh-CN" dirty="0"/>
          </a:p>
          <a:p>
            <a:pPr indent="457200"/>
            <a:r>
              <a:rPr lang="zh-CN" altLang="zh-CN" sz="1200" kern="1200" dirty="0">
                <a:solidFill>
                  <a:schemeClr val="tx1"/>
                </a:solidFill>
                <a:effectLst/>
                <a:latin typeface="+mn-lt"/>
                <a:ea typeface="+mn-ea"/>
                <a:cs typeface="+mn-cs"/>
              </a:rPr>
              <a:t>契约模型定义了原子服务的功能以及输入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输出参数</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规定了服务之间的数据依赖关系和控制依赖关系</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为服务调用以及服务之间的协同合作提供了所需的场景信息</a:t>
            </a:r>
            <a:endParaRPr lang="en-US" altLang="zh-CN" b="1"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61197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通过文献查阅，提取总结了服务的约束定义及来源</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共有如下六个约束，按照约束所在层次分为：服务层次约束、操作层次约束，其中操作层约束又分为数据流与控制流约束。</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时效约束定义了预计的服务有效时间</a:t>
            </a:r>
            <a:r>
              <a:rPr lang="en-US" altLang="zh-CN" dirty="0">
                <a:solidFill>
                  <a:schemeClr val="tx1"/>
                </a:solidFill>
                <a:latin typeface="华文楷体" panose="02010600040101010101" pitchFamily="2" charset="-122"/>
                <a:ea typeface="华文楷体" panose="02010600040101010101" pitchFamily="2" charset="-122"/>
              </a:rPr>
              <a:t>……XXX</a:t>
            </a:r>
            <a:r>
              <a:rPr lang="zh-CN" altLang="en-US" dirty="0">
                <a:solidFill>
                  <a:schemeClr val="tx1"/>
                </a:solidFill>
                <a:latin typeface="华文楷体" panose="02010600040101010101" pitchFamily="2" charset="-122"/>
                <a:ea typeface="华文楷体" panose="02010600040101010101" pitchFamily="2" charset="-122"/>
              </a:rPr>
              <a:t>约束定义了</a:t>
            </a:r>
            <a:r>
              <a:rPr lang="en-US" altLang="zh-CN" dirty="0">
                <a:solidFill>
                  <a:schemeClr val="tx1"/>
                </a:solidFill>
                <a:latin typeface="华文楷体" panose="02010600040101010101" pitchFamily="2" charset="-122"/>
                <a:ea typeface="华文楷体" panose="02010600040101010101" pitchFamily="2" charset="-122"/>
              </a:rPr>
              <a:t>XXX</a:t>
            </a: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a:p>
            <a:pPr lvl="0"/>
            <a:r>
              <a:rPr lang="en-US" altLang="zh-CN" dirty="0">
                <a:solidFill>
                  <a:srgbClr val="000000"/>
                </a:solidFill>
                <a:latin typeface="华文楷体" panose="02010600040101010101" pitchFamily="2" charset="-122"/>
                <a:ea typeface="华文楷体" panose="02010600040101010101" pitchFamily="2" charset="-122"/>
              </a:rPr>
              <a:t>2</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5:</a:t>
            </a:r>
            <a:r>
              <a:rPr lang="zh-CN" altLang="en-US" dirty="0">
                <a:solidFill>
                  <a:srgbClr val="000000"/>
                </a:solidFill>
                <a:latin typeface="华文楷体" panose="02010600040101010101" pitchFamily="2" charset="-122"/>
                <a:ea typeface="华文楷体" panose="02010600040101010101" pitchFamily="2" charset="-122"/>
              </a:rPr>
              <a:t>大部分国内研究提及的约束</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en-US" altLang="zh-CN" dirty="0">
                <a:solidFill>
                  <a:srgbClr val="000000"/>
                </a:solidFill>
                <a:latin typeface="华文楷体" panose="02010600040101010101" pitchFamily="2" charset="-122"/>
                <a:ea typeface="华文楷体" panose="02010600040101010101" pitchFamily="2" charset="-122"/>
              </a:rPr>
              <a:t>6: Extending WSDL to Facilitate Web Service Testing (HASE 2002 )</a:t>
            </a:r>
          </a:p>
          <a:p>
            <a:pPr lvl="0"/>
            <a:r>
              <a:rPr lang="en-US" altLang="zh-CN" dirty="0">
                <a:solidFill>
                  <a:srgbClr val="000000"/>
                </a:solidFill>
                <a:latin typeface="华文楷体" panose="02010600040101010101" pitchFamily="2" charset="-122"/>
                <a:ea typeface="华文楷体" panose="02010600040101010101" pitchFamily="2" charset="-122"/>
              </a:rPr>
              <a:t>1</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3</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4: Constraints based Web Service Semantic Augmentation (ICWS 2014 </a:t>
            </a:r>
            <a:r>
              <a:rPr lang="zh-CN" altLang="en-US" dirty="0">
                <a:solidFill>
                  <a:srgbClr val="000000"/>
                </a:solidFill>
                <a:latin typeface="华文楷体" panose="02010600040101010101" pitchFamily="2" charset="-122"/>
                <a:ea typeface="华文楷体" panose="02010600040101010101" pitchFamily="2" charset="-122"/>
              </a:rPr>
              <a:t>天津大学</a:t>
            </a:r>
            <a:r>
              <a:rPr lang="en-US" altLang="zh-CN" dirty="0">
                <a:solidFill>
                  <a:srgbClr val="000000"/>
                </a:solidFill>
                <a:latin typeface="华文楷体" panose="02010600040101010101" pitchFamily="2" charset="-122"/>
                <a:ea typeface="华文楷体" panose="02010600040101010101" pitchFamily="2" charset="-122"/>
              </a:rPr>
              <a:t>)</a:t>
            </a:r>
          </a:p>
          <a:p>
            <a:pPr lvl="0"/>
            <a:r>
              <a:rPr lang="en-US" altLang="zh-CN" dirty="0">
                <a:solidFill>
                  <a:srgbClr val="000000"/>
                </a:solidFill>
                <a:latin typeface="华文楷体" panose="02010600040101010101" pitchFamily="2" charset="-122"/>
                <a:ea typeface="华文楷体" panose="02010600040101010101" pitchFamily="2" charset="-122"/>
              </a:rPr>
              <a:t>3: </a:t>
            </a:r>
            <a:r>
              <a:rPr lang="zh-CN" altLang="en-US" dirty="0">
                <a:solidFill>
                  <a:srgbClr val="000000"/>
                </a:solidFill>
                <a:latin typeface="华文楷体" panose="02010600040101010101" pitchFamily="2" charset="-122"/>
                <a:ea typeface="华文楷体" panose="02010600040101010101" pitchFamily="2" charset="-122"/>
              </a:rPr>
              <a:t>百度</a:t>
            </a:r>
            <a:r>
              <a:rPr lang="en-US" altLang="zh-CN" dirty="0">
                <a:solidFill>
                  <a:srgbClr val="000000"/>
                </a:solidFill>
                <a:latin typeface="华文楷体" panose="02010600040101010101" pitchFamily="2" charset="-122"/>
                <a:ea typeface="华文楷体" panose="02010600040101010101" pitchFamily="2" charset="-122"/>
              </a:rPr>
              <a:t>API</a:t>
            </a:r>
            <a:r>
              <a:rPr lang="zh-CN" altLang="en-US" dirty="0">
                <a:solidFill>
                  <a:srgbClr val="000000"/>
                </a:solidFill>
                <a:latin typeface="华文楷体" panose="02010600040101010101" pitchFamily="2" charset="-122"/>
                <a:ea typeface="华文楷体" panose="02010600040101010101" pitchFamily="2" charset="-122"/>
              </a:rPr>
              <a:t>提到的约束</a:t>
            </a:r>
            <a:endParaRPr lang="en-US" altLang="zh-CN" dirty="0">
              <a:solidFill>
                <a:srgbClr val="000000"/>
              </a:solidFill>
              <a:latin typeface="华文楷体" panose="02010600040101010101" pitchFamily="2" charset="-122"/>
              <a:ea typeface="华文楷体" panose="02010600040101010101" pitchFamily="2" charset="-122"/>
            </a:endParaRPr>
          </a:p>
          <a:p>
            <a:pPr lvl="0"/>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接下来我们将会用实例解释上述约束</a:t>
            </a:r>
            <a:endParaRPr lang="en-US" altLang="zh-CN" dirty="0">
              <a:solidFill>
                <a:srgbClr val="000000"/>
              </a:solidFill>
              <a:latin typeface="华文楷体" panose="02010600040101010101" pitchFamily="2" charset="-122"/>
              <a:ea typeface="华文楷体" panose="02010600040101010101" pitchFamily="2" charset="-122"/>
            </a:endParaRPr>
          </a:p>
          <a:p>
            <a:pPr lvl="0"/>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报销系统</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行李计费</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联通计费可用</a:t>
            </a:r>
            <a:r>
              <a:rPr lang="en-US" altLang="zh-CN" dirty="0">
                <a:solidFill>
                  <a:srgbClr val="000000"/>
                </a:solidFill>
                <a:latin typeface="华文楷体" panose="02010600040101010101" pitchFamily="2" charset="-122"/>
                <a:ea typeface="华文楷体" panose="02010600040101010101" pitchFamily="2" charset="-122"/>
              </a:rPr>
              <a:t>~</a:t>
            </a:r>
          </a:p>
          <a:p>
            <a:pPr lvl="0"/>
            <a:endParaRPr lang="en-US" altLang="zh-CN" dirty="0">
              <a:solidFill>
                <a:srgbClr val="000000"/>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7903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时间只是预估时间，不是说在这个范围内就一定能访问，或者出了这个范围就访问不了了</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超了日期存在一定风险</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21770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36023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en-US" sz="1200" kern="0" dirty="0">
                <a:effectLst/>
                <a:latin typeface="TimesNewRoman,Bold"/>
                <a:ea typeface="+mn-ea"/>
                <a:cs typeface="TimesNewRoman,Bold"/>
              </a:rPr>
              <a:t>剩下的约束举例进行描述：先看例子</a:t>
            </a:r>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cs typeface="TimesNewRoman,Bold"/>
            </a:endParaRPr>
          </a:p>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r>
              <a:rPr lang="zh-CN" altLang="en-US" sz="1200" kern="0" dirty="0">
                <a:effectLst/>
                <a:latin typeface="TimesNewRoman,Bold"/>
                <a:ea typeface="+mn-ea"/>
                <a:cs typeface="TimesNewRoman,Bold"/>
              </a:rPr>
              <a:t>报销系统</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17245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r>
              <a:rPr lang="zh-CN" altLang="en-US" sz="1200" kern="0" dirty="0">
                <a:effectLst/>
                <a:latin typeface="TimesNewRoman,Bold"/>
                <a:ea typeface="+mn-ea"/>
                <a:cs typeface="TimesNewRoman,Bold"/>
              </a:rPr>
              <a:t>报销系统</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6864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r>
              <a:rPr lang="zh-CN" altLang="en-US" sz="1200" kern="0" dirty="0">
                <a:effectLst/>
                <a:latin typeface="TimesNewRoman,Bold"/>
                <a:ea typeface="+mn-ea"/>
                <a:cs typeface="TimesNewRoman,Bold"/>
              </a:rPr>
              <a:t>报销系统</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94122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r>
              <a:rPr lang="zh-CN" altLang="en-US" sz="1200" kern="0" dirty="0">
                <a:effectLst/>
                <a:latin typeface="TimesNewRoman,Bold"/>
                <a:ea typeface="+mn-ea"/>
                <a:cs typeface="TimesNewRoman,Bold"/>
              </a:rPr>
              <a:t>报销系统</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10934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t>我将从课题背景、选题意义及目的、研究内容及进展、目前存在的问题四个方面进行阐述</a:t>
            </a:r>
            <a:endParaRPr lang="en-US" altLang="zh-CN" dirty="0"/>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61815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cs typeface="TimesNewRoman,Bold"/>
            </a:endParaRPr>
          </a:p>
          <a:p>
            <a:pPr indent="457200"/>
            <a:r>
              <a:rPr lang="zh-CN" altLang="en-US" sz="1200" kern="0" dirty="0">
                <a:effectLst/>
                <a:latin typeface="TimesNewRoman,Bold"/>
                <a:ea typeface="+mn-ea"/>
                <a:cs typeface="TimesNewRoman,Bold"/>
              </a:rPr>
              <a:t>报销系统</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04639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8978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lnSpc>
                <a:spcPct val="120000"/>
              </a:lnSpc>
            </a:pPr>
            <a:r>
              <a:rPr lang="zh-CN" altLang="en-US" sz="1200" dirty="0">
                <a:latin typeface="华文楷体" panose="02010600040101010101" pitchFamily="2" charset="-122"/>
                <a:ea typeface="华文楷体" panose="02010600040101010101" pitchFamily="2" charset="-122"/>
              </a:rPr>
              <a:t>定义了服务约束后，考虑基于服务行为的形式化描述模型的建立</a:t>
            </a:r>
            <a:endParaRPr lang="en-US" altLang="zh-CN" sz="1200" dirty="0">
              <a:latin typeface="华文楷体" panose="02010600040101010101" pitchFamily="2" charset="-122"/>
              <a:ea typeface="华文楷体" panose="02010600040101010101" pitchFamily="2" charset="-122"/>
            </a:endParaRPr>
          </a:p>
          <a:p>
            <a:pPr algn="just">
              <a:lnSpc>
                <a:spcPct val="120000"/>
              </a:lnSpc>
            </a:pPr>
            <a:r>
              <a:rPr lang="zh-CN" altLang="en-US" sz="1200" dirty="0">
                <a:latin typeface="华文楷体" panose="02010600040101010101" pitchFamily="2" charset="-122"/>
                <a:ea typeface="华文楷体" panose="02010600040101010101" pitchFamily="2" charset="-122"/>
              </a:rPr>
              <a:t>本课题使用事件序列图（</a:t>
            </a:r>
            <a:r>
              <a:rPr lang="en-US" altLang="zh-CN" sz="1200" dirty="0">
                <a:latin typeface="华文楷体" panose="02010600040101010101" pitchFamily="2" charset="-122"/>
                <a:ea typeface="华文楷体" panose="02010600040101010101" pitchFamily="2" charset="-122"/>
              </a:rPr>
              <a:t>ESG</a:t>
            </a:r>
            <a:r>
              <a:rPr lang="zh-CN" altLang="en-US" sz="1200" dirty="0">
                <a:latin typeface="华文楷体" panose="02010600040101010101" pitchFamily="2" charset="-122"/>
                <a:ea typeface="华文楷体" panose="02010600040101010101" pitchFamily="2" charset="-122"/>
              </a:rPr>
              <a:t>）对</a:t>
            </a:r>
            <a:r>
              <a:rPr lang="en-US" altLang="zh-CN" sz="1200" dirty="0">
                <a:latin typeface="华文楷体" panose="02010600040101010101" pitchFamily="2" charset="-122"/>
                <a:ea typeface="华文楷体" panose="02010600040101010101" pitchFamily="2" charset="-122"/>
              </a:rPr>
              <a:t>Web</a:t>
            </a:r>
            <a:r>
              <a:rPr lang="zh-CN" altLang="en-US" sz="1200" dirty="0">
                <a:latin typeface="华文楷体" panose="02010600040101010101" pitchFamily="2" charset="-122"/>
                <a:ea typeface="华文楷体" panose="02010600040101010101" pitchFamily="2" charset="-122"/>
              </a:rPr>
              <a:t>服务的行为进行建模，重点关注服务进行了</a:t>
            </a:r>
            <a:r>
              <a:rPr lang="zh-CN" altLang="en-US" sz="1200" b="1" dirty="0">
                <a:latin typeface="华文楷体" panose="02010600040101010101" pitchFamily="2" charset="-122"/>
                <a:ea typeface="华文楷体" panose="02010600040101010101" pitchFamily="2" charset="-122"/>
              </a:rPr>
              <a:t>何种操作</a:t>
            </a:r>
            <a:r>
              <a:rPr lang="zh-CN" altLang="en-US" sz="1200" dirty="0">
                <a:latin typeface="华文楷体" panose="02010600040101010101" pitchFamily="2" charset="-122"/>
                <a:ea typeface="华文楷体" panose="02010600040101010101" pitchFamily="2" charset="-122"/>
              </a:rPr>
              <a:t>，操作的</a:t>
            </a:r>
            <a:r>
              <a:rPr lang="zh-CN" altLang="en-US" sz="1200" b="1" dirty="0">
                <a:latin typeface="华文楷体" panose="02010600040101010101" pitchFamily="2" charset="-122"/>
                <a:ea typeface="华文楷体" panose="02010600040101010101" pitchFamily="2" charset="-122"/>
              </a:rPr>
              <a:t>数据状态</a:t>
            </a:r>
            <a:r>
              <a:rPr lang="zh-CN" altLang="en-US" sz="1200" dirty="0">
                <a:latin typeface="华文楷体" panose="02010600040101010101" pitchFamily="2" charset="-122"/>
                <a:ea typeface="华文楷体" panose="02010600040101010101" pitchFamily="2" charset="-122"/>
              </a:rPr>
              <a:t>及操作</a:t>
            </a:r>
            <a:r>
              <a:rPr lang="zh-CN" altLang="en-US" sz="1200" b="1" dirty="0">
                <a:latin typeface="华文楷体" panose="02010600040101010101" pitchFamily="2" charset="-122"/>
                <a:ea typeface="华文楷体" panose="02010600040101010101" pitchFamily="2" charset="-122"/>
              </a:rPr>
              <a:t>之间的依赖</a:t>
            </a:r>
            <a:r>
              <a:rPr lang="zh-CN" altLang="en-US" sz="12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1776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lnSpc>
                <a:spcPct val="120000"/>
              </a:lnSpc>
            </a:pPr>
            <a:r>
              <a:rPr lang="zh-CN" altLang="en-US" sz="1200" dirty="0">
                <a:latin typeface="华文楷体" panose="02010600040101010101" pitchFamily="2" charset="-122"/>
                <a:ea typeface="华文楷体" panose="02010600040101010101" pitchFamily="2" charset="-122"/>
              </a:rPr>
              <a:t>本课题使用事件序列图（</a:t>
            </a:r>
            <a:r>
              <a:rPr lang="en-US" altLang="zh-CN" sz="1200" dirty="0">
                <a:latin typeface="华文楷体" panose="02010600040101010101" pitchFamily="2" charset="-122"/>
                <a:ea typeface="华文楷体" panose="02010600040101010101" pitchFamily="2" charset="-122"/>
              </a:rPr>
              <a:t>ESG</a:t>
            </a:r>
            <a:r>
              <a:rPr lang="zh-CN" altLang="en-US" sz="1200" dirty="0">
                <a:latin typeface="华文楷体" panose="02010600040101010101" pitchFamily="2" charset="-122"/>
                <a:ea typeface="华文楷体" panose="02010600040101010101" pitchFamily="2" charset="-122"/>
              </a:rPr>
              <a:t>）对</a:t>
            </a:r>
            <a:r>
              <a:rPr lang="en-US" altLang="zh-CN" sz="1200" dirty="0">
                <a:latin typeface="华文楷体" panose="02010600040101010101" pitchFamily="2" charset="-122"/>
                <a:ea typeface="华文楷体" panose="02010600040101010101" pitchFamily="2" charset="-122"/>
              </a:rPr>
              <a:t>Web</a:t>
            </a:r>
            <a:r>
              <a:rPr lang="zh-CN" altLang="en-US" sz="1200" dirty="0">
                <a:latin typeface="华文楷体" panose="02010600040101010101" pitchFamily="2" charset="-122"/>
                <a:ea typeface="华文楷体" panose="02010600040101010101" pitchFamily="2" charset="-122"/>
              </a:rPr>
              <a:t>服务的行为进行建模，重点关注服务进行了</a:t>
            </a:r>
            <a:r>
              <a:rPr lang="zh-CN" altLang="en-US" sz="1200" b="1" dirty="0">
                <a:latin typeface="华文楷体" panose="02010600040101010101" pitchFamily="2" charset="-122"/>
                <a:ea typeface="华文楷体" panose="02010600040101010101" pitchFamily="2" charset="-122"/>
              </a:rPr>
              <a:t>何种操作</a:t>
            </a:r>
            <a:r>
              <a:rPr lang="zh-CN" altLang="en-US" sz="1200" dirty="0">
                <a:latin typeface="华文楷体" panose="02010600040101010101" pitchFamily="2" charset="-122"/>
                <a:ea typeface="华文楷体" panose="02010600040101010101" pitchFamily="2" charset="-122"/>
              </a:rPr>
              <a:t>，操作的</a:t>
            </a:r>
            <a:r>
              <a:rPr lang="zh-CN" altLang="en-US" sz="1200" b="1" dirty="0">
                <a:latin typeface="华文楷体" panose="02010600040101010101" pitchFamily="2" charset="-122"/>
                <a:ea typeface="华文楷体" panose="02010600040101010101" pitchFamily="2" charset="-122"/>
              </a:rPr>
              <a:t>数据状态</a:t>
            </a:r>
            <a:r>
              <a:rPr lang="zh-CN" altLang="en-US" sz="1200" dirty="0">
                <a:latin typeface="华文楷体" panose="02010600040101010101" pitchFamily="2" charset="-122"/>
                <a:ea typeface="华文楷体" panose="02010600040101010101" pitchFamily="2" charset="-122"/>
              </a:rPr>
              <a:t>及操作</a:t>
            </a:r>
            <a:r>
              <a:rPr lang="zh-CN" altLang="en-US" sz="1200" b="1" dirty="0">
                <a:latin typeface="华文楷体" panose="02010600040101010101" pitchFamily="2" charset="-122"/>
                <a:ea typeface="华文楷体" panose="02010600040101010101" pitchFamily="2" charset="-122"/>
              </a:rPr>
              <a:t>之间的依赖</a:t>
            </a:r>
            <a:r>
              <a:rPr lang="zh-CN" altLang="en-US" sz="12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90008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lnSpc>
                <a:spcPct val="120000"/>
              </a:lnSpc>
            </a:pPr>
            <a:r>
              <a:rPr lang="zh-CN" altLang="en-US" sz="1200" dirty="0">
                <a:latin typeface="华文楷体" panose="02010600040101010101" pitchFamily="2" charset="-122"/>
                <a:ea typeface="华文楷体" panose="02010600040101010101" pitchFamily="2" charset="-122"/>
              </a:rPr>
              <a:t>接下来我们以</a:t>
            </a:r>
            <a:r>
              <a:rPr lang="zh-CN" altLang="en-US" sz="1200" dirty="0">
                <a:solidFill>
                  <a:srgbClr val="000000"/>
                </a:solidFill>
                <a:latin typeface="华文楷体" panose="02010600040101010101" pitchFamily="2" charset="-122"/>
                <a:ea typeface="华文楷体" panose="02010600040101010101" pitchFamily="2" charset="-122"/>
              </a:rPr>
              <a:t>航空行李计费服务为例讲解行为模型建立过程</a:t>
            </a:r>
            <a:endParaRPr lang="en-US" altLang="zh-CN" sz="1200" dirty="0">
              <a:latin typeface="华文楷体" panose="02010600040101010101" pitchFamily="2" charset="-122"/>
              <a:ea typeface="华文楷体" panose="02010600040101010101" pitchFamily="2" charset="-122"/>
            </a:endParaRPr>
          </a:p>
          <a:p>
            <a:pPr algn="just">
              <a:lnSpc>
                <a:spcPct val="120000"/>
              </a:lnSpc>
            </a:pPr>
            <a:endParaRPr lang="en-US" altLang="zh-CN" sz="1200" dirty="0">
              <a:latin typeface="华文楷体" panose="02010600040101010101" pitchFamily="2" charset="-122"/>
              <a:ea typeface="华文楷体" panose="02010600040101010101" pitchFamily="2" charset="-122"/>
            </a:endParaRPr>
          </a:p>
          <a:p>
            <a:pPr algn="just">
              <a:lnSpc>
                <a:spcPct val="120000"/>
              </a:lnSpc>
            </a:pPr>
            <a:r>
              <a:rPr lang="zh-CN" altLang="en-US" sz="1200" dirty="0">
                <a:latin typeface="华文楷体" panose="02010600040101010101" pitchFamily="2" charset="-122"/>
                <a:ea typeface="华文楷体" panose="02010600040101010101" pitchFamily="2" charset="-122"/>
              </a:rPr>
              <a:t>分析</a:t>
            </a:r>
            <a:r>
              <a:rPr lang="en-US" altLang="zh-CN" sz="1200" dirty="0">
                <a:latin typeface="华文楷体" panose="02010600040101010101" pitchFamily="2" charset="-122"/>
                <a:ea typeface="华文楷体" panose="02010600040101010101" pitchFamily="2" charset="-122"/>
              </a:rPr>
              <a:t>WSDL</a:t>
            </a:r>
            <a:r>
              <a:rPr lang="zh-CN" altLang="en-US" sz="1200" dirty="0">
                <a:latin typeface="华文楷体" panose="02010600040101010101" pitchFamily="2" charset="-122"/>
                <a:ea typeface="华文楷体" panose="02010600040101010101" pitchFamily="2" charset="-122"/>
              </a:rPr>
              <a:t>文档，针对每个操作添加进行为模型中</a:t>
            </a:r>
            <a:endParaRPr lang="en-US" altLang="zh-CN" sz="1200" dirty="0">
              <a:latin typeface="华文楷体" panose="02010600040101010101" pitchFamily="2" charset="-122"/>
              <a:ea typeface="华文楷体" panose="02010600040101010101" pitchFamily="2" charset="-122"/>
            </a:endParaRPr>
          </a:p>
          <a:p>
            <a:pPr algn="just">
              <a:lnSpc>
                <a:spcPct val="120000"/>
              </a:lnSpc>
            </a:pPr>
            <a:endParaRPr lang="en-US" altLang="zh-CN" sz="1200" dirty="0">
              <a:latin typeface="华文楷体" panose="02010600040101010101" pitchFamily="2" charset="-122"/>
              <a:ea typeface="华文楷体" panose="02010600040101010101" pitchFamily="2" charset="-122"/>
            </a:endParaRPr>
          </a:p>
          <a:p>
            <a:pPr algn="just">
              <a:lnSpc>
                <a:spcPct val="120000"/>
              </a:lnSpc>
            </a:pPr>
            <a:r>
              <a:rPr lang="zh-CN" altLang="en-US" sz="1200" dirty="0">
                <a:latin typeface="华文楷体" panose="02010600040101010101" pitchFamily="2" charset="-122"/>
                <a:ea typeface="华文楷体" panose="02010600040101010101" pitchFamily="2" charset="-122"/>
              </a:rPr>
              <a:t>针对有</a:t>
            </a:r>
            <a:r>
              <a:rPr lang="en-US" altLang="zh-CN" sz="1200" dirty="0" err="1">
                <a:latin typeface="华文楷体" panose="02010600040101010101" pitchFamily="2" charset="-122"/>
                <a:ea typeface="华文楷体" panose="02010600040101010101" pitchFamily="2" charset="-122"/>
              </a:rPr>
              <a:t>preOp</a:t>
            </a:r>
            <a:r>
              <a:rPr lang="zh-CN" altLang="en-US" sz="1200" dirty="0">
                <a:latin typeface="华文楷体" panose="02010600040101010101" pitchFamily="2" charset="-122"/>
                <a:ea typeface="华文楷体" panose="02010600040101010101" pitchFamily="2" charset="-122"/>
              </a:rPr>
              <a:t>约束的操作，生成符合该序列约束的调用序列，添加进行为模型中。</a:t>
            </a:r>
            <a:endParaRPr lang="en-US" altLang="zh-CN" sz="1200"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29565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87281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890223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华文楷体" panose="02010600040101010101" pitchFamily="2" charset="-122"/>
                <a:ea typeface="华文楷体" panose="02010600040101010101" pitchFamily="2" charset="-122"/>
              </a:rPr>
              <a:t>有了测试数据后，考虑如何将测试数据转换为测试用例，执行被测程序</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51979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华文楷体" panose="02010600040101010101" pitchFamily="2" charset="-122"/>
                <a:ea typeface="华文楷体" panose="02010600040101010101" pitchFamily="2" charset="-122"/>
              </a:rPr>
              <a:t>有了测试数据后，考虑如何将测试数据转换为测试用例，执行被测程序</a:t>
            </a:r>
            <a:endParaRPr lang="en-US" altLang="zh-CN" sz="1200" dirty="0">
              <a:solidFill>
                <a:schemeClr val="tx1"/>
              </a:solidFill>
              <a:latin typeface="华文楷体" panose="02010600040101010101" pitchFamily="2" charset="-122"/>
              <a:ea typeface="华文楷体" panose="02010600040101010101" pitchFamily="2" charset="-122"/>
            </a:endParaRPr>
          </a:p>
          <a:p>
            <a:pPr marL="0" marR="0" lvl="0" indent="45720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solidFill>
              <a:latin typeface="华文楷体" panose="02010600040101010101" pitchFamily="2" charset="-122"/>
              <a:ea typeface="华文楷体" panose="02010600040101010101" pitchFamily="2" charset="-122"/>
            </a:endParaRPr>
          </a:p>
          <a:p>
            <a:pPr marL="0" marR="0" lvl="0" indent="45720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solidFill>
              <a:latin typeface="华文楷体" panose="02010600040101010101" pitchFamily="2" charset="-122"/>
              <a:ea typeface="华文楷体" panose="02010600040101010101" pitchFamily="2" charset="-122"/>
            </a:endParaRPr>
          </a:p>
          <a:p>
            <a:pPr marL="0" marR="0" lvl="0" indent="45720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华文楷体" panose="02010600040101010101" pitchFamily="2" charset="-122"/>
                <a:ea typeface="华文楷体" panose="02010600040101010101" pitchFamily="2" charset="-122"/>
              </a:rPr>
              <a:t>原来不是想着用</a:t>
            </a:r>
            <a:r>
              <a:rPr lang="en-US" altLang="zh-CN" sz="1200" dirty="0">
                <a:solidFill>
                  <a:schemeClr val="tx1"/>
                </a:solidFill>
                <a:latin typeface="华文楷体" panose="02010600040101010101" pitchFamily="2" charset="-122"/>
                <a:ea typeface="华文楷体" panose="02010600040101010101" pitchFamily="2" charset="-122"/>
              </a:rPr>
              <a:t>ode</a:t>
            </a:r>
            <a:r>
              <a:rPr lang="zh-CN" altLang="en-US" sz="1200" dirty="0">
                <a:solidFill>
                  <a:schemeClr val="tx1"/>
                </a:solidFill>
                <a:latin typeface="华文楷体" panose="02010600040101010101" pitchFamily="2" charset="-122"/>
                <a:ea typeface="华文楷体" panose="02010600040101010101" pitchFamily="2" charset="-122"/>
              </a:rPr>
              <a:t>引擎么，考虑到对于每一个测试序列都要生成一个</a:t>
            </a:r>
            <a:r>
              <a:rPr lang="en-US" altLang="zh-CN" sz="1200" dirty="0">
                <a:solidFill>
                  <a:schemeClr val="tx1"/>
                </a:solidFill>
                <a:latin typeface="华文楷体" panose="02010600040101010101" pitchFamily="2" charset="-122"/>
                <a:ea typeface="华文楷体" panose="02010600040101010101" pitchFamily="2" charset="-122"/>
              </a:rPr>
              <a:t>BPEL</a:t>
            </a:r>
            <a:r>
              <a:rPr lang="zh-CN" altLang="en-US" sz="1200" dirty="0">
                <a:solidFill>
                  <a:schemeClr val="tx1"/>
                </a:solidFill>
                <a:latin typeface="华文楷体" panose="02010600040101010101" pitchFamily="2" charset="-122"/>
                <a:ea typeface="华文楷体" panose="02010600040101010101" pitchFamily="2" charset="-122"/>
              </a:rPr>
              <a:t>程序，再进行部署，测试 太麻烦。</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6418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2771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055877-54B0-4E6F-BC9F-148F1D4A00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03344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t>我们在开题报告中提及，该项目</a:t>
            </a:r>
            <a:r>
              <a:rPr lang="zh-CN" altLang="en-US" dirty="0">
                <a:solidFill>
                  <a:schemeClr val="tx1"/>
                </a:solidFill>
                <a:latin typeface="华文楷体" panose="02010600040101010101" pitchFamily="2" charset="-122"/>
                <a:ea typeface="华文楷体" panose="02010600040101010101" pitchFamily="2" charset="-122"/>
              </a:rPr>
              <a:t>从服务组合视角对</a:t>
            </a:r>
            <a:r>
              <a:rPr lang="en-US" altLang="zh-CN" dirty="0">
                <a:solidFill>
                  <a:schemeClr val="tx1"/>
                </a:solidFill>
                <a:latin typeface="华文楷体" panose="02010600040101010101" pitchFamily="2" charset="-122"/>
                <a:ea typeface="华文楷体" panose="02010600040101010101" pitchFamily="2" charset="-122"/>
              </a:rPr>
              <a:t>Web</a:t>
            </a:r>
            <a:r>
              <a:rPr lang="zh-CN" altLang="en-US" dirty="0">
                <a:solidFill>
                  <a:schemeClr val="tx1"/>
                </a:solidFill>
                <a:latin typeface="华文楷体" panose="02010600040101010101" pitchFamily="2" charset="-122"/>
                <a:ea typeface="华文楷体" panose="02010600040101010101" pitchFamily="2" charset="-122"/>
              </a:rPr>
              <a:t>服务的行为进行测试，将从建立的行为模型中自动生成测试用例</a:t>
            </a: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14233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t>我们在开题报告中提及，该项目</a:t>
            </a:r>
            <a:r>
              <a:rPr lang="zh-CN" altLang="en-US" dirty="0">
                <a:solidFill>
                  <a:schemeClr val="tx1"/>
                </a:solidFill>
                <a:latin typeface="华文楷体" panose="02010600040101010101" pitchFamily="2" charset="-122"/>
                <a:ea typeface="华文楷体" panose="02010600040101010101" pitchFamily="2" charset="-122"/>
              </a:rPr>
              <a:t>从服务组合视角对</a:t>
            </a:r>
            <a:r>
              <a:rPr lang="en-US" altLang="zh-CN" dirty="0">
                <a:solidFill>
                  <a:schemeClr val="tx1"/>
                </a:solidFill>
                <a:latin typeface="华文楷体" panose="02010600040101010101" pitchFamily="2" charset="-122"/>
                <a:ea typeface="华文楷体" panose="02010600040101010101" pitchFamily="2" charset="-122"/>
              </a:rPr>
              <a:t>Web</a:t>
            </a:r>
            <a:r>
              <a:rPr lang="zh-CN" altLang="en-US" dirty="0">
                <a:solidFill>
                  <a:schemeClr val="tx1"/>
                </a:solidFill>
                <a:latin typeface="华文楷体" panose="02010600040101010101" pitchFamily="2" charset="-122"/>
                <a:ea typeface="华文楷体" panose="02010600040101010101" pitchFamily="2" charset="-122"/>
              </a:rPr>
              <a:t>服务的行为进行测试，将从建立的行为模型中自动生成测试用例</a:t>
            </a: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351735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目前想到的解决办法是：根据服务组合的</a:t>
            </a:r>
            <a:r>
              <a:rPr lang="en-US" altLang="zh-CN" dirty="0">
                <a:solidFill>
                  <a:schemeClr val="tx1"/>
                </a:solidFill>
                <a:latin typeface="华文楷体" panose="02010600040101010101" pitchFamily="2" charset="-122"/>
                <a:ea typeface="华文楷体" panose="02010600040101010101" pitchFamily="2" charset="-122"/>
              </a:rPr>
              <a:t>WSDL</a:t>
            </a:r>
            <a:r>
              <a:rPr lang="zh-CN" altLang="en-US" dirty="0">
                <a:solidFill>
                  <a:schemeClr val="tx1"/>
                </a:solidFill>
                <a:latin typeface="华文楷体" panose="02010600040101010101" pitchFamily="2" charset="-122"/>
                <a:ea typeface="华文楷体" panose="02010600040101010101" pitchFamily="2" charset="-122"/>
              </a:rPr>
              <a:t>描述文档生成初始测试用例集（黑盒）</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之后执行测试用例集</a:t>
            </a: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61021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目前想到的解决办法是：根据服务组合的</a:t>
            </a:r>
            <a:r>
              <a:rPr lang="en-US" altLang="zh-CN" dirty="0">
                <a:solidFill>
                  <a:schemeClr val="tx1"/>
                </a:solidFill>
                <a:latin typeface="华文楷体" panose="02010600040101010101" pitchFamily="2" charset="-122"/>
                <a:ea typeface="华文楷体" panose="02010600040101010101" pitchFamily="2" charset="-122"/>
              </a:rPr>
              <a:t>WSDL</a:t>
            </a:r>
            <a:r>
              <a:rPr lang="zh-CN" altLang="en-US" dirty="0">
                <a:solidFill>
                  <a:schemeClr val="tx1"/>
                </a:solidFill>
                <a:latin typeface="华文楷体" panose="02010600040101010101" pitchFamily="2" charset="-122"/>
                <a:ea typeface="华文楷体" panose="02010600040101010101" pitchFamily="2" charset="-122"/>
              </a:rPr>
              <a:t>描述文档生成初始测试用例集（黑盒）</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之后执行测试用例集</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a:p>
            <a:r>
              <a:rPr lang="zh-CN" altLang="en-US" dirty="0">
                <a:solidFill>
                  <a:schemeClr val="tx1"/>
                </a:solidFill>
                <a:latin typeface="华文楷体" panose="02010600040101010101" pitchFamily="2" charset="-122"/>
                <a:ea typeface="华文楷体" panose="02010600040101010101" pitchFamily="2" charset="-122"/>
              </a:rPr>
              <a:t>合约测试：</a:t>
            </a:r>
            <a:r>
              <a:rPr lang="zh-CN" altLang="en-US" sz="1200" b="0" i="0" u="none" strike="noStrike" kern="1200" baseline="0" dirty="0">
                <a:solidFill>
                  <a:schemeClr val="tx1"/>
                </a:solidFill>
                <a:latin typeface="+mn-lt"/>
                <a:ea typeface="+mn-ea"/>
                <a:cs typeface="+mn-cs"/>
              </a:rPr>
              <a:t>规约变异的目的不是为了发现规约中的错误</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而是为了发现由于规约被错误理解或实现所导致的程序中的错误</a:t>
            </a:r>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10717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indent="0">
              <a:buFont typeface="+mj-lt"/>
              <a:buNone/>
            </a:pPr>
            <a:r>
              <a:rPr lang="zh-CN" altLang="en-US" dirty="0" smtClean="0">
                <a:latin typeface="华文楷体" panose="02010600040101010101" pitchFamily="2" charset="-122"/>
                <a:ea typeface="华文楷体" panose="02010600040101010101" pitchFamily="2" charset="-122"/>
              </a:rPr>
              <a:t>讨论下毕业设计目前存在的四个问题：</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第一个问题是行为模型建立问题</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接下来是可视化行为模型过程中出现的问题</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同时在上一次的报告中，指出，总结的六个约束中并未考虑到输入参数之间的约束：原因是</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最后一个需要讨论的问题是，细分有效等价类的问题。</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endParaRPr lang="en-US" altLang="zh-CN"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941772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lnSpc>
                <a:spcPct val="120000"/>
              </a:lnSpc>
            </a:pPr>
            <a:r>
              <a:rPr lang="zh-CN" altLang="en-US" sz="1200" dirty="0" smtClean="0">
                <a:solidFill>
                  <a:srgbClr val="000000"/>
                </a:solidFill>
                <a:latin typeface="华文楷体" panose="02010600040101010101" pitchFamily="2" charset="-122"/>
                <a:ea typeface="华文楷体" panose="02010600040101010101" pitchFamily="2" charset="-122"/>
              </a:rPr>
              <a:t>之前讲解行为模型建立是以航空</a:t>
            </a:r>
            <a:r>
              <a:rPr lang="zh-CN" altLang="en-US" sz="1200" dirty="0" smtClean="0">
                <a:solidFill>
                  <a:srgbClr val="000000"/>
                </a:solidFill>
                <a:latin typeface="华文楷体" panose="02010600040101010101" pitchFamily="2" charset="-122"/>
                <a:ea typeface="华文楷体" panose="02010600040101010101" pitchFamily="2" charset="-122"/>
              </a:rPr>
              <a:t>行李计费服务为例讲解行为模型建立过程</a:t>
            </a:r>
            <a:endParaRPr lang="en-US" altLang="zh-CN" sz="1200" dirty="0" smtClean="0">
              <a:latin typeface="华文楷体" panose="02010600040101010101" pitchFamily="2" charset="-122"/>
              <a:ea typeface="华文楷体" panose="02010600040101010101" pitchFamily="2" charset="-122"/>
            </a:endParaRPr>
          </a:p>
          <a:p>
            <a:pPr algn="just">
              <a:lnSpc>
                <a:spcPct val="120000"/>
              </a:lnSpc>
            </a:pPr>
            <a:endParaRPr lang="en-US" altLang="zh-CN" sz="1200" dirty="0" smtClean="0">
              <a:latin typeface="华文楷体" panose="02010600040101010101" pitchFamily="2" charset="-122"/>
              <a:ea typeface="华文楷体" panose="02010600040101010101" pitchFamily="2" charset="-122"/>
            </a:endParaRPr>
          </a:p>
          <a:p>
            <a:pPr algn="just">
              <a:lnSpc>
                <a:spcPct val="120000"/>
              </a:lnSpc>
            </a:pPr>
            <a:r>
              <a:rPr lang="zh-CN" altLang="en-US" sz="1200" dirty="0" smtClean="0">
                <a:latin typeface="华文楷体" panose="02010600040101010101" pitchFamily="2" charset="-122"/>
                <a:ea typeface="华文楷体" panose="02010600040101010101" pitchFamily="2" charset="-122"/>
              </a:rPr>
              <a:t>分析</a:t>
            </a:r>
            <a:r>
              <a:rPr lang="en-US" altLang="zh-CN" sz="1200" dirty="0" smtClean="0">
                <a:latin typeface="华文楷体" panose="02010600040101010101" pitchFamily="2" charset="-122"/>
                <a:ea typeface="华文楷体" panose="02010600040101010101" pitchFamily="2" charset="-122"/>
              </a:rPr>
              <a:t>WSDL</a:t>
            </a:r>
            <a:r>
              <a:rPr lang="zh-CN" altLang="en-US" sz="1200" dirty="0" smtClean="0">
                <a:latin typeface="华文楷体" panose="02010600040101010101" pitchFamily="2" charset="-122"/>
                <a:ea typeface="华文楷体" panose="02010600040101010101" pitchFamily="2" charset="-122"/>
              </a:rPr>
              <a:t>文档，针对每个操作添加进行为模型中</a:t>
            </a:r>
            <a:endParaRPr lang="en-US" altLang="zh-CN" sz="1200" dirty="0" smtClean="0">
              <a:latin typeface="华文楷体" panose="02010600040101010101" pitchFamily="2" charset="-122"/>
              <a:ea typeface="华文楷体" panose="02010600040101010101" pitchFamily="2" charset="-122"/>
            </a:endParaRPr>
          </a:p>
          <a:p>
            <a:pPr algn="just">
              <a:lnSpc>
                <a:spcPct val="120000"/>
              </a:lnSpc>
            </a:pPr>
            <a:endParaRPr lang="en-US" altLang="zh-CN" sz="1200" dirty="0" smtClean="0">
              <a:latin typeface="华文楷体" panose="02010600040101010101" pitchFamily="2" charset="-122"/>
              <a:ea typeface="华文楷体" panose="02010600040101010101" pitchFamily="2" charset="-122"/>
            </a:endParaRPr>
          </a:p>
          <a:p>
            <a:pPr algn="just">
              <a:lnSpc>
                <a:spcPct val="120000"/>
              </a:lnSpc>
            </a:pPr>
            <a:r>
              <a:rPr lang="zh-CN" altLang="en-US" sz="1200" dirty="0" smtClean="0">
                <a:latin typeface="华文楷体" panose="02010600040101010101" pitchFamily="2" charset="-122"/>
                <a:ea typeface="华文楷体" panose="02010600040101010101" pitchFamily="2" charset="-122"/>
              </a:rPr>
              <a:t>针对有序列约束的操作，生成符合该序列约束的调用序列，添加进行为模型中</a:t>
            </a:r>
            <a:r>
              <a:rPr lang="zh-CN" altLang="en-US" sz="1200" dirty="0" smtClean="0">
                <a:latin typeface="华文楷体" panose="02010600040101010101" pitchFamily="2" charset="-122"/>
                <a:ea typeface="华文楷体" panose="02010600040101010101" pitchFamily="2" charset="-122"/>
              </a:rPr>
              <a:t>。</a:t>
            </a:r>
            <a:endParaRPr lang="en-US" altLang="zh-CN" sz="1200" dirty="0" smtClean="0">
              <a:latin typeface="华文楷体" panose="02010600040101010101" pitchFamily="2" charset="-122"/>
              <a:ea typeface="华文楷体" panose="02010600040101010101" pitchFamily="2" charset="-122"/>
            </a:endParaRPr>
          </a:p>
          <a:p>
            <a:pPr algn="just">
              <a:lnSpc>
                <a:spcPct val="120000"/>
              </a:lnSpc>
            </a:pPr>
            <a:endParaRPr lang="en-US" altLang="zh-CN" sz="1200" dirty="0" smtClean="0">
              <a:latin typeface="华文楷体" panose="02010600040101010101" pitchFamily="2" charset="-122"/>
              <a:ea typeface="华文楷体" panose="02010600040101010101" pitchFamily="2" charset="-122"/>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zh-CN" altLang="en-US" dirty="0" smtClean="0">
                <a:latin typeface="华文楷体" panose="02010600040101010101" pitchFamily="2" charset="-122"/>
                <a:ea typeface="华文楷体" panose="02010600040101010101" pitchFamily="2" charset="-122"/>
              </a:rPr>
              <a:t>由于，</a:t>
            </a:r>
            <a:r>
              <a:rPr lang="en-US" altLang="zh-CN" sz="1200" dirty="0" err="1" smtClean="0">
                <a:latin typeface="华文楷体" panose="02010600040101010101" pitchFamily="2" charset="-122"/>
                <a:ea typeface="华文楷体" panose="02010600040101010101" pitchFamily="2" charset="-122"/>
              </a:rPr>
              <a:t>feeCalculation</a:t>
            </a:r>
            <a:r>
              <a:rPr lang="zh-CN" altLang="en-US" sz="1200" dirty="0" smtClean="0">
                <a:latin typeface="华文楷体" panose="02010600040101010101" pitchFamily="2" charset="-122"/>
                <a:ea typeface="华文楷体" panose="02010600040101010101" pitchFamily="2" charset="-122"/>
              </a:rPr>
              <a:t>操作需要在</a:t>
            </a:r>
            <a:r>
              <a:rPr lang="en-US" altLang="zh-CN" sz="1200" dirty="0" smtClean="0">
                <a:latin typeface="华文楷体" panose="02010600040101010101" pitchFamily="2" charset="-122"/>
                <a:ea typeface="华文楷体" panose="02010600040101010101" pitchFamily="2" charset="-122"/>
              </a:rPr>
              <a:t>login</a:t>
            </a:r>
            <a:r>
              <a:rPr lang="zh-CN" altLang="en-US" sz="1200" dirty="0" smtClean="0">
                <a:latin typeface="华文楷体" panose="02010600040101010101" pitchFamily="2" charset="-122"/>
                <a:ea typeface="华文楷体" panose="02010600040101010101" pitchFamily="2" charset="-122"/>
              </a:rPr>
              <a:t>操作执行后方可执行，</a:t>
            </a:r>
            <a:r>
              <a:rPr lang="zh-CN" altLang="en-US" sz="1200" dirty="0" smtClean="0">
                <a:solidFill>
                  <a:srgbClr val="000000"/>
                </a:solidFill>
                <a:latin typeface="华文楷体" panose="02010600040101010101" pitchFamily="2" charset="-122"/>
                <a:ea typeface="华文楷体" panose="02010600040101010101" pitchFamily="2" charset="-122"/>
              </a:rPr>
              <a:t>单独执行</a:t>
            </a:r>
            <a:r>
              <a:rPr lang="en-US" altLang="zh-CN" sz="1200" dirty="0" err="1" smtClean="0">
                <a:latin typeface="华文楷体" panose="02010600040101010101" pitchFamily="2" charset="-122"/>
                <a:ea typeface="华文楷体" panose="02010600040101010101" pitchFamily="2" charset="-122"/>
              </a:rPr>
              <a:t>feeCalculation</a:t>
            </a:r>
            <a:r>
              <a:rPr lang="zh-CN" altLang="en-US" sz="1200" dirty="0" smtClean="0">
                <a:latin typeface="华文楷体" panose="02010600040101010101" pitchFamily="2" charset="-122"/>
                <a:ea typeface="华文楷体" panose="02010600040101010101" pitchFamily="2" charset="-122"/>
              </a:rPr>
              <a:t>会出错</a:t>
            </a:r>
            <a:endParaRPr lang="en-US" altLang="zh-CN" sz="1200" dirty="0" smtClean="0">
              <a:latin typeface="华文楷体" panose="02010600040101010101" pitchFamily="2" charset="-122"/>
              <a:ea typeface="华文楷体" panose="02010600040101010101" pitchFamily="2" charset="-122"/>
            </a:endParaRP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altLang="zh-CN" sz="1200" dirty="0" smtClean="0">
              <a:latin typeface="华文楷体" panose="02010600040101010101" pitchFamily="2" charset="-122"/>
              <a:ea typeface="华文楷体" panose="02010600040101010101" pitchFamily="2" charset="-122"/>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zh-CN" altLang="en-US" sz="1200" dirty="0" smtClean="0">
                <a:latin typeface="华文楷体" panose="02010600040101010101" pitchFamily="2" charset="-122"/>
                <a:ea typeface="华文楷体" panose="02010600040101010101" pitchFamily="2" charset="-122"/>
              </a:rPr>
              <a:t>测试过程应该预判该序列违反了序列约束，从而停止测试（即使是对有效测试用例来说）</a:t>
            </a:r>
          </a:p>
          <a:p>
            <a:pPr marL="0" indent="0">
              <a:buFont typeface="+mj-lt"/>
              <a:buNone/>
            </a:pP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接下来提及到三个操作问题：</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en-US" altLang="zh-CN" dirty="0" smtClean="0">
                <a:latin typeface="华文楷体" panose="02010600040101010101" pitchFamily="2" charset="-122"/>
                <a:ea typeface="华文楷体" panose="02010600040101010101" pitchFamily="2" charset="-122"/>
              </a:rPr>
              <a:t>ABC</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en-US" altLang="zh-CN" dirty="0" smtClean="0">
                <a:latin typeface="华文楷体" panose="02010600040101010101" pitchFamily="2" charset="-122"/>
                <a:ea typeface="华文楷体" panose="02010600040101010101" pitchFamily="2" charset="-122"/>
              </a:rPr>
              <a:t>A</a:t>
            </a:r>
            <a:r>
              <a:rPr lang="zh-CN" altLang="en-US" dirty="0" smtClean="0">
                <a:latin typeface="华文楷体" panose="02010600040101010101" pitchFamily="2" charset="-122"/>
                <a:ea typeface="华文楷体" panose="02010600040101010101" pitchFamily="2" charset="-122"/>
              </a:rPr>
              <a:t>单独</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en-US" altLang="zh-CN" dirty="0" smtClean="0">
                <a:latin typeface="华文楷体" panose="02010600040101010101" pitchFamily="2" charset="-122"/>
                <a:ea typeface="华文楷体" panose="02010600040101010101" pitchFamily="2" charset="-122"/>
              </a:rPr>
              <a:t>A——B   </a:t>
            </a:r>
            <a:r>
              <a:rPr lang="en-US" altLang="zh-CN" dirty="0" err="1" smtClean="0">
                <a:latin typeface="华文楷体" panose="02010600040101010101" pitchFamily="2" charset="-122"/>
                <a:ea typeface="华文楷体" panose="02010600040101010101" pitchFamily="2" charset="-122"/>
              </a:rPr>
              <a:t>B</a:t>
            </a:r>
            <a:r>
              <a:rPr lang="zh-CN" altLang="en-US" dirty="0" smtClean="0">
                <a:latin typeface="华文楷体" panose="02010600040101010101" pitchFamily="2" charset="-122"/>
                <a:ea typeface="华文楷体" panose="02010600040101010101" pitchFamily="2" charset="-122"/>
              </a:rPr>
              <a:t>执行前必须执行</a:t>
            </a:r>
            <a:r>
              <a:rPr lang="en-US" altLang="zh-CN" dirty="0" smtClean="0">
                <a:latin typeface="华文楷体" panose="02010600040101010101" pitchFamily="2" charset="-122"/>
                <a:ea typeface="华文楷体" panose="02010600040101010101" pitchFamily="2" charset="-122"/>
              </a:rPr>
              <a:t>A</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en-US" altLang="zh-CN" dirty="0" smtClean="0">
                <a:latin typeface="华文楷体" panose="02010600040101010101" pitchFamily="2" charset="-122"/>
                <a:ea typeface="华文楷体" panose="02010600040101010101" pitchFamily="2" charset="-122"/>
              </a:rPr>
              <a:t>B——C   </a:t>
            </a:r>
            <a:r>
              <a:rPr lang="en-US" altLang="zh-CN" dirty="0" err="1" smtClean="0">
                <a:latin typeface="华文楷体" panose="02010600040101010101" pitchFamily="2" charset="-122"/>
                <a:ea typeface="华文楷体" panose="02010600040101010101" pitchFamily="2" charset="-122"/>
              </a:rPr>
              <a:t>C</a:t>
            </a:r>
            <a:r>
              <a:rPr lang="zh-CN" altLang="en-US" dirty="0" smtClean="0">
                <a:latin typeface="华文楷体" panose="02010600040101010101" pitchFamily="2" charset="-122"/>
                <a:ea typeface="华文楷体" panose="02010600040101010101" pitchFamily="2" charset="-122"/>
              </a:rPr>
              <a:t>执行前必须执行</a:t>
            </a:r>
            <a:r>
              <a:rPr lang="en-US" altLang="zh-CN" dirty="0" smtClean="0">
                <a:latin typeface="华文楷体" panose="02010600040101010101" pitchFamily="2" charset="-122"/>
                <a:ea typeface="华文楷体" panose="02010600040101010101" pitchFamily="2" charset="-122"/>
              </a:rPr>
              <a:t>B</a:t>
            </a:r>
            <a:endParaRPr lang="en-US" altLang="zh-CN"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475760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zh-CN" altLang="en-US" dirty="0" smtClean="0">
                <a:solidFill>
                  <a:srgbClr val="000000"/>
                </a:solidFill>
                <a:latin typeface="华文楷体" panose="02010600040101010101" pitchFamily="2" charset="-122"/>
                <a:ea typeface="华文楷体" panose="02010600040101010101" pitchFamily="2" charset="-122"/>
              </a:rPr>
              <a:t>以报销系统为例，</a:t>
            </a:r>
            <a:r>
              <a:rPr lang="zh-CN" altLang="en-US" sz="1200" dirty="0" smtClean="0">
                <a:solidFill>
                  <a:srgbClr val="000000"/>
                </a:solidFill>
                <a:latin typeface="华文楷体" panose="02010600040101010101" pitchFamily="2" charset="-122"/>
                <a:ea typeface="华文楷体" panose="02010600040101010101" pitchFamily="2" charset="-122"/>
              </a:rPr>
              <a:t>解析扩展后的</a:t>
            </a:r>
            <a:r>
              <a:rPr lang="en-US" altLang="zh-CN" sz="1200" dirty="0" smtClean="0">
                <a:solidFill>
                  <a:srgbClr val="000000"/>
                </a:solidFill>
                <a:latin typeface="华文楷体" panose="02010600040101010101" pitchFamily="2" charset="-122"/>
                <a:ea typeface="华文楷体" panose="02010600040101010101" pitchFamily="2" charset="-122"/>
              </a:rPr>
              <a:t>WSDL</a:t>
            </a:r>
            <a:r>
              <a:rPr lang="zh-CN" altLang="en-US" sz="1200" dirty="0" smtClean="0">
                <a:solidFill>
                  <a:srgbClr val="000000"/>
                </a:solidFill>
                <a:latin typeface="华文楷体" panose="02010600040101010101" pitchFamily="2" charset="-122"/>
                <a:ea typeface="华文楷体" panose="02010600040101010101" pitchFamily="2" charset="-122"/>
              </a:rPr>
              <a:t>生成的行为模型如下图所示：</a:t>
            </a:r>
            <a:endParaRPr lang="en-US" altLang="zh-CN" sz="1200" dirty="0" smtClean="0">
              <a:solidFill>
                <a:srgbClr val="000000"/>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CN" dirty="0" smtClean="0">
              <a:solidFill>
                <a:srgbClr val="000000"/>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zh-CN" altLang="en-US" dirty="0" smtClean="0">
                <a:solidFill>
                  <a:srgbClr val="000000"/>
                </a:solidFill>
                <a:latin typeface="华文楷体" panose="02010600040101010101" pitchFamily="2" charset="-122"/>
                <a:ea typeface="华文楷体" panose="02010600040101010101" pitchFamily="2" charset="-122"/>
              </a:rPr>
              <a:t>由于</a:t>
            </a:r>
            <a:r>
              <a:rPr lang="en-US" altLang="zh-CN" dirty="0" smtClean="0">
                <a:solidFill>
                  <a:srgbClr val="000000"/>
                </a:solidFill>
                <a:latin typeface="华文楷体" panose="02010600040101010101" pitchFamily="2" charset="-122"/>
                <a:ea typeface="华文楷体" panose="02010600040101010101" pitchFamily="2" charset="-122"/>
              </a:rPr>
              <a:t>EXP</a:t>
            </a:r>
            <a:r>
              <a:rPr lang="zh-CN" altLang="en-US" dirty="0" smtClean="0">
                <a:solidFill>
                  <a:srgbClr val="000000"/>
                </a:solidFill>
                <a:latin typeface="华文楷体" panose="02010600040101010101" pitchFamily="2" charset="-122"/>
                <a:ea typeface="华文楷体" panose="02010600040101010101" pitchFamily="2" charset="-122"/>
              </a:rPr>
              <a:t>提供</a:t>
            </a:r>
            <a:r>
              <a:rPr lang="zh-CN" altLang="en-US" dirty="0" smtClean="0">
                <a:solidFill>
                  <a:srgbClr val="000000"/>
                </a:solidFill>
                <a:latin typeface="华文楷体" panose="02010600040101010101" pitchFamily="2" charset="-122"/>
                <a:ea typeface="华文楷体" panose="02010600040101010101" pitchFamily="2" charset="-122"/>
              </a:rPr>
              <a:t>的操作之间不存在序列约束，因此生成的行为模型比较小，可以较好的显示每个</a:t>
            </a:r>
            <a:r>
              <a:rPr lang="zh-CN" altLang="en-US" dirty="0" smtClean="0">
                <a:latin typeface="华文楷体" panose="02010600040101010101" pitchFamily="2" charset="-122"/>
                <a:ea typeface="华文楷体" panose="02010600040101010101" pitchFamily="2" charset="-122"/>
              </a:rPr>
              <a:t>操作请求消息的输入参数约束，如果服务提供的操作较多，就会导致</a:t>
            </a:r>
            <a:endParaRPr lang="en-US" altLang="zh-CN" dirty="0" smtClean="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zh-CN" altLang="en-US" dirty="0" smtClean="0">
                <a:latin typeface="华文楷体" panose="02010600040101010101" pitchFamily="2" charset="-122"/>
                <a:ea typeface="华文楷体" panose="02010600040101010101" pitchFamily="2" charset="-122"/>
              </a:rPr>
              <a:t>行为模型中的节点较为</a:t>
            </a:r>
            <a:r>
              <a:rPr lang="zh-CN" altLang="en-US" dirty="0" smtClean="0">
                <a:latin typeface="华文楷体" panose="02010600040101010101" pitchFamily="2" charset="-122"/>
                <a:ea typeface="华文楷体" panose="02010600040101010101" pitchFamily="2" charset="-122"/>
              </a:rPr>
              <a:t>拥挤</a:t>
            </a:r>
            <a:endParaRPr lang="en-US" altLang="zh-CN" dirty="0" smtClean="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CN" dirty="0" smtClean="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CN" dirty="0" smtClean="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CN"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09086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indent="0">
              <a:buFont typeface="+mj-lt"/>
              <a:buNone/>
            </a:pPr>
            <a:endParaRPr lang="en-US" altLang="zh-CN"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86803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indent="0">
              <a:buFont typeface="+mj-lt"/>
              <a:buNone/>
            </a:pPr>
            <a:r>
              <a:rPr lang="zh-CN" altLang="en-US" dirty="0" smtClean="0">
                <a:latin typeface="华文楷体" panose="02010600040101010101" pitchFamily="2" charset="-122"/>
                <a:ea typeface="华文楷体" panose="02010600040101010101" pitchFamily="2" charset="-122"/>
              </a:rPr>
              <a:t>该服务提供的</a:t>
            </a:r>
            <a:r>
              <a:rPr lang="en-US" altLang="zh-CN" dirty="0" err="1" smtClean="0">
                <a:latin typeface="华文楷体" panose="02010600040101010101" pitchFamily="2" charset="-122"/>
                <a:ea typeface="华文楷体" panose="02010600040101010101" pitchFamily="2" charset="-122"/>
              </a:rPr>
              <a:t>phoneBillCalculation</a:t>
            </a:r>
            <a:r>
              <a:rPr lang="zh-CN" altLang="en-US" dirty="0" smtClean="0">
                <a:latin typeface="华文楷体" panose="02010600040101010101" pitchFamily="2" charset="-122"/>
                <a:ea typeface="华文楷体" panose="02010600040101010101" pitchFamily="2" charset="-122"/>
              </a:rPr>
              <a:t>服务需要四个参数（套餐类型、月租费用、通话时间、使用流量）</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其中套餐类型和月租费用之间具有组合</a:t>
            </a:r>
            <a:r>
              <a:rPr lang="zh-CN" altLang="en-US" dirty="0" smtClean="0">
                <a:latin typeface="华文楷体" panose="02010600040101010101" pitchFamily="2" charset="-122"/>
                <a:ea typeface="华文楷体" panose="02010600040101010101" pitchFamily="2" charset="-122"/>
              </a:rPr>
              <a:t>关系</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由于我们仅仅关注测试用例是否有效，并不关注有效测试用例执行后程序的响应过程。</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因此动作桩被分为</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测试用例有效及测试用例无效</a:t>
            </a: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812690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indent="0">
              <a:buFont typeface="+mj-lt"/>
              <a:buNone/>
            </a:pPr>
            <a:r>
              <a:rPr lang="zh-CN" altLang="en-US" dirty="0" smtClean="0">
                <a:latin typeface="华文楷体" panose="02010600040101010101" pitchFamily="2" charset="-122"/>
                <a:ea typeface="华文楷体" panose="02010600040101010101" pitchFamily="2" charset="-122"/>
              </a:rPr>
              <a:t>该服务提供的</a:t>
            </a:r>
            <a:r>
              <a:rPr lang="en-US" altLang="zh-CN" dirty="0" err="1" smtClean="0">
                <a:latin typeface="华文楷体" panose="02010600040101010101" pitchFamily="2" charset="-122"/>
                <a:ea typeface="华文楷体" panose="02010600040101010101" pitchFamily="2" charset="-122"/>
              </a:rPr>
              <a:t>phoneBillCalculation</a:t>
            </a:r>
            <a:r>
              <a:rPr lang="zh-CN" altLang="en-US" dirty="0" smtClean="0">
                <a:latin typeface="华文楷体" panose="02010600040101010101" pitchFamily="2" charset="-122"/>
                <a:ea typeface="华文楷体" panose="02010600040101010101" pitchFamily="2" charset="-122"/>
              </a:rPr>
              <a:t>服务需要四个参数（套餐类型、月租费用、通话时间、使用流量）</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其中套餐类型和月租费用之间具有组合关系</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由于我们仅仅关注测试用例是否有效，并不关注有效测试用例执行后程序的响应过程。</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因此动作桩被分为</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测试用例有效及测试用例无效</a:t>
            </a: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13376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1200" dirty="0">
                <a:solidFill>
                  <a:schemeClr val="tx1"/>
                </a:solidFill>
                <a:effectLst/>
                <a:latin typeface="+mn-lt"/>
                <a:ea typeface="+mn-ea"/>
                <a:cs typeface="+mn-cs"/>
              </a:rPr>
              <a:t>近几年以面向服务的体系架构</a:t>
            </a:r>
            <a:r>
              <a:rPr lang="en-US" altLang="zh-CN" sz="1200" kern="1200" dirty="0">
                <a:solidFill>
                  <a:schemeClr val="tx1"/>
                </a:solidFill>
                <a:effectLst/>
                <a:latin typeface="+mn-lt"/>
                <a:ea typeface="+mn-ea"/>
                <a:cs typeface="+mn-cs"/>
              </a:rPr>
              <a:t>SOA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Service-oriented architecture</a:t>
            </a:r>
            <a:r>
              <a:rPr lang="zh-CN" altLang="zh-CN" sz="1200" kern="1200" dirty="0">
                <a:solidFill>
                  <a:schemeClr val="tx1"/>
                </a:solidFill>
                <a:effectLst/>
                <a:latin typeface="+mn-lt"/>
                <a:ea typeface="+mn-ea"/>
                <a:cs typeface="+mn-cs"/>
              </a:rPr>
              <a:t>）为基础的</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服务逐渐受到重视，被认为是解决异构系统整合问题、快速实现企业流程的有效方案。</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服务作为</a:t>
            </a:r>
            <a:r>
              <a:rPr lang="en-US" altLang="zh-CN" sz="1200" kern="1200" dirty="0">
                <a:solidFill>
                  <a:schemeClr val="tx1"/>
                </a:solidFill>
                <a:effectLst/>
                <a:latin typeface="+mn-lt"/>
                <a:ea typeface="+mn-ea"/>
                <a:cs typeface="+mn-cs"/>
              </a:rPr>
              <a:t>SOA</a:t>
            </a:r>
            <a:r>
              <a:rPr lang="zh-CN" altLang="zh-CN" sz="1200" kern="1200" dirty="0">
                <a:solidFill>
                  <a:schemeClr val="tx1"/>
                </a:solidFill>
                <a:effectLst/>
                <a:latin typeface="+mn-lt"/>
                <a:ea typeface="+mn-ea"/>
                <a:cs typeface="+mn-cs"/>
              </a:rPr>
              <a:t>概念的一种典型的实现方式，可以支持快速的业务重整与优化、较好的解决分布、动态、异构环境下，数据、应用和系统集成等问题</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在解决问题的同时，</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服务的新特点为软件测试提出了新的挑战。</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服务及其协同的动态性，松耦合的服务开发模式，使得</a:t>
            </a:r>
            <a:r>
              <a:rPr lang="zh-CN" altLang="en-US" sz="1200" kern="1200" dirty="0">
                <a:solidFill>
                  <a:schemeClr val="tx1"/>
                </a:solidFill>
                <a:effectLst/>
                <a:latin typeface="+mn-lt"/>
                <a:ea typeface="+mn-ea"/>
                <a:cs typeface="+mn-cs"/>
              </a:rPr>
              <a:t>服务使用者或系统集成商在调用</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服务时容易出现异常</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zh-CN" altLang="zh-CN" sz="1200" kern="1200" dirty="0">
                <a:solidFill>
                  <a:schemeClr val="tx1"/>
                </a:solidFill>
                <a:effectLst/>
                <a:latin typeface="+mn-lt"/>
                <a:ea typeface="+mn-ea"/>
                <a:cs typeface="+mn-cs"/>
              </a:rPr>
              <a:t>现有研究提出将模型驱动的测试技术应用于</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服务。模型驱动的测试关注待开发系统的重要属性及约束，具有高故障检测率，且自动化程度高，能够更好的适应需求的演变，能够较好的适应</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服务的测试需求，因此越来越多的研究人员从模型角度出发对</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服务及其组合进行测试。</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406521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indent="0">
              <a:buFont typeface="+mj-lt"/>
              <a:buNone/>
            </a:pPr>
            <a:r>
              <a:rPr lang="zh-CN" altLang="en-US" dirty="0" smtClean="0">
                <a:latin typeface="华文楷体" panose="02010600040101010101" pitchFamily="2" charset="-122"/>
                <a:ea typeface="华文楷体" panose="02010600040101010101" pitchFamily="2" charset="-122"/>
              </a:rPr>
              <a:t>和规格说明不同</a:t>
            </a:r>
            <a:r>
              <a:rPr lang="en-US" altLang="zh-CN" dirty="0" smtClean="0">
                <a:latin typeface="华文楷体" panose="02010600040101010101" pitchFamily="2" charset="-122"/>
                <a:ea typeface="华文楷体" panose="02010600040101010101" pitchFamily="2" charset="-122"/>
              </a:rPr>
              <a:t>~</a:t>
            </a: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04593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本次开题答辩到此结束，请各位答辩老师指正</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AF25FD-316F-45ED-9222-7F5D9A957B7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93934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1200" dirty="0">
                <a:solidFill>
                  <a:schemeClr val="tx1"/>
                </a:solidFill>
                <a:effectLst/>
                <a:latin typeface="+mn-lt"/>
                <a:ea typeface="+mn-ea"/>
                <a:cs typeface="+mn-cs"/>
              </a:rPr>
              <a:t>面向服务的架构以服务为基本构件，将软件资源与应用被封装成服务，提供者将开发的服务发布到注册中心，供使用者通过已发布的接口使用服务。服务以功能模块的方式对外发布，对外提供统一的调用接口，而屏蔽服务的实现细节</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zh-CN" altLang="zh-CN" sz="1200" kern="1200" dirty="0">
                <a:solidFill>
                  <a:schemeClr val="tx1"/>
                </a:solidFill>
                <a:effectLst/>
                <a:latin typeface="+mn-lt"/>
                <a:ea typeface="+mn-ea"/>
                <a:cs typeface="+mn-cs"/>
              </a:rPr>
              <a:t>对于复杂多变的企业级业务需求而言，单一的</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服务往往无法满足实际需求，需要将多个服务协调组织起来以支持复杂应用，这些服务可以通过定义一个工作流将把多个</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服务组织起来，这个过程被称为</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服务组合</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61710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1200" dirty="0">
                <a:solidFill>
                  <a:schemeClr val="tx1"/>
                </a:solidFill>
                <a:effectLst/>
                <a:latin typeface="+mn-lt"/>
                <a:ea typeface="+mn-ea"/>
                <a:cs typeface="+mn-cs"/>
              </a:rPr>
              <a:t>通常，服务使用者在使用</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服务的过程中会遇到如下的问题</a:t>
            </a:r>
            <a:r>
              <a:rPr lang="zh-CN" altLang="en-US" sz="1200" kern="1200" dirty="0">
                <a:solidFill>
                  <a:schemeClr val="tx1"/>
                </a:solidFill>
                <a:effectLst/>
                <a:latin typeface="+mn-lt"/>
                <a:ea typeface="+mn-ea"/>
                <a:cs typeface="+mn-cs"/>
              </a:rPr>
              <a:t>：</a:t>
            </a:r>
            <a:r>
              <a:rPr lang="en-US" altLang="zh-CN" sz="1200" dirty="0">
                <a:latin typeface="微软雅黑" panose="020B0503020204020204" pitchFamily="34" charset="-122"/>
                <a:ea typeface="微软雅黑" panose="020B0503020204020204" pitchFamily="34" charset="-122"/>
              </a:rPr>
              <a:t>Web</a:t>
            </a:r>
            <a:r>
              <a:rPr lang="zh-CN" altLang="en-US" sz="1200" dirty="0">
                <a:latin typeface="微软雅黑" panose="020B0503020204020204" pitchFamily="34" charset="-122"/>
                <a:ea typeface="微软雅黑" panose="020B0503020204020204" pitchFamily="34" charset="-122"/>
              </a:rPr>
              <a:t>服务组合来说，其正确性不仅仅取决于组合流程，也取决于各个组成它的服务。由于读</a:t>
            </a:r>
            <a:r>
              <a:rPr lang="en-US" altLang="zh-CN" sz="1200" dirty="0">
                <a:latin typeface="微软雅黑" panose="020B0503020204020204" pitchFamily="34" charset="-122"/>
                <a:ea typeface="微软雅黑" panose="020B0503020204020204" pitchFamily="34" charset="-122"/>
              </a:rPr>
              <a:t>PPT</a:t>
            </a:r>
            <a:r>
              <a:rPr lang="zh-CN" altLang="en-US" sz="1200" dirty="0">
                <a:latin typeface="微软雅黑" panose="020B0503020204020204" pitchFamily="34" charset="-122"/>
                <a:ea typeface="微软雅黑" panose="020B0503020204020204" pitchFamily="34" charset="-122"/>
              </a:rPr>
              <a:t>即可上述几点</a:t>
            </a:r>
            <a:endParaRPr lang="en-US" altLang="zh-CN" sz="1200" dirty="0">
              <a:latin typeface="微软雅黑" panose="020B0503020204020204" pitchFamily="34" charset="-122"/>
              <a:ea typeface="微软雅黑" panose="020B0503020204020204" pitchFamily="34" charset="-122"/>
            </a:endParaRPr>
          </a:p>
          <a:p>
            <a:pPr indent="457200"/>
            <a:r>
              <a:rPr lang="zh-CN" altLang="en-US" sz="1200" kern="1200" dirty="0">
                <a:solidFill>
                  <a:schemeClr val="tx1"/>
                </a:solidFill>
                <a:effectLst/>
                <a:latin typeface="+mn-lt"/>
                <a:ea typeface="+mn-ea"/>
                <a:cs typeface="+mn-cs"/>
              </a:rPr>
              <a:t>使得服务的使用者或者系统集成商</a:t>
            </a:r>
            <a:r>
              <a:rPr lang="zh-CN" altLang="zh-CN" sz="1200" kern="1200" dirty="0">
                <a:solidFill>
                  <a:srgbClr val="FF0000"/>
                </a:solidFill>
                <a:effectLst/>
                <a:latin typeface="+mn-lt"/>
                <a:ea typeface="+mn-ea"/>
                <a:cs typeface="+mn-cs"/>
              </a:rPr>
              <a:t>无法完全了解</a:t>
            </a:r>
            <a:r>
              <a:rPr lang="en-US" altLang="zh-CN" sz="1200" kern="1200" dirty="0">
                <a:solidFill>
                  <a:srgbClr val="FF0000"/>
                </a:solidFill>
                <a:effectLst/>
                <a:latin typeface="+mn-lt"/>
                <a:ea typeface="+mn-ea"/>
                <a:cs typeface="+mn-cs"/>
              </a:rPr>
              <a:t>Web</a:t>
            </a:r>
            <a:r>
              <a:rPr lang="zh-CN" altLang="zh-CN" sz="1200" kern="1200" dirty="0">
                <a:solidFill>
                  <a:srgbClr val="FF0000"/>
                </a:solidFill>
                <a:effectLst/>
                <a:latin typeface="+mn-lt"/>
                <a:ea typeface="+mn-ea"/>
                <a:cs typeface="+mn-cs"/>
              </a:rPr>
              <a:t>服务的正确使用方式</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从而在</a:t>
            </a:r>
            <a:r>
              <a:rPr lang="zh-CN" altLang="en-US" sz="1200" kern="1200" dirty="0">
                <a:solidFill>
                  <a:schemeClr val="tx1"/>
                </a:solidFill>
                <a:effectLst/>
                <a:latin typeface="+mn-lt"/>
                <a:ea typeface="+mn-ea"/>
                <a:cs typeface="+mn-cs"/>
              </a:rPr>
              <a:t>调用过程中</a:t>
            </a:r>
            <a:r>
              <a:rPr lang="zh-CN" altLang="zh-CN" sz="1200" kern="1200" dirty="0">
                <a:solidFill>
                  <a:schemeClr val="tx1"/>
                </a:solidFill>
                <a:effectLst/>
                <a:latin typeface="+mn-lt"/>
                <a:ea typeface="+mn-ea"/>
                <a:cs typeface="+mn-cs"/>
              </a:rPr>
              <a:t>无法分辨究竟是</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服务本身的错误，还是使用</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服务的方法有误</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zh-CN" altLang="en-US" sz="1200" kern="1200" dirty="0">
                <a:solidFill>
                  <a:schemeClr val="tx1"/>
                </a:solidFill>
                <a:effectLst/>
                <a:latin typeface="+mn-lt"/>
                <a:ea typeface="+mn-ea"/>
                <a:cs typeface="+mn-cs"/>
              </a:rPr>
              <a:t>大部分原因还是因为</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服务的</a:t>
            </a:r>
            <a:r>
              <a:rPr lang="en-US" altLang="zh-CN" sz="1200" kern="1200" dirty="0">
                <a:solidFill>
                  <a:schemeClr val="tx1"/>
                </a:solidFill>
                <a:effectLst/>
                <a:latin typeface="+mn-lt"/>
                <a:ea typeface="+mn-ea"/>
                <a:cs typeface="+mn-cs"/>
              </a:rPr>
              <a:t>WSDL</a:t>
            </a:r>
            <a:r>
              <a:rPr lang="zh-CN" altLang="en-US" sz="1200" kern="1200" dirty="0">
                <a:solidFill>
                  <a:schemeClr val="tx1"/>
                </a:solidFill>
                <a:effectLst/>
                <a:latin typeface="+mn-lt"/>
                <a:ea typeface="+mn-ea"/>
                <a:cs typeface="+mn-cs"/>
              </a:rPr>
              <a:t>文件提供的信息不足引起的</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6028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en-US" sz="1200" dirty="0">
                <a:solidFill>
                  <a:srgbClr val="002060"/>
                </a:solidFill>
                <a:latin typeface="微软雅黑" panose="020B0503020204020204" pitchFamily="34" charset="-122"/>
                <a:ea typeface="微软雅黑" panose="020B0503020204020204" pitchFamily="34" charset="-122"/>
              </a:rPr>
              <a:t>网络服务描述语言</a:t>
            </a:r>
            <a:r>
              <a:rPr lang="zh-CN" altLang="en-US" sz="1200" dirty="0">
                <a:latin typeface="微软雅黑" panose="020B0503020204020204" pitchFamily="34" charset="-122"/>
                <a:ea typeface="微软雅黑" panose="020B0503020204020204" pitchFamily="34" charset="-122"/>
              </a:rPr>
              <a:t>以XML格式描述网络服务的位置，以及此服务提供的操作。</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52484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en-US" sz="1200" dirty="0">
                <a:latin typeface="微软雅黑" panose="020B0503020204020204" pitchFamily="34" charset="-122"/>
                <a:ea typeface="微软雅黑" panose="020B0503020204020204" pitchFamily="34" charset="-122"/>
              </a:rPr>
              <a:t>由于服务组装只能依据规格说明访问相关服务，为了确保</a:t>
            </a:r>
            <a:r>
              <a:rPr lang="zh-CN" altLang="en-US" sz="1200" b="1" dirty="0">
                <a:latin typeface="微软雅黑" panose="020B0503020204020204" pitchFamily="34" charset="-122"/>
                <a:ea typeface="微软雅黑" panose="020B0503020204020204" pitchFamily="34" charset="-122"/>
              </a:rPr>
              <a:t>服务调用</a:t>
            </a:r>
            <a:r>
              <a:rPr lang="zh-CN" altLang="en-US" sz="1200" dirty="0">
                <a:latin typeface="微软雅黑" panose="020B0503020204020204" pitchFamily="34" charset="-122"/>
                <a:ea typeface="微软雅黑" panose="020B0503020204020204" pitchFamily="34" charset="-122"/>
              </a:rPr>
              <a:t>时的</a:t>
            </a:r>
            <a:r>
              <a:rPr lang="zh-CN" altLang="en-US" sz="1200" b="1" dirty="0">
                <a:latin typeface="微软雅黑" panose="020B0503020204020204" pitchFamily="34" charset="-122"/>
                <a:ea typeface="微软雅黑" panose="020B0503020204020204" pitchFamily="34" charset="-122"/>
              </a:rPr>
              <a:t>正确性</a:t>
            </a:r>
            <a:r>
              <a:rPr lang="zh-CN" altLang="en-US" sz="1200" dirty="0">
                <a:latin typeface="微软雅黑" panose="020B0503020204020204" pitchFamily="34" charset="-122"/>
                <a:ea typeface="微软雅黑" panose="020B0503020204020204" pitchFamily="34" charset="-122"/>
              </a:rPr>
              <a:t>和</a:t>
            </a:r>
            <a:r>
              <a:rPr lang="zh-CN" altLang="en-US" sz="1200" b="1" dirty="0">
                <a:latin typeface="微软雅黑" panose="020B0503020204020204" pitchFamily="34" charset="-122"/>
                <a:ea typeface="微软雅黑" panose="020B0503020204020204" pitchFamily="34" charset="-122"/>
              </a:rPr>
              <a:t>可靠性</a:t>
            </a:r>
            <a:r>
              <a:rPr lang="zh-CN" altLang="en-US" sz="1200" kern="1200" dirty="0">
                <a:solidFill>
                  <a:schemeClr val="tx1"/>
                </a:solidFill>
                <a:effectLst/>
                <a:latin typeface="+mn-lt"/>
                <a:ea typeface="+mn-ea"/>
                <a:cs typeface="+mn-cs"/>
              </a:rPr>
              <a:t>，提出向</a:t>
            </a:r>
            <a:r>
              <a:rPr lang="en-US" altLang="zh-CN" sz="1200" kern="1200" dirty="0">
                <a:solidFill>
                  <a:schemeClr val="tx1"/>
                </a:solidFill>
                <a:effectLst/>
                <a:latin typeface="+mn-lt"/>
                <a:ea typeface="+mn-ea"/>
                <a:cs typeface="+mn-cs"/>
              </a:rPr>
              <a:t>WSDL</a:t>
            </a:r>
            <a:r>
              <a:rPr lang="zh-CN" altLang="en-US" sz="1200" kern="1200" dirty="0">
                <a:solidFill>
                  <a:schemeClr val="tx1"/>
                </a:solidFill>
                <a:effectLst/>
                <a:latin typeface="+mn-lt"/>
                <a:ea typeface="+mn-ea"/>
                <a:cs typeface="+mn-cs"/>
              </a:rPr>
              <a:t>文档中</a:t>
            </a:r>
            <a:r>
              <a:rPr lang="zh-CN" altLang="en-US" sz="1200" dirty="0">
                <a:latin typeface="微软雅黑" panose="020B0503020204020204" pitchFamily="34" charset="-122"/>
                <a:ea typeface="微软雅黑" panose="020B0503020204020204" pitchFamily="34" charset="-122"/>
              </a:rPr>
              <a:t>添加服务行为相关的数据和控制约束</a:t>
            </a:r>
            <a:r>
              <a:rPr lang="zh-CN" altLang="en-US" sz="1200" kern="1200" dirty="0">
                <a:solidFill>
                  <a:schemeClr val="tx1"/>
                </a:solidFill>
                <a:effectLst/>
                <a:latin typeface="+mn-lt"/>
                <a:ea typeface="+mn-ea"/>
                <a:cs typeface="+mn-cs"/>
              </a:rPr>
              <a:t>，</a:t>
            </a:r>
            <a:r>
              <a:rPr lang="zh-CN" altLang="en-US" sz="1200" dirty="0">
                <a:latin typeface="微软雅黑" panose="020B0503020204020204" pitchFamily="34" charset="-122"/>
                <a:ea typeface="微软雅黑" panose="020B0503020204020204" pitchFamily="34" charset="-122"/>
              </a:rPr>
              <a:t>定义满足各种约束的</a:t>
            </a:r>
            <a:r>
              <a:rPr lang="zh-CN" altLang="en-US" sz="1200" b="1" dirty="0">
                <a:latin typeface="微软雅黑" panose="020B0503020204020204" pitchFamily="34" charset="-122"/>
                <a:ea typeface="微软雅黑" panose="020B0503020204020204" pitchFamily="34" charset="-122"/>
              </a:rPr>
              <a:t>覆盖准则</a:t>
            </a:r>
            <a:r>
              <a:rPr lang="zh-CN" altLang="en-US" sz="1200" dirty="0">
                <a:latin typeface="微软雅黑" panose="020B0503020204020204" pitchFamily="34" charset="-122"/>
                <a:ea typeface="微软雅黑" panose="020B0503020204020204" pitchFamily="34" charset="-122"/>
              </a:rPr>
              <a:t>的测试用例生成算法，调用</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服务提供的操作，对其进行测试及监控。</a:t>
            </a:r>
            <a:endParaRPr lang="en-US" altLang="zh-CN" sz="1200" kern="1200" dirty="0">
              <a:solidFill>
                <a:schemeClr val="tx1"/>
              </a:solidFill>
              <a:effectLst/>
              <a:latin typeface="+mn-lt"/>
              <a:ea typeface="+mn-ea"/>
              <a:cs typeface="+mn-cs"/>
            </a:endParaRPr>
          </a:p>
          <a:p>
            <a:pPr indent="457200"/>
            <a:r>
              <a:rPr lang="zh-CN" altLang="en-US" sz="1200" kern="1200" dirty="0">
                <a:solidFill>
                  <a:schemeClr val="tx1"/>
                </a:solidFill>
                <a:effectLst/>
                <a:latin typeface="+mn-lt"/>
                <a:ea typeface="+mn-ea"/>
                <a:cs typeface="+mn-cs"/>
              </a:rPr>
              <a:t>有效地监控运行时刻可能出现的不一致性</a:t>
            </a:r>
            <a:endParaRPr lang="en-US" altLang="zh-CN" sz="1200" kern="1200" dirty="0">
              <a:solidFill>
                <a:schemeClr val="tx1"/>
              </a:solidFill>
              <a:effectLst/>
              <a:latin typeface="+mn-lt"/>
              <a:ea typeface="+mn-ea"/>
              <a:cs typeface="+mn-cs"/>
            </a:endParaRPr>
          </a:p>
          <a:p>
            <a:pPr indent="457200"/>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2460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055877-54B0-4E6F-BC9F-148F1D4A00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8378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033288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38765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453200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grpSp>
        <p:nvGrpSpPr>
          <p:cNvPr id="4" name="组合 3"/>
          <p:cNvGrpSpPr/>
          <p:nvPr/>
        </p:nvGrpSpPr>
        <p:grpSpPr>
          <a:xfrm>
            <a:off x="2896320"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2"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1559781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节标题">
    <p:spTree>
      <p:nvGrpSpPr>
        <p:cNvPr id="1" name=""/>
        <p:cNvGrpSpPr/>
        <p:nvPr/>
      </p:nvGrpSpPr>
      <p:grpSpPr>
        <a:xfrm>
          <a:off x="0" y="0"/>
          <a:ext cx="0" cy="0"/>
          <a:chOff x="0" y="0"/>
          <a:chExt cx="0" cy="0"/>
        </a:xfrm>
      </p:grpSpPr>
      <p:grpSp>
        <p:nvGrpSpPr>
          <p:cNvPr id="4" name="组合 3"/>
          <p:cNvGrpSpPr/>
          <p:nvPr/>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1"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731781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节标题">
    <p:spTree>
      <p:nvGrpSpPr>
        <p:cNvPr id="1" name=""/>
        <p:cNvGrpSpPr/>
        <p:nvPr/>
      </p:nvGrpSpPr>
      <p:grpSpPr>
        <a:xfrm>
          <a:off x="0" y="0"/>
          <a:ext cx="0" cy="0"/>
          <a:chOff x="0" y="0"/>
          <a:chExt cx="0" cy="0"/>
        </a:xfrm>
      </p:grpSpPr>
      <p:grpSp>
        <p:nvGrpSpPr>
          <p:cNvPr id="4" name="组合 3"/>
          <p:cNvGrpSpPr/>
          <p:nvPr/>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1"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938628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19BD867-EC77-4EFA-A289-DDCA9D6AD6DF}"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22E14AB-F9CD-4C5D-8160-F0EFEB8AF0B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07237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4" name="组合 3"/>
          <p:cNvGrpSpPr/>
          <p:nvPr userDrawn="1"/>
        </p:nvGrpSpPr>
        <p:grpSpPr>
          <a:xfrm>
            <a:off x="457200" y="1251386"/>
            <a:ext cx="8229600" cy="4355228"/>
            <a:chOff x="-447082" y="2956043"/>
            <a:chExt cx="8283476" cy="4383742"/>
          </a:xfrm>
          <a:solidFill>
            <a:srgbClr val="F7F7F7"/>
          </a:solidFill>
        </p:grpSpPr>
        <p:sp>
          <p:nvSpPr>
            <p:cNvPr id="5" name="Freeform 5"/>
            <p:cNvSpPr>
              <a:spLocks/>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 name="Freeform 6"/>
            <p:cNvSpPr>
              <a:spLocks/>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 name="Freeform 7"/>
            <p:cNvSpPr>
              <a:spLocks/>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 name="Freeform 8"/>
            <p:cNvSpPr>
              <a:spLocks/>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 name="Freeform 9"/>
            <p:cNvSpPr>
              <a:spLocks/>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 name="Freeform 10"/>
            <p:cNvSpPr>
              <a:spLocks/>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 name="Freeform 11"/>
            <p:cNvSpPr>
              <a:spLocks/>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 name="Freeform 12"/>
            <p:cNvSpPr>
              <a:spLocks/>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 name="Freeform 13"/>
            <p:cNvSpPr>
              <a:spLocks/>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 name="Freeform 14"/>
            <p:cNvSpPr>
              <a:spLocks/>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 name="Freeform 15"/>
            <p:cNvSpPr>
              <a:spLocks/>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6" name="Freeform 16"/>
            <p:cNvSpPr>
              <a:spLocks/>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7" name="Freeform 17"/>
            <p:cNvSpPr>
              <a:spLocks/>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8" name="Freeform 18"/>
            <p:cNvSpPr>
              <a:spLocks/>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9" name="Freeform 19"/>
            <p:cNvSpPr>
              <a:spLocks/>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0" name="Freeform 20"/>
            <p:cNvSpPr>
              <a:spLocks/>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1" name="Freeform 21"/>
            <p:cNvSpPr>
              <a:spLocks/>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2" name="Freeform 22"/>
            <p:cNvSpPr>
              <a:spLocks/>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3" name="Freeform 23"/>
            <p:cNvSpPr>
              <a:spLocks/>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4" name="Freeform 24"/>
            <p:cNvSpPr>
              <a:spLocks/>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5" name="Freeform 25"/>
            <p:cNvSpPr>
              <a:spLocks/>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6" name="Freeform 26"/>
            <p:cNvSpPr>
              <a:spLocks/>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7" name="Freeform 27"/>
            <p:cNvSpPr>
              <a:spLocks/>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8" name="Freeform 28"/>
            <p:cNvSpPr>
              <a:spLocks/>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9" name="Freeform 29"/>
            <p:cNvSpPr>
              <a:spLocks/>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0" name="Freeform 30"/>
            <p:cNvSpPr>
              <a:spLocks/>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1" name="Freeform 31"/>
            <p:cNvSpPr>
              <a:spLocks/>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2" name="Freeform 32"/>
            <p:cNvSpPr>
              <a:spLocks/>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3" name="Freeform 33"/>
            <p:cNvSpPr>
              <a:spLocks/>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4" name="Freeform 34"/>
            <p:cNvSpPr>
              <a:spLocks/>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5" name="Freeform 35"/>
            <p:cNvSpPr>
              <a:spLocks/>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6" name="Freeform 36"/>
            <p:cNvSpPr>
              <a:spLocks/>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7" name="Freeform 37"/>
            <p:cNvSpPr>
              <a:spLocks/>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8" name="Freeform 38"/>
            <p:cNvSpPr>
              <a:spLocks/>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9" name="Freeform 39"/>
            <p:cNvSpPr>
              <a:spLocks/>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0" name="Freeform 40"/>
            <p:cNvSpPr>
              <a:spLocks/>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1" name="Freeform 41"/>
            <p:cNvSpPr>
              <a:spLocks/>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2" name="Freeform 42"/>
            <p:cNvSpPr>
              <a:spLocks/>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3" name="Freeform 43"/>
            <p:cNvSpPr>
              <a:spLocks/>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4" name="Freeform 44"/>
            <p:cNvSpPr>
              <a:spLocks/>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5" name="Freeform 45"/>
            <p:cNvSpPr>
              <a:spLocks/>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6" name="Freeform 46"/>
            <p:cNvSpPr>
              <a:spLocks/>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7" name="Freeform 47"/>
            <p:cNvSpPr>
              <a:spLocks/>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8" name="Freeform 48"/>
            <p:cNvSpPr>
              <a:spLocks/>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9" name="Freeform 49"/>
            <p:cNvSpPr>
              <a:spLocks/>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0" name="Freeform 50"/>
            <p:cNvSpPr>
              <a:spLocks/>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1" name="Freeform 51"/>
            <p:cNvSpPr>
              <a:spLocks/>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2" name="Freeform 52"/>
            <p:cNvSpPr>
              <a:spLocks/>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3" name="Freeform 53"/>
            <p:cNvSpPr>
              <a:spLocks/>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4" name="Freeform 54"/>
            <p:cNvSpPr>
              <a:spLocks/>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5" name="Freeform 55"/>
            <p:cNvSpPr>
              <a:spLocks/>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6" name="Freeform 56"/>
            <p:cNvSpPr>
              <a:spLocks/>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7" name="Freeform 57"/>
            <p:cNvSpPr>
              <a:spLocks/>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8" name="Freeform 58"/>
            <p:cNvSpPr>
              <a:spLocks/>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9" name="Freeform 59"/>
            <p:cNvSpPr>
              <a:spLocks/>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0" name="Freeform 60"/>
            <p:cNvSpPr>
              <a:spLocks/>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1" name="Freeform 61"/>
            <p:cNvSpPr>
              <a:spLocks/>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2" name="Freeform 62"/>
            <p:cNvSpPr>
              <a:spLocks/>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3" name="Freeform 63"/>
            <p:cNvSpPr>
              <a:spLocks/>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4" name="Freeform 64"/>
            <p:cNvSpPr>
              <a:spLocks/>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5" name="Freeform 65"/>
            <p:cNvSpPr>
              <a:spLocks/>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6" name="Freeform 66"/>
            <p:cNvSpPr>
              <a:spLocks/>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7" name="Freeform 67"/>
            <p:cNvSpPr>
              <a:spLocks/>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8" name="Freeform 68"/>
            <p:cNvSpPr>
              <a:spLocks/>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9" name="Freeform 69"/>
            <p:cNvSpPr>
              <a:spLocks/>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0" name="Freeform 70"/>
            <p:cNvSpPr>
              <a:spLocks/>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1" name="Freeform 71"/>
            <p:cNvSpPr>
              <a:spLocks/>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2" name="Freeform 72"/>
            <p:cNvSpPr>
              <a:spLocks/>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3" name="Freeform 73"/>
            <p:cNvSpPr>
              <a:spLocks/>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4" name="Freeform 74"/>
            <p:cNvSpPr>
              <a:spLocks/>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5" name="Freeform 75"/>
            <p:cNvSpPr>
              <a:spLocks/>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6" name="Freeform 76"/>
            <p:cNvSpPr>
              <a:spLocks/>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7" name="Freeform 77"/>
            <p:cNvSpPr>
              <a:spLocks/>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8" name="Freeform 78"/>
            <p:cNvSpPr>
              <a:spLocks/>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9" name="Freeform 79"/>
            <p:cNvSpPr>
              <a:spLocks/>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0" name="Freeform 80"/>
            <p:cNvSpPr>
              <a:spLocks/>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1" name="Freeform 81"/>
            <p:cNvSpPr>
              <a:spLocks/>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2" name="Freeform 82"/>
            <p:cNvSpPr>
              <a:spLocks/>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3" name="Freeform 83"/>
            <p:cNvSpPr>
              <a:spLocks/>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4" name="Freeform 84"/>
            <p:cNvSpPr>
              <a:spLocks/>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5" name="Freeform 85"/>
            <p:cNvSpPr>
              <a:spLocks/>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6" name="Freeform 86"/>
            <p:cNvSpPr>
              <a:spLocks/>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7" name="Freeform 87"/>
            <p:cNvSpPr>
              <a:spLocks/>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8" name="Freeform 88"/>
            <p:cNvSpPr>
              <a:spLocks/>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9" name="Freeform 89"/>
            <p:cNvSpPr>
              <a:spLocks/>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0" name="Freeform 90"/>
            <p:cNvSpPr>
              <a:spLocks/>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1" name="Freeform 91"/>
            <p:cNvSpPr>
              <a:spLocks/>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2" name="Freeform 92"/>
            <p:cNvSpPr>
              <a:spLocks/>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3" name="Freeform 93"/>
            <p:cNvSpPr>
              <a:spLocks/>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4" name="Freeform 94"/>
            <p:cNvSpPr>
              <a:spLocks/>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5" name="Freeform 95"/>
            <p:cNvSpPr>
              <a:spLocks/>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6" name="Freeform 96"/>
            <p:cNvSpPr>
              <a:spLocks/>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7" name="Freeform 97"/>
            <p:cNvSpPr>
              <a:spLocks/>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8" name="Freeform 98"/>
            <p:cNvSpPr>
              <a:spLocks/>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9" name="Freeform 99"/>
            <p:cNvSpPr>
              <a:spLocks/>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0" name="Freeform 100"/>
            <p:cNvSpPr>
              <a:spLocks/>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1" name="Freeform 101"/>
            <p:cNvSpPr>
              <a:spLocks/>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2" name="Freeform 102"/>
            <p:cNvSpPr>
              <a:spLocks/>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3" name="Freeform 103"/>
            <p:cNvSpPr>
              <a:spLocks/>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4" name="Freeform 104"/>
            <p:cNvSpPr>
              <a:spLocks/>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5" name="Freeform 105"/>
            <p:cNvSpPr>
              <a:spLocks/>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6" name="Freeform 106"/>
            <p:cNvSpPr>
              <a:spLocks/>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7" name="Freeform 107"/>
            <p:cNvSpPr>
              <a:spLocks/>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8" name="Freeform 108"/>
            <p:cNvSpPr>
              <a:spLocks/>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9" name="Freeform 109"/>
            <p:cNvSpPr>
              <a:spLocks/>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0" name="Freeform 110"/>
            <p:cNvSpPr>
              <a:spLocks/>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1" name="Freeform 111"/>
            <p:cNvSpPr>
              <a:spLocks/>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2" name="Freeform 112"/>
            <p:cNvSpPr>
              <a:spLocks/>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3" name="Freeform 113"/>
            <p:cNvSpPr>
              <a:spLocks/>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4" name="Freeform 114"/>
            <p:cNvSpPr>
              <a:spLocks/>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5" name="Freeform 115"/>
            <p:cNvSpPr>
              <a:spLocks/>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6" name="Freeform 116"/>
            <p:cNvSpPr>
              <a:spLocks/>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7" name="Freeform 117"/>
            <p:cNvSpPr>
              <a:spLocks/>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8" name="Freeform 118"/>
            <p:cNvSpPr>
              <a:spLocks/>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9" name="Freeform 119"/>
            <p:cNvSpPr>
              <a:spLocks/>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0" name="Freeform 120"/>
            <p:cNvSpPr>
              <a:spLocks/>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1" name="Freeform 121"/>
            <p:cNvSpPr>
              <a:spLocks/>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2" name="Freeform 122"/>
            <p:cNvSpPr>
              <a:spLocks/>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3" name="Freeform 123"/>
            <p:cNvSpPr>
              <a:spLocks/>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4" name="Freeform 124"/>
            <p:cNvSpPr>
              <a:spLocks/>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5" name="Freeform 125"/>
            <p:cNvSpPr>
              <a:spLocks/>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6" name="Freeform 126"/>
            <p:cNvSpPr>
              <a:spLocks/>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7" name="Freeform 127"/>
            <p:cNvSpPr>
              <a:spLocks/>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8" name="Freeform 128"/>
            <p:cNvSpPr>
              <a:spLocks/>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9" name="Freeform 129"/>
            <p:cNvSpPr>
              <a:spLocks/>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0" name="Freeform 130"/>
            <p:cNvSpPr>
              <a:spLocks/>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1" name="Freeform 131"/>
            <p:cNvSpPr>
              <a:spLocks/>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2" name="Freeform 132"/>
            <p:cNvSpPr>
              <a:spLocks/>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3" name="Freeform 133"/>
            <p:cNvSpPr>
              <a:spLocks/>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4" name="Freeform 134"/>
            <p:cNvSpPr>
              <a:spLocks/>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5" name="Freeform 135"/>
            <p:cNvSpPr>
              <a:spLocks/>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6" name="Freeform 136"/>
            <p:cNvSpPr>
              <a:spLocks/>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7" name="Freeform 137"/>
            <p:cNvSpPr>
              <a:spLocks/>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8" name="Freeform 138"/>
            <p:cNvSpPr>
              <a:spLocks/>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9" name="Freeform 139"/>
            <p:cNvSpPr>
              <a:spLocks/>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0" name="Freeform 140"/>
            <p:cNvSpPr>
              <a:spLocks/>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1" name="Freeform 141"/>
            <p:cNvSpPr>
              <a:spLocks/>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2" name="Freeform 142"/>
            <p:cNvSpPr>
              <a:spLocks/>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3" name="Freeform 143"/>
            <p:cNvSpPr>
              <a:spLocks/>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4" name="Freeform 144"/>
            <p:cNvSpPr>
              <a:spLocks/>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5" name="Freeform 145"/>
            <p:cNvSpPr>
              <a:spLocks/>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6" name="Freeform 146"/>
            <p:cNvSpPr>
              <a:spLocks/>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7" name="Freeform 147"/>
            <p:cNvSpPr>
              <a:spLocks/>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8" name="Freeform 148"/>
            <p:cNvSpPr>
              <a:spLocks/>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9" name="Freeform 149"/>
            <p:cNvSpPr>
              <a:spLocks/>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0" name="Freeform 150"/>
            <p:cNvSpPr>
              <a:spLocks/>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1" name="Freeform 151"/>
            <p:cNvSpPr>
              <a:spLocks/>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2" name="Freeform 152"/>
            <p:cNvSpPr>
              <a:spLocks/>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3" name="Freeform 153"/>
            <p:cNvSpPr>
              <a:spLocks/>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4" name="Freeform 154"/>
            <p:cNvSpPr>
              <a:spLocks/>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5" name="Freeform 155"/>
            <p:cNvSpPr>
              <a:spLocks/>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6" name="Freeform 156"/>
            <p:cNvSpPr>
              <a:spLocks/>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7" name="Freeform 157"/>
            <p:cNvSpPr>
              <a:spLocks/>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grpSp>
    </p:spTree>
    <p:extLst>
      <p:ext uri="{BB962C8B-B14F-4D97-AF65-F5344CB8AC3E}">
        <p14:creationId xmlns:p14="http://schemas.microsoft.com/office/powerpoint/2010/main" val="1939682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4" name="组合 3"/>
          <p:cNvGrpSpPr/>
          <p:nvPr userDrawn="1"/>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grpSp>
    </p:spTree>
    <p:extLst>
      <p:ext uri="{BB962C8B-B14F-4D97-AF65-F5344CB8AC3E}">
        <p14:creationId xmlns:p14="http://schemas.microsoft.com/office/powerpoint/2010/main" val="2849134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C9B30EE-E941-4621-9473-82E0E9D8A2CE}"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2D3B5C7-8DAD-4A63-A233-7CC666E3B8B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31074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FA653A5-36A4-4538-A116-08027497ECBE}"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CF5AFEC-B6AF-4BB4-B400-EE42C4E2DB0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0901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63320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58B32A-E14E-4F46-A97B-1B640624D545}"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425A654-9D40-47DE-B266-E2DE46C0FAF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78778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D3B46AF-B1C6-49D8-B78C-20DE805D55F9}"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C33E534-2252-4B82-840D-5E2C1C8100A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56283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4229B36-5F04-49B2-A735-6317E359AAC3}"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F83DA42-4655-4927-807D-25F0C51E9F9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8090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F49F49-2691-4C4E-9797-17CFE5B5903C}"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E9B089E-D1B1-485B-B5A6-76D5F2BD1C61}"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4798333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D9179C1-7DE4-4ACB-AF3C-609DE7BE18B1}"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4B07AF5-4105-4593-AB8B-3B971CE4A214}"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1205124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8F52282-FE47-46BA-8395-07D5470448F4}"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CA54ED5-2F0E-4E13-8640-C19CD82B94B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7491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8069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247894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1" name="Footer Placeholder 10"/>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2" name="Slide Number Placeholder 1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40448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7" name="Footer Placeholder 6"/>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Slide Number Placeholder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0573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405853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61410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a:xfrm>
            <a:off x="2624326" y="6356351"/>
            <a:ext cx="443363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77009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37135927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42EF4C-7397-4B1A-9F25-12CBF099318A}"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2017/5/25 Thursday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629B727-B1F6-49A3-A6A6-D12578711D1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2" name="图片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125210" y="121049"/>
            <a:ext cx="2804160" cy="610071"/>
          </a:xfrm>
          <a:prstGeom prst="rect">
            <a:avLst/>
          </a:prstGeom>
        </p:spPr>
      </p:pic>
    </p:spTree>
    <p:extLst>
      <p:ext uri="{BB962C8B-B14F-4D97-AF65-F5344CB8AC3E}">
        <p14:creationId xmlns:p14="http://schemas.microsoft.com/office/powerpoint/2010/main" val="329076694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4.emf"/><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hemeOverride" Target="../theme/themeOverride1.xml"/><Relationship Id="rId5" Type="http://schemas.openxmlformats.org/officeDocument/2006/relationships/image" Target="../media/image13.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hemeOverride" Target="../theme/themeOverride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4.xml"/><Relationship Id="rId5" Type="http://schemas.openxmlformats.org/officeDocument/2006/relationships/image" Target="../media/image15.emf"/><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5.xml"/><Relationship Id="rId5" Type="http://schemas.openxmlformats.org/officeDocument/2006/relationships/image" Target="../media/image17.emf"/><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17.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19.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slide" Target="slide40.xml"/><Relationship Id="rId5" Type="http://schemas.openxmlformats.org/officeDocument/2006/relationships/slide" Target="slide37.xml"/><Relationship Id="rId4" Type="http://schemas.openxmlformats.org/officeDocument/2006/relationships/slide" Target="slide3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26.xml"/><Relationship Id="rId5" Type="http://schemas.openxmlformats.org/officeDocument/2006/relationships/image" Target="../media/image17.emf"/><Relationship Id="rId4" Type="http://schemas.openxmlformats.org/officeDocument/2006/relationships/slide" Target="slide34.xml"/></Relationships>
</file>

<file path=ppt/slides/_rels/slide3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36.xml"/><Relationship Id="rId7"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tags" Target="../tags/tag2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slide" Target="slide34.xml"/><Relationship Id="rId9"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image" Target="../media/image33.png"/><Relationship Id="rId4" Type="http://schemas.openxmlformats.org/officeDocument/2006/relationships/slide" Target="slide34.xml"/></Relationships>
</file>

<file path=ppt/slides/_rels/slide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slide" Target="slide6.xml"/><Relationship Id="rId4" Type="http://schemas.openxmlformats.org/officeDocument/2006/relationships/slide" Target="slide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image" Target="../media/image2.png"/><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666206" y="4401539"/>
            <a:ext cx="8477794" cy="2456462"/>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228" name="文本框 133"/>
          <p:cNvSpPr txBox="1">
            <a:spLocks noChangeArrowheads="1"/>
          </p:cNvSpPr>
          <p:nvPr/>
        </p:nvSpPr>
        <p:spPr bwMode="auto">
          <a:xfrm>
            <a:off x="0" y="2518367"/>
            <a:ext cx="91440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0" algn="ctr" eaLnBrk="0" fontAlgn="base" hangingPunct="0">
              <a:spcAft>
                <a:spcPct val="0"/>
              </a:spcAft>
              <a:buNone/>
            </a:pPr>
            <a:r>
              <a:rPr lang="zh-CN" altLang="en-US" sz="3600" b="1" dirty="0">
                <a:latin typeface="宋体" panose="02010600030101010101" pitchFamily="2" charset="-122"/>
              </a:rPr>
              <a:t>行为模型驱动的服务组合程序</a:t>
            </a:r>
            <a:r>
              <a:rPr lang="en-US" altLang="zh-CN" sz="3600" b="1" dirty="0">
                <a:latin typeface="宋体" panose="02010600030101010101" pitchFamily="2" charset="-122"/>
              </a:rPr>
              <a:t/>
            </a:r>
            <a:br>
              <a:rPr lang="en-US" altLang="zh-CN" sz="3600" b="1" dirty="0">
                <a:latin typeface="宋体" panose="02010600030101010101" pitchFamily="2" charset="-122"/>
              </a:rPr>
            </a:br>
            <a:r>
              <a:rPr lang="zh-CN" altLang="en-US" sz="3600" b="1" dirty="0">
                <a:latin typeface="宋体" panose="02010600030101010101" pitchFamily="2" charset="-122"/>
              </a:rPr>
              <a:t>测试用例生成技术研究</a:t>
            </a:r>
            <a:endPar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 name="Rectangle 4"/>
          <p:cNvSpPr>
            <a:spLocks noChangeArrowheads="1"/>
          </p:cNvSpPr>
          <p:nvPr/>
        </p:nvSpPr>
        <p:spPr bwMode="auto">
          <a:xfrm>
            <a:off x="179695" y="260780"/>
            <a:ext cx="2064668" cy="307777"/>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tabLst>
                <a:tab pos="800100" algn="l"/>
              </a:tabLst>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tabLst>
                <a:tab pos="800100" algn="l"/>
              </a:tabLst>
              <a:defRPr sz="2800">
                <a:solidFill>
                  <a:schemeClr val="tx1"/>
                </a:solidFill>
                <a:latin typeface="华文细黑" panose="02010600040101010101" pitchFamily="2" charset="-122"/>
                <a:ea typeface="汉仪粗宋简" pitchFamily="1" charset="-122"/>
                <a:sym typeface="Calibri" panose="020F0502020204030204" pitchFamily="34" charset="0"/>
              </a:defRPr>
            </a:lvl2pPr>
            <a:lvl3pPr marL="1143000" indent="-228600">
              <a:spcBef>
                <a:spcPct val="20000"/>
              </a:spcBef>
              <a:buFont typeface="Arial" panose="020B0604020202020204" pitchFamily="34" charset="0"/>
              <a:buChar char="•"/>
              <a:tabLst>
                <a:tab pos="800100" algn="l"/>
              </a:tabLst>
              <a:defRPr sz="2400">
                <a:solidFill>
                  <a:schemeClr val="tx1"/>
                </a:solidFill>
                <a:latin typeface="华文细黑" panose="02010600040101010101" pitchFamily="2" charset="-122"/>
                <a:ea typeface="汉仪粗宋简" pitchFamily="1" charset="-122"/>
                <a:sym typeface="Calibri" panose="020F0502020204030204" pitchFamily="34" charset="0"/>
              </a:defRPr>
            </a:lvl3pPr>
            <a:lvl4pPr marL="1600200" indent="-228600">
              <a:spcBef>
                <a:spcPct val="20000"/>
              </a:spcBef>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4pPr>
            <a:lvl5pPr marL="2057400" indent="-228600">
              <a:spcBef>
                <a:spcPct val="20000"/>
              </a:spcBef>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tab pos="800100" algn="l"/>
              </a:tabLst>
              <a:defRPr/>
            </a:pPr>
            <a:r>
              <a:rPr kumimoji="0" lang="zh-CN" altLang="en-US" sz="20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sym typeface="Calibri" panose="020F0502020204030204" pitchFamily="34" charset="0"/>
              </a:rPr>
              <a:t>项目进展报告</a:t>
            </a:r>
            <a:r>
              <a:rPr kumimoji="0" lang="en-US" altLang="zh-CN" sz="20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sym typeface="Calibri" panose="020F0502020204030204" pitchFamily="34" charset="0"/>
              </a:rPr>
              <a:t>——</a:t>
            </a:r>
            <a:endParaRPr kumimoji="0" lang="zh-CN" altLang="en-US" sz="20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sym typeface="Calibri" panose="020F0502020204030204" pitchFamily="34" charset="0"/>
            </a:endParaRPr>
          </a:p>
        </p:txBody>
      </p:sp>
      <p:sp>
        <p:nvSpPr>
          <p:cNvPr id="7" name="Text Box 4"/>
          <p:cNvSpPr txBox="1">
            <a:spLocks noChangeArrowheads="1"/>
          </p:cNvSpPr>
          <p:nvPr/>
        </p:nvSpPr>
        <p:spPr bwMode="auto">
          <a:xfrm>
            <a:off x="6845301" y="6219066"/>
            <a:ext cx="21881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华文细黑" panose="02010600040101010101" pitchFamily="2" charset="-122"/>
                <a:ea typeface="汉仪粗宋简" pitchFamily="1"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华文细黑" panose="02010600040101010101" pitchFamily="2" charset="-122"/>
                <a:ea typeface="汉仪粗宋简" pitchFamily="1"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zh-CN" altLang="en-US" b="1" dirty="0">
                <a:solidFill>
                  <a:prstClr val="white"/>
                </a:solidFill>
                <a:latin typeface="楷体" panose="02010609060101010101" pitchFamily="49" charset="-122"/>
                <a:ea typeface="楷体" panose="02010609060101010101" pitchFamily="49" charset="-122"/>
              </a:rPr>
              <a:t>报告人：贾婧婷</a:t>
            </a:r>
          </a:p>
        </p:txBody>
      </p:sp>
    </p:spTree>
    <p:extLst>
      <p:ext uri="{BB962C8B-B14F-4D97-AF65-F5344CB8AC3E}">
        <p14:creationId xmlns:p14="http://schemas.microsoft.com/office/powerpoint/2010/main" val="133472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选题意义及目的</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914400" y="1407489"/>
            <a:ext cx="3002280" cy="4893647"/>
          </a:xfrm>
          <a:prstGeom prst="rect">
            <a:avLst/>
          </a:prstGeom>
          <a:effectLst>
            <a:reflection blurRad="6350" stA="50000" endA="300" endPos="38500" dist="508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400" b="1" dirty="0">
                <a:solidFill>
                  <a:schemeClr val="tx1"/>
                </a:solidFill>
                <a:latin typeface="华文楷体" panose="02010600040101010101" pitchFamily="2" charset="-122"/>
                <a:ea typeface="华文楷体" panose="02010600040101010101" pitchFamily="2" charset="-122"/>
              </a:rPr>
              <a:t>存在的不足</a:t>
            </a:r>
            <a:endParaRPr lang="en-US" altLang="zh-CN" dirty="0"/>
          </a:p>
          <a:p>
            <a:pPr algn="just"/>
            <a:endParaRPr lang="en-US" altLang="zh-CN" dirty="0"/>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目前研究主要针对于单个服务层面，或是服务组合流程的测试</a:t>
            </a:r>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现有的基于事件序列的测试模型缺乏对调用服务内部约束的考虑</a:t>
            </a:r>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现有研究多集中在模型驱动的测试用例生成框架的研究，缺乏支持所提框架的测试用例生成工具</a:t>
            </a:r>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27" name="文本框 26"/>
          <p:cNvSpPr txBox="1"/>
          <p:nvPr/>
        </p:nvSpPr>
        <p:spPr>
          <a:xfrm>
            <a:off x="5135880" y="1407489"/>
            <a:ext cx="2873436" cy="4893647"/>
          </a:xfrm>
          <a:prstGeom prst="rect">
            <a:avLst/>
          </a:prstGeom>
          <a:effectLst>
            <a:reflection blurRad="6350" stA="50000" endA="300" endPos="38500" dist="508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400" b="1" dirty="0">
                <a:solidFill>
                  <a:schemeClr val="tx1"/>
                </a:solidFill>
                <a:latin typeface="华文楷体" panose="02010600040101010101" pitchFamily="2" charset="-122"/>
                <a:ea typeface="华文楷体" panose="02010600040101010101" pitchFamily="2" charset="-122"/>
              </a:rPr>
              <a:t>研究目的</a:t>
            </a:r>
            <a:endParaRPr lang="en-US" altLang="zh-CN" dirty="0"/>
          </a:p>
          <a:p>
            <a:pPr algn="just"/>
            <a:endParaRPr lang="en-US" altLang="zh-CN" dirty="0"/>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从服务调用视角对</a:t>
            </a:r>
            <a:r>
              <a:rPr lang="en-US" altLang="zh-CN" dirty="0">
                <a:solidFill>
                  <a:schemeClr val="tx1"/>
                </a:solidFill>
                <a:latin typeface="华文楷体" panose="02010600040101010101" pitchFamily="2" charset="-122"/>
                <a:ea typeface="华文楷体" panose="02010600040101010101" pitchFamily="2" charset="-122"/>
              </a:rPr>
              <a:t>Web</a:t>
            </a:r>
            <a:r>
              <a:rPr lang="zh-CN" altLang="en-US" dirty="0">
                <a:solidFill>
                  <a:schemeClr val="tx1"/>
                </a:solidFill>
                <a:latin typeface="华文楷体" panose="02010600040101010101" pitchFamily="2" charset="-122"/>
                <a:ea typeface="华文楷体" panose="02010600040101010101" pitchFamily="2" charset="-122"/>
              </a:rPr>
              <a:t>服务的行为进行测试</a:t>
            </a:r>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在事件模型中考虑服务调用上下文环境，提出了一种</a:t>
            </a:r>
            <a:r>
              <a:rPr lang="zh-CN" altLang="en-US" b="1" dirty="0">
                <a:solidFill>
                  <a:schemeClr val="tx1"/>
                </a:solidFill>
                <a:latin typeface="华文楷体" panose="02010600040101010101" pitchFamily="2" charset="-122"/>
                <a:ea typeface="华文楷体" panose="02010600040101010101" pitchFamily="2" charset="-122"/>
              </a:rPr>
              <a:t>行为驱动的服务组合程序测试</a:t>
            </a:r>
            <a:r>
              <a:rPr lang="zh-CN" altLang="en-US" dirty="0">
                <a:solidFill>
                  <a:schemeClr val="tx1"/>
                </a:solidFill>
                <a:latin typeface="华文楷体" panose="02010600040101010101" pitchFamily="2" charset="-122"/>
                <a:ea typeface="华文楷体" panose="02010600040101010101" pitchFamily="2" charset="-122"/>
              </a:rPr>
              <a:t>模型</a:t>
            </a:r>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开发相应支持工具，辅助所提技术的测试用例自动化生成</a:t>
            </a:r>
          </a:p>
          <a:p>
            <a:pPr algn="just"/>
            <a:endParaRPr lang="en-US" altLang="zh-CN" dirty="0"/>
          </a:p>
          <a:p>
            <a:pPr algn="just"/>
            <a:endParaRPr lang="en-US" altLang="zh-CN" dirty="0"/>
          </a:p>
        </p:txBody>
      </p:sp>
      <p:sp>
        <p:nvSpPr>
          <p:cNvPr id="8" name="右箭头 7"/>
          <p:cNvSpPr/>
          <p:nvPr/>
        </p:nvSpPr>
        <p:spPr>
          <a:xfrm>
            <a:off x="3995249" y="4892683"/>
            <a:ext cx="1062062" cy="212717"/>
          </a:xfrm>
          <a:prstGeom prst="rightArrow">
            <a:avLst>
              <a:gd name="adj1" fmla="val 50000"/>
              <a:gd name="adj2" fmla="val 78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右箭头 8"/>
          <p:cNvSpPr/>
          <p:nvPr/>
        </p:nvSpPr>
        <p:spPr>
          <a:xfrm>
            <a:off x="3995249" y="3440832"/>
            <a:ext cx="1062062" cy="212717"/>
          </a:xfrm>
          <a:prstGeom prst="rightArrow">
            <a:avLst>
              <a:gd name="adj1" fmla="val 50000"/>
              <a:gd name="adj2" fmla="val 78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右箭头 9"/>
          <p:cNvSpPr/>
          <p:nvPr/>
        </p:nvSpPr>
        <p:spPr>
          <a:xfrm>
            <a:off x="4034534" y="2201698"/>
            <a:ext cx="1062062" cy="212717"/>
          </a:xfrm>
          <a:prstGeom prst="rightArrow">
            <a:avLst>
              <a:gd name="adj1" fmla="val 50000"/>
              <a:gd name="adj2" fmla="val 78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val="734192100"/>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up)">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animEffect transition="in" filter="wipe(up)">
                                      <p:cBhvr>
                                        <p:cTn id="17" dur="500"/>
                                        <p:tgtEl>
                                          <p:spTgt spid="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up)">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7">
                                            <p:txEl>
                                              <p:pRg st="5" end="5"/>
                                            </p:txEl>
                                          </p:spTgt>
                                        </p:tgtEl>
                                        <p:attrNameLst>
                                          <p:attrName>style.visibility</p:attrName>
                                        </p:attrNameLst>
                                      </p:cBhvr>
                                      <p:to>
                                        <p:strVal val="visible"/>
                                      </p:to>
                                    </p:set>
                                    <p:animEffect transition="in" filter="wipe(up)">
                                      <p:cBhvr>
                                        <p:cTn id="32" dur="500"/>
                                        <p:tgtEl>
                                          <p:spTgt spid="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wipe(up)">
                                      <p:cBhvr>
                                        <p:cTn id="37" dur="500"/>
                                        <p:tgtEl>
                                          <p:spTgt spid="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7">
                                            <p:txEl>
                                              <p:pRg st="8" end="8"/>
                                            </p:txEl>
                                          </p:spTgt>
                                        </p:tgtEl>
                                        <p:attrNameLst>
                                          <p:attrName>style.visibility</p:attrName>
                                        </p:attrNameLst>
                                      </p:cBhvr>
                                      <p:to>
                                        <p:strVal val="visible"/>
                                      </p:to>
                                    </p:set>
                                    <p:animEffect transition="in" filter="wipe(up)">
                                      <p:cBhvr>
                                        <p:cTn id="47" dur="500"/>
                                        <p:tgtEl>
                                          <p:spTgt spid="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orbel" panose="020B0503020204020204"/>
              <a:ea typeface="幼圆" panose="02010509060101010101" pitchFamily="49" charset="-122"/>
            </a:endParaRPr>
          </a:p>
        </p:txBody>
      </p:sp>
      <p:grpSp>
        <p:nvGrpSpPr>
          <p:cNvPr id="22" name="组合 6"/>
          <p:cNvGrpSpPr>
            <a:grpSpLocks/>
          </p:cNvGrpSpPr>
          <p:nvPr/>
        </p:nvGrpSpPr>
        <p:grpSpPr bwMode="auto">
          <a:xfrm>
            <a:off x="107951" y="133380"/>
            <a:ext cx="1943100" cy="1108042"/>
            <a:chOff x="0" y="1313877"/>
            <a:chExt cx="1943100" cy="1107963"/>
          </a:xfrm>
        </p:grpSpPr>
        <p:sp>
          <p:nvSpPr>
            <p:cNvPr id="23" name="文本框 7"/>
            <p:cNvSpPr txBox="1">
              <a:spLocks noChangeArrowheads="1"/>
            </p:cNvSpPr>
            <p:nvPr/>
          </p:nvSpPr>
          <p:spPr bwMode="auto">
            <a:xfrm>
              <a:off x="0" y="1313877"/>
              <a:ext cx="1943100" cy="64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600" b="1" dirty="0">
                  <a:solidFill>
                    <a:srgbClr val="FFFFFF"/>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400" b="1" dirty="0">
                  <a:solidFill>
                    <a:srgbClr val="FFFFFF"/>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矩形 1"/>
          <p:cNvSpPr>
            <a:spLocks noChangeArrowheads="1"/>
          </p:cNvSpPr>
          <p:nvPr/>
        </p:nvSpPr>
        <p:spPr bwMode="auto">
          <a:xfrm>
            <a:off x="8724900" y="6453000"/>
            <a:ext cx="4191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500" b="1" dirty="0">
                <a:solidFill>
                  <a:srgbClr val="FFFFFF"/>
                </a:solidFill>
                <a:latin typeface="微软雅黑" panose="020B0503020204020204" pitchFamily="34" charset="-122"/>
                <a:ea typeface="微软雅黑" panose="020B0503020204020204" pitchFamily="34" charset="-122"/>
              </a:rPr>
              <a:t>11</a:t>
            </a:r>
            <a:endParaRPr lang="zh-CN" altLang="en-US" sz="1500" b="1" dirty="0">
              <a:solidFill>
                <a:srgbClr val="FFFFFF"/>
              </a:solidFill>
              <a:latin typeface="微软雅黑" panose="020B0503020204020204" pitchFamily="34" charset="-122"/>
              <a:ea typeface="微软雅黑" panose="020B0503020204020204" pitchFamily="34" charset="-122"/>
            </a:endParaRPr>
          </a:p>
        </p:txBody>
      </p:sp>
      <p:sp>
        <p:nvSpPr>
          <p:cNvPr id="13" name="矩形 12"/>
          <p:cNvSpPr/>
          <p:nvPr/>
        </p:nvSpPr>
        <p:spPr>
          <a:xfrm>
            <a:off x="3957042" y="3152988"/>
            <a:ext cx="3403878" cy="584775"/>
          </a:xfrm>
          <a:prstGeom prst="rect">
            <a:avLst/>
          </a:prstGeom>
        </p:spPr>
        <p:txBody>
          <a:bodyPr wrap="square">
            <a:spAutoFit/>
          </a:bodyPr>
          <a:lstStyle/>
          <a:p>
            <a:pPr algn="ctr">
              <a:lnSpc>
                <a:spcPct val="100000"/>
              </a:lnSpc>
              <a:spcBef>
                <a:spcPct val="0"/>
              </a:spcBef>
              <a:buNone/>
            </a:pPr>
            <a:r>
              <a:rPr lang="zh-CN" altLang="en-US" sz="3200" b="1" dirty="0">
                <a:latin typeface="华文楷体" panose="02010600040101010101" pitchFamily="2" charset="-122"/>
                <a:ea typeface="华文楷体" panose="02010600040101010101" pitchFamily="2" charset="-122"/>
              </a:rPr>
              <a:t>研究内容及进展</a:t>
            </a:r>
          </a:p>
        </p:txBody>
      </p:sp>
      <p:sp>
        <p:nvSpPr>
          <p:cNvPr id="14" name="矩形 53"/>
          <p:cNvSpPr>
            <a:spLocks noChangeArrowheads="1"/>
          </p:cNvSpPr>
          <p:nvPr/>
        </p:nvSpPr>
        <p:spPr bwMode="auto">
          <a:xfrm>
            <a:off x="1" y="2011815"/>
            <a:ext cx="2160588" cy="831600"/>
          </a:xfrm>
          <a:prstGeom prst="rect">
            <a:avLst/>
          </a:prstGeom>
          <a:solidFill>
            <a:schemeClr val="bg1">
              <a:lumMod val="50000"/>
            </a:schemeClr>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课题背景</a:t>
            </a:r>
          </a:p>
        </p:txBody>
      </p:sp>
      <p:sp>
        <p:nvSpPr>
          <p:cNvPr id="16" name="矩形 53"/>
          <p:cNvSpPr>
            <a:spLocks noChangeArrowheads="1"/>
          </p:cNvSpPr>
          <p:nvPr/>
        </p:nvSpPr>
        <p:spPr bwMode="auto">
          <a:xfrm>
            <a:off x="1" y="2844216"/>
            <a:ext cx="2160588" cy="831600"/>
          </a:xfrm>
          <a:prstGeom prst="rect">
            <a:avLst/>
          </a:prstGeom>
          <a:solidFill>
            <a:schemeClr val="bg1">
              <a:lumMod val="50000"/>
            </a:schemeClr>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意义目的</a:t>
            </a:r>
          </a:p>
        </p:txBody>
      </p:sp>
      <p:sp>
        <p:nvSpPr>
          <p:cNvPr id="17" name="矩形 53"/>
          <p:cNvSpPr>
            <a:spLocks noChangeArrowheads="1"/>
          </p:cNvSpPr>
          <p:nvPr/>
        </p:nvSpPr>
        <p:spPr bwMode="auto">
          <a:xfrm>
            <a:off x="1" y="3687887"/>
            <a:ext cx="2160588" cy="831600"/>
          </a:xfrm>
          <a:prstGeom prst="rect">
            <a:avLst/>
          </a:prstGeom>
          <a:solidFill>
            <a:srgbClr val="0053A3"/>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研究进展</a:t>
            </a:r>
          </a:p>
        </p:txBody>
      </p:sp>
      <p:sp>
        <p:nvSpPr>
          <p:cNvPr id="18" name="矩形 53"/>
          <p:cNvSpPr>
            <a:spLocks noChangeArrowheads="1"/>
          </p:cNvSpPr>
          <p:nvPr/>
        </p:nvSpPr>
        <p:spPr bwMode="auto">
          <a:xfrm>
            <a:off x="1" y="4531558"/>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存在问题</a:t>
            </a:r>
          </a:p>
        </p:txBody>
      </p:sp>
      <p:sp>
        <p:nvSpPr>
          <p:cNvPr id="19" name="等腰三角形 18"/>
          <p:cNvSpPr>
            <a:spLocks noChangeAspect="1"/>
          </p:cNvSpPr>
          <p:nvPr/>
        </p:nvSpPr>
        <p:spPr>
          <a:xfrm rot="16200000">
            <a:off x="1925051" y="3987760"/>
            <a:ext cx="252000" cy="2172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Corbel" panose="020B0503020204020204"/>
              <a:ea typeface="幼圆" panose="02010509060101010101" pitchFamily="49" charset="-122"/>
            </a:endParaRPr>
          </a:p>
        </p:txBody>
      </p:sp>
    </p:spTree>
    <p:extLst>
      <p:ext uri="{BB962C8B-B14F-4D97-AF65-F5344CB8AC3E}">
        <p14:creationId xmlns:p14="http://schemas.microsoft.com/office/powerpoint/2010/main" val="2479052693"/>
      </p:ext>
    </p:extLst>
  </p:cSld>
  <p:clrMapOvr>
    <a:masterClrMapping/>
  </p:clrMapOvr>
  <mc:AlternateContent xmlns:mc="http://schemas.openxmlformats.org/markup-compatibility/2006" xmlns:p14="http://schemas.microsoft.com/office/powerpoint/2010/main">
    <mc:Choice Requires="p14">
      <p:transition spd="slow" p14:dur="2000" advTm="2864"/>
    </mc:Choice>
    <mc:Fallback xmlns="">
      <p:transition spd="slow" advTm="28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22" presetClass="entr" presetSubtype="2"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p:stCondLst>
                                    <p:cond delay="25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25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16" fill="hold" grpId="0" nodeType="withEffect">
                                  <p:stCondLst>
                                    <p:cond delay="25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25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Effect transition="in" filter="fade">
                                      <p:cBhvr>
                                        <p:cTn id="40" dur="500"/>
                                        <p:tgtEl>
                                          <p:spTgt spid="18"/>
                                        </p:tgtEl>
                                      </p:cBhvr>
                                    </p:animEffect>
                                  </p:childTnLst>
                                </p:cTn>
                              </p:par>
                              <p:par>
                                <p:cTn id="41" presetID="12" presetClass="entr" presetSubtype="2" fill="hold" grpId="0" nodeType="withEffect">
                                  <p:stCondLst>
                                    <p:cond delay="5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p:tgtEl>
                                          <p:spTgt spid="19"/>
                                        </p:tgtEl>
                                        <p:attrNameLst>
                                          <p:attrName>ppt_x</p:attrName>
                                        </p:attrNameLst>
                                      </p:cBhvr>
                                      <p:tavLst>
                                        <p:tav tm="0">
                                          <p:val>
                                            <p:strVal val="#ppt_x+#ppt_w*1.125000"/>
                                          </p:val>
                                        </p:tav>
                                        <p:tav tm="100000">
                                          <p:val>
                                            <p:strVal val="#ppt_x"/>
                                          </p:val>
                                        </p:tav>
                                      </p:tavLst>
                                    </p:anim>
                                    <p:animEffect transition="in" filter="wipe(left)">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15" grpId="0" animBg="1"/>
      <p:bldP spid="13" grpId="0"/>
      <p:bldP spid="14" grpId="0" animBg="1"/>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研究内容综述</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666480" y="6453000"/>
            <a:ext cx="47752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Text Box 20"/>
          <p:cNvSpPr txBox="1">
            <a:spLocks noChangeArrowheads="1"/>
          </p:cNvSpPr>
          <p:nvPr/>
        </p:nvSpPr>
        <p:spPr bwMode="auto">
          <a:xfrm>
            <a:off x="333261" y="4817805"/>
            <a:ext cx="799311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a:solidFill>
                  <a:schemeClr val="accent1"/>
                </a:solidFill>
                <a:latin typeface="华文楷体" panose="02010600040101010101" pitchFamily="2" charset="-122"/>
                <a:ea typeface="华文楷体" panose="02010600040101010101" pitchFamily="2" charset="-122"/>
              </a:rPr>
              <a:t>重点研究</a:t>
            </a:r>
            <a:r>
              <a:rPr lang="zh-CN" altLang="en-US" sz="2000" dirty="0">
                <a:solidFill>
                  <a:schemeClr val="accent1"/>
                </a:solidFill>
                <a:latin typeface="华文楷体" panose="02010600040101010101" pitchFamily="2" charset="-122"/>
                <a:ea typeface="华文楷体" panose="02010600040101010101" pitchFamily="2" charset="-122"/>
              </a:rPr>
              <a:t>以下四个</a:t>
            </a:r>
            <a:r>
              <a:rPr lang="zh-CN" altLang="en-US" sz="2000" b="1" dirty="0">
                <a:solidFill>
                  <a:schemeClr val="accent1"/>
                </a:solidFill>
                <a:latin typeface="华文楷体" panose="02010600040101010101" pitchFamily="2" charset="-122"/>
                <a:ea typeface="华文楷体" panose="02010600040101010101" pitchFamily="2" charset="-122"/>
              </a:rPr>
              <a:t>问题</a:t>
            </a:r>
            <a:r>
              <a:rPr lang="zh-CN" altLang="en-US" sz="2000" dirty="0">
                <a:solidFill>
                  <a:schemeClr val="accent1"/>
                </a:solidFill>
                <a:latin typeface="华文楷体" panose="02010600040101010101" pitchFamily="2" charset="-122"/>
                <a:ea typeface="华文楷体" panose="02010600040101010101" pitchFamily="2" charset="-122"/>
              </a:rPr>
              <a:t>：</a:t>
            </a:r>
            <a:endParaRPr lang="en-US" altLang="zh-CN" sz="2000" dirty="0">
              <a:solidFill>
                <a:schemeClr val="accent1"/>
              </a:solidFill>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服务行为约束的定义与描述</a:t>
            </a:r>
            <a:endParaRPr lang="en-US" altLang="zh-CN" sz="2000" b="1" dirty="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基于</a:t>
            </a:r>
            <a:r>
              <a:rPr lang="en-US" altLang="zh-CN" sz="2000" b="1" dirty="0">
                <a:latin typeface="华文楷体" panose="02010600040101010101" pitchFamily="2" charset="-122"/>
                <a:ea typeface="华文楷体" panose="02010600040101010101" pitchFamily="2" charset="-122"/>
              </a:rPr>
              <a:t>Web</a:t>
            </a:r>
            <a:r>
              <a:rPr lang="zh-CN" altLang="en-US" sz="2000" b="1" dirty="0">
                <a:latin typeface="华文楷体" panose="02010600040101010101" pitchFamily="2" charset="-122"/>
                <a:ea typeface="华文楷体" panose="02010600040101010101" pitchFamily="2" charset="-122"/>
              </a:rPr>
              <a:t>服务行为的形式化描述模型建立</a:t>
            </a:r>
            <a:endParaRPr lang="en-US" altLang="zh-CN" sz="2000" b="1" dirty="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基于建立模型的测试序列与测试数据自动生成</a:t>
            </a:r>
            <a:endParaRPr lang="en-US" altLang="zh-CN" sz="2000" b="1" dirty="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原型工具的设计与开发</a:t>
            </a:r>
          </a:p>
        </p:txBody>
      </p:sp>
      <p:sp>
        <p:nvSpPr>
          <p:cNvPr id="5" name="TextBox 2"/>
          <p:cNvSpPr txBox="1">
            <a:spLocks noChangeArrowheads="1"/>
          </p:cNvSpPr>
          <p:nvPr/>
        </p:nvSpPr>
        <p:spPr bwMode="auto">
          <a:xfrm>
            <a:off x="272301" y="1174394"/>
            <a:ext cx="13644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dirty="0">
                <a:solidFill>
                  <a:schemeClr val="accent1"/>
                </a:solidFill>
              </a:rPr>
              <a:t>基本思想</a:t>
            </a:r>
            <a:r>
              <a:rPr lang="zh-CN" altLang="en-US" sz="2000" b="1" dirty="0">
                <a:solidFill>
                  <a:schemeClr val="accent1"/>
                </a:solidFill>
              </a:rPr>
              <a:t>：</a:t>
            </a:r>
          </a:p>
        </p:txBody>
      </p:sp>
      <p:sp>
        <p:nvSpPr>
          <p:cNvPr id="2" name="矩形 1"/>
          <p:cNvSpPr/>
          <p:nvPr/>
        </p:nvSpPr>
        <p:spPr>
          <a:xfrm>
            <a:off x="558799" y="1641797"/>
            <a:ext cx="8107681" cy="1179425"/>
          </a:xfrm>
          <a:prstGeom prst="rect">
            <a:avLst/>
          </a:prstGeom>
        </p:spPr>
        <p:txBody>
          <a:bodyPr wrap="square">
            <a:spAutoFit/>
          </a:bodyPr>
          <a:lstStyle/>
          <a:p>
            <a:pPr indent="457200" algn="just">
              <a:lnSpc>
                <a:spcPct val="120000"/>
              </a:lnSpc>
            </a:pPr>
            <a:r>
              <a:rPr lang="zh-CN" altLang="en-US" sz="2000" dirty="0">
                <a:latin typeface="华文楷体" panose="02010600040101010101" pitchFamily="2" charset="-122"/>
                <a:ea typeface="华文楷体" panose="02010600040101010101" pitchFamily="2" charset="-122"/>
              </a:rPr>
              <a:t>从</a:t>
            </a:r>
            <a:r>
              <a:rPr lang="zh-CN" altLang="en-US" sz="2000" b="1" dirty="0">
                <a:latin typeface="华文楷体" panose="02010600040101010101" pitchFamily="2" charset="-122"/>
                <a:ea typeface="华文楷体" panose="02010600040101010101" pitchFamily="2" charset="-122"/>
              </a:rPr>
              <a:t>服务调用上下文环境</a:t>
            </a:r>
            <a:r>
              <a:rPr lang="zh-CN" altLang="en-US" sz="2000" dirty="0">
                <a:latin typeface="华文楷体" panose="02010600040101010101" pitchFamily="2" charset="-122"/>
                <a:ea typeface="华文楷体" panose="02010600040101010101" pitchFamily="2" charset="-122"/>
              </a:rPr>
              <a:t>中服务行为的角度出发，针对服务执行所需依赖，结合国内外出现的基于事件模型的测试用例生成方法，提出一种</a:t>
            </a:r>
            <a:r>
              <a:rPr lang="zh-CN" altLang="en-US" sz="2000" b="1" dirty="0">
                <a:latin typeface="华文楷体" panose="02010600040101010101" pitchFamily="2" charset="-122"/>
                <a:ea typeface="华文楷体" panose="02010600040101010101" pitchFamily="2" charset="-122"/>
              </a:rPr>
              <a:t>行为模型驱动的服务组合程序测试用例生成技术</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p:txBody>
      </p:sp>
      <p:sp>
        <p:nvSpPr>
          <p:cNvPr id="8" name="TextBox 2"/>
          <p:cNvSpPr txBox="1">
            <a:spLocks noChangeArrowheads="1"/>
          </p:cNvSpPr>
          <p:nvPr/>
        </p:nvSpPr>
        <p:spPr bwMode="auto">
          <a:xfrm>
            <a:off x="272301" y="3035010"/>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000" b="1" dirty="0">
                <a:solidFill>
                  <a:schemeClr val="accent1"/>
                </a:solidFill>
              </a:rPr>
              <a:t>主要研究内容：</a:t>
            </a:r>
          </a:p>
        </p:txBody>
      </p:sp>
      <p:pic>
        <p:nvPicPr>
          <p:cNvPr id="9" name="图片 8"/>
          <p:cNvPicPr>
            <a:picLocks noChangeAspect="1"/>
          </p:cNvPicPr>
          <p:nvPr/>
        </p:nvPicPr>
        <p:blipFill>
          <a:blip r:embed="rId4"/>
          <a:stretch>
            <a:fillRect/>
          </a:stretch>
        </p:blipFill>
        <p:spPr>
          <a:xfrm>
            <a:off x="4883577" y="4335455"/>
            <a:ext cx="1243988" cy="457200"/>
          </a:xfrm>
          <a:prstGeom prst="rect">
            <a:avLst/>
          </a:prstGeom>
        </p:spPr>
      </p:pic>
      <p:pic>
        <p:nvPicPr>
          <p:cNvPr id="10" name="图片 9"/>
          <p:cNvPicPr>
            <a:picLocks noChangeAspect="1"/>
          </p:cNvPicPr>
          <p:nvPr/>
        </p:nvPicPr>
        <p:blipFill>
          <a:blip r:embed="rId5"/>
          <a:stretch>
            <a:fillRect/>
          </a:stretch>
        </p:blipFill>
        <p:spPr>
          <a:xfrm>
            <a:off x="2923881" y="4327253"/>
            <a:ext cx="1243988" cy="457200"/>
          </a:xfrm>
          <a:prstGeom prst="rect">
            <a:avLst/>
          </a:prstGeom>
        </p:spPr>
      </p:pic>
      <p:cxnSp>
        <p:nvCxnSpPr>
          <p:cNvPr id="14" name="直接箭头连接符 13"/>
          <p:cNvCxnSpPr>
            <a:stCxn id="9" idx="1"/>
            <a:endCxn id="10" idx="3"/>
          </p:cNvCxnSpPr>
          <p:nvPr/>
        </p:nvCxnSpPr>
        <p:spPr>
          <a:xfrm flipH="1" flipV="1">
            <a:off x="4167869" y="4555853"/>
            <a:ext cx="715708" cy="82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文本框 14"/>
          <p:cNvSpPr txBox="1"/>
          <p:nvPr/>
        </p:nvSpPr>
        <p:spPr>
          <a:xfrm>
            <a:off x="6535216" y="4036825"/>
            <a:ext cx="817114" cy="461665"/>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遍历算法</a:t>
            </a:r>
            <a:endParaRPr lang="en-US" altLang="zh-CN" dirty="0"/>
          </a:p>
          <a:p>
            <a:r>
              <a:rPr lang="zh-CN" altLang="en-US" sz="1200" dirty="0">
                <a:latin typeface="微软雅黑" panose="020B0503020204020204" pitchFamily="34" charset="-122"/>
                <a:ea typeface="微软雅黑" panose="020B0503020204020204" pitchFamily="34" charset="-122"/>
              </a:rPr>
              <a:t>覆盖准则</a:t>
            </a:r>
          </a:p>
        </p:txBody>
      </p:sp>
      <p:sp>
        <p:nvSpPr>
          <p:cNvPr id="18" name="文本框 17"/>
          <p:cNvSpPr txBox="1"/>
          <p:nvPr/>
        </p:nvSpPr>
        <p:spPr>
          <a:xfrm>
            <a:off x="4331120" y="4287056"/>
            <a:ext cx="505600"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求解</a:t>
            </a:r>
          </a:p>
        </p:txBody>
      </p:sp>
      <p:sp>
        <p:nvSpPr>
          <p:cNvPr id="19" name="流程图: 接点 18"/>
          <p:cNvSpPr/>
          <p:nvPr/>
        </p:nvSpPr>
        <p:spPr>
          <a:xfrm>
            <a:off x="3495365" y="3531227"/>
            <a:ext cx="294641" cy="2762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sp>
        <p:nvSpPr>
          <p:cNvPr id="20" name="流程图: 接点 19"/>
          <p:cNvSpPr/>
          <p:nvPr/>
        </p:nvSpPr>
        <p:spPr>
          <a:xfrm>
            <a:off x="4810816" y="4180464"/>
            <a:ext cx="294641" cy="2762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21" name="流程图: 接点 20"/>
          <p:cNvSpPr/>
          <p:nvPr/>
        </p:nvSpPr>
        <p:spPr>
          <a:xfrm>
            <a:off x="2837374" y="4174625"/>
            <a:ext cx="294641" cy="2762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22" name="右大括号 21"/>
          <p:cNvSpPr/>
          <p:nvPr/>
        </p:nvSpPr>
        <p:spPr>
          <a:xfrm>
            <a:off x="7440106" y="3801192"/>
            <a:ext cx="84242" cy="762863"/>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3" name="流程图: 接点 22"/>
          <p:cNvSpPr/>
          <p:nvPr/>
        </p:nvSpPr>
        <p:spPr>
          <a:xfrm>
            <a:off x="7684949" y="4046078"/>
            <a:ext cx="294641" cy="2762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p:txBody>
      </p:sp>
      <p:sp>
        <p:nvSpPr>
          <p:cNvPr id="3" name="矩形 2"/>
          <p:cNvSpPr/>
          <p:nvPr/>
        </p:nvSpPr>
        <p:spPr>
          <a:xfrm>
            <a:off x="3596639" y="3713104"/>
            <a:ext cx="2641600" cy="366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依据约束构建待测程序模型</a:t>
            </a:r>
          </a:p>
        </p:txBody>
      </p:sp>
      <p:sp>
        <p:nvSpPr>
          <p:cNvPr id="24" name="矩形 23"/>
          <p:cNvSpPr/>
          <p:nvPr/>
        </p:nvSpPr>
        <p:spPr>
          <a:xfrm>
            <a:off x="1035074" y="3711804"/>
            <a:ext cx="1813005" cy="366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定义服务相关约束</a:t>
            </a:r>
          </a:p>
        </p:txBody>
      </p:sp>
      <p:cxnSp>
        <p:nvCxnSpPr>
          <p:cNvPr id="25" name="直接箭头连接符 24"/>
          <p:cNvCxnSpPr>
            <a:stCxn id="24" idx="3"/>
            <a:endCxn id="3" idx="1"/>
          </p:cNvCxnSpPr>
          <p:nvPr/>
        </p:nvCxnSpPr>
        <p:spPr>
          <a:xfrm>
            <a:off x="2848079" y="3894902"/>
            <a:ext cx="748560" cy="1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文本框 25"/>
          <p:cNvSpPr txBox="1"/>
          <p:nvPr/>
        </p:nvSpPr>
        <p:spPr>
          <a:xfrm>
            <a:off x="2950556" y="3598705"/>
            <a:ext cx="505600"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解析</a:t>
            </a:r>
          </a:p>
        </p:txBody>
      </p:sp>
      <p:cxnSp>
        <p:nvCxnSpPr>
          <p:cNvPr id="28" name="肘形连接符 27"/>
          <p:cNvCxnSpPr>
            <a:stCxn id="3" idx="3"/>
            <a:endCxn id="9" idx="3"/>
          </p:cNvCxnSpPr>
          <p:nvPr/>
        </p:nvCxnSpPr>
        <p:spPr>
          <a:xfrm flipH="1">
            <a:off x="6127565" y="3896202"/>
            <a:ext cx="110674" cy="667853"/>
          </a:xfrm>
          <a:prstGeom prst="bentConnector3">
            <a:avLst>
              <a:gd name="adj1" fmla="val -206553"/>
            </a:avLst>
          </a:prstGeom>
          <a:ln>
            <a:tailEnd type="triangle"/>
          </a:ln>
        </p:spPr>
        <p:style>
          <a:lnRef idx="2">
            <a:schemeClr val="dk1"/>
          </a:lnRef>
          <a:fillRef idx="0">
            <a:schemeClr val="dk1"/>
          </a:fillRef>
          <a:effectRef idx="1">
            <a:schemeClr val="dk1"/>
          </a:effectRef>
          <a:fontRef idx="minor">
            <a:schemeClr val="tx1"/>
          </a:fontRef>
        </p:style>
      </p:cxnSp>
      <p:sp>
        <p:nvSpPr>
          <p:cNvPr id="31" name="流程图: 接点 30"/>
          <p:cNvSpPr/>
          <p:nvPr/>
        </p:nvSpPr>
        <p:spPr>
          <a:xfrm>
            <a:off x="836515" y="3609813"/>
            <a:ext cx="294641" cy="2762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156785334"/>
      </p:ext>
    </p:extLst>
  </p:cSld>
  <p:clrMapOvr>
    <a:masterClrMapping/>
  </p:clrMapOvr>
  <mc:AlternateContent xmlns:mc="http://schemas.openxmlformats.org/markup-compatibility/2006" xmlns:p14="http://schemas.microsoft.com/office/powerpoint/2010/main">
    <mc:Choice Requires="p14">
      <p:transition spd="slow" p14:dur="2000" advTm="75051"/>
    </mc:Choice>
    <mc:Fallback xmlns="">
      <p:transition spd="slow" advTm="750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up)">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par>
                                <p:cTn id="16" presetID="22" presetClass="entr" presetSubtype="1"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wipe(up)">
                                      <p:cBhvr>
                                        <p:cTn id="18" dur="500"/>
                                        <p:tgtEl>
                                          <p:spTgt spid="7">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par>
                                <p:cTn id="27" presetID="22" presetClass="entr" presetSubtype="8"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wipe(left)">
                                      <p:cBhvr>
                                        <p:cTn id="29" dur="500"/>
                                        <p:tgtEl>
                                          <p:spTgt spid="7">
                                            <p:txEl>
                                              <p:pRg st="2" end="2"/>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par>
                                <p:cTn id="44" presetID="22" presetClass="entr" presetSubtype="8" fill="hold" nodeType="with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Effect transition="in" filter="wipe(left)">
                                      <p:cBhvr>
                                        <p:cTn id="46" dur="500"/>
                                        <p:tgtEl>
                                          <p:spTgt spid="7">
                                            <p:txEl>
                                              <p:pRg st="3" end="3"/>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par>
                                <p:cTn id="50" presetID="22" presetClass="entr" presetSubtype="1"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up)">
                                      <p:cBhvr>
                                        <p:cTn id="52" dur="500"/>
                                        <p:tgtEl>
                                          <p:spTgt spid="28"/>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par>
                                <p:cTn id="56" presetID="22" presetClass="entr" presetSubtype="8"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left)">
                                      <p:cBhvr>
                                        <p:cTn id="58" dur="500"/>
                                        <p:tgtEl>
                                          <p:spTgt spid="14"/>
                                        </p:tgtEl>
                                      </p:cBhvr>
                                    </p:animEffect>
                                  </p:childTnLst>
                                </p:cTn>
                              </p:par>
                              <p:par>
                                <p:cTn id="59" presetID="22" presetClass="entr" presetSubtype="8" fill="hold"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left)">
                                      <p:cBhvr>
                                        <p:cTn id="61" dur="500"/>
                                        <p:tgtEl>
                                          <p:spTgt spid="10"/>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7">
                                            <p:txEl>
                                              <p:pRg st="4" end="4"/>
                                            </p:txEl>
                                          </p:spTgt>
                                        </p:tgtEl>
                                        <p:attrNameLst>
                                          <p:attrName>style.visibility</p:attrName>
                                        </p:attrNameLst>
                                      </p:cBhvr>
                                      <p:to>
                                        <p:strVal val="visible"/>
                                      </p:to>
                                    </p:set>
                                    <p:animEffect transition="in" filter="wipe(left)">
                                      <p:cBhvr>
                                        <p:cTn id="72" dur="500"/>
                                        <p:tgtEl>
                                          <p:spTgt spid="7">
                                            <p:txEl>
                                              <p:pRg st="4" end="4"/>
                                            </p:txEl>
                                          </p:spTgt>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wipe(left)">
                                      <p:cBhvr>
                                        <p:cTn id="75" dur="500"/>
                                        <p:tgtEl>
                                          <p:spTgt spid="22"/>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left)">
                                      <p:cBhvr>
                                        <p:cTn id="7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8" grpId="0"/>
      <p:bldP spid="19" grpId="0" animBg="1"/>
      <p:bldP spid="20" grpId="0" animBg="1"/>
      <p:bldP spid="21" grpId="0" animBg="1"/>
      <p:bldP spid="22" grpId="0" animBg="1"/>
      <p:bldP spid="23" grpId="0" animBg="1"/>
      <p:bldP spid="3" grpId="0" animBg="1"/>
      <p:bldP spid="24" grpId="0" animBg="1"/>
      <p:bldP spid="26" grpId="0"/>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服务约束定义</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13</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40133" y="1187941"/>
            <a:ext cx="2319866" cy="369332"/>
          </a:xfrm>
          <a:prstGeom prst="rect">
            <a:avLst/>
          </a:prstGeom>
        </p:spPr>
        <p:txBody>
          <a:bodyPr wrap="none">
            <a:spAutoFit/>
          </a:bodyPr>
          <a:lstStyle/>
          <a:p>
            <a:pPr marL="285750" lvl="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约束定义与分类：</a:t>
            </a:r>
            <a:endParaRPr lang="en-US" altLang="zh-CN" b="1" dirty="0">
              <a:solidFill>
                <a:schemeClr val="accent1"/>
              </a:solidFill>
              <a:latin typeface="Arial" panose="020B0604020202020204" pitchFamily="34" charset="0"/>
              <a:ea typeface="微软雅黑" panose="020B0503020204020204" pitchFamily="34" charset="-122"/>
            </a:endParaRPr>
          </a:p>
        </p:txBody>
      </p:sp>
      <p:pic>
        <p:nvPicPr>
          <p:cNvPr id="11" name="图片 10"/>
          <p:cNvPicPr>
            <a:picLocks noChangeAspect="1"/>
          </p:cNvPicPr>
          <p:nvPr/>
        </p:nvPicPr>
        <p:blipFill>
          <a:blip r:embed="rId4"/>
          <a:stretch>
            <a:fillRect/>
          </a:stretch>
        </p:blipFill>
        <p:spPr>
          <a:xfrm>
            <a:off x="329033" y="1855259"/>
            <a:ext cx="3839643" cy="4597741"/>
          </a:xfrm>
          <a:prstGeom prst="rect">
            <a:avLst/>
          </a:prstGeom>
        </p:spPr>
      </p:pic>
      <p:sp>
        <p:nvSpPr>
          <p:cNvPr id="12" name="矩形 11"/>
          <p:cNvSpPr/>
          <p:nvPr/>
        </p:nvSpPr>
        <p:spPr>
          <a:xfrm>
            <a:off x="4576338" y="2711756"/>
            <a:ext cx="4351762" cy="2554545"/>
          </a:xfrm>
          <a:prstGeom prst="rect">
            <a:avLst/>
          </a:prstGeom>
        </p:spPr>
        <p:txBody>
          <a:bodyPr wrap="square">
            <a:spAutoFit/>
          </a:bodyPr>
          <a:lstStyle/>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时效约束</a:t>
            </a:r>
            <a:r>
              <a:rPr lang="zh-CN" altLang="en-US" sz="2000" dirty="0">
                <a:solidFill>
                  <a:srgbClr val="000000"/>
                </a:solidFill>
                <a:latin typeface="华文楷体" panose="02010600040101010101" pitchFamily="2" charset="-122"/>
                <a:ea typeface="华文楷体" panose="02010600040101010101" pitchFamily="2" charset="-122"/>
              </a:rPr>
              <a:t>：预计的服务有效时间</a:t>
            </a:r>
            <a:endParaRPr lang="en-US" altLang="zh-CN" sz="2000" dirty="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参数范围约束</a:t>
            </a:r>
            <a:r>
              <a:rPr lang="zh-CN" altLang="en-US" sz="2000" dirty="0">
                <a:solidFill>
                  <a:srgbClr val="000000"/>
                </a:solidFill>
                <a:latin typeface="华文楷体" panose="02010600040101010101" pitchFamily="2" charset="-122"/>
                <a:ea typeface="华文楷体" panose="02010600040101010101" pitchFamily="2" charset="-122"/>
              </a:rPr>
              <a:t>：操作输入数据的格式、范围</a:t>
            </a:r>
            <a:endParaRPr lang="en-US" altLang="zh-CN" sz="2000" dirty="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用户属性约束</a:t>
            </a:r>
            <a:r>
              <a:rPr lang="zh-CN" altLang="en-US" sz="2000" dirty="0">
                <a:solidFill>
                  <a:srgbClr val="000000"/>
                </a:solidFill>
                <a:latin typeface="华文楷体" panose="02010600040101010101" pitchFamily="2" charset="-122"/>
                <a:ea typeface="华文楷体" panose="02010600040101010101" pitchFamily="2" charset="-122"/>
              </a:rPr>
              <a:t>：操作针对不同权限的用户的特殊性</a:t>
            </a:r>
            <a:endParaRPr lang="en-US" altLang="zh-CN" sz="2000" dirty="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区域约束</a:t>
            </a:r>
            <a:r>
              <a:rPr lang="zh-CN" altLang="en-US" sz="2000" dirty="0">
                <a:solidFill>
                  <a:srgbClr val="000000"/>
                </a:solidFill>
                <a:latin typeface="华文楷体" panose="02010600040101010101" pitchFamily="2" charset="-122"/>
                <a:ea typeface="华文楷体" panose="02010600040101010101" pitchFamily="2" charset="-122"/>
              </a:rPr>
              <a:t>：操作的可用区域</a:t>
            </a:r>
            <a:endParaRPr lang="en-US" altLang="zh-CN" sz="2000" dirty="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序列约束</a:t>
            </a:r>
            <a:r>
              <a:rPr lang="zh-CN" altLang="en-US" sz="2000" dirty="0">
                <a:solidFill>
                  <a:srgbClr val="000000"/>
                </a:solidFill>
                <a:latin typeface="华文楷体" panose="02010600040101010101" pitchFamily="2" charset="-122"/>
                <a:ea typeface="华文楷体" panose="02010600040101010101" pitchFamily="2" charset="-122"/>
              </a:rPr>
              <a:t>：操作执行的顺序依赖</a:t>
            </a:r>
            <a:endParaRPr lang="en-US" altLang="zh-CN" sz="2000" dirty="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调用约束</a:t>
            </a:r>
            <a:r>
              <a:rPr lang="zh-CN" altLang="en-US" sz="2000" dirty="0">
                <a:solidFill>
                  <a:srgbClr val="000000"/>
                </a:solidFill>
                <a:latin typeface="华文楷体" panose="02010600040101010101" pitchFamily="2" charset="-122"/>
                <a:ea typeface="华文楷体" panose="02010600040101010101" pitchFamily="2" charset="-122"/>
              </a:rPr>
              <a:t>：操作间的调用关系</a:t>
            </a:r>
            <a:endParaRPr lang="en-US" altLang="zh-CN" sz="2000" dirty="0">
              <a:solidFill>
                <a:srgbClr val="000000"/>
              </a:solidFill>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19223118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1627369"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时效约束：</a:t>
            </a:r>
          </a:p>
        </p:txBody>
      </p:sp>
      <p:sp>
        <p:nvSpPr>
          <p:cNvPr id="4" name="矩形 3"/>
          <p:cNvSpPr/>
          <p:nvPr/>
        </p:nvSpPr>
        <p:spPr>
          <a:xfrm>
            <a:off x="823790" y="1788819"/>
            <a:ext cx="7584043" cy="830997"/>
          </a:xfrm>
          <a:prstGeom prst="rect">
            <a:avLst/>
          </a:prstGeom>
        </p:spPr>
        <p:txBody>
          <a:bodyPr wrap="square">
            <a:spAutoFit/>
          </a:bodyPr>
          <a:lstStyle/>
          <a:p>
            <a:pPr marL="0" lvl="1" indent="457200" algn="just"/>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需求的快速变化导致服务面临经常性的修改，被调用服务接口可能处于</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停用</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或</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维护</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状态，考虑向服务的描述文档中添加时效约束，用以</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限制服务有效访问期</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，防止服务使用者调用停用服务，出现</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Connection refused</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错误。</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4"/>
          <a:stretch>
            <a:fillRect/>
          </a:stretch>
        </p:blipFill>
        <p:spPr>
          <a:xfrm>
            <a:off x="618180" y="3116111"/>
            <a:ext cx="7995261" cy="1067582"/>
          </a:xfrm>
          <a:prstGeom prst="rect">
            <a:avLst/>
          </a:prstGeom>
        </p:spPr>
      </p:pic>
    </p:spTree>
    <p:custDataLst>
      <p:tags r:id="rId1"/>
    </p:custDataLst>
    <p:extLst>
      <p:ext uri="{BB962C8B-B14F-4D97-AF65-F5344CB8AC3E}">
        <p14:creationId xmlns:p14="http://schemas.microsoft.com/office/powerpoint/2010/main" val="1736209167"/>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2089033"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参数范围约束：</a:t>
            </a:r>
          </a:p>
        </p:txBody>
      </p:sp>
      <p:sp>
        <p:nvSpPr>
          <p:cNvPr id="4" name="矩形 3"/>
          <p:cNvSpPr/>
          <p:nvPr/>
        </p:nvSpPr>
        <p:spPr>
          <a:xfrm>
            <a:off x="819397" y="1564841"/>
            <a:ext cx="8158347" cy="1077218"/>
          </a:xfrm>
          <a:prstGeom prst="rect">
            <a:avLst/>
          </a:prstGeom>
        </p:spPr>
        <p:txBody>
          <a:bodyPr wrap="square">
            <a:spAutoFit/>
          </a:bodyPr>
          <a:lstStyle/>
          <a:p>
            <a:pPr marL="0" lvl="1" indent="457200" algn="just"/>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服务可能要求在实现某项操作时用户输入的某些数据必须满足特定的取值范围。</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0" lvl="1" indent="457200" algn="just"/>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由此引入参数范围约束。描述输入数据类型的基类（数据类型）和刻面约束（取值范围）当服务使用者输入违反该约束时，调用服务出错。</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0" lvl="1" indent="457200" algn="just"/>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（添加的约束元素采用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XML Schema</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中的类型描述）</a:t>
            </a:r>
          </a:p>
        </p:txBody>
      </p:sp>
      <p:graphicFrame>
        <p:nvGraphicFramePr>
          <p:cNvPr id="7" name="表格 6"/>
          <p:cNvGraphicFramePr>
            <a:graphicFrameLocks noGrp="1"/>
          </p:cNvGraphicFramePr>
          <p:nvPr>
            <p:extLst>
              <p:ext uri="{D42A27DB-BD31-4B8C-83A1-F6EECF244321}">
                <p14:modId xmlns:p14="http://schemas.microsoft.com/office/powerpoint/2010/main" val="828124143"/>
              </p:ext>
            </p:extLst>
          </p:nvPr>
        </p:nvGraphicFramePr>
        <p:xfrm>
          <a:off x="819397" y="2881289"/>
          <a:ext cx="4652843" cy="3332480"/>
        </p:xfrm>
        <a:graphic>
          <a:graphicData uri="http://schemas.openxmlformats.org/drawingml/2006/table">
            <a:tbl>
              <a:tblPr firstRow="1" bandRow="1">
                <a:tableStyleId>{69CF1AB2-1976-4502-BF36-3FF5EA218861}</a:tableStyleId>
              </a:tblPr>
              <a:tblGrid>
                <a:gridCol w="1223159">
                  <a:extLst>
                    <a:ext uri="{9D8B030D-6E8A-4147-A177-3AD203B41FA5}">
                      <a16:colId xmlns:a16="http://schemas.microsoft.com/office/drawing/2014/main" val="2024935627"/>
                    </a:ext>
                  </a:extLst>
                </a:gridCol>
                <a:gridCol w="3429684">
                  <a:extLst>
                    <a:ext uri="{9D8B030D-6E8A-4147-A177-3AD203B41FA5}">
                      <a16:colId xmlns:a16="http://schemas.microsoft.com/office/drawing/2014/main" val="349194971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a:effectLst/>
                          <a:latin typeface="Times New Roman" panose="02020603050405020304" pitchFamily="18" charset="0"/>
                          <a:ea typeface="华文楷体" panose="02010600040101010101" pitchFamily="2" charset="-122"/>
                          <a:cs typeface="Times New Roman" panose="02020603050405020304" pitchFamily="18" charset="0"/>
                        </a:rPr>
                        <a:t>限定</a:t>
                      </a: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描述</a:t>
                      </a:r>
                    </a:p>
                  </a:txBody>
                  <a:tcPr/>
                </a:tc>
                <a:extLst>
                  <a:ext uri="{0D108BD9-81ED-4DB2-BD59-A6C34878D82A}">
                    <a16:rowId xmlns:a16="http://schemas.microsoft.com/office/drawing/2014/main" val="3658757476"/>
                  </a:ext>
                </a:extLst>
              </a:tr>
              <a:tr h="370840">
                <a:tc>
                  <a:txBody>
                    <a:bodyPr/>
                    <a:lstStyle/>
                    <a:p>
                      <a:r>
                        <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rPr>
                        <a:t>enumeration</a:t>
                      </a:r>
                      <a:endParaRPr lang="zh-CN" altLang="en-US" sz="140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枚举类型</a:t>
                      </a:r>
                    </a:p>
                  </a:txBody>
                  <a:tcPr/>
                </a:tc>
                <a:extLst>
                  <a:ext uri="{0D108BD9-81ED-4DB2-BD59-A6C34878D82A}">
                    <a16:rowId xmlns:a16="http://schemas.microsoft.com/office/drawing/2014/main" val="92472223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a:effectLst/>
                          <a:latin typeface="Times New Roman" panose="02020603050405020304" pitchFamily="18" charset="0"/>
                          <a:ea typeface="华文楷体" panose="02010600040101010101" pitchFamily="2" charset="-122"/>
                          <a:cs typeface="Times New Roman" panose="02020603050405020304" pitchFamily="18" charset="0"/>
                        </a:rPr>
                        <a:t>maxExclusive</a:t>
                      </a:r>
                      <a:endPar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定义数值的上限。所允许的值必须小于此值</a:t>
                      </a:r>
                    </a:p>
                  </a:txBody>
                  <a:tcPr/>
                </a:tc>
                <a:extLst>
                  <a:ext uri="{0D108BD9-81ED-4DB2-BD59-A6C34878D82A}">
                    <a16:rowId xmlns:a16="http://schemas.microsoft.com/office/drawing/2014/main" val="42188329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a:effectLst/>
                          <a:latin typeface="Times New Roman" panose="02020603050405020304" pitchFamily="18" charset="0"/>
                          <a:ea typeface="华文楷体" panose="02010600040101010101" pitchFamily="2" charset="-122"/>
                          <a:cs typeface="Times New Roman" panose="02020603050405020304" pitchFamily="18" charset="0"/>
                        </a:rPr>
                        <a:t>minExclusive</a:t>
                      </a:r>
                      <a:endPar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定义数值的下限。所允许的值必需大于此值</a:t>
                      </a:r>
                    </a:p>
                  </a:txBody>
                  <a:tcPr/>
                </a:tc>
                <a:extLst>
                  <a:ext uri="{0D108BD9-81ED-4DB2-BD59-A6C34878D82A}">
                    <a16:rowId xmlns:a16="http://schemas.microsoft.com/office/drawing/2014/main" val="236844572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a:effectLst/>
                          <a:latin typeface="Times New Roman" panose="02020603050405020304" pitchFamily="18" charset="0"/>
                          <a:ea typeface="华文楷体" panose="02010600040101010101" pitchFamily="2" charset="-122"/>
                          <a:cs typeface="Times New Roman" panose="02020603050405020304" pitchFamily="18" charset="0"/>
                        </a:rPr>
                        <a:t>maxInclusive</a:t>
                      </a:r>
                      <a:endPar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定义数值的上限。所允许的值必须小于或等于此值</a:t>
                      </a:r>
                    </a:p>
                  </a:txBody>
                  <a:tcPr/>
                </a:tc>
                <a:extLst>
                  <a:ext uri="{0D108BD9-81ED-4DB2-BD59-A6C34878D82A}">
                    <a16:rowId xmlns:a16="http://schemas.microsoft.com/office/drawing/2014/main" val="182273134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a:effectLst/>
                          <a:latin typeface="Times New Roman" panose="02020603050405020304" pitchFamily="18" charset="0"/>
                          <a:ea typeface="华文楷体" panose="02010600040101010101" pitchFamily="2" charset="-122"/>
                          <a:cs typeface="Times New Roman" panose="02020603050405020304" pitchFamily="18" charset="0"/>
                        </a:rPr>
                        <a:t>minInclusive</a:t>
                      </a:r>
                      <a:endPar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定义数值的下限。所允许的值必需大于或等于此值</a:t>
                      </a:r>
                    </a:p>
                  </a:txBody>
                  <a:tcPr/>
                </a:tc>
                <a:extLst>
                  <a:ext uri="{0D108BD9-81ED-4DB2-BD59-A6C34878D82A}">
                    <a16:rowId xmlns:a16="http://schemas.microsoft.com/office/drawing/2014/main" val="152822301"/>
                  </a:ext>
                </a:extLst>
              </a:tr>
              <a:tr h="370840">
                <a:tc>
                  <a:txBody>
                    <a:bodyPr/>
                    <a:lstStyle/>
                    <a:p>
                      <a:r>
                        <a:rPr lang="en-US" altLang="zh-CN" sz="1400" dirty="0">
                          <a:latin typeface="Times New Roman" panose="02020603050405020304" pitchFamily="18" charset="0"/>
                          <a:ea typeface="华文楷体" panose="02010600040101010101" pitchFamily="2" charset="-122"/>
                          <a:cs typeface="Times New Roman" panose="02020603050405020304" pitchFamily="18" charset="0"/>
                        </a:rPr>
                        <a:t>pattern</a:t>
                      </a: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定义可接受的字符的精确序列（使用正则表达式）</a:t>
                      </a:r>
                    </a:p>
                  </a:txBody>
                  <a:tcPr/>
                </a:tc>
                <a:extLst>
                  <a:ext uri="{0D108BD9-81ED-4DB2-BD59-A6C34878D82A}">
                    <a16:rowId xmlns:a16="http://schemas.microsoft.com/office/drawing/2014/main" val="3475268337"/>
                  </a:ext>
                </a:extLst>
              </a:tr>
            </a:tbl>
          </a:graphicData>
        </a:graphic>
      </p:graphicFrame>
      <p:pic>
        <p:nvPicPr>
          <p:cNvPr id="9" name="图片 8"/>
          <p:cNvPicPr>
            <a:picLocks noChangeAspect="1"/>
          </p:cNvPicPr>
          <p:nvPr/>
        </p:nvPicPr>
        <p:blipFill>
          <a:blip r:embed="rId4"/>
          <a:stretch>
            <a:fillRect/>
          </a:stretch>
        </p:blipFill>
        <p:spPr>
          <a:xfrm>
            <a:off x="5728294" y="2880343"/>
            <a:ext cx="3249450" cy="2085013"/>
          </a:xfrm>
          <a:prstGeom prst="rect">
            <a:avLst/>
          </a:prstGeom>
        </p:spPr>
      </p:pic>
      <p:pic>
        <p:nvPicPr>
          <p:cNvPr id="12" name="图片 11"/>
          <p:cNvPicPr>
            <a:picLocks noChangeAspect="1"/>
          </p:cNvPicPr>
          <p:nvPr/>
        </p:nvPicPr>
        <p:blipFill>
          <a:blip r:embed="rId5"/>
          <a:stretch>
            <a:fillRect/>
          </a:stretch>
        </p:blipFill>
        <p:spPr>
          <a:xfrm>
            <a:off x="5614746" y="2880343"/>
            <a:ext cx="3505504" cy="1658256"/>
          </a:xfrm>
          <a:prstGeom prst="rect">
            <a:avLst/>
          </a:prstGeom>
        </p:spPr>
      </p:pic>
      <p:pic>
        <p:nvPicPr>
          <p:cNvPr id="13" name="图片 12"/>
          <p:cNvPicPr>
            <a:picLocks noChangeAspect="1"/>
          </p:cNvPicPr>
          <p:nvPr/>
        </p:nvPicPr>
        <p:blipFill>
          <a:blip r:embed="rId6"/>
          <a:stretch>
            <a:fillRect/>
          </a:stretch>
        </p:blipFill>
        <p:spPr>
          <a:xfrm>
            <a:off x="5600267" y="2881474"/>
            <a:ext cx="3505504" cy="1877731"/>
          </a:xfrm>
          <a:prstGeom prst="rect">
            <a:avLst/>
          </a:prstGeom>
        </p:spPr>
      </p:pic>
    </p:spTree>
    <p:custDataLst>
      <p:tags r:id="rId1"/>
    </p:custDataLst>
    <p:extLst>
      <p:ext uri="{BB962C8B-B14F-4D97-AF65-F5344CB8AC3E}">
        <p14:creationId xmlns:p14="http://schemas.microsoft.com/office/powerpoint/2010/main" val="4186033122"/>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3"/>
                                        </p:tgtEl>
                                        <p:attrNameLst>
                                          <p:attrName>style.visibility</p:attrName>
                                        </p:attrNameLst>
                                      </p:cBhvr>
                                      <p:to>
                                        <p:strVal val="hidden"/>
                                      </p:to>
                                    </p:set>
                                  </p:childTnLst>
                                </p:cTn>
                              </p:par>
                              <p:par>
                                <p:cTn id="24" presetID="22" presetClass="entr" presetSubtype="8"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服务约束实例</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16</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314262"/>
            <a:ext cx="2089033" cy="369332"/>
          </a:xfrm>
          <a:prstGeom prst="rect">
            <a:avLst/>
          </a:prstGeom>
        </p:spPr>
        <p:txBody>
          <a:bodyPr wrap="none">
            <a:spAutoFit/>
          </a:bodyPr>
          <a:lstStyle/>
          <a:p>
            <a:pPr marL="285750" indent="-285750">
              <a:buFont typeface="Arial" panose="020B0604020202020204" pitchFamily="34" charset="0"/>
              <a:buChar char="•"/>
            </a:pPr>
            <a:r>
              <a:rPr lang="en-US" altLang="zh-CN" b="1" dirty="0">
                <a:solidFill>
                  <a:schemeClr val="accent1"/>
                </a:solidFill>
                <a:latin typeface="Arial" panose="020B0604020202020204" pitchFamily="34" charset="0"/>
                <a:ea typeface="微软雅黑" panose="020B0503020204020204" pitchFamily="34" charset="-122"/>
              </a:rPr>
              <a:t>EXP</a:t>
            </a:r>
            <a:r>
              <a:rPr lang="zh-CN" altLang="en-US" b="1" dirty="0">
                <a:solidFill>
                  <a:schemeClr val="accent1"/>
                </a:solidFill>
                <a:latin typeface="Arial" panose="020B0604020202020204" pitchFamily="34" charset="0"/>
                <a:ea typeface="微软雅黑" panose="020B0503020204020204" pitchFamily="34" charset="-122"/>
              </a:rPr>
              <a:t>实例描述：</a:t>
            </a:r>
          </a:p>
        </p:txBody>
      </p:sp>
      <p:sp>
        <p:nvSpPr>
          <p:cNvPr id="3" name="矩形 2"/>
          <p:cNvSpPr/>
          <p:nvPr/>
        </p:nvSpPr>
        <p:spPr>
          <a:xfrm>
            <a:off x="1092896" y="1864602"/>
            <a:ext cx="4902304" cy="1077218"/>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费用补偿服务，提供三个操作，</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特定范围</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IP</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可以访问</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calculateReimbursementAmount</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airfareReimbursement</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totalAmount</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1092896" y="3296113"/>
            <a:ext cx="7442345" cy="1600438"/>
          </a:xfrm>
          <a:prstGeom prst="rect">
            <a:avLst/>
          </a:prstGeom>
        </p:spPr>
        <p:txBody>
          <a:bodyPr wrap="square">
            <a:spAutoFit/>
          </a:bodyPr>
          <a:lstStyle/>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calculateReimbursementAmount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确定每个高级销售经理和销售经理因使用公司车辆产生的“过度”英里数而应向公司补偿的费用，</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只能由高级销售经理和销售经理等级人员使用</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airfareReimbursement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处理高级销售经理、销售经理和销售主管有关机票、酒店住宿、吃饭和电话等各种类型的补偿请求；</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totalAmount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调用</a:t>
            </a: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calculateReimbursementAmount</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及</a:t>
            </a: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airfareReimbursement</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，确定报销费用总金额。</a:t>
            </a:r>
          </a:p>
        </p:txBody>
      </p:sp>
    </p:spTree>
    <p:custDataLst>
      <p:tags r:id="rId1"/>
    </p:custDataLst>
    <p:extLst>
      <p:ext uri="{BB962C8B-B14F-4D97-AF65-F5344CB8AC3E}">
        <p14:creationId xmlns:p14="http://schemas.microsoft.com/office/powerpoint/2010/main" val="30781355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服务约束实例</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314262"/>
            <a:ext cx="3474028"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航空行李计费系统实例描述：</a:t>
            </a:r>
          </a:p>
        </p:txBody>
      </p:sp>
      <p:sp>
        <p:nvSpPr>
          <p:cNvPr id="8" name="矩形 7"/>
          <p:cNvSpPr/>
          <p:nvPr/>
        </p:nvSpPr>
        <p:spPr>
          <a:xfrm>
            <a:off x="716002" y="1717260"/>
            <a:ext cx="7660472" cy="923330"/>
          </a:xfrm>
          <a:prstGeom prst="rect">
            <a:avLst/>
          </a:prstGeom>
        </p:spPr>
        <p:txBody>
          <a:bodyPr wrap="square">
            <a:spAutoFit/>
          </a:bodyPr>
          <a:lstStyle/>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该系统包括两个操作</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loginin</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feeCalculation</a:t>
            </a:r>
            <a:endPar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feeCalculation</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操作需要在</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loginin</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操作执行后方可执行。</a:t>
            </a:r>
            <a:endPar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feeCalculation</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操作输入参数及其约束信息如表</a:t>
            </a: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所示：</a:t>
            </a:r>
            <a:endPar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3415532476"/>
              </p:ext>
            </p:extLst>
          </p:nvPr>
        </p:nvGraphicFramePr>
        <p:xfrm>
          <a:off x="2314975" y="2912977"/>
          <a:ext cx="3543300" cy="2225040"/>
        </p:xfrm>
        <a:graphic>
          <a:graphicData uri="http://schemas.openxmlformats.org/drawingml/2006/table">
            <a:tbl>
              <a:tblPr firstRow="1" bandRow="1">
                <a:tableStyleId>{69CF1AB2-1976-4502-BF36-3FF5EA218861}</a:tableStyleId>
              </a:tblPr>
              <a:tblGrid>
                <a:gridCol w="1657351">
                  <a:extLst>
                    <a:ext uri="{9D8B030D-6E8A-4147-A177-3AD203B41FA5}">
                      <a16:colId xmlns:a16="http://schemas.microsoft.com/office/drawing/2014/main" val="2685693766"/>
                    </a:ext>
                  </a:extLst>
                </a:gridCol>
                <a:gridCol w="933450">
                  <a:extLst>
                    <a:ext uri="{9D8B030D-6E8A-4147-A177-3AD203B41FA5}">
                      <a16:colId xmlns:a16="http://schemas.microsoft.com/office/drawing/2014/main" val="1426862738"/>
                    </a:ext>
                  </a:extLst>
                </a:gridCol>
                <a:gridCol w="952499">
                  <a:extLst>
                    <a:ext uri="{9D8B030D-6E8A-4147-A177-3AD203B41FA5}">
                      <a16:colId xmlns:a16="http://schemas.microsoft.com/office/drawing/2014/main" val="3883255642"/>
                    </a:ext>
                  </a:extLst>
                </a:gridCol>
              </a:tblGrid>
              <a:tr h="370840">
                <a:tc>
                  <a:txBody>
                    <a:bodyPr/>
                    <a:lstStyle/>
                    <a:p>
                      <a:pPr algn="ctr"/>
                      <a:r>
                        <a:rPr lang="en-US" altLang="zh-CN" sz="1200" dirty="0">
                          <a:latin typeface="Times New Roman" panose="02020603050405020304" pitchFamily="18" charset="0"/>
                          <a:cs typeface="Times New Roman" panose="02020603050405020304" pitchFamily="18" charset="0"/>
                        </a:rPr>
                        <a:t>Input parameters</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Type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Constraint</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617202"/>
                  </a:ext>
                </a:extLst>
              </a:tr>
              <a:tr h="370840">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chooseAirClass</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int</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[0,3]</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079126"/>
                  </a:ext>
                </a:extLst>
              </a:tr>
              <a:tr h="370840">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chooseArea</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int</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[0,1]</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3698992"/>
                  </a:ext>
                </a:extLst>
              </a:tr>
              <a:tr h="370840">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isStudent</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boolean</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Null</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0700462"/>
                  </a:ext>
                </a:extLst>
              </a:tr>
              <a:tr h="370840">
                <a:tc>
                  <a:txBody>
                    <a:bodyPr/>
                    <a:lstStyle/>
                    <a:p>
                      <a:pPr algn="ctr"/>
                      <a:r>
                        <a:rPr lang="en-US" altLang="zh-CN" sz="1200" i="1" kern="1200" dirty="0">
                          <a:solidFill>
                            <a:schemeClr val="dk1"/>
                          </a:solidFill>
                          <a:latin typeface="Times New Roman" panose="02020603050405020304" pitchFamily="18" charset="0"/>
                          <a:ea typeface="+mn-ea"/>
                          <a:cs typeface="Times New Roman" panose="02020603050405020304" pitchFamily="18" charset="0"/>
                        </a:rPr>
                        <a:t>luggage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1" kern="1200" dirty="0">
                          <a:solidFill>
                            <a:schemeClr val="dk1"/>
                          </a:solidFill>
                          <a:latin typeface="Times New Roman" panose="02020603050405020304" pitchFamily="18" charset="0"/>
                          <a:ea typeface="+mn-ea"/>
                          <a:cs typeface="Times New Roman" panose="02020603050405020304" pitchFamily="18" charset="0"/>
                        </a:rPr>
                        <a:t>double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marL="0" indent="0" algn="ctr">
                        <a:buFont typeface="Wingdings" panose="05000000000000000000" pitchFamily="2" charset="2"/>
                        <a:buNone/>
                      </a:pPr>
                      <a:r>
                        <a:rPr lang="en-US" altLang="zh-CN" sz="1200" dirty="0">
                          <a:latin typeface="Times New Roman" panose="02020603050405020304" pitchFamily="18" charset="0"/>
                          <a:cs typeface="Times New Roman" panose="02020603050405020304" pitchFamily="18" charset="0"/>
                        </a:rPr>
                        <a:t>&gt;= 0</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3017274"/>
                  </a:ext>
                </a:extLst>
              </a:tr>
              <a:tr h="370840">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economicfee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1" kern="1200" dirty="0">
                          <a:solidFill>
                            <a:schemeClr val="dk1"/>
                          </a:solidFill>
                          <a:latin typeface="Times New Roman" panose="02020603050405020304" pitchFamily="18" charset="0"/>
                          <a:ea typeface="+mn-ea"/>
                          <a:cs typeface="Times New Roman" panose="02020603050405020304" pitchFamily="18" charset="0"/>
                        </a:rPr>
                        <a:t>double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buFont typeface="Wingdings" panose="05000000000000000000" pitchFamily="2" charset="2"/>
                        <a:buNone/>
                      </a:pPr>
                      <a:r>
                        <a:rPr lang="en-US" altLang="zh-CN" sz="1200" baseline="0" dirty="0">
                          <a:latin typeface="Times New Roman" panose="02020603050405020304" pitchFamily="18" charset="0"/>
                          <a:cs typeface="Times New Roman" panose="02020603050405020304" pitchFamily="18" charset="0"/>
                        </a:rPr>
                        <a:t>&gt;= 0</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1561636"/>
                  </a:ext>
                </a:extLst>
              </a:tr>
            </a:tbl>
          </a:graphicData>
        </a:graphic>
      </p:graphicFrame>
      <p:sp>
        <p:nvSpPr>
          <p:cNvPr id="10" name="矩形 9"/>
          <p:cNvSpPr/>
          <p:nvPr/>
        </p:nvSpPr>
        <p:spPr>
          <a:xfrm>
            <a:off x="2554806" y="5410404"/>
            <a:ext cx="3270447" cy="307777"/>
          </a:xfrm>
          <a:prstGeom prst="rect">
            <a:avLst/>
          </a:prstGeom>
        </p:spPr>
        <p:txBody>
          <a:bodyPr wrap="square">
            <a:spAutoFit/>
          </a:bodyPr>
          <a:lstStyle/>
          <a:p>
            <a:pPr lvl="0">
              <a:defRPr/>
            </a:pPr>
            <a:r>
              <a:rPr lang="zh-CN" altLang="en-US" sz="1400" dirty="0">
                <a:solidFill>
                  <a:srgbClr val="000000"/>
                </a:solidFill>
                <a:latin typeface="华文楷体" panose="02010600040101010101" pitchFamily="2" charset="-122"/>
                <a:ea typeface="华文楷体" panose="02010600040101010101" pitchFamily="2" charset="-122"/>
              </a:rPr>
              <a:t>表</a:t>
            </a:r>
            <a:r>
              <a:rPr lang="en-US" altLang="zh-CN" sz="1400" dirty="0">
                <a:solidFill>
                  <a:srgbClr val="000000"/>
                </a:solidFill>
                <a:latin typeface="华文楷体" panose="02010600040101010101" pitchFamily="2" charset="-122"/>
                <a:ea typeface="华文楷体" panose="02010600040101010101" pitchFamily="2" charset="-122"/>
              </a:rPr>
              <a:t>1.1 </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输入参数及范围约束</a:t>
            </a:r>
            <a:r>
              <a:rPr lang="en-US" altLang="zh-CN" sz="1400" dirty="0">
                <a:solidFill>
                  <a:srgbClr val="000000"/>
                </a:solidFill>
                <a:latin typeface="华文楷体" panose="02010600040101010101" pitchFamily="2" charset="-122"/>
                <a:ea typeface="华文楷体" panose="02010600040101010101" pitchFamily="2" charset="-122"/>
              </a:rPr>
              <a:t> </a:t>
            </a:r>
          </a:p>
        </p:txBody>
      </p:sp>
    </p:spTree>
    <p:custDataLst>
      <p:tags r:id="rId1"/>
    </p:custDataLst>
    <p:extLst>
      <p:ext uri="{BB962C8B-B14F-4D97-AF65-F5344CB8AC3E}">
        <p14:creationId xmlns:p14="http://schemas.microsoft.com/office/powerpoint/2010/main" val="235369571"/>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18</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1627369"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区域约束：</a:t>
            </a:r>
          </a:p>
        </p:txBody>
      </p:sp>
      <p:sp>
        <p:nvSpPr>
          <p:cNvPr id="4" name="矩形 3"/>
          <p:cNvSpPr/>
          <p:nvPr/>
        </p:nvSpPr>
        <p:spPr>
          <a:xfrm>
            <a:off x="823793" y="1576716"/>
            <a:ext cx="7584043" cy="584775"/>
          </a:xfrm>
          <a:prstGeom prst="rect">
            <a:avLst/>
          </a:prstGeom>
        </p:spPr>
        <p:txBody>
          <a:bodyPr wrap="square">
            <a:spAutoFit/>
          </a:bodyPr>
          <a:lstStyle/>
          <a:p>
            <a:pPr marL="0" lvl="1" indent="457200" algn="just"/>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某些服务提供的操作仅仅能够在特定网络访问，区域约束定义了访问服务操作的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IP</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地址范围。</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30691" y="2310870"/>
            <a:ext cx="9096375" cy="3590925"/>
          </a:xfrm>
          <a:prstGeom prst="rect">
            <a:avLst/>
          </a:prstGeom>
        </p:spPr>
      </p:pic>
    </p:spTree>
    <p:custDataLst>
      <p:tags r:id="rId1"/>
    </p:custDataLst>
    <p:extLst>
      <p:ext uri="{BB962C8B-B14F-4D97-AF65-F5344CB8AC3E}">
        <p14:creationId xmlns:p14="http://schemas.microsoft.com/office/powerpoint/2010/main" val="3451263986"/>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19</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2089033"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用户属性约束：</a:t>
            </a:r>
          </a:p>
        </p:txBody>
      </p:sp>
      <p:sp>
        <p:nvSpPr>
          <p:cNvPr id="4" name="矩形 3"/>
          <p:cNvSpPr/>
          <p:nvPr/>
        </p:nvSpPr>
        <p:spPr>
          <a:xfrm>
            <a:off x="823792" y="1564841"/>
            <a:ext cx="7584043" cy="584775"/>
          </a:xfrm>
          <a:prstGeom prst="rect">
            <a:avLst/>
          </a:prstGeom>
        </p:spPr>
        <p:txBody>
          <a:bodyPr wrap="square">
            <a:spAutoFit/>
          </a:bodyPr>
          <a:lstStyle/>
          <a:p>
            <a:pPr marL="0" lvl="1" indent="457200" algn="just"/>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服务的操作针对不同用户具有不同的性质，有些操作只有特殊用户才能进行访问。由此引入用户属性约束，定义使用该操作的权限。</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4"/>
          <a:stretch>
            <a:fillRect/>
          </a:stretch>
        </p:blipFill>
        <p:spPr>
          <a:xfrm>
            <a:off x="149115" y="2307167"/>
            <a:ext cx="8848725" cy="3581400"/>
          </a:xfrm>
          <a:prstGeom prst="rect">
            <a:avLst/>
          </a:prstGeom>
        </p:spPr>
      </p:pic>
    </p:spTree>
    <p:custDataLst>
      <p:tags r:id="rId1"/>
    </p:custDataLst>
    <p:extLst>
      <p:ext uri="{BB962C8B-B14F-4D97-AF65-F5344CB8AC3E}">
        <p14:creationId xmlns:p14="http://schemas.microsoft.com/office/powerpoint/2010/main" val="1353688629"/>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矩形 1"/>
          <p:cNvSpPr>
            <a:spLocks noChangeArrowheads="1"/>
          </p:cNvSpPr>
          <p:nvPr/>
        </p:nvSpPr>
        <p:spPr bwMode="auto">
          <a:xfrm>
            <a:off x="3089" y="0"/>
            <a:ext cx="1620441" cy="6858000"/>
          </a:xfrm>
          <a:prstGeom prst="rect">
            <a:avLst/>
          </a:prstGeom>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3000" b="1">
              <a:latin typeface="华文新魏" panose="02010800040101010101" pitchFamily="2" charset="-122"/>
              <a:ea typeface="华文新魏" panose="02010800040101010101" pitchFamily="2" charset="-122"/>
            </a:endParaRPr>
          </a:p>
        </p:txBody>
      </p:sp>
      <p:sp>
        <p:nvSpPr>
          <p:cNvPr id="12" name="文本框 7"/>
          <p:cNvSpPr txBox="1">
            <a:spLocks noChangeArrowheads="1"/>
          </p:cNvSpPr>
          <p:nvPr/>
        </p:nvSpPr>
        <p:spPr bwMode="auto">
          <a:xfrm>
            <a:off x="84052" y="3013474"/>
            <a:ext cx="14573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14" name="文本框 13"/>
          <p:cNvSpPr txBox="1"/>
          <p:nvPr/>
        </p:nvSpPr>
        <p:spPr>
          <a:xfrm>
            <a:off x="2487698" y="2090144"/>
            <a:ext cx="5516274" cy="3139321"/>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r>
              <a:rPr lang="en-US" altLang="zh-CN" sz="1800" dirty="0">
                <a:solidFill>
                  <a:schemeClr val="tx1">
                    <a:lumMod val="95000"/>
                    <a:lumOff val="5000"/>
                    <a:alpha val="75000"/>
                  </a:schemeClr>
                </a:solidFill>
              </a:rPr>
              <a:t>1.</a:t>
            </a:r>
            <a:r>
              <a:rPr lang="zh-CN" altLang="en-US" sz="1800" dirty="0">
                <a:solidFill>
                  <a:schemeClr val="tx1">
                    <a:lumMod val="95000"/>
                    <a:lumOff val="5000"/>
                    <a:alpha val="75000"/>
                  </a:schemeClr>
                </a:solidFill>
              </a:rPr>
              <a:t>课题背景</a:t>
            </a:r>
            <a:endParaRPr lang="en-US" altLang="zh-CN" sz="1800" dirty="0">
              <a:solidFill>
                <a:schemeClr val="tx1">
                  <a:lumMod val="95000"/>
                  <a:lumOff val="5000"/>
                  <a:alpha val="75000"/>
                </a:schemeClr>
              </a:solidFill>
            </a:endParaRPr>
          </a:p>
          <a:p>
            <a:endParaRPr lang="en-US" altLang="zh-CN" sz="1800" dirty="0">
              <a:solidFill>
                <a:schemeClr val="tx1">
                  <a:lumMod val="95000"/>
                  <a:lumOff val="5000"/>
                  <a:alpha val="75000"/>
                </a:schemeClr>
              </a:solidFill>
            </a:endParaRPr>
          </a:p>
          <a:p>
            <a:r>
              <a:rPr lang="en-US" altLang="zh-CN" sz="1800" dirty="0">
                <a:solidFill>
                  <a:schemeClr val="tx1">
                    <a:lumMod val="95000"/>
                    <a:lumOff val="5000"/>
                    <a:alpha val="75000"/>
                  </a:schemeClr>
                </a:solidFill>
              </a:rPr>
              <a:t>2.</a:t>
            </a:r>
            <a:r>
              <a:rPr lang="zh-CN" altLang="en-US" sz="1800" dirty="0">
                <a:solidFill>
                  <a:schemeClr val="tx1">
                    <a:lumMod val="95000"/>
                    <a:lumOff val="5000"/>
                    <a:alpha val="75000"/>
                  </a:schemeClr>
                </a:solidFill>
              </a:rPr>
              <a:t>选题意义及目的</a:t>
            </a:r>
            <a:endParaRPr lang="en-US" altLang="zh-CN" sz="1800" dirty="0">
              <a:solidFill>
                <a:schemeClr val="tx1">
                  <a:lumMod val="95000"/>
                  <a:lumOff val="5000"/>
                  <a:alpha val="75000"/>
                </a:schemeClr>
              </a:solidFill>
            </a:endParaRPr>
          </a:p>
          <a:p>
            <a:endParaRPr lang="en-US" altLang="zh-CN" sz="1800" dirty="0">
              <a:solidFill>
                <a:schemeClr val="tx1">
                  <a:lumMod val="95000"/>
                  <a:lumOff val="5000"/>
                  <a:alpha val="75000"/>
                </a:schemeClr>
              </a:solidFill>
            </a:endParaRPr>
          </a:p>
          <a:p>
            <a:r>
              <a:rPr lang="en-US" altLang="zh-CN" sz="1800" dirty="0">
                <a:solidFill>
                  <a:schemeClr val="tx1">
                    <a:lumMod val="95000"/>
                    <a:lumOff val="5000"/>
                    <a:alpha val="75000"/>
                  </a:schemeClr>
                </a:solidFill>
              </a:rPr>
              <a:t>3.</a:t>
            </a:r>
            <a:r>
              <a:rPr lang="zh-CN" altLang="en-US" sz="1800" dirty="0">
                <a:solidFill>
                  <a:schemeClr val="tx1">
                    <a:lumMod val="95000"/>
                    <a:lumOff val="5000"/>
                    <a:alpha val="75000"/>
                  </a:schemeClr>
                </a:solidFill>
              </a:rPr>
              <a:t>研究内容及进展</a:t>
            </a:r>
            <a:endParaRPr lang="en-US" altLang="zh-CN" sz="1800" dirty="0">
              <a:solidFill>
                <a:schemeClr val="tx1">
                  <a:lumMod val="95000"/>
                  <a:lumOff val="5000"/>
                  <a:alpha val="75000"/>
                </a:schemeClr>
              </a:solidFill>
            </a:endParaRPr>
          </a:p>
          <a:p>
            <a:pPr marL="742932" lvl="1" indent="-285744">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服务约束定义与描述</a:t>
            </a:r>
            <a:endParaRPr lang="en-US" altLang="zh-CN" dirty="0">
              <a:latin typeface="微软雅黑" panose="020B0503020204020204" pitchFamily="34" charset="-122"/>
              <a:ea typeface="微软雅黑" panose="020B0503020204020204" pitchFamily="34" charset="-122"/>
            </a:endParaRPr>
          </a:p>
          <a:p>
            <a:pPr marL="742932" lvl="1" indent="-285744">
              <a:buFont typeface="Wingdings" panose="05000000000000000000" pitchFamily="2" charset="2"/>
              <a:buChar char="ü"/>
            </a:pPr>
            <a:r>
              <a:rPr lang="zh-CN" altLang="en-US" dirty="0">
                <a:solidFill>
                  <a:srgbClr val="000000"/>
                </a:solidFill>
                <a:latin typeface="微软雅黑" panose="020B0503020204020204" pitchFamily="34" charset="-122"/>
                <a:ea typeface="微软雅黑" panose="020B0503020204020204" pitchFamily="34" charset="-122"/>
              </a:rPr>
              <a:t>基于服务行为的形式化描述模型的建立</a:t>
            </a:r>
            <a:endParaRPr lang="en-US" altLang="zh-CN" dirty="0">
              <a:solidFill>
                <a:srgbClr val="FF0000"/>
              </a:solidFill>
              <a:latin typeface="微软雅黑" panose="020B0503020204020204" pitchFamily="34" charset="-122"/>
              <a:ea typeface="微软雅黑" panose="020B0503020204020204" pitchFamily="34" charset="-122"/>
            </a:endParaRPr>
          </a:p>
          <a:p>
            <a:pPr marL="742932" lvl="1" indent="-285744">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基于行为模型的测试序列与测试数据自动生成</a:t>
            </a:r>
            <a:endParaRPr lang="en-US" altLang="zh-CN" dirty="0">
              <a:latin typeface="微软雅黑" panose="020B0503020204020204" pitchFamily="34" charset="-122"/>
              <a:ea typeface="微软雅黑" panose="020B0503020204020204" pitchFamily="34" charset="-122"/>
            </a:endParaRPr>
          </a:p>
          <a:p>
            <a:pPr marL="742932" lvl="1" indent="-285744">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基于行为模型的测试用例生成支持工具</a:t>
            </a:r>
            <a:endParaRPr lang="en-US" altLang="zh-CN" dirty="0">
              <a:latin typeface="微软雅黑" panose="020B0503020204020204" pitchFamily="34" charset="-122"/>
              <a:ea typeface="微软雅黑" panose="020B0503020204020204" pitchFamily="34" charset="-122"/>
            </a:endParaRPr>
          </a:p>
          <a:p>
            <a:pPr marL="742932" lvl="1" indent="-285744">
              <a:buFont typeface="Wingdings" panose="05000000000000000000" pitchFamily="2" charset="2"/>
              <a:buChar char="ü"/>
            </a:pPr>
            <a:endParaRPr lang="en-US" altLang="zh-CN" dirty="0">
              <a:latin typeface="微软雅黑" panose="020B0503020204020204" pitchFamily="34" charset="-122"/>
              <a:ea typeface="微软雅黑" panose="020B0503020204020204" pitchFamily="34" charset="-122"/>
            </a:endParaRPr>
          </a:p>
          <a:p>
            <a:r>
              <a:rPr lang="en-US" altLang="zh-CN" sz="1800" dirty="0">
                <a:solidFill>
                  <a:schemeClr val="tx1">
                    <a:lumMod val="95000"/>
                    <a:lumOff val="5000"/>
                    <a:alpha val="75000"/>
                  </a:schemeClr>
                </a:solidFill>
              </a:rPr>
              <a:t>4.</a:t>
            </a:r>
            <a:r>
              <a:rPr lang="zh-CN" altLang="en-US" sz="1800" dirty="0">
                <a:solidFill>
                  <a:schemeClr val="tx1">
                    <a:lumMod val="95000"/>
                    <a:lumOff val="5000"/>
                    <a:alpha val="75000"/>
                  </a:schemeClr>
                </a:solidFill>
              </a:rPr>
              <a:t>存在的问题</a:t>
            </a:r>
            <a:endParaRPr lang="en-US" altLang="zh-CN" sz="1800" dirty="0">
              <a:solidFill>
                <a:schemeClr val="tx1">
                  <a:lumMod val="95000"/>
                  <a:lumOff val="5000"/>
                  <a:alpha val="75000"/>
                </a:schemeClr>
              </a:solidFill>
            </a:endParaRPr>
          </a:p>
        </p:txBody>
      </p:sp>
      <p:cxnSp>
        <p:nvCxnSpPr>
          <p:cNvPr id="15" name="直接连接符 14"/>
          <p:cNvCxnSpPr/>
          <p:nvPr/>
        </p:nvCxnSpPr>
        <p:spPr bwMode="auto">
          <a:xfrm>
            <a:off x="2569041" y="3071825"/>
            <a:ext cx="5298281" cy="0"/>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a:outerShdw blurRad="50800" dist="38100" dir="10800000" algn="r" rotWithShape="0">
              <a:prstClr val="black">
                <a:alpha val="40000"/>
              </a:prstClr>
            </a:outerShdw>
          </a:effectLst>
        </p:spPr>
      </p:cxnSp>
      <p:cxnSp>
        <p:nvCxnSpPr>
          <p:cNvPr id="16" name="直接连接符 15"/>
          <p:cNvCxnSpPr/>
          <p:nvPr/>
        </p:nvCxnSpPr>
        <p:spPr bwMode="auto">
          <a:xfrm>
            <a:off x="2687794" y="4709250"/>
            <a:ext cx="5298281" cy="0"/>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a:outerShdw blurRad="50800" dist="38100" dir="10800000" algn="r" rotWithShape="0">
              <a:prstClr val="black">
                <a:alpha val="40000"/>
              </a:prstClr>
            </a:outerShdw>
          </a:effectLst>
        </p:spPr>
      </p:cxnSp>
      <p:cxnSp>
        <p:nvCxnSpPr>
          <p:cNvPr id="8" name="直接连接符 7"/>
          <p:cNvCxnSpPr/>
          <p:nvPr/>
        </p:nvCxnSpPr>
        <p:spPr bwMode="auto">
          <a:xfrm>
            <a:off x="2556340" y="2525725"/>
            <a:ext cx="5298281" cy="0"/>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a:outerShdw blurRad="50800" dist="38100" dir="10800000" algn="r" rotWithShape="0">
              <a:prstClr val="black">
                <a:alpha val="40000"/>
              </a:prstClr>
            </a:outerShdw>
          </a:effectLst>
        </p:spPr>
      </p:cxnSp>
    </p:spTree>
    <p:custDataLst>
      <p:tags r:id="rId1"/>
    </p:custDataLst>
    <p:extLst>
      <p:ext uri="{BB962C8B-B14F-4D97-AF65-F5344CB8AC3E}">
        <p14:creationId xmlns:p14="http://schemas.microsoft.com/office/powerpoint/2010/main" val="119189642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12" presetClass="entr" presetSubtype="8"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p:tgtEl>
                                          <p:spTgt spid="14"/>
                                        </p:tgtEl>
                                        <p:attrNameLst>
                                          <p:attrName>ppt_x</p:attrName>
                                        </p:attrNameLst>
                                      </p:cBhvr>
                                      <p:tavLst>
                                        <p:tav tm="0">
                                          <p:val>
                                            <p:strVal val="#ppt_x-#ppt_w*1.125000"/>
                                          </p:val>
                                        </p:tav>
                                        <p:tav tm="100000">
                                          <p:val>
                                            <p:strVal val="#ppt_x"/>
                                          </p:val>
                                        </p:tav>
                                      </p:tavLst>
                                    </p:anim>
                                    <p:animEffect transition="in" filter="wipe(right)">
                                      <p:cBhvr>
                                        <p:cTn id="11" dur="500"/>
                                        <p:tgtEl>
                                          <p:spTgt spid="14"/>
                                        </p:tgtEl>
                                      </p:cBhvr>
                                    </p:animEffect>
                                  </p:childTnLst>
                                </p:cTn>
                              </p:par>
                              <p:par>
                                <p:cTn id="12" presetID="12" presetClass="entr" presetSubtype="8" fill="hold" nodeType="withEffect">
                                  <p:stCondLst>
                                    <p:cond delay="25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p:tgtEl>
                                          <p:spTgt spid="15"/>
                                        </p:tgtEl>
                                        <p:attrNameLst>
                                          <p:attrName>ppt_x</p:attrName>
                                        </p:attrNameLst>
                                      </p:cBhvr>
                                      <p:tavLst>
                                        <p:tav tm="0">
                                          <p:val>
                                            <p:strVal val="#ppt_x-#ppt_w*1.125000"/>
                                          </p:val>
                                        </p:tav>
                                        <p:tav tm="100000">
                                          <p:val>
                                            <p:strVal val="#ppt_x"/>
                                          </p:val>
                                        </p:tav>
                                      </p:tavLst>
                                    </p:anim>
                                    <p:animEffect transition="in" filter="wipe(right)">
                                      <p:cBhvr>
                                        <p:cTn id="15" dur="500"/>
                                        <p:tgtEl>
                                          <p:spTgt spid="15"/>
                                        </p:tgtEl>
                                      </p:cBhvr>
                                    </p:animEffect>
                                  </p:childTnLst>
                                </p:cTn>
                              </p:par>
                              <p:par>
                                <p:cTn id="16" presetID="12" presetClass="entr" presetSubtype="8" fill="hold" nodeType="withEffect">
                                  <p:stCondLst>
                                    <p:cond delay="25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p:tgtEl>
                                          <p:spTgt spid="16"/>
                                        </p:tgtEl>
                                        <p:attrNameLst>
                                          <p:attrName>ppt_x</p:attrName>
                                        </p:attrNameLst>
                                      </p:cBhvr>
                                      <p:tavLst>
                                        <p:tav tm="0">
                                          <p:val>
                                            <p:strVal val="#ppt_x-#ppt_w*1.125000"/>
                                          </p:val>
                                        </p:tav>
                                        <p:tav tm="100000">
                                          <p:val>
                                            <p:strVal val="#ppt_x"/>
                                          </p:val>
                                        </p:tav>
                                      </p:tavLst>
                                    </p:anim>
                                    <p:animEffect transition="in" filter="wipe(right)">
                                      <p:cBhvr>
                                        <p:cTn id="19" dur="500"/>
                                        <p:tgtEl>
                                          <p:spTgt spid="16"/>
                                        </p:tgtEl>
                                      </p:cBhvr>
                                    </p:animEffect>
                                  </p:childTnLst>
                                </p:cTn>
                              </p:par>
                              <p:par>
                                <p:cTn id="20" presetID="12" presetClass="entr" presetSubtype="8" fill="hold" nodeType="withEffect">
                                  <p:stCondLst>
                                    <p:cond delay="25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ppt_x</p:attrName>
                                        </p:attrNameLst>
                                      </p:cBhvr>
                                      <p:tavLst>
                                        <p:tav tm="0">
                                          <p:val>
                                            <p:strVal val="#ppt_x-#ppt_w*1.125000"/>
                                          </p:val>
                                        </p:tav>
                                        <p:tav tm="100000">
                                          <p:val>
                                            <p:strVal val="#ppt_x"/>
                                          </p:val>
                                        </p:tav>
                                      </p:tavLst>
                                    </p:anim>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20</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1627369"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调用约束：</a:t>
            </a:r>
          </a:p>
        </p:txBody>
      </p:sp>
      <p:sp>
        <p:nvSpPr>
          <p:cNvPr id="4" name="矩形 3"/>
          <p:cNvSpPr/>
          <p:nvPr/>
        </p:nvSpPr>
        <p:spPr>
          <a:xfrm>
            <a:off x="823792" y="1505466"/>
            <a:ext cx="7888408" cy="830997"/>
          </a:xfrm>
          <a:prstGeom prst="rect">
            <a:avLst/>
          </a:prstGeom>
        </p:spPr>
        <p:txBody>
          <a:bodyPr wrap="square">
            <a:spAutoFit/>
          </a:bodyPr>
          <a:lstStyle/>
          <a:p>
            <a:pPr marL="0" lvl="1" indent="457200" algn="just"/>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totalAmount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操作的实现调用</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calculateReimbursementAmount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及</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airfareReimbursement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操作，尽管输入参数满足</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totalAmount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操作参数约束，但该操作执行过程可能由于违反被调用操作约束而发生错误。</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202144" y="2378798"/>
            <a:ext cx="8858250" cy="3600450"/>
          </a:xfrm>
          <a:prstGeom prst="rect">
            <a:avLst/>
          </a:prstGeom>
        </p:spPr>
      </p:pic>
    </p:spTree>
    <p:custDataLst>
      <p:tags r:id="rId1"/>
    </p:custDataLst>
    <p:extLst>
      <p:ext uri="{BB962C8B-B14F-4D97-AF65-F5344CB8AC3E}">
        <p14:creationId xmlns:p14="http://schemas.microsoft.com/office/powerpoint/2010/main" val="37915073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21</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1627369"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序列约束：</a:t>
            </a:r>
          </a:p>
        </p:txBody>
      </p:sp>
      <p:sp>
        <p:nvSpPr>
          <p:cNvPr id="4" name="矩形 3"/>
          <p:cNvSpPr/>
          <p:nvPr/>
        </p:nvSpPr>
        <p:spPr>
          <a:xfrm>
            <a:off x="823792" y="1564841"/>
            <a:ext cx="7584043" cy="584775"/>
          </a:xfrm>
          <a:prstGeom prst="rect">
            <a:avLst/>
          </a:prstGeom>
        </p:spPr>
        <p:txBody>
          <a:bodyPr wrap="square">
            <a:spAutoFit/>
          </a:bodyPr>
          <a:lstStyle/>
          <a:p>
            <a:pPr marL="0" lvl="1" indent="457200"/>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表示操作执行的顺序依赖，</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feeCalculation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操作的执行需要在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login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操作执行成功后才能执行</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rotWithShape="1">
          <a:blip r:embed="rId5"/>
          <a:srcRect r="20402"/>
          <a:stretch/>
        </p:blipFill>
        <p:spPr>
          <a:xfrm>
            <a:off x="823792" y="2608171"/>
            <a:ext cx="7581882" cy="2934790"/>
          </a:xfrm>
          <a:prstGeom prst="rect">
            <a:avLst/>
          </a:prstGeom>
        </p:spPr>
      </p:pic>
    </p:spTree>
    <p:custDataLst>
      <p:tags r:id="rId2"/>
    </p:custDataLst>
    <p:extLst>
      <p:ext uri="{BB962C8B-B14F-4D97-AF65-F5344CB8AC3E}">
        <p14:creationId xmlns:p14="http://schemas.microsoft.com/office/powerpoint/2010/main" val="39076577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服务行为模型建立</a:t>
            </a: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22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72760" y="1143505"/>
            <a:ext cx="3061956" cy="486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285750" lvl="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事件序列图</a:t>
            </a:r>
            <a:r>
              <a:rPr lang="en-US" altLang="zh-CN" b="1" dirty="0">
                <a:solidFill>
                  <a:schemeClr val="accent1"/>
                </a:solidFill>
                <a:latin typeface="Arial" panose="020B0604020202020204" pitchFamily="34" charset="0"/>
                <a:ea typeface="微软雅黑" panose="020B0503020204020204" pitchFamily="34" charset="-122"/>
              </a:rPr>
              <a:t>(ESG)</a:t>
            </a:r>
          </a:p>
        </p:txBody>
      </p:sp>
      <p:sp>
        <p:nvSpPr>
          <p:cNvPr id="8" name="矩形 7"/>
          <p:cNvSpPr/>
          <p:nvPr/>
        </p:nvSpPr>
        <p:spPr>
          <a:xfrm>
            <a:off x="472756" y="2009229"/>
            <a:ext cx="8281799" cy="984885"/>
          </a:xfrm>
          <a:prstGeom prst="rect">
            <a:avLst/>
          </a:prstGeom>
          <a:ln>
            <a:solidFill>
              <a:schemeClr val="accent1"/>
            </a:solidFill>
          </a:ln>
        </p:spPr>
        <p:txBody>
          <a:bodyPr wrap="square">
            <a:spAutoFit/>
          </a:bodyPr>
          <a:lstStyle/>
          <a:p>
            <a:pPr algn="just"/>
            <a:r>
              <a:rPr lang="zh-CN" altLang="en-US" sz="1600" b="1" dirty="0">
                <a:solidFill>
                  <a:schemeClr val="accent1"/>
                </a:solidFill>
                <a:latin typeface="微软雅黑" panose="020B0503020204020204" pitchFamily="34" charset="-122"/>
                <a:ea typeface="微软雅黑" panose="020B0503020204020204" pitchFamily="34" charset="-122"/>
              </a:rPr>
              <a:t>基本思想</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事件序列图由</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节点</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及</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边</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组成</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节点：</a:t>
            </a:r>
            <a:r>
              <a:rPr lang="zh-CN" altLang="en-US" sz="1400" dirty="0">
                <a:latin typeface="微软雅黑" panose="020B0503020204020204" pitchFamily="34" charset="-122"/>
                <a:ea typeface="微软雅黑" panose="020B0503020204020204" pitchFamily="34" charset="-122"/>
              </a:rPr>
              <a:t>服务的请求或响应事件</a:t>
            </a:r>
            <a:endParaRPr lang="en-US" altLang="zh-CN" sz="1400"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边：事件的执行序列</a:t>
            </a:r>
            <a:endParaRPr lang="zh-CN" altLang="en-US" sz="1400" dirty="0">
              <a:latin typeface="微软雅黑" panose="020B0503020204020204" pitchFamily="34" charset="-122"/>
              <a:ea typeface="微软雅黑" panose="020B0503020204020204" pitchFamily="34" charset="-122"/>
            </a:endParaRPr>
          </a:p>
        </p:txBody>
      </p:sp>
      <p:sp>
        <p:nvSpPr>
          <p:cNvPr id="3" name="矩形 2"/>
          <p:cNvSpPr/>
          <p:nvPr/>
        </p:nvSpPr>
        <p:spPr>
          <a:xfrm>
            <a:off x="472757" y="3373543"/>
            <a:ext cx="7676158" cy="400110"/>
          </a:xfrm>
          <a:prstGeom prst="rect">
            <a:avLst/>
          </a:prstGeom>
        </p:spPr>
        <p:txBody>
          <a:bodyPr wrap="square">
            <a:spAutoFit/>
          </a:bodyPr>
          <a:lstStyle/>
          <a:p>
            <a:r>
              <a:rPr lang="zh-CN" altLang="en-US" sz="2000" dirty="0">
                <a:solidFill>
                  <a:srgbClr val="FF0000"/>
                </a:solidFill>
                <a:latin typeface="华文楷体" panose="02010600040101010101" pitchFamily="2" charset="-122"/>
                <a:ea typeface="华文楷体" panose="02010600040101010101" pitchFamily="2" charset="-122"/>
              </a:rPr>
              <a:t>重点关注服务进行了</a:t>
            </a:r>
            <a:r>
              <a:rPr lang="zh-CN" altLang="en-US" sz="2000" b="1" dirty="0">
                <a:solidFill>
                  <a:srgbClr val="FF0000"/>
                </a:solidFill>
                <a:latin typeface="华文楷体" panose="02010600040101010101" pitchFamily="2" charset="-122"/>
                <a:ea typeface="华文楷体" panose="02010600040101010101" pitchFamily="2" charset="-122"/>
              </a:rPr>
              <a:t>何种操作</a:t>
            </a:r>
            <a:r>
              <a:rPr lang="zh-CN" altLang="en-US" sz="2000" dirty="0">
                <a:solidFill>
                  <a:srgbClr val="FF0000"/>
                </a:solidFill>
                <a:latin typeface="华文楷体" panose="02010600040101010101" pitchFamily="2" charset="-122"/>
                <a:ea typeface="华文楷体" panose="02010600040101010101" pitchFamily="2" charset="-122"/>
              </a:rPr>
              <a:t>，操作的</a:t>
            </a:r>
            <a:r>
              <a:rPr lang="zh-CN" altLang="en-US" sz="2000" b="1" dirty="0">
                <a:solidFill>
                  <a:srgbClr val="FF0000"/>
                </a:solidFill>
                <a:latin typeface="华文楷体" panose="02010600040101010101" pitchFamily="2" charset="-122"/>
                <a:ea typeface="华文楷体" panose="02010600040101010101" pitchFamily="2" charset="-122"/>
              </a:rPr>
              <a:t>数据状态</a:t>
            </a:r>
            <a:r>
              <a:rPr lang="zh-CN" altLang="en-US" sz="2000" dirty="0">
                <a:solidFill>
                  <a:srgbClr val="FF0000"/>
                </a:solidFill>
                <a:latin typeface="华文楷体" panose="02010600040101010101" pitchFamily="2" charset="-122"/>
                <a:ea typeface="华文楷体" panose="02010600040101010101" pitchFamily="2" charset="-122"/>
              </a:rPr>
              <a:t>及操作</a:t>
            </a:r>
            <a:r>
              <a:rPr lang="zh-CN" altLang="en-US" sz="2000" b="1" dirty="0">
                <a:solidFill>
                  <a:srgbClr val="FF0000"/>
                </a:solidFill>
                <a:latin typeface="华文楷体" panose="02010600040101010101" pitchFamily="2" charset="-122"/>
                <a:ea typeface="华文楷体" panose="02010600040101010101" pitchFamily="2" charset="-122"/>
              </a:rPr>
              <a:t>之间的依赖</a:t>
            </a:r>
            <a:endParaRPr lang="zh-CN" altLang="en-US" sz="2000" dirty="0">
              <a:solidFill>
                <a:srgbClr val="FF0000"/>
              </a:solidFill>
            </a:endParaRPr>
          </a:p>
        </p:txBody>
      </p:sp>
      <p:sp>
        <p:nvSpPr>
          <p:cNvPr id="10" name="矩形 9"/>
          <p:cNvSpPr/>
          <p:nvPr/>
        </p:nvSpPr>
        <p:spPr>
          <a:xfrm>
            <a:off x="472757" y="4275853"/>
            <a:ext cx="8281799" cy="984885"/>
          </a:xfrm>
          <a:prstGeom prst="rect">
            <a:avLst/>
          </a:prstGeom>
          <a:ln>
            <a:solidFill>
              <a:schemeClr val="accent1"/>
            </a:solidFill>
          </a:ln>
        </p:spPr>
        <p:txBody>
          <a:bodyPr wrap="square">
            <a:spAutoFit/>
          </a:bodyPr>
          <a:lstStyle/>
          <a:p>
            <a:pPr algn="just"/>
            <a:r>
              <a:rPr lang="zh-CN" altLang="en-US" sz="1600" b="1" dirty="0">
                <a:solidFill>
                  <a:schemeClr val="accent1"/>
                </a:solidFill>
                <a:latin typeface="微软雅黑" panose="020B0503020204020204" pitchFamily="34" charset="-122"/>
                <a:ea typeface="微软雅黑" panose="020B0503020204020204" pitchFamily="34" charset="-122"/>
              </a:rPr>
              <a:t>扩展的事件序列图</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节点：</a:t>
            </a:r>
            <a:r>
              <a:rPr lang="zh-CN" altLang="en-US" sz="1400" dirty="0">
                <a:latin typeface="微软雅黑" panose="020B0503020204020204" pitchFamily="34" charset="-122"/>
                <a:ea typeface="微软雅黑" panose="020B0503020204020204" pitchFamily="34" charset="-122"/>
              </a:rPr>
              <a:t>服务的请求或响应事件</a:t>
            </a:r>
            <a:endParaRPr lang="en-US" altLang="zh-CN" sz="1400"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FF0000"/>
                </a:solidFill>
                <a:latin typeface="微软雅黑" panose="020B0503020204020204" pitchFamily="34" charset="-122"/>
                <a:ea typeface="微软雅黑" panose="020B0503020204020204" pitchFamily="34" charset="-122"/>
              </a:rPr>
              <a:t>节点属性：服务正确调用的约束</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边：事件的执行序列</a:t>
            </a:r>
            <a:endParaRPr lang="zh-CN" altLang="en-US" sz="1400" dirty="0">
              <a:latin typeface="微软雅黑" panose="020B0503020204020204" pitchFamily="34" charset="-122"/>
              <a:ea typeface="微软雅黑" panose="020B0503020204020204" pitchFamily="34" charset="-122"/>
            </a:endParaRPr>
          </a:p>
        </p:txBody>
      </p:sp>
    </p:spTree>
    <p:custDataLst>
      <p:tags r:id="rId2"/>
    </p:custDataLst>
    <p:extLst>
      <p:ext uri="{BB962C8B-B14F-4D97-AF65-F5344CB8AC3E}">
        <p14:creationId xmlns:p14="http://schemas.microsoft.com/office/powerpoint/2010/main" val="3084820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3" grpId="0"/>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服务行为模型建立</a:t>
            </a: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23</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72760" y="1143505"/>
            <a:ext cx="3061956" cy="486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285750" lvl="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事件序列图</a:t>
            </a:r>
            <a:r>
              <a:rPr lang="en-US" altLang="zh-CN" b="1" dirty="0">
                <a:solidFill>
                  <a:schemeClr val="accent1"/>
                </a:solidFill>
                <a:latin typeface="Arial" panose="020B0604020202020204" pitchFamily="34" charset="0"/>
                <a:ea typeface="微软雅黑" panose="020B0503020204020204" pitchFamily="34" charset="-122"/>
              </a:rPr>
              <a:t>(ESG)</a:t>
            </a:r>
          </a:p>
        </p:txBody>
      </p:sp>
      <p:pic>
        <p:nvPicPr>
          <p:cNvPr id="9" name="图片 8"/>
          <p:cNvPicPr>
            <a:picLocks noChangeAspect="1"/>
          </p:cNvPicPr>
          <p:nvPr/>
        </p:nvPicPr>
        <p:blipFill>
          <a:blip r:embed="rId4"/>
          <a:stretch>
            <a:fillRect/>
          </a:stretch>
        </p:blipFill>
        <p:spPr>
          <a:xfrm>
            <a:off x="2003738" y="5138769"/>
            <a:ext cx="3973144" cy="698500"/>
          </a:xfrm>
          <a:prstGeom prst="rect">
            <a:avLst/>
          </a:prstGeom>
        </p:spPr>
      </p:pic>
      <p:pic>
        <p:nvPicPr>
          <p:cNvPr id="12" name="图片 11"/>
          <p:cNvPicPr>
            <a:picLocks noChangeAspect="1"/>
          </p:cNvPicPr>
          <p:nvPr/>
        </p:nvPicPr>
        <p:blipFill>
          <a:blip r:embed="rId5"/>
          <a:stretch>
            <a:fillRect/>
          </a:stretch>
        </p:blipFill>
        <p:spPr>
          <a:xfrm>
            <a:off x="2241645" y="2052109"/>
            <a:ext cx="3401926" cy="2260600"/>
          </a:xfrm>
          <a:prstGeom prst="rect">
            <a:avLst/>
          </a:prstGeom>
        </p:spPr>
      </p:pic>
    </p:spTree>
    <p:custDataLst>
      <p:tags r:id="rId1"/>
    </p:custDataLst>
    <p:extLst>
      <p:ext uri="{BB962C8B-B14F-4D97-AF65-F5344CB8AC3E}">
        <p14:creationId xmlns:p14="http://schemas.microsoft.com/office/powerpoint/2010/main" val="3630198947"/>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服务行为模型建立</a:t>
            </a: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800514" y="5784602"/>
            <a:ext cx="2648482" cy="307777"/>
          </a:xfrm>
          <a:prstGeom prst="rect">
            <a:avLst/>
          </a:prstGeom>
        </p:spPr>
        <p:txBody>
          <a:bodyPr wrap="none">
            <a:spAutoFit/>
          </a:bodyPr>
          <a:lstStyle/>
          <a:p>
            <a:r>
              <a:rPr lang="zh-CN" altLang="en-US" sz="1400" dirty="0">
                <a:solidFill>
                  <a:srgbClr val="000000"/>
                </a:solidFill>
                <a:latin typeface="华文楷体" panose="02010600040101010101" pitchFamily="2" charset="-122"/>
                <a:ea typeface="华文楷体" panose="02010600040101010101" pitchFamily="2" charset="-122"/>
              </a:rPr>
              <a:t>图</a:t>
            </a:r>
            <a:r>
              <a:rPr lang="en-US" altLang="zh-CN" sz="1400" dirty="0">
                <a:solidFill>
                  <a:srgbClr val="000000"/>
                </a:solidFill>
                <a:latin typeface="华文楷体" panose="02010600040101010101" pitchFamily="2" charset="-122"/>
                <a:ea typeface="华文楷体" panose="02010600040101010101" pitchFamily="2" charset="-122"/>
              </a:rPr>
              <a:t>1 </a:t>
            </a:r>
            <a:r>
              <a:rPr lang="zh-CN" altLang="en-US" sz="1400" dirty="0">
                <a:solidFill>
                  <a:srgbClr val="000000"/>
                </a:solidFill>
                <a:latin typeface="华文楷体" panose="02010600040101010101" pitchFamily="2" charset="-122"/>
                <a:ea typeface="华文楷体" panose="02010600040101010101" pitchFamily="2" charset="-122"/>
              </a:rPr>
              <a:t>航空行李计费服务行为模型</a:t>
            </a:r>
          </a:p>
        </p:txBody>
      </p:sp>
      <p:pic>
        <p:nvPicPr>
          <p:cNvPr id="12" name="图片 11"/>
          <p:cNvPicPr>
            <a:picLocks noChangeAspect="1"/>
          </p:cNvPicPr>
          <p:nvPr/>
        </p:nvPicPr>
        <p:blipFill>
          <a:blip r:embed="rId4"/>
          <a:stretch>
            <a:fillRect/>
          </a:stretch>
        </p:blipFill>
        <p:spPr>
          <a:xfrm>
            <a:off x="2493808" y="4153889"/>
            <a:ext cx="3071888" cy="1397000"/>
          </a:xfrm>
          <a:prstGeom prst="rect">
            <a:avLst/>
          </a:prstGeom>
        </p:spPr>
      </p:pic>
      <p:pic>
        <p:nvPicPr>
          <p:cNvPr id="7" name="图片 6"/>
          <p:cNvPicPr>
            <a:picLocks noChangeAspect="1"/>
          </p:cNvPicPr>
          <p:nvPr/>
        </p:nvPicPr>
        <p:blipFill>
          <a:blip r:embed="rId5"/>
          <a:stretch>
            <a:fillRect/>
          </a:stretch>
        </p:blipFill>
        <p:spPr>
          <a:xfrm>
            <a:off x="1029512" y="1227776"/>
            <a:ext cx="7286214" cy="2692400"/>
          </a:xfrm>
          <a:prstGeom prst="rect">
            <a:avLst/>
          </a:prstGeom>
        </p:spPr>
      </p:pic>
    </p:spTree>
    <p:custDataLst>
      <p:tags r:id="rId1"/>
    </p:custDataLst>
    <p:extLst>
      <p:ext uri="{BB962C8B-B14F-4D97-AF65-F5344CB8AC3E}">
        <p14:creationId xmlns:p14="http://schemas.microsoft.com/office/powerpoint/2010/main" val="1322505524"/>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覆盖准则定义</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25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648215" y="1732425"/>
            <a:ext cx="8063985" cy="3970318"/>
          </a:xfrm>
          <a:prstGeom prst="rect">
            <a:avLst/>
          </a:prstGeom>
        </p:spPr>
        <p:txBody>
          <a:bodyPr wrap="square">
            <a:spAutoFit/>
          </a:bodyPr>
          <a:lstStyle/>
          <a:p>
            <a:pPr lvl="0"/>
            <a:r>
              <a:rPr lang="zh-CN" altLang="en-US" dirty="0">
                <a:solidFill>
                  <a:srgbClr val="000000"/>
                </a:solidFill>
                <a:latin typeface="华文楷体" panose="02010600040101010101" pitchFamily="2" charset="-122"/>
                <a:ea typeface="华文楷体" panose="02010600040101010101" pitchFamily="2" charset="-122"/>
              </a:rPr>
              <a:t>针对行为模型及服务约束设计覆盖准则：</a:t>
            </a:r>
            <a:endParaRPr lang="en-US" altLang="zh-CN" dirty="0">
              <a:solidFill>
                <a:srgbClr val="000000"/>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a:solidFill>
                  <a:srgbClr val="000000"/>
                </a:solidFill>
                <a:latin typeface="华文楷体" panose="02010600040101010101" pitchFamily="2" charset="-122"/>
                <a:ea typeface="华文楷体" panose="02010600040101010101" pitchFamily="2" charset="-122"/>
              </a:rPr>
              <a:t>operation coverage</a:t>
            </a:r>
            <a:r>
              <a:rPr lang="zh-CN" altLang="en-US" dirty="0">
                <a:solidFill>
                  <a:srgbClr val="000000"/>
                </a:solidFill>
                <a:latin typeface="华文楷体" panose="02010600040101010101" pitchFamily="2" charset="-122"/>
                <a:ea typeface="华文楷体" panose="02010600040101010101" pitchFamily="2" charset="-122"/>
              </a:rPr>
              <a:t>（操作覆盖）：</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zh-CN" altLang="en-US" dirty="0">
                <a:solidFill>
                  <a:srgbClr val="000000"/>
                </a:solidFill>
                <a:latin typeface="华文楷体" panose="02010600040101010101" pitchFamily="2" charset="-122"/>
                <a:ea typeface="华文楷体" panose="02010600040101010101" pitchFamily="2" charset="-122"/>
              </a:rPr>
              <a:t>要求被测服务中的操作至少被调用一次</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[-1,1,2,0]</a:t>
            </a:r>
          </a:p>
          <a:p>
            <a:pPr lvl="1"/>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[-1,3,4,0]</a:t>
            </a:r>
            <a:endParaRPr lang="en-US" altLang="zh-CN" dirty="0">
              <a:solidFill>
                <a:srgbClr val="000000"/>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a:solidFill>
                  <a:srgbClr val="000000"/>
                </a:solidFill>
                <a:latin typeface="华文楷体" panose="02010600040101010101" pitchFamily="2" charset="-122"/>
                <a:ea typeface="华文楷体" panose="02010600040101010101" pitchFamily="2" charset="-122"/>
              </a:rPr>
              <a:t>sequence covering</a:t>
            </a:r>
            <a:r>
              <a:rPr lang="zh-CN" altLang="en-US" dirty="0">
                <a:solidFill>
                  <a:srgbClr val="000000"/>
                </a:solidFill>
                <a:latin typeface="华文楷体" panose="02010600040101010101" pitchFamily="2" charset="-122"/>
                <a:ea typeface="华文楷体" panose="02010600040101010101" pitchFamily="2" charset="-122"/>
              </a:rPr>
              <a:t>（序列覆盖）：</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zh-CN" altLang="en-US" dirty="0">
                <a:solidFill>
                  <a:srgbClr val="000000"/>
                </a:solidFill>
                <a:latin typeface="华文楷体" panose="02010600040101010101" pitchFamily="2" charset="-122"/>
                <a:ea typeface="华文楷体" panose="02010600040101010101" pitchFamily="2" charset="-122"/>
              </a:rPr>
              <a:t>要求被测试服务的</a:t>
            </a:r>
            <a:r>
              <a:rPr lang="zh-CN" altLang="en-US" b="1" dirty="0">
                <a:solidFill>
                  <a:srgbClr val="000000"/>
                </a:solidFill>
                <a:latin typeface="华文楷体" panose="02010600040101010101" pitchFamily="2" charset="-122"/>
                <a:ea typeface="华文楷体" panose="02010600040101010101" pitchFamily="2" charset="-122"/>
              </a:rPr>
              <a:t>测试序列</a:t>
            </a:r>
            <a:r>
              <a:rPr lang="zh-CN" altLang="en-US" dirty="0">
                <a:solidFill>
                  <a:srgbClr val="000000"/>
                </a:solidFill>
                <a:latin typeface="华文楷体" panose="02010600040101010101" pitchFamily="2" charset="-122"/>
                <a:ea typeface="华文楷体" panose="02010600040101010101" pitchFamily="2" charset="-122"/>
              </a:rPr>
              <a:t>至少被执行一次</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[-1,1,2,0]</a:t>
            </a:r>
          </a:p>
          <a:p>
            <a:pPr lvl="1"/>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[-1,3,4,0]</a:t>
            </a:r>
          </a:p>
          <a:p>
            <a:pPr lvl="1"/>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[-1,5,6,7,8]</a:t>
            </a:r>
            <a:endParaRPr lang="en-US" altLang="zh-CN" dirty="0">
              <a:solidFill>
                <a:srgbClr val="000000"/>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a:solidFill>
                  <a:srgbClr val="000000"/>
                </a:solidFill>
                <a:latin typeface="华文楷体" panose="02010600040101010101" pitchFamily="2" charset="-122"/>
                <a:ea typeface="华文楷体" panose="02010600040101010101" pitchFamily="2" charset="-122"/>
              </a:rPr>
              <a:t>schema data coverage</a:t>
            </a:r>
            <a:r>
              <a:rPr lang="zh-CN" altLang="en-US" dirty="0">
                <a:solidFill>
                  <a:srgbClr val="000000"/>
                </a:solidFill>
                <a:latin typeface="华文楷体" panose="02010600040101010101" pitchFamily="2" charset="-122"/>
                <a:ea typeface="华文楷体" panose="02010600040101010101" pitchFamily="2" charset="-122"/>
              </a:rPr>
              <a:t>（模式数据覆盖）：</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zh-CN" altLang="en-US" dirty="0">
                <a:solidFill>
                  <a:srgbClr val="000000"/>
                </a:solidFill>
                <a:latin typeface="华文楷体" panose="02010600040101010101" pitchFamily="2" charset="-122"/>
                <a:ea typeface="华文楷体" panose="02010600040101010101" pitchFamily="2" charset="-122"/>
              </a:rPr>
              <a:t>针对被测试的操作的输入参数的覆盖</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zh-CN" altLang="en-US" dirty="0">
                <a:solidFill>
                  <a:srgbClr val="000000"/>
                </a:solidFill>
                <a:latin typeface="华文楷体" panose="02010600040101010101" pitchFamily="2" charset="-122"/>
                <a:ea typeface="华文楷体" panose="02010600040101010101" pitchFamily="2" charset="-122"/>
              </a:rPr>
              <a:t>将操作参数按照等价类划分规则分为有效等价类及无效等价类，按照等价类划分生成测试用例</a:t>
            </a:r>
            <a:endParaRPr lang="en-US" altLang="zh-CN" dirty="0">
              <a:solidFill>
                <a:srgbClr val="000000"/>
              </a:solidFill>
              <a:latin typeface="华文楷体" panose="02010600040101010101" pitchFamily="2" charset="-122"/>
              <a:ea typeface="华文楷体" panose="02010600040101010101" pitchFamily="2" charset="-122"/>
            </a:endParaRPr>
          </a:p>
        </p:txBody>
      </p:sp>
      <p:sp>
        <p:nvSpPr>
          <p:cNvPr id="3" name="矩形 2"/>
          <p:cNvSpPr/>
          <p:nvPr/>
        </p:nvSpPr>
        <p:spPr>
          <a:xfrm>
            <a:off x="429399" y="1119946"/>
            <a:ext cx="1858201"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测试数据生成</a:t>
            </a:r>
          </a:p>
        </p:txBody>
      </p:sp>
    </p:spTree>
    <p:custDataLst>
      <p:tags r:id="rId1"/>
    </p:custDataLst>
    <p:extLst>
      <p:ext uri="{BB962C8B-B14F-4D97-AF65-F5344CB8AC3E}">
        <p14:creationId xmlns:p14="http://schemas.microsoft.com/office/powerpoint/2010/main" val="3003336841"/>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a:solidFill>
                  <a:srgbClr val="FFFFFF"/>
                </a:solidFill>
                <a:latin typeface="微软雅黑" panose="020B0503020204020204" pitchFamily="34" charset="-122"/>
                <a:ea typeface="微软雅黑" panose="020B0503020204020204" pitchFamily="34" charset="-122"/>
              </a:rPr>
              <a:t>26</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864115" y="1619338"/>
            <a:ext cx="8063985" cy="369332"/>
          </a:xfrm>
          <a:prstGeom prst="rect">
            <a:avLst/>
          </a:prstGeom>
        </p:spPr>
        <p:txBody>
          <a:bodyPr wrap="square">
            <a:spAutoFit/>
          </a:bodyPr>
          <a:lstStyle/>
          <a:p>
            <a:pPr lvl="0"/>
            <a:r>
              <a:rPr lang="zh-CN" altLang="en-US" dirty="0">
                <a:solidFill>
                  <a:srgbClr val="000000"/>
                </a:solidFill>
                <a:latin typeface="华文楷体" panose="02010600040101010101" pitchFamily="2" charset="-122"/>
                <a:ea typeface="华文楷体" panose="02010600040101010101" pitchFamily="2" charset="-122"/>
              </a:rPr>
              <a:t>遍历行为模型的所有路径，每一条路径就是一个测试序列。</a:t>
            </a:r>
            <a:endParaRPr lang="en-US" altLang="zh-CN" dirty="0">
              <a:solidFill>
                <a:srgbClr val="00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4"/>
          <a:stretch>
            <a:fillRect/>
          </a:stretch>
        </p:blipFill>
        <p:spPr>
          <a:xfrm>
            <a:off x="1029512" y="2231817"/>
            <a:ext cx="7286214" cy="2692400"/>
          </a:xfrm>
          <a:prstGeom prst="rect">
            <a:avLst/>
          </a:prstGeom>
        </p:spPr>
      </p:pic>
      <p:sp>
        <p:nvSpPr>
          <p:cNvPr id="3" name="矩形 2"/>
          <p:cNvSpPr/>
          <p:nvPr/>
        </p:nvSpPr>
        <p:spPr>
          <a:xfrm>
            <a:off x="429399" y="1119946"/>
            <a:ext cx="324319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如何从模型中获取测试序列</a:t>
            </a:r>
            <a:endParaRPr lang="en-US" altLang="zh-CN" b="1" dirty="0">
              <a:solidFill>
                <a:schemeClr val="accent1"/>
              </a:solidFill>
              <a:latin typeface="Arial" panose="020B0604020202020204" pitchFamily="34" charset="0"/>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754240910"/>
              </p:ext>
            </p:extLst>
          </p:nvPr>
        </p:nvGraphicFramePr>
        <p:xfrm>
          <a:off x="1409730" y="5167364"/>
          <a:ext cx="6096000" cy="1112520"/>
        </p:xfrm>
        <a:graphic>
          <a:graphicData uri="http://schemas.openxmlformats.org/drawingml/2006/table">
            <a:tbl>
              <a:tblPr firstRow="1" bandRow="1">
                <a:tableStyleId>{69CF1AB2-1976-4502-BF36-3FF5EA218861}</a:tableStyleId>
              </a:tblPr>
              <a:tblGrid>
                <a:gridCol w="632826">
                  <a:extLst>
                    <a:ext uri="{9D8B030D-6E8A-4147-A177-3AD203B41FA5}">
                      <a16:colId xmlns:a16="http://schemas.microsoft.com/office/drawing/2014/main" val="2605547093"/>
                    </a:ext>
                  </a:extLst>
                </a:gridCol>
                <a:gridCol w="5463174">
                  <a:extLst>
                    <a:ext uri="{9D8B030D-6E8A-4147-A177-3AD203B41FA5}">
                      <a16:colId xmlns:a16="http://schemas.microsoft.com/office/drawing/2014/main" val="1221961035"/>
                    </a:ext>
                  </a:extLst>
                </a:gridCol>
              </a:tblGrid>
              <a:tr h="370840">
                <a:tc>
                  <a:txBody>
                    <a:bodyPr/>
                    <a:lstStyle/>
                    <a:p>
                      <a:r>
                        <a:rPr lang="en-US" altLang="zh-CN" sz="1600" b="0" dirty="0">
                          <a:latin typeface="Times New Roman" panose="02020603050405020304" pitchFamily="18" charset="0"/>
                          <a:cs typeface="Times New Roman" panose="02020603050405020304" pitchFamily="18" charset="0"/>
                        </a:rPr>
                        <a:t>1</a:t>
                      </a:r>
                      <a:endParaRPr lang="zh-CN" altLang="en-US"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[-1,1,2,0]</a:t>
                      </a:r>
                    </a:p>
                  </a:txBody>
                  <a:tcPr/>
                </a:tc>
                <a:extLst>
                  <a:ext uri="{0D108BD9-81ED-4DB2-BD59-A6C34878D82A}">
                    <a16:rowId xmlns:a16="http://schemas.microsoft.com/office/drawing/2014/main" val="1544533912"/>
                  </a:ext>
                </a:extLst>
              </a:tr>
              <a:tr h="370840">
                <a:tc>
                  <a:txBody>
                    <a:bodyPr/>
                    <a:lstStyle/>
                    <a:p>
                      <a:r>
                        <a:rPr lang="en-US" altLang="zh-CN" sz="1600" b="0" dirty="0">
                          <a:latin typeface="Times New Roman" panose="02020603050405020304" pitchFamily="18" charset="0"/>
                          <a:cs typeface="Times New Roman" panose="02020603050405020304" pitchFamily="18" charset="0"/>
                        </a:rPr>
                        <a:t>2</a:t>
                      </a:r>
                      <a:endParaRPr lang="zh-CN" altLang="en-US"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[-1,3,4,0]</a:t>
                      </a:r>
                    </a:p>
                  </a:txBody>
                  <a:tcPr/>
                </a:tc>
                <a:extLst>
                  <a:ext uri="{0D108BD9-81ED-4DB2-BD59-A6C34878D82A}">
                    <a16:rowId xmlns:a16="http://schemas.microsoft.com/office/drawing/2014/main" val="865195412"/>
                  </a:ext>
                </a:extLst>
              </a:tr>
              <a:tr h="370840">
                <a:tc>
                  <a:txBody>
                    <a:bodyPr/>
                    <a:lstStyle/>
                    <a:p>
                      <a:r>
                        <a:rPr lang="en-US" altLang="zh-CN" sz="1600" b="0" dirty="0">
                          <a:latin typeface="Times New Roman" panose="02020603050405020304" pitchFamily="18" charset="0"/>
                          <a:cs typeface="Times New Roman" panose="02020603050405020304" pitchFamily="18" charset="0"/>
                        </a:rPr>
                        <a:t>3</a:t>
                      </a:r>
                      <a:endParaRPr lang="zh-CN" altLang="en-US"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[-1,5,6,7,8]</a:t>
                      </a:r>
                    </a:p>
                  </a:txBody>
                  <a:tcPr/>
                </a:tc>
                <a:extLst>
                  <a:ext uri="{0D108BD9-81ED-4DB2-BD59-A6C34878D82A}">
                    <a16:rowId xmlns:a16="http://schemas.microsoft.com/office/drawing/2014/main" val="1221383244"/>
                  </a:ext>
                </a:extLst>
              </a:tr>
            </a:tbl>
          </a:graphicData>
        </a:graphic>
      </p:graphicFrame>
    </p:spTree>
    <p:custDataLst>
      <p:tags r:id="rId1"/>
    </p:custDataLst>
    <p:extLst>
      <p:ext uri="{BB962C8B-B14F-4D97-AF65-F5344CB8AC3E}">
        <p14:creationId xmlns:p14="http://schemas.microsoft.com/office/powerpoint/2010/main" val="758088144"/>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a:t>
            </a:r>
            <a:r>
              <a:rPr lang="zh-CN" altLang="en-US" sz="3000" b="1" dirty="0">
                <a:solidFill>
                  <a:srgbClr val="FFFFFF"/>
                </a:solidFill>
                <a:latin typeface="华文新魏" panose="02010800040101010101" pitchFamily="2" charset="-122"/>
                <a:ea typeface="华文新魏" panose="02010800040101010101" pitchFamily="2" charset="-122"/>
              </a:rPr>
              <a:t>数据</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27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429399" y="1119946"/>
            <a:ext cx="4589718" cy="369332"/>
          </a:xfrm>
          <a:prstGeom prst="rect">
            <a:avLst/>
          </a:prstGeom>
        </p:spPr>
        <p:txBody>
          <a:bodyPr wrap="none">
            <a:spAutoFit/>
          </a:bodyPr>
          <a:lstStyle/>
          <a:p>
            <a:pPr marL="285750" indent="-285750">
              <a:buFont typeface="Arial" panose="020B0604020202020204" pitchFamily="34" charset="0"/>
              <a:buChar char="•"/>
              <a:defRPr/>
            </a:pPr>
            <a:r>
              <a:rPr lang="en-US" altLang="zh-CN" b="1" dirty="0" err="1">
                <a:solidFill>
                  <a:schemeClr val="accent1"/>
                </a:solidFill>
                <a:latin typeface="Arial" panose="020B0604020202020204" pitchFamily="34" charset="0"/>
                <a:ea typeface="微软雅黑" panose="020B0503020204020204" pitchFamily="34" charset="-122"/>
              </a:rPr>
              <a:t>feeCalculation</a:t>
            </a:r>
            <a:r>
              <a:rPr lang="en-US" altLang="zh-CN" b="1" dirty="0">
                <a:solidFill>
                  <a:schemeClr val="accent1"/>
                </a:solidFill>
                <a:latin typeface="Arial" panose="020B0604020202020204" pitchFamily="34" charset="0"/>
                <a:ea typeface="微软雅黑" panose="020B0503020204020204" pitchFamily="34" charset="-122"/>
              </a:rPr>
              <a:t> schema data coverage</a:t>
            </a:r>
          </a:p>
        </p:txBody>
      </p:sp>
      <p:graphicFrame>
        <p:nvGraphicFramePr>
          <p:cNvPr id="4" name="表格 3"/>
          <p:cNvGraphicFramePr>
            <a:graphicFrameLocks noGrp="1"/>
          </p:cNvGraphicFramePr>
          <p:nvPr>
            <p:extLst>
              <p:ext uri="{D42A27DB-BD31-4B8C-83A1-F6EECF244321}">
                <p14:modId xmlns:p14="http://schemas.microsoft.com/office/powerpoint/2010/main" val="556390843"/>
              </p:ext>
            </p:extLst>
          </p:nvPr>
        </p:nvGraphicFramePr>
        <p:xfrm>
          <a:off x="1327120" y="1890050"/>
          <a:ext cx="6032530" cy="3545840"/>
        </p:xfrm>
        <a:graphic>
          <a:graphicData uri="http://schemas.openxmlformats.org/drawingml/2006/table">
            <a:tbl>
              <a:tblPr firstRow="1" bandRow="1">
                <a:tableStyleId>{69CF1AB2-1976-4502-BF36-3FF5EA218861}</a:tableStyleId>
              </a:tblPr>
              <a:tblGrid>
                <a:gridCol w="1746280">
                  <a:extLst>
                    <a:ext uri="{9D8B030D-6E8A-4147-A177-3AD203B41FA5}">
                      <a16:colId xmlns:a16="http://schemas.microsoft.com/office/drawing/2014/main" val="2605547093"/>
                    </a:ext>
                  </a:extLst>
                </a:gridCol>
                <a:gridCol w="1979921">
                  <a:extLst>
                    <a:ext uri="{9D8B030D-6E8A-4147-A177-3AD203B41FA5}">
                      <a16:colId xmlns:a16="http://schemas.microsoft.com/office/drawing/2014/main" val="1221961035"/>
                    </a:ext>
                  </a:extLst>
                </a:gridCol>
                <a:gridCol w="2306329">
                  <a:extLst>
                    <a:ext uri="{9D8B030D-6E8A-4147-A177-3AD203B41FA5}">
                      <a16:colId xmlns:a16="http://schemas.microsoft.com/office/drawing/2014/main" val="1471494598"/>
                    </a:ext>
                  </a:extLst>
                </a:gridCol>
              </a:tblGrid>
              <a:tr h="370840">
                <a:tc>
                  <a:txBody>
                    <a:bodyPr/>
                    <a:lstStyle/>
                    <a:p>
                      <a:pPr algn="ctr"/>
                      <a:r>
                        <a:rPr lang="zh-CN" altLang="en-US" sz="1600" i="1" kern="1200" dirty="0">
                          <a:solidFill>
                            <a:schemeClr val="dk1"/>
                          </a:solidFill>
                          <a:latin typeface="Times New Roman" panose="02020603050405020304" pitchFamily="18" charset="0"/>
                          <a:ea typeface="+mn-ea"/>
                          <a:cs typeface="Times New Roman" panose="02020603050405020304" pitchFamily="18" charset="0"/>
                        </a:rPr>
                        <a:t>输入条件</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有效等价类</a:t>
                      </a:r>
                      <a:endParaRPr lang="en-US" altLang="zh-CN" sz="16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无效等价类</a:t>
                      </a:r>
                      <a:endParaRPr lang="en-US" altLang="zh-CN" sz="16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544533912"/>
                  </a:ext>
                </a:extLst>
              </a:tr>
              <a:tr h="370840">
                <a:tc>
                  <a:txBody>
                    <a:bodyPr/>
                    <a:lstStyle/>
                    <a:p>
                      <a:pPr algn="ctr"/>
                      <a:r>
                        <a:rPr lang="en-US" altLang="zh-CN" sz="1600" i="1" kern="1200" dirty="0" err="1">
                          <a:solidFill>
                            <a:schemeClr val="dk1"/>
                          </a:solidFill>
                          <a:latin typeface="Times New Roman" panose="02020603050405020304" pitchFamily="18" charset="0"/>
                          <a:ea typeface="+mn-ea"/>
                          <a:cs typeface="Times New Roman" panose="02020603050405020304" pitchFamily="18" charset="0"/>
                        </a:rPr>
                        <a:t>chooseAirClass</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[0,3]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&gt;3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(4)</a:t>
                      </a:r>
                    </a:p>
                  </a:txBody>
                  <a:tcPr/>
                </a:tc>
                <a:extLst>
                  <a:ext uri="{0D108BD9-81ED-4DB2-BD59-A6C34878D82A}">
                    <a16:rowId xmlns:a16="http://schemas.microsoft.com/office/drawing/2014/main" val="865195412"/>
                  </a:ext>
                </a:extLst>
              </a:tr>
              <a:tr h="370840">
                <a:tc>
                  <a:txBody>
                    <a:bodyPr/>
                    <a:lstStyle/>
                    <a:p>
                      <a:pPr algn="ctr"/>
                      <a:r>
                        <a:rPr lang="en-US" altLang="zh-CN" sz="1600" i="1" kern="1200" dirty="0" err="1">
                          <a:solidFill>
                            <a:schemeClr val="dk1"/>
                          </a:solidFill>
                          <a:latin typeface="Times New Roman" panose="02020603050405020304" pitchFamily="18" charset="0"/>
                          <a:ea typeface="+mn-ea"/>
                          <a:cs typeface="Times New Roman" panose="02020603050405020304" pitchFamily="18" charset="0"/>
                        </a:rPr>
                        <a:t>chooseArea</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[0,1]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&gt;1 (7)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(8)</a:t>
                      </a:r>
                    </a:p>
                  </a:txBody>
                  <a:tcPr/>
                </a:tc>
                <a:extLst>
                  <a:ext uri="{0D108BD9-81ED-4DB2-BD59-A6C34878D82A}">
                    <a16:rowId xmlns:a16="http://schemas.microsoft.com/office/drawing/2014/main" val="122138324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i="1" kern="1200" dirty="0" err="1">
                          <a:solidFill>
                            <a:schemeClr val="dk1"/>
                          </a:solidFill>
                          <a:latin typeface="Times New Roman" panose="02020603050405020304" pitchFamily="18" charset="0"/>
                          <a:ea typeface="+mn-ea"/>
                          <a:cs typeface="Times New Roman" panose="02020603050405020304" pitchFamily="18" charset="0"/>
                        </a:rPr>
                        <a:t>isStudent</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boolean</a:t>
                      </a: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(10)</a:t>
                      </a:r>
                    </a:p>
                  </a:txBody>
                  <a:tcPr/>
                </a:tc>
                <a:extLst>
                  <a:ext uri="{0D108BD9-81ED-4DB2-BD59-A6C34878D82A}">
                    <a16:rowId xmlns:a16="http://schemas.microsoft.com/office/drawing/2014/main" val="34512337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i="1" kern="1200" dirty="0">
                          <a:solidFill>
                            <a:schemeClr val="dk1"/>
                          </a:solidFill>
                          <a:latin typeface="Times New Roman" panose="02020603050405020304" pitchFamily="18" charset="0"/>
                          <a:ea typeface="+mn-ea"/>
                          <a:cs typeface="Times New Roman" panose="02020603050405020304" pitchFamily="18" charset="0"/>
                        </a:rPr>
                        <a:t>luggage</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&gt;=0 (11)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(13)</a:t>
                      </a:r>
                    </a:p>
                  </a:txBody>
                  <a:tcPr/>
                </a:tc>
                <a:extLst>
                  <a:ext uri="{0D108BD9-81ED-4DB2-BD59-A6C34878D82A}">
                    <a16:rowId xmlns:a16="http://schemas.microsoft.com/office/drawing/2014/main" val="3466104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i="1" kern="1200" dirty="0" err="1">
                          <a:solidFill>
                            <a:schemeClr val="dk1"/>
                          </a:solidFill>
                          <a:latin typeface="Times New Roman" panose="02020603050405020304" pitchFamily="18" charset="0"/>
                          <a:ea typeface="+mn-ea"/>
                          <a:cs typeface="Times New Roman" panose="02020603050405020304" pitchFamily="18" charset="0"/>
                        </a:rPr>
                        <a:t>economicfee</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&gt;=0 (14)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(16)</a:t>
                      </a:r>
                    </a:p>
                  </a:txBody>
                  <a:tcPr/>
                </a:tc>
                <a:extLst>
                  <a:ext uri="{0D108BD9-81ED-4DB2-BD59-A6C34878D82A}">
                    <a16:rowId xmlns:a16="http://schemas.microsoft.com/office/drawing/2014/main" val="2087520593"/>
                  </a:ext>
                </a:extLst>
              </a:tr>
            </a:tbl>
          </a:graphicData>
        </a:graphic>
      </p:graphicFrame>
    </p:spTree>
    <p:custDataLst>
      <p:tags r:id="rId1"/>
    </p:custDataLst>
    <p:extLst>
      <p:ext uri="{BB962C8B-B14F-4D97-AF65-F5344CB8AC3E}">
        <p14:creationId xmlns:p14="http://schemas.microsoft.com/office/powerpoint/2010/main" val="410945333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测试环境搭建</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28</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667565" y="1359624"/>
            <a:ext cx="7371536" cy="923330"/>
          </a:xfrm>
          <a:prstGeom prst="rect">
            <a:avLst/>
          </a:prstGeom>
        </p:spPr>
        <p:txBody>
          <a:bodyPr wrap="square">
            <a:spAutoFit/>
          </a:bodyPr>
          <a:lstStyle/>
          <a:p>
            <a:pPr marL="342900" lvl="0" indent="-342900">
              <a:buFont typeface="+mj-lt"/>
              <a:buAutoNum type="arabicPeriod"/>
            </a:pPr>
            <a:r>
              <a:rPr lang="zh-CN" altLang="en-US" dirty="0">
                <a:latin typeface="华文楷体" panose="02010600040101010101" pitchFamily="2" charset="-122"/>
                <a:ea typeface="华文楷体" panose="02010600040101010101" pitchFamily="2" charset="-122"/>
              </a:rPr>
              <a:t>使用开源软件</a:t>
            </a:r>
            <a:r>
              <a:rPr lang="en-US" altLang="zh-CN" dirty="0" err="1">
                <a:latin typeface="华文楷体" panose="02010600040101010101" pitchFamily="2" charset="-122"/>
                <a:ea typeface="华文楷体" panose="02010600040101010101" pitchFamily="2" charset="-122"/>
              </a:rPr>
              <a:t>soapUI</a:t>
            </a:r>
            <a:r>
              <a:rPr lang="zh-CN" altLang="en-US"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API</a:t>
            </a:r>
            <a:r>
              <a:rPr lang="zh-CN" altLang="en-US" dirty="0">
                <a:latin typeface="华文楷体" panose="02010600040101010101" pitchFamily="2" charset="-122"/>
                <a:ea typeface="华文楷体" panose="02010600040101010101" pitchFamily="2" charset="-122"/>
              </a:rPr>
              <a:t>作为执行代理，实现</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服务操作及其序列的调用</a:t>
            </a:r>
            <a:endParaRPr lang="en-US" altLang="zh-CN" dirty="0">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dirty="0">
                <a:latin typeface="华文楷体" panose="02010600040101010101" pitchFamily="2" charset="-122"/>
                <a:ea typeface="华文楷体" panose="02010600040101010101" pitchFamily="2" charset="-122"/>
              </a:rPr>
              <a:t>程序执行日志及调用服务响应结果进行分析</a:t>
            </a:r>
            <a:endParaRPr lang="en-US" altLang="zh-CN" dirty="0">
              <a:latin typeface="华文楷体" panose="02010600040101010101" pitchFamily="2" charset="-122"/>
              <a:ea typeface="华文楷体" panose="02010600040101010101" pitchFamily="2" charset="-122"/>
            </a:endParaRPr>
          </a:p>
        </p:txBody>
      </p:sp>
      <p:pic>
        <p:nvPicPr>
          <p:cNvPr id="5" name="图片 4"/>
          <p:cNvPicPr/>
          <p:nvPr/>
        </p:nvPicPr>
        <p:blipFill>
          <a:blip r:embed="rId4"/>
          <a:stretch>
            <a:fillRect/>
          </a:stretch>
        </p:blipFill>
        <p:spPr>
          <a:xfrm>
            <a:off x="667565" y="2531427"/>
            <a:ext cx="6579051" cy="3094673"/>
          </a:xfrm>
          <a:prstGeom prst="rect">
            <a:avLst/>
          </a:prstGeom>
        </p:spPr>
      </p:pic>
      <p:pic>
        <p:nvPicPr>
          <p:cNvPr id="7" name="图片 6"/>
          <p:cNvPicPr/>
          <p:nvPr/>
        </p:nvPicPr>
        <p:blipFill>
          <a:blip r:embed="rId5"/>
          <a:stretch>
            <a:fillRect/>
          </a:stretch>
        </p:blipFill>
        <p:spPr>
          <a:xfrm>
            <a:off x="667565" y="2282954"/>
            <a:ext cx="5771335" cy="4405976"/>
          </a:xfrm>
          <a:prstGeom prst="rect">
            <a:avLst/>
          </a:prstGeom>
        </p:spPr>
      </p:pic>
    </p:spTree>
    <p:custDataLst>
      <p:tags r:id="rId1"/>
    </p:custDataLst>
    <p:extLst>
      <p:ext uri="{BB962C8B-B14F-4D97-AF65-F5344CB8AC3E}">
        <p14:creationId xmlns:p14="http://schemas.microsoft.com/office/powerpoint/2010/main" val="1934137342"/>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引擎监控</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29</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533748" y="1157851"/>
            <a:ext cx="7954422" cy="923330"/>
          </a:xfrm>
          <a:prstGeom prst="rect">
            <a:avLst/>
          </a:prstGeom>
        </p:spPr>
        <p:txBody>
          <a:bodyPr wrap="none">
            <a:spAutoFit/>
          </a:bodyPr>
          <a:lstStyle/>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修改</a:t>
            </a:r>
            <a:r>
              <a:rPr lang="en-US" altLang="zh-CN" dirty="0">
                <a:solidFill>
                  <a:srgbClr val="000000"/>
                </a:solidFill>
                <a:latin typeface="华文楷体" panose="02010600040101010101" pitchFamily="2" charset="-122"/>
                <a:ea typeface="华文楷体" panose="02010600040101010101" pitchFamily="2" charset="-122"/>
              </a:rPr>
              <a:t>BPEL</a:t>
            </a:r>
            <a:r>
              <a:rPr lang="zh-CN" altLang="en-US" dirty="0">
                <a:solidFill>
                  <a:srgbClr val="000000"/>
                </a:solidFill>
                <a:latin typeface="华文楷体" panose="02010600040101010101" pitchFamily="2" charset="-122"/>
                <a:ea typeface="华文楷体" panose="02010600040101010101" pitchFamily="2" charset="-122"/>
              </a:rPr>
              <a:t>运行时引擎，监控组合程序执行时的内部状态，输出执行日志；</a:t>
            </a:r>
            <a:endParaRPr lang="en-US" altLang="zh-CN" dirty="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如调用操作的序列，调用操作的输入参数，输出结果；</a:t>
            </a:r>
            <a:endParaRPr lang="en-US" altLang="zh-CN" dirty="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便于断定是否是由于违反被调用服务约束导致的错误。</a:t>
            </a:r>
            <a:endParaRPr lang="en-US" altLang="zh-CN" dirty="0">
              <a:solidFill>
                <a:srgbClr val="00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4"/>
          <a:stretch>
            <a:fillRect/>
          </a:stretch>
        </p:blipFill>
        <p:spPr>
          <a:xfrm>
            <a:off x="1276962" y="3054729"/>
            <a:ext cx="1491615" cy="2863215"/>
          </a:xfrm>
          <a:prstGeom prst="rect">
            <a:avLst/>
          </a:prstGeom>
        </p:spPr>
      </p:pic>
      <p:sp>
        <p:nvSpPr>
          <p:cNvPr id="11" name="矩形 10"/>
          <p:cNvSpPr/>
          <p:nvPr/>
        </p:nvSpPr>
        <p:spPr>
          <a:xfrm>
            <a:off x="603292" y="2253176"/>
            <a:ext cx="7884878" cy="523220"/>
          </a:xfrm>
          <a:prstGeom prst="rect">
            <a:avLst/>
          </a:prstGeom>
        </p:spPr>
        <p:txBody>
          <a:bodyPr wrap="square">
            <a:spAutoFit/>
          </a:bodyPr>
          <a:lstStyle/>
          <a:p>
            <a:pPr lvl="0" indent="457200" algn="just">
              <a:defRPr/>
            </a:pPr>
            <a:r>
              <a:rPr lang="zh-CN" altLang="en-US" sz="1400" dirty="0">
                <a:solidFill>
                  <a:srgbClr val="000000"/>
                </a:solidFill>
                <a:latin typeface="华文楷体" panose="02010600040101010101" pitchFamily="2" charset="-122"/>
                <a:ea typeface="华文楷体" panose="02010600040101010101" pitchFamily="2" charset="-122"/>
              </a:rPr>
              <a:t>如图</a:t>
            </a:r>
            <a:r>
              <a:rPr lang="en-US" altLang="zh-CN" sz="1400" dirty="0">
                <a:solidFill>
                  <a:srgbClr val="000000"/>
                </a:solidFill>
                <a:latin typeface="华文楷体" panose="02010600040101010101" pitchFamily="2" charset="-122"/>
                <a:ea typeface="华文楷体" panose="02010600040101010101" pitchFamily="2" charset="-122"/>
              </a:rPr>
              <a:t>1</a:t>
            </a:r>
            <a:r>
              <a:rPr lang="zh-CN" altLang="en-US" sz="1400" dirty="0">
                <a:solidFill>
                  <a:srgbClr val="000000"/>
                </a:solidFill>
                <a:latin typeface="华文楷体" panose="02010600040101010101" pitchFamily="2" charset="-122"/>
                <a:ea typeface="华文楷体" panose="02010600040101010101" pitchFamily="2" charset="-122"/>
              </a:rPr>
              <a:t>所示，是直接调用</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操作的服务组合程序（</a:t>
            </a:r>
            <a:r>
              <a:rPr lang="en-US" altLang="zh-CN" sz="1400" dirty="0">
                <a:solidFill>
                  <a:srgbClr val="000000"/>
                </a:solidFill>
                <a:latin typeface="华文楷体" panose="02010600040101010101" pitchFamily="2" charset="-122"/>
                <a:ea typeface="华文楷体" panose="02010600040101010101" pitchFamily="2" charset="-122"/>
              </a:rPr>
              <a:t>Invoke1</a:t>
            </a:r>
            <a:r>
              <a:rPr lang="zh-CN" altLang="en-US" sz="1400" dirty="0">
                <a:solidFill>
                  <a:srgbClr val="000000"/>
                </a:solidFill>
                <a:latin typeface="华文楷体" panose="02010600040101010101" pitchFamily="2" charset="-122"/>
                <a:ea typeface="华文楷体" panose="02010600040101010101" pitchFamily="2" charset="-122"/>
              </a:rPr>
              <a:t>），输入参数为（</a:t>
            </a:r>
            <a:r>
              <a:rPr lang="en-US" altLang="zh-CN" sz="1400" dirty="0">
                <a:solidFill>
                  <a:srgbClr val="000000"/>
                </a:solidFill>
                <a:latin typeface="华文楷体" panose="02010600040101010101" pitchFamily="2" charset="-122"/>
                <a:ea typeface="华文楷体" panose="02010600040101010101" pitchFamily="2" charset="-122"/>
              </a:rPr>
              <a:t>0,0,true,70,300)</a:t>
            </a:r>
            <a:r>
              <a:rPr lang="zh-CN" altLang="en-US" sz="1400" dirty="0">
                <a:solidFill>
                  <a:srgbClr val="000000"/>
                </a:solidFill>
                <a:latin typeface="华文楷体" panose="02010600040101010101" pitchFamily="2" charset="-122"/>
                <a:ea typeface="华文楷体" panose="02010600040101010101" pitchFamily="2" charset="-122"/>
              </a:rPr>
              <a:t>，符合该操作的参数约束。执行该测试用例后，引擎监控结果为：</a:t>
            </a:r>
            <a:r>
              <a:rPr lang="en-US" altLang="zh-CN" sz="1400" dirty="0">
                <a:solidFill>
                  <a:srgbClr val="000000"/>
                </a:solidFill>
                <a:latin typeface="华文楷体" panose="02010600040101010101" pitchFamily="2" charset="-122"/>
                <a:ea typeface="华文楷体" panose="02010600040101010101" pitchFamily="2" charset="-122"/>
              </a:rPr>
              <a:t> </a:t>
            </a:r>
          </a:p>
        </p:txBody>
      </p:sp>
      <p:pic>
        <p:nvPicPr>
          <p:cNvPr id="3" name="图片 2"/>
          <p:cNvPicPr>
            <a:picLocks noChangeAspect="1"/>
          </p:cNvPicPr>
          <p:nvPr/>
        </p:nvPicPr>
        <p:blipFill>
          <a:blip r:embed="rId5"/>
          <a:stretch>
            <a:fillRect/>
          </a:stretch>
        </p:blipFill>
        <p:spPr>
          <a:xfrm>
            <a:off x="4089240" y="2924728"/>
            <a:ext cx="2957513" cy="1122998"/>
          </a:xfrm>
          <a:prstGeom prst="rect">
            <a:avLst/>
          </a:prstGeom>
          <a:ln>
            <a:noFill/>
          </a:ln>
          <a:effectLst>
            <a:outerShdw blurRad="292100" dist="139700" dir="2700000" algn="tl" rotWithShape="0">
              <a:srgbClr val="333333">
                <a:alpha val="65000"/>
              </a:srgbClr>
            </a:outerShdw>
          </a:effectLst>
        </p:spPr>
      </p:pic>
      <p:pic>
        <p:nvPicPr>
          <p:cNvPr id="7" name="图片 6"/>
          <p:cNvPicPr>
            <a:picLocks noChangeAspect="1"/>
          </p:cNvPicPr>
          <p:nvPr/>
        </p:nvPicPr>
        <p:blipFill>
          <a:blip r:embed="rId6"/>
          <a:stretch>
            <a:fillRect/>
          </a:stretch>
        </p:blipFill>
        <p:spPr>
          <a:xfrm>
            <a:off x="4089240" y="4126601"/>
            <a:ext cx="2974658" cy="2083118"/>
          </a:xfrm>
          <a:prstGeom prst="rect">
            <a:avLst/>
          </a:prstGeom>
          <a:ln>
            <a:noFill/>
          </a:ln>
          <a:effectLst>
            <a:outerShdw blurRad="292100" dist="139700" dir="2700000" algn="tl" rotWithShape="0">
              <a:srgbClr val="333333">
                <a:alpha val="65000"/>
              </a:srgbClr>
            </a:outerShdw>
          </a:effectLst>
        </p:spPr>
      </p:pic>
      <p:sp>
        <p:nvSpPr>
          <p:cNvPr id="12" name="矩形 11"/>
          <p:cNvSpPr/>
          <p:nvPr/>
        </p:nvSpPr>
        <p:spPr>
          <a:xfrm>
            <a:off x="603292" y="5917944"/>
            <a:ext cx="3459601" cy="307777"/>
          </a:xfrm>
          <a:prstGeom prst="rect">
            <a:avLst/>
          </a:prstGeom>
        </p:spPr>
        <p:txBody>
          <a:bodyPr wrap="none">
            <a:spAutoFit/>
          </a:bodyPr>
          <a:lstStyle/>
          <a:p>
            <a:r>
              <a:rPr lang="zh-CN" altLang="en-US" sz="1400" dirty="0">
                <a:solidFill>
                  <a:srgbClr val="000000"/>
                </a:solidFill>
                <a:latin typeface="华文楷体" panose="02010600040101010101" pitchFamily="2" charset="-122"/>
                <a:ea typeface="华文楷体" panose="02010600040101010101" pitchFamily="2" charset="-122"/>
              </a:rPr>
              <a:t>图</a:t>
            </a:r>
            <a:r>
              <a:rPr lang="en-US" altLang="zh-CN" sz="1400" dirty="0">
                <a:solidFill>
                  <a:srgbClr val="000000"/>
                </a:solidFill>
                <a:latin typeface="华文楷体" panose="02010600040101010101" pitchFamily="2" charset="-122"/>
                <a:ea typeface="华文楷体" panose="02010600040101010101" pitchFamily="2" charset="-122"/>
              </a:rPr>
              <a:t>1 </a:t>
            </a:r>
            <a:r>
              <a:rPr lang="zh-CN" altLang="en-US" sz="1400" dirty="0">
                <a:solidFill>
                  <a:srgbClr val="000000"/>
                </a:solidFill>
                <a:latin typeface="华文楷体" panose="02010600040101010101" pitchFamily="2" charset="-122"/>
                <a:ea typeface="华文楷体" panose="02010600040101010101" pitchFamily="2" charset="-122"/>
              </a:rPr>
              <a:t>直接调用</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操作的组合程序</a:t>
            </a:r>
          </a:p>
        </p:txBody>
      </p:sp>
    </p:spTree>
    <p:custDataLst>
      <p:tags r:id="rId1"/>
    </p:custDataLst>
    <p:extLst>
      <p:ext uri="{BB962C8B-B14F-4D97-AF65-F5344CB8AC3E}">
        <p14:creationId xmlns:p14="http://schemas.microsoft.com/office/powerpoint/2010/main" val="4137721229"/>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orbel" panose="020B0503020204020204"/>
              <a:ea typeface="幼圆" panose="02010509060101010101" pitchFamily="49" charset="-122"/>
            </a:endParaRPr>
          </a:p>
        </p:txBody>
      </p:sp>
      <p:sp>
        <p:nvSpPr>
          <p:cNvPr id="54275" name="矩形 53"/>
          <p:cNvSpPr>
            <a:spLocks noChangeArrowheads="1"/>
          </p:cNvSpPr>
          <p:nvPr/>
        </p:nvSpPr>
        <p:spPr bwMode="auto">
          <a:xfrm>
            <a:off x="1" y="2011815"/>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课题背景</a:t>
            </a:r>
          </a:p>
        </p:txBody>
      </p:sp>
      <p:grpSp>
        <p:nvGrpSpPr>
          <p:cNvPr id="22" name="组合 6"/>
          <p:cNvGrpSpPr>
            <a:grpSpLocks/>
          </p:cNvGrpSpPr>
          <p:nvPr/>
        </p:nvGrpSpPr>
        <p:grpSpPr bwMode="auto">
          <a:xfrm>
            <a:off x="107951" y="133380"/>
            <a:ext cx="1943100" cy="1108042"/>
            <a:chOff x="0" y="1313877"/>
            <a:chExt cx="1943100" cy="1107963"/>
          </a:xfrm>
        </p:grpSpPr>
        <p:sp>
          <p:nvSpPr>
            <p:cNvPr id="23" name="文本框 7"/>
            <p:cNvSpPr txBox="1">
              <a:spLocks noChangeArrowheads="1"/>
            </p:cNvSpPr>
            <p:nvPr/>
          </p:nvSpPr>
          <p:spPr bwMode="auto">
            <a:xfrm>
              <a:off x="0" y="1313877"/>
              <a:ext cx="1943100" cy="64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600" b="1" dirty="0">
                  <a:solidFill>
                    <a:srgbClr val="FFFFFF"/>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400" b="1" dirty="0">
                  <a:solidFill>
                    <a:srgbClr val="FFFFFF"/>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矩形 53"/>
          <p:cNvSpPr>
            <a:spLocks noChangeArrowheads="1"/>
          </p:cNvSpPr>
          <p:nvPr/>
        </p:nvSpPr>
        <p:spPr bwMode="auto">
          <a:xfrm>
            <a:off x="1" y="2844216"/>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意义目的</a:t>
            </a:r>
          </a:p>
        </p:txBody>
      </p:sp>
      <p:sp>
        <p:nvSpPr>
          <p:cNvPr id="31" name="矩形 53"/>
          <p:cNvSpPr>
            <a:spLocks noChangeArrowheads="1"/>
          </p:cNvSpPr>
          <p:nvPr/>
        </p:nvSpPr>
        <p:spPr bwMode="auto">
          <a:xfrm>
            <a:off x="1" y="3687887"/>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研究进展</a:t>
            </a:r>
          </a:p>
        </p:txBody>
      </p:sp>
      <p:sp>
        <p:nvSpPr>
          <p:cNvPr id="32" name="矩形 53"/>
          <p:cNvSpPr>
            <a:spLocks noChangeArrowheads="1"/>
          </p:cNvSpPr>
          <p:nvPr/>
        </p:nvSpPr>
        <p:spPr bwMode="auto">
          <a:xfrm>
            <a:off x="1" y="4531558"/>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存在问题</a:t>
            </a:r>
          </a:p>
        </p:txBody>
      </p:sp>
      <p:sp>
        <p:nvSpPr>
          <p:cNvPr id="34" name="等腰三角形 33"/>
          <p:cNvSpPr>
            <a:spLocks noChangeAspect="1"/>
          </p:cNvSpPr>
          <p:nvPr/>
        </p:nvSpPr>
        <p:spPr>
          <a:xfrm rot="16200000">
            <a:off x="1925967" y="2223250"/>
            <a:ext cx="252000" cy="2172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Corbel" panose="020B0503020204020204"/>
              <a:ea typeface="幼圆" panose="02010509060101010101" pitchFamily="49" charset="-122"/>
            </a:endParaRPr>
          </a:p>
        </p:txBody>
      </p:sp>
      <p:sp>
        <p:nvSpPr>
          <p:cNvPr id="15"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500" b="1" dirty="0">
                <a:solidFill>
                  <a:srgbClr val="FFFFFF"/>
                </a:solidFill>
                <a:latin typeface="微软雅黑" panose="020B0503020204020204" pitchFamily="34" charset="-122"/>
                <a:ea typeface="微软雅黑" panose="020B0503020204020204" pitchFamily="34" charset="-122"/>
              </a:rPr>
              <a:t>3</a:t>
            </a:r>
            <a:endParaRPr lang="zh-CN" altLang="en-US" sz="1500" b="1" dirty="0">
              <a:solidFill>
                <a:srgbClr val="FFFFFF"/>
              </a:solidFill>
              <a:latin typeface="微软雅黑" panose="020B0503020204020204" pitchFamily="34" charset="-122"/>
              <a:ea typeface="微软雅黑" panose="020B0503020204020204" pitchFamily="34" charset="-122"/>
            </a:endParaRPr>
          </a:p>
        </p:txBody>
      </p:sp>
      <p:sp>
        <p:nvSpPr>
          <p:cNvPr id="2" name="矩形 1"/>
          <p:cNvSpPr/>
          <p:nvPr/>
        </p:nvSpPr>
        <p:spPr>
          <a:xfrm>
            <a:off x="3957042" y="3152988"/>
            <a:ext cx="3403878" cy="584775"/>
          </a:xfrm>
          <a:prstGeom prst="rect">
            <a:avLst/>
          </a:prstGeom>
        </p:spPr>
        <p:txBody>
          <a:bodyPr wrap="square">
            <a:spAutoFit/>
          </a:bodyPr>
          <a:lstStyle/>
          <a:p>
            <a:pPr algn="ctr">
              <a:lnSpc>
                <a:spcPct val="100000"/>
              </a:lnSpc>
              <a:spcBef>
                <a:spcPct val="0"/>
              </a:spcBef>
              <a:buNone/>
            </a:pPr>
            <a:r>
              <a:rPr lang="zh-CN" altLang="en-US" sz="3200" b="1" dirty="0">
                <a:latin typeface="华文楷体" panose="02010600040101010101" pitchFamily="2" charset="-122"/>
                <a:ea typeface="华文楷体" panose="02010600040101010101" pitchFamily="2" charset="-122"/>
              </a:rPr>
              <a:t>课题背景</a:t>
            </a:r>
          </a:p>
        </p:txBody>
      </p:sp>
    </p:spTree>
    <p:extLst>
      <p:ext uri="{BB962C8B-B14F-4D97-AF65-F5344CB8AC3E}">
        <p14:creationId xmlns:p14="http://schemas.microsoft.com/office/powerpoint/2010/main" val="430921104"/>
      </p:ext>
    </p:extLst>
  </p:cSld>
  <p:clrMapOvr>
    <a:masterClrMapping/>
  </p:clrMapOvr>
  <mc:AlternateContent xmlns:mc="http://schemas.openxmlformats.org/markup-compatibility/2006" xmlns:p14="http://schemas.microsoft.com/office/powerpoint/2010/main">
    <mc:Choice Requires="p14">
      <p:transition spd="slow" p14:dur="2000" advTm="647"/>
    </mc:Choice>
    <mc:Fallback xmlns="">
      <p:transition spd="slow" advTm="6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1"/>
                                        </p:tgtEl>
                                        <p:attrNameLst>
                                          <p:attrName>style.visibility</p:attrName>
                                        </p:attrNameLst>
                                      </p:cBhvr>
                                      <p:to>
                                        <p:strVal val="visible"/>
                                      </p:to>
                                    </p:set>
                                    <p:anim calcmode="lin" valueType="num">
                                      <p:cBhvr>
                                        <p:cTn id="25" dur="500" fill="hold"/>
                                        <p:tgtEl>
                                          <p:spTgt spid="31"/>
                                        </p:tgtEl>
                                        <p:attrNameLst>
                                          <p:attrName>ppt_w</p:attrName>
                                        </p:attrNameLst>
                                      </p:cBhvr>
                                      <p:tavLst>
                                        <p:tav tm="0">
                                          <p:val>
                                            <p:fltVal val="0"/>
                                          </p:val>
                                        </p:tav>
                                        <p:tav tm="100000">
                                          <p:val>
                                            <p:strVal val="#ppt_w"/>
                                          </p:val>
                                        </p:tav>
                                      </p:tavLst>
                                    </p:anim>
                                    <p:anim calcmode="lin" valueType="num">
                                      <p:cBhvr>
                                        <p:cTn id="26" dur="500" fill="hold"/>
                                        <p:tgtEl>
                                          <p:spTgt spid="31"/>
                                        </p:tgtEl>
                                        <p:attrNameLst>
                                          <p:attrName>ppt_h</p:attrName>
                                        </p:attrNameLst>
                                      </p:cBhvr>
                                      <p:tavLst>
                                        <p:tav tm="0">
                                          <p:val>
                                            <p:fltVal val="0"/>
                                          </p:val>
                                        </p:tav>
                                        <p:tav tm="100000">
                                          <p:val>
                                            <p:strVal val="#ppt_h"/>
                                          </p:val>
                                        </p:tav>
                                      </p:tavLst>
                                    </p:anim>
                                    <p:animEffect transition="in" filter="fade">
                                      <p:cBhvr>
                                        <p:cTn id="27" dur="500"/>
                                        <p:tgtEl>
                                          <p:spTgt spid="31"/>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2" fill="hold" grpId="0" nodeType="withEffect">
                                  <p:stCondLst>
                                    <p:cond delay="250"/>
                                  </p:stCondLst>
                                  <p:childTnLst>
                                    <p:set>
                                      <p:cBhvr>
                                        <p:cTn id="38" dur="1" fill="hold">
                                          <p:stCondLst>
                                            <p:cond delay="0"/>
                                          </p:stCondLst>
                                        </p:cTn>
                                        <p:tgtEl>
                                          <p:spTgt spid="15"/>
                                        </p:tgtEl>
                                        <p:attrNameLst>
                                          <p:attrName>style.visibility</p:attrName>
                                        </p:attrNameLst>
                                      </p:cBhvr>
                                      <p:to>
                                        <p:strVal val="visible"/>
                                      </p:to>
                                    </p:set>
                                    <p:animEffect transition="in" filter="wipe(right)">
                                      <p:cBhvr>
                                        <p:cTn id="39" dur="500"/>
                                        <p:tgtEl>
                                          <p:spTgt spid="15"/>
                                        </p:tgtEl>
                                      </p:cBhvr>
                                    </p:animEffect>
                                  </p:childTnLst>
                                </p:cTn>
                              </p:par>
                              <p:par>
                                <p:cTn id="40" presetID="53" presetClass="entr" presetSubtype="16" fill="hold" grpId="0" nodeType="withEffect">
                                  <p:stCondLst>
                                    <p:cond delay="25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
                                          </p:val>
                                        </p:tav>
                                        <p:tav tm="100000">
                                          <p:val>
                                            <p:strVal val="#ppt_w"/>
                                          </p:val>
                                        </p:tav>
                                      </p:tavLst>
                                    </p:anim>
                                    <p:anim calcmode="lin" valueType="num">
                                      <p:cBhvr>
                                        <p:cTn id="43" dur="500" fill="hold"/>
                                        <p:tgtEl>
                                          <p:spTgt spid="2"/>
                                        </p:tgtEl>
                                        <p:attrNameLst>
                                          <p:attrName>ppt_h</p:attrName>
                                        </p:attrNameLst>
                                      </p:cBhvr>
                                      <p:tavLst>
                                        <p:tav tm="0">
                                          <p:val>
                                            <p:fltVal val="0"/>
                                          </p:val>
                                        </p:tav>
                                        <p:tav tm="100000">
                                          <p:val>
                                            <p:strVal val="#ppt_h"/>
                                          </p:val>
                                        </p:tav>
                                      </p:tavLst>
                                    </p:anim>
                                    <p:animEffect transition="in" filter="fad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30" grpId="0" animBg="1"/>
      <p:bldP spid="31" grpId="0" animBg="1"/>
      <p:bldP spid="32" grpId="0" animBg="1"/>
      <p:bldP spid="34" grpId="0" animBg="1"/>
      <p:bldP spid="15" grpId="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引擎监控</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30</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533748" y="1157851"/>
            <a:ext cx="7954422" cy="923330"/>
          </a:xfrm>
          <a:prstGeom prst="rect">
            <a:avLst/>
          </a:prstGeom>
        </p:spPr>
        <p:txBody>
          <a:bodyPr wrap="none">
            <a:spAutoFit/>
          </a:bodyPr>
          <a:lstStyle/>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修改</a:t>
            </a:r>
            <a:r>
              <a:rPr lang="en-US" altLang="zh-CN" dirty="0">
                <a:solidFill>
                  <a:srgbClr val="000000"/>
                </a:solidFill>
                <a:latin typeface="华文楷体" panose="02010600040101010101" pitchFamily="2" charset="-122"/>
                <a:ea typeface="华文楷体" panose="02010600040101010101" pitchFamily="2" charset="-122"/>
              </a:rPr>
              <a:t>BPEL</a:t>
            </a:r>
            <a:r>
              <a:rPr lang="zh-CN" altLang="en-US" dirty="0">
                <a:solidFill>
                  <a:srgbClr val="000000"/>
                </a:solidFill>
                <a:latin typeface="华文楷体" panose="02010600040101010101" pitchFamily="2" charset="-122"/>
                <a:ea typeface="华文楷体" panose="02010600040101010101" pitchFamily="2" charset="-122"/>
              </a:rPr>
              <a:t>运行时引擎，监控组合程序执行时的内部状态，输出执行日志；</a:t>
            </a:r>
            <a:endParaRPr lang="en-US" altLang="zh-CN" dirty="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如调用操作的序列，调用操作的输入参数，输出结果；</a:t>
            </a:r>
            <a:endParaRPr lang="en-US" altLang="zh-CN" dirty="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便于断定是否是由于违反被调用服务约束导致的错误。</a:t>
            </a:r>
            <a:endParaRPr lang="en-US" altLang="zh-CN" dirty="0">
              <a:solidFill>
                <a:srgbClr val="000000"/>
              </a:solidFill>
              <a:latin typeface="华文楷体" panose="02010600040101010101" pitchFamily="2" charset="-122"/>
              <a:ea typeface="华文楷体" panose="02010600040101010101" pitchFamily="2" charset="-122"/>
            </a:endParaRPr>
          </a:p>
        </p:txBody>
      </p:sp>
      <p:sp>
        <p:nvSpPr>
          <p:cNvPr id="11" name="矩形 10"/>
          <p:cNvSpPr/>
          <p:nvPr/>
        </p:nvSpPr>
        <p:spPr>
          <a:xfrm>
            <a:off x="603292" y="2253176"/>
            <a:ext cx="5967720" cy="738664"/>
          </a:xfrm>
          <a:prstGeom prst="rect">
            <a:avLst/>
          </a:prstGeom>
        </p:spPr>
        <p:txBody>
          <a:bodyPr wrap="square">
            <a:spAutoFit/>
          </a:bodyPr>
          <a:lstStyle/>
          <a:p>
            <a:pPr lvl="0" indent="457200" algn="just">
              <a:defRPr/>
            </a:pPr>
            <a:r>
              <a:rPr lang="zh-CN" altLang="en-US" sz="1400" dirty="0">
                <a:solidFill>
                  <a:srgbClr val="000000"/>
                </a:solidFill>
                <a:latin typeface="华文楷体" panose="02010600040101010101" pitchFamily="2" charset="-122"/>
                <a:ea typeface="华文楷体" panose="02010600040101010101" pitchFamily="2" charset="-122"/>
              </a:rPr>
              <a:t>如图</a:t>
            </a:r>
            <a:r>
              <a:rPr lang="en-US" altLang="zh-CN" sz="1400" dirty="0">
                <a:solidFill>
                  <a:srgbClr val="000000"/>
                </a:solidFill>
                <a:latin typeface="华文楷体" panose="02010600040101010101" pitchFamily="2" charset="-122"/>
                <a:ea typeface="华文楷体" panose="02010600040101010101" pitchFamily="2" charset="-122"/>
              </a:rPr>
              <a:t>2</a:t>
            </a:r>
            <a:r>
              <a:rPr lang="zh-CN" altLang="en-US" sz="1400" dirty="0">
                <a:solidFill>
                  <a:srgbClr val="000000"/>
                </a:solidFill>
                <a:latin typeface="华文楷体" panose="02010600040101010101" pitchFamily="2" charset="-122"/>
                <a:ea typeface="华文楷体" panose="02010600040101010101" pitchFamily="2" charset="-122"/>
              </a:rPr>
              <a:t>所示，是先调用</a:t>
            </a:r>
            <a:r>
              <a:rPr lang="en-US" altLang="zh-CN" sz="1400" dirty="0">
                <a:solidFill>
                  <a:srgbClr val="000000"/>
                </a:solidFill>
                <a:latin typeface="华文楷体" panose="02010600040101010101" pitchFamily="2" charset="-122"/>
                <a:ea typeface="华文楷体" panose="02010600040101010101" pitchFamily="2" charset="-122"/>
              </a:rPr>
              <a:t>login</a:t>
            </a:r>
            <a:r>
              <a:rPr lang="zh-CN" altLang="en-US" sz="1400" dirty="0">
                <a:solidFill>
                  <a:srgbClr val="000000"/>
                </a:solidFill>
                <a:latin typeface="华文楷体" panose="02010600040101010101" pitchFamily="2" charset="-122"/>
                <a:ea typeface="华文楷体" panose="02010600040101010101" pitchFamily="2" charset="-122"/>
              </a:rPr>
              <a:t>操作再调用</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操作的服务组合程序（</a:t>
            </a:r>
            <a:r>
              <a:rPr lang="en-US" altLang="zh-CN" sz="1400" dirty="0">
                <a:solidFill>
                  <a:srgbClr val="000000"/>
                </a:solidFill>
                <a:latin typeface="华文楷体" panose="02010600040101010101" pitchFamily="2" charset="-122"/>
                <a:ea typeface="华文楷体" panose="02010600040101010101" pitchFamily="2" charset="-122"/>
              </a:rPr>
              <a:t>Invoke1</a:t>
            </a:r>
            <a:r>
              <a:rPr lang="zh-CN" altLang="en-US" sz="1400" dirty="0">
                <a:solidFill>
                  <a:srgbClr val="000000"/>
                </a:solidFill>
                <a:latin typeface="华文楷体" panose="02010600040101010101" pitchFamily="2" charset="-122"/>
                <a:ea typeface="华文楷体" panose="02010600040101010101" pitchFamily="2" charset="-122"/>
              </a:rPr>
              <a:t>），输入参数为（</a:t>
            </a:r>
            <a:r>
              <a:rPr lang="en-US" altLang="zh-CN" sz="1400" dirty="0">
                <a:solidFill>
                  <a:srgbClr val="000000"/>
                </a:solidFill>
                <a:latin typeface="华文楷体" panose="02010600040101010101" pitchFamily="2" charset="-122"/>
                <a:ea typeface="华文楷体" panose="02010600040101010101" pitchFamily="2" charset="-122"/>
              </a:rPr>
              <a:t>username,4,0,true,70,300)</a:t>
            </a:r>
            <a:r>
              <a:rPr lang="zh-CN" altLang="en-US" sz="1400" dirty="0">
                <a:solidFill>
                  <a:srgbClr val="000000"/>
                </a:solidFill>
                <a:latin typeface="华文楷体" panose="02010600040101010101" pitchFamily="2" charset="-122"/>
                <a:ea typeface="华文楷体" panose="02010600040101010101" pitchFamily="2" charset="-122"/>
              </a:rPr>
              <a:t>，符合操作的序列约束但不符合操作的参数约束。执行该测试用例后，引擎监控结果为：</a:t>
            </a:r>
            <a:r>
              <a:rPr lang="en-US" altLang="zh-CN" sz="1400" dirty="0">
                <a:solidFill>
                  <a:srgbClr val="000000"/>
                </a:solidFill>
                <a:latin typeface="华文楷体" panose="02010600040101010101" pitchFamily="2" charset="-122"/>
                <a:ea typeface="华文楷体" panose="02010600040101010101" pitchFamily="2" charset="-122"/>
              </a:rPr>
              <a:t> </a:t>
            </a:r>
          </a:p>
        </p:txBody>
      </p:sp>
      <p:sp>
        <p:nvSpPr>
          <p:cNvPr id="12" name="矩形 11"/>
          <p:cNvSpPr/>
          <p:nvPr/>
        </p:nvSpPr>
        <p:spPr>
          <a:xfrm>
            <a:off x="533748" y="5917944"/>
            <a:ext cx="4164923" cy="307777"/>
          </a:xfrm>
          <a:prstGeom prst="rect">
            <a:avLst/>
          </a:prstGeom>
        </p:spPr>
        <p:txBody>
          <a:bodyPr wrap="none">
            <a:spAutoFit/>
          </a:bodyPr>
          <a:lstStyle/>
          <a:p>
            <a:r>
              <a:rPr lang="zh-CN" altLang="en-US" sz="1400" dirty="0">
                <a:solidFill>
                  <a:srgbClr val="000000"/>
                </a:solidFill>
                <a:latin typeface="华文楷体" panose="02010600040101010101" pitchFamily="2" charset="-122"/>
                <a:ea typeface="华文楷体" panose="02010600040101010101" pitchFamily="2" charset="-122"/>
              </a:rPr>
              <a:t>图</a:t>
            </a:r>
            <a:r>
              <a:rPr lang="en-US" altLang="zh-CN" sz="1400" dirty="0">
                <a:solidFill>
                  <a:srgbClr val="000000"/>
                </a:solidFill>
                <a:latin typeface="华文楷体" panose="02010600040101010101" pitchFamily="2" charset="-122"/>
                <a:ea typeface="华文楷体" panose="02010600040101010101" pitchFamily="2" charset="-122"/>
              </a:rPr>
              <a:t>2 </a:t>
            </a:r>
            <a:r>
              <a:rPr lang="zh-CN" altLang="en-US" sz="1400" dirty="0">
                <a:solidFill>
                  <a:srgbClr val="000000"/>
                </a:solidFill>
                <a:latin typeface="华文楷体" panose="02010600040101010101" pitchFamily="2" charset="-122"/>
                <a:ea typeface="华文楷体" panose="02010600040101010101" pitchFamily="2" charset="-122"/>
              </a:rPr>
              <a:t>调用</a:t>
            </a:r>
            <a:r>
              <a:rPr lang="en-US" altLang="zh-CN" sz="1400" dirty="0">
                <a:solidFill>
                  <a:srgbClr val="000000"/>
                </a:solidFill>
                <a:latin typeface="华文楷体" panose="02010600040101010101" pitchFamily="2" charset="-122"/>
                <a:ea typeface="华文楷体" panose="02010600040101010101" pitchFamily="2" charset="-122"/>
              </a:rPr>
              <a:t>login</a:t>
            </a:r>
            <a:r>
              <a:rPr lang="zh-CN" altLang="en-US" sz="1400" dirty="0">
                <a:solidFill>
                  <a:srgbClr val="000000"/>
                </a:solidFill>
                <a:latin typeface="华文楷体" panose="02010600040101010101" pitchFamily="2" charset="-122"/>
                <a:ea typeface="华文楷体" panose="02010600040101010101" pitchFamily="2" charset="-122"/>
              </a:rPr>
              <a:t>之后调用</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操作的组合程序</a:t>
            </a:r>
          </a:p>
        </p:txBody>
      </p:sp>
      <p:pic>
        <p:nvPicPr>
          <p:cNvPr id="4" name="图片 3"/>
          <p:cNvPicPr>
            <a:picLocks noChangeAspect="1"/>
          </p:cNvPicPr>
          <p:nvPr/>
        </p:nvPicPr>
        <p:blipFill>
          <a:blip r:embed="rId4"/>
          <a:stretch>
            <a:fillRect/>
          </a:stretch>
        </p:blipFill>
        <p:spPr>
          <a:xfrm>
            <a:off x="1716823" y="2991840"/>
            <a:ext cx="1333500" cy="2910840"/>
          </a:xfrm>
          <a:prstGeom prst="rect">
            <a:avLst/>
          </a:prstGeom>
        </p:spPr>
      </p:pic>
      <p:pic>
        <p:nvPicPr>
          <p:cNvPr id="5" name="图片 4"/>
          <p:cNvPicPr>
            <a:picLocks noChangeAspect="1"/>
          </p:cNvPicPr>
          <p:nvPr/>
        </p:nvPicPr>
        <p:blipFill>
          <a:blip r:embed="rId5"/>
          <a:stretch>
            <a:fillRect/>
          </a:stretch>
        </p:blipFill>
        <p:spPr>
          <a:xfrm>
            <a:off x="3737645" y="3130671"/>
            <a:ext cx="3223260" cy="480060"/>
          </a:xfrm>
          <a:prstGeom prst="rect">
            <a:avLst/>
          </a:prstGeom>
        </p:spPr>
      </p:pic>
      <p:pic>
        <p:nvPicPr>
          <p:cNvPr id="8" name="图片 7"/>
          <p:cNvPicPr>
            <a:picLocks noChangeAspect="1"/>
          </p:cNvPicPr>
          <p:nvPr/>
        </p:nvPicPr>
        <p:blipFill>
          <a:blip r:embed="rId6"/>
          <a:stretch>
            <a:fillRect/>
          </a:stretch>
        </p:blipFill>
        <p:spPr>
          <a:xfrm>
            <a:off x="3737645" y="3678669"/>
            <a:ext cx="3969068" cy="1963103"/>
          </a:xfrm>
          <a:prstGeom prst="rect">
            <a:avLst/>
          </a:prstGeom>
        </p:spPr>
      </p:pic>
    </p:spTree>
    <p:custDataLst>
      <p:tags r:id="rId1"/>
    </p:custDataLst>
    <p:extLst>
      <p:ext uri="{BB962C8B-B14F-4D97-AF65-F5344CB8AC3E}">
        <p14:creationId xmlns:p14="http://schemas.microsoft.com/office/powerpoint/2010/main" val="22399317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引擎监控</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31</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533748" y="1157851"/>
            <a:ext cx="7954422" cy="923330"/>
          </a:xfrm>
          <a:prstGeom prst="rect">
            <a:avLst/>
          </a:prstGeom>
        </p:spPr>
        <p:txBody>
          <a:bodyPr wrap="none">
            <a:spAutoFit/>
          </a:bodyPr>
          <a:lstStyle/>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修改</a:t>
            </a:r>
            <a:r>
              <a:rPr lang="en-US" altLang="zh-CN" dirty="0">
                <a:solidFill>
                  <a:srgbClr val="000000"/>
                </a:solidFill>
                <a:latin typeface="华文楷体" panose="02010600040101010101" pitchFamily="2" charset="-122"/>
                <a:ea typeface="华文楷体" panose="02010600040101010101" pitchFamily="2" charset="-122"/>
              </a:rPr>
              <a:t>BPEL</a:t>
            </a:r>
            <a:r>
              <a:rPr lang="zh-CN" altLang="en-US" dirty="0">
                <a:solidFill>
                  <a:srgbClr val="000000"/>
                </a:solidFill>
                <a:latin typeface="华文楷体" panose="02010600040101010101" pitchFamily="2" charset="-122"/>
                <a:ea typeface="华文楷体" panose="02010600040101010101" pitchFamily="2" charset="-122"/>
              </a:rPr>
              <a:t>运行时引擎，监控组合程序执行时的内部状态，输出执行日志；</a:t>
            </a:r>
            <a:endParaRPr lang="en-US" altLang="zh-CN" dirty="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如调用操作的序列，调用操作的输入参数，输出结果；</a:t>
            </a:r>
            <a:endParaRPr lang="en-US" altLang="zh-CN" dirty="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便于断定是否是由于违反被调用服务约束导致的错误。</a:t>
            </a:r>
            <a:endParaRPr lang="en-US" altLang="zh-CN" dirty="0">
              <a:solidFill>
                <a:srgbClr val="000000"/>
              </a:solidFill>
              <a:latin typeface="华文楷体" panose="02010600040101010101" pitchFamily="2" charset="-122"/>
              <a:ea typeface="华文楷体" panose="02010600040101010101" pitchFamily="2" charset="-122"/>
            </a:endParaRPr>
          </a:p>
        </p:txBody>
      </p:sp>
      <p:sp>
        <p:nvSpPr>
          <p:cNvPr id="11" name="矩形 10"/>
          <p:cNvSpPr/>
          <p:nvPr/>
        </p:nvSpPr>
        <p:spPr>
          <a:xfrm>
            <a:off x="603292" y="2253176"/>
            <a:ext cx="5967720" cy="738664"/>
          </a:xfrm>
          <a:prstGeom prst="rect">
            <a:avLst/>
          </a:prstGeom>
        </p:spPr>
        <p:txBody>
          <a:bodyPr wrap="square">
            <a:spAutoFit/>
          </a:bodyPr>
          <a:lstStyle/>
          <a:p>
            <a:pPr lvl="0" indent="457200" algn="just">
              <a:defRPr/>
            </a:pPr>
            <a:r>
              <a:rPr lang="zh-CN" altLang="en-US" sz="1400" dirty="0">
                <a:solidFill>
                  <a:srgbClr val="000000"/>
                </a:solidFill>
                <a:latin typeface="华文楷体" panose="02010600040101010101" pitchFamily="2" charset="-122"/>
                <a:ea typeface="华文楷体" panose="02010600040101010101" pitchFamily="2" charset="-122"/>
              </a:rPr>
              <a:t>如图</a:t>
            </a:r>
            <a:r>
              <a:rPr lang="en-US" altLang="zh-CN" sz="1400" dirty="0">
                <a:solidFill>
                  <a:srgbClr val="000000"/>
                </a:solidFill>
                <a:latin typeface="华文楷体" panose="02010600040101010101" pitchFamily="2" charset="-122"/>
                <a:ea typeface="华文楷体" panose="02010600040101010101" pitchFamily="2" charset="-122"/>
              </a:rPr>
              <a:t>2</a:t>
            </a:r>
            <a:r>
              <a:rPr lang="zh-CN" altLang="en-US" sz="1400" dirty="0">
                <a:solidFill>
                  <a:srgbClr val="000000"/>
                </a:solidFill>
                <a:latin typeface="华文楷体" panose="02010600040101010101" pitchFamily="2" charset="-122"/>
                <a:ea typeface="华文楷体" panose="02010600040101010101" pitchFamily="2" charset="-122"/>
              </a:rPr>
              <a:t>所示，是先调用</a:t>
            </a:r>
            <a:r>
              <a:rPr lang="en-US" altLang="zh-CN" sz="1400" dirty="0">
                <a:solidFill>
                  <a:srgbClr val="000000"/>
                </a:solidFill>
                <a:latin typeface="华文楷体" panose="02010600040101010101" pitchFamily="2" charset="-122"/>
                <a:ea typeface="华文楷体" panose="02010600040101010101" pitchFamily="2" charset="-122"/>
              </a:rPr>
              <a:t>login</a:t>
            </a:r>
            <a:r>
              <a:rPr lang="zh-CN" altLang="en-US" sz="1400" dirty="0">
                <a:solidFill>
                  <a:srgbClr val="000000"/>
                </a:solidFill>
                <a:latin typeface="华文楷体" panose="02010600040101010101" pitchFamily="2" charset="-122"/>
                <a:ea typeface="华文楷体" panose="02010600040101010101" pitchFamily="2" charset="-122"/>
              </a:rPr>
              <a:t>操作再调用</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操作的服务组合程序（</a:t>
            </a:r>
            <a:r>
              <a:rPr lang="en-US" altLang="zh-CN" sz="1400" dirty="0">
                <a:solidFill>
                  <a:srgbClr val="000000"/>
                </a:solidFill>
                <a:latin typeface="华文楷体" panose="02010600040101010101" pitchFamily="2" charset="-122"/>
                <a:ea typeface="华文楷体" panose="02010600040101010101" pitchFamily="2" charset="-122"/>
              </a:rPr>
              <a:t>Invoke1</a:t>
            </a:r>
            <a:r>
              <a:rPr lang="zh-CN" altLang="en-US" sz="1400" dirty="0">
                <a:solidFill>
                  <a:srgbClr val="000000"/>
                </a:solidFill>
                <a:latin typeface="华文楷体" panose="02010600040101010101" pitchFamily="2" charset="-122"/>
                <a:ea typeface="华文楷体" panose="02010600040101010101" pitchFamily="2" charset="-122"/>
              </a:rPr>
              <a:t>），输入参数为（</a:t>
            </a:r>
            <a:r>
              <a:rPr lang="en-US" altLang="zh-CN" sz="1400" dirty="0">
                <a:solidFill>
                  <a:srgbClr val="000000"/>
                </a:solidFill>
                <a:latin typeface="华文楷体" panose="02010600040101010101" pitchFamily="2" charset="-122"/>
                <a:ea typeface="华文楷体" panose="02010600040101010101" pitchFamily="2" charset="-122"/>
              </a:rPr>
              <a:t>username,0,0,true,70,300)</a:t>
            </a:r>
            <a:r>
              <a:rPr lang="zh-CN" altLang="en-US" sz="1400" dirty="0">
                <a:solidFill>
                  <a:srgbClr val="000000"/>
                </a:solidFill>
                <a:latin typeface="华文楷体" panose="02010600040101010101" pitchFamily="2" charset="-122"/>
                <a:ea typeface="华文楷体" panose="02010600040101010101" pitchFamily="2" charset="-122"/>
              </a:rPr>
              <a:t>，符合操作的序列约束且符合操作的参数约束。执行该测试用例后，引擎监控结果为：</a:t>
            </a:r>
            <a:r>
              <a:rPr lang="en-US" altLang="zh-CN" sz="1400" dirty="0">
                <a:solidFill>
                  <a:srgbClr val="000000"/>
                </a:solidFill>
                <a:latin typeface="华文楷体" panose="02010600040101010101" pitchFamily="2" charset="-122"/>
                <a:ea typeface="华文楷体" panose="02010600040101010101" pitchFamily="2" charset="-122"/>
              </a:rPr>
              <a:t> </a:t>
            </a:r>
          </a:p>
        </p:txBody>
      </p:sp>
      <p:sp>
        <p:nvSpPr>
          <p:cNvPr id="12" name="矩形 11"/>
          <p:cNvSpPr/>
          <p:nvPr/>
        </p:nvSpPr>
        <p:spPr>
          <a:xfrm>
            <a:off x="533748" y="5917944"/>
            <a:ext cx="4164923" cy="307777"/>
          </a:xfrm>
          <a:prstGeom prst="rect">
            <a:avLst/>
          </a:prstGeom>
        </p:spPr>
        <p:txBody>
          <a:bodyPr wrap="none">
            <a:spAutoFit/>
          </a:bodyPr>
          <a:lstStyle/>
          <a:p>
            <a:r>
              <a:rPr lang="zh-CN" altLang="en-US" sz="1400" dirty="0">
                <a:solidFill>
                  <a:srgbClr val="000000"/>
                </a:solidFill>
                <a:latin typeface="华文楷体" panose="02010600040101010101" pitchFamily="2" charset="-122"/>
                <a:ea typeface="华文楷体" panose="02010600040101010101" pitchFamily="2" charset="-122"/>
              </a:rPr>
              <a:t>图</a:t>
            </a:r>
            <a:r>
              <a:rPr lang="en-US" altLang="zh-CN" sz="1400" dirty="0">
                <a:solidFill>
                  <a:srgbClr val="000000"/>
                </a:solidFill>
                <a:latin typeface="华文楷体" panose="02010600040101010101" pitchFamily="2" charset="-122"/>
                <a:ea typeface="华文楷体" panose="02010600040101010101" pitchFamily="2" charset="-122"/>
              </a:rPr>
              <a:t>2 </a:t>
            </a:r>
            <a:r>
              <a:rPr lang="zh-CN" altLang="en-US" sz="1400" dirty="0">
                <a:solidFill>
                  <a:srgbClr val="000000"/>
                </a:solidFill>
                <a:latin typeface="华文楷体" panose="02010600040101010101" pitchFamily="2" charset="-122"/>
                <a:ea typeface="华文楷体" panose="02010600040101010101" pitchFamily="2" charset="-122"/>
              </a:rPr>
              <a:t>调用</a:t>
            </a:r>
            <a:r>
              <a:rPr lang="en-US" altLang="zh-CN" sz="1400" dirty="0">
                <a:solidFill>
                  <a:srgbClr val="000000"/>
                </a:solidFill>
                <a:latin typeface="华文楷体" panose="02010600040101010101" pitchFamily="2" charset="-122"/>
                <a:ea typeface="华文楷体" panose="02010600040101010101" pitchFamily="2" charset="-122"/>
              </a:rPr>
              <a:t>login</a:t>
            </a:r>
            <a:r>
              <a:rPr lang="zh-CN" altLang="en-US" sz="1400" dirty="0">
                <a:solidFill>
                  <a:srgbClr val="000000"/>
                </a:solidFill>
                <a:latin typeface="华文楷体" panose="02010600040101010101" pitchFamily="2" charset="-122"/>
                <a:ea typeface="华文楷体" panose="02010600040101010101" pitchFamily="2" charset="-122"/>
              </a:rPr>
              <a:t>之后调用</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操作的组合程序</a:t>
            </a:r>
          </a:p>
        </p:txBody>
      </p:sp>
      <p:pic>
        <p:nvPicPr>
          <p:cNvPr id="4" name="图片 3"/>
          <p:cNvPicPr>
            <a:picLocks noChangeAspect="1"/>
          </p:cNvPicPr>
          <p:nvPr/>
        </p:nvPicPr>
        <p:blipFill>
          <a:blip r:embed="rId4"/>
          <a:stretch>
            <a:fillRect/>
          </a:stretch>
        </p:blipFill>
        <p:spPr>
          <a:xfrm>
            <a:off x="1716823" y="2991840"/>
            <a:ext cx="1333500" cy="2910840"/>
          </a:xfrm>
          <a:prstGeom prst="rect">
            <a:avLst/>
          </a:prstGeom>
        </p:spPr>
      </p:pic>
      <p:pic>
        <p:nvPicPr>
          <p:cNvPr id="2" name="图片 1"/>
          <p:cNvPicPr>
            <a:picLocks noChangeAspect="1"/>
          </p:cNvPicPr>
          <p:nvPr/>
        </p:nvPicPr>
        <p:blipFill rotWithShape="1">
          <a:blip r:embed="rId5"/>
          <a:srcRect t="61014"/>
          <a:stretch/>
        </p:blipFill>
        <p:spPr>
          <a:xfrm>
            <a:off x="3862107" y="3035857"/>
            <a:ext cx="2407920" cy="356485"/>
          </a:xfrm>
          <a:prstGeom prst="rect">
            <a:avLst/>
          </a:prstGeom>
        </p:spPr>
      </p:pic>
      <p:pic>
        <p:nvPicPr>
          <p:cNvPr id="3" name="图片 2"/>
          <p:cNvPicPr>
            <a:picLocks noChangeAspect="1"/>
          </p:cNvPicPr>
          <p:nvPr/>
        </p:nvPicPr>
        <p:blipFill rotWithShape="1">
          <a:blip r:embed="rId6"/>
          <a:srcRect t="23658"/>
          <a:stretch/>
        </p:blipFill>
        <p:spPr>
          <a:xfrm>
            <a:off x="3862107" y="3574485"/>
            <a:ext cx="3718560" cy="1942957"/>
          </a:xfrm>
          <a:prstGeom prst="rect">
            <a:avLst/>
          </a:prstGeom>
        </p:spPr>
      </p:pic>
    </p:spTree>
    <p:custDataLst>
      <p:tags r:id="rId1"/>
    </p:custDataLst>
    <p:extLst>
      <p:ext uri="{BB962C8B-B14F-4D97-AF65-F5344CB8AC3E}">
        <p14:creationId xmlns:p14="http://schemas.microsoft.com/office/powerpoint/2010/main" val="1332240490"/>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存在的疑惑</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32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580376" y="1544803"/>
            <a:ext cx="7873981" cy="3970318"/>
          </a:xfrm>
          <a:prstGeom prst="rect">
            <a:avLst/>
          </a:prstGeom>
        </p:spPr>
        <p:txBody>
          <a:bodyPr wrap="square">
            <a:spAutoFit/>
          </a:bodyPr>
          <a:lstStyle/>
          <a:p>
            <a:pPr marL="342900" indent="-342900">
              <a:buFont typeface="+mj-lt"/>
              <a:buAutoNum type="arabicPeriod"/>
            </a:pPr>
            <a:r>
              <a:rPr lang="zh-CN" altLang="en-US" dirty="0">
                <a:latin typeface="华文楷体" panose="02010600040101010101" pitchFamily="2" charset="-122"/>
                <a:ea typeface="华文楷体" panose="02010600040101010101" pitchFamily="2" charset="-122"/>
              </a:rPr>
              <a:t>并未考虑输入参数之间的约束</a:t>
            </a: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en-US" b="1" dirty="0">
                <a:solidFill>
                  <a:srgbClr val="FF0000"/>
                </a:solidFill>
                <a:latin typeface="华文楷体" panose="02010600040101010101" pitchFamily="2" charset="-122"/>
                <a:ea typeface="华文楷体" panose="02010600040101010101" pitchFamily="2" charset="-122"/>
              </a:rPr>
              <a:t>如何验证提出方法的有效性？（最后毕设想达到的目的）</a:t>
            </a:r>
            <a:endParaRPr lang="en-US" altLang="zh-CN" b="1" dirty="0">
              <a:solidFill>
                <a:srgbClr val="FF0000"/>
              </a:solidFill>
              <a:latin typeface="华文楷体" panose="02010600040101010101" pitchFamily="2" charset="-122"/>
              <a:ea typeface="华文楷体" panose="02010600040101010101" pitchFamily="2" charset="-122"/>
            </a:endParaRPr>
          </a:p>
          <a:p>
            <a:pPr marL="800100" lvl="1" indent="-342900">
              <a:buFont typeface="+mj-lt"/>
              <a:buAutoNum type="arabicPeriod"/>
            </a:pPr>
            <a:r>
              <a:rPr lang="zh-CN" altLang="en-US" dirty="0">
                <a:latin typeface="华文楷体" panose="02010600040101010101" pitchFamily="2" charset="-122"/>
                <a:ea typeface="华文楷体" panose="02010600040101010101" pitchFamily="2" charset="-122"/>
              </a:rPr>
              <a:t>验证：通过该方法可以有效提示服务使用者由于违反某类约束，调用服务的方式有错？</a:t>
            </a:r>
            <a:endParaRPr lang="en-US" altLang="zh-CN" dirty="0">
              <a:latin typeface="华文楷体" panose="02010600040101010101" pitchFamily="2" charset="-122"/>
              <a:ea typeface="华文楷体" panose="02010600040101010101" pitchFamily="2" charset="-122"/>
            </a:endParaRPr>
          </a:p>
          <a:p>
            <a:pPr marL="800100" lvl="1" indent="-342900">
              <a:buFont typeface="+mj-lt"/>
              <a:buAutoNum type="arabicPeriod"/>
            </a:pPr>
            <a:r>
              <a:rPr lang="zh-CN" altLang="en-US" dirty="0">
                <a:latin typeface="华文楷体" panose="02010600040101010101" pitchFamily="2" charset="-122"/>
                <a:ea typeface="华文楷体" panose="02010600040101010101" pitchFamily="2" charset="-122"/>
              </a:rPr>
              <a:t>由于不是为了验证</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服务或组合程序的有效性，所以不用考虑生成的测试用例的错误检测率；</a:t>
            </a:r>
            <a:endParaRPr lang="en-US" altLang="zh-CN" b="1" dirty="0">
              <a:solidFill>
                <a:srgbClr val="FF0000"/>
              </a:solidFill>
              <a:latin typeface="华文楷体" panose="02010600040101010101" pitchFamily="2" charset="-122"/>
              <a:ea typeface="华文楷体" panose="02010600040101010101" pitchFamily="2" charset="-122"/>
            </a:endParaRPr>
          </a:p>
          <a:p>
            <a:pPr marL="800100" lvl="1" indent="-342900">
              <a:buFont typeface="+mj-lt"/>
              <a:buAutoNum type="arabicPeriod"/>
            </a:pPr>
            <a:endParaRPr lang="en-US" altLang="zh-CN" b="1" dirty="0">
              <a:solidFill>
                <a:srgbClr val="FF0000"/>
              </a:solidFill>
              <a:latin typeface="华文楷体" panose="02010600040101010101" pitchFamily="2" charset="-122"/>
              <a:ea typeface="华文楷体" panose="02010600040101010101" pitchFamily="2" charset="-122"/>
            </a:endParaRPr>
          </a:p>
          <a:p>
            <a:pPr marL="800100" lvl="1" indent="-342900">
              <a:buFont typeface="+mj-lt"/>
              <a:buAutoNum type="arabicPeriod"/>
            </a:pPr>
            <a:endParaRPr lang="en-US" altLang="zh-CN" b="1" dirty="0">
              <a:solidFill>
                <a:srgbClr val="FF0000"/>
              </a:solidFill>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en-US" dirty="0">
                <a:latin typeface="华文楷体" panose="02010600040101010101" pitchFamily="2" charset="-122"/>
                <a:ea typeface="华文楷体" panose="02010600040101010101" pitchFamily="2" charset="-122"/>
              </a:rPr>
              <a:t>实验程序对于错误的处理会影响到测试结果的判定</a:t>
            </a: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en-US" dirty="0">
                <a:latin typeface="华文楷体" panose="02010600040101010101" pitchFamily="2" charset="-122"/>
                <a:ea typeface="华文楷体" panose="02010600040101010101" pitchFamily="2" charset="-122"/>
              </a:rPr>
              <a:t>题目定的不恰当</a:t>
            </a:r>
            <a:endParaRPr lang="en-US" altLang="zh-CN"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85107170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输入参数之间的约束</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33</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486247" y="1356544"/>
            <a:ext cx="7873981" cy="369332"/>
          </a:xfrm>
          <a:prstGeom prst="rect">
            <a:avLst/>
          </a:prstGeom>
        </p:spPr>
        <p:txBody>
          <a:bodyPr wrap="square">
            <a:spAutoFit/>
          </a:bodyPr>
          <a:lstStyle/>
          <a:p>
            <a:pPr marL="342900" indent="-342900">
              <a:buFont typeface="+mj-lt"/>
              <a:buAutoNum type="arabicPeriod"/>
            </a:pPr>
            <a:r>
              <a:rPr lang="zh-CN" altLang="en-US" dirty="0">
                <a:latin typeface="华文楷体" panose="02010600040101010101" pitchFamily="2" charset="-122"/>
                <a:ea typeface="华文楷体" panose="02010600040101010101" pitchFamily="2" charset="-122"/>
              </a:rPr>
              <a:t>并未考虑输入参数之间的约束</a:t>
            </a:r>
            <a:endParaRPr lang="en-US" altLang="zh-CN" dirty="0">
              <a:latin typeface="华文楷体" panose="02010600040101010101" pitchFamily="2" charset="-122"/>
              <a:ea typeface="华文楷体" panose="0201060004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171876120"/>
              </p:ext>
            </p:extLst>
          </p:nvPr>
        </p:nvGraphicFramePr>
        <p:xfrm>
          <a:off x="994237" y="2019300"/>
          <a:ext cx="6096000" cy="74168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4274120465"/>
                    </a:ext>
                  </a:extLst>
                </a:gridCol>
                <a:gridCol w="3048000">
                  <a:extLst>
                    <a:ext uri="{9D8B030D-6E8A-4147-A177-3AD203B41FA5}">
                      <a16:colId xmlns:a16="http://schemas.microsoft.com/office/drawing/2014/main" val="2096900938"/>
                    </a:ext>
                  </a:extLst>
                </a:gridCol>
              </a:tblGrid>
              <a:tr h="370840">
                <a:tc>
                  <a:txBody>
                    <a:bodyPr/>
                    <a:lstStyle/>
                    <a:p>
                      <a:r>
                        <a:rPr lang="en-US" altLang="zh-CN" sz="1600" kern="1200" dirty="0">
                          <a:latin typeface="Times New Roman" panose="02020603050405020304" pitchFamily="18" charset="0"/>
                          <a:cs typeface="Times New Roman" panose="02020603050405020304" pitchFamily="18" charset="0"/>
                        </a:rPr>
                        <a:t>plan</a:t>
                      </a:r>
                      <a:endParaRPr lang="zh-CN" altLang="en-US" sz="1600" i="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altLang="zh-CN" sz="1600" kern="1200" dirty="0">
                          <a:latin typeface="Times New Roman" panose="02020603050405020304" pitchFamily="18" charset="0"/>
                          <a:cs typeface="Times New Roman" panose="02020603050405020304" pitchFamily="18" charset="0"/>
                        </a:rPr>
                        <a:t>A,B</a:t>
                      </a:r>
                      <a:endParaRPr lang="zh-CN" altLang="en-US" sz="1600" i="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757968825"/>
                  </a:ext>
                </a:extLst>
              </a:tr>
              <a:tr h="370840">
                <a:tc>
                  <a:txBody>
                    <a:bodyPr/>
                    <a:lstStyle/>
                    <a:p>
                      <a:r>
                        <a:rPr lang="en-US" altLang="zh-CN" sz="1600" kern="1200" dirty="0">
                          <a:latin typeface="Times New Roman" panose="02020603050405020304" pitchFamily="18" charset="0"/>
                          <a:cs typeface="Times New Roman" panose="02020603050405020304" pitchFamily="18" charset="0"/>
                        </a:rPr>
                        <a:t>type</a:t>
                      </a:r>
                      <a:endParaRPr lang="zh-CN" altLang="en-US" sz="1600" i="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altLang="zh-CN" sz="1600" kern="1200" dirty="0">
                          <a:latin typeface="Times New Roman" panose="02020603050405020304" pitchFamily="18" charset="0"/>
                          <a:cs typeface="Times New Roman" panose="02020603050405020304" pitchFamily="18" charset="0"/>
                        </a:rPr>
                        <a:t>18,28,38,58</a:t>
                      </a:r>
                      <a:endParaRPr lang="zh-CN" altLang="en-US" sz="1600" i="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804654262"/>
                  </a:ext>
                </a:extLst>
              </a:tr>
            </a:tbl>
          </a:graphicData>
        </a:graphic>
      </p:graphicFrame>
      <p:sp>
        <p:nvSpPr>
          <p:cNvPr id="7" name="矩形 6"/>
          <p:cNvSpPr/>
          <p:nvPr/>
        </p:nvSpPr>
        <p:spPr>
          <a:xfrm>
            <a:off x="994238" y="3054404"/>
            <a:ext cx="6096000" cy="923330"/>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参数之间约束：</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a:latin typeface="华文楷体" panose="02010600040101010101" pitchFamily="2" charset="-122"/>
                <a:ea typeface="华文楷体" panose="02010600040101010101" pitchFamily="2" charset="-122"/>
              </a:rPr>
              <a:t>plan=A, type=18/28</a:t>
            </a:r>
          </a:p>
          <a:p>
            <a:pPr marL="285750" indent="-285750">
              <a:buFont typeface="Arial" panose="020B0604020202020204" pitchFamily="34" charset="0"/>
              <a:buChar char="•"/>
            </a:pPr>
            <a:r>
              <a:rPr lang="en-US" altLang="zh-CN" dirty="0">
                <a:latin typeface="华文楷体" panose="02010600040101010101" pitchFamily="2" charset="-122"/>
                <a:ea typeface="华文楷体" panose="02010600040101010101" pitchFamily="2" charset="-122"/>
              </a:rPr>
              <a:t>plan=B, type=38/58</a:t>
            </a:r>
          </a:p>
        </p:txBody>
      </p:sp>
      <p:sp>
        <p:nvSpPr>
          <p:cNvPr id="8" name="矩形 7"/>
          <p:cNvSpPr/>
          <p:nvPr/>
        </p:nvSpPr>
        <p:spPr>
          <a:xfrm>
            <a:off x="994237" y="4382932"/>
            <a:ext cx="7873981" cy="923330"/>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存在的问题：</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rPr>
              <a:t>参数之间的约束无法用统一的表达方式进行描述</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rPr>
              <a:t>等价类划分并不考虑参数之间的约束</a:t>
            </a:r>
            <a:endParaRPr lang="en-US" altLang="zh-CN"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1048722826"/>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存在问题</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34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Text Box 20"/>
          <p:cNvSpPr txBox="1">
            <a:spLocks noChangeArrowheads="1"/>
          </p:cNvSpPr>
          <p:nvPr/>
        </p:nvSpPr>
        <p:spPr bwMode="auto">
          <a:xfrm>
            <a:off x="440556" y="1389667"/>
            <a:ext cx="799311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a:solidFill>
                  <a:schemeClr val="accent1"/>
                </a:solidFill>
                <a:latin typeface="华文楷体" panose="02010600040101010101" pitchFamily="2" charset="-122"/>
                <a:ea typeface="华文楷体" panose="02010600040101010101" pitchFamily="2" charset="-122"/>
              </a:rPr>
              <a:t>目前</a:t>
            </a:r>
            <a:r>
              <a:rPr lang="zh-CN" altLang="en-US" sz="2000" b="1" dirty="0" smtClean="0">
                <a:solidFill>
                  <a:schemeClr val="accent1"/>
                </a:solidFill>
                <a:latin typeface="华文楷体" panose="02010600040101010101" pitchFamily="2" charset="-122"/>
                <a:ea typeface="华文楷体" panose="02010600040101010101" pitchFamily="2" charset="-122"/>
              </a:rPr>
              <a:t>研究需要讨论如下四个问题</a:t>
            </a:r>
            <a:r>
              <a:rPr lang="zh-CN" altLang="en-US" sz="2000" dirty="0">
                <a:solidFill>
                  <a:schemeClr val="accent1"/>
                </a:solidFill>
                <a:latin typeface="华文楷体" panose="02010600040101010101" pitchFamily="2" charset="-122"/>
                <a:ea typeface="华文楷体" panose="02010600040101010101" pitchFamily="2" charset="-122"/>
              </a:rPr>
              <a:t>：</a:t>
            </a:r>
            <a:endParaRPr lang="en-US" altLang="zh-CN" sz="2000" dirty="0">
              <a:solidFill>
                <a:schemeClr val="accent1"/>
              </a:solidFill>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行为模型建立过程</a:t>
            </a:r>
            <a:endParaRPr lang="en-US" altLang="zh-CN" sz="2000" b="1" dirty="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smtClean="0">
                <a:latin typeface="华文楷体" panose="02010600040101010101" pitchFamily="2" charset="-122"/>
                <a:ea typeface="华文楷体" panose="02010600040101010101" pitchFamily="2" charset="-122"/>
                <a:hlinkClick r:id="rId4" action="ppaction://hlinksldjump"/>
              </a:rPr>
              <a:t>行为模型可视化</a:t>
            </a:r>
            <a:endParaRPr lang="en-US" altLang="zh-CN" sz="2000" b="1" dirty="0" smtClean="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en-US" altLang="zh-CN" sz="2000" b="1" dirty="0" smtClean="0">
                <a:latin typeface="华文楷体" panose="02010600040101010101" pitchFamily="2" charset="-122"/>
                <a:ea typeface="华文楷体" panose="02010600040101010101" pitchFamily="2" charset="-122"/>
                <a:hlinkClick r:id="rId5" action="ppaction://hlinksldjump"/>
              </a:rPr>
              <a:t>Web</a:t>
            </a:r>
            <a:r>
              <a:rPr lang="zh-CN" altLang="en-US" sz="2000" b="1" dirty="0" smtClean="0">
                <a:latin typeface="华文楷体" panose="02010600040101010101" pitchFamily="2" charset="-122"/>
                <a:ea typeface="华文楷体" panose="02010600040101010101" pitchFamily="2" charset="-122"/>
                <a:hlinkClick r:id="rId5" action="ppaction://hlinksldjump"/>
              </a:rPr>
              <a:t>服务提供操作的输入数据有相互约束情况下测试用例的生成问题</a:t>
            </a:r>
            <a:endParaRPr lang="en-US" altLang="zh-CN" sz="2000" b="1" dirty="0" smtClean="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smtClean="0">
                <a:latin typeface="华文楷体" panose="02010600040101010101" pitchFamily="2" charset="-122"/>
                <a:ea typeface="华文楷体" panose="02010600040101010101" pitchFamily="2" charset="-122"/>
                <a:hlinkClick r:id="rId6" action="ppaction://hlinksldjump"/>
              </a:rPr>
              <a:t>细分有效等价类</a:t>
            </a:r>
            <a:endParaRPr lang="zh-CN" altLang="en-US" sz="2000" b="1"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689162912"/>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wipe(left)">
                                      <p:cBhvr>
                                        <p:cTn id="10" dur="500"/>
                                        <p:tgtEl>
                                          <p:spTgt spid="9">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wipe(left)">
                                      <p:cBhvr>
                                        <p:cTn id="13" dur="500"/>
                                        <p:tgtEl>
                                          <p:spTgt spid="9">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wipe(left)">
                                      <p:cBhvr>
                                        <p:cTn id="16" dur="500"/>
                                        <p:tgtEl>
                                          <p:spTgt spid="9">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Effect transition="in" filter="wipe(left)">
                                      <p:cBhvr>
                                        <p:cTn id="19"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4"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存在问题</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35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Text Box 20"/>
          <p:cNvSpPr txBox="1">
            <a:spLocks noChangeArrowheads="1"/>
          </p:cNvSpPr>
          <p:nvPr/>
        </p:nvSpPr>
        <p:spPr bwMode="auto">
          <a:xfrm>
            <a:off x="3" y="1162238"/>
            <a:ext cx="30570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smtClean="0">
                <a:solidFill>
                  <a:schemeClr val="accent1"/>
                </a:solidFill>
                <a:latin typeface="华文楷体" panose="02010600040101010101" pitchFamily="2" charset="-122"/>
                <a:ea typeface="华文楷体" panose="02010600040101010101" pitchFamily="2" charset="-122"/>
              </a:rPr>
              <a:t>行为模型建立过程：</a:t>
            </a:r>
            <a:endParaRPr lang="zh-CN" altLang="en-US" sz="2000" b="1" dirty="0">
              <a:solidFill>
                <a:schemeClr val="accent1"/>
              </a:solidFill>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5"/>
          <a:stretch>
            <a:fillRect/>
          </a:stretch>
        </p:blipFill>
        <p:spPr>
          <a:xfrm>
            <a:off x="892877" y="2671621"/>
            <a:ext cx="7286214" cy="2692400"/>
          </a:xfrm>
          <a:prstGeom prst="rect">
            <a:avLst/>
          </a:prstGeom>
        </p:spPr>
      </p:pic>
      <p:sp>
        <p:nvSpPr>
          <p:cNvPr id="7" name="流程图: 接点 6"/>
          <p:cNvSpPr/>
          <p:nvPr/>
        </p:nvSpPr>
        <p:spPr>
          <a:xfrm>
            <a:off x="2649528" y="3016167"/>
            <a:ext cx="432000" cy="432000"/>
          </a:xfrm>
          <a:prstGeom prst="flowChartConnector">
            <a:avLst/>
          </a:prstGeom>
          <a:noFill/>
          <a:ln w="9525" cap="flat" cmpd="sng" algn="ctr">
            <a:solidFill>
              <a:schemeClr val="accent6"/>
            </a:solidFill>
            <a:prstDash val="solid"/>
            <a:round/>
            <a:headEnd type="none" w="med" len="med"/>
            <a:tailEnd type="none" w="med" len="med"/>
          </a:ln>
          <a:effectLst>
            <a:glow rad="101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dirty="0"/>
          </a:p>
        </p:txBody>
      </p:sp>
      <p:sp>
        <p:nvSpPr>
          <p:cNvPr id="8" name="流程图: 接点 7"/>
          <p:cNvSpPr/>
          <p:nvPr/>
        </p:nvSpPr>
        <p:spPr>
          <a:xfrm>
            <a:off x="3780036" y="3023602"/>
            <a:ext cx="432000" cy="432000"/>
          </a:xfrm>
          <a:prstGeom prst="flowChartConnector">
            <a:avLst/>
          </a:prstGeom>
          <a:noFill/>
          <a:ln w="9525" cap="flat" cmpd="sng" algn="ctr">
            <a:solidFill>
              <a:schemeClr val="accent6"/>
            </a:solidFill>
            <a:prstDash val="solid"/>
            <a:round/>
            <a:headEnd type="none" w="med" len="med"/>
            <a:tailEnd type="none" w="med" len="med"/>
          </a:ln>
          <a:effectLst>
            <a:glow rad="101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10" name="流程图: 接点 9"/>
          <p:cNvSpPr/>
          <p:nvPr/>
        </p:nvSpPr>
        <p:spPr>
          <a:xfrm>
            <a:off x="2699408" y="3736774"/>
            <a:ext cx="432000" cy="432000"/>
          </a:xfrm>
          <a:prstGeom prst="flowChartConnector">
            <a:avLst/>
          </a:prstGeom>
          <a:noFill/>
          <a:ln w="9525" cap="flat" cmpd="sng" algn="ctr">
            <a:solidFill>
              <a:schemeClr val="accent6"/>
            </a:solidFill>
            <a:prstDash val="solid"/>
            <a:round/>
            <a:headEnd type="none" w="med" len="med"/>
            <a:tailEnd type="none" w="med" len="med"/>
          </a:ln>
          <a:effectLst>
            <a:glow rad="101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11" name="流程图: 接点 10"/>
          <p:cNvSpPr/>
          <p:nvPr/>
        </p:nvSpPr>
        <p:spPr>
          <a:xfrm>
            <a:off x="3955699" y="3733574"/>
            <a:ext cx="432000" cy="432000"/>
          </a:xfrm>
          <a:prstGeom prst="flowChartConnector">
            <a:avLst/>
          </a:prstGeom>
          <a:noFill/>
          <a:ln w="9525" cap="flat" cmpd="sng" algn="ctr">
            <a:solidFill>
              <a:schemeClr val="accent6"/>
            </a:solidFill>
            <a:prstDash val="solid"/>
            <a:round/>
            <a:headEnd type="none" w="med" len="med"/>
            <a:tailEnd type="none" w="med" len="med"/>
          </a:ln>
          <a:effectLst>
            <a:glow rad="101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12" name="流程图: 接点 11"/>
          <p:cNvSpPr/>
          <p:nvPr/>
        </p:nvSpPr>
        <p:spPr>
          <a:xfrm>
            <a:off x="2295541" y="4465332"/>
            <a:ext cx="432000" cy="432000"/>
          </a:xfrm>
          <a:prstGeom prst="flowChartConnector">
            <a:avLst/>
          </a:prstGeom>
          <a:noFill/>
          <a:ln w="9525" cap="flat" cmpd="sng" algn="ctr">
            <a:solidFill>
              <a:schemeClr val="accent6"/>
            </a:solidFill>
            <a:prstDash val="solid"/>
            <a:round/>
            <a:headEnd type="none" w="med" len="med"/>
            <a:tailEnd type="none" w="med" len="med"/>
          </a:ln>
          <a:effectLst>
            <a:glow rad="101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13" name="流程图: 接点 12"/>
          <p:cNvSpPr/>
          <p:nvPr/>
        </p:nvSpPr>
        <p:spPr>
          <a:xfrm>
            <a:off x="3275563" y="4457381"/>
            <a:ext cx="432000" cy="432000"/>
          </a:xfrm>
          <a:prstGeom prst="flowChartConnector">
            <a:avLst/>
          </a:prstGeom>
          <a:noFill/>
          <a:ln w="9525" cap="flat" cmpd="sng" algn="ctr">
            <a:solidFill>
              <a:schemeClr val="accent6"/>
            </a:solidFill>
            <a:prstDash val="solid"/>
            <a:round/>
            <a:headEnd type="none" w="med" len="med"/>
            <a:tailEnd type="none" w="med" len="med"/>
          </a:ln>
          <a:effectLst>
            <a:glow rad="101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14" name="流程图: 接点 13"/>
          <p:cNvSpPr/>
          <p:nvPr/>
        </p:nvSpPr>
        <p:spPr>
          <a:xfrm>
            <a:off x="4477507" y="4465332"/>
            <a:ext cx="432000" cy="432000"/>
          </a:xfrm>
          <a:prstGeom prst="flowChartConnector">
            <a:avLst/>
          </a:prstGeom>
          <a:noFill/>
          <a:ln w="9525" cap="flat" cmpd="sng" algn="ctr">
            <a:solidFill>
              <a:schemeClr val="accent6"/>
            </a:solidFill>
            <a:prstDash val="solid"/>
            <a:round/>
            <a:headEnd type="none" w="med" len="med"/>
            <a:tailEnd type="none" w="med" len="med"/>
          </a:ln>
          <a:effectLst>
            <a:glow rad="101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15" name="流程图: 接点 14"/>
          <p:cNvSpPr/>
          <p:nvPr/>
        </p:nvSpPr>
        <p:spPr>
          <a:xfrm>
            <a:off x="5895734" y="4457381"/>
            <a:ext cx="432000" cy="432000"/>
          </a:xfrm>
          <a:prstGeom prst="flowChartConnector">
            <a:avLst/>
          </a:prstGeom>
          <a:noFill/>
          <a:ln w="9525" cap="flat" cmpd="sng" algn="ctr">
            <a:solidFill>
              <a:schemeClr val="accent6"/>
            </a:solidFill>
            <a:prstDash val="solid"/>
            <a:round/>
            <a:headEnd type="none" w="med" len="med"/>
            <a:tailEnd type="none" w="med" len="med"/>
          </a:ln>
          <a:effectLst>
            <a:glow rad="101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16" name="矩形 15"/>
          <p:cNvSpPr/>
          <p:nvPr/>
        </p:nvSpPr>
        <p:spPr>
          <a:xfrm>
            <a:off x="3275563" y="5334216"/>
            <a:ext cx="2648482" cy="307777"/>
          </a:xfrm>
          <a:prstGeom prst="rect">
            <a:avLst/>
          </a:prstGeom>
        </p:spPr>
        <p:txBody>
          <a:bodyPr wrap="none">
            <a:spAutoFit/>
          </a:bodyPr>
          <a:lstStyle/>
          <a:p>
            <a:r>
              <a:rPr lang="zh-CN" altLang="en-US" sz="1400" dirty="0">
                <a:solidFill>
                  <a:srgbClr val="000000"/>
                </a:solidFill>
                <a:latin typeface="华文楷体" panose="02010600040101010101" pitchFamily="2" charset="-122"/>
                <a:ea typeface="华文楷体" panose="02010600040101010101" pitchFamily="2" charset="-122"/>
              </a:rPr>
              <a:t>图</a:t>
            </a:r>
            <a:r>
              <a:rPr lang="en-US" altLang="zh-CN" sz="1400" dirty="0">
                <a:solidFill>
                  <a:srgbClr val="000000"/>
                </a:solidFill>
                <a:latin typeface="华文楷体" panose="02010600040101010101" pitchFamily="2" charset="-122"/>
                <a:ea typeface="华文楷体" panose="02010600040101010101" pitchFamily="2" charset="-122"/>
              </a:rPr>
              <a:t>1 </a:t>
            </a:r>
            <a:r>
              <a:rPr lang="zh-CN" altLang="en-US" sz="1400" dirty="0">
                <a:solidFill>
                  <a:srgbClr val="000000"/>
                </a:solidFill>
                <a:latin typeface="华文楷体" panose="02010600040101010101" pitchFamily="2" charset="-122"/>
                <a:ea typeface="华文楷体" panose="02010600040101010101" pitchFamily="2" charset="-122"/>
              </a:rPr>
              <a:t>航空行李计费服务行为模型</a:t>
            </a:r>
          </a:p>
        </p:txBody>
      </p:sp>
      <p:sp>
        <p:nvSpPr>
          <p:cNvPr id="18" name="矩形 17"/>
          <p:cNvSpPr/>
          <p:nvPr/>
        </p:nvSpPr>
        <p:spPr>
          <a:xfrm>
            <a:off x="892877" y="1711691"/>
            <a:ext cx="5020926" cy="830997"/>
          </a:xfrm>
          <a:prstGeom prst="rect">
            <a:avLst/>
          </a:prstGeom>
        </p:spPr>
        <p:txBody>
          <a:bodyPr wrap="none">
            <a:spAutoFit/>
          </a:bodyPr>
          <a:lstStyle/>
          <a:p>
            <a:r>
              <a:rPr lang="zh-CN" altLang="en-US" sz="1600" b="1" dirty="0">
                <a:solidFill>
                  <a:schemeClr val="accent1"/>
                </a:solidFill>
                <a:latin typeface="华文楷体" panose="02010600040101010101" pitchFamily="2" charset="-122"/>
                <a:ea typeface="华文楷体" panose="02010600040101010101" pitchFamily="2" charset="-122"/>
              </a:rPr>
              <a:t>航空行李计费系统</a:t>
            </a:r>
            <a:r>
              <a:rPr lang="zh-CN" altLang="en-US" sz="1600" b="1" dirty="0" smtClean="0">
                <a:solidFill>
                  <a:schemeClr val="accent1"/>
                </a:solidFill>
                <a:latin typeface="华文楷体" panose="02010600040101010101" pitchFamily="2" charset="-122"/>
                <a:ea typeface="华文楷体" panose="02010600040101010101" pitchFamily="2" charset="-122"/>
              </a:rPr>
              <a:t>实例</a:t>
            </a:r>
            <a:endParaRPr lang="en-US" altLang="zh-CN" sz="1600" b="1" dirty="0">
              <a:solidFill>
                <a:schemeClr val="accent1"/>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sz="1600" dirty="0">
                <a:latin typeface="华文楷体" panose="02010600040101010101" pitchFamily="2" charset="-122"/>
                <a:ea typeface="华文楷体" panose="02010600040101010101" pitchFamily="2" charset="-122"/>
              </a:rPr>
              <a:t>该系统包括两个操作：</a:t>
            </a:r>
            <a:r>
              <a:rPr lang="en-US" altLang="zh-CN" sz="1600" dirty="0" smtClean="0">
                <a:latin typeface="华文楷体" panose="02010600040101010101" pitchFamily="2" charset="-122"/>
                <a:ea typeface="华文楷体" panose="02010600040101010101" pitchFamily="2" charset="-122"/>
              </a:rPr>
              <a:t>login</a:t>
            </a:r>
            <a:r>
              <a:rPr lang="zh-CN" altLang="en-US" sz="1600" dirty="0" smtClean="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feeCalculation</a:t>
            </a:r>
            <a:endParaRPr lang="en-US" altLang="zh-CN" sz="16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sz="1600" dirty="0" err="1">
                <a:latin typeface="华文楷体" panose="02010600040101010101" pitchFamily="2" charset="-122"/>
                <a:ea typeface="华文楷体" panose="02010600040101010101" pitchFamily="2" charset="-122"/>
              </a:rPr>
              <a:t>feeCalculation</a:t>
            </a:r>
            <a:r>
              <a:rPr lang="zh-CN" altLang="en-US" sz="1600" dirty="0">
                <a:latin typeface="华文楷体" panose="02010600040101010101" pitchFamily="2" charset="-122"/>
                <a:ea typeface="华文楷体" panose="02010600040101010101" pitchFamily="2" charset="-122"/>
              </a:rPr>
              <a:t>操作需要在</a:t>
            </a:r>
            <a:r>
              <a:rPr lang="en-US" altLang="zh-CN" sz="1600" dirty="0" smtClean="0">
                <a:latin typeface="华文楷体" panose="02010600040101010101" pitchFamily="2" charset="-122"/>
                <a:ea typeface="华文楷体" panose="02010600040101010101" pitchFamily="2" charset="-122"/>
              </a:rPr>
              <a:t>login</a:t>
            </a:r>
            <a:r>
              <a:rPr lang="zh-CN" altLang="en-US" sz="1600" dirty="0" smtClean="0">
                <a:latin typeface="华文楷体" panose="02010600040101010101" pitchFamily="2" charset="-122"/>
                <a:ea typeface="华文楷体" panose="02010600040101010101" pitchFamily="2" charset="-122"/>
              </a:rPr>
              <a:t>操作</a:t>
            </a:r>
            <a:r>
              <a:rPr lang="zh-CN" altLang="en-US" sz="1600" dirty="0">
                <a:latin typeface="华文楷体" panose="02010600040101010101" pitchFamily="2" charset="-122"/>
                <a:ea typeface="华文楷体" panose="02010600040101010101" pitchFamily="2" charset="-122"/>
              </a:rPr>
              <a:t>执行后方可执行</a:t>
            </a:r>
            <a:endParaRPr lang="zh-CN" altLang="en-US" sz="1600" dirty="0">
              <a:latin typeface="华文楷体" panose="02010600040101010101" pitchFamily="2" charset="-122"/>
              <a:ea typeface="华文楷体" panose="02010600040101010101" pitchFamily="2" charset="-122"/>
            </a:endParaRPr>
          </a:p>
        </p:txBody>
      </p:sp>
      <p:sp>
        <p:nvSpPr>
          <p:cNvPr id="19" name="矩形 18"/>
          <p:cNvSpPr/>
          <p:nvPr/>
        </p:nvSpPr>
        <p:spPr>
          <a:xfrm>
            <a:off x="892877" y="5839859"/>
            <a:ext cx="6833922" cy="584775"/>
          </a:xfrm>
          <a:prstGeom prst="rect">
            <a:avLst/>
          </a:prstGeom>
        </p:spPr>
        <p:txBody>
          <a:bodyPr wrap="none">
            <a:spAutoFit/>
          </a:bodyPr>
          <a:lstStyle/>
          <a:p>
            <a:pPr marL="285750" indent="-285750">
              <a:buFont typeface="Arial" panose="020B0604020202020204" pitchFamily="34" charset="0"/>
              <a:buChar char="•"/>
            </a:pPr>
            <a:r>
              <a:rPr lang="zh-CN" altLang="en-US" sz="1600" b="1" dirty="0" smtClean="0">
                <a:latin typeface="华文楷体" panose="02010600040101010101" pitchFamily="2" charset="-122"/>
                <a:ea typeface="华文楷体" panose="02010600040101010101" pitchFamily="2" charset="-122"/>
              </a:rPr>
              <a:t>是否还需要将单独执行</a:t>
            </a:r>
            <a:r>
              <a:rPr lang="en-US" altLang="zh-CN" sz="1600" b="1" dirty="0" err="1" smtClean="0">
                <a:latin typeface="华文楷体" panose="02010600040101010101" pitchFamily="2" charset="-122"/>
                <a:ea typeface="华文楷体" panose="02010600040101010101" pitchFamily="2" charset="-122"/>
              </a:rPr>
              <a:t>feeCalculation</a:t>
            </a:r>
            <a:r>
              <a:rPr lang="zh-CN" altLang="en-US" sz="1600" b="1" dirty="0" smtClean="0">
                <a:latin typeface="华文楷体" panose="02010600040101010101" pitchFamily="2" charset="-122"/>
                <a:ea typeface="华文楷体" panose="02010600040101010101" pitchFamily="2" charset="-122"/>
              </a:rPr>
              <a:t>操作的序列加入到行为模型中？</a:t>
            </a:r>
            <a:endParaRPr lang="en-US" altLang="zh-CN" sz="1600" b="1" dirty="0"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sz="1600" b="1" dirty="0">
                <a:latin typeface="华文楷体" panose="02010600040101010101" pitchFamily="2" charset="-122"/>
                <a:ea typeface="华文楷体" panose="02010600040101010101" pitchFamily="2" charset="-122"/>
              </a:rPr>
              <a:t>对</a:t>
            </a:r>
            <a:r>
              <a:rPr lang="zh-CN" altLang="en-US" sz="1600" b="1" dirty="0" smtClean="0">
                <a:latin typeface="华文楷体" panose="02010600040101010101" pitchFamily="2" charset="-122"/>
                <a:ea typeface="华文楷体" panose="02010600040101010101" pitchFamily="2" charset="-122"/>
              </a:rPr>
              <a:t>其进行测试用例生成时，是否针对该操作生成有效及无效测试用例？</a:t>
            </a:r>
            <a:endParaRPr lang="en-US" altLang="zh-CN" sz="1600" b="1" dirty="0" smtClean="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549755408"/>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5" grpId="0" animBg="1"/>
      <p:bldP spid="16" grpId="0"/>
      <p:bldP spid="18" grpId="0"/>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4"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存在问题</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36</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578" y="2129784"/>
            <a:ext cx="7648572" cy="2549524"/>
          </a:xfrm>
          <a:prstGeom prst="rect">
            <a:avLst/>
          </a:prstGeom>
        </p:spPr>
      </p:pic>
      <p:sp>
        <p:nvSpPr>
          <p:cNvPr id="9" name="Text Box 20"/>
          <p:cNvSpPr txBox="1">
            <a:spLocks noChangeArrowheads="1"/>
          </p:cNvSpPr>
          <p:nvPr/>
        </p:nvSpPr>
        <p:spPr bwMode="auto">
          <a:xfrm>
            <a:off x="3" y="1162238"/>
            <a:ext cx="3057042" cy="44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smtClean="0">
                <a:solidFill>
                  <a:schemeClr val="accent1"/>
                </a:solidFill>
                <a:latin typeface="华文楷体" panose="02010600040101010101" pitchFamily="2" charset="-122"/>
                <a:ea typeface="华文楷体" panose="02010600040101010101" pitchFamily="2" charset="-122"/>
              </a:rPr>
              <a:t>行为模型可视化：</a:t>
            </a:r>
            <a:endParaRPr lang="zh-CN" altLang="en-US" sz="2000" b="1" dirty="0">
              <a:solidFill>
                <a:schemeClr val="accent1"/>
              </a:solidFill>
              <a:latin typeface="华文楷体" panose="02010600040101010101" pitchFamily="2" charset="-122"/>
              <a:ea typeface="华文楷体" panose="02010600040101010101" pitchFamily="2" charset="-122"/>
            </a:endParaRPr>
          </a:p>
        </p:txBody>
      </p:sp>
      <p:sp>
        <p:nvSpPr>
          <p:cNvPr id="8" name="矩形 7"/>
          <p:cNvSpPr/>
          <p:nvPr/>
        </p:nvSpPr>
        <p:spPr>
          <a:xfrm>
            <a:off x="790578" y="1709156"/>
            <a:ext cx="6114702" cy="338554"/>
          </a:xfrm>
          <a:prstGeom prst="rect">
            <a:avLst/>
          </a:prstGeom>
        </p:spPr>
        <p:txBody>
          <a:bodyPr wrap="square">
            <a:spAutoFit/>
          </a:bodyPr>
          <a:lstStyle/>
          <a:p>
            <a:pPr lvl="0"/>
            <a:r>
              <a:rPr lang="zh-CN" altLang="en-US" sz="1600" dirty="0" smtClean="0">
                <a:solidFill>
                  <a:srgbClr val="000000"/>
                </a:solidFill>
                <a:latin typeface="华文楷体" panose="02010600040101010101" pitchFamily="2" charset="-122"/>
                <a:ea typeface="华文楷体" panose="02010600040101010101" pitchFamily="2" charset="-122"/>
              </a:rPr>
              <a:t>以</a:t>
            </a:r>
            <a:r>
              <a:rPr lang="en-US" altLang="zh-CN" sz="1600" dirty="0" smtClean="0">
                <a:solidFill>
                  <a:srgbClr val="000000"/>
                </a:solidFill>
                <a:latin typeface="华文楷体" panose="02010600040101010101" pitchFamily="2" charset="-122"/>
                <a:ea typeface="华文楷体" panose="02010600040101010101" pitchFamily="2" charset="-122"/>
              </a:rPr>
              <a:t>EXP</a:t>
            </a:r>
            <a:r>
              <a:rPr lang="zh-CN" altLang="en-US" sz="1600" dirty="0" smtClean="0">
                <a:solidFill>
                  <a:srgbClr val="000000"/>
                </a:solidFill>
                <a:latin typeface="华文楷体" panose="02010600040101010101" pitchFamily="2" charset="-122"/>
                <a:ea typeface="华文楷体" panose="02010600040101010101" pitchFamily="2" charset="-122"/>
              </a:rPr>
              <a:t>服务为例，解析扩展后的</a:t>
            </a:r>
            <a:r>
              <a:rPr lang="en-US" altLang="zh-CN" sz="1600" dirty="0" smtClean="0">
                <a:solidFill>
                  <a:srgbClr val="000000"/>
                </a:solidFill>
                <a:latin typeface="华文楷体" panose="02010600040101010101" pitchFamily="2" charset="-122"/>
                <a:ea typeface="华文楷体" panose="02010600040101010101" pitchFamily="2" charset="-122"/>
              </a:rPr>
              <a:t>WSDL</a:t>
            </a:r>
            <a:r>
              <a:rPr lang="zh-CN" altLang="en-US" sz="1600" dirty="0" smtClean="0">
                <a:solidFill>
                  <a:srgbClr val="000000"/>
                </a:solidFill>
                <a:latin typeface="华文楷体" panose="02010600040101010101" pitchFamily="2" charset="-122"/>
                <a:ea typeface="华文楷体" panose="02010600040101010101" pitchFamily="2" charset="-122"/>
              </a:rPr>
              <a:t>生成的行为模型如下图所示：</a:t>
            </a:r>
            <a:endParaRPr lang="en-US" altLang="zh-CN" sz="1600" dirty="0">
              <a:solidFill>
                <a:srgbClr val="000000"/>
              </a:solidFill>
              <a:latin typeface="华文楷体" panose="02010600040101010101" pitchFamily="2" charset="-122"/>
              <a:ea typeface="华文楷体" panose="02010600040101010101" pitchFamily="2" charset="-122"/>
            </a:endParaRPr>
          </a:p>
        </p:txBody>
      </p:sp>
      <p:sp>
        <p:nvSpPr>
          <p:cNvPr id="2" name="圆角矩形 1"/>
          <p:cNvSpPr/>
          <p:nvPr/>
        </p:nvSpPr>
        <p:spPr>
          <a:xfrm>
            <a:off x="809628" y="2671121"/>
            <a:ext cx="1562097" cy="790575"/>
          </a:xfrm>
          <a:prstGeom prst="roundRect">
            <a:avLst/>
          </a:prstGeom>
          <a:noFill/>
          <a:ln w="9525" cap="flat" cmpd="sng" algn="ctr">
            <a:solidFill>
              <a:schemeClr val="accent1"/>
            </a:solidFill>
            <a:prstDash val="solid"/>
            <a:round/>
            <a:headEnd type="none" w="med" len="med"/>
            <a:tailEnd type="none" w="med" len="med"/>
          </a:ln>
          <a:effectLst>
            <a:glow rad="139700">
              <a:schemeClr val="accent1">
                <a:satMod val="175000"/>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1" name="矩形 10"/>
          <p:cNvSpPr/>
          <p:nvPr/>
        </p:nvSpPr>
        <p:spPr>
          <a:xfrm>
            <a:off x="832839" y="5220645"/>
            <a:ext cx="6438897" cy="1077218"/>
          </a:xfrm>
          <a:prstGeom prst="rect">
            <a:avLst/>
          </a:prstGeom>
        </p:spPr>
        <p:txBody>
          <a:bodyPr wrap="square">
            <a:spAutoFit/>
          </a:bodyPr>
          <a:lstStyle/>
          <a:p>
            <a:pPr lvl="0"/>
            <a:r>
              <a:rPr lang="zh-CN" altLang="en-US" sz="1600" b="1" dirty="0" smtClean="0">
                <a:solidFill>
                  <a:schemeClr val="accent1"/>
                </a:solidFill>
                <a:latin typeface="华文楷体" panose="02010600040101010101" pitchFamily="2" charset="-122"/>
                <a:ea typeface="华文楷体" panose="02010600040101010101" pitchFamily="2" charset="-122"/>
              </a:rPr>
              <a:t>解决办法：</a:t>
            </a:r>
            <a:endParaRPr lang="en-US" altLang="zh-CN" sz="1600" b="1" dirty="0" smtClean="0">
              <a:solidFill>
                <a:schemeClr val="accent1"/>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1600" b="1" dirty="0" smtClean="0">
                <a:solidFill>
                  <a:srgbClr val="000000"/>
                </a:solidFill>
                <a:latin typeface="华文楷体" panose="02010600040101010101" pitchFamily="2" charset="-122"/>
                <a:ea typeface="华文楷体" panose="02010600040101010101" pitchFamily="2" charset="-122"/>
              </a:rPr>
              <a:t>行为模型</a:t>
            </a:r>
            <a:r>
              <a:rPr lang="zh-CN" altLang="en-US" sz="1600" b="1" dirty="0" smtClean="0">
                <a:solidFill>
                  <a:srgbClr val="000000"/>
                </a:solidFill>
                <a:latin typeface="华文楷体" panose="02010600040101010101" pitchFamily="2" charset="-122"/>
                <a:ea typeface="华文楷体" panose="02010600040101010101" pitchFamily="2" charset="-122"/>
              </a:rPr>
              <a:t>的节点仅显示操作名称与消息名称，选择该节点后，再显示该节点的参数</a:t>
            </a:r>
            <a:r>
              <a:rPr lang="zh-CN" altLang="en-US" sz="1600" b="1" dirty="0" smtClean="0">
                <a:solidFill>
                  <a:srgbClr val="000000"/>
                </a:solidFill>
                <a:latin typeface="华文楷体" panose="02010600040101010101" pitchFamily="2" charset="-122"/>
                <a:ea typeface="华文楷体" panose="02010600040101010101" pitchFamily="2" charset="-122"/>
              </a:rPr>
              <a:t>约束。</a:t>
            </a:r>
            <a:endParaRPr lang="en-US" altLang="zh-CN" sz="1600" b="1" dirty="0" smtClean="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1600" b="1" dirty="0" smtClean="0">
                <a:solidFill>
                  <a:srgbClr val="000000"/>
                </a:solidFill>
                <a:latin typeface="华文楷体" panose="02010600040101010101" pitchFamily="2" charset="-122"/>
                <a:ea typeface="华文楷体" panose="02010600040101010101" pitchFamily="2" charset="-122"/>
              </a:rPr>
              <a:t>点击“</a:t>
            </a:r>
            <a:r>
              <a:rPr lang="en-US" altLang="zh-CN" sz="1600" b="1" dirty="0" smtClean="0">
                <a:solidFill>
                  <a:srgbClr val="000000"/>
                </a:solidFill>
                <a:latin typeface="华文楷体" panose="02010600040101010101" pitchFamily="2" charset="-122"/>
                <a:ea typeface="华文楷体" panose="02010600040101010101" pitchFamily="2" charset="-122"/>
              </a:rPr>
              <a:t>Generate Model</a:t>
            </a:r>
            <a:r>
              <a:rPr lang="zh-CN" altLang="en-US" sz="1600" b="1" dirty="0" smtClean="0">
                <a:solidFill>
                  <a:srgbClr val="000000"/>
                </a:solidFill>
                <a:latin typeface="华文楷体" panose="02010600040101010101" pitchFamily="2" charset="-122"/>
                <a:ea typeface="华文楷体" panose="02010600040101010101" pitchFamily="2" charset="-122"/>
              </a:rPr>
              <a:t>”</a:t>
            </a:r>
            <a:r>
              <a:rPr lang="zh-CN" altLang="en-US" sz="1600" b="1" dirty="0">
                <a:solidFill>
                  <a:srgbClr val="000000"/>
                </a:solidFill>
                <a:latin typeface="华文楷体" panose="02010600040101010101" pitchFamily="2" charset="-122"/>
                <a:ea typeface="华文楷体" panose="02010600040101010101" pitchFamily="2" charset="-122"/>
              </a:rPr>
              <a:t>后</a:t>
            </a:r>
            <a:r>
              <a:rPr lang="zh-CN" altLang="en-US" sz="1600" b="1" dirty="0" smtClean="0">
                <a:solidFill>
                  <a:srgbClr val="000000"/>
                </a:solidFill>
                <a:latin typeface="华文楷体" panose="02010600040101010101" pitchFamily="2" charset="-122"/>
                <a:ea typeface="华文楷体" panose="02010600040101010101" pitchFamily="2" charset="-122"/>
              </a:rPr>
              <a:t>直接调用默认的图片查看器，弹出</a:t>
            </a:r>
            <a:endParaRPr lang="en-US" altLang="zh-CN" sz="1600" b="1" dirty="0" smtClean="0">
              <a:solidFill>
                <a:srgbClr val="00000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6"/>
          <a:stretch>
            <a:fillRect/>
          </a:stretch>
        </p:blipFill>
        <p:spPr>
          <a:xfrm>
            <a:off x="1348933" y="1519254"/>
            <a:ext cx="5793827" cy="4574074"/>
          </a:xfrm>
          <a:prstGeom prst="rect">
            <a:avLst/>
          </a:prstGeom>
          <a:ln>
            <a:noFill/>
          </a:ln>
          <a:effectLst>
            <a:outerShdw blurRad="190500" algn="tl" rotWithShape="0">
              <a:srgbClr val="000000">
                <a:alpha val="70000"/>
              </a:srgbClr>
            </a:outerShdw>
          </a:effectLst>
        </p:spPr>
      </p:pic>
      <p:pic>
        <p:nvPicPr>
          <p:cNvPr id="4" name="图片 3"/>
          <p:cNvPicPr>
            <a:picLocks noChangeAspect="1"/>
          </p:cNvPicPr>
          <p:nvPr/>
        </p:nvPicPr>
        <p:blipFill>
          <a:blip r:embed="rId7"/>
          <a:stretch>
            <a:fillRect/>
          </a:stretch>
        </p:blipFill>
        <p:spPr>
          <a:xfrm>
            <a:off x="1348933" y="1525129"/>
            <a:ext cx="5786386" cy="4568199"/>
          </a:xfrm>
          <a:prstGeom prst="rect">
            <a:avLst/>
          </a:prstGeom>
          <a:ln>
            <a:noFill/>
          </a:ln>
          <a:effectLst>
            <a:outerShdw blurRad="190500" algn="tl" rotWithShape="0">
              <a:srgbClr val="000000">
                <a:alpha val="70000"/>
              </a:srgbClr>
            </a:outerShdw>
          </a:effectLst>
        </p:spPr>
      </p:pic>
      <p:grpSp>
        <p:nvGrpSpPr>
          <p:cNvPr id="12" name="组合 11"/>
          <p:cNvGrpSpPr/>
          <p:nvPr/>
        </p:nvGrpSpPr>
        <p:grpSpPr>
          <a:xfrm>
            <a:off x="1402097" y="1382619"/>
            <a:ext cx="5680058" cy="5058722"/>
            <a:chOff x="1373214" y="270023"/>
            <a:chExt cx="5680058" cy="5058722"/>
          </a:xfrm>
        </p:grpSpPr>
        <p:pic>
          <p:nvPicPr>
            <p:cNvPr id="10" name="图片 9"/>
            <p:cNvPicPr>
              <a:picLocks noChangeAspect="1"/>
            </p:cNvPicPr>
            <p:nvPr/>
          </p:nvPicPr>
          <p:blipFill>
            <a:blip r:embed="rId8"/>
            <a:stretch>
              <a:fillRect/>
            </a:stretch>
          </p:blipFill>
          <p:spPr>
            <a:xfrm>
              <a:off x="1384375" y="2047710"/>
              <a:ext cx="5668897" cy="3281035"/>
            </a:xfrm>
            <a:prstGeom prst="rect">
              <a:avLst/>
            </a:prstGeom>
            <a:ln>
              <a:noFill/>
            </a:ln>
            <a:effectLst>
              <a:outerShdw blurRad="190500" algn="tl" rotWithShape="0">
                <a:srgbClr val="000000">
                  <a:alpha val="70000"/>
                </a:srgbClr>
              </a:outerShdw>
            </a:effectLst>
          </p:spPr>
        </p:pic>
        <p:pic>
          <p:nvPicPr>
            <p:cNvPr id="5" name="图片 4"/>
            <p:cNvPicPr>
              <a:picLocks noChangeAspect="1"/>
            </p:cNvPicPr>
            <p:nvPr/>
          </p:nvPicPr>
          <p:blipFill>
            <a:blip r:embed="rId9"/>
            <a:stretch>
              <a:fillRect/>
            </a:stretch>
          </p:blipFill>
          <p:spPr>
            <a:xfrm>
              <a:off x="1373214" y="270023"/>
              <a:ext cx="5679227" cy="1741131"/>
            </a:xfrm>
            <a:prstGeom prst="rect">
              <a:avLst/>
            </a:prstGeom>
            <a:ln>
              <a:noFill/>
            </a:ln>
            <a:effectLst>
              <a:outerShdw blurRad="190500" algn="tl" rotWithShape="0">
                <a:srgbClr val="000000">
                  <a:alpha val="70000"/>
                </a:srgbClr>
              </a:outerShdw>
            </a:effectLst>
          </p:spPr>
        </p:pic>
      </p:grpSp>
    </p:spTree>
    <p:custDataLst>
      <p:tags r:id="rId1"/>
    </p:custDataLst>
    <p:extLst>
      <p:ext uri="{BB962C8B-B14F-4D97-AF65-F5344CB8AC3E}">
        <p14:creationId xmlns:p14="http://schemas.microsoft.com/office/powerpoint/2010/main" val="2914528020"/>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3"/>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left)">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存在问题</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37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Text Box 20"/>
          <p:cNvSpPr txBox="1">
            <a:spLocks noChangeArrowheads="1"/>
          </p:cNvSpPr>
          <p:nvPr/>
        </p:nvSpPr>
        <p:spPr bwMode="auto">
          <a:xfrm>
            <a:off x="3" y="1162238"/>
            <a:ext cx="30570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a:solidFill>
                  <a:schemeClr val="accent1"/>
                </a:solidFill>
                <a:latin typeface="华文楷体" panose="02010600040101010101" pitchFamily="2" charset="-122"/>
                <a:ea typeface="华文楷体" panose="02010600040101010101" pitchFamily="2" charset="-122"/>
              </a:rPr>
              <a:t>测试用例生成问题</a:t>
            </a:r>
            <a:r>
              <a:rPr lang="zh-CN" altLang="en-US" sz="2000" b="1" dirty="0" smtClean="0">
                <a:solidFill>
                  <a:schemeClr val="accent1"/>
                </a:solidFill>
                <a:latin typeface="华文楷体" panose="02010600040101010101" pitchFamily="2" charset="-122"/>
                <a:ea typeface="华文楷体" panose="02010600040101010101" pitchFamily="2" charset="-122"/>
              </a:rPr>
              <a:t>：</a:t>
            </a:r>
            <a:endParaRPr lang="zh-CN" altLang="en-US" sz="2000" b="1" dirty="0">
              <a:solidFill>
                <a:schemeClr val="accent1"/>
              </a:solidFill>
              <a:latin typeface="华文楷体" panose="02010600040101010101" pitchFamily="2" charset="-122"/>
              <a:ea typeface="华文楷体" panose="02010600040101010101" pitchFamily="2" charset="-122"/>
            </a:endParaRPr>
          </a:p>
        </p:txBody>
      </p:sp>
      <p:sp>
        <p:nvSpPr>
          <p:cNvPr id="8" name="矩形 7"/>
          <p:cNvSpPr/>
          <p:nvPr/>
        </p:nvSpPr>
        <p:spPr>
          <a:xfrm>
            <a:off x="880262" y="1623903"/>
            <a:ext cx="6895751" cy="3754874"/>
          </a:xfrm>
          <a:prstGeom prst="rect">
            <a:avLst/>
          </a:prstGeom>
        </p:spPr>
        <p:txBody>
          <a:bodyPr wrap="square">
            <a:spAutoFit/>
          </a:bodyPr>
          <a:lstStyle/>
          <a:p>
            <a:pPr marL="285750" indent="-285750">
              <a:buFont typeface="Arial" panose="020B0604020202020204" pitchFamily="34" charset="0"/>
              <a:buChar char="•"/>
            </a:pPr>
            <a:r>
              <a:rPr lang="zh-CN" altLang="en-US" sz="1600" dirty="0" smtClean="0">
                <a:solidFill>
                  <a:srgbClr val="000000"/>
                </a:solidFill>
                <a:latin typeface="华文楷体" panose="02010600040101010101" pitchFamily="2" charset="-122"/>
                <a:ea typeface="华文楷体" panose="02010600040101010101" pitchFamily="2" charset="-122"/>
              </a:rPr>
              <a:t>参数除了自身范围约束外，应该还具有参数之间的组合关系，这种关系用等价类划分很难描述，测试效果难以保证，因此考虑使用</a:t>
            </a:r>
            <a:r>
              <a:rPr lang="zh-CN" altLang="en-US" sz="1600" b="1" dirty="0" smtClean="0">
                <a:solidFill>
                  <a:srgbClr val="000000"/>
                </a:solidFill>
                <a:latin typeface="华文楷体" panose="02010600040101010101" pitchFamily="2" charset="-122"/>
                <a:ea typeface="华文楷体" panose="02010600040101010101" pitchFamily="2" charset="-122"/>
              </a:rPr>
              <a:t>决策表</a:t>
            </a:r>
            <a:r>
              <a:rPr lang="zh-CN" altLang="en-US" sz="1600" dirty="0" smtClean="0">
                <a:solidFill>
                  <a:srgbClr val="000000"/>
                </a:solidFill>
                <a:latin typeface="华文楷体" panose="02010600040101010101" pitchFamily="2" charset="-122"/>
                <a:ea typeface="华文楷体" panose="02010600040101010101" pitchFamily="2" charset="-122"/>
              </a:rPr>
              <a:t>方法进行测试用例的生成</a:t>
            </a:r>
            <a:r>
              <a:rPr lang="zh-CN" altLang="en-US" sz="1600" dirty="0" smtClean="0">
                <a:solidFill>
                  <a:srgbClr val="000000"/>
                </a:solidFill>
                <a:latin typeface="华文楷体" panose="02010600040101010101" pitchFamily="2" charset="-122"/>
                <a:ea typeface="华文楷体" panose="02010600040101010101" pitchFamily="2" charset="-122"/>
              </a:rPr>
              <a:t>；</a:t>
            </a:r>
            <a:endParaRPr lang="en-US" altLang="zh-CN" sz="1600" dirty="0">
              <a:solidFill>
                <a:srgbClr val="000000"/>
              </a:solidFill>
              <a:latin typeface="华文楷体" panose="02010600040101010101" pitchFamily="2" charset="-122"/>
              <a:ea typeface="华文楷体" panose="02010600040101010101" pitchFamily="2" charset="-122"/>
            </a:endParaRPr>
          </a:p>
          <a:p>
            <a:pPr indent="457200"/>
            <a:r>
              <a:rPr lang="en-US" altLang="zh-CN" sz="1400" dirty="0" smtClean="0">
                <a:solidFill>
                  <a:srgbClr val="000000"/>
                </a:solidFill>
                <a:latin typeface="华文楷体" panose="02010600040101010101" pitchFamily="2" charset="-122"/>
                <a:ea typeface="华文楷体" panose="02010600040101010101" pitchFamily="2" charset="-122"/>
              </a:rPr>
              <a:t>[</a:t>
            </a:r>
            <a:r>
              <a:rPr lang="en-US" altLang="zh-CN" sz="1400" dirty="0">
                <a:solidFill>
                  <a:srgbClr val="000000"/>
                </a:solidFill>
                <a:latin typeface="华文楷体" panose="02010600040101010101" pitchFamily="2" charset="-122"/>
                <a:ea typeface="华文楷体" panose="02010600040101010101" pitchFamily="2" charset="-122"/>
              </a:rPr>
              <a:t>1] F. Belli, M. </a:t>
            </a:r>
            <a:r>
              <a:rPr lang="en-US" altLang="zh-CN" sz="1400" dirty="0" err="1">
                <a:solidFill>
                  <a:srgbClr val="000000"/>
                </a:solidFill>
                <a:latin typeface="华文楷体" panose="02010600040101010101" pitchFamily="2" charset="-122"/>
                <a:ea typeface="华文楷体" panose="02010600040101010101" pitchFamily="2" charset="-122"/>
              </a:rPr>
              <a:t>Linschulte</a:t>
            </a:r>
            <a:r>
              <a:rPr lang="en-US" altLang="zh-CN" sz="1400" dirty="0">
                <a:solidFill>
                  <a:srgbClr val="000000"/>
                </a:solidFill>
                <a:latin typeface="华文楷体" panose="02010600040101010101" pitchFamily="2" charset="-122"/>
                <a:ea typeface="华文楷体" panose="02010600040101010101" pitchFamily="2" charset="-122"/>
              </a:rPr>
              <a:t>. Event-Driven Modeling and Testing of Web Services, in: Proceedings of the 32nd IEEE International Computer Software and Applications Conference (COMPSAC 2008), IEEE Computer Society, 2008, pp. 1168-1173</a:t>
            </a:r>
            <a:r>
              <a:rPr lang="en-US" altLang="zh-CN" sz="1400" dirty="0" smtClean="0">
                <a:solidFill>
                  <a:srgbClr val="000000"/>
                </a:solidFill>
                <a:latin typeface="华文楷体" panose="02010600040101010101" pitchFamily="2" charset="-122"/>
                <a:ea typeface="华文楷体" panose="02010600040101010101" pitchFamily="2" charset="-122"/>
              </a:rPr>
              <a:t>.</a:t>
            </a:r>
          </a:p>
          <a:p>
            <a:pPr indent="457200"/>
            <a:r>
              <a:rPr lang="en-US" altLang="zh-CN" sz="1400" dirty="0" smtClean="0">
                <a:solidFill>
                  <a:srgbClr val="000000"/>
                </a:solidFill>
                <a:latin typeface="华文楷体" panose="02010600040101010101" pitchFamily="2" charset="-122"/>
                <a:ea typeface="华文楷体" panose="02010600040101010101" pitchFamily="2" charset="-122"/>
              </a:rPr>
              <a:t>[2] A</a:t>
            </a:r>
            <a:r>
              <a:rPr lang="en-US" altLang="zh-CN" sz="1400" dirty="0">
                <a:solidFill>
                  <a:srgbClr val="000000"/>
                </a:solidFill>
                <a:latin typeface="华文楷体" panose="02010600040101010101" pitchFamily="2" charset="-122"/>
                <a:ea typeface="华文楷体" panose="02010600040101010101" pitchFamily="2" charset="-122"/>
              </a:rPr>
              <a:t>. T. Endo, M. </a:t>
            </a:r>
            <a:r>
              <a:rPr lang="en-US" altLang="zh-CN" sz="1400" dirty="0" err="1">
                <a:solidFill>
                  <a:srgbClr val="000000"/>
                </a:solidFill>
                <a:latin typeface="华文楷体" panose="02010600040101010101" pitchFamily="2" charset="-122"/>
                <a:ea typeface="华文楷体" panose="02010600040101010101" pitchFamily="2" charset="-122"/>
              </a:rPr>
              <a:t>Linschulte</a:t>
            </a:r>
            <a:r>
              <a:rPr lang="en-US" altLang="zh-CN" sz="1400" dirty="0">
                <a:solidFill>
                  <a:srgbClr val="000000"/>
                </a:solidFill>
                <a:latin typeface="华文楷体" panose="02010600040101010101" pitchFamily="2" charset="-122"/>
                <a:ea typeface="华文楷体" panose="02010600040101010101" pitchFamily="2" charset="-122"/>
              </a:rPr>
              <a:t>, A. D. S. </a:t>
            </a:r>
            <a:r>
              <a:rPr lang="en-US" altLang="zh-CN" sz="1400" dirty="0" err="1">
                <a:solidFill>
                  <a:srgbClr val="000000"/>
                </a:solidFill>
                <a:latin typeface="华文楷体" panose="02010600040101010101" pitchFamily="2" charset="-122"/>
                <a:ea typeface="华文楷体" panose="02010600040101010101" pitchFamily="2" charset="-122"/>
              </a:rPr>
              <a:t>Simão</a:t>
            </a:r>
            <a:r>
              <a:rPr lang="en-US" altLang="zh-CN" sz="1400" dirty="0">
                <a:solidFill>
                  <a:srgbClr val="000000"/>
                </a:solidFill>
                <a:latin typeface="华文楷体" panose="02010600040101010101" pitchFamily="2" charset="-122"/>
                <a:ea typeface="华文楷体" panose="02010600040101010101" pitchFamily="2" charset="-122"/>
              </a:rPr>
              <a:t>, et al. Event-and Coverage-Based Testing of Web Services, in: Proceedings of the 4th International Conference on Secure Software Integration &amp; Reliability Improvement Companion (SSIRI 2010), IEEE Computer Society, 2010, pp. 62-69</a:t>
            </a:r>
            <a:r>
              <a:rPr lang="en-US" altLang="zh-CN" sz="1400" dirty="0" smtClean="0">
                <a:solidFill>
                  <a:srgbClr val="000000"/>
                </a:solidFill>
                <a:latin typeface="华文楷体" panose="02010600040101010101" pitchFamily="2" charset="-122"/>
                <a:ea typeface="华文楷体" panose="02010600040101010101" pitchFamily="2" charset="-122"/>
              </a:rPr>
              <a:t>.</a:t>
            </a:r>
            <a:endParaRPr lang="en-US" altLang="zh-CN" sz="1400" dirty="0">
              <a:solidFill>
                <a:srgbClr val="000000"/>
              </a:solidFill>
              <a:latin typeface="华文楷体" panose="02010600040101010101" pitchFamily="2" charset="-122"/>
              <a:ea typeface="华文楷体" panose="02010600040101010101" pitchFamily="2" charset="-122"/>
            </a:endParaRPr>
          </a:p>
          <a:p>
            <a:pPr indent="457200"/>
            <a:r>
              <a:rPr lang="en-US" altLang="zh-CN" sz="1400" dirty="0" smtClean="0">
                <a:solidFill>
                  <a:srgbClr val="000000"/>
                </a:solidFill>
                <a:latin typeface="华文楷体" panose="02010600040101010101" pitchFamily="2" charset="-122"/>
                <a:ea typeface="华文楷体" panose="02010600040101010101" pitchFamily="2" charset="-122"/>
              </a:rPr>
              <a:t>[3] F</a:t>
            </a:r>
            <a:r>
              <a:rPr lang="en-US" altLang="zh-CN" sz="1400" dirty="0">
                <a:solidFill>
                  <a:srgbClr val="000000"/>
                </a:solidFill>
                <a:latin typeface="华文楷体" panose="02010600040101010101" pitchFamily="2" charset="-122"/>
                <a:ea typeface="华文楷体" panose="02010600040101010101" pitchFamily="2" charset="-122"/>
              </a:rPr>
              <a:t>. Belli, A. T. Endo, M. </a:t>
            </a:r>
            <a:r>
              <a:rPr lang="en-US" altLang="zh-CN" sz="1400" dirty="0" err="1">
                <a:solidFill>
                  <a:srgbClr val="000000"/>
                </a:solidFill>
                <a:latin typeface="华文楷体" panose="02010600040101010101" pitchFamily="2" charset="-122"/>
                <a:ea typeface="华文楷体" panose="02010600040101010101" pitchFamily="2" charset="-122"/>
              </a:rPr>
              <a:t>Linschulte</a:t>
            </a:r>
            <a:r>
              <a:rPr lang="en-US" altLang="zh-CN" sz="1400" dirty="0">
                <a:solidFill>
                  <a:srgbClr val="000000"/>
                </a:solidFill>
                <a:latin typeface="华文楷体" panose="02010600040101010101" pitchFamily="2" charset="-122"/>
                <a:ea typeface="华文楷体" panose="02010600040101010101" pitchFamily="2" charset="-122"/>
              </a:rPr>
              <a:t>, A. </a:t>
            </a:r>
            <a:r>
              <a:rPr lang="en-US" altLang="zh-CN" sz="1400" dirty="0" err="1">
                <a:solidFill>
                  <a:srgbClr val="000000"/>
                </a:solidFill>
                <a:latin typeface="华文楷体" panose="02010600040101010101" pitchFamily="2" charset="-122"/>
                <a:ea typeface="华文楷体" panose="02010600040101010101" pitchFamily="2" charset="-122"/>
              </a:rPr>
              <a:t>Simao</a:t>
            </a:r>
            <a:r>
              <a:rPr lang="en-US" altLang="zh-CN" sz="1400" dirty="0">
                <a:solidFill>
                  <a:srgbClr val="000000"/>
                </a:solidFill>
                <a:latin typeface="华文楷体" panose="02010600040101010101" pitchFamily="2" charset="-122"/>
                <a:ea typeface="华文楷体" panose="02010600040101010101" pitchFamily="2" charset="-122"/>
              </a:rPr>
              <a:t>. A holistic approach to model-based testing of Web service compositions[J]. Software Practice &amp; Experience, 2014, 44(2): 201–234</a:t>
            </a:r>
            <a:r>
              <a:rPr lang="en-US" altLang="zh-CN" sz="1400" dirty="0" smtClean="0">
                <a:solidFill>
                  <a:srgbClr val="000000"/>
                </a:solidFill>
                <a:latin typeface="华文楷体" panose="02010600040101010101" pitchFamily="2" charset="-122"/>
                <a:ea typeface="华文楷体" panose="02010600040101010101" pitchFamily="2" charset="-122"/>
              </a:rPr>
              <a:t>.</a:t>
            </a:r>
            <a:endParaRPr lang="en-US" altLang="zh-CN" sz="1400" dirty="0" smtClean="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sz="1600" dirty="0" smtClean="0">
                <a:solidFill>
                  <a:srgbClr val="000000"/>
                </a:solidFill>
                <a:latin typeface="华文楷体" panose="02010600040101010101" pitchFamily="2" charset="-122"/>
                <a:ea typeface="华文楷体" panose="02010600040101010101" pitchFamily="2" charset="-122"/>
              </a:rPr>
              <a:t>决策表可以由</a:t>
            </a:r>
            <a:r>
              <a:rPr lang="zh-CN" altLang="en-US" sz="1600" b="1" dirty="0" smtClean="0">
                <a:solidFill>
                  <a:srgbClr val="000000"/>
                </a:solidFill>
                <a:latin typeface="华文楷体" panose="02010600040101010101" pitchFamily="2" charset="-122"/>
                <a:ea typeface="华文楷体" panose="02010600040101010101" pitchFamily="2" charset="-122"/>
              </a:rPr>
              <a:t>服务开发商提供</a:t>
            </a:r>
            <a:r>
              <a:rPr lang="zh-CN" altLang="en-US" sz="1600" dirty="0" smtClean="0">
                <a:solidFill>
                  <a:srgbClr val="000000"/>
                </a:solidFill>
                <a:latin typeface="华文楷体" panose="02010600040101010101" pitchFamily="2" charset="-122"/>
                <a:ea typeface="华文楷体" panose="02010600040101010101" pitchFamily="2" charset="-122"/>
              </a:rPr>
              <a:t>，也可通过该服务的</a:t>
            </a:r>
            <a:r>
              <a:rPr lang="zh-CN" altLang="en-US" sz="1600" b="1" dirty="0" smtClean="0">
                <a:solidFill>
                  <a:srgbClr val="000000"/>
                </a:solidFill>
                <a:latin typeface="华文楷体" panose="02010600040101010101" pitchFamily="2" charset="-122"/>
                <a:ea typeface="华文楷体" panose="02010600040101010101" pitchFamily="2" charset="-122"/>
              </a:rPr>
              <a:t>规格说明进行后期</a:t>
            </a:r>
            <a:r>
              <a:rPr lang="zh-CN" altLang="en-US" sz="1600" b="1" dirty="0" smtClean="0">
                <a:solidFill>
                  <a:srgbClr val="000000"/>
                </a:solidFill>
                <a:latin typeface="华文楷体" panose="02010600040101010101" pitchFamily="2" charset="-122"/>
                <a:ea typeface="华文楷体" panose="02010600040101010101" pitchFamily="2" charset="-122"/>
              </a:rPr>
              <a:t>设计</a:t>
            </a:r>
            <a:endParaRPr lang="en-US" altLang="zh-CN" sz="1600" b="1" dirty="0" smtClean="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sz="1600" dirty="0" smtClean="0">
                <a:solidFill>
                  <a:srgbClr val="000000"/>
                </a:solidFill>
                <a:latin typeface="华文楷体" panose="02010600040101010101" pitchFamily="2" charset="-122"/>
                <a:ea typeface="华文楷体" panose="02010600040101010101" pitchFamily="2" charset="-122"/>
              </a:rPr>
              <a:t>由于</a:t>
            </a:r>
            <a:r>
              <a:rPr lang="zh-CN" altLang="en-US" sz="1600" dirty="0" smtClean="0">
                <a:solidFill>
                  <a:srgbClr val="000000"/>
                </a:solidFill>
                <a:latin typeface="华文楷体" panose="02010600040101010101" pitchFamily="2" charset="-122"/>
                <a:ea typeface="华文楷体" panose="02010600040101010101" pitchFamily="2" charset="-122"/>
              </a:rPr>
              <a:t>自动化从决策表生成测试用例较为困难，因此具有参数组合约束的操作的测试用例生成采用</a:t>
            </a:r>
            <a:r>
              <a:rPr lang="zh-CN" altLang="en-US" sz="1600" b="1" dirty="0" smtClean="0">
                <a:solidFill>
                  <a:srgbClr val="000000"/>
                </a:solidFill>
                <a:latin typeface="华文楷体" panose="02010600040101010101" pitchFamily="2" charset="-122"/>
                <a:ea typeface="华文楷体" panose="02010600040101010101" pitchFamily="2" charset="-122"/>
              </a:rPr>
              <a:t>手工方式生成</a:t>
            </a:r>
            <a:r>
              <a:rPr lang="zh-CN" altLang="en-US" sz="1600" dirty="0" smtClean="0">
                <a:solidFill>
                  <a:srgbClr val="000000"/>
                </a:solidFill>
                <a:latin typeface="华文楷体" panose="02010600040101010101" pitchFamily="2" charset="-122"/>
                <a:ea typeface="华文楷体" panose="02010600040101010101" pitchFamily="2" charset="-122"/>
              </a:rPr>
              <a:t>，并</a:t>
            </a:r>
            <a:r>
              <a:rPr lang="zh-CN" altLang="en-US" sz="1600" b="1" dirty="0" smtClean="0">
                <a:solidFill>
                  <a:srgbClr val="000000"/>
                </a:solidFill>
                <a:latin typeface="华文楷体" panose="02010600040101010101" pitchFamily="2" charset="-122"/>
                <a:ea typeface="华文楷体" panose="02010600040101010101" pitchFamily="2" charset="-122"/>
              </a:rPr>
              <a:t>导入到开发的支持工具</a:t>
            </a:r>
            <a:r>
              <a:rPr lang="zh-CN" altLang="en-US" sz="1600" dirty="0" smtClean="0">
                <a:solidFill>
                  <a:srgbClr val="000000"/>
                </a:solidFill>
                <a:latin typeface="华文楷体" panose="02010600040101010101" pitchFamily="2" charset="-122"/>
                <a:ea typeface="华文楷体" panose="02010600040101010101" pitchFamily="2" charset="-122"/>
              </a:rPr>
              <a:t>中。</a:t>
            </a:r>
            <a:endParaRPr lang="en-US" altLang="zh-CN" sz="1600" dirty="0">
              <a:solidFill>
                <a:srgbClr val="000000"/>
              </a:solidFill>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502947514"/>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存在问题</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38</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Text Box 20"/>
          <p:cNvSpPr txBox="1">
            <a:spLocks noChangeArrowheads="1"/>
          </p:cNvSpPr>
          <p:nvPr/>
        </p:nvSpPr>
        <p:spPr bwMode="auto">
          <a:xfrm>
            <a:off x="3" y="1162238"/>
            <a:ext cx="3057042" cy="44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smtClean="0">
                <a:solidFill>
                  <a:schemeClr val="accent1"/>
                </a:solidFill>
                <a:latin typeface="华文楷体" panose="02010600040101010101" pitchFamily="2" charset="-122"/>
                <a:ea typeface="华文楷体" panose="02010600040101010101" pitchFamily="2" charset="-122"/>
              </a:rPr>
              <a:t>决策表动作桩的定义：</a:t>
            </a:r>
            <a:endParaRPr lang="zh-CN" altLang="en-US" sz="2000" b="1" dirty="0">
              <a:solidFill>
                <a:schemeClr val="accent1"/>
              </a:solidFill>
              <a:latin typeface="华文楷体" panose="02010600040101010101" pitchFamily="2" charset="-122"/>
              <a:ea typeface="华文楷体" panose="02010600040101010101" pitchFamily="2" charset="-122"/>
            </a:endParaRPr>
          </a:p>
        </p:txBody>
      </p:sp>
      <p:sp>
        <p:nvSpPr>
          <p:cNvPr id="8" name="矩形 7"/>
          <p:cNvSpPr/>
          <p:nvPr/>
        </p:nvSpPr>
        <p:spPr>
          <a:xfrm>
            <a:off x="716583" y="1909342"/>
            <a:ext cx="2483818" cy="338554"/>
          </a:xfrm>
          <a:prstGeom prst="rect">
            <a:avLst/>
          </a:prstGeom>
        </p:spPr>
        <p:txBody>
          <a:bodyPr wrap="square">
            <a:spAutoFit/>
          </a:bodyPr>
          <a:lstStyle/>
          <a:p>
            <a:pPr marL="285750" lvl="0" indent="-285750">
              <a:buFont typeface="Arial" panose="020B0604020202020204" pitchFamily="34" charset="0"/>
              <a:buChar char="•"/>
            </a:pPr>
            <a:r>
              <a:rPr lang="zh-CN" altLang="en-US" sz="1600" dirty="0" smtClean="0">
                <a:solidFill>
                  <a:srgbClr val="000000"/>
                </a:solidFill>
                <a:latin typeface="华文楷体" panose="02010600040101010101" pitchFamily="2" charset="-122"/>
                <a:ea typeface="华文楷体" panose="02010600040101010101" pitchFamily="2" charset="-122"/>
              </a:rPr>
              <a:t>以联通计费系统为例：</a:t>
            </a:r>
            <a:endParaRPr lang="en-US" altLang="zh-CN" sz="1600" dirty="0">
              <a:solidFill>
                <a:srgbClr val="000000"/>
              </a:solidFill>
              <a:latin typeface="华文楷体" panose="02010600040101010101" pitchFamily="2" charset="-122"/>
              <a:ea typeface="华文楷体" panose="0201060004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578886454"/>
              </p:ext>
            </p:extLst>
          </p:nvPr>
        </p:nvGraphicFramePr>
        <p:xfrm>
          <a:off x="1241355" y="2383550"/>
          <a:ext cx="6096000" cy="1112520"/>
        </p:xfrm>
        <a:graphic>
          <a:graphicData uri="http://schemas.openxmlformats.org/drawingml/2006/table">
            <a:tbl>
              <a:tblPr firstRow="1" bandRow="1">
                <a:tableStyleId>{5C22544A-7EE6-4342-B048-85BDC9FD1C3A}</a:tableStyleId>
              </a:tblPr>
              <a:tblGrid>
                <a:gridCol w="1160469">
                  <a:extLst>
                    <a:ext uri="{9D8B030D-6E8A-4147-A177-3AD203B41FA5}">
                      <a16:colId xmlns:a16="http://schemas.microsoft.com/office/drawing/2014/main" val="529363018"/>
                    </a:ext>
                  </a:extLst>
                </a:gridCol>
                <a:gridCol w="2157984">
                  <a:extLst>
                    <a:ext uri="{9D8B030D-6E8A-4147-A177-3AD203B41FA5}">
                      <a16:colId xmlns:a16="http://schemas.microsoft.com/office/drawing/2014/main" val="2350490642"/>
                    </a:ext>
                  </a:extLst>
                </a:gridCol>
                <a:gridCol w="1253547">
                  <a:extLst>
                    <a:ext uri="{9D8B030D-6E8A-4147-A177-3AD203B41FA5}">
                      <a16:colId xmlns:a16="http://schemas.microsoft.com/office/drawing/2014/main" val="360199982"/>
                    </a:ext>
                  </a:extLst>
                </a:gridCol>
                <a:gridCol w="1524000">
                  <a:extLst>
                    <a:ext uri="{9D8B030D-6E8A-4147-A177-3AD203B41FA5}">
                      <a16:colId xmlns:a16="http://schemas.microsoft.com/office/drawing/2014/main" val="1753143220"/>
                    </a:ext>
                  </a:extLst>
                </a:gridCol>
              </a:tblGrid>
              <a:tr h="370840">
                <a:tc>
                  <a:txBody>
                    <a:bodyPr/>
                    <a:lstStyle/>
                    <a:p>
                      <a:pPr algn="ctr"/>
                      <a:r>
                        <a:rPr lang="en-US" altLang="zh-CN" sz="1800" b="1" kern="1200" dirty="0" err="1" smtClean="0">
                          <a:solidFill>
                            <a:schemeClr val="lt1"/>
                          </a:solidFill>
                          <a:effectLst/>
                          <a:latin typeface="Times New Roman" panose="02020603050405020304" pitchFamily="18" charset="0"/>
                          <a:ea typeface="+mn-ea"/>
                          <a:cs typeface="Times New Roman" panose="02020603050405020304" pitchFamily="18" charset="0"/>
                        </a:rPr>
                        <a:t>planType</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b="1" kern="1200" dirty="0" err="1" smtClean="0">
                          <a:solidFill>
                            <a:schemeClr val="lt1"/>
                          </a:solidFill>
                          <a:effectLst/>
                          <a:latin typeface="Times New Roman" panose="02020603050405020304" pitchFamily="18" charset="0"/>
                          <a:ea typeface="+mn-ea"/>
                          <a:cs typeface="Times New Roman" panose="02020603050405020304" pitchFamily="18" charset="0"/>
                        </a:rPr>
                        <a:t>planFee</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err="1" smtClean="0">
                          <a:latin typeface="Times New Roman" panose="02020603050405020304" pitchFamily="18" charset="0"/>
                          <a:cs typeface="Times New Roman" panose="02020603050405020304" pitchFamily="18" charset="0"/>
                        </a:rPr>
                        <a:t>talkTime</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flow</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3067772"/>
                  </a:ext>
                </a:extLst>
              </a:tr>
              <a:tr h="370840">
                <a:tc>
                  <a:txBody>
                    <a:bodyPr/>
                    <a:lstStyle/>
                    <a:p>
                      <a:pPr algn="ctr"/>
                      <a:r>
                        <a:rPr lang="en-US" altLang="zh-CN" dirty="0" smtClean="0">
                          <a:solidFill>
                            <a:srgbClr val="FF0000"/>
                          </a:solidFill>
                          <a:latin typeface="Times New Roman" panose="02020603050405020304" pitchFamily="18" charset="0"/>
                          <a:cs typeface="Times New Roman" panose="02020603050405020304" pitchFamily="18" charset="0"/>
                        </a:rPr>
                        <a:t>A</a:t>
                      </a:r>
                      <a:endParaRPr lang="zh-CN" altLang="en-US"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solidFill>
                            <a:srgbClr val="FF0000"/>
                          </a:solidFill>
                          <a:latin typeface="Times New Roman" panose="02020603050405020304" pitchFamily="18" charset="0"/>
                          <a:cs typeface="Times New Roman" panose="02020603050405020304" pitchFamily="18" charset="0"/>
                        </a:rPr>
                        <a:t>[</a:t>
                      </a:r>
                      <a:r>
                        <a:rPr lang="en-US" altLang="zh-CN" sz="1800" kern="1200" dirty="0" smtClean="0">
                          <a:solidFill>
                            <a:srgbClr val="FF0000"/>
                          </a:solidFill>
                          <a:effectLst/>
                          <a:latin typeface="Times New Roman" panose="02020603050405020304" pitchFamily="18" charset="0"/>
                          <a:ea typeface="+mn-ea"/>
                          <a:cs typeface="Times New Roman" panose="02020603050405020304" pitchFamily="18" charset="0"/>
                        </a:rPr>
                        <a:t>46</a:t>
                      </a:r>
                      <a:r>
                        <a:rPr lang="zh-CN" altLang="en-US" sz="1800" kern="1200" dirty="0" smtClean="0">
                          <a:solidFill>
                            <a:srgbClr val="FF0000"/>
                          </a:solidFill>
                          <a:effectLst/>
                          <a:latin typeface="Times New Roman" panose="02020603050405020304" pitchFamily="18" charset="0"/>
                          <a:ea typeface="+mn-ea"/>
                          <a:cs typeface="Times New Roman" panose="02020603050405020304" pitchFamily="18" charset="0"/>
                        </a:rPr>
                        <a:t>、</a:t>
                      </a:r>
                      <a:r>
                        <a:rPr lang="en-US" altLang="zh-CN" sz="1800" kern="1200" dirty="0" smtClean="0">
                          <a:solidFill>
                            <a:srgbClr val="FF0000"/>
                          </a:solidFill>
                          <a:effectLst/>
                          <a:latin typeface="Times New Roman" panose="02020603050405020304" pitchFamily="18" charset="0"/>
                          <a:ea typeface="+mn-ea"/>
                          <a:cs typeface="Times New Roman" panose="02020603050405020304" pitchFamily="18" charset="0"/>
                        </a:rPr>
                        <a:t>96</a:t>
                      </a:r>
                      <a:r>
                        <a:rPr lang="zh-CN" altLang="en-US" sz="1800" kern="1200" dirty="0" smtClean="0">
                          <a:solidFill>
                            <a:srgbClr val="FF0000"/>
                          </a:solidFill>
                          <a:effectLst/>
                          <a:latin typeface="Times New Roman" panose="02020603050405020304" pitchFamily="18" charset="0"/>
                          <a:ea typeface="+mn-ea"/>
                          <a:cs typeface="Times New Roman" panose="02020603050405020304" pitchFamily="18" charset="0"/>
                        </a:rPr>
                        <a:t>、</a:t>
                      </a:r>
                      <a:r>
                        <a:rPr lang="en-US" altLang="zh-CN" sz="1800" kern="1200" dirty="0" smtClean="0">
                          <a:solidFill>
                            <a:srgbClr val="FF0000"/>
                          </a:solidFill>
                          <a:effectLst/>
                          <a:latin typeface="Times New Roman" panose="02020603050405020304" pitchFamily="18" charset="0"/>
                          <a:ea typeface="+mn-ea"/>
                          <a:cs typeface="Times New Roman" panose="02020603050405020304" pitchFamily="18" charset="0"/>
                        </a:rPr>
                        <a:t>286</a:t>
                      </a:r>
                      <a:r>
                        <a:rPr lang="zh-CN" altLang="en-US" sz="1800" kern="1200" dirty="0" smtClean="0">
                          <a:solidFill>
                            <a:srgbClr val="FF0000"/>
                          </a:solidFill>
                          <a:effectLst/>
                          <a:latin typeface="Times New Roman" panose="02020603050405020304" pitchFamily="18" charset="0"/>
                          <a:ea typeface="+mn-ea"/>
                          <a:cs typeface="Times New Roman" panose="02020603050405020304" pitchFamily="18" charset="0"/>
                        </a:rPr>
                        <a:t>、</a:t>
                      </a:r>
                      <a:r>
                        <a:rPr lang="en-US" altLang="zh-CN" sz="1800" kern="1200" dirty="0" smtClean="0">
                          <a:solidFill>
                            <a:srgbClr val="FF0000"/>
                          </a:solidFill>
                          <a:effectLst/>
                          <a:latin typeface="Times New Roman" panose="02020603050405020304" pitchFamily="18" charset="0"/>
                          <a:ea typeface="+mn-ea"/>
                          <a:cs typeface="Times New Roman" panose="02020603050405020304" pitchFamily="18" charset="0"/>
                        </a:rPr>
                        <a:t>886</a:t>
                      </a:r>
                      <a:r>
                        <a:rPr lang="en-US" altLang="zh-CN" dirty="0" smtClean="0">
                          <a:solidFill>
                            <a:srgbClr val="FF0000"/>
                          </a:solidFill>
                          <a:latin typeface="Times New Roman" panose="02020603050405020304" pitchFamily="18" charset="0"/>
                          <a:cs typeface="Times New Roman" panose="02020603050405020304" pitchFamily="18" charset="0"/>
                        </a:rPr>
                        <a:t>]</a:t>
                      </a:r>
                      <a:endParaRPr lang="zh-CN" altLang="en-US"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err="1" smtClean="0">
                          <a:latin typeface="Times New Roman" panose="02020603050405020304" pitchFamily="18" charset="0"/>
                          <a:cs typeface="Times New Roman" panose="02020603050405020304" pitchFamily="18" charset="0"/>
                        </a:rPr>
                        <a:t>int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err="1" smtClean="0">
                          <a:latin typeface="Times New Roman" panose="02020603050405020304" pitchFamily="18" charset="0"/>
                          <a:cs typeface="Times New Roman" panose="02020603050405020304" pitchFamily="18" charset="0"/>
                        </a:rPr>
                        <a:t>int</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53967664"/>
                  </a:ext>
                </a:extLst>
              </a:tr>
              <a:tr h="370840">
                <a:tc>
                  <a:txBody>
                    <a:bodyPr/>
                    <a:lstStyle/>
                    <a:p>
                      <a:pPr algn="ctr"/>
                      <a:r>
                        <a:rPr lang="en-US" altLang="zh-CN" dirty="0" smtClean="0">
                          <a:solidFill>
                            <a:srgbClr val="FF0000"/>
                          </a:solidFill>
                          <a:latin typeface="Times New Roman" panose="02020603050405020304" pitchFamily="18" charset="0"/>
                          <a:cs typeface="Times New Roman" panose="02020603050405020304" pitchFamily="18" charset="0"/>
                        </a:rPr>
                        <a:t>B</a:t>
                      </a:r>
                      <a:endParaRPr lang="zh-CN" altLang="en-US"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latin typeface="Times New Roman" panose="02020603050405020304" pitchFamily="18" charset="0"/>
                          <a:cs typeface="Times New Roman" panose="02020603050405020304" pitchFamily="18" charset="0"/>
                        </a:rPr>
                        <a:t>[</a:t>
                      </a:r>
                      <a:r>
                        <a:rPr lang="en-US" altLang="zh-CN" sz="1800" kern="1200" dirty="0" smtClean="0">
                          <a:solidFill>
                            <a:srgbClr val="FF0000"/>
                          </a:solidFill>
                          <a:effectLst/>
                          <a:latin typeface="Times New Roman" panose="02020603050405020304" pitchFamily="18" charset="0"/>
                          <a:ea typeface="+mn-ea"/>
                          <a:cs typeface="Times New Roman" panose="02020603050405020304" pitchFamily="18" charset="0"/>
                        </a:rPr>
                        <a:t>46</a:t>
                      </a:r>
                      <a:r>
                        <a:rPr lang="zh-CN" altLang="en-US" sz="1800" kern="1200" dirty="0" smtClean="0">
                          <a:solidFill>
                            <a:srgbClr val="FF0000"/>
                          </a:solidFill>
                          <a:effectLst/>
                          <a:latin typeface="Times New Roman" panose="02020603050405020304" pitchFamily="18" charset="0"/>
                          <a:ea typeface="+mn-ea"/>
                          <a:cs typeface="Times New Roman" panose="02020603050405020304" pitchFamily="18" charset="0"/>
                        </a:rPr>
                        <a:t>、</a:t>
                      </a:r>
                      <a:r>
                        <a:rPr lang="en-US" altLang="zh-CN" sz="1800" kern="1200" dirty="0" smtClean="0">
                          <a:solidFill>
                            <a:srgbClr val="FF0000"/>
                          </a:solidFill>
                          <a:effectLst/>
                          <a:latin typeface="Times New Roman" panose="02020603050405020304" pitchFamily="18" charset="0"/>
                          <a:ea typeface="+mn-ea"/>
                          <a:cs typeface="Times New Roman" panose="02020603050405020304" pitchFamily="18" charset="0"/>
                        </a:rPr>
                        <a:t>96</a:t>
                      </a:r>
                      <a:r>
                        <a:rPr lang="zh-CN" altLang="en-US" sz="1800" kern="1200" dirty="0" smtClean="0">
                          <a:solidFill>
                            <a:srgbClr val="FF0000"/>
                          </a:solidFill>
                          <a:effectLst/>
                          <a:latin typeface="Times New Roman" panose="02020603050405020304" pitchFamily="18" charset="0"/>
                          <a:ea typeface="+mn-ea"/>
                          <a:cs typeface="Times New Roman" panose="02020603050405020304" pitchFamily="18" charset="0"/>
                        </a:rPr>
                        <a:t>、</a:t>
                      </a:r>
                      <a:r>
                        <a:rPr lang="en-US" altLang="zh-CN" sz="1800" kern="1200" dirty="0" smtClean="0">
                          <a:solidFill>
                            <a:srgbClr val="FF0000"/>
                          </a:solidFill>
                          <a:effectLst/>
                          <a:latin typeface="Times New Roman" panose="02020603050405020304" pitchFamily="18" charset="0"/>
                          <a:ea typeface="+mn-ea"/>
                          <a:cs typeface="Times New Roman" panose="02020603050405020304" pitchFamily="18" charset="0"/>
                        </a:rPr>
                        <a:t>126</a:t>
                      </a:r>
                      <a:r>
                        <a:rPr lang="zh-CN" altLang="en-US" sz="1800" kern="1200" dirty="0" smtClean="0">
                          <a:solidFill>
                            <a:srgbClr val="FF0000"/>
                          </a:solidFill>
                          <a:effectLst/>
                          <a:latin typeface="Times New Roman" panose="02020603050405020304" pitchFamily="18" charset="0"/>
                          <a:ea typeface="+mn-ea"/>
                          <a:cs typeface="Times New Roman" panose="02020603050405020304" pitchFamily="18" charset="0"/>
                        </a:rPr>
                        <a:t>、</a:t>
                      </a:r>
                      <a:r>
                        <a:rPr lang="en-US" altLang="zh-CN" sz="1800" kern="1200" dirty="0" smtClean="0">
                          <a:solidFill>
                            <a:srgbClr val="FF0000"/>
                          </a:solidFill>
                          <a:effectLst/>
                          <a:latin typeface="Times New Roman" panose="02020603050405020304" pitchFamily="18" charset="0"/>
                          <a:ea typeface="+mn-ea"/>
                          <a:cs typeface="Times New Roman" panose="02020603050405020304" pitchFamily="18" charset="0"/>
                        </a:rPr>
                        <a:t>186</a:t>
                      </a:r>
                      <a:r>
                        <a:rPr lang="en-US" altLang="zh-CN" dirty="0" smtClean="0">
                          <a:solidFill>
                            <a:srgbClr val="FF0000"/>
                          </a:solidFill>
                          <a:latin typeface="Times New Roman" panose="02020603050405020304" pitchFamily="18" charset="0"/>
                          <a:cs typeface="Times New Roman" panose="02020603050405020304" pitchFamily="18" charset="0"/>
                        </a:rPr>
                        <a:t>]</a:t>
                      </a:r>
                      <a:endParaRPr lang="zh-CN" altLang="en-US" dirty="0" smtClean="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err="1" smtClean="0">
                          <a:latin typeface="Times New Roman" panose="02020603050405020304" pitchFamily="18" charset="0"/>
                          <a:cs typeface="Times New Roman" panose="02020603050405020304" pitchFamily="18" charset="0"/>
                        </a:rPr>
                        <a:t>int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err="1" smtClean="0">
                          <a:latin typeface="Times New Roman" panose="02020603050405020304" pitchFamily="18" charset="0"/>
                          <a:cs typeface="Times New Roman" panose="02020603050405020304" pitchFamily="18" charset="0"/>
                        </a:rPr>
                        <a:t>int</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520363"/>
                  </a:ext>
                </a:extLst>
              </a:tr>
            </a:tbl>
          </a:graphicData>
        </a:graphic>
      </p:graphicFrame>
      <p:sp>
        <p:nvSpPr>
          <p:cNvPr id="10" name="矩形 9"/>
          <p:cNvSpPr/>
          <p:nvPr/>
        </p:nvSpPr>
        <p:spPr>
          <a:xfrm>
            <a:off x="1241355" y="3898455"/>
            <a:ext cx="2733754" cy="2554545"/>
          </a:xfrm>
          <a:prstGeom prst="rect">
            <a:avLst/>
          </a:prstGeom>
        </p:spPr>
        <p:txBody>
          <a:bodyPr wrap="square">
            <a:spAutoFit/>
          </a:bodyPr>
          <a:lstStyle/>
          <a:p>
            <a:pPr lvl="0"/>
            <a:r>
              <a:rPr lang="zh-CN" altLang="en-US"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条件桩</a:t>
            </a:r>
            <a:endPar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lvl="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PT</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planType</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PT</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planType</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a:t>
            </a:r>
          </a:p>
          <a:p>
            <a:pPr marL="285750" lvl="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PF</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planFee</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46/96}</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PF</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planFee</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286/886}</a:t>
            </a:r>
            <a:endPar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PF</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planFee</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126/186}</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TT</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talkTime</a:t>
            </a:r>
            <a:r>
              <a:rPr lang="en-US" altLang="zh-CN" sz="1600" dirty="0" smtClean="0">
                <a:latin typeface="Times New Roman" panose="02020603050405020304" pitchFamily="18" charset="0"/>
                <a:cs typeface="Times New Roman" panose="02020603050405020304" pitchFamily="18" charset="0"/>
              </a:rPr>
              <a:t> &gt;= 0}</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TT</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talkTime</a:t>
            </a:r>
            <a:r>
              <a:rPr lang="en-US" altLang="zh-CN" sz="1600" dirty="0" smtClean="0">
                <a:latin typeface="Times New Roman" panose="02020603050405020304" pitchFamily="18" charset="0"/>
                <a:cs typeface="Times New Roman" panose="02020603050405020304" pitchFamily="18" charset="0"/>
              </a:rPr>
              <a:t> &lt; 0}</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flow &gt;= 0}</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flow &lt; 0}</a:t>
            </a:r>
            <a:endParaRPr lang="en-US" altLang="zh-CN" sz="1600" dirty="0">
              <a:latin typeface="Times New Roman" panose="02020603050405020304" pitchFamily="18" charset="0"/>
              <a:cs typeface="Times New Roman" panose="02020603050405020304" pitchFamily="18" charset="0"/>
            </a:endParaRPr>
          </a:p>
        </p:txBody>
      </p:sp>
      <p:sp>
        <p:nvSpPr>
          <p:cNvPr id="11" name="矩形 10"/>
          <p:cNvSpPr/>
          <p:nvPr/>
        </p:nvSpPr>
        <p:spPr>
          <a:xfrm>
            <a:off x="4798788" y="3898454"/>
            <a:ext cx="2538567" cy="830997"/>
          </a:xfrm>
          <a:prstGeom prst="rect">
            <a:avLst/>
          </a:prstGeom>
        </p:spPr>
        <p:txBody>
          <a:bodyPr wrap="square">
            <a:spAutoFit/>
          </a:bodyPr>
          <a:lstStyle/>
          <a:p>
            <a:pPr lvl="0"/>
            <a:r>
              <a:rPr lang="zh-CN" altLang="en-US"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动作桩</a:t>
            </a:r>
            <a:endPar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lvl="0" indent="-285750">
              <a:buFont typeface="Arial" panose="020B0604020202020204" pitchFamily="34" charset="0"/>
              <a:buChar char="•"/>
            </a:pP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测试用例有效</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pPr marL="285750" indent="-285750">
              <a:buFont typeface="Arial" panose="020B0604020202020204" pitchFamily="34" charset="0"/>
              <a:buChar char="•"/>
            </a:pP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测试用例无效</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446255871"/>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4"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存在问题</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39</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Text Box 20"/>
          <p:cNvSpPr txBox="1">
            <a:spLocks noChangeArrowheads="1"/>
          </p:cNvSpPr>
          <p:nvPr/>
        </p:nvSpPr>
        <p:spPr bwMode="auto">
          <a:xfrm>
            <a:off x="3" y="1162238"/>
            <a:ext cx="3057042" cy="44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smtClean="0">
                <a:solidFill>
                  <a:schemeClr val="accent1"/>
                </a:solidFill>
                <a:latin typeface="华文楷体" panose="02010600040101010101" pitchFamily="2" charset="-122"/>
                <a:ea typeface="华文楷体" panose="02010600040101010101" pitchFamily="2" charset="-122"/>
              </a:rPr>
              <a:t>决策表设计：</a:t>
            </a:r>
            <a:endParaRPr lang="zh-CN" altLang="en-US" sz="2000" b="1" dirty="0">
              <a:solidFill>
                <a:schemeClr val="accent1"/>
              </a:solidFill>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5"/>
          <a:stretch>
            <a:fillRect/>
          </a:stretch>
        </p:blipFill>
        <p:spPr>
          <a:xfrm>
            <a:off x="838580" y="4500959"/>
            <a:ext cx="6918901" cy="1952041"/>
          </a:xfrm>
          <a:prstGeom prst="rect">
            <a:avLst/>
          </a:prstGeom>
        </p:spPr>
      </p:pic>
      <p:sp>
        <p:nvSpPr>
          <p:cNvPr id="12" name="矩形 11"/>
          <p:cNvSpPr/>
          <p:nvPr/>
        </p:nvSpPr>
        <p:spPr>
          <a:xfrm>
            <a:off x="1216971" y="1888439"/>
            <a:ext cx="2733754" cy="2554545"/>
          </a:xfrm>
          <a:prstGeom prst="rect">
            <a:avLst/>
          </a:prstGeom>
        </p:spPr>
        <p:txBody>
          <a:bodyPr wrap="square">
            <a:spAutoFit/>
          </a:bodyPr>
          <a:lstStyle/>
          <a:p>
            <a:pPr lvl="0"/>
            <a:r>
              <a:rPr lang="zh-CN" altLang="en-US"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条件桩</a:t>
            </a:r>
            <a:endPar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lvl="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PT</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planType</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PT</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planType</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a:t>
            </a:r>
          </a:p>
          <a:p>
            <a:pPr marL="285750" lvl="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PF</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planFee</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46/96}</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PF</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planFee</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286/886}</a:t>
            </a:r>
            <a:endPar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PF</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planFee</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126/186}</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TT</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talkTime</a:t>
            </a:r>
            <a:r>
              <a:rPr lang="en-US" altLang="zh-CN" sz="1600" dirty="0" smtClean="0">
                <a:latin typeface="Times New Roman" panose="02020603050405020304" pitchFamily="18" charset="0"/>
                <a:cs typeface="Times New Roman" panose="02020603050405020304" pitchFamily="18" charset="0"/>
              </a:rPr>
              <a:t> &gt;= 0}</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TT</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talkTime</a:t>
            </a:r>
            <a:r>
              <a:rPr lang="en-US" altLang="zh-CN" sz="1600" dirty="0" smtClean="0">
                <a:latin typeface="Times New Roman" panose="02020603050405020304" pitchFamily="18" charset="0"/>
                <a:cs typeface="Times New Roman" panose="02020603050405020304" pitchFamily="18" charset="0"/>
              </a:rPr>
              <a:t> &lt; 0}</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flow &gt;= 0}</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flow &lt; 0}</a:t>
            </a:r>
            <a:endParaRPr lang="en-US" altLang="zh-CN" sz="1600" dirty="0">
              <a:latin typeface="Times New Roman" panose="02020603050405020304" pitchFamily="18" charset="0"/>
              <a:cs typeface="Times New Roman" panose="02020603050405020304" pitchFamily="18" charset="0"/>
            </a:endParaRPr>
          </a:p>
        </p:txBody>
      </p:sp>
      <p:sp>
        <p:nvSpPr>
          <p:cNvPr id="13" name="矩形 12"/>
          <p:cNvSpPr/>
          <p:nvPr/>
        </p:nvSpPr>
        <p:spPr>
          <a:xfrm>
            <a:off x="4774404" y="1888438"/>
            <a:ext cx="2538567" cy="830997"/>
          </a:xfrm>
          <a:prstGeom prst="rect">
            <a:avLst/>
          </a:prstGeom>
        </p:spPr>
        <p:txBody>
          <a:bodyPr wrap="square">
            <a:spAutoFit/>
          </a:bodyPr>
          <a:lstStyle/>
          <a:p>
            <a:pPr lvl="0"/>
            <a:r>
              <a:rPr lang="zh-CN" altLang="en-US"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动作桩</a:t>
            </a:r>
            <a:endPar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lvl="0" indent="-285750">
              <a:buFont typeface="Arial" panose="020B0604020202020204" pitchFamily="34" charset="0"/>
              <a:buChar char="•"/>
            </a:pP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测试用例有效</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pPr marL="285750" indent="-285750">
              <a:buFont typeface="Arial" panose="020B0604020202020204" pitchFamily="34" charset="0"/>
              <a:buChar char="•"/>
            </a:pP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测试用例无效</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3205977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课题背景</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9" name="TextBox 31"/>
          <p:cNvSpPr txBox="1">
            <a:spLocks noChangeArrowheads="1"/>
          </p:cNvSpPr>
          <p:nvPr/>
        </p:nvSpPr>
        <p:spPr bwMode="auto">
          <a:xfrm>
            <a:off x="2376488" y="2023745"/>
            <a:ext cx="4427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b="1" dirty="0">
                <a:latin typeface="Arial Unicode MS" pitchFamily="2" charset="-122"/>
                <a:ea typeface="Arial Unicode MS" pitchFamily="2" charset="-122"/>
              </a:rPr>
              <a:t>1</a:t>
            </a:r>
            <a:endParaRPr lang="zh-CN" altLang="en-US" sz="4000" b="1" dirty="0">
              <a:latin typeface="Arial Unicode MS" pitchFamily="2" charset="-122"/>
              <a:ea typeface="Arial Unicode MS" pitchFamily="2" charset="-122"/>
            </a:endParaRPr>
          </a:p>
        </p:txBody>
      </p:sp>
      <p:sp>
        <p:nvSpPr>
          <p:cNvPr id="40" name="TextBox 33"/>
          <p:cNvSpPr txBox="1">
            <a:spLocks noChangeArrowheads="1"/>
          </p:cNvSpPr>
          <p:nvPr/>
        </p:nvSpPr>
        <p:spPr bwMode="auto">
          <a:xfrm>
            <a:off x="2376488" y="4203383"/>
            <a:ext cx="442750" cy="707886"/>
          </a:xfrm>
          <a:prstGeom prst="rect">
            <a:avLst/>
          </a:prstGeom>
          <a:noFill/>
          <a:ln>
            <a:noFill/>
          </a:ln>
          <a:effectLst>
            <a:outerShdw dist="23000" dir="5400000" algn="ctr" rotWithShape="0">
              <a:srgbClr val="000000">
                <a:alpha val="31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b="1" dirty="0">
                <a:latin typeface="Arial Unicode MS" pitchFamily="2" charset="-122"/>
                <a:ea typeface="Arial Unicode MS" pitchFamily="2" charset="-122"/>
              </a:rPr>
              <a:t>3</a:t>
            </a:r>
            <a:endParaRPr lang="zh-CN" altLang="en-US" sz="4000" b="1" dirty="0">
              <a:latin typeface="Arial Unicode MS" pitchFamily="2" charset="-122"/>
              <a:ea typeface="Arial Unicode MS" pitchFamily="2" charset="-122"/>
            </a:endParaRPr>
          </a:p>
        </p:txBody>
      </p:sp>
      <p:sp>
        <p:nvSpPr>
          <p:cNvPr id="41" name="TextBox 34"/>
          <p:cNvSpPr txBox="1">
            <a:spLocks noChangeArrowheads="1"/>
          </p:cNvSpPr>
          <p:nvPr/>
        </p:nvSpPr>
        <p:spPr bwMode="auto">
          <a:xfrm>
            <a:off x="1624013" y="3114358"/>
            <a:ext cx="442750" cy="707886"/>
          </a:xfrm>
          <a:prstGeom prst="rect">
            <a:avLst/>
          </a:prstGeom>
          <a:noFill/>
          <a:ln>
            <a:noFill/>
          </a:ln>
          <a:effectLst>
            <a:outerShdw dist="23000" dir="5400000" algn="ctr" rotWithShape="0">
              <a:srgbClr val="000000">
                <a:alpha val="31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b="1" dirty="0">
                <a:latin typeface="Arial Unicode MS" pitchFamily="2" charset="-122"/>
                <a:ea typeface="Arial Unicode MS" pitchFamily="2" charset="-122"/>
              </a:rPr>
              <a:t>2</a:t>
            </a:r>
            <a:endParaRPr lang="zh-CN" altLang="en-US" sz="4000" b="1" dirty="0">
              <a:latin typeface="Arial Unicode MS" pitchFamily="2" charset="-122"/>
              <a:ea typeface="Arial Unicode MS" pitchFamily="2" charset="-122"/>
            </a:endParaRPr>
          </a:p>
        </p:txBody>
      </p:sp>
      <p:sp>
        <p:nvSpPr>
          <p:cNvPr id="42" name="燕尾形 35"/>
          <p:cNvSpPr>
            <a:spLocks noChangeArrowheads="1"/>
          </p:cNvSpPr>
          <p:nvPr/>
        </p:nvSpPr>
        <p:spPr bwMode="auto">
          <a:xfrm>
            <a:off x="2314575" y="3358833"/>
            <a:ext cx="228600" cy="217487"/>
          </a:xfrm>
          <a:prstGeom prst="chevron">
            <a:avLst>
              <a:gd name="adj" fmla="val 50000"/>
            </a:avLst>
          </a:prstGeom>
          <a:gradFill rotWithShape="1">
            <a:gsLst>
              <a:gs pos="0">
                <a:srgbClr val="BDBDBD"/>
              </a:gs>
              <a:gs pos="80000">
                <a:srgbClr val="F7F7F7"/>
              </a:gs>
              <a:gs pos="100000">
                <a:srgbClr val="F8F8F8"/>
              </a:gs>
            </a:gsLst>
            <a:lin ang="5400000"/>
          </a:gradFill>
          <a:ln w="9525" cmpd="sng">
            <a:solidFill>
              <a:srgbClr val="F9F9F9"/>
            </a:solidFill>
            <a:miter lim="800000"/>
            <a:headEnd/>
            <a:tailEnd/>
          </a:ln>
          <a:effectLst>
            <a:outerShdw dist="23000" dir="5400000" algn="ctr" rotWithShape="0">
              <a:srgbClr val="000000">
                <a:alpha val="31000"/>
              </a:srgbClr>
            </a:outerShdw>
          </a:effec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p>
        </p:txBody>
      </p:sp>
      <p:sp>
        <p:nvSpPr>
          <p:cNvPr id="43" name="燕尾形 36"/>
          <p:cNvSpPr>
            <a:spLocks noChangeArrowheads="1"/>
          </p:cNvSpPr>
          <p:nvPr/>
        </p:nvSpPr>
        <p:spPr bwMode="auto">
          <a:xfrm>
            <a:off x="3419475" y="2301558"/>
            <a:ext cx="228600" cy="215900"/>
          </a:xfrm>
          <a:prstGeom prst="chevron">
            <a:avLst>
              <a:gd name="adj" fmla="val 50000"/>
            </a:avLst>
          </a:prstGeom>
          <a:gradFill rotWithShape="1">
            <a:gsLst>
              <a:gs pos="0">
                <a:srgbClr val="BDBDBD"/>
              </a:gs>
              <a:gs pos="80000">
                <a:srgbClr val="F7F7F7"/>
              </a:gs>
              <a:gs pos="100000">
                <a:srgbClr val="F8F8F8"/>
              </a:gs>
            </a:gsLst>
            <a:lin ang="5400000"/>
          </a:gradFill>
          <a:ln w="9525" cmpd="sng">
            <a:solidFill>
              <a:srgbClr val="F9F9F9"/>
            </a:solidFill>
            <a:miter lim="800000"/>
            <a:headEnd/>
            <a:tailEnd/>
          </a:ln>
          <a:effectLst>
            <a:outerShdw dist="23000" dir="5400000" algn="ctr" rotWithShape="0">
              <a:srgbClr val="000000">
                <a:alpha val="31000"/>
              </a:srgbClr>
            </a:outerShdw>
          </a:effec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p>
        </p:txBody>
      </p:sp>
      <p:sp>
        <p:nvSpPr>
          <p:cNvPr id="44" name="燕尾形 37"/>
          <p:cNvSpPr>
            <a:spLocks noChangeArrowheads="1"/>
          </p:cNvSpPr>
          <p:nvPr/>
        </p:nvSpPr>
        <p:spPr bwMode="auto">
          <a:xfrm>
            <a:off x="3419475" y="4392295"/>
            <a:ext cx="228600" cy="215900"/>
          </a:xfrm>
          <a:prstGeom prst="chevron">
            <a:avLst>
              <a:gd name="adj" fmla="val 50000"/>
            </a:avLst>
          </a:prstGeom>
          <a:gradFill rotWithShape="1">
            <a:gsLst>
              <a:gs pos="0">
                <a:srgbClr val="BDBDBD"/>
              </a:gs>
              <a:gs pos="80000">
                <a:srgbClr val="F7F7F7"/>
              </a:gs>
              <a:gs pos="100000">
                <a:srgbClr val="F8F8F8"/>
              </a:gs>
            </a:gsLst>
            <a:lin ang="5400000"/>
          </a:gradFill>
          <a:ln w="9525" cmpd="sng">
            <a:solidFill>
              <a:srgbClr val="F9F9F9"/>
            </a:solidFill>
            <a:miter lim="800000"/>
            <a:headEnd/>
            <a:tailEnd/>
          </a:ln>
          <a:effectLst>
            <a:outerShdw dist="23000" dir="5400000" algn="ctr" rotWithShape="0">
              <a:srgbClr val="000000">
                <a:alpha val="31000"/>
              </a:srgbClr>
            </a:outerShdw>
          </a:effec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p>
        </p:txBody>
      </p:sp>
      <p:sp>
        <p:nvSpPr>
          <p:cNvPr id="45" name="TextBox 38"/>
          <p:cNvSpPr txBox="1">
            <a:spLocks noChangeArrowheads="1"/>
          </p:cNvSpPr>
          <p:nvPr/>
        </p:nvSpPr>
        <p:spPr bwMode="auto">
          <a:xfrm>
            <a:off x="3819525" y="1962785"/>
            <a:ext cx="38766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000" dirty="0">
                <a:solidFill>
                  <a:schemeClr val="accent1"/>
                </a:solidFill>
                <a:latin typeface="微软雅黑" panose="020B0503020204020204" pitchFamily="34" charset="-122"/>
                <a:hlinkClick r:id="rId4" action="ppaction://hlinksldjump"/>
              </a:rPr>
              <a:t>面向服务的体系架构</a:t>
            </a:r>
            <a:r>
              <a:rPr lang="en-US" altLang="zh-CN" sz="2000" dirty="0">
                <a:solidFill>
                  <a:schemeClr val="accent1"/>
                </a:solidFill>
                <a:latin typeface="微软雅黑" panose="020B0503020204020204" pitchFamily="34" charset="-122"/>
              </a:rPr>
              <a:t>SOA</a:t>
            </a:r>
            <a:endParaRPr lang="zh-CN" altLang="en-US" sz="2000" dirty="0">
              <a:solidFill>
                <a:schemeClr val="accent1"/>
              </a:solidFill>
              <a:latin typeface="微软雅黑" panose="020B0503020204020204" pitchFamily="34" charset="-122"/>
            </a:endParaRPr>
          </a:p>
          <a:p>
            <a:pPr lvl="1" eaLnBrk="1" hangingPunct="1"/>
            <a:r>
              <a:rPr lang="zh-CN" altLang="en-US" dirty="0">
                <a:solidFill>
                  <a:srgbClr val="5F5F5F"/>
                </a:solidFill>
                <a:latin typeface="微软雅黑" panose="020B0503020204020204" pitchFamily="34" charset="-122"/>
              </a:rPr>
              <a:t>解决异构系统整合问题</a:t>
            </a:r>
            <a:endParaRPr lang="en-US" altLang="zh-CN" dirty="0">
              <a:solidFill>
                <a:srgbClr val="5F5F5F"/>
              </a:solidFill>
              <a:latin typeface="微软雅黑" panose="020B0503020204020204" pitchFamily="34" charset="-122"/>
            </a:endParaRPr>
          </a:p>
          <a:p>
            <a:pPr lvl="1" algn="just" eaLnBrk="1" hangingPunct="1"/>
            <a:r>
              <a:rPr lang="zh-CN" altLang="en-US" dirty="0">
                <a:solidFill>
                  <a:srgbClr val="5F5F5F"/>
                </a:solidFill>
                <a:latin typeface="微软雅黑" panose="020B0503020204020204" pitchFamily="34" charset="-122"/>
              </a:rPr>
              <a:t>快速实现企业流程的有效方案</a:t>
            </a:r>
          </a:p>
        </p:txBody>
      </p:sp>
      <p:sp>
        <p:nvSpPr>
          <p:cNvPr id="46" name="TextBox 39"/>
          <p:cNvSpPr txBox="1">
            <a:spLocks noChangeArrowheads="1"/>
          </p:cNvSpPr>
          <p:nvPr/>
        </p:nvSpPr>
        <p:spPr bwMode="auto">
          <a:xfrm>
            <a:off x="3819525" y="2957533"/>
            <a:ext cx="535294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just" eaLnBrk="1" hangingPunct="1"/>
            <a:r>
              <a:rPr lang="en-US" altLang="zh-CN" sz="2000" dirty="0">
                <a:solidFill>
                  <a:schemeClr val="accent1"/>
                </a:solidFill>
                <a:hlinkClick r:id="rId4" action="ppaction://hlinksldjump"/>
              </a:rPr>
              <a:t>Web</a:t>
            </a:r>
            <a:r>
              <a:rPr lang="zh-CN" altLang="en-US" sz="2000" dirty="0">
                <a:solidFill>
                  <a:schemeClr val="accent1"/>
                </a:solidFill>
                <a:hlinkClick r:id="rId4" action="ppaction://hlinksldjump"/>
              </a:rPr>
              <a:t>服务</a:t>
            </a:r>
            <a:r>
              <a:rPr lang="zh-CN" altLang="en-US" sz="2000" dirty="0">
                <a:solidFill>
                  <a:schemeClr val="accent1"/>
                </a:solidFill>
              </a:rPr>
              <a:t>（</a:t>
            </a:r>
            <a:r>
              <a:rPr lang="en-US" altLang="zh-CN" sz="2000" dirty="0">
                <a:solidFill>
                  <a:schemeClr val="accent1"/>
                </a:solidFill>
              </a:rPr>
              <a:t>SOA</a:t>
            </a:r>
            <a:r>
              <a:rPr lang="zh-CN" altLang="en-US" sz="2000" dirty="0">
                <a:solidFill>
                  <a:schemeClr val="accent1"/>
                </a:solidFill>
              </a:rPr>
              <a:t>概念的一种典型的实现方式）</a:t>
            </a:r>
            <a:endParaRPr lang="en-US" altLang="zh-CN" sz="2000" dirty="0">
              <a:solidFill>
                <a:schemeClr val="accent1"/>
              </a:solidFill>
            </a:endParaRPr>
          </a:p>
          <a:p>
            <a:pPr lvl="1" algn="just" eaLnBrk="1" hangingPunct="1"/>
            <a:r>
              <a:rPr lang="zh-CN" altLang="en-US" dirty="0">
                <a:solidFill>
                  <a:srgbClr val="5F5F5F"/>
                </a:solidFill>
                <a:latin typeface="微软雅黑" panose="020B0503020204020204" pitchFamily="34" charset="-122"/>
              </a:rPr>
              <a:t>解决分布、动态、异构环境下</a:t>
            </a:r>
            <a:endParaRPr lang="en-US" altLang="zh-CN" dirty="0">
              <a:solidFill>
                <a:srgbClr val="5F5F5F"/>
              </a:solidFill>
              <a:latin typeface="微软雅黑" panose="020B0503020204020204" pitchFamily="34" charset="-122"/>
            </a:endParaRPr>
          </a:p>
          <a:p>
            <a:pPr lvl="1" algn="just" eaLnBrk="1" hangingPunct="1"/>
            <a:r>
              <a:rPr lang="zh-CN" altLang="en-US" dirty="0">
                <a:solidFill>
                  <a:srgbClr val="5F5F5F"/>
                </a:solidFill>
                <a:latin typeface="微软雅黑" panose="020B0503020204020204" pitchFamily="34" charset="-122"/>
              </a:rPr>
              <a:t>数据、应用和系统集成等问题</a:t>
            </a:r>
            <a:endParaRPr lang="en-US" altLang="zh-CN" dirty="0">
              <a:solidFill>
                <a:srgbClr val="5F5F5F"/>
              </a:solidFill>
              <a:latin typeface="微软雅黑" panose="020B0503020204020204" pitchFamily="34" charset="-122"/>
            </a:endParaRPr>
          </a:p>
        </p:txBody>
      </p:sp>
      <p:sp>
        <p:nvSpPr>
          <p:cNvPr id="47" name="TextBox 40"/>
          <p:cNvSpPr txBox="1">
            <a:spLocks noChangeArrowheads="1"/>
          </p:cNvSpPr>
          <p:nvPr/>
        </p:nvSpPr>
        <p:spPr bwMode="auto">
          <a:xfrm>
            <a:off x="3819525" y="3981039"/>
            <a:ext cx="274947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000" dirty="0">
                <a:solidFill>
                  <a:schemeClr val="accent1"/>
                </a:solidFill>
                <a:hlinkClick r:id="rId5" action="ppaction://hlinksldjump"/>
              </a:rPr>
              <a:t>引入的测试问题</a:t>
            </a:r>
            <a:endParaRPr lang="zh-CN" altLang="en-US" sz="2000" dirty="0">
              <a:solidFill>
                <a:schemeClr val="accent1"/>
              </a:solidFill>
              <a:latin typeface="微软雅黑" panose="020B0503020204020204" pitchFamily="34" charset="-122"/>
            </a:endParaRPr>
          </a:p>
          <a:p>
            <a:pPr lvl="1"/>
            <a:r>
              <a:rPr lang="zh-CN" altLang="en-US" dirty="0">
                <a:solidFill>
                  <a:srgbClr val="5F5F5F"/>
                </a:solidFill>
                <a:latin typeface="微软雅黑" panose="020B0503020204020204" pitchFamily="34" charset="-122"/>
              </a:rPr>
              <a:t>与其他服务动态整合</a:t>
            </a:r>
            <a:endParaRPr lang="en-US" altLang="zh-CN" dirty="0">
              <a:solidFill>
                <a:srgbClr val="5F5F5F"/>
              </a:solidFill>
              <a:latin typeface="微软雅黑" panose="020B0503020204020204" pitchFamily="34" charset="-122"/>
            </a:endParaRPr>
          </a:p>
          <a:p>
            <a:pPr lvl="1" algn="just"/>
            <a:r>
              <a:rPr lang="zh-CN" altLang="en-US" dirty="0">
                <a:solidFill>
                  <a:srgbClr val="5F5F5F"/>
                </a:solidFill>
                <a:latin typeface="微软雅黑" panose="020B0503020204020204" pitchFamily="34" charset="-122"/>
              </a:rPr>
              <a:t>分布式、缺乏控制</a:t>
            </a:r>
            <a:endParaRPr lang="en-US" altLang="zh-CN" dirty="0">
              <a:solidFill>
                <a:srgbClr val="5F5F5F"/>
              </a:solidFill>
              <a:latin typeface="微软雅黑" panose="020B0503020204020204" pitchFamily="34" charset="-122"/>
            </a:endParaRPr>
          </a:p>
        </p:txBody>
      </p:sp>
      <p:grpSp>
        <p:nvGrpSpPr>
          <p:cNvPr id="48" name="Group 12"/>
          <p:cNvGrpSpPr>
            <a:grpSpLocks/>
          </p:cNvGrpSpPr>
          <p:nvPr/>
        </p:nvGrpSpPr>
        <p:grpSpPr bwMode="auto">
          <a:xfrm>
            <a:off x="1917700" y="1722120"/>
            <a:ext cx="1385888" cy="1422400"/>
            <a:chOff x="0" y="0"/>
            <a:chExt cx="2056018" cy="2232248"/>
          </a:xfrm>
        </p:grpSpPr>
        <p:sp>
          <p:nvSpPr>
            <p:cNvPr id="49" name="空心弧 49"/>
            <p:cNvSpPr>
              <a:spLocks/>
            </p:cNvSpPr>
            <p:nvPr/>
          </p:nvSpPr>
          <p:spPr bwMode="auto">
            <a:xfrm>
              <a:off x="131" y="0"/>
              <a:ext cx="2055887" cy="2055617"/>
            </a:xfrm>
            <a:custGeom>
              <a:avLst/>
              <a:gdLst>
                <a:gd name="T0" fmla="*/ 533599 w 2055887"/>
                <a:gd name="T1" fmla="*/ 126655 h 2055617"/>
                <a:gd name="T2" fmla="*/ 533598 w 2055887"/>
                <a:gd name="T3" fmla="*/ 126654 h 2055617"/>
                <a:gd name="T4" fmla="*/ 1027944 w 2055887"/>
                <a:gd name="T5" fmla="*/ 0 h 2055617"/>
                <a:gd name="T6" fmla="*/ 2055888 w 2055887"/>
                <a:gd name="T7" fmla="*/ 1027809 h 2055617"/>
                <a:gd name="T8" fmla="*/ 2055796 w 2055887"/>
                <a:gd name="T9" fmla="*/ 1041542 h 2055617"/>
                <a:gd name="T10" fmla="*/ 1849080 w 2055887"/>
                <a:gd name="T11" fmla="*/ 1038778 h 2055617"/>
                <a:gd name="T12" fmla="*/ 1849079 w 2055887"/>
                <a:gd name="T13" fmla="*/ 1038777 h 2055617"/>
                <a:gd name="T14" fmla="*/ 1849153 w 2055887"/>
                <a:gd name="T15" fmla="*/ 1027808 h 2055617"/>
                <a:gd name="T16" fmla="*/ 1027943 w 2055887"/>
                <a:gd name="T17" fmla="*/ 206733 h 2055617"/>
                <a:gd name="T18" fmla="*/ 633026 w 2055887"/>
                <a:gd name="T19" fmla="*/ 307908 h 2055617"/>
                <a:gd name="T20" fmla="*/ 533599 w 2055887"/>
                <a:gd name="T21" fmla="*/ 126655 h 2055617"/>
                <a:gd name="T22" fmla="*/ 533599 w 2055887"/>
                <a:gd name="T23" fmla="*/ 0 h 2055617"/>
                <a:gd name="T24" fmla="*/ 2055887 w 2055887"/>
                <a:gd name="T25" fmla="*/ 1041540 h 2055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055887" h="2055617">
                  <a:moveTo>
                    <a:pt x="533599" y="126655"/>
                  </a:moveTo>
                  <a:lnTo>
                    <a:pt x="533598" y="126654"/>
                  </a:lnTo>
                  <a:cubicBezTo>
                    <a:pt x="685113" y="43560"/>
                    <a:pt x="855134" y="-1"/>
                    <a:pt x="1027944" y="0"/>
                  </a:cubicBezTo>
                  <a:cubicBezTo>
                    <a:pt x="1595661" y="0"/>
                    <a:pt x="2055888" y="460165"/>
                    <a:pt x="2055888" y="1027809"/>
                  </a:cubicBezTo>
                  <a:cubicBezTo>
                    <a:pt x="2055888" y="1032386"/>
                    <a:pt x="2055857" y="1036964"/>
                    <a:pt x="2055796" y="1041542"/>
                  </a:cubicBezTo>
                  <a:lnTo>
                    <a:pt x="1849080" y="1038778"/>
                  </a:lnTo>
                  <a:lnTo>
                    <a:pt x="1849079" y="1038777"/>
                  </a:lnTo>
                  <a:cubicBezTo>
                    <a:pt x="1849128" y="1035121"/>
                    <a:pt x="1849153" y="1031464"/>
                    <a:pt x="1849153" y="1027808"/>
                  </a:cubicBezTo>
                  <a:cubicBezTo>
                    <a:pt x="1849153" y="574340"/>
                    <a:pt x="1481484" y="206733"/>
                    <a:pt x="1027943" y="206733"/>
                  </a:cubicBezTo>
                  <a:cubicBezTo>
                    <a:pt x="889891" y="206732"/>
                    <a:pt x="754066" y="241530"/>
                    <a:pt x="633026" y="307908"/>
                  </a:cubicBezTo>
                  <a:lnTo>
                    <a:pt x="533599" y="126655"/>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sp>
          <p:nvSpPr>
            <p:cNvPr id="50" name="空心弧 50"/>
            <p:cNvSpPr>
              <a:spLocks/>
            </p:cNvSpPr>
            <p:nvPr/>
          </p:nvSpPr>
          <p:spPr bwMode="auto">
            <a:xfrm flipV="1">
              <a:off x="131" y="176907"/>
              <a:ext cx="2055887" cy="2055619"/>
            </a:xfrm>
            <a:custGeom>
              <a:avLst/>
              <a:gdLst>
                <a:gd name="T0" fmla="*/ 397200 w 2055887"/>
                <a:gd name="T1" fmla="*/ 216231 h 2055619"/>
                <a:gd name="T2" fmla="*/ 397200 w 2055887"/>
                <a:gd name="T3" fmla="*/ 216231 h 2055619"/>
                <a:gd name="T4" fmla="*/ 1027943 w 2055887"/>
                <a:gd name="T5" fmla="*/ 0 h 2055619"/>
                <a:gd name="T6" fmla="*/ 2055887 w 2055887"/>
                <a:gd name="T7" fmla="*/ 1027810 h 2055619"/>
                <a:gd name="T8" fmla="*/ 2055795 w 2055887"/>
                <a:gd name="T9" fmla="*/ 1041542 h 2055619"/>
                <a:gd name="T10" fmla="*/ 1849080 w 2055887"/>
                <a:gd name="T11" fmla="*/ 1038779 h 2055619"/>
                <a:gd name="T12" fmla="*/ 1849079 w 2055887"/>
                <a:gd name="T13" fmla="*/ 1038778 h 2055619"/>
                <a:gd name="T14" fmla="*/ 1849153 w 2055887"/>
                <a:gd name="T15" fmla="*/ 1027809 h 2055619"/>
                <a:gd name="T16" fmla="*/ 1027943 w 2055887"/>
                <a:gd name="T17" fmla="*/ 206733 h 2055619"/>
                <a:gd name="T18" fmla="*/ 524059 w 2055887"/>
                <a:gd name="T19" fmla="*/ 379464 h 2055619"/>
                <a:gd name="T20" fmla="*/ 397200 w 2055887"/>
                <a:gd name="T21" fmla="*/ 216231 h 2055619"/>
                <a:gd name="T22" fmla="*/ 397200 w 2055887"/>
                <a:gd name="T23" fmla="*/ 0 h 2055619"/>
                <a:gd name="T24" fmla="*/ 2055887 w 2055887"/>
                <a:gd name="T25" fmla="*/ 1041541 h 2055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055887" h="2055619">
                  <a:moveTo>
                    <a:pt x="397200" y="216231"/>
                  </a:moveTo>
                  <a:lnTo>
                    <a:pt x="397200" y="216231"/>
                  </a:lnTo>
                  <a:cubicBezTo>
                    <a:pt x="577577" y="76081"/>
                    <a:pt x="799506" y="-1"/>
                    <a:pt x="1027943" y="0"/>
                  </a:cubicBezTo>
                  <a:cubicBezTo>
                    <a:pt x="1595660" y="0"/>
                    <a:pt x="2055887" y="460166"/>
                    <a:pt x="2055887" y="1027810"/>
                  </a:cubicBezTo>
                  <a:cubicBezTo>
                    <a:pt x="2055887" y="1032387"/>
                    <a:pt x="2055856" y="1036965"/>
                    <a:pt x="2055795" y="1041542"/>
                  </a:cubicBezTo>
                  <a:lnTo>
                    <a:pt x="1849080" y="1038779"/>
                  </a:lnTo>
                  <a:lnTo>
                    <a:pt x="1849079" y="1038778"/>
                  </a:lnTo>
                  <a:cubicBezTo>
                    <a:pt x="1849128" y="1035122"/>
                    <a:pt x="1849153" y="1031465"/>
                    <a:pt x="1849153" y="1027809"/>
                  </a:cubicBezTo>
                  <a:cubicBezTo>
                    <a:pt x="1849153" y="574341"/>
                    <a:pt x="1481484" y="206733"/>
                    <a:pt x="1027943" y="206733"/>
                  </a:cubicBezTo>
                  <a:cubicBezTo>
                    <a:pt x="845451" y="206732"/>
                    <a:pt x="668159" y="267508"/>
                    <a:pt x="524059" y="379464"/>
                  </a:cubicBezTo>
                  <a:lnTo>
                    <a:pt x="397200" y="216231"/>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grpSp>
      <p:grpSp>
        <p:nvGrpSpPr>
          <p:cNvPr id="51" name="Group 15"/>
          <p:cNvGrpSpPr>
            <a:grpSpLocks/>
          </p:cNvGrpSpPr>
          <p:nvPr/>
        </p:nvGrpSpPr>
        <p:grpSpPr bwMode="auto">
          <a:xfrm flipH="1">
            <a:off x="1165225" y="2757170"/>
            <a:ext cx="1385888" cy="1420813"/>
            <a:chOff x="0" y="0"/>
            <a:chExt cx="2056018" cy="2232248"/>
          </a:xfrm>
        </p:grpSpPr>
        <p:sp>
          <p:nvSpPr>
            <p:cNvPr id="52" name="空心弧 47"/>
            <p:cNvSpPr>
              <a:spLocks/>
            </p:cNvSpPr>
            <p:nvPr/>
          </p:nvSpPr>
          <p:spPr bwMode="auto">
            <a:xfrm>
              <a:off x="131" y="1108"/>
              <a:ext cx="2055887" cy="2053126"/>
            </a:xfrm>
            <a:custGeom>
              <a:avLst/>
              <a:gdLst>
                <a:gd name="T0" fmla="*/ 534059 w 2055887"/>
                <a:gd name="T1" fmla="*/ 126249 h 2053126"/>
                <a:gd name="T2" fmla="*/ 534059 w 2055887"/>
                <a:gd name="T3" fmla="*/ 126249 h 2053126"/>
                <a:gd name="T4" fmla="*/ 1027943 w 2055887"/>
                <a:gd name="T5" fmla="*/ 0 h 2053126"/>
                <a:gd name="T6" fmla="*/ 2055887 w 2055887"/>
                <a:gd name="T7" fmla="*/ 1026563 h 2053126"/>
                <a:gd name="T8" fmla="*/ 2055795 w 2055887"/>
                <a:gd name="T9" fmla="*/ 1040296 h 2053126"/>
                <a:gd name="T10" fmla="*/ 1849331 w 2055887"/>
                <a:gd name="T11" fmla="*/ 1037536 h 2053126"/>
                <a:gd name="T12" fmla="*/ 1849405 w 2055887"/>
                <a:gd name="T13" fmla="*/ 1026563 h 2053126"/>
                <a:gd name="T14" fmla="*/ 1027944 w 2055887"/>
                <a:gd name="T15" fmla="*/ 206483 h 2053126"/>
                <a:gd name="T16" fmla="*/ 633367 w 2055887"/>
                <a:gd name="T17" fmla="*/ 307283 h 2053126"/>
                <a:gd name="T18" fmla="*/ 534059 w 2055887"/>
                <a:gd name="T19" fmla="*/ 126249 h 2053126"/>
                <a:gd name="T20" fmla="*/ 534059 w 2055887"/>
                <a:gd name="T21" fmla="*/ 0 h 2053126"/>
                <a:gd name="T22" fmla="*/ 2055887 w 2055887"/>
                <a:gd name="T23" fmla="*/ 1040294 h 205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055887" h="2053126">
                  <a:moveTo>
                    <a:pt x="534059" y="126249"/>
                  </a:moveTo>
                  <a:lnTo>
                    <a:pt x="534059" y="126249"/>
                  </a:lnTo>
                  <a:cubicBezTo>
                    <a:pt x="685459" y="43418"/>
                    <a:pt x="855311" y="-1"/>
                    <a:pt x="1027943" y="0"/>
                  </a:cubicBezTo>
                  <a:cubicBezTo>
                    <a:pt x="1595660" y="0"/>
                    <a:pt x="2055887" y="459607"/>
                    <a:pt x="2055887" y="1026563"/>
                  </a:cubicBezTo>
                  <a:cubicBezTo>
                    <a:pt x="2055887" y="1031140"/>
                    <a:pt x="2055856" y="1035718"/>
                    <a:pt x="2055795" y="1040296"/>
                  </a:cubicBezTo>
                  <a:lnTo>
                    <a:pt x="1849331" y="1037536"/>
                  </a:lnTo>
                  <a:cubicBezTo>
                    <a:pt x="1849380" y="1033878"/>
                    <a:pt x="1849405" y="1030220"/>
                    <a:pt x="1849405" y="1026563"/>
                  </a:cubicBezTo>
                  <a:cubicBezTo>
                    <a:pt x="1849405" y="573645"/>
                    <a:pt x="1481624" y="206483"/>
                    <a:pt x="1027944" y="206483"/>
                  </a:cubicBezTo>
                  <a:cubicBezTo>
                    <a:pt x="890027" y="206482"/>
                    <a:pt x="754331" y="241148"/>
                    <a:pt x="633367" y="307283"/>
                  </a:cubicBezTo>
                  <a:lnTo>
                    <a:pt x="534059" y="126249"/>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sp>
          <p:nvSpPr>
            <p:cNvPr id="53" name="空心弧 48"/>
            <p:cNvSpPr>
              <a:spLocks/>
            </p:cNvSpPr>
            <p:nvPr/>
          </p:nvSpPr>
          <p:spPr bwMode="auto">
            <a:xfrm flipV="1">
              <a:off x="131" y="178015"/>
              <a:ext cx="2055887" cy="2053126"/>
            </a:xfrm>
            <a:custGeom>
              <a:avLst/>
              <a:gdLst>
                <a:gd name="T0" fmla="*/ 397678 w 2055887"/>
                <a:gd name="T1" fmla="*/ 215599 h 2053126"/>
                <a:gd name="T2" fmla="*/ 397677 w 2055887"/>
                <a:gd name="T3" fmla="*/ 215598 h 2053126"/>
                <a:gd name="T4" fmla="*/ 1027944 w 2055887"/>
                <a:gd name="T5" fmla="*/ 0 h 2053126"/>
                <a:gd name="T6" fmla="*/ 2055888 w 2055887"/>
                <a:gd name="T7" fmla="*/ 1026563 h 2053126"/>
                <a:gd name="T8" fmla="*/ 2055796 w 2055887"/>
                <a:gd name="T9" fmla="*/ 1040297 h 2053126"/>
                <a:gd name="T10" fmla="*/ 1849331 w 2055887"/>
                <a:gd name="T11" fmla="*/ 1037536 h 2053126"/>
                <a:gd name="T12" fmla="*/ 1849405 w 2055887"/>
                <a:gd name="T13" fmla="*/ 1026563 h 2053126"/>
                <a:gd name="T14" fmla="*/ 1027944 w 2055887"/>
                <a:gd name="T15" fmla="*/ 206483 h 2053126"/>
                <a:gd name="T16" fmla="*/ 524384 w 2055887"/>
                <a:gd name="T17" fmla="*/ 378635 h 2053126"/>
                <a:gd name="T18" fmla="*/ 397678 w 2055887"/>
                <a:gd name="T19" fmla="*/ 215599 h 2053126"/>
                <a:gd name="T20" fmla="*/ 397678 w 2055887"/>
                <a:gd name="T21" fmla="*/ 0 h 2053126"/>
                <a:gd name="T22" fmla="*/ 2055887 w 2055887"/>
                <a:gd name="T23" fmla="*/ 1040294 h 205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055887" h="2053126">
                  <a:moveTo>
                    <a:pt x="397678" y="215599"/>
                  </a:moveTo>
                  <a:lnTo>
                    <a:pt x="397677" y="215598"/>
                  </a:lnTo>
                  <a:cubicBezTo>
                    <a:pt x="577974" y="75851"/>
                    <a:pt x="799714" y="-1"/>
                    <a:pt x="1027944" y="0"/>
                  </a:cubicBezTo>
                  <a:cubicBezTo>
                    <a:pt x="1595661" y="0"/>
                    <a:pt x="2055888" y="459607"/>
                    <a:pt x="2055888" y="1026563"/>
                  </a:cubicBezTo>
                  <a:cubicBezTo>
                    <a:pt x="2055888" y="1031141"/>
                    <a:pt x="2055857" y="1035719"/>
                    <a:pt x="2055796" y="1040297"/>
                  </a:cubicBezTo>
                  <a:lnTo>
                    <a:pt x="1849331" y="1037536"/>
                  </a:lnTo>
                  <a:cubicBezTo>
                    <a:pt x="1849380" y="1033878"/>
                    <a:pt x="1849405" y="1030220"/>
                    <a:pt x="1849405" y="1026563"/>
                  </a:cubicBezTo>
                  <a:cubicBezTo>
                    <a:pt x="1849405" y="573645"/>
                    <a:pt x="1481624" y="206483"/>
                    <a:pt x="1027944" y="206483"/>
                  </a:cubicBezTo>
                  <a:cubicBezTo>
                    <a:pt x="845604" y="206482"/>
                    <a:pt x="668446" y="267047"/>
                    <a:pt x="524384" y="378635"/>
                  </a:cubicBezTo>
                  <a:lnTo>
                    <a:pt x="397678" y="215599"/>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grpSp>
      <p:grpSp>
        <p:nvGrpSpPr>
          <p:cNvPr id="54" name="Group 18"/>
          <p:cNvGrpSpPr>
            <a:grpSpLocks/>
          </p:cNvGrpSpPr>
          <p:nvPr/>
        </p:nvGrpSpPr>
        <p:grpSpPr bwMode="auto">
          <a:xfrm>
            <a:off x="1917700" y="3790633"/>
            <a:ext cx="1385888" cy="1422400"/>
            <a:chOff x="0" y="0"/>
            <a:chExt cx="2056018" cy="2232248"/>
          </a:xfrm>
        </p:grpSpPr>
        <p:sp>
          <p:nvSpPr>
            <p:cNvPr id="55" name="空心弧 45"/>
            <p:cNvSpPr>
              <a:spLocks/>
            </p:cNvSpPr>
            <p:nvPr/>
          </p:nvSpPr>
          <p:spPr bwMode="auto">
            <a:xfrm>
              <a:off x="131" y="-278"/>
              <a:ext cx="2055887" cy="2055619"/>
            </a:xfrm>
            <a:custGeom>
              <a:avLst/>
              <a:gdLst>
                <a:gd name="T0" fmla="*/ 533598 w 2055887"/>
                <a:gd name="T1" fmla="*/ 126655 h 2055619"/>
                <a:gd name="T2" fmla="*/ 533598 w 2055887"/>
                <a:gd name="T3" fmla="*/ 126655 h 2055619"/>
                <a:gd name="T4" fmla="*/ 1027943 w 2055887"/>
                <a:gd name="T5" fmla="*/ 0 h 2055619"/>
                <a:gd name="T6" fmla="*/ 2055887 w 2055887"/>
                <a:gd name="T7" fmla="*/ 1027810 h 2055619"/>
                <a:gd name="T8" fmla="*/ 2055795 w 2055887"/>
                <a:gd name="T9" fmla="*/ 1041542 h 2055619"/>
                <a:gd name="T10" fmla="*/ 1849080 w 2055887"/>
                <a:gd name="T11" fmla="*/ 1038779 h 2055619"/>
                <a:gd name="T12" fmla="*/ 1849079 w 2055887"/>
                <a:gd name="T13" fmla="*/ 1038778 h 2055619"/>
                <a:gd name="T14" fmla="*/ 1849153 w 2055887"/>
                <a:gd name="T15" fmla="*/ 1027809 h 2055619"/>
                <a:gd name="T16" fmla="*/ 1027943 w 2055887"/>
                <a:gd name="T17" fmla="*/ 206733 h 2055619"/>
                <a:gd name="T18" fmla="*/ 633025 w 2055887"/>
                <a:gd name="T19" fmla="*/ 307908 h 2055619"/>
                <a:gd name="T20" fmla="*/ 533598 w 2055887"/>
                <a:gd name="T21" fmla="*/ 126655 h 2055619"/>
                <a:gd name="T22" fmla="*/ 533598 w 2055887"/>
                <a:gd name="T23" fmla="*/ 0 h 2055619"/>
                <a:gd name="T24" fmla="*/ 2055887 w 2055887"/>
                <a:gd name="T25" fmla="*/ 1041541 h 2055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055887" h="2055619">
                  <a:moveTo>
                    <a:pt x="533598" y="126655"/>
                  </a:moveTo>
                  <a:lnTo>
                    <a:pt x="533598" y="126655"/>
                  </a:lnTo>
                  <a:cubicBezTo>
                    <a:pt x="685112" y="43560"/>
                    <a:pt x="855133" y="-1"/>
                    <a:pt x="1027943" y="0"/>
                  </a:cubicBezTo>
                  <a:cubicBezTo>
                    <a:pt x="1595660" y="0"/>
                    <a:pt x="2055887" y="460166"/>
                    <a:pt x="2055887" y="1027810"/>
                  </a:cubicBezTo>
                  <a:cubicBezTo>
                    <a:pt x="2055887" y="1032387"/>
                    <a:pt x="2055856" y="1036965"/>
                    <a:pt x="2055795" y="1041542"/>
                  </a:cubicBezTo>
                  <a:lnTo>
                    <a:pt x="1849080" y="1038779"/>
                  </a:lnTo>
                  <a:lnTo>
                    <a:pt x="1849079" y="1038778"/>
                  </a:lnTo>
                  <a:cubicBezTo>
                    <a:pt x="1849128" y="1035122"/>
                    <a:pt x="1849153" y="1031465"/>
                    <a:pt x="1849153" y="1027809"/>
                  </a:cubicBezTo>
                  <a:cubicBezTo>
                    <a:pt x="1849153" y="574341"/>
                    <a:pt x="1481484" y="206733"/>
                    <a:pt x="1027943" y="206733"/>
                  </a:cubicBezTo>
                  <a:cubicBezTo>
                    <a:pt x="889890" y="206732"/>
                    <a:pt x="754066" y="241530"/>
                    <a:pt x="633025" y="307908"/>
                  </a:cubicBezTo>
                  <a:lnTo>
                    <a:pt x="533598" y="126655"/>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sp>
          <p:nvSpPr>
            <p:cNvPr id="56" name="空心弧 46"/>
            <p:cNvSpPr>
              <a:spLocks/>
            </p:cNvSpPr>
            <p:nvPr/>
          </p:nvSpPr>
          <p:spPr bwMode="auto">
            <a:xfrm flipV="1">
              <a:off x="131" y="176631"/>
              <a:ext cx="2055887" cy="2055617"/>
            </a:xfrm>
            <a:custGeom>
              <a:avLst/>
              <a:gdLst>
                <a:gd name="T0" fmla="*/ 397201 w 2055887"/>
                <a:gd name="T1" fmla="*/ 216231 h 2055617"/>
                <a:gd name="T2" fmla="*/ 397200 w 2055887"/>
                <a:gd name="T3" fmla="*/ 216230 h 2055617"/>
                <a:gd name="T4" fmla="*/ 1027944 w 2055887"/>
                <a:gd name="T5" fmla="*/ 0 h 2055617"/>
                <a:gd name="T6" fmla="*/ 2055888 w 2055887"/>
                <a:gd name="T7" fmla="*/ 1027809 h 2055617"/>
                <a:gd name="T8" fmla="*/ 2055796 w 2055887"/>
                <a:gd name="T9" fmla="*/ 1041543 h 2055617"/>
                <a:gd name="T10" fmla="*/ 1849080 w 2055887"/>
                <a:gd name="T11" fmla="*/ 1038778 h 2055617"/>
                <a:gd name="T12" fmla="*/ 1849079 w 2055887"/>
                <a:gd name="T13" fmla="*/ 1038777 h 2055617"/>
                <a:gd name="T14" fmla="*/ 1849153 w 2055887"/>
                <a:gd name="T15" fmla="*/ 1027808 h 2055617"/>
                <a:gd name="T16" fmla="*/ 1027943 w 2055887"/>
                <a:gd name="T17" fmla="*/ 206733 h 2055617"/>
                <a:gd name="T18" fmla="*/ 524059 w 2055887"/>
                <a:gd name="T19" fmla="*/ 379464 h 2055617"/>
                <a:gd name="T20" fmla="*/ 397201 w 2055887"/>
                <a:gd name="T21" fmla="*/ 216231 h 2055617"/>
                <a:gd name="T22" fmla="*/ 397201 w 2055887"/>
                <a:gd name="T23" fmla="*/ 0 h 2055617"/>
                <a:gd name="T24" fmla="*/ 2055887 w 2055887"/>
                <a:gd name="T25" fmla="*/ 1041540 h 2055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055887" h="2055617">
                  <a:moveTo>
                    <a:pt x="397201" y="216231"/>
                  </a:moveTo>
                  <a:lnTo>
                    <a:pt x="397200" y="216230"/>
                  </a:lnTo>
                  <a:cubicBezTo>
                    <a:pt x="577578" y="76081"/>
                    <a:pt x="799507" y="-1"/>
                    <a:pt x="1027944" y="0"/>
                  </a:cubicBezTo>
                  <a:cubicBezTo>
                    <a:pt x="1595661" y="0"/>
                    <a:pt x="2055888" y="460165"/>
                    <a:pt x="2055888" y="1027809"/>
                  </a:cubicBezTo>
                  <a:cubicBezTo>
                    <a:pt x="2055888" y="1032387"/>
                    <a:pt x="2055857" y="1036965"/>
                    <a:pt x="2055796" y="1041543"/>
                  </a:cubicBezTo>
                  <a:lnTo>
                    <a:pt x="1849080" y="1038778"/>
                  </a:lnTo>
                  <a:lnTo>
                    <a:pt x="1849079" y="1038777"/>
                  </a:lnTo>
                  <a:cubicBezTo>
                    <a:pt x="1849128" y="1035121"/>
                    <a:pt x="1849153" y="1031464"/>
                    <a:pt x="1849153" y="1027808"/>
                  </a:cubicBezTo>
                  <a:cubicBezTo>
                    <a:pt x="1849153" y="574340"/>
                    <a:pt x="1481484" y="206733"/>
                    <a:pt x="1027943" y="206733"/>
                  </a:cubicBezTo>
                  <a:cubicBezTo>
                    <a:pt x="845451" y="206732"/>
                    <a:pt x="668159" y="267508"/>
                    <a:pt x="524059" y="379464"/>
                  </a:cubicBezTo>
                  <a:lnTo>
                    <a:pt x="397201" y="216231"/>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grpSp>
      <p:sp>
        <p:nvSpPr>
          <p:cNvPr id="22" name="TextBox 34"/>
          <p:cNvSpPr txBox="1">
            <a:spLocks noChangeArrowheads="1"/>
          </p:cNvSpPr>
          <p:nvPr/>
        </p:nvSpPr>
        <p:spPr bwMode="auto">
          <a:xfrm>
            <a:off x="1624013" y="5180226"/>
            <a:ext cx="442750" cy="707886"/>
          </a:xfrm>
          <a:prstGeom prst="rect">
            <a:avLst/>
          </a:prstGeom>
          <a:noFill/>
          <a:ln>
            <a:noFill/>
          </a:ln>
          <a:effectLst>
            <a:outerShdw dist="23000" dir="5400000" algn="ctr" rotWithShape="0">
              <a:srgbClr val="000000">
                <a:alpha val="31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b="1" dirty="0">
                <a:latin typeface="Arial Unicode MS" pitchFamily="2" charset="-122"/>
                <a:ea typeface="Arial Unicode MS" pitchFamily="2" charset="-122"/>
              </a:rPr>
              <a:t>4</a:t>
            </a:r>
            <a:endParaRPr lang="zh-CN" altLang="en-US" sz="4000" b="1" dirty="0">
              <a:latin typeface="Arial Unicode MS" pitchFamily="2" charset="-122"/>
              <a:ea typeface="Arial Unicode MS" pitchFamily="2" charset="-122"/>
            </a:endParaRPr>
          </a:p>
        </p:txBody>
      </p:sp>
      <p:sp>
        <p:nvSpPr>
          <p:cNvPr id="23" name="燕尾形 35"/>
          <p:cNvSpPr>
            <a:spLocks noChangeArrowheads="1"/>
          </p:cNvSpPr>
          <p:nvPr/>
        </p:nvSpPr>
        <p:spPr bwMode="auto">
          <a:xfrm>
            <a:off x="2314575" y="5424701"/>
            <a:ext cx="228600" cy="217487"/>
          </a:xfrm>
          <a:prstGeom prst="chevron">
            <a:avLst>
              <a:gd name="adj" fmla="val 50000"/>
            </a:avLst>
          </a:prstGeom>
          <a:gradFill rotWithShape="1">
            <a:gsLst>
              <a:gs pos="0">
                <a:srgbClr val="BDBDBD"/>
              </a:gs>
              <a:gs pos="80000">
                <a:srgbClr val="F7F7F7"/>
              </a:gs>
              <a:gs pos="100000">
                <a:srgbClr val="F8F8F8"/>
              </a:gs>
            </a:gsLst>
            <a:lin ang="5400000"/>
          </a:gradFill>
          <a:ln w="9525" cmpd="sng">
            <a:solidFill>
              <a:srgbClr val="F9F9F9"/>
            </a:solidFill>
            <a:miter lim="800000"/>
            <a:headEnd/>
            <a:tailEnd/>
          </a:ln>
          <a:effectLst>
            <a:outerShdw dist="23000" dir="5400000" algn="ctr" rotWithShape="0">
              <a:srgbClr val="000000">
                <a:alpha val="31000"/>
              </a:srgbClr>
            </a:outerShdw>
          </a:effec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p>
        </p:txBody>
      </p:sp>
      <p:grpSp>
        <p:nvGrpSpPr>
          <p:cNvPr id="24" name="Group 15"/>
          <p:cNvGrpSpPr>
            <a:grpSpLocks/>
          </p:cNvGrpSpPr>
          <p:nvPr/>
        </p:nvGrpSpPr>
        <p:grpSpPr bwMode="auto">
          <a:xfrm flipH="1">
            <a:off x="1165225" y="4823038"/>
            <a:ext cx="1385888" cy="1420813"/>
            <a:chOff x="0" y="0"/>
            <a:chExt cx="2056018" cy="2232248"/>
          </a:xfrm>
        </p:grpSpPr>
        <p:sp>
          <p:nvSpPr>
            <p:cNvPr id="25" name="空心弧 47"/>
            <p:cNvSpPr>
              <a:spLocks/>
            </p:cNvSpPr>
            <p:nvPr/>
          </p:nvSpPr>
          <p:spPr bwMode="auto">
            <a:xfrm>
              <a:off x="131" y="1108"/>
              <a:ext cx="2055887" cy="2053126"/>
            </a:xfrm>
            <a:custGeom>
              <a:avLst/>
              <a:gdLst>
                <a:gd name="T0" fmla="*/ 534059 w 2055887"/>
                <a:gd name="T1" fmla="*/ 126249 h 2053126"/>
                <a:gd name="T2" fmla="*/ 534059 w 2055887"/>
                <a:gd name="T3" fmla="*/ 126249 h 2053126"/>
                <a:gd name="T4" fmla="*/ 1027943 w 2055887"/>
                <a:gd name="T5" fmla="*/ 0 h 2053126"/>
                <a:gd name="T6" fmla="*/ 2055887 w 2055887"/>
                <a:gd name="T7" fmla="*/ 1026563 h 2053126"/>
                <a:gd name="T8" fmla="*/ 2055795 w 2055887"/>
                <a:gd name="T9" fmla="*/ 1040296 h 2053126"/>
                <a:gd name="T10" fmla="*/ 1849331 w 2055887"/>
                <a:gd name="T11" fmla="*/ 1037536 h 2053126"/>
                <a:gd name="T12" fmla="*/ 1849405 w 2055887"/>
                <a:gd name="T13" fmla="*/ 1026563 h 2053126"/>
                <a:gd name="T14" fmla="*/ 1027944 w 2055887"/>
                <a:gd name="T15" fmla="*/ 206483 h 2053126"/>
                <a:gd name="T16" fmla="*/ 633367 w 2055887"/>
                <a:gd name="T17" fmla="*/ 307283 h 2053126"/>
                <a:gd name="T18" fmla="*/ 534059 w 2055887"/>
                <a:gd name="T19" fmla="*/ 126249 h 2053126"/>
                <a:gd name="T20" fmla="*/ 534059 w 2055887"/>
                <a:gd name="T21" fmla="*/ 0 h 2053126"/>
                <a:gd name="T22" fmla="*/ 2055887 w 2055887"/>
                <a:gd name="T23" fmla="*/ 1040294 h 205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055887" h="2053126">
                  <a:moveTo>
                    <a:pt x="534059" y="126249"/>
                  </a:moveTo>
                  <a:lnTo>
                    <a:pt x="534059" y="126249"/>
                  </a:lnTo>
                  <a:cubicBezTo>
                    <a:pt x="685459" y="43418"/>
                    <a:pt x="855311" y="-1"/>
                    <a:pt x="1027943" y="0"/>
                  </a:cubicBezTo>
                  <a:cubicBezTo>
                    <a:pt x="1595660" y="0"/>
                    <a:pt x="2055887" y="459607"/>
                    <a:pt x="2055887" y="1026563"/>
                  </a:cubicBezTo>
                  <a:cubicBezTo>
                    <a:pt x="2055887" y="1031140"/>
                    <a:pt x="2055856" y="1035718"/>
                    <a:pt x="2055795" y="1040296"/>
                  </a:cubicBezTo>
                  <a:lnTo>
                    <a:pt x="1849331" y="1037536"/>
                  </a:lnTo>
                  <a:cubicBezTo>
                    <a:pt x="1849380" y="1033878"/>
                    <a:pt x="1849405" y="1030220"/>
                    <a:pt x="1849405" y="1026563"/>
                  </a:cubicBezTo>
                  <a:cubicBezTo>
                    <a:pt x="1849405" y="573645"/>
                    <a:pt x="1481624" y="206483"/>
                    <a:pt x="1027944" y="206483"/>
                  </a:cubicBezTo>
                  <a:cubicBezTo>
                    <a:pt x="890027" y="206482"/>
                    <a:pt x="754331" y="241148"/>
                    <a:pt x="633367" y="307283"/>
                  </a:cubicBezTo>
                  <a:lnTo>
                    <a:pt x="534059" y="126249"/>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sp>
          <p:nvSpPr>
            <p:cNvPr id="26" name="空心弧 48"/>
            <p:cNvSpPr>
              <a:spLocks/>
            </p:cNvSpPr>
            <p:nvPr/>
          </p:nvSpPr>
          <p:spPr bwMode="auto">
            <a:xfrm flipV="1">
              <a:off x="131" y="178015"/>
              <a:ext cx="2055887" cy="2053126"/>
            </a:xfrm>
            <a:custGeom>
              <a:avLst/>
              <a:gdLst>
                <a:gd name="T0" fmla="*/ 397678 w 2055887"/>
                <a:gd name="T1" fmla="*/ 215599 h 2053126"/>
                <a:gd name="T2" fmla="*/ 397677 w 2055887"/>
                <a:gd name="T3" fmla="*/ 215598 h 2053126"/>
                <a:gd name="T4" fmla="*/ 1027944 w 2055887"/>
                <a:gd name="T5" fmla="*/ 0 h 2053126"/>
                <a:gd name="T6" fmla="*/ 2055888 w 2055887"/>
                <a:gd name="T7" fmla="*/ 1026563 h 2053126"/>
                <a:gd name="T8" fmla="*/ 2055796 w 2055887"/>
                <a:gd name="T9" fmla="*/ 1040297 h 2053126"/>
                <a:gd name="T10" fmla="*/ 1849331 w 2055887"/>
                <a:gd name="T11" fmla="*/ 1037536 h 2053126"/>
                <a:gd name="T12" fmla="*/ 1849405 w 2055887"/>
                <a:gd name="T13" fmla="*/ 1026563 h 2053126"/>
                <a:gd name="T14" fmla="*/ 1027944 w 2055887"/>
                <a:gd name="T15" fmla="*/ 206483 h 2053126"/>
                <a:gd name="T16" fmla="*/ 524384 w 2055887"/>
                <a:gd name="T17" fmla="*/ 378635 h 2053126"/>
                <a:gd name="T18" fmla="*/ 397678 w 2055887"/>
                <a:gd name="T19" fmla="*/ 215599 h 2053126"/>
                <a:gd name="T20" fmla="*/ 397678 w 2055887"/>
                <a:gd name="T21" fmla="*/ 0 h 2053126"/>
                <a:gd name="T22" fmla="*/ 2055887 w 2055887"/>
                <a:gd name="T23" fmla="*/ 1040294 h 205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055887" h="2053126">
                  <a:moveTo>
                    <a:pt x="397678" y="215599"/>
                  </a:moveTo>
                  <a:lnTo>
                    <a:pt x="397677" y="215598"/>
                  </a:lnTo>
                  <a:cubicBezTo>
                    <a:pt x="577974" y="75851"/>
                    <a:pt x="799714" y="-1"/>
                    <a:pt x="1027944" y="0"/>
                  </a:cubicBezTo>
                  <a:cubicBezTo>
                    <a:pt x="1595661" y="0"/>
                    <a:pt x="2055888" y="459607"/>
                    <a:pt x="2055888" y="1026563"/>
                  </a:cubicBezTo>
                  <a:cubicBezTo>
                    <a:pt x="2055888" y="1031141"/>
                    <a:pt x="2055857" y="1035719"/>
                    <a:pt x="2055796" y="1040297"/>
                  </a:cubicBezTo>
                  <a:lnTo>
                    <a:pt x="1849331" y="1037536"/>
                  </a:lnTo>
                  <a:cubicBezTo>
                    <a:pt x="1849380" y="1033878"/>
                    <a:pt x="1849405" y="1030220"/>
                    <a:pt x="1849405" y="1026563"/>
                  </a:cubicBezTo>
                  <a:cubicBezTo>
                    <a:pt x="1849405" y="573645"/>
                    <a:pt x="1481624" y="206483"/>
                    <a:pt x="1027944" y="206483"/>
                  </a:cubicBezTo>
                  <a:cubicBezTo>
                    <a:pt x="845604" y="206482"/>
                    <a:pt x="668446" y="267047"/>
                    <a:pt x="524384" y="378635"/>
                  </a:cubicBezTo>
                  <a:lnTo>
                    <a:pt x="397678" y="215599"/>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grpSp>
      <p:sp>
        <p:nvSpPr>
          <p:cNvPr id="28" name="TextBox 39"/>
          <p:cNvSpPr txBox="1">
            <a:spLocks noChangeArrowheads="1"/>
          </p:cNvSpPr>
          <p:nvPr/>
        </p:nvSpPr>
        <p:spPr bwMode="auto">
          <a:xfrm>
            <a:off x="3850005" y="5028154"/>
            <a:ext cx="2723823"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just" eaLnBrk="1" hangingPunct="1"/>
            <a:r>
              <a:rPr lang="zh-CN" altLang="en-US" sz="2000" b="1" dirty="0">
                <a:solidFill>
                  <a:srgbClr val="C00000"/>
                </a:solidFill>
                <a:latin typeface="微软雅黑" panose="020B0503020204020204" pitchFamily="34" charset="-122"/>
              </a:rPr>
              <a:t>模型驱动的测试技术</a:t>
            </a:r>
            <a:endParaRPr lang="zh-CN" altLang="en-US" sz="2000" b="1" dirty="0">
              <a:solidFill>
                <a:srgbClr val="C00000"/>
              </a:solidFill>
            </a:endParaRPr>
          </a:p>
          <a:p>
            <a:pPr lvl="1" algn="just"/>
            <a:r>
              <a:rPr lang="zh-CN" altLang="en-US" dirty="0">
                <a:solidFill>
                  <a:srgbClr val="5F5F5F"/>
                </a:solidFill>
                <a:latin typeface="微软雅黑" panose="020B0503020204020204" pitchFamily="34" charset="-122"/>
              </a:rPr>
              <a:t>高故障检测率</a:t>
            </a:r>
            <a:endParaRPr lang="en-US" altLang="zh-CN" dirty="0">
              <a:solidFill>
                <a:srgbClr val="5F5F5F"/>
              </a:solidFill>
              <a:latin typeface="微软雅黑" panose="020B0503020204020204" pitchFamily="34" charset="-122"/>
            </a:endParaRPr>
          </a:p>
          <a:p>
            <a:pPr lvl="1" algn="just"/>
            <a:r>
              <a:rPr lang="zh-CN" altLang="en-US" dirty="0">
                <a:solidFill>
                  <a:srgbClr val="5F5F5F"/>
                </a:solidFill>
                <a:latin typeface="微软雅黑" panose="020B0503020204020204" pitchFamily="34" charset="-122"/>
              </a:rPr>
              <a:t>自动化程度高</a:t>
            </a:r>
            <a:endParaRPr lang="en-US" altLang="zh-CN" dirty="0">
              <a:solidFill>
                <a:srgbClr val="5F5F5F"/>
              </a:solidFill>
              <a:latin typeface="微软雅黑" panose="020B0503020204020204" pitchFamily="34" charset="-122"/>
            </a:endParaRPr>
          </a:p>
          <a:p>
            <a:pPr lvl="1" algn="just"/>
            <a:r>
              <a:rPr lang="zh-CN" altLang="en-US" dirty="0">
                <a:solidFill>
                  <a:srgbClr val="5F5F5F"/>
                </a:solidFill>
                <a:latin typeface="微软雅黑" panose="020B0503020204020204" pitchFamily="34" charset="-122"/>
              </a:rPr>
              <a:t>更好的适应需求演化</a:t>
            </a:r>
            <a:endParaRPr lang="en-US" altLang="zh-CN" dirty="0">
              <a:solidFill>
                <a:srgbClr val="5F5F5F"/>
              </a:solidFill>
              <a:latin typeface="微软雅黑" panose="020B0503020204020204" pitchFamily="34" charset="-122"/>
            </a:endParaRPr>
          </a:p>
        </p:txBody>
      </p:sp>
    </p:spTree>
    <p:extLst>
      <p:ext uri="{BB962C8B-B14F-4D97-AF65-F5344CB8AC3E}">
        <p14:creationId xmlns:p14="http://schemas.microsoft.com/office/powerpoint/2010/main" val="1657606383"/>
      </p:ext>
    </p:extLst>
  </p:cSld>
  <p:clrMapOvr>
    <a:masterClrMapping/>
  </p:clrMapOvr>
  <mc:AlternateContent xmlns:mc="http://schemas.openxmlformats.org/markup-compatibility/2006" xmlns:p14="http://schemas.microsoft.com/office/powerpoint/2010/main">
    <mc:Choice Requires="p14">
      <p:transition spd="slow" p14:dur="2000" advTm="1288"/>
    </mc:Choice>
    <mc:Fallback xmlns="">
      <p:transition spd="slow" advTm="12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up)">
                                      <p:cBhvr>
                                        <p:cTn id="22" dur="500"/>
                                        <p:tgtEl>
                                          <p:spTgt spid="51"/>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up)">
                                      <p:cBhvr>
                                        <p:cTn id="37" dur="500"/>
                                        <p:tgtEl>
                                          <p:spTgt spid="54"/>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up)">
                                      <p:cBhvr>
                                        <p:cTn id="52" dur="500"/>
                                        <p:tgtEl>
                                          <p:spTgt spid="24"/>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P spid="40" grpId="0" autoUpdateAnimBg="0"/>
      <p:bldP spid="41" grpId="0" autoUpdateAnimBg="0"/>
      <p:bldP spid="42" grpId="0" animBg="1" autoUpdateAnimBg="0"/>
      <p:bldP spid="43" grpId="0" animBg="1" autoUpdateAnimBg="0"/>
      <p:bldP spid="44" grpId="0" animBg="1" autoUpdateAnimBg="0"/>
      <p:bldP spid="45" grpId="0" autoUpdateAnimBg="0"/>
      <p:bldP spid="46" grpId="0" autoUpdateAnimBg="0"/>
      <p:bldP spid="47" grpId="0" autoUpdateAnimBg="0"/>
      <p:bldP spid="22" grpId="0" autoUpdateAnimBg="0"/>
      <p:bldP spid="23" grpId="0" animBg="1" autoUpdateAnimBg="0"/>
      <p:bldP spid="2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存在问题</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40</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Text Box 20"/>
          <p:cNvSpPr txBox="1">
            <a:spLocks noChangeArrowheads="1"/>
          </p:cNvSpPr>
          <p:nvPr/>
        </p:nvSpPr>
        <p:spPr bwMode="auto">
          <a:xfrm>
            <a:off x="3" y="1162238"/>
            <a:ext cx="3057042" cy="44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smtClean="0">
                <a:solidFill>
                  <a:schemeClr val="accent1"/>
                </a:solidFill>
                <a:latin typeface="华文楷体" panose="02010600040101010101" pitchFamily="2" charset="-122"/>
                <a:ea typeface="华文楷体" panose="02010600040101010101" pitchFamily="2" charset="-122"/>
              </a:rPr>
              <a:t>有效等价类细分问题：</a:t>
            </a:r>
            <a:endParaRPr lang="zh-CN" altLang="en-US" sz="2000" b="1" dirty="0">
              <a:solidFill>
                <a:schemeClr val="accent1"/>
              </a:solidFill>
              <a:latin typeface="华文楷体" panose="02010600040101010101" pitchFamily="2" charset="-122"/>
              <a:ea typeface="华文楷体" panose="02010600040101010101" pitchFamily="2" charset="-122"/>
            </a:endParaRPr>
          </a:p>
        </p:txBody>
      </p:sp>
      <p:pic>
        <p:nvPicPr>
          <p:cNvPr id="43" name="图片 42"/>
          <p:cNvPicPr>
            <a:picLocks noChangeAspect="1"/>
          </p:cNvPicPr>
          <p:nvPr/>
        </p:nvPicPr>
        <p:blipFill>
          <a:blip r:embed="rId4"/>
          <a:stretch>
            <a:fillRect/>
          </a:stretch>
        </p:blipFill>
        <p:spPr>
          <a:xfrm>
            <a:off x="671298" y="1681994"/>
            <a:ext cx="3146179" cy="4955455"/>
          </a:xfrm>
          <a:prstGeom prst="rect">
            <a:avLst/>
          </a:prstGeom>
        </p:spPr>
      </p:pic>
      <p:graphicFrame>
        <p:nvGraphicFramePr>
          <p:cNvPr id="44" name="表格 43"/>
          <p:cNvGraphicFramePr>
            <a:graphicFrameLocks noGrp="1"/>
          </p:cNvGraphicFramePr>
          <p:nvPr>
            <p:extLst>
              <p:ext uri="{D42A27DB-BD31-4B8C-83A1-F6EECF244321}">
                <p14:modId xmlns:p14="http://schemas.microsoft.com/office/powerpoint/2010/main" val="309651197"/>
              </p:ext>
            </p:extLst>
          </p:nvPr>
        </p:nvGraphicFramePr>
        <p:xfrm>
          <a:off x="5026762" y="1681994"/>
          <a:ext cx="3371005" cy="2955218"/>
        </p:xfrm>
        <a:graphic>
          <a:graphicData uri="http://schemas.openxmlformats.org/drawingml/2006/table">
            <a:tbl>
              <a:tblPr firstRow="1" bandRow="1">
                <a:tableStyleId>{69CF1AB2-1976-4502-BF36-3FF5EA218861}</a:tableStyleId>
              </a:tblPr>
              <a:tblGrid>
                <a:gridCol w="1195363">
                  <a:extLst>
                    <a:ext uri="{9D8B030D-6E8A-4147-A177-3AD203B41FA5}">
                      <a16:colId xmlns:a16="http://schemas.microsoft.com/office/drawing/2014/main" val="2605547093"/>
                    </a:ext>
                  </a:extLst>
                </a:gridCol>
                <a:gridCol w="1019505">
                  <a:extLst>
                    <a:ext uri="{9D8B030D-6E8A-4147-A177-3AD203B41FA5}">
                      <a16:colId xmlns:a16="http://schemas.microsoft.com/office/drawing/2014/main" val="1221961035"/>
                    </a:ext>
                  </a:extLst>
                </a:gridCol>
                <a:gridCol w="1156137">
                  <a:extLst>
                    <a:ext uri="{9D8B030D-6E8A-4147-A177-3AD203B41FA5}">
                      <a16:colId xmlns:a16="http://schemas.microsoft.com/office/drawing/2014/main" val="1471494598"/>
                    </a:ext>
                  </a:extLst>
                </a:gridCol>
              </a:tblGrid>
              <a:tr h="309070">
                <a:tc>
                  <a:txBody>
                    <a:bodyPr/>
                    <a:lstStyle/>
                    <a:p>
                      <a:pPr algn="ctr"/>
                      <a:r>
                        <a:rPr lang="zh-CN" altLang="en-US" sz="12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输入条件</a:t>
                      </a: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有效等价类</a:t>
                      </a:r>
                      <a:endParaRPr lang="en-US" altLang="zh-CN" sz="12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无效等价类</a:t>
                      </a:r>
                      <a:endParaRPr lang="en-US" altLang="zh-CN" sz="12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txBody>
                  <a:tcPr marL="76208" marR="76208" marT="38105" marB="38105"/>
                </a:tc>
                <a:extLst>
                  <a:ext uri="{0D108BD9-81ED-4DB2-BD59-A6C34878D82A}">
                    <a16:rowId xmlns:a16="http://schemas.microsoft.com/office/drawing/2014/main" val="1544533912"/>
                  </a:ext>
                </a:extLst>
              </a:tr>
              <a:tr h="685882">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chooseAirClass</a:t>
                      </a:r>
                      <a:endParaRPr lang="zh-CN" altLang="en-US" sz="1200" dirty="0">
                        <a:latin typeface="Times New Roman" panose="02020603050405020304" pitchFamily="18" charset="0"/>
                        <a:cs typeface="Times New Roman" panose="02020603050405020304" pitchFamily="18" charset="0"/>
                      </a:endParaRP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[0,3] (1)</a:t>
                      </a: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&gt;3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(4)</a:t>
                      </a:r>
                    </a:p>
                  </a:txBody>
                  <a:tcPr marL="76208" marR="76208" marT="38105" marB="38105"/>
                </a:tc>
                <a:extLst>
                  <a:ext uri="{0D108BD9-81ED-4DB2-BD59-A6C34878D82A}">
                    <a16:rowId xmlns:a16="http://schemas.microsoft.com/office/drawing/2014/main" val="865195412"/>
                  </a:ext>
                </a:extLst>
              </a:tr>
              <a:tr h="685882">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chooseArea</a:t>
                      </a:r>
                      <a:endParaRPr lang="zh-CN" altLang="en-US" sz="1200" dirty="0">
                        <a:latin typeface="Times New Roman" panose="02020603050405020304" pitchFamily="18" charset="0"/>
                        <a:cs typeface="Times New Roman" panose="02020603050405020304" pitchFamily="18" charset="0"/>
                      </a:endParaRP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[0,1] (5)</a:t>
                      </a: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&gt;1 (7)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(8)</a:t>
                      </a:r>
                    </a:p>
                  </a:txBody>
                  <a:tcPr marL="76208" marR="76208" marT="38105" marB="38105"/>
                </a:tc>
                <a:extLst>
                  <a:ext uri="{0D108BD9-81ED-4DB2-BD59-A6C34878D82A}">
                    <a16:rowId xmlns:a16="http://schemas.microsoft.com/office/drawing/2014/main" val="1221383244"/>
                  </a:ext>
                </a:extLst>
              </a:tr>
              <a:tr h="3090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isStudent</a:t>
                      </a:r>
                      <a:endParaRPr lang="zh-CN" altLang="en-US" sz="1200" dirty="0">
                        <a:latin typeface="Times New Roman" panose="02020603050405020304" pitchFamily="18" charset="0"/>
                        <a:cs typeface="Times New Roman" panose="02020603050405020304" pitchFamily="18" charset="0"/>
                      </a:endParaRP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boolean</a:t>
                      </a: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(9)</a:t>
                      </a: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(10)</a:t>
                      </a:r>
                    </a:p>
                  </a:txBody>
                  <a:tcPr marL="76208" marR="76208" marT="38105" marB="38105"/>
                </a:tc>
                <a:extLst>
                  <a:ext uri="{0D108BD9-81ED-4DB2-BD59-A6C34878D82A}">
                    <a16:rowId xmlns:a16="http://schemas.microsoft.com/office/drawing/2014/main" val="3451233765"/>
                  </a:ext>
                </a:extLst>
              </a:tr>
              <a:tr h="4826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i="1" kern="1200" dirty="0">
                          <a:solidFill>
                            <a:schemeClr val="dk1"/>
                          </a:solidFill>
                          <a:latin typeface="Times New Roman" panose="02020603050405020304" pitchFamily="18" charset="0"/>
                          <a:ea typeface="+mn-ea"/>
                          <a:cs typeface="Times New Roman" panose="02020603050405020304" pitchFamily="18" charset="0"/>
                        </a:rPr>
                        <a:t>luggage</a:t>
                      </a:r>
                      <a:endParaRPr lang="zh-CN" altLang="en-US" sz="1200" dirty="0">
                        <a:latin typeface="Times New Roman" panose="02020603050405020304" pitchFamily="18" charset="0"/>
                        <a:cs typeface="Times New Roman" panose="02020603050405020304" pitchFamily="18" charset="0"/>
                      </a:endParaRP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&gt;=0 (11)</a:t>
                      </a: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(13)</a:t>
                      </a:r>
                    </a:p>
                  </a:txBody>
                  <a:tcPr marL="76208" marR="76208" marT="38105" marB="38105"/>
                </a:tc>
                <a:extLst>
                  <a:ext uri="{0D108BD9-81ED-4DB2-BD59-A6C34878D82A}">
                    <a16:rowId xmlns:a16="http://schemas.microsoft.com/office/drawing/2014/main" val="346610404"/>
                  </a:ext>
                </a:extLst>
              </a:tr>
              <a:tr h="4826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economicfee</a:t>
                      </a:r>
                      <a:endParaRPr lang="zh-CN" altLang="en-US" sz="1200" dirty="0">
                        <a:latin typeface="Times New Roman" panose="02020603050405020304" pitchFamily="18" charset="0"/>
                        <a:cs typeface="Times New Roman" panose="02020603050405020304" pitchFamily="18" charset="0"/>
                      </a:endParaRP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&gt;=0 (14)</a:t>
                      </a: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(16)</a:t>
                      </a:r>
                    </a:p>
                  </a:txBody>
                  <a:tcPr marL="76208" marR="76208" marT="38105" marB="38105"/>
                </a:tc>
                <a:extLst>
                  <a:ext uri="{0D108BD9-81ED-4DB2-BD59-A6C34878D82A}">
                    <a16:rowId xmlns:a16="http://schemas.microsoft.com/office/drawing/2014/main" val="2087520593"/>
                  </a:ext>
                </a:extLst>
              </a:tr>
            </a:tbl>
          </a:graphicData>
        </a:graphic>
      </p:graphicFrame>
    </p:spTree>
    <p:custDataLst>
      <p:tags r:id="rId1"/>
    </p:custDataLst>
    <p:extLst>
      <p:ext uri="{BB962C8B-B14F-4D97-AF65-F5344CB8AC3E}">
        <p14:creationId xmlns:p14="http://schemas.microsoft.com/office/powerpoint/2010/main" val="2734418884"/>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914400" y="4646613"/>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228" name="文本框 133"/>
          <p:cNvSpPr txBox="1">
            <a:spLocks noChangeArrowheads="1"/>
          </p:cNvSpPr>
          <p:nvPr/>
        </p:nvSpPr>
        <p:spPr bwMode="auto">
          <a:xfrm>
            <a:off x="0" y="2853948"/>
            <a:ext cx="9144000" cy="740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0053A3"/>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rPr>
              <a:t>谢谢</a:t>
            </a:r>
            <a:endParaRPr kumimoji="0" lang="en-US" altLang="zh-CN" sz="3600" b="1" i="0" u="none" strike="noStrike" kern="1200" cap="none" spc="0" normalizeH="0" baseline="0" noProof="0" dirty="0">
              <a:ln>
                <a:noFill/>
              </a:ln>
              <a:solidFill>
                <a:srgbClr val="0053A3"/>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endParaRPr>
          </a:p>
        </p:txBody>
      </p:sp>
      <p:sp>
        <p:nvSpPr>
          <p:cNvPr id="14" name="文本框 143"/>
          <p:cNvSpPr txBox="1">
            <a:spLocks noChangeArrowheads="1"/>
          </p:cNvSpPr>
          <p:nvPr/>
        </p:nvSpPr>
        <p:spPr bwMode="auto">
          <a:xfrm>
            <a:off x="6147707" y="5893027"/>
            <a:ext cx="2684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zh-CN" altLang="en-US" sz="2000" b="1" dirty="0">
                <a:solidFill>
                  <a:prstClr val="white"/>
                </a:solidFill>
                <a:latin typeface="华文楷体" panose="02010600040101010101" pitchFamily="2" charset="-122"/>
                <a:ea typeface="华文楷体" panose="02010600040101010101" pitchFamily="2" charset="-122"/>
                <a:sym typeface="Arial" panose="020B0604020202020204" pitchFamily="34" charset="0"/>
              </a:rPr>
              <a:t>报告</a:t>
            </a:r>
            <a:r>
              <a:rPr kumimoji="0" lang="zh-CN" altLang="en-US" sz="2000" b="1" i="0" u="none" strike="noStrike" kern="120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rPr>
              <a:t>人：贾婧婷</a:t>
            </a:r>
          </a:p>
        </p:txBody>
      </p:sp>
    </p:spTree>
    <p:extLst>
      <p:ext uri="{BB962C8B-B14F-4D97-AF65-F5344CB8AC3E}">
        <p14:creationId xmlns:p14="http://schemas.microsoft.com/office/powerpoint/2010/main" val="2932395877"/>
      </p:ext>
    </p:extLst>
  </p:cSld>
  <p:clrMapOvr>
    <a:masterClrMapping/>
  </p:clrMapOvr>
  <mc:AlternateContent xmlns:mc="http://schemas.openxmlformats.org/markup-compatibility/2006" xmlns:p14="http://schemas.microsoft.com/office/powerpoint/2010/main">
    <mc:Choice Requires="p14">
      <p:transition spd="slow" p14:dur="2000" advTm="1957"/>
    </mc:Choice>
    <mc:Fallback xmlns="">
      <p:transition spd="slow" advTm="19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课题背景</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9" name="TextBox 9"/>
          <p:cNvSpPr txBox="1">
            <a:spLocks noChangeArrowheads="1"/>
          </p:cNvSpPr>
          <p:nvPr/>
        </p:nvSpPr>
        <p:spPr bwMode="auto">
          <a:xfrm>
            <a:off x="432593" y="1141323"/>
            <a:ext cx="54594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285750" indent="-285750">
              <a:buClr>
                <a:schemeClr val="accent1"/>
              </a:buClr>
              <a:buFont typeface="Wingdings" pitchFamily="2" charset="2"/>
              <a:buChar char="l"/>
              <a:defRPr sz="2000" b="1">
                <a:latin typeface="Arial" pitchFamily="34" charset="0"/>
                <a:ea typeface="微软雅黑" pitchFamily="34" charset="-122"/>
              </a:defRPr>
            </a:lvl1pPr>
            <a:lvl2pPr marL="742950" indent="-285750" eaLnBrk="0" hangingPunct="0">
              <a:defRPr>
                <a:latin typeface="Arial" pitchFamily="34" charset="0"/>
                <a:ea typeface="微软雅黑" pitchFamily="34" charset="-122"/>
              </a:defRPr>
            </a:lvl2pPr>
            <a:lvl3pPr marL="1143000" indent="-228600" eaLnBrk="0" hangingPunct="0">
              <a:defRPr>
                <a:latin typeface="Arial" pitchFamily="34" charset="0"/>
                <a:ea typeface="微软雅黑" pitchFamily="34" charset="-122"/>
              </a:defRPr>
            </a:lvl3pPr>
            <a:lvl4pPr marL="1600200" indent="-228600" eaLnBrk="0" hangingPunct="0">
              <a:defRPr>
                <a:latin typeface="Arial" pitchFamily="34" charset="0"/>
                <a:ea typeface="微软雅黑" pitchFamily="34" charset="-122"/>
              </a:defRPr>
            </a:lvl4pPr>
            <a:lvl5pPr marL="2057400" indent="-228600" eaLnBrk="0" hangingPunct="0">
              <a:defRPr>
                <a:latin typeface="Arial" pitchFamily="34" charset="0"/>
                <a:ea typeface="微软雅黑" pitchFamily="34" charset="-122"/>
              </a:defRPr>
            </a:lvl5pPr>
            <a:lvl6pPr marL="2514600" indent="-228600" eaLnBrk="0" fontAlgn="base" hangingPunct="0">
              <a:spcBef>
                <a:spcPct val="0"/>
              </a:spcBef>
              <a:spcAft>
                <a:spcPct val="0"/>
              </a:spcAft>
              <a:defRPr>
                <a:latin typeface="Arial" pitchFamily="34" charset="0"/>
                <a:ea typeface="微软雅黑" pitchFamily="34" charset="-122"/>
              </a:defRPr>
            </a:lvl6pPr>
            <a:lvl7pPr marL="2971800" indent="-228600" eaLnBrk="0" fontAlgn="base" hangingPunct="0">
              <a:spcBef>
                <a:spcPct val="0"/>
              </a:spcBef>
              <a:spcAft>
                <a:spcPct val="0"/>
              </a:spcAft>
              <a:defRPr>
                <a:latin typeface="Arial" pitchFamily="34" charset="0"/>
                <a:ea typeface="微软雅黑" pitchFamily="34" charset="-122"/>
              </a:defRPr>
            </a:lvl7pPr>
            <a:lvl8pPr marL="3429000" indent="-228600" eaLnBrk="0" fontAlgn="base" hangingPunct="0">
              <a:spcBef>
                <a:spcPct val="0"/>
              </a:spcBef>
              <a:spcAft>
                <a:spcPct val="0"/>
              </a:spcAft>
              <a:defRPr>
                <a:latin typeface="Arial" pitchFamily="34" charset="0"/>
                <a:ea typeface="微软雅黑" pitchFamily="34" charset="-122"/>
              </a:defRPr>
            </a:lvl8pPr>
            <a:lvl9pPr marL="3886200" indent="-228600" eaLnBrk="0" fontAlgn="base" hangingPunct="0">
              <a:spcBef>
                <a:spcPct val="0"/>
              </a:spcBef>
              <a:spcAft>
                <a:spcPct val="0"/>
              </a:spcAft>
              <a:defRPr>
                <a:latin typeface="Arial" pitchFamily="34" charset="0"/>
                <a:ea typeface="微软雅黑" pitchFamily="34" charset="-122"/>
              </a:defRPr>
            </a:lvl9pPr>
          </a:lstStyle>
          <a:p>
            <a:r>
              <a:rPr lang="en-US" altLang="zh-CN" dirty="0"/>
              <a:t> </a:t>
            </a:r>
            <a:r>
              <a:rPr lang="en-US" altLang="zh-CN" dirty="0">
                <a:latin typeface="Times New Roman" panose="02020603050405020304" pitchFamily="18" charset="0"/>
                <a:cs typeface="Times New Roman" panose="02020603050405020304" pitchFamily="18" charset="0"/>
              </a:rPr>
              <a:t>SOA</a:t>
            </a:r>
          </a:p>
        </p:txBody>
      </p:sp>
      <p:grpSp>
        <p:nvGrpSpPr>
          <p:cNvPr id="30" name="组合 29"/>
          <p:cNvGrpSpPr>
            <a:grpSpLocks/>
          </p:cNvGrpSpPr>
          <p:nvPr/>
        </p:nvGrpSpPr>
        <p:grpSpPr bwMode="auto">
          <a:xfrm>
            <a:off x="4953000" y="1717675"/>
            <a:ext cx="3352800" cy="1863725"/>
            <a:chOff x="4953000" y="1717675"/>
            <a:chExt cx="3352800" cy="1863725"/>
          </a:xfrm>
        </p:grpSpPr>
        <p:sp>
          <p:nvSpPr>
            <p:cNvPr id="31" name="圆角矩形 30"/>
            <p:cNvSpPr/>
            <p:nvPr/>
          </p:nvSpPr>
          <p:spPr bwMode="auto">
            <a:xfrm>
              <a:off x="4953000" y="3063875"/>
              <a:ext cx="1144588" cy="517525"/>
            </a:xfrm>
            <a:prstGeom prst="round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anchor="ctr"/>
            <a:lstStyle/>
            <a:p>
              <a:pPr algn="ctr" eaLnBrk="1" fontAlgn="auto" hangingPunct="1">
                <a:spcBef>
                  <a:spcPts val="0"/>
                </a:spcBef>
                <a:spcAft>
                  <a:spcPts val="0"/>
                </a:spcAft>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服务提供者</a:t>
              </a:r>
            </a:p>
          </p:txBody>
        </p:sp>
        <p:sp>
          <p:nvSpPr>
            <p:cNvPr id="32" name="圆角矩形 31"/>
            <p:cNvSpPr/>
            <p:nvPr/>
          </p:nvSpPr>
          <p:spPr bwMode="auto">
            <a:xfrm>
              <a:off x="7140575" y="3063875"/>
              <a:ext cx="1165225" cy="517525"/>
            </a:xfrm>
            <a:prstGeom prst="round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anchor="ctr"/>
            <a:lstStyle/>
            <a:p>
              <a:pPr algn="ctr" eaLnBrk="1" fontAlgn="auto" hangingPunct="1">
                <a:spcBef>
                  <a:spcPts val="0"/>
                </a:spcBef>
                <a:spcAft>
                  <a:spcPts val="0"/>
                </a:spcAft>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服务使用者</a:t>
              </a:r>
            </a:p>
          </p:txBody>
        </p:sp>
        <p:sp>
          <p:nvSpPr>
            <p:cNvPr id="33" name="TextBox 38"/>
            <p:cNvSpPr txBox="1">
              <a:spLocks noChangeArrowheads="1"/>
            </p:cNvSpPr>
            <p:nvPr/>
          </p:nvSpPr>
          <p:spPr bwMode="auto">
            <a:xfrm>
              <a:off x="7292863" y="2426432"/>
              <a:ext cx="570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200">
                  <a:solidFill>
                    <a:schemeClr val="tx2"/>
                  </a:solidFill>
                  <a:latin typeface="微软雅黑" panose="020B0503020204020204" pitchFamily="34" charset="-122"/>
                  <a:ea typeface="微软雅黑" panose="020B0503020204020204" pitchFamily="34" charset="-122"/>
                </a:rPr>
                <a:t>查询</a:t>
              </a:r>
              <a:endParaRPr lang="en-US" altLang="zh-CN" sz="1200">
                <a:solidFill>
                  <a:schemeClr val="tx2"/>
                </a:solidFill>
                <a:latin typeface="微软雅黑" panose="020B0503020204020204" pitchFamily="34" charset="-122"/>
                <a:ea typeface="微软雅黑" panose="020B0503020204020204" pitchFamily="34" charset="-122"/>
              </a:endParaRPr>
            </a:p>
          </p:txBody>
        </p:sp>
        <p:sp>
          <p:nvSpPr>
            <p:cNvPr id="34" name="上下箭头 33"/>
            <p:cNvSpPr/>
            <p:nvPr/>
          </p:nvSpPr>
          <p:spPr bwMode="auto">
            <a:xfrm rot="19775563">
              <a:off x="7170738" y="2225675"/>
              <a:ext cx="223837" cy="854075"/>
            </a:xfrm>
            <a:prstGeom prst="upDownArrow">
              <a:avLst/>
            </a:prstGeom>
            <a:solidFill>
              <a:srgbClr val="9BBB59"/>
            </a:solidFill>
            <a:ln w="25400" cap="flat" cmpd="sng" algn="ctr">
              <a:solidFill>
                <a:srgbClr val="9BBB59">
                  <a:shade val="50000"/>
                </a:srgbClr>
              </a:solidFill>
              <a:prstDash val="solid"/>
            </a:ln>
            <a:effectLst/>
          </p:spPr>
          <p:txBody>
            <a:bodyPr anchor="ctr"/>
            <a:lstStyle/>
            <a:p>
              <a:pPr algn="ctr" eaLnBrk="1" fontAlgn="auto" hangingPunct="1">
                <a:spcBef>
                  <a:spcPts val="0"/>
                </a:spcBef>
                <a:spcAft>
                  <a:spcPts val="0"/>
                </a:spcAft>
                <a:defRPr/>
              </a:pPr>
              <a:endParaRPr lang="zh-CN" altLang="en-US" sz="1600" kern="0">
                <a:solidFill>
                  <a:sysClr val="window" lastClr="FFFFFF"/>
                </a:solidFill>
                <a:latin typeface="微软雅黑" panose="020B0503020204020204" pitchFamily="34" charset="-122"/>
                <a:ea typeface="微软雅黑" panose="020B0503020204020204" pitchFamily="34" charset="-122"/>
              </a:endParaRPr>
            </a:p>
          </p:txBody>
        </p:sp>
        <p:sp>
          <p:nvSpPr>
            <p:cNvPr id="35" name="圆角矩形 34"/>
            <p:cNvSpPr/>
            <p:nvPr/>
          </p:nvSpPr>
          <p:spPr bwMode="auto">
            <a:xfrm>
              <a:off x="6048375" y="1717675"/>
              <a:ext cx="1004888" cy="496888"/>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anchor="ctr"/>
            <a:lstStyle/>
            <a:p>
              <a:pPr algn="ctr" eaLnBrk="1" fontAlgn="auto" hangingPunct="1">
                <a:spcBef>
                  <a:spcPts val="0"/>
                </a:spcBef>
                <a:spcAft>
                  <a:spcPts val="0"/>
                </a:spcAft>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服务注册中心</a:t>
              </a:r>
            </a:p>
          </p:txBody>
        </p:sp>
        <p:sp>
          <p:nvSpPr>
            <p:cNvPr id="36" name="TextBox 37"/>
            <p:cNvSpPr txBox="1">
              <a:spLocks noChangeArrowheads="1"/>
            </p:cNvSpPr>
            <p:nvPr/>
          </p:nvSpPr>
          <p:spPr bwMode="auto">
            <a:xfrm>
              <a:off x="5348288" y="2438113"/>
              <a:ext cx="5696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200">
                  <a:solidFill>
                    <a:schemeClr val="tx2"/>
                  </a:solidFill>
                  <a:latin typeface="微软雅黑" panose="020B0503020204020204" pitchFamily="34" charset="-122"/>
                  <a:ea typeface="微软雅黑" panose="020B0503020204020204" pitchFamily="34" charset="-122"/>
                </a:rPr>
                <a:t>发布</a:t>
              </a:r>
              <a:endParaRPr lang="en-US" altLang="zh-CN" sz="1200">
                <a:solidFill>
                  <a:schemeClr val="tx2"/>
                </a:solidFill>
                <a:latin typeface="微软雅黑" panose="020B0503020204020204" pitchFamily="34" charset="-122"/>
                <a:ea typeface="微软雅黑" panose="020B0503020204020204" pitchFamily="34" charset="-122"/>
              </a:endParaRPr>
            </a:p>
          </p:txBody>
        </p:sp>
        <p:sp>
          <p:nvSpPr>
            <p:cNvPr id="37" name="上下箭头 36"/>
            <p:cNvSpPr/>
            <p:nvPr/>
          </p:nvSpPr>
          <p:spPr bwMode="auto">
            <a:xfrm rot="1756313">
              <a:off x="5816600" y="2236788"/>
              <a:ext cx="234950" cy="854075"/>
            </a:xfrm>
            <a:prstGeom prst="upDownArrow">
              <a:avLst/>
            </a:prstGeom>
            <a:solidFill>
              <a:srgbClr val="4BACC6"/>
            </a:solidFill>
            <a:ln w="25400" cap="flat" cmpd="sng" algn="ctr">
              <a:solidFill>
                <a:srgbClr val="4BACC6">
                  <a:shade val="50000"/>
                </a:srgbClr>
              </a:solidFill>
              <a:prstDash val="solid"/>
            </a:ln>
            <a:effectLst/>
          </p:spPr>
          <p:txBody>
            <a:bodyPr anchor="ctr"/>
            <a:lstStyle/>
            <a:p>
              <a:pPr algn="ctr" eaLnBrk="1" fontAlgn="auto" hangingPunct="1">
                <a:spcBef>
                  <a:spcPts val="0"/>
                </a:spcBef>
                <a:spcAft>
                  <a:spcPts val="0"/>
                </a:spcAft>
                <a:defRPr/>
              </a:pPr>
              <a:endParaRPr lang="zh-CN" altLang="en-US" sz="1600" kern="0">
                <a:solidFill>
                  <a:sysClr val="window" lastClr="FFFFFF"/>
                </a:solidFill>
                <a:latin typeface="微软雅黑" panose="020B0503020204020204" pitchFamily="34" charset="-122"/>
                <a:ea typeface="微软雅黑" panose="020B0503020204020204" pitchFamily="34" charset="-122"/>
              </a:endParaRPr>
            </a:p>
          </p:txBody>
        </p:sp>
        <p:sp>
          <p:nvSpPr>
            <p:cNvPr id="38" name="TextBox 39"/>
            <p:cNvSpPr txBox="1">
              <a:spLocks noChangeArrowheads="1"/>
            </p:cNvSpPr>
            <p:nvPr/>
          </p:nvSpPr>
          <p:spPr bwMode="auto">
            <a:xfrm>
              <a:off x="6339719" y="2957513"/>
              <a:ext cx="5697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200">
                  <a:solidFill>
                    <a:schemeClr val="tx2"/>
                  </a:solidFill>
                  <a:latin typeface="微软雅黑" panose="020B0503020204020204" pitchFamily="34" charset="-122"/>
                  <a:ea typeface="微软雅黑" panose="020B0503020204020204" pitchFamily="34" charset="-122"/>
                </a:rPr>
                <a:t>绑定</a:t>
              </a:r>
              <a:endParaRPr lang="en-US" altLang="zh-CN" sz="1200">
                <a:solidFill>
                  <a:schemeClr val="tx2"/>
                </a:solidFill>
                <a:latin typeface="微软雅黑" panose="020B0503020204020204" pitchFamily="34" charset="-122"/>
                <a:ea typeface="微软雅黑" panose="020B0503020204020204" pitchFamily="34" charset="-122"/>
              </a:endParaRPr>
            </a:p>
          </p:txBody>
        </p:sp>
        <p:sp>
          <p:nvSpPr>
            <p:cNvPr id="57" name="上下箭头 56"/>
            <p:cNvSpPr/>
            <p:nvPr/>
          </p:nvSpPr>
          <p:spPr bwMode="auto">
            <a:xfrm rot="5400000">
              <a:off x="6512719" y="2829719"/>
              <a:ext cx="222250" cy="966788"/>
            </a:xfrm>
            <a:prstGeom prst="upDownArrow">
              <a:avLst/>
            </a:prstGeom>
            <a:solidFill>
              <a:srgbClr val="C0504D"/>
            </a:solidFill>
            <a:ln w="25400" cap="flat" cmpd="sng" algn="ctr">
              <a:solidFill>
                <a:srgbClr val="C0504D">
                  <a:shade val="50000"/>
                </a:srgbClr>
              </a:solidFill>
              <a:prstDash val="solid"/>
            </a:ln>
            <a:effectLst/>
          </p:spPr>
          <p:txBody>
            <a:bodyPr anchor="ctr"/>
            <a:lstStyle/>
            <a:p>
              <a:pPr algn="ctr" eaLnBrk="1" fontAlgn="auto" hangingPunct="1">
                <a:spcBef>
                  <a:spcPts val="0"/>
                </a:spcBef>
                <a:spcAft>
                  <a:spcPts val="0"/>
                </a:spcAft>
                <a:defRPr/>
              </a:pPr>
              <a:endParaRPr lang="zh-CN" altLang="en-US" sz="1600" kern="0">
                <a:solidFill>
                  <a:sysClr val="window" lastClr="FFFFFF"/>
                </a:solidFill>
                <a:latin typeface="微软雅黑" panose="020B0503020204020204" pitchFamily="34" charset="-122"/>
                <a:ea typeface="微软雅黑" panose="020B0503020204020204" pitchFamily="34" charset="-122"/>
              </a:endParaRPr>
            </a:p>
          </p:txBody>
        </p:sp>
      </p:grpSp>
      <p:grpSp>
        <p:nvGrpSpPr>
          <p:cNvPr id="58" name="组合 57"/>
          <p:cNvGrpSpPr>
            <a:grpSpLocks/>
          </p:cNvGrpSpPr>
          <p:nvPr/>
        </p:nvGrpSpPr>
        <p:grpSpPr bwMode="auto">
          <a:xfrm>
            <a:off x="457200" y="2068513"/>
            <a:ext cx="4343400" cy="1285022"/>
            <a:chOff x="457200" y="2068513"/>
            <a:chExt cx="4343400" cy="1285022"/>
          </a:xfrm>
        </p:grpSpPr>
        <p:sp>
          <p:nvSpPr>
            <p:cNvPr id="59" name="矩形 6"/>
            <p:cNvSpPr>
              <a:spLocks noChangeArrowheads="1"/>
            </p:cNvSpPr>
            <p:nvPr/>
          </p:nvSpPr>
          <p:spPr bwMode="auto">
            <a:xfrm>
              <a:off x="609600" y="2068513"/>
              <a:ext cx="14434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ts val="1200"/>
                </a:spcBef>
                <a:spcAft>
                  <a:spcPts val="2400"/>
                </a:spcAft>
                <a:buClrTx/>
                <a:buFont typeface="Wingdings" panose="05000000000000000000" pitchFamily="2" charset="2"/>
                <a:buChar char="l"/>
              </a:pP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a:t>
              </a:r>
              <a:endParaRPr lang="en-US" altLang="zh-CN" sz="1800" dirty="0">
                <a:solidFill>
                  <a:srgbClr val="002060"/>
                </a:solidFill>
                <a:latin typeface="微软雅黑" panose="020B0503020204020204" pitchFamily="34" charset="-122"/>
                <a:ea typeface="微软雅黑" panose="020B0503020204020204" pitchFamily="34" charset="-122"/>
              </a:endParaRPr>
            </a:p>
          </p:txBody>
        </p:sp>
        <p:sp>
          <p:nvSpPr>
            <p:cNvPr id="60" name="TextBox 8"/>
            <p:cNvSpPr txBox="1">
              <a:spLocks noChangeArrowheads="1"/>
            </p:cNvSpPr>
            <p:nvPr/>
          </p:nvSpPr>
          <p:spPr bwMode="auto">
            <a:xfrm>
              <a:off x="457200" y="2522538"/>
              <a:ext cx="4343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just">
                <a:spcBef>
                  <a:spcPct val="0"/>
                </a:spcBef>
                <a:spcAft>
                  <a:spcPts val="1800"/>
                </a:spcAft>
                <a:buClrTx/>
                <a:buFont typeface="Calibri" panose="020F0502020204030204" pitchFamily="34" charset="0"/>
                <a:buChar char="–"/>
              </a:pPr>
              <a:r>
                <a:rPr lang="zh-CN" altLang="en-US" sz="1600" dirty="0">
                  <a:latin typeface="微软雅黑" panose="020B0503020204020204" pitchFamily="34" charset="-122"/>
                  <a:ea typeface="微软雅黑" panose="020B0503020204020204" pitchFamily="34" charset="-122"/>
                </a:rPr>
                <a:t>服务以功能模块的方式对外发布，对外提供统一的调用接口，而屏蔽服务的实现细节</a:t>
              </a:r>
              <a:endParaRPr lang="en-US" altLang="zh-CN" sz="1600" dirty="0">
                <a:latin typeface="微软雅黑" panose="020B0503020204020204" pitchFamily="34" charset="-122"/>
                <a:ea typeface="微软雅黑" panose="020B0503020204020204" pitchFamily="34" charset="-122"/>
              </a:endParaRPr>
            </a:p>
          </p:txBody>
        </p:sp>
      </p:grpSp>
      <p:grpSp>
        <p:nvGrpSpPr>
          <p:cNvPr id="61" name="组合 60"/>
          <p:cNvGrpSpPr>
            <a:grpSpLocks/>
          </p:cNvGrpSpPr>
          <p:nvPr/>
        </p:nvGrpSpPr>
        <p:grpSpPr bwMode="auto">
          <a:xfrm>
            <a:off x="457200" y="3429000"/>
            <a:ext cx="4343400" cy="1041400"/>
            <a:chOff x="457200" y="3429000"/>
            <a:chExt cx="4343400" cy="1041400"/>
          </a:xfrm>
        </p:grpSpPr>
        <p:sp>
          <p:nvSpPr>
            <p:cNvPr id="62" name="矩形 21"/>
            <p:cNvSpPr>
              <a:spLocks noChangeArrowheads="1"/>
            </p:cNvSpPr>
            <p:nvPr/>
          </p:nvSpPr>
          <p:spPr bwMode="auto">
            <a:xfrm>
              <a:off x="609600" y="3429000"/>
              <a:ext cx="23198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ts val="1200"/>
                </a:spcBef>
                <a:spcAft>
                  <a:spcPts val="2400"/>
                </a:spcAft>
                <a:buClrTx/>
                <a:buFont typeface="Wingdings" panose="05000000000000000000" pitchFamily="2" charset="2"/>
                <a:buChar char="l"/>
              </a:pPr>
              <a:r>
                <a:rPr lang="zh-CN" altLang="en-US" sz="1800" dirty="0">
                  <a:solidFill>
                    <a:srgbClr val="002060"/>
                  </a:solidFill>
                  <a:latin typeface="微软雅黑" panose="020B0503020204020204" pitchFamily="34" charset="-122"/>
                  <a:ea typeface="微软雅黑" panose="020B0503020204020204" pitchFamily="34" charset="-122"/>
                </a:rPr>
                <a:t>服务组合（组装）</a:t>
              </a:r>
              <a:endParaRPr lang="en-US" altLang="zh-CN" sz="1800" dirty="0">
                <a:solidFill>
                  <a:srgbClr val="002060"/>
                </a:solidFill>
                <a:latin typeface="微软雅黑" panose="020B0503020204020204" pitchFamily="34" charset="-122"/>
                <a:ea typeface="微软雅黑" panose="020B0503020204020204" pitchFamily="34" charset="-122"/>
              </a:endParaRPr>
            </a:p>
          </p:txBody>
        </p:sp>
        <p:sp>
          <p:nvSpPr>
            <p:cNvPr id="63" name="TextBox 8"/>
            <p:cNvSpPr txBox="1">
              <a:spLocks noChangeArrowheads="1"/>
            </p:cNvSpPr>
            <p:nvPr/>
          </p:nvSpPr>
          <p:spPr bwMode="auto">
            <a:xfrm>
              <a:off x="457200" y="3886200"/>
              <a:ext cx="434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just" eaLnBrk="1" hangingPunct="1">
                <a:spcBef>
                  <a:spcPct val="0"/>
                </a:spcBef>
                <a:spcAft>
                  <a:spcPts val="1800"/>
                </a:spcAft>
                <a:buClrTx/>
                <a:buFont typeface="Calibri" panose="020F0502020204030204" pitchFamily="34" charset="0"/>
                <a:buChar char="–"/>
              </a:pPr>
              <a:r>
                <a:rPr lang="zh-CN" altLang="en-US" sz="1600" dirty="0">
                  <a:latin typeface="微软雅黑" panose="020B0503020204020204" pitchFamily="34" charset="-122"/>
                  <a:ea typeface="微软雅黑" panose="020B0503020204020204" pitchFamily="34" charset="-122"/>
                </a:rPr>
                <a:t>以一定的方式协调和组织多个</a:t>
              </a:r>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服务，从而支持复杂的业务流程</a:t>
              </a:r>
              <a:endParaRPr lang="en-US" altLang="zh-CN" sz="1600" dirty="0">
                <a:latin typeface="微软雅黑" panose="020B0503020204020204" pitchFamily="34" charset="-122"/>
                <a:ea typeface="微软雅黑" panose="020B0503020204020204" pitchFamily="34" charset="-122"/>
              </a:endParaRPr>
            </a:p>
          </p:txBody>
        </p:sp>
      </p:grpSp>
      <p:sp>
        <p:nvSpPr>
          <p:cNvPr id="64" name="矩形 63"/>
          <p:cNvSpPr/>
          <p:nvPr/>
        </p:nvSpPr>
        <p:spPr bwMode="auto">
          <a:xfrm>
            <a:off x="5424488" y="4043680"/>
            <a:ext cx="2246312" cy="233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65" name="组合 64"/>
          <p:cNvGrpSpPr>
            <a:grpSpLocks/>
          </p:cNvGrpSpPr>
          <p:nvPr/>
        </p:nvGrpSpPr>
        <p:grpSpPr bwMode="auto">
          <a:xfrm>
            <a:off x="4635500" y="4914900"/>
            <a:ext cx="762000" cy="411163"/>
            <a:chOff x="4572000" y="4914900"/>
            <a:chExt cx="762000" cy="411163"/>
          </a:xfrm>
        </p:grpSpPr>
        <p:sp>
          <p:nvSpPr>
            <p:cNvPr id="66" name="右箭头 65"/>
            <p:cNvSpPr/>
            <p:nvPr/>
          </p:nvSpPr>
          <p:spPr bwMode="auto">
            <a:xfrm>
              <a:off x="4572000" y="5143500"/>
              <a:ext cx="762000" cy="182563"/>
            </a:xfrm>
            <a:prstGeom prst="rightArrow">
              <a:avLst/>
            </a:prstGeom>
            <a:solidFill>
              <a:schemeClr val="tx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67" name="TextBox 37"/>
            <p:cNvSpPr txBox="1">
              <a:spLocks noChangeArrowheads="1"/>
            </p:cNvSpPr>
            <p:nvPr/>
          </p:nvSpPr>
          <p:spPr bwMode="auto">
            <a:xfrm>
              <a:off x="4648200" y="4914900"/>
              <a:ext cx="5699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200">
                  <a:solidFill>
                    <a:schemeClr val="tx2"/>
                  </a:solidFill>
                  <a:latin typeface="微软雅黑" panose="020B0503020204020204" pitchFamily="34" charset="-122"/>
                  <a:ea typeface="微软雅黑" panose="020B0503020204020204" pitchFamily="34" charset="-122"/>
                </a:rPr>
                <a:t>组装</a:t>
              </a:r>
              <a:endParaRPr lang="en-US" altLang="zh-CN" sz="1200">
                <a:solidFill>
                  <a:schemeClr val="tx2"/>
                </a:solidFill>
                <a:latin typeface="微软雅黑" panose="020B0503020204020204" pitchFamily="34" charset="-122"/>
                <a:ea typeface="微软雅黑" panose="020B0503020204020204" pitchFamily="34" charset="-122"/>
              </a:endParaRPr>
            </a:p>
          </p:txBody>
        </p:sp>
      </p:grpSp>
      <p:sp>
        <p:nvSpPr>
          <p:cNvPr id="68" name="椭圆 67"/>
          <p:cNvSpPr/>
          <p:nvPr/>
        </p:nvSpPr>
        <p:spPr bwMode="auto">
          <a:xfrm>
            <a:off x="6048375" y="4114800"/>
            <a:ext cx="962025"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A</a:t>
            </a:r>
            <a:endParaRPr lang="zh-CN" altLang="en-US" sz="1200" kern="0" dirty="0">
              <a:solidFill>
                <a:sysClr val="windowText" lastClr="000000"/>
              </a:solidFill>
              <a:latin typeface="微软雅黑" pitchFamily="34" charset="-122"/>
              <a:ea typeface="微软雅黑" pitchFamily="34" charset="-122"/>
            </a:endParaRPr>
          </a:p>
        </p:txBody>
      </p:sp>
      <p:sp>
        <p:nvSpPr>
          <p:cNvPr id="69" name="椭圆 68"/>
          <p:cNvSpPr/>
          <p:nvPr/>
        </p:nvSpPr>
        <p:spPr bwMode="auto">
          <a:xfrm>
            <a:off x="5481638" y="5016500"/>
            <a:ext cx="84296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B</a:t>
            </a:r>
            <a:endParaRPr lang="zh-CN" altLang="en-US" sz="1200" kern="0" dirty="0">
              <a:solidFill>
                <a:sysClr val="windowText" lastClr="000000"/>
              </a:solidFill>
              <a:latin typeface="微软雅黑" pitchFamily="34" charset="-122"/>
              <a:ea typeface="微软雅黑" pitchFamily="34" charset="-122"/>
            </a:endParaRPr>
          </a:p>
        </p:txBody>
      </p:sp>
      <p:sp>
        <p:nvSpPr>
          <p:cNvPr id="70" name="椭圆 69"/>
          <p:cNvSpPr/>
          <p:nvPr/>
        </p:nvSpPr>
        <p:spPr bwMode="auto">
          <a:xfrm>
            <a:off x="6762750" y="5016500"/>
            <a:ext cx="857250"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C</a:t>
            </a:r>
            <a:endParaRPr lang="zh-CN" altLang="en-US" sz="1200" kern="0" dirty="0">
              <a:solidFill>
                <a:sysClr val="windowText" lastClr="000000"/>
              </a:solidFill>
              <a:latin typeface="微软雅黑" pitchFamily="34" charset="-122"/>
              <a:ea typeface="微软雅黑" pitchFamily="34" charset="-122"/>
            </a:endParaRPr>
          </a:p>
        </p:txBody>
      </p:sp>
      <p:sp>
        <p:nvSpPr>
          <p:cNvPr id="71" name="椭圆 70"/>
          <p:cNvSpPr/>
          <p:nvPr/>
        </p:nvSpPr>
        <p:spPr bwMode="auto">
          <a:xfrm>
            <a:off x="6048375" y="5848350"/>
            <a:ext cx="962025"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D</a:t>
            </a:r>
          </a:p>
        </p:txBody>
      </p:sp>
      <p:sp>
        <p:nvSpPr>
          <p:cNvPr id="72" name="流程图: 决策 71"/>
          <p:cNvSpPr/>
          <p:nvPr/>
        </p:nvSpPr>
        <p:spPr bwMode="auto">
          <a:xfrm>
            <a:off x="6248400" y="4706938"/>
            <a:ext cx="574675" cy="265112"/>
          </a:xfrm>
          <a:prstGeom prst="flowChartDecision">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cxnSp>
        <p:nvCxnSpPr>
          <p:cNvPr id="73" name="直接箭头连接符 72"/>
          <p:cNvCxnSpPr>
            <a:stCxn id="68" idx="4"/>
            <a:endCxn id="72" idx="0"/>
          </p:cNvCxnSpPr>
          <p:nvPr/>
        </p:nvCxnSpPr>
        <p:spPr bwMode="auto">
          <a:xfrm>
            <a:off x="6529388" y="4514850"/>
            <a:ext cx="6350" cy="1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72" idx="1"/>
            <a:endCxn id="69" idx="0"/>
          </p:cNvCxnSpPr>
          <p:nvPr/>
        </p:nvCxnSpPr>
        <p:spPr bwMode="auto">
          <a:xfrm rot="10800000" flipV="1">
            <a:off x="5903913" y="4838700"/>
            <a:ext cx="344487" cy="17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72" idx="3"/>
            <a:endCxn id="70" idx="0"/>
          </p:cNvCxnSpPr>
          <p:nvPr/>
        </p:nvCxnSpPr>
        <p:spPr bwMode="auto">
          <a:xfrm>
            <a:off x="6823075" y="4838700"/>
            <a:ext cx="368300" cy="17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69" idx="4"/>
            <a:endCxn id="71" idx="0"/>
          </p:cNvCxnSpPr>
          <p:nvPr/>
        </p:nvCxnSpPr>
        <p:spPr bwMode="auto">
          <a:xfrm rot="16200000" flipH="1">
            <a:off x="6000751" y="5319712"/>
            <a:ext cx="431800" cy="6254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70" idx="4"/>
            <a:endCxn id="71" idx="0"/>
          </p:cNvCxnSpPr>
          <p:nvPr/>
        </p:nvCxnSpPr>
        <p:spPr bwMode="auto">
          <a:xfrm rot="5400000">
            <a:off x="6644482" y="5301456"/>
            <a:ext cx="431800" cy="66198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8" name="组合 77"/>
          <p:cNvGrpSpPr>
            <a:grpSpLocks/>
          </p:cNvGrpSpPr>
          <p:nvPr/>
        </p:nvGrpSpPr>
        <p:grpSpPr bwMode="auto">
          <a:xfrm>
            <a:off x="1752600" y="4610100"/>
            <a:ext cx="2819400" cy="1238250"/>
            <a:chOff x="1752600" y="4610100"/>
            <a:chExt cx="2819400" cy="1238250"/>
          </a:xfrm>
        </p:grpSpPr>
        <p:sp>
          <p:nvSpPr>
            <p:cNvPr id="79" name="椭圆 78"/>
            <p:cNvSpPr/>
            <p:nvPr/>
          </p:nvSpPr>
          <p:spPr bwMode="auto">
            <a:xfrm>
              <a:off x="2016125" y="4724400"/>
              <a:ext cx="1039813"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A</a:t>
              </a:r>
              <a:endParaRPr lang="zh-CN" altLang="en-US" sz="1200" kern="0" dirty="0">
                <a:solidFill>
                  <a:sysClr val="windowText" lastClr="000000"/>
                </a:solidFill>
                <a:latin typeface="微软雅黑" pitchFamily="34" charset="-122"/>
                <a:ea typeface="微软雅黑" pitchFamily="34" charset="-122"/>
              </a:endParaRPr>
            </a:p>
          </p:txBody>
        </p:sp>
        <p:sp>
          <p:nvSpPr>
            <p:cNvPr id="80" name="椭圆 79"/>
            <p:cNvSpPr/>
            <p:nvPr/>
          </p:nvSpPr>
          <p:spPr bwMode="auto">
            <a:xfrm>
              <a:off x="3303588" y="4724400"/>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B</a:t>
              </a:r>
              <a:endParaRPr lang="zh-CN" altLang="en-US" sz="1200" kern="0" dirty="0">
                <a:solidFill>
                  <a:sysClr val="windowText" lastClr="000000"/>
                </a:solidFill>
                <a:latin typeface="微软雅黑" pitchFamily="34" charset="-122"/>
                <a:ea typeface="微软雅黑" pitchFamily="34" charset="-122"/>
              </a:endParaRPr>
            </a:p>
          </p:txBody>
        </p:sp>
        <p:sp>
          <p:nvSpPr>
            <p:cNvPr id="81" name="椭圆 80"/>
            <p:cNvSpPr/>
            <p:nvPr/>
          </p:nvSpPr>
          <p:spPr bwMode="auto">
            <a:xfrm>
              <a:off x="2008188" y="5307013"/>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C</a:t>
              </a:r>
              <a:endParaRPr lang="zh-CN" altLang="en-US" sz="1200" kern="0" dirty="0">
                <a:solidFill>
                  <a:sysClr val="windowText" lastClr="000000"/>
                </a:solidFill>
                <a:latin typeface="微软雅黑" pitchFamily="34" charset="-122"/>
                <a:ea typeface="微软雅黑" pitchFamily="34" charset="-122"/>
              </a:endParaRPr>
            </a:p>
          </p:txBody>
        </p:sp>
        <p:sp>
          <p:nvSpPr>
            <p:cNvPr id="82" name="椭圆 81"/>
            <p:cNvSpPr/>
            <p:nvPr/>
          </p:nvSpPr>
          <p:spPr bwMode="auto">
            <a:xfrm>
              <a:off x="3303588" y="5307013"/>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D</a:t>
              </a:r>
            </a:p>
          </p:txBody>
        </p:sp>
        <p:sp>
          <p:nvSpPr>
            <p:cNvPr id="83" name="矩形 82"/>
            <p:cNvSpPr/>
            <p:nvPr/>
          </p:nvSpPr>
          <p:spPr bwMode="auto">
            <a:xfrm>
              <a:off x="1752600" y="4610100"/>
              <a:ext cx="2819400" cy="1238250"/>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69268985"/>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animEffect transition="in" filter="fade">
                                      <p:cBhvr>
                                        <p:cTn id="9" dur="500"/>
                                        <p:tgtEl>
                                          <p:spTgt spid="3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 calcmode="lin" valueType="num">
                                      <p:cBhvr>
                                        <p:cTn id="22" dur="500" fill="hold"/>
                                        <p:tgtEl>
                                          <p:spTgt spid="65"/>
                                        </p:tgtEl>
                                        <p:attrNameLst>
                                          <p:attrName>ppt_w</p:attrName>
                                        </p:attrNameLst>
                                      </p:cBhvr>
                                      <p:tavLst>
                                        <p:tav tm="0">
                                          <p:val>
                                            <p:fltVal val="0"/>
                                          </p:val>
                                        </p:tav>
                                        <p:tav tm="100000">
                                          <p:val>
                                            <p:strVal val="#ppt_w"/>
                                          </p:val>
                                        </p:tav>
                                      </p:tavLst>
                                    </p:anim>
                                    <p:anim calcmode="lin" valueType="num">
                                      <p:cBhvr>
                                        <p:cTn id="23" dur="500" fill="hold"/>
                                        <p:tgtEl>
                                          <p:spTgt spid="65"/>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childTnLst>
                                </p:cTn>
                              </p:par>
                            </p:childTnLst>
                          </p:cTn>
                        </p:par>
                        <p:par>
                          <p:cTn id="32" fill="hold">
                            <p:stCondLst>
                              <p:cond delay="0"/>
                            </p:stCondLst>
                            <p:childTnLst>
                              <p:par>
                                <p:cTn id="33" presetID="17" presetClass="entr" presetSubtype="10" fill="hold"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p:cTn id="35" dur="500" fill="hold"/>
                                        <p:tgtEl>
                                          <p:spTgt spid="73"/>
                                        </p:tgtEl>
                                        <p:attrNameLst>
                                          <p:attrName>ppt_w</p:attrName>
                                        </p:attrNameLst>
                                      </p:cBhvr>
                                      <p:tavLst>
                                        <p:tav tm="0">
                                          <p:val>
                                            <p:fltVal val="0"/>
                                          </p:val>
                                        </p:tav>
                                        <p:tav tm="100000">
                                          <p:val>
                                            <p:strVal val="#ppt_w"/>
                                          </p:val>
                                        </p:tav>
                                      </p:tavLst>
                                    </p:anim>
                                    <p:anim calcmode="lin" valueType="num">
                                      <p:cBhvr>
                                        <p:cTn id="36" dur="500" fill="hold"/>
                                        <p:tgtEl>
                                          <p:spTgt spid="73"/>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72"/>
                                        </p:tgtEl>
                                        <p:attrNameLst>
                                          <p:attrName>style.visibility</p:attrName>
                                        </p:attrNameLst>
                                      </p:cBhvr>
                                      <p:to>
                                        <p:strVal val="visible"/>
                                      </p:to>
                                    </p:set>
                                  </p:childTnLst>
                                </p:cTn>
                              </p:par>
                            </p:childTnLst>
                          </p:cTn>
                        </p:par>
                        <p:par>
                          <p:cTn id="40" fill="hold">
                            <p:stCondLst>
                              <p:cond delay="500"/>
                            </p:stCondLst>
                            <p:childTnLst>
                              <p:par>
                                <p:cTn id="41" presetID="17" presetClass="entr" presetSubtype="1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 calcmode="lin" valueType="num">
                                      <p:cBhvr>
                                        <p:cTn id="43" dur="500" fill="hold"/>
                                        <p:tgtEl>
                                          <p:spTgt spid="74"/>
                                        </p:tgtEl>
                                        <p:attrNameLst>
                                          <p:attrName>ppt_w</p:attrName>
                                        </p:attrNameLst>
                                      </p:cBhvr>
                                      <p:tavLst>
                                        <p:tav tm="0">
                                          <p:val>
                                            <p:fltVal val="0"/>
                                          </p:val>
                                        </p:tav>
                                        <p:tav tm="100000">
                                          <p:val>
                                            <p:strVal val="#ppt_w"/>
                                          </p:val>
                                        </p:tav>
                                      </p:tavLst>
                                    </p:anim>
                                    <p:anim calcmode="lin" valueType="num">
                                      <p:cBhvr>
                                        <p:cTn id="44" dur="500" fill="hold"/>
                                        <p:tgtEl>
                                          <p:spTgt spid="74"/>
                                        </p:tgtEl>
                                        <p:attrNameLst>
                                          <p:attrName>ppt_h</p:attrName>
                                        </p:attrNameLst>
                                      </p:cBhvr>
                                      <p:tavLst>
                                        <p:tav tm="0">
                                          <p:val>
                                            <p:strVal val="#ppt_h"/>
                                          </p:val>
                                        </p:tav>
                                        <p:tav tm="100000">
                                          <p:val>
                                            <p:strVal val="#ppt_h"/>
                                          </p:val>
                                        </p:tav>
                                      </p:tavLst>
                                    </p:anim>
                                  </p:childTnLst>
                                </p:cTn>
                              </p:par>
                              <p:par>
                                <p:cTn id="45" presetID="17" presetClass="entr" presetSubtype="10" fill="hold" nodeType="withEffect">
                                  <p:stCondLst>
                                    <p:cond delay="0"/>
                                  </p:stCondLst>
                                  <p:childTnLst>
                                    <p:set>
                                      <p:cBhvr>
                                        <p:cTn id="46" dur="1" fill="hold">
                                          <p:stCondLst>
                                            <p:cond delay="0"/>
                                          </p:stCondLst>
                                        </p:cTn>
                                        <p:tgtEl>
                                          <p:spTgt spid="75"/>
                                        </p:tgtEl>
                                        <p:attrNameLst>
                                          <p:attrName>style.visibility</p:attrName>
                                        </p:attrNameLst>
                                      </p:cBhvr>
                                      <p:to>
                                        <p:strVal val="visible"/>
                                      </p:to>
                                    </p:set>
                                    <p:anim calcmode="lin" valueType="num">
                                      <p:cBhvr>
                                        <p:cTn id="47" dur="500" fill="hold"/>
                                        <p:tgtEl>
                                          <p:spTgt spid="75"/>
                                        </p:tgtEl>
                                        <p:attrNameLst>
                                          <p:attrName>ppt_w</p:attrName>
                                        </p:attrNameLst>
                                      </p:cBhvr>
                                      <p:tavLst>
                                        <p:tav tm="0">
                                          <p:val>
                                            <p:fltVal val="0"/>
                                          </p:val>
                                        </p:tav>
                                        <p:tav tm="100000">
                                          <p:val>
                                            <p:strVal val="#ppt_w"/>
                                          </p:val>
                                        </p:tav>
                                      </p:tavLst>
                                    </p:anim>
                                    <p:anim calcmode="lin" valueType="num">
                                      <p:cBhvr>
                                        <p:cTn id="48" dur="500" fill="hold"/>
                                        <p:tgtEl>
                                          <p:spTgt spid="75"/>
                                        </p:tgtEl>
                                        <p:attrNameLst>
                                          <p:attrName>ppt_h</p:attrName>
                                        </p:attrNameLst>
                                      </p:cBhvr>
                                      <p:tavLst>
                                        <p:tav tm="0">
                                          <p:val>
                                            <p:strVal val="#ppt_h"/>
                                          </p:val>
                                        </p:tav>
                                        <p:tav tm="100000">
                                          <p:val>
                                            <p:strVal val="#ppt_h"/>
                                          </p:val>
                                        </p:tav>
                                      </p:tavLst>
                                    </p:anim>
                                  </p:childTnLst>
                                </p:cTn>
                              </p:par>
                            </p:childTnLst>
                          </p:cTn>
                        </p:par>
                        <p:par>
                          <p:cTn id="49" fill="hold">
                            <p:stCondLst>
                              <p:cond delay="1000"/>
                            </p:stCondLst>
                            <p:childTnLst>
                              <p:par>
                                <p:cTn id="50" presetID="1" presetClass="entr" presetSubtype="0" fill="hold" grpId="0" nodeType="afterEffect">
                                  <p:stCondLst>
                                    <p:cond delay="0"/>
                                  </p:stCondLst>
                                  <p:childTnLst>
                                    <p:set>
                                      <p:cBhvr>
                                        <p:cTn id="51" dur="1" fill="hold">
                                          <p:stCondLst>
                                            <p:cond delay="0"/>
                                          </p:stCondLst>
                                        </p:cTn>
                                        <p:tgtEl>
                                          <p:spTgt spid="6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70"/>
                                        </p:tgtEl>
                                        <p:attrNameLst>
                                          <p:attrName>style.visibility</p:attrName>
                                        </p:attrNameLst>
                                      </p:cBhvr>
                                      <p:to>
                                        <p:strVal val="visible"/>
                                      </p:to>
                                    </p:set>
                                  </p:childTnLst>
                                </p:cTn>
                              </p:par>
                              <p:par>
                                <p:cTn id="54" presetID="17" presetClass="entr" presetSubtype="10" fill="hold" nodeType="withEffect">
                                  <p:stCondLst>
                                    <p:cond delay="0"/>
                                  </p:stCondLst>
                                  <p:childTnLst>
                                    <p:set>
                                      <p:cBhvr>
                                        <p:cTn id="55" dur="1" fill="hold">
                                          <p:stCondLst>
                                            <p:cond delay="0"/>
                                          </p:stCondLst>
                                        </p:cTn>
                                        <p:tgtEl>
                                          <p:spTgt spid="76"/>
                                        </p:tgtEl>
                                        <p:attrNameLst>
                                          <p:attrName>style.visibility</p:attrName>
                                        </p:attrNameLst>
                                      </p:cBhvr>
                                      <p:to>
                                        <p:strVal val="visible"/>
                                      </p:to>
                                    </p:set>
                                    <p:anim calcmode="lin" valueType="num">
                                      <p:cBhvr>
                                        <p:cTn id="56" dur="500" fill="hold"/>
                                        <p:tgtEl>
                                          <p:spTgt spid="76"/>
                                        </p:tgtEl>
                                        <p:attrNameLst>
                                          <p:attrName>ppt_w</p:attrName>
                                        </p:attrNameLst>
                                      </p:cBhvr>
                                      <p:tavLst>
                                        <p:tav tm="0">
                                          <p:val>
                                            <p:fltVal val="0"/>
                                          </p:val>
                                        </p:tav>
                                        <p:tav tm="100000">
                                          <p:val>
                                            <p:strVal val="#ppt_w"/>
                                          </p:val>
                                        </p:tav>
                                      </p:tavLst>
                                    </p:anim>
                                    <p:anim calcmode="lin" valueType="num">
                                      <p:cBhvr>
                                        <p:cTn id="57" dur="500" fill="hold"/>
                                        <p:tgtEl>
                                          <p:spTgt spid="76"/>
                                        </p:tgtEl>
                                        <p:attrNameLst>
                                          <p:attrName>ppt_h</p:attrName>
                                        </p:attrNameLst>
                                      </p:cBhvr>
                                      <p:tavLst>
                                        <p:tav tm="0">
                                          <p:val>
                                            <p:strVal val="#ppt_h"/>
                                          </p:val>
                                        </p:tav>
                                        <p:tav tm="100000">
                                          <p:val>
                                            <p:strVal val="#ppt_h"/>
                                          </p:val>
                                        </p:tav>
                                      </p:tavLst>
                                    </p:anim>
                                  </p:childTnLst>
                                </p:cTn>
                              </p:par>
                              <p:par>
                                <p:cTn id="58" presetID="17" presetClass="entr" presetSubtype="10" fill="hold" nodeType="withEffect">
                                  <p:stCondLst>
                                    <p:cond delay="0"/>
                                  </p:stCondLst>
                                  <p:childTnLst>
                                    <p:set>
                                      <p:cBhvr>
                                        <p:cTn id="59" dur="1" fill="hold">
                                          <p:stCondLst>
                                            <p:cond delay="0"/>
                                          </p:stCondLst>
                                        </p:cTn>
                                        <p:tgtEl>
                                          <p:spTgt spid="77"/>
                                        </p:tgtEl>
                                        <p:attrNameLst>
                                          <p:attrName>style.visibility</p:attrName>
                                        </p:attrNameLst>
                                      </p:cBhvr>
                                      <p:to>
                                        <p:strVal val="visible"/>
                                      </p:to>
                                    </p:set>
                                    <p:anim calcmode="lin" valueType="num">
                                      <p:cBhvr>
                                        <p:cTn id="60" dur="500" fill="hold"/>
                                        <p:tgtEl>
                                          <p:spTgt spid="77"/>
                                        </p:tgtEl>
                                        <p:attrNameLst>
                                          <p:attrName>ppt_w</p:attrName>
                                        </p:attrNameLst>
                                      </p:cBhvr>
                                      <p:tavLst>
                                        <p:tav tm="0">
                                          <p:val>
                                            <p:fltVal val="0"/>
                                          </p:val>
                                        </p:tav>
                                        <p:tav tm="100000">
                                          <p:val>
                                            <p:strVal val="#ppt_w"/>
                                          </p:val>
                                        </p:tav>
                                      </p:tavLst>
                                    </p:anim>
                                    <p:anim calcmode="lin" valueType="num">
                                      <p:cBhvr>
                                        <p:cTn id="61" dur="500" fill="hold"/>
                                        <p:tgtEl>
                                          <p:spTgt spid="77"/>
                                        </p:tgtEl>
                                        <p:attrNameLst>
                                          <p:attrName>ppt_h</p:attrName>
                                        </p:attrNameLst>
                                      </p:cBhvr>
                                      <p:tavLst>
                                        <p:tav tm="0">
                                          <p:val>
                                            <p:strVal val="#ppt_h"/>
                                          </p:val>
                                        </p:tav>
                                        <p:tav tm="100000">
                                          <p:val>
                                            <p:strVal val="#ppt_h"/>
                                          </p:val>
                                        </p:tav>
                                      </p:tavLst>
                                    </p:anim>
                                  </p:childTnLst>
                                </p:cTn>
                              </p:par>
                            </p:childTnLst>
                          </p:cTn>
                        </p:par>
                        <p:par>
                          <p:cTn id="62" fill="hold">
                            <p:stCondLst>
                              <p:cond delay="1500"/>
                            </p:stCondLst>
                            <p:childTnLst>
                              <p:par>
                                <p:cTn id="63" presetID="1" presetClass="entr" presetSubtype="0" fill="hold" grpId="0" nodeType="after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8" grpId="0" animBg="1"/>
      <p:bldP spid="69" grpId="0" animBg="1"/>
      <p:bldP spid="70" grpId="0" animBg="1"/>
      <p:bldP spid="71" grpId="0" animBg="1"/>
      <p:bldP spid="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肘形连接符 54"/>
          <p:cNvCxnSpPr>
            <a:stCxn id="69" idx="2"/>
          </p:cNvCxnSpPr>
          <p:nvPr/>
        </p:nvCxnSpPr>
        <p:spPr>
          <a:xfrm rot="10800000">
            <a:off x="984617" y="3503222"/>
            <a:ext cx="926926" cy="210861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课题背景</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6</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62" name="矩形 21"/>
          <p:cNvSpPr>
            <a:spLocks noChangeArrowheads="1"/>
          </p:cNvSpPr>
          <p:nvPr/>
        </p:nvSpPr>
        <p:spPr bwMode="auto">
          <a:xfrm>
            <a:off x="571289" y="1147986"/>
            <a:ext cx="27815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ts val="1200"/>
              </a:spcBef>
              <a:spcAft>
                <a:spcPts val="2400"/>
              </a:spcAft>
              <a:buClrTx/>
              <a:buFont typeface="Wingdings" panose="05000000000000000000" pitchFamily="2" charset="2"/>
              <a:buChar char="l"/>
            </a:pPr>
            <a:r>
              <a:rPr lang="zh-CN" altLang="en-US" sz="1800" dirty="0">
                <a:solidFill>
                  <a:srgbClr val="002060"/>
                </a:solidFill>
                <a:latin typeface="微软雅黑" panose="020B0503020204020204" pitchFamily="34" charset="-122"/>
                <a:ea typeface="微软雅黑" panose="020B0503020204020204" pitchFamily="34" charset="-122"/>
              </a:rPr>
              <a:t>服务组合引入的新问题</a:t>
            </a:r>
          </a:p>
        </p:txBody>
      </p:sp>
      <p:grpSp>
        <p:nvGrpSpPr>
          <p:cNvPr id="3" name="组合 2"/>
          <p:cNvGrpSpPr/>
          <p:nvPr/>
        </p:nvGrpSpPr>
        <p:grpSpPr>
          <a:xfrm>
            <a:off x="1911543" y="4510107"/>
            <a:ext cx="2138362" cy="2133600"/>
            <a:chOff x="5329238" y="1841500"/>
            <a:chExt cx="2138362" cy="2133600"/>
          </a:xfrm>
        </p:grpSpPr>
        <p:sp>
          <p:nvSpPr>
            <p:cNvPr id="68" name="椭圆 67"/>
            <p:cNvSpPr/>
            <p:nvPr/>
          </p:nvSpPr>
          <p:spPr bwMode="auto">
            <a:xfrm>
              <a:off x="5895975" y="1841500"/>
              <a:ext cx="962025"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A</a:t>
              </a:r>
              <a:endParaRPr lang="zh-CN" altLang="en-US" sz="1200" kern="0" dirty="0">
                <a:solidFill>
                  <a:sysClr val="windowText" lastClr="000000"/>
                </a:solidFill>
                <a:latin typeface="微软雅黑" pitchFamily="34" charset="-122"/>
                <a:ea typeface="微软雅黑" pitchFamily="34" charset="-122"/>
              </a:endParaRPr>
            </a:p>
          </p:txBody>
        </p:sp>
        <p:sp>
          <p:nvSpPr>
            <p:cNvPr id="69" name="椭圆 68"/>
            <p:cNvSpPr/>
            <p:nvPr/>
          </p:nvSpPr>
          <p:spPr bwMode="auto">
            <a:xfrm>
              <a:off x="5329238" y="2743200"/>
              <a:ext cx="84296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B</a:t>
              </a:r>
              <a:endParaRPr lang="zh-CN" altLang="en-US" sz="1200" kern="0" dirty="0">
                <a:solidFill>
                  <a:sysClr val="windowText" lastClr="000000"/>
                </a:solidFill>
                <a:latin typeface="微软雅黑" pitchFamily="34" charset="-122"/>
                <a:ea typeface="微软雅黑" pitchFamily="34" charset="-122"/>
              </a:endParaRPr>
            </a:p>
          </p:txBody>
        </p:sp>
        <p:sp>
          <p:nvSpPr>
            <p:cNvPr id="70" name="椭圆 69"/>
            <p:cNvSpPr/>
            <p:nvPr/>
          </p:nvSpPr>
          <p:spPr bwMode="auto">
            <a:xfrm>
              <a:off x="6610350" y="2743200"/>
              <a:ext cx="857250"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C</a:t>
              </a:r>
              <a:endParaRPr lang="zh-CN" altLang="en-US" sz="1200" kern="0" dirty="0">
                <a:solidFill>
                  <a:sysClr val="windowText" lastClr="000000"/>
                </a:solidFill>
                <a:latin typeface="微软雅黑" pitchFamily="34" charset="-122"/>
                <a:ea typeface="微软雅黑" pitchFamily="34" charset="-122"/>
              </a:endParaRPr>
            </a:p>
          </p:txBody>
        </p:sp>
        <p:sp>
          <p:nvSpPr>
            <p:cNvPr id="71" name="椭圆 70"/>
            <p:cNvSpPr/>
            <p:nvPr/>
          </p:nvSpPr>
          <p:spPr bwMode="auto">
            <a:xfrm>
              <a:off x="5895975" y="3575050"/>
              <a:ext cx="962025"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D</a:t>
              </a:r>
            </a:p>
          </p:txBody>
        </p:sp>
        <p:sp>
          <p:nvSpPr>
            <p:cNvPr id="72" name="流程图: 决策 71"/>
            <p:cNvSpPr/>
            <p:nvPr/>
          </p:nvSpPr>
          <p:spPr bwMode="auto">
            <a:xfrm>
              <a:off x="6096000" y="2433638"/>
              <a:ext cx="574675" cy="265112"/>
            </a:xfrm>
            <a:prstGeom prst="flowChartDecision">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cxnSp>
          <p:nvCxnSpPr>
            <p:cNvPr id="73" name="直接箭头连接符 72"/>
            <p:cNvCxnSpPr>
              <a:stCxn id="68" idx="4"/>
              <a:endCxn id="72" idx="0"/>
            </p:cNvCxnSpPr>
            <p:nvPr/>
          </p:nvCxnSpPr>
          <p:spPr bwMode="auto">
            <a:xfrm>
              <a:off x="6376988" y="2241550"/>
              <a:ext cx="6350" cy="1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72" idx="1"/>
            </p:cNvCxnSpPr>
            <p:nvPr/>
          </p:nvCxnSpPr>
          <p:spPr bwMode="auto">
            <a:xfrm rot="10800000" flipV="1">
              <a:off x="5751513" y="2565400"/>
              <a:ext cx="344487" cy="17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72" idx="3"/>
              <a:endCxn id="70" idx="0"/>
            </p:cNvCxnSpPr>
            <p:nvPr/>
          </p:nvCxnSpPr>
          <p:spPr bwMode="auto">
            <a:xfrm>
              <a:off x="6670675" y="2565400"/>
              <a:ext cx="368300" cy="17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69" idx="4"/>
              <a:endCxn id="71" idx="0"/>
            </p:cNvCxnSpPr>
            <p:nvPr/>
          </p:nvCxnSpPr>
          <p:spPr bwMode="auto">
            <a:xfrm rot="16200000" flipH="1">
              <a:off x="5848351" y="3046412"/>
              <a:ext cx="431800" cy="6254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70" idx="4"/>
              <a:endCxn id="71" idx="0"/>
            </p:cNvCxnSpPr>
            <p:nvPr/>
          </p:nvCxnSpPr>
          <p:spPr bwMode="auto">
            <a:xfrm rot="5400000">
              <a:off x="6492082" y="3028156"/>
              <a:ext cx="431800" cy="66198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9" name="椭圆 78"/>
          <p:cNvSpPr/>
          <p:nvPr/>
        </p:nvSpPr>
        <p:spPr bwMode="auto">
          <a:xfrm>
            <a:off x="741797" y="1769472"/>
            <a:ext cx="1039813"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A</a:t>
            </a:r>
            <a:endParaRPr lang="zh-CN" altLang="en-US" sz="1200" kern="0" dirty="0">
              <a:solidFill>
                <a:sysClr val="windowText" lastClr="000000"/>
              </a:solidFill>
              <a:latin typeface="微软雅黑" pitchFamily="34" charset="-122"/>
              <a:ea typeface="微软雅黑" pitchFamily="34" charset="-122"/>
            </a:endParaRPr>
          </a:p>
        </p:txBody>
      </p:sp>
      <p:sp>
        <p:nvSpPr>
          <p:cNvPr id="80" name="椭圆 79"/>
          <p:cNvSpPr/>
          <p:nvPr/>
        </p:nvSpPr>
        <p:spPr bwMode="auto">
          <a:xfrm>
            <a:off x="1962055" y="2094040"/>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B</a:t>
            </a:r>
            <a:endParaRPr lang="zh-CN" altLang="en-US" sz="1200" kern="0" dirty="0">
              <a:solidFill>
                <a:sysClr val="windowText" lastClr="000000"/>
              </a:solidFill>
              <a:latin typeface="微软雅黑" pitchFamily="34" charset="-122"/>
              <a:ea typeface="微软雅黑" pitchFamily="34" charset="-122"/>
            </a:endParaRPr>
          </a:p>
        </p:txBody>
      </p:sp>
      <p:sp>
        <p:nvSpPr>
          <p:cNvPr id="81" name="椭圆 80"/>
          <p:cNvSpPr/>
          <p:nvPr/>
        </p:nvSpPr>
        <p:spPr bwMode="auto">
          <a:xfrm>
            <a:off x="727493" y="2462138"/>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C</a:t>
            </a:r>
            <a:endParaRPr lang="zh-CN" altLang="en-US" sz="1200" kern="0" dirty="0">
              <a:solidFill>
                <a:sysClr val="windowText" lastClr="000000"/>
              </a:solidFill>
              <a:latin typeface="微软雅黑" pitchFamily="34" charset="-122"/>
              <a:ea typeface="微软雅黑" pitchFamily="34" charset="-122"/>
            </a:endParaRPr>
          </a:p>
        </p:txBody>
      </p:sp>
      <p:sp>
        <p:nvSpPr>
          <p:cNvPr id="82" name="椭圆 81"/>
          <p:cNvSpPr/>
          <p:nvPr/>
        </p:nvSpPr>
        <p:spPr bwMode="auto">
          <a:xfrm>
            <a:off x="1931807" y="2818658"/>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D</a:t>
            </a:r>
          </a:p>
        </p:txBody>
      </p:sp>
      <p:sp>
        <p:nvSpPr>
          <p:cNvPr id="2" name="弧形 1"/>
          <p:cNvSpPr/>
          <p:nvPr/>
        </p:nvSpPr>
        <p:spPr>
          <a:xfrm rot="7198929">
            <a:off x="773571" y="735699"/>
            <a:ext cx="2348615" cy="3185654"/>
          </a:xfrm>
          <a:prstGeom prst="arc">
            <a:avLst>
              <a:gd name="adj1" fmla="val 16388725"/>
              <a:gd name="adj2" fmla="val 5428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3" name="直接箭头连接符 42"/>
          <p:cNvCxnSpPr/>
          <p:nvPr/>
        </p:nvCxnSpPr>
        <p:spPr>
          <a:xfrm>
            <a:off x="2451713" y="3697789"/>
            <a:ext cx="0" cy="7350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2526450" y="3885590"/>
            <a:ext cx="666205"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调用</a:t>
            </a:r>
            <a:endParaRPr lang="zh-CN" altLang="en-US" dirty="0">
              <a:latin typeface="微软雅黑" panose="020B0503020204020204" pitchFamily="34" charset="-122"/>
              <a:ea typeface="微软雅黑" panose="020B0503020204020204" pitchFamily="34" charset="-122"/>
            </a:endParaRPr>
          </a:p>
        </p:txBody>
      </p:sp>
      <p:cxnSp>
        <p:nvCxnSpPr>
          <p:cNvPr id="84" name="直接箭头连接符 83"/>
          <p:cNvCxnSpPr/>
          <p:nvPr/>
        </p:nvCxnSpPr>
        <p:spPr>
          <a:xfrm>
            <a:off x="3347405" y="3317050"/>
            <a:ext cx="7804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4078895" y="2168886"/>
            <a:ext cx="4768801" cy="3385542"/>
          </a:xfrm>
          <a:prstGeom prst="rect">
            <a:avLst/>
          </a:prstGeom>
        </p:spPr>
        <p:txBody>
          <a:bodyPr wrap="square">
            <a:spAutoFit/>
          </a:bodyPr>
          <a:lstStyle/>
          <a:p>
            <a:pPr marL="342900" indent="-342900" algn="just">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实现透明</a:t>
            </a:r>
            <a:endParaRPr lang="en-US" altLang="zh-CN"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algn="just"/>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对服务使用者和系统集成商，服务只是提供了接口，</a:t>
            </a: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实现部分是透明的</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p>
          <a:p>
            <a:pPr algn="just"/>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文档信息有限</a:t>
            </a:r>
            <a:endParaRPr lang="en-US" altLang="zh-CN"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algn="just"/>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服务的</a:t>
            </a:r>
            <a:r>
              <a:rPr lang="en-US" altLang="zh-CN" sz="1600" b="1" dirty="0">
                <a:solidFill>
                  <a:srgbClr val="FF0000"/>
                </a:solidFill>
                <a:latin typeface="微软雅黑" panose="020B0503020204020204" pitchFamily="34" charset="-122"/>
                <a:ea typeface="微软雅黑" panose="020B0503020204020204" pitchFamily="34" charset="-122"/>
                <a:hlinkClick r:id="rId4" action="ppaction://hlinksldjump"/>
              </a:rPr>
              <a:t>WSDL</a:t>
            </a:r>
            <a:r>
              <a:rPr lang="zh-CN"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4" action="ppaction://hlinksldjump"/>
              </a:rPr>
              <a:t>文档里信息有限</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服务的使用者并不能了解操作中潜藏的数据与控制流方面的约束；</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lvl="1" algn="just"/>
            <a:endParaRPr lang="en-US" altLang="zh-CN"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接口与实现的不一致</a:t>
            </a:r>
            <a:endParaRPr lang="en-US" altLang="zh-CN"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algn="just"/>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需求的快速变化导致参与组装的服务面临经常性的修改，服务的接口与实现之间潜藏不一致性。</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0" name="矩形 49"/>
          <p:cNvSpPr/>
          <p:nvPr/>
        </p:nvSpPr>
        <p:spPr>
          <a:xfrm>
            <a:off x="3533265" y="1444768"/>
            <a:ext cx="5044937" cy="584775"/>
          </a:xfrm>
          <a:prstGeom prst="rect">
            <a:avLst/>
          </a:prstGeom>
        </p:spPr>
        <p:txBody>
          <a:bodyPr wrap="square">
            <a:spAutoFit/>
          </a:bodyPr>
          <a:lstStyle/>
          <a:p>
            <a:pPr lvl="1" algn="just"/>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服务组合来说，其正确性不仅仅取决于组合流程，也取决于各个组成它的服务。</a:t>
            </a:r>
            <a:endParaRPr lang="en-US" altLang="zh-CN" sz="1600" dirty="0">
              <a:latin typeface="微软雅黑" panose="020B0503020204020204" pitchFamily="34" charset="-122"/>
              <a:ea typeface="微软雅黑" panose="020B0503020204020204" pitchFamily="34" charset="-122"/>
            </a:endParaRPr>
          </a:p>
        </p:txBody>
      </p:sp>
      <p:sp>
        <p:nvSpPr>
          <p:cNvPr id="53" name="矩形 52"/>
          <p:cNvSpPr/>
          <p:nvPr/>
        </p:nvSpPr>
        <p:spPr>
          <a:xfrm>
            <a:off x="212990" y="4565594"/>
            <a:ext cx="1663528" cy="830997"/>
          </a:xfrm>
          <a:prstGeom prst="rect">
            <a:avLst/>
          </a:prstGeom>
          <a:solidFill>
            <a:schemeClr val="bg1"/>
          </a:solidFill>
        </p:spPr>
        <p:txBody>
          <a:bodyPr wrap="square">
            <a:spAutoFit/>
          </a:bodyPr>
          <a:lstStyle/>
          <a:p>
            <a:r>
              <a:rPr lang="zh-CN" altLang="zh-CN" sz="1600" dirty="0">
                <a:solidFill>
                  <a:srgbClr val="FF0000"/>
                </a:solidFill>
                <a:latin typeface="微软雅黑" panose="020B0503020204020204" pitchFamily="34" charset="-122"/>
                <a:ea typeface="微软雅黑" panose="020B0503020204020204" pitchFamily="34" charset="-122"/>
              </a:rPr>
              <a:t>无法完全了解</a:t>
            </a:r>
            <a:r>
              <a:rPr lang="zh-CN" altLang="en-US" sz="1600" dirty="0">
                <a:solidFill>
                  <a:srgbClr val="FF0000"/>
                </a:solidFill>
                <a:latin typeface="微软雅黑" panose="020B0503020204020204" pitchFamily="34" charset="-122"/>
                <a:ea typeface="微软雅黑" panose="020B0503020204020204" pitchFamily="34" charset="-122"/>
              </a:rPr>
              <a:t>被调用</a:t>
            </a:r>
            <a:r>
              <a:rPr lang="zh-CN" altLang="zh-CN" sz="1600" dirty="0">
                <a:solidFill>
                  <a:srgbClr val="FF0000"/>
                </a:solidFill>
                <a:latin typeface="微软雅黑" panose="020B0503020204020204" pitchFamily="34" charset="-122"/>
                <a:ea typeface="微软雅黑" panose="020B0503020204020204" pitchFamily="34" charset="-122"/>
              </a:rPr>
              <a:t>服务</a:t>
            </a:r>
            <a:r>
              <a:rPr lang="zh-CN" altLang="en-US" sz="1600" dirty="0">
                <a:solidFill>
                  <a:srgbClr val="FF0000"/>
                </a:solidFill>
                <a:latin typeface="微软雅黑" panose="020B0503020204020204" pitchFamily="34" charset="-122"/>
                <a:ea typeface="微软雅黑" panose="020B0503020204020204" pitchFamily="34" charset="-122"/>
              </a:rPr>
              <a:t>操作</a:t>
            </a:r>
            <a:r>
              <a:rPr lang="zh-CN" altLang="zh-CN" sz="1600" dirty="0">
                <a:solidFill>
                  <a:srgbClr val="FF0000"/>
                </a:solidFill>
                <a:latin typeface="微软雅黑" panose="020B0503020204020204" pitchFamily="34" charset="-122"/>
                <a:ea typeface="微软雅黑" panose="020B0503020204020204" pitchFamily="34" charset="-122"/>
              </a:rPr>
              <a:t>的正确使用方式</a:t>
            </a:r>
            <a:endParaRPr lang="zh-CN" altLang="en-US" sz="1600" dirty="0">
              <a:solidFill>
                <a:srgbClr val="FF0000"/>
              </a:solidFill>
              <a:latin typeface="微软雅黑" panose="020B0503020204020204" pitchFamily="34" charset="-122"/>
              <a:ea typeface="微软雅黑" panose="020B0503020204020204" pitchFamily="34" charset="-122"/>
            </a:endParaRPr>
          </a:p>
        </p:txBody>
      </p:sp>
      <p:pic>
        <p:nvPicPr>
          <p:cNvPr id="88" name="图片 8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269" y="2012557"/>
            <a:ext cx="355993" cy="355993"/>
          </a:xfrm>
          <a:prstGeom prst="rect">
            <a:avLst/>
          </a:prstGeom>
        </p:spPr>
      </p:pic>
      <p:pic>
        <p:nvPicPr>
          <p:cNvPr id="89" name="图片 88">
            <a:hlinkClick r:id="rId6"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1560" y="3861657"/>
            <a:ext cx="355993" cy="355993"/>
          </a:xfrm>
          <a:prstGeom prst="rect">
            <a:avLst/>
          </a:prstGeom>
        </p:spPr>
      </p:pic>
    </p:spTree>
    <p:extLst>
      <p:ext uri="{BB962C8B-B14F-4D97-AF65-F5344CB8AC3E}">
        <p14:creationId xmlns:p14="http://schemas.microsoft.com/office/powerpoint/2010/main" val="3217326501"/>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ipe(left)">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wipe(left)">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down)">
                                      <p:cBhvr>
                                        <p:cTn id="25" dur="500"/>
                                        <p:tgtEl>
                                          <p:spTgt spid="5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wipe(down)">
                                      <p:cBhvr>
                                        <p:cTn id="30" dur="500"/>
                                        <p:tgtEl>
                                          <p:spTgt spid="8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wipe(down)">
                                      <p:cBhvr>
                                        <p:cTn id="35"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50" grpId="0"/>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课题背景</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62" name="矩形 21"/>
          <p:cNvSpPr>
            <a:spLocks noChangeArrowheads="1"/>
          </p:cNvSpPr>
          <p:nvPr/>
        </p:nvSpPr>
        <p:spPr bwMode="auto">
          <a:xfrm>
            <a:off x="402461" y="1147986"/>
            <a:ext cx="3119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ts val="1200"/>
              </a:spcBef>
              <a:spcAft>
                <a:spcPts val="2400"/>
              </a:spcAft>
              <a:buClrTx/>
              <a:buFont typeface="Wingdings" panose="05000000000000000000" pitchFamily="2" charset="2"/>
              <a:buChar char="l"/>
            </a:pPr>
            <a:r>
              <a:rPr lang="zh-CN" altLang="en-US" sz="1800" dirty="0">
                <a:solidFill>
                  <a:srgbClr val="002060"/>
                </a:solidFill>
                <a:latin typeface="微软雅黑" panose="020B0503020204020204" pitchFamily="34" charset="-122"/>
                <a:ea typeface="微软雅黑" panose="020B0503020204020204" pitchFamily="34" charset="-122"/>
              </a:rPr>
              <a:t>网络服务描述语言</a:t>
            </a:r>
            <a:r>
              <a:rPr lang="en-US" altLang="zh-CN" sz="1800" dirty="0">
                <a:solidFill>
                  <a:srgbClr val="002060"/>
                </a:solidFill>
                <a:latin typeface="微软雅黑" panose="020B0503020204020204" pitchFamily="34" charset="-122"/>
                <a:ea typeface="微软雅黑" panose="020B0503020204020204" pitchFamily="34" charset="-122"/>
              </a:rPr>
              <a:t>(WSDL)</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872556" y="1999556"/>
            <a:ext cx="5933034"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WSDL以XML格式描述网络服务的位置，以及此服务提供的操作</a:t>
            </a:r>
          </a:p>
        </p:txBody>
      </p:sp>
      <p:graphicFrame>
        <p:nvGraphicFramePr>
          <p:cNvPr id="3" name="表格 2"/>
          <p:cNvGraphicFramePr>
            <a:graphicFrameLocks noGrp="1"/>
          </p:cNvGraphicFramePr>
          <p:nvPr>
            <p:extLst>
              <p:ext uri="{D42A27DB-BD31-4B8C-83A1-F6EECF244321}">
                <p14:modId xmlns:p14="http://schemas.microsoft.com/office/powerpoint/2010/main" val="1294287581"/>
              </p:ext>
            </p:extLst>
          </p:nvPr>
        </p:nvGraphicFramePr>
        <p:xfrm>
          <a:off x="1164656" y="2820349"/>
          <a:ext cx="6096000" cy="1854200"/>
        </p:xfrm>
        <a:graphic>
          <a:graphicData uri="http://schemas.openxmlformats.org/drawingml/2006/table">
            <a:tbl>
              <a:tblPr firstRow="1" bandRow="1">
                <a:tableStyleId>{69CF1AB2-1976-4502-BF36-3FF5EA218861}</a:tableStyleId>
              </a:tblPr>
              <a:tblGrid>
                <a:gridCol w="1714500">
                  <a:extLst>
                    <a:ext uri="{9D8B030D-6E8A-4147-A177-3AD203B41FA5}">
                      <a16:colId xmlns:a16="http://schemas.microsoft.com/office/drawing/2014/main" val="2307743678"/>
                    </a:ext>
                  </a:extLst>
                </a:gridCol>
                <a:gridCol w="4381500">
                  <a:extLst>
                    <a:ext uri="{9D8B030D-6E8A-4147-A177-3AD203B41FA5}">
                      <a16:colId xmlns:a16="http://schemas.microsoft.com/office/drawing/2014/main" val="4282119197"/>
                    </a:ext>
                  </a:extLst>
                </a:gridCol>
              </a:tblGrid>
              <a:tr h="370840">
                <a:tc>
                  <a:txBody>
                    <a:bodyPr/>
                    <a:lstStyle/>
                    <a:p>
                      <a:pPr algn="ctr"/>
                      <a:r>
                        <a:rPr lang="zh-CN" altLang="en-US" sz="1600" kern="1200" dirty="0">
                          <a:effectLst/>
                        </a:rPr>
                        <a:t>元素</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fontAlgn="base"/>
                      <a:r>
                        <a:rPr lang="zh-CN" altLang="en-US" sz="1600" dirty="0">
                          <a:effectLst/>
                        </a:rPr>
                        <a:t>定义</a:t>
                      </a:r>
                      <a:endParaRPr lang="zh-CN" altLang="en-US" sz="1600" dirty="0">
                        <a:effectLst/>
                        <a:latin typeface="微软雅黑" panose="020B0503020204020204" pitchFamily="34" charset="-122"/>
                        <a:ea typeface="微软雅黑" panose="020B0503020204020204" pitchFamily="34" charset="-122"/>
                      </a:endParaRPr>
                    </a:p>
                  </a:txBody>
                  <a:tcPr marL="57150" marR="142875" marT="47625" marB="47625" anchor="ctr"/>
                </a:tc>
                <a:extLst>
                  <a:ext uri="{0D108BD9-81ED-4DB2-BD59-A6C34878D82A}">
                    <a16:rowId xmlns:a16="http://schemas.microsoft.com/office/drawing/2014/main" val="1609120812"/>
                  </a:ext>
                </a:extLst>
              </a:tr>
              <a:tr h="370840">
                <a:tc>
                  <a:txBody>
                    <a:bodyPr/>
                    <a:lstStyle/>
                    <a:p>
                      <a:pPr algn="ctr" fontAlgn="t"/>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&lt;</a:t>
                      </a:r>
                      <a:r>
                        <a:rPr lang="en-US" sz="1600" dirty="0" err="1">
                          <a:effectLst/>
                          <a:latin typeface="Times New Roman" panose="02020603050405020304" pitchFamily="18" charset="0"/>
                          <a:ea typeface="微软雅黑" panose="020B0503020204020204" pitchFamily="34" charset="-122"/>
                          <a:cs typeface="Times New Roman" panose="02020603050405020304" pitchFamily="18" charset="0"/>
                        </a:rPr>
                        <a:t>portType</a:t>
                      </a:r>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&gt;</a:t>
                      </a:r>
                    </a:p>
                  </a:txBody>
                  <a:tcPr marL="57150" marR="142875" marT="57150" marB="57150" anchor="ctr"/>
                </a:tc>
                <a:tc>
                  <a:txBody>
                    <a:bodyPr/>
                    <a:lstStyle/>
                    <a:p>
                      <a:pPr algn="ctr" fontAlgn="t"/>
                      <a:r>
                        <a:rPr lang="en-US" sz="1400" kern="1200" dirty="0">
                          <a:latin typeface="Times New Roman" panose="02020603050405020304" pitchFamily="18" charset="0"/>
                          <a:ea typeface="微软雅黑" panose="020B0503020204020204" pitchFamily="34" charset="-122"/>
                          <a:cs typeface="Times New Roman" panose="02020603050405020304" pitchFamily="18" charset="0"/>
                        </a:rPr>
                        <a:t>web service</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执行的操作</a:t>
                      </a:r>
                      <a:endParaRPr lang="zh-CN" altLang="en-US" sz="14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57150" marR="142875" marT="57150" marB="57150" anchor="ctr"/>
                </a:tc>
                <a:extLst>
                  <a:ext uri="{0D108BD9-81ED-4DB2-BD59-A6C34878D82A}">
                    <a16:rowId xmlns:a16="http://schemas.microsoft.com/office/drawing/2014/main" val="2342020924"/>
                  </a:ext>
                </a:extLst>
              </a:tr>
              <a:tr h="370840">
                <a:tc>
                  <a:txBody>
                    <a:bodyPr/>
                    <a:lstStyle/>
                    <a:p>
                      <a:pPr algn="ctr" fontAlgn="t"/>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&lt;message&gt;</a:t>
                      </a:r>
                    </a:p>
                  </a:txBody>
                  <a:tcPr marL="57150" marR="142875" marT="57150" marB="57150" anchor="ctr"/>
                </a:tc>
                <a:tc>
                  <a:txBody>
                    <a:bodyPr/>
                    <a:lstStyle/>
                    <a:p>
                      <a:pPr algn="ctr" fontAlgn="t"/>
                      <a:r>
                        <a:rPr lang="en-US" sz="1400" kern="1200" dirty="0">
                          <a:latin typeface="Times New Roman" panose="02020603050405020304" pitchFamily="18" charset="0"/>
                          <a:ea typeface="微软雅黑" panose="020B0503020204020204" pitchFamily="34" charset="-122"/>
                          <a:cs typeface="Times New Roman" panose="02020603050405020304" pitchFamily="18" charset="0"/>
                        </a:rPr>
                        <a:t>web service</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使用的消息</a:t>
                      </a:r>
                      <a:endParaRPr lang="zh-CN" altLang="en-US" sz="14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57150" marR="142875" marT="57150" marB="57150" anchor="ctr"/>
                </a:tc>
                <a:extLst>
                  <a:ext uri="{0D108BD9-81ED-4DB2-BD59-A6C34878D82A}">
                    <a16:rowId xmlns:a16="http://schemas.microsoft.com/office/drawing/2014/main" val="2860947789"/>
                  </a:ext>
                </a:extLst>
              </a:tr>
              <a:tr h="370840">
                <a:tc>
                  <a:txBody>
                    <a:bodyPr/>
                    <a:lstStyle/>
                    <a:p>
                      <a:pPr algn="ctr" fontAlgn="t"/>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&lt;types&gt;</a:t>
                      </a:r>
                    </a:p>
                  </a:txBody>
                  <a:tcPr marL="57150" marR="142875" marT="57150" marB="57150" anchor="ctr"/>
                </a:tc>
                <a:tc>
                  <a:txBody>
                    <a:bodyPr/>
                    <a:lstStyle/>
                    <a:p>
                      <a:pPr algn="ctr" fontAlgn="t"/>
                      <a:r>
                        <a:rPr lang="en-US" sz="1400" kern="1200" dirty="0">
                          <a:latin typeface="Times New Roman" panose="02020603050405020304" pitchFamily="18" charset="0"/>
                          <a:ea typeface="微软雅黑" panose="020B0503020204020204" pitchFamily="34" charset="-122"/>
                          <a:cs typeface="Times New Roman" panose="02020603050405020304" pitchFamily="18" charset="0"/>
                        </a:rPr>
                        <a:t>web service</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使用的数据类型</a:t>
                      </a:r>
                      <a:endParaRPr lang="zh-CN" altLang="en-US" sz="14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57150" marR="142875" marT="57150" marB="57150" anchor="ctr"/>
                </a:tc>
                <a:extLst>
                  <a:ext uri="{0D108BD9-81ED-4DB2-BD59-A6C34878D82A}">
                    <a16:rowId xmlns:a16="http://schemas.microsoft.com/office/drawing/2014/main" val="1572858369"/>
                  </a:ext>
                </a:extLst>
              </a:tr>
              <a:tr h="370840">
                <a:tc>
                  <a:txBody>
                    <a:bodyPr/>
                    <a:lstStyle/>
                    <a:p>
                      <a:pPr algn="ctr" fontAlgn="t"/>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&lt;binding&gt;</a:t>
                      </a:r>
                    </a:p>
                  </a:txBody>
                  <a:tcPr marL="57150" marR="142875" marT="57150" marB="57150" anchor="ctr"/>
                </a:tc>
                <a:tc>
                  <a:txBody>
                    <a:bodyPr/>
                    <a:lstStyle/>
                    <a:p>
                      <a:pPr algn="ctr" fontAlgn="t"/>
                      <a:r>
                        <a:rPr lang="en-US" sz="1400" kern="1200" dirty="0">
                          <a:latin typeface="Times New Roman" panose="02020603050405020304" pitchFamily="18" charset="0"/>
                          <a:ea typeface="微软雅黑" panose="020B0503020204020204" pitchFamily="34" charset="-122"/>
                          <a:cs typeface="Times New Roman" panose="02020603050405020304" pitchFamily="18" charset="0"/>
                        </a:rPr>
                        <a:t>web service</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使用的通信协议</a:t>
                      </a:r>
                      <a:endParaRPr lang="zh-CN" altLang="en-US" sz="14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57150" marR="142875" marT="57150" marB="57150" anchor="ctr"/>
                </a:tc>
                <a:extLst>
                  <a:ext uri="{0D108BD9-81ED-4DB2-BD59-A6C34878D82A}">
                    <a16:rowId xmlns:a16="http://schemas.microsoft.com/office/drawing/2014/main" val="3342878133"/>
                  </a:ext>
                </a:extLst>
              </a:tr>
            </a:tbl>
          </a:graphicData>
        </a:graphic>
      </p:graphicFrame>
      <p:sp>
        <p:nvSpPr>
          <p:cNvPr id="4" name="矩形: 圆角 3"/>
          <p:cNvSpPr/>
          <p:nvPr/>
        </p:nvSpPr>
        <p:spPr>
          <a:xfrm rot="20669756">
            <a:off x="1952056" y="3537899"/>
            <a:ext cx="4521200" cy="419100"/>
          </a:xfrm>
          <a:prstGeom prst="roundRect">
            <a:avLst/>
          </a:prstGeom>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缺乏操作数据与控制流方面的约束描述</a:t>
            </a:r>
          </a:p>
        </p:txBody>
      </p:sp>
    </p:spTree>
    <p:extLst>
      <p:ext uri="{BB962C8B-B14F-4D97-AF65-F5344CB8AC3E}">
        <p14:creationId xmlns:p14="http://schemas.microsoft.com/office/powerpoint/2010/main" val="1461593015"/>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研究动机</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8</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0" name="矩形 29"/>
          <p:cNvSpPr/>
          <p:nvPr/>
        </p:nvSpPr>
        <p:spPr>
          <a:xfrm>
            <a:off x="718231" y="1771164"/>
            <a:ext cx="7651069" cy="2092881"/>
          </a:xfrm>
          <a:prstGeom prst="rect">
            <a:avLst/>
          </a:prstGeom>
        </p:spPr>
        <p:txBody>
          <a:bodyPr wrap="square">
            <a:spAutoFit/>
          </a:bodyPr>
          <a:lstStyle/>
          <a:p>
            <a:pPr lvl="1" indent="457200" algn="just"/>
            <a:r>
              <a:rPr lang="zh-CN" altLang="en-US" sz="1600" dirty="0">
                <a:latin typeface="微软雅黑" panose="020B0503020204020204" pitchFamily="34" charset="-122"/>
                <a:ea typeface="微软雅黑" panose="020B0503020204020204" pitchFamily="34" charset="-122"/>
              </a:rPr>
              <a:t>由于服务组装只能依据规格说明访问相关服务，为了确保</a:t>
            </a:r>
            <a:r>
              <a:rPr lang="zh-CN" altLang="en-US" sz="1600" b="1" dirty="0">
                <a:latin typeface="微软雅黑" panose="020B0503020204020204" pitchFamily="34" charset="-122"/>
                <a:ea typeface="微软雅黑" panose="020B0503020204020204" pitchFamily="34" charset="-122"/>
              </a:rPr>
              <a:t>服务调用</a:t>
            </a:r>
            <a:r>
              <a:rPr lang="zh-CN" altLang="en-US" sz="1600" dirty="0">
                <a:latin typeface="微软雅黑" panose="020B0503020204020204" pitchFamily="34" charset="-122"/>
                <a:ea typeface="微软雅黑" panose="020B0503020204020204" pitchFamily="34" charset="-122"/>
              </a:rPr>
              <a:t>时的</a:t>
            </a:r>
            <a:r>
              <a:rPr lang="zh-CN" altLang="en-US" sz="1600" b="1" dirty="0">
                <a:latin typeface="微软雅黑" panose="020B0503020204020204" pitchFamily="34" charset="-122"/>
                <a:ea typeface="微软雅黑" panose="020B0503020204020204" pitchFamily="34" charset="-122"/>
              </a:rPr>
              <a:t>正确性</a:t>
            </a:r>
            <a:r>
              <a:rPr lang="zh-CN" altLang="en-US" sz="1600" dirty="0">
                <a:latin typeface="微软雅黑" panose="020B0503020204020204" pitchFamily="34" charset="-122"/>
                <a:ea typeface="微软雅黑" panose="020B0503020204020204" pitchFamily="34" charset="-122"/>
              </a:rPr>
              <a:t>和</a:t>
            </a:r>
            <a:r>
              <a:rPr lang="zh-CN" altLang="en-US" sz="1600" b="1" dirty="0">
                <a:latin typeface="微软雅黑" panose="020B0503020204020204" pitchFamily="34" charset="-122"/>
                <a:ea typeface="微软雅黑" panose="020B0503020204020204" pitchFamily="34" charset="-122"/>
              </a:rPr>
              <a:t>可靠性，有效地监控运行时刻可能出现的不一致性</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lvl="1" indent="457200" algn="just"/>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从</a:t>
            </a:r>
            <a:r>
              <a:rPr lang="en-US" altLang="zh-CN" sz="1600" dirty="0">
                <a:latin typeface="微软雅黑" panose="020B0503020204020204" pitchFamily="34" charset="-122"/>
                <a:ea typeface="微软雅黑" panose="020B0503020204020204" pitchFamily="34" charset="-122"/>
              </a:rPr>
              <a:t>WSDL(</a:t>
            </a:r>
            <a:r>
              <a:rPr lang="zh-CN" altLang="en-US" sz="1600" dirty="0">
                <a:latin typeface="微软雅黑" panose="020B0503020204020204" pitchFamily="34" charset="-122"/>
                <a:ea typeface="微软雅黑" panose="020B0503020204020204" pitchFamily="34" charset="-122"/>
              </a:rPr>
              <a:t>服务说明文档</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角度出发，添加服务行为相关的数据和控制</a:t>
            </a:r>
            <a:r>
              <a:rPr lang="zh-CN" altLang="en-US" sz="1600" b="1" dirty="0">
                <a:solidFill>
                  <a:srgbClr val="FF0000"/>
                </a:solidFill>
                <a:latin typeface="微软雅黑" panose="020B0503020204020204" pitchFamily="34" charset="-122"/>
                <a:ea typeface="微软雅黑" panose="020B0503020204020204" pitchFamily="34" charset="-122"/>
              </a:rPr>
              <a:t>约束</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定义满足各种约束的</a:t>
            </a:r>
            <a:r>
              <a:rPr lang="zh-CN" altLang="en-US" sz="1600" b="1" dirty="0">
                <a:latin typeface="微软雅黑" panose="020B0503020204020204" pitchFamily="34" charset="-122"/>
                <a:ea typeface="微软雅黑" panose="020B0503020204020204" pitchFamily="34" charset="-122"/>
              </a:rPr>
              <a:t>覆盖准则</a:t>
            </a:r>
            <a:r>
              <a:rPr lang="zh-CN" altLang="en-US" sz="1600" dirty="0">
                <a:latin typeface="微软雅黑" panose="020B0503020204020204" pitchFamily="34" charset="-122"/>
                <a:ea typeface="微软雅黑" panose="020B0503020204020204" pitchFamily="34" charset="-122"/>
              </a:rPr>
              <a:t>的测试用例生成算法；</a:t>
            </a:r>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对</a:t>
            </a:r>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服务提供的操作进行测试及监控</a:t>
            </a:r>
            <a:endParaRPr lang="en-US" altLang="zh-CN" sz="1600" dirty="0">
              <a:latin typeface="微软雅黑" panose="020B0503020204020204" pitchFamily="34" charset="-122"/>
              <a:ea typeface="微软雅黑" panose="020B0503020204020204" pitchFamily="34" charset="-122"/>
            </a:endParaRPr>
          </a:p>
        </p:txBody>
      </p:sp>
      <p:sp>
        <p:nvSpPr>
          <p:cNvPr id="2" name="矩形 1"/>
          <p:cNvSpPr/>
          <p:nvPr/>
        </p:nvSpPr>
        <p:spPr>
          <a:xfrm>
            <a:off x="904792" y="4592794"/>
            <a:ext cx="2874505" cy="369332"/>
          </a:xfrm>
          <a:prstGeom prst="rect">
            <a:avLst/>
          </a:prstGeom>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这张</a:t>
            </a:r>
            <a:r>
              <a:rPr lang="en-US" altLang="zh-CN" b="1" dirty="0">
                <a:solidFill>
                  <a:srgbClr val="FF0000"/>
                </a:solidFill>
                <a:latin typeface="微软雅黑" panose="020B0503020204020204" pitchFamily="34" charset="-122"/>
                <a:ea typeface="微软雅黑" panose="020B0503020204020204" pitchFamily="34" charset="-122"/>
              </a:rPr>
              <a:t>ppt</a:t>
            </a:r>
            <a:r>
              <a:rPr lang="zh-CN" altLang="en-US" b="1" dirty="0">
                <a:solidFill>
                  <a:srgbClr val="FF0000"/>
                </a:solidFill>
                <a:latin typeface="微软雅黑" panose="020B0503020204020204" pitchFamily="34" charset="-122"/>
                <a:ea typeface="微软雅黑" panose="020B0503020204020204" pitchFamily="34" charset="-122"/>
              </a:rPr>
              <a:t>要加入一个原理图</a:t>
            </a:r>
          </a:p>
        </p:txBody>
      </p:sp>
    </p:spTree>
    <p:extLst>
      <p:ext uri="{BB962C8B-B14F-4D97-AF65-F5344CB8AC3E}">
        <p14:creationId xmlns:p14="http://schemas.microsoft.com/office/powerpoint/2010/main" val="2634628114"/>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orbel" panose="020B0503020204020204"/>
              <a:ea typeface="幼圆" panose="02010509060101010101" pitchFamily="49" charset="-122"/>
            </a:endParaRPr>
          </a:p>
        </p:txBody>
      </p:sp>
      <p:grpSp>
        <p:nvGrpSpPr>
          <p:cNvPr id="22" name="组合 6"/>
          <p:cNvGrpSpPr>
            <a:grpSpLocks/>
          </p:cNvGrpSpPr>
          <p:nvPr/>
        </p:nvGrpSpPr>
        <p:grpSpPr bwMode="auto">
          <a:xfrm>
            <a:off x="107951" y="133380"/>
            <a:ext cx="1943100" cy="1108042"/>
            <a:chOff x="0" y="1313877"/>
            <a:chExt cx="1943100" cy="1107963"/>
          </a:xfrm>
        </p:grpSpPr>
        <p:sp>
          <p:nvSpPr>
            <p:cNvPr id="23" name="文本框 7"/>
            <p:cNvSpPr txBox="1">
              <a:spLocks noChangeArrowheads="1"/>
            </p:cNvSpPr>
            <p:nvPr/>
          </p:nvSpPr>
          <p:spPr bwMode="auto">
            <a:xfrm>
              <a:off x="0" y="1313877"/>
              <a:ext cx="1943100" cy="64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600" b="1" dirty="0">
                  <a:solidFill>
                    <a:srgbClr val="FFFFFF"/>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400" b="1" dirty="0">
                  <a:solidFill>
                    <a:srgbClr val="FFFFFF"/>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矩形 1"/>
          <p:cNvSpPr>
            <a:spLocks noChangeArrowheads="1"/>
          </p:cNvSpPr>
          <p:nvPr/>
        </p:nvSpPr>
        <p:spPr bwMode="auto">
          <a:xfrm>
            <a:off x="8724900" y="6453000"/>
            <a:ext cx="4191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500" b="1" dirty="0">
                <a:solidFill>
                  <a:srgbClr val="FFFFFF"/>
                </a:solidFill>
                <a:latin typeface="微软雅黑" panose="020B0503020204020204" pitchFamily="34" charset="-122"/>
                <a:ea typeface="微软雅黑" panose="020B0503020204020204" pitchFamily="34" charset="-122"/>
              </a:rPr>
              <a:t>9</a:t>
            </a:r>
            <a:endParaRPr lang="zh-CN" altLang="en-US" sz="1500" b="1" dirty="0">
              <a:solidFill>
                <a:srgbClr val="FFFFFF"/>
              </a:solidFill>
              <a:latin typeface="微软雅黑" panose="020B0503020204020204" pitchFamily="34" charset="-122"/>
              <a:ea typeface="微软雅黑" panose="020B0503020204020204" pitchFamily="34" charset="-122"/>
            </a:endParaRPr>
          </a:p>
        </p:txBody>
      </p:sp>
      <p:sp>
        <p:nvSpPr>
          <p:cNvPr id="13" name="矩形 12"/>
          <p:cNvSpPr/>
          <p:nvPr/>
        </p:nvSpPr>
        <p:spPr>
          <a:xfrm>
            <a:off x="3957042" y="3152988"/>
            <a:ext cx="3403878" cy="584775"/>
          </a:xfrm>
          <a:prstGeom prst="rect">
            <a:avLst/>
          </a:prstGeom>
        </p:spPr>
        <p:txBody>
          <a:bodyPr wrap="square">
            <a:spAutoFit/>
          </a:bodyPr>
          <a:lstStyle/>
          <a:p>
            <a:pPr algn="ctr">
              <a:lnSpc>
                <a:spcPct val="100000"/>
              </a:lnSpc>
              <a:spcBef>
                <a:spcPct val="0"/>
              </a:spcBef>
              <a:buNone/>
            </a:pPr>
            <a:r>
              <a:rPr lang="zh-CN" altLang="en-US" sz="3200" b="1" dirty="0">
                <a:latin typeface="华文楷体" panose="02010600040101010101" pitchFamily="2" charset="-122"/>
                <a:ea typeface="华文楷体" panose="02010600040101010101" pitchFamily="2" charset="-122"/>
              </a:rPr>
              <a:t>选题意义及目的</a:t>
            </a:r>
          </a:p>
        </p:txBody>
      </p:sp>
      <p:sp>
        <p:nvSpPr>
          <p:cNvPr id="14" name="矩形 53"/>
          <p:cNvSpPr>
            <a:spLocks noChangeArrowheads="1"/>
          </p:cNvSpPr>
          <p:nvPr/>
        </p:nvSpPr>
        <p:spPr bwMode="auto">
          <a:xfrm>
            <a:off x="1" y="2011815"/>
            <a:ext cx="2160588" cy="831600"/>
          </a:xfrm>
          <a:prstGeom prst="rect">
            <a:avLst/>
          </a:prstGeom>
          <a:solidFill>
            <a:schemeClr val="bg1">
              <a:lumMod val="50000"/>
            </a:schemeClr>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课题背景</a:t>
            </a:r>
          </a:p>
        </p:txBody>
      </p:sp>
      <p:sp>
        <p:nvSpPr>
          <p:cNvPr id="16" name="矩形 53"/>
          <p:cNvSpPr>
            <a:spLocks noChangeArrowheads="1"/>
          </p:cNvSpPr>
          <p:nvPr/>
        </p:nvSpPr>
        <p:spPr bwMode="auto">
          <a:xfrm>
            <a:off x="1" y="2844216"/>
            <a:ext cx="2160588" cy="831600"/>
          </a:xfrm>
          <a:prstGeom prst="rect">
            <a:avLst/>
          </a:prstGeom>
          <a:solidFill>
            <a:srgbClr val="0053A3"/>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意义目的</a:t>
            </a:r>
          </a:p>
        </p:txBody>
      </p:sp>
      <p:sp>
        <p:nvSpPr>
          <p:cNvPr id="17" name="矩形 53"/>
          <p:cNvSpPr>
            <a:spLocks noChangeArrowheads="1"/>
          </p:cNvSpPr>
          <p:nvPr/>
        </p:nvSpPr>
        <p:spPr bwMode="auto">
          <a:xfrm>
            <a:off x="1" y="3687887"/>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研究进展</a:t>
            </a:r>
          </a:p>
        </p:txBody>
      </p:sp>
      <p:sp>
        <p:nvSpPr>
          <p:cNvPr id="18" name="矩形 53"/>
          <p:cNvSpPr>
            <a:spLocks noChangeArrowheads="1"/>
          </p:cNvSpPr>
          <p:nvPr/>
        </p:nvSpPr>
        <p:spPr bwMode="auto">
          <a:xfrm>
            <a:off x="1" y="4531558"/>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存在问题</a:t>
            </a:r>
          </a:p>
        </p:txBody>
      </p:sp>
      <p:sp>
        <p:nvSpPr>
          <p:cNvPr id="19" name="等腰三角形 18"/>
          <p:cNvSpPr>
            <a:spLocks noChangeAspect="1"/>
          </p:cNvSpPr>
          <p:nvPr/>
        </p:nvSpPr>
        <p:spPr>
          <a:xfrm rot="16200000">
            <a:off x="1925051" y="3144615"/>
            <a:ext cx="252000" cy="2172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Corbel" panose="020B0503020204020204"/>
              <a:ea typeface="幼圆" panose="02010509060101010101" pitchFamily="49" charset="-122"/>
            </a:endParaRPr>
          </a:p>
        </p:txBody>
      </p:sp>
    </p:spTree>
    <p:extLst>
      <p:ext uri="{BB962C8B-B14F-4D97-AF65-F5344CB8AC3E}">
        <p14:creationId xmlns:p14="http://schemas.microsoft.com/office/powerpoint/2010/main" val="211391127"/>
      </p:ext>
    </p:extLst>
  </p:cSld>
  <p:clrMapOvr>
    <a:masterClrMapping/>
  </p:clrMapOvr>
  <mc:AlternateContent xmlns:mc="http://schemas.openxmlformats.org/markup-compatibility/2006" xmlns:p14="http://schemas.microsoft.com/office/powerpoint/2010/main">
    <mc:Choice Requires="p14">
      <p:transition spd="slow" p14:dur="2000" advTm="2864"/>
    </mc:Choice>
    <mc:Fallback xmlns="">
      <p:transition spd="slow" advTm="28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22" presetClass="entr" presetSubtype="2"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p:stCondLst>
                                    <p:cond delay="25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25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16" fill="hold" grpId="0" nodeType="withEffect">
                                  <p:stCondLst>
                                    <p:cond delay="25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25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Effect transition="in" filter="fade">
                                      <p:cBhvr>
                                        <p:cTn id="40" dur="500"/>
                                        <p:tgtEl>
                                          <p:spTgt spid="18"/>
                                        </p:tgtEl>
                                      </p:cBhvr>
                                    </p:animEffect>
                                  </p:childTnLst>
                                </p:cTn>
                              </p:par>
                              <p:par>
                                <p:cTn id="41" presetID="12" presetClass="entr" presetSubtype="2" fill="hold" grpId="0" nodeType="withEffect">
                                  <p:stCondLst>
                                    <p:cond delay="5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p:tgtEl>
                                          <p:spTgt spid="19"/>
                                        </p:tgtEl>
                                        <p:attrNameLst>
                                          <p:attrName>ppt_x</p:attrName>
                                        </p:attrNameLst>
                                      </p:cBhvr>
                                      <p:tavLst>
                                        <p:tav tm="0">
                                          <p:val>
                                            <p:strVal val="#ppt_x+#ppt_w*1.125000"/>
                                          </p:val>
                                        </p:tav>
                                        <p:tav tm="100000">
                                          <p:val>
                                            <p:strVal val="#ppt_x"/>
                                          </p:val>
                                        </p:tav>
                                      </p:tavLst>
                                    </p:anim>
                                    <p:animEffect transition="in" filter="wipe(left)">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15" grpId="0" animBg="1"/>
      <p:bldP spid="13" grpId="0"/>
      <p:bldP spid="14" grpId="0" animBg="1"/>
      <p:bldP spid="16" grpId="0" animBg="1"/>
      <p:bldP spid="17" grpId="0" animBg="1"/>
      <p:bldP spid="18"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0.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2.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3.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4.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5.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6.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7.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8.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9.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0.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2.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3.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4.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5.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6.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7.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8.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9.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3.xml><?xml version="1.0" encoding="utf-8"?>
<p:tagLst xmlns:a="http://schemas.openxmlformats.org/drawingml/2006/main" xmlns:r="http://schemas.openxmlformats.org/officeDocument/2006/relationships" xmlns:p="http://schemas.openxmlformats.org/presentationml/2006/main">
  <p:tag name="TIMING" val="|24.3|3.6|3.7|4.7|14.2|2.3|7.2|6.3"/>
</p:tagLst>
</file>

<file path=ppt/tags/tag30.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3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4.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5.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6.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7.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8.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9.xml><?xml version="1.0" encoding="utf-8"?>
<p:tagLst xmlns:a="http://schemas.openxmlformats.org/drawingml/2006/main" xmlns:r="http://schemas.openxmlformats.org/officeDocument/2006/relationships" xmlns:p="http://schemas.openxmlformats.org/presentationml/2006/main">
  <p:tag name="TIMING" val="|0.9|4.9|0.7|4.3|5.8|0.9|9.9|9|0.7"/>
</p:tagLst>
</file>

<file path=ppt/theme/theme1.xml><?xml version="1.0" encoding="utf-8"?>
<a:theme xmlns:a="http://schemas.openxmlformats.org/drawingml/2006/main" name="2_框架">
  <a:themeElements>
    <a:clrScheme name="自定义 2">
      <a:dk1>
        <a:srgbClr val="000000"/>
      </a:dk1>
      <a:lt1>
        <a:srgbClr val="FFFFFF"/>
      </a:lt1>
      <a:dk2>
        <a:srgbClr val="545454"/>
      </a:dk2>
      <a:lt2>
        <a:srgbClr val="BFBFBF"/>
      </a:lt2>
      <a:accent1>
        <a:srgbClr val="00539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545454"/>
    </a:dk2>
    <a:lt2>
      <a:srgbClr val="BFBFBF"/>
    </a:lt2>
    <a:accent1>
      <a:srgbClr val="00539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ppt/theme/themeOverride2.xml><?xml version="1.0" encoding="utf-8"?>
<a:themeOverride xmlns:a="http://schemas.openxmlformats.org/drawingml/2006/main">
  <a:clrScheme name="自定义 2">
    <a:dk1>
      <a:srgbClr val="000000"/>
    </a:dk1>
    <a:lt1>
      <a:srgbClr val="FFFFFF"/>
    </a:lt1>
    <a:dk2>
      <a:srgbClr val="545454"/>
    </a:dk2>
    <a:lt2>
      <a:srgbClr val="BFBFBF"/>
    </a:lt2>
    <a:accent1>
      <a:srgbClr val="00539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docProps/app.xml><?xml version="1.0" encoding="utf-8"?>
<Properties xmlns="http://schemas.openxmlformats.org/officeDocument/2006/extended-properties" xmlns:vt="http://schemas.openxmlformats.org/officeDocument/2006/docPropsVTypes">
  <TotalTime>8885</TotalTime>
  <Words>4629</Words>
  <Application>Microsoft Office PowerPoint</Application>
  <PresentationFormat>全屏显示(4:3)</PresentationFormat>
  <Paragraphs>650</Paragraphs>
  <Slides>41</Slides>
  <Notes>41</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41</vt:i4>
      </vt:variant>
    </vt:vector>
  </HeadingPairs>
  <TitlesOfParts>
    <vt:vector size="59" baseType="lpstr">
      <vt:lpstr>Arial Unicode MS</vt:lpstr>
      <vt:lpstr>TimesNewRoman,Bold</vt:lpstr>
      <vt:lpstr>等线</vt:lpstr>
      <vt:lpstr>华文楷体</vt:lpstr>
      <vt:lpstr>华文新魏</vt:lpstr>
      <vt:lpstr>楷体</vt:lpstr>
      <vt:lpstr>宋体</vt:lpstr>
      <vt:lpstr>微软雅黑</vt:lpstr>
      <vt:lpstr>幼圆</vt:lpstr>
      <vt:lpstr>Arial</vt:lpstr>
      <vt:lpstr>Calibri</vt:lpstr>
      <vt:lpstr>Calibri Light</vt:lpstr>
      <vt:lpstr>Corbel</vt:lpstr>
      <vt:lpstr>Times New Roman</vt:lpstr>
      <vt:lpstr>Wingdings</vt:lpstr>
      <vt:lpstr>Wingdings 2</vt:lpstr>
      <vt:lpstr>2_框架</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JingTing JIA</cp:lastModifiedBy>
  <cp:revision>271</cp:revision>
  <dcterms:created xsi:type="dcterms:W3CDTF">2017-02-28T07:57:13Z</dcterms:created>
  <dcterms:modified xsi:type="dcterms:W3CDTF">2017-05-25T13:03:07Z</dcterms:modified>
</cp:coreProperties>
</file>