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9" r:id="rId2"/>
  </p:sldMasterIdLst>
  <p:notesMasterIdLst>
    <p:notesMasterId r:id="rId17"/>
  </p:notesMasterIdLst>
  <p:sldIdLst>
    <p:sldId id="272" r:id="rId3"/>
    <p:sldId id="352" r:id="rId4"/>
    <p:sldId id="318" r:id="rId5"/>
    <p:sldId id="320" r:id="rId6"/>
    <p:sldId id="349" r:id="rId7"/>
    <p:sldId id="359" r:id="rId8"/>
    <p:sldId id="329" r:id="rId9"/>
    <p:sldId id="358" r:id="rId10"/>
    <p:sldId id="368" r:id="rId11"/>
    <p:sldId id="362" r:id="rId12"/>
    <p:sldId id="365" r:id="rId13"/>
    <p:sldId id="366" r:id="rId14"/>
    <p:sldId id="367" r:id="rId15"/>
    <p:sldId id="304" r:id="rId16"/>
  </p:sldIdLst>
  <p:sldSz cx="9144000" cy="6858000" type="screen4x3"/>
  <p:notesSz cx="7102475" cy="102330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660"/>
    <a:srgbClr val="92D050"/>
    <a:srgbClr val="D9D9D9"/>
    <a:srgbClr val="8F8F8F"/>
    <a:srgbClr val="FAAD51"/>
    <a:srgbClr val="77669A"/>
    <a:srgbClr val="A3A3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2" autoAdjust="0"/>
    <p:restoredTop sz="76923" autoAdjust="0"/>
  </p:normalViewPr>
  <p:slideViewPr>
    <p:cSldViewPr snapToGrid="0">
      <p:cViewPr varScale="1">
        <p:scale>
          <a:sx n="65" d="100"/>
          <a:sy n="65" d="100"/>
        </p:scale>
        <p:origin x="90" y="51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3077739" cy="513428"/>
          </a:xfrm>
          <a:prstGeom prst="rect">
            <a:avLst/>
          </a:prstGeom>
        </p:spPr>
        <p:txBody>
          <a:bodyPr vert="horz" lIns="99054" tIns="49527" rIns="99054" bIns="49527" rtlCol="0"/>
          <a:lstStyle>
            <a:lvl1pPr algn="l">
              <a:defRPr sz="1400"/>
            </a:lvl1pPr>
          </a:lstStyle>
          <a:p>
            <a:endParaRPr lang="zh-CN" altLang="en-US"/>
          </a:p>
        </p:txBody>
      </p:sp>
      <p:sp>
        <p:nvSpPr>
          <p:cNvPr id="3" name="日期占位符 2"/>
          <p:cNvSpPr>
            <a:spLocks noGrp="1"/>
          </p:cNvSpPr>
          <p:nvPr>
            <p:ph type="dt" idx="1"/>
          </p:nvPr>
        </p:nvSpPr>
        <p:spPr>
          <a:xfrm>
            <a:off x="4023093" y="1"/>
            <a:ext cx="3077739" cy="513428"/>
          </a:xfrm>
          <a:prstGeom prst="rect">
            <a:avLst/>
          </a:prstGeom>
        </p:spPr>
        <p:txBody>
          <a:bodyPr vert="horz" lIns="99054" tIns="49527" rIns="99054" bIns="49527" rtlCol="0"/>
          <a:lstStyle>
            <a:lvl1pPr algn="r">
              <a:defRPr sz="1400"/>
            </a:lvl1pPr>
          </a:lstStyle>
          <a:p>
            <a:fld id="{70D194FA-0FC1-4CB4-BDB7-7FC361D739EC}" type="datetimeFigureOut">
              <a:rPr lang="zh-CN" altLang="en-US" smtClean="0"/>
              <a:t>2017/7/22 Saturday</a:t>
            </a:fld>
            <a:endParaRPr lang="zh-CN" altLang="en-US"/>
          </a:p>
        </p:txBody>
      </p:sp>
      <p:sp>
        <p:nvSpPr>
          <p:cNvPr id="4" name="幻灯片图像占位符 3"/>
          <p:cNvSpPr>
            <a:spLocks noGrp="1" noRot="1" noChangeAspect="1"/>
          </p:cNvSpPr>
          <p:nvPr>
            <p:ph type="sldImg" idx="2"/>
          </p:nvPr>
        </p:nvSpPr>
        <p:spPr>
          <a:xfrm>
            <a:off x="1250950" y="1279525"/>
            <a:ext cx="4600575" cy="3451225"/>
          </a:xfrm>
          <a:prstGeom prst="rect">
            <a:avLst/>
          </a:prstGeom>
          <a:noFill/>
          <a:ln w="12700">
            <a:solidFill>
              <a:prstClr val="black"/>
            </a:solidFill>
          </a:ln>
        </p:spPr>
        <p:txBody>
          <a:bodyPr vert="horz" lIns="99054" tIns="49527" rIns="99054" bIns="49527" rtlCol="0" anchor="ctr"/>
          <a:lstStyle/>
          <a:p>
            <a:endParaRPr lang="zh-CN" altLang="en-US"/>
          </a:p>
        </p:txBody>
      </p:sp>
      <p:sp>
        <p:nvSpPr>
          <p:cNvPr id="5" name="备注占位符 4"/>
          <p:cNvSpPr>
            <a:spLocks noGrp="1"/>
          </p:cNvSpPr>
          <p:nvPr>
            <p:ph type="body" sz="quarter" idx="3"/>
          </p:nvPr>
        </p:nvSpPr>
        <p:spPr>
          <a:xfrm>
            <a:off x="710248" y="4924643"/>
            <a:ext cx="5681980" cy="4029254"/>
          </a:xfrm>
          <a:prstGeom prst="rect">
            <a:avLst/>
          </a:prstGeom>
        </p:spPr>
        <p:txBody>
          <a:bodyPr vert="horz" lIns="99054" tIns="49527" rIns="99054" bIns="49527"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719598"/>
            <a:ext cx="3077739" cy="513427"/>
          </a:xfrm>
          <a:prstGeom prst="rect">
            <a:avLst/>
          </a:prstGeom>
        </p:spPr>
        <p:txBody>
          <a:bodyPr vert="horz" lIns="99054" tIns="49527" rIns="99054" bIns="49527" rtlCol="0" anchor="b"/>
          <a:lstStyle>
            <a:lvl1pPr algn="l">
              <a:defRPr sz="1400"/>
            </a:lvl1pPr>
          </a:lstStyle>
          <a:p>
            <a:endParaRPr lang="zh-CN" altLang="en-US"/>
          </a:p>
        </p:txBody>
      </p:sp>
      <p:sp>
        <p:nvSpPr>
          <p:cNvPr id="7" name="灯片编号占位符 6"/>
          <p:cNvSpPr>
            <a:spLocks noGrp="1"/>
          </p:cNvSpPr>
          <p:nvPr>
            <p:ph type="sldNum" sz="quarter" idx="5"/>
          </p:nvPr>
        </p:nvSpPr>
        <p:spPr>
          <a:xfrm>
            <a:off x="4023093" y="9719598"/>
            <a:ext cx="3077739" cy="513427"/>
          </a:xfrm>
          <a:prstGeom prst="rect">
            <a:avLst/>
          </a:prstGeom>
        </p:spPr>
        <p:txBody>
          <a:bodyPr vert="horz" lIns="99054" tIns="49527" rIns="99054" bIns="49527" rtlCol="0" anchor="b"/>
          <a:lstStyle>
            <a:lvl1pPr algn="r">
              <a:defRPr sz="1400"/>
            </a:lvl1pPr>
          </a:lstStyle>
          <a:p>
            <a:fld id="{8DEBD165-A480-40DD-9BC9-41726E8CCA5D}" type="slidenum">
              <a:rPr lang="zh-CN" altLang="en-US" smtClean="0"/>
              <a:t>‹#›</a:t>
            </a:fld>
            <a:endParaRPr lang="zh-CN" altLang="en-US"/>
          </a:p>
        </p:txBody>
      </p:sp>
    </p:spTree>
    <p:extLst>
      <p:ext uri="{BB962C8B-B14F-4D97-AF65-F5344CB8AC3E}">
        <p14:creationId xmlns:p14="http://schemas.microsoft.com/office/powerpoint/2010/main" val="361727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今天我将进行</a:t>
            </a:r>
            <a:r>
              <a:rPr lang="zh-CN" altLang="en-US" dirty="0" smtClean="0"/>
              <a:t>关于</a:t>
            </a:r>
            <a:r>
              <a:rPr lang="zh-CN" altLang="en-US" sz="1400" b="1" dirty="0">
                <a:latin typeface="宋体" panose="02010600030101010101" pitchFamily="2" charset="-122"/>
                <a:ea typeface="宋体" panose="02010600030101010101" pitchFamily="2" charset="-122"/>
              </a:rPr>
              <a:t>面向全生命周期的适应性服务</a:t>
            </a:r>
          </a:p>
          <a:p>
            <a:r>
              <a:rPr lang="zh-CN" altLang="en-US" sz="1400" b="1" dirty="0">
                <a:latin typeface="宋体" panose="02010600030101010101" pitchFamily="2" charset="-122"/>
                <a:ea typeface="宋体" panose="02010600030101010101" pitchFamily="2" charset="-122"/>
              </a:rPr>
              <a:t>组装方法的研究</a:t>
            </a:r>
            <a:r>
              <a:rPr lang="zh-CN" altLang="en-US" dirty="0" smtClean="0"/>
              <a:t>进展</a:t>
            </a:r>
            <a:r>
              <a:rPr lang="zh-CN" altLang="en-US" dirty="0"/>
              <a:t>报告</a:t>
            </a:r>
          </a:p>
        </p:txBody>
      </p:sp>
      <p:sp>
        <p:nvSpPr>
          <p:cNvPr id="4" name="灯片编号占位符 3"/>
          <p:cNvSpPr>
            <a:spLocks noGrp="1"/>
          </p:cNvSpPr>
          <p:nvPr>
            <p:ph type="sldNum" sz="quarter" idx="10"/>
          </p:nvPr>
        </p:nvSpPr>
        <p:spPr/>
        <p:txBody>
          <a:bodyPr/>
          <a:lstStyle/>
          <a:p>
            <a:pPr defTabSz="990546" eaLnBrk="0" fontAlgn="base" hangingPunct="0">
              <a:spcBef>
                <a:spcPct val="0"/>
              </a:spcBef>
              <a:spcAft>
                <a:spcPct val="0"/>
              </a:spcAft>
              <a:defRPr/>
            </a:pPr>
            <a:fld id="{98055877-54B0-4E6F-BC9F-148F1D4A00EF}" type="slidenum">
              <a:rPr lang="zh-CN" altLang="en-US">
                <a:solidFill>
                  <a:prstClr val="black"/>
                </a:solidFill>
                <a:latin typeface="Calibri" panose="020F0502020204030204" pitchFamily="34" charset="0"/>
                <a:ea typeface="宋体" panose="02010600030101010101" pitchFamily="2" charset="-122"/>
              </a:rPr>
              <a:pPr defTabSz="990546" eaLnBrk="0" fontAlgn="base" hangingPunct="0">
                <a:spcBef>
                  <a:spcPct val="0"/>
                </a:spcBef>
                <a:spcAft>
                  <a:spcPct val="0"/>
                </a:spcAft>
                <a:defRPr/>
              </a:pPr>
              <a:t>1</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82727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pPr indent="495273"/>
            <a:r>
              <a:rPr lang="zh-CN" altLang="en-US" sz="1400" kern="0" dirty="0">
                <a:latin typeface="TimesNewRoman,Bold"/>
                <a:cs typeface="TimesNewRoman,Bold"/>
              </a:rPr>
              <a:t>在分配的时候我们就考虑</a:t>
            </a:r>
            <a:endParaRPr lang="en-US" altLang="zh-CN" sz="1400" kern="0" dirty="0">
              <a:latin typeface="TimesNewRoman,Bold"/>
              <a:cs typeface="TimesNewRoman,Bold"/>
            </a:endParaRPr>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10</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910995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pPr indent="495273"/>
            <a:r>
              <a:rPr lang="zh-CN" altLang="en-US" sz="1400" kern="0" dirty="0">
                <a:latin typeface="TimesNewRoman,Bold"/>
                <a:cs typeface="TimesNewRoman,Bold"/>
              </a:rPr>
              <a:t>在分配的时候我们就考虑</a:t>
            </a:r>
            <a:endParaRPr lang="en-US" altLang="zh-CN" sz="1400" kern="0" dirty="0">
              <a:latin typeface="TimesNewRoman,Bold"/>
              <a:cs typeface="TimesNewRoman,Bold"/>
            </a:endParaRPr>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11</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4171437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pPr indent="495273"/>
            <a:r>
              <a:rPr lang="zh-CN" altLang="en-US" sz="1400" kern="0" dirty="0">
                <a:latin typeface="TimesNewRoman,Bold"/>
                <a:cs typeface="TimesNewRoman,Bold"/>
              </a:rPr>
              <a:t>在分配的时候我们就考虑</a:t>
            </a:r>
            <a:endParaRPr lang="en-US" altLang="zh-CN" sz="1400" kern="0" dirty="0">
              <a:latin typeface="TimesNewRoman,Bold"/>
              <a:cs typeface="TimesNewRoman,Bold"/>
            </a:endParaRPr>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12</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949413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pPr indent="495273"/>
            <a:r>
              <a:rPr lang="zh-CN" altLang="en-US" sz="1400" kern="0" dirty="0">
                <a:latin typeface="TimesNewRoman,Bold"/>
                <a:cs typeface="TimesNewRoman,Bold"/>
              </a:rPr>
              <a:t>在分配的时候我们就考虑</a:t>
            </a:r>
            <a:endParaRPr lang="en-US" altLang="zh-CN" sz="1400" kern="0" dirty="0">
              <a:latin typeface="TimesNewRoman,Bold"/>
              <a:cs typeface="TimesNewRoman,Bold"/>
            </a:endParaRPr>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13</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4709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本次开题答辩到此结束，请各位答辩老师指正</a:t>
            </a:r>
          </a:p>
        </p:txBody>
      </p:sp>
      <p:sp>
        <p:nvSpPr>
          <p:cNvPr id="4" name="灯片编号占位符 3"/>
          <p:cNvSpPr>
            <a:spLocks noGrp="1"/>
          </p:cNvSpPr>
          <p:nvPr>
            <p:ph type="sldNum" sz="quarter" idx="10"/>
          </p:nvPr>
        </p:nvSpPr>
        <p:spPr/>
        <p:txBody>
          <a:bodyPr/>
          <a:lstStyle/>
          <a:p>
            <a:pPr defTabSz="990546">
              <a:defRPr/>
            </a:pPr>
            <a:fld id="{63AF25FD-316F-45ED-9222-7F5D9A957B72}" type="slidenum">
              <a:rPr lang="zh-CN" altLang="en-US">
                <a:solidFill>
                  <a:prstClr val="black"/>
                </a:solidFill>
                <a:latin typeface="等线" panose="020F0502020204030204"/>
                <a:ea typeface="等线" panose="02010600030101010101" pitchFamily="2" charset="-122"/>
              </a:rPr>
              <a:pPr defTabSz="990546">
                <a:defRPr/>
              </a:pPr>
              <a:t>14</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09393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pPr lvl="0"/>
            <a:r>
              <a:rPr lang="en-US" altLang="zh-CN" dirty="0" smtClean="0">
                <a:solidFill>
                  <a:srgbClr val="000000"/>
                </a:solidFill>
                <a:latin typeface="华文楷体" panose="02010600040101010101" pitchFamily="2" charset="-122"/>
                <a:ea typeface="华文楷体" panose="02010600040101010101" pitchFamily="2" charset="-122"/>
              </a:rPr>
              <a:t>1.</a:t>
            </a:r>
            <a:r>
              <a:rPr lang="zh-CN" altLang="en-US" dirty="0" smtClean="0">
                <a:solidFill>
                  <a:srgbClr val="000000"/>
                </a:solidFill>
                <a:latin typeface="华文楷体" panose="02010600040101010101" pitchFamily="2" charset="-122"/>
                <a:ea typeface="华文楷体" panose="02010600040101010101" pitchFamily="2" charset="-122"/>
              </a:rPr>
              <a:t>领域分析得到的特征模型驱动面向服务的软件系统进行可变性建模，得到抽象的服务组装，此时的流程模型只是一个抽象的、不可执行的静态流程模型</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r>
              <a:rPr lang="en-US" altLang="zh-CN" dirty="0" smtClean="0">
                <a:solidFill>
                  <a:srgbClr val="000000"/>
                </a:solidFill>
                <a:latin typeface="华文楷体" panose="02010600040101010101" pitchFamily="2" charset="-122"/>
                <a:ea typeface="华文楷体" panose="02010600040101010101" pitchFamily="2" charset="-122"/>
              </a:rPr>
              <a:t>2.</a:t>
            </a:r>
            <a:r>
              <a:rPr lang="zh-CN" altLang="en-US" dirty="0" smtClean="0">
                <a:solidFill>
                  <a:srgbClr val="000000"/>
                </a:solidFill>
                <a:latin typeface="华文楷体" panose="02010600040101010101" pitchFamily="2" charset="-122"/>
                <a:ea typeface="华文楷体" panose="02010600040101010101" pitchFamily="2" charset="-122"/>
              </a:rPr>
              <a:t>根据用户的请求信息，对特征模型进行配置，生成特征配置模型，此时的特征配置模型代表领域内一个具体软件的功能模型</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r>
              <a:rPr lang="en-US" altLang="zh-CN" dirty="0" smtClean="0">
                <a:solidFill>
                  <a:srgbClr val="000000"/>
                </a:solidFill>
                <a:latin typeface="华文楷体" panose="02010600040101010101" pitchFamily="2" charset="-122"/>
                <a:ea typeface="华文楷体" panose="02010600040101010101" pitchFamily="2" charset="-122"/>
              </a:rPr>
              <a:t>3.</a:t>
            </a:r>
            <a:r>
              <a:rPr lang="zh-CN" altLang="en-US" dirty="0" smtClean="0">
                <a:solidFill>
                  <a:srgbClr val="000000"/>
                </a:solidFill>
                <a:latin typeface="华文楷体" panose="02010600040101010101" pitchFamily="2" charset="-122"/>
                <a:ea typeface="华文楷体" panose="02010600040101010101" pitchFamily="2" charset="-122"/>
              </a:rPr>
              <a:t>对特征模型进行配置的同时也是对抽象服务组装进行派生的过程，此时涉及到特征与具体</a:t>
            </a:r>
            <a:r>
              <a:rPr lang="en-US" altLang="zh-CN" dirty="0" smtClean="0">
                <a:solidFill>
                  <a:srgbClr val="000000"/>
                </a:solidFill>
                <a:latin typeface="华文楷体" panose="02010600040101010101" pitchFamily="2" charset="-122"/>
                <a:ea typeface="华文楷体" panose="02010600040101010101" pitchFamily="2" charset="-122"/>
              </a:rPr>
              <a:t>operation</a:t>
            </a:r>
            <a:r>
              <a:rPr lang="zh-CN" altLang="en-US" dirty="0" smtClean="0">
                <a:solidFill>
                  <a:srgbClr val="000000"/>
                </a:solidFill>
                <a:latin typeface="华文楷体" panose="02010600040101010101" pitchFamily="2" charset="-122"/>
                <a:ea typeface="华文楷体" panose="02010600040101010101" pitchFamily="2" charset="-122"/>
              </a:rPr>
              <a:t>的映射</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r>
              <a:rPr lang="en-US" altLang="zh-CN" dirty="0" smtClean="0">
                <a:solidFill>
                  <a:srgbClr val="000000"/>
                </a:solidFill>
                <a:latin typeface="华文楷体" panose="02010600040101010101" pitchFamily="2" charset="-122"/>
                <a:ea typeface="华文楷体" panose="02010600040101010101" pitchFamily="2" charset="-122"/>
              </a:rPr>
              <a:t>4.</a:t>
            </a:r>
            <a:r>
              <a:rPr lang="zh-CN" altLang="en-US" dirty="0" smtClean="0">
                <a:solidFill>
                  <a:srgbClr val="000000"/>
                </a:solidFill>
                <a:latin typeface="华文楷体" panose="02010600040101010101" pitchFamily="2" charset="-122"/>
                <a:ea typeface="华文楷体" panose="02010600040101010101" pitchFamily="2" charset="-122"/>
              </a:rPr>
              <a:t>特征模型与对抽象服务组装进行派生得到的流程实例可以进行相互验证彼此的正确性</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2</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667373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pPr lvl="0"/>
            <a:r>
              <a:rPr lang="zh-CN" altLang="en-US" sz="1400" dirty="0"/>
              <a:t>为了能够更好的描述特征模型，首先要建立特征模型的元模型</a:t>
            </a:r>
            <a:endParaRPr lang="en-US" altLang="zh-CN" sz="1400" dirty="0"/>
          </a:p>
          <a:p>
            <a:pPr lvl="0"/>
            <a:r>
              <a:rPr lang="zh-CN" altLang="zh-CN" sz="1400" dirty="0"/>
              <a:t>元模型顾名思义，就是模型的模型</a:t>
            </a:r>
            <a:r>
              <a:rPr lang="en-US" altLang="zh-CN" sz="1400" dirty="0"/>
              <a:t>,</a:t>
            </a:r>
            <a:r>
              <a:rPr lang="zh-CN" altLang="zh-CN" sz="1400" dirty="0"/>
              <a:t>也可以成为模型的抽象表示，包含了所有能够在模型中用到的概念以及之间的联系</a:t>
            </a:r>
            <a:endParaRPr lang="en-US" altLang="zh-CN" sz="1400" dirty="0"/>
          </a:p>
          <a:p>
            <a:pPr lvl="0"/>
            <a:r>
              <a:rPr lang="zh-CN" altLang="en-US" sz="1400" dirty="0"/>
              <a:t>先从整体上介绍一下元模型。。。</a:t>
            </a:r>
            <a:endParaRPr lang="en-US" altLang="zh-CN" sz="1400" dirty="0"/>
          </a:p>
          <a:p>
            <a:pPr lvl="0"/>
            <a:r>
              <a:rPr lang="zh-CN" altLang="en-US" sz="1400" dirty="0"/>
              <a:t>特征模型由两部分组成，因此是强聚合，分别是特征和关系，特征和关系之间存在多重性</a:t>
            </a:r>
            <a:endParaRPr lang="en-US" altLang="zh-CN" sz="1400" dirty="0"/>
          </a:p>
          <a:p>
            <a:pPr lvl="0"/>
            <a:r>
              <a:rPr lang="zh-CN" altLang="en-US" sz="1400" dirty="0"/>
              <a:t>特征泛化成必选特征和可选特征</a:t>
            </a:r>
            <a:endParaRPr lang="en-US" altLang="zh-CN" sz="1400" dirty="0"/>
          </a:p>
          <a:p>
            <a:pPr lvl="0"/>
            <a:r>
              <a:rPr lang="zh-CN" altLang="en-US" sz="1400" dirty="0"/>
              <a:t>关系泛化成约束和精化关系</a:t>
            </a:r>
            <a:endParaRPr lang="en-US" altLang="zh-CN" sz="1400" dirty="0"/>
          </a:p>
          <a:p>
            <a:pPr lvl="0"/>
            <a:r>
              <a:rPr lang="zh-CN" altLang="en-US" sz="1400" dirty="0"/>
              <a:t>约束包括依赖约束和排斥约束，简单说一下特征和约束两端数字，两个特征之间才会存在约束，因此特征一端数字是</a:t>
            </a:r>
            <a:r>
              <a:rPr lang="en-US" altLang="zh-CN" sz="1400" dirty="0"/>
              <a:t>2</a:t>
            </a:r>
          </a:p>
          <a:p>
            <a:pPr lvl="0"/>
            <a:r>
              <a:rPr lang="zh-CN" altLang="en-US" sz="1400" dirty="0"/>
              <a:t>精化包括组成、细化、特化，同理，两个特征之间才会存在关系，因此特征一端数字是</a:t>
            </a:r>
            <a:r>
              <a:rPr lang="en-US" altLang="zh-CN" sz="1400" dirty="0"/>
              <a:t>2</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3</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774141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pPr lvl="0"/>
            <a:r>
              <a:rPr lang="zh-CN" altLang="en-US" dirty="0" smtClean="0">
                <a:solidFill>
                  <a:srgbClr val="000000"/>
                </a:solidFill>
                <a:latin typeface="华文楷体" panose="02010600040101010101" pitchFamily="2" charset="-122"/>
                <a:ea typeface="华文楷体" panose="02010600040101010101" pitchFamily="2" charset="-122"/>
              </a:rPr>
              <a:t>元模型中，精化关系泛化成组成、细化和特化</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r>
              <a:rPr lang="zh-CN" altLang="en-US" dirty="0" smtClean="0">
                <a:solidFill>
                  <a:srgbClr val="000000"/>
                </a:solidFill>
                <a:latin typeface="华文楷体" panose="02010600040101010101" pitchFamily="2" charset="-122"/>
                <a:ea typeface="华文楷体" panose="02010600040101010101" pitchFamily="2" charset="-122"/>
              </a:rPr>
              <a:t>组成关系表示当：</a:t>
            </a:r>
            <a:endParaRPr lang="en-US" altLang="zh-CN" dirty="0" smtClean="0">
              <a:solidFill>
                <a:srgbClr val="000000"/>
              </a:solidFill>
              <a:latin typeface="华文楷体" panose="02010600040101010101" pitchFamily="2" charset="-122"/>
              <a:ea typeface="华文楷体" panose="02010600040101010101" pitchFamily="2" charset="-122"/>
            </a:endParaRPr>
          </a:p>
          <a:p>
            <a:pPr defTabSz="990546">
              <a:defRPr/>
            </a:pPr>
            <a:r>
              <a:rPr lang="zh-CN" altLang="en-US" dirty="0" smtClean="0">
                <a:solidFill>
                  <a:srgbClr val="000000"/>
                </a:solidFill>
                <a:latin typeface="华文楷体" panose="02010600040101010101" pitchFamily="2" charset="-122"/>
                <a:ea typeface="华文楷体" panose="02010600040101010101" pitchFamily="2" charset="-122"/>
              </a:rPr>
              <a:t>细化关系是对</a:t>
            </a:r>
            <a:r>
              <a:rPr lang="zh-CN" altLang="en-US" dirty="0" smtClean="0"/>
              <a:t>某个特征从粗粒度（低抽象层次）到细粒度（高抽象层次）的分解</a:t>
            </a:r>
            <a:endParaRPr lang="en-US" altLang="zh-CN" dirty="0" smtClean="0"/>
          </a:p>
          <a:p>
            <a:pPr defTabSz="990546">
              <a:defRPr/>
            </a:pPr>
            <a:r>
              <a:rPr lang="zh-CN" altLang="en-US" dirty="0" smtClean="0"/>
              <a:t>如果子特征是父特征一种具体的表现方式，则父特征和子特征是特化关系</a:t>
            </a:r>
            <a:endParaRPr lang="en-US" altLang="zh-CN" dirty="0" smtClean="0"/>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4</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55017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pPr lvl="0"/>
            <a:r>
              <a:rPr lang="zh-CN" altLang="en-US" dirty="0" smtClean="0">
                <a:solidFill>
                  <a:srgbClr val="000000"/>
                </a:solidFill>
                <a:latin typeface="华文楷体" panose="02010600040101010101" pitchFamily="2" charset="-122"/>
                <a:ea typeface="华文楷体" panose="02010600040101010101" pitchFamily="2" charset="-122"/>
              </a:rPr>
              <a:t>基于特征模型的软件产品线可变性建模方法</a:t>
            </a:r>
            <a:r>
              <a:rPr lang="en-US" altLang="zh-CN" dirty="0" smtClean="0">
                <a:solidFill>
                  <a:srgbClr val="000000"/>
                </a:solidFill>
                <a:latin typeface="华文楷体" panose="02010600040101010101" pitchFamily="2" charset="-122"/>
                <a:ea typeface="华文楷体" panose="02010600040101010101" pitchFamily="2" charset="-122"/>
              </a:rPr>
              <a:t>-</a:t>
            </a:r>
            <a:r>
              <a:rPr lang="zh-CN" altLang="en-US" dirty="0" smtClean="0">
                <a:solidFill>
                  <a:srgbClr val="000000"/>
                </a:solidFill>
                <a:latin typeface="华文楷体" panose="02010600040101010101" pitchFamily="2" charset="-122"/>
                <a:ea typeface="华文楷体" panose="02010600040101010101" pitchFamily="2" charset="-122"/>
              </a:rPr>
              <a:t>于树全</a:t>
            </a:r>
            <a:endParaRPr lang="en-US" altLang="zh-CN" dirty="0" smtClean="0"/>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5</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46569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pPr lvl="0"/>
            <a:r>
              <a:rPr lang="zh-CN" altLang="en-US" dirty="0" smtClean="0">
                <a:solidFill>
                  <a:srgbClr val="000000"/>
                </a:solidFill>
                <a:latin typeface="华文楷体" panose="02010600040101010101" pitchFamily="2" charset="-122"/>
                <a:ea typeface="华文楷体" panose="02010600040101010101" pitchFamily="2" charset="-122"/>
              </a:rPr>
              <a:t>这是一个多对多的关系，这种多对多关系主要表现在：</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r>
              <a:rPr lang="zh-CN" altLang="en-US" dirty="0" smtClean="0">
                <a:solidFill>
                  <a:srgbClr val="000000"/>
                </a:solidFill>
                <a:latin typeface="华文楷体" panose="02010600040101010101" pitchFamily="2" charset="-122"/>
                <a:ea typeface="华文楷体" panose="02010600040101010101" pitchFamily="2" charset="-122"/>
              </a:rPr>
              <a:t>一个特征需要一系列组件（也就是</a:t>
            </a:r>
            <a:r>
              <a:rPr lang="en-US" altLang="zh-CN" dirty="0" smtClean="0">
                <a:solidFill>
                  <a:srgbClr val="000000"/>
                </a:solidFill>
                <a:latin typeface="华文楷体" panose="02010600040101010101" pitchFamily="2" charset="-122"/>
                <a:ea typeface="华文楷体" panose="02010600040101010101" pitchFamily="2" charset="-122"/>
              </a:rPr>
              <a:t>Web</a:t>
            </a:r>
            <a:r>
              <a:rPr lang="zh-CN" altLang="en-US" dirty="0" smtClean="0">
                <a:solidFill>
                  <a:srgbClr val="000000"/>
                </a:solidFill>
                <a:latin typeface="华文楷体" panose="02010600040101010101" pitchFamily="2" charset="-122"/>
                <a:ea typeface="华文楷体" panose="02010600040101010101" pitchFamily="2" charset="-122"/>
              </a:rPr>
              <a:t>服务）来实现</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r>
              <a:rPr lang="zh-CN" altLang="en-US" dirty="0" smtClean="0">
                <a:solidFill>
                  <a:srgbClr val="000000"/>
                </a:solidFill>
                <a:latin typeface="华文楷体" panose="02010600040101010101" pitchFamily="2" charset="-122"/>
                <a:ea typeface="华文楷体" panose="02010600040101010101" pitchFamily="2" charset="-122"/>
              </a:rPr>
              <a:t>一个组件可以是多个特征的部分实现</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r>
              <a:rPr lang="zh-CN" altLang="en-US" dirty="0" smtClean="0">
                <a:solidFill>
                  <a:srgbClr val="000000"/>
                </a:solidFill>
                <a:latin typeface="华文楷体" panose="02010600040101010101" pitchFamily="2" charset="-122"/>
                <a:ea typeface="华文楷体" panose="02010600040101010101" pitchFamily="2" charset="-122"/>
              </a:rPr>
              <a:t>为了能够减弱这种多对多的关系，引入</a:t>
            </a:r>
            <a:r>
              <a:rPr lang="en-US" altLang="zh-CN" dirty="0" smtClean="0">
                <a:solidFill>
                  <a:srgbClr val="000000"/>
                </a:solidFill>
                <a:latin typeface="华文楷体" panose="02010600040101010101" pitchFamily="2" charset="-122"/>
                <a:ea typeface="华文楷体" panose="02010600040101010101" pitchFamily="2" charset="-122"/>
              </a:rPr>
              <a:t>“</a:t>
            </a:r>
            <a:r>
              <a:rPr lang="zh-CN" altLang="en-US" dirty="0" smtClean="0">
                <a:solidFill>
                  <a:srgbClr val="000000"/>
                </a:solidFill>
                <a:latin typeface="华文楷体" panose="02010600040101010101" pitchFamily="2" charset="-122"/>
                <a:ea typeface="华文楷体" panose="02010600040101010101" pitchFamily="2" charset="-122"/>
              </a:rPr>
              <a:t>角色</a:t>
            </a:r>
            <a:r>
              <a:rPr lang="en-US" altLang="zh-CN" dirty="0" smtClean="0">
                <a:solidFill>
                  <a:srgbClr val="000000"/>
                </a:solidFill>
                <a:latin typeface="华文楷体" panose="02010600040101010101" pitchFamily="2" charset="-122"/>
                <a:ea typeface="华文楷体" panose="02010600040101010101" pitchFamily="2" charset="-122"/>
              </a:rPr>
              <a:t>”</a:t>
            </a:r>
            <a:r>
              <a:rPr lang="zh-CN" altLang="en-US" dirty="0" smtClean="0">
                <a:solidFill>
                  <a:srgbClr val="000000"/>
                </a:solidFill>
                <a:latin typeface="华文楷体" panose="02010600040101010101" pitchFamily="2" charset="-122"/>
                <a:ea typeface="华文楷体" panose="02010600040101010101" pitchFamily="2" charset="-122"/>
              </a:rPr>
              <a:t>这一概念</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r>
              <a:rPr lang="en-US" altLang="zh-CN" sz="1400" dirty="0"/>
              <a:t>BPEL</a:t>
            </a:r>
            <a:r>
              <a:rPr lang="zh-CN" altLang="en-US" sz="1400" dirty="0"/>
              <a:t>活动可以分为基本活动和结构化活动，</a:t>
            </a:r>
            <a:r>
              <a:rPr lang="zh-CN" altLang="en-US" dirty="0" smtClean="0"/>
              <a:t>基本活动定义了流程基本功能操作，包括</a:t>
            </a:r>
            <a:r>
              <a:rPr lang="en-US" altLang="zh-CN" dirty="0" err="1" smtClean="0"/>
              <a:t>receive、invoke、reply</a:t>
            </a:r>
            <a:r>
              <a:rPr lang="zh-CN" altLang="en-US" dirty="0" smtClean="0"/>
              <a:t>（流程与外界通信的基本活动）</a:t>
            </a:r>
            <a:br>
              <a:rPr lang="zh-CN" altLang="en-US" dirty="0" smtClean="0"/>
            </a:br>
            <a:endParaRPr lang="en-US" altLang="zh-CN" dirty="0" smtClean="0">
              <a:solidFill>
                <a:srgbClr val="000000"/>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6</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89171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pPr lvl="0"/>
            <a:r>
              <a:rPr lang="zh-CN" altLang="en-US" dirty="0" smtClean="0">
                <a:solidFill>
                  <a:srgbClr val="000000"/>
                </a:solidFill>
                <a:latin typeface="华文楷体" panose="02010600040101010101" pitchFamily="2" charset="-122"/>
                <a:ea typeface="华文楷体" panose="02010600040101010101" pitchFamily="2" charset="-122"/>
              </a:rPr>
              <a:t>这是一个多对多的关系，为了能够减弱这种多对多的关系，引入</a:t>
            </a:r>
            <a:r>
              <a:rPr lang="en-US" altLang="zh-CN" dirty="0" smtClean="0">
                <a:solidFill>
                  <a:srgbClr val="000000"/>
                </a:solidFill>
                <a:latin typeface="华文楷体" panose="02010600040101010101" pitchFamily="2" charset="-122"/>
                <a:ea typeface="华文楷体" panose="02010600040101010101" pitchFamily="2" charset="-122"/>
              </a:rPr>
              <a:t>“</a:t>
            </a:r>
            <a:r>
              <a:rPr lang="zh-CN" altLang="en-US" dirty="0" smtClean="0">
                <a:solidFill>
                  <a:srgbClr val="000000"/>
                </a:solidFill>
                <a:latin typeface="华文楷体" panose="02010600040101010101" pitchFamily="2" charset="-122"/>
                <a:ea typeface="华文楷体" panose="02010600040101010101" pitchFamily="2" charset="-122"/>
              </a:rPr>
              <a:t>角色</a:t>
            </a:r>
            <a:r>
              <a:rPr lang="en-US" altLang="zh-CN" dirty="0" smtClean="0">
                <a:solidFill>
                  <a:srgbClr val="000000"/>
                </a:solidFill>
                <a:latin typeface="华文楷体" panose="02010600040101010101" pitchFamily="2" charset="-122"/>
                <a:ea typeface="华文楷体" panose="02010600040101010101" pitchFamily="2" charset="-122"/>
              </a:rPr>
              <a:t>”</a:t>
            </a:r>
            <a:r>
              <a:rPr lang="zh-CN" altLang="en-US" dirty="0" smtClean="0">
                <a:solidFill>
                  <a:srgbClr val="000000"/>
                </a:solidFill>
                <a:latin typeface="华文楷体" panose="02010600040101010101" pitchFamily="2" charset="-122"/>
                <a:ea typeface="华文楷体" panose="02010600040101010101" pitchFamily="2" charset="-122"/>
              </a:rPr>
              <a:t>这一概念减弱这种多对多的关系，一个多对多的关系调整成为两个</a:t>
            </a:r>
            <a:r>
              <a:rPr lang="en-US" altLang="zh-CN" dirty="0" smtClean="0">
                <a:solidFill>
                  <a:srgbClr val="000000"/>
                </a:solidFill>
                <a:latin typeface="华文楷体" panose="02010600040101010101" pitchFamily="2" charset="-122"/>
                <a:ea typeface="华文楷体" panose="02010600040101010101" pitchFamily="2" charset="-122"/>
              </a:rPr>
              <a:t>1</a:t>
            </a:r>
            <a:r>
              <a:rPr lang="zh-CN" altLang="en-US" dirty="0" smtClean="0">
                <a:solidFill>
                  <a:srgbClr val="000000"/>
                </a:solidFill>
                <a:latin typeface="华文楷体" panose="02010600040101010101" pitchFamily="2" charset="-122"/>
                <a:ea typeface="华文楷体" panose="02010600040101010101" pitchFamily="2" charset="-122"/>
              </a:rPr>
              <a:t>对多的关系</a:t>
            </a:r>
            <a:endParaRPr lang="en-US" altLang="zh-CN" dirty="0" smtClean="0">
              <a:solidFill>
                <a:srgbClr val="000000"/>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7</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67123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r>
              <a:rPr lang="zh-CN" altLang="en-US" sz="1400" kern="0" dirty="0">
                <a:latin typeface="TimesNewRoman,Bold"/>
                <a:cs typeface="TimesNewRoman,Bold"/>
              </a:rPr>
              <a:t>根据角色的描述以及开发经验，接下来进行角色的分配，将可以实现同一功能的角色分配到一起，</a:t>
            </a:r>
            <a:endParaRPr lang="en-US" altLang="zh-CN" sz="1400" kern="0" dirty="0">
              <a:latin typeface="TimesNewRoman,Bold"/>
              <a:cs typeface="TimesNewRoman,Bold"/>
            </a:endParaRPr>
          </a:p>
          <a:p>
            <a:r>
              <a:rPr lang="zh-CN" altLang="en-US" sz="1400" kern="0" dirty="0">
                <a:latin typeface="TimesNewRoman,Bold"/>
                <a:cs typeface="TimesNewRoman,Bold"/>
              </a:rPr>
              <a:t>每个角色相对应于一个组件，也就是</a:t>
            </a:r>
            <a:r>
              <a:rPr lang="en-US" altLang="zh-CN" sz="1400" kern="0" dirty="0">
                <a:latin typeface="TimesNewRoman,Bold"/>
                <a:cs typeface="TimesNewRoman,Bold"/>
              </a:rPr>
              <a:t>Web</a:t>
            </a:r>
            <a:r>
              <a:rPr lang="zh-CN" altLang="en-US" sz="1400" kern="0" dirty="0">
                <a:latin typeface="TimesNewRoman,Bold"/>
                <a:cs typeface="TimesNewRoman,Bold"/>
              </a:rPr>
              <a:t>服务，分配到一起的</a:t>
            </a:r>
            <a:r>
              <a:rPr lang="en-US" altLang="zh-CN" sz="1400" kern="0" dirty="0">
                <a:latin typeface="TimesNewRoman,Bold"/>
                <a:cs typeface="TimesNewRoman,Bold"/>
              </a:rPr>
              <a:t>Web</a:t>
            </a:r>
            <a:r>
              <a:rPr lang="zh-CN" altLang="en-US" sz="1400" kern="0" dirty="0">
                <a:latin typeface="TimesNewRoman,Bold"/>
                <a:cs typeface="TimesNewRoman,Bold"/>
              </a:rPr>
              <a:t>服务可以抽象成一个变异点、，</a:t>
            </a:r>
            <a:endParaRPr lang="en-US" altLang="zh-CN" sz="1400" kern="0" dirty="0">
              <a:latin typeface="TimesNewRoman,Bold"/>
              <a:cs typeface="TimesNewRoman,Bold"/>
            </a:endParaRPr>
          </a:p>
          <a:p>
            <a:r>
              <a:rPr lang="zh-CN" altLang="en-US" sz="1400" kern="0" dirty="0">
                <a:latin typeface="TimesNewRoman,Bold"/>
                <a:cs typeface="TimesNewRoman,Bold"/>
              </a:rPr>
              <a:t>每个特征可以通过变异点</a:t>
            </a:r>
            <a:r>
              <a:rPr lang="en-US" altLang="zh-CN" sz="1400" kern="0" dirty="0">
                <a:latin typeface="TimesNewRoman,Bold"/>
                <a:cs typeface="TimesNewRoman,Bold"/>
              </a:rPr>
              <a:t>Web</a:t>
            </a:r>
            <a:r>
              <a:rPr lang="zh-CN" altLang="en-US" sz="1400" kern="0" dirty="0">
                <a:latin typeface="TimesNewRoman,Bold"/>
                <a:cs typeface="TimesNewRoman,Bold"/>
              </a:rPr>
              <a:t>服务的选择来表达，具体的表达方式是下一步研究的内容</a:t>
            </a:r>
            <a:endParaRPr lang="en-US" altLang="zh-CN" sz="1400" kern="0" dirty="0">
              <a:latin typeface="TimesNewRoman,Bold"/>
              <a:cs typeface="TimesNewRoman,Bold"/>
            </a:endParaRPr>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8</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56734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0950" y="1279525"/>
            <a:ext cx="4600575" cy="3451225"/>
          </a:xfrm>
        </p:spPr>
      </p:sp>
      <p:sp>
        <p:nvSpPr>
          <p:cNvPr id="3" name="备注占位符 2"/>
          <p:cNvSpPr>
            <a:spLocks noGrp="1"/>
          </p:cNvSpPr>
          <p:nvPr>
            <p:ph type="body" idx="1"/>
          </p:nvPr>
        </p:nvSpPr>
        <p:spPr/>
        <p:txBody>
          <a:bodyPr/>
          <a:lstStyle/>
          <a:p>
            <a:r>
              <a:rPr lang="zh-CN" altLang="en-US" sz="1400" kern="0" dirty="0">
                <a:latin typeface="TimesNewRoman,Bold"/>
                <a:cs typeface="TimesNewRoman,Bold"/>
              </a:rPr>
              <a:t>根据角色的描述以及开发经验，接下来进行角色的分配，将可以实现同一功能的角色分配到一起，</a:t>
            </a:r>
            <a:endParaRPr lang="en-US" altLang="zh-CN" sz="1400" kern="0" dirty="0">
              <a:latin typeface="TimesNewRoman,Bold"/>
              <a:cs typeface="TimesNewRoman,Bold"/>
            </a:endParaRPr>
          </a:p>
          <a:p>
            <a:r>
              <a:rPr lang="zh-CN" altLang="en-US" sz="1400" kern="0" dirty="0">
                <a:latin typeface="TimesNewRoman,Bold"/>
                <a:cs typeface="TimesNewRoman,Bold"/>
              </a:rPr>
              <a:t>每个角色相对应于一个组件，也就是</a:t>
            </a:r>
            <a:r>
              <a:rPr lang="en-US" altLang="zh-CN" sz="1400" kern="0" dirty="0">
                <a:latin typeface="TimesNewRoman,Bold"/>
                <a:cs typeface="TimesNewRoman,Bold"/>
              </a:rPr>
              <a:t>Web</a:t>
            </a:r>
            <a:r>
              <a:rPr lang="zh-CN" altLang="en-US" sz="1400" kern="0" dirty="0">
                <a:latin typeface="TimesNewRoman,Bold"/>
                <a:cs typeface="TimesNewRoman,Bold"/>
              </a:rPr>
              <a:t>服务，分配到一起的</a:t>
            </a:r>
            <a:r>
              <a:rPr lang="en-US" altLang="zh-CN" sz="1400" kern="0" dirty="0">
                <a:latin typeface="TimesNewRoman,Bold"/>
                <a:cs typeface="TimesNewRoman,Bold"/>
              </a:rPr>
              <a:t>Web</a:t>
            </a:r>
            <a:r>
              <a:rPr lang="zh-CN" altLang="en-US" sz="1400" kern="0" dirty="0">
                <a:latin typeface="TimesNewRoman,Bold"/>
                <a:cs typeface="TimesNewRoman,Bold"/>
              </a:rPr>
              <a:t>服务可以抽象成一个变异点、，</a:t>
            </a:r>
            <a:endParaRPr lang="en-US" altLang="zh-CN" sz="1400" kern="0" dirty="0">
              <a:latin typeface="TimesNewRoman,Bold"/>
              <a:cs typeface="TimesNewRoman,Bold"/>
            </a:endParaRPr>
          </a:p>
          <a:p>
            <a:r>
              <a:rPr lang="zh-CN" altLang="en-US" sz="1400" kern="0" dirty="0">
                <a:latin typeface="TimesNewRoman,Bold"/>
                <a:cs typeface="TimesNewRoman,Bold"/>
              </a:rPr>
              <a:t>每个特征可以通过变异点</a:t>
            </a:r>
            <a:r>
              <a:rPr lang="en-US" altLang="zh-CN" sz="1400" kern="0" dirty="0">
                <a:latin typeface="TimesNewRoman,Bold"/>
                <a:cs typeface="TimesNewRoman,Bold"/>
              </a:rPr>
              <a:t>Web</a:t>
            </a:r>
            <a:r>
              <a:rPr lang="zh-CN" altLang="en-US" sz="1400" kern="0" dirty="0">
                <a:latin typeface="TimesNewRoman,Bold"/>
                <a:cs typeface="TimesNewRoman,Bold"/>
              </a:rPr>
              <a:t>服务的选择来表达，具体的表达方式是下一步研究的内容</a:t>
            </a:r>
            <a:endParaRPr lang="en-US" altLang="zh-CN" sz="1400" kern="0" dirty="0">
              <a:latin typeface="TimesNewRoman,Bold"/>
              <a:cs typeface="TimesNewRoman,Bold"/>
            </a:endParaRPr>
          </a:p>
        </p:txBody>
      </p:sp>
      <p:sp>
        <p:nvSpPr>
          <p:cNvPr id="4" name="灯片编号占位符 3"/>
          <p:cNvSpPr>
            <a:spLocks noGrp="1"/>
          </p:cNvSpPr>
          <p:nvPr>
            <p:ph type="sldNum" sz="quarter" idx="10"/>
          </p:nvPr>
        </p:nvSpPr>
        <p:spPr/>
        <p:txBody>
          <a:bodyPr/>
          <a:lstStyle/>
          <a:p>
            <a:pPr defTabSz="990546">
              <a:defRPr/>
            </a:pPr>
            <a:fld id="{0361B536-8282-4193-B9F0-6DB59EEC51C6}" type="slidenum">
              <a:rPr lang="zh-CN" altLang="en-US">
                <a:solidFill>
                  <a:prstClr val="black"/>
                </a:solidFill>
                <a:latin typeface="等线" panose="020F0502020204030204"/>
                <a:ea typeface="等线" panose="02010600030101010101" pitchFamily="2" charset="-122"/>
              </a:rPr>
              <a:pPr defTabSz="990546">
                <a:defRPr/>
              </a:pPr>
              <a:t>9</a:t>
            </a:fld>
            <a:endParaRPr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115194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03328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38765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53200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grpSp>
        <p:nvGrpSpPr>
          <p:cNvPr id="4" name="组合 3"/>
          <p:cNvGrpSpPr/>
          <p:nvPr/>
        </p:nvGrpSpPr>
        <p:grpSpPr>
          <a:xfrm>
            <a:off x="2896320"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2"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1559781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731781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93862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19BD867-EC77-4EFA-A289-DDCA9D6AD6DF}"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22E14AB-F9CD-4C5D-8160-F0EFEB8AF0B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07237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1939682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endParaRPr>
            </a:p>
          </p:txBody>
        </p:sp>
      </p:grpSp>
    </p:spTree>
    <p:extLst>
      <p:ext uri="{BB962C8B-B14F-4D97-AF65-F5344CB8AC3E}">
        <p14:creationId xmlns:p14="http://schemas.microsoft.com/office/powerpoint/2010/main" val="2849134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C9B30EE-E941-4621-9473-82E0E9D8A2C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2D3B5C7-8DAD-4A63-A233-7CC666E3B8B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31074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A653A5-36A4-4538-A116-08027497ECBE}"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CF5AFEC-B6AF-4BB4-B400-EE42C4E2DB0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0901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63320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58B32A-E14E-4F46-A97B-1B640624D545}"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425A654-9D40-47DE-B266-E2DE46C0FAF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78778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3B46AF-B1C6-49D8-B78C-20DE805D55F9}"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C33E534-2252-4B82-840D-5E2C1C8100A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56283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4229B36-5F04-49B2-A735-6317E359AAC3}"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83DA42-4655-4927-807D-25F0C51E9F93}"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8090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F49F49-2691-4C4E-9797-17CFE5B5903C}"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E9B089E-D1B1-485B-B5A6-76D5F2BD1C61}"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79833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D9179C1-7DE4-4ACB-AF3C-609DE7BE18B1}"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4B07AF5-4105-4593-AB8B-3B971CE4A21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205124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8F52282-FE47-46BA-8395-07D5470448F4}"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CA54ED5-2F0E-4E13-8640-C19CD82B94B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491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8069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24789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1" name="Footer Placeholder 10"/>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2" name="Slide Number Placeholder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40448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0573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05853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61410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a:xfrm>
            <a:off x="2624326" y="6356351"/>
            <a:ext cx="443363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77009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3713592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642EF4C-7397-4B1A-9F25-12CBF099318A}" type="datetimeFigureOut">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2017/7/22 Saturday</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2" name="图片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125210" y="121049"/>
            <a:ext cx="2804160" cy="610071"/>
          </a:xfrm>
          <a:prstGeom prst="rect">
            <a:avLst/>
          </a:prstGeom>
        </p:spPr>
      </p:pic>
    </p:spTree>
    <p:extLst>
      <p:ext uri="{BB962C8B-B14F-4D97-AF65-F5344CB8AC3E}">
        <p14:creationId xmlns:p14="http://schemas.microsoft.com/office/powerpoint/2010/main" val="329076694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666206" y="4401539"/>
            <a:ext cx="8477794" cy="2456462"/>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518367"/>
            <a:ext cx="9144000" cy="1217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0" algn="ctr" eaLnBrk="0" fontAlgn="base" hangingPunct="0">
              <a:spcAft>
                <a:spcPct val="0"/>
              </a:spcAft>
              <a:buNone/>
            </a:pPr>
            <a:r>
              <a:rPr lang="zh-CN" altLang="en-US" sz="3600" b="1" dirty="0">
                <a:latin typeface="宋体" panose="02010600030101010101" pitchFamily="2" charset="-122"/>
              </a:rPr>
              <a:t>面向全生命周期的适应性</a:t>
            </a:r>
            <a:r>
              <a:rPr lang="zh-CN" altLang="en-US" sz="3600" b="1" dirty="0" smtClean="0">
                <a:latin typeface="宋体" panose="02010600030101010101" pitchFamily="2" charset="-122"/>
              </a:rPr>
              <a:t>服务</a:t>
            </a:r>
            <a:endParaRPr lang="en-US" altLang="zh-CN" sz="3600" b="1" dirty="0" smtClean="0">
              <a:latin typeface="宋体" panose="02010600030101010101" pitchFamily="2" charset="-122"/>
            </a:endParaRPr>
          </a:p>
          <a:p>
            <a:pPr lvl="0" algn="ctr" eaLnBrk="0" fontAlgn="base" hangingPunct="0">
              <a:spcAft>
                <a:spcPct val="0"/>
              </a:spcAft>
              <a:buNone/>
            </a:pPr>
            <a:r>
              <a:rPr lang="zh-CN" altLang="en-US" sz="3600" b="1" dirty="0" smtClean="0">
                <a:latin typeface="宋体" panose="02010600030101010101" pitchFamily="2" charset="-122"/>
              </a:rPr>
              <a:t>组装</a:t>
            </a:r>
            <a:r>
              <a:rPr lang="zh-CN" altLang="en-US" sz="3600" b="1" dirty="0">
                <a:latin typeface="宋体" panose="02010600030101010101" pitchFamily="2" charset="-122"/>
              </a:rPr>
              <a:t>方法的研究</a:t>
            </a:r>
            <a:endPar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Rectangle 4"/>
          <p:cNvSpPr>
            <a:spLocks noChangeArrowheads="1"/>
          </p:cNvSpPr>
          <p:nvPr/>
        </p:nvSpPr>
        <p:spPr bwMode="auto">
          <a:xfrm>
            <a:off x="179695" y="260780"/>
            <a:ext cx="2064668" cy="307777"/>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tabLst>
                <a:tab pos="800100" algn="l"/>
              </a:tabLst>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tabLst>
                <a:tab pos="800100" algn="l"/>
              </a:tabLst>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tabLst>
                <a:tab pos="800100" algn="l"/>
              </a:tabLst>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800100" algn="l"/>
              </a:tabLst>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tab pos="800100" algn="l"/>
              </a:tabLst>
              <a:defRPr/>
            </a:pPr>
            <a:r>
              <a:rPr kumimoji="0" lang="zh-CN" altLang="en-US"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项目进展报告</a:t>
            </a:r>
            <a:r>
              <a:rPr kumimoji="0" lang="en-US" altLang="zh-CN" sz="20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rPr>
              <a:t>——</a:t>
            </a:r>
            <a:endParaRPr kumimoji="0" lang="zh-CN" altLang="en-US" sz="20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sym typeface="Calibri" panose="020F0502020204030204" pitchFamily="34" charset="0"/>
            </a:endParaRPr>
          </a:p>
        </p:txBody>
      </p:sp>
      <p:sp>
        <p:nvSpPr>
          <p:cNvPr id="7" name="Text Box 4"/>
          <p:cNvSpPr txBox="1">
            <a:spLocks noChangeArrowheads="1"/>
          </p:cNvSpPr>
          <p:nvPr/>
        </p:nvSpPr>
        <p:spPr bwMode="auto">
          <a:xfrm>
            <a:off x="6955832" y="6029496"/>
            <a:ext cx="21881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华文细黑" panose="02010600040101010101" pitchFamily="2" charset="-122"/>
                <a:ea typeface="汉仪粗宋简" pitchFamily="1"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华文细黑" panose="02010600040101010101" pitchFamily="2" charset="-122"/>
                <a:ea typeface="汉仪粗宋简" pitchFamily="1"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华文细黑" panose="02010600040101010101" pitchFamily="2" charset="-122"/>
                <a:ea typeface="汉仪粗宋简" pitchFamily="1" charset="-122"/>
                <a:sym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zh-CN" altLang="en-US" b="1" dirty="0">
                <a:solidFill>
                  <a:prstClr val="white"/>
                </a:solidFill>
                <a:latin typeface="楷体" panose="02010609060101010101" pitchFamily="49" charset="-122"/>
                <a:ea typeface="楷体" panose="02010609060101010101" pitchFamily="49" charset="-122"/>
              </a:rPr>
              <a:t>报告人</a:t>
            </a:r>
            <a:r>
              <a:rPr lang="zh-CN" altLang="en-US" b="1" dirty="0" smtClean="0">
                <a:solidFill>
                  <a:prstClr val="white"/>
                </a:solidFill>
                <a:latin typeface="楷体" panose="02010609060101010101" pitchFamily="49" charset="-122"/>
                <a:ea typeface="楷体" panose="02010609060101010101" pitchFamily="49" charset="-122"/>
              </a:rPr>
              <a:t>：张在兴</a:t>
            </a:r>
            <a:endParaRPr lang="en-US" altLang="zh-CN" b="1" dirty="0" smtClean="0">
              <a:solidFill>
                <a:prstClr val="white"/>
              </a:solidFill>
              <a:latin typeface="楷体" panose="02010609060101010101" pitchFamily="49" charset="-122"/>
              <a:ea typeface="楷体" panose="02010609060101010101" pitchFamily="49" charset="-122"/>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altLang="zh-CN" b="1" dirty="0" smtClean="0">
                <a:solidFill>
                  <a:prstClr val="white"/>
                </a:solidFill>
                <a:latin typeface="楷体" panose="02010609060101010101" pitchFamily="49" charset="-122"/>
                <a:ea typeface="楷体" panose="02010609060101010101" pitchFamily="49" charset="-122"/>
              </a:rPr>
              <a:t>2017</a:t>
            </a:r>
            <a:r>
              <a:rPr lang="zh-CN" altLang="en-US" b="1" dirty="0" smtClean="0">
                <a:solidFill>
                  <a:prstClr val="white"/>
                </a:solidFill>
                <a:latin typeface="楷体" panose="02010609060101010101" pitchFamily="49" charset="-122"/>
                <a:ea typeface="楷体" panose="02010609060101010101" pitchFamily="49" charset="-122"/>
              </a:rPr>
              <a:t>年</a:t>
            </a:r>
            <a:r>
              <a:rPr lang="en-US" altLang="zh-CN" b="1" dirty="0" smtClean="0">
                <a:solidFill>
                  <a:prstClr val="white"/>
                </a:solidFill>
                <a:latin typeface="楷体" panose="02010609060101010101" pitchFamily="49" charset="-122"/>
                <a:ea typeface="楷体" panose="02010609060101010101" pitchFamily="49" charset="-122"/>
              </a:rPr>
              <a:t>6</a:t>
            </a:r>
            <a:r>
              <a:rPr lang="zh-CN" altLang="en-US" b="1" dirty="0" smtClean="0">
                <a:solidFill>
                  <a:prstClr val="white"/>
                </a:solidFill>
                <a:latin typeface="楷体" panose="02010609060101010101" pitchFamily="49" charset="-122"/>
                <a:ea typeface="楷体" panose="02010609060101010101" pitchFamily="49" charset="-122"/>
              </a:rPr>
              <a:t>月</a:t>
            </a:r>
            <a:r>
              <a:rPr lang="en-US" altLang="zh-CN" b="1" dirty="0" smtClean="0">
                <a:solidFill>
                  <a:prstClr val="white"/>
                </a:solidFill>
                <a:latin typeface="楷体" panose="02010609060101010101" pitchFamily="49" charset="-122"/>
                <a:ea typeface="楷体" panose="02010609060101010101" pitchFamily="49" charset="-122"/>
              </a:rPr>
              <a:t>8</a:t>
            </a:r>
            <a:r>
              <a:rPr lang="zh-CN" altLang="en-US" b="1" dirty="0" smtClean="0">
                <a:solidFill>
                  <a:prstClr val="white"/>
                </a:solidFill>
                <a:latin typeface="楷体" panose="02010609060101010101" pitchFamily="49" charset="-122"/>
                <a:ea typeface="楷体" panose="02010609060101010101" pitchFamily="49" charset="-122"/>
              </a:rPr>
              <a:t>日</a:t>
            </a:r>
            <a:endParaRPr lang="zh-CN" altLang="en-US" b="1" dirty="0">
              <a:solidFill>
                <a:prstClr val="white"/>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3472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526563" y="1171749"/>
            <a:ext cx="6871012" cy="440762"/>
          </a:xfrm>
          <a:prstGeom prst="rect">
            <a:avLst/>
          </a:prstGeom>
        </p:spPr>
        <p:txBody>
          <a:bodyPr wrap="square">
            <a:spAutoFit/>
          </a:bodyPr>
          <a:lstStyle/>
          <a:p>
            <a:pPr algn="just">
              <a:lnSpc>
                <a:spcPct val="120000"/>
              </a:lnSpc>
            </a:pPr>
            <a:endParaRPr lang="en-US" altLang="zh-CN" sz="2000" dirty="0">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46995210"/>
              </p:ext>
            </p:extLst>
          </p:nvPr>
        </p:nvGraphicFramePr>
        <p:xfrm>
          <a:off x="635620" y="825977"/>
          <a:ext cx="7515922" cy="1834004"/>
        </p:xfrm>
        <a:graphic>
          <a:graphicData uri="http://schemas.openxmlformats.org/drawingml/2006/table">
            <a:tbl>
              <a:tblPr firstRow="1" bandRow="1">
                <a:tableStyleId>{5C22544A-7EE6-4342-B048-85BDC9FD1C3A}</a:tableStyleId>
              </a:tblPr>
              <a:tblGrid>
                <a:gridCol w="293304">
                  <a:extLst>
                    <a:ext uri="{9D8B030D-6E8A-4147-A177-3AD203B41FA5}">
                      <a16:colId xmlns:a16="http://schemas.microsoft.com/office/drawing/2014/main" val="1100273235"/>
                    </a:ext>
                  </a:extLst>
                </a:gridCol>
                <a:gridCol w="7222618">
                  <a:extLst>
                    <a:ext uri="{9D8B030D-6E8A-4147-A177-3AD203B41FA5}">
                      <a16:colId xmlns:a16="http://schemas.microsoft.com/office/drawing/2014/main" val="412039490"/>
                    </a:ext>
                  </a:extLst>
                </a:gridCol>
              </a:tblGrid>
              <a:tr h="370840">
                <a:tc>
                  <a:txBody>
                    <a:bodyPr/>
                    <a:lstStyle/>
                    <a:p>
                      <a:pPr algn="ctr"/>
                      <a:r>
                        <a:rPr lang="zh-CN" altLang="en-US" sz="1400" dirty="0" smtClean="0"/>
                        <a:t>规则</a:t>
                      </a:r>
                      <a:endParaRPr lang="zh-CN" altLang="en-US" sz="1400" dirty="0"/>
                    </a:p>
                  </a:txBody>
                  <a:tcPr anchor="ctr"/>
                </a:tc>
                <a:tc>
                  <a:txBody>
                    <a:bodyPr/>
                    <a:lstStyle/>
                    <a:p>
                      <a:pPr algn="ctr"/>
                      <a:r>
                        <a:rPr lang="zh-CN" altLang="en-US" sz="1400" dirty="0" smtClean="0"/>
                        <a:t>描述</a:t>
                      </a:r>
                      <a:endParaRPr lang="zh-CN" altLang="en-US" sz="1400" dirty="0"/>
                    </a:p>
                  </a:txBody>
                  <a:tcPr anchor="ctr"/>
                </a:tc>
                <a:extLst>
                  <a:ext uri="{0D108BD9-81ED-4DB2-BD59-A6C34878D82A}">
                    <a16:rowId xmlns:a16="http://schemas.microsoft.com/office/drawing/2014/main" val="214580981"/>
                  </a:ext>
                </a:extLst>
              </a:tr>
              <a:tr h="370840">
                <a:tc>
                  <a:txBody>
                    <a:bodyPr/>
                    <a:lstStyle/>
                    <a:p>
                      <a:pPr algn="ctr"/>
                      <a:r>
                        <a:rPr lang="zh-CN" altLang="zh-CN" sz="1400" kern="1200" dirty="0" smtClean="0">
                          <a:solidFill>
                            <a:schemeClr val="dk1"/>
                          </a:solidFill>
                          <a:effectLst/>
                          <a:latin typeface="+mn-lt"/>
                          <a:ea typeface="+mn-ea"/>
                          <a:cs typeface="+mn-cs"/>
                        </a:rPr>
                        <a:t>①</a:t>
                      </a:r>
                      <a:endParaRPr lang="zh-CN" altLang="en-US" sz="1400" dirty="0"/>
                    </a:p>
                  </a:txBody>
                  <a:tcPr anchor="ctr"/>
                </a:tc>
                <a:tc>
                  <a:txBody>
                    <a:bodyPr/>
                    <a:lstStyle/>
                    <a:p>
                      <a:pPr algn="ctr"/>
                      <a:r>
                        <a:rPr lang="zh-CN" altLang="en-US" sz="1400" dirty="0" smtClean="0"/>
                        <a:t>只有特征模型的每个分支的最底层特征是由一个或几个</a:t>
                      </a:r>
                      <a:r>
                        <a:rPr lang="en-US" altLang="zh-CN" sz="1400" dirty="0" smtClean="0"/>
                        <a:t>Operation</a:t>
                      </a:r>
                      <a:r>
                        <a:rPr lang="zh-CN" altLang="en-US" sz="1400" dirty="0" smtClean="0"/>
                        <a:t>实现</a:t>
                      </a:r>
                      <a:endParaRPr lang="zh-CN" altLang="en-US" sz="1400" dirty="0"/>
                    </a:p>
                  </a:txBody>
                  <a:tcPr anchor="ctr"/>
                </a:tc>
                <a:extLst>
                  <a:ext uri="{0D108BD9-81ED-4DB2-BD59-A6C34878D82A}">
                    <a16:rowId xmlns:a16="http://schemas.microsoft.com/office/drawing/2014/main" val="3245869308"/>
                  </a:ext>
                </a:extLst>
              </a:tr>
              <a:tr h="426844">
                <a:tc>
                  <a:txBody>
                    <a:bodyPr/>
                    <a:lstStyle/>
                    <a:p>
                      <a:pPr algn="ctr"/>
                      <a:r>
                        <a:rPr lang="zh-CN" altLang="zh-CN" sz="1400" kern="1200" dirty="0" smtClean="0">
                          <a:solidFill>
                            <a:schemeClr val="dk1"/>
                          </a:solidFill>
                          <a:effectLst/>
                          <a:latin typeface="+mn-lt"/>
                          <a:ea typeface="+mn-ea"/>
                          <a:cs typeface="+mn-cs"/>
                        </a:rPr>
                        <a:t>②</a:t>
                      </a:r>
                      <a:endParaRPr lang="zh-CN" altLang="en-US" sz="1400" dirty="0"/>
                    </a:p>
                  </a:txBody>
                  <a:tcPr anchor="ctr"/>
                </a:tc>
                <a:tc>
                  <a:txBody>
                    <a:bodyPr/>
                    <a:lstStyle/>
                    <a:p>
                      <a:pPr algn="ctr"/>
                      <a:r>
                        <a:rPr lang="zh-CN" altLang="en-US" sz="1400" dirty="0" smtClean="0"/>
                        <a:t>从顶层开始往下逐层进行映射</a:t>
                      </a:r>
                      <a:endParaRPr lang="zh-CN" altLang="en-US" sz="1400" dirty="0"/>
                    </a:p>
                  </a:txBody>
                  <a:tcPr anchor="ctr"/>
                </a:tc>
                <a:extLst>
                  <a:ext uri="{0D108BD9-81ED-4DB2-BD59-A6C34878D82A}">
                    <a16:rowId xmlns:a16="http://schemas.microsoft.com/office/drawing/2014/main" val="3253572894"/>
                  </a:ext>
                </a:extLst>
              </a:tr>
              <a:tr h="370840">
                <a:tc>
                  <a:txBody>
                    <a:bodyPr/>
                    <a:lstStyle/>
                    <a:p>
                      <a:pPr algn="ctr"/>
                      <a:r>
                        <a:rPr lang="zh-CN" altLang="en-US" sz="1400" dirty="0" smtClean="0"/>
                        <a:t>③</a:t>
                      </a:r>
                      <a:endParaRPr lang="zh-CN" altLang="en-US" sz="1400" dirty="0"/>
                    </a:p>
                  </a:txBody>
                  <a:tcPr anchor="ctr"/>
                </a:tc>
                <a:tc>
                  <a:txBody>
                    <a:bodyPr/>
                    <a:lstStyle/>
                    <a:p>
                      <a:pPr algn="ctr"/>
                      <a:r>
                        <a:rPr lang="zh-CN" altLang="en-US" sz="1400" dirty="0" smtClean="0"/>
                        <a:t>如果一组子特征和其父特征是特化关系，此处设置变异点和变体，变异点是对此变化位置的抽象，变体则是每个底层特征具体实现的流程片段</a:t>
                      </a:r>
                    </a:p>
                  </a:txBody>
                  <a:tcPr anchor="ctr"/>
                </a:tc>
                <a:extLst>
                  <a:ext uri="{0D108BD9-81ED-4DB2-BD59-A6C34878D82A}">
                    <a16:rowId xmlns:a16="http://schemas.microsoft.com/office/drawing/2014/main" val="2709960029"/>
                  </a:ext>
                </a:extLst>
              </a:tr>
            </a:tbl>
          </a:graphicData>
        </a:graphic>
      </p:graphicFrame>
      <p:grpSp>
        <p:nvGrpSpPr>
          <p:cNvPr id="18" name="组合 17"/>
          <p:cNvGrpSpPr/>
          <p:nvPr/>
        </p:nvGrpSpPr>
        <p:grpSpPr>
          <a:xfrm>
            <a:off x="635620" y="3005753"/>
            <a:ext cx="2452305" cy="1338146"/>
            <a:chOff x="759247" y="3144645"/>
            <a:chExt cx="2452305" cy="1338146"/>
          </a:xfrm>
        </p:grpSpPr>
        <p:grpSp>
          <p:nvGrpSpPr>
            <p:cNvPr id="4" name="组合 3"/>
            <p:cNvGrpSpPr/>
            <p:nvPr/>
          </p:nvGrpSpPr>
          <p:grpSpPr>
            <a:xfrm>
              <a:off x="792700" y="3238918"/>
              <a:ext cx="2365091" cy="1130285"/>
              <a:chOff x="792700" y="3238918"/>
              <a:chExt cx="2365091" cy="1130285"/>
            </a:xfrm>
          </p:grpSpPr>
          <p:sp>
            <p:nvSpPr>
              <p:cNvPr id="5" name="矩形 4"/>
              <p:cNvSpPr/>
              <p:nvPr/>
            </p:nvSpPr>
            <p:spPr>
              <a:xfrm>
                <a:off x="792700" y="4017510"/>
                <a:ext cx="720000" cy="351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HA</a:t>
                </a:r>
                <a:endParaRPr lang="zh-CN" altLang="en-US" sz="1400" dirty="0"/>
              </a:p>
            </p:txBody>
          </p:sp>
          <p:cxnSp>
            <p:nvCxnSpPr>
              <p:cNvPr id="6" name="直接箭头连接符 5"/>
              <p:cNvCxnSpPr>
                <a:endCxn id="13" idx="0"/>
              </p:cNvCxnSpPr>
              <p:nvPr/>
            </p:nvCxnSpPr>
            <p:spPr>
              <a:xfrm flipH="1">
                <a:off x="1152700" y="3707451"/>
                <a:ext cx="653370" cy="2813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613391" y="4017510"/>
                <a:ext cx="720000" cy="351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HB</a:t>
                </a:r>
                <a:endParaRPr lang="zh-CN" altLang="en-US" sz="1400" dirty="0"/>
              </a:p>
            </p:txBody>
          </p:sp>
          <p:cxnSp>
            <p:nvCxnSpPr>
              <p:cNvPr id="8" name="直接箭头连接符 7"/>
              <p:cNvCxnSpPr>
                <a:endCxn id="11" idx="0"/>
              </p:cNvCxnSpPr>
              <p:nvPr/>
            </p:nvCxnSpPr>
            <p:spPr>
              <a:xfrm>
                <a:off x="1806069" y="3707451"/>
                <a:ext cx="991722" cy="2813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437791" y="3988823"/>
                <a:ext cx="720000" cy="380380"/>
                <a:chOff x="4375542" y="4305920"/>
                <a:chExt cx="720000" cy="380380"/>
              </a:xfrm>
            </p:grpSpPr>
            <p:sp>
              <p:nvSpPr>
                <p:cNvPr id="10" name="矩形 9"/>
                <p:cNvSpPr/>
                <p:nvPr/>
              </p:nvSpPr>
              <p:spPr>
                <a:xfrm>
                  <a:off x="4375542" y="4334607"/>
                  <a:ext cx="720000" cy="351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HC</a:t>
                  </a:r>
                  <a:endParaRPr lang="zh-CN" altLang="en-US" sz="1400" dirty="0"/>
                </a:p>
              </p:txBody>
            </p:sp>
            <p:sp>
              <p:nvSpPr>
                <p:cNvPr id="11" name="椭圆 10"/>
                <p:cNvSpPr/>
                <p:nvPr/>
              </p:nvSpPr>
              <p:spPr>
                <a:xfrm>
                  <a:off x="4699812" y="4305920"/>
                  <a:ext cx="71460" cy="714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12" name="椭圆 11"/>
              <p:cNvSpPr/>
              <p:nvPr/>
            </p:nvSpPr>
            <p:spPr>
              <a:xfrm>
                <a:off x="1932474" y="3981780"/>
                <a:ext cx="71460" cy="714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椭圆 12"/>
              <p:cNvSpPr/>
              <p:nvPr/>
            </p:nvSpPr>
            <p:spPr>
              <a:xfrm>
                <a:off x="1116970" y="3988823"/>
                <a:ext cx="71460" cy="714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矩形 13"/>
              <p:cNvSpPr/>
              <p:nvPr/>
            </p:nvSpPr>
            <p:spPr>
              <a:xfrm>
                <a:off x="1446068" y="3238918"/>
                <a:ext cx="720000" cy="351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Hotel</a:t>
                </a:r>
                <a:endParaRPr lang="zh-CN" altLang="en-US" sz="1400" dirty="0"/>
              </a:p>
            </p:txBody>
          </p:sp>
          <p:cxnSp>
            <p:nvCxnSpPr>
              <p:cNvPr id="15" name="直接连接符 14"/>
              <p:cNvCxnSpPr/>
              <p:nvPr/>
            </p:nvCxnSpPr>
            <p:spPr>
              <a:xfrm>
                <a:off x="1806068" y="3707451"/>
                <a:ext cx="162135" cy="27432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a:off x="1745028" y="3597766"/>
                <a:ext cx="125222" cy="10795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759247" y="3144645"/>
              <a:ext cx="2452305" cy="133814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下箭头 32"/>
          <p:cNvSpPr/>
          <p:nvPr/>
        </p:nvSpPr>
        <p:spPr>
          <a:xfrm>
            <a:off x="1632201" y="4351054"/>
            <a:ext cx="258906" cy="67639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76482" y="5034603"/>
            <a:ext cx="2264730" cy="9032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基于角色的协调机制</a:t>
            </a:r>
            <a:endParaRPr lang="zh-CN" altLang="en-US" dirty="0">
              <a:solidFill>
                <a:schemeClr val="tx1"/>
              </a:solidFill>
            </a:endParaRPr>
          </a:p>
        </p:txBody>
      </p:sp>
      <p:sp>
        <p:nvSpPr>
          <p:cNvPr id="35" name="圆角矩形 34"/>
          <p:cNvSpPr/>
          <p:nvPr/>
        </p:nvSpPr>
        <p:spPr>
          <a:xfrm>
            <a:off x="477503" y="2750853"/>
            <a:ext cx="2734047" cy="33488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3211549" y="4343899"/>
            <a:ext cx="1031071" cy="28385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393581" y="3349775"/>
            <a:ext cx="1569660" cy="369332"/>
          </a:xfrm>
          <a:prstGeom prst="rect">
            <a:avLst/>
          </a:prstGeom>
          <a:noFill/>
        </p:spPr>
        <p:txBody>
          <a:bodyPr wrap="none" rtlCol="0">
            <a:spAutoFit/>
          </a:bodyPr>
          <a:lstStyle/>
          <a:p>
            <a:r>
              <a:rPr lang="zh-CN" altLang="en-US" dirty="0" smtClean="0"/>
              <a:t>抽象服务组装</a:t>
            </a:r>
            <a:endParaRPr lang="zh-CN" altLang="en-US" dirty="0"/>
          </a:p>
        </p:txBody>
      </p:sp>
      <p:sp>
        <p:nvSpPr>
          <p:cNvPr id="53" name="菱形 52"/>
          <p:cNvSpPr/>
          <p:nvPr/>
        </p:nvSpPr>
        <p:spPr>
          <a:xfrm>
            <a:off x="6558913" y="3914348"/>
            <a:ext cx="602166" cy="38038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4" name="椭圆 53"/>
          <p:cNvSpPr/>
          <p:nvPr/>
        </p:nvSpPr>
        <p:spPr>
          <a:xfrm>
            <a:off x="6558913" y="4530431"/>
            <a:ext cx="629628"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5" name="文本框 54"/>
          <p:cNvSpPr txBox="1"/>
          <p:nvPr/>
        </p:nvSpPr>
        <p:spPr>
          <a:xfrm>
            <a:off x="7161079" y="3880833"/>
            <a:ext cx="877163" cy="369332"/>
          </a:xfrm>
          <a:prstGeom prst="rect">
            <a:avLst/>
          </a:prstGeom>
          <a:noFill/>
        </p:spPr>
        <p:txBody>
          <a:bodyPr wrap="none" rtlCol="0">
            <a:spAutoFit/>
          </a:bodyPr>
          <a:lstStyle/>
          <a:p>
            <a:r>
              <a:rPr lang="zh-CN" altLang="en-US" dirty="0" smtClean="0"/>
              <a:t>变异点</a:t>
            </a:r>
            <a:endParaRPr lang="zh-CN" altLang="en-US" dirty="0"/>
          </a:p>
        </p:txBody>
      </p:sp>
      <p:sp>
        <p:nvSpPr>
          <p:cNvPr id="56" name="文本框 55"/>
          <p:cNvSpPr txBox="1"/>
          <p:nvPr/>
        </p:nvSpPr>
        <p:spPr>
          <a:xfrm>
            <a:off x="7276494" y="4485827"/>
            <a:ext cx="646331" cy="369332"/>
          </a:xfrm>
          <a:prstGeom prst="rect">
            <a:avLst/>
          </a:prstGeom>
          <a:noFill/>
        </p:spPr>
        <p:txBody>
          <a:bodyPr wrap="none" rtlCol="0">
            <a:spAutoFit/>
          </a:bodyPr>
          <a:lstStyle/>
          <a:p>
            <a:r>
              <a:rPr lang="zh-CN" altLang="en-US" dirty="0" smtClean="0"/>
              <a:t>活动</a:t>
            </a:r>
            <a:endParaRPr lang="zh-CN" altLang="en-US" dirty="0"/>
          </a:p>
        </p:txBody>
      </p:sp>
      <p:grpSp>
        <p:nvGrpSpPr>
          <p:cNvPr id="71" name="组合 70"/>
          <p:cNvGrpSpPr/>
          <p:nvPr/>
        </p:nvGrpSpPr>
        <p:grpSpPr>
          <a:xfrm>
            <a:off x="4225353" y="3757961"/>
            <a:ext cx="2277805" cy="1269487"/>
            <a:chOff x="4225353" y="3757961"/>
            <a:chExt cx="2277805" cy="1269487"/>
          </a:xfrm>
        </p:grpSpPr>
        <p:sp>
          <p:nvSpPr>
            <p:cNvPr id="38" name="菱形 37"/>
            <p:cNvSpPr/>
            <p:nvPr/>
          </p:nvSpPr>
          <p:spPr>
            <a:xfrm>
              <a:off x="5046131" y="3830175"/>
              <a:ext cx="602166" cy="38038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椭圆 40"/>
            <p:cNvSpPr/>
            <p:nvPr/>
          </p:nvSpPr>
          <p:spPr>
            <a:xfrm>
              <a:off x="4270916" y="4527477"/>
              <a:ext cx="633507"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1" name="圆角矩形 50"/>
            <p:cNvSpPr/>
            <p:nvPr/>
          </p:nvSpPr>
          <p:spPr>
            <a:xfrm>
              <a:off x="4253773" y="3757961"/>
              <a:ext cx="2249385" cy="12694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4225353" y="4522259"/>
              <a:ext cx="755015" cy="307777"/>
            </a:xfrm>
            <a:prstGeom prst="rect">
              <a:avLst/>
            </a:prstGeom>
            <a:noFill/>
          </p:spPr>
          <p:txBody>
            <a:bodyPr wrap="none" rtlCol="0">
              <a:spAutoFit/>
            </a:bodyPr>
            <a:lstStyle/>
            <a:p>
              <a:r>
                <a:rPr lang="en-US" altLang="zh-CN" sz="1400" dirty="0" smtClean="0"/>
                <a:t>invoke1</a:t>
              </a:r>
              <a:endParaRPr lang="zh-CN" altLang="en-US" sz="1400" dirty="0"/>
            </a:p>
          </p:txBody>
        </p:sp>
        <p:sp>
          <p:nvSpPr>
            <p:cNvPr id="61" name="椭圆 60"/>
            <p:cNvSpPr/>
            <p:nvPr/>
          </p:nvSpPr>
          <p:spPr>
            <a:xfrm>
              <a:off x="5026306" y="4527477"/>
              <a:ext cx="633507"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2" name="椭圆 61"/>
            <p:cNvSpPr/>
            <p:nvPr/>
          </p:nvSpPr>
          <p:spPr>
            <a:xfrm>
              <a:off x="5781696" y="4527477"/>
              <a:ext cx="633507"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3" name="直接连接符 62"/>
            <p:cNvCxnSpPr>
              <a:stCxn id="38" idx="2"/>
              <a:endCxn id="41" idx="0"/>
            </p:cNvCxnSpPr>
            <p:nvPr/>
          </p:nvCxnSpPr>
          <p:spPr>
            <a:xfrm flipH="1">
              <a:off x="4587670" y="4210555"/>
              <a:ext cx="759544" cy="316922"/>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p:cNvCxnSpPr>
              <a:stCxn id="38" idx="2"/>
              <a:endCxn id="61" idx="0"/>
            </p:cNvCxnSpPr>
            <p:nvPr/>
          </p:nvCxnSpPr>
          <p:spPr>
            <a:xfrm flipH="1">
              <a:off x="5343060" y="4210555"/>
              <a:ext cx="4154" cy="316922"/>
            </a:xfrm>
            <a:prstGeom prst="line">
              <a:avLst/>
            </a:prstGeom>
          </p:spPr>
          <p:style>
            <a:lnRef idx="1">
              <a:schemeClr val="dk1"/>
            </a:lnRef>
            <a:fillRef idx="0">
              <a:schemeClr val="dk1"/>
            </a:fillRef>
            <a:effectRef idx="0">
              <a:schemeClr val="dk1"/>
            </a:effectRef>
            <a:fontRef idx="minor">
              <a:schemeClr val="tx1"/>
            </a:fontRef>
          </p:style>
        </p:cxnSp>
        <p:cxnSp>
          <p:nvCxnSpPr>
            <p:cNvPr id="68" name="直接连接符 67"/>
            <p:cNvCxnSpPr>
              <a:stCxn id="38" idx="2"/>
              <a:endCxn id="62" idx="0"/>
            </p:cNvCxnSpPr>
            <p:nvPr/>
          </p:nvCxnSpPr>
          <p:spPr>
            <a:xfrm>
              <a:off x="5347214" y="4210555"/>
              <a:ext cx="751236" cy="316922"/>
            </a:xfrm>
            <a:prstGeom prst="line">
              <a:avLst/>
            </a:prstGeom>
          </p:spPr>
          <p:style>
            <a:lnRef idx="1">
              <a:schemeClr val="dk1"/>
            </a:lnRef>
            <a:fillRef idx="0">
              <a:schemeClr val="dk1"/>
            </a:fillRef>
            <a:effectRef idx="0">
              <a:schemeClr val="dk1"/>
            </a:effectRef>
            <a:fontRef idx="minor">
              <a:schemeClr val="tx1"/>
            </a:fontRef>
          </p:style>
        </p:cxnSp>
        <p:sp>
          <p:nvSpPr>
            <p:cNvPr id="69" name="文本框 68"/>
            <p:cNvSpPr txBox="1"/>
            <p:nvPr/>
          </p:nvSpPr>
          <p:spPr>
            <a:xfrm>
              <a:off x="4980368" y="4530431"/>
              <a:ext cx="766235" cy="307777"/>
            </a:xfrm>
            <a:prstGeom prst="rect">
              <a:avLst/>
            </a:prstGeom>
            <a:noFill/>
          </p:spPr>
          <p:txBody>
            <a:bodyPr wrap="none" rtlCol="0">
              <a:spAutoFit/>
            </a:bodyPr>
            <a:lstStyle/>
            <a:p>
              <a:r>
                <a:rPr lang="en-US" altLang="zh-CN" sz="1400" dirty="0" smtClean="0"/>
                <a:t>invoke2</a:t>
              </a:r>
              <a:endParaRPr lang="zh-CN" altLang="en-US" sz="1400" dirty="0"/>
            </a:p>
          </p:txBody>
        </p:sp>
        <p:sp>
          <p:nvSpPr>
            <p:cNvPr id="70" name="文本框 69"/>
            <p:cNvSpPr txBox="1"/>
            <p:nvPr/>
          </p:nvSpPr>
          <p:spPr>
            <a:xfrm>
              <a:off x="5704725" y="4524937"/>
              <a:ext cx="756617" cy="307777"/>
            </a:xfrm>
            <a:prstGeom prst="rect">
              <a:avLst/>
            </a:prstGeom>
            <a:noFill/>
          </p:spPr>
          <p:txBody>
            <a:bodyPr wrap="none" rtlCol="0">
              <a:spAutoFit/>
            </a:bodyPr>
            <a:lstStyle/>
            <a:p>
              <a:r>
                <a:rPr lang="en-US" altLang="zh-CN" sz="1400" dirty="0" smtClean="0"/>
                <a:t>invoke3</a:t>
              </a:r>
              <a:endParaRPr lang="zh-CN" altLang="en-US" sz="1400" dirty="0"/>
            </a:p>
          </p:txBody>
        </p:sp>
      </p:grpSp>
    </p:spTree>
    <p:custDataLst>
      <p:tags r:id="rId1"/>
    </p:custDataLst>
    <p:extLst>
      <p:ext uri="{BB962C8B-B14F-4D97-AF65-F5344CB8AC3E}">
        <p14:creationId xmlns:p14="http://schemas.microsoft.com/office/powerpoint/2010/main" val="262264178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526563" y="1171749"/>
            <a:ext cx="6871012" cy="440762"/>
          </a:xfrm>
          <a:prstGeom prst="rect">
            <a:avLst/>
          </a:prstGeom>
        </p:spPr>
        <p:txBody>
          <a:bodyPr wrap="square">
            <a:spAutoFit/>
          </a:bodyPr>
          <a:lstStyle/>
          <a:p>
            <a:pPr algn="just">
              <a:lnSpc>
                <a:spcPct val="120000"/>
              </a:lnSpc>
            </a:pPr>
            <a:endParaRPr lang="en-US" altLang="zh-CN" sz="2000" dirty="0">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465715669"/>
              </p:ext>
            </p:extLst>
          </p:nvPr>
        </p:nvGraphicFramePr>
        <p:xfrm>
          <a:off x="624468" y="355810"/>
          <a:ext cx="7515922" cy="1036320"/>
        </p:xfrm>
        <a:graphic>
          <a:graphicData uri="http://schemas.openxmlformats.org/drawingml/2006/table">
            <a:tbl>
              <a:tblPr firstRow="1" bandRow="1">
                <a:tableStyleId>{5C22544A-7EE6-4342-B048-85BDC9FD1C3A}</a:tableStyleId>
              </a:tblPr>
              <a:tblGrid>
                <a:gridCol w="293304">
                  <a:extLst>
                    <a:ext uri="{9D8B030D-6E8A-4147-A177-3AD203B41FA5}">
                      <a16:colId xmlns:a16="http://schemas.microsoft.com/office/drawing/2014/main" val="1100273235"/>
                    </a:ext>
                  </a:extLst>
                </a:gridCol>
                <a:gridCol w="7222618">
                  <a:extLst>
                    <a:ext uri="{9D8B030D-6E8A-4147-A177-3AD203B41FA5}">
                      <a16:colId xmlns:a16="http://schemas.microsoft.com/office/drawing/2014/main" val="412039490"/>
                    </a:ext>
                  </a:extLst>
                </a:gridCol>
              </a:tblGrid>
              <a:tr h="370840">
                <a:tc>
                  <a:txBody>
                    <a:bodyPr/>
                    <a:lstStyle/>
                    <a:p>
                      <a:pPr algn="ctr"/>
                      <a:r>
                        <a:rPr lang="zh-CN" altLang="en-US" sz="1400" dirty="0" smtClean="0"/>
                        <a:t>规则</a:t>
                      </a:r>
                      <a:endParaRPr lang="zh-CN" altLang="en-US" sz="1400" dirty="0"/>
                    </a:p>
                  </a:txBody>
                  <a:tcPr anchor="ctr"/>
                </a:tc>
                <a:tc>
                  <a:txBody>
                    <a:bodyPr/>
                    <a:lstStyle/>
                    <a:p>
                      <a:pPr algn="ctr"/>
                      <a:r>
                        <a:rPr lang="zh-CN" altLang="en-US" sz="1400" dirty="0" smtClean="0"/>
                        <a:t>描述</a:t>
                      </a:r>
                      <a:endParaRPr lang="zh-CN" altLang="en-US" sz="1400" dirty="0"/>
                    </a:p>
                  </a:txBody>
                  <a:tcPr anchor="ctr"/>
                </a:tc>
                <a:extLst>
                  <a:ext uri="{0D108BD9-81ED-4DB2-BD59-A6C34878D82A}">
                    <a16:rowId xmlns:a16="http://schemas.microsoft.com/office/drawing/2014/main" val="21458098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lt"/>
                          <a:ea typeface="+mn-ea"/>
                          <a:cs typeface="+mn-cs"/>
                        </a:rPr>
                        <a:t>④</a:t>
                      </a:r>
                      <a:endParaRPr lang="zh-CN" altLang="en-US" sz="1400" dirty="0" smtClean="0"/>
                    </a:p>
                  </a:txBody>
                  <a:tcPr anchor="ctr"/>
                </a:tc>
                <a:tc>
                  <a:txBody>
                    <a:bodyPr/>
                    <a:lstStyle/>
                    <a:p>
                      <a:pPr algn="ctr"/>
                      <a:r>
                        <a:rPr lang="zh-CN" altLang="en-US" sz="1400" dirty="0" smtClean="0"/>
                        <a:t>如果子特征和其父特征是分解关系，且子特征下再无任何精化关系，则该子特征映射为抽象服务组装模型的流程片段</a:t>
                      </a:r>
                    </a:p>
                  </a:txBody>
                  <a:tcPr anchor="ctr"/>
                </a:tc>
                <a:extLst>
                  <a:ext uri="{0D108BD9-81ED-4DB2-BD59-A6C34878D82A}">
                    <a16:rowId xmlns:a16="http://schemas.microsoft.com/office/drawing/2014/main" val="3245869308"/>
                  </a:ext>
                </a:extLst>
              </a:tr>
            </a:tbl>
          </a:graphicData>
        </a:graphic>
      </p:graphicFrame>
      <p:pic>
        <p:nvPicPr>
          <p:cNvPr id="32" name="图片 31"/>
          <p:cNvPicPr>
            <a:picLocks noChangeAspect="1"/>
          </p:cNvPicPr>
          <p:nvPr/>
        </p:nvPicPr>
        <p:blipFill>
          <a:blip r:embed="rId4"/>
          <a:stretch>
            <a:fillRect/>
          </a:stretch>
        </p:blipFill>
        <p:spPr>
          <a:xfrm>
            <a:off x="330938" y="1612511"/>
            <a:ext cx="5179243" cy="2827587"/>
          </a:xfrm>
          <a:prstGeom prst="rect">
            <a:avLst/>
          </a:prstGeom>
        </p:spPr>
      </p:pic>
      <p:grpSp>
        <p:nvGrpSpPr>
          <p:cNvPr id="3" name="组合 2"/>
          <p:cNvGrpSpPr/>
          <p:nvPr/>
        </p:nvGrpSpPr>
        <p:grpSpPr>
          <a:xfrm>
            <a:off x="1499972" y="4764271"/>
            <a:ext cx="853313" cy="1337364"/>
            <a:chOff x="6462265" y="2032222"/>
            <a:chExt cx="853313" cy="1337364"/>
          </a:xfrm>
        </p:grpSpPr>
        <p:sp>
          <p:nvSpPr>
            <p:cNvPr id="36" name="矩形 35"/>
            <p:cNvSpPr/>
            <p:nvPr/>
          </p:nvSpPr>
          <p:spPr>
            <a:xfrm>
              <a:off x="6462265" y="2032222"/>
              <a:ext cx="853313" cy="351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汽车</a:t>
              </a:r>
              <a:endParaRPr lang="zh-CN" altLang="en-US" dirty="0"/>
            </a:p>
          </p:txBody>
        </p:sp>
        <p:sp>
          <p:nvSpPr>
            <p:cNvPr id="39" name="矩形 38"/>
            <p:cNvSpPr/>
            <p:nvPr/>
          </p:nvSpPr>
          <p:spPr>
            <a:xfrm>
              <a:off x="6530287" y="3017893"/>
              <a:ext cx="720000" cy="351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底盘</a:t>
              </a:r>
              <a:endParaRPr lang="zh-CN" altLang="en-US" sz="1400" dirty="0"/>
            </a:p>
          </p:txBody>
        </p:sp>
        <p:cxnSp>
          <p:nvCxnSpPr>
            <p:cNvPr id="40" name="直接连接符 39"/>
            <p:cNvCxnSpPr>
              <a:endCxn id="39" idx="0"/>
            </p:cNvCxnSpPr>
            <p:nvPr/>
          </p:nvCxnSpPr>
          <p:spPr>
            <a:xfrm>
              <a:off x="6888921" y="2490595"/>
              <a:ext cx="1366" cy="52729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42" name="菱形 41"/>
            <p:cNvSpPr/>
            <p:nvPr/>
          </p:nvSpPr>
          <p:spPr>
            <a:xfrm>
              <a:off x="6835389" y="2383915"/>
              <a:ext cx="107063" cy="107063"/>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右箭头 45"/>
          <p:cNvSpPr/>
          <p:nvPr/>
        </p:nvSpPr>
        <p:spPr>
          <a:xfrm>
            <a:off x="2475054" y="5327907"/>
            <a:ext cx="1031071" cy="28385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3506126" y="4741969"/>
            <a:ext cx="2591321" cy="12694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1414205" y="4656301"/>
            <a:ext cx="1027913" cy="15326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529388" y="5265594"/>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6" name="椭圆 55"/>
          <p:cNvSpPr/>
          <p:nvPr/>
        </p:nvSpPr>
        <p:spPr>
          <a:xfrm>
            <a:off x="4460203" y="5265594"/>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7" name="椭圆 56"/>
          <p:cNvSpPr/>
          <p:nvPr/>
        </p:nvSpPr>
        <p:spPr>
          <a:xfrm>
            <a:off x="5391018" y="5265594"/>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直接箭头连接符 24"/>
          <p:cNvCxnSpPr>
            <a:stCxn id="53" idx="6"/>
            <a:endCxn id="56" idx="2"/>
          </p:cNvCxnSpPr>
          <p:nvPr/>
        </p:nvCxnSpPr>
        <p:spPr>
          <a:xfrm>
            <a:off x="4204010" y="5416136"/>
            <a:ext cx="25619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56" idx="6"/>
            <a:endCxn id="57" idx="2"/>
          </p:cNvCxnSpPr>
          <p:nvPr/>
        </p:nvCxnSpPr>
        <p:spPr>
          <a:xfrm>
            <a:off x="5134825" y="5416136"/>
            <a:ext cx="25619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3489191" y="5269654"/>
            <a:ext cx="755015" cy="307777"/>
          </a:xfrm>
          <a:prstGeom prst="rect">
            <a:avLst/>
          </a:prstGeom>
          <a:noFill/>
        </p:spPr>
        <p:txBody>
          <a:bodyPr wrap="none" rtlCol="0">
            <a:spAutoFit/>
          </a:bodyPr>
          <a:lstStyle/>
          <a:p>
            <a:r>
              <a:rPr lang="en-US" altLang="zh-CN" sz="1400" dirty="0" smtClean="0"/>
              <a:t>invoke1</a:t>
            </a:r>
            <a:endParaRPr lang="zh-CN" altLang="en-US" sz="1400" dirty="0"/>
          </a:p>
        </p:txBody>
      </p:sp>
      <p:sp>
        <p:nvSpPr>
          <p:cNvPr id="59" name="文本框 58"/>
          <p:cNvSpPr txBox="1"/>
          <p:nvPr/>
        </p:nvSpPr>
        <p:spPr>
          <a:xfrm>
            <a:off x="4418669" y="5251769"/>
            <a:ext cx="766235" cy="307777"/>
          </a:xfrm>
          <a:prstGeom prst="rect">
            <a:avLst/>
          </a:prstGeom>
          <a:noFill/>
        </p:spPr>
        <p:txBody>
          <a:bodyPr wrap="none" rtlCol="0">
            <a:spAutoFit/>
          </a:bodyPr>
          <a:lstStyle/>
          <a:p>
            <a:r>
              <a:rPr lang="en-US" altLang="zh-CN" sz="1400" dirty="0" smtClean="0"/>
              <a:t>invoke2</a:t>
            </a:r>
            <a:endParaRPr lang="zh-CN" altLang="en-US" sz="1400" dirty="0"/>
          </a:p>
        </p:txBody>
      </p:sp>
      <p:sp>
        <p:nvSpPr>
          <p:cNvPr id="60" name="文本框 59"/>
          <p:cNvSpPr txBox="1"/>
          <p:nvPr/>
        </p:nvSpPr>
        <p:spPr>
          <a:xfrm>
            <a:off x="5340830" y="5254126"/>
            <a:ext cx="756617" cy="307777"/>
          </a:xfrm>
          <a:prstGeom prst="rect">
            <a:avLst/>
          </a:prstGeom>
          <a:noFill/>
        </p:spPr>
        <p:txBody>
          <a:bodyPr wrap="none" rtlCol="0">
            <a:spAutoFit/>
          </a:bodyPr>
          <a:lstStyle/>
          <a:p>
            <a:r>
              <a:rPr lang="en-US" altLang="zh-CN" sz="1400" dirty="0" smtClean="0"/>
              <a:t>invoke3</a:t>
            </a:r>
            <a:endParaRPr lang="zh-CN" altLang="en-US" sz="1400" dirty="0"/>
          </a:p>
        </p:txBody>
      </p:sp>
    </p:spTree>
    <p:custDataLst>
      <p:tags r:id="rId1"/>
    </p:custDataLst>
    <p:extLst>
      <p:ext uri="{BB962C8B-B14F-4D97-AF65-F5344CB8AC3E}">
        <p14:creationId xmlns:p14="http://schemas.microsoft.com/office/powerpoint/2010/main" val="425872641"/>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526563" y="1171749"/>
            <a:ext cx="6871012" cy="440762"/>
          </a:xfrm>
          <a:prstGeom prst="rect">
            <a:avLst/>
          </a:prstGeom>
        </p:spPr>
        <p:txBody>
          <a:bodyPr wrap="square">
            <a:spAutoFit/>
          </a:bodyPr>
          <a:lstStyle/>
          <a:p>
            <a:pPr algn="just">
              <a:lnSpc>
                <a:spcPct val="120000"/>
              </a:lnSpc>
            </a:pPr>
            <a:endParaRPr lang="en-US" altLang="zh-CN" sz="2000" dirty="0">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390950544"/>
              </p:ext>
            </p:extLst>
          </p:nvPr>
        </p:nvGraphicFramePr>
        <p:xfrm>
          <a:off x="624468" y="355810"/>
          <a:ext cx="7515922" cy="1407160"/>
        </p:xfrm>
        <a:graphic>
          <a:graphicData uri="http://schemas.openxmlformats.org/drawingml/2006/table">
            <a:tbl>
              <a:tblPr firstRow="1" bandRow="1">
                <a:tableStyleId>{5C22544A-7EE6-4342-B048-85BDC9FD1C3A}</a:tableStyleId>
              </a:tblPr>
              <a:tblGrid>
                <a:gridCol w="293304">
                  <a:extLst>
                    <a:ext uri="{9D8B030D-6E8A-4147-A177-3AD203B41FA5}">
                      <a16:colId xmlns:a16="http://schemas.microsoft.com/office/drawing/2014/main" val="1100273235"/>
                    </a:ext>
                  </a:extLst>
                </a:gridCol>
                <a:gridCol w="7222618">
                  <a:extLst>
                    <a:ext uri="{9D8B030D-6E8A-4147-A177-3AD203B41FA5}">
                      <a16:colId xmlns:a16="http://schemas.microsoft.com/office/drawing/2014/main" val="412039490"/>
                    </a:ext>
                  </a:extLst>
                </a:gridCol>
              </a:tblGrid>
              <a:tr h="370840">
                <a:tc>
                  <a:txBody>
                    <a:bodyPr/>
                    <a:lstStyle/>
                    <a:p>
                      <a:pPr algn="ctr"/>
                      <a:r>
                        <a:rPr lang="zh-CN" altLang="en-US" sz="1400" dirty="0" smtClean="0"/>
                        <a:t>规则</a:t>
                      </a:r>
                      <a:endParaRPr lang="zh-CN" altLang="en-US" sz="1400" dirty="0"/>
                    </a:p>
                  </a:txBody>
                  <a:tcPr anchor="ctr"/>
                </a:tc>
                <a:tc>
                  <a:txBody>
                    <a:bodyPr/>
                    <a:lstStyle/>
                    <a:p>
                      <a:pPr algn="ctr"/>
                      <a:r>
                        <a:rPr lang="zh-CN" altLang="en-US" sz="1400" dirty="0" smtClean="0"/>
                        <a:t>描述</a:t>
                      </a:r>
                      <a:endParaRPr lang="zh-CN" altLang="en-US" sz="1400" dirty="0"/>
                    </a:p>
                  </a:txBody>
                  <a:tcPr anchor="ctr"/>
                </a:tc>
                <a:extLst>
                  <a:ext uri="{0D108BD9-81ED-4DB2-BD59-A6C34878D82A}">
                    <a16:rowId xmlns:a16="http://schemas.microsoft.com/office/drawing/2014/main" val="214580981"/>
                  </a:ext>
                </a:extLst>
              </a:tr>
              <a:tr h="370840">
                <a:tc>
                  <a:txBody>
                    <a:bodyPr/>
                    <a:lstStyle/>
                    <a:p>
                      <a:pPr algn="ctr"/>
                      <a:r>
                        <a:rPr lang="zh-CN" altLang="zh-CN" sz="1400" kern="1200" dirty="0" smtClean="0">
                          <a:solidFill>
                            <a:schemeClr val="dk1"/>
                          </a:solidFill>
                          <a:effectLst/>
                          <a:latin typeface="+mn-lt"/>
                          <a:ea typeface="+mn-ea"/>
                          <a:cs typeface="+mn-cs"/>
                        </a:rPr>
                        <a:t>⑤</a:t>
                      </a:r>
                      <a:endParaRPr lang="zh-CN" altLang="en-US" sz="1400" dirty="0"/>
                    </a:p>
                  </a:txBody>
                  <a:tcPr anchor="ctr"/>
                </a:tc>
                <a:tc>
                  <a:txBody>
                    <a:bodyPr/>
                    <a:lstStyle/>
                    <a:p>
                      <a:pPr algn="ctr"/>
                      <a:r>
                        <a:rPr lang="zh-CN" altLang="en-US" sz="1400" dirty="0" smtClean="0"/>
                        <a:t>如果子特征和其父特征是刻画关系，将刻画关系以组成关系来处理</a:t>
                      </a:r>
                    </a:p>
                  </a:txBody>
                  <a:tcPr anchor="ctr"/>
                </a:tc>
                <a:extLst>
                  <a:ext uri="{0D108BD9-81ED-4DB2-BD59-A6C34878D82A}">
                    <a16:rowId xmlns:a16="http://schemas.microsoft.com/office/drawing/2014/main" val="3245869308"/>
                  </a:ext>
                </a:extLst>
              </a:tr>
              <a:tr h="370840">
                <a:tc>
                  <a:txBody>
                    <a:bodyPr/>
                    <a:lstStyle/>
                    <a:p>
                      <a:pPr algn="ctr"/>
                      <a:r>
                        <a:rPr lang="zh-CN" altLang="en-US" sz="1400" dirty="0" smtClean="0"/>
                        <a:t>⑥</a:t>
                      </a:r>
                      <a:endParaRPr lang="zh-CN" altLang="en-US" sz="1400" dirty="0"/>
                    </a:p>
                  </a:txBody>
                  <a:tcPr anchor="ctr"/>
                </a:tc>
                <a:tc>
                  <a:txBody>
                    <a:bodyPr/>
                    <a:lstStyle/>
                    <a:p>
                      <a:pPr algn="ctr"/>
                      <a:r>
                        <a:rPr lang="zh-CN" altLang="en-US" sz="1400" dirty="0" smtClean="0"/>
                        <a:t>如果父特征下的子特征依然存在多层级精化关系，以特征模型每个分支的底层特征和倒数第二层特征的精化关系为准则按照规则</a:t>
                      </a:r>
                      <a:r>
                        <a:rPr lang="en-US" altLang="zh-CN" sz="1400" dirty="0" smtClean="0"/>
                        <a:t>3、4、5</a:t>
                      </a:r>
                      <a:r>
                        <a:rPr lang="zh-CN" altLang="en-US" sz="1400" dirty="0" smtClean="0"/>
                        <a:t>进行映射</a:t>
                      </a:r>
                    </a:p>
                  </a:txBody>
                  <a:tcPr anchor="ctr"/>
                </a:tc>
                <a:extLst>
                  <a:ext uri="{0D108BD9-81ED-4DB2-BD59-A6C34878D82A}">
                    <a16:rowId xmlns:a16="http://schemas.microsoft.com/office/drawing/2014/main" val="716439254"/>
                  </a:ext>
                </a:extLst>
              </a:tr>
            </a:tbl>
          </a:graphicData>
        </a:graphic>
      </p:graphicFrame>
      <p:pic>
        <p:nvPicPr>
          <p:cNvPr id="32" name="图片 31"/>
          <p:cNvPicPr>
            <a:picLocks noChangeAspect="1"/>
          </p:cNvPicPr>
          <p:nvPr/>
        </p:nvPicPr>
        <p:blipFill>
          <a:blip r:embed="rId4"/>
          <a:stretch>
            <a:fillRect/>
          </a:stretch>
        </p:blipFill>
        <p:spPr>
          <a:xfrm>
            <a:off x="526563" y="2578909"/>
            <a:ext cx="5179243" cy="2827587"/>
          </a:xfrm>
          <a:prstGeom prst="rect">
            <a:avLst/>
          </a:prstGeom>
        </p:spPr>
      </p:pic>
    </p:spTree>
    <p:custDataLst>
      <p:tags r:id="rId1"/>
    </p:custDataLst>
    <p:extLst>
      <p:ext uri="{BB962C8B-B14F-4D97-AF65-F5344CB8AC3E}">
        <p14:creationId xmlns:p14="http://schemas.microsoft.com/office/powerpoint/2010/main" val="1666414398"/>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椭圆 92"/>
          <p:cNvSpPr/>
          <p:nvPr/>
        </p:nvSpPr>
        <p:spPr>
          <a:xfrm>
            <a:off x="6469543" y="3674039"/>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6" name="文本框 95"/>
          <p:cNvSpPr txBox="1"/>
          <p:nvPr/>
        </p:nvSpPr>
        <p:spPr>
          <a:xfrm>
            <a:off x="6429346" y="3678099"/>
            <a:ext cx="767839" cy="307777"/>
          </a:xfrm>
          <a:prstGeom prst="rect">
            <a:avLst/>
          </a:prstGeom>
          <a:noFill/>
        </p:spPr>
        <p:txBody>
          <a:bodyPr wrap="none" rtlCol="0">
            <a:spAutoFit/>
          </a:bodyPr>
          <a:lstStyle/>
          <a:p>
            <a:r>
              <a:rPr lang="en-US" altLang="zh-CN" sz="1400" dirty="0" smtClean="0"/>
              <a:t>invoke4</a:t>
            </a:r>
            <a:endParaRPr lang="zh-CN" altLang="en-US" sz="1400" dirty="0"/>
          </a:p>
        </p:txBody>
      </p:sp>
      <p:pic>
        <p:nvPicPr>
          <p:cNvPr id="32" name="图片 31"/>
          <p:cNvPicPr>
            <a:picLocks noChangeAspect="1"/>
          </p:cNvPicPr>
          <p:nvPr/>
        </p:nvPicPr>
        <p:blipFill>
          <a:blip r:embed="rId4"/>
          <a:stretch>
            <a:fillRect/>
          </a:stretch>
        </p:blipFill>
        <p:spPr>
          <a:xfrm>
            <a:off x="386243" y="1022386"/>
            <a:ext cx="4222625" cy="2305325"/>
          </a:xfrm>
          <a:prstGeom prst="rect">
            <a:avLst/>
          </a:prstGeom>
        </p:spPr>
      </p:pic>
      <p:sp>
        <p:nvSpPr>
          <p:cNvPr id="9" name="任意多边形 8"/>
          <p:cNvSpPr/>
          <p:nvPr/>
        </p:nvSpPr>
        <p:spPr>
          <a:xfrm>
            <a:off x="642129" y="1045953"/>
            <a:ext cx="1709352" cy="988047"/>
          </a:xfrm>
          <a:custGeom>
            <a:avLst/>
            <a:gdLst>
              <a:gd name="connsiteX0" fmla="*/ 5571 w 1709352"/>
              <a:gd name="connsiteY0" fmla="*/ 732047 h 988047"/>
              <a:gd name="connsiteX1" fmla="*/ 437371 w 1709352"/>
              <a:gd name="connsiteY1" fmla="*/ 135147 h 988047"/>
              <a:gd name="connsiteX2" fmla="*/ 1580371 w 1709352"/>
              <a:gd name="connsiteY2" fmla="*/ 8147 h 988047"/>
              <a:gd name="connsiteX3" fmla="*/ 1580371 w 1709352"/>
              <a:gd name="connsiteY3" fmla="*/ 287547 h 988047"/>
              <a:gd name="connsiteX4" fmla="*/ 665971 w 1709352"/>
              <a:gd name="connsiteY4" fmla="*/ 363747 h 988047"/>
              <a:gd name="connsiteX5" fmla="*/ 221471 w 1709352"/>
              <a:gd name="connsiteY5" fmla="*/ 973347 h 988047"/>
              <a:gd name="connsiteX6" fmla="*/ 5571 w 1709352"/>
              <a:gd name="connsiteY6" fmla="*/ 732047 h 988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9352" h="988047">
                <a:moveTo>
                  <a:pt x="5571" y="732047"/>
                </a:moveTo>
                <a:cubicBezTo>
                  <a:pt x="41554" y="592347"/>
                  <a:pt x="174904" y="255797"/>
                  <a:pt x="437371" y="135147"/>
                </a:cubicBezTo>
                <a:cubicBezTo>
                  <a:pt x="699838" y="14497"/>
                  <a:pt x="1389871" y="-17253"/>
                  <a:pt x="1580371" y="8147"/>
                </a:cubicBezTo>
                <a:cubicBezTo>
                  <a:pt x="1770871" y="33547"/>
                  <a:pt x="1732771" y="228280"/>
                  <a:pt x="1580371" y="287547"/>
                </a:cubicBezTo>
                <a:cubicBezTo>
                  <a:pt x="1427971" y="346814"/>
                  <a:pt x="892454" y="249447"/>
                  <a:pt x="665971" y="363747"/>
                </a:cubicBezTo>
                <a:cubicBezTo>
                  <a:pt x="439488" y="478047"/>
                  <a:pt x="327304" y="907730"/>
                  <a:pt x="221471" y="973347"/>
                </a:cubicBezTo>
                <a:cubicBezTo>
                  <a:pt x="115638" y="1038964"/>
                  <a:pt x="-30412" y="871747"/>
                  <a:pt x="5571" y="732047"/>
                </a:cubicBezTo>
                <a:close/>
              </a:path>
            </a:pathLst>
          </a:cu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2189" y="1042721"/>
            <a:ext cx="2316160" cy="2163257"/>
          </a:xfrm>
          <a:custGeom>
            <a:avLst/>
            <a:gdLst>
              <a:gd name="connsiteX0" fmla="*/ 1699311 w 2316160"/>
              <a:gd name="connsiteY0" fmla="*/ 87579 h 2163257"/>
              <a:gd name="connsiteX1" fmla="*/ 1013511 w 2316160"/>
              <a:gd name="connsiteY1" fmla="*/ 582879 h 2163257"/>
              <a:gd name="connsiteX2" fmla="*/ 175311 w 2316160"/>
              <a:gd name="connsiteY2" fmla="*/ 1687779 h 2163257"/>
              <a:gd name="connsiteX3" fmla="*/ 162611 w 2316160"/>
              <a:gd name="connsiteY3" fmla="*/ 2106879 h 2163257"/>
              <a:gd name="connsiteX4" fmla="*/ 1927911 w 2316160"/>
              <a:gd name="connsiteY4" fmla="*/ 2094179 h 2163257"/>
              <a:gd name="connsiteX5" fmla="*/ 1292911 w 2316160"/>
              <a:gd name="connsiteY5" fmla="*/ 1509979 h 2163257"/>
              <a:gd name="connsiteX6" fmla="*/ 1470711 w 2316160"/>
              <a:gd name="connsiteY6" fmla="*/ 963879 h 2163257"/>
              <a:gd name="connsiteX7" fmla="*/ 2118411 w 2316160"/>
              <a:gd name="connsiteY7" fmla="*/ 366979 h 2163257"/>
              <a:gd name="connsiteX8" fmla="*/ 2296211 w 2316160"/>
              <a:gd name="connsiteY8" fmla="*/ 24079 h 2163257"/>
              <a:gd name="connsiteX9" fmla="*/ 1699311 w 2316160"/>
              <a:gd name="connsiteY9" fmla="*/ 87579 h 216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6160" h="2163257">
                <a:moveTo>
                  <a:pt x="1699311" y="87579"/>
                </a:moveTo>
                <a:cubicBezTo>
                  <a:pt x="1485528" y="180712"/>
                  <a:pt x="1267511" y="316179"/>
                  <a:pt x="1013511" y="582879"/>
                </a:cubicBezTo>
                <a:cubicBezTo>
                  <a:pt x="759511" y="849579"/>
                  <a:pt x="317128" y="1433779"/>
                  <a:pt x="175311" y="1687779"/>
                </a:cubicBezTo>
                <a:cubicBezTo>
                  <a:pt x="33494" y="1941779"/>
                  <a:pt x="-129489" y="2039146"/>
                  <a:pt x="162611" y="2106879"/>
                </a:cubicBezTo>
                <a:cubicBezTo>
                  <a:pt x="454711" y="2174612"/>
                  <a:pt x="1739528" y="2193662"/>
                  <a:pt x="1927911" y="2094179"/>
                </a:cubicBezTo>
                <a:cubicBezTo>
                  <a:pt x="2116294" y="1994696"/>
                  <a:pt x="1369111" y="1698362"/>
                  <a:pt x="1292911" y="1509979"/>
                </a:cubicBezTo>
                <a:cubicBezTo>
                  <a:pt x="1216711" y="1321596"/>
                  <a:pt x="1333128" y="1154379"/>
                  <a:pt x="1470711" y="963879"/>
                </a:cubicBezTo>
                <a:cubicBezTo>
                  <a:pt x="1608294" y="773379"/>
                  <a:pt x="1980828" y="523612"/>
                  <a:pt x="2118411" y="366979"/>
                </a:cubicBezTo>
                <a:cubicBezTo>
                  <a:pt x="2255994" y="210346"/>
                  <a:pt x="2361828" y="68529"/>
                  <a:pt x="2296211" y="24079"/>
                </a:cubicBezTo>
                <a:cubicBezTo>
                  <a:pt x="2230594" y="-20371"/>
                  <a:pt x="1913094" y="-5554"/>
                  <a:pt x="1699311" y="87579"/>
                </a:cubicBezTo>
                <a:close/>
              </a:path>
            </a:pathLst>
          </a:cu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5471185" y="514669"/>
            <a:ext cx="2608256" cy="425131"/>
            <a:chOff x="5496585" y="743269"/>
            <a:chExt cx="2608256" cy="425131"/>
          </a:xfrm>
        </p:grpSpPr>
        <p:sp>
          <p:nvSpPr>
            <p:cNvPr id="15" name="圆角矩形 14"/>
            <p:cNvSpPr/>
            <p:nvPr/>
          </p:nvSpPr>
          <p:spPr>
            <a:xfrm>
              <a:off x="5513520" y="743269"/>
              <a:ext cx="2591321" cy="425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536782" y="795194"/>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椭圆 16"/>
            <p:cNvSpPr/>
            <p:nvPr/>
          </p:nvSpPr>
          <p:spPr>
            <a:xfrm>
              <a:off x="6467597" y="795194"/>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椭圆 17"/>
            <p:cNvSpPr/>
            <p:nvPr/>
          </p:nvSpPr>
          <p:spPr>
            <a:xfrm>
              <a:off x="7398412" y="795194"/>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9" name="直接箭头连接符 18"/>
            <p:cNvCxnSpPr>
              <a:stCxn id="16" idx="6"/>
              <a:endCxn id="17" idx="2"/>
            </p:cNvCxnSpPr>
            <p:nvPr/>
          </p:nvCxnSpPr>
          <p:spPr>
            <a:xfrm>
              <a:off x="6211404" y="945736"/>
              <a:ext cx="25619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7" idx="6"/>
              <a:endCxn id="18" idx="2"/>
            </p:cNvCxnSpPr>
            <p:nvPr/>
          </p:nvCxnSpPr>
          <p:spPr>
            <a:xfrm>
              <a:off x="7142219" y="945736"/>
              <a:ext cx="25619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5496585" y="799254"/>
              <a:ext cx="755015" cy="307777"/>
            </a:xfrm>
            <a:prstGeom prst="rect">
              <a:avLst/>
            </a:prstGeom>
            <a:noFill/>
          </p:spPr>
          <p:txBody>
            <a:bodyPr wrap="none" rtlCol="0">
              <a:spAutoFit/>
            </a:bodyPr>
            <a:lstStyle/>
            <a:p>
              <a:r>
                <a:rPr lang="en-US" altLang="zh-CN" sz="1400" dirty="0" smtClean="0"/>
                <a:t>invoke1</a:t>
              </a:r>
              <a:endParaRPr lang="zh-CN" altLang="en-US" sz="1400" dirty="0"/>
            </a:p>
          </p:txBody>
        </p:sp>
        <p:sp>
          <p:nvSpPr>
            <p:cNvPr id="22" name="文本框 21"/>
            <p:cNvSpPr txBox="1"/>
            <p:nvPr/>
          </p:nvSpPr>
          <p:spPr>
            <a:xfrm>
              <a:off x="6426063" y="781369"/>
              <a:ext cx="766235" cy="307777"/>
            </a:xfrm>
            <a:prstGeom prst="rect">
              <a:avLst/>
            </a:prstGeom>
            <a:noFill/>
          </p:spPr>
          <p:txBody>
            <a:bodyPr wrap="none" rtlCol="0">
              <a:spAutoFit/>
            </a:bodyPr>
            <a:lstStyle/>
            <a:p>
              <a:r>
                <a:rPr lang="en-US" altLang="zh-CN" sz="1400" dirty="0" smtClean="0"/>
                <a:t>invoke2</a:t>
              </a:r>
              <a:endParaRPr lang="zh-CN" altLang="en-US" sz="1400" dirty="0"/>
            </a:p>
          </p:txBody>
        </p:sp>
        <p:sp>
          <p:nvSpPr>
            <p:cNvPr id="23" name="文本框 22"/>
            <p:cNvSpPr txBox="1"/>
            <p:nvPr/>
          </p:nvSpPr>
          <p:spPr>
            <a:xfrm>
              <a:off x="7348224" y="783726"/>
              <a:ext cx="756617" cy="307777"/>
            </a:xfrm>
            <a:prstGeom prst="rect">
              <a:avLst/>
            </a:prstGeom>
            <a:noFill/>
          </p:spPr>
          <p:txBody>
            <a:bodyPr wrap="none" rtlCol="0">
              <a:spAutoFit/>
            </a:bodyPr>
            <a:lstStyle/>
            <a:p>
              <a:r>
                <a:rPr lang="en-US" altLang="zh-CN" sz="1400" dirty="0" smtClean="0"/>
                <a:t>invoke3</a:t>
              </a:r>
              <a:endParaRPr lang="zh-CN" altLang="en-US" sz="1400" dirty="0"/>
            </a:p>
          </p:txBody>
        </p:sp>
      </p:grpSp>
      <p:grpSp>
        <p:nvGrpSpPr>
          <p:cNvPr id="26" name="组合 25"/>
          <p:cNvGrpSpPr/>
          <p:nvPr/>
        </p:nvGrpSpPr>
        <p:grpSpPr>
          <a:xfrm>
            <a:off x="6390770" y="49867"/>
            <a:ext cx="828276" cy="307777"/>
            <a:chOff x="3672452" y="2663489"/>
            <a:chExt cx="828276" cy="307777"/>
          </a:xfrm>
        </p:grpSpPr>
        <p:sp>
          <p:nvSpPr>
            <p:cNvPr id="24" name="文本框 23"/>
            <p:cNvSpPr txBox="1"/>
            <p:nvPr/>
          </p:nvSpPr>
          <p:spPr>
            <a:xfrm>
              <a:off x="3672452" y="2663489"/>
              <a:ext cx="828276" cy="307777"/>
            </a:xfrm>
            <a:prstGeom prst="rect">
              <a:avLst/>
            </a:prstGeom>
            <a:noFill/>
          </p:spPr>
          <p:txBody>
            <a:bodyPr wrap="square" rtlCol="0">
              <a:spAutoFit/>
            </a:bodyPr>
            <a:lstStyle/>
            <a:p>
              <a:pPr algn="ctr"/>
              <a:r>
                <a:rPr lang="en-US" altLang="zh-CN" sz="1400" dirty="0" smtClean="0"/>
                <a:t>receive</a:t>
              </a:r>
              <a:endParaRPr lang="zh-CN" altLang="en-US" sz="1400" dirty="0"/>
            </a:p>
          </p:txBody>
        </p:sp>
        <p:sp>
          <p:nvSpPr>
            <p:cNvPr id="13" name="椭圆 12"/>
            <p:cNvSpPr/>
            <p:nvPr/>
          </p:nvSpPr>
          <p:spPr>
            <a:xfrm>
              <a:off x="3732752" y="2663489"/>
              <a:ext cx="657687" cy="29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箭头连接符 27"/>
          <p:cNvCxnSpPr>
            <a:stCxn id="13" idx="4"/>
          </p:cNvCxnSpPr>
          <p:nvPr/>
        </p:nvCxnSpPr>
        <p:spPr>
          <a:xfrm>
            <a:off x="6779914" y="347057"/>
            <a:ext cx="3867" cy="180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817183" y="953625"/>
            <a:ext cx="3867" cy="180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菱形 34"/>
          <p:cNvSpPr/>
          <p:nvPr/>
        </p:nvSpPr>
        <p:spPr>
          <a:xfrm>
            <a:off x="6512183" y="1207276"/>
            <a:ext cx="602166" cy="38038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椭圆 35"/>
          <p:cNvSpPr/>
          <p:nvPr/>
        </p:nvSpPr>
        <p:spPr>
          <a:xfrm>
            <a:off x="5736968" y="1904578"/>
            <a:ext cx="633507"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 name="圆角矩形 36"/>
          <p:cNvSpPr/>
          <p:nvPr/>
        </p:nvSpPr>
        <p:spPr>
          <a:xfrm>
            <a:off x="5719825" y="1160462"/>
            <a:ext cx="2249385" cy="10820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5691405" y="1924760"/>
            <a:ext cx="769954" cy="276999"/>
          </a:xfrm>
          <a:prstGeom prst="rect">
            <a:avLst/>
          </a:prstGeom>
          <a:noFill/>
        </p:spPr>
        <p:txBody>
          <a:bodyPr wrap="none" rtlCol="0">
            <a:spAutoFit/>
          </a:bodyPr>
          <a:lstStyle/>
          <a:p>
            <a:r>
              <a:rPr lang="en-US" altLang="zh-CN" sz="1200" dirty="0" smtClean="0"/>
              <a:t>invokeA1</a:t>
            </a:r>
            <a:endParaRPr lang="zh-CN" altLang="en-US" sz="1400" dirty="0"/>
          </a:p>
        </p:txBody>
      </p:sp>
      <p:sp>
        <p:nvSpPr>
          <p:cNvPr id="39" name="椭圆 38"/>
          <p:cNvSpPr/>
          <p:nvPr/>
        </p:nvSpPr>
        <p:spPr>
          <a:xfrm>
            <a:off x="6492358" y="1904578"/>
            <a:ext cx="633507"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 name="椭圆 39"/>
          <p:cNvSpPr/>
          <p:nvPr/>
        </p:nvSpPr>
        <p:spPr>
          <a:xfrm>
            <a:off x="7247748" y="1904578"/>
            <a:ext cx="633507"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42" name="直接连接符 41"/>
          <p:cNvCxnSpPr>
            <a:stCxn id="35" idx="2"/>
            <a:endCxn id="39" idx="0"/>
          </p:cNvCxnSpPr>
          <p:nvPr/>
        </p:nvCxnSpPr>
        <p:spPr>
          <a:xfrm flipH="1">
            <a:off x="6809112" y="1587656"/>
            <a:ext cx="4154" cy="316922"/>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44" name="文本框 43"/>
          <p:cNvSpPr txBox="1"/>
          <p:nvPr/>
        </p:nvSpPr>
        <p:spPr>
          <a:xfrm>
            <a:off x="6433720" y="1932932"/>
            <a:ext cx="779572" cy="276999"/>
          </a:xfrm>
          <a:prstGeom prst="rect">
            <a:avLst/>
          </a:prstGeom>
          <a:noFill/>
        </p:spPr>
        <p:txBody>
          <a:bodyPr wrap="none" rtlCol="0">
            <a:spAutoFit/>
          </a:bodyPr>
          <a:lstStyle/>
          <a:p>
            <a:r>
              <a:rPr lang="en-US" altLang="zh-CN" sz="1200" dirty="0" smtClean="0"/>
              <a:t>invokeA2</a:t>
            </a:r>
            <a:endParaRPr lang="zh-CN" altLang="en-US" sz="1400" dirty="0"/>
          </a:p>
        </p:txBody>
      </p:sp>
      <p:sp>
        <p:nvSpPr>
          <p:cNvPr id="45" name="文本框 44"/>
          <p:cNvSpPr txBox="1"/>
          <p:nvPr/>
        </p:nvSpPr>
        <p:spPr>
          <a:xfrm>
            <a:off x="7183477" y="1940138"/>
            <a:ext cx="771558" cy="276999"/>
          </a:xfrm>
          <a:prstGeom prst="rect">
            <a:avLst/>
          </a:prstGeom>
          <a:noFill/>
        </p:spPr>
        <p:txBody>
          <a:bodyPr wrap="none" rtlCol="0">
            <a:spAutoFit/>
          </a:bodyPr>
          <a:lstStyle/>
          <a:p>
            <a:r>
              <a:rPr lang="en-US" altLang="zh-CN" sz="1200" dirty="0" smtClean="0"/>
              <a:t>invokeA3</a:t>
            </a:r>
            <a:endParaRPr lang="zh-CN" altLang="en-US" sz="1400" dirty="0"/>
          </a:p>
        </p:txBody>
      </p:sp>
      <p:cxnSp>
        <p:nvCxnSpPr>
          <p:cNvPr id="31" name="肘形连接符 30"/>
          <p:cNvCxnSpPr>
            <a:stCxn id="35" idx="1"/>
            <a:endCxn id="38" idx="0"/>
          </p:cNvCxnSpPr>
          <p:nvPr/>
        </p:nvCxnSpPr>
        <p:spPr>
          <a:xfrm rot="10800000" flipV="1">
            <a:off x="6076383" y="1384760"/>
            <a:ext cx="435801" cy="5400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47" name="肘形连接符 46"/>
          <p:cNvCxnSpPr>
            <a:stCxn id="35" idx="3"/>
            <a:endCxn id="40" idx="0"/>
          </p:cNvCxnSpPr>
          <p:nvPr/>
        </p:nvCxnSpPr>
        <p:spPr>
          <a:xfrm>
            <a:off x="7114349" y="1397466"/>
            <a:ext cx="450153" cy="507112"/>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9" name="任意多边形 48"/>
          <p:cNvSpPr/>
          <p:nvPr/>
        </p:nvSpPr>
        <p:spPr>
          <a:xfrm>
            <a:off x="1117057" y="994567"/>
            <a:ext cx="1428723" cy="1624346"/>
          </a:xfrm>
          <a:custGeom>
            <a:avLst/>
            <a:gdLst>
              <a:gd name="connsiteX0" fmla="*/ 724443 w 1428723"/>
              <a:gd name="connsiteY0" fmla="*/ 72233 h 1624346"/>
              <a:gd name="connsiteX1" fmla="*/ 543 w 1428723"/>
              <a:gd name="connsiteY1" fmla="*/ 681833 h 1624346"/>
              <a:gd name="connsiteX2" fmla="*/ 610143 w 1428723"/>
              <a:gd name="connsiteY2" fmla="*/ 1608933 h 1624346"/>
              <a:gd name="connsiteX3" fmla="*/ 851443 w 1428723"/>
              <a:gd name="connsiteY3" fmla="*/ 1215233 h 1624346"/>
              <a:gd name="connsiteX4" fmla="*/ 572043 w 1428723"/>
              <a:gd name="connsiteY4" fmla="*/ 618333 h 1624346"/>
              <a:gd name="connsiteX5" fmla="*/ 1410243 w 1428723"/>
              <a:gd name="connsiteY5" fmla="*/ 389733 h 1624346"/>
              <a:gd name="connsiteX6" fmla="*/ 1118143 w 1428723"/>
              <a:gd name="connsiteY6" fmla="*/ 46833 h 1624346"/>
              <a:gd name="connsiteX7" fmla="*/ 724443 w 1428723"/>
              <a:gd name="connsiteY7" fmla="*/ 72233 h 162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723" h="1624346">
                <a:moveTo>
                  <a:pt x="724443" y="72233"/>
                </a:moveTo>
                <a:cubicBezTo>
                  <a:pt x="538176" y="178066"/>
                  <a:pt x="19593" y="425716"/>
                  <a:pt x="543" y="681833"/>
                </a:cubicBezTo>
                <a:cubicBezTo>
                  <a:pt x="-18507" y="937950"/>
                  <a:pt x="468327" y="1520033"/>
                  <a:pt x="610143" y="1608933"/>
                </a:cubicBezTo>
                <a:cubicBezTo>
                  <a:pt x="751959" y="1697833"/>
                  <a:pt x="857793" y="1380333"/>
                  <a:pt x="851443" y="1215233"/>
                </a:cubicBezTo>
                <a:cubicBezTo>
                  <a:pt x="845093" y="1050133"/>
                  <a:pt x="478910" y="755916"/>
                  <a:pt x="572043" y="618333"/>
                </a:cubicBezTo>
                <a:cubicBezTo>
                  <a:pt x="665176" y="480750"/>
                  <a:pt x="1319226" y="484983"/>
                  <a:pt x="1410243" y="389733"/>
                </a:cubicBezTo>
                <a:cubicBezTo>
                  <a:pt x="1501260" y="294483"/>
                  <a:pt x="1232443" y="99750"/>
                  <a:pt x="1118143" y="46833"/>
                </a:cubicBezTo>
                <a:cubicBezTo>
                  <a:pt x="1003843" y="-6084"/>
                  <a:pt x="910710" y="-33600"/>
                  <a:pt x="724443" y="72233"/>
                </a:cubicBezTo>
                <a:close/>
              </a:path>
            </a:pathLst>
          </a:cu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5965409" y="2429339"/>
            <a:ext cx="1695714" cy="425131"/>
            <a:chOff x="5648985" y="2762569"/>
            <a:chExt cx="1695714" cy="425131"/>
          </a:xfrm>
        </p:grpSpPr>
        <p:sp>
          <p:nvSpPr>
            <p:cNvPr id="65" name="圆角矩形 64"/>
            <p:cNvSpPr/>
            <p:nvPr/>
          </p:nvSpPr>
          <p:spPr>
            <a:xfrm>
              <a:off x="5665921" y="2762569"/>
              <a:ext cx="1678778" cy="425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689182" y="2814494"/>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椭圆 66"/>
            <p:cNvSpPr/>
            <p:nvPr/>
          </p:nvSpPr>
          <p:spPr>
            <a:xfrm>
              <a:off x="6619997" y="2814494"/>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9" name="直接箭头连接符 68"/>
            <p:cNvCxnSpPr>
              <a:stCxn id="66" idx="6"/>
              <a:endCxn id="67" idx="2"/>
            </p:cNvCxnSpPr>
            <p:nvPr/>
          </p:nvCxnSpPr>
          <p:spPr>
            <a:xfrm>
              <a:off x="6363804" y="2965036"/>
              <a:ext cx="25619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文本框 70"/>
            <p:cNvSpPr txBox="1"/>
            <p:nvPr/>
          </p:nvSpPr>
          <p:spPr>
            <a:xfrm>
              <a:off x="5648985" y="2818554"/>
              <a:ext cx="767839" cy="307777"/>
            </a:xfrm>
            <a:prstGeom prst="rect">
              <a:avLst/>
            </a:prstGeom>
            <a:noFill/>
          </p:spPr>
          <p:txBody>
            <a:bodyPr wrap="none" rtlCol="0">
              <a:spAutoFit/>
            </a:bodyPr>
            <a:lstStyle/>
            <a:p>
              <a:r>
                <a:rPr lang="en-US" altLang="zh-CN" sz="1400" dirty="0" smtClean="0"/>
                <a:t>invoke4</a:t>
              </a:r>
              <a:endParaRPr lang="zh-CN" altLang="en-US" sz="1400" dirty="0"/>
            </a:p>
          </p:txBody>
        </p:sp>
        <p:sp>
          <p:nvSpPr>
            <p:cNvPr id="72" name="文本框 71"/>
            <p:cNvSpPr txBox="1"/>
            <p:nvPr/>
          </p:nvSpPr>
          <p:spPr>
            <a:xfrm>
              <a:off x="6578463" y="2800669"/>
              <a:ext cx="761427" cy="307777"/>
            </a:xfrm>
            <a:prstGeom prst="rect">
              <a:avLst/>
            </a:prstGeom>
            <a:noFill/>
          </p:spPr>
          <p:txBody>
            <a:bodyPr wrap="none" rtlCol="0">
              <a:spAutoFit/>
            </a:bodyPr>
            <a:lstStyle/>
            <a:p>
              <a:r>
                <a:rPr lang="en-US" altLang="zh-CN" sz="1400" dirty="0" smtClean="0"/>
                <a:t>invoke5</a:t>
              </a:r>
              <a:endParaRPr lang="zh-CN" altLang="en-US" sz="1400" dirty="0"/>
            </a:p>
          </p:txBody>
        </p:sp>
      </p:grpSp>
      <p:cxnSp>
        <p:nvCxnSpPr>
          <p:cNvPr id="74" name="直接箭头连接符 73"/>
          <p:cNvCxnSpPr/>
          <p:nvPr/>
        </p:nvCxnSpPr>
        <p:spPr>
          <a:xfrm>
            <a:off x="6826441" y="2231464"/>
            <a:ext cx="3867" cy="216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任意多边形 74"/>
          <p:cNvSpPr/>
          <p:nvPr/>
        </p:nvSpPr>
        <p:spPr>
          <a:xfrm>
            <a:off x="1752129" y="956113"/>
            <a:ext cx="831664" cy="1158850"/>
          </a:xfrm>
          <a:custGeom>
            <a:avLst/>
            <a:gdLst>
              <a:gd name="connsiteX0" fmla="*/ 25871 w 831664"/>
              <a:gd name="connsiteY0" fmla="*/ 263087 h 1158850"/>
              <a:gd name="connsiteX1" fmla="*/ 38571 w 831664"/>
              <a:gd name="connsiteY1" fmla="*/ 961587 h 1158850"/>
              <a:gd name="connsiteX2" fmla="*/ 419571 w 831664"/>
              <a:gd name="connsiteY2" fmla="*/ 1152087 h 1158850"/>
              <a:gd name="connsiteX3" fmla="*/ 762471 w 831664"/>
              <a:gd name="connsiteY3" fmla="*/ 1012387 h 1158850"/>
              <a:gd name="connsiteX4" fmla="*/ 775171 w 831664"/>
              <a:gd name="connsiteY4" fmla="*/ 97987 h 1158850"/>
              <a:gd name="connsiteX5" fmla="*/ 152871 w 831664"/>
              <a:gd name="connsiteY5" fmla="*/ 47187 h 1158850"/>
              <a:gd name="connsiteX6" fmla="*/ 25871 w 831664"/>
              <a:gd name="connsiteY6" fmla="*/ 263087 h 11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664" h="1158850">
                <a:moveTo>
                  <a:pt x="25871" y="263087"/>
                </a:moveTo>
                <a:cubicBezTo>
                  <a:pt x="6821" y="415487"/>
                  <a:pt x="-27046" y="813420"/>
                  <a:pt x="38571" y="961587"/>
                </a:cubicBezTo>
                <a:cubicBezTo>
                  <a:pt x="104188" y="1109754"/>
                  <a:pt x="298921" y="1143620"/>
                  <a:pt x="419571" y="1152087"/>
                </a:cubicBezTo>
                <a:cubicBezTo>
                  <a:pt x="540221" y="1160554"/>
                  <a:pt x="703204" y="1188070"/>
                  <a:pt x="762471" y="1012387"/>
                </a:cubicBezTo>
                <a:cubicBezTo>
                  <a:pt x="821738" y="836704"/>
                  <a:pt x="876771" y="258854"/>
                  <a:pt x="775171" y="97987"/>
                </a:cubicBezTo>
                <a:cubicBezTo>
                  <a:pt x="673571" y="-62880"/>
                  <a:pt x="279871" y="15437"/>
                  <a:pt x="152871" y="47187"/>
                </a:cubicBezTo>
                <a:cubicBezTo>
                  <a:pt x="25871" y="78937"/>
                  <a:pt x="44921" y="110687"/>
                  <a:pt x="25871" y="263087"/>
                </a:cubicBezTo>
                <a:close/>
              </a:path>
            </a:pathLst>
          </a:cu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a:off x="5967817" y="3060576"/>
            <a:ext cx="1695714" cy="425131"/>
            <a:chOff x="5648985" y="2762569"/>
            <a:chExt cx="1695714" cy="425131"/>
          </a:xfrm>
        </p:grpSpPr>
        <p:sp>
          <p:nvSpPr>
            <p:cNvPr id="77" name="圆角矩形 76"/>
            <p:cNvSpPr/>
            <p:nvPr/>
          </p:nvSpPr>
          <p:spPr>
            <a:xfrm>
              <a:off x="5665921" y="2762569"/>
              <a:ext cx="1678778" cy="425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5689182" y="2814494"/>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9" name="椭圆 78"/>
            <p:cNvSpPr/>
            <p:nvPr/>
          </p:nvSpPr>
          <p:spPr>
            <a:xfrm>
              <a:off x="6619997" y="2814494"/>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80" name="直接箭头连接符 79"/>
            <p:cNvCxnSpPr>
              <a:stCxn id="78" idx="6"/>
              <a:endCxn id="79" idx="2"/>
            </p:cNvCxnSpPr>
            <p:nvPr/>
          </p:nvCxnSpPr>
          <p:spPr>
            <a:xfrm>
              <a:off x="6363804" y="2965036"/>
              <a:ext cx="25619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1" name="文本框 80"/>
            <p:cNvSpPr txBox="1"/>
            <p:nvPr/>
          </p:nvSpPr>
          <p:spPr>
            <a:xfrm>
              <a:off x="5648985" y="2818554"/>
              <a:ext cx="769441" cy="307777"/>
            </a:xfrm>
            <a:prstGeom prst="rect">
              <a:avLst/>
            </a:prstGeom>
            <a:noFill/>
          </p:spPr>
          <p:txBody>
            <a:bodyPr wrap="none" rtlCol="0">
              <a:spAutoFit/>
            </a:bodyPr>
            <a:lstStyle/>
            <a:p>
              <a:r>
                <a:rPr lang="en-US" altLang="zh-CN" sz="1400" dirty="0" smtClean="0"/>
                <a:t>invoke6</a:t>
              </a:r>
              <a:endParaRPr lang="zh-CN" altLang="en-US" sz="1400" dirty="0"/>
            </a:p>
          </p:txBody>
        </p:sp>
        <p:sp>
          <p:nvSpPr>
            <p:cNvPr id="82" name="文本框 81"/>
            <p:cNvSpPr txBox="1"/>
            <p:nvPr/>
          </p:nvSpPr>
          <p:spPr>
            <a:xfrm>
              <a:off x="6578463" y="2800669"/>
              <a:ext cx="766235" cy="307777"/>
            </a:xfrm>
            <a:prstGeom prst="rect">
              <a:avLst/>
            </a:prstGeom>
            <a:noFill/>
          </p:spPr>
          <p:txBody>
            <a:bodyPr wrap="none" rtlCol="0">
              <a:spAutoFit/>
            </a:bodyPr>
            <a:lstStyle/>
            <a:p>
              <a:r>
                <a:rPr lang="en-US" altLang="zh-CN" sz="1400" dirty="0" smtClean="0"/>
                <a:t>invoke7</a:t>
              </a:r>
              <a:endParaRPr lang="zh-CN" altLang="en-US" sz="1400" dirty="0"/>
            </a:p>
          </p:txBody>
        </p:sp>
      </p:grpSp>
      <p:cxnSp>
        <p:nvCxnSpPr>
          <p:cNvPr id="84" name="直接箭头连接符 83"/>
          <p:cNvCxnSpPr>
            <a:stCxn id="65" idx="2"/>
            <a:endCxn id="77" idx="0"/>
          </p:cNvCxnSpPr>
          <p:nvPr/>
        </p:nvCxnSpPr>
        <p:spPr>
          <a:xfrm>
            <a:off x="6821734" y="2854470"/>
            <a:ext cx="2408" cy="2061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任意多边形 84"/>
          <p:cNvSpPr/>
          <p:nvPr/>
        </p:nvSpPr>
        <p:spPr>
          <a:xfrm>
            <a:off x="1590761" y="862857"/>
            <a:ext cx="1469975" cy="1712132"/>
          </a:xfrm>
          <a:custGeom>
            <a:avLst/>
            <a:gdLst>
              <a:gd name="connsiteX0" fmla="*/ 1469939 w 1469975"/>
              <a:gd name="connsiteY0" fmla="*/ 775443 h 1712132"/>
              <a:gd name="connsiteX1" fmla="*/ 885739 w 1469975"/>
              <a:gd name="connsiteY1" fmla="*/ 1677143 h 1712132"/>
              <a:gd name="connsiteX2" fmla="*/ 428539 w 1469975"/>
              <a:gd name="connsiteY2" fmla="*/ 1461243 h 1712132"/>
              <a:gd name="connsiteX3" fmla="*/ 834939 w 1469975"/>
              <a:gd name="connsiteY3" fmla="*/ 838943 h 1712132"/>
              <a:gd name="connsiteX4" fmla="*/ 22139 w 1469975"/>
              <a:gd name="connsiteY4" fmla="*/ 343643 h 1712132"/>
              <a:gd name="connsiteX5" fmla="*/ 288839 w 1469975"/>
              <a:gd name="connsiteY5" fmla="*/ 743 h 1712132"/>
              <a:gd name="connsiteX6" fmla="*/ 911139 w 1469975"/>
              <a:gd name="connsiteY6" fmla="*/ 267443 h 1712132"/>
              <a:gd name="connsiteX7" fmla="*/ 1469939 w 1469975"/>
              <a:gd name="connsiteY7" fmla="*/ 775443 h 1712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9975" h="1712132">
                <a:moveTo>
                  <a:pt x="1469939" y="775443"/>
                </a:moveTo>
                <a:cubicBezTo>
                  <a:pt x="1465706" y="1010393"/>
                  <a:pt x="1059306" y="1562843"/>
                  <a:pt x="885739" y="1677143"/>
                </a:cubicBezTo>
                <a:cubicBezTo>
                  <a:pt x="712172" y="1791443"/>
                  <a:pt x="437006" y="1600943"/>
                  <a:pt x="428539" y="1461243"/>
                </a:cubicBezTo>
                <a:cubicBezTo>
                  <a:pt x="420072" y="1321543"/>
                  <a:pt x="902672" y="1025209"/>
                  <a:pt x="834939" y="838943"/>
                </a:cubicBezTo>
                <a:cubicBezTo>
                  <a:pt x="767206" y="652677"/>
                  <a:pt x="113156" y="483343"/>
                  <a:pt x="22139" y="343643"/>
                </a:cubicBezTo>
                <a:cubicBezTo>
                  <a:pt x="-68878" y="203943"/>
                  <a:pt x="140672" y="13443"/>
                  <a:pt x="288839" y="743"/>
                </a:cubicBezTo>
                <a:cubicBezTo>
                  <a:pt x="437006" y="-11957"/>
                  <a:pt x="712172" y="140443"/>
                  <a:pt x="911139" y="267443"/>
                </a:cubicBezTo>
                <a:cubicBezTo>
                  <a:pt x="1110106" y="394443"/>
                  <a:pt x="1474172" y="540493"/>
                  <a:pt x="1469939" y="775443"/>
                </a:cubicBezTo>
                <a:close/>
              </a:path>
            </a:pathLst>
          </a:cu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722784" y="891269"/>
            <a:ext cx="2161585" cy="2342085"/>
          </a:xfrm>
          <a:custGeom>
            <a:avLst/>
            <a:gdLst>
              <a:gd name="connsiteX0" fmla="*/ 1998316 w 2161585"/>
              <a:gd name="connsiteY0" fmla="*/ 2296431 h 2342085"/>
              <a:gd name="connsiteX1" fmla="*/ 245716 w 2161585"/>
              <a:gd name="connsiteY1" fmla="*/ 2258331 h 2342085"/>
              <a:gd name="connsiteX2" fmla="*/ 906116 w 2161585"/>
              <a:gd name="connsiteY2" fmla="*/ 1699531 h 2342085"/>
              <a:gd name="connsiteX3" fmla="*/ 842616 w 2161585"/>
              <a:gd name="connsiteY3" fmla="*/ 1001031 h 2342085"/>
              <a:gd name="connsiteX4" fmla="*/ 29816 w 2161585"/>
              <a:gd name="connsiteY4" fmla="*/ 391431 h 2342085"/>
              <a:gd name="connsiteX5" fmla="*/ 245716 w 2161585"/>
              <a:gd name="connsiteY5" fmla="*/ 124731 h 2342085"/>
              <a:gd name="connsiteX6" fmla="*/ 906116 w 2161585"/>
              <a:gd name="connsiteY6" fmla="*/ 99331 h 2342085"/>
              <a:gd name="connsiteX7" fmla="*/ 1439516 w 2161585"/>
              <a:gd name="connsiteY7" fmla="*/ 1407431 h 2342085"/>
              <a:gd name="connsiteX8" fmla="*/ 1452216 w 2161585"/>
              <a:gd name="connsiteY8" fmla="*/ 1763031 h 2342085"/>
              <a:gd name="connsiteX9" fmla="*/ 2023716 w 2161585"/>
              <a:gd name="connsiteY9" fmla="*/ 1839231 h 2342085"/>
              <a:gd name="connsiteX10" fmla="*/ 1998316 w 2161585"/>
              <a:gd name="connsiteY10" fmla="*/ 2296431 h 23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1585" h="2342085">
                <a:moveTo>
                  <a:pt x="1998316" y="2296431"/>
                </a:moveTo>
                <a:cubicBezTo>
                  <a:pt x="1701983" y="2366281"/>
                  <a:pt x="427749" y="2357814"/>
                  <a:pt x="245716" y="2258331"/>
                </a:cubicBezTo>
                <a:cubicBezTo>
                  <a:pt x="63683" y="2158848"/>
                  <a:pt x="806633" y="1909081"/>
                  <a:pt x="906116" y="1699531"/>
                </a:cubicBezTo>
                <a:cubicBezTo>
                  <a:pt x="1005599" y="1489981"/>
                  <a:pt x="988666" y="1219048"/>
                  <a:pt x="842616" y="1001031"/>
                </a:cubicBezTo>
                <a:cubicBezTo>
                  <a:pt x="696566" y="783014"/>
                  <a:pt x="129299" y="537481"/>
                  <a:pt x="29816" y="391431"/>
                </a:cubicBezTo>
                <a:cubicBezTo>
                  <a:pt x="-69667" y="245381"/>
                  <a:pt x="99666" y="173414"/>
                  <a:pt x="245716" y="124731"/>
                </a:cubicBezTo>
                <a:cubicBezTo>
                  <a:pt x="391766" y="76048"/>
                  <a:pt x="707149" y="-114452"/>
                  <a:pt x="906116" y="99331"/>
                </a:cubicBezTo>
                <a:cubicBezTo>
                  <a:pt x="1105083" y="313114"/>
                  <a:pt x="1348499" y="1130148"/>
                  <a:pt x="1439516" y="1407431"/>
                </a:cubicBezTo>
                <a:cubicBezTo>
                  <a:pt x="1530533" y="1684714"/>
                  <a:pt x="1354849" y="1691064"/>
                  <a:pt x="1452216" y="1763031"/>
                </a:cubicBezTo>
                <a:cubicBezTo>
                  <a:pt x="1549583" y="1834998"/>
                  <a:pt x="1932699" y="1748214"/>
                  <a:pt x="2023716" y="1839231"/>
                </a:cubicBezTo>
                <a:cubicBezTo>
                  <a:pt x="2114733" y="1930248"/>
                  <a:pt x="2294649" y="2226581"/>
                  <a:pt x="1998316" y="2296431"/>
                </a:cubicBezTo>
                <a:close/>
              </a:path>
            </a:pathLst>
          </a:cu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88"/>
          <p:cNvSpPr/>
          <p:nvPr/>
        </p:nvSpPr>
        <p:spPr>
          <a:xfrm>
            <a:off x="1735062" y="947108"/>
            <a:ext cx="2072420" cy="1652119"/>
          </a:xfrm>
          <a:custGeom>
            <a:avLst/>
            <a:gdLst>
              <a:gd name="connsiteX0" fmla="*/ 1757438 w 2072420"/>
              <a:gd name="connsiteY0" fmla="*/ 1605592 h 1652119"/>
              <a:gd name="connsiteX1" fmla="*/ 2049538 w 2072420"/>
              <a:gd name="connsiteY1" fmla="*/ 1592892 h 1652119"/>
              <a:gd name="connsiteX2" fmla="*/ 1986038 w 2072420"/>
              <a:gd name="connsiteY2" fmla="*/ 1211892 h 1652119"/>
              <a:gd name="connsiteX3" fmla="*/ 1452638 w 2072420"/>
              <a:gd name="connsiteY3" fmla="*/ 1097592 h 1652119"/>
              <a:gd name="connsiteX4" fmla="*/ 1363738 w 2072420"/>
              <a:gd name="connsiteY4" fmla="*/ 767392 h 1652119"/>
              <a:gd name="connsiteX5" fmla="*/ 525538 w 2072420"/>
              <a:gd name="connsiteY5" fmla="*/ 43492 h 1652119"/>
              <a:gd name="connsiteX6" fmla="*/ 30238 w 2072420"/>
              <a:gd name="connsiteY6" fmla="*/ 132392 h 1652119"/>
              <a:gd name="connsiteX7" fmla="*/ 131838 w 2072420"/>
              <a:gd name="connsiteY7" fmla="*/ 551492 h 1652119"/>
              <a:gd name="connsiteX8" fmla="*/ 766838 w 2072420"/>
              <a:gd name="connsiteY8" fmla="*/ 881692 h 1652119"/>
              <a:gd name="connsiteX9" fmla="*/ 931938 w 2072420"/>
              <a:gd name="connsiteY9" fmla="*/ 1148392 h 1652119"/>
              <a:gd name="connsiteX10" fmla="*/ 1465338 w 2072420"/>
              <a:gd name="connsiteY10" fmla="*/ 1288092 h 1652119"/>
              <a:gd name="connsiteX11" fmla="*/ 1503438 w 2072420"/>
              <a:gd name="connsiteY11" fmla="*/ 1630992 h 1652119"/>
              <a:gd name="connsiteX12" fmla="*/ 1757438 w 2072420"/>
              <a:gd name="connsiteY12" fmla="*/ 1605592 h 16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2420" h="1652119">
                <a:moveTo>
                  <a:pt x="1757438" y="1605592"/>
                </a:moveTo>
                <a:cubicBezTo>
                  <a:pt x="1848455" y="1599242"/>
                  <a:pt x="2011438" y="1658509"/>
                  <a:pt x="2049538" y="1592892"/>
                </a:cubicBezTo>
                <a:cubicBezTo>
                  <a:pt x="2087638" y="1527275"/>
                  <a:pt x="2085521" y="1294442"/>
                  <a:pt x="1986038" y="1211892"/>
                </a:cubicBezTo>
                <a:cubicBezTo>
                  <a:pt x="1886555" y="1129342"/>
                  <a:pt x="1556355" y="1171675"/>
                  <a:pt x="1452638" y="1097592"/>
                </a:cubicBezTo>
                <a:cubicBezTo>
                  <a:pt x="1348921" y="1023509"/>
                  <a:pt x="1518255" y="943075"/>
                  <a:pt x="1363738" y="767392"/>
                </a:cubicBezTo>
                <a:cubicBezTo>
                  <a:pt x="1209221" y="591709"/>
                  <a:pt x="747788" y="149325"/>
                  <a:pt x="525538" y="43492"/>
                </a:cubicBezTo>
                <a:cubicBezTo>
                  <a:pt x="303288" y="-62341"/>
                  <a:pt x="95855" y="47725"/>
                  <a:pt x="30238" y="132392"/>
                </a:cubicBezTo>
                <a:cubicBezTo>
                  <a:pt x="-35379" y="217059"/>
                  <a:pt x="9071" y="426609"/>
                  <a:pt x="131838" y="551492"/>
                </a:cubicBezTo>
                <a:cubicBezTo>
                  <a:pt x="254605" y="676375"/>
                  <a:pt x="633488" y="782209"/>
                  <a:pt x="766838" y="881692"/>
                </a:cubicBezTo>
                <a:cubicBezTo>
                  <a:pt x="900188" y="981175"/>
                  <a:pt x="815521" y="1080659"/>
                  <a:pt x="931938" y="1148392"/>
                </a:cubicBezTo>
                <a:cubicBezTo>
                  <a:pt x="1048355" y="1216125"/>
                  <a:pt x="1370088" y="1207659"/>
                  <a:pt x="1465338" y="1288092"/>
                </a:cubicBezTo>
                <a:cubicBezTo>
                  <a:pt x="1560588" y="1368525"/>
                  <a:pt x="1454755" y="1573842"/>
                  <a:pt x="1503438" y="1630992"/>
                </a:cubicBezTo>
                <a:cubicBezTo>
                  <a:pt x="1552121" y="1688142"/>
                  <a:pt x="1666421" y="1611942"/>
                  <a:pt x="1757438" y="1605592"/>
                </a:cubicBezTo>
                <a:close/>
              </a:path>
            </a:pathLst>
          </a:cu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a:off x="1708811" y="767161"/>
            <a:ext cx="2136069" cy="1248173"/>
          </a:xfrm>
          <a:custGeom>
            <a:avLst/>
            <a:gdLst>
              <a:gd name="connsiteX0" fmla="*/ 615289 w 2136069"/>
              <a:gd name="connsiteY0" fmla="*/ 58339 h 1248173"/>
              <a:gd name="connsiteX1" fmla="*/ 412089 w 2136069"/>
              <a:gd name="connsiteY1" fmla="*/ 45639 h 1248173"/>
              <a:gd name="connsiteX2" fmla="*/ 5689 w 2136069"/>
              <a:gd name="connsiteY2" fmla="*/ 680639 h 1248173"/>
              <a:gd name="connsiteX3" fmla="*/ 742289 w 2136069"/>
              <a:gd name="connsiteY3" fmla="*/ 820339 h 1248173"/>
              <a:gd name="connsiteX4" fmla="*/ 1770989 w 2136069"/>
              <a:gd name="connsiteY4" fmla="*/ 1201339 h 1248173"/>
              <a:gd name="connsiteX5" fmla="*/ 2113889 w 2136069"/>
              <a:gd name="connsiteY5" fmla="*/ 1201339 h 1248173"/>
              <a:gd name="connsiteX6" fmla="*/ 1974189 w 2136069"/>
              <a:gd name="connsiteY6" fmla="*/ 833039 h 1248173"/>
              <a:gd name="connsiteX7" fmla="*/ 945489 w 2136069"/>
              <a:gd name="connsiteY7" fmla="*/ 426639 h 1248173"/>
              <a:gd name="connsiteX8" fmla="*/ 691489 w 2136069"/>
              <a:gd name="connsiteY8" fmla="*/ 121839 h 1248173"/>
              <a:gd name="connsiteX9" fmla="*/ 615289 w 2136069"/>
              <a:gd name="connsiteY9" fmla="*/ 58339 h 1248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6069" h="1248173">
                <a:moveTo>
                  <a:pt x="615289" y="58339"/>
                </a:moveTo>
                <a:cubicBezTo>
                  <a:pt x="568722" y="45639"/>
                  <a:pt x="513689" y="-58078"/>
                  <a:pt x="412089" y="45639"/>
                </a:cubicBezTo>
                <a:cubicBezTo>
                  <a:pt x="310489" y="149356"/>
                  <a:pt x="-49344" y="551522"/>
                  <a:pt x="5689" y="680639"/>
                </a:cubicBezTo>
                <a:cubicBezTo>
                  <a:pt x="60722" y="809756"/>
                  <a:pt x="448072" y="733556"/>
                  <a:pt x="742289" y="820339"/>
                </a:cubicBezTo>
                <a:cubicBezTo>
                  <a:pt x="1036506" y="907122"/>
                  <a:pt x="1542389" y="1137839"/>
                  <a:pt x="1770989" y="1201339"/>
                </a:cubicBezTo>
                <a:cubicBezTo>
                  <a:pt x="1999589" y="1264839"/>
                  <a:pt x="2080022" y="1262722"/>
                  <a:pt x="2113889" y="1201339"/>
                </a:cubicBezTo>
                <a:cubicBezTo>
                  <a:pt x="2147756" y="1139956"/>
                  <a:pt x="2168922" y="962156"/>
                  <a:pt x="1974189" y="833039"/>
                </a:cubicBezTo>
                <a:cubicBezTo>
                  <a:pt x="1779456" y="703922"/>
                  <a:pt x="1159272" y="545172"/>
                  <a:pt x="945489" y="426639"/>
                </a:cubicBezTo>
                <a:cubicBezTo>
                  <a:pt x="731706" y="308106"/>
                  <a:pt x="748639" y="181106"/>
                  <a:pt x="691489" y="121839"/>
                </a:cubicBezTo>
                <a:cubicBezTo>
                  <a:pt x="634339" y="62572"/>
                  <a:pt x="661856" y="71039"/>
                  <a:pt x="615289" y="58339"/>
                </a:cubicBezTo>
                <a:close/>
              </a:path>
            </a:pathLst>
          </a:cu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箭头连接符 97"/>
          <p:cNvCxnSpPr/>
          <p:nvPr/>
        </p:nvCxnSpPr>
        <p:spPr>
          <a:xfrm>
            <a:off x="6834909" y="3485087"/>
            <a:ext cx="3867" cy="216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菱形 98"/>
          <p:cNvSpPr/>
          <p:nvPr/>
        </p:nvSpPr>
        <p:spPr>
          <a:xfrm>
            <a:off x="6562581" y="4166376"/>
            <a:ext cx="602166" cy="38038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0" name="椭圆 99"/>
          <p:cNvSpPr/>
          <p:nvPr/>
        </p:nvSpPr>
        <p:spPr>
          <a:xfrm>
            <a:off x="5787366" y="4863678"/>
            <a:ext cx="633507"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1" name="圆角矩形 100"/>
          <p:cNvSpPr/>
          <p:nvPr/>
        </p:nvSpPr>
        <p:spPr>
          <a:xfrm>
            <a:off x="5770223" y="4119562"/>
            <a:ext cx="2249385" cy="10820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5741803" y="4883860"/>
            <a:ext cx="763542" cy="276999"/>
          </a:xfrm>
          <a:prstGeom prst="rect">
            <a:avLst/>
          </a:prstGeom>
          <a:noFill/>
        </p:spPr>
        <p:txBody>
          <a:bodyPr wrap="none" rtlCol="0">
            <a:spAutoFit/>
          </a:bodyPr>
          <a:lstStyle/>
          <a:p>
            <a:r>
              <a:rPr lang="en-US" altLang="zh-CN" sz="1200" dirty="0" smtClean="0"/>
              <a:t>invokeB1</a:t>
            </a:r>
            <a:endParaRPr lang="zh-CN" altLang="en-US" sz="1400" dirty="0"/>
          </a:p>
        </p:txBody>
      </p:sp>
      <p:sp>
        <p:nvSpPr>
          <p:cNvPr id="103" name="椭圆 102"/>
          <p:cNvSpPr/>
          <p:nvPr/>
        </p:nvSpPr>
        <p:spPr>
          <a:xfrm>
            <a:off x="6542756" y="4863678"/>
            <a:ext cx="633507"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4" name="椭圆 103"/>
          <p:cNvSpPr/>
          <p:nvPr/>
        </p:nvSpPr>
        <p:spPr>
          <a:xfrm>
            <a:off x="7298146" y="4863678"/>
            <a:ext cx="633507"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05" name="直接连接符 104"/>
          <p:cNvCxnSpPr>
            <a:stCxn id="99" idx="2"/>
            <a:endCxn id="103" idx="0"/>
          </p:cNvCxnSpPr>
          <p:nvPr/>
        </p:nvCxnSpPr>
        <p:spPr>
          <a:xfrm flipH="1">
            <a:off x="6859510" y="4546756"/>
            <a:ext cx="4154" cy="316922"/>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06" name="文本框 105"/>
          <p:cNvSpPr txBox="1"/>
          <p:nvPr/>
        </p:nvSpPr>
        <p:spPr>
          <a:xfrm>
            <a:off x="6484118" y="4892032"/>
            <a:ext cx="773160" cy="276999"/>
          </a:xfrm>
          <a:prstGeom prst="rect">
            <a:avLst/>
          </a:prstGeom>
          <a:noFill/>
        </p:spPr>
        <p:txBody>
          <a:bodyPr wrap="none" rtlCol="0">
            <a:spAutoFit/>
          </a:bodyPr>
          <a:lstStyle/>
          <a:p>
            <a:r>
              <a:rPr lang="en-US" altLang="zh-CN" sz="1200" dirty="0" smtClean="0"/>
              <a:t>invokeB2</a:t>
            </a:r>
            <a:endParaRPr lang="zh-CN" altLang="en-US" sz="1400" dirty="0"/>
          </a:p>
        </p:txBody>
      </p:sp>
      <p:sp>
        <p:nvSpPr>
          <p:cNvPr id="107" name="文本框 106"/>
          <p:cNvSpPr txBox="1"/>
          <p:nvPr/>
        </p:nvSpPr>
        <p:spPr>
          <a:xfrm>
            <a:off x="7233875" y="4899238"/>
            <a:ext cx="765146" cy="276999"/>
          </a:xfrm>
          <a:prstGeom prst="rect">
            <a:avLst/>
          </a:prstGeom>
          <a:noFill/>
        </p:spPr>
        <p:txBody>
          <a:bodyPr wrap="none" rtlCol="0">
            <a:spAutoFit/>
          </a:bodyPr>
          <a:lstStyle/>
          <a:p>
            <a:r>
              <a:rPr lang="en-US" altLang="zh-CN" sz="1200" dirty="0" smtClean="0"/>
              <a:t>invokeB3</a:t>
            </a:r>
            <a:endParaRPr lang="zh-CN" altLang="en-US" sz="1400" dirty="0"/>
          </a:p>
        </p:txBody>
      </p:sp>
      <p:cxnSp>
        <p:nvCxnSpPr>
          <p:cNvPr id="108" name="肘形连接符 107"/>
          <p:cNvCxnSpPr>
            <a:stCxn id="99" idx="1"/>
            <a:endCxn id="102" idx="0"/>
          </p:cNvCxnSpPr>
          <p:nvPr/>
        </p:nvCxnSpPr>
        <p:spPr>
          <a:xfrm rot="10800000" flipV="1">
            <a:off x="6123575" y="4356566"/>
            <a:ext cx="439007" cy="52729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09" name="肘形连接符 108"/>
          <p:cNvCxnSpPr>
            <a:stCxn id="99" idx="3"/>
            <a:endCxn id="104" idx="0"/>
          </p:cNvCxnSpPr>
          <p:nvPr/>
        </p:nvCxnSpPr>
        <p:spPr>
          <a:xfrm>
            <a:off x="7164747" y="4356566"/>
            <a:ext cx="450153" cy="507112"/>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13" name="直接箭头连接符 112"/>
          <p:cNvCxnSpPr/>
          <p:nvPr/>
        </p:nvCxnSpPr>
        <p:spPr>
          <a:xfrm>
            <a:off x="6857918" y="3985876"/>
            <a:ext cx="0" cy="190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6542756" y="5434046"/>
            <a:ext cx="767839" cy="316159"/>
            <a:chOff x="6552501" y="6010432"/>
            <a:chExt cx="767839" cy="316159"/>
          </a:xfrm>
        </p:grpSpPr>
        <p:sp>
          <p:nvSpPr>
            <p:cNvPr id="117" name="椭圆 116"/>
            <p:cNvSpPr/>
            <p:nvPr/>
          </p:nvSpPr>
          <p:spPr>
            <a:xfrm>
              <a:off x="6583525" y="6010432"/>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4" name="文本框 113"/>
            <p:cNvSpPr txBox="1"/>
            <p:nvPr/>
          </p:nvSpPr>
          <p:spPr>
            <a:xfrm>
              <a:off x="6552501" y="6018814"/>
              <a:ext cx="767839" cy="307777"/>
            </a:xfrm>
            <a:prstGeom prst="rect">
              <a:avLst/>
            </a:prstGeom>
            <a:noFill/>
          </p:spPr>
          <p:txBody>
            <a:bodyPr wrap="none" rtlCol="0">
              <a:spAutoFit/>
            </a:bodyPr>
            <a:lstStyle/>
            <a:p>
              <a:r>
                <a:rPr lang="en-US" altLang="zh-CN" sz="1400" dirty="0" smtClean="0"/>
                <a:t>invoke8</a:t>
              </a:r>
              <a:endParaRPr lang="zh-CN" altLang="en-US" sz="1400" dirty="0"/>
            </a:p>
          </p:txBody>
        </p:sp>
      </p:grpSp>
      <p:cxnSp>
        <p:nvCxnSpPr>
          <p:cNvPr id="115" name="直接箭头连接符 114"/>
          <p:cNvCxnSpPr/>
          <p:nvPr/>
        </p:nvCxnSpPr>
        <p:spPr>
          <a:xfrm>
            <a:off x="6910908" y="5250947"/>
            <a:ext cx="3867" cy="180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9" name="组合 118"/>
          <p:cNvGrpSpPr/>
          <p:nvPr/>
        </p:nvGrpSpPr>
        <p:grpSpPr>
          <a:xfrm>
            <a:off x="6561080" y="5904178"/>
            <a:ext cx="769441" cy="316159"/>
            <a:chOff x="6552501" y="6010432"/>
            <a:chExt cx="769441" cy="316159"/>
          </a:xfrm>
        </p:grpSpPr>
        <p:sp>
          <p:nvSpPr>
            <p:cNvPr id="120" name="椭圆 119"/>
            <p:cNvSpPr/>
            <p:nvPr/>
          </p:nvSpPr>
          <p:spPr>
            <a:xfrm>
              <a:off x="6583525" y="6010432"/>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1" name="文本框 120"/>
            <p:cNvSpPr txBox="1"/>
            <p:nvPr/>
          </p:nvSpPr>
          <p:spPr>
            <a:xfrm>
              <a:off x="6552501" y="6018814"/>
              <a:ext cx="769441" cy="307777"/>
            </a:xfrm>
            <a:prstGeom prst="rect">
              <a:avLst/>
            </a:prstGeom>
            <a:noFill/>
          </p:spPr>
          <p:txBody>
            <a:bodyPr wrap="none" rtlCol="0">
              <a:spAutoFit/>
            </a:bodyPr>
            <a:lstStyle/>
            <a:p>
              <a:r>
                <a:rPr lang="en-US" altLang="zh-CN" sz="1400" dirty="0" smtClean="0"/>
                <a:t>invoke9</a:t>
              </a:r>
              <a:endParaRPr lang="zh-CN" altLang="en-US" sz="1400" dirty="0"/>
            </a:p>
          </p:txBody>
        </p:sp>
      </p:grpSp>
      <p:cxnSp>
        <p:nvCxnSpPr>
          <p:cNvPr id="122" name="直接箭头连接符 121"/>
          <p:cNvCxnSpPr/>
          <p:nvPr/>
        </p:nvCxnSpPr>
        <p:spPr>
          <a:xfrm>
            <a:off x="6916532" y="5746479"/>
            <a:ext cx="3867" cy="180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3" name="组合 122"/>
          <p:cNvGrpSpPr/>
          <p:nvPr/>
        </p:nvGrpSpPr>
        <p:grpSpPr>
          <a:xfrm>
            <a:off x="6623128" y="6401900"/>
            <a:ext cx="674622" cy="315581"/>
            <a:chOff x="6583525" y="6010432"/>
            <a:chExt cx="674622" cy="315581"/>
          </a:xfrm>
        </p:grpSpPr>
        <p:sp>
          <p:nvSpPr>
            <p:cNvPr id="124" name="椭圆 123"/>
            <p:cNvSpPr/>
            <p:nvPr/>
          </p:nvSpPr>
          <p:spPr>
            <a:xfrm>
              <a:off x="6583525" y="6010432"/>
              <a:ext cx="674622" cy="301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5" name="文本框 124"/>
            <p:cNvSpPr txBox="1"/>
            <p:nvPr/>
          </p:nvSpPr>
          <p:spPr>
            <a:xfrm>
              <a:off x="6641753" y="6018236"/>
              <a:ext cx="558166" cy="307777"/>
            </a:xfrm>
            <a:prstGeom prst="rect">
              <a:avLst/>
            </a:prstGeom>
            <a:noFill/>
          </p:spPr>
          <p:txBody>
            <a:bodyPr wrap="none" rtlCol="0">
              <a:spAutoFit/>
            </a:bodyPr>
            <a:lstStyle/>
            <a:p>
              <a:r>
                <a:rPr lang="en-US" altLang="zh-CN" sz="1400" dirty="0" smtClean="0"/>
                <a:t>reply</a:t>
              </a:r>
              <a:endParaRPr lang="zh-CN" altLang="en-US" sz="1400" dirty="0"/>
            </a:p>
          </p:txBody>
        </p:sp>
      </p:grpSp>
      <p:cxnSp>
        <p:nvCxnSpPr>
          <p:cNvPr id="126" name="直接箭头连接符 125"/>
          <p:cNvCxnSpPr/>
          <p:nvPr/>
        </p:nvCxnSpPr>
        <p:spPr>
          <a:xfrm>
            <a:off x="6947556" y="6244201"/>
            <a:ext cx="3867" cy="180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圆角矩形 126"/>
          <p:cNvSpPr/>
          <p:nvPr/>
        </p:nvSpPr>
        <p:spPr>
          <a:xfrm>
            <a:off x="5339682" y="49867"/>
            <a:ext cx="3372517" cy="6667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5445785" y="357644"/>
            <a:ext cx="2720315" cy="685077"/>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5691405" y="1144402"/>
            <a:ext cx="2388036" cy="120525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945409" y="2415347"/>
            <a:ext cx="1826991" cy="51965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5931021" y="3025510"/>
            <a:ext cx="1826991" cy="51965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6451070" y="3634794"/>
            <a:ext cx="815656" cy="38321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5742403" y="4077861"/>
            <a:ext cx="2388036" cy="1205251"/>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p:cNvSpPr/>
          <p:nvPr/>
        </p:nvSpPr>
        <p:spPr>
          <a:xfrm>
            <a:off x="6503080" y="5412886"/>
            <a:ext cx="815656" cy="38321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6528593" y="5919935"/>
            <a:ext cx="815656" cy="38321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54574995"/>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28"/>
                                        </p:tgtEl>
                                        <p:attrNameLst>
                                          <p:attrName>style.visibility</p:attrName>
                                        </p:attrNameLst>
                                      </p:cBhvr>
                                      <p:to>
                                        <p:strVal val="visible"/>
                                      </p:to>
                                    </p:set>
                                    <p:animEffect transition="in" filter="wipe(left)">
                                      <p:cBhvr>
                                        <p:cTn id="9" dur="500"/>
                                        <p:tgtEl>
                                          <p:spTgt spid="12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par>
                                <p:cTn id="18" presetID="22" presetClass="entr" presetSubtype="8" fill="hold" grpId="0" nodeType="with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wipe(left)">
                                      <p:cBhvr>
                                        <p:cTn id="20" dur="500"/>
                                        <p:tgtEl>
                                          <p:spTgt spid="12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22" presetClass="entr" presetSubtype="8" fill="hold" grpId="0" nodeType="with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wipe(left)">
                                      <p:cBhvr>
                                        <p:cTn id="31" dur="500"/>
                                        <p:tgtEl>
                                          <p:spTgt spid="13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4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5"/>
                                        </p:tgtEl>
                                        <p:attrNameLst>
                                          <p:attrName>style.visibility</p:attrName>
                                        </p:attrNameLst>
                                      </p:cBhvr>
                                      <p:to>
                                        <p:strVal val="visible"/>
                                      </p:to>
                                    </p:set>
                                  </p:childTnLst>
                                </p:cTn>
                              </p:par>
                              <p:par>
                                <p:cTn id="40" presetID="22" presetClass="entr" presetSubtype="8" fill="hold" grpId="0" nodeType="with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wipe(left)">
                                      <p:cBhvr>
                                        <p:cTn id="42" dur="500"/>
                                        <p:tgtEl>
                                          <p:spTgt spid="13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5"/>
                                        </p:tgtEl>
                                        <p:attrNameLst>
                                          <p:attrName>style.visibility</p:attrName>
                                        </p:attrNameLst>
                                      </p:cBhvr>
                                      <p:to>
                                        <p:strVal val="visible"/>
                                      </p:to>
                                    </p:set>
                                  </p:childTnLst>
                                </p:cTn>
                              </p:par>
                              <p:par>
                                <p:cTn id="51" presetID="22" presetClass="entr" presetSubtype="8" fill="hold" grpId="0" nodeType="withEffect">
                                  <p:stCondLst>
                                    <p:cond delay="0"/>
                                  </p:stCondLst>
                                  <p:childTnLst>
                                    <p:set>
                                      <p:cBhvr>
                                        <p:cTn id="52" dur="1" fill="hold">
                                          <p:stCondLst>
                                            <p:cond delay="0"/>
                                          </p:stCondLst>
                                        </p:cTn>
                                        <p:tgtEl>
                                          <p:spTgt spid="132"/>
                                        </p:tgtEl>
                                        <p:attrNameLst>
                                          <p:attrName>style.visibility</p:attrName>
                                        </p:attrNameLst>
                                      </p:cBhvr>
                                      <p:to>
                                        <p:strVal val="visible"/>
                                      </p:to>
                                    </p:set>
                                    <p:animEffect transition="in" filter="wipe(left)">
                                      <p:cBhvr>
                                        <p:cTn id="53" dur="500"/>
                                        <p:tgtEl>
                                          <p:spTgt spid="13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8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8"/>
                                        </p:tgtEl>
                                        <p:attrNameLst>
                                          <p:attrName>style.visibility</p:attrName>
                                        </p:attrNameLst>
                                      </p:cBhvr>
                                      <p:to>
                                        <p:strVal val="visible"/>
                                      </p:to>
                                    </p:set>
                                  </p:childTnLst>
                                </p:cTn>
                              </p:par>
                              <p:par>
                                <p:cTn id="62" presetID="22" presetClass="entr" presetSubtype="8" fill="hold" grpId="0" nodeType="withEffect">
                                  <p:stCondLst>
                                    <p:cond delay="0"/>
                                  </p:stCondLst>
                                  <p:childTnLst>
                                    <p:set>
                                      <p:cBhvr>
                                        <p:cTn id="63" dur="1" fill="hold">
                                          <p:stCondLst>
                                            <p:cond delay="0"/>
                                          </p:stCondLst>
                                        </p:cTn>
                                        <p:tgtEl>
                                          <p:spTgt spid="133"/>
                                        </p:tgtEl>
                                        <p:attrNameLst>
                                          <p:attrName>style.visibility</p:attrName>
                                        </p:attrNameLst>
                                      </p:cBhvr>
                                      <p:to>
                                        <p:strVal val="visible"/>
                                      </p:to>
                                    </p:set>
                                    <p:animEffect transition="in" filter="wipe(left)">
                                      <p:cBhvr>
                                        <p:cTn id="64" dur="500"/>
                                        <p:tgtEl>
                                          <p:spTgt spid="133"/>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par>
                                <p:cTn id="73" presetID="22" presetClass="entr" presetSubtype="8" fill="hold" grpId="0" nodeType="withEffect">
                                  <p:stCondLst>
                                    <p:cond delay="0"/>
                                  </p:stCondLst>
                                  <p:childTnLst>
                                    <p:set>
                                      <p:cBhvr>
                                        <p:cTn id="74" dur="1" fill="hold">
                                          <p:stCondLst>
                                            <p:cond delay="0"/>
                                          </p:stCondLst>
                                        </p:cTn>
                                        <p:tgtEl>
                                          <p:spTgt spid="134"/>
                                        </p:tgtEl>
                                        <p:attrNameLst>
                                          <p:attrName>style.visibility</p:attrName>
                                        </p:attrNameLst>
                                      </p:cBhvr>
                                      <p:to>
                                        <p:strVal val="visible"/>
                                      </p:to>
                                    </p:set>
                                    <p:animEffect transition="in" filter="wipe(left)">
                                      <p:cBhvr>
                                        <p:cTn id="75" dur="500"/>
                                        <p:tgtEl>
                                          <p:spTgt spid="134"/>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8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0"/>
                                        </p:tgtEl>
                                        <p:attrNameLst>
                                          <p:attrName>style.visibility</p:attrName>
                                        </p:attrNameLst>
                                      </p:cBhvr>
                                      <p:to>
                                        <p:strVal val="visible"/>
                                      </p:to>
                                    </p:set>
                                  </p:childTnLst>
                                </p:cTn>
                              </p:par>
                              <p:par>
                                <p:cTn id="84" presetID="22" presetClass="entr" presetSubtype="8" fill="hold" grpId="0" nodeType="withEffect">
                                  <p:stCondLst>
                                    <p:cond delay="0"/>
                                  </p:stCondLst>
                                  <p:childTnLst>
                                    <p:set>
                                      <p:cBhvr>
                                        <p:cTn id="85" dur="1" fill="hold">
                                          <p:stCondLst>
                                            <p:cond delay="0"/>
                                          </p:stCondLst>
                                        </p:cTn>
                                        <p:tgtEl>
                                          <p:spTgt spid="135"/>
                                        </p:tgtEl>
                                        <p:attrNameLst>
                                          <p:attrName>style.visibility</p:attrName>
                                        </p:attrNameLst>
                                      </p:cBhvr>
                                      <p:to>
                                        <p:strVal val="visible"/>
                                      </p:to>
                                    </p:set>
                                    <p:animEffect transition="in" filter="wipe(left)">
                                      <p:cBhvr>
                                        <p:cTn id="86" dur="500"/>
                                        <p:tgtEl>
                                          <p:spTgt spid="135"/>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29" grpId="0" animBg="1"/>
      <p:bldP spid="29" grpId="1" animBg="1"/>
      <p:bldP spid="49" grpId="0" animBg="1"/>
      <p:bldP spid="49" grpId="1" animBg="1"/>
      <p:bldP spid="75" grpId="0" animBg="1"/>
      <p:bldP spid="75" grpId="1" animBg="1"/>
      <p:bldP spid="85" grpId="0" animBg="1"/>
      <p:bldP spid="85" grpId="1" animBg="1"/>
      <p:bldP spid="88" grpId="0" animBg="1"/>
      <p:bldP spid="88" grpId="1" animBg="1"/>
      <p:bldP spid="89" grpId="0" animBg="1"/>
      <p:bldP spid="89" grpId="1" animBg="1"/>
      <p:bldP spid="90" grpId="0" animBg="1"/>
      <p:bldP spid="90" grpId="1" animBg="1"/>
      <p:bldP spid="128" grpId="0" animBg="1"/>
      <p:bldP spid="129" grpId="0" animBg="1"/>
      <p:bldP spid="130" grpId="0" animBg="1"/>
      <p:bldP spid="131" grpId="0" animBg="1"/>
      <p:bldP spid="132" grpId="0" animBg="1"/>
      <p:bldP spid="133" grpId="0" animBg="1"/>
      <p:bldP spid="134" grpId="0" animBg="1"/>
      <p:bldP spid="1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228" name="文本框 133"/>
          <p:cNvSpPr txBox="1">
            <a:spLocks noChangeArrowheads="1"/>
          </p:cNvSpPr>
          <p:nvPr/>
        </p:nvSpPr>
        <p:spPr bwMode="auto">
          <a:xfrm>
            <a:off x="0" y="2853948"/>
            <a:ext cx="9144000" cy="74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谢谢</a:t>
            </a:r>
            <a:endParaRPr kumimoji="0" lang="en-US" altLang="zh-CN" sz="3600" b="1" i="0" u="none" strike="noStrike" kern="1200" cap="none" spc="0" normalizeH="0" baseline="0" noProof="0" dirty="0">
              <a:ln>
                <a:noFill/>
              </a:ln>
              <a:solidFill>
                <a:srgbClr val="0053A3"/>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endParaRPr>
          </a:p>
        </p:txBody>
      </p:sp>
    </p:spTree>
    <p:extLst>
      <p:ext uri="{BB962C8B-B14F-4D97-AF65-F5344CB8AC3E}">
        <p14:creationId xmlns:p14="http://schemas.microsoft.com/office/powerpoint/2010/main" val="2932395877"/>
      </p:ext>
    </p:extLst>
  </p:cSld>
  <p:clrMapOvr>
    <a:masterClrMapping/>
  </p:clrMapOvr>
  <mc:AlternateContent xmlns:mc="http://schemas.openxmlformats.org/markup-compatibility/2006" xmlns:p14="http://schemas.microsoft.com/office/powerpoint/2010/main">
    <mc:Choice Requires="p14">
      <p:transition spd="slow" p14:dur="2000" advTm="1957"/>
    </mc:Choice>
    <mc:Fallback xmlns="">
      <p:transition spd="slow" advTm="19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文本框 152"/>
          <p:cNvSpPr txBox="1"/>
          <p:nvPr/>
        </p:nvSpPr>
        <p:spPr>
          <a:xfrm>
            <a:off x="3459921" y="2018983"/>
            <a:ext cx="2319338" cy="584775"/>
          </a:xfrm>
          <a:prstGeom prst="rect">
            <a:avLst/>
          </a:prstGeom>
          <a:noFill/>
        </p:spPr>
        <p:txBody>
          <a:bodyPr wrap="square" lIns="0" rIns="0" rtlCol="0">
            <a:spAutoFit/>
          </a:bodyPr>
          <a:lstStyle/>
          <a:p>
            <a:pPr algn="ctr"/>
            <a:r>
              <a:rPr lang="en-US" altLang="zh-CN" sz="1600" b="1" dirty="0">
                <a:solidFill>
                  <a:srgbClr val="356660"/>
                </a:solidFill>
              </a:rPr>
              <a:t>Responsibility-based </a:t>
            </a:r>
            <a:r>
              <a:rPr lang="en-US" altLang="zh-CN" sz="1600" b="1" dirty="0">
                <a:solidFill>
                  <a:srgbClr val="356660"/>
                </a:solidFill>
              </a:rPr>
              <a:t>C</a:t>
            </a:r>
            <a:r>
              <a:rPr lang="en-US" altLang="zh-CN" sz="1600" b="1" dirty="0" smtClean="0">
                <a:solidFill>
                  <a:srgbClr val="356660"/>
                </a:solidFill>
              </a:rPr>
              <a:t>oordination</a:t>
            </a:r>
            <a:endParaRPr lang="zh-CN" altLang="en-US" sz="1600" b="1" dirty="0">
              <a:solidFill>
                <a:srgbClr val="356660"/>
              </a:solidFill>
            </a:endParaRPr>
          </a:p>
        </p:txBody>
      </p:sp>
      <p:sp>
        <p:nvSpPr>
          <p:cNvPr id="67" name="圆角矩形 66"/>
          <p:cNvSpPr/>
          <p:nvPr/>
        </p:nvSpPr>
        <p:spPr>
          <a:xfrm>
            <a:off x="775052" y="688546"/>
            <a:ext cx="2741329" cy="2622308"/>
          </a:xfrm>
          <a:prstGeom prst="roundRect">
            <a:avLst/>
          </a:prstGeom>
          <a:solidFill>
            <a:srgbClr val="92D050"/>
          </a:solidFill>
          <a:ln w="12700">
            <a:solidFill>
              <a:srgbClr val="3566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1049984" y="820407"/>
            <a:ext cx="2191462" cy="458796"/>
          </a:xfrm>
          <a:prstGeom prst="rect">
            <a:avLst/>
          </a:prstGeom>
          <a:noFill/>
        </p:spPr>
        <p:txBody>
          <a:bodyPr wrap="square" rtlCol="0">
            <a:spAutoFit/>
          </a:bodyPr>
          <a:lstStyle/>
          <a:p>
            <a:pPr algn="ctr"/>
            <a:r>
              <a:rPr lang="en-US" altLang="zh-CN" b="1" dirty="0" smtClean="0">
                <a:solidFill>
                  <a:srgbClr val="356660"/>
                </a:solidFill>
              </a:rPr>
              <a:t>Feature Model </a:t>
            </a:r>
            <a:endParaRPr lang="zh-CN" altLang="en-US" b="1" dirty="0">
              <a:solidFill>
                <a:srgbClr val="356660"/>
              </a:solidFill>
            </a:endParaRPr>
          </a:p>
        </p:txBody>
      </p:sp>
      <p:cxnSp>
        <p:nvCxnSpPr>
          <p:cNvPr id="71" name="直接连接符 70"/>
          <p:cNvCxnSpPr/>
          <p:nvPr/>
        </p:nvCxnSpPr>
        <p:spPr>
          <a:xfrm>
            <a:off x="775052" y="1458165"/>
            <a:ext cx="2741329" cy="0"/>
          </a:xfrm>
          <a:prstGeom prst="line">
            <a:avLst/>
          </a:prstGeom>
          <a:ln w="31750">
            <a:solidFill>
              <a:srgbClr val="356660"/>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166158" y="3305989"/>
            <a:ext cx="0" cy="779277"/>
          </a:xfrm>
          <a:prstGeom prst="line">
            <a:avLst/>
          </a:prstGeom>
          <a:ln w="31750">
            <a:solidFill>
              <a:srgbClr val="35666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3438947" y="5031436"/>
            <a:ext cx="2224453" cy="792781"/>
          </a:xfrm>
          <a:prstGeom prst="rect">
            <a:avLst/>
          </a:prstGeom>
          <a:noFill/>
        </p:spPr>
        <p:txBody>
          <a:bodyPr wrap="square" rtlCol="0">
            <a:spAutoFit/>
          </a:bodyPr>
          <a:lstStyle/>
          <a:p>
            <a:pPr algn="ctr">
              <a:lnSpc>
                <a:spcPct val="150000"/>
              </a:lnSpc>
            </a:pPr>
            <a:r>
              <a:rPr lang="en-US" altLang="zh-CN" sz="1600" b="1" dirty="0" smtClean="0">
                <a:solidFill>
                  <a:srgbClr val="356660"/>
                </a:solidFill>
              </a:rPr>
              <a:t>Mutual </a:t>
            </a:r>
          </a:p>
          <a:p>
            <a:pPr algn="ctr">
              <a:lnSpc>
                <a:spcPct val="150000"/>
              </a:lnSpc>
            </a:pPr>
            <a:r>
              <a:rPr lang="en-US" altLang="zh-CN" sz="1600" b="1" dirty="0">
                <a:solidFill>
                  <a:srgbClr val="356660"/>
                </a:solidFill>
              </a:rPr>
              <a:t>A</a:t>
            </a:r>
            <a:r>
              <a:rPr lang="en-US" altLang="zh-CN" sz="1600" b="1" dirty="0" smtClean="0">
                <a:solidFill>
                  <a:srgbClr val="356660"/>
                </a:solidFill>
              </a:rPr>
              <a:t>uthentication</a:t>
            </a:r>
            <a:endParaRPr lang="zh-CN" altLang="en-US" sz="1600" b="1" dirty="0">
              <a:solidFill>
                <a:srgbClr val="356660"/>
              </a:solidFill>
            </a:endParaRPr>
          </a:p>
        </p:txBody>
      </p:sp>
      <p:grpSp>
        <p:nvGrpSpPr>
          <p:cNvPr id="38" name="组合 37"/>
          <p:cNvGrpSpPr/>
          <p:nvPr/>
        </p:nvGrpSpPr>
        <p:grpSpPr>
          <a:xfrm>
            <a:off x="1492046" y="1703890"/>
            <a:ext cx="1333856" cy="1147413"/>
            <a:chOff x="3415553" y="1717362"/>
            <a:chExt cx="773160" cy="702485"/>
          </a:xfrm>
        </p:grpSpPr>
        <p:sp>
          <p:nvSpPr>
            <p:cNvPr id="97" name="矩形 96"/>
            <p:cNvSpPr/>
            <p:nvPr/>
          </p:nvSpPr>
          <p:spPr>
            <a:xfrm>
              <a:off x="3708345" y="1717362"/>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grpSp>
          <p:nvGrpSpPr>
            <p:cNvPr id="98" name="组合 97"/>
            <p:cNvGrpSpPr/>
            <p:nvPr/>
          </p:nvGrpSpPr>
          <p:grpSpPr>
            <a:xfrm>
              <a:off x="3545295" y="1946640"/>
              <a:ext cx="144000" cy="182893"/>
              <a:chOff x="6072460" y="4681085"/>
              <a:chExt cx="144000" cy="182893"/>
            </a:xfrm>
          </p:grpSpPr>
          <p:sp>
            <p:nvSpPr>
              <p:cNvPr id="145" name="矩形 144"/>
              <p:cNvSpPr/>
              <p:nvPr/>
            </p:nvSpPr>
            <p:spPr>
              <a:xfrm>
                <a:off x="6072460" y="4719978"/>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46" name="椭圆 145"/>
              <p:cNvSpPr/>
              <p:nvPr/>
            </p:nvSpPr>
            <p:spPr>
              <a:xfrm>
                <a:off x="6110103" y="4681085"/>
                <a:ext cx="68715" cy="687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 name="组合 98"/>
            <p:cNvGrpSpPr/>
            <p:nvPr/>
          </p:nvGrpSpPr>
          <p:grpSpPr>
            <a:xfrm>
              <a:off x="3923299" y="1946640"/>
              <a:ext cx="144000" cy="182893"/>
              <a:chOff x="6072460" y="4681085"/>
              <a:chExt cx="144000" cy="182893"/>
            </a:xfrm>
          </p:grpSpPr>
          <p:sp>
            <p:nvSpPr>
              <p:cNvPr id="143" name="矩形 142"/>
              <p:cNvSpPr/>
              <p:nvPr/>
            </p:nvSpPr>
            <p:spPr>
              <a:xfrm>
                <a:off x="6072460" y="4719978"/>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44" name="椭圆 143"/>
              <p:cNvSpPr/>
              <p:nvPr/>
            </p:nvSpPr>
            <p:spPr>
              <a:xfrm>
                <a:off x="6110103" y="4681085"/>
                <a:ext cx="68715" cy="687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0" name="直接箭头连接符 99"/>
            <p:cNvCxnSpPr>
              <a:stCxn id="165" idx="1"/>
              <a:endCxn id="146" idx="7"/>
            </p:cNvCxnSpPr>
            <p:nvPr/>
          </p:nvCxnSpPr>
          <p:spPr>
            <a:xfrm flipH="1">
              <a:off x="3641590" y="1893757"/>
              <a:ext cx="104399" cy="62947"/>
            </a:xfrm>
            <a:prstGeom prst="straightConnector1">
              <a:avLst/>
            </a:prstGeom>
            <a:ln>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165" idx="3"/>
              <a:endCxn id="144" idx="0"/>
            </p:cNvCxnSpPr>
            <p:nvPr/>
          </p:nvCxnSpPr>
          <p:spPr>
            <a:xfrm>
              <a:off x="3816665" y="1893757"/>
              <a:ext cx="178635" cy="52883"/>
            </a:xfrm>
            <a:prstGeom prst="straightConnector1">
              <a:avLst/>
            </a:prstGeom>
            <a:ln>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grpSp>
          <p:nvGrpSpPr>
            <p:cNvPr id="102" name="组合 101"/>
            <p:cNvGrpSpPr/>
            <p:nvPr/>
          </p:nvGrpSpPr>
          <p:grpSpPr>
            <a:xfrm>
              <a:off x="3415553" y="2236954"/>
              <a:ext cx="144000" cy="182893"/>
              <a:chOff x="6072460" y="4681085"/>
              <a:chExt cx="144000" cy="182893"/>
            </a:xfrm>
          </p:grpSpPr>
          <p:sp>
            <p:nvSpPr>
              <p:cNvPr id="141" name="矩形 140"/>
              <p:cNvSpPr/>
              <p:nvPr/>
            </p:nvSpPr>
            <p:spPr>
              <a:xfrm>
                <a:off x="6072460" y="4719978"/>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42" name="椭圆 141"/>
              <p:cNvSpPr/>
              <p:nvPr/>
            </p:nvSpPr>
            <p:spPr>
              <a:xfrm>
                <a:off x="6110103" y="4681085"/>
                <a:ext cx="68715" cy="687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 name="组合 102"/>
            <p:cNvGrpSpPr/>
            <p:nvPr/>
          </p:nvGrpSpPr>
          <p:grpSpPr>
            <a:xfrm>
              <a:off x="3679406" y="2236954"/>
              <a:ext cx="144000" cy="182893"/>
              <a:chOff x="6072460" y="4681085"/>
              <a:chExt cx="144000" cy="182893"/>
            </a:xfrm>
          </p:grpSpPr>
          <p:sp>
            <p:nvSpPr>
              <p:cNvPr id="139" name="矩形 138"/>
              <p:cNvSpPr/>
              <p:nvPr/>
            </p:nvSpPr>
            <p:spPr>
              <a:xfrm>
                <a:off x="6072460" y="4719978"/>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40" name="椭圆 139"/>
              <p:cNvSpPr/>
              <p:nvPr/>
            </p:nvSpPr>
            <p:spPr>
              <a:xfrm>
                <a:off x="6110103" y="4681085"/>
                <a:ext cx="68715" cy="687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4" name="组合 103"/>
            <p:cNvGrpSpPr/>
            <p:nvPr/>
          </p:nvGrpSpPr>
          <p:grpSpPr>
            <a:xfrm>
              <a:off x="3860389" y="2236954"/>
              <a:ext cx="144000" cy="182893"/>
              <a:chOff x="6072460" y="4681085"/>
              <a:chExt cx="144000" cy="182893"/>
            </a:xfrm>
          </p:grpSpPr>
          <p:sp>
            <p:nvSpPr>
              <p:cNvPr id="137" name="矩形 136"/>
              <p:cNvSpPr/>
              <p:nvPr/>
            </p:nvSpPr>
            <p:spPr>
              <a:xfrm>
                <a:off x="6072460" y="4719978"/>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38" name="椭圆 137"/>
              <p:cNvSpPr/>
              <p:nvPr/>
            </p:nvSpPr>
            <p:spPr>
              <a:xfrm>
                <a:off x="6110103" y="4681085"/>
                <a:ext cx="68715" cy="687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4044713" y="2236954"/>
              <a:ext cx="144000" cy="182893"/>
              <a:chOff x="6072460" y="4681085"/>
              <a:chExt cx="144000" cy="182893"/>
            </a:xfrm>
          </p:grpSpPr>
          <p:sp>
            <p:nvSpPr>
              <p:cNvPr id="135" name="矩形 134"/>
              <p:cNvSpPr/>
              <p:nvPr/>
            </p:nvSpPr>
            <p:spPr>
              <a:xfrm>
                <a:off x="6072460" y="4719978"/>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36" name="椭圆 135"/>
              <p:cNvSpPr/>
              <p:nvPr/>
            </p:nvSpPr>
            <p:spPr>
              <a:xfrm>
                <a:off x="6110103" y="4681085"/>
                <a:ext cx="68715" cy="687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6" name="直接箭头连接符 105"/>
            <p:cNvCxnSpPr>
              <a:endCxn id="142" idx="7"/>
            </p:cNvCxnSpPr>
            <p:nvPr/>
          </p:nvCxnSpPr>
          <p:spPr>
            <a:xfrm flipH="1">
              <a:off x="3511848" y="2203190"/>
              <a:ext cx="100994" cy="43827"/>
            </a:xfrm>
            <a:prstGeom prst="straightConnector1">
              <a:avLst/>
            </a:prstGeom>
            <a:ln>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endCxn id="140" idx="0"/>
            </p:cNvCxnSpPr>
            <p:nvPr/>
          </p:nvCxnSpPr>
          <p:spPr>
            <a:xfrm>
              <a:off x="3615068" y="2203190"/>
              <a:ext cx="136339" cy="33764"/>
            </a:xfrm>
            <a:prstGeom prst="straightConnector1">
              <a:avLst/>
            </a:prstGeom>
            <a:ln>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70" idx="3"/>
              <a:endCxn id="138" idx="0"/>
            </p:cNvCxnSpPr>
            <p:nvPr/>
          </p:nvCxnSpPr>
          <p:spPr>
            <a:xfrm flipH="1">
              <a:off x="3932390" y="2183621"/>
              <a:ext cx="62909" cy="53333"/>
            </a:xfrm>
            <a:prstGeom prst="straightConnector1">
              <a:avLst/>
            </a:prstGeom>
            <a:ln>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70" idx="3"/>
              <a:endCxn id="136" idx="0"/>
            </p:cNvCxnSpPr>
            <p:nvPr/>
          </p:nvCxnSpPr>
          <p:spPr>
            <a:xfrm>
              <a:off x="3995299" y="2183621"/>
              <a:ext cx="121415" cy="53333"/>
            </a:xfrm>
            <a:prstGeom prst="straightConnector1">
              <a:avLst/>
            </a:prstGeom>
            <a:ln>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165" name="菱形 164"/>
            <p:cNvSpPr/>
            <p:nvPr/>
          </p:nvSpPr>
          <p:spPr>
            <a:xfrm>
              <a:off x="3745988" y="1858418"/>
              <a:ext cx="70677" cy="70677"/>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6" name="组合 165"/>
            <p:cNvGrpSpPr/>
            <p:nvPr/>
          </p:nvGrpSpPr>
          <p:grpSpPr>
            <a:xfrm>
              <a:off x="3592272" y="2124286"/>
              <a:ext cx="47874" cy="81434"/>
              <a:chOff x="2207683" y="2667955"/>
              <a:chExt cx="84594" cy="143895"/>
            </a:xfrm>
          </p:grpSpPr>
          <p:cxnSp>
            <p:nvCxnSpPr>
              <p:cNvPr id="167" name="直接连接符 166"/>
              <p:cNvCxnSpPr/>
              <p:nvPr/>
            </p:nvCxnSpPr>
            <p:spPr>
              <a:xfrm>
                <a:off x="2207683" y="2706196"/>
                <a:ext cx="84594" cy="0"/>
              </a:xfrm>
              <a:prstGeom prst="line">
                <a:avLst/>
              </a:prstGeom>
            </p:spPr>
            <p:style>
              <a:lnRef idx="1">
                <a:schemeClr val="dk1"/>
              </a:lnRef>
              <a:fillRef idx="0">
                <a:schemeClr val="dk1"/>
              </a:fillRef>
              <a:effectRef idx="0">
                <a:schemeClr val="dk1"/>
              </a:effectRef>
              <a:fontRef idx="minor">
                <a:schemeClr val="tx1"/>
              </a:fontRef>
            </p:style>
          </p:cxnSp>
          <p:cxnSp>
            <p:nvCxnSpPr>
              <p:cNvPr id="168" name="直接连接符 167"/>
              <p:cNvCxnSpPr/>
              <p:nvPr/>
            </p:nvCxnSpPr>
            <p:spPr>
              <a:xfrm>
                <a:off x="2207683" y="2766509"/>
                <a:ext cx="84594" cy="0"/>
              </a:xfrm>
              <a:prstGeom prst="line">
                <a:avLst/>
              </a:prstGeom>
            </p:spPr>
            <p:style>
              <a:lnRef idx="1">
                <a:schemeClr val="dk1"/>
              </a:lnRef>
              <a:fillRef idx="0">
                <a:schemeClr val="dk1"/>
              </a:fillRef>
              <a:effectRef idx="0">
                <a:schemeClr val="dk1"/>
              </a:effectRef>
              <a:fontRef idx="minor">
                <a:schemeClr val="tx1"/>
              </a:fontRef>
            </p:style>
          </p:cxnSp>
          <p:cxnSp>
            <p:nvCxnSpPr>
              <p:cNvPr id="169" name="直接连接符 168"/>
              <p:cNvCxnSpPr/>
              <p:nvPr/>
            </p:nvCxnSpPr>
            <p:spPr>
              <a:xfrm>
                <a:off x="2247964" y="2667955"/>
                <a:ext cx="0" cy="143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0" name="等腰三角形 169"/>
            <p:cNvSpPr/>
            <p:nvPr/>
          </p:nvSpPr>
          <p:spPr>
            <a:xfrm>
              <a:off x="3968782" y="2137902"/>
              <a:ext cx="53034" cy="457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664487" y="4102492"/>
            <a:ext cx="2948971" cy="2650452"/>
            <a:chOff x="2420934" y="4291643"/>
            <a:chExt cx="2247560" cy="2133622"/>
          </a:xfrm>
        </p:grpSpPr>
        <p:sp>
          <p:nvSpPr>
            <p:cNvPr id="75" name="圆角矩形 74"/>
            <p:cNvSpPr/>
            <p:nvPr/>
          </p:nvSpPr>
          <p:spPr>
            <a:xfrm>
              <a:off x="2505200" y="4314299"/>
              <a:ext cx="2089307" cy="2110966"/>
            </a:xfrm>
            <a:prstGeom prst="roundRect">
              <a:avLst/>
            </a:prstGeom>
            <a:solidFill>
              <a:srgbClr val="92D050"/>
            </a:solidFill>
            <a:ln w="12700">
              <a:solidFill>
                <a:srgbClr val="3566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2420934" y="4291643"/>
              <a:ext cx="2247560" cy="646331"/>
            </a:xfrm>
            <a:prstGeom prst="rect">
              <a:avLst/>
            </a:prstGeom>
            <a:noFill/>
          </p:spPr>
          <p:txBody>
            <a:bodyPr wrap="square" rtlCol="0">
              <a:spAutoFit/>
            </a:bodyPr>
            <a:lstStyle/>
            <a:p>
              <a:pPr algn="ctr"/>
              <a:r>
                <a:rPr lang="en-US" altLang="zh-CN" b="1" dirty="0" smtClean="0">
                  <a:solidFill>
                    <a:srgbClr val="356660"/>
                  </a:solidFill>
                </a:rPr>
                <a:t>Feature Configuration Model </a:t>
              </a:r>
              <a:endParaRPr lang="zh-CN" altLang="en-US" b="1" dirty="0">
                <a:solidFill>
                  <a:srgbClr val="356660"/>
                </a:solidFill>
              </a:endParaRPr>
            </a:p>
          </p:txBody>
        </p:sp>
        <p:cxnSp>
          <p:nvCxnSpPr>
            <p:cNvPr id="88" name="直接连接符 87"/>
            <p:cNvCxnSpPr/>
            <p:nvPr/>
          </p:nvCxnSpPr>
          <p:spPr>
            <a:xfrm>
              <a:off x="2505201" y="4933845"/>
              <a:ext cx="2089306" cy="4129"/>
            </a:xfrm>
            <a:prstGeom prst="line">
              <a:avLst/>
            </a:prstGeom>
            <a:ln w="31750">
              <a:solidFill>
                <a:srgbClr val="356660"/>
              </a:solidFill>
              <a:prstDash val="dash"/>
            </a:ln>
          </p:spPr>
          <p:style>
            <a:lnRef idx="1">
              <a:schemeClr val="accent1"/>
            </a:lnRef>
            <a:fillRef idx="0">
              <a:schemeClr val="accent1"/>
            </a:fillRef>
            <a:effectRef idx="0">
              <a:schemeClr val="accent1"/>
            </a:effectRef>
            <a:fontRef idx="minor">
              <a:schemeClr val="tx1"/>
            </a:fontRef>
          </p:style>
        </p:cxnSp>
        <p:grpSp>
          <p:nvGrpSpPr>
            <p:cNvPr id="171" name="组合 170"/>
            <p:cNvGrpSpPr/>
            <p:nvPr/>
          </p:nvGrpSpPr>
          <p:grpSpPr>
            <a:xfrm>
              <a:off x="3059293" y="5129827"/>
              <a:ext cx="856956" cy="923673"/>
              <a:chOff x="3415553" y="1717361"/>
              <a:chExt cx="651746" cy="702486"/>
            </a:xfrm>
          </p:grpSpPr>
          <p:sp>
            <p:nvSpPr>
              <p:cNvPr id="172" name="矩形 171"/>
              <p:cNvSpPr/>
              <p:nvPr/>
            </p:nvSpPr>
            <p:spPr>
              <a:xfrm>
                <a:off x="3708345" y="1717361"/>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201" name="矩形 200"/>
              <p:cNvSpPr/>
              <p:nvPr/>
            </p:nvSpPr>
            <p:spPr>
              <a:xfrm>
                <a:off x="3545295" y="1985533"/>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99" name="矩形 198"/>
              <p:cNvSpPr/>
              <p:nvPr/>
            </p:nvSpPr>
            <p:spPr>
              <a:xfrm>
                <a:off x="3923299" y="1985533"/>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cxnSp>
            <p:nvCxnSpPr>
              <p:cNvPr id="175" name="直接箭头连接符 174"/>
              <p:cNvCxnSpPr>
                <a:stCxn id="185" idx="1"/>
                <a:endCxn id="201" idx="0"/>
              </p:cNvCxnSpPr>
              <p:nvPr/>
            </p:nvCxnSpPr>
            <p:spPr>
              <a:xfrm flipH="1">
                <a:off x="3617295" y="1893757"/>
                <a:ext cx="128693" cy="91775"/>
              </a:xfrm>
              <a:prstGeom prst="straightConnector1">
                <a:avLst/>
              </a:prstGeom>
              <a:ln>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stCxn id="185" idx="3"/>
                <a:endCxn id="199" idx="0"/>
              </p:cNvCxnSpPr>
              <p:nvPr/>
            </p:nvCxnSpPr>
            <p:spPr>
              <a:xfrm>
                <a:off x="3816666" y="1893757"/>
                <a:ext cx="178633" cy="91775"/>
              </a:xfrm>
              <a:prstGeom prst="straightConnector1">
                <a:avLst/>
              </a:prstGeom>
              <a:ln>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3415553" y="2275847"/>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95" name="矩形 194"/>
              <p:cNvSpPr/>
              <p:nvPr/>
            </p:nvSpPr>
            <p:spPr>
              <a:xfrm>
                <a:off x="3679406" y="2275847"/>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93" name="矩形 192"/>
              <p:cNvSpPr/>
              <p:nvPr/>
            </p:nvSpPr>
            <p:spPr>
              <a:xfrm>
                <a:off x="3923172" y="2275847"/>
                <a:ext cx="144000" cy="1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cxnSp>
            <p:nvCxnSpPr>
              <p:cNvPr id="181" name="直接箭头连接符 180"/>
              <p:cNvCxnSpPr>
                <a:endCxn id="197" idx="0"/>
              </p:cNvCxnSpPr>
              <p:nvPr/>
            </p:nvCxnSpPr>
            <p:spPr>
              <a:xfrm flipH="1">
                <a:off x="3487553" y="2203190"/>
                <a:ext cx="125290" cy="72657"/>
              </a:xfrm>
              <a:prstGeom prst="straightConnector1">
                <a:avLst/>
              </a:prstGeom>
              <a:ln>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endCxn id="195" idx="0"/>
              </p:cNvCxnSpPr>
              <p:nvPr/>
            </p:nvCxnSpPr>
            <p:spPr>
              <a:xfrm>
                <a:off x="3615068" y="2203190"/>
                <a:ext cx="136337" cy="72657"/>
              </a:xfrm>
              <a:prstGeom prst="straightConnector1">
                <a:avLst/>
              </a:prstGeom>
              <a:ln>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187" idx="3"/>
                <a:endCxn id="193" idx="0"/>
              </p:cNvCxnSpPr>
              <p:nvPr/>
            </p:nvCxnSpPr>
            <p:spPr>
              <a:xfrm flipH="1">
                <a:off x="3995172" y="2183621"/>
                <a:ext cx="127" cy="92226"/>
              </a:xfrm>
              <a:prstGeom prst="straightConnector1">
                <a:avLst/>
              </a:prstGeom>
              <a:ln>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185" name="菱形 184"/>
              <p:cNvSpPr/>
              <p:nvPr/>
            </p:nvSpPr>
            <p:spPr>
              <a:xfrm>
                <a:off x="3745988" y="1858418"/>
                <a:ext cx="70677" cy="70677"/>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6" name="组合 185"/>
              <p:cNvGrpSpPr/>
              <p:nvPr/>
            </p:nvGrpSpPr>
            <p:grpSpPr>
              <a:xfrm>
                <a:off x="3592272" y="2124286"/>
                <a:ext cx="47874" cy="81434"/>
                <a:chOff x="2207683" y="2667955"/>
                <a:chExt cx="84594" cy="143895"/>
              </a:xfrm>
            </p:grpSpPr>
            <p:cxnSp>
              <p:nvCxnSpPr>
                <p:cNvPr id="188" name="直接连接符 187"/>
                <p:cNvCxnSpPr/>
                <p:nvPr/>
              </p:nvCxnSpPr>
              <p:spPr>
                <a:xfrm>
                  <a:off x="2207683" y="2706196"/>
                  <a:ext cx="84594" cy="0"/>
                </a:xfrm>
                <a:prstGeom prst="line">
                  <a:avLst/>
                </a:prstGeom>
              </p:spPr>
              <p:style>
                <a:lnRef idx="1">
                  <a:schemeClr val="dk1"/>
                </a:lnRef>
                <a:fillRef idx="0">
                  <a:schemeClr val="dk1"/>
                </a:fillRef>
                <a:effectRef idx="0">
                  <a:schemeClr val="dk1"/>
                </a:effectRef>
                <a:fontRef idx="minor">
                  <a:schemeClr val="tx1"/>
                </a:fontRef>
              </p:style>
            </p:cxnSp>
            <p:cxnSp>
              <p:nvCxnSpPr>
                <p:cNvPr id="189" name="直接连接符 188"/>
                <p:cNvCxnSpPr/>
                <p:nvPr/>
              </p:nvCxnSpPr>
              <p:spPr>
                <a:xfrm>
                  <a:off x="2207683" y="2766509"/>
                  <a:ext cx="84594" cy="0"/>
                </a:xfrm>
                <a:prstGeom prst="line">
                  <a:avLst/>
                </a:prstGeom>
              </p:spPr>
              <p:style>
                <a:lnRef idx="1">
                  <a:schemeClr val="dk1"/>
                </a:lnRef>
                <a:fillRef idx="0">
                  <a:schemeClr val="dk1"/>
                </a:fillRef>
                <a:effectRef idx="0">
                  <a:schemeClr val="dk1"/>
                </a:effectRef>
                <a:fontRef idx="minor">
                  <a:schemeClr val="tx1"/>
                </a:fontRef>
              </p:style>
            </p:cxnSp>
            <p:cxnSp>
              <p:nvCxnSpPr>
                <p:cNvPr id="190" name="直接连接符 189"/>
                <p:cNvCxnSpPr/>
                <p:nvPr/>
              </p:nvCxnSpPr>
              <p:spPr>
                <a:xfrm>
                  <a:off x="2247964" y="2667955"/>
                  <a:ext cx="0" cy="143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7" name="等腰三角形 186"/>
              <p:cNvSpPr/>
              <p:nvPr/>
            </p:nvSpPr>
            <p:spPr>
              <a:xfrm>
                <a:off x="3968782" y="2137902"/>
                <a:ext cx="53034" cy="457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9" name="圆角矩形 68"/>
          <p:cNvSpPr/>
          <p:nvPr/>
        </p:nvSpPr>
        <p:spPr>
          <a:xfrm>
            <a:off x="5740053" y="688546"/>
            <a:ext cx="2578414" cy="2622308"/>
          </a:xfrm>
          <a:prstGeom prst="roundRect">
            <a:avLst/>
          </a:prstGeom>
          <a:solidFill>
            <a:srgbClr val="92D050"/>
          </a:solidFill>
          <a:ln w="12700">
            <a:solidFill>
              <a:srgbClr val="3566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5665241" y="716343"/>
            <a:ext cx="2728038" cy="802893"/>
          </a:xfrm>
          <a:prstGeom prst="rect">
            <a:avLst/>
          </a:prstGeom>
          <a:noFill/>
        </p:spPr>
        <p:txBody>
          <a:bodyPr wrap="square" rtlCol="0">
            <a:spAutoFit/>
          </a:bodyPr>
          <a:lstStyle/>
          <a:p>
            <a:pPr algn="ctr"/>
            <a:r>
              <a:rPr lang="en-US" altLang="zh-CN" b="1" dirty="0" smtClean="0">
                <a:solidFill>
                  <a:srgbClr val="356660"/>
                </a:solidFill>
              </a:rPr>
              <a:t>Abstract Service Composition</a:t>
            </a:r>
            <a:endParaRPr lang="zh-CN" altLang="en-US" b="1" dirty="0">
              <a:solidFill>
                <a:srgbClr val="356660"/>
              </a:solidFill>
            </a:endParaRPr>
          </a:p>
        </p:txBody>
      </p:sp>
      <p:cxnSp>
        <p:nvCxnSpPr>
          <p:cNvPr id="72" name="直接连接符 71"/>
          <p:cNvCxnSpPr/>
          <p:nvPr/>
        </p:nvCxnSpPr>
        <p:spPr>
          <a:xfrm>
            <a:off x="5759422" y="1458165"/>
            <a:ext cx="2578414" cy="0"/>
          </a:xfrm>
          <a:prstGeom prst="line">
            <a:avLst/>
          </a:prstGeom>
          <a:ln w="31750">
            <a:solidFill>
              <a:srgbClr val="356660"/>
            </a:solidFill>
            <a:prstDash val="dash"/>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6461577" y="1511935"/>
            <a:ext cx="1174104" cy="1742621"/>
            <a:chOff x="6359541" y="4171049"/>
            <a:chExt cx="894844" cy="1402815"/>
          </a:xfrm>
        </p:grpSpPr>
        <p:cxnSp>
          <p:nvCxnSpPr>
            <p:cNvPr id="14" name="直接连接符 13"/>
            <p:cNvCxnSpPr/>
            <p:nvPr/>
          </p:nvCxnSpPr>
          <p:spPr>
            <a:xfrm>
              <a:off x="6480790" y="4484781"/>
              <a:ext cx="652347" cy="0"/>
            </a:xfrm>
            <a:prstGeom prst="line">
              <a:avLst/>
            </a:prstGeom>
          </p:spPr>
          <p:style>
            <a:lnRef idx="1">
              <a:schemeClr val="dk1"/>
            </a:lnRef>
            <a:fillRef idx="0">
              <a:schemeClr val="dk1"/>
            </a:fillRef>
            <a:effectRef idx="0">
              <a:schemeClr val="dk1"/>
            </a:effectRef>
            <a:fontRef idx="minor">
              <a:schemeClr val="tx1"/>
            </a:fontRef>
          </p:style>
        </p:cxnSp>
        <p:sp>
          <p:nvSpPr>
            <p:cNvPr id="7" name="椭圆 6"/>
            <p:cNvSpPr/>
            <p:nvPr/>
          </p:nvSpPr>
          <p:spPr>
            <a:xfrm>
              <a:off x="6680952" y="4171049"/>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菱形 9"/>
            <p:cNvSpPr/>
            <p:nvPr/>
          </p:nvSpPr>
          <p:spPr>
            <a:xfrm>
              <a:off x="6748587" y="4399835"/>
              <a:ext cx="115802" cy="15844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cxnSp>
          <p:nvCxnSpPr>
            <p:cNvPr id="18" name="直接箭头连接符 17"/>
            <p:cNvCxnSpPr/>
            <p:nvPr/>
          </p:nvCxnSpPr>
          <p:spPr>
            <a:xfrm flipH="1">
              <a:off x="6480790" y="4480019"/>
              <a:ext cx="2381" cy="144000"/>
            </a:xfrm>
            <a:prstGeom prst="straightConnector1">
              <a:avLst/>
            </a:prstGeom>
            <a:ln>
              <a:headEnd type="none" w="med" len="med"/>
              <a:tailEnd type="arrow" w="sm" len="sm"/>
            </a:ln>
          </p:spPr>
          <p:style>
            <a:lnRef idx="1">
              <a:schemeClr val="dk1"/>
            </a:lnRef>
            <a:fillRef idx="0">
              <a:schemeClr val="dk1"/>
            </a:fillRef>
            <a:effectRef idx="0">
              <a:schemeClr val="dk1"/>
            </a:effectRef>
            <a:fontRef idx="minor">
              <a:schemeClr val="tx1"/>
            </a:fontRef>
          </p:style>
        </p:cxnSp>
        <p:sp>
          <p:nvSpPr>
            <p:cNvPr id="89" name="椭圆 88"/>
            <p:cNvSpPr/>
            <p:nvPr/>
          </p:nvSpPr>
          <p:spPr>
            <a:xfrm>
              <a:off x="6359541" y="4612413"/>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0" name="椭圆 89"/>
            <p:cNvSpPr/>
            <p:nvPr/>
          </p:nvSpPr>
          <p:spPr>
            <a:xfrm>
              <a:off x="6680952" y="4612413"/>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94" name="直接箭头连接符 93"/>
            <p:cNvCxnSpPr/>
            <p:nvPr/>
          </p:nvCxnSpPr>
          <p:spPr>
            <a:xfrm flipH="1">
              <a:off x="7129090" y="4483924"/>
              <a:ext cx="2381" cy="144000"/>
            </a:xfrm>
            <a:prstGeom prst="straightConnector1">
              <a:avLst/>
            </a:prstGeom>
            <a:ln>
              <a:headEnd type="none" w="med" len="med"/>
              <a:tailEnd type="arrow" w="sm" len="sm"/>
            </a:ln>
          </p:spPr>
          <p:style>
            <a:lnRef idx="1">
              <a:schemeClr val="dk1"/>
            </a:lnRef>
            <a:fillRef idx="0">
              <a:schemeClr val="dk1"/>
            </a:fillRef>
            <a:effectRef idx="0">
              <a:schemeClr val="dk1"/>
            </a:effectRef>
            <a:fontRef idx="minor">
              <a:schemeClr val="tx1"/>
            </a:fontRef>
          </p:style>
        </p:cxnSp>
        <p:sp>
          <p:nvSpPr>
            <p:cNvPr id="91" name="椭圆 90"/>
            <p:cNvSpPr/>
            <p:nvPr/>
          </p:nvSpPr>
          <p:spPr>
            <a:xfrm>
              <a:off x="7004744" y="4612413"/>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2" name="直接连接符 21"/>
            <p:cNvCxnSpPr>
              <a:stCxn id="10" idx="2"/>
              <a:endCxn id="90" idx="0"/>
            </p:cNvCxnSpPr>
            <p:nvPr/>
          </p:nvCxnSpPr>
          <p:spPr>
            <a:xfrm flipH="1">
              <a:off x="6805773" y="4558277"/>
              <a:ext cx="715" cy="54136"/>
            </a:xfrm>
            <a:prstGeom prst="line">
              <a:avLst/>
            </a:prstGeom>
            <a:ln>
              <a:headEnd type="none" w="med" len="med"/>
              <a:tailEnd type="arrow" w="sm" len="sm"/>
            </a:ln>
          </p:spPr>
          <p:style>
            <a:lnRef idx="1">
              <a:schemeClr val="dk1"/>
            </a:lnRef>
            <a:fillRef idx="0">
              <a:schemeClr val="dk1"/>
            </a:fillRef>
            <a:effectRef idx="0">
              <a:schemeClr val="dk1"/>
            </a:effectRef>
            <a:fontRef idx="minor">
              <a:schemeClr val="tx1"/>
            </a:fontRef>
          </p:style>
        </p:cxnSp>
        <p:cxnSp>
          <p:nvCxnSpPr>
            <p:cNvPr id="95" name="直接连接符 94"/>
            <p:cNvCxnSpPr/>
            <p:nvPr/>
          </p:nvCxnSpPr>
          <p:spPr>
            <a:xfrm>
              <a:off x="6472454" y="4839496"/>
              <a:ext cx="652347" cy="0"/>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6477217" y="4771644"/>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806089" y="4775268"/>
              <a:ext cx="0" cy="144000"/>
            </a:xfrm>
            <a:prstGeom prst="line">
              <a:avLst/>
            </a:prstGeom>
            <a:ln>
              <a:headEnd type="none" w="med" len="med"/>
              <a:tailEnd type="arrow" w="sm" len="sm"/>
            </a:ln>
          </p:spPr>
          <p:style>
            <a:lnRef idx="1">
              <a:schemeClr val="dk1"/>
            </a:lnRef>
            <a:fillRef idx="0">
              <a:schemeClr val="dk1"/>
            </a:fillRef>
            <a:effectRef idx="0">
              <a:schemeClr val="dk1"/>
            </a:effectRef>
            <a:fontRef idx="minor">
              <a:schemeClr val="tx1"/>
            </a:fontRef>
          </p:style>
        </p:cxnSp>
        <p:cxnSp>
          <p:nvCxnSpPr>
            <p:cNvPr id="110" name="直接连接符 109"/>
            <p:cNvCxnSpPr/>
            <p:nvPr/>
          </p:nvCxnSpPr>
          <p:spPr>
            <a:xfrm>
              <a:off x="7128373" y="4771644"/>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480790" y="4992065"/>
              <a:ext cx="652347" cy="0"/>
            </a:xfrm>
            <a:prstGeom prst="line">
              <a:avLst/>
            </a:prstGeom>
          </p:spPr>
          <p:style>
            <a:lnRef idx="1">
              <a:schemeClr val="dk1"/>
            </a:lnRef>
            <a:fillRef idx="0">
              <a:schemeClr val="dk1"/>
            </a:fillRef>
            <a:effectRef idx="0">
              <a:schemeClr val="dk1"/>
            </a:effectRef>
            <a:fontRef idx="minor">
              <a:schemeClr val="tx1"/>
            </a:fontRef>
          </p:style>
        </p:cxnSp>
        <p:sp>
          <p:nvSpPr>
            <p:cNvPr id="123" name="菱形 122"/>
            <p:cNvSpPr/>
            <p:nvPr/>
          </p:nvSpPr>
          <p:spPr>
            <a:xfrm>
              <a:off x="6748587" y="4907119"/>
              <a:ext cx="115802" cy="15844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cxnSp>
          <p:nvCxnSpPr>
            <p:cNvPr id="124" name="直接箭头连接符 123"/>
            <p:cNvCxnSpPr/>
            <p:nvPr/>
          </p:nvCxnSpPr>
          <p:spPr>
            <a:xfrm flipH="1">
              <a:off x="6480790" y="4987303"/>
              <a:ext cx="2381" cy="144000"/>
            </a:xfrm>
            <a:prstGeom prst="straightConnector1">
              <a:avLst/>
            </a:prstGeom>
            <a:ln>
              <a:headEnd type="none" w="med" len="med"/>
              <a:tailEnd type="arrow" w="sm" len="sm"/>
            </a:ln>
          </p:spPr>
          <p:style>
            <a:lnRef idx="1">
              <a:schemeClr val="dk1"/>
            </a:lnRef>
            <a:fillRef idx="0">
              <a:schemeClr val="dk1"/>
            </a:fillRef>
            <a:effectRef idx="0">
              <a:schemeClr val="dk1"/>
            </a:effectRef>
            <a:fontRef idx="minor">
              <a:schemeClr val="tx1"/>
            </a:fontRef>
          </p:style>
        </p:cxnSp>
        <p:sp>
          <p:nvSpPr>
            <p:cNvPr id="125" name="椭圆 124"/>
            <p:cNvSpPr/>
            <p:nvPr/>
          </p:nvSpPr>
          <p:spPr>
            <a:xfrm>
              <a:off x="6359541" y="5119697"/>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6" name="椭圆 125"/>
            <p:cNvSpPr/>
            <p:nvPr/>
          </p:nvSpPr>
          <p:spPr>
            <a:xfrm>
              <a:off x="6680952" y="5119697"/>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27" name="直接箭头连接符 126"/>
            <p:cNvCxnSpPr/>
            <p:nvPr/>
          </p:nvCxnSpPr>
          <p:spPr>
            <a:xfrm flipH="1">
              <a:off x="7129090" y="4991208"/>
              <a:ext cx="2381" cy="144000"/>
            </a:xfrm>
            <a:prstGeom prst="straightConnector1">
              <a:avLst/>
            </a:prstGeom>
            <a:ln>
              <a:headEnd type="none" w="med" len="med"/>
              <a:tailEnd type="arrow" w="sm" len="sm"/>
            </a:ln>
          </p:spPr>
          <p:style>
            <a:lnRef idx="1">
              <a:schemeClr val="dk1"/>
            </a:lnRef>
            <a:fillRef idx="0">
              <a:schemeClr val="dk1"/>
            </a:fillRef>
            <a:effectRef idx="0">
              <a:schemeClr val="dk1"/>
            </a:effectRef>
            <a:fontRef idx="minor">
              <a:schemeClr val="tx1"/>
            </a:fontRef>
          </p:style>
        </p:cxnSp>
        <p:sp>
          <p:nvSpPr>
            <p:cNvPr id="128" name="椭圆 127"/>
            <p:cNvSpPr/>
            <p:nvPr/>
          </p:nvSpPr>
          <p:spPr>
            <a:xfrm>
              <a:off x="7004744" y="5119697"/>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29" name="直接连接符 128"/>
            <p:cNvCxnSpPr>
              <a:stCxn id="123" idx="2"/>
              <a:endCxn id="126" idx="0"/>
            </p:cNvCxnSpPr>
            <p:nvPr/>
          </p:nvCxnSpPr>
          <p:spPr>
            <a:xfrm flipH="1">
              <a:off x="6805773" y="5065561"/>
              <a:ext cx="715" cy="54136"/>
            </a:xfrm>
            <a:prstGeom prst="line">
              <a:avLst/>
            </a:prstGeom>
            <a:ln>
              <a:headEnd type="none" w="med" len="med"/>
              <a:tailEnd type="arrow" w="sm" len="sm"/>
            </a:ln>
          </p:spPr>
          <p:style>
            <a:lnRef idx="1">
              <a:schemeClr val="dk1"/>
            </a:lnRef>
            <a:fillRef idx="0">
              <a:schemeClr val="dk1"/>
            </a:fillRef>
            <a:effectRef idx="0">
              <a:schemeClr val="dk1"/>
            </a:effectRef>
            <a:fontRef idx="minor">
              <a:schemeClr val="tx1"/>
            </a:fontRef>
          </p:style>
        </p:cxnSp>
        <p:cxnSp>
          <p:nvCxnSpPr>
            <p:cNvPr id="130" name="直接连接符 129"/>
            <p:cNvCxnSpPr/>
            <p:nvPr/>
          </p:nvCxnSpPr>
          <p:spPr>
            <a:xfrm>
              <a:off x="6472454" y="5346780"/>
              <a:ext cx="652347" cy="0"/>
            </a:xfrm>
            <a:prstGeom prst="line">
              <a:avLst/>
            </a:prstGeom>
          </p:spPr>
          <p:style>
            <a:lnRef idx="1">
              <a:schemeClr val="dk1"/>
            </a:lnRef>
            <a:fillRef idx="0">
              <a:schemeClr val="dk1"/>
            </a:fillRef>
            <a:effectRef idx="0">
              <a:schemeClr val="dk1"/>
            </a:effectRef>
            <a:fontRef idx="minor">
              <a:schemeClr val="tx1"/>
            </a:fontRef>
          </p:style>
        </p:cxnSp>
        <p:cxnSp>
          <p:nvCxnSpPr>
            <p:cNvPr id="131" name="直接连接符 130"/>
            <p:cNvCxnSpPr/>
            <p:nvPr/>
          </p:nvCxnSpPr>
          <p:spPr>
            <a:xfrm>
              <a:off x="6477217" y="5278928"/>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6806089" y="5282552"/>
              <a:ext cx="0" cy="144000"/>
            </a:xfrm>
            <a:prstGeom prst="line">
              <a:avLst/>
            </a:prstGeom>
            <a:ln>
              <a:headEnd type="none" w="med" len="med"/>
              <a:tailEnd type="arrow" w="sm" len="sm"/>
            </a:ln>
          </p:spPr>
          <p:style>
            <a:lnRef idx="1">
              <a:schemeClr val="dk1"/>
            </a:lnRef>
            <a:fillRef idx="0">
              <a:schemeClr val="dk1"/>
            </a:fillRef>
            <a:effectRef idx="0">
              <a:schemeClr val="dk1"/>
            </a:effectRef>
            <a:fontRef idx="minor">
              <a:schemeClr val="tx1"/>
            </a:fontRef>
          </p:style>
        </p:cxnSp>
        <p:cxnSp>
          <p:nvCxnSpPr>
            <p:cNvPr id="133" name="直接连接符 132"/>
            <p:cNvCxnSpPr/>
            <p:nvPr/>
          </p:nvCxnSpPr>
          <p:spPr>
            <a:xfrm>
              <a:off x="7128373" y="5278928"/>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7" idx="4"/>
              <a:endCxn id="10" idx="0"/>
            </p:cNvCxnSpPr>
            <p:nvPr/>
          </p:nvCxnSpPr>
          <p:spPr>
            <a:xfrm>
              <a:off x="6805773" y="4330280"/>
              <a:ext cx="715" cy="69555"/>
            </a:xfrm>
            <a:prstGeom prst="line">
              <a:avLst/>
            </a:prstGeom>
            <a:ln>
              <a:headEnd type="none" w="med" len="med"/>
              <a:tailEnd type="arrow" w="sm" len="sm"/>
            </a:ln>
          </p:spPr>
          <p:style>
            <a:lnRef idx="1">
              <a:schemeClr val="dk1"/>
            </a:lnRef>
            <a:fillRef idx="0">
              <a:schemeClr val="dk1"/>
            </a:fillRef>
            <a:effectRef idx="0">
              <a:schemeClr val="dk1"/>
            </a:effectRef>
            <a:fontRef idx="minor">
              <a:schemeClr val="tx1"/>
            </a:fontRef>
          </p:style>
        </p:cxnSp>
        <p:sp>
          <p:nvSpPr>
            <p:cNvPr id="134" name="椭圆 133"/>
            <p:cNvSpPr/>
            <p:nvPr/>
          </p:nvSpPr>
          <p:spPr>
            <a:xfrm>
              <a:off x="6673806" y="5414633"/>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147" name="直接连接符 146"/>
          <p:cNvCxnSpPr/>
          <p:nvPr/>
        </p:nvCxnSpPr>
        <p:spPr>
          <a:xfrm>
            <a:off x="7059660" y="3334133"/>
            <a:ext cx="0" cy="779277"/>
          </a:xfrm>
          <a:prstGeom prst="line">
            <a:avLst/>
          </a:prstGeom>
          <a:ln w="31750">
            <a:solidFill>
              <a:srgbClr val="35666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5665241" y="4116564"/>
            <a:ext cx="2719490" cy="2622308"/>
            <a:chOff x="6922599" y="1461574"/>
            <a:chExt cx="2072661" cy="2110966"/>
          </a:xfrm>
        </p:grpSpPr>
        <p:sp>
          <p:nvSpPr>
            <p:cNvPr id="149" name="圆角矩形 148"/>
            <p:cNvSpPr/>
            <p:nvPr/>
          </p:nvSpPr>
          <p:spPr>
            <a:xfrm>
              <a:off x="6976360" y="1461574"/>
              <a:ext cx="1965140" cy="2110966"/>
            </a:xfrm>
            <a:prstGeom prst="roundRect">
              <a:avLst/>
            </a:prstGeom>
            <a:solidFill>
              <a:srgbClr val="92D050"/>
            </a:solidFill>
            <a:ln w="12700">
              <a:solidFill>
                <a:srgbClr val="3566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文本框 149"/>
            <p:cNvSpPr txBox="1"/>
            <p:nvPr/>
          </p:nvSpPr>
          <p:spPr>
            <a:xfrm>
              <a:off x="6922599" y="1628785"/>
              <a:ext cx="2072661" cy="369332"/>
            </a:xfrm>
            <a:prstGeom prst="rect">
              <a:avLst/>
            </a:prstGeom>
            <a:noFill/>
          </p:spPr>
          <p:txBody>
            <a:bodyPr wrap="square" rtlCol="0">
              <a:spAutoFit/>
            </a:bodyPr>
            <a:lstStyle/>
            <a:p>
              <a:pPr algn="ctr"/>
              <a:r>
                <a:rPr lang="en-US" altLang="zh-CN" b="1" dirty="0" smtClean="0">
                  <a:solidFill>
                    <a:srgbClr val="356660"/>
                  </a:solidFill>
                </a:rPr>
                <a:t>Process Instance</a:t>
              </a:r>
              <a:endParaRPr lang="zh-CN" altLang="en-US" b="1" dirty="0">
                <a:solidFill>
                  <a:srgbClr val="356660"/>
                </a:solidFill>
              </a:endParaRPr>
            </a:p>
          </p:txBody>
        </p:sp>
        <p:cxnSp>
          <p:nvCxnSpPr>
            <p:cNvPr id="151" name="直接连接符 150"/>
            <p:cNvCxnSpPr/>
            <p:nvPr/>
          </p:nvCxnSpPr>
          <p:spPr>
            <a:xfrm>
              <a:off x="6976360" y="2081120"/>
              <a:ext cx="1965140" cy="0"/>
            </a:xfrm>
            <a:prstGeom prst="line">
              <a:avLst/>
            </a:prstGeom>
            <a:ln w="31750">
              <a:solidFill>
                <a:srgbClr val="356660"/>
              </a:solidFill>
              <a:prstDash val="dash"/>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6873915" y="5071878"/>
            <a:ext cx="327548" cy="1300768"/>
            <a:chOff x="1033184" y="2414112"/>
            <a:chExt cx="249641" cy="1047122"/>
          </a:xfrm>
        </p:grpSpPr>
        <p:sp>
          <p:nvSpPr>
            <p:cNvPr id="154" name="椭圆 153"/>
            <p:cNvSpPr/>
            <p:nvPr/>
          </p:nvSpPr>
          <p:spPr>
            <a:xfrm>
              <a:off x="1033184" y="2414112"/>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8" name="椭圆 157"/>
            <p:cNvSpPr/>
            <p:nvPr/>
          </p:nvSpPr>
          <p:spPr>
            <a:xfrm>
              <a:off x="1033184" y="2710076"/>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0" name="椭圆 179"/>
            <p:cNvSpPr/>
            <p:nvPr/>
          </p:nvSpPr>
          <p:spPr>
            <a:xfrm>
              <a:off x="1033184" y="3006040"/>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4" name="椭圆 203"/>
            <p:cNvSpPr/>
            <p:nvPr/>
          </p:nvSpPr>
          <p:spPr>
            <a:xfrm>
              <a:off x="1033184" y="3302003"/>
              <a:ext cx="249641" cy="1592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7" name="直接连接符 36"/>
            <p:cNvCxnSpPr/>
            <p:nvPr/>
          </p:nvCxnSpPr>
          <p:spPr>
            <a:xfrm>
              <a:off x="1158004" y="2573343"/>
              <a:ext cx="0" cy="136733"/>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58004" y="2869307"/>
              <a:ext cx="0" cy="136733"/>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80" idx="4"/>
              <a:endCxn id="204" idx="0"/>
            </p:cNvCxnSpPr>
            <p:nvPr/>
          </p:nvCxnSpPr>
          <p:spPr>
            <a:xfrm>
              <a:off x="1158005" y="3165271"/>
              <a:ext cx="0" cy="1367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0" name="文本框 119"/>
          <p:cNvSpPr txBox="1"/>
          <p:nvPr/>
        </p:nvSpPr>
        <p:spPr>
          <a:xfrm>
            <a:off x="7077947" y="3751491"/>
            <a:ext cx="1370201" cy="420562"/>
          </a:xfrm>
          <a:prstGeom prst="rect">
            <a:avLst/>
          </a:prstGeom>
          <a:noFill/>
        </p:spPr>
        <p:txBody>
          <a:bodyPr wrap="square" rtlCol="0">
            <a:spAutoFit/>
          </a:bodyPr>
          <a:lstStyle>
            <a:defPPr>
              <a:defRPr lang="zh-CN"/>
            </a:defPPr>
            <a:lvl1pPr algn="ctr">
              <a:defRPr sz="1600" b="1">
                <a:solidFill>
                  <a:srgbClr val="356660"/>
                </a:solidFill>
              </a:defRPr>
            </a:lvl1pPr>
          </a:lstStyle>
          <a:p>
            <a:r>
              <a:rPr lang="en-US" altLang="zh-CN" dirty="0"/>
              <a:t>Derivate</a:t>
            </a:r>
            <a:endParaRPr lang="zh-CN" altLang="en-US" dirty="0"/>
          </a:p>
        </p:txBody>
      </p:sp>
      <p:cxnSp>
        <p:nvCxnSpPr>
          <p:cNvPr id="25" name="直接箭头连接符 24"/>
          <p:cNvCxnSpPr/>
          <p:nvPr/>
        </p:nvCxnSpPr>
        <p:spPr>
          <a:xfrm>
            <a:off x="3516380" y="5472983"/>
            <a:ext cx="2148861" cy="0"/>
          </a:xfrm>
          <a:prstGeom prst="straightConnector1">
            <a:avLst/>
          </a:prstGeom>
          <a:ln w="31750">
            <a:solidFill>
              <a:srgbClr val="35666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52" name="文本框 151"/>
          <p:cNvSpPr txBox="1"/>
          <p:nvPr/>
        </p:nvSpPr>
        <p:spPr>
          <a:xfrm>
            <a:off x="842979" y="3452999"/>
            <a:ext cx="1429921" cy="420562"/>
          </a:xfrm>
          <a:prstGeom prst="rect">
            <a:avLst/>
          </a:prstGeom>
          <a:noFill/>
        </p:spPr>
        <p:txBody>
          <a:bodyPr wrap="square" rtlCol="0">
            <a:spAutoFit/>
          </a:bodyPr>
          <a:lstStyle/>
          <a:p>
            <a:pPr algn="ctr"/>
            <a:r>
              <a:rPr lang="en-US" altLang="zh-CN" sz="1600" b="1" dirty="0" smtClean="0">
                <a:solidFill>
                  <a:srgbClr val="356660"/>
                </a:solidFill>
              </a:rPr>
              <a:t>Configure</a:t>
            </a:r>
            <a:endParaRPr lang="zh-CN" altLang="en-US" sz="1600" b="1" dirty="0">
              <a:solidFill>
                <a:srgbClr val="356660"/>
              </a:solidFill>
            </a:endParaRPr>
          </a:p>
        </p:txBody>
      </p:sp>
      <p:cxnSp>
        <p:nvCxnSpPr>
          <p:cNvPr id="28" name="直接箭头连接符 27"/>
          <p:cNvCxnSpPr>
            <a:stCxn id="67" idx="3"/>
            <a:endCxn id="69" idx="1"/>
          </p:cNvCxnSpPr>
          <p:nvPr/>
        </p:nvCxnSpPr>
        <p:spPr>
          <a:xfrm>
            <a:off x="3516381" y="1999700"/>
            <a:ext cx="2223672" cy="0"/>
          </a:xfrm>
          <a:prstGeom prst="straightConnector1">
            <a:avLst/>
          </a:prstGeom>
          <a:ln w="31750">
            <a:solidFill>
              <a:srgbClr val="35666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09600" y="55521"/>
            <a:ext cx="7856833" cy="6738979"/>
          </a:xfrm>
          <a:prstGeom prst="rect">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6" name="文本框 155"/>
          <p:cNvSpPr txBox="1"/>
          <p:nvPr/>
        </p:nvSpPr>
        <p:spPr>
          <a:xfrm>
            <a:off x="828915" y="64158"/>
            <a:ext cx="2466395" cy="458796"/>
          </a:xfrm>
          <a:prstGeom prst="rect">
            <a:avLst/>
          </a:prstGeom>
          <a:noFill/>
        </p:spPr>
        <p:txBody>
          <a:bodyPr wrap="square" rtlCol="0">
            <a:spAutoFit/>
          </a:bodyPr>
          <a:lstStyle/>
          <a:p>
            <a:pPr algn="ctr"/>
            <a:r>
              <a:rPr lang="en-US" altLang="zh-CN" b="1" dirty="0" smtClean="0">
                <a:solidFill>
                  <a:srgbClr val="356660"/>
                </a:solidFill>
              </a:rPr>
              <a:t>Domain Analysis</a:t>
            </a:r>
            <a:endParaRPr lang="zh-CN" altLang="en-US" b="1" dirty="0">
              <a:solidFill>
                <a:srgbClr val="356660"/>
              </a:solidFill>
            </a:endParaRPr>
          </a:p>
        </p:txBody>
      </p:sp>
      <p:cxnSp>
        <p:nvCxnSpPr>
          <p:cNvPr id="21" name="直接连接符 20"/>
          <p:cNvCxnSpPr/>
          <p:nvPr/>
        </p:nvCxnSpPr>
        <p:spPr>
          <a:xfrm>
            <a:off x="609600" y="522954"/>
            <a:ext cx="7856833"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7" name="文本框 156"/>
          <p:cNvSpPr txBox="1"/>
          <p:nvPr/>
        </p:nvSpPr>
        <p:spPr>
          <a:xfrm>
            <a:off x="5583027" y="59007"/>
            <a:ext cx="3002173" cy="458796"/>
          </a:xfrm>
          <a:prstGeom prst="rect">
            <a:avLst/>
          </a:prstGeom>
          <a:noFill/>
        </p:spPr>
        <p:txBody>
          <a:bodyPr wrap="square" rtlCol="0">
            <a:spAutoFit/>
          </a:bodyPr>
          <a:lstStyle/>
          <a:p>
            <a:pPr algn="ctr"/>
            <a:r>
              <a:rPr lang="en-US" altLang="zh-CN" b="1" dirty="0" smtClean="0">
                <a:solidFill>
                  <a:srgbClr val="356660"/>
                </a:solidFill>
              </a:rPr>
              <a:t>Service Composition</a:t>
            </a:r>
            <a:endParaRPr lang="zh-CN" altLang="en-US" b="1" dirty="0">
              <a:solidFill>
                <a:srgbClr val="356660"/>
              </a:solidFill>
            </a:endParaRPr>
          </a:p>
        </p:txBody>
      </p:sp>
      <p:cxnSp>
        <p:nvCxnSpPr>
          <p:cNvPr id="26" name="直接连接符 25"/>
          <p:cNvCxnSpPr>
            <a:stCxn id="9" idx="0"/>
          </p:cNvCxnSpPr>
          <p:nvPr/>
        </p:nvCxnSpPr>
        <p:spPr>
          <a:xfrm>
            <a:off x="4538017" y="55521"/>
            <a:ext cx="0" cy="187876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4530671" y="2567320"/>
            <a:ext cx="2473" cy="70198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4533144" y="5758072"/>
            <a:ext cx="0" cy="102856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4"/>
          <a:stretch>
            <a:fillRect/>
          </a:stretch>
        </p:blipFill>
        <p:spPr>
          <a:xfrm>
            <a:off x="3677615" y="681986"/>
            <a:ext cx="749852" cy="638942"/>
          </a:xfrm>
          <a:prstGeom prst="rect">
            <a:avLst/>
          </a:prstGeom>
        </p:spPr>
      </p:pic>
      <p:sp>
        <p:nvSpPr>
          <p:cNvPr id="161" name="文本框 160"/>
          <p:cNvSpPr txBox="1"/>
          <p:nvPr/>
        </p:nvSpPr>
        <p:spPr>
          <a:xfrm>
            <a:off x="3513648" y="1300330"/>
            <a:ext cx="1017023" cy="344097"/>
          </a:xfrm>
          <a:prstGeom prst="rect">
            <a:avLst/>
          </a:prstGeom>
          <a:noFill/>
        </p:spPr>
        <p:txBody>
          <a:bodyPr wrap="square" lIns="0" rIns="0" rtlCol="0">
            <a:spAutoFit/>
          </a:bodyPr>
          <a:lstStyle/>
          <a:p>
            <a:pPr algn="ctr"/>
            <a:r>
              <a:rPr lang="en-US" altLang="zh-CN" sz="1200" b="1" dirty="0" smtClean="0">
                <a:solidFill>
                  <a:srgbClr val="356660"/>
                </a:solidFill>
              </a:rPr>
              <a:t>analyst</a:t>
            </a:r>
            <a:endParaRPr lang="zh-CN" altLang="en-US" sz="1200" b="1" dirty="0">
              <a:solidFill>
                <a:srgbClr val="356660"/>
              </a:solidFill>
            </a:endParaRPr>
          </a:p>
        </p:txBody>
      </p:sp>
      <p:pic>
        <p:nvPicPr>
          <p:cNvPr id="41" name="图片 40"/>
          <p:cNvPicPr>
            <a:picLocks noChangeAspect="1"/>
          </p:cNvPicPr>
          <p:nvPr/>
        </p:nvPicPr>
        <p:blipFill>
          <a:blip r:embed="rId5"/>
          <a:stretch>
            <a:fillRect/>
          </a:stretch>
        </p:blipFill>
        <p:spPr>
          <a:xfrm>
            <a:off x="4672095" y="649113"/>
            <a:ext cx="770831" cy="729797"/>
          </a:xfrm>
          <a:prstGeom prst="rect">
            <a:avLst/>
          </a:prstGeom>
        </p:spPr>
      </p:pic>
      <p:sp>
        <p:nvSpPr>
          <p:cNvPr id="162" name="文本框 161"/>
          <p:cNvSpPr txBox="1"/>
          <p:nvPr/>
        </p:nvSpPr>
        <p:spPr>
          <a:xfrm>
            <a:off x="4573971" y="1300330"/>
            <a:ext cx="1017023" cy="344097"/>
          </a:xfrm>
          <a:prstGeom prst="rect">
            <a:avLst/>
          </a:prstGeom>
          <a:noFill/>
        </p:spPr>
        <p:txBody>
          <a:bodyPr wrap="square" lIns="0" rIns="0" rtlCol="0">
            <a:spAutoFit/>
          </a:bodyPr>
          <a:lstStyle/>
          <a:p>
            <a:pPr algn="ctr"/>
            <a:r>
              <a:rPr lang="en-US" altLang="zh-CN" sz="1200" b="1" dirty="0" smtClean="0">
                <a:solidFill>
                  <a:srgbClr val="356660"/>
                </a:solidFill>
              </a:rPr>
              <a:t>designer</a:t>
            </a:r>
            <a:endParaRPr lang="zh-CN" altLang="en-US" sz="1200" b="1" dirty="0">
              <a:solidFill>
                <a:srgbClr val="356660"/>
              </a:solidFill>
            </a:endParaRPr>
          </a:p>
        </p:txBody>
      </p:sp>
      <p:grpSp>
        <p:nvGrpSpPr>
          <p:cNvPr id="64" name="组合 63"/>
          <p:cNvGrpSpPr/>
          <p:nvPr/>
        </p:nvGrpSpPr>
        <p:grpSpPr>
          <a:xfrm>
            <a:off x="6261056" y="3423760"/>
            <a:ext cx="1597208" cy="423159"/>
            <a:chOff x="4323956" y="3303796"/>
            <a:chExt cx="1217313" cy="340644"/>
          </a:xfrm>
        </p:grpSpPr>
        <p:sp>
          <p:nvSpPr>
            <p:cNvPr id="43" name="流程图: 卡片 42"/>
            <p:cNvSpPr/>
            <p:nvPr/>
          </p:nvSpPr>
          <p:spPr>
            <a:xfrm rot="5400000">
              <a:off x="4762291" y="3317956"/>
              <a:ext cx="340644" cy="312324"/>
            </a:xfrm>
            <a:prstGeom prst="flowChartPunchedCar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文本框 162"/>
            <p:cNvSpPr txBox="1"/>
            <p:nvPr/>
          </p:nvSpPr>
          <p:spPr>
            <a:xfrm>
              <a:off x="4323956" y="3374498"/>
              <a:ext cx="1217313" cy="222985"/>
            </a:xfrm>
            <a:prstGeom prst="rect">
              <a:avLst/>
            </a:prstGeom>
            <a:noFill/>
          </p:spPr>
          <p:txBody>
            <a:bodyPr wrap="square" lIns="0" rIns="0" rtlCol="0">
              <a:spAutoFit/>
            </a:bodyPr>
            <a:lstStyle/>
            <a:p>
              <a:pPr algn="ctr"/>
              <a:r>
                <a:rPr lang="en-US" altLang="zh-CN" sz="1200" b="1" dirty="0">
                  <a:solidFill>
                    <a:srgbClr val="356660"/>
                  </a:solidFill>
                </a:rPr>
                <a:t>c</a:t>
              </a:r>
              <a:r>
                <a:rPr lang="en-US" altLang="zh-CN" sz="1200" b="1" dirty="0" smtClean="0">
                  <a:solidFill>
                    <a:srgbClr val="356660"/>
                  </a:solidFill>
                </a:rPr>
                <a:t>onfiguration file</a:t>
              </a:r>
              <a:endParaRPr lang="zh-CN" altLang="en-US" sz="1200" b="1" dirty="0">
                <a:solidFill>
                  <a:srgbClr val="356660"/>
                </a:solidFill>
              </a:endParaRPr>
            </a:p>
          </p:txBody>
        </p:sp>
      </p:grpSp>
      <p:cxnSp>
        <p:nvCxnSpPr>
          <p:cNvPr id="164" name="直接连接符 163"/>
          <p:cNvCxnSpPr/>
          <p:nvPr/>
        </p:nvCxnSpPr>
        <p:spPr>
          <a:xfrm>
            <a:off x="4533144" y="3788587"/>
            <a:ext cx="0" cy="13821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7" idx="2"/>
          </p:cNvCxnSpPr>
          <p:nvPr/>
        </p:nvCxnSpPr>
        <p:spPr>
          <a:xfrm>
            <a:off x="2145716" y="3310854"/>
            <a:ext cx="4709048" cy="200735"/>
          </a:xfrm>
          <a:prstGeom prst="straightConnector1">
            <a:avLst/>
          </a:prstGeom>
          <a:ln w="31750">
            <a:solidFill>
              <a:srgbClr val="35666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3" name="文本框 172"/>
          <p:cNvSpPr txBox="1"/>
          <p:nvPr/>
        </p:nvSpPr>
        <p:spPr>
          <a:xfrm rot="199387">
            <a:off x="3795501" y="3411030"/>
            <a:ext cx="1429921" cy="420562"/>
          </a:xfrm>
          <a:prstGeom prst="rect">
            <a:avLst/>
          </a:prstGeom>
          <a:noFill/>
        </p:spPr>
        <p:txBody>
          <a:bodyPr wrap="square" rtlCol="0">
            <a:spAutoFit/>
          </a:bodyPr>
          <a:lstStyle/>
          <a:p>
            <a:pPr algn="ctr"/>
            <a:r>
              <a:rPr lang="en-US" altLang="zh-CN" sz="1600" b="1" dirty="0" smtClean="0">
                <a:solidFill>
                  <a:srgbClr val="356660"/>
                </a:solidFill>
              </a:rPr>
              <a:t>Guide</a:t>
            </a:r>
          </a:p>
        </p:txBody>
      </p:sp>
    </p:spTree>
    <p:custDataLst>
      <p:tags r:id="rId1"/>
    </p:custDataLst>
    <p:extLst>
      <p:ext uri="{BB962C8B-B14F-4D97-AF65-F5344CB8AC3E}">
        <p14:creationId xmlns:p14="http://schemas.microsoft.com/office/powerpoint/2010/main" val="186610088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021" y="1183794"/>
            <a:ext cx="6492939" cy="4715201"/>
          </a:xfrm>
          <a:prstGeom prst="rect">
            <a:avLst/>
          </a:prstGeom>
        </p:spPr>
      </p:pic>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研究内容</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0133" y="1187941"/>
            <a:ext cx="2165978" cy="369332"/>
          </a:xfrm>
          <a:prstGeom prst="rect">
            <a:avLst/>
          </a:prstGeom>
        </p:spPr>
        <p:txBody>
          <a:bodyPr wrap="none">
            <a:spAutoFit/>
          </a:bodyPr>
          <a:lstStyle/>
          <a:p>
            <a:pPr marL="285750" lvl="0" indent="-285750">
              <a:buFont typeface="Arial" panose="020B0604020202020204" pitchFamily="34" charset="0"/>
              <a:buChar char="•"/>
            </a:pPr>
            <a:r>
              <a:rPr lang="zh-CN" altLang="en-US" b="1" dirty="0" smtClean="0">
                <a:solidFill>
                  <a:schemeClr val="accent1"/>
                </a:solidFill>
                <a:latin typeface="Arial" panose="020B0604020202020204" pitchFamily="34" charset="0"/>
                <a:ea typeface="微软雅黑" panose="020B0503020204020204" pitchFamily="34" charset="-122"/>
              </a:rPr>
              <a:t>特征模型</a:t>
            </a:r>
            <a:r>
              <a:rPr lang="en-US" altLang="zh-CN" b="1" dirty="0" smtClean="0">
                <a:solidFill>
                  <a:schemeClr val="accent1"/>
                </a:solidFill>
                <a:latin typeface="Arial" panose="020B0604020202020204" pitchFamily="34" charset="0"/>
                <a:ea typeface="微软雅黑" panose="020B0503020204020204" pitchFamily="34" charset="-122"/>
              </a:rPr>
              <a:t>-</a:t>
            </a:r>
            <a:r>
              <a:rPr lang="zh-CN" altLang="en-US" b="1" dirty="0" smtClean="0">
                <a:solidFill>
                  <a:schemeClr val="accent1"/>
                </a:solidFill>
                <a:latin typeface="Arial" panose="020B0604020202020204" pitchFamily="34" charset="0"/>
                <a:ea typeface="微软雅黑" panose="020B0503020204020204" pitchFamily="34" charset="-122"/>
              </a:rPr>
              <a:t>元模型</a:t>
            </a:r>
            <a:endParaRPr lang="en-US" altLang="zh-CN" b="1" dirty="0">
              <a:solidFill>
                <a:schemeClr val="accent1"/>
              </a:solidFill>
              <a:latin typeface="Arial" panose="020B0604020202020204" pitchFamily="34" charset="0"/>
              <a:ea typeface="微软雅黑" panose="020B0503020204020204" pitchFamily="34" charset="-122"/>
            </a:endParaRPr>
          </a:p>
        </p:txBody>
      </p:sp>
      <p:sp>
        <p:nvSpPr>
          <p:cNvPr id="7" name="矩形 6"/>
          <p:cNvSpPr/>
          <p:nvPr/>
        </p:nvSpPr>
        <p:spPr>
          <a:xfrm>
            <a:off x="-290826" y="3530208"/>
            <a:ext cx="3227896" cy="461665"/>
          </a:xfrm>
          <a:prstGeom prst="rect">
            <a:avLst/>
          </a:prstGeom>
        </p:spPr>
        <p:txBody>
          <a:bodyPr wrap="square">
            <a:spAutoFit/>
          </a:bodyPr>
          <a:lstStyle/>
          <a:p>
            <a:pPr indent="457200" algn="just">
              <a:lnSpc>
                <a:spcPct val="120000"/>
              </a:lnSpc>
            </a:pPr>
            <a:r>
              <a:rPr lang="zh-CN" altLang="en-US" sz="2000" dirty="0" smtClean="0">
                <a:latin typeface="华文楷体" panose="02010600040101010101" pitchFamily="2" charset="-122"/>
                <a:ea typeface="华文楷体" panose="02010600040101010101" pitchFamily="2" charset="-122"/>
              </a:rPr>
              <a:t>元模型：模型的模型</a:t>
            </a:r>
            <a:endParaRPr lang="zh-CN" altLang="en-US" sz="2000" dirty="0">
              <a:latin typeface="华文楷体" panose="02010600040101010101" pitchFamily="2" charset="-122"/>
              <a:ea typeface="华文楷体" panose="02010600040101010101" pitchFamily="2" charset="-122"/>
            </a:endParaRPr>
          </a:p>
        </p:txBody>
      </p:sp>
      <p:sp>
        <p:nvSpPr>
          <p:cNvPr id="8" name="矩形 7"/>
          <p:cNvSpPr/>
          <p:nvPr/>
        </p:nvSpPr>
        <p:spPr>
          <a:xfrm>
            <a:off x="5163016" y="1187941"/>
            <a:ext cx="2185638" cy="2803932"/>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46078" y="1998263"/>
            <a:ext cx="3397521" cy="2138839"/>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029084" y="3378825"/>
            <a:ext cx="2609502" cy="1879742"/>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092497" y="4717888"/>
            <a:ext cx="1851101" cy="1606782"/>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984253" y="4717888"/>
            <a:ext cx="2869815" cy="1606782"/>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86564402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1" nodeType="clickEffect">
                                  <p:stCondLst>
                                    <p:cond delay="0"/>
                                  </p:stCondLst>
                                  <p:childTnLst>
                                    <p:animEffect transition="out" filter="wipe(left)">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8" fill="hold" grpId="1" nodeType="clickEffect">
                                  <p:stCondLst>
                                    <p:cond delay="0"/>
                                  </p:stCondLst>
                                  <p:childTnLst>
                                    <p:animEffect transition="out" filter="wipe(left)">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grpId="1" nodeType="clickEffect">
                                  <p:stCondLst>
                                    <p:cond delay="0"/>
                                  </p:stCondLst>
                                  <p:childTnLst>
                                    <p:animEffect transition="out" filter="wipe(left)">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2" grpId="0" animBg="1"/>
      <p:bldP spid="12" grpId="1"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研究内容</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extLst>
              <p:ext uri="{D42A27DB-BD31-4B8C-83A1-F6EECF244321}">
                <p14:modId xmlns:p14="http://schemas.microsoft.com/office/powerpoint/2010/main" val="395651405"/>
              </p:ext>
            </p:extLst>
          </p:nvPr>
        </p:nvGraphicFramePr>
        <p:xfrm>
          <a:off x="468691" y="1335613"/>
          <a:ext cx="7987031" cy="1953996"/>
        </p:xfrm>
        <a:graphic>
          <a:graphicData uri="http://schemas.openxmlformats.org/drawingml/2006/table">
            <a:tbl>
              <a:tblPr firstRow="1" firstCol="1" bandRow="1">
                <a:tableStyleId>{5C22544A-7EE6-4342-B048-85BDC9FD1C3A}</a:tableStyleId>
              </a:tblPr>
              <a:tblGrid>
                <a:gridCol w="2352568">
                  <a:extLst>
                    <a:ext uri="{9D8B030D-6E8A-4147-A177-3AD203B41FA5}">
                      <a16:colId xmlns:a16="http://schemas.microsoft.com/office/drawing/2014/main" val="898310029"/>
                    </a:ext>
                  </a:extLst>
                </a:gridCol>
                <a:gridCol w="5634463">
                  <a:extLst>
                    <a:ext uri="{9D8B030D-6E8A-4147-A177-3AD203B41FA5}">
                      <a16:colId xmlns:a16="http://schemas.microsoft.com/office/drawing/2014/main" val="2438080972"/>
                    </a:ext>
                  </a:extLst>
                </a:gridCol>
              </a:tblGrid>
              <a:tr h="488499">
                <a:tc>
                  <a:txBody>
                    <a:bodyPr/>
                    <a:lstStyle/>
                    <a:p>
                      <a:pPr indent="127000" algn="ctr">
                        <a:lnSpc>
                          <a:spcPct val="130000"/>
                        </a:lnSpc>
                        <a:spcBef>
                          <a:spcPts val="120"/>
                        </a:spcBef>
                        <a:spcAft>
                          <a:spcPts val="120"/>
                        </a:spcAft>
                      </a:pPr>
                      <a:r>
                        <a:rPr lang="zh-CN" sz="1600" kern="100">
                          <a:effectLst/>
                        </a:rPr>
                        <a:t>精化</a:t>
                      </a:r>
                      <a:r>
                        <a:rPr lang="en-US" sz="1200" kern="100">
                          <a:effectLst/>
                        </a:rPr>
                        <a:t>(Refinement)</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600" kern="100">
                          <a:effectLst/>
                        </a:rPr>
                        <a:t>定义</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49020643"/>
                  </a:ext>
                </a:extLst>
              </a:tr>
              <a:tr h="488499">
                <a:tc>
                  <a:txBody>
                    <a:bodyPr/>
                    <a:lstStyle/>
                    <a:p>
                      <a:pPr indent="127000" algn="l">
                        <a:lnSpc>
                          <a:spcPct val="130000"/>
                        </a:lnSpc>
                        <a:spcBef>
                          <a:spcPts val="120"/>
                        </a:spcBef>
                        <a:spcAft>
                          <a:spcPts val="120"/>
                        </a:spcAft>
                      </a:pPr>
                      <a:r>
                        <a:rPr lang="zh-CN" sz="1600" kern="100">
                          <a:effectLst/>
                        </a:rPr>
                        <a:t>分解</a:t>
                      </a:r>
                      <a:r>
                        <a:rPr lang="en-US" sz="1200" kern="100">
                          <a:effectLst/>
                        </a:rPr>
                        <a:t>(</a:t>
                      </a:r>
                      <a:r>
                        <a:rPr lang="x-none" sz="1600" kern="100">
                          <a:effectLst/>
                        </a:rPr>
                        <a:t>Decompositon</a:t>
                      </a:r>
                      <a:r>
                        <a:rPr lang="en-US" sz="1200" kern="100">
                          <a:effectLst/>
                        </a:rPr>
                        <a:t>)</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600" kern="100">
                          <a:effectLst/>
                        </a:rPr>
                        <a:t>一个特征能被分解成一组组成特征</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65664130"/>
                  </a:ext>
                </a:extLst>
              </a:tr>
              <a:tr h="488499">
                <a:tc>
                  <a:txBody>
                    <a:bodyPr/>
                    <a:lstStyle/>
                    <a:p>
                      <a:pPr indent="127000" algn="l">
                        <a:lnSpc>
                          <a:spcPct val="130000"/>
                        </a:lnSpc>
                        <a:spcBef>
                          <a:spcPts val="120"/>
                        </a:spcBef>
                        <a:spcAft>
                          <a:spcPts val="120"/>
                        </a:spcAft>
                      </a:pPr>
                      <a:r>
                        <a:rPr lang="zh-CN" sz="1600" kern="100">
                          <a:effectLst/>
                        </a:rPr>
                        <a:t>刻画</a:t>
                      </a:r>
                      <a:r>
                        <a:rPr lang="en-US" sz="1200" kern="100">
                          <a:effectLst/>
                        </a:rPr>
                        <a:t>(</a:t>
                      </a:r>
                      <a:r>
                        <a:rPr lang="x-none" sz="1600" kern="100">
                          <a:effectLst/>
                        </a:rPr>
                        <a:t>Characterization</a:t>
                      </a:r>
                      <a:r>
                        <a:rPr lang="en-US" sz="1200" kern="100">
                          <a:effectLst/>
                        </a:rPr>
                        <a:t>)</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600" kern="100" dirty="0">
                          <a:effectLst/>
                        </a:rPr>
                        <a:t>通过识别特征的属性进而刻画成抽象层次更低的特征</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3541414"/>
                  </a:ext>
                </a:extLst>
              </a:tr>
              <a:tr h="488499">
                <a:tc>
                  <a:txBody>
                    <a:bodyPr/>
                    <a:lstStyle/>
                    <a:p>
                      <a:pPr indent="127000" algn="l">
                        <a:lnSpc>
                          <a:spcPct val="130000"/>
                        </a:lnSpc>
                        <a:spcBef>
                          <a:spcPts val="120"/>
                        </a:spcBef>
                        <a:spcAft>
                          <a:spcPts val="120"/>
                        </a:spcAft>
                      </a:pPr>
                      <a:r>
                        <a:rPr lang="zh-CN" sz="1600" kern="100">
                          <a:effectLst/>
                        </a:rPr>
                        <a:t>特化</a:t>
                      </a:r>
                      <a:r>
                        <a:rPr lang="en-US" sz="1200" kern="100">
                          <a:effectLst/>
                        </a:rPr>
                        <a:t>(</a:t>
                      </a:r>
                      <a:r>
                        <a:rPr lang="x-none" sz="1600" kern="100">
                          <a:effectLst/>
                        </a:rPr>
                        <a:t>Specialization</a:t>
                      </a:r>
                      <a:r>
                        <a:rPr lang="en-US" sz="1200" kern="100">
                          <a:effectLst/>
                        </a:rPr>
                        <a:t>)</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600" kern="100" dirty="0">
                          <a:effectLst/>
                        </a:rPr>
                        <a:t>将一个一般特征进一步精化为更具体的特征</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729697"/>
                  </a:ext>
                </a:extLst>
              </a:tr>
            </a:tbl>
          </a:graphicData>
        </a:graphic>
      </p:graphicFrame>
      <p:pic>
        <p:nvPicPr>
          <p:cNvPr id="4" name="图片 3"/>
          <p:cNvPicPr>
            <a:picLocks noChangeAspect="1"/>
          </p:cNvPicPr>
          <p:nvPr/>
        </p:nvPicPr>
        <p:blipFill>
          <a:blip r:embed="rId4"/>
          <a:stretch>
            <a:fillRect/>
          </a:stretch>
        </p:blipFill>
        <p:spPr>
          <a:xfrm>
            <a:off x="105124" y="3605025"/>
            <a:ext cx="5238750" cy="2847975"/>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2962410898"/>
              </p:ext>
            </p:extLst>
          </p:nvPr>
        </p:nvGraphicFramePr>
        <p:xfrm>
          <a:off x="5343874" y="3600072"/>
          <a:ext cx="3756916" cy="2852928"/>
        </p:xfrm>
        <a:graphic>
          <a:graphicData uri="http://schemas.openxmlformats.org/drawingml/2006/table">
            <a:tbl>
              <a:tblPr firstRow="1" firstCol="1" bandRow="1">
                <a:tableStyleId>{5C22544A-7EE6-4342-B048-85BDC9FD1C3A}</a:tableStyleId>
              </a:tblPr>
              <a:tblGrid>
                <a:gridCol w="2033393">
                  <a:extLst>
                    <a:ext uri="{9D8B030D-6E8A-4147-A177-3AD203B41FA5}">
                      <a16:colId xmlns:a16="http://schemas.microsoft.com/office/drawing/2014/main" val="3783364488"/>
                    </a:ext>
                  </a:extLst>
                </a:gridCol>
                <a:gridCol w="895523">
                  <a:extLst>
                    <a:ext uri="{9D8B030D-6E8A-4147-A177-3AD203B41FA5}">
                      <a16:colId xmlns:a16="http://schemas.microsoft.com/office/drawing/2014/main" val="3771018589"/>
                    </a:ext>
                  </a:extLst>
                </a:gridCol>
                <a:gridCol w="828000">
                  <a:extLst>
                    <a:ext uri="{9D8B030D-6E8A-4147-A177-3AD203B41FA5}">
                      <a16:colId xmlns:a16="http://schemas.microsoft.com/office/drawing/2014/main" val="360490"/>
                    </a:ext>
                  </a:extLst>
                </a:gridCol>
              </a:tblGrid>
              <a:tr h="471212">
                <a:tc>
                  <a:txBody>
                    <a:bodyPr/>
                    <a:lstStyle/>
                    <a:p>
                      <a:pPr indent="127000" algn="ctr">
                        <a:lnSpc>
                          <a:spcPct val="130000"/>
                        </a:lnSpc>
                        <a:spcBef>
                          <a:spcPts val="120"/>
                        </a:spcBef>
                        <a:spcAft>
                          <a:spcPts val="120"/>
                        </a:spcAft>
                      </a:pPr>
                      <a:r>
                        <a:rPr lang="zh-CN" sz="1800" kern="100">
                          <a:effectLst/>
                        </a:rPr>
                        <a:t>精化</a:t>
                      </a:r>
                      <a:r>
                        <a:rPr lang="en-US" sz="1400" kern="100">
                          <a:effectLst/>
                        </a:rPr>
                        <a:t>(Refinement)</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800" kern="100">
                          <a:effectLst/>
                        </a:rPr>
                        <a:t>父特征角色</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800" kern="100" dirty="0">
                          <a:effectLst/>
                        </a:rPr>
                        <a:t>子特征角色</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36802110"/>
                  </a:ext>
                </a:extLst>
              </a:tr>
              <a:tr h="471212">
                <a:tc>
                  <a:txBody>
                    <a:bodyPr/>
                    <a:lstStyle/>
                    <a:p>
                      <a:pPr indent="127000" algn="l">
                        <a:lnSpc>
                          <a:spcPct val="130000"/>
                        </a:lnSpc>
                        <a:spcBef>
                          <a:spcPts val="120"/>
                        </a:spcBef>
                        <a:spcAft>
                          <a:spcPts val="120"/>
                        </a:spcAft>
                      </a:pPr>
                      <a:r>
                        <a:rPr lang="zh-CN" sz="1800" kern="100">
                          <a:effectLst/>
                        </a:rPr>
                        <a:t>分解</a:t>
                      </a:r>
                      <a:r>
                        <a:rPr lang="en-US" sz="1400" kern="100">
                          <a:effectLst/>
                        </a:rPr>
                        <a:t>(</a:t>
                      </a:r>
                      <a:r>
                        <a:rPr lang="x-none" sz="1800" kern="100">
                          <a:effectLst/>
                        </a:rPr>
                        <a:t>Decompositon</a:t>
                      </a:r>
                      <a:r>
                        <a:rPr lang="en-US" sz="1400" kern="100">
                          <a:effectLst/>
                        </a:rPr>
                        <a:t>)</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800" kern="100">
                          <a:effectLst/>
                        </a:rPr>
                        <a:t>整体</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800" kern="100">
                          <a:effectLst/>
                        </a:rPr>
                        <a:t>部分</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04633136"/>
                  </a:ext>
                </a:extLst>
              </a:tr>
              <a:tr h="471212">
                <a:tc>
                  <a:txBody>
                    <a:bodyPr/>
                    <a:lstStyle/>
                    <a:p>
                      <a:pPr indent="127000" algn="l">
                        <a:lnSpc>
                          <a:spcPct val="130000"/>
                        </a:lnSpc>
                        <a:spcBef>
                          <a:spcPts val="120"/>
                        </a:spcBef>
                        <a:spcAft>
                          <a:spcPts val="120"/>
                        </a:spcAft>
                      </a:pPr>
                      <a:r>
                        <a:rPr lang="zh-CN" sz="1800" kern="100">
                          <a:effectLst/>
                        </a:rPr>
                        <a:t>刻画</a:t>
                      </a:r>
                      <a:r>
                        <a:rPr lang="en-US" sz="1400" kern="100">
                          <a:effectLst/>
                        </a:rPr>
                        <a:t>(</a:t>
                      </a:r>
                      <a:r>
                        <a:rPr lang="x-none" sz="1800" kern="100">
                          <a:effectLst/>
                        </a:rPr>
                        <a:t>Characterization</a:t>
                      </a:r>
                      <a:r>
                        <a:rPr lang="en-US" sz="1400" kern="100">
                          <a:effectLst/>
                        </a:rPr>
                        <a:t>)</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800" kern="100">
                          <a:effectLst/>
                        </a:rPr>
                        <a:t>实体</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800" kern="100">
                          <a:effectLst/>
                        </a:rPr>
                        <a:t>属性</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16565060"/>
                  </a:ext>
                </a:extLst>
              </a:tr>
              <a:tr h="471212">
                <a:tc>
                  <a:txBody>
                    <a:bodyPr/>
                    <a:lstStyle/>
                    <a:p>
                      <a:pPr indent="127000" algn="l">
                        <a:lnSpc>
                          <a:spcPct val="130000"/>
                        </a:lnSpc>
                        <a:spcBef>
                          <a:spcPts val="120"/>
                        </a:spcBef>
                        <a:spcAft>
                          <a:spcPts val="120"/>
                        </a:spcAft>
                      </a:pPr>
                      <a:r>
                        <a:rPr lang="zh-CN" sz="1800" kern="100">
                          <a:effectLst/>
                        </a:rPr>
                        <a:t>特化</a:t>
                      </a:r>
                      <a:r>
                        <a:rPr lang="en-US" sz="1400" kern="100">
                          <a:effectLst/>
                        </a:rPr>
                        <a:t>(</a:t>
                      </a:r>
                      <a:r>
                        <a:rPr lang="x-none" sz="1800" kern="100">
                          <a:effectLst/>
                        </a:rPr>
                        <a:t>Specialization</a:t>
                      </a:r>
                      <a:r>
                        <a:rPr lang="en-US" sz="1400" kern="100">
                          <a:effectLst/>
                        </a:rPr>
                        <a:t>)</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800" kern="100">
                          <a:effectLst/>
                        </a:rPr>
                        <a:t>一般实体</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800" kern="100" dirty="0">
                          <a:effectLst/>
                        </a:rPr>
                        <a:t>具体实体</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75975788"/>
                  </a:ext>
                </a:extLst>
              </a:tr>
            </a:tbl>
          </a:graphicData>
        </a:graphic>
      </p:graphicFrame>
    </p:spTree>
    <p:custDataLst>
      <p:tags r:id="rId1"/>
    </p:custDataLst>
    <p:extLst>
      <p:ext uri="{BB962C8B-B14F-4D97-AF65-F5344CB8AC3E}">
        <p14:creationId xmlns:p14="http://schemas.microsoft.com/office/powerpoint/2010/main" val="335802608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1"/>
          </p:cNvPicPr>
          <p:nvPr/>
        </p:nvPicPr>
        <p:blipFill>
          <a:blip r:embed="rId4"/>
          <a:stretch>
            <a:fillRect/>
          </a:stretch>
        </p:blipFill>
        <p:spPr>
          <a:xfrm>
            <a:off x="1699748" y="81239"/>
            <a:ext cx="5238750" cy="2847975"/>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1318141794"/>
              </p:ext>
            </p:extLst>
          </p:nvPr>
        </p:nvGraphicFramePr>
        <p:xfrm>
          <a:off x="1302548" y="3115138"/>
          <a:ext cx="6715179" cy="3631184"/>
        </p:xfrm>
        <a:graphic>
          <a:graphicData uri="http://schemas.openxmlformats.org/drawingml/2006/table">
            <a:tbl>
              <a:tblPr firstRow="1" firstCol="1" bandRow="1">
                <a:tableStyleId>{5C22544A-7EE6-4342-B048-85BDC9FD1C3A}</a:tableStyleId>
              </a:tblPr>
              <a:tblGrid>
                <a:gridCol w="1032855">
                  <a:extLst>
                    <a:ext uri="{9D8B030D-6E8A-4147-A177-3AD203B41FA5}">
                      <a16:colId xmlns:a16="http://schemas.microsoft.com/office/drawing/2014/main" val="299368014"/>
                    </a:ext>
                  </a:extLst>
                </a:gridCol>
                <a:gridCol w="5682324">
                  <a:extLst>
                    <a:ext uri="{9D8B030D-6E8A-4147-A177-3AD203B41FA5}">
                      <a16:colId xmlns:a16="http://schemas.microsoft.com/office/drawing/2014/main" val="3854880149"/>
                    </a:ext>
                  </a:extLst>
                </a:gridCol>
              </a:tblGrid>
              <a:tr h="0">
                <a:tc>
                  <a:txBody>
                    <a:bodyPr/>
                    <a:lstStyle/>
                    <a:p>
                      <a:pPr indent="127000" algn="ctr">
                        <a:lnSpc>
                          <a:spcPct val="130000"/>
                        </a:lnSpc>
                        <a:spcBef>
                          <a:spcPts val="120"/>
                        </a:spcBef>
                        <a:spcAft>
                          <a:spcPts val="120"/>
                        </a:spcAft>
                      </a:pPr>
                      <a:r>
                        <a:rPr lang="zh-CN" sz="1400" kern="100">
                          <a:effectLst/>
                        </a:rPr>
                        <a:t>规则</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400" kern="100">
                          <a:effectLst/>
                        </a:rPr>
                        <a:t>定义</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120926338"/>
                  </a:ext>
                </a:extLst>
              </a:tr>
              <a:tr h="0">
                <a:tc>
                  <a:txBody>
                    <a:bodyPr/>
                    <a:lstStyle/>
                    <a:p>
                      <a:pPr indent="127000" algn="ctr">
                        <a:lnSpc>
                          <a:spcPct val="130000"/>
                        </a:lnSpc>
                        <a:spcBef>
                          <a:spcPts val="120"/>
                        </a:spcBef>
                        <a:spcAft>
                          <a:spcPts val="120"/>
                        </a:spcAft>
                      </a:pPr>
                      <a:r>
                        <a:rPr lang="zh-CN" sz="1400" kern="100">
                          <a:effectLst/>
                        </a:rPr>
                        <a:t>①</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400" kern="100">
                          <a:effectLst/>
                        </a:rPr>
                        <a:t>最顶层特征（抽象层次最高的特征）一定是必选特征</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86467914"/>
                  </a:ext>
                </a:extLst>
              </a:tr>
              <a:tr h="0">
                <a:tc>
                  <a:txBody>
                    <a:bodyPr/>
                    <a:lstStyle/>
                    <a:p>
                      <a:pPr indent="127000" algn="ctr">
                        <a:lnSpc>
                          <a:spcPct val="130000"/>
                        </a:lnSpc>
                        <a:spcBef>
                          <a:spcPts val="120"/>
                        </a:spcBef>
                        <a:spcAft>
                          <a:spcPts val="120"/>
                        </a:spcAft>
                      </a:pPr>
                      <a:r>
                        <a:rPr lang="zh-CN" sz="1400" kern="100">
                          <a:effectLst/>
                        </a:rPr>
                        <a:t>②</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400" kern="100">
                          <a:effectLst/>
                        </a:rPr>
                        <a:t>每个特征和其子特征之间有且只有一种精化关系</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49452357"/>
                  </a:ext>
                </a:extLst>
              </a:tr>
              <a:tr h="0">
                <a:tc>
                  <a:txBody>
                    <a:bodyPr/>
                    <a:lstStyle/>
                    <a:p>
                      <a:pPr indent="127000" algn="ctr">
                        <a:lnSpc>
                          <a:spcPct val="130000"/>
                        </a:lnSpc>
                        <a:spcBef>
                          <a:spcPts val="120"/>
                        </a:spcBef>
                        <a:spcAft>
                          <a:spcPts val="120"/>
                        </a:spcAft>
                      </a:pPr>
                      <a:r>
                        <a:rPr lang="zh-CN" sz="1400" kern="100">
                          <a:effectLst/>
                        </a:rPr>
                        <a:t>③</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400" kern="100">
                          <a:effectLst/>
                        </a:rPr>
                        <a:t>如果父特征和子特征之间是刻画关系，则子特征可以是必选特征，也可以是可选特征</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37761629"/>
                  </a:ext>
                </a:extLst>
              </a:tr>
              <a:tr h="0">
                <a:tc>
                  <a:txBody>
                    <a:bodyPr/>
                    <a:lstStyle/>
                    <a:p>
                      <a:pPr indent="127000" algn="ctr">
                        <a:lnSpc>
                          <a:spcPct val="130000"/>
                        </a:lnSpc>
                        <a:spcBef>
                          <a:spcPts val="120"/>
                        </a:spcBef>
                        <a:spcAft>
                          <a:spcPts val="120"/>
                        </a:spcAft>
                      </a:pPr>
                      <a:r>
                        <a:rPr lang="zh-CN" sz="1400" kern="100">
                          <a:effectLst/>
                        </a:rPr>
                        <a:t>④</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400" kern="100">
                          <a:effectLst/>
                        </a:rPr>
                        <a:t>如果父特征和子特征之间是特化关系，则子特征全部为可选特征，且子特征不可再进行任何关系的精化</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93052178"/>
                  </a:ext>
                </a:extLst>
              </a:tr>
              <a:tr h="0">
                <a:tc>
                  <a:txBody>
                    <a:bodyPr/>
                    <a:lstStyle/>
                    <a:p>
                      <a:pPr indent="127000" algn="ctr">
                        <a:lnSpc>
                          <a:spcPct val="130000"/>
                        </a:lnSpc>
                        <a:spcBef>
                          <a:spcPts val="120"/>
                        </a:spcBef>
                        <a:spcAft>
                          <a:spcPts val="120"/>
                        </a:spcAft>
                      </a:pPr>
                      <a:r>
                        <a:rPr lang="zh-CN" sz="1400" kern="100">
                          <a:effectLst/>
                        </a:rPr>
                        <a:t>⑤</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400" kern="100">
                          <a:effectLst/>
                        </a:rPr>
                        <a:t>分解关系的精化粒度</a:t>
                      </a:r>
                      <a:r>
                        <a:rPr lang="x-none" sz="1400" kern="100">
                          <a:effectLst/>
                        </a:rPr>
                        <a:t>&gt;</a:t>
                      </a:r>
                      <a:r>
                        <a:rPr lang="zh-CN" sz="1400" kern="100">
                          <a:effectLst/>
                        </a:rPr>
                        <a:t>刻画关系的精化粒度</a:t>
                      </a:r>
                      <a:r>
                        <a:rPr lang="x-none" sz="1400" kern="100">
                          <a:effectLst/>
                        </a:rPr>
                        <a:t>&gt;</a:t>
                      </a:r>
                      <a:r>
                        <a:rPr lang="zh-CN" sz="1400" kern="100">
                          <a:effectLst/>
                        </a:rPr>
                        <a:t>特化关系</a:t>
                      </a:r>
                    </a:p>
                    <a:p>
                      <a:pPr indent="127000" algn="ctr">
                        <a:lnSpc>
                          <a:spcPct val="130000"/>
                        </a:lnSpc>
                        <a:spcBef>
                          <a:spcPts val="120"/>
                        </a:spcBef>
                        <a:spcAft>
                          <a:spcPts val="120"/>
                        </a:spcAft>
                      </a:pPr>
                      <a:r>
                        <a:rPr lang="zh-CN" sz="1400" kern="100">
                          <a:effectLst/>
                        </a:rPr>
                        <a:t>的精化粒度</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1837859"/>
                  </a:ext>
                </a:extLst>
              </a:tr>
              <a:tr h="0">
                <a:tc>
                  <a:txBody>
                    <a:bodyPr/>
                    <a:lstStyle/>
                    <a:p>
                      <a:pPr indent="127000" algn="ctr">
                        <a:lnSpc>
                          <a:spcPct val="130000"/>
                        </a:lnSpc>
                        <a:spcBef>
                          <a:spcPts val="120"/>
                        </a:spcBef>
                        <a:spcAft>
                          <a:spcPts val="120"/>
                        </a:spcAft>
                      </a:pPr>
                      <a:r>
                        <a:rPr lang="zh-CN" sz="1400" kern="100">
                          <a:effectLst/>
                        </a:rPr>
                        <a:t>⑥</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400" kern="100">
                          <a:effectLst/>
                        </a:rPr>
                        <a:t>在多层次的特征模型中，从上往下任意相邻两层精化关系中，高层次的精化粒度大于等于低层次的精化粒度。</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93255970"/>
                  </a:ext>
                </a:extLst>
              </a:tr>
              <a:tr h="0">
                <a:tc>
                  <a:txBody>
                    <a:bodyPr/>
                    <a:lstStyle/>
                    <a:p>
                      <a:pPr indent="127000" algn="ctr">
                        <a:lnSpc>
                          <a:spcPct val="130000"/>
                        </a:lnSpc>
                        <a:spcBef>
                          <a:spcPts val="120"/>
                        </a:spcBef>
                        <a:spcAft>
                          <a:spcPts val="120"/>
                        </a:spcAft>
                      </a:pPr>
                      <a:r>
                        <a:rPr lang="zh-CN" sz="1400" kern="100">
                          <a:effectLst/>
                        </a:rPr>
                        <a:t>⑦</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ctr">
                        <a:lnSpc>
                          <a:spcPct val="130000"/>
                        </a:lnSpc>
                        <a:spcBef>
                          <a:spcPts val="120"/>
                        </a:spcBef>
                        <a:spcAft>
                          <a:spcPts val="120"/>
                        </a:spcAft>
                      </a:pPr>
                      <a:r>
                        <a:rPr lang="zh-CN" sz="1400" kern="100" dirty="0">
                          <a:effectLst/>
                        </a:rPr>
                        <a:t>如果父特征和子特征之间是组成关系，则子特征至少有一个是必选特征</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70550244"/>
                  </a:ext>
                </a:extLst>
              </a:tr>
            </a:tbl>
          </a:graphicData>
        </a:graphic>
      </p:graphicFrame>
    </p:spTree>
    <p:custDataLst>
      <p:tags r:id="rId1"/>
    </p:custDataLst>
    <p:extLst>
      <p:ext uri="{BB962C8B-B14F-4D97-AF65-F5344CB8AC3E}">
        <p14:creationId xmlns:p14="http://schemas.microsoft.com/office/powerpoint/2010/main" val="3283017189"/>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3980985" y="3944890"/>
            <a:ext cx="4731215" cy="8055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noProof="0" dirty="0">
                <a:solidFill>
                  <a:srgbClr val="FFFFFF"/>
                </a:solidFill>
                <a:latin typeface="华文新魏" panose="02010800040101010101" pitchFamily="2" charset="-122"/>
                <a:ea typeface="华文新魏" panose="02010800040101010101" pitchFamily="2" charset="-122"/>
              </a:rPr>
              <a:t>研究内容</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12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0133" y="1187941"/>
            <a:ext cx="2858475" cy="369332"/>
          </a:xfrm>
          <a:prstGeom prst="rect">
            <a:avLst/>
          </a:prstGeom>
        </p:spPr>
        <p:txBody>
          <a:bodyPr wrap="none">
            <a:spAutoFit/>
          </a:bodyPr>
          <a:lstStyle/>
          <a:p>
            <a:pPr marL="285750" lvl="0" indent="-285750">
              <a:buFont typeface="Arial" panose="020B0604020202020204" pitchFamily="34" charset="0"/>
              <a:buChar char="•"/>
            </a:pPr>
            <a:r>
              <a:rPr lang="zh-CN" altLang="en-US" b="1" dirty="0" smtClean="0">
                <a:solidFill>
                  <a:schemeClr val="accent1"/>
                </a:solidFill>
                <a:latin typeface="Arial" panose="020B0604020202020204" pitchFamily="34" charset="0"/>
                <a:ea typeface="微软雅黑" panose="020B0503020204020204" pitchFamily="34" charset="-122"/>
              </a:rPr>
              <a:t>特征模型</a:t>
            </a:r>
            <a:r>
              <a:rPr lang="en-US" altLang="zh-CN" b="1" dirty="0" smtClean="0">
                <a:solidFill>
                  <a:schemeClr val="accent1"/>
                </a:solidFill>
                <a:latin typeface="Arial" panose="020B0604020202020204" pitchFamily="34" charset="0"/>
                <a:ea typeface="微软雅黑" panose="020B0503020204020204" pitchFamily="34" charset="-122"/>
              </a:rPr>
              <a:t>-</a:t>
            </a:r>
            <a:r>
              <a:rPr lang="zh-CN" altLang="en-US" b="1" dirty="0" smtClean="0">
                <a:solidFill>
                  <a:schemeClr val="accent1"/>
                </a:solidFill>
                <a:latin typeface="Arial" panose="020B0604020202020204" pitchFamily="34" charset="0"/>
                <a:ea typeface="微软雅黑" panose="020B0503020204020204" pitchFamily="34" charset="-122"/>
              </a:rPr>
              <a:t>特征配置模型</a:t>
            </a:r>
            <a:endParaRPr lang="en-US" altLang="zh-CN" b="1" dirty="0">
              <a:solidFill>
                <a:schemeClr val="accent1"/>
              </a:solidFill>
              <a:latin typeface="Arial" panose="020B0604020202020204" pitchFamily="34" charset="0"/>
              <a:ea typeface="微软雅黑" panose="020B0503020204020204" pitchFamily="34" charset="-122"/>
            </a:endParaRPr>
          </a:p>
        </p:txBody>
      </p:sp>
      <p:grpSp>
        <p:nvGrpSpPr>
          <p:cNvPr id="36" name="组合 35"/>
          <p:cNvGrpSpPr/>
          <p:nvPr/>
        </p:nvGrpSpPr>
        <p:grpSpPr>
          <a:xfrm>
            <a:off x="315322" y="2320299"/>
            <a:ext cx="3321847" cy="2975092"/>
            <a:chOff x="878809" y="1907344"/>
            <a:chExt cx="3321847" cy="2975092"/>
          </a:xfrm>
        </p:grpSpPr>
        <p:sp>
          <p:nvSpPr>
            <p:cNvPr id="3" name="矩形 2"/>
            <p:cNvSpPr/>
            <p:nvPr/>
          </p:nvSpPr>
          <p:spPr>
            <a:xfrm>
              <a:off x="878809" y="1907344"/>
              <a:ext cx="1398139" cy="369332"/>
            </a:xfrm>
            <a:prstGeom prst="rect">
              <a:avLst/>
            </a:prstGeom>
          </p:spPr>
          <p:txBody>
            <a:bodyPr wrap="none">
              <a:spAutoFit/>
            </a:bodyPr>
            <a:lstStyle/>
            <a:p>
              <a:pPr algn="ctr"/>
              <a:r>
                <a:rPr lang="en-US" altLang="zh-CN" dirty="0"/>
                <a:t>&lt;&lt;Feature&gt;&gt;</a:t>
              </a:r>
            </a:p>
          </p:txBody>
        </p:sp>
        <p:sp>
          <p:nvSpPr>
            <p:cNvPr id="18" name="矩形 17"/>
            <p:cNvSpPr/>
            <p:nvPr/>
          </p:nvSpPr>
          <p:spPr>
            <a:xfrm>
              <a:off x="2566875" y="1923262"/>
              <a:ext cx="1633781" cy="369332"/>
            </a:xfrm>
            <a:prstGeom prst="rect">
              <a:avLst/>
            </a:prstGeom>
          </p:spPr>
          <p:txBody>
            <a:bodyPr wrap="none">
              <a:spAutoFit/>
            </a:bodyPr>
            <a:lstStyle/>
            <a:p>
              <a:pPr algn="ctr"/>
              <a:r>
                <a:rPr lang="en-US" altLang="zh-CN" dirty="0" smtClean="0"/>
                <a:t>&lt;&lt;Operation&gt;&gt;</a:t>
              </a:r>
              <a:endParaRPr lang="en-US" altLang="zh-CN" dirty="0"/>
            </a:p>
          </p:txBody>
        </p:sp>
        <p:sp>
          <p:nvSpPr>
            <p:cNvPr id="13" name="矩形 12"/>
            <p:cNvSpPr/>
            <p:nvPr/>
          </p:nvSpPr>
          <p:spPr>
            <a:xfrm>
              <a:off x="1097866" y="2421192"/>
              <a:ext cx="960027" cy="442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&lt;&lt;Feature&gt;&gt;</a:t>
              </a:r>
            </a:p>
            <a:p>
              <a:pPr algn="ctr"/>
              <a:r>
                <a:rPr lang="en-US" altLang="zh-CN" sz="1600" dirty="0" smtClean="0"/>
                <a:t>1</a:t>
              </a:r>
              <a:endParaRPr lang="zh-CN" altLang="en-US" sz="1600" dirty="0"/>
            </a:p>
          </p:txBody>
        </p:sp>
        <p:cxnSp>
          <p:nvCxnSpPr>
            <p:cNvPr id="5" name="直接连接符 4"/>
            <p:cNvCxnSpPr>
              <a:stCxn id="13" idx="3"/>
            </p:cNvCxnSpPr>
            <p:nvPr/>
          </p:nvCxnSpPr>
          <p:spPr>
            <a:xfrm>
              <a:off x="2057893" y="2642665"/>
              <a:ext cx="666606" cy="0"/>
            </a:xfrm>
            <a:prstGeom prst="line">
              <a:avLst/>
            </a:prstGeom>
          </p:spPr>
          <p:style>
            <a:lnRef idx="1">
              <a:schemeClr val="dk1"/>
            </a:lnRef>
            <a:fillRef idx="0">
              <a:schemeClr val="dk1"/>
            </a:fillRef>
            <a:effectRef idx="0">
              <a:schemeClr val="dk1"/>
            </a:effectRef>
            <a:fontRef idx="minor">
              <a:schemeClr val="tx1"/>
            </a:fontRef>
          </p:style>
        </p:cxnSp>
        <p:sp>
          <p:nvSpPr>
            <p:cNvPr id="7" name="圆角矩形 6"/>
            <p:cNvSpPr/>
            <p:nvPr/>
          </p:nvSpPr>
          <p:spPr>
            <a:xfrm>
              <a:off x="2707775" y="2421192"/>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&lt;&lt;Operation&gt;&gt;</a:t>
              </a:r>
            </a:p>
            <a:p>
              <a:pPr algn="ctr"/>
              <a:r>
                <a:rPr lang="en-US" altLang="zh-CN" sz="1600" dirty="0"/>
                <a:t>1</a:t>
              </a:r>
              <a:endParaRPr lang="zh-CN" altLang="en-US" sz="1600" dirty="0"/>
            </a:p>
          </p:txBody>
        </p:sp>
        <p:sp>
          <p:nvSpPr>
            <p:cNvPr id="61" name="圆角矩形 60"/>
            <p:cNvSpPr/>
            <p:nvPr/>
          </p:nvSpPr>
          <p:spPr>
            <a:xfrm>
              <a:off x="2724499" y="3088990"/>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&lt;&lt;Operation&gt;&gt;</a:t>
              </a:r>
              <a:endParaRPr lang="en-US" altLang="zh-CN" sz="1100" dirty="0"/>
            </a:p>
            <a:p>
              <a:pPr algn="ctr"/>
              <a:r>
                <a:rPr lang="en-US" altLang="zh-CN" sz="1600" dirty="0" smtClean="0"/>
                <a:t>2</a:t>
              </a:r>
              <a:endParaRPr lang="zh-CN" altLang="en-US" sz="1600" dirty="0"/>
            </a:p>
          </p:txBody>
        </p:sp>
        <p:sp>
          <p:nvSpPr>
            <p:cNvPr id="62" name="圆角矩形 61"/>
            <p:cNvSpPr/>
            <p:nvPr/>
          </p:nvSpPr>
          <p:spPr>
            <a:xfrm>
              <a:off x="2724499" y="3756788"/>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&lt;&lt;Operation&gt;&gt;</a:t>
              </a:r>
              <a:endParaRPr lang="en-US" altLang="zh-CN" sz="1100" dirty="0"/>
            </a:p>
            <a:p>
              <a:pPr algn="ctr"/>
              <a:r>
                <a:rPr lang="en-US" altLang="zh-CN" sz="1600" dirty="0" smtClean="0"/>
                <a:t>3</a:t>
              </a:r>
              <a:endParaRPr lang="zh-CN" altLang="en-US" sz="1600" dirty="0"/>
            </a:p>
          </p:txBody>
        </p:sp>
        <p:sp>
          <p:nvSpPr>
            <p:cNvPr id="64" name="圆角矩形 63"/>
            <p:cNvSpPr/>
            <p:nvPr/>
          </p:nvSpPr>
          <p:spPr>
            <a:xfrm>
              <a:off x="2724499" y="4439491"/>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&lt;&lt;Operation&gt;&gt;</a:t>
              </a:r>
              <a:endParaRPr lang="en-US" altLang="zh-CN" sz="1100" dirty="0"/>
            </a:p>
            <a:p>
              <a:pPr algn="ctr"/>
              <a:r>
                <a:rPr lang="en-US" altLang="zh-CN" sz="1600" dirty="0" smtClean="0"/>
                <a:t>4</a:t>
              </a:r>
              <a:endParaRPr lang="zh-CN" altLang="en-US" sz="1600" dirty="0"/>
            </a:p>
          </p:txBody>
        </p:sp>
        <p:sp>
          <p:nvSpPr>
            <p:cNvPr id="67" name="矩形 66"/>
            <p:cNvSpPr/>
            <p:nvPr/>
          </p:nvSpPr>
          <p:spPr>
            <a:xfrm>
              <a:off x="1097866" y="3443369"/>
              <a:ext cx="960027" cy="442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&lt;&lt;Feature&gt;&gt;</a:t>
              </a:r>
            </a:p>
            <a:p>
              <a:pPr algn="ctr"/>
              <a:r>
                <a:rPr lang="en-US" altLang="zh-CN" sz="1600" dirty="0" smtClean="0"/>
                <a:t>2</a:t>
              </a:r>
              <a:endParaRPr lang="zh-CN" altLang="en-US" sz="1600" dirty="0"/>
            </a:p>
          </p:txBody>
        </p:sp>
        <p:sp>
          <p:nvSpPr>
            <p:cNvPr id="68" name="矩形 67"/>
            <p:cNvSpPr/>
            <p:nvPr/>
          </p:nvSpPr>
          <p:spPr>
            <a:xfrm>
              <a:off x="1097866" y="4439491"/>
              <a:ext cx="960027" cy="442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&lt;&lt;Feature&gt;&gt;</a:t>
              </a:r>
            </a:p>
            <a:p>
              <a:pPr algn="ctr"/>
              <a:r>
                <a:rPr lang="en-US" altLang="zh-CN" sz="1600" dirty="0" smtClean="0"/>
                <a:t>3</a:t>
              </a:r>
              <a:endParaRPr lang="zh-CN" altLang="en-US" sz="1600" dirty="0"/>
            </a:p>
          </p:txBody>
        </p:sp>
        <p:cxnSp>
          <p:nvCxnSpPr>
            <p:cNvPr id="11" name="直接连接符 10"/>
            <p:cNvCxnSpPr>
              <a:stCxn id="13" idx="3"/>
              <a:endCxn id="61" idx="1"/>
            </p:cNvCxnSpPr>
            <p:nvPr/>
          </p:nvCxnSpPr>
          <p:spPr>
            <a:xfrm>
              <a:off x="2057893" y="2642665"/>
              <a:ext cx="666606" cy="667798"/>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stCxn id="13" idx="3"/>
              <a:endCxn id="62" idx="1"/>
            </p:cNvCxnSpPr>
            <p:nvPr/>
          </p:nvCxnSpPr>
          <p:spPr>
            <a:xfrm>
              <a:off x="2057893" y="2642665"/>
              <a:ext cx="666606" cy="1335596"/>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stCxn id="67" idx="3"/>
              <a:endCxn id="61" idx="1"/>
            </p:cNvCxnSpPr>
            <p:nvPr/>
          </p:nvCxnSpPr>
          <p:spPr>
            <a:xfrm flipV="1">
              <a:off x="2057893" y="3310463"/>
              <a:ext cx="666606" cy="354379"/>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a:stCxn id="67" idx="3"/>
              <a:endCxn id="62" idx="1"/>
            </p:cNvCxnSpPr>
            <p:nvPr/>
          </p:nvCxnSpPr>
          <p:spPr>
            <a:xfrm>
              <a:off x="2057893" y="3664842"/>
              <a:ext cx="666606" cy="313419"/>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a:stCxn id="67" idx="3"/>
              <a:endCxn id="64" idx="1"/>
            </p:cNvCxnSpPr>
            <p:nvPr/>
          </p:nvCxnSpPr>
          <p:spPr>
            <a:xfrm>
              <a:off x="2057893" y="3664842"/>
              <a:ext cx="666606" cy="996122"/>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stCxn id="68" idx="3"/>
              <a:endCxn id="7" idx="1"/>
            </p:cNvCxnSpPr>
            <p:nvPr/>
          </p:nvCxnSpPr>
          <p:spPr>
            <a:xfrm flipV="1">
              <a:off x="2057893" y="2642665"/>
              <a:ext cx="649882" cy="2018299"/>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68" idx="3"/>
              <a:endCxn id="62" idx="1"/>
            </p:cNvCxnSpPr>
            <p:nvPr/>
          </p:nvCxnSpPr>
          <p:spPr>
            <a:xfrm flipV="1">
              <a:off x="2057893" y="3978261"/>
              <a:ext cx="666606" cy="682703"/>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a:stCxn id="68" idx="3"/>
              <a:endCxn id="64" idx="1"/>
            </p:cNvCxnSpPr>
            <p:nvPr/>
          </p:nvCxnSpPr>
          <p:spPr>
            <a:xfrm>
              <a:off x="2057893" y="4660964"/>
              <a:ext cx="666606" cy="0"/>
            </a:xfrm>
            <a:prstGeom prst="line">
              <a:avLst/>
            </a:prstGeom>
          </p:spPr>
          <p:style>
            <a:lnRef idx="1">
              <a:schemeClr val="dk1"/>
            </a:lnRef>
            <a:fillRef idx="0">
              <a:schemeClr val="dk1"/>
            </a:fillRef>
            <a:effectRef idx="0">
              <a:schemeClr val="dk1"/>
            </a:effectRef>
            <a:fontRef idx="minor">
              <a:schemeClr val="tx1"/>
            </a:fontRef>
          </p:style>
        </p:cxnSp>
      </p:grpSp>
      <p:sp>
        <p:nvSpPr>
          <p:cNvPr id="85" name="矩形 84"/>
          <p:cNvSpPr/>
          <p:nvPr/>
        </p:nvSpPr>
        <p:spPr>
          <a:xfrm>
            <a:off x="3602849" y="1917332"/>
            <a:ext cx="5541151" cy="1938992"/>
          </a:xfrm>
          <a:prstGeom prst="rect">
            <a:avLst/>
          </a:prstGeom>
        </p:spPr>
        <p:txBody>
          <a:bodyPr wrap="square">
            <a:spAutoFit/>
          </a:bodyPr>
          <a:lstStyle/>
          <a:p>
            <a:pPr algn="just">
              <a:lnSpc>
                <a:spcPct val="120000"/>
              </a:lnSpc>
            </a:pPr>
            <a:r>
              <a:rPr lang="zh-CN" altLang="en-US" sz="2000" dirty="0" smtClean="0">
                <a:latin typeface="华文楷体" panose="02010600040101010101" pitchFamily="2" charset="-122"/>
                <a:ea typeface="华文楷体" panose="02010600040101010101" pitchFamily="2" charset="-122"/>
              </a:rPr>
              <a:t>多对多：</a:t>
            </a:r>
            <a:endParaRPr lang="en-US" altLang="zh-CN" sz="2000" dirty="0" smtClean="0">
              <a:latin typeface="华文楷体" panose="02010600040101010101" pitchFamily="2" charset="-122"/>
              <a:ea typeface="华文楷体" panose="02010600040101010101" pitchFamily="2" charset="-122"/>
            </a:endParaRPr>
          </a:p>
          <a:p>
            <a:pPr marL="342900" indent="-342900" algn="just">
              <a:lnSpc>
                <a:spcPct val="120000"/>
              </a:lnSpc>
              <a:buFont typeface="Arial" panose="020B0604020202020204" pitchFamily="34" charset="0"/>
              <a:buChar char="•"/>
            </a:pPr>
            <a:r>
              <a:rPr lang="en-US" altLang="zh-CN" sz="2000" dirty="0">
                <a:latin typeface="华文楷体" panose="02010600040101010101" pitchFamily="2" charset="-122"/>
                <a:ea typeface="华文楷体" panose="02010600040101010101" pitchFamily="2" charset="-122"/>
              </a:rPr>
              <a:t> a feature may finally </a:t>
            </a:r>
            <a:r>
              <a:rPr lang="en-US" altLang="zh-CN" sz="2000" dirty="0" smtClean="0">
                <a:latin typeface="华文楷体" panose="02010600040101010101" pitchFamily="2" charset="-122"/>
                <a:ea typeface="华文楷体" panose="02010600040101010101" pitchFamily="2" charset="-122"/>
              </a:rPr>
              <a:t>be implemented </a:t>
            </a:r>
            <a:r>
              <a:rPr lang="en-US" altLang="zh-CN" sz="2000" dirty="0">
                <a:latin typeface="华文楷体" panose="02010600040101010101" pitchFamily="2" charset="-122"/>
                <a:ea typeface="华文楷体" panose="02010600040101010101" pitchFamily="2" charset="-122"/>
              </a:rPr>
              <a:t>by a set of </a:t>
            </a:r>
            <a:r>
              <a:rPr lang="en-US" altLang="zh-CN" sz="2000" dirty="0" smtClean="0">
                <a:latin typeface="华文楷体" panose="02010600040101010101" pitchFamily="2" charset="-122"/>
                <a:ea typeface="华文楷体" panose="02010600040101010101" pitchFamily="2" charset="-122"/>
              </a:rPr>
              <a:t>operation</a:t>
            </a:r>
          </a:p>
          <a:p>
            <a:pPr marL="342900" indent="-342900" algn="just">
              <a:lnSpc>
                <a:spcPct val="120000"/>
              </a:lnSpc>
              <a:buFont typeface="Arial" panose="020B0604020202020204" pitchFamily="34" charset="0"/>
              <a:buChar char="•"/>
            </a:pPr>
            <a:r>
              <a:rPr lang="en-US" altLang="zh-CN" sz="2000" dirty="0">
                <a:latin typeface="华文楷体" panose="02010600040101010101" pitchFamily="2" charset="-122"/>
                <a:ea typeface="华文楷体" panose="02010600040101010101" pitchFamily="2" charset="-122"/>
              </a:rPr>
              <a:t> while a </a:t>
            </a:r>
            <a:r>
              <a:rPr lang="en-US" altLang="zh-CN" sz="2000" dirty="0" smtClean="0">
                <a:latin typeface="华文楷体" panose="02010600040101010101" pitchFamily="2" charset="-122"/>
                <a:ea typeface="华文楷体" panose="02010600040101010101" pitchFamily="2" charset="-122"/>
              </a:rPr>
              <a:t>operation </a:t>
            </a:r>
            <a:r>
              <a:rPr lang="en-US" altLang="zh-CN" sz="2000" dirty="0">
                <a:latin typeface="华文楷体" panose="02010600040101010101" pitchFamily="2" charset="-122"/>
                <a:ea typeface="华文楷体" panose="02010600040101010101" pitchFamily="2" charset="-122"/>
              </a:rPr>
              <a:t>may contribute to </a:t>
            </a:r>
            <a:r>
              <a:rPr lang="en-US" altLang="zh-CN" sz="2000" dirty="0" smtClean="0">
                <a:latin typeface="华文楷体" panose="02010600040101010101" pitchFamily="2" charset="-122"/>
                <a:ea typeface="华文楷体" panose="02010600040101010101" pitchFamily="2" charset="-122"/>
              </a:rPr>
              <a:t>several features</a:t>
            </a:r>
            <a:r>
              <a:rPr lang="en-US" altLang="zh-CN" sz="2000" dirty="0">
                <a:latin typeface="华文楷体" panose="02010600040101010101" pitchFamily="2" charset="-122"/>
                <a:ea typeface="华文楷体" panose="02010600040101010101" pitchFamily="2" charset="-122"/>
              </a:rPr>
              <a:t>’ implementation</a:t>
            </a:r>
            <a:endParaRPr lang="zh-CN" altLang="en-US" sz="2000" dirty="0" smtClean="0">
              <a:latin typeface="华文楷体" panose="02010600040101010101" pitchFamily="2" charset="-122"/>
              <a:ea typeface="华文楷体" panose="02010600040101010101" pitchFamily="2" charset="-122"/>
            </a:endParaRPr>
          </a:p>
        </p:txBody>
      </p:sp>
      <p:sp>
        <p:nvSpPr>
          <p:cNvPr id="27" name="矩形 26"/>
          <p:cNvSpPr/>
          <p:nvPr/>
        </p:nvSpPr>
        <p:spPr>
          <a:xfrm>
            <a:off x="4081039" y="4169741"/>
            <a:ext cx="817063" cy="442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配送</a:t>
            </a:r>
            <a:endParaRPr lang="en-US" altLang="zh-CN" sz="1600" dirty="0" smtClean="0"/>
          </a:p>
          <a:p>
            <a:pPr algn="ctr"/>
            <a:r>
              <a:rPr lang="zh-CN" altLang="en-US" sz="1600" dirty="0" smtClean="0"/>
              <a:t>货物</a:t>
            </a:r>
            <a:endParaRPr lang="zh-CN" altLang="en-US" sz="1600" dirty="0"/>
          </a:p>
        </p:txBody>
      </p:sp>
      <p:sp>
        <p:nvSpPr>
          <p:cNvPr id="29" name="圆角矩形 28"/>
          <p:cNvSpPr/>
          <p:nvPr/>
        </p:nvSpPr>
        <p:spPr>
          <a:xfrm>
            <a:off x="5361831" y="4169742"/>
            <a:ext cx="927457"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库存</a:t>
            </a:r>
            <a:endParaRPr lang="en-US" altLang="zh-CN" sz="1600" dirty="0" smtClean="0"/>
          </a:p>
          <a:p>
            <a:pPr algn="ctr"/>
            <a:r>
              <a:rPr lang="zh-CN" altLang="en-US" sz="1600" dirty="0" smtClean="0"/>
              <a:t>清单</a:t>
            </a:r>
            <a:endParaRPr lang="zh-CN" altLang="en-US" sz="1600" dirty="0"/>
          </a:p>
        </p:txBody>
      </p:sp>
      <p:sp>
        <p:nvSpPr>
          <p:cNvPr id="30" name="圆角矩形 29"/>
          <p:cNvSpPr/>
          <p:nvPr/>
        </p:nvSpPr>
        <p:spPr>
          <a:xfrm>
            <a:off x="6551294" y="4169742"/>
            <a:ext cx="927457"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货物</a:t>
            </a:r>
            <a:endParaRPr lang="en-US" altLang="zh-CN" sz="1600" dirty="0" smtClean="0"/>
          </a:p>
          <a:p>
            <a:pPr algn="ctr"/>
            <a:r>
              <a:rPr lang="zh-CN" altLang="en-US" sz="1600" dirty="0" smtClean="0"/>
              <a:t>出库</a:t>
            </a:r>
            <a:endParaRPr lang="zh-CN" altLang="en-US" sz="1600" dirty="0"/>
          </a:p>
        </p:txBody>
      </p:sp>
      <p:sp>
        <p:nvSpPr>
          <p:cNvPr id="32" name="圆角矩形 31"/>
          <p:cNvSpPr/>
          <p:nvPr/>
        </p:nvSpPr>
        <p:spPr>
          <a:xfrm>
            <a:off x="7707843" y="4169741"/>
            <a:ext cx="927457"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配送</a:t>
            </a:r>
            <a:endParaRPr lang="zh-CN" altLang="en-US" sz="1600" dirty="0"/>
          </a:p>
        </p:txBody>
      </p:sp>
      <p:cxnSp>
        <p:nvCxnSpPr>
          <p:cNvPr id="4" name="直接箭头连接符 3"/>
          <p:cNvCxnSpPr>
            <a:stCxn id="29" idx="3"/>
            <a:endCxn id="30" idx="1"/>
          </p:cNvCxnSpPr>
          <p:nvPr/>
        </p:nvCxnSpPr>
        <p:spPr>
          <a:xfrm>
            <a:off x="6289288" y="4391215"/>
            <a:ext cx="2620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30" idx="3"/>
            <a:endCxn id="32" idx="1"/>
          </p:cNvCxnSpPr>
          <p:nvPr/>
        </p:nvCxnSpPr>
        <p:spPr>
          <a:xfrm flipV="1">
            <a:off x="7478751" y="4391214"/>
            <a:ext cx="229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029200" y="3944890"/>
            <a:ext cx="0" cy="8055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3980985" y="4892626"/>
            <a:ext cx="4731215" cy="8055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081039" y="5117477"/>
            <a:ext cx="817063" cy="442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仓库</a:t>
            </a:r>
            <a:endParaRPr lang="en-US" altLang="zh-CN" sz="1600" dirty="0" smtClean="0"/>
          </a:p>
          <a:p>
            <a:pPr algn="ctr"/>
            <a:r>
              <a:rPr lang="zh-CN" altLang="en-US" sz="1600" dirty="0" smtClean="0"/>
              <a:t>采购</a:t>
            </a:r>
            <a:endParaRPr lang="en-US" altLang="zh-CN" sz="1600" dirty="0" smtClean="0"/>
          </a:p>
        </p:txBody>
      </p:sp>
      <p:sp>
        <p:nvSpPr>
          <p:cNvPr id="39" name="圆角矩形 38"/>
          <p:cNvSpPr/>
          <p:nvPr/>
        </p:nvSpPr>
        <p:spPr>
          <a:xfrm>
            <a:off x="5361831" y="5117478"/>
            <a:ext cx="927457"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库存</a:t>
            </a:r>
            <a:endParaRPr lang="en-US" altLang="zh-CN" sz="1600" dirty="0" smtClean="0"/>
          </a:p>
          <a:p>
            <a:pPr algn="ctr"/>
            <a:r>
              <a:rPr lang="zh-CN" altLang="en-US" sz="1600" dirty="0" smtClean="0"/>
              <a:t>清单</a:t>
            </a:r>
            <a:endParaRPr lang="zh-CN" altLang="en-US" sz="1600" dirty="0"/>
          </a:p>
        </p:txBody>
      </p:sp>
      <p:sp>
        <p:nvSpPr>
          <p:cNvPr id="40" name="圆角矩形 39"/>
          <p:cNvSpPr/>
          <p:nvPr/>
        </p:nvSpPr>
        <p:spPr>
          <a:xfrm>
            <a:off x="6551294" y="5117478"/>
            <a:ext cx="927457"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smtClean="0"/>
              <a:t>采购</a:t>
            </a:r>
            <a:endParaRPr lang="en-US" altLang="zh-CN" sz="1600" dirty="0" smtClean="0"/>
          </a:p>
          <a:p>
            <a:pPr algn="ctr"/>
            <a:r>
              <a:rPr lang="zh-CN" altLang="en-US" sz="1600" dirty="0" smtClean="0"/>
              <a:t>订单</a:t>
            </a:r>
            <a:endParaRPr lang="zh-CN" altLang="en-US" sz="1600" dirty="0"/>
          </a:p>
        </p:txBody>
      </p:sp>
      <p:sp>
        <p:nvSpPr>
          <p:cNvPr id="41" name="圆角矩形 40"/>
          <p:cNvSpPr/>
          <p:nvPr/>
        </p:nvSpPr>
        <p:spPr>
          <a:xfrm>
            <a:off x="7707843" y="5117477"/>
            <a:ext cx="927457"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采购</a:t>
            </a:r>
          </a:p>
        </p:txBody>
      </p:sp>
      <p:cxnSp>
        <p:nvCxnSpPr>
          <p:cNvPr id="42" name="直接箭头连接符 41"/>
          <p:cNvCxnSpPr>
            <a:stCxn id="39" idx="3"/>
            <a:endCxn id="40" idx="1"/>
          </p:cNvCxnSpPr>
          <p:nvPr/>
        </p:nvCxnSpPr>
        <p:spPr>
          <a:xfrm>
            <a:off x="6289288" y="5338951"/>
            <a:ext cx="2620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40" idx="3"/>
            <a:endCxn id="41" idx="1"/>
          </p:cNvCxnSpPr>
          <p:nvPr/>
        </p:nvCxnSpPr>
        <p:spPr>
          <a:xfrm flipV="1">
            <a:off x="7478751" y="5338950"/>
            <a:ext cx="229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029200" y="4892626"/>
            <a:ext cx="0" cy="8055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66816392"/>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lvl="0">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lang="zh-CN" altLang="en-US" sz="3000" b="1" noProof="0" dirty="0">
                <a:solidFill>
                  <a:srgbClr val="FFFFFF"/>
                </a:solidFill>
                <a:latin typeface="华文新魏" panose="02010800040101010101" pitchFamily="2" charset="-122"/>
                <a:ea typeface="华文新魏" panose="02010800040101010101" pitchFamily="2" charset="-122"/>
              </a:rPr>
              <a:t>研究内容</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0133" y="1187941"/>
            <a:ext cx="2858475" cy="369332"/>
          </a:xfrm>
          <a:prstGeom prst="rect">
            <a:avLst/>
          </a:prstGeom>
        </p:spPr>
        <p:txBody>
          <a:bodyPr wrap="none">
            <a:spAutoFit/>
          </a:bodyPr>
          <a:lstStyle/>
          <a:p>
            <a:pPr marL="285750" lvl="0" indent="-285750">
              <a:buFont typeface="Arial" panose="020B0604020202020204" pitchFamily="34" charset="0"/>
              <a:buChar char="•"/>
            </a:pPr>
            <a:r>
              <a:rPr lang="zh-CN" altLang="en-US" b="1" dirty="0" smtClean="0">
                <a:solidFill>
                  <a:schemeClr val="accent1"/>
                </a:solidFill>
                <a:latin typeface="Arial" panose="020B0604020202020204" pitchFamily="34" charset="0"/>
                <a:ea typeface="微软雅黑" panose="020B0503020204020204" pitchFamily="34" charset="-122"/>
              </a:rPr>
              <a:t>特征模型</a:t>
            </a:r>
            <a:r>
              <a:rPr lang="en-US" altLang="zh-CN" b="1" dirty="0" smtClean="0">
                <a:solidFill>
                  <a:schemeClr val="accent1"/>
                </a:solidFill>
                <a:latin typeface="Arial" panose="020B0604020202020204" pitchFamily="34" charset="0"/>
                <a:ea typeface="微软雅黑" panose="020B0503020204020204" pitchFamily="34" charset="-122"/>
              </a:rPr>
              <a:t>-</a:t>
            </a:r>
            <a:r>
              <a:rPr lang="zh-CN" altLang="en-US" b="1" dirty="0" smtClean="0">
                <a:solidFill>
                  <a:schemeClr val="accent1"/>
                </a:solidFill>
                <a:latin typeface="Arial" panose="020B0604020202020204" pitchFamily="34" charset="0"/>
                <a:ea typeface="微软雅黑" panose="020B0503020204020204" pitchFamily="34" charset="-122"/>
              </a:rPr>
              <a:t>特征配置模型</a:t>
            </a:r>
            <a:endParaRPr lang="en-US" altLang="zh-CN" b="1" dirty="0">
              <a:solidFill>
                <a:schemeClr val="accent1"/>
              </a:solidFill>
              <a:latin typeface="Arial" panose="020B0604020202020204" pitchFamily="34" charset="0"/>
              <a:ea typeface="微软雅黑" panose="020B0503020204020204" pitchFamily="34" charset="-122"/>
            </a:endParaRPr>
          </a:p>
        </p:txBody>
      </p:sp>
      <p:grpSp>
        <p:nvGrpSpPr>
          <p:cNvPr id="36" name="组合 35"/>
          <p:cNvGrpSpPr/>
          <p:nvPr/>
        </p:nvGrpSpPr>
        <p:grpSpPr>
          <a:xfrm>
            <a:off x="371078" y="2810952"/>
            <a:ext cx="3321847" cy="2975092"/>
            <a:chOff x="878809" y="1907344"/>
            <a:chExt cx="3321847" cy="2975092"/>
          </a:xfrm>
        </p:grpSpPr>
        <p:sp>
          <p:nvSpPr>
            <p:cNvPr id="3" name="矩形 2"/>
            <p:cNvSpPr/>
            <p:nvPr/>
          </p:nvSpPr>
          <p:spPr>
            <a:xfrm>
              <a:off x="878809" y="1907344"/>
              <a:ext cx="1398139" cy="369332"/>
            </a:xfrm>
            <a:prstGeom prst="rect">
              <a:avLst/>
            </a:prstGeom>
          </p:spPr>
          <p:txBody>
            <a:bodyPr wrap="none">
              <a:spAutoFit/>
            </a:bodyPr>
            <a:lstStyle/>
            <a:p>
              <a:pPr algn="ctr"/>
              <a:r>
                <a:rPr lang="en-US" altLang="zh-CN" dirty="0"/>
                <a:t>&lt;&lt;Feature&gt;&gt;</a:t>
              </a:r>
            </a:p>
          </p:txBody>
        </p:sp>
        <p:sp>
          <p:nvSpPr>
            <p:cNvPr id="18" name="矩形 17"/>
            <p:cNvSpPr/>
            <p:nvPr/>
          </p:nvSpPr>
          <p:spPr>
            <a:xfrm>
              <a:off x="2566875" y="1923262"/>
              <a:ext cx="1633781" cy="369332"/>
            </a:xfrm>
            <a:prstGeom prst="rect">
              <a:avLst/>
            </a:prstGeom>
          </p:spPr>
          <p:txBody>
            <a:bodyPr wrap="none">
              <a:spAutoFit/>
            </a:bodyPr>
            <a:lstStyle/>
            <a:p>
              <a:pPr algn="ctr"/>
              <a:r>
                <a:rPr lang="en-US" altLang="zh-CN" dirty="0" smtClean="0"/>
                <a:t>&lt;&lt;Operation&gt;&gt;</a:t>
              </a:r>
              <a:endParaRPr lang="en-US" altLang="zh-CN" dirty="0"/>
            </a:p>
          </p:txBody>
        </p:sp>
        <p:sp>
          <p:nvSpPr>
            <p:cNvPr id="13" name="矩形 12"/>
            <p:cNvSpPr/>
            <p:nvPr/>
          </p:nvSpPr>
          <p:spPr>
            <a:xfrm>
              <a:off x="1097866" y="2421192"/>
              <a:ext cx="960027" cy="442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&lt;&lt;Feature&gt;&gt;</a:t>
              </a:r>
            </a:p>
            <a:p>
              <a:pPr algn="ctr"/>
              <a:r>
                <a:rPr lang="en-US" altLang="zh-CN" sz="1600" dirty="0" smtClean="0"/>
                <a:t>1</a:t>
              </a:r>
              <a:endParaRPr lang="zh-CN" altLang="en-US" sz="1600" dirty="0"/>
            </a:p>
          </p:txBody>
        </p:sp>
        <p:cxnSp>
          <p:nvCxnSpPr>
            <p:cNvPr id="5" name="直接连接符 4"/>
            <p:cNvCxnSpPr>
              <a:stCxn id="13" idx="3"/>
            </p:cNvCxnSpPr>
            <p:nvPr/>
          </p:nvCxnSpPr>
          <p:spPr>
            <a:xfrm>
              <a:off x="2057893" y="2642665"/>
              <a:ext cx="666606" cy="0"/>
            </a:xfrm>
            <a:prstGeom prst="line">
              <a:avLst/>
            </a:prstGeom>
          </p:spPr>
          <p:style>
            <a:lnRef idx="1">
              <a:schemeClr val="dk1"/>
            </a:lnRef>
            <a:fillRef idx="0">
              <a:schemeClr val="dk1"/>
            </a:fillRef>
            <a:effectRef idx="0">
              <a:schemeClr val="dk1"/>
            </a:effectRef>
            <a:fontRef idx="minor">
              <a:schemeClr val="tx1"/>
            </a:fontRef>
          </p:style>
        </p:cxnSp>
        <p:sp>
          <p:nvSpPr>
            <p:cNvPr id="7" name="圆角矩形 6"/>
            <p:cNvSpPr/>
            <p:nvPr/>
          </p:nvSpPr>
          <p:spPr>
            <a:xfrm>
              <a:off x="2707775" y="2421192"/>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&lt;&lt;operation&gt;&gt;</a:t>
              </a:r>
            </a:p>
            <a:p>
              <a:pPr algn="ctr"/>
              <a:r>
                <a:rPr lang="en-US" altLang="zh-CN" sz="1600" dirty="0"/>
                <a:t>1</a:t>
              </a:r>
              <a:endParaRPr lang="zh-CN" altLang="en-US" sz="1600" dirty="0"/>
            </a:p>
          </p:txBody>
        </p:sp>
        <p:sp>
          <p:nvSpPr>
            <p:cNvPr id="61" name="圆角矩形 60"/>
            <p:cNvSpPr/>
            <p:nvPr/>
          </p:nvSpPr>
          <p:spPr>
            <a:xfrm>
              <a:off x="2724499" y="3088990"/>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&lt;&lt;operation&gt;&gt;</a:t>
              </a:r>
            </a:p>
            <a:p>
              <a:pPr algn="ctr"/>
              <a:r>
                <a:rPr lang="en-US" altLang="zh-CN" sz="1600" dirty="0" smtClean="0"/>
                <a:t>2</a:t>
              </a:r>
              <a:endParaRPr lang="zh-CN" altLang="en-US" sz="1600" dirty="0"/>
            </a:p>
          </p:txBody>
        </p:sp>
        <p:sp>
          <p:nvSpPr>
            <p:cNvPr id="62" name="圆角矩形 61"/>
            <p:cNvSpPr/>
            <p:nvPr/>
          </p:nvSpPr>
          <p:spPr>
            <a:xfrm>
              <a:off x="2724499" y="3756788"/>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&lt;&lt;operation&gt;&gt;</a:t>
              </a:r>
            </a:p>
            <a:p>
              <a:pPr algn="ctr"/>
              <a:r>
                <a:rPr lang="en-US" altLang="zh-CN" sz="1600" dirty="0" smtClean="0"/>
                <a:t>3</a:t>
              </a:r>
              <a:endParaRPr lang="zh-CN" altLang="en-US" sz="1600" dirty="0"/>
            </a:p>
          </p:txBody>
        </p:sp>
        <p:sp>
          <p:nvSpPr>
            <p:cNvPr id="64" name="圆角矩形 63"/>
            <p:cNvSpPr/>
            <p:nvPr/>
          </p:nvSpPr>
          <p:spPr>
            <a:xfrm>
              <a:off x="2724499" y="4439491"/>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&lt;&lt;operation&gt;&gt;</a:t>
              </a:r>
            </a:p>
            <a:p>
              <a:pPr algn="ctr"/>
              <a:r>
                <a:rPr lang="en-US" altLang="zh-CN" sz="1600" dirty="0" smtClean="0"/>
                <a:t>4</a:t>
              </a:r>
              <a:endParaRPr lang="zh-CN" altLang="en-US" sz="1600" dirty="0"/>
            </a:p>
          </p:txBody>
        </p:sp>
        <p:sp>
          <p:nvSpPr>
            <p:cNvPr id="67" name="矩形 66"/>
            <p:cNvSpPr/>
            <p:nvPr/>
          </p:nvSpPr>
          <p:spPr>
            <a:xfrm>
              <a:off x="1097866" y="3443369"/>
              <a:ext cx="960027" cy="442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&lt;&lt;Feature&gt;&gt;</a:t>
              </a:r>
            </a:p>
            <a:p>
              <a:pPr algn="ctr"/>
              <a:r>
                <a:rPr lang="en-US" altLang="zh-CN" sz="1600" dirty="0" smtClean="0"/>
                <a:t>2</a:t>
              </a:r>
              <a:endParaRPr lang="zh-CN" altLang="en-US" sz="1600" dirty="0"/>
            </a:p>
          </p:txBody>
        </p:sp>
        <p:sp>
          <p:nvSpPr>
            <p:cNvPr id="68" name="矩形 67"/>
            <p:cNvSpPr/>
            <p:nvPr/>
          </p:nvSpPr>
          <p:spPr>
            <a:xfrm>
              <a:off x="1097866" y="4439491"/>
              <a:ext cx="960027" cy="442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&lt;&lt;Feature&gt;&gt;</a:t>
              </a:r>
            </a:p>
            <a:p>
              <a:pPr algn="ctr"/>
              <a:r>
                <a:rPr lang="en-US" altLang="zh-CN" sz="1600" dirty="0" smtClean="0"/>
                <a:t>3</a:t>
              </a:r>
              <a:endParaRPr lang="zh-CN" altLang="en-US" sz="1600" dirty="0"/>
            </a:p>
          </p:txBody>
        </p:sp>
        <p:cxnSp>
          <p:nvCxnSpPr>
            <p:cNvPr id="11" name="直接连接符 10"/>
            <p:cNvCxnSpPr>
              <a:stCxn id="13" idx="3"/>
              <a:endCxn id="61" idx="1"/>
            </p:cNvCxnSpPr>
            <p:nvPr/>
          </p:nvCxnSpPr>
          <p:spPr>
            <a:xfrm>
              <a:off x="2057893" y="2642665"/>
              <a:ext cx="666606" cy="667798"/>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stCxn id="13" idx="3"/>
              <a:endCxn id="62" idx="1"/>
            </p:cNvCxnSpPr>
            <p:nvPr/>
          </p:nvCxnSpPr>
          <p:spPr>
            <a:xfrm>
              <a:off x="2057893" y="2642665"/>
              <a:ext cx="666606" cy="1335596"/>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stCxn id="67" idx="3"/>
              <a:endCxn id="61" idx="1"/>
            </p:cNvCxnSpPr>
            <p:nvPr/>
          </p:nvCxnSpPr>
          <p:spPr>
            <a:xfrm flipV="1">
              <a:off x="2057893" y="3310463"/>
              <a:ext cx="666606" cy="354379"/>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a:stCxn id="67" idx="3"/>
              <a:endCxn id="62" idx="1"/>
            </p:cNvCxnSpPr>
            <p:nvPr/>
          </p:nvCxnSpPr>
          <p:spPr>
            <a:xfrm>
              <a:off x="2057893" y="3664842"/>
              <a:ext cx="666606" cy="313419"/>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p:cNvCxnSpPr>
              <a:stCxn id="67" idx="3"/>
              <a:endCxn id="64" idx="1"/>
            </p:cNvCxnSpPr>
            <p:nvPr/>
          </p:nvCxnSpPr>
          <p:spPr>
            <a:xfrm>
              <a:off x="2057893" y="3664842"/>
              <a:ext cx="666606" cy="996122"/>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stCxn id="68" idx="3"/>
              <a:endCxn id="7" idx="1"/>
            </p:cNvCxnSpPr>
            <p:nvPr/>
          </p:nvCxnSpPr>
          <p:spPr>
            <a:xfrm flipV="1">
              <a:off x="2057893" y="2642665"/>
              <a:ext cx="649882" cy="2018299"/>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68" idx="3"/>
              <a:endCxn id="62" idx="1"/>
            </p:cNvCxnSpPr>
            <p:nvPr/>
          </p:nvCxnSpPr>
          <p:spPr>
            <a:xfrm flipV="1">
              <a:off x="2057893" y="3978261"/>
              <a:ext cx="666606" cy="682703"/>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a:stCxn id="68" idx="3"/>
              <a:endCxn id="64" idx="1"/>
            </p:cNvCxnSpPr>
            <p:nvPr/>
          </p:nvCxnSpPr>
          <p:spPr>
            <a:xfrm>
              <a:off x="2057893" y="4660964"/>
              <a:ext cx="666606" cy="0"/>
            </a:xfrm>
            <a:prstGeom prst="line">
              <a:avLst/>
            </a:prstGeom>
          </p:spPr>
          <p:style>
            <a:lnRef idx="1">
              <a:schemeClr val="dk1"/>
            </a:lnRef>
            <a:fillRef idx="0">
              <a:schemeClr val="dk1"/>
            </a:fillRef>
            <a:effectRef idx="0">
              <a:schemeClr val="dk1"/>
            </a:effectRef>
            <a:fontRef idx="minor">
              <a:schemeClr val="tx1"/>
            </a:fontRef>
          </p:style>
        </p:cxnSp>
      </p:grpSp>
      <p:sp>
        <p:nvSpPr>
          <p:cNvPr id="84" name="矩形 83"/>
          <p:cNvSpPr/>
          <p:nvPr/>
        </p:nvSpPr>
        <p:spPr>
          <a:xfrm>
            <a:off x="600305" y="1673195"/>
            <a:ext cx="7361666" cy="461665"/>
          </a:xfrm>
          <a:prstGeom prst="rect">
            <a:avLst/>
          </a:prstGeom>
        </p:spPr>
        <p:txBody>
          <a:bodyPr wrap="square">
            <a:spAutoFit/>
          </a:bodyPr>
          <a:lstStyle/>
          <a:p>
            <a:pPr algn="just">
              <a:lnSpc>
                <a:spcPct val="120000"/>
              </a:lnSpc>
            </a:pPr>
            <a:r>
              <a:rPr lang="zh-CN" altLang="en-US" sz="2000" dirty="0" smtClean="0">
                <a:latin typeface="华文楷体" panose="02010600040101010101" pitchFamily="2" charset="-122"/>
                <a:ea typeface="华文楷体" panose="02010600040101010101" pitchFamily="2" charset="-122"/>
              </a:rPr>
              <a:t>角色（</a:t>
            </a:r>
            <a:r>
              <a:rPr lang="en-US" altLang="zh-CN" sz="2000" dirty="0" smtClean="0">
                <a:latin typeface="华文楷体" panose="02010600040101010101" pitchFamily="2" charset="-122"/>
                <a:ea typeface="华文楷体" panose="02010600040101010101" pitchFamily="2" charset="-122"/>
              </a:rPr>
              <a:t>Role</a:t>
            </a:r>
            <a:r>
              <a:rPr lang="zh-CN" altLang="en-US" sz="2000" dirty="0" smtClean="0">
                <a:latin typeface="华文楷体" panose="02010600040101010101" pitchFamily="2" charset="-122"/>
                <a:ea typeface="华文楷体" panose="02010600040101010101" pitchFamily="2" charset="-122"/>
              </a:rPr>
              <a:t>）：从实现的角度描述了一个特征需要的操作的集合</a:t>
            </a:r>
            <a:endParaRPr lang="en-US" altLang="zh-CN" sz="2000" dirty="0" smtClean="0">
              <a:latin typeface="华文楷体" panose="02010600040101010101" pitchFamily="2" charset="-122"/>
              <a:ea typeface="华文楷体" panose="02010600040101010101" pitchFamily="2" charset="-122"/>
            </a:endParaRPr>
          </a:p>
        </p:txBody>
      </p:sp>
      <p:sp>
        <p:nvSpPr>
          <p:cNvPr id="2" name="右箭头 1"/>
          <p:cNvSpPr/>
          <p:nvPr/>
        </p:nvSpPr>
        <p:spPr>
          <a:xfrm>
            <a:off x="3773075" y="4346977"/>
            <a:ext cx="1267276" cy="44294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smtClean="0"/>
              <a:t>Decoupling</a:t>
            </a:r>
            <a:endParaRPr lang="zh-CN" altLang="en-US" sz="1600" dirty="0"/>
          </a:p>
        </p:txBody>
      </p:sp>
      <p:sp>
        <p:nvSpPr>
          <p:cNvPr id="32" name="矩形 31"/>
          <p:cNvSpPr/>
          <p:nvPr/>
        </p:nvSpPr>
        <p:spPr>
          <a:xfrm>
            <a:off x="5114716" y="3324800"/>
            <a:ext cx="960027" cy="442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&lt;&lt;Feature&gt;&gt;</a:t>
            </a:r>
          </a:p>
          <a:p>
            <a:pPr algn="ctr"/>
            <a:r>
              <a:rPr lang="en-US" altLang="zh-CN" sz="1600" dirty="0" smtClean="0"/>
              <a:t>1</a:t>
            </a:r>
            <a:endParaRPr lang="zh-CN" altLang="en-US" sz="1600" dirty="0"/>
          </a:p>
        </p:txBody>
      </p:sp>
      <p:sp>
        <p:nvSpPr>
          <p:cNvPr id="34" name="圆角矩形 33"/>
          <p:cNvSpPr/>
          <p:nvPr/>
        </p:nvSpPr>
        <p:spPr>
          <a:xfrm>
            <a:off x="7438301" y="3324800"/>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&lt;&lt;operation&gt;&gt;</a:t>
            </a:r>
          </a:p>
          <a:p>
            <a:pPr algn="ctr"/>
            <a:r>
              <a:rPr lang="en-US" altLang="zh-CN" sz="1600" dirty="0" smtClean="0"/>
              <a:t>1</a:t>
            </a:r>
            <a:endParaRPr lang="zh-CN" altLang="en-US" sz="1600" dirty="0"/>
          </a:p>
        </p:txBody>
      </p:sp>
      <p:sp>
        <p:nvSpPr>
          <p:cNvPr id="35" name="圆角矩形 34"/>
          <p:cNvSpPr/>
          <p:nvPr/>
        </p:nvSpPr>
        <p:spPr>
          <a:xfrm>
            <a:off x="7455025" y="3992598"/>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&lt;&lt;operation&gt;&gt;</a:t>
            </a:r>
          </a:p>
          <a:p>
            <a:pPr algn="ctr"/>
            <a:r>
              <a:rPr lang="en-US" altLang="zh-CN" sz="1600" dirty="0" smtClean="0"/>
              <a:t>2</a:t>
            </a:r>
            <a:endParaRPr lang="zh-CN" altLang="en-US" sz="1600" dirty="0"/>
          </a:p>
        </p:txBody>
      </p:sp>
      <p:sp>
        <p:nvSpPr>
          <p:cNvPr id="37" name="圆角矩形 36"/>
          <p:cNvSpPr/>
          <p:nvPr/>
        </p:nvSpPr>
        <p:spPr>
          <a:xfrm>
            <a:off x="7455025" y="4660396"/>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&lt;&lt;operation&gt;&gt;</a:t>
            </a:r>
          </a:p>
          <a:p>
            <a:pPr algn="ctr"/>
            <a:r>
              <a:rPr lang="en-US" altLang="zh-CN" sz="1600" dirty="0" smtClean="0"/>
              <a:t>3</a:t>
            </a:r>
            <a:endParaRPr lang="zh-CN" altLang="en-US" sz="1600" dirty="0"/>
          </a:p>
        </p:txBody>
      </p:sp>
      <p:sp>
        <p:nvSpPr>
          <p:cNvPr id="38" name="圆角矩形 37"/>
          <p:cNvSpPr/>
          <p:nvPr/>
        </p:nvSpPr>
        <p:spPr>
          <a:xfrm>
            <a:off x="7455025" y="5343099"/>
            <a:ext cx="1318535" cy="442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a:t>&lt;&lt;operation&gt;&gt;</a:t>
            </a:r>
          </a:p>
          <a:p>
            <a:pPr algn="ctr"/>
            <a:r>
              <a:rPr lang="en-US" altLang="zh-CN" sz="1600" dirty="0" smtClean="0"/>
              <a:t>4</a:t>
            </a:r>
            <a:endParaRPr lang="zh-CN" altLang="en-US" sz="1600" dirty="0"/>
          </a:p>
        </p:txBody>
      </p:sp>
      <p:sp>
        <p:nvSpPr>
          <p:cNvPr id="39" name="矩形 38"/>
          <p:cNvSpPr/>
          <p:nvPr/>
        </p:nvSpPr>
        <p:spPr>
          <a:xfrm>
            <a:off x="5114716" y="4346977"/>
            <a:ext cx="960027" cy="442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&lt;&lt;Feature&gt;&gt;</a:t>
            </a:r>
          </a:p>
          <a:p>
            <a:pPr algn="ctr"/>
            <a:r>
              <a:rPr lang="en-US" altLang="zh-CN" sz="1600" dirty="0" smtClean="0"/>
              <a:t>2</a:t>
            </a:r>
            <a:endParaRPr lang="zh-CN" altLang="en-US" sz="1600" dirty="0"/>
          </a:p>
        </p:txBody>
      </p:sp>
      <p:sp>
        <p:nvSpPr>
          <p:cNvPr id="40" name="矩形 39"/>
          <p:cNvSpPr/>
          <p:nvPr/>
        </p:nvSpPr>
        <p:spPr>
          <a:xfrm>
            <a:off x="5114716" y="5343099"/>
            <a:ext cx="960027" cy="442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&lt;&lt;Feature&gt;&gt;</a:t>
            </a:r>
          </a:p>
          <a:p>
            <a:pPr algn="ctr"/>
            <a:r>
              <a:rPr lang="en-US" altLang="zh-CN" sz="1600" dirty="0" smtClean="0"/>
              <a:t>3</a:t>
            </a:r>
            <a:endParaRPr lang="zh-CN" altLang="en-US" sz="1600" dirty="0"/>
          </a:p>
        </p:txBody>
      </p:sp>
      <p:sp>
        <p:nvSpPr>
          <p:cNvPr id="4" name="椭圆 3"/>
          <p:cNvSpPr/>
          <p:nvPr/>
        </p:nvSpPr>
        <p:spPr>
          <a:xfrm>
            <a:off x="4003830" y="5392559"/>
            <a:ext cx="805765" cy="344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Role</a:t>
            </a:r>
            <a:endParaRPr lang="zh-CN" altLang="en-US" sz="1400" dirty="0"/>
          </a:p>
        </p:txBody>
      </p:sp>
      <p:sp>
        <p:nvSpPr>
          <p:cNvPr id="49" name="椭圆 48"/>
          <p:cNvSpPr/>
          <p:nvPr/>
        </p:nvSpPr>
        <p:spPr>
          <a:xfrm>
            <a:off x="6352642" y="2804115"/>
            <a:ext cx="805765" cy="344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R1.1</a:t>
            </a:r>
            <a:endParaRPr lang="zh-CN" altLang="en-US" sz="1400" dirty="0"/>
          </a:p>
        </p:txBody>
      </p:sp>
      <p:sp>
        <p:nvSpPr>
          <p:cNvPr id="50" name="椭圆 49"/>
          <p:cNvSpPr/>
          <p:nvPr/>
        </p:nvSpPr>
        <p:spPr>
          <a:xfrm>
            <a:off x="6357932" y="3211688"/>
            <a:ext cx="805765" cy="344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R1.2</a:t>
            </a:r>
            <a:endParaRPr lang="zh-CN" altLang="en-US" sz="1400" dirty="0"/>
          </a:p>
        </p:txBody>
      </p:sp>
      <p:sp>
        <p:nvSpPr>
          <p:cNvPr id="51" name="椭圆 50"/>
          <p:cNvSpPr/>
          <p:nvPr/>
        </p:nvSpPr>
        <p:spPr>
          <a:xfrm>
            <a:off x="6362002" y="3619261"/>
            <a:ext cx="805765" cy="344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R1.3</a:t>
            </a:r>
            <a:endParaRPr lang="zh-CN" altLang="en-US" sz="1400" dirty="0"/>
          </a:p>
        </p:txBody>
      </p:sp>
      <p:sp>
        <p:nvSpPr>
          <p:cNvPr id="52" name="椭圆 51"/>
          <p:cNvSpPr/>
          <p:nvPr/>
        </p:nvSpPr>
        <p:spPr>
          <a:xfrm>
            <a:off x="6385303" y="4019465"/>
            <a:ext cx="805765" cy="344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R2.2</a:t>
            </a:r>
            <a:endParaRPr lang="zh-CN" altLang="en-US" sz="1400" dirty="0"/>
          </a:p>
        </p:txBody>
      </p:sp>
      <p:sp>
        <p:nvSpPr>
          <p:cNvPr id="53" name="椭圆 52"/>
          <p:cNvSpPr/>
          <p:nvPr/>
        </p:nvSpPr>
        <p:spPr>
          <a:xfrm>
            <a:off x="6390593" y="4427038"/>
            <a:ext cx="805765" cy="344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R2.3</a:t>
            </a:r>
            <a:endParaRPr lang="zh-CN" altLang="en-US" sz="1400" dirty="0"/>
          </a:p>
        </p:txBody>
      </p:sp>
      <p:sp>
        <p:nvSpPr>
          <p:cNvPr id="54" name="椭圆 53"/>
          <p:cNvSpPr/>
          <p:nvPr/>
        </p:nvSpPr>
        <p:spPr>
          <a:xfrm>
            <a:off x="6394663" y="4834611"/>
            <a:ext cx="805765" cy="344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R2.4</a:t>
            </a:r>
            <a:endParaRPr lang="zh-CN" altLang="en-US" sz="1400" dirty="0"/>
          </a:p>
        </p:txBody>
      </p:sp>
      <p:sp>
        <p:nvSpPr>
          <p:cNvPr id="58" name="椭圆 57"/>
          <p:cNvSpPr/>
          <p:nvPr/>
        </p:nvSpPr>
        <p:spPr>
          <a:xfrm>
            <a:off x="6389008" y="5234815"/>
            <a:ext cx="805765" cy="344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R3.1</a:t>
            </a:r>
            <a:endParaRPr lang="zh-CN" altLang="en-US" sz="1400" dirty="0"/>
          </a:p>
        </p:txBody>
      </p:sp>
      <p:sp>
        <p:nvSpPr>
          <p:cNvPr id="59" name="椭圆 58"/>
          <p:cNvSpPr/>
          <p:nvPr/>
        </p:nvSpPr>
        <p:spPr>
          <a:xfrm>
            <a:off x="6394298" y="5642388"/>
            <a:ext cx="805765" cy="344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R3.3</a:t>
            </a:r>
            <a:endParaRPr lang="zh-CN" altLang="en-US" sz="1400" dirty="0"/>
          </a:p>
        </p:txBody>
      </p:sp>
      <p:sp>
        <p:nvSpPr>
          <p:cNvPr id="60" name="椭圆 59"/>
          <p:cNvSpPr/>
          <p:nvPr/>
        </p:nvSpPr>
        <p:spPr>
          <a:xfrm>
            <a:off x="6398368" y="6049961"/>
            <a:ext cx="805765" cy="344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R3.4</a:t>
            </a:r>
            <a:endParaRPr lang="zh-CN" altLang="en-US" sz="1400" dirty="0"/>
          </a:p>
        </p:txBody>
      </p:sp>
      <p:cxnSp>
        <p:nvCxnSpPr>
          <p:cNvPr id="10" name="直接连接符 9"/>
          <p:cNvCxnSpPr>
            <a:stCxn id="32" idx="3"/>
            <a:endCxn id="49" idx="2"/>
          </p:cNvCxnSpPr>
          <p:nvPr/>
        </p:nvCxnSpPr>
        <p:spPr>
          <a:xfrm flipV="1">
            <a:off x="6074743" y="2976127"/>
            <a:ext cx="277899" cy="570146"/>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a:stCxn id="32" idx="3"/>
            <a:endCxn id="50" idx="2"/>
          </p:cNvCxnSpPr>
          <p:nvPr/>
        </p:nvCxnSpPr>
        <p:spPr>
          <a:xfrm flipV="1">
            <a:off x="6074743" y="3383700"/>
            <a:ext cx="283189" cy="162573"/>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stCxn id="32" idx="3"/>
            <a:endCxn id="51" idx="2"/>
          </p:cNvCxnSpPr>
          <p:nvPr/>
        </p:nvCxnSpPr>
        <p:spPr>
          <a:xfrm>
            <a:off x="6074743" y="3546273"/>
            <a:ext cx="287259" cy="245000"/>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a:stCxn id="39" idx="3"/>
            <a:endCxn id="52" idx="2"/>
          </p:cNvCxnSpPr>
          <p:nvPr/>
        </p:nvCxnSpPr>
        <p:spPr>
          <a:xfrm flipV="1">
            <a:off x="6074743" y="4191477"/>
            <a:ext cx="310560" cy="376973"/>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p:cNvCxnSpPr>
            <a:stCxn id="39" idx="3"/>
            <a:endCxn id="53" idx="2"/>
          </p:cNvCxnSpPr>
          <p:nvPr/>
        </p:nvCxnSpPr>
        <p:spPr>
          <a:xfrm>
            <a:off x="6074743" y="4568450"/>
            <a:ext cx="315850" cy="30600"/>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68"/>
          <p:cNvCxnSpPr>
            <a:stCxn id="39" idx="3"/>
            <a:endCxn id="54" idx="2"/>
          </p:cNvCxnSpPr>
          <p:nvPr/>
        </p:nvCxnSpPr>
        <p:spPr>
          <a:xfrm>
            <a:off x="6074743" y="4568450"/>
            <a:ext cx="319920" cy="438173"/>
          </a:xfrm>
          <a:prstGeom prst="line">
            <a:avLst/>
          </a:prstGeom>
        </p:spPr>
        <p:style>
          <a:lnRef idx="1">
            <a:schemeClr val="dk1"/>
          </a:lnRef>
          <a:fillRef idx="0">
            <a:schemeClr val="dk1"/>
          </a:fillRef>
          <a:effectRef idx="0">
            <a:schemeClr val="dk1"/>
          </a:effectRef>
          <a:fontRef idx="minor">
            <a:schemeClr val="tx1"/>
          </a:fontRef>
        </p:style>
      </p:cxnSp>
      <p:cxnSp>
        <p:nvCxnSpPr>
          <p:cNvPr id="71" name="直接连接符 70"/>
          <p:cNvCxnSpPr>
            <a:stCxn id="40" idx="3"/>
            <a:endCxn id="58" idx="2"/>
          </p:cNvCxnSpPr>
          <p:nvPr/>
        </p:nvCxnSpPr>
        <p:spPr>
          <a:xfrm flipV="1">
            <a:off x="6074743" y="5406827"/>
            <a:ext cx="314265" cy="157745"/>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p:cNvCxnSpPr>
            <a:stCxn id="40" idx="3"/>
            <a:endCxn id="59" idx="2"/>
          </p:cNvCxnSpPr>
          <p:nvPr/>
        </p:nvCxnSpPr>
        <p:spPr>
          <a:xfrm>
            <a:off x="6074743" y="5564572"/>
            <a:ext cx="319555" cy="249828"/>
          </a:xfrm>
          <a:prstGeom prst="line">
            <a:avLst/>
          </a:prstGeom>
        </p:spPr>
        <p:style>
          <a:lnRef idx="1">
            <a:schemeClr val="dk1"/>
          </a:lnRef>
          <a:fillRef idx="0">
            <a:schemeClr val="dk1"/>
          </a:fillRef>
          <a:effectRef idx="0">
            <a:schemeClr val="dk1"/>
          </a:effectRef>
          <a:fontRef idx="minor">
            <a:schemeClr val="tx1"/>
          </a:fontRef>
        </p:style>
      </p:cxnSp>
      <p:cxnSp>
        <p:nvCxnSpPr>
          <p:cNvPr id="75" name="直接连接符 74"/>
          <p:cNvCxnSpPr>
            <a:stCxn id="40" idx="3"/>
            <a:endCxn id="60" idx="2"/>
          </p:cNvCxnSpPr>
          <p:nvPr/>
        </p:nvCxnSpPr>
        <p:spPr>
          <a:xfrm>
            <a:off x="6074743" y="5564572"/>
            <a:ext cx="323625" cy="657401"/>
          </a:xfrm>
          <a:prstGeom prst="line">
            <a:avLst/>
          </a:prstGeom>
        </p:spPr>
        <p:style>
          <a:lnRef idx="1">
            <a:schemeClr val="dk1"/>
          </a:lnRef>
          <a:fillRef idx="0">
            <a:schemeClr val="dk1"/>
          </a:fillRef>
          <a:effectRef idx="0">
            <a:schemeClr val="dk1"/>
          </a:effectRef>
          <a:fontRef idx="minor">
            <a:schemeClr val="tx1"/>
          </a:fontRef>
        </p:style>
      </p:cxnSp>
      <p:cxnSp>
        <p:nvCxnSpPr>
          <p:cNvPr id="78" name="直接连接符 77"/>
          <p:cNvCxnSpPr>
            <a:stCxn id="49" idx="6"/>
            <a:endCxn id="34" idx="1"/>
          </p:cNvCxnSpPr>
          <p:nvPr/>
        </p:nvCxnSpPr>
        <p:spPr>
          <a:xfrm>
            <a:off x="7158407" y="2976127"/>
            <a:ext cx="279894" cy="570146"/>
          </a:xfrm>
          <a:prstGeom prst="line">
            <a:avLst/>
          </a:prstGeom>
        </p:spPr>
        <p:style>
          <a:lnRef idx="1">
            <a:schemeClr val="dk1"/>
          </a:lnRef>
          <a:fillRef idx="0">
            <a:schemeClr val="dk1"/>
          </a:fillRef>
          <a:effectRef idx="0">
            <a:schemeClr val="dk1"/>
          </a:effectRef>
          <a:fontRef idx="minor">
            <a:schemeClr val="tx1"/>
          </a:fontRef>
        </p:style>
      </p:cxnSp>
      <p:cxnSp>
        <p:nvCxnSpPr>
          <p:cNvPr id="80" name="直接连接符 79"/>
          <p:cNvCxnSpPr>
            <a:stCxn id="50" idx="6"/>
            <a:endCxn id="35" idx="1"/>
          </p:cNvCxnSpPr>
          <p:nvPr/>
        </p:nvCxnSpPr>
        <p:spPr>
          <a:xfrm>
            <a:off x="7163697" y="3383700"/>
            <a:ext cx="291328" cy="830371"/>
          </a:xfrm>
          <a:prstGeom prst="line">
            <a:avLst/>
          </a:prstGeom>
        </p:spPr>
        <p:style>
          <a:lnRef idx="1">
            <a:schemeClr val="dk1"/>
          </a:lnRef>
          <a:fillRef idx="0">
            <a:schemeClr val="dk1"/>
          </a:fillRef>
          <a:effectRef idx="0">
            <a:schemeClr val="dk1"/>
          </a:effectRef>
          <a:fontRef idx="minor">
            <a:schemeClr val="tx1"/>
          </a:fontRef>
        </p:style>
      </p:cxnSp>
      <p:cxnSp>
        <p:nvCxnSpPr>
          <p:cNvPr id="82" name="直接连接符 81"/>
          <p:cNvCxnSpPr>
            <a:stCxn id="51" idx="6"/>
            <a:endCxn id="37" idx="1"/>
          </p:cNvCxnSpPr>
          <p:nvPr/>
        </p:nvCxnSpPr>
        <p:spPr>
          <a:xfrm>
            <a:off x="7167767" y="3791273"/>
            <a:ext cx="287258" cy="1090596"/>
          </a:xfrm>
          <a:prstGeom prst="line">
            <a:avLst/>
          </a:prstGeom>
        </p:spPr>
        <p:style>
          <a:lnRef idx="1">
            <a:schemeClr val="dk1"/>
          </a:lnRef>
          <a:fillRef idx="0">
            <a:schemeClr val="dk1"/>
          </a:fillRef>
          <a:effectRef idx="0">
            <a:schemeClr val="dk1"/>
          </a:effectRef>
          <a:fontRef idx="minor">
            <a:schemeClr val="tx1"/>
          </a:fontRef>
        </p:style>
      </p:cxnSp>
      <p:cxnSp>
        <p:nvCxnSpPr>
          <p:cNvPr id="86" name="直接连接符 85"/>
          <p:cNvCxnSpPr>
            <a:stCxn id="35" idx="1"/>
            <a:endCxn id="52" idx="6"/>
          </p:cNvCxnSpPr>
          <p:nvPr/>
        </p:nvCxnSpPr>
        <p:spPr>
          <a:xfrm flipH="1" flipV="1">
            <a:off x="7191068" y="4191477"/>
            <a:ext cx="263957" cy="22594"/>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p:cNvCxnSpPr>
            <a:stCxn id="53" idx="6"/>
            <a:endCxn id="37" idx="1"/>
          </p:cNvCxnSpPr>
          <p:nvPr/>
        </p:nvCxnSpPr>
        <p:spPr>
          <a:xfrm>
            <a:off x="7196358" y="4599050"/>
            <a:ext cx="258667" cy="282819"/>
          </a:xfrm>
          <a:prstGeom prst="line">
            <a:avLst/>
          </a:prstGeom>
        </p:spPr>
        <p:style>
          <a:lnRef idx="1">
            <a:schemeClr val="dk1"/>
          </a:lnRef>
          <a:fillRef idx="0">
            <a:schemeClr val="dk1"/>
          </a:fillRef>
          <a:effectRef idx="0">
            <a:schemeClr val="dk1"/>
          </a:effectRef>
          <a:fontRef idx="minor">
            <a:schemeClr val="tx1"/>
          </a:fontRef>
        </p:style>
      </p:cxnSp>
      <p:cxnSp>
        <p:nvCxnSpPr>
          <p:cNvPr id="90" name="直接连接符 89"/>
          <p:cNvCxnSpPr>
            <a:stCxn id="54" idx="6"/>
            <a:endCxn id="38" idx="1"/>
          </p:cNvCxnSpPr>
          <p:nvPr/>
        </p:nvCxnSpPr>
        <p:spPr>
          <a:xfrm>
            <a:off x="7200428" y="5006623"/>
            <a:ext cx="254597" cy="557949"/>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p:cNvCxnSpPr>
            <a:stCxn id="58" idx="6"/>
            <a:endCxn id="34" idx="1"/>
          </p:cNvCxnSpPr>
          <p:nvPr/>
        </p:nvCxnSpPr>
        <p:spPr>
          <a:xfrm flipV="1">
            <a:off x="7194773" y="3546273"/>
            <a:ext cx="243528" cy="1860554"/>
          </a:xfrm>
          <a:prstGeom prst="line">
            <a:avLst/>
          </a:prstGeom>
        </p:spPr>
        <p:style>
          <a:lnRef idx="1">
            <a:schemeClr val="dk1"/>
          </a:lnRef>
          <a:fillRef idx="0">
            <a:schemeClr val="dk1"/>
          </a:fillRef>
          <a:effectRef idx="0">
            <a:schemeClr val="dk1"/>
          </a:effectRef>
          <a:fontRef idx="minor">
            <a:schemeClr val="tx1"/>
          </a:fontRef>
        </p:style>
      </p:cxnSp>
      <p:cxnSp>
        <p:nvCxnSpPr>
          <p:cNvPr id="94" name="直接连接符 93"/>
          <p:cNvCxnSpPr>
            <a:stCxn id="59" idx="6"/>
            <a:endCxn id="37" idx="1"/>
          </p:cNvCxnSpPr>
          <p:nvPr/>
        </p:nvCxnSpPr>
        <p:spPr>
          <a:xfrm flipV="1">
            <a:off x="7200063" y="4881869"/>
            <a:ext cx="254962" cy="932531"/>
          </a:xfrm>
          <a:prstGeom prst="line">
            <a:avLst/>
          </a:prstGeom>
        </p:spPr>
        <p:style>
          <a:lnRef idx="1">
            <a:schemeClr val="dk1"/>
          </a:lnRef>
          <a:fillRef idx="0">
            <a:schemeClr val="dk1"/>
          </a:fillRef>
          <a:effectRef idx="0">
            <a:schemeClr val="dk1"/>
          </a:effectRef>
          <a:fontRef idx="minor">
            <a:schemeClr val="tx1"/>
          </a:fontRef>
        </p:style>
      </p:cxnSp>
      <p:cxnSp>
        <p:nvCxnSpPr>
          <p:cNvPr id="96" name="直接连接符 95"/>
          <p:cNvCxnSpPr>
            <a:stCxn id="60" idx="6"/>
            <a:endCxn id="38" idx="1"/>
          </p:cNvCxnSpPr>
          <p:nvPr/>
        </p:nvCxnSpPr>
        <p:spPr>
          <a:xfrm flipV="1">
            <a:off x="7204133" y="5564572"/>
            <a:ext cx="250892" cy="657401"/>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051137818"/>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文本框 130"/>
          <p:cNvSpPr txBox="1"/>
          <p:nvPr/>
        </p:nvSpPr>
        <p:spPr>
          <a:xfrm>
            <a:off x="4343817" y="5498164"/>
            <a:ext cx="791611" cy="261610"/>
          </a:xfrm>
          <a:prstGeom prst="rect">
            <a:avLst/>
          </a:prstGeom>
          <a:noFill/>
        </p:spPr>
        <p:txBody>
          <a:bodyPr wrap="square" rtlCol="0">
            <a:spAutoFit/>
          </a:bodyPr>
          <a:lstStyle/>
          <a:p>
            <a:r>
              <a:rPr lang="en-US" altLang="zh-CN" sz="1100" dirty="0" smtClean="0"/>
              <a:t>Role</a:t>
            </a:r>
            <a:endParaRPr lang="zh-CN" altLang="en-US" sz="1100" dirty="0"/>
          </a:p>
        </p:txBody>
      </p:sp>
      <p:sp>
        <p:nvSpPr>
          <p:cNvPr id="79" name="矩形 78"/>
          <p:cNvSpPr/>
          <p:nvPr/>
        </p:nvSpPr>
        <p:spPr>
          <a:xfrm>
            <a:off x="1562494" y="581552"/>
            <a:ext cx="1471083" cy="582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&lt;&lt;Feature&gt;&gt;</a:t>
            </a:r>
          </a:p>
          <a:p>
            <a:pPr algn="ctr"/>
            <a:r>
              <a:rPr lang="en-US" altLang="zh-CN" dirty="0" smtClean="0"/>
              <a:t>1</a:t>
            </a:r>
          </a:p>
        </p:txBody>
      </p:sp>
      <p:sp>
        <p:nvSpPr>
          <p:cNvPr id="85" name="矩形 84"/>
          <p:cNvSpPr/>
          <p:nvPr/>
        </p:nvSpPr>
        <p:spPr>
          <a:xfrm>
            <a:off x="1202222" y="1265309"/>
            <a:ext cx="2191626" cy="369332"/>
          </a:xfrm>
          <a:prstGeom prst="rect">
            <a:avLst/>
          </a:prstGeom>
        </p:spPr>
        <p:txBody>
          <a:bodyPr wrap="none">
            <a:spAutoFit/>
          </a:bodyPr>
          <a:lstStyle/>
          <a:p>
            <a:pPr algn="ctr"/>
            <a:r>
              <a:rPr lang="en-US" altLang="zh-CN" dirty="0" smtClean="0"/>
              <a:t>Operationalized into </a:t>
            </a:r>
            <a:endParaRPr lang="en-US" altLang="zh-CN" dirty="0"/>
          </a:p>
        </p:txBody>
      </p:sp>
      <p:sp>
        <p:nvSpPr>
          <p:cNvPr id="105" name="矩形 104"/>
          <p:cNvSpPr/>
          <p:nvPr/>
        </p:nvSpPr>
        <p:spPr>
          <a:xfrm>
            <a:off x="3743710" y="581552"/>
            <a:ext cx="1471083" cy="582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&lt;&lt;Feature&gt;&gt;</a:t>
            </a:r>
          </a:p>
          <a:p>
            <a:pPr algn="ctr"/>
            <a:r>
              <a:rPr lang="en-US" altLang="zh-CN" dirty="0"/>
              <a:t>2</a:t>
            </a:r>
            <a:endParaRPr lang="en-US" altLang="zh-CN" dirty="0" smtClean="0"/>
          </a:p>
        </p:txBody>
      </p:sp>
      <p:cxnSp>
        <p:nvCxnSpPr>
          <p:cNvPr id="106" name="直接箭头连接符 105"/>
          <p:cNvCxnSpPr>
            <a:stCxn id="105" idx="2"/>
          </p:cNvCxnSpPr>
          <p:nvPr/>
        </p:nvCxnSpPr>
        <p:spPr>
          <a:xfrm flipH="1">
            <a:off x="3845294" y="1164440"/>
            <a:ext cx="633958" cy="727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矩形 106"/>
          <p:cNvSpPr/>
          <p:nvPr/>
        </p:nvSpPr>
        <p:spPr>
          <a:xfrm>
            <a:off x="3365949" y="1265309"/>
            <a:ext cx="2191626" cy="369332"/>
          </a:xfrm>
          <a:prstGeom prst="rect">
            <a:avLst/>
          </a:prstGeom>
        </p:spPr>
        <p:txBody>
          <a:bodyPr wrap="none">
            <a:spAutoFit/>
          </a:bodyPr>
          <a:lstStyle/>
          <a:p>
            <a:pPr algn="ctr"/>
            <a:r>
              <a:rPr lang="en-US" altLang="zh-CN" dirty="0" smtClean="0"/>
              <a:t>Operationalized into </a:t>
            </a:r>
            <a:endParaRPr lang="en-US" altLang="zh-CN" dirty="0"/>
          </a:p>
        </p:txBody>
      </p:sp>
      <p:cxnSp>
        <p:nvCxnSpPr>
          <p:cNvPr id="16" name="直接箭头连接符 15"/>
          <p:cNvCxnSpPr>
            <a:stCxn id="105" idx="2"/>
          </p:cNvCxnSpPr>
          <p:nvPr/>
        </p:nvCxnSpPr>
        <p:spPr>
          <a:xfrm>
            <a:off x="4479252" y="1164440"/>
            <a:ext cx="633956" cy="727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直接箭头连接符 135"/>
          <p:cNvCxnSpPr>
            <a:stCxn id="79" idx="2"/>
          </p:cNvCxnSpPr>
          <p:nvPr/>
        </p:nvCxnSpPr>
        <p:spPr>
          <a:xfrm flipH="1">
            <a:off x="1660405" y="1164440"/>
            <a:ext cx="637631" cy="719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直接箭头连接符 141"/>
          <p:cNvCxnSpPr>
            <a:stCxn id="79" idx="2"/>
          </p:cNvCxnSpPr>
          <p:nvPr/>
        </p:nvCxnSpPr>
        <p:spPr>
          <a:xfrm>
            <a:off x="2298036" y="1164440"/>
            <a:ext cx="630283" cy="719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9" name="椭圆 148"/>
          <p:cNvSpPr/>
          <p:nvPr/>
        </p:nvSpPr>
        <p:spPr>
          <a:xfrm>
            <a:off x="1373544" y="1902698"/>
            <a:ext cx="531104" cy="312234"/>
          </a:xfrm>
          <a:prstGeom prst="ellips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sz="1400" b="1" dirty="0" smtClean="0"/>
              <a:t>R</a:t>
            </a:r>
            <a:r>
              <a:rPr lang="en-US" altLang="zh-CN" sz="1600" b="1" dirty="0" smtClean="0"/>
              <a:t>1.1</a:t>
            </a:r>
            <a:endParaRPr lang="zh-CN" altLang="en-US" sz="1400" b="1" dirty="0"/>
          </a:p>
        </p:txBody>
      </p:sp>
      <p:sp>
        <p:nvSpPr>
          <p:cNvPr id="150" name="椭圆 149"/>
          <p:cNvSpPr/>
          <p:nvPr/>
        </p:nvSpPr>
        <p:spPr>
          <a:xfrm>
            <a:off x="2662767" y="1902698"/>
            <a:ext cx="531104" cy="312234"/>
          </a:xfrm>
          <a:prstGeom prst="ellips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sz="1400" b="1" dirty="0" smtClean="0"/>
              <a:t>R</a:t>
            </a:r>
            <a:r>
              <a:rPr lang="en-US" altLang="zh-CN" sz="1600" b="1" dirty="0" smtClean="0"/>
              <a:t>1.3</a:t>
            </a:r>
            <a:endParaRPr lang="zh-CN" altLang="en-US" sz="1400" b="1" dirty="0"/>
          </a:p>
        </p:txBody>
      </p:sp>
      <p:sp>
        <p:nvSpPr>
          <p:cNvPr id="152" name="椭圆 151"/>
          <p:cNvSpPr/>
          <p:nvPr/>
        </p:nvSpPr>
        <p:spPr>
          <a:xfrm>
            <a:off x="3529404" y="1914546"/>
            <a:ext cx="594607" cy="312234"/>
          </a:xfrm>
          <a:prstGeom prst="ellips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sz="1400" b="1" dirty="0" smtClean="0"/>
              <a:t>R</a:t>
            </a:r>
            <a:r>
              <a:rPr lang="en-US" altLang="zh-CN" sz="1600" b="1" dirty="0" smtClean="0"/>
              <a:t>2.2</a:t>
            </a:r>
            <a:endParaRPr lang="zh-CN" altLang="en-US" sz="1400" b="1" dirty="0"/>
          </a:p>
        </p:txBody>
      </p:sp>
      <p:sp>
        <p:nvSpPr>
          <p:cNvPr id="155" name="椭圆 154"/>
          <p:cNvSpPr/>
          <p:nvPr/>
        </p:nvSpPr>
        <p:spPr>
          <a:xfrm>
            <a:off x="4839772" y="1914546"/>
            <a:ext cx="594607" cy="312234"/>
          </a:xfrm>
          <a:prstGeom prst="ellips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sz="1400" b="1" dirty="0" smtClean="0"/>
              <a:t>R</a:t>
            </a:r>
            <a:r>
              <a:rPr lang="en-US" altLang="zh-CN" sz="1600" b="1" dirty="0" smtClean="0"/>
              <a:t>2.4</a:t>
            </a:r>
            <a:endParaRPr lang="zh-CN" altLang="en-US" sz="1400" b="1" dirty="0"/>
          </a:p>
        </p:txBody>
      </p:sp>
      <p:sp>
        <p:nvSpPr>
          <p:cNvPr id="60" name="矩形 59"/>
          <p:cNvSpPr/>
          <p:nvPr/>
        </p:nvSpPr>
        <p:spPr>
          <a:xfrm>
            <a:off x="5928136" y="569066"/>
            <a:ext cx="1471083" cy="582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&lt;&lt;Feature&gt;&gt;</a:t>
            </a:r>
          </a:p>
          <a:p>
            <a:pPr algn="ctr"/>
            <a:r>
              <a:rPr lang="en-US" altLang="zh-CN" dirty="0" smtClean="0"/>
              <a:t>3</a:t>
            </a:r>
          </a:p>
        </p:txBody>
      </p:sp>
      <p:cxnSp>
        <p:nvCxnSpPr>
          <p:cNvPr id="61" name="直接箭头连接符 60"/>
          <p:cNvCxnSpPr>
            <a:stCxn id="60" idx="2"/>
          </p:cNvCxnSpPr>
          <p:nvPr/>
        </p:nvCxnSpPr>
        <p:spPr>
          <a:xfrm flipH="1">
            <a:off x="6029720" y="1151954"/>
            <a:ext cx="633958" cy="727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矩形 61"/>
          <p:cNvSpPr/>
          <p:nvPr/>
        </p:nvSpPr>
        <p:spPr>
          <a:xfrm>
            <a:off x="5550375" y="1252823"/>
            <a:ext cx="2191626" cy="369332"/>
          </a:xfrm>
          <a:prstGeom prst="rect">
            <a:avLst/>
          </a:prstGeom>
        </p:spPr>
        <p:txBody>
          <a:bodyPr wrap="none">
            <a:spAutoFit/>
          </a:bodyPr>
          <a:lstStyle/>
          <a:p>
            <a:pPr algn="ctr"/>
            <a:r>
              <a:rPr lang="en-US" altLang="zh-CN" dirty="0" smtClean="0"/>
              <a:t>Operationalized into </a:t>
            </a:r>
            <a:endParaRPr lang="en-US" altLang="zh-CN" dirty="0"/>
          </a:p>
        </p:txBody>
      </p:sp>
      <p:cxnSp>
        <p:nvCxnSpPr>
          <p:cNvPr id="63" name="直接箭头连接符 62"/>
          <p:cNvCxnSpPr>
            <a:stCxn id="60" idx="2"/>
          </p:cNvCxnSpPr>
          <p:nvPr/>
        </p:nvCxnSpPr>
        <p:spPr>
          <a:xfrm>
            <a:off x="6663678" y="1151954"/>
            <a:ext cx="633956" cy="727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椭圆 64"/>
          <p:cNvSpPr/>
          <p:nvPr/>
        </p:nvSpPr>
        <p:spPr>
          <a:xfrm>
            <a:off x="5676183" y="1899464"/>
            <a:ext cx="594607" cy="312234"/>
          </a:xfrm>
          <a:prstGeom prst="ellips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sz="1400" b="1" dirty="0" smtClean="0"/>
              <a:t>R</a:t>
            </a:r>
            <a:r>
              <a:rPr lang="en-US" altLang="zh-CN" sz="1600" b="1" dirty="0" smtClean="0"/>
              <a:t>3.1</a:t>
            </a:r>
            <a:endParaRPr lang="zh-CN" altLang="en-US" sz="1400" b="1" dirty="0"/>
          </a:p>
        </p:txBody>
      </p:sp>
      <p:sp>
        <p:nvSpPr>
          <p:cNvPr id="66" name="椭圆 65"/>
          <p:cNvSpPr/>
          <p:nvPr/>
        </p:nvSpPr>
        <p:spPr>
          <a:xfrm>
            <a:off x="6913685" y="1899464"/>
            <a:ext cx="594607" cy="312234"/>
          </a:xfrm>
          <a:prstGeom prst="ellips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sz="1400" b="1" dirty="0" smtClean="0"/>
              <a:t>R</a:t>
            </a:r>
            <a:r>
              <a:rPr lang="en-US" altLang="zh-CN" sz="1600" b="1" dirty="0" smtClean="0"/>
              <a:t>3.4</a:t>
            </a:r>
            <a:endParaRPr lang="zh-CN" altLang="en-US" sz="1400" b="1" dirty="0"/>
          </a:p>
        </p:txBody>
      </p:sp>
      <p:sp>
        <p:nvSpPr>
          <p:cNvPr id="67" name="椭圆 66"/>
          <p:cNvSpPr/>
          <p:nvPr/>
        </p:nvSpPr>
        <p:spPr>
          <a:xfrm>
            <a:off x="6294934" y="1899464"/>
            <a:ext cx="594607" cy="312234"/>
          </a:xfrm>
          <a:prstGeom prst="ellips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sz="1400" b="1" dirty="0" smtClean="0"/>
              <a:t>R</a:t>
            </a:r>
            <a:r>
              <a:rPr lang="en-US" altLang="zh-CN" sz="1600" b="1" dirty="0" smtClean="0"/>
              <a:t>3.3</a:t>
            </a:r>
            <a:endParaRPr lang="zh-CN" altLang="en-US" sz="1400" b="1" dirty="0"/>
          </a:p>
        </p:txBody>
      </p:sp>
      <p:cxnSp>
        <p:nvCxnSpPr>
          <p:cNvPr id="4" name="直接箭头连接符 3"/>
          <p:cNvCxnSpPr>
            <a:stCxn id="60" idx="2"/>
            <a:endCxn id="67" idx="0"/>
          </p:cNvCxnSpPr>
          <p:nvPr/>
        </p:nvCxnSpPr>
        <p:spPr>
          <a:xfrm flipH="1">
            <a:off x="6592238" y="1151954"/>
            <a:ext cx="71440" cy="747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椭圆 71"/>
          <p:cNvSpPr/>
          <p:nvPr/>
        </p:nvSpPr>
        <p:spPr>
          <a:xfrm>
            <a:off x="2016735" y="1911950"/>
            <a:ext cx="531104" cy="312234"/>
          </a:xfrm>
          <a:prstGeom prst="ellips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sz="1400" b="1" dirty="0" smtClean="0"/>
              <a:t>R</a:t>
            </a:r>
            <a:r>
              <a:rPr lang="en-US" altLang="zh-CN" sz="1600" b="1" dirty="0" smtClean="0"/>
              <a:t>1.2</a:t>
            </a:r>
            <a:endParaRPr lang="zh-CN" altLang="en-US" sz="1400" b="1" dirty="0"/>
          </a:p>
        </p:txBody>
      </p:sp>
      <p:cxnSp>
        <p:nvCxnSpPr>
          <p:cNvPr id="10" name="直接箭头连接符 9"/>
          <p:cNvCxnSpPr>
            <a:stCxn id="79" idx="2"/>
            <a:endCxn id="72" idx="0"/>
          </p:cNvCxnSpPr>
          <p:nvPr/>
        </p:nvCxnSpPr>
        <p:spPr>
          <a:xfrm flipH="1">
            <a:off x="2282287" y="1164440"/>
            <a:ext cx="15749" cy="747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椭圆 77"/>
          <p:cNvSpPr/>
          <p:nvPr/>
        </p:nvSpPr>
        <p:spPr>
          <a:xfrm>
            <a:off x="4184588" y="1914546"/>
            <a:ext cx="594607" cy="312234"/>
          </a:xfrm>
          <a:prstGeom prst="ellips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altLang="zh-CN" sz="1400" b="1" dirty="0" smtClean="0"/>
              <a:t>R</a:t>
            </a:r>
            <a:r>
              <a:rPr lang="en-US" altLang="zh-CN" sz="1600" b="1" dirty="0" smtClean="0"/>
              <a:t>2.3</a:t>
            </a:r>
            <a:endParaRPr lang="zh-CN" altLang="en-US" sz="1400" b="1" dirty="0"/>
          </a:p>
        </p:txBody>
      </p:sp>
      <p:sp>
        <p:nvSpPr>
          <p:cNvPr id="80" name="圆角矩形 79"/>
          <p:cNvSpPr/>
          <p:nvPr/>
        </p:nvSpPr>
        <p:spPr>
          <a:xfrm>
            <a:off x="1021890" y="3503698"/>
            <a:ext cx="1992404" cy="1663382"/>
          </a:xfrm>
          <a:prstGeom prst="round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3" name="矩形 82"/>
          <p:cNvSpPr/>
          <p:nvPr/>
        </p:nvSpPr>
        <p:spPr>
          <a:xfrm>
            <a:off x="1249532" y="4826527"/>
            <a:ext cx="1459375" cy="369332"/>
          </a:xfrm>
          <a:prstGeom prst="rect">
            <a:avLst/>
          </a:prstGeom>
        </p:spPr>
        <p:txBody>
          <a:bodyPr wrap="none">
            <a:spAutoFit/>
          </a:bodyPr>
          <a:lstStyle/>
          <a:p>
            <a:pPr algn="ctr"/>
            <a:r>
              <a:rPr lang="en-US" altLang="zh-CN" dirty="0" smtClean="0"/>
              <a:t>Web Service1</a:t>
            </a:r>
            <a:endParaRPr lang="en-US" altLang="zh-CN" dirty="0"/>
          </a:p>
        </p:txBody>
      </p:sp>
      <p:sp>
        <p:nvSpPr>
          <p:cNvPr id="84" name="圆角矩形 83"/>
          <p:cNvSpPr/>
          <p:nvPr/>
        </p:nvSpPr>
        <p:spPr>
          <a:xfrm>
            <a:off x="1078226" y="3643932"/>
            <a:ext cx="1333968" cy="551649"/>
          </a:xfrm>
          <a:prstGeom prst="round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lnSpc>
                <a:spcPts val="1500"/>
              </a:lnSpc>
            </a:pPr>
            <a:r>
              <a:rPr lang="en-US" altLang="zh-CN" sz="1600" dirty="0" smtClean="0"/>
              <a:t>&lt;&lt;</a:t>
            </a:r>
            <a:r>
              <a:rPr lang="en-US" altLang="zh-CN" sz="1600" dirty="0"/>
              <a:t>operation</a:t>
            </a:r>
            <a:r>
              <a:rPr lang="en-US" altLang="zh-CN" sz="1600" dirty="0" smtClean="0"/>
              <a:t>&gt;&gt;</a:t>
            </a:r>
          </a:p>
          <a:p>
            <a:pPr algn="ctr">
              <a:lnSpc>
                <a:spcPts val="1500"/>
              </a:lnSpc>
            </a:pPr>
            <a:r>
              <a:rPr lang="en-US" altLang="zh-CN" dirty="0"/>
              <a:t>1</a:t>
            </a:r>
            <a:endParaRPr lang="zh-CN" altLang="en-US" dirty="0"/>
          </a:p>
        </p:txBody>
      </p:sp>
      <p:sp>
        <p:nvSpPr>
          <p:cNvPr id="87" name="圆角矩形 86"/>
          <p:cNvSpPr/>
          <p:nvPr/>
        </p:nvSpPr>
        <p:spPr>
          <a:xfrm>
            <a:off x="1600351" y="4274878"/>
            <a:ext cx="1333968" cy="551649"/>
          </a:xfrm>
          <a:prstGeom prst="round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lnSpc>
                <a:spcPts val="1500"/>
              </a:lnSpc>
            </a:pPr>
            <a:r>
              <a:rPr lang="en-US" altLang="zh-CN" sz="1600" dirty="0"/>
              <a:t>&lt;&lt;operation&gt;&gt;</a:t>
            </a:r>
          </a:p>
          <a:p>
            <a:pPr algn="ctr">
              <a:lnSpc>
                <a:spcPts val="1500"/>
              </a:lnSpc>
            </a:pPr>
            <a:r>
              <a:rPr lang="en-US" altLang="zh-CN" sz="1600" dirty="0"/>
              <a:t>4</a:t>
            </a:r>
            <a:endParaRPr lang="zh-CN" altLang="en-US" sz="1600" dirty="0"/>
          </a:p>
        </p:txBody>
      </p:sp>
      <p:sp>
        <p:nvSpPr>
          <p:cNvPr id="88" name="圆角矩形 87"/>
          <p:cNvSpPr/>
          <p:nvPr/>
        </p:nvSpPr>
        <p:spPr>
          <a:xfrm>
            <a:off x="3587243" y="3489263"/>
            <a:ext cx="1992404" cy="1663382"/>
          </a:xfrm>
          <a:prstGeom prst="round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9" name="矩形 88"/>
          <p:cNvSpPr/>
          <p:nvPr/>
        </p:nvSpPr>
        <p:spPr>
          <a:xfrm>
            <a:off x="3828427" y="4714456"/>
            <a:ext cx="1473801" cy="369332"/>
          </a:xfrm>
          <a:prstGeom prst="rect">
            <a:avLst/>
          </a:prstGeom>
        </p:spPr>
        <p:txBody>
          <a:bodyPr wrap="none">
            <a:spAutoFit/>
          </a:bodyPr>
          <a:lstStyle/>
          <a:p>
            <a:pPr algn="ctr"/>
            <a:r>
              <a:rPr lang="en-US" altLang="zh-CN" dirty="0" smtClean="0"/>
              <a:t>Web Service2</a:t>
            </a:r>
            <a:endParaRPr lang="en-US" altLang="zh-CN" dirty="0"/>
          </a:p>
        </p:txBody>
      </p:sp>
      <p:sp>
        <p:nvSpPr>
          <p:cNvPr id="90" name="圆角矩形 89"/>
          <p:cNvSpPr/>
          <p:nvPr/>
        </p:nvSpPr>
        <p:spPr>
          <a:xfrm>
            <a:off x="3898344" y="3826035"/>
            <a:ext cx="1333968" cy="551649"/>
          </a:xfrm>
          <a:prstGeom prst="round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lnSpc>
                <a:spcPts val="1500"/>
              </a:lnSpc>
            </a:pPr>
            <a:r>
              <a:rPr lang="en-US" altLang="zh-CN" sz="1600" dirty="0" smtClean="0"/>
              <a:t>&lt;&lt;</a:t>
            </a:r>
            <a:r>
              <a:rPr lang="en-US" altLang="zh-CN" sz="1600" dirty="0"/>
              <a:t>operation</a:t>
            </a:r>
            <a:r>
              <a:rPr lang="en-US" altLang="zh-CN" sz="1600" dirty="0" smtClean="0"/>
              <a:t>&gt;&gt;</a:t>
            </a:r>
          </a:p>
          <a:p>
            <a:pPr algn="ctr">
              <a:lnSpc>
                <a:spcPts val="1500"/>
              </a:lnSpc>
            </a:pPr>
            <a:r>
              <a:rPr lang="en-US" altLang="zh-CN" dirty="0" smtClean="0"/>
              <a:t>2</a:t>
            </a:r>
            <a:endParaRPr lang="zh-CN" altLang="en-US" dirty="0"/>
          </a:p>
        </p:txBody>
      </p:sp>
      <p:sp>
        <p:nvSpPr>
          <p:cNvPr id="92" name="圆角矩形 91"/>
          <p:cNvSpPr/>
          <p:nvPr/>
        </p:nvSpPr>
        <p:spPr>
          <a:xfrm>
            <a:off x="5948607" y="3465984"/>
            <a:ext cx="1992404" cy="1663382"/>
          </a:xfrm>
          <a:prstGeom prst="round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4" name="矩形 93"/>
          <p:cNvSpPr/>
          <p:nvPr/>
        </p:nvSpPr>
        <p:spPr>
          <a:xfrm>
            <a:off x="6248339" y="4682947"/>
            <a:ext cx="1459375" cy="369332"/>
          </a:xfrm>
          <a:prstGeom prst="rect">
            <a:avLst/>
          </a:prstGeom>
        </p:spPr>
        <p:txBody>
          <a:bodyPr wrap="none">
            <a:spAutoFit/>
          </a:bodyPr>
          <a:lstStyle/>
          <a:p>
            <a:pPr algn="ctr"/>
            <a:r>
              <a:rPr lang="en-US" altLang="zh-CN" dirty="0" smtClean="0"/>
              <a:t>Web Service3</a:t>
            </a:r>
            <a:endParaRPr lang="en-US" altLang="zh-CN" dirty="0"/>
          </a:p>
        </p:txBody>
      </p:sp>
      <p:sp>
        <p:nvSpPr>
          <p:cNvPr id="113" name="圆角矩形 112"/>
          <p:cNvSpPr/>
          <p:nvPr/>
        </p:nvSpPr>
        <p:spPr>
          <a:xfrm>
            <a:off x="6270790" y="3799748"/>
            <a:ext cx="1333968" cy="551649"/>
          </a:xfrm>
          <a:prstGeom prst="round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lnSpc>
                <a:spcPts val="1500"/>
              </a:lnSpc>
            </a:pPr>
            <a:r>
              <a:rPr lang="en-US" altLang="zh-CN" sz="1600" dirty="0"/>
              <a:t>&lt;&lt;operation&gt;&gt;</a:t>
            </a:r>
          </a:p>
          <a:p>
            <a:pPr algn="ctr">
              <a:lnSpc>
                <a:spcPts val="1500"/>
              </a:lnSpc>
            </a:pPr>
            <a:r>
              <a:rPr lang="en-US" altLang="zh-CN" sz="1600" dirty="0" smtClean="0"/>
              <a:t>3</a:t>
            </a:r>
            <a:endParaRPr lang="zh-CN" altLang="en-US" sz="1600" dirty="0"/>
          </a:p>
        </p:txBody>
      </p:sp>
      <p:sp>
        <p:nvSpPr>
          <p:cNvPr id="114" name="任意多边形 113"/>
          <p:cNvSpPr/>
          <p:nvPr/>
        </p:nvSpPr>
        <p:spPr>
          <a:xfrm>
            <a:off x="1600988" y="2246387"/>
            <a:ext cx="110699" cy="1421249"/>
          </a:xfrm>
          <a:custGeom>
            <a:avLst/>
            <a:gdLst>
              <a:gd name="connsiteX0" fmla="*/ 2162 w 1278512"/>
              <a:gd name="connsiteY0" fmla="*/ 0 h 1276350"/>
              <a:gd name="connsiteX1" fmla="*/ 202187 w 1278512"/>
              <a:gd name="connsiteY1" fmla="*/ 790575 h 1276350"/>
              <a:gd name="connsiteX2" fmla="*/ 1278512 w 1278512"/>
              <a:gd name="connsiteY2" fmla="*/ 1276350 h 1276350"/>
            </a:gdLst>
            <a:ahLst/>
            <a:cxnLst>
              <a:cxn ang="0">
                <a:pos x="connsiteX0" y="connsiteY0"/>
              </a:cxn>
              <a:cxn ang="0">
                <a:pos x="connsiteX1" y="connsiteY1"/>
              </a:cxn>
              <a:cxn ang="0">
                <a:pos x="connsiteX2" y="connsiteY2"/>
              </a:cxn>
            </a:cxnLst>
            <a:rect l="l" t="t" r="r" b="b"/>
            <a:pathLst>
              <a:path w="1278512" h="1276350">
                <a:moveTo>
                  <a:pt x="2162" y="0"/>
                </a:moveTo>
                <a:cubicBezTo>
                  <a:pt x="-4188" y="288925"/>
                  <a:pt x="-10538" y="577850"/>
                  <a:pt x="202187" y="790575"/>
                </a:cubicBezTo>
                <a:cubicBezTo>
                  <a:pt x="414912" y="1003300"/>
                  <a:pt x="1073725" y="1201738"/>
                  <a:pt x="1278512" y="1276350"/>
                </a:cubicBezTo>
              </a:path>
            </a:pathLst>
          </a:custGeom>
          <a:ln>
            <a:prstDash val="dash"/>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tx1"/>
              </a:solidFill>
            </a:endParaRPr>
          </a:p>
        </p:txBody>
      </p:sp>
      <p:sp>
        <p:nvSpPr>
          <p:cNvPr id="115" name="任意多边形 114"/>
          <p:cNvSpPr/>
          <p:nvPr/>
        </p:nvSpPr>
        <p:spPr>
          <a:xfrm>
            <a:off x="2298034" y="2244385"/>
            <a:ext cx="2541737" cy="1597818"/>
          </a:xfrm>
          <a:custGeom>
            <a:avLst/>
            <a:gdLst>
              <a:gd name="connsiteX0" fmla="*/ 0 w 2343150"/>
              <a:gd name="connsiteY0" fmla="*/ 0 h 1333500"/>
              <a:gd name="connsiteX1" fmla="*/ 1819275 w 2343150"/>
              <a:gd name="connsiteY1" fmla="*/ 581025 h 1333500"/>
              <a:gd name="connsiteX2" fmla="*/ 2343150 w 2343150"/>
              <a:gd name="connsiteY2" fmla="*/ 1333500 h 1333500"/>
            </a:gdLst>
            <a:ahLst/>
            <a:cxnLst>
              <a:cxn ang="0">
                <a:pos x="connsiteX0" y="connsiteY0"/>
              </a:cxn>
              <a:cxn ang="0">
                <a:pos x="connsiteX1" y="connsiteY1"/>
              </a:cxn>
              <a:cxn ang="0">
                <a:pos x="connsiteX2" y="connsiteY2"/>
              </a:cxn>
            </a:cxnLst>
            <a:rect l="l" t="t" r="r" b="b"/>
            <a:pathLst>
              <a:path w="2343150" h="1333500">
                <a:moveTo>
                  <a:pt x="0" y="0"/>
                </a:moveTo>
                <a:cubicBezTo>
                  <a:pt x="714375" y="179387"/>
                  <a:pt x="1428750" y="358775"/>
                  <a:pt x="1819275" y="581025"/>
                </a:cubicBezTo>
                <a:cubicBezTo>
                  <a:pt x="2209800" y="803275"/>
                  <a:pt x="2276475" y="1068387"/>
                  <a:pt x="2343150" y="1333500"/>
                </a:cubicBezTo>
              </a:path>
            </a:pathLst>
          </a:custGeom>
          <a:ln>
            <a:prstDash val="dash"/>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tx1"/>
              </a:solidFill>
            </a:endParaRPr>
          </a:p>
        </p:txBody>
      </p:sp>
      <p:sp>
        <p:nvSpPr>
          <p:cNvPr id="116" name="任意多边形 115"/>
          <p:cNvSpPr/>
          <p:nvPr/>
        </p:nvSpPr>
        <p:spPr>
          <a:xfrm>
            <a:off x="2956149" y="2220685"/>
            <a:ext cx="3746878" cy="1597759"/>
          </a:xfrm>
          <a:custGeom>
            <a:avLst/>
            <a:gdLst>
              <a:gd name="connsiteX0" fmla="*/ 0 w 2343150"/>
              <a:gd name="connsiteY0" fmla="*/ 0 h 1333500"/>
              <a:gd name="connsiteX1" fmla="*/ 1819275 w 2343150"/>
              <a:gd name="connsiteY1" fmla="*/ 581025 h 1333500"/>
              <a:gd name="connsiteX2" fmla="*/ 2343150 w 2343150"/>
              <a:gd name="connsiteY2" fmla="*/ 1333500 h 1333500"/>
            </a:gdLst>
            <a:ahLst/>
            <a:cxnLst>
              <a:cxn ang="0">
                <a:pos x="connsiteX0" y="connsiteY0"/>
              </a:cxn>
              <a:cxn ang="0">
                <a:pos x="connsiteX1" y="connsiteY1"/>
              </a:cxn>
              <a:cxn ang="0">
                <a:pos x="connsiteX2" y="connsiteY2"/>
              </a:cxn>
            </a:cxnLst>
            <a:rect l="l" t="t" r="r" b="b"/>
            <a:pathLst>
              <a:path w="2343150" h="1333500">
                <a:moveTo>
                  <a:pt x="0" y="0"/>
                </a:moveTo>
                <a:cubicBezTo>
                  <a:pt x="714375" y="179387"/>
                  <a:pt x="1428750" y="358775"/>
                  <a:pt x="1819275" y="581025"/>
                </a:cubicBezTo>
                <a:cubicBezTo>
                  <a:pt x="2209800" y="803275"/>
                  <a:pt x="2276475" y="1068387"/>
                  <a:pt x="2343150" y="1333500"/>
                </a:cubicBezTo>
              </a:path>
            </a:pathLst>
          </a:custGeom>
          <a:ln>
            <a:prstDash val="dash"/>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tx1"/>
              </a:solidFill>
            </a:endParaRPr>
          </a:p>
        </p:txBody>
      </p:sp>
      <p:sp>
        <p:nvSpPr>
          <p:cNvPr id="118" name="任意多边形 117"/>
          <p:cNvSpPr/>
          <p:nvPr/>
        </p:nvSpPr>
        <p:spPr>
          <a:xfrm>
            <a:off x="3844400" y="2224183"/>
            <a:ext cx="434812" cy="1601851"/>
          </a:xfrm>
          <a:custGeom>
            <a:avLst/>
            <a:gdLst>
              <a:gd name="connsiteX0" fmla="*/ 2162 w 1278512"/>
              <a:gd name="connsiteY0" fmla="*/ 0 h 1276350"/>
              <a:gd name="connsiteX1" fmla="*/ 202187 w 1278512"/>
              <a:gd name="connsiteY1" fmla="*/ 790575 h 1276350"/>
              <a:gd name="connsiteX2" fmla="*/ 1278512 w 1278512"/>
              <a:gd name="connsiteY2" fmla="*/ 1276350 h 1276350"/>
            </a:gdLst>
            <a:ahLst/>
            <a:cxnLst>
              <a:cxn ang="0">
                <a:pos x="connsiteX0" y="connsiteY0"/>
              </a:cxn>
              <a:cxn ang="0">
                <a:pos x="connsiteX1" y="connsiteY1"/>
              </a:cxn>
              <a:cxn ang="0">
                <a:pos x="connsiteX2" y="connsiteY2"/>
              </a:cxn>
            </a:cxnLst>
            <a:rect l="l" t="t" r="r" b="b"/>
            <a:pathLst>
              <a:path w="1278512" h="1276350">
                <a:moveTo>
                  <a:pt x="2162" y="0"/>
                </a:moveTo>
                <a:cubicBezTo>
                  <a:pt x="-4188" y="288925"/>
                  <a:pt x="-10538" y="577850"/>
                  <a:pt x="202187" y="790575"/>
                </a:cubicBezTo>
                <a:cubicBezTo>
                  <a:pt x="414912" y="1003300"/>
                  <a:pt x="1073725" y="1201738"/>
                  <a:pt x="1278512" y="1276350"/>
                </a:cubicBezTo>
              </a:path>
            </a:pathLst>
          </a:custGeom>
          <a:ln>
            <a:prstDash val="dash"/>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tx1"/>
              </a:solidFill>
            </a:endParaRPr>
          </a:p>
        </p:txBody>
      </p:sp>
      <p:sp>
        <p:nvSpPr>
          <p:cNvPr id="119" name="任意多边形 118"/>
          <p:cNvSpPr/>
          <p:nvPr/>
        </p:nvSpPr>
        <p:spPr>
          <a:xfrm>
            <a:off x="4739066" y="2193910"/>
            <a:ext cx="2521177" cy="1598248"/>
          </a:xfrm>
          <a:custGeom>
            <a:avLst/>
            <a:gdLst>
              <a:gd name="connsiteX0" fmla="*/ 0 w 2343150"/>
              <a:gd name="connsiteY0" fmla="*/ 0 h 1333500"/>
              <a:gd name="connsiteX1" fmla="*/ 1819275 w 2343150"/>
              <a:gd name="connsiteY1" fmla="*/ 581025 h 1333500"/>
              <a:gd name="connsiteX2" fmla="*/ 2343150 w 2343150"/>
              <a:gd name="connsiteY2" fmla="*/ 1333500 h 1333500"/>
            </a:gdLst>
            <a:ahLst/>
            <a:cxnLst>
              <a:cxn ang="0">
                <a:pos x="connsiteX0" y="connsiteY0"/>
              </a:cxn>
              <a:cxn ang="0">
                <a:pos x="connsiteX1" y="connsiteY1"/>
              </a:cxn>
              <a:cxn ang="0">
                <a:pos x="connsiteX2" y="connsiteY2"/>
              </a:cxn>
            </a:cxnLst>
            <a:rect l="l" t="t" r="r" b="b"/>
            <a:pathLst>
              <a:path w="2343150" h="1333500">
                <a:moveTo>
                  <a:pt x="0" y="0"/>
                </a:moveTo>
                <a:cubicBezTo>
                  <a:pt x="714375" y="179387"/>
                  <a:pt x="1428750" y="358775"/>
                  <a:pt x="1819275" y="581025"/>
                </a:cubicBezTo>
                <a:cubicBezTo>
                  <a:pt x="2209800" y="803275"/>
                  <a:pt x="2276475" y="1068387"/>
                  <a:pt x="2343150" y="1333500"/>
                </a:cubicBezTo>
              </a:path>
            </a:pathLst>
          </a:custGeom>
          <a:ln>
            <a:prstDash val="dash"/>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tx1"/>
              </a:solidFill>
            </a:endParaRPr>
          </a:p>
        </p:txBody>
      </p:sp>
      <p:sp>
        <p:nvSpPr>
          <p:cNvPr id="121" name="任意多边形 120"/>
          <p:cNvSpPr/>
          <p:nvPr/>
        </p:nvSpPr>
        <p:spPr>
          <a:xfrm>
            <a:off x="1924576" y="2223548"/>
            <a:ext cx="4003559" cy="1423251"/>
          </a:xfrm>
          <a:custGeom>
            <a:avLst/>
            <a:gdLst>
              <a:gd name="connsiteX0" fmla="*/ 1924050 w 1924050"/>
              <a:gd name="connsiteY0" fmla="*/ 0 h 1362075"/>
              <a:gd name="connsiteX1" fmla="*/ 361950 w 1924050"/>
              <a:gd name="connsiteY1" fmla="*/ 438150 h 1362075"/>
              <a:gd name="connsiteX2" fmla="*/ 0 w 1924050"/>
              <a:gd name="connsiteY2" fmla="*/ 1362075 h 1362075"/>
            </a:gdLst>
            <a:ahLst/>
            <a:cxnLst>
              <a:cxn ang="0">
                <a:pos x="connsiteX0" y="connsiteY0"/>
              </a:cxn>
              <a:cxn ang="0">
                <a:pos x="connsiteX1" y="connsiteY1"/>
              </a:cxn>
              <a:cxn ang="0">
                <a:pos x="connsiteX2" y="connsiteY2"/>
              </a:cxn>
            </a:cxnLst>
            <a:rect l="l" t="t" r="r" b="b"/>
            <a:pathLst>
              <a:path w="1924050" h="1362075">
                <a:moveTo>
                  <a:pt x="1924050" y="0"/>
                </a:moveTo>
                <a:cubicBezTo>
                  <a:pt x="1303337" y="105568"/>
                  <a:pt x="682625" y="211137"/>
                  <a:pt x="361950" y="438150"/>
                </a:cubicBezTo>
                <a:cubicBezTo>
                  <a:pt x="41275" y="665163"/>
                  <a:pt x="20637" y="1013619"/>
                  <a:pt x="0" y="1362075"/>
                </a:cubicBezTo>
              </a:path>
            </a:pathLst>
          </a:custGeom>
          <a:ln>
            <a:prstDash val="dash"/>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tx1"/>
              </a:solidFill>
            </a:endParaRPr>
          </a:p>
        </p:txBody>
      </p:sp>
      <p:sp>
        <p:nvSpPr>
          <p:cNvPr id="35" name="任意多边形 34"/>
          <p:cNvSpPr/>
          <p:nvPr/>
        </p:nvSpPr>
        <p:spPr>
          <a:xfrm>
            <a:off x="2817968" y="2186290"/>
            <a:ext cx="2069702" cy="2088588"/>
          </a:xfrm>
          <a:custGeom>
            <a:avLst/>
            <a:gdLst>
              <a:gd name="connsiteX0" fmla="*/ 2423886 w 2423886"/>
              <a:gd name="connsiteY0" fmla="*/ 0 h 1901372"/>
              <a:gd name="connsiteX1" fmla="*/ 899886 w 2423886"/>
              <a:gd name="connsiteY1" fmla="*/ 725715 h 1901372"/>
              <a:gd name="connsiteX2" fmla="*/ 0 w 2423886"/>
              <a:gd name="connsiteY2" fmla="*/ 1901372 h 1901372"/>
            </a:gdLst>
            <a:ahLst/>
            <a:cxnLst>
              <a:cxn ang="0">
                <a:pos x="connsiteX0" y="connsiteY0"/>
              </a:cxn>
              <a:cxn ang="0">
                <a:pos x="connsiteX1" y="connsiteY1"/>
              </a:cxn>
              <a:cxn ang="0">
                <a:pos x="connsiteX2" y="connsiteY2"/>
              </a:cxn>
            </a:cxnLst>
            <a:rect l="l" t="t" r="r" b="b"/>
            <a:pathLst>
              <a:path w="2423886" h="1901372">
                <a:moveTo>
                  <a:pt x="2423886" y="0"/>
                </a:moveTo>
                <a:cubicBezTo>
                  <a:pt x="1863876" y="204410"/>
                  <a:pt x="1303867" y="408820"/>
                  <a:pt x="899886" y="725715"/>
                </a:cubicBezTo>
                <a:cubicBezTo>
                  <a:pt x="495905" y="1042610"/>
                  <a:pt x="247952" y="1471991"/>
                  <a:pt x="0" y="1901372"/>
                </a:cubicBezTo>
              </a:path>
            </a:pathLst>
          </a:custGeom>
          <a:ln>
            <a:prstDash val="dash"/>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tx1"/>
              </a:solidFill>
            </a:endParaRPr>
          </a:p>
        </p:txBody>
      </p:sp>
      <p:sp>
        <p:nvSpPr>
          <p:cNvPr id="37" name="任意多边形 36"/>
          <p:cNvSpPr/>
          <p:nvPr/>
        </p:nvSpPr>
        <p:spPr>
          <a:xfrm>
            <a:off x="6662058" y="2220686"/>
            <a:ext cx="311337" cy="1597759"/>
          </a:xfrm>
          <a:custGeom>
            <a:avLst/>
            <a:gdLst>
              <a:gd name="connsiteX0" fmla="*/ 0 w 472747"/>
              <a:gd name="connsiteY0" fmla="*/ 0 h 1407885"/>
              <a:gd name="connsiteX1" fmla="*/ 449943 w 472747"/>
              <a:gd name="connsiteY1" fmla="*/ 827314 h 1407885"/>
              <a:gd name="connsiteX2" fmla="*/ 406400 w 472747"/>
              <a:gd name="connsiteY2" fmla="*/ 1407885 h 1407885"/>
            </a:gdLst>
            <a:ahLst/>
            <a:cxnLst>
              <a:cxn ang="0">
                <a:pos x="connsiteX0" y="connsiteY0"/>
              </a:cxn>
              <a:cxn ang="0">
                <a:pos x="connsiteX1" y="connsiteY1"/>
              </a:cxn>
              <a:cxn ang="0">
                <a:pos x="connsiteX2" y="connsiteY2"/>
              </a:cxn>
            </a:cxnLst>
            <a:rect l="l" t="t" r="r" b="b"/>
            <a:pathLst>
              <a:path w="472747" h="1407885">
                <a:moveTo>
                  <a:pt x="0" y="0"/>
                </a:moveTo>
                <a:cubicBezTo>
                  <a:pt x="191105" y="296333"/>
                  <a:pt x="382210" y="592667"/>
                  <a:pt x="449943" y="827314"/>
                </a:cubicBezTo>
                <a:cubicBezTo>
                  <a:pt x="517676" y="1061962"/>
                  <a:pt x="413657" y="1325637"/>
                  <a:pt x="406400" y="1407885"/>
                </a:cubicBezTo>
              </a:path>
            </a:pathLst>
          </a:custGeom>
          <a:ln>
            <a:prstDash val="dash"/>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tx1"/>
              </a:solidFill>
            </a:endParaRPr>
          </a:p>
        </p:txBody>
      </p:sp>
      <p:sp>
        <p:nvSpPr>
          <p:cNvPr id="39" name="任意多边形 38"/>
          <p:cNvSpPr/>
          <p:nvPr/>
        </p:nvSpPr>
        <p:spPr>
          <a:xfrm>
            <a:off x="2468530" y="2220686"/>
            <a:ext cx="4643470" cy="2082819"/>
          </a:xfrm>
          <a:custGeom>
            <a:avLst/>
            <a:gdLst>
              <a:gd name="connsiteX0" fmla="*/ 4673600 w 4673600"/>
              <a:gd name="connsiteY0" fmla="*/ 0 h 1886857"/>
              <a:gd name="connsiteX1" fmla="*/ 928914 w 4673600"/>
              <a:gd name="connsiteY1" fmla="*/ 508000 h 1886857"/>
              <a:gd name="connsiteX2" fmla="*/ 0 w 4673600"/>
              <a:gd name="connsiteY2" fmla="*/ 1886857 h 1886857"/>
            </a:gdLst>
            <a:ahLst/>
            <a:cxnLst>
              <a:cxn ang="0">
                <a:pos x="connsiteX0" y="connsiteY0"/>
              </a:cxn>
              <a:cxn ang="0">
                <a:pos x="connsiteX1" y="connsiteY1"/>
              </a:cxn>
              <a:cxn ang="0">
                <a:pos x="connsiteX2" y="connsiteY2"/>
              </a:cxn>
            </a:cxnLst>
            <a:rect l="l" t="t" r="r" b="b"/>
            <a:pathLst>
              <a:path w="4673600" h="1886857">
                <a:moveTo>
                  <a:pt x="4673600" y="0"/>
                </a:moveTo>
                <a:cubicBezTo>
                  <a:pt x="3190723" y="96762"/>
                  <a:pt x="1707847" y="193524"/>
                  <a:pt x="928914" y="508000"/>
                </a:cubicBezTo>
                <a:cubicBezTo>
                  <a:pt x="149981" y="822476"/>
                  <a:pt x="142724" y="1659467"/>
                  <a:pt x="0" y="1886857"/>
                </a:cubicBezTo>
              </a:path>
            </a:pathLst>
          </a:custGeom>
          <a:ln>
            <a:prstDash val="dash"/>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tx1"/>
              </a:solidFill>
            </a:endParaRPr>
          </a:p>
        </p:txBody>
      </p:sp>
      <p:sp>
        <p:nvSpPr>
          <p:cNvPr id="122" name="矩形 121"/>
          <p:cNvSpPr/>
          <p:nvPr/>
        </p:nvSpPr>
        <p:spPr>
          <a:xfrm>
            <a:off x="1550204" y="2371638"/>
            <a:ext cx="1301959" cy="369332"/>
          </a:xfrm>
          <a:prstGeom prst="rect">
            <a:avLst/>
          </a:prstGeom>
        </p:spPr>
        <p:txBody>
          <a:bodyPr wrap="none">
            <a:spAutoFit/>
          </a:bodyPr>
          <a:lstStyle/>
          <a:p>
            <a:pPr algn="ctr"/>
            <a:r>
              <a:rPr lang="en-US" altLang="zh-CN" dirty="0" smtClean="0"/>
              <a:t>Assigned to</a:t>
            </a:r>
            <a:endParaRPr lang="en-US" altLang="zh-CN" dirty="0"/>
          </a:p>
        </p:txBody>
      </p:sp>
      <p:sp>
        <p:nvSpPr>
          <p:cNvPr id="123" name="矩形 122"/>
          <p:cNvSpPr/>
          <p:nvPr/>
        </p:nvSpPr>
        <p:spPr>
          <a:xfrm>
            <a:off x="4071971" y="2582123"/>
            <a:ext cx="1301959" cy="369332"/>
          </a:xfrm>
          <a:prstGeom prst="rect">
            <a:avLst/>
          </a:prstGeom>
        </p:spPr>
        <p:txBody>
          <a:bodyPr wrap="none">
            <a:spAutoFit/>
          </a:bodyPr>
          <a:lstStyle/>
          <a:p>
            <a:pPr algn="ctr"/>
            <a:r>
              <a:rPr lang="en-US" altLang="zh-CN" dirty="0" smtClean="0"/>
              <a:t>Assigned to</a:t>
            </a:r>
            <a:endParaRPr lang="en-US" altLang="zh-CN" dirty="0"/>
          </a:p>
        </p:txBody>
      </p:sp>
      <p:sp>
        <p:nvSpPr>
          <p:cNvPr id="124" name="矩形 123"/>
          <p:cNvSpPr/>
          <p:nvPr/>
        </p:nvSpPr>
        <p:spPr>
          <a:xfrm>
            <a:off x="6725105" y="2218498"/>
            <a:ext cx="1301959" cy="369332"/>
          </a:xfrm>
          <a:prstGeom prst="rect">
            <a:avLst/>
          </a:prstGeom>
        </p:spPr>
        <p:txBody>
          <a:bodyPr wrap="none">
            <a:spAutoFit/>
          </a:bodyPr>
          <a:lstStyle/>
          <a:p>
            <a:pPr algn="ctr"/>
            <a:r>
              <a:rPr lang="en-US" altLang="zh-CN" dirty="0" smtClean="0"/>
              <a:t>Assigned to</a:t>
            </a:r>
            <a:endParaRPr lang="en-US" altLang="zh-CN" dirty="0"/>
          </a:p>
        </p:txBody>
      </p:sp>
      <p:sp>
        <p:nvSpPr>
          <p:cNvPr id="125" name="矩形 124"/>
          <p:cNvSpPr/>
          <p:nvPr/>
        </p:nvSpPr>
        <p:spPr>
          <a:xfrm>
            <a:off x="1273097" y="5457473"/>
            <a:ext cx="6434617" cy="340553"/>
          </a:xfrm>
          <a:prstGeom prst="rect">
            <a:avLst/>
          </a:prstGeom>
          <a:solidFill>
            <a:schemeClr val="lt1">
              <a:alpha val="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26" name="直接箭头连接符 125"/>
          <p:cNvCxnSpPr/>
          <p:nvPr/>
        </p:nvCxnSpPr>
        <p:spPr>
          <a:xfrm>
            <a:off x="1327917" y="5630367"/>
            <a:ext cx="2765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7" name="文本框 126"/>
          <p:cNvSpPr txBox="1"/>
          <p:nvPr/>
        </p:nvSpPr>
        <p:spPr>
          <a:xfrm>
            <a:off x="1538553" y="5498164"/>
            <a:ext cx="1521211" cy="261610"/>
          </a:xfrm>
          <a:prstGeom prst="rect">
            <a:avLst/>
          </a:prstGeom>
          <a:noFill/>
        </p:spPr>
        <p:txBody>
          <a:bodyPr wrap="square" rtlCol="0">
            <a:spAutoFit/>
          </a:bodyPr>
          <a:lstStyle/>
          <a:p>
            <a:r>
              <a:rPr lang="en-US" altLang="zh-CN" sz="1100" dirty="0" smtClean="0"/>
              <a:t>Operationalized into</a:t>
            </a:r>
            <a:endParaRPr lang="zh-CN" altLang="en-US" sz="1100" dirty="0"/>
          </a:p>
        </p:txBody>
      </p:sp>
      <p:cxnSp>
        <p:nvCxnSpPr>
          <p:cNvPr id="128" name="直接箭头连接符 127"/>
          <p:cNvCxnSpPr/>
          <p:nvPr/>
        </p:nvCxnSpPr>
        <p:spPr>
          <a:xfrm>
            <a:off x="2913805" y="5630367"/>
            <a:ext cx="276515" cy="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
        <p:nvSpPr>
          <p:cNvPr id="129" name="文本框 128"/>
          <p:cNvSpPr txBox="1"/>
          <p:nvPr/>
        </p:nvSpPr>
        <p:spPr>
          <a:xfrm>
            <a:off x="3148654" y="5498164"/>
            <a:ext cx="1005917" cy="261610"/>
          </a:xfrm>
          <a:prstGeom prst="rect">
            <a:avLst/>
          </a:prstGeom>
          <a:noFill/>
        </p:spPr>
        <p:txBody>
          <a:bodyPr wrap="square" rtlCol="0">
            <a:spAutoFit/>
          </a:bodyPr>
          <a:lstStyle/>
          <a:p>
            <a:r>
              <a:rPr lang="en-US" altLang="zh-CN" sz="1100" dirty="0" smtClean="0"/>
              <a:t>Assigned to</a:t>
            </a:r>
            <a:endParaRPr lang="zh-CN" altLang="en-US" sz="1100" dirty="0"/>
          </a:p>
        </p:txBody>
      </p:sp>
      <p:sp>
        <p:nvSpPr>
          <p:cNvPr id="130" name="椭圆 129"/>
          <p:cNvSpPr/>
          <p:nvPr/>
        </p:nvSpPr>
        <p:spPr>
          <a:xfrm>
            <a:off x="4058934" y="5551521"/>
            <a:ext cx="324947" cy="157692"/>
          </a:xfrm>
          <a:prstGeom prst="ellips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endParaRPr lang="zh-CN" altLang="en-US" sz="1600" dirty="0"/>
          </a:p>
        </p:txBody>
      </p:sp>
      <p:sp>
        <p:nvSpPr>
          <p:cNvPr id="132" name="矩形 131"/>
          <p:cNvSpPr/>
          <p:nvPr/>
        </p:nvSpPr>
        <p:spPr>
          <a:xfrm>
            <a:off x="4833864" y="5547443"/>
            <a:ext cx="211823" cy="1658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3" name="文本框 132"/>
          <p:cNvSpPr txBox="1"/>
          <p:nvPr/>
        </p:nvSpPr>
        <p:spPr>
          <a:xfrm>
            <a:off x="5007553" y="5498164"/>
            <a:ext cx="791611" cy="261610"/>
          </a:xfrm>
          <a:prstGeom prst="rect">
            <a:avLst/>
          </a:prstGeom>
          <a:noFill/>
        </p:spPr>
        <p:txBody>
          <a:bodyPr wrap="square" rtlCol="0">
            <a:spAutoFit/>
          </a:bodyPr>
          <a:lstStyle/>
          <a:p>
            <a:r>
              <a:rPr lang="en-US" altLang="zh-CN" sz="1100" dirty="0" smtClean="0"/>
              <a:t>Feature</a:t>
            </a:r>
            <a:endParaRPr lang="zh-CN" altLang="en-US" sz="1100" dirty="0"/>
          </a:p>
        </p:txBody>
      </p:sp>
      <p:sp>
        <p:nvSpPr>
          <p:cNvPr id="135" name="文本框 134"/>
          <p:cNvSpPr txBox="1"/>
          <p:nvPr/>
        </p:nvSpPr>
        <p:spPr>
          <a:xfrm>
            <a:off x="5840606" y="5498164"/>
            <a:ext cx="791611" cy="261610"/>
          </a:xfrm>
          <a:prstGeom prst="rect">
            <a:avLst/>
          </a:prstGeom>
          <a:noFill/>
        </p:spPr>
        <p:txBody>
          <a:bodyPr wrap="square" rtlCol="0">
            <a:spAutoFit/>
          </a:bodyPr>
          <a:lstStyle/>
          <a:p>
            <a:r>
              <a:rPr lang="en-US" altLang="zh-CN" sz="1100" dirty="0" smtClean="0"/>
              <a:t>Operation</a:t>
            </a:r>
            <a:endParaRPr lang="zh-CN" altLang="en-US" sz="1100" dirty="0"/>
          </a:p>
        </p:txBody>
      </p:sp>
      <p:sp>
        <p:nvSpPr>
          <p:cNvPr id="40" name="圆角矩形 39"/>
          <p:cNvSpPr/>
          <p:nvPr/>
        </p:nvSpPr>
        <p:spPr>
          <a:xfrm>
            <a:off x="5669198" y="5551521"/>
            <a:ext cx="214952" cy="1576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37" name="文本框 136"/>
          <p:cNvSpPr txBox="1"/>
          <p:nvPr/>
        </p:nvSpPr>
        <p:spPr>
          <a:xfrm>
            <a:off x="6822503" y="5498164"/>
            <a:ext cx="987577" cy="261610"/>
          </a:xfrm>
          <a:prstGeom prst="rect">
            <a:avLst/>
          </a:prstGeom>
          <a:noFill/>
        </p:spPr>
        <p:txBody>
          <a:bodyPr wrap="square" rtlCol="0">
            <a:spAutoFit/>
          </a:bodyPr>
          <a:lstStyle/>
          <a:p>
            <a:r>
              <a:rPr lang="en-US" altLang="zh-CN" sz="1100" dirty="0" smtClean="0"/>
              <a:t>Web Service</a:t>
            </a:r>
            <a:endParaRPr lang="zh-CN" altLang="en-US" sz="1100" dirty="0"/>
          </a:p>
        </p:txBody>
      </p:sp>
      <p:sp>
        <p:nvSpPr>
          <p:cNvPr id="138" name="圆角矩形 137"/>
          <p:cNvSpPr/>
          <p:nvPr/>
        </p:nvSpPr>
        <p:spPr>
          <a:xfrm>
            <a:off x="6593038" y="5552898"/>
            <a:ext cx="256394" cy="154938"/>
          </a:xfrm>
          <a:prstGeom prst="round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9288234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矩形 123"/>
          <p:cNvSpPr/>
          <p:nvPr/>
        </p:nvSpPr>
        <p:spPr>
          <a:xfrm>
            <a:off x="937586" y="289337"/>
            <a:ext cx="1569661" cy="369332"/>
          </a:xfrm>
          <a:prstGeom prst="rect">
            <a:avLst/>
          </a:prstGeom>
        </p:spPr>
        <p:txBody>
          <a:bodyPr wrap="none">
            <a:spAutoFit/>
          </a:bodyPr>
          <a:lstStyle/>
          <a:p>
            <a:pPr algn="ctr"/>
            <a:r>
              <a:rPr lang="zh-CN" altLang="en-US" dirty="0" smtClean="0"/>
              <a:t>抽象服务组装</a:t>
            </a:r>
            <a:endParaRPr lang="en-US" altLang="zh-CN" dirty="0"/>
          </a:p>
        </p:txBody>
      </p:sp>
      <p:sp>
        <p:nvSpPr>
          <p:cNvPr id="2" name="矩形 1"/>
          <p:cNvSpPr/>
          <p:nvPr/>
        </p:nvSpPr>
        <p:spPr>
          <a:xfrm>
            <a:off x="1722417" y="1026660"/>
            <a:ext cx="6133171" cy="5355312"/>
          </a:xfrm>
          <a:prstGeom prst="rect">
            <a:avLst/>
          </a:prstGeom>
        </p:spPr>
        <p:txBody>
          <a:bodyPr wrap="squar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课题组前期提出了一种基于可变性模型的可复用与可定制的</a:t>
            </a:r>
            <a:r>
              <a:rPr lang="x-none" altLang="zh-CN" dirty="0">
                <a:latin typeface="Calibri" panose="020F0502020204030204" pitchFamily="34" charset="0"/>
                <a:ea typeface="宋体" panose="02010600030101010101" pitchFamily="2" charset="-122"/>
                <a:cs typeface="Times New Roman" panose="02020603050405020304" pitchFamily="18" charset="0"/>
              </a:rPr>
              <a:t>SaaS</a:t>
            </a:r>
            <a:r>
              <a:rPr lang="zh-CN" altLang="zh-CN" dirty="0">
                <a:latin typeface="Calibri" panose="020F0502020204030204" pitchFamily="34" charset="0"/>
                <a:ea typeface="宋体" panose="02010600030101010101" pitchFamily="2" charset="-122"/>
                <a:cs typeface="Times New Roman" panose="02020603050405020304" pitchFamily="18" charset="0"/>
              </a:rPr>
              <a:t>软件开发方法</a:t>
            </a:r>
            <a:r>
              <a:rPr lang="x-none" altLang="zh-CN" dirty="0">
                <a:latin typeface="Calibri" panose="020F0502020204030204" pitchFamily="34" charset="0"/>
                <a:ea typeface="宋体" panose="02010600030101010101" pitchFamily="2" charset="-122"/>
                <a:cs typeface="Times New Roman" panose="02020603050405020304" pitchFamily="18" charset="0"/>
              </a:rPr>
              <a:t>[14]</a:t>
            </a:r>
            <a:r>
              <a:rPr lang="zh-CN" altLang="zh-CN" dirty="0">
                <a:latin typeface="Calibri" panose="020F0502020204030204" pitchFamily="34" charset="0"/>
                <a:ea typeface="宋体" panose="02010600030101010101" pitchFamily="2" charset="-122"/>
                <a:cs typeface="Times New Roman" panose="02020603050405020304" pitchFamily="18" charset="0"/>
              </a:rPr>
              <a:t>，在该方法中首先将服务组装看作底层服务集合的一种抽象，引入了基于可变性设计的抽象服务组装模型，即在预期发生变化的位置设置变异点，变异点下设置多个变体。抽象服务组装模型针对的是某个问题空间不同用户的共性需求和差异性需求。例如，一个旅行预订系统包括机票预订和酒店预订，其中机票预订只能由</a:t>
            </a:r>
            <a:r>
              <a:rPr lang="x-none" altLang="zh-CN" dirty="0">
                <a:latin typeface="Calibri" panose="020F0502020204030204" pitchFamily="34" charset="0"/>
                <a:ea typeface="宋体" panose="02010600030101010101" pitchFamily="2" charset="-122"/>
                <a:cs typeface="Times New Roman" panose="02020603050405020304" pitchFamily="18" charset="0"/>
              </a:rPr>
              <a:t>TicketA</a:t>
            </a:r>
            <a:r>
              <a:rPr lang="zh-CN" altLang="zh-CN" dirty="0">
                <a:latin typeface="Calibri" panose="020F0502020204030204" pitchFamily="34" charset="0"/>
                <a:ea typeface="宋体" panose="02010600030101010101" pitchFamily="2" charset="-122"/>
                <a:cs typeface="Times New Roman" panose="02020603050405020304" pitchFamily="18" charset="0"/>
              </a:rPr>
              <a:t>公司提供具体的服务，酒店预订可以由</a:t>
            </a:r>
            <a:r>
              <a:rPr lang="x-none" altLang="zh-CN" dirty="0">
                <a:latin typeface="Calibri" panose="020F0502020204030204" pitchFamily="34" charset="0"/>
                <a:ea typeface="宋体" panose="02010600030101010101" pitchFamily="2" charset="-122"/>
                <a:cs typeface="Times New Roman" panose="02020603050405020304" pitchFamily="18" charset="0"/>
              </a:rPr>
              <a:t>HotelA</a:t>
            </a:r>
            <a:r>
              <a:rPr lang="zh-CN" altLang="zh-CN" dirty="0">
                <a:latin typeface="Calibri" panose="020F0502020204030204" pitchFamily="34" charset="0"/>
                <a:ea typeface="宋体" panose="02010600030101010101" pitchFamily="2" charset="-122"/>
                <a:cs typeface="Times New Roman" panose="02020603050405020304" pitchFamily="18" charset="0"/>
              </a:rPr>
              <a:t>或者</a:t>
            </a:r>
            <a:r>
              <a:rPr lang="x-none" altLang="zh-CN" dirty="0">
                <a:latin typeface="Calibri" panose="020F0502020204030204" pitchFamily="34" charset="0"/>
                <a:ea typeface="宋体" panose="02010600030101010101" pitchFamily="2" charset="-122"/>
                <a:cs typeface="Times New Roman" panose="02020603050405020304" pitchFamily="18" charset="0"/>
              </a:rPr>
              <a:t>HotelB</a:t>
            </a:r>
            <a:r>
              <a:rPr lang="zh-CN" altLang="zh-CN" dirty="0">
                <a:latin typeface="Calibri" panose="020F0502020204030204" pitchFamily="34" charset="0"/>
                <a:ea typeface="宋体" panose="02010600030101010101" pitchFamily="2" charset="-122"/>
                <a:cs typeface="Times New Roman" panose="02020603050405020304" pitchFamily="18" charset="0"/>
              </a:rPr>
              <a:t>公司提供具体的服务，</a:t>
            </a:r>
            <a:r>
              <a:rPr lang="x-none" altLang="zh-CN" dirty="0">
                <a:latin typeface="Calibri" panose="020F0502020204030204" pitchFamily="34" charset="0"/>
                <a:ea typeface="宋体" panose="02010600030101010101" pitchFamily="2" charset="-122"/>
                <a:cs typeface="Times New Roman" panose="02020603050405020304" pitchFamily="18" charset="0"/>
              </a:rPr>
              <a:t>HotelA</a:t>
            </a:r>
            <a:r>
              <a:rPr lang="zh-CN" altLang="zh-CN" dirty="0">
                <a:latin typeface="Calibri" panose="020F0502020204030204" pitchFamily="34" charset="0"/>
                <a:ea typeface="宋体" panose="02010600030101010101" pitchFamily="2" charset="-122"/>
                <a:cs typeface="Times New Roman" panose="02020603050405020304" pitchFamily="18" charset="0"/>
              </a:rPr>
              <a:t>和</a:t>
            </a:r>
            <a:r>
              <a:rPr lang="x-none" altLang="zh-CN" dirty="0">
                <a:latin typeface="Calibri" panose="020F0502020204030204" pitchFamily="34" charset="0"/>
                <a:ea typeface="宋体" panose="02010600030101010101" pitchFamily="2" charset="-122"/>
                <a:cs typeface="Times New Roman" panose="02020603050405020304" pitchFamily="18" charset="0"/>
              </a:rPr>
              <a:t>HotelB</a:t>
            </a:r>
            <a:r>
              <a:rPr lang="zh-CN" altLang="zh-CN" dirty="0">
                <a:latin typeface="Calibri" panose="020F0502020204030204" pitchFamily="34" charset="0"/>
                <a:ea typeface="宋体" panose="02010600030101010101" pitchFamily="2" charset="-122"/>
                <a:cs typeface="Times New Roman" panose="02020603050405020304" pitchFamily="18" charset="0"/>
              </a:rPr>
              <a:t>公司提供的酒店服务在价格和质量方面有所不同，酒店预订服务具体选择哪个公司来提供由用户根据自己的需求来决定。根据这个需求描述，我们可以确定，机票预订服务必然由</a:t>
            </a:r>
            <a:r>
              <a:rPr lang="x-none" altLang="zh-CN" dirty="0">
                <a:latin typeface="Calibri" panose="020F0502020204030204" pitchFamily="34" charset="0"/>
                <a:ea typeface="宋体" panose="02010600030101010101" pitchFamily="2" charset="-122"/>
                <a:cs typeface="Times New Roman" panose="02020603050405020304" pitchFamily="18" charset="0"/>
              </a:rPr>
              <a:t>A</a:t>
            </a:r>
            <a:r>
              <a:rPr lang="zh-CN" altLang="zh-CN" dirty="0">
                <a:latin typeface="Calibri" panose="020F0502020204030204" pitchFamily="34" charset="0"/>
                <a:ea typeface="宋体" panose="02010600030101010101" pitchFamily="2" charset="-122"/>
                <a:cs typeface="Times New Roman" panose="02020603050405020304" pitchFamily="18" charset="0"/>
              </a:rPr>
              <a:t>公司来提供，是所有用户的共性需求，无需进行可变性设计；虽然用户可以选择不同的公司实现酒店预订，但是从高抽象层次角度来看，酒店预订也是不同的用户的共性需求，只不过具体实现方式不同，因此在设计抽象服务组装模型时，我们将酒店预订抽象为变异点，而供应商作为具体的实现则抽象为变体，并且此变异点下的两个变体是</a:t>
            </a:r>
            <a:r>
              <a:rPr lang="zh-CN" altLang="zh-CN" dirty="0">
                <a:highlight>
                  <a:srgbClr val="FFFF00"/>
                </a:highlight>
                <a:latin typeface="Calibri" panose="020F0502020204030204" pitchFamily="34" charset="0"/>
                <a:ea typeface="宋体" panose="02010600030101010101" pitchFamily="2" charset="-122"/>
                <a:cs typeface="Times New Roman" panose="02020603050405020304" pitchFamily="18" charset="0"/>
              </a:rPr>
              <a:t>独选约束</a:t>
            </a:r>
            <a:r>
              <a:rPr lang="zh-CN" altLang="zh-CN" dirty="0">
                <a:latin typeface="Calibri" panose="020F0502020204030204" pitchFamily="34" charset="0"/>
                <a:ea typeface="宋体" panose="02010600030101010101" pitchFamily="2" charset="-122"/>
                <a:cs typeface="Times New Roman" panose="02020603050405020304" pitchFamily="18" charset="0"/>
              </a:rPr>
              <a:t>的关系（即</a:t>
            </a:r>
            <a:r>
              <a:rPr lang="x-none" altLang="zh-CN" dirty="0">
                <a:latin typeface="Calibri" panose="020F0502020204030204" pitchFamily="34" charset="0"/>
                <a:ea typeface="宋体" panose="02010600030101010101" pitchFamily="2" charset="-122"/>
                <a:cs typeface="Times New Roman" panose="02020603050405020304" pitchFamily="18" charset="0"/>
              </a:rPr>
              <a:t>HotelA</a:t>
            </a:r>
            <a:r>
              <a:rPr lang="zh-CN" altLang="zh-CN" dirty="0">
                <a:latin typeface="Calibri" panose="020F0502020204030204" pitchFamily="34" charset="0"/>
                <a:ea typeface="宋体" panose="02010600030101010101" pitchFamily="2" charset="-122"/>
                <a:cs typeface="Times New Roman" panose="02020603050405020304" pitchFamily="18" charset="0"/>
              </a:rPr>
              <a:t>被选择而</a:t>
            </a:r>
            <a:r>
              <a:rPr lang="x-none" altLang="zh-CN" dirty="0">
                <a:latin typeface="Calibri" panose="020F0502020204030204" pitchFamily="34" charset="0"/>
                <a:ea typeface="宋体" panose="02010600030101010101" pitchFamily="2" charset="-122"/>
                <a:cs typeface="Times New Roman" panose="02020603050405020304" pitchFamily="18" charset="0"/>
              </a:rPr>
              <a:t>HotelB</a:t>
            </a:r>
            <a:r>
              <a:rPr lang="zh-CN" altLang="zh-CN" dirty="0">
                <a:latin typeface="Calibri" panose="020F0502020204030204" pitchFamily="34" charset="0"/>
                <a:ea typeface="宋体" panose="02010600030101010101" pitchFamily="2" charset="-122"/>
                <a:cs typeface="Times New Roman" panose="02020603050405020304" pitchFamily="18" charset="0"/>
              </a:rPr>
              <a:t>不被选择或者</a:t>
            </a:r>
            <a:r>
              <a:rPr lang="x-none" altLang="zh-CN" dirty="0">
                <a:latin typeface="Calibri" panose="020F0502020204030204" pitchFamily="34" charset="0"/>
                <a:ea typeface="宋体" panose="02010600030101010101" pitchFamily="2" charset="-122"/>
                <a:cs typeface="Times New Roman" panose="02020603050405020304" pitchFamily="18" charset="0"/>
              </a:rPr>
              <a:t>HotelB</a:t>
            </a:r>
            <a:r>
              <a:rPr lang="zh-CN" altLang="zh-CN" dirty="0">
                <a:latin typeface="Calibri" panose="020F0502020204030204" pitchFamily="34" charset="0"/>
                <a:ea typeface="宋体" panose="02010600030101010101" pitchFamily="2" charset="-122"/>
                <a:cs typeface="Times New Roman" panose="02020603050405020304" pitchFamily="18" charset="0"/>
              </a:rPr>
              <a:t>被选择而</a:t>
            </a:r>
            <a:r>
              <a:rPr lang="x-none" altLang="zh-CN" dirty="0">
                <a:latin typeface="Calibri" panose="020F0502020204030204" pitchFamily="34" charset="0"/>
                <a:ea typeface="宋体" panose="02010600030101010101" pitchFamily="2" charset="-122"/>
                <a:cs typeface="Times New Roman" panose="02020603050405020304" pitchFamily="18" charset="0"/>
              </a:rPr>
              <a:t>HotelA</a:t>
            </a:r>
            <a:r>
              <a:rPr lang="zh-CN" altLang="zh-CN" dirty="0">
                <a:latin typeface="Calibri" panose="020F0502020204030204" pitchFamily="34" charset="0"/>
                <a:ea typeface="宋体" panose="02010600030101010101" pitchFamily="2" charset="-122"/>
                <a:cs typeface="Times New Roman" panose="02020603050405020304" pitchFamily="18" charset="0"/>
              </a:rPr>
              <a:t>不被选择）。</a:t>
            </a:r>
            <a:endParaRPr lang="zh-CN" altLang="en-US" dirty="0"/>
          </a:p>
        </p:txBody>
      </p:sp>
    </p:spTree>
    <p:custDataLst>
      <p:tags r:id="rId1"/>
    </p:custDataLst>
    <p:extLst>
      <p:ext uri="{BB962C8B-B14F-4D97-AF65-F5344CB8AC3E}">
        <p14:creationId xmlns:p14="http://schemas.microsoft.com/office/powerpoint/2010/main" val="4041580116"/>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0.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1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8.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9.xml><?xml version="1.0" encoding="utf-8"?>
<p:tagLst xmlns:a="http://schemas.openxmlformats.org/drawingml/2006/main" xmlns:r="http://schemas.openxmlformats.org/officeDocument/2006/relationships" xmlns:p="http://schemas.openxmlformats.org/presentationml/2006/main">
  <p:tag name="TIMING" val="|0.9|4.9|0.7|4.3|5.8|0.9|9.9|9|0.7"/>
</p:tagLst>
</file>

<file path=ppt/theme/theme1.xml><?xml version="1.0" encoding="utf-8"?>
<a:theme xmlns:a="http://schemas.openxmlformats.org/drawingml/2006/main" name="2_框架">
  <a:themeElements>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主题">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65564</TotalTime>
  <Words>1780</Words>
  <Application>Microsoft Office PowerPoint</Application>
  <PresentationFormat>全屏显示(4:3)</PresentationFormat>
  <Paragraphs>288</Paragraphs>
  <Slides>14</Slides>
  <Notes>14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14</vt:i4>
      </vt:variant>
    </vt:vector>
  </HeadingPairs>
  <TitlesOfParts>
    <vt:vector size="30" baseType="lpstr">
      <vt:lpstr>TimesNewRoman,Bold</vt:lpstr>
      <vt:lpstr>等线</vt:lpstr>
      <vt:lpstr>华文楷体</vt:lpstr>
      <vt:lpstr>华文新魏</vt:lpstr>
      <vt:lpstr>楷体</vt:lpstr>
      <vt:lpstr>宋体</vt:lpstr>
      <vt:lpstr>微软雅黑</vt:lpstr>
      <vt:lpstr>幼圆</vt:lpstr>
      <vt:lpstr>Arial</vt:lpstr>
      <vt:lpstr>Calibri</vt:lpstr>
      <vt:lpstr>Calibri Light</vt:lpstr>
      <vt:lpstr>Corbel</vt:lpstr>
      <vt:lpstr>Times New Roman</vt:lpstr>
      <vt:lpstr>Wingdings 2</vt:lpstr>
      <vt:lpstr>2_框架</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ustb zhang</cp:lastModifiedBy>
  <cp:revision>585</cp:revision>
  <cp:lastPrinted>2017-07-17T08:16:53Z</cp:lastPrinted>
  <dcterms:created xsi:type="dcterms:W3CDTF">2017-02-28T07:57:13Z</dcterms:created>
  <dcterms:modified xsi:type="dcterms:W3CDTF">2017-07-23T14:26:03Z</dcterms:modified>
</cp:coreProperties>
</file>