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tags/tag18.xml" ContentType="application/vnd.openxmlformats-officedocument.presentationml.tags+xml"/>
  <Override PartName="/ppt/notesSlides/notesSlide27.xml" ContentType="application/vnd.openxmlformats-officedocument.presentationml.notesSlide+xml"/>
  <Override PartName="/ppt/tags/tag19.xml" ContentType="application/vnd.openxmlformats-officedocument.presentationml.tags+xml"/>
  <Override PartName="/ppt/notesSlides/notesSlide28.xml" ContentType="application/vnd.openxmlformats-officedocument.presentationml.notesSlide+xml"/>
  <Override PartName="/ppt/tags/tag20.xml" ContentType="application/vnd.openxmlformats-officedocument.presentationml.tags+xml"/>
  <Override PartName="/ppt/notesSlides/notesSlide29.xml" ContentType="application/vnd.openxmlformats-officedocument.presentationml.notesSlide+xml"/>
  <Override PartName="/ppt/tags/tag21.xml" ContentType="application/vnd.openxmlformats-officedocument.presentationml.tags+xml"/>
  <Override PartName="/ppt/notesSlides/notesSlide30.xml" ContentType="application/vnd.openxmlformats-officedocument.presentationml.notesSlide+xml"/>
  <Override PartName="/ppt/tags/tag22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9" r:id="rId2"/>
  </p:sldMasterIdLst>
  <p:notesMasterIdLst>
    <p:notesMasterId r:id="rId35"/>
  </p:notesMasterIdLst>
  <p:sldIdLst>
    <p:sldId id="272" r:id="rId3"/>
    <p:sldId id="271" r:id="rId4"/>
    <p:sldId id="273" r:id="rId5"/>
    <p:sldId id="274" r:id="rId6"/>
    <p:sldId id="275" r:id="rId7"/>
    <p:sldId id="277" r:id="rId8"/>
    <p:sldId id="286" r:id="rId9"/>
    <p:sldId id="282" r:id="rId10"/>
    <p:sldId id="278" r:id="rId11"/>
    <p:sldId id="279" r:id="rId12"/>
    <p:sldId id="280" r:id="rId13"/>
    <p:sldId id="283" r:id="rId14"/>
    <p:sldId id="326" r:id="rId15"/>
    <p:sldId id="260" r:id="rId16"/>
    <p:sldId id="327" r:id="rId17"/>
    <p:sldId id="328" r:id="rId18"/>
    <p:sldId id="294" r:id="rId19"/>
    <p:sldId id="262" r:id="rId20"/>
    <p:sldId id="325" r:id="rId21"/>
    <p:sldId id="329" r:id="rId22"/>
    <p:sldId id="295" r:id="rId23"/>
    <p:sldId id="316" r:id="rId24"/>
    <p:sldId id="320" r:id="rId25"/>
    <p:sldId id="315" r:id="rId26"/>
    <p:sldId id="321" r:id="rId27"/>
    <p:sldId id="317" r:id="rId28"/>
    <p:sldId id="323" r:id="rId29"/>
    <p:sldId id="322" r:id="rId30"/>
    <p:sldId id="318" r:id="rId31"/>
    <p:sldId id="306" r:id="rId32"/>
    <p:sldId id="307" r:id="rId33"/>
    <p:sldId id="304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1" autoAdjust="0"/>
    <p:restoredTop sz="58824" autoAdjust="0"/>
  </p:normalViewPr>
  <p:slideViewPr>
    <p:cSldViewPr snapToGrid="0">
      <p:cViewPr varScale="1">
        <p:scale>
          <a:sx n="68" d="100"/>
          <a:sy n="68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194FA-0FC1-4CB4-BDB7-7FC361D739EC}" type="datetimeFigureOut">
              <a:rPr lang="zh-CN" altLang="en-US" smtClean="0"/>
              <a:t>2017/9/24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BD165-A480-40DD-9BC9-41726E8C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今天我将进行关于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行为模型驱动的服务组合程序测试用例生成技术研究</a:t>
            </a:r>
            <a:r>
              <a:rPr lang="zh-CN" altLang="en-US" dirty="0"/>
              <a:t>项目的研究进展报告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055877-54B0-4E6F-BC9F-148F1D4A0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727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0" dirty="0">
                <a:effectLst/>
                <a:latin typeface="TimesNewRoman,Bold"/>
                <a:ea typeface="+mn-ea"/>
                <a:cs typeface="TimesNewRoman,Bold"/>
              </a:rPr>
              <a:t>服务提供商可以施加约束一些属性通过限制其范围，以便使服务功能明确，确保其正确执行</a:t>
            </a:r>
            <a:endParaRPr lang="en-US" altLang="zh-CN" sz="1200" kern="0" dirty="0">
              <a:effectLst/>
              <a:latin typeface="TimesNewRoman,Bold"/>
              <a:ea typeface="+mn-ea"/>
              <a:cs typeface="TimesNewRoman,Bold"/>
            </a:endParaRPr>
          </a:p>
          <a:p>
            <a:pPr indent="457200"/>
            <a:endParaRPr lang="en-US" altLang="zh-CN" sz="1200" kern="0" dirty="0">
              <a:effectLst/>
              <a:latin typeface="TimesNewRoman,Bold"/>
              <a:ea typeface="+mn-ea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目前研究主要针对于单个服务层面，或是服务组合流程的测试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但在很大程度上忽略了现有的方法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457200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64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下面介绍下重点研究内容及项目进展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5877-54B0-4E6F-BC9F-148F1D4A0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26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行为模型驱动的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服务组合测试用例生成技术流程如下：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服务开发商提供扩展后的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WSDL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(EX-WSDL)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及服务操作对应的决策表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(WS-DT)</a:t>
            </a:r>
          </a:p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、解析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EX-WSDL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，获取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服务提供操作的约束（用于后续生成行为模型）、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SoapEnv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(Soap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信封，用于后续生成的测试数据填充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结构定义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用于后续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消息验证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、针对提取出的约束生成该服务的行为模型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、针对该行为模型使用不同的覆盖准则，生成测试序列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、根据测试序列，从决策表中找到符合该序列的执行约束，使用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求解器求解出测试数据，填充到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消息中形成可执行的测试用例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模拟客户端，执行测试用例，生成测试报告（包含测试用例执行结果、违反何种约束）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197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行为模型驱动的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服务组合测试用例生成技术流程如下：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服务开发商提供扩展后的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WSDL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(EX-WSDL)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及服务操作对应的决策表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(WS-DT)</a:t>
            </a:r>
          </a:p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、解析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EX-WSDL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，获取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服务提供操作的约束（用于后续生成行为模型）、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SoapEnv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(Soap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信封，用于后续生成的测试数据填充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结构定义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用于后续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消息验证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、针对提取出的约束生成该服务的行为模型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、针对该行为模型使用不同的覆盖准则，生成测试序列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、根据测试序列，从决策表中找到符合该序列的执行约束，使用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求解器求解出测试数据，填充到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消息中形成可执行的测试用例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模拟客户端，执行测试用例，生成测试报告（包含测试用例执行结果、违反何种约束）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699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通过文献查阅，提取总结了服务的约束定义及来源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共有如下六个约束，按照约束所在层次分为：服务层次约束、操作层次约束，其中操作层约束又分为数据流与控制流约束。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时效约束定义了预计的服务有效时间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……XXX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约束定义了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XXX</a:t>
            </a: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5: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大部分国内研究提及的约束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6: Extending WSDL to Facilitate Web Service Testing (HASE 2002 )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4: Constraints based Web Service Semantic Augmentation (ICWS 2014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天津大学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3: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百度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提到的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约束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接下来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我们将会用实例解释上述约束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报销系统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行李计费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联通计费可用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~</a:t>
            </a:r>
          </a:p>
          <a:p>
            <a:pPr lvl="0"/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903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本文采用</a:t>
            </a:r>
            <a:r>
              <a:rPr lang="en-US" altLang="zh-CN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json</a:t>
            </a:r>
            <a:r>
              <a:rPr lang="zh-CN" altLang="en-US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键值对扩展服务行为，添加进</a:t>
            </a:r>
            <a:r>
              <a:rPr lang="en-US" altLang="zh-CN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WSDL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&lt;documentation&gt;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标签，生成</a:t>
            </a:r>
            <a:r>
              <a:rPr lang="en-US" altLang="zh-CN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EX-</a:t>
            </a:r>
            <a:r>
              <a:rPr lang="en-US" altLang="zh-CN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wsdl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文档</a:t>
            </a:r>
            <a:endParaRPr lang="en-US" altLang="zh-CN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一个对象是一个无序的名称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值对集。对象以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r>
              <a:rPr lang="zh-CN" altLang="en-US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（左括号）开始，以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r>
              <a:rPr lang="zh-CN" altLang="en-US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结尾（右括号）。每个名称后面都是：（冒号），名称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值对由（逗号）分隔。</a:t>
            </a:r>
            <a:endParaRPr lang="en-US" altLang="zh-CN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文献查阅，提取总结了服务的约束定义及来源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共有如下六个约束，按照约束所在层次分为：服务层次约束、操作层次约束，其中操作层约束又分为数据流与控制流约束。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时效约束定义了预计的服务有效时间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……XXX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约束定义了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XXX</a:t>
            </a: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5: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大部分国内研究提及的约束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6: Extending WSDL to Facilitate Web Service Testing (HASE 2002 )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4: Constraints based Web Service Semantic Augmentation (ICWS 2014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天津大学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3: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百度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提到的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约束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接下来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我们将会用实例解释上述约束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报销系统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行李计费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联通计费可用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~</a:t>
            </a:r>
          </a:p>
          <a:p>
            <a:pPr lvl="0"/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140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通过文献查阅，提取总结了服务的约束定义及来源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共有如下六个约束，按照约束所在层次分为：服务层次约束、操作层次约束，其中操作层约束又分为数据流与控制流约束。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时效约束定义了预计的服务有效时间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……XXX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约束定义了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XXX</a:t>
            </a: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5: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大部分国内研究提及的约束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6: Extending WSDL to Facilitate Web Service Testing (HASE 2002 )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4: Constraints based Web Service Semantic Augmentation (ICWS 2014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天津大学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3: 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百度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提到的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约束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接下来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我们将会用实例解释上述约束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报销系统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行李计费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联通计费可用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~</a:t>
            </a:r>
          </a:p>
          <a:p>
            <a:pPr lvl="0"/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473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定义了服务约束后，考虑基于服务行为的形式化描述模型的建立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本课题使用事件序列图（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ESG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）对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服务的行为进行建模，重点关注服务进行了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何种操作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，操作的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数据状态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及操作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之间的依赖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776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本课题使用事件序列图（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ESG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）对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服务的行为进行建模，重点关注服务进行了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何种操作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，操作的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数据状态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及操作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之间的依赖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008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接下来我们以</a:t>
            </a:r>
            <a:r>
              <a:rPr lang="zh-CN" altLang="en-US" sz="1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航空行李计费服务为例讲解行为模型建立过程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WSDL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文档，针对每个操作添加进行为模型中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针对有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preOp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约束的操作，生成符合该序列约束的调用序列，添加进行为模型中。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42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我将从课题背景、选题意义及目的、研究内容及进展、目前存在的问题四个方面进行阐述</a:t>
            </a:r>
            <a:endParaRPr lang="en-US" altLang="zh-CN" dirty="0"/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815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本课题使用事件序列图（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ESG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）对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服务的行为进行建模，重点关注服务进行了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何种操作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，操作的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数据状态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及操作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之间的依赖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128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行为模型建立完毕后，考虑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如何从模型中获取测试序列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281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行为模型建立完毕后，考虑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如何从模型中获取测试序列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500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行为模型建立完毕后，考虑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如何从模型中获取测试序列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211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行为模型建立完毕后，考虑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如何从模型中获取测试序列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138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行为模型建立完毕后，考虑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如何从模型中获取测试序列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533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行为模型建立完毕后，考虑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如何从模型中获取测试序列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019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行为模型建立完毕后，考虑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如何从模型中获取测试序列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571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行为模型建立完毕后，考虑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如何从模型中获取测试序列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73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行为模型建立完毕后，考虑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如何从模型中获取测试序列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23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5877-54B0-4E6F-BC9F-148F1D4A0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334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由于我们使用正则表达式代表某一个操作的执行序列约束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086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803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本次开题答辩到此结束，请各位答辩老师指正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F25FD-316F-45ED-9222-7F5D9A957B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93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近几年以面向服务的体系架构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Service-oriented architecture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）为基础的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服务逐渐受到重视，被认为是解决异构系统整合问题、快速实现企业流程的有效方案。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概念的一种典型的实现方式，可以支持快速的业务重整与优化、较好的解决分布、动态、异构环境下，数据、应用和系统集成等问题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在解决问题的同时，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服务的新特点为软件测试提出了新的挑战。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服务及其协同的动态性，松耦合的服务开发模式，使得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服务使用者或系统集成商在调用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服务时容易出现异常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现有研究提出将模型驱动的测试技术应用于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服务。模型驱动的测试关注待开发系统的重要属性及约束，具有高故障检测率，且自动化程度高，能够更好的适应需求的演变，能够较好的适应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服务的测试需求，因此越来越多的研究人员从模型角度出发对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服务及其组合进行测试。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65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服务的架构以服务为基本构件，将软件资源与应用被封装成服务，提供者将开发的服务发布到注册中心，供使用者通过已发布的接口使用服务。服务以功能模块的方式对外发布，对外提供统一的调用接口，而屏蔽服务的实现细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对于复杂多变的企业级业务需求而言，单一的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服务往往无法满足实际需求，需要将多个服务协调组织起来以支持复杂应用，这些服务可以通过定义一个工作流将把多个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服务组织起来，这个过程被称为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71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通常，服务使用者在使用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服务的过程中会遇到如下的问题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服务组合来说，其正确性不仅仅取决于组合流程，也取决于各个组成它的服务。由于读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即可上述几点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使得服务的使用者或者系统集成商</a:t>
            </a:r>
            <a:r>
              <a:rPr lang="zh-CN" altLang="zh-CN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无法完全了解</a:t>
            </a:r>
            <a:r>
              <a:rPr lang="en-US" altLang="zh-CN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服务的正确使用方式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调用过程中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无法分辨究竟是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服务本身的错误，还是使用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服务的方法有误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大部分原因还是因为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WSDL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文件提供的信息不足引起的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2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网络服务描述语言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以XML格式描述网络服务的位置，以及此服务提供的操作。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48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由于服务组装只能依据规格说明访问相关服务，为了确保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服务调用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时的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，提出向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WSDL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文档中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添加服务行为相关的数据和控制约束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定义满足各种约束的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覆盖准则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的测试用例生成算法，调用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服务提供的操作，对其进行测试及监控。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有效地监控运行时刻可能出现的不一致性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45720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6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5877-54B0-4E6F-BC9F-148F1D4A0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37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8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5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20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20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2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78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1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78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1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62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BD867-EC77-4EFA-A289-DDCA9D6AD6D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2E14AB-F9CD-4C5D-8160-F0EFEB8AF0B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23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57200" y="1251386"/>
            <a:ext cx="8229600" cy="4355228"/>
            <a:chOff x="-447082" y="2956043"/>
            <a:chExt cx="8283476" cy="4383742"/>
          </a:xfrm>
          <a:solidFill>
            <a:srgbClr val="F7F7F7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078111" y="3654400"/>
              <a:ext cx="64534" cy="27657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352973" y="3080503"/>
              <a:ext cx="69145" cy="66841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4392" y="5399138"/>
              <a:ext cx="27657" cy="27657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15113" y="3557599"/>
              <a:ext cx="235090" cy="124460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8530" y="3852613"/>
              <a:ext cx="179774" cy="283491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954813" y="3977075"/>
              <a:ext cx="115240" cy="11063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53920" y="3861834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365069" y="4332012"/>
              <a:ext cx="27657" cy="50706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353545" y="4375804"/>
              <a:ext cx="43791" cy="71449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45736" y="4470300"/>
              <a:ext cx="71449" cy="36877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696960" y="4534836"/>
              <a:ext cx="82973" cy="11524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715113" y="2956043"/>
              <a:ext cx="4379132" cy="3447991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199408" y="5710287"/>
              <a:ext cx="184384" cy="387207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049881" y="5168657"/>
              <a:ext cx="59926" cy="94498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432479" y="5251631"/>
              <a:ext cx="304235" cy="311148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725189" y="5546645"/>
              <a:ext cx="239701" cy="76060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964889" y="5601961"/>
              <a:ext cx="23049" cy="9219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999462" y="5611179"/>
              <a:ext cx="20743" cy="11524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024814" y="5611179"/>
              <a:ext cx="27657" cy="11524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036339" y="5606571"/>
              <a:ext cx="43791" cy="16134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080130" y="5627315"/>
              <a:ext cx="59926" cy="39181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96266" y="5606571"/>
              <a:ext cx="87583" cy="16134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199981" y="5611181"/>
              <a:ext cx="82973" cy="39181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047863" y="5366870"/>
              <a:ext cx="135984" cy="168252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796637" y="5228584"/>
              <a:ext cx="239701" cy="274272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704447" y="4912824"/>
              <a:ext cx="53010" cy="48401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948757" y="4781452"/>
              <a:ext cx="43791" cy="92193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119311" y="4574015"/>
              <a:ext cx="59926" cy="76060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6179238" y="4562494"/>
              <a:ext cx="53010" cy="48401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6140055" y="4382719"/>
              <a:ext cx="223567" cy="207433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287564" y="4267479"/>
              <a:ext cx="124460" cy="115240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6232248" y="3993205"/>
              <a:ext cx="119850" cy="258139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971804" y="4945093"/>
              <a:ext cx="131375" cy="147507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103177" y="5092598"/>
              <a:ext cx="41487" cy="59926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6075521" y="5157134"/>
              <a:ext cx="119850" cy="99107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047862" y="5115646"/>
              <a:ext cx="43791" cy="36877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6075521" y="5136390"/>
              <a:ext cx="27657" cy="55315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6103179" y="5152525"/>
              <a:ext cx="36877" cy="16134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6004071" y="5076466"/>
              <a:ext cx="32268" cy="27657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948757" y="5131780"/>
              <a:ext cx="55315" cy="64534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326745" y="5403748"/>
              <a:ext cx="583116" cy="267359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810754" y="5518987"/>
              <a:ext cx="87583" cy="32268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62870" y="5542036"/>
              <a:ext cx="59926" cy="32268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7313202" y="5929242"/>
              <a:ext cx="96802" cy="59926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7608217" y="5841660"/>
              <a:ext cx="36877" cy="32268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7617436" y="5809392"/>
              <a:ext cx="34572" cy="32268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7324725" y="5777126"/>
              <a:ext cx="36877" cy="32268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882204" y="5502854"/>
              <a:ext cx="20743" cy="2074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015595" y="5671106"/>
              <a:ext cx="1110917" cy="87121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981309" y="6611467"/>
              <a:ext cx="119850" cy="126764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7624349" y="6606855"/>
              <a:ext cx="152117" cy="267359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7624350" y="6367157"/>
              <a:ext cx="212044" cy="278881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-290355" y="3294851"/>
              <a:ext cx="2509934" cy="3913560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905839" y="7164621"/>
              <a:ext cx="172860" cy="147507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986510" y="7312129"/>
              <a:ext cx="39181" cy="16134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926583" y="7316736"/>
              <a:ext cx="43791" cy="23049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818258" y="7180754"/>
              <a:ext cx="64534" cy="82973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889705" y="7203801"/>
              <a:ext cx="36877" cy="43791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145539" y="4829850"/>
              <a:ext cx="260443" cy="94498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1276913" y="4949702"/>
              <a:ext cx="41487" cy="16134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373716" y="4949700"/>
              <a:ext cx="48401" cy="11524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401374" y="4917434"/>
              <a:ext cx="115240" cy="43791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537357" y="4949700"/>
              <a:ext cx="55315" cy="23049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636462" y="4965835"/>
              <a:ext cx="4611" cy="11524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652598" y="4977358"/>
              <a:ext cx="16134" cy="11524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664119" y="5021150"/>
              <a:ext cx="4611" cy="11524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652598" y="5071856"/>
              <a:ext cx="11524" cy="9219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652598" y="5060331"/>
              <a:ext cx="11524" cy="46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629551" y="5097208"/>
              <a:ext cx="16134" cy="18438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689474" y="5071856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313792" y="4797584"/>
              <a:ext cx="16134" cy="1152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313792" y="4813717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657208" y="4610894"/>
              <a:ext cx="16134" cy="16134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777056" y="4136105"/>
              <a:ext cx="59926" cy="20743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820847" y="4219077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876164" y="4076179"/>
              <a:ext cx="147507" cy="152117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525833" y="3709716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456686" y="3686668"/>
              <a:ext cx="59926" cy="43791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401373" y="3578342"/>
              <a:ext cx="140594" cy="115240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581148" y="3670532"/>
              <a:ext cx="27657" cy="23049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604197" y="3665924"/>
              <a:ext cx="20743" cy="11524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680255" y="3479234"/>
              <a:ext cx="32268" cy="27657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592672" y="3391651"/>
              <a:ext cx="36877" cy="23049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832372" y="3730457"/>
              <a:ext cx="32268" cy="2304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449774" y="3179610"/>
              <a:ext cx="518581" cy="562372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645681" y="3179610"/>
              <a:ext cx="94498" cy="71449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210075" y="3391651"/>
              <a:ext cx="87583" cy="71449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751417" y="3147343"/>
              <a:ext cx="230482" cy="191298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866658" y="3211878"/>
              <a:ext cx="338808" cy="246614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1138625" y="3184219"/>
              <a:ext cx="66841" cy="55315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523242" y="3407785"/>
              <a:ext cx="16134" cy="184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41448" y="3168087"/>
              <a:ext cx="131375" cy="126764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210075" y="3172696"/>
              <a:ext cx="126764" cy="154422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1210073" y="3092028"/>
              <a:ext cx="23049" cy="20743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5089064" y="3036714"/>
              <a:ext cx="36877" cy="16134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5077540" y="2992922"/>
              <a:ext cx="32268" cy="16134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4204019" y="3414699"/>
              <a:ext cx="39181" cy="32268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4406840" y="3359385"/>
              <a:ext cx="36877" cy="43791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4630408" y="3207267"/>
              <a:ext cx="32268" cy="32268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706466" y="3216486"/>
              <a:ext cx="16134" cy="23049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4770999" y="3234924"/>
              <a:ext cx="23049" cy="9219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794049" y="3211878"/>
              <a:ext cx="20743" cy="16134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5425565" y="3147343"/>
              <a:ext cx="32268" cy="20743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981024" y="3195745"/>
              <a:ext cx="78364" cy="39181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5971805" y="3172696"/>
              <a:ext cx="20743" cy="27657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5888831" y="3059762"/>
              <a:ext cx="175165" cy="92193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6075521" y="3103552"/>
              <a:ext cx="96802" cy="48401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5884222" y="3179612"/>
              <a:ext cx="27657" cy="20743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6594104" y="3391651"/>
              <a:ext cx="20743" cy="23049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6790011" y="3327119"/>
              <a:ext cx="64534" cy="16134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4263943" y="3207268"/>
              <a:ext cx="126764" cy="152117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4280076" y="3322509"/>
              <a:ext cx="23049" cy="16134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4291599" y="2992921"/>
              <a:ext cx="295016" cy="21895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3669302" y="3338641"/>
              <a:ext cx="32268" cy="25353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3565587" y="3407787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3899784" y="4530226"/>
              <a:ext cx="48401" cy="27657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391868" y="4103837"/>
              <a:ext cx="99107" cy="71449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348076" y="3928671"/>
              <a:ext cx="43791" cy="43791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338858" y="3988596"/>
              <a:ext cx="32268" cy="59926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311201" y="3868746"/>
              <a:ext cx="27657" cy="64534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343469" y="3873357"/>
              <a:ext cx="20743" cy="32268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354993" y="3896405"/>
              <a:ext cx="16134" cy="25353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-92142" y="3873356"/>
              <a:ext cx="59926" cy="55315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-39130" y="3861832"/>
              <a:ext cx="27657" cy="11524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-338756" y="3972464"/>
              <a:ext cx="32268" cy="16134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-403290" y="4004730"/>
              <a:ext cx="20743" cy="23049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-447082" y="4020862"/>
              <a:ext cx="32268" cy="23049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-315708" y="3785774"/>
              <a:ext cx="36877" cy="27657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405983" y="4027779"/>
              <a:ext cx="43791" cy="20743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3424993" y="3944805"/>
              <a:ext cx="43791" cy="32268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3588635" y="3877968"/>
              <a:ext cx="27657" cy="39181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3664693" y="3857225"/>
              <a:ext cx="27657" cy="20743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3669304" y="3841090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4510559" y="5945378"/>
              <a:ext cx="20743" cy="27657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110379" y="5634228"/>
              <a:ext cx="39181" cy="16134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7181826" y="5661886"/>
              <a:ext cx="23049" cy="9219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7057369" y="5585828"/>
              <a:ext cx="53010" cy="32268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3489527" y="4523311"/>
              <a:ext cx="11524" cy="11524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2562997" y="5044199"/>
              <a:ext cx="20743" cy="9219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3314362" y="5323080"/>
              <a:ext cx="23049" cy="9219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3277486" y="5387613"/>
              <a:ext cx="11524" cy="46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482899" y="5498245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4323867" y="4758402"/>
              <a:ext cx="11524" cy="11524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4183275" y="5698765"/>
              <a:ext cx="27657" cy="16134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1657206" y="5136390"/>
              <a:ext cx="23049" cy="27657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402804" y="4295137"/>
              <a:ext cx="20743" cy="20743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6423546" y="4267478"/>
              <a:ext cx="43791" cy="32268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471947" y="4239822"/>
              <a:ext cx="23049" cy="20743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506521" y="4219078"/>
              <a:ext cx="16134" cy="16134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6559529" y="4113056"/>
              <a:ext cx="23049" cy="23049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6550310" y="4168372"/>
              <a:ext cx="4611" cy="691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6015595" y="4813717"/>
              <a:ext cx="9219" cy="46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3505661" y="6523883"/>
              <a:ext cx="50706" cy="66841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8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34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9B30EE-E941-4621-9473-82E0E9D8A2C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D3B5C7-8DAD-4A63-A233-7CC666E3B8B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074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653A5-36A4-4538-A116-08027497ECB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F5AFEC-B6AF-4BB4-B400-EE42C4E2DB0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01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20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58B32A-E14E-4F46-A97B-1B640624D54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25A654-9D40-47DE-B266-E2DE46C0FA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778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B46AF-B1C6-49D8-B78C-20DE805D55F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33E534-2252-4B82-840D-5E2C1C8100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28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29B36-5F04-49B2-A735-6317E359AA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83DA42-4655-4927-807D-25F0C51E9F9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90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49F49-2691-4C4E-9797-17CFE5B5903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9B089E-D1B1-485B-B5A6-76D5F2BD1C6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833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179C1-7DE4-4ACB-AF3C-609DE7BE18B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B07AF5-4105-4593-AB8B-3B971CE4A21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512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52282-FE47-46BA-8395-07D5470448F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A54ED5-2F0E-4E13-8640-C19CD82B94B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91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89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4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3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5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1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09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35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42EF4C-7397-4B1A-9F25-12CBF099318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2017/9/24 Sunday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29B727-B1F6-49A3-A6A6-D12578711D1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10" y="121049"/>
            <a:ext cx="2804160" cy="6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666206" y="4401539"/>
            <a:ext cx="8477794" cy="2456462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518367"/>
            <a:ext cx="91440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Aft>
                <a:spcPct val="0"/>
              </a:spcAft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行为模型驱动的服务组合程序</a:t>
            </a:r>
            <a:r>
              <a:rPr lang="en-US" altLang="zh-CN" sz="3600" b="1" dirty="0">
                <a:latin typeface="宋体" panose="02010600030101010101" pitchFamily="2" charset="-122"/>
              </a:rPr>
              <a:t/>
            </a:r>
            <a:br>
              <a:rPr lang="en-US" altLang="zh-CN" sz="3600" b="1" dirty="0">
                <a:latin typeface="宋体" panose="02010600030101010101" pitchFamily="2" charset="-122"/>
              </a:rPr>
            </a:br>
            <a:r>
              <a:rPr lang="zh-CN" altLang="en-US" sz="3600" b="1" dirty="0">
                <a:latin typeface="宋体" panose="02010600030101010101" pitchFamily="2" charset="-122"/>
              </a:rPr>
              <a:t>测试用例生成技术研究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9695" y="260780"/>
            <a:ext cx="2064668" cy="307777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00100" algn="l"/>
              </a:tabLst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Calibri" panose="020F0502020204030204" pitchFamily="34" charset="0"/>
              </a:rPr>
              <a:t>项目进展报告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Calibri" panose="020F0502020204030204" pitchFamily="34" charset="0"/>
              </a:rPr>
              <a:t>——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45301" y="6219066"/>
            <a:ext cx="21881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报告人：贾婧婷</a:t>
            </a:r>
          </a:p>
        </p:txBody>
      </p:sp>
    </p:spTree>
    <p:extLst>
      <p:ext uri="{BB962C8B-B14F-4D97-AF65-F5344CB8AC3E}">
        <p14:creationId xmlns:p14="http://schemas.microsoft.com/office/powerpoint/2010/main" val="13347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选题意义及目的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4400" y="1407489"/>
            <a:ext cx="3002280" cy="489364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存在的不足</a:t>
            </a:r>
            <a:endParaRPr lang="en-US" altLang="zh-CN" dirty="0"/>
          </a:p>
          <a:p>
            <a:pPr algn="just"/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目前研究主要针对于单个服务层面，或是服务组合流程的测试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现有的基于事件序列的测试模型缺乏对调用服务内部约束的考虑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现有研究多集中在模型驱动的测试用例生成框架的研究，缺乏支持所提框架的测试用例生成工具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35880" y="1407489"/>
            <a:ext cx="2873436" cy="489364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研究目的</a:t>
            </a:r>
            <a:endParaRPr lang="en-US" altLang="zh-CN" dirty="0"/>
          </a:p>
          <a:p>
            <a:pPr algn="just"/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从服务调用视角对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服务的行为进行测试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在事件模型中考虑服务调用上下文环境，提出了一种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行为驱动的服务组合程序测试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开发相应支持工具，辅助所提技术的测试用例自动化生成</a:t>
            </a:r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</p:txBody>
      </p:sp>
      <p:sp>
        <p:nvSpPr>
          <p:cNvPr id="8" name="右箭头 7"/>
          <p:cNvSpPr/>
          <p:nvPr/>
        </p:nvSpPr>
        <p:spPr>
          <a:xfrm>
            <a:off x="3995249" y="4892683"/>
            <a:ext cx="1062062" cy="212717"/>
          </a:xfrm>
          <a:prstGeom prst="rightArrow">
            <a:avLst>
              <a:gd name="adj1" fmla="val 50000"/>
              <a:gd name="adj2" fmla="val 78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95249" y="3440832"/>
            <a:ext cx="1062062" cy="212717"/>
          </a:xfrm>
          <a:prstGeom prst="rightArrow">
            <a:avLst>
              <a:gd name="adj1" fmla="val 50000"/>
              <a:gd name="adj2" fmla="val 78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034534" y="2201698"/>
            <a:ext cx="1062062" cy="212717"/>
          </a:xfrm>
          <a:prstGeom prst="rightArrow">
            <a:avLst>
              <a:gd name="adj1" fmla="val 50000"/>
              <a:gd name="adj2" fmla="val 78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41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1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1" y="133380"/>
            <a:ext cx="1943100" cy="1108042"/>
            <a:chOff x="0" y="1313877"/>
            <a:chExt cx="1943100" cy="1107963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8724900" y="6453000"/>
            <a:ext cx="4191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5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7042" y="3152988"/>
            <a:ext cx="340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研究内容及进展</a:t>
            </a:r>
          </a:p>
        </p:txBody>
      </p:sp>
      <p:sp>
        <p:nvSpPr>
          <p:cNvPr id="14" name="矩形 53"/>
          <p:cNvSpPr>
            <a:spLocks noChangeArrowheads="1"/>
          </p:cNvSpPr>
          <p:nvPr/>
        </p:nvSpPr>
        <p:spPr bwMode="auto">
          <a:xfrm>
            <a:off x="1" y="2011815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sp>
        <p:nvSpPr>
          <p:cNvPr id="16" name="矩形 53"/>
          <p:cNvSpPr>
            <a:spLocks noChangeArrowheads="1"/>
          </p:cNvSpPr>
          <p:nvPr/>
        </p:nvSpPr>
        <p:spPr bwMode="auto">
          <a:xfrm>
            <a:off x="1" y="2844216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意义目的</a:t>
            </a:r>
          </a:p>
        </p:txBody>
      </p:sp>
      <p:sp>
        <p:nvSpPr>
          <p:cNvPr id="17" name="矩形 53"/>
          <p:cNvSpPr>
            <a:spLocks noChangeArrowheads="1"/>
          </p:cNvSpPr>
          <p:nvPr/>
        </p:nvSpPr>
        <p:spPr bwMode="auto">
          <a:xfrm>
            <a:off x="1" y="3687887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</a:p>
        </p:txBody>
      </p:sp>
      <p:sp>
        <p:nvSpPr>
          <p:cNvPr id="18" name="矩形 53"/>
          <p:cNvSpPr>
            <a:spLocks noChangeArrowheads="1"/>
          </p:cNvSpPr>
          <p:nvPr/>
        </p:nvSpPr>
        <p:spPr bwMode="auto">
          <a:xfrm>
            <a:off x="1" y="4531558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19" name="等腰三角形 18"/>
          <p:cNvSpPr>
            <a:spLocks noChangeAspect="1"/>
          </p:cNvSpPr>
          <p:nvPr/>
        </p:nvSpPr>
        <p:spPr>
          <a:xfrm rot="16200000">
            <a:off x="1925051" y="3987760"/>
            <a:ext cx="252000" cy="2172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05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4"/>
    </mc:Choice>
    <mc:Fallback xmlns="">
      <p:transition spd="slow" advTm="2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15" grpId="0" animBg="1"/>
      <p:bldP spid="13" grpId="0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研究内容综述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666480" y="6453000"/>
            <a:ext cx="47752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72301" y="1174394"/>
            <a:ext cx="13644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accent1"/>
                </a:solidFill>
              </a:rPr>
              <a:t>技术流程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：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47" y="1372999"/>
            <a:ext cx="7298907" cy="5080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678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51"/>
    </mc:Choice>
    <mc:Fallback xmlns="">
      <p:transition spd="slow" advTm="7505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研究内容综述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666480" y="6453000"/>
            <a:ext cx="47752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72301" y="1174394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</a:rPr>
              <a:t>主要研究内容：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72301" y="1872099"/>
            <a:ext cx="79931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914400" lvl="1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行为约束的定义与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描述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20000"/>
              </a:lnSpc>
              <a:buFont typeface="+mj-ea"/>
              <a:buAutoNum type="circleNumDbPlain"/>
            </a:pP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服务行为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的描述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建立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20000"/>
              </a:lnSpc>
              <a:buFont typeface="+mj-ea"/>
              <a:buAutoNum type="circleNumDbPlain"/>
            </a:pP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基于建立模型的测试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序列、测试数据与测试用例的自动生成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20000"/>
              </a:lnSpc>
              <a:buFont typeface="+mj-ea"/>
              <a:buAutoNum type="circleNumDbPlain"/>
            </a:pP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测试用例结果判定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20000"/>
              </a:lnSpc>
              <a:buFont typeface="+mj-ea"/>
              <a:buAutoNum type="circleNumDbPlain"/>
            </a:pP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原型工具的设计与开发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18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51"/>
    </mc:Choice>
    <mc:Fallback xmlns="">
      <p:transition spd="slow" advTm="75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服务约束定义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133" y="1187941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约束定义与分类：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49775" y="2229867"/>
            <a:ext cx="43517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时效约束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：预计的服务有效时间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参数范围约束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操作输入数据的格式、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范围</a:t>
            </a:r>
            <a:endParaRPr lang="en-US" altLang="zh-CN" sz="20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参数关系约束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与其他操作数据的关系的约束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区域约束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：操作的可用区域</a:t>
            </a:r>
            <a:endParaRPr lang="en-US" altLang="zh-CN" sz="20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序列约束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：操作执行的顺序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依赖、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是否可以重复执行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调用约束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：操作间的调用关系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28613" y="1855788"/>
            <a:ext cx="3840162" cy="4597400"/>
            <a:chOff x="207" y="1169"/>
            <a:chExt cx="2419" cy="2896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7" y="1169"/>
              <a:ext cx="2419" cy="2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638" y="1179"/>
              <a:ext cx="601" cy="240"/>
            </a:xfrm>
            <a:custGeom>
              <a:avLst/>
              <a:gdLst>
                <a:gd name="T0" fmla="*/ 181 w 1512"/>
                <a:gd name="T1" fmla="*/ 605 h 605"/>
                <a:gd name="T2" fmla="*/ 1330 w 1512"/>
                <a:gd name="T3" fmla="*/ 605 h 605"/>
                <a:gd name="T4" fmla="*/ 1512 w 1512"/>
                <a:gd name="T5" fmla="*/ 424 h 605"/>
                <a:gd name="T6" fmla="*/ 1512 w 1512"/>
                <a:gd name="T7" fmla="*/ 182 h 605"/>
                <a:gd name="T8" fmla="*/ 1330 w 1512"/>
                <a:gd name="T9" fmla="*/ 0 h 605"/>
                <a:gd name="T10" fmla="*/ 181 w 1512"/>
                <a:gd name="T11" fmla="*/ 0 h 605"/>
                <a:gd name="T12" fmla="*/ 0 w 1512"/>
                <a:gd name="T13" fmla="*/ 182 h 605"/>
                <a:gd name="T14" fmla="*/ 0 w 1512"/>
                <a:gd name="T15" fmla="*/ 424 h 605"/>
                <a:gd name="T16" fmla="*/ 181 w 1512"/>
                <a:gd name="T17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2" h="605">
                  <a:moveTo>
                    <a:pt x="181" y="605"/>
                  </a:moveTo>
                  <a:lnTo>
                    <a:pt x="1330" y="605"/>
                  </a:lnTo>
                  <a:cubicBezTo>
                    <a:pt x="1430" y="605"/>
                    <a:pt x="1512" y="524"/>
                    <a:pt x="1512" y="424"/>
                  </a:cubicBezTo>
                  <a:lnTo>
                    <a:pt x="1512" y="182"/>
                  </a:lnTo>
                  <a:cubicBezTo>
                    <a:pt x="1512" y="82"/>
                    <a:pt x="1430" y="0"/>
                    <a:pt x="1330" y="0"/>
                  </a:cubicBezTo>
                  <a:lnTo>
                    <a:pt x="181" y="0"/>
                  </a:lnTo>
                  <a:cubicBezTo>
                    <a:pt x="81" y="0"/>
                    <a:pt x="0" y="82"/>
                    <a:pt x="0" y="182"/>
                  </a:cubicBezTo>
                  <a:lnTo>
                    <a:pt x="0" y="424"/>
                  </a:lnTo>
                  <a:cubicBezTo>
                    <a:pt x="0" y="524"/>
                    <a:pt x="81" y="605"/>
                    <a:pt x="181" y="605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738" y="1228"/>
              <a:ext cx="254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调用约束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7" y="1660"/>
              <a:ext cx="481" cy="241"/>
            </a:xfrm>
            <a:custGeom>
              <a:avLst/>
              <a:gdLst>
                <a:gd name="T0" fmla="*/ 182 w 1210"/>
                <a:gd name="T1" fmla="*/ 605 h 605"/>
                <a:gd name="T2" fmla="*/ 1029 w 1210"/>
                <a:gd name="T3" fmla="*/ 605 h 605"/>
                <a:gd name="T4" fmla="*/ 1210 w 1210"/>
                <a:gd name="T5" fmla="*/ 423 h 605"/>
                <a:gd name="T6" fmla="*/ 1210 w 1210"/>
                <a:gd name="T7" fmla="*/ 181 h 605"/>
                <a:gd name="T8" fmla="*/ 1029 w 1210"/>
                <a:gd name="T9" fmla="*/ 0 h 605"/>
                <a:gd name="T10" fmla="*/ 182 w 1210"/>
                <a:gd name="T11" fmla="*/ 0 h 605"/>
                <a:gd name="T12" fmla="*/ 0 w 1210"/>
                <a:gd name="T13" fmla="*/ 181 h 605"/>
                <a:gd name="T14" fmla="*/ 0 w 1210"/>
                <a:gd name="T15" fmla="*/ 423 h 605"/>
                <a:gd name="T16" fmla="*/ 182 w 1210"/>
                <a:gd name="T17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0" h="605">
                  <a:moveTo>
                    <a:pt x="182" y="605"/>
                  </a:moveTo>
                  <a:lnTo>
                    <a:pt x="1029" y="605"/>
                  </a:lnTo>
                  <a:cubicBezTo>
                    <a:pt x="1129" y="605"/>
                    <a:pt x="1210" y="523"/>
                    <a:pt x="1210" y="423"/>
                  </a:cubicBezTo>
                  <a:lnTo>
                    <a:pt x="1210" y="181"/>
                  </a:lnTo>
                  <a:cubicBezTo>
                    <a:pt x="1210" y="81"/>
                    <a:pt x="1129" y="0"/>
                    <a:pt x="1029" y="0"/>
                  </a:cubicBezTo>
                  <a:lnTo>
                    <a:pt x="182" y="0"/>
                  </a:lnTo>
                  <a:cubicBezTo>
                    <a:pt x="82" y="0"/>
                    <a:pt x="0" y="81"/>
                    <a:pt x="0" y="181"/>
                  </a:cubicBezTo>
                  <a:lnTo>
                    <a:pt x="0" y="423"/>
                  </a:lnTo>
                  <a:cubicBezTo>
                    <a:pt x="0" y="523"/>
                    <a:pt x="82" y="605"/>
                    <a:pt x="182" y="605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33" y="1720"/>
              <a:ext cx="17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服务层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179" y="1660"/>
              <a:ext cx="481" cy="241"/>
            </a:xfrm>
            <a:custGeom>
              <a:avLst/>
              <a:gdLst>
                <a:gd name="T0" fmla="*/ 182 w 1210"/>
                <a:gd name="T1" fmla="*/ 605 h 605"/>
                <a:gd name="T2" fmla="*/ 1028 w 1210"/>
                <a:gd name="T3" fmla="*/ 605 h 605"/>
                <a:gd name="T4" fmla="*/ 1210 w 1210"/>
                <a:gd name="T5" fmla="*/ 423 h 605"/>
                <a:gd name="T6" fmla="*/ 1210 w 1210"/>
                <a:gd name="T7" fmla="*/ 181 h 605"/>
                <a:gd name="T8" fmla="*/ 1028 w 1210"/>
                <a:gd name="T9" fmla="*/ 0 h 605"/>
                <a:gd name="T10" fmla="*/ 182 w 1210"/>
                <a:gd name="T11" fmla="*/ 0 h 605"/>
                <a:gd name="T12" fmla="*/ 0 w 1210"/>
                <a:gd name="T13" fmla="*/ 181 h 605"/>
                <a:gd name="T14" fmla="*/ 0 w 1210"/>
                <a:gd name="T15" fmla="*/ 423 h 605"/>
                <a:gd name="T16" fmla="*/ 182 w 1210"/>
                <a:gd name="T17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0" h="605">
                  <a:moveTo>
                    <a:pt x="182" y="605"/>
                  </a:moveTo>
                  <a:lnTo>
                    <a:pt x="1028" y="605"/>
                  </a:lnTo>
                  <a:cubicBezTo>
                    <a:pt x="1129" y="605"/>
                    <a:pt x="1210" y="523"/>
                    <a:pt x="1210" y="423"/>
                  </a:cubicBezTo>
                  <a:lnTo>
                    <a:pt x="1210" y="181"/>
                  </a:lnTo>
                  <a:cubicBezTo>
                    <a:pt x="1210" y="81"/>
                    <a:pt x="1129" y="0"/>
                    <a:pt x="1028" y="0"/>
                  </a:cubicBezTo>
                  <a:lnTo>
                    <a:pt x="182" y="0"/>
                  </a:lnTo>
                  <a:cubicBezTo>
                    <a:pt x="82" y="0"/>
                    <a:pt x="0" y="81"/>
                    <a:pt x="0" y="181"/>
                  </a:cubicBezTo>
                  <a:lnTo>
                    <a:pt x="0" y="423"/>
                  </a:lnTo>
                  <a:cubicBezTo>
                    <a:pt x="0" y="523"/>
                    <a:pt x="82" y="605"/>
                    <a:pt x="182" y="605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295" y="1720"/>
              <a:ext cx="17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操作层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17" y="2015"/>
              <a:ext cx="783" cy="240"/>
            </a:xfrm>
            <a:custGeom>
              <a:avLst/>
              <a:gdLst>
                <a:gd name="T0" fmla="*/ 182 w 1966"/>
                <a:gd name="T1" fmla="*/ 604 h 604"/>
                <a:gd name="T2" fmla="*/ 1784 w 1966"/>
                <a:gd name="T3" fmla="*/ 604 h 604"/>
                <a:gd name="T4" fmla="*/ 1966 w 1966"/>
                <a:gd name="T5" fmla="*/ 423 h 604"/>
                <a:gd name="T6" fmla="*/ 1966 w 1966"/>
                <a:gd name="T7" fmla="*/ 181 h 604"/>
                <a:gd name="T8" fmla="*/ 1784 w 1966"/>
                <a:gd name="T9" fmla="*/ 0 h 604"/>
                <a:gd name="T10" fmla="*/ 182 w 1966"/>
                <a:gd name="T11" fmla="*/ 0 h 604"/>
                <a:gd name="T12" fmla="*/ 0 w 1966"/>
                <a:gd name="T13" fmla="*/ 181 h 604"/>
                <a:gd name="T14" fmla="*/ 0 w 1966"/>
                <a:gd name="T15" fmla="*/ 423 h 604"/>
                <a:gd name="T16" fmla="*/ 182 w 1966"/>
                <a:gd name="T1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6" h="604">
                  <a:moveTo>
                    <a:pt x="182" y="604"/>
                  </a:moveTo>
                  <a:lnTo>
                    <a:pt x="1784" y="604"/>
                  </a:lnTo>
                  <a:cubicBezTo>
                    <a:pt x="1885" y="604"/>
                    <a:pt x="1966" y="523"/>
                    <a:pt x="1966" y="423"/>
                  </a:cubicBezTo>
                  <a:lnTo>
                    <a:pt x="1966" y="181"/>
                  </a:lnTo>
                  <a:cubicBezTo>
                    <a:pt x="1966" y="81"/>
                    <a:pt x="1885" y="0"/>
                    <a:pt x="1784" y="0"/>
                  </a:cubicBezTo>
                  <a:lnTo>
                    <a:pt x="182" y="0"/>
                  </a:lnTo>
                  <a:cubicBezTo>
                    <a:pt x="82" y="0"/>
                    <a:pt x="0" y="81"/>
                    <a:pt x="0" y="181"/>
                  </a:cubicBezTo>
                  <a:lnTo>
                    <a:pt x="0" y="423"/>
                  </a:lnTo>
                  <a:cubicBezTo>
                    <a:pt x="0" y="523"/>
                    <a:pt x="82" y="604"/>
                    <a:pt x="182" y="604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42" y="2075"/>
              <a:ext cx="22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时效约束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841" y="2340"/>
              <a:ext cx="782" cy="240"/>
            </a:xfrm>
            <a:custGeom>
              <a:avLst/>
              <a:gdLst>
                <a:gd name="T0" fmla="*/ 182 w 1966"/>
                <a:gd name="T1" fmla="*/ 605 h 605"/>
                <a:gd name="T2" fmla="*/ 1784 w 1966"/>
                <a:gd name="T3" fmla="*/ 605 h 605"/>
                <a:gd name="T4" fmla="*/ 1966 w 1966"/>
                <a:gd name="T5" fmla="*/ 423 h 605"/>
                <a:gd name="T6" fmla="*/ 1966 w 1966"/>
                <a:gd name="T7" fmla="*/ 181 h 605"/>
                <a:gd name="T8" fmla="*/ 1784 w 1966"/>
                <a:gd name="T9" fmla="*/ 0 h 605"/>
                <a:gd name="T10" fmla="*/ 182 w 1966"/>
                <a:gd name="T11" fmla="*/ 0 h 605"/>
                <a:gd name="T12" fmla="*/ 0 w 1966"/>
                <a:gd name="T13" fmla="*/ 181 h 605"/>
                <a:gd name="T14" fmla="*/ 0 w 1966"/>
                <a:gd name="T15" fmla="*/ 423 h 605"/>
                <a:gd name="T16" fmla="*/ 182 w 1966"/>
                <a:gd name="T17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6" h="605">
                  <a:moveTo>
                    <a:pt x="182" y="605"/>
                  </a:moveTo>
                  <a:lnTo>
                    <a:pt x="1784" y="605"/>
                  </a:lnTo>
                  <a:cubicBezTo>
                    <a:pt x="1884" y="605"/>
                    <a:pt x="1966" y="524"/>
                    <a:pt x="1966" y="423"/>
                  </a:cubicBezTo>
                  <a:lnTo>
                    <a:pt x="1966" y="181"/>
                  </a:lnTo>
                  <a:cubicBezTo>
                    <a:pt x="1966" y="81"/>
                    <a:pt x="1884" y="0"/>
                    <a:pt x="1784" y="0"/>
                  </a:cubicBezTo>
                  <a:lnTo>
                    <a:pt x="182" y="0"/>
                  </a:lnTo>
                  <a:cubicBezTo>
                    <a:pt x="82" y="0"/>
                    <a:pt x="0" y="81"/>
                    <a:pt x="0" y="181"/>
                  </a:cubicBezTo>
                  <a:lnTo>
                    <a:pt x="0" y="423"/>
                  </a:lnTo>
                  <a:cubicBezTo>
                    <a:pt x="0" y="524"/>
                    <a:pt x="82" y="605"/>
                    <a:pt x="182" y="605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980" y="2400"/>
              <a:ext cx="31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参数范围约束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540" y="2015"/>
              <a:ext cx="481" cy="240"/>
            </a:xfrm>
            <a:custGeom>
              <a:avLst/>
              <a:gdLst>
                <a:gd name="T0" fmla="*/ 182 w 1210"/>
                <a:gd name="T1" fmla="*/ 604 h 604"/>
                <a:gd name="T2" fmla="*/ 1028 w 1210"/>
                <a:gd name="T3" fmla="*/ 604 h 604"/>
                <a:gd name="T4" fmla="*/ 1210 w 1210"/>
                <a:gd name="T5" fmla="*/ 423 h 604"/>
                <a:gd name="T6" fmla="*/ 1210 w 1210"/>
                <a:gd name="T7" fmla="*/ 181 h 604"/>
                <a:gd name="T8" fmla="*/ 1028 w 1210"/>
                <a:gd name="T9" fmla="*/ 0 h 604"/>
                <a:gd name="T10" fmla="*/ 182 w 1210"/>
                <a:gd name="T11" fmla="*/ 0 h 604"/>
                <a:gd name="T12" fmla="*/ 0 w 1210"/>
                <a:gd name="T13" fmla="*/ 181 h 604"/>
                <a:gd name="T14" fmla="*/ 0 w 1210"/>
                <a:gd name="T15" fmla="*/ 423 h 604"/>
                <a:gd name="T16" fmla="*/ 182 w 1210"/>
                <a:gd name="T1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0" h="604">
                  <a:moveTo>
                    <a:pt x="182" y="604"/>
                  </a:moveTo>
                  <a:lnTo>
                    <a:pt x="1028" y="604"/>
                  </a:lnTo>
                  <a:cubicBezTo>
                    <a:pt x="1129" y="604"/>
                    <a:pt x="1210" y="523"/>
                    <a:pt x="1210" y="423"/>
                  </a:cubicBezTo>
                  <a:lnTo>
                    <a:pt x="1210" y="181"/>
                  </a:lnTo>
                  <a:cubicBezTo>
                    <a:pt x="1210" y="81"/>
                    <a:pt x="1129" y="0"/>
                    <a:pt x="1028" y="0"/>
                  </a:cubicBezTo>
                  <a:lnTo>
                    <a:pt x="182" y="0"/>
                  </a:lnTo>
                  <a:cubicBezTo>
                    <a:pt x="82" y="0"/>
                    <a:pt x="0" y="81"/>
                    <a:pt x="0" y="181"/>
                  </a:cubicBezTo>
                  <a:lnTo>
                    <a:pt x="0" y="423"/>
                  </a:lnTo>
                  <a:cubicBezTo>
                    <a:pt x="0" y="523"/>
                    <a:pt x="82" y="604"/>
                    <a:pt x="182" y="604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656" y="2075"/>
              <a:ext cx="17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数据流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540" y="3236"/>
              <a:ext cx="481" cy="240"/>
            </a:xfrm>
            <a:custGeom>
              <a:avLst/>
              <a:gdLst>
                <a:gd name="T0" fmla="*/ 182 w 1210"/>
                <a:gd name="T1" fmla="*/ 605 h 605"/>
                <a:gd name="T2" fmla="*/ 1028 w 1210"/>
                <a:gd name="T3" fmla="*/ 605 h 605"/>
                <a:gd name="T4" fmla="*/ 1210 w 1210"/>
                <a:gd name="T5" fmla="*/ 423 h 605"/>
                <a:gd name="T6" fmla="*/ 1210 w 1210"/>
                <a:gd name="T7" fmla="*/ 181 h 605"/>
                <a:gd name="T8" fmla="*/ 1028 w 1210"/>
                <a:gd name="T9" fmla="*/ 0 h 605"/>
                <a:gd name="T10" fmla="*/ 182 w 1210"/>
                <a:gd name="T11" fmla="*/ 0 h 605"/>
                <a:gd name="T12" fmla="*/ 0 w 1210"/>
                <a:gd name="T13" fmla="*/ 181 h 605"/>
                <a:gd name="T14" fmla="*/ 0 w 1210"/>
                <a:gd name="T15" fmla="*/ 423 h 605"/>
                <a:gd name="T16" fmla="*/ 182 w 1210"/>
                <a:gd name="T17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0" h="605">
                  <a:moveTo>
                    <a:pt x="182" y="605"/>
                  </a:moveTo>
                  <a:lnTo>
                    <a:pt x="1028" y="605"/>
                  </a:lnTo>
                  <a:cubicBezTo>
                    <a:pt x="1129" y="605"/>
                    <a:pt x="1210" y="523"/>
                    <a:pt x="1210" y="423"/>
                  </a:cubicBezTo>
                  <a:lnTo>
                    <a:pt x="1210" y="181"/>
                  </a:lnTo>
                  <a:cubicBezTo>
                    <a:pt x="1210" y="81"/>
                    <a:pt x="1129" y="0"/>
                    <a:pt x="1028" y="0"/>
                  </a:cubicBezTo>
                  <a:lnTo>
                    <a:pt x="182" y="0"/>
                  </a:lnTo>
                  <a:cubicBezTo>
                    <a:pt x="82" y="0"/>
                    <a:pt x="0" y="81"/>
                    <a:pt x="0" y="181"/>
                  </a:cubicBezTo>
                  <a:lnTo>
                    <a:pt x="0" y="423"/>
                  </a:lnTo>
                  <a:cubicBezTo>
                    <a:pt x="0" y="523"/>
                    <a:pt x="82" y="605"/>
                    <a:pt x="182" y="605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656" y="3295"/>
              <a:ext cx="1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控制流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1841" y="2639"/>
              <a:ext cx="782" cy="241"/>
            </a:xfrm>
            <a:custGeom>
              <a:avLst/>
              <a:gdLst>
                <a:gd name="T0" fmla="*/ 182 w 1966"/>
                <a:gd name="T1" fmla="*/ 605 h 605"/>
                <a:gd name="T2" fmla="*/ 1784 w 1966"/>
                <a:gd name="T3" fmla="*/ 605 h 605"/>
                <a:gd name="T4" fmla="*/ 1966 w 1966"/>
                <a:gd name="T5" fmla="*/ 423 h 605"/>
                <a:gd name="T6" fmla="*/ 1966 w 1966"/>
                <a:gd name="T7" fmla="*/ 181 h 605"/>
                <a:gd name="T8" fmla="*/ 1784 w 1966"/>
                <a:gd name="T9" fmla="*/ 0 h 605"/>
                <a:gd name="T10" fmla="*/ 182 w 1966"/>
                <a:gd name="T11" fmla="*/ 0 h 605"/>
                <a:gd name="T12" fmla="*/ 0 w 1966"/>
                <a:gd name="T13" fmla="*/ 181 h 605"/>
                <a:gd name="T14" fmla="*/ 0 w 1966"/>
                <a:gd name="T15" fmla="*/ 423 h 605"/>
                <a:gd name="T16" fmla="*/ 182 w 1966"/>
                <a:gd name="T17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6" h="605">
                  <a:moveTo>
                    <a:pt x="182" y="605"/>
                  </a:moveTo>
                  <a:lnTo>
                    <a:pt x="1784" y="605"/>
                  </a:lnTo>
                  <a:cubicBezTo>
                    <a:pt x="1884" y="605"/>
                    <a:pt x="1966" y="523"/>
                    <a:pt x="1966" y="423"/>
                  </a:cubicBezTo>
                  <a:lnTo>
                    <a:pt x="1966" y="181"/>
                  </a:lnTo>
                  <a:cubicBezTo>
                    <a:pt x="1966" y="81"/>
                    <a:pt x="1884" y="0"/>
                    <a:pt x="1784" y="0"/>
                  </a:cubicBezTo>
                  <a:lnTo>
                    <a:pt x="182" y="0"/>
                  </a:lnTo>
                  <a:cubicBezTo>
                    <a:pt x="82" y="0"/>
                    <a:pt x="0" y="81"/>
                    <a:pt x="0" y="181"/>
                  </a:cubicBezTo>
                  <a:lnTo>
                    <a:pt x="0" y="423"/>
                  </a:lnTo>
                  <a:cubicBezTo>
                    <a:pt x="0" y="523"/>
                    <a:pt x="82" y="605"/>
                    <a:pt x="182" y="605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996" y="2715"/>
              <a:ext cx="48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参数关系约束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1841" y="2939"/>
              <a:ext cx="782" cy="240"/>
            </a:xfrm>
            <a:custGeom>
              <a:avLst/>
              <a:gdLst>
                <a:gd name="T0" fmla="*/ 182 w 1966"/>
                <a:gd name="T1" fmla="*/ 604 h 604"/>
                <a:gd name="T2" fmla="*/ 1784 w 1966"/>
                <a:gd name="T3" fmla="*/ 604 h 604"/>
                <a:gd name="T4" fmla="*/ 1966 w 1966"/>
                <a:gd name="T5" fmla="*/ 423 h 604"/>
                <a:gd name="T6" fmla="*/ 1966 w 1966"/>
                <a:gd name="T7" fmla="*/ 181 h 604"/>
                <a:gd name="T8" fmla="*/ 1784 w 1966"/>
                <a:gd name="T9" fmla="*/ 0 h 604"/>
                <a:gd name="T10" fmla="*/ 182 w 1966"/>
                <a:gd name="T11" fmla="*/ 0 h 604"/>
                <a:gd name="T12" fmla="*/ 0 w 1966"/>
                <a:gd name="T13" fmla="*/ 181 h 604"/>
                <a:gd name="T14" fmla="*/ 0 w 1966"/>
                <a:gd name="T15" fmla="*/ 423 h 604"/>
                <a:gd name="T16" fmla="*/ 182 w 1966"/>
                <a:gd name="T1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6" h="604">
                  <a:moveTo>
                    <a:pt x="182" y="604"/>
                  </a:moveTo>
                  <a:lnTo>
                    <a:pt x="1784" y="604"/>
                  </a:lnTo>
                  <a:cubicBezTo>
                    <a:pt x="1884" y="604"/>
                    <a:pt x="1966" y="523"/>
                    <a:pt x="1966" y="423"/>
                  </a:cubicBezTo>
                  <a:lnTo>
                    <a:pt x="1966" y="181"/>
                  </a:lnTo>
                  <a:cubicBezTo>
                    <a:pt x="1966" y="81"/>
                    <a:pt x="1884" y="0"/>
                    <a:pt x="1784" y="0"/>
                  </a:cubicBezTo>
                  <a:lnTo>
                    <a:pt x="182" y="0"/>
                  </a:lnTo>
                  <a:cubicBezTo>
                    <a:pt x="82" y="0"/>
                    <a:pt x="0" y="81"/>
                    <a:pt x="0" y="181"/>
                  </a:cubicBezTo>
                  <a:lnTo>
                    <a:pt x="0" y="423"/>
                  </a:lnTo>
                  <a:cubicBezTo>
                    <a:pt x="0" y="523"/>
                    <a:pt x="82" y="604"/>
                    <a:pt x="182" y="604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065" y="2997"/>
              <a:ext cx="2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区域约束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1841" y="3527"/>
              <a:ext cx="782" cy="241"/>
            </a:xfrm>
            <a:custGeom>
              <a:avLst/>
              <a:gdLst>
                <a:gd name="T0" fmla="*/ 182 w 1966"/>
                <a:gd name="T1" fmla="*/ 605 h 605"/>
                <a:gd name="T2" fmla="*/ 1784 w 1966"/>
                <a:gd name="T3" fmla="*/ 605 h 605"/>
                <a:gd name="T4" fmla="*/ 1966 w 1966"/>
                <a:gd name="T5" fmla="*/ 423 h 605"/>
                <a:gd name="T6" fmla="*/ 1966 w 1966"/>
                <a:gd name="T7" fmla="*/ 181 h 605"/>
                <a:gd name="T8" fmla="*/ 1784 w 1966"/>
                <a:gd name="T9" fmla="*/ 0 h 605"/>
                <a:gd name="T10" fmla="*/ 182 w 1966"/>
                <a:gd name="T11" fmla="*/ 0 h 605"/>
                <a:gd name="T12" fmla="*/ 0 w 1966"/>
                <a:gd name="T13" fmla="*/ 181 h 605"/>
                <a:gd name="T14" fmla="*/ 0 w 1966"/>
                <a:gd name="T15" fmla="*/ 423 h 605"/>
                <a:gd name="T16" fmla="*/ 182 w 1966"/>
                <a:gd name="T17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6" h="605">
                  <a:moveTo>
                    <a:pt x="182" y="605"/>
                  </a:moveTo>
                  <a:lnTo>
                    <a:pt x="1784" y="605"/>
                  </a:lnTo>
                  <a:cubicBezTo>
                    <a:pt x="1884" y="605"/>
                    <a:pt x="1966" y="523"/>
                    <a:pt x="1966" y="423"/>
                  </a:cubicBezTo>
                  <a:lnTo>
                    <a:pt x="1966" y="181"/>
                  </a:lnTo>
                  <a:cubicBezTo>
                    <a:pt x="1966" y="81"/>
                    <a:pt x="1884" y="0"/>
                    <a:pt x="1784" y="0"/>
                  </a:cubicBezTo>
                  <a:lnTo>
                    <a:pt x="182" y="0"/>
                  </a:lnTo>
                  <a:cubicBezTo>
                    <a:pt x="82" y="0"/>
                    <a:pt x="0" y="81"/>
                    <a:pt x="0" y="181"/>
                  </a:cubicBezTo>
                  <a:lnTo>
                    <a:pt x="0" y="423"/>
                  </a:lnTo>
                  <a:cubicBezTo>
                    <a:pt x="0" y="523"/>
                    <a:pt x="82" y="605"/>
                    <a:pt x="182" y="605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065" y="3587"/>
              <a:ext cx="22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序列约束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1841" y="3818"/>
              <a:ext cx="782" cy="241"/>
            </a:xfrm>
            <a:custGeom>
              <a:avLst/>
              <a:gdLst>
                <a:gd name="T0" fmla="*/ 182 w 1966"/>
                <a:gd name="T1" fmla="*/ 605 h 605"/>
                <a:gd name="T2" fmla="*/ 1784 w 1966"/>
                <a:gd name="T3" fmla="*/ 605 h 605"/>
                <a:gd name="T4" fmla="*/ 1966 w 1966"/>
                <a:gd name="T5" fmla="*/ 423 h 605"/>
                <a:gd name="T6" fmla="*/ 1966 w 1966"/>
                <a:gd name="T7" fmla="*/ 181 h 605"/>
                <a:gd name="T8" fmla="*/ 1784 w 1966"/>
                <a:gd name="T9" fmla="*/ 0 h 605"/>
                <a:gd name="T10" fmla="*/ 182 w 1966"/>
                <a:gd name="T11" fmla="*/ 0 h 605"/>
                <a:gd name="T12" fmla="*/ 0 w 1966"/>
                <a:gd name="T13" fmla="*/ 181 h 605"/>
                <a:gd name="T14" fmla="*/ 0 w 1966"/>
                <a:gd name="T15" fmla="*/ 423 h 605"/>
                <a:gd name="T16" fmla="*/ 182 w 1966"/>
                <a:gd name="T17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6" h="605">
                  <a:moveTo>
                    <a:pt x="182" y="605"/>
                  </a:moveTo>
                  <a:lnTo>
                    <a:pt x="1784" y="605"/>
                  </a:lnTo>
                  <a:cubicBezTo>
                    <a:pt x="1884" y="605"/>
                    <a:pt x="1966" y="523"/>
                    <a:pt x="1966" y="423"/>
                  </a:cubicBezTo>
                  <a:lnTo>
                    <a:pt x="1966" y="181"/>
                  </a:lnTo>
                  <a:cubicBezTo>
                    <a:pt x="1966" y="81"/>
                    <a:pt x="1884" y="0"/>
                    <a:pt x="1784" y="0"/>
                  </a:cubicBezTo>
                  <a:lnTo>
                    <a:pt x="182" y="0"/>
                  </a:lnTo>
                  <a:cubicBezTo>
                    <a:pt x="82" y="0"/>
                    <a:pt x="0" y="81"/>
                    <a:pt x="0" y="181"/>
                  </a:cubicBezTo>
                  <a:lnTo>
                    <a:pt x="0" y="423"/>
                  </a:lnTo>
                  <a:cubicBezTo>
                    <a:pt x="0" y="523"/>
                    <a:pt x="82" y="605"/>
                    <a:pt x="182" y="605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2065" y="3878"/>
              <a:ext cx="22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调用约束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57" y="1419"/>
              <a:ext cx="482" cy="241"/>
            </a:xfrm>
            <a:custGeom>
              <a:avLst/>
              <a:gdLst>
                <a:gd name="T0" fmla="*/ 482 w 482"/>
                <a:gd name="T1" fmla="*/ 0 h 241"/>
                <a:gd name="T2" fmla="*/ 482 w 482"/>
                <a:gd name="T3" fmla="*/ 91 h 241"/>
                <a:gd name="T4" fmla="*/ 0 w 482"/>
                <a:gd name="T5" fmla="*/ 91 h 241"/>
                <a:gd name="T6" fmla="*/ 0 w 482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2" h="241">
                  <a:moveTo>
                    <a:pt x="482" y="0"/>
                  </a:moveTo>
                  <a:lnTo>
                    <a:pt x="482" y="91"/>
                  </a:lnTo>
                  <a:lnTo>
                    <a:pt x="0" y="91"/>
                  </a:lnTo>
                  <a:lnTo>
                    <a:pt x="0" y="24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939" y="1419"/>
              <a:ext cx="481" cy="241"/>
            </a:xfrm>
            <a:custGeom>
              <a:avLst/>
              <a:gdLst>
                <a:gd name="T0" fmla="*/ 0 w 481"/>
                <a:gd name="T1" fmla="*/ 0 h 241"/>
                <a:gd name="T2" fmla="*/ 0 w 481"/>
                <a:gd name="T3" fmla="*/ 91 h 241"/>
                <a:gd name="T4" fmla="*/ 481 w 481"/>
                <a:gd name="T5" fmla="*/ 91 h 241"/>
                <a:gd name="T6" fmla="*/ 481 w 481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241">
                  <a:moveTo>
                    <a:pt x="0" y="0"/>
                  </a:moveTo>
                  <a:lnTo>
                    <a:pt x="0" y="91"/>
                  </a:lnTo>
                  <a:lnTo>
                    <a:pt x="481" y="91"/>
                  </a:lnTo>
                  <a:lnTo>
                    <a:pt x="481" y="24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57" y="1901"/>
              <a:ext cx="60" cy="234"/>
            </a:xfrm>
            <a:custGeom>
              <a:avLst/>
              <a:gdLst>
                <a:gd name="T0" fmla="*/ 0 w 60"/>
                <a:gd name="T1" fmla="*/ 0 h 234"/>
                <a:gd name="T2" fmla="*/ 0 w 60"/>
                <a:gd name="T3" fmla="*/ 234 h 234"/>
                <a:gd name="T4" fmla="*/ 60 w 60"/>
                <a:gd name="T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234">
                  <a:moveTo>
                    <a:pt x="0" y="0"/>
                  </a:moveTo>
                  <a:lnTo>
                    <a:pt x="0" y="234"/>
                  </a:lnTo>
                  <a:lnTo>
                    <a:pt x="60" y="23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420" y="1901"/>
              <a:ext cx="120" cy="234"/>
            </a:xfrm>
            <a:custGeom>
              <a:avLst/>
              <a:gdLst>
                <a:gd name="T0" fmla="*/ 0 w 120"/>
                <a:gd name="T1" fmla="*/ 0 h 234"/>
                <a:gd name="T2" fmla="*/ 0 w 120"/>
                <a:gd name="T3" fmla="*/ 234 h 234"/>
                <a:gd name="T4" fmla="*/ 120 w 120"/>
                <a:gd name="T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234">
                  <a:moveTo>
                    <a:pt x="0" y="0"/>
                  </a:moveTo>
                  <a:lnTo>
                    <a:pt x="0" y="234"/>
                  </a:lnTo>
                  <a:lnTo>
                    <a:pt x="120" y="23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1781" y="2255"/>
              <a:ext cx="60" cy="205"/>
            </a:xfrm>
            <a:custGeom>
              <a:avLst/>
              <a:gdLst>
                <a:gd name="T0" fmla="*/ 0 w 60"/>
                <a:gd name="T1" fmla="*/ 0 h 205"/>
                <a:gd name="T2" fmla="*/ 0 w 60"/>
                <a:gd name="T3" fmla="*/ 205 h 205"/>
                <a:gd name="T4" fmla="*/ 60 w 60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205">
                  <a:moveTo>
                    <a:pt x="0" y="0"/>
                  </a:moveTo>
                  <a:lnTo>
                    <a:pt x="0" y="205"/>
                  </a:lnTo>
                  <a:lnTo>
                    <a:pt x="60" y="205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1781" y="2255"/>
              <a:ext cx="60" cy="504"/>
            </a:xfrm>
            <a:custGeom>
              <a:avLst/>
              <a:gdLst>
                <a:gd name="T0" fmla="*/ 0 w 60"/>
                <a:gd name="T1" fmla="*/ 0 h 504"/>
                <a:gd name="T2" fmla="*/ 0 w 60"/>
                <a:gd name="T3" fmla="*/ 504 h 504"/>
                <a:gd name="T4" fmla="*/ 60 w 60"/>
                <a:gd name="T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504">
                  <a:moveTo>
                    <a:pt x="0" y="0"/>
                  </a:moveTo>
                  <a:lnTo>
                    <a:pt x="0" y="504"/>
                  </a:lnTo>
                  <a:lnTo>
                    <a:pt x="60" y="50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1781" y="2255"/>
              <a:ext cx="60" cy="804"/>
            </a:xfrm>
            <a:custGeom>
              <a:avLst/>
              <a:gdLst>
                <a:gd name="T0" fmla="*/ 60 w 60"/>
                <a:gd name="T1" fmla="*/ 804 h 804"/>
                <a:gd name="T2" fmla="*/ 0 w 60"/>
                <a:gd name="T3" fmla="*/ 804 h 804"/>
                <a:gd name="T4" fmla="*/ 0 w 60"/>
                <a:gd name="T5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804">
                  <a:moveTo>
                    <a:pt x="60" y="804"/>
                  </a:moveTo>
                  <a:lnTo>
                    <a:pt x="0" y="804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1420" y="1901"/>
              <a:ext cx="120" cy="1455"/>
            </a:xfrm>
            <a:custGeom>
              <a:avLst/>
              <a:gdLst>
                <a:gd name="T0" fmla="*/ 0 w 120"/>
                <a:gd name="T1" fmla="*/ 0 h 1455"/>
                <a:gd name="T2" fmla="*/ 0 w 120"/>
                <a:gd name="T3" fmla="*/ 1455 h 1455"/>
                <a:gd name="T4" fmla="*/ 120 w 120"/>
                <a:gd name="T5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1455">
                  <a:moveTo>
                    <a:pt x="0" y="0"/>
                  </a:moveTo>
                  <a:lnTo>
                    <a:pt x="0" y="1455"/>
                  </a:lnTo>
                  <a:lnTo>
                    <a:pt x="120" y="1455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781" y="3476"/>
              <a:ext cx="60" cy="171"/>
            </a:xfrm>
            <a:custGeom>
              <a:avLst/>
              <a:gdLst>
                <a:gd name="T0" fmla="*/ 0 w 60"/>
                <a:gd name="T1" fmla="*/ 0 h 171"/>
                <a:gd name="T2" fmla="*/ 0 w 60"/>
                <a:gd name="T3" fmla="*/ 171 h 171"/>
                <a:gd name="T4" fmla="*/ 60 w 60"/>
                <a:gd name="T5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71">
                  <a:moveTo>
                    <a:pt x="0" y="0"/>
                  </a:moveTo>
                  <a:lnTo>
                    <a:pt x="0" y="171"/>
                  </a:lnTo>
                  <a:lnTo>
                    <a:pt x="60" y="17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781" y="3476"/>
              <a:ext cx="60" cy="462"/>
            </a:xfrm>
            <a:custGeom>
              <a:avLst/>
              <a:gdLst>
                <a:gd name="T0" fmla="*/ 0 w 60"/>
                <a:gd name="T1" fmla="*/ 0 h 462"/>
                <a:gd name="T2" fmla="*/ 0 w 60"/>
                <a:gd name="T3" fmla="*/ 462 h 462"/>
                <a:gd name="T4" fmla="*/ 60 w 60"/>
                <a:gd name="T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462">
                  <a:moveTo>
                    <a:pt x="0" y="0"/>
                  </a:moveTo>
                  <a:lnTo>
                    <a:pt x="0" y="462"/>
                  </a:lnTo>
                  <a:lnTo>
                    <a:pt x="60" y="462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2231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133" y="1187941"/>
            <a:ext cx="4461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键值对形式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扩展到</a:t>
            </a:r>
            <a:r>
              <a:rPr lang="en-US" altLang="zh-CN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WSDL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&lt;documentation&gt;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标签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6262" y="2903236"/>
            <a:ext cx="81635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时效约束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：关键字包括服务最近启动时间（</a:t>
            </a:r>
            <a:r>
              <a:rPr lang="en-US" altLang="zh-CN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sTime</a:t>
            </a:r>
            <a:r>
              <a:rPr lang="en-US" altLang="zh-CN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）及预计截止时间（</a:t>
            </a:r>
            <a:r>
              <a:rPr lang="en-US" altLang="zh-CN" sz="20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eTime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），内容为</a:t>
            </a:r>
            <a:r>
              <a:rPr lang="en-US" altLang="zh-CN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类型数据（</a:t>
            </a:r>
            <a:r>
              <a:rPr lang="en-US" altLang="zh-CN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YYYY-MM-DD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25332" y="3650858"/>
            <a:ext cx="369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{"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sTime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DateS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", "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eTime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DateE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"}</a:t>
            </a:r>
          </a:p>
        </p:txBody>
      </p:sp>
      <p:sp>
        <p:nvSpPr>
          <p:cNvPr id="44" name="矩形 43"/>
          <p:cNvSpPr/>
          <p:nvPr/>
        </p:nvSpPr>
        <p:spPr>
          <a:xfrm>
            <a:off x="548618" y="4260092"/>
            <a:ext cx="8121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2"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区域约束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：使用关键字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ipRegion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标识该约束、内容表示该操作的有效</a:t>
            </a:r>
            <a:r>
              <a:rPr lang="en-US" altLang="zh-CN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地址范围，使用正则表达式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标识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5332" y="4983367"/>
            <a:ext cx="3451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{"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ipRegion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RegularExpression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"}</a:t>
            </a:r>
          </a:p>
        </p:txBody>
      </p:sp>
      <p:sp>
        <p:nvSpPr>
          <p:cNvPr id="46" name="矩形 45"/>
          <p:cNvSpPr/>
          <p:nvPr/>
        </p:nvSpPr>
        <p:spPr>
          <a:xfrm>
            <a:off x="593386" y="5545059"/>
            <a:ext cx="8121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序列约束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关键字</a:t>
            </a:r>
            <a:r>
              <a:rPr lang="en-US" altLang="zh-CN" sz="20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preOp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标识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该约束、内容表示该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操作执行前必须执行的序列，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使用正则表达式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标识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5332" y="6268334"/>
            <a:ext cx="3182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{"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preOp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RegularExpression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371" y="1020214"/>
            <a:ext cx="4010589" cy="867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542037" y="2026632"/>
            <a:ext cx="7517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约束模型定义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约束模型中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两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个元素：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约束名称、约束内容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b="1" i="1" dirty="0" smtClean="0"/>
              <a:t>Constrain</a:t>
            </a:r>
            <a:r>
              <a:rPr lang="en-US" altLang="zh-CN" b="1" dirty="0" smtClean="0"/>
              <a:t>:=&lt;</a:t>
            </a:r>
            <a:r>
              <a:rPr lang="en-US" altLang="zh-CN" b="1" i="1" dirty="0" err="1" smtClean="0"/>
              <a:t>ConName</a:t>
            </a:r>
            <a:r>
              <a:rPr lang="en-US" altLang="zh-CN" b="1" dirty="0" err="1" smtClean="0"/>
              <a:t>,</a:t>
            </a:r>
            <a:r>
              <a:rPr lang="en-US" altLang="zh-CN" b="1" i="1" dirty="0" err="1" smtClean="0"/>
              <a:t>ConContent</a:t>
            </a:r>
            <a:r>
              <a:rPr lang="en-US" altLang="zh-CN" b="1" i="1" dirty="0" smtClean="0"/>
              <a:t>*</a:t>
            </a:r>
            <a:r>
              <a:rPr lang="en-US" altLang="zh-CN" b="1" dirty="0" smtClean="0"/>
              <a:t>&gt;</a:t>
            </a:r>
            <a:endParaRPr lang="en-US" altLang="zh-CN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21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133" y="1187941"/>
            <a:ext cx="4461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键值对形式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扩展到</a:t>
            </a:r>
            <a:r>
              <a:rPr lang="en-US" altLang="zh-CN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WSDL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&lt;documentation&gt;</a:t>
            </a: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标签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0216" y="3677621"/>
            <a:ext cx="81635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调用约束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：使用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关键字</a:t>
            </a:r>
            <a:r>
              <a:rPr lang="en-US" altLang="zh-CN" sz="20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invokeOp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标识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约束，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内容为该操作内部调用的操作集合</a:t>
            </a:r>
            <a:endParaRPr lang="en-US" altLang="zh-CN" sz="2000" b="1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9592" y="5031143"/>
            <a:ext cx="8071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约束：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关键字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paraRelation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标识该约束，内容为该操作参数与其他参数的约束关系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00945" y="4436333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{"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invokeOp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":["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op2", …]}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0216" y="2191134"/>
            <a:ext cx="81212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sz="20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重复调用约束：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关键字</a:t>
            </a:r>
            <a:r>
              <a:rPr lang="en-US" altLang="zh-CN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Iteration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标识</a:t>
            </a:r>
            <a:r>
              <a:rPr lang="zh-CN" altLang="en-US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该约束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、内容表示操作响应成功后是否可以重复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0" indent="-457200">
              <a:buFont typeface="+mj-lt"/>
              <a:buAutoNum type="arabicPeriod" startAt="3"/>
            </a:pPr>
            <a:endParaRPr lang="en-US" altLang="zh-CN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00945" y="2945187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{"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Iteration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":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/false"}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497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服务行为模型建立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2760" y="1143505"/>
            <a:ext cx="3061956" cy="486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事件序列图</a:t>
            </a: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(ESG)</a:t>
            </a:r>
          </a:p>
        </p:txBody>
      </p:sp>
      <p:sp>
        <p:nvSpPr>
          <p:cNvPr id="8" name="矩形 7"/>
          <p:cNvSpPr/>
          <p:nvPr/>
        </p:nvSpPr>
        <p:spPr>
          <a:xfrm>
            <a:off x="472756" y="2009229"/>
            <a:ext cx="8281799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事件序列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图相关定义：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事件序列图：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ESG=(V ,E)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节点（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边（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组成，其中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≠∅、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dirty="0" smtClean="0"/>
              <a:t>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1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或响应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(res)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事件、初始及结束节点，即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s,e,req,res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节点与节点的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向连接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路径：任何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起始节点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结尾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的序列被称为完整事件序列（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被用作正面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测试的测试序列（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PTS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2756" y="4337299"/>
            <a:ext cx="7676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重点关注服务进行了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何种操作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，操作的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数据状态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及操作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之间的依赖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401" y="5157264"/>
            <a:ext cx="8281799" cy="14157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扩展的事件序列图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服务的请求或响应事件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节点约束属性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服务正确调用的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请求节点约束：输入参数的类型即范围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响应节点约束：从相关决策表中提取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：节点与节点的连接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84820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服务行为模型建立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2760" y="1143505"/>
            <a:ext cx="3061956" cy="486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事件序列图</a:t>
            </a: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(ESG)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056" y="4828570"/>
            <a:ext cx="3973144" cy="698500"/>
          </a:xfrm>
          <a:prstGeom prst="rect">
            <a:avLst/>
          </a:prstGeom>
        </p:spPr>
      </p:pic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4739056" y="2729999"/>
            <a:ext cx="434975" cy="433388"/>
          </a:xfrm>
          <a:prstGeom prst="ellips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ine 33"/>
          <p:cNvSpPr>
            <a:spLocks noChangeShapeType="1"/>
          </p:cNvSpPr>
          <p:nvPr/>
        </p:nvSpPr>
        <p:spPr bwMode="auto">
          <a:xfrm>
            <a:off x="1353028" y="4236849"/>
            <a:ext cx="857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5436199" y="2400064"/>
            <a:ext cx="2847703" cy="1317626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(String)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(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beforeNodes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afterNodes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1353028" y="4630647"/>
            <a:ext cx="2847703" cy="1094347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(String)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hashDT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353027" y="2400064"/>
            <a:ext cx="2847703" cy="109325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(String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endTime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(Date)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&lt;Node&gt;)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 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&lt;Edge&gt;)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1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服务行为模型建立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流程图: 接点 7"/>
          <p:cNvSpPr/>
          <p:nvPr/>
        </p:nvSpPr>
        <p:spPr>
          <a:xfrm>
            <a:off x="473608" y="2248633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35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S(0)</a:t>
            </a:r>
            <a:endParaRPr lang="zh-CN" altLang="en-US" sz="135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616608" y="2248633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流程图: 接点 10"/>
          <p:cNvSpPr/>
          <p:nvPr/>
        </p:nvSpPr>
        <p:spPr>
          <a:xfrm>
            <a:off x="2735983" y="2248633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流程图: 接点 12"/>
          <p:cNvSpPr/>
          <p:nvPr/>
        </p:nvSpPr>
        <p:spPr>
          <a:xfrm>
            <a:off x="2735983" y="3163033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流程图: 接点 13"/>
          <p:cNvSpPr/>
          <p:nvPr/>
        </p:nvSpPr>
        <p:spPr>
          <a:xfrm>
            <a:off x="3822208" y="2248633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流程图: 接点 14"/>
          <p:cNvSpPr/>
          <p:nvPr/>
        </p:nvSpPr>
        <p:spPr>
          <a:xfrm>
            <a:off x="4997983" y="2248633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6183283" y="2248633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流程图: 接点 17"/>
          <p:cNvSpPr/>
          <p:nvPr/>
        </p:nvSpPr>
        <p:spPr>
          <a:xfrm>
            <a:off x="4504381" y="3193709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8" idx="6"/>
            <a:endCxn id="10" idx="2"/>
          </p:cNvCxnSpPr>
          <p:nvPr/>
        </p:nvCxnSpPr>
        <p:spPr>
          <a:xfrm>
            <a:off x="878608" y="2451133"/>
            <a:ext cx="73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6"/>
            <a:endCxn id="11" idx="2"/>
          </p:cNvCxnSpPr>
          <p:nvPr/>
        </p:nvCxnSpPr>
        <p:spPr>
          <a:xfrm>
            <a:off x="2021608" y="2451133"/>
            <a:ext cx="714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2795294" y="2594322"/>
            <a:ext cx="0" cy="628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6"/>
            <a:endCxn id="14" idx="2"/>
          </p:cNvCxnSpPr>
          <p:nvPr/>
        </p:nvCxnSpPr>
        <p:spPr>
          <a:xfrm>
            <a:off x="3140983" y="2451133"/>
            <a:ext cx="681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7"/>
            <a:endCxn id="11" idx="5"/>
          </p:cNvCxnSpPr>
          <p:nvPr/>
        </p:nvCxnSpPr>
        <p:spPr>
          <a:xfrm flipV="1">
            <a:off x="3081672" y="2594322"/>
            <a:ext cx="0" cy="628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6"/>
            <a:endCxn id="15" idx="2"/>
          </p:cNvCxnSpPr>
          <p:nvPr/>
        </p:nvCxnSpPr>
        <p:spPr>
          <a:xfrm>
            <a:off x="4227208" y="2451133"/>
            <a:ext cx="770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6"/>
            <a:endCxn id="16" idx="2"/>
          </p:cNvCxnSpPr>
          <p:nvPr/>
        </p:nvCxnSpPr>
        <p:spPr>
          <a:xfrm>
            <a:off x="5402983" y="2451133"/>
            <a:ext cx="780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18" idx="0"/>
          </p:cNvCxnSpPr>
          <p:nvPr/>
        </p:nvCxnSpPr>
        <p:spPr>
          <a:xfrm flipH="1">
            <a:off x="4706881" y="2594322"/>
            <a:ext cx="350413" cy="599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6"/>
            <a:endCxn id="15" idx="5"/>
          </p:cNvCxnSpPr>
          <p:nvPr/>
        </p:nvCxnSpPr>
        <p:spPr>
          <a:xfrm flipV="1">
            <a:off x="4909382" y="2594322"/>
            <a:ext cx="434291" cy="80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40"/>
          <p:cNvCxnSpPr>
            <a:stCxn id="16" idx="0"/>
            <a:endCxn id="11" idx="0"/>
          </p:cNvCxnSpPr>
          <p:nvPr/>
        </p:nvCxnSpPr>
        <p:spPr>
          <a:xfrm rot="16200000" flipV="1">
            <a:off x="4662133" y="524983"/>
            <a:ext cx="9525" cy="3447300"/>
          </a:xfrm>
          <a:prstGeom prst="bentConnector3">
            <a:avLst>
              <a:gd name="adj1" fmla="val 1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接点 28"/>
          <p:cNvSpPr/>
          <p:nvPr/>
        </p:nvSpPr>
        <p:spPr>
          <a:xfrm>
            <a:off x="4107208" y="4715608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35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E(8)</a:t>
            </a:r>
            <a:endParaRPr lang="zh-CN" altLang="en-US" sz="135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13" idx="4"/>
            <a:endCxn id="29" idx="2"/>
          </p:cNvCxnSpPr>
          <p:nvPr/>
        </p:nvCxnSpPr>
        <p:spPr>
          <a:xfrm>
            <a:off x="2938483" y="3568033"/>
            <a:ext cx="1168725" cy="135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4"/>
            <a:endCxn id="29" idx="0"/>
          </p:cNvCxnSpPr>
          <p:nvPr/>
        </p:nvCxnSpPr>
        <p:spPr>
          <a:xfrm>
            <a:off x="4024708" y="2653633"/>
            <a:ext cx="285000" cy="2061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3"/>
            <a:endCxn id="29" idx="7"/>
          </p:cNvCxnSpPr>
          <p:nvPr/>
        </p:nvCxnSpPr>
        <p:spPr>
          <a:xfrm flipH="1">
            <a:off x="4452897" y="3539398"/>
            <a:ext cx="110795" cy="1235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55"/>
          <p:cNvCxnSpPr>
            <a:stCxn id="16" idx="4"/>
            <a:endCxn id="29" idx="6"/>
          </p:cNvCxnSpPr>
          <p:nvPr/>
        </p:nvCxnSpPr>
        <p:spPr>
          <a:xfrm rot="5400000">
            <a:off x="4316758" y="2849083"/>
            <a:ext cx="2264475" cy="18735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623223" y="2630645"/>
            <a:ext cx="39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init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93971" y="1925942"/>
            <a:ext cx="104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loginRequest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14176" y="2611085"/>
            <a:ext cx="1468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altLang="zh-CN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loginResponse_Succ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66210" y="3568033"/>
            <a:ext cx="1375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loginResponse_fail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88282" y="2324176"/>
            <a:ext cx="21286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feeCalculateResponse_Succ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61276" y="3614192"/>
            <a:ext cx="18323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feeCalculateResponse_fail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543171" y="1987574"/>
            <a:ext cx="14423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feeCalculateRequest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1030120" y="5624416"/>
            <a:ext cx="434975" cy="433388"/>
          </a:xfrm>
          <a:prstGeom prst="ellips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2352780" y="5426233"/>
            <a:ext cx="2847703" cy="829755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node.constraints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=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][J][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A-Y][0-9]{5}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0&lt;=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loginTime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&lt;=24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>
            <a:off x="1465095" y="5852626"/>
            <a:ext cx="857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01949" y="2399812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95973" y="2383952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74983" y="2126073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41001" y="2729641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35039" y="2744164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40983" y="4192286"/>
            <a:ext cx="407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92224" y="3362927"/>
            <a:ext cx="401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49079" y="2152755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98631" y="2397522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12059" y="2797096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83156" y="2951203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0677" y="3971679"/>
            <a:ext cx="407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83781" y="4560883"/>
            <a:ext cx="407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449741" y="1277036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0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3089" y="0"/>
            <a:ext cx="1620441" cy="6858000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84052" y="3013474"/>
            <a:ext cx="1457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487698" y="2090144"/>
            <a:ext cx="55162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1.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课题背景</a:t>
            </a:r>
            <a:endParaRPr lang="en-US" altLang="zh-CN" sz="18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2.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选题意义及目的</a:t>
            </a:r>
            <a:endParaRPr lang="en-US" altLang="zh-CN" sz="18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3.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研究内容及进展</a:t>
            </a:r>
            <a:endParaRPr lang="en-US" altLang="zh-CN" sz="18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服务约束定义与描述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基于服务行为的形式化描述模型的建立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基于行为模型的测试序列与测试数据自动生成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基于行为模型的测试用例生成支持工具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4.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</a:rPr>
              <a:t>存在的问题</a:t>
            </a:r>
            <a:endParaRPr lang="en-US" altLang="zh-CN" sz="1800" dirty="0">
              <a:solidFill>
                <a:schemeClr val="tx1">
                  <a:lumMod val="95000"/>
                  <a:lumOff val="5000"/>
                  <a:alpha val="7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569041" y="3071825"/>
            <a:ext cx="52982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16" name="直接连接符 15"/>
          <p:cNvCxnSpPr/>
          <p:nvPr/>
        </p:nvCxnSpPr>
        <p:spPr bwMode="auto">
          <a:xfrm>
            <a:off x="2687794" y="4709250"/>
            <a:ext cx="52982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 bwMode="auto">
          <a:xfrm>
            <a:off x="2556340" y="2525725"/>
            <a:ext cx="52982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1918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服务行为模型建立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2760" y="1143505"/>
            <a:ext cx="3061956" cy="486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算法</a:t>
            </a: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描述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74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覆盖准则定义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215" y="1887170"/>
            <a:ext cx="80639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行为模型及服务约束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设计覆盖准则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Operation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coverage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（操作覆盖）：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要求被测服务中的操作至少被调用一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Response-Message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covering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（响应覆盖）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被测试服务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的响应消息至少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被执行一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Edge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covering 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边覆盖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要求生成服务行为模型的边至少被覆盖一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coverage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（状态覆盖）（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结合前面所述覆盖准则一起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使用）：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覆盖服务行为模型节点及边的时候，生成测试序列时并未考虑覆到达该消息节点或执行边的服务状态，这里需要对状态进行覆盖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399" y="1119946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测试数据生成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33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测试序列生成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8412" y="1660382"/>
            <a:ext cx="1956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Operation coverage</a:t>
            </a:r>
          </a:p>
        </p:txBody>
      </p:sp>
      <p:sp>
        <p:nvSpPr>
          <p:cNvPr id="3" name="矩形 2"/>
          <p:cNvSpPr/>
          <p:nvPr/>
        </p:nvSpPr>
        <p:spPr>
          <a:xfrm>
            <a:off x="429399" y="1119946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如何从模型中获取测试序列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399" y="2173648"/>
            <a:ext cx="7823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要求被测服务中的操作至少被调用一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次，即要求服务行为模型中的请求节点至少覆盖一次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49" y="2963913"/>
            <a:ext cx="6541991" cy="28621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7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测试序列生成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9399" y="1686629"/>
            <a:ext cx="1956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Operation coverage</a:t>
            </a:r>
          </a:p>
        </p:txBody>
      </p:sp>
      <p:sp>
        <p:nvSpPr>
          <p:cNvPr id="3" name="矩形 2"/>
          <p:cNvSpPr/>
          <p:nvPr/>
        </p:nvSpPr>
        <p:spPr>
          <a:xfrm>
            <a:off x="429399" y="1119946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如何从模型中获取测试序列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399" y="2173648"/>
            <a:ext cx="7823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要求被测服务中的操作至少被调用一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次，即要求服务行为模型中的请求节点至少覆盖一次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18084"/>
              </p:ext>
            </p:extLst>
          </p:nvPr>
        </p:nvGraphicFramePr>
        <p:xfrm>
          <a:off x="1027732" y="3055353"/>
          <a:ext cx="6627226" cy="1320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20714">
                  <a:extLst>
                    <a:ext uri="{9D8B030D-6E8A-4147-A177-3AD203B41FA5}">
                      <a16:colId xmlns:a16="http://schemas.microsoft.com/office/drawing/2014/main" val="1185287482"/>
                    </a:ext>
                  </a:extLst>
                </a:gridCol>
                <a:gridCol w="4506512">
                  <a:extLst>
                    <a:ext uri="{9D8B030D-6E8A-4147-A177-3AD203B41FA5}">
                      <a16:colId xmlns:a16="http://schemas.microsoft.com/office/drawing/2014/main" val="221196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覆盖操作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测试序列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7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end</a:t>
                      </a:r>
                      <a:endParaRPr lang="zh-CN" altLang="en-US" sz="1600" b="0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feeCalculateRequest</a:t>
                      </a:r>
                      <a:endParaRPr lang="zh-CN" altLang="en-US" sz="1600" b="0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loginResponse_succ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feeCalculateRequest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end</a:t>
                      </a:r>
                      <a:endParaRPr lang="en-US" altLang="zh-CN" sz="1600" b="0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9543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03266"/>
              </p:ext>
            </p:extLst>
          </p:nvPr>
        </p:nvGraphicFramePr>
        <p:xfrm>
          <a:off x="1027732" y="5259200"/>
          <a:ext cx="6627226" cy="949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20714">
                  <a:extLst>
                    <a:ext uri="{9D8B030D-6E8A-4147-A177-3AD203B41FA5}">
                      <a16:colId xmlns:a16="http://schemas.microsoft.com/office/drawing/2014/main" val="1185287482"/>
                    </a:ext>
                  </a:extLst>
                </a:gridCol>
                <a:gridCol w="4506512">
                  <a:extLst>
                    <a:ext uri="{9D8B030D-6E8A-4147-A177-3AD203B41FA5}">
                      <a16:colId xmlns:a16="http://schemas.microsoft.com/office/drawing/2014/main" val="221196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覆盖操作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测试序列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7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endParaRPr lang="en-US" altLang="zh-CN" sz="1600" b="0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feeCalculateRequest</a:t>
                      </a:r>
                      <a:endParaRPr lang="zh-CN" altLang="en-US" sz="1600" b="0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loginResponse_succ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feeCalculateRequest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end</a:t>
                      </a:r>
                      <a:endParaRPr lang="en-US" altLang="zh-CN" sz="1600" b="0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45077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918857" y="4493720"/>
            <a:ext cx="0" cy="600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749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测试序列生成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8412" y="1547759"/>
            <a:ext cx="1956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Message covering</a:t>
            </a:r>
          </a:p>
        </p:txBody>
      </p:sp>
      <p:sp>
        <p:nvSpPr>
          <p:cNvPr id="3" name="矩形 2"/>
          <p:cNvSpPr/>
          <p:nvPr/>
        </p:nvSpPr>
        <p:spPr>
          <a:xfrm>
            <a:off x="429399" y="1119946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如何从模型中获取测试序列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9399" y="1975572"/>
            <a:ext cx="7604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要求被测试服务的请求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响应消息至少被执行一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次，即要求服务行为模型中的所有节点（开始、初始、结束节点除外）至少被覆盖一次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28" y="2680384"/>
            <a:ext cx="6134100" cy="26574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53" y="2651659"/>
            <a:ext cx="6124575" cy="3914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测试序列生成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8412" y="1547759"/>
            <a:ext cx="290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Response-Message covering</a:t>
            </a:r>
          </a:p>
        </p:txBody>
      </p:sp>
      <p:sp>
        <p:nvSpPr>
          <p:cNvPr id="3" name="矩形 2"/>
          <p:cNvSpPr/>
          <p:nvPr/>
        </p:nvSpPr>
        <p:spPr>
          <a:xfrm>
            <a:off x="429399" y="1119946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如何从模型中获取测试序列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9399" y="1975572"/>
            <a:ext cx="7604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要求被测试服务的请求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响应消息至少被执行一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次，即要求服务行为模型中的所有节点（开始、初始、结束节点除外）至少被覆盖一次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928060"/>
              </p:ext>
            </p:extLst>
          </p:nvPr>
        </p:nvGraphicFramePr>
        <p:xfrm>
          <a:off x="560027" y="2702778"/>
          <a:ext cx="7343001" cy="3175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95283">
                  <a:extLst>
                    <a:ext uri="{9D8B030D-6E8A-4147-A177-3AD203B41FA5}">
                      <a16:colId xmlns:a16="http://schemas.microsoft.com/office/drawing/2014/main" val="1185287482"/>
                    </a:ext>
                  </a:extLst>
                </a:gridCol>
                <a:gridCol w="4547718">
                  <a:extLst>
                    <a:ext uri="{9D8B030D-6E8A-4147-A177-3AD203B41FA5}">
                      <a16:colId xmlns:a16="http://schemas.microsoft.com/office/drawing/2014/main" val="221196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覆盖消息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测试序列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7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loginResponse_succ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loginResponse_succ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end</a:t>
                      </a:r>
                      <a:endParaRPr lang="zh-CN" altLang="en-US" sz="1600" b="0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loginResponse_fail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loginResponse_fail</a:t>
                      </a:r>
                      <a:r>
                        <a:rPr lang="zh-CN" altLang="en-US" sz="1600" b="1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end</a:t>
                      </a:r>
                      <a:endParaRPr lang="zh-CN" altLang="en-US" sz="1600" b="1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8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feeCalculateResponse_succ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loginResponse_succ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feeCalculateRequest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feeCalculateResponse_succ</a:t>
                      </a:r>
                      <a:r>
                        <a:rPr lang="en-US" altLang="zh-CN" sz="1600" b="1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1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end</a:t>
                      </a:r>
                      <a:endParaRPr lang="en-US" altLang="zh-CN" sz="1600" b="1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feeCalculateResponse_fail</a:t>
                      </a:r>
                      <a:endParaRPr lang="zh-CN" altLang="en-US" sz="1600" b="1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loginResponse_succ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feeCalculateRequest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feeCalculateResponse_fail</a:t>
                      </a:r>
                      <a:r>
                        <a:rPr lang="en-US" altLang="zh-CN" sz="1600" b="1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1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end</a:t>
                      </a:r>
                      <a:endParaRPr lang="en-US" altLang="zh-CN" sz="1600" b="1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9543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6498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测试序列生成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399" y="1119946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如何从模型中获取测试序列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647" y="1584001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Edge covering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7959" y="1984278"/>
            <a:ext cx="760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要求服务行为模型中的所有边至少被覆盖一次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t="62543" b="735"/>
          <a:stretch/>
        </p:blipFill>
        <p:spPr>
          <a:xfrm>
            <a:off x="968556" y="2448333"/>
            <a:ext cx="6124575" cy="21161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92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测试序列生成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399" y="1119946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如何从模型中获取测试序列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647" y="1584001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Edge covering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7959" y="1984278"/>
            <a:ext cx="760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要求服务行为模型中的所有边至少被覆盖一次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b="23581"/>
          <a:stretch/>
        </p:blipFill>
        <p:spPr>
          <a:xfrm>
            <a:off x="811647" y="2596757"/>
            <a:ext cx="6934200" cy="2380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993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测试序列生成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399" y="1119946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如何从模型中获取测试序列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647" y="1584001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Edge covering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7959" y="1984278"/>
            <a:ext cx="760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要求服务行为模型中的所有边至少被覆盖一次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78109"/>
              </p:ext>
            </p:extLst>
          </p:nvPr>
        </p:nvGraphicFramePr>
        <p:xfrm>
          <a:off x="811647" y="2530540"/>
          <a:ext cx="7343001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95283">
                  <a:extLst>
                    <a:ext uri="{9D8B030D-6E8A-4147-A177-3AD203B41FA5}">
                      <a16:colId xmlns:a16="http://schemas.microsoft.com/office/drawing/2014/main" val="1185287482"/>
                    </a:ext>
                  </a:extLst>
                </a:gridCol>
                <a:gridCol w="4547718">
                  <a:extLst>
                    <a:ext uri="{9D8B030D-6E8A-4147-A177-3AD203B41FA5}">
                      <a16:colId xmlns:a16="http://schemas.microsoft.com/office/drawing/2014/main" val="221196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边覆盖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测试序列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7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e0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e2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e5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e7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loginResponse_succ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feeCalculateRequest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feeCalculateResponse_fail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feeCalculateRequest</a:t>
                      </a:r>
                      <a:endParaRPr lang="zh-CN" altLang="en-US" sz="1600" b="0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1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zh-CN" altLang="en-US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e9</a:t>
                      </a:r>
                      <a:endParaRPr lang="zh-CN" altLang="en-US" sz="1600" b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loginResponse_succ</a:t>
                      </a: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feeCalculateRequest</a:t>
                      </a: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feeCalculateResponse_succ</a:t>
                      </a: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endParaRPr lang="zh-CN" altLang="en-US" sz="1600" b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e3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e4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loginResponse_fail</a:t>
                      </a:r>
                      <a:r>
                        <a:rPr lang="en-US" altLang="zh-CN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0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endParaRPr lang="zh-CN" altLang="en-US" sz="1600" b="0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8884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30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测试序列生成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noProof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399" y="1119946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如何从模型中获取测试序列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350" y="1606240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 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coverage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0350" y="1975572"/>
            <a:ext cx="8319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Message covering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生成的去冗余后的测试序列为例，说明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State 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coverage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生成的测试序列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44891"/>
              </p:ext>
            </p:extLst>
          </p:nvPr>
        </p:nvGraphicFramePr>
        <p:xfrm>
          <a:off x="680350" y="2621903"/>
          <a:ext cx="7343001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79562">
                  <a:extLst>
                    <a:ext uri="{9D8B030D-6E8A-4147-A177-3AD203B41FA5}">
                      <a16:colId xmlns:a16="http://schemas.microsoft.com/office/drawing/2014/main" val="1185287482"/>
                    </a:ext>
                  </a:extLst>
                </a:gridCol>
                <a:gridCol w="4663439">
                  <a:extLst>
                    <a:ext uri="{9D8B030D-6E8A-4147-A177-3AD203B41FA5}">
                      <a16:colId xmlns:a16="http://schemas.microsoft.com/office/drawing/2014/main" val="221196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覆盖消息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测试序列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7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loginResponse_fail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loginResponse_fail</a:t>
                      </a:r>
                      <a:r>
                        <a:rPr lang="zh-CN" altLang="en-US" sz="16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end</a:t>
                      </a:r>
                      <a:endParaRPr lang="zh-CN" altLang="en-US" sz="1600" b="1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8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loginResponse_succ</a:t>
                      </a:r>
                      <a:endParaRPr lang="en-US" altLang="zh-CN" sz="1600" b="1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feeCalculateResponse_succ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loginResponse_succ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feeCalculateRequest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feeCalculateResponse_succ</a:t>
                      </a:r>
                      <a:r>
                        <a:rPr lang="en-US" altLang="zh-CN" sz="1600" b="1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1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end</a:t>
                      </a:r>
                      <a:endParaRPr lang="en-US" altLang="zh-CN" sz="1600" b="1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feeCalculateResponse_fail</a:t>
                      </a:r>
                      <a:endParaRPr lang="zh-CN" altLang="en-US" sz="1600" b="1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start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loginRequest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loginResponse_succ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feeCalculateRequest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1" dirty="0" err="1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feeCalculateResponse_fail</a:t>
                      </a:r>
                      <a:r>
                        <a:rPr lang="en-US" altLang="zh-CN" sz="1600" b="1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altLang="zh-CN" sz="1600" b="1" baseline="0" dirty="0" smtClean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end</a:t>
                      </a:r>
                      <a:endParaRPr lang="en-US" altLang="zh-CN" sz="1600" b="1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9543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25350"/>
              </p:ext>
            </p:extLst>
          </p:nvPr>
        </p:nvGraphicFramePr>
        <p:xfrm>
          <a:off x="680350" y="5496778"/>
          <a:ext cx="3543300" cy="11587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1358">
                  <a:extLst>
                    <a:ext uri="{9D8B030D-6E8A-4147-A177-3AD203B41FA5}">
                      <a16:colId xmlns:a16="http://schemas.microsoft.com/office/drawing/2014/main" val="2685693766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426862738"/>
                    </a:ext>
                  </a:extLst>
                </a:gridCol>
                <a:gridCol w="1738171">
                  <a:extLst>
                    <a:ext uri="{9D8B030D-6E8A-4147-A177-3AD203B41FA5}">
                      <a16:colId xmlns:a16="http://schemas.microsoft.com/office/drawing/2014/main" val="3883255642"/>
                    </a:ext>
                  </a:extLst>
                </a:gridCol>
              </a:tblGrid>
              <a:tr h="466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parameters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7202"/>
                  </a:ext>
                </a:extLst>
              </a:tr>
              <a:tr h="2312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License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altLang="en-US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京</a:t>
                      </a:r>
                      <a:r>
                        <a:rPr lang="en-US" altLang="zh-CN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][A-Y][0-9]{5}</a:t>
                      </a:r>
                      <a:endParaRPr lang="zh-CN" altLang="en-US" sz="1200" i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9126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loginTime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12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0,24]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9899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8010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1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  <p:sp>
        <p:nvSpPr>
          <p:cNvPr id="54275" name="矩形 53"/>
          <p:cNvSpPr>
            <a:spLocks noChangeArrowheads="1"/>
          </p:cNvSpPr>
          <p:nvPr/>
        </p:nvSpPr>
        <p:spPr bwMode="auto">
          <a:xfrm>
            <a:off x="1" y="2011815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1" y="133380"/>
            <a:ext cx="1943100" cy="1108042"/>
            <a:chOff x="0" y="1313877"/>
            <a:chExt cx="1943100" cy="1107963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矩形 53"/>
          <p:cNvSpPr>
            <a:spLocks noChangeArrowheads="1"/>
          </p:cNvSpPr>
          <p:nvPr/>
        </p:nvSpPr>
        <p:spPr bwMode="auto">
          <a:xfrm>
            <a:off x="1" y="2844216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意义目的</a:t>
            </a:r>
          </a:p>
        </p:txBody>
      </p:sp>
      <p:sp>
        <p:nvSpPr>
          <p:cNvPr id="31" name="矩形 53"/>
          <p:cNvSpPr>
            <a:spLocks noChangeArrowheads="1"/>
          </p:cNvSpPr>
          <p:nvPr/>
        </p:nvSpPr>
        <p:spPr bwMode="auto">
          <a:xfrm>
            <a:off x="1" y="3687887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</a:p>
        </p:txBody>
      </p:sp>
      <p:sp>
        <p:nvSpPr>
          <p:cNvPr id="32" name="矩形 53"/>
          <p:cNvSpPr>
            <a:spLocks noChangeArrowheads="1"/>
          </p:cNvSpPr>
          <p:nvPr/>
        </p:nvSpPr>
        <p:spPr bwMode="auto">
          <a:xfrm>
            <a:off x="1" y="4531558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5967" y="2223250"/>
            <a:ext cx="252000" cy="2172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5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7042" y="3152988"/>
            <a:ext cx="340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课题背景</a:t>
            </a:r>
          </a:p>
        </p:txBody>
      </p:sp>
    </p:spTree>
    <p:extLst>
      <p:ext uri="{BB962C8B-B14F-4D97-AF65-F5344CB8AC3E}">
        <p14:creationId xmlns:p14="http://schemas.microsoft.com/office/powerpoint/2010/main" val="4309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30" grpId="0" animBg="1"/>
      <p:bldP spid="31" grpId="0" animBg="1"/>
      <p:bldP spid="32" grpId="0" animBg="1"/>
      <p:bldP spid="34" grpId="0" animBg="1"/>
      <p:bldP spid="15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存在问题</a:t>
            </a:r>
            <a:endParaRPr lang="en-US" altLang="zh-CN" sz="3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9949" y="1105290"/>
            <a:ext cx="7134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、如何解析操作的序列约束自动生成事件序列图：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从正则表达式转换为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转换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为部分事件序列图；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上载该操作的事件序列图描述文件；</a:t>
            </a:r>
            <a:endParaRPr lang="en-US" altLang="zh-CN" sz="16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生成初始化事件序列图之后，使用邻接矩阵表示该图，人工修改矩阵数值。</a:t>
            </a:r>
            <a:endParaRPr lang="en-US" altLang="zh-CN" sz="16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、在支持工具中给出决策表设计界面，使得测试人员可以依据服务规格说明设计决策表。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、没有序列约束的服务的行为模型建立问题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52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存在问题</a:t>
            </a:r>
            <a:endParaRPr lang="en-US" altLang="zh-CN" sz="3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3" y="1162238"/>
            <a:ext cx="30570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测试用例生成问题</a:t>
            </a:r>
            <a:r>
              <a:rPr lang="zh-CN" altLang="en-US" sz="20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000" b="1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0262" y="1623903"/>
            <a:ext cx="689575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参数除了自身范围约束外，应该还具有参数之间的组合关系，这种关系用等价类划分很难描述，测试效果难以保证，因此考虑使用</a:t>
            </a:r>
            <a:r>
              <a:rPr lang="zh-CN" altLang="en-US" sz="16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决策表</a:t>
            </a:r>
            <a:r>
              <a:rPr lang="zh-CN" altLang="en-US" sz="1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方法进行测试用例的生成；</a:t>
            </a:r>
            <a:endParaRPr lang="en-US" altLang="zh-CN" sz="16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457200"/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1] F. Belli, M. </a:t>
            </a:r>
            <a:r>
              <a:rPr lang="en-US" altLang="zh-CN" sz="14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Linschulte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Event-Driven Modeling and Testing of Web Services, in: Proceedings of the 32nd IEEE International Computer Software and Applications Conference (COMPSAC 2008), IEEE Computer Society, 2008, pp. 1168-1173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  <a:p>
            <a:pPr indent="457200"/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[2] A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T. Endo, M. </a:t>
            </a:r>
            <a:r>
              <a:rPr lang="en-US" altLang="zh-CN" sz="14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Linschulte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A. D. S. </a:t>
            </a:r>
            <a:r>
              <a:rPr lang="en-US" altLang="zh-CN" sz="14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Simão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et al. Event-and Coverage-Based Testing of Web Services, in: Proceedings of the 4th International Conference on Secure Software Integration &amp; Reliability Improvement Companion (SSIRI 2010), IEEE Computer Society, 2010, pp. 62-69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457200"/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[3] F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Belli, A. T. Endo, M. </a:t>
            </a:r>
            <a:r>
              <a:rPr lang="en-US" altLang="zh-CN" sz="14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Linschulte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A. </a:t>
            </a:r>
            <a:r>
              <a:rPr lang="en-US" altLang="zh-CN" sz="14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Simao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A holistic approach to model-based testing of Web service compositions[J]. Software Practice &amp; Experience, 2014, 44(2): 201–234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决策表可以由</a:t>
            </a:r>
            <a:r>
              <a:rPr lang="zh-CN" altLang="en-US" sz="16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服务开发商提供</a:t>
            </a:r>
            <a:r>
              <a:rPr lang="zh-CN" altLang="en-US" sz="1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，也可通过该服务的</a:t>
            </a:r>
            <a:r>
              <a:rPr lang="zh-CN" altLang="en-US" sz="16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规格说明进行后期设计</a:t>
            </a:r>
            <a:endParaRPr lang="en-US" altLang="zh-CN" sz="1600" b="1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由于自动化从决策表生成测试用例较为困难，因此具有参数组合约束的操作的测试用例生成采用</a:t>
            </a:r>
            <a:r>
              <a:rPr lang="zh-CN" altLang="en-US" sz="16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手工方式生成</a:t>
            </a:r>
            <a:r>
              <a:rPr lang="zh-CN" altLang="en-US" sz="1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，并</a:t>
            </a:r>
            <a:r>
              <a:rPr lang="zh-CN" altLang="en-US" sz="16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导入到开发的支持工具</a:t>
            </a:r>
            <a:r>
              <a:rPr lang="zh-CN" altLang="en-US" sz="1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en-US" altLang="zh-CN" sz="16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9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853948"/>
            <a:ext cx="9144000" cy="74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53A3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谢谢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53A3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文本框 143"/>
          <p:cNvSpPr txBox="1">
            <a:spLocks noChangeArrowheads="1"/>
          </p:cNvSpPr>
          <p:nvPr/>
        </p:nvSpPr>
        <p:spPr bwMode="auto">
          <a:xfrm>
            <a:off x="6147707" y="5893027"/>
            <a:ext cx="2684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报告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人：贾婧婷</a:t>
            </a:r>
          </a:p>
        </p:txBody>
      </p:sp>
    </p:spTree>
    <p:extLst>
      <p:ext uri="{BB962C8B-B14F-4D97-AF65-F5344CB8AC3E}">
        <p14:creationId xmlns:p14="http://schemas.microsoft.com/office/powerpoint/2010/main" val="29323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7"/>
    </mc:Choice>
    <mc:Fallback xmlns="">
      <p:transition spd="slow" advTm="1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课题背景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TextBox 31"/>
          <p:cNvSpPr txBox="1">
            <a:spLocks noChangeArrowheads="1"/>
          </p:cNvSpPr>
          <p:nvPr/>
        </p:nvSpPr>
        <p:spPr bwMode="auto">
          <a:xfrm>
            <a:off x="2376488" y="2023745"/>
            <a:ext cx="4427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Arial Unicode MS" pitchFamily="2" charset="-122"/>
                <a:ea typeface="Arial Unicode MS" pitchFamily="2" charset="-122"/>
              </a:rPr>
              <a:t>1</a:t>
            </a:r>
            <a:endParaRPr lang="zh-CN" altLang="en-US" sz="4000" b="1" dirty="0"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40" name="TextBox 33"/>
          <p:cNvSpPr txBox="1">
            <a:spLocks noChangeArrowheads="1"/>
          </p:cNvSpPr>
          <p:nvPr/>
        </p:nvSpPr>
        <p:spPr bwMode="auto">
          <a:xfrm>
            <a:off x="2376488" y="4203383"/>
            <a:ext cx="442750" cy="707886"/>
          </a:xfrm>
          <a:prstGeom prst="rect">
            <a:avLst/>
          </a:prstGeom>
          <a:noFill/>
          <a:ln>
            <a:noFill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Arial Unicode MS" pitchFamily="2" charset="-122"/>
                <a:ea typeface="Arial Unicode MS" pitchFamily="2" charset="-122"/>
              </a:rPr>
              <a:t>3</a:t>
            </a:r>
            <a:endParaRPr lang="zh-CN" altLang="en-US" sz="4000" b="1" dirty="0"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41" name="TextBox 34"/>
          <p:cNvSpPr txBox="1">
            <a:spLocks noChangeArrowheads="1"/>
          </p:cNvSpPr>
          <p:nvPr/>
        </p:nvSpPr>
        <p:spPr bwMode="auto">
          <a:xfrm>
            <a:off x="1624013" y="3114358"/>
            <a:ext cx="442750" cy="707886"/>
          </a:xfrm>
          <a:prstGeom prst="rect">
            <a:avLst/>
          </a:prstGeom>
          <a:noFill/>
          <a:ln>
            <a:noFill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Arial Unicode MS" pitchFamily="2" charset="-122"/>
                <a:ea typeface="Arial Unicode MS" pitchFamily="2" charset="-122"/>
              </a:rPr>
              <a:t>2</a:t>
            </a:r>
            <a:endParaRPr lang="zh-CN" altLang="en-US" sz="4000" b="1" dirty="0"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42" name="燕尾形 35"/>
          <p:cNvSpPr>
            <a:spLocks noChangeArrowheads="1"/>
          </p:cNvSpPr>
          <p:nvPr/>
        </p:nvSpPr>
        <p:spPr bwMode="auto">
          <a:xfrm>
            <a:off x="2314575" y="3358833"/>
            <a:ext cx="228600" cy="217487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5400000"/>
          </a:gradFill>
          <a:ln w="9525" cmpd="sng">
            <a:solidFill>
              <a:srgbClr val="F9F9F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3" name="燕尾形 36"/>
          <p:cNvSpPr>
            <a:spLocks noChangeArrowheads="1"/>
          </p:cNvSpPr>
          <p:nvPr/>
        </p:nvSpPr>
        <p:spPr bwMode="auto">
          <a:xfrm>
            <a:off x="3419475" y="2301558"/>
            <a:ext cx="228600" cy="2159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5400000"/>
          </a:gradFill>
          <a:ln w="9525" cmpd="sng">
            <a:solidFill>
              <a:srgbClr val="F9F9F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4" name="燕尾形 37"/>
          <p:cNvSpPr>
            <a:spLocks noChangeArrowheads="1"/>
          </p:cNvSpPr>
          <p:nvPr/>
        </p:nvSpPr>
        <p:spPr bwMode="auto">
          <a:xfrm>
            <a:off x="3419475" y="4392295"/>
            <a:ext cx="228600" cy="2159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5400000"/>
          </a:gradFill>
          <a:ln w="9525" cmpd="sng">
            <a:solidFill>
              <a:srgbClr val="F9F9F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5" name="TextBox 38"/>
          <p:cNvSpPr txBox="1">
            <a:spLocks noChangeArrowheads="1"/>
          </p:cNvSpPr>
          <p:nvPr/>
        </p:nvSpPr>
        <p:spPr bwMode="auto">
          <a:xfrm>
            <a:off x="3819525" y="1962785"/>
            <a:ext cx="38766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hlinkClick r:id="rId4" action="ppaction://hlinksldjump"/>
              </a:rPr>
              <a:t>面向服务的体系架构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</a:rPr>
              <a:t>SOA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解决异构系统整合问题</a:t>
            </a:r>
            <a:endParaRPr lang="en-US" altLang="zh-CN" dirty="0">
              <a:solidFill>
                <a:srgbClr val="5F5F5F"/>
              </a:solidFill>
              <a:latin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快速实现企业流程的有效方案</a:t>
            </a:r>
          </a:p>
        </p:txBody>
      </p:sp>
      <p:sp>
        <p:nvSpPr>
          <p:cNvPr id="46" name="TextBox 39"/>
          <p:cNvSpPr txBox="1">
            <a:spLocks noChangeArrowheads="1"/>
          </p:cNvSpPr>
          <p:nvPr/>
        </p:nvSpPr>
        <p:spPr bwMode="auto">
          <a:xfrm>
            <a:off x="3819525" y="2957533"/>
            <a:ext cx="53529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hlinkClick r:id="rId4" action="ppaction://hlinksldjump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hlinkClick r:id="rId4" action="ppaction://hlinksldjump"/>
              </a:rPr>
              <a:t>服务</a:t>
            </a:r>
            <a:r>
              <a:rPr lang="zh-CN" altLang="en-US" sz="2000" dirty="0">
                <a:solidFill>
                  <a:schemeClr val="accent1"/>
                </a:solidFill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</a:rPr>
              <a:t>SOA</a:t>
            </a:r>
            <a:r>
              <a:rPr lang="zh-CN" altLang="en-US" sz="2000" dirty="0">
                <a:solidFill>
                  <a:schemeClr val="accent1"/>
                </a:solidFill>
              </a:rPr>
              <a:t>概念的一种典型的实现方式）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 algn="just" eaLnBrk="1" hangingPunct="1"/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解决分布、动态、异构环境下</a:t>
            </a:r>
            <a:endParaRPr lang="en-US" altLang="zh-CN" dirty="0">
              <a:solidFill>
                <a:srgbClr val="5F5F5F"/>
              </a:solidFill>
              <a:latin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数据、应用和系统集成等问题</a:t>
            </a:r>
            <a:endParaRPr lang="en-US" altLang="zh-CN" dirty="0">
              <a:solidFill>
                <a:srgbClr val="5F5F5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TextBox 40"/>
          <p:cNvSpPr txBox="1">
            <a:spLocks noChangeArrowheads="1"/>
          </p:cNvSpPr>
          <p:nvPr/>
        </p:nvSpPr>
        <p:spPr bwMode="auto">
          <a:xfrm>
            <a:off x="3819525" y="3981039"/>
            <a:ext cx="274947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accent1"/>
                </a:solidFill>
                <a:hlinkClick r:id="rId5" action="ppaction://hlinksldjump"/>
              </a:rPr>
              <a:t>引入的测试问题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与其他服务动态整合</a:t>
            </a:r>
            <a:endParaRPr lang="en-US" altLang="zh-CN" dirty="0">
              <a:solidFill>
                <a:srgbClr val="5F5F5F"/>
              </a:solidFill>
              <a:latin typeface="微软雅黑" panose="020B0503020204020204" pitchFamily="34" charset="-122"/>
            </a:endParaRPr>
          </a:p>
          <a:p>
            <a:pPr lvl="1" algn="just"/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分布式、缺乏控制</a:t>
            </a:r>
            <a:endParaRPr lang="en-US" altLang="zh-CN" dirty="0">
              <a:solidFill>
                <a:srgbClr val="5F5F5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8" name="Group 12"/>
          <p:cNvGrpSpPr>
            <a:grpSpLocks/>
          </p:cNvGrpSpPr>
          <p:nvPr/>
        </p:nvGrpSpPr>
        <p:grpSpPr bwMode="auto">
          <a:xfrm>
            <a:off x="1917700" y="1722120"/>
            <a:ext cx="1385888" cy="1422400"/>
            <a:chOff x="0" y="0"/>
            <a:chExt cx="2056018" cy="2232248"/>
          </a:xfrm>
        </p:grpSpPr>
        <p:sp>
          <p:nvSpPr>
            <p:cNvPr id="49" name="空心弧 49"/>
            <p:cNvSpPr>
              <a:spLocks/>
            </p:cNvSpPr>
            <p:nvPr/>
          </p:nvSpPr>
          <p:spPr bwMode="auto">
            <a:xfrm>
              <a:off x="131" y="0"/>
              <a:ext cx="2055887" cy="2055617"/>
            </a:xfrm>
            <a:custGeom>
              <a:avLst/>
              <a:gdLst>
                <a:gd name="T0" fmla="*/ 533599 w 2055887"/>
                <a:gd name="T1" fmla="*/ 126655 h 2055617"/>
                <a:gd name="T2" fmla="*/ 533598 w 2055887"/>
                <a:gd name="T3" fmla="*/ 126654 h 2055617"/>
                <a:gd name="T4" fmla="*/ 1027944 w 2055887"/>
                <a:gd name="T5" fmla="*/ 0 h 2055617"/>
                <a:gd name="T6" fmla="*/ 2055888 w 2055887"/>
                <a:gd name="T7" fmla="*/ 1027809 h 2055617"/>
                <a:gd name="T8" fmla="*/ 2055796 w 2055887"/>
                <a:gd name="T9" fmla="*/ 1041542 h 2055617"/>
                <a:gd name="T10" fmla="*/ 1849080 w 2055887"/>
                <a:gd name="T11" fmla="*/ 1038778 h 2055617"/>
                <a:gd name="T12" fmla="*/ 1849079 w 2055887"/>
                <a:gd name="T13" fmla="*/ 1038777 h 2055617"/>
                <a:gd name="T14" fmla="*/ 1849153 w 2055887"/>
                <a:gd name="T15" fmla="*/ 1027808 h 2055617"/>
                <a:gd name="T16" fmla="*/ 1027943 w 2055887"/>
                <a:gd name="T17" fmla="*/ 206733 h 2055617"/>
                <a:gd name="T18" fmla="*/ 633026 w 2055887"/>
                <a:gd name="T19" fmla="*/ 307908 h 2055617"/>
                <a:gd name="T20" fmla="*/ 533599 w 2055887"/>
                <a:gd name="T21" fmla="*/ 126655 h 2055617"/>
                <a:gd name="T22" fmla="*/ 533599 w 2055887"/>
                <a:gd name="T23" fmla="*/ 0 h 2055617"/>
                <a:gd name="T24" fmla="*/ 2055887 w 2055887"/>
                <a:gd name="T25" fmla="*/ 1041540 h 2055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055887" h="2055617">
                  <a:moveTo>
                    <a:pt x="533599" y="126655"/>
                  </a:moveTo>
                  <a:lnTo>
                    <a:pt x="533598" y="126654"/>
                  </a:lnTo>
                  <a:cubicBezTo>
                    <a:pt x="685113" y="43560"/>
                    <a:pt x="855134" y="-1"/>
                    <a:pt x="1027944" y="0"/>
                  </a:cubicBezTo>
                  <a:cubicBezTo>
                    <a:pt x="1595661" y="0"/>
                    <a:pt x="2055888" y="460165"/>
                    <a:pt x="2055888" y="1027809"/>
                  </a:cubicBezTo>
                  <a:cubicBezTo>
                    <a:pt x="2055888" y="1032386"/>
                    <a:pt x="2055857" y="1036964"/>
                    <a:pt x="2055796" y="1041542"/>
                  </a:cubicBezTo>
                  <a:lnTo>
                    <a:pt x="1849080" y="1038778"/>
                  </a:lnTo>
                  <a:lnTo>
                    <a:pt x="1849079" y="1038777"/>
                  </a:lnTo>
                  <a:cubicBezTo>
                    <a:pt x="1849128" y="1035121"/>
                    <a:pt x="1849153" y="1031464"/>
                    <a:pt x="1849153" y="1027808"/>
                  </a:cubicBezTo>
                  <a:cubicBezTo>
                    <a:pt x="1849153" y="574340"/>
                    <a:pt x="1481484" y="206733"/>
                    <a:pt x="1027943" y="206733"/>
                  </a:cubicBezTo>
                  <a:cubicBezTo>
                    <a:pt x="889891" y="206732"/>
                    <a:pt x="754066" y="241530"/>
                    <a:pt x="633026" y="307908"/>
                  </a:cubicBezTo>
                  <a:lnTo>
                    <a:pt x="533599" y="126655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0" name="空心弧 50"/>
            <p:cNvSpPr>
              <a:spLocks/>
            </p:cNvSpPr>
            <p:nvPr/>
          </p:nvSpPr>
          <p:spPr bwMode="auto">
            <a:xfrm flipV="1">
              <a:off x="131" y="176907"/>
              <a:ext cx="2055887" cy="2055619"/>
            </a:xfrm>
            <a:custGeom>
              <a:avLst/>
              <a:gdLst>
                <a:gd name="T0" fmla="*/ 397200 w 2055887"/>
                <a:gd name="T1" fmla="*/ 216231 h 2055619"/>
                <a:gd name="T2" fmla="*/ 397200 w 2055887"/>
                <a:gd name="T3" fmla="*/ 216231 h 2055619"/>
                <a:gd name="T4" fmla="*/ 1027943 w 2055887"/>
                <a:gd name="T5" fmla="*/ 0 h 2055619"/>
                <a:gd name="T6" fmla="*/ 2055887 w 2055887"/>
                <a:gd name="T7" fmla="*/ 1027810 h 2055619"/>
                <a:gd name="T8" fmla="*/ 2055795 w 2055887"/>
                <a:gd name="T9" fmla="*/ 1041542 h 2055619"/>
                <a:gd name="T10" fmla="*/ 1849080 w 2055887"/>
                <a:gd name="T11" fmla="*/ 1038779 h 2055619"/>
                <a:gd name="T12" fmla="*/ 1849079 w 2055887"/>
                <a:gd name="T13" fmla="*/ 1038778 h 2055619"/>
                <a:gd name="T14" fmla="*/ 1849153 w 2055887"/>
                <a:gd name="T15" fmla="*/ 1027809 h 2055619"/>
                <a:gd name="T16" fmla="*/ 1027943 w 2055887"/>
                <a:gd name="T17" fmla="*/ 206733 h 2055619"/>
                <a:gd name="T18" fmla="*/ 524059 w 2055887"/>
                <a:gd name="T19" fmla="*/ 379464 h 2055619"/>
                <a:gd name="T20" fmla="*/ 397200 w 2055887"/>
                <a:gd name="T21" fmla="*/ 216231 h 2055619"/>
                <a:gd name="T22" fmla="*/ 397200 w 2055887"/>
                <a:gd name="T23" fmla="*/ 0 h 2055619"/>
                <a:gd name="T24" fmla="*/ 2055887 w 2055887"/>
                <a:gd name="T25" fmla="*/ 1041541 h 2055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055887" h="2055619">
                  <a:moveTo>
                    <a:pt x="397200" y="216231"/>
                  </a:moveTo>
                  <a:lnTo>
                    <a:pt x="397200" y="216231"/>
                  </a:lnTo>
                  <a:cubicBezTo>
                    <a:pt x="577577" y="76081"/>
                    <a:pt x="799506" y="-1"/>
                    <a:pt x="1027943" y="0"/>
                  </a:cubicBezTo>
                  <a:cubicBezTo>
                    <a:pt x="1595660" y="0"/>
                    <a:pt x="2055887" y="460166"/>
                    <a:pt x="2055887" y="1027810"/>
                  </a:cubicBezTo>
                  <a:cubicBezTo>
                    <a:pt x="2055887" y="1032387"/>
                    <a:pt x="2055856" y="1036965"/>
                    <a:pt x="2055795" y="1041542"/>
                  </a:cubicBezTo>
                  <a:lnTo>
                    <a:pt x="1849080" y="1038779"/>
                  </a:lnTo>
                  <a:lnTo>
                    <a:pt x="1849079" y="1038778"/>
                  </a:lnTo>
                  <a:cubicBezTo>
                    <a:pt x="1849128" y="1035122"/>
                    <a:pt x="1849153" y="1031465"/>
                    <a:pt x="1849153" y="1027809"/>
                  </a:cubicBezTo>
                  <a:cubicBezTo>
                    <a:pt x="1849153" y="574341"/>
                    <a:pt x="1481484" y="206733"/>
                    <a:pt x="1027943" y="206733"/>
                  </a:cubicBezTo>
                  <a:cubicBezTo>
                    <a:pt x="845451" y="206732"/>
                    <a:pt x="668159" y="267508"/>
                    <a:pt x="524059" y="379464"/>
                  </a:cubicBezTo>
                  <a:lnTo>
                    <a:pt x="397200" y="216231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1" name="Group 15"/>
          <p:cNvGrpSpPr>
            <a:grpSpLocks/>
          </p:cNvGrpSpPr>
          <p:nvPr/>
        </p:nvGrpSpPr>
        <p:grpSpPr bwMode="auto">
          <a:xfrm flipH="1">
            <a:off x="1165225" y="2757170"/>
            <a:ext cx="1385888" cy="1420813"/>
            <a:chOff x="0" y="0"/>
            <a:chExt cx="2056018" cy="2232248"/>
          </a:xfrm>
        </p:grpSpPr>
        <p:sp>
          <p:nvSpPr>
            <p:cNvPr id="52" name="空心弧 47"/>
            <p:cNvSpPr>
              <a:spLocks/>
            </p:cNvSpPr>
            <p:nvPr/>
          </p:nvSpPr>
          <p:spPr bwMode="auto">
            <a:xfrm>
              <a:off x="131" y="1108"/>
              <a:ext cx="2055887" cy="2053126"/>
            </a:xfrm>
            <a:custGeom>
              <a:avLst/>
              <a:gdLst>
                <a:gd name="T0" fmla="*/ 534059 w 2055887"/>
                <a:gd name="T1" fmla="*/ 126249 h 2053126"/>
                <a:gd name="T2" fmla="*/ 534059 w 2055887"/>
                <a:gd name="T3" fmla="*/ 126249 h 2053126"/>
                <a:gd name="T4" fmla="*/ 1027943 w 2055887"/>
                <a:gd name="T5" fmla="*/ 0 h 2053126"/>
                <a:gd name="T6" fmla="*/ 2055887 w 2055887"/>
                <a:gd name="T7" fmla="*/ 1026563 h 2053126"/>
                <a:gd name="T8" fmla="*/ 2055795 w 2055887"/>
                <a:gd name="T9" fmla="*/ 1040296 h 2053126"/>
                <a:gd name="T10" fmla="*/ 1849331 w 2055887"/>
                <a:gd name="T11" fmla="*/ 1037536 h 2053126"/>
                <a:gd name="T12" fmla="*/ 1849405 w 2055887"/>
                <a:gd name="T13" fmla="*/ 1026563 h 2053126"/>
                <a:gd name="T14" fmla="*/ 1027944 w 2055887"/>
                <a:gd name="T15" fmla="*/ 206483 h 2053126"/>
                <a:gd name="T16" fmla="*/ 633367 w 2055887"/>
                <a:gd name="T17" fmla="*/ 307283 h 2053126"/>
                <a:gd name="T18" fmla="*/ 534059 w 2055887"/>
                <a:gd name="T19" fmla="*/ 126249 h 2053126"/>
                <a:gd name="T20" fmla="*/ 534059 w 2055887"/>
                <a:gd name="T21" fmla="*/ 0 h 2053126"/>
                <a:gd name="T22" fmla="*/ 2055887 w 2055887"/>
                <a:gd name="T23" fmla="*/ 1040294 h 205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055887" h="2053126">
                  <a:moveTo>
                    <a:pt x="534059" y="126249"/>
                  </a:moveTo>
                  <a:lnTo>
                    <a:pt x="534059" y="126249"/>
                  </a:lnTo>
                  <a:cubicBezTo>
                    <a:pt x="685459" y="43418"/>
                    <a:pt x="855311" y="-1"/>
                    <a:pt x="1027943" y="0"/>
                  </a:cubicBezTo>
                  <a:cubicBezTo>
                    <a:pt x="1595660" y="0"/>
                    <a:pt x="2055887" y="459607"/>
                    <a:pt x="2055887" y="1026563"/>
                  </a:cubicBezTo>
                  <a:cubicBezTo>
                    <a:pt x="2055887" y="1031140"/>
                    <a:pt x="2055856" y="1035718"/>
                    <a:pt x="2055795" y="1040296"/>
                  </a:cubicBezTo>
                  <a:lnTo>
                    <a:pt x="1849331" y="1037536"/>
                  </a:lnTo>
                  <a:cubicBezTo>
                    <a:pt x="1849380" y="1033878"/>
                    <a:pt x="1849405" y="1030220"/>
                    <a:pt x="1849405" y="1026563"/>
                  </a:cubicBezTo>
                  <a:cubicBezTo>
                    <a:pt x="1849405" y="573645"/>
                    <a:pt x="1481624" y="206483"/>
                    <a:pt x="1027944" y="206483"/>
                  </a:cubicBezTo>
                  <a:cubicBezTo>
                    <a:pt x="890027" y="206482"/>
                    <a:pt x="754331" y="241148"/>
                    <a:pt x="633367" y="307283"/>
                  </a:cubicBezTo>
                  <a:lnTo>
                    <a:pt x="534059" y="126249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3" name="空心弧 48"/>
            <p:cNvSpPr>
              <a:spLocks/>
            </p:cNvSpPr>
            <p:nvPr/>
          </p:nvSpPr>
          <p:spPr bwMode="auto">
            <a:xfrm flipV="1">
              <a:off x="131" y="178015"/>
              <a:ext cx="2055887" cy="2053126"/>
            </a:xfrm>
            <a:custGeom>
              <a:avLst/>
              <a:gdLst>
                <a:gd name="T0" fmla="*/ 397678 w 2055887"/>
                <a:gd name="T1" fmla="*/ 215599 h 2053126"/>
                <a:gd name="T2" fmla="*/ 397677 w 2055887"/>
                <a:gd name="T3" fmla="*/ 215598 h 2053126"/>
                <a:gd name="T4" fmla="*/ 1027944 w 2055887"/>
                <a:gd name="T5" fmla="*/ 0 h 2053126"/>
                <a:gd name="T6" fmla="*/ 2055888 w 2055887"/>
                <a:gd name="T7" fmla="*/ 1026563 h 2053126"/>
                <a:gd name="T8" fmla="*/ 2055796 w 2055887"/>
                <a:gd name="T9" fmla="*/ 1040297 h 2053126"/>
                <a:gd name="T10" fmla="*/ 1849331 w 2055887"/>
                <a:gd name="T11" fmla="*/ 1037536 h 2053126"/>
                <a:gd name="T12" fmla="*/ 1849405 w 2055887"/>
                <a:gd name="T13" fmla="*/ 1026563 h 2053126"/>
                <a:gd name="T14" fmla="*/ 1027944 w 2055887"/>
                <a:gd name="T15" fmla="*/ 206483 h 2053126"/>
                <a:gd name="T16" fmla="*/ 524384 w 2055887"/>
                <a:gd name="T17" fmla="*/ 378635 h 2053126"/>
                <a:gd name="T18" fmla="*/ 397678 w 2055887"/>
                <a:gd name="T19" fmla="*/ 215599 h 2053126"/>
                <a:gd name="T20" fmla="*/ 397678 w 2055887"/>
                <a:gd name="T21" fmla="*/ 0 h 2053126"/>
                <a:gd name="T22" fmla="*/ 2055887 w 2055887"/>
                <a:gd name="T23" fmla="*/ 1040294 h 205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055887" h="2053126">
                  <a:moveTo>
                    <a:pt x="397678" y="215599"/>
                  </a:moveTo>
                  <a:lnTo>
                    <a:pt x="397677" y="215598"/>
                  </a:lnTo>
                  <a:cubicBezTo>
                    <a:pt x="577974" y="75851"/>
                    <a:pt x="799714" y="-1"/>
                    <a:pt x="1027944" y="0"/>
                  </a:cubicBezTo>
                  <a:cubicBezTo>
                    <a:pt x="1595661" y="0"/>
                    <a:pt x="2055888" y="459607"/>
                    <a:pt x="2055888" y="1026563"/>
                  </a:cubicBezTo>
                  <a:cubicBezTo>
                    <a:pt x="2055888" y="1031141"/>
                    <a:pt x="2055857" y="1035719"/>
                    <a:pt x="2055796" y="1040297"/>
                  </a:cubicBezTo>
                  <a:lnTo>
                    <a:pt x="1849331" y="1037536"/>
                  </a:lnTo>
                  <a:cubicBezTo>
                    <a:pt x="1849380" y="1033878"/>
                    <a:pt x="1849405" y="1030220"/>
                    <a:pt x="1849405" y="1026563"/>
                  </a:cubicBezTo>
                  <a:cubicBezTo>
                    <a:pt x="1849405" y="573645"/>
                    <a:pt x="1481624" y="206483"/>
                    <a:pt x="1027944" y="206483"/>
                  </a:cubicBezTo>
                  <a:cubicBezTo>
                    <a:pt x="845604" y="206482"/>
                    <a:pt x="668446" y="267047"/>
                    <a:pt x="524384" y="378635"/>
                  </a:cubicBezTo>
                  <a:lnTo>
                    <a:pt x="397678" y="215599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4" name="Group 18"/>
          <p:cNvGrpSpPr>
            <a:grpSpLocks/>
          </p:cNvGrpSpPr>
          <p:nvPr/>
        </p:nvGrpSpPr>
        <p:grpSpPr bwMode="auto">
          <a:xfrm>
            <a:off x="1917700" y="3790633"/>
            <a:ext cx="1385888" cy="1422400"/>
            <a:chOff x="0" y="0"/>
            <a:chExt cx="2056018" cy="2232248"/>
          </a:xfrm>
        </p:grpSpPr>
        <p:sp>
          <p:nvSpPr>
            <p:cNvPr id="55" name="空心弧 45"/>
            <p:cNvSpPr>
              <a:spLocks/>
            </p:cNvSpPr>
            <p:nvPr/>
          </p:nvSpPr>
          <p:spPr bwMode="auto">
            <a:xfrm>
              <a:off x="131" y="-278"/>
              <a:ext cx="2055887" cy="2055619"/>
            </a:xfrm>
            <a:custGeom>
              <a:avLst/>
              <a:gdLst>
                <a:gd name="T0" fmla="*/ 533598 w 2055887"/>
                <a:gd name="T1" fmla="*/ 126655 h 2055619"/>
                <a:gd name="T2" fmla="*/ 533598 w 2055887"/>
                <a:gd name="T3" fmla="*/ 126655 h 2055619"/>
                <a:gd name="T4" fmla="*/ 1027943 w 2055887"/>
                <a:gd name="T5" fmla="*/ 0 h 2055619"/>
                <a:gd name="T6" fmla="*/ 2055887 w 2055887"/>
                <a:gd name="T7" fmla="*/ 1027810 h 2055619"/>
                <a:gd name="T8" fmla="*/ 2055795 w 2055887"/>
                <a:gd name="T9" fmla="*/ 1041542 h 2055619"/>
                <a:gd name="T10" fmla="*/ 1849080 w 2055887"/>
                <a:gd name="T11" fmla="*/ 1038779 h 2055619"/>
                <a:gd name="T12" fmla="*/ 1849079 w 2055887"/>
                <a:gd name="T13" fmla="*/ 1038778 h 2055619"/>
                <a:gd name="T14" fmla="*/ 1849153 w 2055887"/>
                <a:gd name="T15" fmla="*/ 1027809 h 2055619"/>
                <a:gd name="T16" fmla="*/ 1027943 w 2055887"/>
                <a:gd name="T17" fmla="*/ 206733 h 2055619"/>
                <a:gd name="T18" fmla="*/ 633025 w 2055887"/>
                <a:gd name="T19" fmla="*/ 307908 h 2055619"/>
                <a:gd name="T20" fmla="*/ 533598 w 2055887"/>
                <a:gd name="T21" fmla="*/ 126655 h 2055619"/>
                <a:gd name="T22" fmla="*/ 533598 w 2055887"/>
                <a:gd name="T23" fmla="*/ 0 h 2055619"/>
                <a:gd name="T24" fmla="*/ 2055887 w 2055887"/>
                <a:gd name="T25" fmla="*/ 1041541 h 2055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055887" h="2055619">
                  <a:moveTo>
                    <a:pt x="533598" y="126655"/>
                  </a:moveTo>
                  <a:lnTo>
                    <a:pt x="533598" y="126655"/>
                  </a:lnTo>
                  <a:cubicBezTo>
                    <a:pt x="685112" y="43560"/>
                    <a:pt x="855133" y="-1"/>
                    <a:pt x="1027943" y="0"/>
                  </a:cubicBezTo>
                  <a:cubicBezTo>
                    <a:pt x="1595660" y="0"/>
                    <a:pt x="2055887" y="460166"/>
                    <a:pt x="2055887" y="1027810"/>
                  </a:cubicBezTo>
                  <a:cubicBezTo>
                    <a:pt x="2055887" y="1032387"/>
                    <a:pt x="2055856" y="1036965"/>
                    <a:pt x="2055795" y="1041542"/>
                  </a:cubicBezTo>
                  <a:lnTo>
                    <a:pt x="1849080" y="1038779"/>
                  </a:lnTo>
                  <a:lnTo>
                    <a:pt x="1849079" y="1038778"/>
                  </a:lnTo>
                  <a:cubicBezTo>
                    <a:pt x="1849128" y="1035122"/>
                    <a:pt x="1849153" y="1031465"/>
                    <a:pt x="1849153" y="1027809"/>
                  </a:cubicBezTo>
                  <a:cubicBezTo>
                    <a:pt x="1849153" y="574341"/>
                    <a:pt x="1481484" y="206733"/>
                    <a:pt x="1027943" y="206733"/>
                  </a:cubicBezTo>
                  <a:cubicBezTo>
                    <a:pt x="889890" y="206732"/>
                    <a:pt x="754066" y="241530"/>
                    <a:pt x="633025" y="307908"/>
                  </a:cubicBezTo>
                  <a:lnTo>
                    <a:pt x="533598" y="126655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" name="空心弧 46"/>
            <p:cNvSpPr>
              <a:spLocks/>
            </p:cNvSpPr>
            <p:nvPr/>
          </p:nvSpPr>
          <p:spPr bwMode="auto">
            <a:xfrm flipV="1">
              <a:off x="131" y="176631"/>
              <a:ext cx="2055887" cy="2055617"/>
            </a:xfrm>
            <a:custGeom>
              <a:avLst/>
              <a:gdLst>
                <a:gd name="T0" fmla="*/ 397201 w 2055887"/>
                <a:gd name="T1" fmla="*/ 216231 h 2055617"/>
                <a:gd name="T2" fmla="*/ 397200 w 2055887"/>
                <a:gd name="T3" fmla="*/ 216230 h 2055617"/>
                <a:gd name="T4" fmla="*/ 1027944 w 2055887"/>
                <a:gd name="T5" fmla="*/ 0 h 2055617"/>
                <a:gd name="T6" fmla="*/ 2055888 w 2055887"/>
                <a:gd name="T7" fmla="*/ 1027809 h 2055617"/>
                <a:gd name="T8" fmla="*/ 2055796 w 2055887"/>
                <a:gd name="T9" fmla="*/ 1041543 h 2055617"/>
                <a:gd name="T10" fmla="*/ 1849080 w 2055887"/>
                <a:gd name="T11" fmla="*/ 1038778 h 2055617"/>
                <a:gd name="T12" fmla="*/ 1849079 w 2055887"/>
                <a:gd name="T13" fmla="*/ 1038777 h 2055617"/>
                <a:gd name="T14" fmla="*/ 1849153 w 2055887"/>
                <a:gd name="T15" fmla="*/ 1027808 h 2055617"/>
                <a:gd name="T16" fmla="*/ 1027943 w 2055887"/>
                <a:gd name="T17" fmla="*/ 206733 h 2055617"/>
                <a:gd name="T18" fmla="*/ 524059 w 2055887"/>
                <a:gd name="T19" fmla="*/ 379464 h 2055617"/>
                <a:gd name="T20" fmla="*/ 397201 w 2055887"/>
                <a:gd name="T21" fmla="*/ 216231 h 2055617"/>
                <a:gd name="T22" fmla="*/ 397201 w 2055887"/>
                <a:gd name="T23" fmla="*/ 0 h 2055617"/>
                <a:gd name="T24" fmla="*/ 2055887 w 2055887"/>
                <a:gd name="T25" fmla="*/ 1041540 h 2055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055887" h="2055617">
                  <a:moveTo>
                    <a:pt x="397201" y="216231"/>
                  </a:moveTo>
                  <a:lnTo>
                    <a:pt x="397200" y="216230"/>
                  </a:lnTo>
                  <a:cubicBezTo>
                    <a:pt x="577578" y="76081"/>
                    <a:pt x="799507" y="-1"/>
                    <a:pt x="1027944" y="0"/>
                  </a:cubicBezTo>
                  <a:cubicBezTo>
                    <a:pt x="1595661" y="0"/>
                    <a:pt x="2055888" y="460165"/>
                    <a:pt x="2055888" y="1027809"/>
                  </a:cubicBezTo>
                  <a:cubicBezTo>
                    <a:pt x="2055888" y="1032387"/>
                    <a:pt x="2055857" y="1036965"/>
                    <a:pt x="2055796" y="1041543"/>
                  </a:cubicBezTo>
                  <a:lnTo>
                    <a:pt x="1849080" y="1038778"/>
                  </a:lnTo>
                  <a:lnTo>
                    <a:pt x="1849079" y="1038777"/>
                  </a:lnTo>
                  <a:cubicBezTo>
                    <a:pt x="1849128" y="1035121"/>
                    <a:pt x="1849153" y="1031464"/>
                    <a:pt x="1849153" y="1027808"/>
                  </a:cubicBezTo>
                  <a:cubicBezTo>
                    <a:pt x="1849153" y="574340"/>
                    <a:pt x="1481484" y="206733"/>
                    <a:pt x="1027943" y="206733"/>
                  </a:cubicBezTo>
                  <a:cubicBezTo>
                    <a:pt x="845451" y="206732"/>
                    <a:pt x="668159" y="267508"/>
                    <a:pt x="524059" y="379464"/>
                  </a:cubicBezTo>
                  <a:lnTo>
                    <a:pt x="397201" y="216231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2" name="TextBox 34"/>
          <p:cNvSpPr txBox="1">
            <a:spLocks noChangeArrowheads="1"/>
          </p:cNvSpPr>
          <p:nvPr/>
        </p:nvSpPr>
        <p:spPr bwMode="auto">
          <a:xfrm>
            <a:off x="1624013" y="5180226"/>
            <a:ext cx="442750" cy="707886"/>
          </a:xfrm>
          <a:prstGeom prst="rect">
            <a:avLst/>
          </a:prstGeom>
          <a:noFill/>
          <a:ln>
            <a:noFill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Arial Unicode MS" pitchFamily="2" charset="-122"/>
                <a:ea typeface="Arial Unicode MS" pitchFamily="2" charset="-122"/>
              </a:rPr>
              <a:t>4</a:t>
            </a:r>
            <a:endParaRPr lang="zh-CN" altLang="en-US" sz="4000" b="1" dirty="0"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23" name="燕尾形 35"/>
          <p:cNvSpPr>
            <a:spLocks noChangeArrowheads="1"/>
          </p:cNvSpPr>
          <p:nvPr/>
        </p:nvSpPr>
        <p:spPr bwMode="auto">
          <a:xfrm>
            <a:off x="2314575" y="5424701"/>
            <a:ext cx="228600" cy="217487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5400000"/>
          </a:gradFill>
          <a:ln w="9525" cmpd="sng">
            <a:solidFill>
              <a:srgbClr val="F9F9F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1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4" name="Group 15"/>
          <p:cNvGrpSpPr>
            <a:grpSpLocks/>
          </p:cNvGrpSpPr>
          <p:nvPr/>
        </p:nvGrpSpPr>
        <p:grpSpPr bwMode="auto">
          <a:xfrm flipH="1">
            <a:off x="1165225" y="4823038"/>
            <a:ext cx="1385888" cy="1420813"/>
            <a:chOff x="0" y="0"/>
            <a:chExt cx="2056018" cy="2232248"/>
          </a:xfrm>
        </p:grpSpPr>
        <p:sp>
          <p:nvSpPr>
            <p:cNvPr id="25" name="空心弧 47"/>
            <p:cNvSpPr>
              <a:spLocks/>
            </p:cNvSpPr>
            <p:nvPr/>
          </p:nvSpPr>
          <p:spPr bwMode="auto">
            <a:xfrm>
              <a:off x="131" y="1108"/>
              <a:ext cx="2055887" cy="2053126"/>
            </a:xfrm>
            <a:custGeom>
              <a:avLst/>
              <a:gdLst>
                <a:gd name="T0" fmla="*/ 534059 w 2055887"/>
                <a:gd name="T1" fmla="*/ 126249 h 2053126"/>
                <a:gd name="T2" fmla="*/ 534059 w 2055887"/>
                <a:gd name="T3" fmla="*/ 126249 h 2053126"/>
                <a:gd name="T4" fmla="*/ 1027943 w 2055887"/>
                <a:gd name="T5" fmla="*/ 0 h 2053126"/>
                <a:gd name="T6" fmla="*/ 2055887 w 2055887"/>
                <a:gd name="T7" fmla="*/ 1026563 h 2053126"/>
                <a:gd name="T8" fmla="*/ 2055795 w 2055887"/>
                <a:gd name="T9" fmla="*/ 1040296 h 2053126"/>
                <a:gd name="T10" fmla="*/ 1849331 w 2055887"/>
                <a:gd name="T11" fmla="*/ 1037536 h 2053126"/>
                <a:gd name="T12" fmla="*/ 1849405 w 2055887"/>
                <a:gd name="T13" fmla="*/ 1026563 h 2053126"/>
                <a:gd name="T14" fmla="*/ 1027944 w 2055887"/>
                <a:gd name="T15" fmla="*/ 206483 h 2053126"/>
                <a:gd name="T16" fmla="*/ 633367 w 2055887"/>
                <a:gd name="T17" fmla="*/ 307283 h 2053126"/>
                <a:gd name="T18" fmla="*/ 534059 w 2055887"/>
                <a:gd name="T19" fmla="*/ 126249 h 2053126"/>
                <a:gd name="T20" fmla="*/ 534059 w 2055887"/>
                <a:gd name="T21" fmla="*/ 0 h 2053126"/>
                <a:gd name="T22" fmla="*/ 2055887 w 2055887"/>
                <a:gd name="T23" fmla="*/ 1040294 h 205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055887" h="2053126">
                  <a:moveTo>
                    <a:pt x="534059" y="126249"/>
                  </a:moveTo>
                  <a:lnTo>
                    <a:pt x="534059" y="126249"/>
                  </a:lnTo>
                  <a:cubicBezTo>
                    <a:pt x="685459" y="43418"/>
                    <a:pt x="855311" y="-1"/>
                    <a:pt x="1027943" y="0"/>
                  </a:cubicBezTo>
                  <a:cubicBezTo>
                    <a:pt x="1595660" y="0"/>
                    <a:pt x="2055887" y="459607"/>
                    <a:pt x="2055887" y="1026563"/>
                  </a:cubicBezTo>
                  <a:cubicBezTo>
                    <a:pt x="2055887" y="1031140"/>
                    <a:pt x="2055856" y="1035718"/>
                    <a:pt x="2055795" y="1040296"/>
                  </a:cubicBezTo>
                  <a:lnTo>
                    <a:pt x="1849331" y="1037536"/>
                  </a:lnTo>
                  <a:cubicBezTo>
                    <a:pt x="1849380" y="1033878"/>
                    <a:pt x="1849405" y="1030220"/>
                    <a:pt x="1849405" y="1026563"/>
                  </a:cubicBezTo>
                  <a:cubicBezTo>
                    <a:pt x="1849405" y="573645"/>
                    <a:pt x="1481624" y="206483"/>
                    <a:pt x="1027944" y="206483"/>
                  </a:cubicBezTo>
                  <a:cubicBezTo>
                    <a:pt x="890027" y="206482"/>
                    <a:pt x="754331" y="241148"/>
                    <a:pt x="633367" y="307283"/>
                  </a:cubicBezTo>
                  <a:lnTo>
                    <a:pt x="534059" y="126249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空心弧 48"/>
            <p:cNvSpPr>
              <a:spLocks/>
            </p:cNvSpPr>
            <p:nvPr/>
          </p:nvSpPr>
          <p:spPr bwMode="auto">
            <a:xfrm flipV="1">
              <a:off x="131" y="178015"/>
              <a:ext cx="2055887" cy="2053126"/>
            </a:xfrm>
            <a:custGeom>
              <a:avLst/>
              <a:gdLst>
                <a:gd name="T0" fmla="*/ 397678 w 2055887"/>
                <a:gd name="T1" fmla="*/ 215599 h 2053126"/>
                <a:gd name="T2" fmla="*/ 397677 w 2055887"/>
                <a:gd name="T3" fmla="*/ 215598 h 2053126"/>
                <a:gd name="T4" fmla="*/ 1027944 w 2055887"/>
                <a:gd name="T5" fmla="*/ 0 h 2053126"/>
                <a:gd name="T6" fmla="*/ 2055888 w 2055887"/>
                <a:gd name="T7" fmla="*/ 1026563 h 2053126"/>
                <a:gd name="T8" fmla="*/ 2055796 w 2055887"/>
                <a:gd name="T9" fmla="*/ 1040297 h 2053126"/>
                <a:gd name="T10" fmla="*/ 1849331 w 2055887"/>
                <a:gd name="T11" fmla="*/ 1037536 h 2053126"/>
                <a:gd name="T12" fmla="*/ 1849405 w 2055887"/>
                <a:gd name="T13" fmla="*/ 1026563 h 2053126"/>
                <a:gd name="T14" fmla="*/ 1027944 w 2055887"/>
                <a:gd name="T15" fmla="*/ 206483 h 2053126"/>
                <a:gd name="T16" fmla="*/ 524384 w 2055887"/>
                <a:gd name="T17" fmla="*/ 378635 h 2053126"/>
                <a:gd name="T18" fmla="*/ 397678 w 2055887"/>
                <a:gd name="T19" fmla="*/ 215599 h 2053126"/>
                <a:gd name="T20" fmla="*/ 397678 w 2055887"/>
                <a:gd name="T21" fmla="*/ 0 h 2053126"/>
                <a:gd name="T22" fmla="*/ 2055887 w 2055887"/>
                <a:gd name="T23" fmla="*/ 1040294 h 205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055887" h="2053126">
                  <a:moveTo>
                    <a:pt x="397678" y="215599"/>
                  </a:moveTo>
                  <a:lnTo>
                    <a:pt x="397677" y="215598"/>
                  </a:lnTo>
                  <a:cubicBezTo>
                    <a:pt x="577974" y="75851"/>
                    <a:pt x="799714" y="-1"/>
                    <a:pt x="1027944" y="0"/>
                  </a:cubicBezTo>
                  <a:cubicBezTo>
                    <a:pt x="1595661" y="0"/>
                    <a:pt x="2055888" y="459607"/>
                    <a:pt x="2055888" y="1026563"/>
                  </a:cubicBezTo>
                  <a:cubicBezTo>
                    <a:pt x="2055888" y="1031141"/>
                    <a:pt x="2055857" y="1035719"/>
                    <a:pt x="2055796" y="1040297"/>
                  </a:cubicBezTo>
                  <a:lnTo>
                    <a:pt x="1849331" y="1037536"/>
                  </a:lnTo>
                  <a:cubicBezTo>
                    <a:pt x="1849380" y="1033878"/>
                    <a:pt x="1849405" y="1030220"/>
                    <a:pt x="1849405" y="1026563"/>
                  </a:cubicBezTo>
                  <a:cubicBezTo>
                    <a:pt x="1849405" y="573645"/>
                    <a:pt x="1481624" y="206483"/>
                    <a:pt x="1027944" y="206483"/>
                  </a:cubicBezTo>
                  <a:cubicBezTo>
                    <a:pt x="845604" y="206482"/>
                    <a:pt x="668446" y="267047"/>
                    <a:pt x="524384" y="378635"/>
                  </a:cubicBezTo>
                  <a:lnTo>
                    <a:pt x="397678" y="215599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  <a:lin ang="5400000"/>
            </a:gradFill>
            <a:ln w="9525" cap="flat" cmpd="sng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1000"/>
                </a:srgbClr>
              </a:outerShdw>
            </a:effec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3850005" y="5028154"/>
            <a:ext cx="272382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模型驱动的测试技术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 lvl="1" algn="just"/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高故障检测率</a:t>
            </a:r>
            <a:endParaRPr lang="en-US" altLang="zh-CN" dirty="0">
              <a:solidFill>
                <a:srgbClr val="5F5F5F"/>
              </a:solidFill>
              <a:latin typeface="微软雅黑" panose="020B0503020204020204" pitchFamily="34" charset="-122"/>
            </a:endParaRPr>
          </a:p>
          <a:p>
            <a:pPr lvl="1" algn="just"/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自动化程度高</a:t>
            </a:r>
            <a:endParaRPr lang="en-US" altLang="zh-CN" dirty="0">
              <a:solidFill>
                <a:srgbClr val="5F5F5F"/>
              </a:solidFill>
              <a:latin typeface="微软雅黑" panose="020B0503020204020204" pitchFamily="34" charset="-122"/>
            </a:endParaRPr>
          </a:p>
          <a:p>
            <a:pPr lvl="1" algn="just"/>
            <a:r>
              <a:rPr lang="zh-CN" altLang="en-US" dirty="0">
                <a:solidFill>
                  <a:srgbClr val="5F5F5F"/>
                </a:solidFill>
                <a:latin typeface="微软雅黑" panose="020B0503020204020204" pitchFamily="34" charset="-122"/>
              </a:rPr>
              <a:t>更好的适应需求演化</a:t>
            </a:r>
            <a:endParaRPr lang="en-US" altLang="zh-CN" dirty="0">
              <a:solidFill>
                <a:srgbClr val="5F5F5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6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"/>
    </mc:Choice>
    <mc:Fallback xmlns="">
      <p:transition spd="slow" advTm="1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0" grpId="0" autoUpdateAnimBg="0"/>
      <p:bldP spid="41" grpId="0" autoUpdateAnimBg="0"/>
      <p:bldP spid="42" grpId="0" animBg="1" autoUpdateAnimBg="0"/>
      <p:bldP spid="43" grpId="0" animBg="1" autoUpdateAnimBg="0"/>
      <p:bldP spid="44" grpId="0" animBg="1" autoUpdateAnimBg="0"/>
      <p:bldP spid="45" grpId="0" autoUpdateAnimBg="0"/>
      <p:bldP spid="46" grpId="0" autoUpdateAnimBg="0"/>
      <p:bldP spid="47" grpId="0" autoUpdateAnimBg="0"/>
      <p:bldP spid="22" grpId="0" autoUpdateAnimBg="0"/>
      <p:bldP spid="23" grpId="0" animBg="1" autoUpdateAnimBg="0"/>
      <p:bldP spid="2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课题背景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432593" y="1141323"/>
            <a:ext cx="5459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285750" indent="-285750">
              <a:buClr>
                <a:schemeClr val="accent1"/>
              </a:buClr>
              <a:buFont typeface="Wingdings" pitchFamily="2" charset="2"/>
              <a:buChar char="l"/>
              <a:defRPr sz="2000" b="1"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</a:t>
            </a: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4953000" y="1717675"/>
            <a:ext cx="3352800" cy="1863725"/>
            <a:chOff x="4953000" y="1717675"/>
            <a:chExt cx="3352800" cy="1863725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953000" y="3063875"/>
              <a:ext cx="1144588" cy="517525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服务提供者</a:t>
              </a: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140575" y="3063875"/>
              <a:ext cx="1165225" cy="517525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服务使用者</a:t>
              </a:r>
            </a:p>
          </p:txBody>
        </p:sp>
        <p:sp>
          <p:nvSpPr>
            <p:cNvPr id="33" name="TextBox 38"/>
            <p:cNvSpPr txBox="1">
              <a:spLocks noChangeArrowheads="1"/>
            </p:cNvSpPr>
            <p:nvPr/>
          </p:nvSpPr>
          <p:spPr bwMode="auto">
            <a:xfrm>
              <a:off x="7292863" y="2426432"/>
              <a:ext cx="5700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上下箭头 33"/>
            <p:cNvSpPr/>
            <p:nvPr/>
          </p:nvSpPr>
          <p:spPr bwMode="auto">
            <a:xfrm rot="19775563">
              <a:off x="7170738" y="2225675"/>
              <a:ext cx="223837" cy="854075"/>
            </a:xfrm>
            <a:prstGeom prst="upDownArrow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6048375" y="1717675"/>
              <a:ext cx="1004888" cy="496888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服务注册中心</a:t>
              </a:r>
            </a:p>
          </p:txBody>
        </p:sp>
        <p:sp>
          <p:nvSpPr>
            <p:cNvPr id="36" name="TextBox 37"/>
            <p:cNvSpPr txBox="1">
              <a:spLocks noChangeArrowheads="1"/>
            </p:cNvSpPr>
            <p:nvPr/>
          </p:nvSpPr>
          <p:spPr bwMode="auto">
            <a:xfrm>
              <a:off x="5348288" y="2438113"/>
              <a:ext cx="5696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</a:t>
              </a:r>
              <a:endPara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上下箭头 36"/>
            <p:cNvSpPr/>
            <p:nvPr/>
          </p:nvSpPr>
          <p:spPr bwMode="auto">
            <a:xfrm rot="1756313">
              <a:off x="5816600" y="2236788"/>
              <a:ext cx="234950" cy="854075"/>
            </a:xfrm>
            <a:prstGeom prst="upDownArrow">
              <a:avLst/>
            </a:prstGeom>
            <a:solidFill>
              <a:srgbClr val="4BACC6"/>
            </a:solidFill>
            <a:ln w="25400" cap="flat" cmpd="sng" algn="ctr">
              <a:solidFill>
                <a:srgbClr val="4BACC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9"/>
            <p:cNvSpPr txBox="1">
              <a:spLocks noChangeArrowheads="1"/>
            </p:cNvSpPr>
            <p:nvPr/>
          </p:nvSpPr>
          <p:spPr bwMode="auto">
            <a:xfrm>
              <a:off x="6339719" y="2957513"/>
              <a:ext cx="5697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</a:t>
              </a:r>
              <a:endPara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上下箭头 56"/>
            <p:cNvSpPr/>
            <p:nvPr/>
          </p:nvSpPr>
          <p:spPr bwMode="auto">
            <a:xfrm rot="5400000">
              <a:off x="6512719" y="2829719"/>
              <a:ext cx="222250" cy="966788"/>
            </a:xfrm>
            <a:prstGeom prst="upDownArrow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457200" y="2068513"/>
            <a:ext cx="4343400" cy="1285022"/>
            <a:chOff x="457200" y="2068513"/>
            <a:chExt cx="4343400" cy="1285022"/>
          </a:xfrm>
        </p:grpSpPr>
        <p:sp>
          <p:nvSpPr>
            <p:cNvPr id="59" name="矩形 6"/>
            <p:cNvSpPr>
              <a:spLocks noChangeArrowheads="1"/>
            </p:cNvSpPr>
            <p:nvPr/>
          </p:nvSpPr>
          <p:spPr bwMode="auto">
            <a:xfrm>
              <a:off x="609600" y="2068513"/>
              <a:ext cx="1443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857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ts val="1200"/>
                </a:spcBef>
                <a:spcAft>
                  <a:spcPts val="2400"/>
                </a:spcAft>
                <a:buClrTx/>
                <a:buFont typeface="Wingdings" panose="05000000000000000000" pitchFamily="2" charset="2"/>
                <a:buChar char="l"/>
              </a:pPr>
              <a:r>
                <a:rPr lang="en-US" altLang="zh-CN" sz="1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8"/>
            <p:cNvSpPr txBox="1">
              <a:spLocks noChangeArrowheads="1"/>
            </p:cNvSpPr>
            <p:nvPr/>
          </p:nvSpPr>
          <p:spPr bwMode="auto">
            <a:xfrm>
              <a:off x="457200" y="2522538"/>
              <a:ext cx="4343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>
                <a:spcBef>
                  <a:spcPct val="0"/>
                </a:spcBef>
                <a:spcAft>
                  <a:spcPts val="1800"/>
                </a:spcAft>
                <a:buClrTx/>
                <a:buFont typeface="Calibri" panose="020F0502020204030204" pitchFamily="34" charset="0"/>
                <a:buChar char="–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服务以功能模块的方式对外发布，对外提供统一的调用接口，而屏蔽服务的实现细节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457200" y="3429000"/>
            <a:ext cx="4343400" cy="1041400"/>
            <a:chOff x="457200" y="3429000"/>
            <a:chExt cx="4343400" cy="1041400"/>
          </a:xfrm>
        </p:grpSpPr>
        <p:sp>
          <p:nvSpPr>
            <p:cNvPr id="62" name="矩形 21"/>
            <p:cNvSpPr>
              <a:spLocks noChangeArrowheads="1"/>
            </p:cNvSpPr>
            <p:nvPr/>
          </p:nvSpPr>
          <p:spPr bwMode="auto">
            <a:xfrm>
              <a:off x="609600" y="3429000"/>
              <a:ext cx="2319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857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ts val="1200"/>
                </a:spcBef>
                <a:spcAft>
                  <a:spcPts val="2400"/>
                </a:spcAft>
                <a:buClrTx/>
                <a:buFont typeface="Wingdings" panose="05000000000000000000" pitchFamily="2" charset="2"/>
                <a:buChar char="l"/>
              </a:pPr>
              <a:r>
                <a:rPr lang="zh-CN" altLang="en-US" sz="1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服务组合（组装）</a:t>
              </a:r>
              <a:endPara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8"/>
            <p:cNvSpPr txBox="1">
              <a:spLocks noChangeArrowheads="1"/>
            </p:cNvSpPr>
            <p:nvPr/>
          </p:nvSpPr>
          <p:spPr bwMode="auto">
            <a:xfrm>
              <a:off x="457200" y="3886200"/>
              <a:ext cx="43434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just" eaLnBrk="1" hangingPunct="1">
                <a:spcBef>
                  <a:spcPct val="0"/>
                </a:spcBef>
                <a:spcAft>
                  <a:spcPts val="1800"/>
                </a:spcAft>
                <a:buClrTx/>
                <a:buFont typeface="Calibri" panose="020F0502020204030204" pitchFamily="34" charset="0"/>
                <a:buChar char="–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以一定的方式协调和组织多个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服务，从而支持复杂的业务流程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5424488" y="4043680"/>
            <a:ext cx="2246312" cy="233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4635500" y="4914900"/>
            <a:ext cx="762000" cy="411163"/>
            <a:chOff x="4572000" y="4914900"/>
            <a:chExt cx="762000" cy="411163"/>
          </a:xfrm>
        </p:grpSpPr>
        <p:sp>
          <p:nvSpPr>
            <p:cNvPr id="66" name="右箭头 65"/>
            <p:cNvSpPr/>
            <p:nvPr/>
          </p:nvSpPr>
          <p:spPr bwMode="auto">
            <a:xfrm>
              <a:off x="4572000" y="5143500"/>
              <a:ext cx="762000" cy="18256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37"/>
            <p:cNvSpPr txBox="1">
              <a:spLocks noChangeArrowheads="1"/>
            </p:cNvSpPr>
            <p:nvPr/>
          </p:nvSpPr>
          <p:spPr bwMode="auto">
            <a:xfrm>
              <a:off x="4648200" y="4914900"/>
              <a:ext cx="5699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组装</a:t>
              </a:r>
              <a:endParaRPr lang="en-US" altLang="zh-CN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椭圆 67"/>
          <p:cNvSpPr/>
          <p:nvPr/>
        </p:nvSpPr>
        <p:spPr bwMode="auto">
          <a:xfrm>
            <a:off x="6048375" y="4114800"/>
            <a:ext cx="962025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5481638" y="5016500"/>
            <a:ext cx="842962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6762750" y="5016500"/>
            <a:ext cx="857250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048375" y="5848350"/>
            <a:ext cx="962025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72" name="流程图: 决策 71"/>
          <p:cNvSpPr/>
          <p:nvPr/>
        </p:nvSpPr>
        <p:spPr bwMode="auto">
          <a:xfrm>
            <a:off x="6248400" y="4706938"/>
            <a:ext cx="574675" cy="26511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箭头连接符 72"/>
          <p:cNvCxnSpPr>
            <a:stCxn id="68" idx="4"/>
            <a:endCxn id="72" idx="0"/>
          </p:cNvCxnSpPr>
          <p:nvPr/>
        </p:nvCxnSpPr>
        <p:spPr bwMode="auto">
          <a:xfrm>
            <a:off x="6529388" y="4514850"/>
            <a:ext cx="6350" cy="1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72" idx="1"/>
            <a:endCxn id="69" idx="0"/>
          </p:cNvCxnSpPr>
          <p:nvPr/>
        </p:nvCxnSpPr>
        <p:spPr bwMode="auto">
          <a:xfrm rot="10800000" flipV="1">
            <a:off x="5903913" y="4838700"/>
            <a:ext cx="344487" cy="177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72" idx="3"/>
            <a:endCxn id="70" idx="0"/>
          </p:cNvCxnSpPr>
          <p:nvPr/>
        </p:nvCxnSpPr>
        <p:spPr bwMode="auto">
          <a:xfrm>
            <a:off x="6823075" y="4838700"/>
            <a:ext cx="368300" cy="177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9" idx="4"/>
            <a:endCxn id="71" idx="0"/>
          </p:cNvCxnSpPr>
          <p:nvPr/>
        </p:nvCxnSpPr>
        <p:spPr bwMode="auto">
          <a:xfrm rot="16200000" flipH="1">
            <a:off x="6000751" y="5319712"/>
            <a:ext cx="431800" cy="6254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0" idx="4"/>
            <a:endCxn id="71" idx="0"/>
          </p:cNvCxnSpPr>
          <p:nvPr/>
        </p:nvCxnSpPr>
        <p:spPr bwMode="auto">
          <a:xfrm rot="5400000">
            <a:off x="6644482" y="5301456"/>
            <a:ext cx="431800" cy="6619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1752600" y="4610100"/>
            <a:ext cx="2819400" cy="1238250"/>
            <a:chOff x="1752600" y="4610100"/>
            <a:chExt cx="2819400" cy="1238250"/>
          </a:xfrm>
        </p:grpSpPr>
        <p:sp>
          <p:nvSpPr>
            <p:cNvPr id="79" name="椭圆 78"/>
            <p:cNvSpPr/>
            <p:nvPr/>
          </p:nvSpPr>
          <p:spPr bwMode="auto">
            <a:xfrm>
              <a:off x="2016125" y="4724400"/>
              <a:ext cx="1039813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3303588" y="4724400"/>
              <a:ext cx="1039812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2008188" y="5307013"/>
              <a:ext cx="1039812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3303588" y="5307013"/>
              <a:ext cx="1039812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752600" y="4610100"/>
              <a:ext cx="2819400" cy="123825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2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肘形连接符 54"/>
          <p:cNvCxnSpPr>
            <a:stCxn id="69" idx="2"/>
          </p:cNvCxnSpPr>
          <p:nvPr/>
        </p:nvCxnSpPr>
        <p:spPr>
          <a:xfrm rot="10800000">
            <a:off x="984617" y="3503222"/>
            <a:ext cx="926926" cy="210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课题背景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21"/>
          <p:cNvSpPr>
            <a:spLocks noChangeArrowheads="1"/>
          </p:cNvSpPr>
          <p:nvPr/>
        </p:nvSpPr>
        <p:spPr bwMode="auto">
          <a:xfrm>
            <a:off x="571289" y="1147986"/>
            <a:ext cx="27815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1200"/>
              </a:spcBef>
              <a:spcAft>
                <a:spcPts val="2400"/>
              </a:spcAft>
              <a:buClrTx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服务组合引入的新问题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11543" y="4510107"/>
            <a:ext cx="2138362" cy="2133600"/>
            <a:chOff x="5329238" y="1841500"/>
            <a:chExt cx="2138362" cy="2133600"/>
          </a:xfrm>
        </p:grpSpPr>
        <p:sp>
          <p:nvSpPr>
            <p:cNvPr id="68" name="椭圆 67"/>
            <p:cNvSpPr/>
            <p:nvPr/>
          </p:nvSpPr>
          <p:spPr bwMode="auto">
            <a:xfrm>
              <a:off x="5895975" y="1841500"/>
              <a:ext cx="962025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329238" y="2743200"/>
              <a:ext cx="842962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6610350" y="2743200"/>
              <a:ext cx="857250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5895975" y="3575050"/>
              <a:ext cx="962025" cy="4000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r>
                <a:rPr lang="en-US" altLang="zh-CN" sz="12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72" name="流程图: 决策 71"/>
            <p:cNvSpPr/>
            <p:nvPr/>
          </p:nvSpPr>
          <p:spPr bwMode="auto">
            <a:xfrm>
              <a:off x="6096000" y="2433638"/>
              <a:ext cx="574675" cy="265112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箭头连接符 72"/>
            <p:cNvCxnSpPr>
              <a:stCxn id="68" idx="4"/>
              <a:endCxn id="72" idx="0"/>
            </p:cNvCxnSpPr>
            <p:nvPr/>
          </p:nvCxnSpPr>
          <p:spPr bwMode="auto">
            <a:xfrm>
              <a:off x="6376988" y="2241550"/>
              <a:ext cx="6350" cy="1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72" idx="1"/>
            </p:cNvCxnSpPr>
            <p:nvPr/>
          </p:nvCxnSpPr>
          <p:spPr bwMode="auto">
            <a:xfrm rot="10800000" flipV="1">
              <a:off x="5751513" y="2565400"/>
              <a:ext cx="344487" cy="1778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>
              <a:stCxn id="72" idx="3"/>
              <a:endCxn id="70" idx="0"/>
            </p:cNvCxnSpPr>
            <p:nvPr/>
          </p:nvCxnSpPr>
          <p:spPr bwMode="auto">
            <a:xfrm>
              <a:off x="6670675" y="2565400"/>
              <a:ext cx="368300" cy="1778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69" idx="4"/>
              <a:endCxn id="71" idx="0"/>
            </p:cNvCxnSpPr>
            <p:nvPr/>
          </p:nvCxnSpPr>
          <p:spPr bwMode="auto">
            <a:xfrm rot="16200000" flipH="1">
              <a:off x="5848351" y="3046412"/>
              <a:ext cx="431800" cy="62547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>
              <a:stCxn id="70" idx="4"/>
              <a:endCxn id="71" idx="0"/>
            </p:cNvCxnSpPr>
            <p:nvPr/>
          </p:nvCxnSpPr>
          <p:spPr bwMode="auto">
            <a:xfrm rot="5400000">
              <a:off x="6492082" y="3028156"/>
              <a:ext cx="431800" cy="66198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椭圆 78"/>
          <p:cNvSpPr/>
          <p:nvPr/>
        </p:nvSpPr>
        <p:spPr bwMode="auto">
          <a:xfrm>
            <a:off x="741797" y="1769472"/>
            <a:ext cx="1039813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1962055" y="2094040"/>
            <a:ext cx="1039812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727493" y="2462138"/>
            <a:ext cx="1039812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1931807" y="2818658"/>
            <a:ext cx="1039812" cy="4000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2" name="弧形 1"/>
          <p:cNvSpPr/>
          <p:nvPr/>
        </p:nvSpPr>
        <p:spPr>
          <a:xfrm rot="7198929">
            <a:off x="773571" y="735699"/>
            <a:ext cx="2348615" cy="3185654"/>
          </a:xfrm>
          <a:prstGeom prst="arc">
            <a:avLst>
              <a:gd name="adj1" fmla="val 16388725"/>
              <a:gd name="adj2" fmla="val 5428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451713" y="3697789"/>
            <a:ext cx="0" cy="735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526450" y="3885590"/>
            <a:ext cx="666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3347405" y="3317050"/>
            <a:ext cx="780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078895" y="2168886"/>
            <a:ext cx="476880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实现透明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对服务使用者和系统集成商，服务只是提供了接口，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实现部分是透明的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文档信息有限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服务的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WSDL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4" action="ppaction://hlinksldjump"/>
              </a:rPr>
              <a:t>文档里信息有限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服务的使用者并不能了解操作中潜藏的数据与控制流方面的约束；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/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接口与实现的不一致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需求的快速变化导致参与组装的服务面临经常性的修改，服务的接口与实现之间潜藏不一致性。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33265" y="1444768"/>
            <a:ext cx="5044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服务组合来说，其正确性不仅仅取决于组合流程，也取决于各个组成它的服务。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12990" y="4565594"/>
            <a:ext cx="1663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无法完全了解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被调用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的正确使用方式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9" y="2012557"/>
            <a:ext cx="355993" cy="355993"/>
          </a:xfrm>
          <a:prstGeom prst="rect">
            <a:avLst/>
          </a:prstGeom>
        </p:spPr>
      </p:pic>
      <p:pic>
        <p:nvPicPr>
          <p:cNvPr id="89" name="图片 8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60" y="3861657"/>
            <a:ext cx="355993" cy="3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50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课题背景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21"/>
          <p:cNvSpPr>
            <a:spLocks noChangeArrowheads="1"/>
          </p:cNvSpPr>
          <p:nvPr/>
        </p:nvSpPr>
        <p:spPr bwMode="auto">
          <a:xfrm>
            <a:off x="402461" y="1147986"/>
            <a:ext cx="3119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1200"/>
              </a:spcBef>
              <a:spcAft>
                <a:spcPts val="2400"/>
              </a:spcAft>
              <a:buClrTx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网络服务描述语言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(WSDL)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2556" y="1999556"/>
            <a:ext cx="59330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WSDL以XML格式描述网络服务的位置，以及此服务提供的操作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87581"/>
              </p:ext>
            </p:extLst>
          </p:nvPr>
        </p:nvGraphicFramePr>
        <p:xfrm>
          <a:off x="1164656" y="2820349"/>
          <a:ext cx="60960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307743678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282119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effectLst/>
                        </a:rPr>
                        <a:t>元素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dirty="0">
                          <a:effectLst/>
                        </a:rPr>
                        <a:t>定义</a:t>
                      </a:r>
                      <a:endParaRPr lang="zh-CN" alt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/>
                </a:tc>
                <a:extLst>
                  <a:ext uri="{0D108BD9-81ED-4DB2-BD59-A6C34878D82A}">
                    <a16:rowId xmlns:a16="http://schemas.microsoft.com/office/drawing/2014/main" val="160912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portType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web service</a:t>
                      </a:r>
                      <a:r>
                        <a:rPr lang="zh-CN" alt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执行的操作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234202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&lt;message&gt;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web service</a:t>
                      </a:r>
                      <a:r>
                        <a:rPr lang="zh-CN" alt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使用的消息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286094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&lt;types&gt;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web service</a:t>
                      </a:r>
                      <a:r>
                        <a:rPr lang="zh-CN" alt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使用的数据类型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157285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&lt;binding&gt;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web service</a:t>
                      </a:r>
                      <a:r>
                        <a:rPr lang="zh-CN" altLang="en-US" sz="1400" kern="12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使用的通信协议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7150" marR="142875" marT="57150" marB="57150" anchor="ctr"/>
                </a:tc>
                <a:extLst>
                  <a:ext uri="{0D108BD9-81ED-4DB2-BD59-A6C34878D82A}">
                    <a16:rowId xmlns:a16="http://schemas.microsoft.com/office/drawing/2014/main" val="3342878133"/>
                  </a:ext>
                </a:extLst>
              </a:tr>
            </a:tbl>
          </a:graphicData>
        </a:graphic>
      </p:graphicFrame>
      <p:sp>
        <p:nvSpPr>
          <p:cNvPr id="4" name="矩形: 圆角 3"/>
          <p:cNvSpPr/>
          <p:nvPr/>
        </p:nvSpPr>
        <p:spPr>
          <a:xfrm rot="20669756">
            <a:off x="1952056" y="3537899"/>
            <a:ext cx="4521200" cy="419100"/>
          </a:xfrm>
          <a:prstGeom prst="roundRect">
            <a:avLst/>
          </a:prstGeom>
          <a:ln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缺乏操作数据与控制流方面的约束描述</a:t>
            </a:r>
          </a:p>
        </p:txBody>
      </p:sp>
    </p:spTree>
    <p:extLst>
      <p:ext uri="{BB962C8B-B14F-4D97-AF65-F5344CB8AC3E}">
        <p14:creationId xmlns:p14="http://schemas.microsoft.com/office/powerpoint/2010/main" val="14615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研究动机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8231" y="1771164"/>
            <a:ext cx="765106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457200"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由于服务组装只能依据规格说明访问相关服务，为了确保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服务调用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可靠性，有效地监控运行时刻可能出现的不一致性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 algn="just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WSDL(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服务说明文档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角度出发，添加服务行为相关的数据和控制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定义满足各种约束的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覆盖准则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的测试用例生成算法；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服务提供的操作进行测试及监控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4792" y="4592794"/>
            <a:ext cx="2874505" cy="369332"/>
          </a:xfrm>
          <a:prstGeom prst="rect">
            <a:avLst/>
          </a:prstGeom>
          <a:ln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这张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要加入一个原理图</a:t>
            </a:r>
          </a:p>
        </p:txBody>
      </p:sp>
    </p:spTree>
    <p:extLst>
      <p:ext uri="{BB962C8B-B14F-4D97-AF65-F5344CB8AC3E}">
        <p14:creationId xmlns:p14="http://schemas.microsoft.com/office/powerpoint/2010/main" val="26346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1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07951" y="133380"/>
            <a:ext cx="1943100" cy="1108042"/>
            <a:chOff x="0" y="1313877"/>
            <a:chExt cx="1943100" cy="1107963"/>
          </a:xfrm>
        </p:grpSpPr>
        <p:sp>
          <p:nvSpPr>
            <p:cNvPr id="23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24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8724900" y="6453000"/>
            <a:ext cx="4191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5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7042" y="3152988"/>
            <a:ext cx="340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选题意义及目的</a:t>
            </a:r>
          </a:p>
        </p:txBody>
      </p:sp>
      <p:sp>
        <p:nvSpPr>
          <p:cNvPr id="14" name="矩形 53"/>
          <p:cNvSpPr>
            <a:spLocks noChangeArrowheads="1"/>
          </p:cNvSpPr>
          <p:nvPr/>
        </p:nvSpPr>
        <p:spPr bwMode="auto">
          <a:xfrm>
            <a:off x="1" y="2011815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sp>
        <p:nvSpPr>
          <p:cNvPr id="16" name="矩形 53"/>
          <p:cNvSpPr>
            <a:spLocks noChangeArrowheads="1"/>
          </p:cNvSpPr>
          <p:nvPr/>
        </p:nvSpPr>
        <p:spPr bwMode="auto">
          <a:xfrm>
            <a:off x="1" y="2844216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意义目的</a:t>
            </a:r>
          </a:p>
        </p:txBody>
      </p:sp>
      <p:sp>
        <p:nvSpPr>
          <p:cNvPr id="17" name="矩形 53"/>
          <p:cNvSpPr>
            <a:spLocks noChangeArrowheads="1"/>
          </p:cNvSpPr>
          <p:nvPr/>
        </p:nvSpPr>
        <p:spPr bwMode="auto">
          <a:xfrm>
            <a:off x="1" y="3687887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</a:p>
        </p:txBody>
      </p:sp>
      <p:sp>
        <p:nvSpPr>
          <p:cNvPr id="18" name="矩形 53"/>
          <p:cNvSpPr>
            <a:spLocks noChangeArrowheads="1"/>
          </p:cNvSpPr>
          <p:nvPr/>
        </p:nvSpPr>
        <p:spPr bwMode="auto">
          <a:xfrm>
            <a:off x="1" y="4531558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19" name="等腰三角形 18"/>
          <p:cNvSpPr>
            <a:spLocks noChangeAspect="1"/>
          </p:cNvSpPr>
          <p:nvPr/>
        </p:nvSpPr>
        <p:spPr>
          <a:xfrm rot="16200000">
            <a:off x="1925051" y="3144615"/>
            <a:ext cx="252000" cy="2172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orbel" panose="020B0503020204020204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4"/>
    </mc:Choice>
    <mc:Fallback xmlns="">
      <p:transition spd="slow" advTm="2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15" grpId="0" animBg="1"/>
      <p:bldP spid="13" grpId="0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3.6|3.7|4.7|14.2|2.3|7.2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3.6|3.7|4.7|14.2|2.3|7.2|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heme/theme1.xml><?xml version="1.0" encoding="utf-8"?>
<a:theme xmlns:a="http://schemas.openxmlformats.org/drawingml/2006/main" name="2_框架">
  <a:themeElements>
    <a:clrScheme name="自定义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539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545454"/>
    </a:dk2>
    <a:lt2>
      <a:srgbClr val="BFBFBF"/>
    </a:lt2>
    <a:accent1>
      <a:srgbClr val="00539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17987</TotalTime>
  <Words>3825</Words>
  <Application>Microsoft Office PowerPoint</Application>
  <PresentationFormat>全屏显示(4:3)</PresentationFormat>
  <Paragraphs>539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 Unicode MS</vt:lpstr>
      <vt:lpstr>TimesNewRoman,Bold</vt:lpstr>
      <vt:lpstr>等线</vt:lpstr>
      <vt:lpstr>仿宋</vt:lpstr>
      <vt:lpstr>华文楷体</vt:lpstr>
      <vt:lpstr>华文新魏</vt:lpstr>
      <vt:lpstr>楷体</vt:lpstr>
      <vt:lpstr>宋体</vt:lpstr>
      <vt:lpstr>微软雅黑</vt:lpstr>
      <vt:lpstr>幼圆</vt:lpstr>
      <vt:lpstr>Arial</vt:lpstr>
      <vt:lpstr>Calibri</vt:lpstr>
      <vt:lpstr>Calibri Light</vt:lpstr>
      <vt:lpstr>Corbel</vt:lpstr>
      <vt:lpstr>Times New Roman</vt:lpstr>
      <vt:lpstr>Wingdings</vt:lpstr>
      <vt:lpstr>Wingdings 2</vt:lpstr>
      <vt:lpstr>2_框架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JingTing JIA</cp:lastModifiedBy>
  <cp:revision>415</cp:revision>
  <dcterms:created xsi:type="dcterms:W3CDTF">2017-02-28T07:57:13Z</dcterms:created>
  <dcterms:modified xsi:type="dcterms:W3CDTF">2017-09-24T14:53:02Z</dcterms:modified>
</cp:coreProperties>
</file>