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heme/themeOverride1.xml" ContentType="application/vnd.openxmlformats-officedocument.themeOverr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tags/tag28.xml" ContentType="application/vnd.openxmlformats-officedocument.presentationml.tags+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tags/tag30.xml" ContentType="application/vnd.openxmlformats-officedocument.presentationml.tags+xml"/>
  <Override PartName="/ppt/notesSlides/notesSlide39.xml" ContentType="application/vnd.openxmlformats-officedocument.presentationml.notesSlide+xml"/>
  <Override PartName="/ppt/tags/tag31.xml" ContentType="application/vnd.openxmlformats-officedocument.presentationml.tags+xml"/>
  <Override PartName="/ppt/notesSlides/notesSlide40.xml" ContentType="application/vnd.openxmlformats-officedocument.presentationml.notesSlide+xml"/>
  <Override PartName="/ppt/tags/tag32.xml" ContentType="application/vnd.openxmlformats-officedocument.presentationml.tags+xml"/>
  <Override PartName="/ppt/notesSlides/notesSlide41.xml" ContentType="application/vnd.openxmlformats-officedocument.presentationml.notesSlide+xml"/>
  <Override PartName="/ppt/tags/tag33.xml" ContentType="application/vnd.openxmlformats-officedocument.presentationml.tags+xml"/>
  <Override PartName="/ppt/notesSlides/notesSlide42.xml" ContentType="application/vnd.openxmlformats-officedocument.presentationml.notesSlide+xml"/>
  <Override PartName="/ppt/tags/tag34.xml" ContentType="application/vnd.openxmlformats-officedocument.presentationml.tags+xml"/>
  <Override PartName="/ppt/notesSlides/notesSlide43.xml" ContentType="application/vnd.openxmlformats-officedocument.presentationml.notesSlide+xml"/>
  <Override PartName="/ppt/tags/tag35.xml" ContentType="application/vnd.openxmlformats-officedocument.presentationml.tags+xml"/>
  <Override PartName="/ppt/notesSlides/notesSlide44.xml" ContentType="application/vnd.openxmlformats-officedocument.presentationml.notesSlide+xml"/>
  <Override PartName="/ppt/tags/tag3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9" r:id="rId2"/>
  </p:sldMasterIdLst>
  <p:notesMasterIdLst>
    <p:notesMasterId r:id="rId49"/>
  </p:notesMasterIdLst>
  <p:sldIdLst>
    <p:sldId id="272" r:id="rId3"/>
    <p:sldId id="271" r:id="rId4"/>
    <p:sldId id="273" r:id="rId5"/>
    <p:sldId id="274" r:id="rId6"/>
    <p:sldId id="275" r:id="rId7"/>
    <p:sldId id="277" r:id="rId8"/>
    <p:sldId id="286" r:id="rId9"/>
    <p:sldId id="282" r:id="rId10"/>
    <p:sldId id="278" r:id="rId11"/>
    <p:sldId id="279" r:id="rId12"/>
    <p:sldId id="280" r:id="rId13"/>
    <p:sldId id="283" r:id="rId14"/>
    <p:sldId id="326" r:id="rId15"/>
    <p:sldId id="260" r:id="rId16"/>
    <p:sldId id="327" r:id="rId17"/>
    <p:sldId id="328" r:id="rId18"/>
    <p:sldId id="330" r:id="rId19"/>
    <p:sldId id="294" r:id="rId20"/>
    <p:sldId id="262" r:id="rId21"/>
    <p:sldId id="329" r:id="rId22"/>
    <p:sldId id="325" r:id="rId23"/>
    <p:sldId id="343" r:id="rId24"/>
    <p:sldId id="331" r:id="rId25"/>
    <p:sldId id="295" r:id="rId26"/>
    <p:sldId id="332" r:id="rId27"/>
    <p:sldId id="335" r:id="rId28"/>
    <p:sldId id="336" r:id="rId29"/>
    <p:sldId id="337" r:id="rId30"/>
    <p:sldId id="338" r:id="rId31"/>
    <p:sldId id="342" r:id="rId32"/>
    <p:sldId id="339" r:id="rId33"/>
    <p:sldId id="334" r:id="rId34"/>
    <p:sldId id="333" r:id="rId35"/>
    <p:sldId id="340" r:id="rId36"/>
    <p:sldId id="341" r:id="rId37"/>
    <p:sldId id="316" r:id="rId38"/>
    <p:sldId id="320" r:id="rId39"/>
    <p:sldId id="315" r:id="rId40"/>
    <p:sldId id="321" r:id="rId41"/>
    <p:sldId id="317" r:id="rId42"/>
    <p:sldId id="323" r:id="rId43"/>
    <p:sldId id="322" r:id="rId44"/>
    <p:sldId id="318" r:id="rId45"/>
    <p:sldId id="306" r:id="rId46"/>
    <p:sldId id="307" r:id="rId47"/>
    <p:sldId id="304"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Ting JIA" initials="JJ" lastIdx="1" clrIdx="0">
    <p:extLst>
      <p:ext uri="{19B8F6BF-5375-455C-9EA6-DF929625EA0E}">
        <p15:presenceInfo xmlns:p15="http://schemas.microsoft.com/office/powerpoint/2012/main" userId="0fa2e7627b3e6f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0" autoAdjust="0"/>
    <p:restoredTop sz="69145" autoAdjust="0"/>
  </p:normalViewPr>
  <p:slideViewPr>
    <p:cSldViewPr snapToGrid="0">
      <p:cViewPr varScale="1">
        <p:scale>
          <a:sx n="73" d="100"/>
          <a:sy n="73"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194FA-0FC1-4CB4-BDB7-7FC361D739EC}" type="datetimeFigureOut">
              <a:rPr lang="zh-CN" altLang="en-US" smtClean="0"/>
              <a:t>2017/11/5 Sunday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BD165-A480-40DD-9BC9-41726E8CCA5D}" type="slidenum">
              <a:rPr lang="zh-CN" altLang="en-US" smtClean="0"/>
              <a:t>‹#›</a:t>
            </a:fld>
            <a:endParaRPr lang="zh-CN" altLang="en-US"/>
          </a:p>
        </p:txBody>
      </p:sp>
    </p:spTree>
    <p:extLst>
      <p:ext uri="{BB962C8B-B14F-4D97-AF65-F5344CB8AC3E}">
        <p14:creationId xmlns:p14="http://schemas.microsoft.com/office/powerpoint/2010/main" val="361727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今天我将进行关于</a:t>
            </a:r>
            <a:r>
              <a:rPr lang="zh-CN" altLang="en-US" sz="1200" b="1" dirty="0">
                <a:latin typeface="宋体" panose="02010600030101010101" pitchFamily="2" charset="-122"/>
                <a:ea typeface="宋体" panose="02010600030101010101" pitchFamily="2" charset="-122"/>
              </a:rPr>
              <a:t>行为模型驱动的服务组合程序测试用例生成技术研究</a:t>
            </a:r>
            <a:r>
              <a:rPr lang="zh-CN" altLang="en-US" dirty="0"/>
              <a:t>项目的研究进展报告</a:t>
            </a:r>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82727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目前研究主要针对于单个服务层面，或是服务组合流程的测试</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但在很大程度上忽略了现有的方法</a:t>
            </a:r>
            <a:endParaRPr lang="en-US" altLang="zh-CN" dirty="0">
              <a:solidFill>
                <a:schemeClr val="tx1"/>
              </a:solidFill>
              <a:latin typeface="华文楷体" panose="02010600040101010101" pitchFamily="2" charset="-122"/>
              <a:ea typeface="华文楷体" panose="02010600040101010101" pitchFamily="2" charset="-122"/>
            </a:endParaRPr>
          </a:p>
          <a:p>
            <a:pPr indent="457200"/>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6640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下面介绍下重点研究内容及项目进展</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2261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kern="1200" dirty="0" smtClean="0">
                <a:solidFill>
                  <a:schemeClr val="tx1"/>
                </a:solidFill>
                <a:effectLst/>
                <a:latin typeface="+mn-lt"/>
                <a:ea typeface="+mn-ea"/>
                <a:cs typeface="+mn-cs"/>
              </a:rPr>
              <a:t>行为模型驱动的</a:t>
            </a:r>
            <a:r>
              <a:rPr lang="en-US" altLang="zh-CN" sz="1200" kern="1200" dirty="0" smtClean="0">
                <a:solidFill>
                  <a:schemeClr val="tx1"/>
                </a:solidFill>
                <a:effectLst/>
                <a:latin typeface="+mn-lt"/>
                <a:ea typeface="+mn-ea"/>
                <a:cs typeface="+mn-cs"/>
              </a:rPr>
              <a:t>Web</a:t>
            </a:r>
            <a:r>
              <a:rPr lang="zh-CN" altLang="en-US" sz="1200" kern="1200" dirty="0" smtClean="0">
                <a:solidFill>
                  <a:schemeClr val="tx1"/>
                </a:solidFill>
                <a:effectLst/>
                <a:latin typeface="+mn-lt"/>
                <a:ea typeface="+mn-ea"/>
                <a:cs typeface="+mn-cs"/>
              </a:rPr>
              <a:t>服务组合测试用例生成技术流程如下：</a:t>
            </a:r>
            <a:endParaRPr lang="en-US" altLang="zh-CN" sz="1200" kern="1200" dirty="0" smtClean="0">
              <a:solidFill>
                <a:schemeClr val="tx1"/>
              </a:solidFill>
              <a:effectLst/>
              <a:latin typeface="+mn-lt"/>
              <a:ea typeface="+mn-ea"/>
              <a:cs typeface="+mn-cs"/>
            </a:endParaRPr>
          </a:p>
          <a:p>
            <a:pPr indent="457200"/>
            <a:r>
              <a:rPr lang="zh-CN" altLang="en-US" sz="1200" kern="1200" dirty="0" smtClean="0">
                <a:solidFill>
                  <a:schemeClr val="tx1"/>
                </a:solidFill>
                <a:effectLst/>
                <a:latin typeface="+mn-lt"/>
                <a:ea typeface="+mn-ea"/>
                <a:cs typeface="+mn-cs"/>
              </a:rPr>
              <a:t>服务开发商提供扩展后的</a:t>
            </a:r>
            <a:r>
              <a:rPr lang="en-US" altLang="zh-CN" sz="1200" kern="1200" dirty="0" smtClean="0">
                <a:solidFill>
                  <a:schemeClr val="tx1"/>
                </a:solidFill>
                <a:effectLst/>
                <a:latin typeface="+mn-lt"/>
                <a:ea typeface="+mn-ea"/>
                <a:cs typeface="+mn-cs"/>
              </a:rPr>
              <a:t>WSDL</a:t>
            </a:r>
            <a:r>
              <a:rPr lang="zh-CN" altLang="en-US" sz="1200" kern="1200" dirty="0" smtClean="0">
                <a:solidFill>
                  <a:schemeClr val="tx1"/>
                </a:solidFill>
                <a:effectLst/>
                <a:latin typeface="+mn-lt"/>
                <a:ea typeface="+mn-ea"/>
                <a:cs typeface="+mn-cs"/>
              </a:rPr>
              <a:t>文档</a:t>
            </a:r>
            <a:r>
              <a:rPr lang="en-US" altLang="zh-CN" sz="1200" kern="1200" dirty="0" smtClean="0">
                <a:solidFill>
                  <a:schemeClr val="tx1"/>
                </a:solidFill>
                <a:effectLst/>
                <a:latin typeface="+mn-lt"/>
                <a:ea typeface="+mn-ea"/>
                <a:cs typeface="+mn-cs"/>
              </a:rPr>
              <a:t>(EX-WSDL)</a:t>
            </a:r>
            <a:r>
              <a:rPr lang="zh-CN" altLang="en-US" sz="1200" kern="1200" dirty="0" smtClean="0">
                <a:solidFill>
                  <a:schemeClr val="tx1"/>
                </a:solidFill>
                <a:effectLst/>
                <a:latin typeface="+mn-lt"/>
                <a:ea typeface="+mn-ea"/>
                <a:cs typeface="+mn-cs"/>
              </a:rPr>
              <a:t>及服务操作对应的决策表</a:t>
            </a:r>
            <a:r>
              <a:rPr lang="en-US" altLang="zh-CN" sz="1200" kern="1200" dirty="0" smtClean="0">
                <a:solidFill>
                  <a:schemeClr val="tx1"/>
                </a:solidFill>
                <a:effectLst/>
                <a:latin typeface="+mn-lt"/>
                <a:ea typeface="+mn-ea"/>
                <a:cs typeface="+mn-cs"/>
              </a:rPr>
              <a:t>(WS-DT)</a:t>
            </a:r>
          </a:p>
          <a:p>
            <a:pPr indent="457200"/>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、解析</a:t>
            </a:r>
            <a:r>
              <a:rPr lang="en-US" altLang="zh-CN" sz="1200" kern="1200" dirty="0" smtClean="0">
                <a:solidFill>
                  <a:schemeClr val="tx1"/>
                </a:solidFill>
                <a:effectLst/>
                <a:latin typeface="+mn-lt"/>
                <a:ea typeface="+mn-ea"/>
                <a:cs typeface="+mn-cs"/>
              </a:rPr>
              <a:t>EX-WSDL</a:t>
            </a:r>
            <a:r>
              <a:rPr lang="zh-CN" altLang="en-US" sz="1200" kern="1200" dirty="0" smtClean="0">
                <a:solidFill>
                  <a:schemeClr val="tx1"/>
                </a:solidFill>
                <a:effectLst/>
                <a:latin typeface="+mn-lt"/>
                <a:ea typeface="+mn-ea"/>
                <a:cs typeface="+mn-cs"/>
              </a:rPr>
              <a:t>，获取</a:t>
            </a:r>
            <a:r>
              <a:rPr lang="en-US" altLang="zh-CN" sz="1200" kern="1200" dirty="0" smtClean="0">
                <a:solidFill>
                  <a:schemeClr val="tx1"/>
                </a:solidFill>
                <a:effectLst/>
                <a:latin typeface="+mn-lt"/>
                <a:ea typeface="+mn-ea"/>
                <a:cs typeface="+mn-cs"/>
              </a:rPr>
              <a:t>web</a:t>
            </a:r>
            <a:r>
              <a:rPr lang="zh-CN" altLang="en-US" sz="1200" kern="1200" dirty="0" smtClean="0">
                <a:solidFill>
                  <a:schemeClr val="tx1"/>
                </a:solidFill>
                <a:effectLst/>
                <a:latin typeface="+mn-lt"/>
                <a:ea typeface="+mn-ea"/>
                <a:cs typeface="+mn-cs"/>
              </a:rPr>
              <a:t>服务提供操作的约束（用于后续生成行为模型）、</a:t>
            </a:r>
            <a:r>
              <a:rPr lang="en-US" altLang="zh-CN" sz="1200" kern="1200" dirty="0" err="1" smtClean="0">
                <a:solidFill>
                  <a:schemeClr val="tx1"/>
                </a:solidFill>
                <a:effectLst/>
                <a:latin typeface="+mn-lt"/>
                <a:ea typeface="+mn-ea"/>
                <a:cs typeface="+mn-cs"/>
              </a:rPr>
              <a:t>SoapEnv</a:t>
            </a:r>
            <a:r>
              <a:rPr lang="en-US" altLang="zh-CN" sz="1200" kern="1200" dirty="0" smtClean="0">
                <a:solidFill>
                  <a:schemeClr val="tx1"/>
                </a:solidFill>
                <a:effectLst/>
                <a:latin typeface="+mn-lt"/>
                <a:ea typeface="+mn-ea"/>
                <a:cs typeface="+mn-cs"/>
              </a:rPr>
              <a:t> (Soap</a:t>
            </a:r>
            <a:r>
              <a:rPr lang="zh-CN" altLang="en-US" sz="1200" kern="1200" dirty="0" smtClean="0">
                <a:solidFill>
                  <a:schemeClr val="tx1"/>
                </a:solidFill>
                <a:effectLst/>
                <a:latin typeface="+mn-lt"/>
                <a:ea typeface="+mn-ea"/>
                <a:cs typeface="+mn-cs"/>
              </a:rPr>
              <a:t>信封，用于后续生成的测试数据填充</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XML</a:t>
            </a:r>
            <a:r>
              <a:rPr lang="zh-CN" altLang="en-US" sz="1200" kern="1200" dirty="0" smtClean="0">
                <a:solidFill>
                  <a:schemeClr val="tx1"/>
                </a:solidFill>
                <a:effectLst/>
                <a:latin typeface="+mn-lt"/>
                <a:ea typeface="+mn-ea"/>
                <a:cs typeface="+mn-cs"/>
              </a:rPr>
              <a:t>结构定义</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xsd</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用于后续</a:t>
            </a:r>
            <a:r>
              <a:rPr lang="en-US" altLang="zh-CN" sz="1200" kern="1200" dirty="0" smtClean="0">
                <a:solidFill>
                  <a:schemeClr val="tx1"/>
                </a:solidFill>
                <a:effectLst/>
                <a:latin typeface="+mn-lt"/>
                <a:ea typeface="+mn-ea"/>
                <a:cs typeface="+mn-cs"/>
              </a:rPr>
              <a:t>soap</a:t>
            </a:r>
            <a:r>
              <a:rPr lang="zh-CN" altLang="en-US" sz="1200" kern="1200" dirty="0" smtClean="0">
                <a:solidFill>
                  <a:schemeClr val="tx1"/>
                </a:solidFill>
                <a:effectLst/>
                <a:latin typeface="+mn-lt"/>
                <a:ea typeface="+mn-ea"/>
                <a:cs typeface="+mn-cs"/>
              </a:rPr>
              <a:t>消息验证</a:t>
            </a:r>
            <a:r>
              <a:rPr lang="en-US" altLang="zh-CN" sz="1200" kern="1200" dirty="0" smtClean="0">
                <a:solidFill>
                  <a:schemeClr val="tx1"/>
                </a:solidFill>
                <a:effectLst/>
                <a:latin typeface="+mn-lt"/>
                <a:ea typeface="+mn-ea"/>
                <a:cs typeface="+mn-cs"/>
              </a:rPr>
              <a:t>)</a:t>
            </a:r>
          </a:p>
          <a:p>
            <a:pPr indent="457200"/>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、针对提取出的约束生成该服务的行为模型</a:t>
            </a:r>
            <a:endParaRPr lang="en-US" altLang="zh-CN" sz="1200" kern="1200" dirty="0" smtClean="0">
              <a:solidFill>
                <a:schemeClr val="tx1"/>
              </a:solidFill>
              <a:effectLst/>
              <a:latin typeface="+mn-lt"/>
              <a:ea typeface="+mn-ea"/>
              <a:cs typeface="+mn-cs"/>
            </a:endParaRPr>
          </a:p>
          <a:p>
            <a:pPr indent="457200"/>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、针对该行为模型使用不同的覆盖准则，生成测试序列</a:t>
            </a:r>
            <a:endParaRPr lang="en-US" altLang="zh-CN" sz="1200" kern="1200" dirty="0" smtClean="0">
              <a:solidFill>
                <a:schemeClr val="tx1"/>
              </a:solidFill>
              <a:effectLst/>
              <a:latin typeface="+mn-lt"/>
              <a:ea typeface="+mn-ea"/>
              <a:cs typeface="+mn-cs"/>
            </a:endParaRPr>
          </a:p>
          <a:p>
            <a:pPr indent="457200"/>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、根据测试序列，从决策表中找到符合该序列的执行约束，使用</a:t>
            </a:r>
            <a:r>
              <a:rPr lang="en-US" altLang="zh-CN" sz="1200" kern="1200" dirty="0" smtClean="0">
                <a:solidFill>
                  <a:schemeClr val="tx1"/>
                </a:solidFill>
                <a:effectLst/>
                <a:latin typeface="+mn-lt"/>
                <a:ea typeface="+mn-ea"/>
                <a:cs typeface="+mn-cs"/>
              </a:rPr>
              <a:t>z3</a:t>
            </a:r>
            <a:r>
              <a:rPr lang="zh-CN" altLang="en-US" sz="1200" kern="1200" dirty="0" smtClean="0">
                <a:solidFill>
                  <a:schemeClr val="tx1"/>
                </a:solidFill>
                <a:effectLst/>
                <a:latin typeface="+mn-lt"/>
                <a:ea typeface="+mn-ea"/>
                <a:cs typeface="+mn-cs"/>
              </a:rPr>
              <a:t>求解器求解出测试数据，填充到</a:t>
            </a:r>
            <a:r>
              <a:rPr lang="en-US" altLang="zh-CN" sz="1200" kern="1200" dirty="0" smtClean="0">
                <a:solidFill>
                  <a:schemeClr val="tx1"/>
                </a:solidFill>
                <a:effectLst/>
                <a:latin typeface="+mn-lt"/>
                <a:ea typeface="+mn-ea"/>
                <a:cs typeface="+mn-cs"/>
              </a:rPr>
              <a:t>Soap</a:t>
            </a:r>
            <a:r>
              <a:rPr lang="zh-CN" altLang="en-US" sz="1200" kern="1200" dirty="0" smtClean="0">
                <a:solidFill>
                  <a:schemeClr val="tx1"/>
                </a:solidFill>
                <a:effectLst/>
                <a:latin typeface="+mn-lt"/>
                <a:ea typeface="+mn-ea"/>
                <a:cs typeface="+mn-cs"/>
              </a:rPr>
              <a:t>消息中形成可执行的测试用例</a:t>
            </a:r>
            <a:endParaRPr lang="en-US" altLang="zh-CN" sz="1200" kern="1200" dirty="0" smtClean="0">
              <a:solidFill>
                <a:schemeClr val="tx1"/>
              </a:solidFill>
              <a:effectLst/>
              <a:latin typeface="+mn-lt"/>
              <a:ea typeface="+mn-ea"/>
              <a:cs typeface="+mn-cs"/>
            </a:endParaRPr>
          </a:p>
          <a:p>
            <a:pPr indent="457200"/>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SOAPUI</a:t>
            </a:r>
            <a:r>
              <a:rPr lang="zh-CN" altLang="en-US" sz="1200" kern="1200" dirty="0" smtClean="0">
                <a:solidFill>
                  <a:schemeClr val="tx1"/>
                </a:solidFill>
                <a:effectLst/>
                <a:latin typeface="+mn-lt"/>
                <a:ea typeface="+mn-ea"/>
                <a:cs typeface="+mn-cs"/>
              </a:rPr>
              <a:t>模拟客户端，执行测试用例，生成测试报告（包含测试用例执行结果、违反何种约束）</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119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kern="1200" dirty="0" smtClean="0">
                <a:solidFill>
                  <a:schemeClr val="tx1"/>
                </a:solidFill>
                <a:effectLst/>
                <a:latin typeface="+mn-lt"/>
                <a:ea typeface="+mn-ea"/>
                <a:cs typeface="+mn-cs"/>
              </a:rPr>
              <a:t>行为模型驱动的</a:t>
            </a:r>
            <a:r>
              <a:rPr lang="en-US" altLang="zh-CN" sz="1200" kern="1200" dirty="0" smtClean="0">
                <a:solidFill>
                  <a:schemeClr val="tx1"/>
                </a:solidFill>
                <a:effectLst/>
                <a:latin typeface="+mn-lt"/>
                <a:ea typeface="+mn-ea"/>
                <a:cs typeface="+mn-cs"/>
              </a:rPr>
              <a:t>Web</a:t>
            </a:r>
            <a:r>
              <a:rPr lang="zh-CN" altLang="en-US" sz="1200" kern="1200" dirty="0" smtClean="0">
                <a:solidFill>
                  <a:schemeClr val="tx1"/>
                </a:solidFill>
                <a:effectLst/>
                <a:latin typeface="+mn-lt"/>
                <a:ea typeface="+mn-ea"/>
                <a:cs typeface="+mn-cs"/>
              </a:rPr>
              <a:t>服务组合测试用例生成技术流程如下：</a:t>
            </a:r>
            <a:endParaRPr lang="en-US" altLang="zh-CN" sz="1200" kern="1200" dirty="0" smtClean="0">
              <a:solidFill>
                <a:schemeClr val="tx1"/>
              </a:solidFill>
              <a:effectLst/>
              <a:latin typeface="+mn-lt"/>
              <a:ea typeface="+mn-ea"/>
              <a:cs typeface="+mn-cs"/>
            </a:endParaRPr>
          </a:p>
          <a:p>
            <a:pPr indent="457200"/>
            <a:r>
              <a:rPr lang="zh-CN" altLang="en-US" sz="1200" kern="1200" dirty="0" smtClean="0">
                <a:solidFill>
                  <a:schemeClr val="tx1"/>
                </a:solidFill>
                <a:effectLst/>
                <a:latin typeface="+mn-lt"/>
                <a:ea typeface="+mn-ea"/>
                <a:cs typeface="+mn-cs"/>
              </a:rPr>
              <a:t>服务开发商提供扩展后的</a:t>
            </a:r>
            <a:r>
              <a:rPr lang="en-US" altLang="zh-CN" sz="1200" kern="1200" dirty="0" smtClean="0">
                <a:solidFill>
                  <a:schemeClr val="tx1"/>
                </a:solidFill>
                <a:effectLst/>
                <a:latin typeface="+mn-lt"/>
                <a:ea typeface="+mn-ea"/>
                <a:cs typeface="+mn-cs"/>
              </a:rPr>
              <a:t>WSDL</a:t>
            </a:r>
            <a:r>
              <a:rPr lang="zh-CN" altLang="en-US" sz="1200" kern="1200" dirty="0" smtClean="0">
                <a:solidFill>
                  <a:schemeClr val="tx1"/>
                </a:solidFill>
                <a:effectLst/>
                <a:latin typeface="+mn-lt"/>
                <a:ea typeface="+mn-ea"/>
                <a:cs typeface="+mn-cs"/>
              </a:rPr>
              <a:t>文档</a:t>
            </a:r>
            <a:r>
              <a:rPr lang="en-US" altLang="zh-CN" sz="1200" kern="1200" dirty="0" smtClean="0">
                <a:solidFill>
                  <a:schemeClr val="tx1"/>
                </a:solidFill>
                <a:effectLst/>
                <a:latin typeface="+mn-lt"/>
                <a:ea typeface="+mn-ea"/>
                <a:cs typeface="+mn-cs"/>
              </a:rPr>
              <a:t>(EX-WSDL)</a:t>
            </a:r>
            <a:r>
              <a:rPr lang="zh-CN" altLang="en-US" sz="1200" kern="1200" dirty="0" smtClean="0">
                <a:solidFill>
                  <a:schemeClr val="tx1"/>
                </a:solidFill>
                <a:effectLst/>
                <a:latin typeface="+mn-lt"/>
                <a:ea typeface="+mn-ea"/>
                <a:cs typeface="+mn-cs"/>
              </a:rPr>
              <a:t>及服务操作对应的决策表</a:t>
            </a:r>
            <a:r>
              <a:rPr lang="en-US" altLang="zh-CN" sz="1200" kern="1200" dirty="0" smtClean="0">
                <a:solidFill>
                  <a:schemeClr val="tx1"/>
                </a:solidFill>
                <a:effectLst/>
                <a:latin typeface="+mn-lt"/>
                <a:ea typeface="+mn-ea"/>
                <a:cs typeface="+mn-cs"/>
              </a:rPr>
              <a:t>(WS-DT)</a:t>
            </a:r>
          </a:p>
          <a:p>
            <a:pPr indent="457200"/>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、解析</a:t>
            </a:r>
            <a:r>
              <a:rPr lang="en-US" altLang="zh-CN" sz="1200" kern="1200" dirty="0" smtClean="0">
                <a:solidFill>
                  <a:schemeClr val="tx1"/>
                </a:solidFill>
                <a:effectLst/>
                <a:latin typeface="+mn-lt"/>
                <a:ea typeface="+mn-ea"/>
                <a:cs typeface="+mn-cs"/>
              </a:rPr>
              <a:t>EX-WSDL</a:t>
            </a:r>
            <a:r>
              <a:rPr lang="zh-CN" altLang="en-US" sz="1200" kern="1200" dirty="0" smtClean="0">
                <a:solidFill>
                  <a:schemeClr val="tx1"/>
                </a:solidFill>
                <a:effectLst/>
                <a:latin typeface="+mn-lt"/>
                <a:ea typeface="+mn-ea"/>
                <a:cs typeface="+mn-cs"/>
              </a:rPr>
              <a:t>，获取</a:t>
            </a:r>
            <a:r>
              <a:rPr lang="en-US" altLang="zh-CN" sz="1200" kern="1200" dirty="0" smtClean="0">
                <a:solidFill>
                  <a:schemeClr val="tx1"/>
                </a:solidFill>
                <a:effectLst/>
                <a:latin typeface="+mn-lt"/>
                <a:ea typeface="+mn-ea"/>
                <a:cs typeface="+mn-cs"/>
              </a:rPr>
              <a:t>web</a:t>
            </a:r>
            <a:r>
              <a:rPr lang="zh-CN" altLang="en-US" sz="1200" kern="1200" dirty="0" smtClean="0">
                <a:solidFill>
                  <a:schemeClr val="tx1"/>
                </a:solidFill>
                <a:effectLst/>
                <a:latin typeface="+mn-lt"/>
                <a:ea typeface="+mn-ea"/>
                <a:cs typeface="+mn-cs"/>
              </a:rPr>
              <a:t>服务提供操作的约束（用于后续生成行为模型）、</a:t>
            </a:r>
            <a:r>
              <a:rPr lang="en-US" altLang="zh-CN" sz="1200" kern="1200" dirty="0" err="1" smtClean="0">
                <a:solidFill>
                  <a:schemeClr val="tx1"/>
                </a:solidFill>
                <a:effectLst/>
                <a:latin typeface="+mn-lt"/>
                <a:ea typeface="+mn-ea"/>
                <a:cs typeface="+mn-cs"/>
              </a:rPr>
              <a:t>SoapEnv</a:t>
            </a:r>
            <a:r>
              <a:rPr lang="en-US" altLang="zh-CN" sz="1200" kern="1200" dirty="0" smtClean="0">
                <a:solidFill>
                  <a:schemeClr val="tx1"/>
                </a:solidFill>
                <a:effectLst/>
                <a:latin typeface="+mn-lt"/>
                <a:ea typeface="+mn-ea"/>
                <a:cs typeface="+mn-cs"/>
              </a:rPr>
              <a:t> (Soap</a:t>
            </a:r>
            <a:r>
              <a:rPr lang="zh-CN" altLang="en-US" sz="1200" kern="1200" dirty="0" smtClean="0">
                <a:solidFill>
                  <a:schemeClr val="tx1"/>
                </a:solidFill>
                <a:effectLst/>
                <a:latin typeface="+mn-lt"/>
                <a:ea typeface="+mn-ea"/>
                <a:cs typeface="+mn-cs"/>
              </a:rPr>
              <a:t>信封，用于后续生成的测试数据填充</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XML</a:t>
            </a:r>
            <a:r>
              <a:rPr lang="zh-CN" altLang="en-US" sz="1200" kern="1200" dirty="0" smtClean="0">
                <a:solidFill>
                  <a:schemeClr val="tx1"/>
                </a:solidFill>
                <a:effectLst/>
                <a:latin typeface="+mn-lt"/>
                <a:ea typeface="+mn-ea"/>
                <a:cs typeface="+mn-cs"/>
              </a:rPr>
              <a:t>结构定义</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xsd</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用于后续</a:t>
            </a:r>
            <a:r>
              <a:rPr lang="en-US" altLang="zh-CN" sz="1200" kern="1200" dirty="0" smtClean="0">
                <a:solidFill>
                  <a:schemeClr val="tx1"/>
                </a:solidFill>
                <a:effectLst/>
                <a:latin typeface="+mn-lt"/>
                <a:ea typeface="+mn-ea"/>
                <a:cs typeface="+mn-cs"/>
              </a:rPr>
              <a:t>soap</a:t>
            </a:r>
            <a:r>
              <a:rPr lang="zh-CN" altLang="en-US" sz="1200" kern="1200" dirty="0" smtClean="0">
                <a:solidFill>
                  <a:schemeClr val="tx1"/>
                </a:solidFill>
                <a:effectLst/>
                <a:latin typeface="+mn-lt"/>
                <a:ea typeface="+mn-ea"/>
                <a:cs typeface="+mn-cs"/>
              </a:rPr>
              <a:t>消息验证</a:t>
            </a:r>
            <a:r>
              <a:rPr lang="en-US" altLang="zh-CN" sz="1200" kern="1200" dirty="0" smtClean="0">
                <a:solidFill>
                  <a:schemeClr val="tx1"/>
                </a:solidFill>
                <a:effectLst/>
                <a:latin typeface="+mn-lt"/>
                <a:ea typeface="+mn-ea"/>
                <a:cs typeface="+mn-cs"/>
              </a:rPr>
              <a:t>)</a:t>
            </a:r>
          </a:p>
          <a:p>
            <a:pPr indent="457200"/>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、针对提取出的约束生成该服务的行为模型</a:t>
            </a:r>
            <a:endParaRPr lang="en-US" altLang="zh-CN" sz="1200" kern="1200" dirty="0" smtClean="0">
              <a:solidFill>
                <a:schemeClr val="tx1"/>
              </a:solidFill>
              <a:effectLst/>
              <a:latin typeface="+mn-lt"/>
              <a:ea typeface="+mn-ea"/>
              <a:cs typeface="+mn-cs"/>
            </a:endParaRPr>
          </a:p>
          <a:p>
            <a:pPr indent="457200"/>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、针对该行为模型使用不同的覆盖准则，生成测试序列</a:t>
            </a:r>
            <a:endParaRPr lang="en-US" altLang="zh-CN" sz="1200" kern="1200" dirty="0" smtClean="0">
              <a:solidFill>
                <a:schemeClr val="tx1"/>
              </a:solidFill>
              <a:effectLst/>
              <a:latin typeface="+mn-lt"/>
              <a:ea typeface="+mn-ea"/>
              <a:cs typeface="+mn-cs"/>
            </a:endParaRPr>
          </a:p>
          <a:p>
            <a:pPr indent="457200"/>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、根据测试序列，从决策表中找到符合该序列的执行约束，使用</a:t>
            </a:r>
            <a:r>
              <a:rPr lang="en-US" altLang="zh-CN" sz="1200" kern="1200" dirty="0" smtClean="0">
                <a:solidFill>
                  <a:schemeClr val="tx1"/>
                </a:solidFill>
                <a:effectLst/>
                <a:latin typeface="+mn-lt"/>
                <a:ea typeface="+mn-ea"/>
                <a:cs typeface="+mn-cs"/>
              </a:rPr>
              <a:t>z3</a:t>
            </a:r>
            <a:r>
              <a:rPr lang="zh-CN" altLang="en-US" sz="1200" kern="1200" dirty="0" smtClean="0">
                <a:solidFill>
                  <a:schemeClr val="tx1"/>
                </a:solidFill>
                <a:effectLst/>
                <a:latin typeface="+mn-lt"/>
                <a:ea typeface="+mn-ea"/>
                <a:cs typeface="+mn-cs"/>
              </a:rPr>
              <a:t>求解器求解出测试数据，填充到</a:t>
            </a:r>
            <a:r>
              <a:rPr lang="en-US" altLang="zh-CN" sz="1200" kern="1200" dirty="0" smtClean="0">
                <a:solidFill>
                  <a:schemeClr val="tx1"/>
                </a:solidFill>
                <a:effectLst/>
                <a:latin typeface="+mn-lt"/>
                <a:ea typeface="+mn-ea"/>
                <a:cs typeface="+mn-cs"/>
              </a:rPr>
              <a:t>Soap</a:t>
            </a:r>
            <a:r>
              <a:rPr lang="zh-CN" altLang="en-US" sz="1200" kern="1200" dirty="0" smtClean="0">
                <a:solidFill>
                  <a:schemeClr val="tx1"/>
                </a:solidFill>
                <a:effectLst/>
                <a:latin typeface="+mn-lt"/>
                <a:ea typeface="+mn-ea"/>
                <a:cs typeface="+mn-cs"/>
              </a:rPr>
              <a:t>消息中形成可执行的测试用例</a:t>
            </a:r>
            <a:endParaRPr lang="en-US" altLang="zh-CN" sz="1200" kern="1200" dirty="0" smtClean="0">
              <a:solidFill>
                <a:schemeClr val="tx1"/>
              </a:solidFill>
              <a:effectLst/>
              <a:latin typeface="+mn-lt"/>
              <a:ea typeface="+mn-ea"/>
              <a:cs typeface="+mn-cs"/>
            </a:endParaRPr>
          </a:p>
          <a:p>
            <a:pPr indent="457200"/>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SOAPUI</a:t>
            </a:r>
            <a:r>
              <a:rPr lang="zh-CN" altLang="en-US" sz="1200" kern="1200" dirty="0" smtClean="0">
                <a:solidFill>
                  <a:schemeClr val="tx1"/>
                </a:solidFill>
                <a:effectLst/>
                <a:latin typeface="+mn-lt"/>
                <a:ea typeface="+mn-ea"/>
                <a:cs typeface="+mn-cs"/>
              </a:rPr>
              <a:t>模拟客户端，执行测试用例，生成测试报告（包含测试用例执行结果、违反何种约束）</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269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通过文献查阅，提取总结了服务的约束定义及来源</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共有如下六个约束，按照约束所在层次分为：服务层次约束、操作层次约束，其中操作层约束又分为数据流与控制流约束。</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时效约束定义了预计的服务有效时间</a:t>
            </a:r>
            <a:r>
              <a:rPr lang="en-US" altLang="zh-CN" dirty="0">
                <a:solidFill>
                  <a:schemeClr val="tx1"/>
                </a:solidFill>
                <a:latin typeface="华文楷体" panose="02010600040101010101" pitchFamily="2" charset="-122"/>
                <a:ea typeface="华文楷体" panose="02010600040101010101" pitchFamily="2" charset="-122"/>
              </a:rPr>
              <a:t>……XXX</a:t>
            </a:r>
            <a:r>
              <a:rPr lang="zh-CN" altLang="en-US" dirty="0">
                <a:solidFill>
                  <a:schemeClr val="tx1"/>
                </a:solidFill>
                <a:latin typeface="华文楷体" panose="02010600040101010101" pitchFamily="2" charset="-122"/>
                <a:ea typeface="华文楷体" panose="02010600040101010101" pitchFamily="2" charset="-122"/>
              </a:rPr>
              <a:t>约束定义了</a:t>
            </a:r>
            <a:r>
              <a:rPr lang="en-US" altLang="zh-CN" dirty="0">
                <a:solidFill>
                  <a:schemeClr val="tx1"/>
                </a:solidFill>
                <a:latin typeface="华文楷体" panose="02010600040101010101" pitchFamily="2" charset="-122"/>
                <a:ea typeface="华文楷体" panose="02010600040101010101" pitchFamily="2" charset="-122"/>
              </a:rPr>
              <a:t>XXX</a:t>
            </a: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5:</a:t>
            </a:r>
            <a:r>
              <a:rPr lang="zh-CN" altLang="en-US" dirty="0">
                <a:solidFill>
                  <a:srgbClr val="000000"/>
                </a:solidFill>
                <a:latin typeface="华文楷体" panose="02010600040101010101" pitchFamily="2" charset="-122"/>
                <a:ea typeface="华文楷体" panose="02010600040101010101" pitchFamily="2" charset="-122"/>
              </a:rPr>
              <a:t>大部分国内研究提及的约束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6: Extending WSDL to Facilitate Web Service Testing (HASE 2002 )</a:t>
            </a:r>
          </a:p>
          <a:p>
            <a:pPr lvl="0"/>
            <a:r>
              <a:rPr lang="en-US" altLang="zh-CN" dirty="0">
                <a:solidFill>
                  <a:srgbClr val="000000"/>
                </a:solidFill>
                <a:latin typeface="华文楷体" panose="02010600040101010101" pitchFamily="2" charset="-122"/>
                <a:ea typeface="华文楷体" panose="02010600040101010101" pitchFamily="2" charset="-122"/>
              </a:rPr>
              <a:t>1</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4: Constraints based Web Service Semantic Augmentation (ICWS 2014 </a:t>
            </a:r>
            <a:r>
              <a:rPr lang="zh-CN" altLang="en-US" dirty="0">
                <a:solidFill>
                  <a:srgbClr val="000000"/>
                </a:solidFill>
                <a:latin typeface="华文楷体" panose="02010600040101010101" pitchFamily="2" charset="-122"/>
                <a:ea typeface="华文楷体" panose="02010600040101010101" pitchFamily="2" charset="-122"/>
              </a:rPr>
              <a:t>天津大学</a:t>
            </a:r>
            <a:r>
              <a:rPr lang="en-US" altLang="zh-CN" dirty="0">
                <a:solidFill>
                  <a:srgbClr val="000000"/>
                </a:solidFill>
                <a:latin typeface="华文楷体" panose="02010600040101010101" pitchFamily="2" charset="-122"/>
                <a:ea typeface="华文楷体" panose="02010600040101010101" pitchFamily="2" charset="-122"/>
              </a:rPr>
              <a:t>)</a:t>
            </a:r>
          </a:p>
          <a:p>
            <a:pPr lvl="0"/>
            <a:r>
              <a:rPr lang="en-US" altLang="zh-CN" dirty="0">
                <a:solidFill>
                  <a:srgbClr val="000000"/>
                </a:solidFill>
                <a:latin typeface="华文楷体" panose="02010600040101010101" pitchFamily="2" charset="-122"/>
                <a:ea typeface="华文楷体" panose="02010600040101010101" pitchFamily="2" charset="-122"/>
              </a:rPr>
              <a:t>3: </a:t>
            </a:r>
            <a:r>
              <a:rPr lang="zh-CN" altLang="en-US" dirty="0">
                <a:solidFill>
                  <a:srgbClr val="000000"/>
                </a:solidFill>
                <a:latin typeface="华文楷体" panose="02010600040101010101" pitchFamily="2" charset="-122"/>
                <a:ea typeface="华文楷体" panose="02010600040101010101" pitchFamily="2" charset="-122"/>
              </a:rPr>
              <a:t>百度</a:t>
            </a:r>
            <a:r>
              <a:rPr lang="en-US" altLang="zh-CN" dirty="0">
                <a:solidFill>
                  <a:srgbClr val="000000"/>
                </a:solidFill>
                <a:latin typeface="华文楷体" panose="02010600040101010101" pitchFamily="2" charset="-122"/>
                <a:ea typeface="华文楷体" panose="02010600040101010101" pitchFamily="2" charset="-122"/>
              </a:rPr>
              <a:t>API</a:t>
            </a:r>
            <a:r>
              <a:rPr lang="zh-CN" altLang="en-US" dirty="0">
                <a:solidFill>
                  <a:srgbClr val="000000"/>
                </a:solidFill>
                <a:latin typeface="华文楷体" panose="02010600040101010101" pitchFamily="2" charset="-122"/>
                <a:ea typeface="华文楷体" panose="02010600040101010101" pitchFamily="2" charset="-122"/>
              </a:rPr>
              <a:t>提到的</a:t>
            </a:r>
            <a:r>
              <a:rPr lang="zh-CN" altLang="en-US" dirty="0" smtClean="0">
                <a:solidFill>
                  <a:srgbClr val="000000"/>
                </a:solidFill>
                <a:latin typeface="华文楷体" panose="02010600040101010101" pitchFamily="2" charset="-122"/>
                <a:ea typeface="华文楷体" panose="02010600040101010101" pitchFamily="2" charset="-122"/>
              </a:rPr>
              <a:t>约束</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smtClean="0">
                <a:solidFill>
                  <a:srgbClr val="000000"/>
                </a:solidFill>
                <a:latin typeface="华文楷体" panose="02010600040101010101" pitchFamily="2" charset="-122"/>
                <a:ea typeface="华文楷体" panose="02010600040101010101" pitchFamily="2" charset="-122"/>
              </a:rPr>
              <a:t>接下来</a:t>
            </a:r>
            <a:r>
              <a:rPr lang="zh-CN" altLang="en-US" dirty="0">
                <a:solidFill>
                  <a:srgbClr val="000000"/>
                </a:solidFill>
                <a:latin typeface="华文楷体" panose="02010600040101010101" pitchFamily="2" charset="-122"/>
                <a:ea typeface="华文楷体" panose="02010600040101010101" pitchFamily="2" charset="-122"/>
              </a:rPr>
              <a:t>我们将会用实例解释上述约束</a:t>
            </a:r>
            <a:endParaRPr lang="en-US" altLang="zh-CN" dirty="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报销系统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行李计费</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联通计费可用</a:t>
            </a:r>
            <a:r>
              <a:rPr lang="en-US" altLang="zh-CN" dirty="0">
                <a:solidFill>
                  <a:srgbClr val="000000"/>
                </a:solidFill>
                <a:latin typeface="华文楷体" panose="02010600040101010101" pitchFamily="2" charset="-122"/>
                <a:ea typeface="华文楷体" panose="02010600040101010101" pitchFamily="2" charset="-122"/>
              </a:rPr>
              <a:t>~</a:t>
            </a:r>
          </a:p>
          <a:p>
            <a:pPr lvl="0"/>
            <a:endParaRPr lang="en-US" altLang="zh-CN" dirty="0">
              <a:solidFill>
                <a:srgbClr val="000000"/>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90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华文楷体" panose="02010600040101010101" pitchFamily="2" charset="-122"/>
                <a:ea typeface="华文楷体" panose="02010600040101010101" pitchFamily="2" charset="-122"/>
              </a:rPr>
              <a:t>本文采用</a:t>
            </a:r>
            <a:r>
              <a:rPr lang="en-US" altLang="zh-CN" b="1" dirty="0" err="1" smtClean="0">
                <a:solidFill>
                  <a:schemeClr val="tx1"/>
                </a:solidFill>
                <a:latin typeface="华文楷体" panose="02010600040101010101" pitchFamily="2" charset="-122"/>
                <a:ea typeface="华文楷体" panose="02010600040101010101" pitchFamily="2" charset="-122"/>
              </a:rPr>
              <a:t>json</a:t>
            </a:r>
            <a:r>
              <a:rPr lang="zh-CN" altLang="en-US" b="1" dirty="0" smtClean="0">
                <a:solidFill>
                  <a:schemeClr val="tx1"/>
                </a:solidFill>
                <a:latin typeface="华文楷体" panose="02010600040101010101" pitchFamily="2" charset="-122"/>
                <a:ea typeface="华文楷体" panose="02010600040101010101" pitchFamily="2" charset="-122"/>
              </a:rPr>
              <a:t>键值对扩展服务行为，添加进</a:t>
            </a:r>
            <a:r>
              <a:rPr lang="en-US" altLang="zh-CN" b="1" dirty="0" smtClean="0">
                <a:solidFill>
                  <a:schemeClr val="accent1"/>
                </a:solidFill>
                <a:latin typeface="Arial" panose="020B0604020202020204" pitchFamily="34" charset="0"/>
                <a:ea typeface="微软雅黑" panose="020B0503020204020204" pitchFamily="34" charset="-122"/>
              </a:rPr>
              <a:t>WSDL</a:t>
            </a:r>
            <a:r>
              <a:rPr lang="zh-CN" altLang="en-US" b="1" dirty="0" smtClean="0">
                <a:solidFill>
                  <a:schemeClr val="accent1"/>
                </a:solidFill>
                <a:latin typeface="Arial" panose="020B0604020202020204" pitchFamily="34" charset="0"/>
                <a:ea typeface="微软雅黑" panose="020B0503020204020204" pitchFamily="34" charset="-122"/>
              </a:rPr>
              <a:t>的</a:t>
            </a:r>
            <a:r>
              <a:rPr lang="en-US" altLang="zh-CN" b="1" dirty="0" smtClean="0">
                <a:solidFill>
                  <a:schemeClr val="accent1"/>
                </a:solidFill>
                <a:latin typeface="Arial" panose="020B0604020202020204" pitchFamily="34" charset="0"/>
                <a:ea typeface="微软雅黑" panose="020B0503020204020204" pitchFamily="34" charset="-122"/>
              </a:rPr>
              <a:t>&lt;documentation&gt;</a:t>
            </a:r>
            <a:r>
              <a:rPr lang="zh-CN" altLang="en-US" b="1" dirty="0" smtClean="0">
                <a:solidFill>
                  <a:schemeClr val="accent1"/>
                </a:solidFill>
                <a:latin typeface="Arial" panose="020B0604020202020204" pitchFamily="34" charset="0"/>
                <a:ea typeface="微软雅黑" panose="020B0503020204020204" pitchFamily="34" charset="-122"/>
              </a:rPr>
              <a:t>标签，生成</a:t>
            </a:r>
            <a:r>
              <a:rPr lang="en-US" altLang="zh-CN" b="1" dirty="0" smtClean="0">
                <a:solidFill>
                  <a:schemeClr val="accent1"/>
                </a:solidFill>
                <a:latin typeface="Arial" panose="020B0604020202020204" pitchFamily="34" charset="0"/>
                <a:ea typeface="微软雅黑" panose="020B0503020204020204" pitchFamily="34" charset="-122"/>
              </a:rPr>
              <a:t>EX-</a:t>
            </a:r>
            <a:r>
              <a:rPr lang="en-US" altLang="zh-CN" b="1" dirty="0" err="1" smtClean="0">
                <a:solidFill>
                  <a:schemeClr val="accent1"/>
                </a:solidFill>
                <a:latin typeface="Arial" panose="020B0604020202020204" pitchFamily="34" charset="0"/>
                <a:ea typeface="微软雅黑" panose="020B0503020204020204" pitchFamily="34" charset="-122"/>
              </a:rPr>
              <a:t>wsdl</a:t>
            </a:r>
            <a:r>
              <a:rPr lang="zh-CN" altLang="en-US" b="1" dirty="0" smtClean="0">
                <a:solidFill>
                  <a:schemeClr val="accent1"/>
                </a:solidFill>
                <a:latin typeface="Arial" panose="020B0604020202020204" pitchFamily="34" charset="0"/>
                <a:ea typeface="微软雅黑" panose="020B0503020204020204" pitchFamily="34" charset="-122"/>
              </a:rPr>
              <a:t>文档</a:t>
            </a:r>
            <a:endParaRPr lang="en-US" altLang="zh-CN" b="1"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华文楷体" panose="02010600040101010101" pitchFamily="2" charset="-122"/>
                <a:ea typeface="华文楷体" panose="02010600040101010101" pitchFamily="2" charset="-122"/>
              </a:rPr>
              <a:t>一个对象是一个无序的名称</a:t>
            </a:r>
            <a:r>
              <a:rPr lang="en-US" altLang="zh-CN" b="1" dirty="0" smtClean="0">
                <a:solidFill>
                  <a:schemeClr val="tx1"/>
                </a:solidFill>
                <a:latin typeface="华文楷体" panose="02010600040101010101" pitchFamily="2" charset="-122"/>
                <a:ea typeface="华文楷体" panose="02010600040101010101" pitchFamily="2" charset="-122"/>
              </a:rPr>
              <a:t>/</a:t>
            </a:r>
            <a:r>
              <a:rPr lang="zh-CN" altLang="en-US" b="1" dirty="0" smtClean="0">
                <a:solidFill>
                  <a:schemeClr val="tx1"/>
                </a:solidFill>
                <a:latin typeface="华文楷体" panose="02010600040101010101" pitchFamily="2" charset="-122"/>
                <a:ea typeface="华文楷体" panose="02010600040101010101" pitchFamily="2" charset="-122"/>
              </a:rPr>
              <a:t>值对集。对象以</a:t>
            </a:r>
            <a:r>
              <a:rPr lang="en-US" altLang="zh-CN" b="1" dirty="0" smtClean="0">
                <a:solidFill>
                  <a:schemeClr val="tx1"/>
                </a:solidFill>
                <a:latin typeface="华文楷体" panose="02010600040101010101" pitchFamily="2" charset="-122"/>
                <a:ea typeface="华文楷体" panose="02010600040101010101" pitchFamily="2" charset="-122"/>
              </a:rPr>
              <a:t>{</a:t>
            </a:r>
            <a:r>
              <a:rPr lang="zh-CN" altLang="en-US" b="1" dirty="0" smtClean="0">
                <a:solidFill>
                  <a:schemeClr val="tx1"/>
                </a:solidFill>
                <a:latin typeface="华文楷体" panose="02010600040101010101" pitchFamily="2" charset="-122"/>
                <a:ea typeface="华文楷体" panose="02010600040101010101" pitchFamily="2" charset="-122"/>
              </a:rPr>
              <a:t>（左括号）开始，以</a:t>
            </a:r>
            <a:r>
              <a:rPr lang="en-US" altLang="zh-CN" b="1" dirty="0" smtClean="0">
                <a:solidFill>
                  <a:schemeClr val="tx1"/>
                </a:solidFill>
                <a:latin typeface="华文楷体" panose="02010600040101010101" pitchFamily="2" charset="-122"/>
                <a:ea typeface="华文楷体" panose="02010600040101010101" pitchFamily="2" charset="-122"/>
              </a:rPr>
              <a:t>}</a:t>
            </a:r>
            <a:r>
              <a:rPr lang="zh-CN" altLang="en-US" b="1" dirty="0" smtClean="0">
                <a:solidFill>
                  <a:schemeClr val="tx1"/>
                </a:solidFill>
                <a:latin typeface="华文楷体" panose="02010600040101010101" pitchFamily="2" charset="-122"/>
                <a:ea typeface="华文楷体" panose="02010600040101010101" pitchFamily="2" charset="-122"/>
              </a:rPr>
              <a:t>结尾（右括号）。每个名称后面都是：（冒号），名称</a:t>
            </a:r>
            <a:r>
              <a:rPr lang="en-US" altLang="zh-CN" b="1" dirty="0" smtClean="0">
                <a:solidFill>
                  <a:schemeClr val="tx1"/>
                </a:solidFill>
                <a:latin typeface="华文楷体" panose="02010600040101010101" pitchFamily="2" charset="-122"/>
                <a:ea typeface="华文楷体" panose="02010600040101010101" pitchFamily="2" charset="-122"/>
              </a:rPr>
              <a:t>/</a:t>
            </a:r>
            <a:r>
              <a:rPr lang="zh-CN" altLang="en-US" b="1" dirty="0" smtClean="0">
                <a:solidFill>
                  <a:schemeClr val="tx1"/>
                </a:solidFill>
                <a:latin typeface="华文楷体" panose="02010600040101010101" pitchFamily="2" charset="-122"/>
                <a:ea typeface="华文楷体" panose="02010600040101010101" pitchFamily="2" charset="-122"/>
              </a:rPr>
              <a:t>值对由（逗号）分隔。</a:t>
            </a:r>
            <a:endParaRPr lang="en-US" altLang="zh-CN" b="1"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通过</a:t>
            </a:r>
            <a:r>
              <a:rPr lang="zh-CN" altLang="en-US" dirty="0">
                <a:solidFill>
                  <a:schemeClr val="tx1"/>
                </a:solidFill>
                <a:latin typeface="华文楷体" panose="02010600040101010101" pitchFamily="2" charset="-122"/>
                <a:ea typeface="华文楷体" panose="02010600040101010101" pitchFamily="2" charset="-122"/>
              </a:rPr>
              <a:t>文献查阅，提取总结了服务的约束定义及来源</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共有如下六个约束，按照约束所在层次分为：服务层次约束、操作层次约束，其中操作层约束又分为数据流与控制流约束。</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时效约束定义了预计的服务有效时间</a:t>
            </a:r>
            <a:r>
              <a:rPr lang="en-US" altLang="zh-CN" dirty="0">
                <a:solidFill>
                  <a:schemeClr val="tx1"/>
                </a:solidFill>
                <a:latin typeface="华文楷体" panose="02010600040101010101" pitchFamily="2" charset="-122"/>
                <a:ea typeface="华文楷体" panose="02010600040101010101" pitchFamily="2" charset="-122"/>
              </a:rPr>
              <a:t>……XXX</a:t>
            </a:r>
            <a:r>
              <a:rPr lang="zh-CN" altLang="en-US" dirty="0">
                <a:solidFill>
                  <a:schemeClr val="tx1"/>
                </a:solidFill>
                <a:latin typeface="华文楷体" panose="02010600040101010101" pitchFamily="2" charset="-122"/>
                <a:ea typeface="华文楷体" panose="02010600040101010101" pitchFamily="2" charset="-122"/>
              </a:rPr>
              <a:t>约束定义了</a:t>
            </a:r>
            <a:r>
              <a:rPr lang="en-US" altLang="zh-CN" dirty="0">
                <a:solidFill>
                  <a:schemeClr val="tx1"/>
                </a:solidFill>
                <a:latin typeface="华文楷体" panose="02010600040101010101" pitchFamily="2" charset="-122"/>
                <a:ea typeface="华文楷体" panose="02010600040101010101" pitchFamily="2" charset="-122"/>
              </a:rPr>
              <a:t>XXX</a:t>
            </a: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5:</a:t>
            </a:r>
            <a:r>
              <a:rPr lang="zh-CN" altLang="en-US" dirty="0">
                <a:solidFill>
                  <a:srgbClr val="000000"/>
                </a:solidFill>
                <a:latin typeface="华文楷体" panose="02010600040101010101" pitchFamily="2" charset="-122"/>
                <a:ea typeface="华文楷体" panose="02010600040101010101" pitchFamily="2" charset="-122"/>
              </a:rPr>
              <a:t>大部分国内研究提及的约束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6: Extending WSDL to Facilitate Web Service Testing (HASE 2002 )</a:t>
            </a:r>
          </a:p>
          <a:p>
            <a:pPr lvl="0"/>
            <a:r>
              <a:rPr lang="en-US" altLang="zh-CN" dirty="0">
                <a:solidFill>
                  <a:srgbClr val="000000"/>
                </a:solidFill>
                <a:latin typeface="华文楷体" panose="02010600040101010101" pitchFamily="2" charset="-122"/>
                <a:ea typeface="华文楷体" panose="02010600040101010101" pitchFamily="2" charset="-122"/>
              </a:rPr>
              <a:t>1</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4: Constraints based Web Service Semantic Augmentation (ICWS 2014 </a:t>
            </a:r>
            <a:r>
              <a:rPr lang="zh-CN" altLang="en-US" dirty="0">
                <a:solidFill>
                  <a:srgbClr val="000000"/>
                </a:solidFill>
                <a:latin typeface="华文楷体" panose="02010600040101010101" pitchFamily="2" charset="-122"/>
                <a:ea typeface="华文楷体" panose="02010600040101010101" pitchFamily="2" charset="-122"/>
              </a:rPr>
              <a:t>天津大学</a:t>
            </a:r>
            <a:r>
              <a:rPr lang="en-US" altLang="zh-CN" dirty="0">
                <a:solidFill>
                  <a:srgbClr val="000000"/>
                </a:solidFill>
                <a:latin typeface="华文楷体" panose="02010600040101010101" pitchFamily="2" charset="-122"/>
                <a:ea typeface="华文楷体" panose="02010600040101010101" pitchFamily="2" charset="-122"/>
              </a:rPr>
              <a:t>)</a:t>
            </a:r>
          </a:p>
          <a:p>
            <a:pPr lvl="0"/>
            <a:r>
              <a:rPr lang="en-US" altLang="zh-CN" dirty="0">
                <a:solidFill>
                  <a:srgbClr val="000000"/>
                </a:solidFill>
                <a:latin typeface="华文楷体" panose="02010600040101010101" pitchFamily="2" charset="-122"/>
                <a:ea typeface="华文楷体" panose="02010600040101010101" pitchFamily="2" charset="-122"/>
              </a:rPr>
              <a:t>3: </a:t>
            </a:r>
            <a:r>
              <a:rPr lang="zh-CN" altLang="en-US" dirty="0">
                <a:solidFill>
                  <a:srgbClr val="000000"/>
                </a:solidFill>
                <a:latin typeface="华文楷体" panose="02010600040101010101" pitchFamily="2" charset="-122"/>
                <a:ea typeface="华文楷体" panose="02010600040101010101" pitchFamily="2" charset="-122"/>
              </a:rPr>
              <a:t>百度</a:t>
            </a:r>
            <a:r>
              <a:rPr lang="en-US" altLang="zh-CN" dirty="0">
                <a:solidFill>
                  <a:srgbClr val="000000"/>
                </a:solidFill>
                <a:latin typeface="华文楷体" panose="02010600040101010101" pitchFamily="2" charset="-122"/>
                <a:ea typeface="华文楷体" panose="02010600040101010101" pitchFamily="2" charset="-122"/>
              </a:rPr>
              <a:t>API</a:t>
            </a:r>
            <a:r>
              <a:rPr lang="zh-CN" altLang="en-US" dirty="0">
                <a:solidFill>
                  <a:srgbClr val="000000"/>
                </a:solidFill>
                <a:latin typeface="华文楷体" panose="02010600040101010101" pitchFamily="2" charset="-122"/>
                <a:ea typeface="华文楷体" panose="02010600040101010101" pitchFamily="2" charset="-122"/>
              </a:rPr>
              <a:t>提到的</a:t>
            </a:r>
            <a:r>
              <a:rPr lang="zh-CN" altLang="en-US" dirty="0" smtClean="0">
                <a:solidFill>
                  <a:srgbClr val="000000"/>
                </a:solidFill>
                <a:latin typeface="华文楷体" panose="02010600040101010101" pitchFamily="2" charset="-122"/>
                <a:ea typeface="华文楷体" panose="02010600040101010101" pitchFamily="2" charset="-122"/>
              </a:rPr>
              <a:t>约束</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smtClean="0">
                <a:solidFill>
                  <a:srgbClr val="000000"/>
                </a:solidFill>
                <a:latin typeface="华文楷体" panose="02010600040101010101" pitchFamily="2" charset="-122"/>
                <a:ea typeface="华文楷体" panose="02010600040101010101" pitchFamily="2" charset="-122"/>
              </a:rPr>
              <a:t>接下来</a:t>
            </a:r>
            <a:r>
              <a:rPr lang="zh-CN" altLang="en-US" dirty="0">
                <a:solidFill>
                  <a:srgbClr val="000000"/>
                </a:solidFill>
                <a:latin typeface="华文楷体" panose="02010600040101010101" pitchFamily="2" charset="-122"/>
                <a:ea typeface="华文楷体" panose="02010600040101010101" pitchFamily="2" charset="-122"/>
              </a:rPr>
              <a:t>我们将会用实例解释上述约束</a:t>
            </a:r>
            <a:endParaRPr lang="en-US" altLang="zh-CN" dirty="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报销系统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行李计费</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联通计费可用</a:t>
            </a:r>
            <a:r>
              <a:rPr lang="en-US" altLang="zh-CN" dirty="0">
                <a:solidFill>
                  <a:srgbClr val="000000"/>
                </a:solidFill>
                <a:latin typeface="华文楷体" panose="02010600040101010101" pitchFamily="2" charset="-122"/>
                <a:ea typeface="华文楷体" panose="02010600040101010101" pitchFamily="2" charset="-122"/>
              </a:rPr>
              <a:t>~</a:t>
            </a:r>
          </a:p>
          <a:p>
            <a:pPr lvl="0"/>
            <a:endParaRPr lang="en-US" altLang="zh-CN" dirty="0">
              <a:solidFill>
                <a:srgbClr val="000000"/>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76140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通过文献查阅，提取总结了服务的约束定义及来源</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共有如下六个约束，按照约束所在层次分为：服务层次约束、操作层次约束，其中操作层约束又分为数据流与控制流约束。</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时效约束定义了预计的服务有效时间</a:t>
            </a:r>
            <a:r>
              <a:rPr lang="en-US" altLang="zh-CN" dirty="0">
                <a:solidFill>
                  <a:schemeClr val="tx1"/>
                </a:solidFill>
                <a:latin typeface="华文楷体" panose="02010600040101010101" pitchFamily="2" charset="-122"/>
                <a:ea typeface="华文楷体" panose="02010600040101010101" pitchFamily="2" charset="-122"/>
              </a:rPr>
              <a:t>……XXX</a:t>
            </a:r>
            <a:r>
              <a:rPr lang="zh-CN" altLang="en-US" dirty="0">
                <a:solidFill>
                  <a:schemeClr val="tx1"/>
                </a:solidFill>
                <a:latin typeface="华文楷体" panose="02010600040101010101" pitchFamily="2" charset="-122"/>
                <a:ea typeface="华文楷体" panose="02010600040101010101" pitchFamily="2" charset="-122"/>
              </a:rPr>
              <a:t>约束定义了</a:t>
            </a:r>
            <a:r>
              <a:rPr lang="en-US" altLang="zh-CN" dirty="0">
                <a:solidFill>
                  <a:schemeClr val="tx1"/>
                </a:solidFill>
                <a:latin typeface="华文楷体" panose="02010600040101010101" pitchFamily="2" charset="-122"/>
                <a:ea typeface="华文楷体" panose="02010600040101010101" pitchFamily="2" charset="-122"/>
              </a:rPr>
              <a:t>XXX</a:t>
            </a: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5:</a:t>
            </a:r>
            <a:r>
              <a:rPr lang="zh-CN" altLang="en-US" dirty="0">
                <a:solidFill>
                  <a:srgbClr val="000000"/>
                </a:solidFill>
                <a:latin typeface="华文楷体" panose="02010600040101010101" pitchFamily="2" charset="-122"/>
                <a:ea typeface="华文楷体" panose="02010600040101010101" pitchFamily="2" charset="-122"/>
              </a:rPr>
              <a:t>大部分国内研究提及的约束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6: Extending WSDL to Facilitate Web Service Testing (HASE 2002 )</a:t>
            </a:r>
          </a:p>
          <a:p>
            <a:pPr lvl="0"/>
            <a:r>
              <a:rPr lang="en-US" altLang="zh-CN" dirty="0">
                <a:solidFill>
                  <a:srgbClr val="000000"/>
                </a:solidFill>
                <a:latin typeface="华文楷体" panose="02010600040101010101" pitchFamily="2" charset="-122"/>
                <a:ea typeface="华文楷体" panose="02010600040101010101" pitchFamily="2" charset="-122"/>
              </a:rPr>
              <a:t>1</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4: Constraints based Web Service Semantic Augmentation (ICWS 2014 </a:t>
            </a:r>
            <a:r>
              <a:rPr lang="zh-CN" altLang="en-US" dirty="0">
                <a:solidFill>
                  <a:srgbClr val="000000"/>
                </a:solidFill>
                <a:latin typeface="华文楷体" panose="02010600040101010101" pitchFamily="2" charset="-122"/>
                <a:ea typeface="华文楷体" panose="02010600040101010101" pitchFamily="2" charset="-122"/>
              </a:rPr>
              <a:t>天津大学</a:t>
            </a:r>
            <a:r>
              <a:rPr lang="en-US" altLang="zh-CN" dirty="0">
                <a:solidFill>
                  <a:srgbClr val="000000"/>
                </a:solidFill>
                <a:latin typeface="华文楷体" panose="02010600040101010101" pitchFamily="2" charset="-122"/>
                <a:ea typeface="华文楷体" panose="02010600040101010101" pitchFamily="2" charset="-122"/>
              </a:rPr>
              <a:t>)</a:t>
            </a:r>
          </a:p>
          <a:p>
            <a:pPr lvl="0"/>
            <a:r>
              <a:rPr lang="en-US" altLang="zh-CN" dirty="0">
                <a:solidFill>
                  <a:srgbClr val="000000"/>
                </a:solidFill>
                <a:latin typeface="华文楷体" panose="02010600040101010101" pitchFamily="2" charset="-122"/>
                <a:ea typeface="华文楷体" panose="02010600040101010101" pitchFamily="2" charset="-122"/>
              </a:rPr>
              <a:t>3: </a:t>
            </a:r>
            <a:r>
              <a:rPr lang="zh-CN" altLang="en-US" dirty="0">
                <a:solidFill>
                  <a:srgbClr val="000000"/>
                </a:solidFill>
                <a:latin typeface="华文楷体" panose="02010600040101010101" pitchFamily="2" charset="-122"/>
                <a:ea typeface="华文楷体" panose="02010600040101010101" pitchFamily="2" charset="-122"/>
              </a:rPr>
              <a:t>百度</a:t>
            </a:r>
            <a:r>
              <a:rPr lang="en-US" altLang="zh-CN" dirty="0">
                <a:solidFill>
                  <a:srgbClr val="000000"/>
                </a:solidFill>
                <a:latin typeface="华文楷体" panose="02010600040101010101" pitchFamily="2" charset="-122"/>
                <a:ea typeface="华文楷体" panose="02010600040101010101" pitchFamily="2" charset="-122"/>
              </a:rPr>
              <a:t>API</a:t>
            </a:r>
            <a:r>
              <a:rPr lang="zh-CN" altLang="en-US" dirty="0">
                <a:solidFill>
                  <a:srgbClr val="000000"/>
                </a:solidFill>
                <a:latin typeface="华文楷体" panose="02010600040101010101" pitchFamily="2" charset="-122"/>
                <a:ea typeface="华文楷体" panose="02010600040101010101" pitchFamily="2" charset="-122"/>
              </a:rPr>
              <a:t>提到的</a:t>
            </a:r>
            <a:r>
              <a:rPr lang="zh-CN" altLang="en-US" dirty="0" smtClean="0">
                <a:solidFill>
                  <a:srgbClr val="000000"/>
                </a:solidFill>
                <a:latin typeface="华文楷体" panose="02010600040101010101" pitchFamily="2" charset="-122"/>
                <a:ea typeface="华文楷体" panose="02010600040101010101" pitchFamily="2" charset="-122"/>
              </a:rPr>
              <a:t>约束</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smtClean="0">
                <a:solidFill>
                  <a:srgbClr val="000000"/>
                </a:solidFill>
                <a:latin typeface="华文楷体" panose="02010600040101010101" pitchFamily="2" charset="-122"/>
                <a:ea typeface="华文楷体" panose="02010600040101010101" pitchFamily="2" charset="-122"/>
              </a:rPr>
              <a:t>接下来</a:t>
            </a:r>
            <a:r>
              <a:rPr lang="zh-CN" altLang="en-US" dirty="0">
                <a:solidFill>
                  <a:srgbClr val="000000"/>
                </a:solidFill>
                <a:latin typeface="华文楷体" panose="02010600040101010101" pitchFamily="2" charset="-122"/>
                <a:ea typeface="华文楷体" panose="02010600040101010101" pitchFamily="2" charset="-122"/>
              </a:rPr>
              <a:t>我们将会用实例解释上述约束</a:t>
            </a:r>
            <a:endParaRPr lang="en-US" altLang="zh-CN" dirty="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报销系统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行李计费</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联通计费可用</a:t>
            </a:r>
            <a:r>
              <a:rPr lang="en-US" altLang="zh-CN" dirty="0">
                <a:solidFill>
                  <a:srgbClr val="000000"/>
                </a:solidFill>
                <a:latin typeface="华文楷体" panose="02010600040101010101" pitchFamily="2" charset="-122"/>
                <a:ea typeface="华文楷体" panose="02010600040101010101" pitchFamily="2" charset="-122"/>
              </a:rPr>
              <a:t>~</a:t>
            </a:r>
          </a:p>
          <a:p>
            <a:pPr lvl="0"/>
            <a:endParaRPr lang="en-US" altLang="zh-CN" dirty="0">
              <a:solidFill>
                <a:srgbClr val="000000"/>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24473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78429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定义了服务约束后，考虑基于服务行为的形式化描述模型的建立</a:t>
            </a: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本课题使用事件序列图（</a:t>
            </a:r>
            <a:r>
              <a:rPr lang="en-US" altLang="zh-CN" sz="1200" dirty="0">
                <a:latin typeface="华文楷体" panose="02010600040101010101" pitchFamily="2" charset="-122"/>
                <a:ea typeface="华文楷体" panose="02010600040101010101" pitchFamily="2" charset="-122"/>
              </a:rPr>
              <a:t>ESG</a:t>
            </a:r>
            <a:r>
              <a:rPr lang="zh-CN" altLang="en-US" sz="1200" dirty="0">
                <a:latin typeface="华文楷体" panose="02010600040101010101" pitchFamily="2" charset="-122"/>
                <a:ea typeface="华文楷体" panose="02010600040101010101" pitchFamily="2" charset="-122"/>
              </a:rPr>
              <a:t>）对</a:t>
            </a:r>
            <a:r>
              <a:rPr lang="en-US" altLang="zh-CN" sz="1200" dirty="0">
                <a:latin typeface="华文楷体" panose="02010600040101010101" pitchFamily="2" charset="-122"/>
                <a:ea typeface="华文楷体" panose="02010600040101010101" pitchFamily="2" charset="-122"/>
              </a:rPr>
              <a:t>Web</a:t>
            </a:r>
            <a:r>
              <a:rPr lang="zh-CN" altLang="en-US" sz="1200" dirty="0">
                <a:latin typeface="华文楷体" panose="02010600040101010101" pitchFamily="2" charset="-122"/>
                <a:ea typeface="华文楷体" panose="02010600040101010101" pitchFamily="2" charset="-122"/>
              </a:rPr>
              <a:t>服务的行为进行建模，重点关注服务进行了</a:t>
            </a:r>
            <a:r>
              <a:rPr lang="zh-CN" altLang="en-US" sz="1200" b="1" dirty="0">
                <a:latin typeface="华文楷体" panose="02010600040101010101" pitchFamily="2" charset="-122"/>
                <a:ea typeface="华文楷体" panose="02010600040101010101" pitchFamily="2" charset="-122"/>
              </a:rPr>
              <a:t>何种操作</a:t>
            </a:r>
            <a:r>
              <a:rPr lang="zh-CN" altLang="en-US" sz="1200" dirty="0">
                <a:latin typeface="华文楷体" panose="02010600040101010101" pitchFamily="2" charset="-122"/>
                <a:ea typeface="华文楷体" panose="02010600040101010101" pitchFamily="2" charset="-122"/>
              </a:rPr>
              <a:t>，操作的</a:t>
            </a:r>
            <a:r>
              <a:rPr lang="zh-CN" altLang="en-US" sz="1200" b="1" dirty="0">
                <a:latin typeface="华文楷体" panose="02010600040101010101" pitchFamily="2" charset="-122"/>
                <a:ea typeface="华文楷体" panose="02010600040101010101" pitchFamily="2" charset="-122"/>
              </a:rPr>
              <a:t>数据状态</a:t>
            </a:r>
            <a:r>
              <a:rPr lang="zh-CN" altLang="en-US" sz="1200" dirty="0">
                <a:latin typeface="华文楷体" panose="02010600040101010101" pitchFamily="2" charset="-122"/>
                <a:ea typeface="华文楷体" panose="02010600040101010101" pitchFamily="2" charset="-122"/>
              </a:rPr>
              <a:t>及操作</a:t>
            </a:r>
            <a:r>
              <a:rPr lang="zh-CN" altLang="en-US" sz="1200" b="1" dirty="0">
                <a:latin typeface="华文楷体" panose="02010600040101010101" pitchFamily="2" charset="-122"/>
                <a:ea typeface="华文楷体" panose="02010600040101010101" pitchFamily="2" charset="-122"/>
              </a:rPr>
              <a:t>之间的依赖</a:t>
            </a:r>
            <a:r>
              <a:rPr lang="zh-CN" altLang="en-US" sz="12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1776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本课题使用事件序列图（</a:t>
            </a:r>
            <a:r>
              <a:rPr lang="en-US" altLang="zh-CN" sz="1200" dirty="0">
                <a:latin typeface="华文楷体" panose="02010600040101010101" pitchFamily="2" charset="-122"/>
                <a:ea typeface="华文楷体" panose="02010600040101010101" pitchFamily="2" charset="-122"/>
              </a:rPr>
              <a:t>ESG</a:t>
            </a:r>
            <a:r>
              <a:rPr lang="zh-CN" altLang="en-US" sz="1200" dirty="0">
                <a:latin typeface="华文楷体" panose="02010600040101010101" pitchFamily="2" charset="-122"/>
                <a:ea typeface="华文楷体" panose="02010600040101010101" pitchFamily="2" charset="-122"/>
              </a:rPr>
              <a:t>）对</a:t>
            </a:r>
            <a:r>
              <a:rPr lang="en-US" altLang="zh-CN" sz="1200" dirty="0">
                <a:latin typeface="华文楷体" panose="02010600040101010101" pitchFamily="2" charset="-122"/>
                <a:ea typeface="华文楷体" panose="02010600040101010101" pitchFamily="2" charset="-122"/>
              </a:rPr>
              <a:t>Web</a:t>
            </a:r>
            <a:r>
              <a:rPr lang="zh-CN" altLang="en-US" sz="1200" dirty="0">
                <a:latin typeface="华文楷体" panose="02010600040101010101" pitchFamily="2" charset="-122"/>
                <a:ea typeface="华文楷体" panose="02010600040101010101" pitchFamily="2" charset="-122"/>
              </a:rPr>
              <a:t>服务的行为进行建模，重点关注服务进行了</a:t>
            </a:r>
            <a:r>
              <a:rPr lang="zh-CN" altLang="en-US" sz="1200" b="1" dirty="0">
                <a:latin typeface="华文楷体" panose="02010600040101010101" pitchFamily="2" charset="-122"/>
                <a:ea typeface="华文楷体" panose="02010600040101010101" pitchFamily="2" charset="-122"/>
              </a:rPr>
              <a:t>何种操作</a:t>
            </a:r>
            <a:r>
              <a:rPr lang="zh-CN" altLang="en-US" sz="1200" dirty="0">
                <a:latin typeface="华文楷体" panose="02010600040101010101" pitchFamily="2" charset="-122"/>
                <a:ea typeface="华文楷体" panose="02010600040101010101" pitchFamily="2" charset="-122"/>
              </a:rPr>
              <a:t>，操作的</a:t>
            </a:r>
            <a:r>
              <a:rPr lang="zh-CN" altLang="en-US" sz="1200" b="1" dirty="0">
                <a:latin typeface="华文楷体" panose="02010600040101010101" pitchFamily="2" charset="-122"/>
                <a:ea typeface="华文楷体" panose="02010600040101010101" pitchFamily="2" charset="-122"/>
              </a:rPr>
              <a:t>数据状态</a:t>
            </a:r>
            <a:r>
              <a:rPr lang="zh-CN" altLang="en-US" sz="1200" dirty="0">
                <a:latin typeface="华文楷体" panose="02010600040101010101" pitchFamily="2" charset="-122"/>
                <a:ea typeface="华文楷体" panose="02010600040101010101" pitchFamily="2" charset="-122"/>
              </a:rPr>
              <a:t>及操作</a:t>
            </a:r>
            <a:r>
              <a:rPr lang="zh-CN" altLang="en-US" sz="1200" b="1" dirty="0">
                <a:latin typeface="华文楷体" panose="02010600040101010101" pitchFamily="2" charset="-122"/>
                <a:ea typeface="华文楷体" panose="02010600040101010101" pitchFamily="2" charset="-122"/>
              </a:rPr>
              <a:t>之间的依赖</a:t>
            </a:r>
            <a:r>
              <a:rPr lang="zh-CN" altLang="en-US" sz="12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000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我将从课题背景、选题意义及目的、研究内容及进展、目前存在的问题四个方面进行阐述</a:t>
            </a:r>
            <a:endParaRPr lang="en-US" altLang="zh-CN" dirty="0"/>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61815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本课题使用事件序列图（</a:t>
            </a:r>
            <a:r>
              <a:rPr lang="en-US" altLang="zh-CN" sz="1200" dirty="0">
                <a:latin typeface="华文楷体" panose="02010600040101010101" pitchFamily="2" charset="-122"/>
                <a:ea typeface="华文楷体" panose="02010600040101010101" pitchFamily="2" charset="-122"/>
              </a:rPr>
              <a:t>ESG</a:t>
            </a:r>
            <a:r>
              <a:rPr lang="zh-CN" altLang="en-US" sz="1200" dirty="0">
                <a:latin typeface="华文楷体" panose="02010600040101010101" pitchFamily="2" charset="-122"/>
                <a:ea typeface="华文楷体" panose="02010600040101010101" pitchFamily="2" charset="-122"/>
              </a:rPr>
              <a:t>）对</a:t>
            </a:r>
            <a:r>
              <a:rPr lang="en-US" altLang="zh-CN" sz="1200" dirty="0">
                <a:latin typeface="华文楷体" panose="02010600040101010101" pitchFamily="2" charset="-122"/>
                <a:ea typeface="华文楷体" panose="02010600040101010101" pitchFamily="2" charset="-122"/>
              </a:rPr>
              <a:t>Web</a:t>
            </a:r>
            <a:r>
              <a:rPr lang="zh-CN" altLang="en-US" sz="1200" dirty="0">
                <a:latin typeface="华文楷体" panose="02010600040101010101" pitchFamily="2" charset="-122"/>
                <a:ea typeface="华文楷体" panose="02010600040101010101" pitchFamily="2" charset="-122"/>
              </a:rPr>
              <a:t>服务的行为进行建模，重点关注服务进行了</a:t>
            </a:r>
            <a:r>
              <a:rPr lang="zh-CN" altLang="en-US" sz="1200" b="1" dirty="0">
                <a:latin typeface="华文楷体" panose="02010600040101010101" pitchFamily="2" charset="-122"/>
                <a:ea typeface="华文楷体" panose="02010600040101010101" pitchFamily="2" charset="-122"/>
              </a:rPr>
              <a:t>何种操作</a:t>
            </a:r>
            <a:r>
              <a:rPr lang="zh-CN" altLang="en-US" sz="1200" dirty="0">
                <a:latin typeface="华文楷体" panose="02010600040101010101" pitchFamily="2" charset="-122"/>
                <a:ea typeface="华文楷体" panose="02010600040101010101" pitchFamily="2" charset="-122"/>
              </a:rPr>
              <a:t>，操作的</a:t>
            </a:r>
            <a:r>
              <a:rPr lang="zh-CN" altLang="en-US" sz="1200" b="1" dirty="0">
                <a:latin typeface="华文楷体" panose="02010600040101010101" pitchFamily="2" charset="-122"/>
                <a:ea typeface="华文楷体" panose="02010600040101010101" pitchFamily="2" charset="-122"/>
              </a:rPr>
              <a:t>数据状态</a:t>
            </a:r>
            <a:r>
              <a:rPr lang="zh-CN" altLang="en-US" sz="1200" dirty="0">
                <a:latin typeface="华文楷体" panose="02010600040101010101" pitchFamily="2" charset="-122"/>
                <a:ea typeface="华文楷体" panose="02010600040101010101" pitchFamily="2" charset="-122"/>
              </a:rPr>
              <a:t>及操作</a:t>
            </a:r>
            <a:r>
              <a:rPr lang="zh-CN" altLang="en-US" sz="1200" b="1" dirty="0">
                <a:latin typeface="华文楷体" panose="02010600040101010101" pitchFamily="2" charset="-122"/>
                <a:ea typeface="华文楷体" panose="02010600040101010101" pitchFamily="2" charset="-122"/>
              </a:rPr>
              <a:t>之间的依赖</a:t>
            </a:r>
            <a:r>
              <a:rPr lang="zh-CN" altLang="en-US" sz="12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18128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接下来我们以</a:t>
            </a:r>
            <a:r>
              <a:rPr lang="zh-CN" altLang="en-US" sz="1200" dirty="0">
                <a:solidFill>
                  <a:srgbClr val="000000"/>
                </a:solidFill>
                <a:latin typeface="华文楷体" panose="02010600040101010101" pitchFamily="2" charset="-122"/>
                <a:ea typeface="华文楷体" panose="02010600040101010101" pitchFamily="2" charset="-122"/>
              </a:rPr>
              <a:t>航空行李计费服务为例讲解行为模型建立过程</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分析</a:t>
            </a:r>
            <a:r>
              <a:rPr lang="en-US" altLang="zh-CN" sz="1200" dirty="0">
                <a:latin typeface="华文楷体" panose="02010600040101010101" pitchFamily="2" charset="-122"/>
                <a:ea typeface="华文楷体" panose="02010600040101010101" pitchFamily="2" charset="-122"/>
              </a:rPr>
              <a:t>WSDL</a:t>
            </a:r>
            <a:r>
              <a:rPr lang="zh-CN" altLang="en-US" sz="1200" dirty="0">
                <a:latin typeface="华文楷体" panose="02010600040101010101" pitchFamily="2" charset="-122"/>
                <a:ea typeface="华文楷体" panose="02010600040101010101" pitchFamily="2" charset="-122"/>
              </a:rPr>
              <a:t>文档，针对每个操作添加进行为模型中</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针对有</a:t>
            </a:r>
            <a:r>
              <a:rPr lang="en-US" altLang="zh-CN" sz="1200" dirty="0" err="1">
                <a:latin typeface="华文楷体" panose="02010600040101010101" pitchFamily="2" charset="-122"/>
                <a:ea typeface="华文楷体" panose="02010600040101010101" pitchFamily="2" charset="-122"/>
              </a:rPr>
              <a:t>preOp</a:t>
            </a:r>
            <a:r>
              <a:rPr lang="zh-CN" altLang="en-US" sz="1200" dirty="0">
                <a:latin typeface="华文楷体" panose="02010600040101010101" pitchFamily="2" charset="-122"/>
                <a:ea typeface="华文楷体" panose="02010600040101010101" pitchFamily="2" charset="-122"/>
              </a:rPr>
              <a:t>约束的操作，生成符合该序列约束的调用序列，添加进行为模型中。</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99422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接下来我们以</a:t>
            </a:r>
            <a:r>
              <a:rPr lang="zh-CN" altLang="en-US" sz="1200" dirty="0">
                <a:solidFill>
                  <a:srgbClr val="000000"/>
                </a:solidFill>
                <a:latin typeface="华文楷体" panose="02010600040101010101" pitchFamily="2" charset="-122"/>
                <a:ea typeface="华文楷体" panose="02010600040101010101" pitchFamily="2" charset="-122"/>
              </a:rPr>
              <a:t>航空行李计费服务为例讲解行为模型建立过程</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分析</a:t>
            </a:r>
            <a:r>
              <a:rPr lang="en-US" altLang="zh-CN" sz="1200" dirty="0">
                <a:latin typeface="华文楷体" panose="02010600040101010101" pitchFamily="2" charset="-122"/>
                <a:ea typeface="华文楷体" panose="02010600040101010101" pitchFamily="2" charset="-122"/>
              </a:rPr>
              <a:t>WSDL</a:t>
            </a:r>
            <a:r>
              <a:rPr lang="zh-CN" altLang="en-US" sz="1200" dirty="0">
                <a:latin typeface="华文楷体" panose="02010600040101010101" pitchFamily="2" charset="-122"/>
                <a:ea typeface="华文楷体" panose="02010600040101010101" pitchFamily="2" charset="-122"/>
              </a:rPr>
              <a:t>文档，针对每个操作添加进行为模型中</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针对有</a:t>
            </a:r>
            <a:r>
              <a:rPr lang="en-US" altLang="zh-CN" sz="1200" dirty="0" err="1">
                <a:latin typeface="华文楷体" panose="02010600040101010101" pitchFamily="2" charset="-122"/>
                <a:ea typeface="华文楷体" panose="02010600040101010101" pitchFamily="2" charset="-122"/>
              </a:rPr>
              <a:t>preOp</a:t>
            </a:r>
            <a:r>
              <a:rPr lang="zh-CN" altLang="en-US" sz="1200" dirty="0">
                <a:latin typeface="华文楷体" panose="02010600040101010101" pitchFamily="2" charset="-122"/>
                <a:ea typeface="华文楷体" panose="02010600040101010101" pitchFamily="2" charset="-122"/>
              </a:rPr>
              <a:t>约束的操作，生成符合该序列约束的调用序列，添加进行为模型中。</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77737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lvl="1" indent="45720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000000"/>
                </a:solidFill>
                <a:latin typeface="华文楷体" panose="02010600040101010101" pitchFamily="2" charset="-122"/>
                <a:ea typeface="华文楷体" panose="02010600040101010101" pitchFamily="2" charset="-122"/>
              </a:rPr>
              <a:t>我们使用开源模型测试工具</a:t>
            </a:r>
            <a:r>
              <a:rPr lang="en-US" altLang="zh-CN" b="1" dirty="0" err="1" smtClean="0">
                <a:solidFill>
                  <a:srgbClr val="000000"/>
                </a:solidFill>
                <a:latin typeface="华文楷体" panose="02010600040101010101" pitchFamily="2" charset="-122"/>
                <a:ea typeface="华文楷体" panose="02010600040101010101" pitchFamily="2" charset="-122"/>
              </a:rPr>
              <a:t>GraphWalker</a:t>
            </a:r>
            <a:r>
              <a:rPr lang="zh-CN" altLang="en-US" b="1" dirty="0" smtClean="0">
                <a:solidFill>
                  <a:srgbClr val="000000"/>
                </a:solidFill>
                <a:latin typeface="华文楷体" panose="02010600040101010101" pitchFamily="2" charset="-122"/>
                <a:ea typeface="华文楷体" panose="02010600040101010101" pitchFamily="2" charset="-122"/>
              </a:rPr>
              <a:t>，提供了一种</a:t>
            </a:r>
            <a:r>
              <a:rPr lang="en-US" altLang="zh-CN" b="1" dirty="0" smtClean="0">
                <a:solidFill>
                  <a:srgbClr val="000000"/>
                </a:solidFill>
                <a:latin typeface="华文楷体" panose="02010600040101010101" pitchFamily="2" charset="-122"/>
                <a:ea typeface="华文楷体" panose="02010600040101010101" pitchFamily="2" charset="-122"/>
              </a:rPr>
              <a:t>graph</a:t>
            </a:r>
            <a:r>
              <a:rPr lang="en-US" altLang="zh-CN" b="1" baseline="0" dirty="0" smtClean="0">
                <a:solidFill>
                  <a:srgbClr val="000000"/>
                </a:solidFill>
                <a:latin typeface="华文楷体" panose="02010600040101010101" pitchFamily="2" charset="-122"/>
                <a:ea typeface="华文楷体" panose="02010600040101010101" pitchFamily="2" charset="-122"/>
              </a:rPr>
              <a:t> model language</a:t>
            </a:r>
            <a:r>
              <a:rPr lang="zh-CN" altLang="en-US" b="1" baseline="0" dirty="0" smtClean="0">
                <a:solidFill>
                  <a:srgbClr val="000000"/>
                </a:solidFill>
                <a:latin typeface="华文楷体" panose="02010600040101010101" pitchFamily="2" charset="-122"/>
                <a:ea typeface="华文楷体" panose="02010600040101010101" pitchFamily="2" charset="-122"/>
              </a:rPr>
              <a:t>以及多种图模型遍历策略。</a:t>
            </a:r>
            <a:endParaRPr lang="en-US" altLang="zh-CN" b="1" dirty="0" smtClean="0">
              <a:solidFill>
                <a:srgbClr val="000000"/>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68998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87281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61222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楷体" panose="02010600040101010101" pitchFamily="2" charset="-122"/>
                <a:ea typeface="华文楷体" panose="02010600040101010101" pitchFamily="2" charset="-122"/>
              </a:rPr>
              <a:t>生成测试序列后，考虑如何根据测试序列，生成满足该序列的测试数据</a:t>
            </a:r>
            <a:endParaRPr lang="en-US" altLang="zh-CN" sz="1200" dirty="0" smtClean="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分析对应路径的所有约束条件表达式，通过求解得到测试用例。约束求解包括如下两个步骤，一是提取约束条件，即从被测试程序中提取出对应路径的所有约束条件表达式；二是求解约束，即采用正确的算法和策略，求出约束条件表达式的可行解。</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包括约束条件表达式的提取、约束求解工具</a:t>
            </a:r>
            <a:r>
              <a:rPr lang="en-US" altLang="zh-CN" sz="1200" kern="1200" dirty="0" smtClean="0">
                <a:solidFill>
                  <a:schemeClr val="tx1"/>
                </a:solidFill>
                <a:effectLst/>
                <a:latin typeface="+mn-lt"/>
                <a:ea typeface="+mn-ea"/>
                <a:cs typeface="+mn-cs"/>
              </a:rPr>
              <a:t>Z3</a:t>
            </a:r>
            <a:r>
              <a:rPr lang="zh-CN" altLang="zh-CN" sz="1200" kern="1200" dirty="0" smtClean="0">
                <a:solidFill>
                  <a:schemeClr val="tx1"/>
                </a:solidFill>
                <a:effectLst/>
                <a:latin typeface="+mn-lt"/>
                <a:ea typeface="+mn-ea"/>
                <a:cs typeface="+mn-cs"/>
              </a:rPr>
              <a:t>自动生成可行解。</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64085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华文楷体" panose="02010600040101010101" pitchFamily="2" charset="-122"/>
                <a:ea typeface="华文楷体" panose="02010600040101010101" pitchFamily="2" charset="-122"/>
              </a:rPr>
              <a:t>Z3</a:t>
            </a:r>
            <a:r>
              <a:rPr lang="zh-CN" altLang="en-US" dirty="0" smtClean="0">
                <a:solidFill>
                  <a:schemeClr val="tx1"/>
                </a:solidFill>
                <a:latin typeface="华文楷体" panose="02010600040101010101" pitchFamily="2" charset="-122"/>
                <a:ea typeface="华文楷体" panose="02010600040101010101" pitchFamily="2" charset="-122"/>
              </a:rPr>
              <a:t>约束求解脚本及运行结果如下所示</a:t>
            </a: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华文楷体" panose="02010600040101010101" pitchFamily="2" charset="-122"/>
                <a:ea typeface="华文楷体" panose="02010600040101010101" pitchFamily="2" charset="-122"/>
              </a:rPr>
              <a:t>Assert</a:t>
            </a:r>
            <a:r>
              <a:rPr lang="zh-CN" altLang="en-US" dirty="0" smtClean="0">
                <a:solidFill>
                  <a:schemeClr val="tx1"/>
                </a:solidFill>
                <a:latin typeface="华文楷体" panose="02010600040101010101" pitchFamily="2" charset="-122"/>
                <a:ea typeface="华文楷体" panose="02010600040101010101" pitchFamily="2" charset="-122"/>
              </a:rPr>
              <a:t>术语</a:t>
            </a:r>
            <a:endParaRPr lang="en-US" altLang="zh-CN" dirty="0" smtClean="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934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解决了如何调用</a:t>
            </a:r>
            <a:r>
              <a:rPr lang="en-US" altLang="zh-CN" dirty="0" smtClean="0">
                <a:solidFill>
                  <a:schemeClr val="tx1"/>
                </a:solidFill>
                <a:latin typeface="华文楷体" panose="02010600040101010101" pitchFamily="2" charset="-122"/>
                <a:ea typeface="华文楷体" panose="02010600040101010101" pitchFamily="2" charset="-122"/>
              </a:rPr>
              <a:t>Z3</a:t>
            </a:r>
            <a:r>
              <a:rPr lang="zh-CN" altLang="en-US" dirty="0" smtClean="0">
                <a:solidFill>
                  <a:schemeClr val="tx1"/>
                </a:solidFill>
                <a:latin typeface="华文楷体" panose="02010600040101010101" pitchFamily="2" charset="-122"/>
                <a:ea typeface="华文楷体" panose="02010600040101010101" pitchFamily="2" charset="-122"/>
              </a:rPr>
              <a:t>约束求解器进行求解后</a:t>
            </a: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要解决如何根据测试序列提取符合约束，并将约束转换为符合</a:t>
            </a:r>
            <a:r>
              <a:rPr lang="en-US" altLang="zh-CN" dirty="0" smtClean="0">
                <a:solidFill>
                  <a:schemeClr val="tx1"/>
                </a:solidFill>
                <a:latin typeface="华文楷体" panose="02010600040101010101" pitchFamily="2" charset="-122"/>
                <a:ea typeface="华文楷体" panose="02010600040101010101" pitchFamily="2" charset="-122"/>
              </a:rPr>
              <a:t>Z3</a:t>
            </a:r>
            <a:r>
              <a:rPr lang="en-US" altLang="zh-CN" baseline="0" dirty="0" smtClean="0">
                <a:solidFill>
                  <a:schemeClr val="tx1"/>
                </a:solidFill>
                <a:latin typeface="华文楷体" panose="02010600040101010101" pitchFamily="2" charset="-122"/>
                <a:ea typeface="华文楷体" panose="02010600040101010101" pitchFamily="2" charset="-122"/>
              </a:rPr>
              <a:t> SMT</a:t>
            </a:r>
            <a:r>
              <a:rPr lang="zh-CN" altLang="en-US" baseline="0" dirty="0" smtClean="0">
                <a:solidFill>
                  <a:schemeClr val="tx1"/>
                </a:solidFill>
                <a:latin typeface="华文楷体" panose="02010600040101010101" pitchFamily="2" charset="-122"/>
                <a:ea typeface="华文楷体" panose="02010600040101010101" pitchFamily="2" charset="-122"/>
              </a:rPr>
              <a:t>格式的脚本</a:t>
            </a:r>
            <a:endParaRPr lang="en-US" altLang="zh-CN" baseline="0"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baseline="0" dirty="0" smtClean="0">
                <a:solidFill>
                  <a:schemeClr val="tx1"/>
                </a:solidFill>
                <a:latin typeface="华文楷体" panose="02010600040101010101" pitchFamily="2" charset="-122"/>
                <a:ea typeface="华文楷体" panose="02010600040101010101" pitchFamily="2" charset="-122"/>
              </a:rPr>
              <a:t>使用一个例子进行实例讲解：</a:t>
            </a:r>
            <a:endParaRPr lang="en-US" altLang="zh-CN" baseline="0"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baseline="0" dirty="0" smtClean="0">
                <a:solidFill>
                  <a:schemeClr val="tx1"/>
                </a:solidFill>
                <a:latin typeface="华文楷体" panose="02010600040101010101" pitchFamily="2" charset="-122"/>
                <a:ea typeface="华文楷体" panose="02010600040101010101" pitchFamily="2" charset="-122"/>
              </a:rPr>
              <a:t>有一条测试序列如上图所示</a:t>
            </a:r>
            <a:endParaRPr lang="en-US" altLang="zh-CN" baseline="0"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华文楷体" panose="02010600040101010101" pitchFamily="2" charset="-122"/>
                <a:ea typeface="华文楷体" panose="02010600040101010101" pitchFamily="2" charset="-122"/>
              </a:rPr>
              <a:t>1</a:t>
            </a:r>
            <a:r>
              <a:rPr lang="zh-CN" altLang="en-US" baseline="0" dirty="0" smtClean="0">
                <a:solidFill>
                  <a:schemeClr val="tx1"/>
                </a:solidFill>
                <a:latin typeface="华文楷体" panose="02010600040101010101" pitchFamily="2" charset="-122"/>
                <a:ea typeface="华文楷体" panose="02010600040101010101" pitchFamily="2" charset="-122"/>
              </a:rPr>
              <a:t>、遍历该序列节点，判断节点类型是否为</a:t>
            </a:r>
            <a:r>
              <a:rPr lang="en-US" altLang="zh-CN" baseline="0" dirty="0" smtClean="0">
                <a:solidFill>
                  <a:schemeClr val="tx1"/>
                </a:solidFill>
                <a:latin typeface="华文楷体" panose="02010600040101010101" pitchFamily="2" charset="-122"/>
                <a:ea typeface="华文楷体" panose="02010600040101010101" pitchFamily="2" charset="-122"/>
              </a:rPr>
              <a:t>INPUT</a:t>
            </a:r>
            <a:r>
              <a:rPr lang="zh-CN" altLang="en-US" baseline="0" dirty="0" smtClean="0">
                <a:solidFill>
                  <a:schemeClr val="tx1"/>
                </a:solidFill>
                <a:latin typeface="华文楷体" panose="02010600040101010101" pitchFamily="2" charset="-122"/>
                <a:ea typeface="华文楷体" panose="02010600040101010101" pitchFamily="2" charset="-122"/>
              </a:rPr>
              <a:t>，如果是，将</a:t>
            </a:r>
            <a:r>
              <a:rPr lang="en-US" altLang="zh-CN" baseline="0" dirty="0" smtClean="0">
                <a:solidFill>
                  <a:schemeClr val="tx1"/>
                </a:solidFill>
                <a:latin typeface="华文楷体" panose="02010600040101010101" pitchFamily="2" charset="-122"/>
                <a:ea typeface="华文楷体" panose="02010600040101010101" pitchFamily="2" charset="-122"/>
              </a:rPr>
              <a:t>input</a:t>
            </a:r>
            <a:r>
              <a:rPr lang="zh-CN" altLang="en-US" baseline="0" dirty="0" smtClean="0">
                <a:solidFill>
                  <a:schemeClr val="tx1"/>
                </a:solidFill>
                <a:latin typeface="华文楷体" panose="02010600040101010101" pitchFamily="2" charset="-122"/>
                <a:ea typeface="华文楷体" panose="02010600040101010101" pitchFamily="2" charset="-122"/>
              </a:rPr>
              <a:t>节点的参数约束进行提取；</a:t>
            </a:r>
            <a:endParaRPr lang="en-US" altLang="zh-CN" baseline="0"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华文楷体" panose="02010600040101010101" pitchFamily="2" charset="-122"/>
                <a:ea typeface="华文楷体" panose="02010600040101010101" pitchFamily="2" charset="-122"/>
              </a:rPr>
              <a:t>2</a:t>
            </a:r>
            <a:r>
              <a:rPr lang="zh-CN" altLang="en-US" baseline="0" dirty="0" smtClean="0">
                <a:solidFill>
                  <a:schemeClr val="tx1"/>
                </a:solidFill>
                <a:latin typeface="华文楷体" panose="02010600040101010101" pitchFamily="2" charset="-122"/>
                <a:ea typeface="华文楷体" panose="02010600040101010101" pitchFamily="2" charset="-122"/>
              </a:rPr>
              <a:t>、若该节点类型为</a:t>
            </a:r>
            <a:r>
              <a:rPr lang="en-US" altLang="zh-CN" baseline="0" dirty="0" smtClean="0">
                <a:solidFill>
                  <a:schemeClr val="tx1"/>
                </a:solidFill>
                <a:latin typeface="华文楷体" panose="02010600040101010101" pitchFamily="2" charset="-122"/>
                <a:ea typeface="华文楷体" panose="02010600040101010101" pitchFamily="2" charset="-122"/>
              </a:rPr>
              <a:t>output</a:t>
            </a:r>
            <a:r>
              <a:rPr lang="zh-CN" altLang="en-US" baseline="0" dirty="0" smtClean="0">
                <a:solidFill>
                  <a:schemeClr val="tx1"/>
                </a:solidFill>
                <a:latin typeface="华文楷体" panose="02010600040101010101" pitchFamily="2" charset="-122"/>
                <a:ea typeface="华文楷体" panose="02010600040101010101" pitchFamily="2" charset="-122"/>
              </a:rPr>
              <a:t>。找到该节点名称相符的决策表</a:t>
            </a:r>
            <a:endParaRPr lang="en-US" altLang="zh-CN" baseline="0" dirty="0" smtClean="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66793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楷体" panose="02010600040101010101" pitchFamily="2" charset="-122"/>
                <a:ea typeface="华文楷体" panose="02010600040101010101" pitchFamily="2" charset="-122"/>
              </a:rPr>
              <a:t>生成测试数据后，需要考虑如何将测试数据与测试序列结合，生成可执行的测试用例</a:t>
            </a:r>
            <a:endParaRPr lang="en-US" altLang="zh-CN" sz="1200" dirty="0" smtClean="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华文楷体" panose="02010600040101010101" pitchFamily="2" charset="-122"/>
                <a:ea typeface="华文楷体" panose="02010600040101010101" pitchFamily="2" charset="-122"/>
              </a:rPr>
              <a:t>使用</a:t>
            </a:r>
            <a:r>
              <a:rPr lang="en-US" altLang="zh-CN" sz="1200" dirty="0" smtClean="0">
                <a:solidFill>
                  <a:schemeClr val="tx1"/>
                </a:solidFill>
                <a:latin typeface="华文楷体" panose="02010600040101010101" pitchFamily="2" charset="-122"/>
                <a:ea typeface="华文楷体" panose="02010600040101010101" pitchFamily="2" charset="-122"/>
              </a:rPr>
              <a:t>xml</a:t>
            </a:r>
            <a:r>
              <a:rPr lang="zh-CN" altLang="en-US" sz="1200" dirty="0" smtClean="0">
                <a:solidFill>
                  <a:schemeClr val="tx1"/>
                </a:solidFill>
                <a:latin typeface="华文楷体" panose="02010600040101010101" pitchFamily="2" charset="-122"/>
                <a:ea typeface="华文楷体" panose="02010600040101010101" pitchFamily="2" charset="-122"/>
              </a:rPr>
              <a:t>形式设计测试用例框架。</a:t>
            </a:r>
            <a:endParaRPr lang="en-US" altLang="zh-CN" sz="1200"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华文楷体" panose="02010600040101010101" pitchFamily="2" charset="-122"/>
                <a:ea typeface="华文楷体" panose="02010600040101010101" pitchFamily="2" charset="-122"/>
              </a:rPr>
              <a:t>根节点是</a:t>
            </a:r>
            <a:r>
              <a:rPr lang="en-US" altLang="zh-CN" sz="1200" dirty="0" smtClean="0">
                <a:solidFill>
                  <a:schemeClr val="tx1"/>
                </a:solidFill>
                <a:latin typeface="华文楷体" panose="02010600040101010101" pitchFamily="2" charset="-122"/>
                <a:ea typeface="华文楷体" panose="02010600040101010101" pitchFamily="2" charset="-122"/>
              </a:rPr>
              <a:t>sequence,</a:t>
            </a:r>
            <a:r>
              <a:rPr lang="zh-CN" altLang="en-US" sz="1200" dirty="0" smtClean="0">
                <a:solidFill>
                  <a:schemeClr val="tx1"/>
                </a:solidFill>
                <a:latin typeface="华文楷体" panose="02010600040101010101" pitchFamily="2" charset="-122"/>
                <a:ea typeface="华文楷体" panose="02010600040101010101" pitchFamily="2" charset="-122"/>
              </a:rPr>
              <a:t>代表一个测试用例</a:t>
            </a:r>
            <a:endParaRPr lang="en-US" altLang="zh-CN" sz="1200"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华文楷体" panose="02010600040101010101" pitchFamily="2" charset="-122"/>
                <a:ea typeface="华文楷体" panose="02010600040101010101" pitchFamily="2" charset="-122"/>
              </a:rPr>
              <a:t>里面有多个</a:t>
            </a:r>
            <a:r>
              <a:rPr lang="en-US" altLang="zh-CN" sz="1200" dirty="0" smtClean="0">
                <a:solidFill>
                  <a:schemeClr val="tx1"/>
                </a:solidFill>
                <a:latin typeface="华文楷体" panose="02010600040101010101" pitchFamily="2" charset="-122"/>
                <a:ea typeface="华文楷体" panose="02010600040101010101" pitchFamily="2" charset="-122"/>
              </a:rPr>
              <a:t>&lt;Operation&gt;,</a:t>
            </a:r>
            <a:r>
              <a:rPr lang="zh-CN" altLang="en-US" sz="1200" dirty="0" smtClean="0">
                <a:solidFill>
                  <a:schemeClr val="tx1"/>
                </a:solidFill>
                <a:latin typeface="华文楷体" panose="02010600040101010101" pitchFamily="2" charset="-122"/>
                <a:ea typeface="华文楷体" panose="02010600040101010101" pitchFamily="2" charset="-122"/>
              </a:rPr>
              <a:t>代表调用的操作</a:t>
            </a:r>
            <a:endParaRPr lang="en-US" altLang="zh-CN" sz="1200"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华文楷体" panose="02010600040101010101" pitchFamily="2" charset="-122"/>
                <a:ea typeface="华文楷体" panose="02010600040101010101" pitchFamily="2" charset="-122"/>
              </a:rPr>
              <a:t>操作内部填充</a:t>
            </a:r>
            <a:r>
              <a:rPr lang="en-US" altLang="zh-CN" sz="1200" dirty="0" smtClean="0">
                <a:solidFill>
                  <a:schemeClr val="tx1"/>
                </a:solidFill>
                <a:latin typeface="华文楷体" panose="02010600040101010101" pitchFamily="2" charset="-122"/>
                <a:ea typeface="华文楷体" panose="02010600040101010101" pitchFamily="2" charset="-122"/>
              </a:rPr>
              <a:t>SOAP</a:t>
            </a:r>
            <a:r>
              <a:rPr lang="zh-CN" altLang="en-US" sz="1200" dirty="0" smtClean="0">
                <a:solidFill>
                  <a:schemeClr val="tx1"/>
                </a:solidFill>
                <a:latin typeface="华文楷体" panose="02010600040101010101" pitchFamily="2" charset="-122"/>
                <a:ea typeface="华文楷体" panose="02010600040101010101" pitchFamily="2" charset="-122"/>
              </a:rPr>
              <a:t>消息</a:t>
            </a:r>
            <a:endParaRPr lang="en-US" altLang="zh-CN" sz="1200"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799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0334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楷体" panose="02010600040101010101" pitchFamily="2" charset="-122"/>
                <a:ea typeface="华文楷体" panose="02010600040101010101" pitchFamily="2" charset="-122"/>
              </a:rPr>
              <a:t>生成测试数据后，需要考虑如何将测试数据与测试序列结合，生成可执行的测试用例</a:t>
            </a:r>
            <a:endParaRPr lang="en-US" altLang="zh-CN" sz="1200" dirty="0" smtClean="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华文楷体" panose="02010600040101010101" pitchFamily="2" charset="-122"/>
                <a:ea typeface="华文楷体" panose="02010600040101010101" pitchFamily="2" charset="-122"/>
              </a:rPr>
              <a:t>使用</a:t>
            </a:r>
            <a:r>
              <a:rPr lang="en-US" altLang="zh-CN" sz="1200" dirty="0" smtClean="0">
                <a:solidFill>
                  <a:schemeClr val="tx1"/>
                </a:solidFill>
                <a:latin typeface="华文楷体" panose="02010600040101010101" pitchFamily="2" charset="-122"/>
                <a:ea typeface="华文楷体" panose="02010600040101010101" pitchFamily="2" charset="-122"/>
              </a:rPr>
              <a:t>xml</a:t>
            </a:r>
            <a:r>
              <a:rPr lang="zh-CN" altLang="en-US" sz="1200" dirty="0" smtClean="0">
                <a:solidFill>
                  <a:schemeClr val="tx1"/>
                </a:solidFill>
                <a:latin typeface="华文楷体" panose="02010600040101010101" pitchFamily="2" charset="-122"/>
                <a:ea typeface="华文楷体" panose="02010600040101010101" pitchFamily="2" charset="-122"/>
              </a:rPr>
              <a:t>形式设计测试用例框架。</a:t>
            </a:r>
            <a:endParaRPr lang="en-US" altLang="zh-CN" sz="1200"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28315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楷体" panose="02010600040101010101" pitchFamily="2" charset="-122"/>
                <a:ea typeface="华文楷体" panose="02010600040101010101" pitchFamily="2" charset="-122"/>
              </a:rPr>
              <a:t>生成测试数据后，需要考虑如何将测试数据与测试序列结合，生成可执行的测试用例</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9000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本文开发了一个行为模型驱动的</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服务测试支持工具</a:t>
            </a:r>
            <a:r>
              <a:rPr lang="en-US" altLang="zh-CN" sz="1200" kern="1200" dirty="0" smtClean="0">
                <a:solidFill>
                  <a:schemeClr val="tx1"/>
                </a:solidFill>
                <a:effectLst/>
                <a:latin typeface="+mn-lt"/>
                <a:ea typeface="+mn-ea"/>
                <a:cs typeface="+mn-cs"/>
              </a:rPr>
              <a:t>CBWSTC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 System for Web Service Test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CBWSTC</a:t>
            </a:r>
            <a:r>
              <a:rPr lang="zh-CN" altLang="zh-CN" sz="1200" kern="1200" dirty="0" smtClean="0">
                <a:solidFill>
                  <a:schemeClr val="tx1"/>
                </a:solidFill>
                <a:effectLst/>
                <a:latin typeface="+mn-lt"/>
                <a:ea typeface="+mn-ea"/>
                <a:cs typeface="+mn-cs"/>
              </a:rPr>
              <a:t>不仅支持扩展后</a:t>
            </a:r>
            <a:r>
              <a:rPr lang="en-US" altLang="zh-CN" sz="1200" kern="1200" dirty="0" smtClean="0">
                <a:solidFill>
                  <a:schemeClr val="tx1"/>
                </a:solidFill>
                <a:effectLst/>
                <a:latin typeface="+mn-lt"/>
                <a:ea typeface="+mn-ea"/>
                <a:cs typeface="+mn-cs"/>
              </a:rPr>
              <a:t>WSDL</a:t>
            </a:r>
            <a:r>
              <a:rPr lang="zh-CN" altLang="zh-CN" sz="1200" kern="1200" dirty="0" smtClean="0">
                <a:solidFill>
                  <a:schemeClr val="tx1"/>
                </a:solidFill>
                <a:effectLst/>
                <a:latin typeface="+mn-lt"/>
                <a:ea typeface="+mn-ea"/>
                <a:cs typeface="+mn-cs"/>
              </a:rPr>
              <a:t>解析、行为模型的生成、测试用例生成、执行和测试结果验证，同时支持测试过程监控。采用</a:t>
            </a:r>
            <a:r>
              <a:rPr lang="en-US" altLang="zh-CN" sz="1200" kern="1200" dirty="0" smtClean="0">
                <a:solidFill>
                  <a:schemeClr val="tx1"/>
                </a:solidFill>
                <a:effectLst/>
                <a:latin typeface="+mn-lt"/>
                <a:ea typeface="+mn-ea"/>
                <a:cs typeface="+mn-cs"/>
              </a:rPr>
              <a:t>UML</a:t>
            </a:r>
            <a:r>
              <a:rPr lang="zh-CN" altLang="zh-CN" sz="1200" kern="1200" dirty="0" smtClean="0">
                <a:solidFill>
                  <a:schemeClr val="tx1"/>
                </a:solidFill>
                <a:effectLst/>
                <a:latin typeface="+mn-lt"/>
                <a:ea typeface="+mn-ea"/>
                <a:cs typeface="+mn-cs"/>
              </a:rPr>
              <a:t>用例图对</a:t>
            </a:r>
            <a:r>
              <a:rPr lang="en-US" altLang="zh-CN" sz="1200" kern="1200" dirty="0" smtClean="0">
                <a:solidFill>
                  <a:schemeClr val="tx1"/>
                </a:solidFill>
                <a:effectLst/>
                <a:latin typeface="+mn-lt"/>
                <a:ea typeface="+mn-ea"/>
                <a:cs typeface="+mn-cs"/>
              </a:rPr>
              <a:t>CBWSTC</a:t>
            </a:r>
            <a:r>
              <a:rPr lang="zh-CN" altLang="zh-CN" sz="1200" kern="1200" dirty="0" smtClean="0">
                <a:solidFill>
                  <a:schemeClr val="tx1"/>
                </a:solidFill>
                <a:effectLst/>
                <a:latin typeface="+mn-lt"/>
                <a:ea typeface="+mn-ea"/>
                <a:cs typeface="+mn-cs"/>
              </a:rPr>
              <a:t>进行需求分析，如图</a:t>
            </a:r>
            <a:r>
              <a:rPr lang="en-US" altLang="zh-CN" sz="1200" kern="1200" dirty="0" smtClean="0">
                <a:solidFill>
                  <a:schemeClr val="tx1"/>
                </a:solidFill>
                <a:effectLst/>
                <a:latin typeface="+mn-lt"/>
                <a:ea typeface="+mn-ea"/>
                <a:cs typeface="+mn-cs"/>
              </a:rPr>
              <a:t>4-1</a:t>
            </a:r>
            <a:r>
              <a:rPr lang="zh-CN" altLang="zh-CN" sz="1200" kern="1200" dirty="0" smtClean="0">
                <a:solidFill>
                  <a:schemeClr val="tx1"/>
                </a:solidFill>
                <a:effectLst/>
                <a:latin typeface="+mn-lt"/>
                <a:ea typeface="+mn-ea"/>
                <a:cs typeface="+mn-cs"/>
              </a:rPr>
              <a:t>所示。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下面将对图</a:t>
            </a:r>
            <a:r>
              <a:rPr lang="en-US" altLang="zh-CN" sz="1200" kern="1200" dirty="0" smtClean="0">
                <a:solidFill>
                  <a:schemeClr val="tx1"/>
                </a:solidFill>
                <a:effectLst/>
                <a:latin typeface="+mn-lt"/>
                <a:ea typeface="+mn-ea"/>
                <a:cs typeface="+mn-cs"/>
              </a:rPr>
              <a:t>4.1</a:t>
            </a:r>
            <a:r>
              <a:rPr lang="zh-CN" altLang="zh-CN" sz="1200" kern="1200" dirty="0" smtClean="0">
                <a:solidFill>
                  <a:schemeClr val="tx1"/>
                </a:solidFill>
                <a:effectLst/>
                <a:latin typeface="+mn-lt"/>
                <a:ea typeface="+mn-ea"/>
                <a:cs typeface="+mn-cs"/>
              </a:rPr>
              <a:t>进行各个用例的具体描述。</a:t>
            </a:r>
          </a:p>
          <a:p>
            <a:pPr lvl="0"/>
            <a:r>
              <a:rPr lang="zh-CN" altLang="zh-CN" sz="1200" b="1" kern="1200" dirty="0" smtClean="0">
                <a:solidFill>
                  <a:schemeClr val="tx1"/>
                </a:solidFill>
                <a:effectLst/>
                <a:latin typeface="+mn-lt"/>
                <a:ea typeface="+mn-ea"/>
                <a:cs typeface="+mn-cs"/>
              </a:rPr>
              <a:t>待测程序选择：</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用户提供待测</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服务的</a:t>
            </a:r>
            <a:r>
              <a:rPr lang="en-US" altLang="zh-CN" sz="1200" kern="1200" dirty="0" smtClean="0">
                <a:solidFill>
                  <a:schemeClr val="tx1"/>
                </a:solidFill>
                <a:effectLst/>
                <a:latin typeface="+mn-lt"/>
                <a:ea typeface="+mn-ea"/>
                <a:cs typeface="+mn-cs"/>
              </a:rPr>
              <a:t>EX-WSDL</a:t>
            </a:r>
            <a:r>
              <a:rPr lang="zh-CN" altLang="zh-CN" sz="1200" kern="1200" dirty="0" smtClean="0">
                <a:solidFill>
                  <a:schemeClr val="tx1"/>
                </a:solidFill>
                <a:effectLst/>
                <a:latin typeface="+mn-lt"/>
                <a:ea typeface="+mn-ea"/>
                <a:cs typeface="+mn-cs"/>
              </a:rPr>
              <a:t>访问地址，系统根据地址获取</a:t>
            </a:r>
            <a:r>
              <a:rPr lang="en-US" altLang="zh-CN" sz="1200" kern="1200" dirty="0" smtClean="0">
                <a:solidFill>
                  <a:schemeClr val="tx1"/>
                </a:solidFill>
                <a:effectLst/>
                <a:latin typeface="+mn-lt"/>
                <a:ea typeface="+mn-ea"/>
                <a:cs typeface="+mn-cs"/>
              </a:rPr>
              <a:t>EX-WSDL</a:t>
            </a:r>
            <a:r>
              <a:rPr lang="zh-CN" altLang="zh-CN" sz="1200" kern="1200" dirty="0" smtClean="0">
                <a:solidFill>
                  <a:schemeClr val="tx1"/>
                </a:solidFill>
                <a:effectLst/>
                <a:latin typeface="+mn-lt"/>
                <a:ea typeface="+mn-ea"/>
                <a:cs typeface="+mn-cs"/>
              </a:rPr>
              <a:t>文档，并创建一系列所需工作目录。其包括如下两个子用例：</a:t>
            </a:r>
          </a:p>
          <a:p>
            <a:r>
              <a:rPr lang="zh-CN" altLang="zh-CN" sz="1200" b="1" kern="1200" dirty="0" smtClean="0">
                <a:solidFill>
                  <a:schemeClr val="tx1"/>
                </a:solidFill>
                <a:effectLst/>
                <a:latin typeface="+mn-lt"/>
                <a:ea typeface="+mn-ea"/>
                <a:cs typeface="+mn-cs"/>
              </a:rPr>
              <a:t>待测程序导入</a:t>
            </a:r>
            <a:r>
              <a:rPr lang="zh-CN" altLang="zh-CN" sz="1200" kern="1200" dirty="0" smtClean="0">
                <a:solidFill>
                  <a:schemeClr val="tx1"/>
                </a:solidFill>
                <a:effectLst/>
                <a:latin typeface="+mn-lt"/>
                <a:ea typeface="+mn-ea"/>
                <a:cs typeface="+mn-cs"/>
              </a:rPr>
              <a:t>：该用例用于待测服务的</a:t>
            </a:r>
            <a:r>
              <a:rPr lang="en-US" altLang="zh-CN" sz="1200" kern="1200" dirty="0" smtClean="0">
                <a:solidFill>
                  <a:schemeClr val="tx1"/>
                </a:solidFill>
                <a:effectLst/>
                <a:latin typeface="+mn-lt"/>
                <a:ea typeface="+mn-ea"/>
                <a:cs typeface="+mn-cs"/>
              </a:rPr>
              <a:t>EX-WSDL</a:t>
            </a:r>
            <a:r>
              <a:rPr lang="zh-CN" altLang="zh-CN" sz="1200" kern="1200" dirty="0" smtClean="0">
                <a:solidFill>
                  <a:schemeClr val="tx1"/>
                </a:solidFill>
                <a:effectLst/>
                <a:latin typeface="+mn-lt"/>
                <a:ea typeface="+mn-ea"/>
                <a:cs typeface="+mn-cs"/>
              </a:rPr>
              <a:t>文档的导入，用户可提供该服务</a:t>
            </a:r>
            <a:r>
              <a:rPr lang="en-US" altLang="zh-CN" sz="1200" kern="1200" dirty="0" smtClean="0">
                <a:solidFill>
                  <a:schemeClr val="tx1"/>
                </a:solidFill>
                <a:effectLst/>
                <a:latin typeface="+mn-lt"/>
                <a:ea typeface="+mn-ea"/>
                <a:cs typeface="+mn-cs"/>
              </a:rPr>
              <a:t>EX-WSDL</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URI</a:t>
            </a:r>
            <a:r>
              <a:rPr lang="zh-CN" altLang="zh-CN" sz="1200" kern="1200" dirty="0" smtClean="0">
                <a:solidFill>
                  <a:schemeClr val="tx1"/>
                </a:solidFill>
                <a:effectLst/>
                <a:latin typeface="+mn-lt"/>
                <a:ea typeface="+mn-ea"/>
                <a:cs typeface="+mn-cs"/>
              </a:rPr>
              <a:t>或者本地</a:t>
            </a:r>
            <a:r>
              <a:rPr lang="en-US" altLang="zh-CN" sz="1200" kern="1200" dirty="0" smtClean="0">
                <a:solidFill>
                  <a:schemeClr val="tx1"/>
                </a:solidFill>
                <a:effectLst/>
                <a:latin typeface="+mn-lt"/>
                <a:ea typeface="+mn-ea"/>
                <a:cs typeface="+mn-cs"/>
              </a:rPr>
              <a:t>EX-WSDL</a:t>
            </a:r>
            <a:r>
              <a:rPr lang="zh-CN" altLang="zh-CN" sz="1200" kern="1200" dirty="0" smtClean="0">
                <a:solidFill>
                  <a:schemeClr val="tx1"/>
                </a:solidFill>
                <a:effectLst/>
                <a:latin typeface="+mn-lt"/>
                <a:ea typeface="+mn-ea"/>
                <a:cs typeface="+mn-cs"/>
              </a:rPr>
              <a:t>文档绝对路径，工具将获取的文档导入到特定目录，以备后续相关操作。</a:t>
            </a:r>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工作目录生成：</a:t>
            </a:r>
            <a:r>
              <a:rPr lang="zh-CN" altLang="zh-CN" sz="1200" kern="1200" dirty="0" smtClean="0">
                <a:solidFill>
                  <a:schemeClr val="tx1"/>
                </a:solidFill>
                <a:effectLst/>
                <a:latin typeface="+mn-lt"/>
                <a:ea typeface="+mn-ea"/>
                <a:cs typeface="+mn-cs"/>
              </a:rPr>
              <a:t>工具根据用户选定的待测服务，生成后续操作需要的工作目录。</a:t>
            </a:r>
            <a:endParaRPr lang="en-US" altLang="zh-CN" sz="1200" kern="1200" dirty="0" smtClean="0">
              <a:solidFill>
                <a:schemeClr val="tx1"/>
              </a:solidFill>
              <a:effectLst/>
              <a:latin typeface="+mn-lt"/>
              <a:ea typeface="+mn-ea"/>
              <a:cs typeface="+mn-cs"/>
            </a:endParaRPr>
          </a:p>
          <a:p>
            <a:pPr lvl="0"/>
            <a:r>
              <a:rPr lang="zh-CN" altLang="zh-CN" sz="1200" b="1" kern="1200" dirty="0" smtClean="0">
                <a:solidFill>
                  <a:schemeClr val="tx1"/>
                </a:solidFill>
                <a:effectLst/>
                <a:latin typeface="+mn-lt"/>
                <a:ea typeface="+mn-ea"/>
                <a:cs typeface="+mn-cs"/>
              </a:rPr>
              <a:t>行为模型生成：</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该用例解析扩展后的</a:t>
            </a:r>
            <a:r>
              <a:rPr lang="en-US" altLang="zh-CN" sz="1200" kern="1200" dirty="0" smtClean="0">
                <a:solidFill>
                  <a:schemeClr val="tx1"/>
                </a:solidFill>
                <a:effectLst/>
                <a:latin typeface="+mn-lt"/>
                <a:ea typeface="+mn-ea"/>
                <a:cs typeface="+mn-cs"/>
              </a:rPr>
              <a:t>EX-WSDL</a:t>
            </a:r>
            <a:r>
              <a:rPr lang="zh-CN" altLang="zh-CN" sz="1200" kern="1200" dirty="0" smtClean="0">
                <a:solidFill>
                  <a:schemeClr val="tx1"/>
                </a:solidFill>
                <a:effectLst/>
                <a:latin typeface="+mn-lt"/>
                <a:ea typeface="+mn-ea"/>
                <a:cs typeface="+mn-cs"/>
              </a:rPr>
              <a:t>并将解析结果转换为服务的行为模型。其中包含如下三个子用例：</a:t>
            </a:r>
          </a:p>
          <a:p>
            <a:pPr lvl="0"/>
            <a:r>
              <a:rPr lang="en-US" altLang="zh-CN" sz="1200" b="1" kern="1200" dirty="0" smtClean="0">
                <a:solidFill>
                  <a:schemeClr val="tx1"/>
                </a:solidFill>
                <a:effectLst/>
                <a:latin typeface="+mn-lt"/>
                <a:ea typeface="+mn-ea"/>
                <a:cs typeface="+mn-cs"/>
              </a:rPr>
              <a:t>EX-WSDL</a:t>
            </a:r>
            <a:r>
              <a:rPr lang="zh-CN" altLang="zh-CN" sz="1200" b="1" kern="1200" dirty="0" smtClean="0">
                <a:solidFill>
                  <a:schemeClr val="tx1"/>
                </a:solidFill>
                <a:effectLst/>
                <a:latin typeface="+mn-lt"/>
                <a:ea typeface="+mn-ea"/>
                <a:cs typeface="+mn-cs"/>
              </a:rPr>
              <a:t>解析：</a:t>
            </a:r>
            <a:r>
              <a:rPr lang="zh-CN" altLang="zh-CN" sz="1200" kern="1200" dirty="0" smtClean="0">
                <a:solidFill>
                  <a:schemeClr val="tx1"/>
                </a:solidFill>
                <a:effectLst/>
                <a:latin typeface="+mn-lt"/>
                <a:ea typeface="+mn-ea"/>
                <a:cs typeface="+mn-cs"/>
              </a:rPr>
              <a:t>该用例通过解析</a:t>
            </a:r>
            <a:r>
              <a:rPr lang="en-US" altLang="zh-CN" sz="1200" kern="1200" dirty="0" smtClean="0">
                <a:solidFill>
                  <a:schemeClr val="tx1"/>
                </a:solidFill>
                <a:effectLst/>
                <a:latin typeface="+mn-lt"/>
                <a:ea typeface="+mn-ea"/>
                <a:cs typeface="+mn-cs"/>
              </a:rPr>
              <a:t>EX-WSDL</a:t>
            </a:r>
            <a:r>
              <a:rPr lang="zh-CN" altLang="zh-CN" sz="1200" kern="1200" dirty="0" smtClean="0">
                <a:solidFill>
                  <a:schemeClr val="tx1"/>
                </a:solidFill>
                <a:effectLst/>
                <a:latin typeface="+mn-lt"/>
                <a:ea typeface="+mn-ea"/>
                <a:cs typeface="+mn-cs"/>
              </a:rPr>
              <a:t>，识别出该服务的约束描述、该服务提供的操作、操作的输入输出格式、操作调用消息框架以及操作的约束描述，存储解析结果。</a:t>
            </a:r>
          </a:p>
          <a:p>
            <a:pPr lvl="0"/>
            <a:r>
              <a:rPr lang="zh-CN" altLang="zh-CN" sz="1200" b="1" kern="1200" dirty="0" smtClean="0">
                <a:solidFill>
                  <a:schemeClr val="tx1"/>
                </a:solidFill>
                <a:effectLst/>
                <a:latin typeface="+mn-lt"/>
                <a:ea typeface="+mn-ea"/>
                <a:cs typeface="+mn-cs"/>
              </a:rPr>
              <a:t>服务约束提取：</a:t>
            </a:r>
            <a:r>
              <a:rPr lang="zh-CN" altLang="zh-CN" sz="1200" kern="1200" dirty="0" smtClean="0">
                <a:solidFill>
                  <a:schemeClr val="tx1"/>
                </a:solidFill>
                <a:effectLst/>
                <a:latin typeface="+mn-lt"/>
                <a:ea typeface="+mn-ea"/>
                <a:cs typeface="+mn-cs"/>
              </a:rPr>
              <a:t>该用例通过解析服务的约束描述及操作的约束描述，获得服务及操作具有的特定约束。</a:t>
            </a:r>
          </a:p>
          <a:p>
            <a:pPr lvl="0"/>
            <a:r>
              <a:rPr lang="zh-CN" altLang="zh-CN" sz="1200" b="1" kern="1200" dirty="0" smtClean="0">
                <a:solidFill>
                  <a:schemeClr val="tx1"/>
                </a:solidFill>
                <a:effectLst/>
                <a:latin typeface="+mn-lt"/>
                <a:ea typeface="+mn-ea"/>
                <a:cs typeface="+mn-cs"/>
              </a:rPr>
              <a:t>行为模型生成：</a:t>
            </a:r>
            <a:r>
              <a:rPr lang="zh-CN" altLang="zh-CN" sz="1200" kern="1200" dirty="0" smtClean="0">
                <a:solidFill>
                  <a:schemeClr val="tx1"/>
                </a:solidFill>
                <a:effectLst/>
                <a:latin typeface="+mn-lt"/>
                <a:ea typeface="+mn-ea"/>
                <a:cs typeface="+mn-cs"/>
              </a:rPr>
              <a:t>针对提取的服务及操作约束，根据设计的行为模型生成算法，采用事件序列图【引用要写】对</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服务进行行为描述模型的建立，获得待测</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服务的行为描述模型，使用</a:t>
            </a:r>
            <a:r>
              <a:rPr lang="en-US" altLang="zh-CN" sz="1200" kern="1200" dirty="0" err="1" smtClean="0">
                <a:solidFill>
                  <a:schemeClr val="tx1"/>
                </a:solidFill>
                <a:effectLst/>
                <a:latin typeface="+mn-lt"/>
                <a:ea typeface="+mn-ea"/>
                <a:cs typeface="+mn-cs"/>
              </a:rPr>
              <a:t>Graphviz</a:t>
            </a:r>
            <a:r>
              <a:rPr lang="zh-CN" altLang="zh-CN" sz="1200" kern="1200" dirty="0" smtClean="0">
                <a:solidFill>
                  <a:schemeClr val="tx1"/>
                </a:solidFill>
                <a:effectLst/>
                <a:latin typeface="+mn-lt"/>
                <a:ea typeface="+mn-ea"/>
                <a:cs typeface="+mn-cs"/>
              </a:rPr>
              <a:t>进行行为模型的可视化。</a:t>
            </a:r>
          </a:p>
          <a:p>
            <a:pPr lvl="0"/>
            <a:r>
              <a:rPr lang="zh-CN" altLang="zh-CN" sz="1200" b="1" kern="1200" dirty="0" smtClean="0">
                <a:solidFill>
                  <a:schemeClr val="tx1"/>
                </a:solidFill>
                <a:effectLst/>
                <a:latin typeface="+mn-lt"/>
                <a:ea typeface="+mn-ea"/>
                <a:cs typeface="+mn-cs"/>
              </a:rPr>
              <a:t>测试用例生成：</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生成行为模型后，根据行为模型生成测试用例。</a:t>
            </a:r>
          </a:p>
          <a:p>
            <a:pPr lvl="0"/>
            <a:r>
              <a:rPr lang="zh-CN" altLang="zh-CN" sz="1200" b="1" kern="1200" dirty="0" smtClean="0">
                <a:solidFill>
                  <a:schemeClr val="tx1"/>
                </a:solidFill>
                <a:effectLst/>
                <a:latin typeface="+mn-lt"/>
                <a:ea typeface="+mn-ea"/>
                <a:cs typeface="+mn-cs"/>
              </a:rPr>
              <a:t>测试路径生成</a:t>
            </a:r>
            <a:r>
              <a:rPr lang="zh-CN" altLang="zh-CN" sz="1200" kern="1200" dirty="0" smtClean="0">
                <a:solidFill>
                  <a:schemeClr val="tx1"/>
                </a:solidFill>
                <a:effectLst/>
                <a:latin typeface="+mn-lt"/>
                <a:ea typeface="+mn-ea"/>
                <a:cs typeface="+mn-cs"/>
              </a:rPr>
              <a:t>：根据生成的行为模型，基于一定覆盖准则，获得测试路径。</a:t>
            </a:r>
          </a:p>
          <a:p>
            <a:pPr lvl="0"/>
            <a:r>
              <a:rPr lang="zh-CN" altLang="zh-CN" sz="1200" b="1" kern="1200" dirty="0" smtClean="0">
                <a:solidFill>
                  <a:schemeClr val="tx1"/>
                </a:solidFill>
                <a:effectLst/>
                <a:latin typeface="+mn-lt"/>
                <a:ea typeface="+mn-ea"/>
                <a:cs typeface="+mn-cs"/>
              </a:rPr>
              <a:t>测试数据生成：</a:t>
            </a:r>
            <a:r>
              <a:rPr lang="zh-CN" altLang="zh-CN" sz="1200" kern="1200" dirty="0" smtClean="0">
                <a:solidFill>
                  <a:schemeClr val="tx1"/>
                </a:solidFill>
                <a:effectLst/>
                <a:latin typeface="+mn-lt"/>
                <a:ea typeface="+mn-ea"/>
                <a:cs typeface="+mn-cs"/>
              </a:rPr>
              <a:t>针对每条测试路径中的操作以及操作输入变量的约束条件生成对应的测试数据。</a:t>
            </a:r>
          </a:p>
          <a:p>
            <a:pPr lvl="0"/>
            <a:r>
              <a:rPr lang="zh-CN" altLang="zh-CN" sz="1200" b="1" kern="1200" dirty="0" smtClean="0">
                <a:solidFill>
                  <a:schemeClr val="tx1"/>
                </a:solidFill>
                <a:effectLst/>
                <a:latin typeface="+mn-lt"/>
                <a:ea typeface="+mn-ea"/>
                <a:cs typeface="+mn-cs"/>
              </a:rPr>
              <a:t>测试用例生成：</a:t>
            </a:r>
            <a:r>
              <a:rPr lang="zh-CN" altLang="zh-CN" sz="1200" kern="1200" dirty="0" smtClean="0">
                <a:solidFill>
                  <a:schemeClr val="tx1"/>
                </a:solidFill>
                <a:effectLst/>
                <a:latin typeface="+mn-lt"/>
                <a:ea typeface="+mn-ea"/>
                <a:cs typeface="+mn-cs"/>
              </a:rPr>
              <a:t>根据服务操作调用框架，将测试数据与测试路径相结合，生成可执行的测试用例。</a:t>
            </a:r>
          </a:p>
          <a:p>
            <a:pPr lvl="0"/>
            <a:r>
              <a:rPr lang="zh-CN" altLang="zh-CN" sz="1200" b="1" kern="1200" dirty="0" smtClean="0">
                <a:solidFill>
                  <a:schemeClr val="tx1"/>
                </a:solidFill>
                <a:effectLst/>
                <a:latin typeface="+mn-lt"/>
                <a:ea typeface="+mn-ea"/>
                <a:cs typeface="+mn-cs"/>
              </a:rPr>
              <a:t>测试执行：</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控制测试执行，从测试用例集检索测试用例、监视测试运行、搜集测试结果最终生成测试报告。包含如下四个子用例</a:t>
            </a:r>
          </a:p>
          <a:p>
            <a:pPr lvl="0"/>
            <a:r>
              <a:rPr lang="zh-CN" altLang="zh-CN" sz="1200" b="1" kern="1200" dirty="0" smtClean="0">
                <a:solidFill>
                  <a:schemeClr val="tx1"/>
                </a:solidFill>
                <a:effectLst/>
                <a:latin typeface="+mn-lt"/>
                <a:ea typeface="+mn-ea"/>
                <a:cs typeface="+mn-cs"/>
              </a:rPr>
              <a:t>测试用例导入：</a:t>
            </a:r>
            <a:r>
              <a:rPr lang="zh-CN" altLang="zh-CN" sz="1200" kern="1200" dirty="0" smtClean="0">
                <a:solidFill>
                  <a:schemeClr val="tx1"/>
                </a:solidFill>
                <a:effectLst/>
                <a:latin typeface="+mn-lt"/>
                <a:ea typeface="+mn-ea"/>
                <a:cs typeface="+mn-cs"/>
              </a:rPr>
              <a:t>若已有可执行测试用例</a:t>
            </a:r>
          </a:p>
          <a:p>
            <a:pPr lvl="0"/>
            <a:r>
              <a:rPr lang="zh-CN" altLang="zh-CN" sz="1200" b="1" kern="1200" dirty="0" smtClean="0">
                <a:solidFill>
                  <a:schemeClr val="tx1"/>
                </a:solidFill>
                <a:effectLst/>
                <a:latin typeface="+mn-lt"/>
                <a:ea typeface="+mn-ea"/>
                <a:cs typeface="+mn-cs"/>
              </a:rPr>
              <a:t>测试用例执行：</a:t>
            </a:r>
            <a:endParaRPr lang="zh-CN" altLang="zh-CN" sz="1200" kern="1200" dirty="0" smtClean="0">
              <a:solidFill>
                <a:schemeClr val="tx1"/>
              </a:solidFill>
              <a:effectLst/>
              <a:latin typeface="+mn-lt"/>
              <a:ea typeface="+mn-ea"/>
              <a:cs typeface="+mn-cs"/>
            </a:endParaRPr>
          </a:p>
          <a:p>
            <a:pPr lvl="0"/>
            <a:r>
              <a:rPr lang="zh-CN" altLang="zh-CN" sz="1200" b="1" kern="1200" dirty="0" smtClean="0">
                <a:solidFill>
                  <a:schemeClr val="tx1"/>
                </a:solidFill>
                <a:effectLst/>
                <a:latin typeface="+mn-lt"/>
                <a:ea typeface="+mn-ea"/>
                <a:cs typeface="+mn-cs"/>
              </a:rPr>
              <a:t>测试结果评估：</a:t>
            </a:r>
            <a:endParaRPr lang="zh-CN" altLang="zh-CN" sz="1200" kern="1200" dirty="0" smtClean="0">
              <a:solidFill>
                <a:schemeClr val="tx1"/>
              </a:solidFill>
              <a:effectLst/>
              <a:latin typeface="+mn-lt"/>
              <a:ea typeface="+mn-ea"/>
              <a:cs typeface="+mn-cs"/>
            </a:endParaRPr>
          </a:p>
          <a:p>
            <a:pPr lvl="0"/>
            <a:r>
              <a:rPr lang="zh-CN" altLang="zh-CN" sz="1200" b="1" kern="1200" dirty="0" smtClean="0">
                <a:solidFill>
                  <a:schemeClr val="tx1"/>
                </a:solidFill>
                <a:effectLst/>
                <a:latin typeface="+mn-lt"/>
                <a:ea typeface="+mn-ea"/>
                <a:cs typeface="+mn-cs"/>
              </a:rPr>
              <a:t>测试报告生成：</a:t>
            </a:r>
            <a:endParaRPr lang="zh-CN" altLang="zh-CN" sz="1200" kern="1200" dirty="0" smtClean="0">
              <a:solidFill>
                <a:schemeClr val="tx1"/>
              </a:solidFill>
              <a:effectLst/>
              <a:latin typeface="+mn-lt"/>
              <a:ea typeface="+mn-ea"/>
              <a:cs typeface="+mn-cs"/>
            </a:endParaRPr>
          </a:p>
          <a:p>
            <a:pPr lvl="0"/>
            <a:r>
              <a:rPr lang="zh-CN" altLang="zh-CN" sz="1200" b="1" kern="1200" dirty="0" smtClean="0">
                <a:solidFill>
                  <a:schemeClr val="tx1"/>
                </a:solidFill>
                <a:effectLst/>
                <a:latin typeface="+mn-lt"/>
                <a:ea typeface="+mn-ea"/>
                <a:cs typeface="+mn-cs"/>
              </a:rPr>
              <a:t>测试报告查看：</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测试者可查看测试结果报告，获取更加全面的测试信息，包含对于每个操作执行了哪些测试用例、测试用例执行结果、执行测试所花费的时间开销等信息。</a:t>
            </a:r>
            <a:endParaRPr lang="en-US" altLang="zh-CN" sz="1200" kern="1200" dirty="0" smtClean="0">
              <a:solidFill>
                <a:schemeClr val="tx1"/>
              </a:solidFill>
              <a:effectLst/>
              <a:latin typeface="+mn-lt"/>
              <a:ea typeface="+mn-ea"/>
              <a:cs typeface="+mn-cs"/>
            </a:endParaRPr>
          </a:p>
          <a:p>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69685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9673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95597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一共生成</a:t>
            </a:r>
            <a:r>
              <a:rPr lang="en-US" altLang="zh-CN" dirty="0" smtClean="0">
                <a:solidFill>
                  <a:schemeClr val="tx1"/>
                </a:solidFill>
                <a:latin typeface="华文楷体" panose="02010600040101010101" pitchFamily="2" charset="-122"/>
                <a:ea typeface="华文楷体" panose="02010600040101010101" pitchFamily="2" charset="-122"/>
              </a:rPr>
              <a:t>118</a:t>
            </a:r>
            <a:r>
              <a:rPr lang="zh-CN" altLang="en-US" dirty="0" smtClean="0">
                <a:solidFill>
                  <a:schemeClr val="tx1"/>
                </a:solidFill>
                <a:latin typeface="华文楷体" panose="02010600040101010101" pitchFamily="2" charset="-122"/>
                <a:ea typeface="华文楷体" panose="02010600040101010101" pitchFamily="2" charset="-122"/>
              </a:rPr>
              <a:t>个测试用例，正面测试用例：</a:t>
            </a:r>
            <a:r>
              <a:rPr lang="en-US" altLang="zh-CN" dirty="0" smtClean="0">
                <a:solidFill>
                  <a:schemeClr val="tx1"/>
                </a:solidFill>
                <a:latin typeface="华文楷体" panose="02010600040101010101" pitchFamily="2" charset="-122"/>
                <a:ea typeface="华文楷体" panose="02010600040101010101" pitchFamily="2" charset="-122"/>
              </a:rPr>
              <a:t>45</a:t>
            </a:r>
            <a:r>
              <a:rPr lang="en-US" altLang="zh-CN" baseline="0" dirty="0" smtClean="0">
                <a:solidFill>
                  <a:schemeClr val="tx1"/>
                </a:solidFill>
                <a:latin typeface="华文楷体" panose="02010600040101010101" pitchFamily="2" charset="-122"/>
                <a:ea typeface="华文楷体" panose="02010600040101010101" pitchFamily="2" charset="-122"/>
              </a:rPr>
              <a:t> </a:t>
            </a:r>
            <a:r>
              <a:rPr lang="zh-CN" altLang="en-US" baseline="0" dirty="0" smtClean="0">
                <a:solidFill>
                  <a:schemeClr val="tx1"/>
                </a:solidFill>
                <a:latin typeface="华文楷体" panose="02010600040101010101" pitchFamily="2" charset="-122"/>
                <a:ea typeface="华文楷体" panose="02010600040101010101" pitchFamily="2" charset="-122"/>
              </a:rPr>
              <a:t>负面测试用例：</a:t>
            </a:r>
            <a:r>
              <a:rPr lang="en-US" altLang="zh-CN" baseline="0" dirty="0" smtClean="0">
                <a:solidFill>
                  <a:schemeClr val="tx1"/>
                </a:solidFill>
                <a:latin typeface="华文楷体" panose="02010600040101010101" pitchFamily="2" charset="-122"/>
                <a:ea typeface="华文楷体" panose="02010600040101010101" pitchFamily="2" charset="-122"/>
              </a:rPr>
              <a:t>73</a:t>
            </a: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baseline="0" dirty="0" smtClean="0">
                <a:solidFill>
                  <a:schemeClr val="tx1"/>
                </a:solidFill>
                <a:latin typeface="华文楷体" panose="02010600040101010101" pitchFamily="2" charset="-122"/>
                <a:ea typeface="华文楷体" panose="02010600040101010101" pitchFamily="2" charset="-122"/>
              </a:rPr>
              <a:t>违反</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34624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895008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05211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09138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1053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近几年以面向服务的体系架构</a:t>
            </a:r>
            <a:r>
              <a:rPr lang="en-US" altLang="zh-CN" sz="1200" kern="1200" dirty="0">
                <a:solidFill>
                  <a:schemeClr val="tx1"/>
                </a:solidFill>
                <a:effectLst/>
                <a:latin typeface="+mn-lt"/>
                <a:ea typeface="+mn-ea"/>
                <a:cs typeface="+mn-cs"/>
              </a:rPr>
              <a:t>SOA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Service-oriented architecture</a:t>
            </a:r>
            <a:r>
              <a:rPr lang="zh-CN" altLang="zh-CN" sz="1200" kern="1200" dirty="0">
                <a:solidFill>
                  <a:schemeClr val="tx1"/>
                </a:solidFill>
                <a:effectLst/>
                <a:latin typeface="+mn-lt"/>
                <a:ea typeface="+mn-ea"/>
                <a:cs typeface="+mn-cs"/>
              </a:rPr>
              <a:t>）为基础的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服务逐渐受到重视，被认为是解决异构系统整合问题、快速实现企业流程的有效方案。</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服务作为</a:t>
            </a:r>
            <a:r>
              <a:rPr lang="en-US" altLang="zh-CN" sz="1200" kern="1200" dirty="0">
                <a:solidFill>
                  <a:schemeClr val="tx1"/>
                </a:solidFill>
                <a:effectLst/>
                <a:latin typeface="+mn-lt"/>
                <a:ea typeface="+mn-ea"/>
                <a:cs typeface="+mn-cs"/>
              </a:rPr>
              <a:t>SOA</a:t>
            </a:r>
            <a:r>
              <a:rPr lang="zh-CN" altLang="zh-CN" sz="1200" kern="1200" dirty="0">
                <a:solidFill>
                  <a:schemeClr val="tx1"/>
                </a:solidFill>
                <a:effectLst/>
                <a:latin typeface="+mn-lt"/>
                <a:ea typeface="+mn-ea"/>
                <a:cs typeface="+mn-cs"/>
              </a:rPr>
              <a:t>概念的一种典型的实现方式，可以支持快速的业务重整与优化、较好的解决分布、动态、异构环境下，数据、应用和系统集成等问题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在解决问题的同时，</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服务的新特点为软件测试提出了新的挑战。</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服务及其协同的动态性，松耦合的服务开发模式，使得</a:t>
            </a:r>
            <a:r>
              <a:rPr lang="zh-CN" altLang="en-US" sz="1200" kern="1200" dirty="0">
                <a:solidFill>
                  <a:schemeClr val="tx1"/>
                </a:solidFill>
                <a:effectLst/>
                <a:latin typeface="+mn-lt"/>
                <a:ea typeface="+mn-ea"/>
                <a:cs typeface="+mn-cs"/>
              </a:rPr>
              <a:t>服务使用者或系统集成商在调用</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服务时容易出现异常</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现有研究提出将模型驱动的测试技术应用于</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服务。模型驱动的测试关注待开发系统的重要属性及约束，具有高故障检测率，且自动化程度高，能够更好的适应需求的演变，能够较好的适应</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服务的测试需求，因此越来越多的研究人员从模型角度出发对</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服务及其组合进行测试。</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06521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66019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85712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136738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1233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latin typeface="华文楷体" panose="02010600040101010101" pitchFamily="2" charset="-122"/>
                <a:ea typeface="华文楷体" panose="02010600040101010101" pitchFamily="2" charset="-122"/>
              </a:rPr>
              <a:t>由于我们使用正则表达式代表某一个操作的执行序列约束</a:t>
            </a: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090864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868037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本次开题答辩到此结束，请各位答辩老师指正</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AF25FD-316F-45ED-9222-7F5D9A957B7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93934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面向服务的架构以服务为基本构件，将软件资源与应用被封装成服务，提供者将开发的服务发布到注册中心，供使用者通过已发布的接口使用服务。服务以功能模块的方式对外发布，对外提供统一的调用接口，而屏蔽服务的实现细节</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对于复杂多变的企业级业务需求而言，单一的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服务往往无法满足实际需求，需要将多个服务协调组织起来以支持复杂应用，这些服务可以通过定义一个工作流将把多个</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服务组织起来，这个过程被称为</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服务组合</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171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通常，服务使用者在使用</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服务的过程中会遇到如下的问题</a:t>
            </a:r>
            <a:r>
              <a:rPr lang="zh-CN" altLang="en-US" sz="1200" kern="1200" dirty="0">
                <a:solidFill>
                  <a:schemeClr val="tx1"/>
                </a:solidFill>
                <a:effectLst/>
                <a:latin typeface="+mn-lt"/>
                <a:ea typeface="+mn-ea"/>
                <a:cs typeface="+mn-cs"/>
              </a:rPr>
              <a:t>：</a:t>
            </a:r>
            <a:r>
              <a:rPr lang="en-US" altLang="zh-CN" sz="1200" dirty="0">
                <a:latin typeface="微软雅黑" panose="020B0503020204020204" pitchFamily="34" charset="-122"/>
                <a:ea typeface="微软雅黑" panose="020B0503020204020204" pitchFamily="34" charset="-122"/>
              </a:rPr>
              <a:t>Web</a:t>
            </a:r>
            <a:r>
              <a:rPr lang="zh-CN" altLang="en-US" sz="1200" dirty="0">
                <a:latin typeface="微软雅黑" panose="020B0503020204020204" pitchFamily="34" charset="-122"/>
                <a:ea typeface="微软雅黑" panose="020B0503020204020204" pitchFamily="34" charset="-122"/>
              </a:rPr>
              <a:t>服务组合来说，其正确性不仅仅取决于组合流程，也取决于各个组成它的服务。由于读</a:t>
            </a:r>
            <a:r>
              <a:rPr lang="en-US" altLang="zh-CN" sz="1200" dirty="0">
                <a:latin typeface="微软雅黑" panose="020B0503020204020204" pitchFamily="34" charset="-122"/>
                <a:ea typeface="微软雅黑" panose="020B0503020204020204" pitchFamily="34" charset="-122"/>
              </a:rPr>
              <a:t>PPT</a:t>
            </a:r>
            <a:r>
              <a:rPr lang="zh-CN" altLang="en-US" sz="1200" dirty="0">
                <a:latin typeface="微软雅黑" panose="020B0503020204020204" pitchFamily="34" charset="-122"/>
                <a:ea typeface="微软雅黑" panose="020B0503020204020204" pitchFamily="34" charset="-122"/>
              </a:rPr>
              <a:t>即可上述几点</a:t>
            </a:r>
            <a:endParaRPr lang="en-US" altLang="zh-CN" sz="1200" dirty="0">
              <a:latin typeface="微软雅黑" panose="020B0503020204020204" pitchFamily="34" charset="-122"/>
              <a:ea typeface="微软雅黑" panose="020B0503020204020204" pitchFamily="34" charset="-122"/>
            </a:endParaRPr>
          </a:p>
          <a:p>
            <a:pPr indent="457200"/>
            <a:r>
              <a:rPr lang="zh-CN" altLang="en-US" sz="1200" kern="1200" dirty="0">
                <a:solidFill>
                  <a:schemeClr val="tx1"/>
                </a:solidFill>
                <a:effectLst/>
                <a:latin typeface="+mn-lt"/>
                <a:ea typeface="+mn-ea"/>
                <a:cs typeface="+mn-cs"/>
              </a:rPr>
              <a:t>使得服务的使用者或者系统集成商</a:t>
            </a:r>
            <a:r>
              <a:rPr lang="zh-CN" altLang="zh-CN" sz="1200" kern="1200" dirty="0">
                <a:solidFill>
                  <a:srgbClr val="FF0000"/>
                </a:solidFill>
                <a:effectLst/>
                <a:latin typeface="+mn-lt"/>
                <a:ea typeface="+mn-ea"/>
                <a:cs typeface="+mn-cs"/>
              </a:rPr>
              <a:t>无法完全了解</a:t>
            </a:r>
            <a:r>
              <a:rPr lang="en-US" altLang="zh-CN" sz="1200" kern="1200" dirty="0">
                <a:solidFill>
                  <a:srgbClr val="FF0000"/>
                </a:solidFill>
                <a:effectLst/>
                <a:latin typeface="+mn-lt"/>
                <a:ea typeface="+mn-ea"/>
                <a:cs typeface="+mn-cs"/>
              </a:rPr>
              <a:t>Web</a:t>
            </a:r>
            <a:r>
              <a:rPr lang="zh-CN" altLang="zh-CN" sz="1200" kern="1200" dirty="0">
                <a:solidFill>
                  <a:srgbClr val="FF0000"/>
                </a:solidFill>
                <a:effectLst/>
                <a:latin typeface="+mn-lt"/>
                <a:ea typeface="+mn-ea"/>
                <a:cs typeface="+mn-cs"/>
              </a:rPr>
              <a:t>服务的正确使用方式</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从而在</a:t>
            </a:r>
            <a:r>
              <a:rPr lang="zh-CN" altLang="en-US" sz="1200" kern="1200" dirty="0">
                <a:solidFill>
                  <a:schemeClr val="tx1"/>
                </a:solidFill>
                <a:effectLst/>
                <a:latin typeface="+mn-lt"/>
                <a:ea typeface="+mn-ea"/>
                <a:cs typeface="+mn-cs"/>
              </a:rPr>
              <a:t>调用过程中</a:t>
            </a:r>
            <a:r>
              <a:rPr lang="zh-CN" altLang="zh-CN" sz="1200" kern="1200" dirty="0">
                <a:solidFill>
                  <a:schemeClr val="tx1"/>
                </a:solidFill>
                <a:effectLst/>
                <a:latin typeface="+mn-lt"/>
                <a:ea typeface="+mn-ea"/>
                <a:cs typeface="+mn-cs"/>
              </a:rPr>
              <a:t>无法分辨究竟是</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服务本身的错误，还是使用</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服务的方法有误</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en-US" sz="1200" kern="1200" dirty="0">
                <a:solidFill>
                  <a:schemeClr val="tx1"/>
                </a:solidFill>
                <a:effectLst/>
                <a:latin typeface="+mn-lt"/>
                <a:ea typeface="+mn-ea"/>
                <a:cs typeface="+mn-cs"/>
              </a:rPr>
              <a:t>大部分原因还是因为</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服务的</a:t>
            </a:r>
            <a:r>
              <a:rPr lang="en-US" altLang="zh-CN" sz="1200" kern="1200" dirty="0">
                <a:solidFill>
                  <a:schemeClr val="tx1"/>
                </a:solidFill>
                <a:effectLst/>
                <a:latin typeface="+mn-lt"/>
                <a:ea typeface="+mn-ea"/>
                <a:cs typeface="+mn-cs"/>
              </a:rPr>
              <a:t>WSDL</a:t>
            </a:r>
            <a:r>
              <a:rPr lang="zh-CN" altLang="en-US" sz="1200" kern="1200" dirty="0">
                <a:solidFill>
                  <a:schemeClr val="tx1"/>
                </a:solidFill>
                <a:effectLst/>
                <a:latin typeface="+mn-lt"/>
                <a:ea typeface="+mn-ea"/>
                <a:cs typeface="+mn-cs"/>
              </a:rPr>
              <a:t>文件提供的信息不足引起的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602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dirty="0">
                <a:solidFill>
                  <a:srgbClr val="002060"/>
                </a:solidFill>
                <a:latin typeface="微软雅黑" panose="020B0503020204020204" pitchFamily="34" charset="-122"/>
                <a:ea typeface="微软雅黑" panose="020B0503020204020204" pitchFamily="34" charset="-122"/>
              </a:rPr>
              <a:t>网络服务描述语言</a:t>
            </a:r>
            <a:r>
              <a:rPr lang="zh-CN" altLang="en-US" sz="1200" dirty="0">
                <a:latin typeface="微软雅黑" panose="020B0503020204020204" pitchFamily="34" charset="-122"/>
                <a:ea typeface="微软雅黑" panose="020B0503020204020204" pitchFamily="34" charset="-122"/>
              </a:rPr>
              <a:t>以XML格式描述网络服务的位置，以及此服务提供的操作。</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52484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dirty="0">
                <a:latin typeface="微软雅黑" panose="020B0503020204020204" pitchFamily="34" charset="-122"/>
                <a:ea typeface="微软雅黑" panose="020B0503020204020204" pitchFamily="34" charset="-122"/>
              </a:rPr>
              <a:t>由于服务组装只能依据规格说明访问相关服务，为了确保</a:t>
            </a:r>
            <a:r>
              <a:rPr lang="zh-CN" altLang="en-US" sz="1200" b="1" dirty="0">
                <a:latin typeface="微软雅黑" panose="020B0503020204020204" pitchFamily="34" charset="-122"/>
                <a:ea typeface="微软雅黑" panose="020B0503020204020204" pitchFamily="34" charset="-122"/>
              </a:rPr>
              <a:t>服务调用</a:t>
            </a:r>
            <a:r>
              <a:rPr lang="zh-CN" altLang="en-US" sz="1200" dirty="0">
                <a:latin typeface="微软雅黑" panose="020B0503020204020204" pitchFamily="34" charset="-122"/>
                <a:ea typeface="微软雅黑" panose="020B0503020204020204" pitchFamily="34" charset="-122"/>
              </a:rPr>
              <a:t>时的</a:t>
            </a:r>
            <a:r>
              <a:rPr lang="zh-CN" altLang="en-US" sz="1200" b="1" dirty="0">
                <a:latin typeface="微软雅黑" panose="020B0503020204020204" pitchFamily="34" charset="-122"/>
                <a:ea typeface="微软雅黑" panose="020B0503020204020204" pitchFamily="34" charset="-122"/>
              </a:rPr>
              <a:t>正确性</a:t>
            </a:r>
            <a:r>
              <a:rPr lang="zh-CN" altLang="en-US" sz="1200" dirty="0">
                <a:latin typeface="微软雅黑" panose="020B0503020204020204" pitchFamily="34" charset="-122"/>
                <a:ea typeface="微软雅黑" panose="020B0503020204020204" pitchFamily="34" charset="-122"/>
              </a:rPr>
              <a:t>和</a:t>
            </a:r>
            <a:r>
              <a:rPr lang="zh-CN" altLang="en-US" sz="1200" b="1" dirty="0">
                <a:latin typeface="微软雅黑" panose="020B0503020204020204" pitchFamily="34" charset="-122"/>
                <a:ea typeface="微软雅黑" panose="020B0503020204020204" pitchFamily="34" charset="-122"/>
              </a:rPr>
              <a:t>可靠性</a:t>
            </a:r>
            <a:r>
              <a:rPr lang="zh-CN" altLang="en-US" sz="1200" kern="1200" dirty="0">
                <a:solidFill>
                  <a:schemeClr val="tx1"/>
                </a:solidFill>
                <a:effectLst/>
                <a:latin typeface="+mn-lt"/>
                <a:ea typeface="+mn-ea"/>
                <a:cs typeface="+mn-cs"/>
              </a:rPr>
              <a:t>，提出向</a:t>
            </a:r>
            <a:r>
              <a:rPr lang="en-US" altLang="zh-CN" sz="1200" kern="1200" dirty="0">
                <a:solidFill>
                  <a:schemeClr val="tx1"/>
                </a:solidFill>
                <a:effectLst/>
                <a:latin typeface="+mn-lt"/>
                <a:ea typeface="+mn-ea"/>
                <a:cs typeface="+mn-cs"/>
              </a:rPr>
              <a:t>WSDL</a:t>
            </a:r>
            <a:r>
              <a:rPr lang="zh-CN" altLang="en-US" sz="1200" kern="1200" dirty="0">
                <a:solidFill>
                  <a:schemeClr val="tx1"/>
                </a:solidFill>
                <a:effectLst/>
                <a:latin typeface="+mn-lt"/>
                <a:ea typeface="+mn-ea"/>
                <a:cs typeface="+mn-cs"/>
              </a:rPr>
              <a:t>文档中</a:t>
            </a:r>
            <a:r>
              <a:rPr lang="zh-CN" altLang="en-US" sz="1200" dirty="0">
                <a:latin typeface="微软雅黑" panose="020B0503020204020204" pitchFamily="34" charset="-122"/>
                <a:ea typeface="微软雅黑" panose="020B0503020204020204" pitchFamily="34" charset="-122"/>
              </a:rPr>
              <a:t>添加服务行为相关的数据和控制约束</a:t>
            </a:r>
            <a:r>
              <a:rPr lang="zh-CN" altLang="en-US" sz="1200" kern="1200" dirty="0">
                <a:solidFill>
                  <a:schemeClr val="tx1"/>
                </a:solidFill>
                <a:effectLst/>
                <a:latin typeface="+mn-lt"/>
                <a:ea typeface="+mn-ea"/>
                <a:cs typeface="+mn-cs"/>
              </a:rPr>
              <a:t>，</a:t>
            </a:r>
            <a:r>
              <a:rPr lang="zh-CN" altLang="en-US" sz="1200" dirty="0">
                <a:latin typeface="微软雅黑" panose="020B0503020204020204" pitchFamily="34" charset="-122"/>
                <a:ea typeface="微软雅黑" panose="020B0503020204020204" pitchFamily="34" charset="-122"/>
              </a:rPr>
              <a:t>定义满足各种约束的</a:t>
            </a:r>
            <a:r>
              <a:rPr lang="zh-CN" altLang="en-US" sz="1200" b="1" dirty="0">
                <a:latin typeface="微软雅黑" panose="020B0503020204020204" pitchFamily="34" charset="-122"/>
                <a:ea typeface="微软雅黑" panose="020B0503020204020204" pitchFamily="34" charset="-122"/>
              </a:rPr>
              <a:t>覆盖准则</a:t>
            </a:r>
            <a:r>
              <a:rPr lang="zh-CN" altLang="en-US" sz="1200" dirty="0">
                <a:latin typeface="微软雅黑" panose="020B0503020204020204" pitchFamily="34" charset="-122"/>
                <a:ea typeface="微软雅黑" panose="020B0503020204020204" pitchFamily="34" charset="-122"/>
              </a:rPr>
              <a:t>的测试用例生成算法，调用</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服务提供的操作，对其进行测试及监控。</a:t>
            </a:r>
            <a:endParaRPr lang="en-US" altLang="zh-CN" sz="1200" kern="1200" dirty="0">
              <a:solidFill>
                <a:schemeClr val="tx1"/>
              </a:solidFill>
              <a:effectLst/>
              <a:latin typeface="+mn-lt"/>
              <a:ea typeface="+mn-ea"/>
              <a:cs typeface="+mn-cs"/>
            </a:endParaRPr>
          </a:p>
          <a:p>
            <a:pPr indent="457200"/>
            <a:r>
              <a:rPr lang="zh-CN" altLang="en-US" sz="1200" kern="1200" dirty="0">
                <a:solidFill>
                  <a:schemeClr val="tx1"/>
                </a:solidFill>
                <a:effectLst/>
                <a:latin typeface="+mn-lt"/>
                <a:ea typeface="+mn-ea"/>
                <a:cs typeface="+mn-cs"/>
              </a:rPr>
              <a:t>有效地监控运行时刻可能出现的不一致性</a:t>
            </a:r>
            <a:endParaRPr lang="en-US" altLang="zh-CN" sz="1200" kern="1200" dirty="0">
              <a:solidFill>
                <a:schemeClr val="tx1"/>
              </a:solidFill>
              <a:effectLst/>
              <a:latin typeface="+mn-lt"/>
              <a:ea typeface="+mn-ea"/>
              <a:cs typeface="+mn-cs"/>
            </a:endParaRPr>
          </a:p>
          <a:p>
            <a:pPr indent="45720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2460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83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03328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38765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53200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grpSp>
        <p:nvGrpSpPr>
          <p:cNvPr id="4" name="组合 3"/>
          <p:cNvGrpSpPr/>
          <p:nvPr/>
        </p:nvGrpSpPr>
        <p:grpSpPr>
          <a:xfrm>
            <a:off x="2896320"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2"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1559781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731781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93862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19BD867-EC77-4EFA-A289-DDCA9D6AD6DF}"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22E14AB-F9CD-4C5D-8160-F0EFEB8AF0B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7237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1939682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2849134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C9B30EE-E941-4621-9473-82E0E9D8A2C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2D3B5C7-8DAD-4A63-A233-7CC666E3B8B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31074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A653A5-36A4-4538-A116-08027497ECB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CF5AFEC-B6AF-4BB4-B400-EE42C4E2DB0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0901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63320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58B32A-E14E-4F46-A97B-1B640624D545}"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25A654-9D40-47DE-B266-E2DE46C0FAF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78778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3B46AF-B1C6-49D8-B78C-20DE805D55F9}"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C33E534-2252-4B82-840D-5E2C1C8100A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56283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4229B36-5F04-49B2-A735-6317E359AAC3}"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83DA42-4655-4927-807D-25F0C51E9F9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8090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F49F49-2691-4C4E-9797-17CFE5B5903C}"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E9B089E-D1B1-485B-B5A6-76D5F2BD1C6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79833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9179C1-7DE4-4ACB-AF3C-609DE7BE18B1}"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4B07AF5-4105-4593-AB8B-3B971CE4A21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205124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8F52282-FE47-46BA-8395-07D5470448F4}"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CA54ED5-2F0E-4E13-8640-C19CD82B94B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491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8069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24789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1" name="Footer Placeholder 10"/>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2" name="Slide Number Placeholder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40448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0573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05853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61410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a:xfrm>
            <a:off x="2624326" y="6356351"/>
            <a:ext cx="443363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77009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3713592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42EF4C-7397-4B1A-9F25-12CBF099318A}"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2017/11/5 Sunday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2" name="图片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125210" y="121049"/>
            <a:ext cx="2804160" cy="610071"/>
          </a:xfrm>
          <a:prstGeom prst="rect">
            <a:avLst/>
          </a:prstGeom>
        </p:spPr>
      </p:pic>
    </p:spTree>
    <p:extLst>
      <p:ext uri="{BB962C8B-B14F-4D97-AF65-F5344CB8AC3E}">
        <p14:creationId xmlns:p14="http://schemas.microsoft.com/office/powerpoint/2010/main" val="329076694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hemeOverride" Target="../theme/themeOverride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8.emf"/><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12.emf"/><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image" Target="../media/image19.emf"/><Relationship Id="rId5" Type="http://schemas.openxmlformats.org/officeDocument/2006/relationships/image" Target="../media/image3.emf"/><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20.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21.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6.xml"/><Relationship Id="rId4" Type="http://schemas.openxmlformats.org/officeDocument/2006/relationships/slide" Target="slide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slide" Target="slide4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image" Target="../media/image2.png"/><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666206" y="4401539"/>
            <a:ext cx="8477794" cy="2456462"/>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518367"/>
            <a:ext cx="91440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0" algn="ctr" eaLnBrk="0" fontAlgn="base" hangingPunct="0">
              <a:spcAft>
                <a:spcPct val="0"/>
              </a:spcAft>
              <a:buNone/>
            </a:pPr>
            <a:r>
              <a:rPr lang="zh-CN" altLang="en-US" sz="3600" b="1" dirty="0">
                <a:latin typeface="宋体" panose="02010600030101010101" pitchFamily="2" charset="-122"/>
              </a:rPr>
              <a:t>行为模型驱动的服务组合程序</a:t>
            </a:r>
            <a:r>
              <a:rPr lang="en-US" altLang="zh-CN" sz="3600" b="1" dirty="0">
                <a:latin typeface="宋体" panose="02010600030101010101" pitchFamily="2" charset="-122"/>
              </a:rPr>
              <a:t/>
            </a:r>
            <a:br>
              <a:rPr lang="en-US" altLang="zh-CN" sz="3600" b="1" dirty="0">
                <a:latin typeface="宋体" panose="02010600030101010101" pitchFamily="2" charset="-122"/>
              </a:rPr>
            </a:br>
            <a:r>
              <a:rPr lang="zh-CN" altLang="en-US" sz="3600" b="1" dirty="0">
                <a:latin typeface="宋体" panose="02010600030101010101" pitchFamily="2" charset="-122"/>
              </a:rPr>
              <a:t>测试用例生成技术研究</a:t>
            </a:r>
            <a:endPar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Rectangle 4"/>
          <p:cNvSpPr>
            <a:spLocks noChangeArrowheads="1"/>
          </p:cNvSpPr>
          <p:nvPr/>
        </p:nvSpPr>
        <p:spPr bwMode="auto">
          <a:xfrm>
            <a:off x="179695" y="260780"/>
            <a:ext cx="2064668" cy="307777"/>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tabLst>
                <a:tab pos="800100" algn="l"/>
              </a:tabLst>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tabLst>
                <a:tab pos="800100" algn="l"/>
              </a:tabLst>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tabLst>
                <a:tab pos="800100" algn="l"/>
              </a:tabLst>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tab pos="800100" algn="l"/>
              </a:tabLst>
              <a:defRPr/>
            </a:pPr>
            <a:r>
              <a:rPr kumimoji="0" lang="zh-CN" altLang="en-US"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项目进展报告</a:t>
            </a:r>
            <a:r>
              <a:rPr kumimoji="0" lang="en-US" altLang="zh-CN"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a:t>
            </a:r>
            <a:endParaRPr kumimoji="0" lang="zh-CN" altLang="en-US" sz="20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endParaRPr>
          </a:p>
        </p:txBody>
      </p:sp>
      <p:sp>
        <p:nvSpPr>
          <p:cNvPr id="7" name="Text Box 4"/>
          <p:cNvSpPr txBox="1">
            <a:spLocks noChangeArrowheads="1"/>
          </p:cNvSpPr>
          <p:nvPr/>
        </p:nvSpPr>
        <p:spPr bwMode="auto">
          <a:xfrm>
            <a:off x="6845301" y="6219066"/>
            <a:ext cx="2188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zh-CN" altLang="en-US" b="1" dirty="0">
                <a:solidFill>
                  <a:prstClr val="white"/>
                </a:solidFill>
                <a:latin typeface="楷体" panose="02010609060101010101" pitchFamily="49" charset="-122"/>
                <a:ea typeface="楷体" panose="02010609060101010101" pitchFamily="49" charset="-122"/>
              </a:rPr>
              <a:t>报告人：贾婧婷</a:t>
            </a:r>
          </a:p>
        </p:txBody>
      </p:sp>
    </p:spTree>
    <p:extLst>
      <p:ext uri="{BB962C8B-B14F-4D97-AF65-F5344CB8AC3E}">
        <p14:creationId xmlns:p14="http://schemas.microsoft.com/office/powerpoint/2010/main" val="133472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选题意义及目的</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914400" y="1407489"/>
            <a:ext cx="3002280" cy="4893647"/>
          </a:xfrm>
          <a:prstGeom prst="rect">
            <a:avLst/>
          </a:prstGeom>
          <a:effectLst>
            <a:reflection blurRad="6350" stA="50000" endA="300" endPos="38500" dist="508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b="1" dirty="0">
                <a:solidFill>
                  <a:schemeClr val="tx1"/>
                </a:solidFill>
                <a:latin typeface="华文楷体" panose="02010600040101010101" pitchFamily="2" charset="-122"/>
                <a:ea typeface="华文楷体" panose="02010600040101010101" pitchFamily="2" charset="-122"/>
              </a:rPr>
              <a:t>存在的不足</a:t>
            </a:r>
            <a:endParaRPr lang="en-US" altLang="zh-CN" dirty="0"/>
          </a:p>
          <a:p>
            <a:pPr algn="just"/>
            <a:endParaRPr lang="en-US" altLang="zh-CN" dirty="0"/>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目前研究主要针对于单个服务层面，或是服务组合流程的测试</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现有的基于事件序列的测试模型缺乏对调用服务内部约束的考虑</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现有研究多集中在模型驱动的测试用例生成框架的研究，缺乏支持所提框架的测试用例生成工具</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27" name="文本框 26"/>
          <p:cNvSpPr txBox="1"/>
          <p:nvPr/>
        </p:nvSpPr>
        <p:spPr>
          <a:xfrm>
            <a:off x="5135880" y="1407489"/>
            <a:ext cx="2873436" cy="4893647"/>
          </a:xfrm>
          <a:prstGeom prst="rect">
            <a:avLst/>
          </a:prstGeom>
          <a:effectLst>
            <a:reflection blurRad="6350" stA="50000" endA="300" endPos="38500" dist="508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b="1" dirty="0">
                <a:solidFill>
                  <a:schemeClr val="tx1"/>
                </a:solidFill>
                <a:latin typeface="华文楷体" panose="02010600040101010101" pitchFamily="2" charset="-122"/>
                <a:ea typeface="华文楷体" panose="02010600040101010101" pitchFamily="2" charset="-122"/>
              </a:rPr>
              <a:t>研究目的</a:t>
            </a:r>
            <a:endParaRPr lang="en-US" altLang="zh-CN" dirty="0"/>
          </a:p>
          <a:p>
            <a:pPr algn="just"/>
            <a:endParaRPr lang="en-US" altLang="zh-CN" dirty="0"/>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从服务调用视角对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a:t>
            </a: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在事件模型中考虑服务调用上下文环境，提出了一种</a:t>
            </a:r>
            <a:r>
              <a:rPr lang="zh-CN" altLang="en-US" b="1" dirty="0">
                <a:solidFill>
                  <a:schemeClr val="tx1"/>
                </a:solidFill>
                <a:latin typeface="华文楷体" panose="02010600040101010101" pitchFamily="2" charset="-122"/>
                <a:ea typeface="华文楷体" panose="02010600040101010101" pitchFamily="2" charset="-122"/>
              </a:rPr>
              <a:t>行为驱动的服务组合程序测试</a:t>
            </a:r>
            <a:r>
              <a:rPr lang="zh-CN" altLang="en-US" dirty="0">
                <a:solidFill>
                  <a:schemeClr val="tx1"/>
                </a:solidFill>
                <a:latin typeface="华文楷体" panose="02010600040101010101" pitchFamily="2" charset="-122"/>
                <a:ea typeface="华文楷体" panose="02010600040101010101" pitchFamily="2" charset="-122"/>
              </a:rPr>
              <a:t>模型</a:t>
            </a: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开发相应支持工具，辅助所提技术的测试用例自动化生成</a:t>
            </a:r>
          </a:p>
          <a:p>
            <a:pPr algn="just"/>
            <a:endParaRPr lang="en-US" altLang="zh-CN" dirty="0"/>
          </a:p>
          <a:p>
            <a:pPr algn="just"/>
            <a:endParaRPr lang="en-US" altLang="zh-CN" dirty="0"/>
          </a:p>
        </p:txBody>
      </p:sp>
      <p:sp>
        <p:nvSpPr>
          <p:cNvPr id="8" name="右箭头 7"/>
          <p:cNvSpPr/>
          <p:nvPr/>
        </p:nvSpPr>
        <p:spPr>
          <a:xfrm>
            <a:off x="3995249" y="4892683"/>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右箭头 8"/>
          <p:cNvSpPr/>
          <p:nvPr/>
        </p:nvSpPr>
        <p:spPr>
          <a:xfrm>
            <a:off x="3995249" y="3440832"/>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右箭头 9"/>
          <p:cNvSpPr/>
          <p:nvPr/>
        </p:nvSpPr>
        <p:spPr>
          <a:xfrm>
            <a:off x="4034534" y="2201698"/>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73419210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up)">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wipe(up)">
                                      <p:cBhvr>
                                        <p:cTn id="17" dur="5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up)">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xEl>
                                              <p:pRg st="5" end="5"/>
                                            </p:txEl>
                                          </p:spTgt>
                                        </p:tgtEl>
                                        <p:attrNameLst>
                                          <p:attrName>style.visibility</p:attrName>
                                        </p:attrNameLst>
                                      </p:cBhvr>
                                      <p:to>
                                        <p:strVal val="visible"/>
                                      </p:to>
                                    </p:set>
                                    <p:animEffect transition="in" filter="wipe(up)">
                                      <p:cBhvr>
                                        <p:cTn id="32" dur="500"/>
                                        <p:tgtEl>
                                          <p:spTgt spid="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up)">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7">
                                            <p:txEl>
                                              <p:pRg st="8" end="8"/>
                                            </p:txEl>
                                          </p:spTgt>
                                        </p:tgtEl>
                                        <p:attrNameLst>
                                          <p:attrName>style.visibility</p:attrName>
                                        </p:attrNameLst>
                                      </p:cBhvr>
                                      <p:to>
                                        <p:strVal val="visible"/>
                                      </p:to>
                                    </p:set>
                                    <p:animEffect transition="in" filter="wipe(up)">
                                      <p:cBhvr>
                                        <p:cTn id="47"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矩形 1"/>
          <p:cNvSpPr>
            <a:spLocks noChangeArrowheads="1"/>
          </p:cNvSpPr>
          <p:nvPr/>
        </p:nvSpPr>
        <p:spPr bwMode="auto">
          <a:xfrm>
            <a:off x="8724900" y="6453000"/>
            <a:ext cx="4191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11</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研究内容及进展</a:t>
            </a:r>
          </a:p>
        </p:txBody>
      </p:sp>
      <p:sp>
        <p:nvSpPr>
          <p:cNvPr id="14" name="矩形 53"/>
          <p:cNvSpPr>
            <a:spLocks noChangeArrowheads="1"/>
          </p:cNvSpPr>
          <p:nvPr/>
        </p:nvSpPr>
        <p:spPr bwMode="auto">
          <a:xfrm>
            <a:off x="1" y="2011815"/>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sp>
        <p:nvSpPr>
          <p:cNvPr id="16" name="矩形 53"/>
          <p:cNvSpPr>
            <a:spLocks noChangeArrowheads="1"/>
          </p:cNvSpPr>
          <p:nvPr/>
        </p:nvSpPr>
        <p:spPr bwMode="auto">
          <a:xfrm>
            <a:off x="1" y="2844216"/>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17" name="矩形 53"/>
          <p:cNvSpPr>
            <a:spLocks noChangeArrowheads="1"/>
          </p:cNvSpPr>
          <p:nvPr/>
        </p:nvSpPr>
        <p:spPr bwMode="auto">
          <a:xfrm>
            <a:off x="1" y="3687887"/>
            <a:ext cx="2160588" cy="831600"/>
          </a:xfrm>
          <a:prstGeom prst="rect">
            <a:avLst/>
          </a:prstGeom>
          <a:solidFill>
            <a:srgbClr val="0053A3"/>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18"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19" name="等腰三角形 18"/>
          <p:cNvSpPr>
            <a:spLocks noChangeAspect="1"/>
          </p:cNvSpPr>
          <p:nvPr/>
        </p:nvSpPr>
        <p:spPr>
          <a:xfrm rot="16200000">
            <a:off x="1925051" y="3987760"/>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Tree>
    <p:extLst>
      <p:ext uri="{BB962C8B-B14F-4D97-AF65-F5344CB8AC3E}">
        <p14:creationId xmlns:p14="http://schemas.microsoft.com/office/powerpoint/2010/main" val="2479052693"/>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25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12" presetClass="entr" presetSubtype="2"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15" grpId="0" animBg="1"/>
      <p:bldP spid="13" grpId="0"/>
      <p:bldP spid="14"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研究内容综述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666480" y="6453000"/>
            <a:ext cx="47752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TextBox 2"/>
          <p:cNvSpPr txBox="1">
            <a:spLocks noChangeArrowheads="1"/>
          </p:cNvSpPr>
          <p:nvPr/>
        </p:nvSpPr>
        <p:spPr bwMode="auto">
          <a:xfrm>
            <a:off x="272301" y="1174394"/>
            <a:ext cx="136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smtClean="0">
                <a:solidFill>
                  <a:schemeClr val="accent1"/>
                </a:solidFill>
              </a:rPr>
              <a:t>技术流程</a:t>
            </a:r>
            <a:r>
              <a:rPr lang="zh-CN" altLang="en-US" sz="2000" b="1" dirty="0" smtClean="0">
                <a:solidFill>
                  <a:schemeClr val="accent1"/>
                </a:solidFill>
              </a:rPr>
              <a:t>：</a:t>
            </a:r>
            <a:endParaRPr lang="zh-CN" altLang="en-US" sz="2000" b="1" dirty="0">
              <a:solidFill>
                <a:schemeClr val="accent1"/>
              </a:solidFill>
            </a:endParaRPr>
          </a:p>
        </p:txBody>
      </p:sp>
      <p:pic>
        <p:nvPicPr>
          <p:cNvPr id="11" name="图片 10"/>
          <p:cNvPicPr>
            <a:picLocks noChangeAspect="1"/>
          </p:cNvPicPr>
          <p:nvPr/>
        </p:nvPicPr>
        <p:blipFill>
          <a:blip r:embed="rId4"/>
          <a:stretch>
            <a:fillRect/>
          </a:stretch>
        </p:blipFill>
        <p:spPr>
          <a:xfrm>
            <a:off x="533247" y="1372999"/>
            <a:ext cx="7298907" cy="5080001"/>
          </a:xfrm>
          <a:prstGeom prst="rect">
            <a:avLst/>
          </a:prstGeom>
        </p:spPr>
      </p:pic>
    </p:spTree>
    <p:custDataLst>
      <p:tags r:id="rId1"/>
    </p:custDataLst>
    <p:extLst>
      <p:ext uri="{BB962C8B-B14F-4D97-AF65-F5344CB8AC3E}">
        <p14:creationId xmlns:p14="http://schemas.microsoft.com/office/powerpoint/2010/main" val="1156785334"/>
      </p:ext>
    </p:extLst>
  </p:cSld>
  <p:clrMapOvr>
    <a:masterClrMapping/>
  </p:clrMapOvr>
  <mc:AlternateContent xmlns:mc="http://schemas.openxmlformats.org/markup-compatibility/2006" xmlns:p14="http://schemas.microsoft.com/office/powerpoint/2010/main">
    <mc:Choice Requires="p14">
      <p:transition spd="slow" p14:dur="2000" advTm="75051"/>
    </mc:Choice>
    <mc:Fallback xmlns="">
      <p:transition spd="slow" advTm="7505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研究内容综述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666480" y="6453000"/>
            <a:ext cx="47752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13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TextBox 2"/>
          <p:cNvSpPr txBox="1">
            <a:spLocks noChangeArrowheads="1"/>
          </p:cNvSpPr>
          <p:nvPr/>
        </p:nvSpPr>
        <p:spPr bwMode="auto">
          <a:xfrm>
            <a:off x="272301" y="1174394"/>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b="1" dirty="0" smtClean="0">
                <a:solidFill>
                  <a:schemeClr val="accent1"/>
                </a:solidFill>
              </a:rPr>
              <a:t>主要研究内容：</a:t>
            </a:r>
            <a:endParaRPr lang="zh-CN" altLang="en-US" sz="2000" b="1" dirty="0">
              <a:solidFill>
                <a:schemeClr val="accent1"/>
              </a:solidFill>
            </a:endParaRPr>
          </a:p>
        </p:txBody>
      </p:sp>
      <p:sp>
        <p:nvSpPr>
          <p:cNvPr id="7" name="Text Box 20"/>
          <p:cNvSpPr txBox="1">
            <a:spLocks noChangeArrowheads="1"/>
          </p:cNvSpPr>
          <p:nvPr/>
        </p:nvSpPr>
        <p:spPr bwMode="auto">
          <a:xfrm>
            <a:off x="272301" y="1872099"/>
            <a:ext cx="799311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914400" lvl="1" indent="-457200" algn="just">
              <a:lnSpc>
                <a:spcPct val="120000"/>
              </a:lnSpc>
              <a:buFont typeface="+mj-ea"/>
              <a:buAutoNum type="circleNumDbPlain"/>
            </a:pPr>
            <a:r>
              <a:rPr lang="zh-CN" altLang="en-US" sz="2000" b="1" dirty="0" smtClean="0">
                <a:latin typeface="华文楷体" panose="02010600040101010101" pitchFamily="2" charset="-122"/>
                <a:ea typeface="华文楷体" panose="02010600040101010101" pitchFamily="2" charset="-122"/>
              </a:rPr>
              <a:t>服务</a:t>
            </a:r>
            <a:r>
              <a:rPr lang="zh-CN" altLang="en-US" sz="2000" b="1" dirty="0">
                <a:latin typeface="华文楷体" panose="02010600040101010101" pitchFamily="2" charset="-122"/>
                <a:ea typeface="华文楷体" panose="02010600040101010101" pitchFamily="2" charset="-122"/>
              </a:rPr>
              <a:t>行为约束的定义与</a:t>
            </a:r>
            <a:r>
              <a:rPr lang="zh-CN" altLang="en-US" sz="2000" b="1" dirty="0" smtClean="0">
                <a:latin typeface="华文楷体" panose="02010600040101010101" pitchFamily="2" charset="-122"/>
                <a:ea typeface="华文楷体" panose="02010600040101010101" pitchFamily="2" charset="-122"/>
              </a:rPr>
              <a:t>描述</a:t>
            </a:r>
            <a:endParaRPr lang="en-US" altLang="zh-CN" sz="2000" b="1" dirty="0" smtClean="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a:t>
            </a:r>
            <a:r>
              <a:rPr lang="en-US" altLang="zh-CN" sz="2000" b="1" dirty="0">
                <a:latin typeface="华文楷体" panose="02010600040101010101" pitchFamily="2" charset="-122"/>
                <a:ea typeface="华文楷体" panose="02010600040101010101" pitchFamily="2" charset="-122"/>
              </a:rPr>
              <a:t>Web</a:t>
            </a:r>
            <a:r>
              <a:rPr lang="zh-CN" altLang="en-US" sz="2000" b="1" dirty="0">
                <a:latin typeface="华文楷体" panose="02010600040101010101" pitchFamily="2" charset="-122"/>
                <a:ea typeface="华文楷体" panose="02010600040101010101" pitchFamily="2" charset="-122"/>
              </a:rPr>
              <a:t>服务行为</a:t>
            </a:r>
            <a:r>
              <a:rPr lang="zh-CN" altLang="en-US" sz="2000" b="1" dirty="0" smtClean="0">
                <a:latin typeface="华文楷体" panose="02010600040101010101" pitchFamily="2" charset="-122"/>
                <a:ea typeface="华文楷体" panose="02010600040101010101" pitchFamily="2" charset="-122"/>
              </a:rPr>
              <a:t>的描述</a:t>
            </a:r>
            <a:r>
              <a:rPr lang="zh-CN" altLang="en-US" sz="2000" b="1" dirty="0">
                <a:latin typeface="华文楷体" panose="02010600040101010101" pitchFamily="2" charset="-122"/>
                <a:ea typeface="华文楷体" panose="02010600040101010101" pitchFamily="2" charset="-122"/>
              </a:rPr>
              <a:t>模型</a:t>
            </a:r>
            <a:r>
              <a:rPr lang="zh-CN" altLang="en-US" sz="2000" b="1" dirty="0" smtClean="0">
                <a:latin typeface="华文楷体" panose="02010600040101010101" pitchFamily="2" charset="-122"/>
                <a:ea typeface="华文楷体" panose="02010600040101010101" pitchFamily="2" charset="-122"/>
              </a:rPr>
              <a:t>建立</a:t>
            </a:r>
            <a:endParaRPr lang="en-US" altLang="zh-CN" sz="2000" b="1" dirty="0" smtClean="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基于建立模型的测试</a:t>
            </a:r>
            <a:r>
              <a:rPr lang="zh-CN" altLang="en-US" sz="2000" b="1" dirty="0" smtClean="0">
                <a:latin typeface="华文楷体" panose="02010600040101010101" pitchFamily="2" charset="-122"/>
                <a:ea typeface="华文楷体" panose="02010600040101010101" pitchFamily="2" charset="-122"/>
              </a:rPr>
              <a:t>序列、测试数据与测试用例的自动生成</a:t>
            </a:r>
            <a:endParaRPr lang="en-US" altLang="zh-CN" sz="2000" b="1" dirty="0" smtClean="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endParaRPr lang="en-US" altLang="zh-CN" sz="2000" b="1" dirty="0" smtClean="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smtClean="0">
                <a:latin typeface="华文楷体" panose="02010600040101010101" pitchFamily="2" charset="-122"/>
                <a:ea typeface="华文楷体" panose="02010600040101010101" pitchFamily="2" charset="-122"/>
              </a:rPr>
              <a:t>测试执行与结果判定</a:t>
            </a:r>
            <a:endParaRPr lang="en-US" altLang="zh-CN" sz="2000" b="1" dirty="0" smtClean="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endParaRPr lang="en-US" altLang="zh-CN" sz="2000" b="1" dirty="0" smtClean="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smtClean="0">
                <a:latin typeface="华文楷体" panose="02010600040101010101" pitchFamily="2" charset="-122"/>
                <a:ea typeface="华文楷体" panose="02010600040101010101" pitchFamily="2" charset="-122"/>
              </a:rPr>
              <a:t>原型</a:t>
            </a:r>
            <a:r>
              <a:rPr lang="zh-CN" altLang="en-US" sz="2000" b="1" dirty="0">
                <a:latin typeface="华文楷体" panose="02010600040101010101" pitchFamily="2" charset="-122"/>
                <a:ea typeface="华文楷体" panose="02010600040101010101" pitchFamily="2" charset="-122"/>
              </a:rPr>
              <a:t>工具的设计与开发</a:t>
            </a:r>
          </a:p>
        </p:txBody>
      </p:sp>
    </p:spTree>
    <p:custDataLst>
      <p:tags r:id="rId1"/>
    </p:custDataLst>
    <p:extLst>
      <p:ext uri="{BB962C8B-B14F-4D97-AF65-F5344CB8AC3E}">
        <p14:creationId xmlns:p14="http://schemas.microsoft.com/office/powerpoint/2010/main" val="2885183890"/>
      </p:ext>
    </p:extLst>
  </p:cSld>
  <p:clrMapOvr>
    <a:masterClrMapping/>
  </p:clrMapOvr>
  <mc:AlternateContent xmlns:mc="http://schemas.openxmlformats.org/markup-compatibility/2006" xmlns:p14="http://schemas.microsoft.com/office/powerpoint/2010/main">
    <mc:Choice Requires="p14">
      <p:transition spd="slow" p14:dur="2000" advTm="75051"/>
    </mc:Choice>
    <mc:Fallback xmlns="">
      <p:transition spd="slow" advTm="750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wipe(left)">
                                      <p:cBhvr>
                                        <p:cTn id="10" dur="500"/>
                                        <p:tgtEl>
                                          <p:spTgt spid="7">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wipe(left)">
                                      <p:cBhvr>
                                        <p:cTn id="13" dur="500"/>
                                        <p:tgtEl>
                                          <p:spTgt spid="7">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wipe(left)">
                                      <p:cBhvr>
                                        <p:cTn id="16" dur="500"/>
                                        <p:tgtEl>
                                          <p:spTgt spid="7">
                                            <p:txEl>
                                              <p:pRg st="6" end="6"/>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wipe(left)">
                                      <p:cBhvr>
                                        <p:cTn id="1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服务约束定义</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14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0133" y="1187941"/>
            <a:ext cx="2319866" cy="369332"/>
          </a:xfrm>
          <a:prstGeom prst="rect">
            <a:avLst/>
          </a:prstGeom>
        </p:spPr>
        <p:txBody>
          <a:bodyPr wrap="none">
            <a:spAutoFit/>
          </a:bodyPr>
          <a:lstStyle/>
          <a:p>
            <a:pPr marL="285750" lvl="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约束定义与分类：</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12" name="矩形 11"/>
          <p:cNvSpPr/>
          <p:nvPr/>
        </p:nvSpPr>
        <p:spPr>
          <a:xfrm>
            <a:off x="4549775" y="2229867"/>
            <a:ext cx="4351762" cy="2862322"/>
          </a:xfrm>
          <a:prstGeom prst="rect">
            <a:avLst/>
          </a:prstGeom>
        </p:spPr>
        <p:txBody>
          <a:bodyPr wrap="square">
            <a:spAutoFit/>
          </a:bodyPr>
          <a:lstStyle/>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时效约束</a:t>
            </a:r>
            <a:r>
              <a:rPr lang="zh-CN" altLang="en-US" sz="2000" dirty="0">
                <a:solidFill>
                  <a:srgbClr val="000000"/>
                </a:solidFill>
                <a:latin typeface="华文楷体" panose="02010600040101010101" pitchFamily="2" charset="-122"/>
                <a:ea typeface="华文楷体" panose="02010600040101010101" pitchFamily="2" charset="-122"/>
              </a:rPr>
              <a:t>：预计的服务有效时间</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latin typeface="华文楷体" panose="02010600040101010101" pitchFamily="2" charset="-122"/>
                <a:ea typeface="华文楷体" panose="02010600040101010101" pitchFamily="2" charset="-122"/>
              </a:rPr>
              <a:t>参数范围约束</a:t>
            </a:r>
            <a:r>
              <a:rPr lang="zh-CN" altLang="en-US" sz="2000" dirty="0">
                <a:latin typeface="华文楷体" panose="02010600040101010101" pitchFamily="2" charset="-122"/>
                <a:ea typeface="华文楷体" panose="02010600040101010101" pitchFamily="2" charset="-122"/>
              </a:rPr>
              <a:t>：</a:t>
            </a:r>
            <a:r>
              <a:rPr lang="zh-CN" altLang="en-US" sz="2000" dirty="0">
                <a:solidFill>
                  <a:srgbClr val="000000"/>
                </a:solidFill>
                <a:latin typeface="华文楷体" panose="02010600040101010101" pitchFamily="2" charset="-122"/>
                <a:ea typeface="华文楷体" panose="02010600040101010101" pitchFamily="2" charset="-122"/>
              </a:rPr>
              <a:t>操作输入数据的格式、</a:t>
            </a:r>
            <a:r>
              <a:rPr lang="zh-CN" altLang="en-US" sz="2000" dirty="0" smtClean="0">
                <a:solidFill>
                  <a:srgbClr val="000000"/>
                </a:solidFill>
                <a:latin typeface="华文楷体" panose="02010600040101010101" pitchFamily="2" charset="-122"/>
                <a:ea typeface="华文楷体" panose="02010600040101010101" pitchFamily="2" charset="-122"/>
              </a:rPr>
              <a:t>范围</a:t>
            </a:r>
            <a:endParaRPr lang="en-US" altLang="zh-CN" sz="2000" dirty="0" smtClean="0">
              <a:solidFill>
                <a:srgbClr val="000000"/>
              </a:solidFill>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sz="2000" b="1" dirty="0">
                <a:latin typeface="华文楷体" panose="02010600040101010101" pitchFamily="2" charset="-122"/>
                <a:ea typeface="华文楷体" panose="02010600040101010101" pitchFamily="2" charset="-122"/>
              </a:rPr>
              <a:t>参数关系约束</a:t>
            </a:r>
            <a:r>
              <a:rPr lang="zh-CN" altLang="en-US" sz="2000" dirty="0" smtClean="0">
                <a:solidFill>
                  <a:srgbClr val="000000"/>
                </a:solidFill>
                <a:latin typeface="华文楷体" panose="02010600040101010101" pitchFamily="2" charset="-122"/>
                <a:ea typeface="华文楷体" panose="02010600040101010101" pitchFamily="2" charset="-122"/>
              </a:rPr>
              <a:t>：</a:t>
            </a:r>
            <a:r>
              <a:rPr lang="zh-CN" altLang="en-US" sz="2000" dirty="0">
                <a:solidFill>
                  <a:srgbClr val="000000"/>
                </a:solidFill>
                <a:latin typeface="华文楷体" panose="02010600040101010101" pitchFamily="2" charset="-122"/>
                <a:ea typeface="华文楷体" panose="02010600040101010101" pitchFamily="2" charset="-122"/>
              </a:rPr>
              <a:t>与其他操作数据的关系的约束</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sz="2000" b="1" dirty="0" smtClean="0">
                <a:solidFill>
                  <a:srgbClr val="000000"/>
                </a:solidFill>
                <a:latin typeface="华文楷体" panose="02010600040101010101" pitchFamily="2" charset="-122"/>
                <a:ea typeface="华文楷体" panose="02010600040101010101" pitchFamily="2" charset="-122"/>
              </a:rPr>
              <a:t>区域约束</a:t>
            </a:r>
            <a:r>
              <a:rPr lang="zh-CN" altLang="en-US" sz="2000" dirty="0" smtClean="0">
                <a:solidFill>
                  <a:srgbClr val="000000"/>
                </a:solidFill>
                <a:latin typeface="华文楷体" panose="02010600040101010101" pitchFamily="2" charset="-122"/>
                <a:ea typeface="华文楷体" panose="02010600040101010101" pitchFamily="2" charset="-122"/>
              </a:rPr>
              <a:t>：操作的可用区域</a:t>
            </a:r>
            <a:endParaRPr lang="en-US" altLang="zh-CN" sz="2000" dirty="0" smtClean="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序列约束</a:t>
            </a:r>
            <a:r>
              <a:rPr lang="zh-CN" altLang="en-US" sz="2000" dirty="0">
                <a:solidFill>
                  <a:srgbClr val="000000"/>
                </a:solidFill>
                <a:latin typeface="华文楷体" panose="02010600040101010101" pitchFamily="2" charset="-122"/>
                <a:ea typeface="华文楷体" panose="02010600040101010101" pitchFamily="2" charset="-122"/>
              </a:rPr>
              <a:t>：操作执行的顺序</a:t>
            </a:r>
            <a:r>
              <a:rPr lang="zh-CN" altLang="en-US" sz="2000" dirty="0" smtClean="0">
                <a:solidFill>
                  <a:srgbClr val="000000"/>
                </a:solidFill>
                <a:latin typeface="华文楷体" panose="02010600040101010101" pitchFamily="2" charset="-122"/>
                <a:ea typeface="华文楷体" panose="02010600040101010101" pitchFamily="2" charset="-122"/>
              </a:rPr>
              <a:t>依赖、</a:t>
            </a:r>
            <a:r>
              <a:rPr lang="zh-CN" altLang="en-US" sz="2000" dirty="0">
                <a:solidFill>
                  <a:srgbClr val="000000"/>
                </a:solidFill>
                <a:latin typeface="华文楷体" panose="02010600040101010101" pitchFamily="2" charset="-122"/>
                <a:ea typeface="华文楷体" panose="02010600040101010101" pitchFamily="2" charset="-122"/>
              </a:rPr>
              <a:t>是否可以重复执行</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smtClean="0">
                <a:solidFill>
                  <a:srgbClr val="000000"/>
                </a:solidFill>
                <a:latin typeface="华文楷体" panose="02010600040101010101" pitchFamily="2" charset="-122"/>
                <a:ea typeface="华文楷体" panose="02010600040101010101" pitchFamily="2" charset="-122"/>
              </a:rPr>
              <a:t>调用约束</a:t>
            </a:r>
            <a:r>
              <a:rPr lang="zh-CN" altLang="en-US" sz="2000" dirty="0" smtClean="0">
                <a:solidFill>
                  <a:srgbClr val="000000"/>
                </a:solidFill>
                <a:latin typeface="华文楷体" panose="02010600040101010101" pitchFamily="2" charset="-122"/>
                <a:ea typeface="华文楷体" panose="02010600040101010101" pitchFamily="2" charset="-122"/>
              </a:rPr>
              <a:t>：操作间的调用关系</a:t>
            </a:r>
            <a:endParaRPr lang="en-US" altLang="zh-CN" sz="2000" dirty="0">
              <a:solidFill>
                <a:srgbClr val="000000"/>
              </a:solidFill>
              <a:latin typeface="华文楷体" panose="02010600040101010101" pitchFamily="2" charset="-122"/>
              <a:ea typeface="华文楷体" panose="02010600040101010101" pitchFamily="2" charset="-122"/>
            </a:endParaRPr>
          </a:p>
        </p:txBody>
      </p:sp>
      <p:grpSp>
        <p:nvGrpSpPr>
          <p:cNvPr id="2" name="Group 4"/>
          <p:cNvGrpSpPr>
            <a:grpSpLocks noChangeAspect="1"/>
          </p:cNvGrpSpPr>
          <p:nvPr/>
        </p:nvGrpSpPr>
        <p:grpSpPr bwMode="auto">
          <a:xfrm>
            <a:off x="328613" y="1855788"/>
            <a:ext cx="3840162" cy="4597400"/>
            <a:chOff x="207" y="1169"/>
            <a:chExt cx="2419" cy="2896"/>
          </a:xfrm>
        </p:grpSpPr>
        <p:sp>
          <p:nvSpPr>
            <p:cNvPr id="3" name="AutoShape 3"/>
            <p:cNvSpPr>
              <a:spLocks noChangeAspect="1" noChangeArrowheads="1" noTextEdit="1"/>
            </p:cNvSpPr>
            <p:nvPr/>
          </p:nvSpPr>
          <p:spPr bwMode="auto">
            <a:xfrm>
              <a:off x="207" y="1169"/>
              <a:ext cx="2419" cy="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638" y="1179"/>
              <a:ext cx="601" cy="240"/>
            </a:xfrm>
            <a:custGeom>
              <a:avLst/>
              <a:gdLst>
                <a:gd name="T0" fmla="*/ 181 w 1512"/>
                <a:gd name="T1" fmla="*/ 605 h 605"/>
                <a:gd name="T2" fmla="*/ 1330 w 1512"/>
                <a:gd name="T3" fmla="*/ 605 h 605"/>
                <a:gd name="T4" fmla="*/ 1512 w 1512"/>
                <a:gd name="T5" fmla="*/ 424 h 605"/>
                <a:gd name="T6" fmla="*/ 1512 w 1512"/>
                <a:gd name="T7" fmla="*/ 182 h 605"/>
                <a:gd name="T8" fmla="*/ 1330 w 1512"/>
                <a:gd name="T9" fmla="*/ 0 h 605"/>
                <a:gd name="T10" fmla="*/ 181 w 1512"/>
                <a:gd name="T11" fmla="*/ 0 h 605"/>
                <a:gd name="T12" fmla="*/ 0 w 1512"/>
                <a:gd name="T13" fmla="*/ 182 h 605"/>
                <a:gd name="T14" fmla="*/ 0 w 1512"/>
                <a:gd name="T15" fmla="*/ 424 h 605"/>
                <a:gd name="T16" fmla="*/ 181 w 1512"/>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2" h="605">
                  <a:moveTo>
                    <a:pt x="181" y="605"/>
                  </a:moveTo>
                  <a:lnTo>
                    <a:pt x="1330" y="605"/>
                  </a:lnTo>
                  <a:cubicBezTo>
                    <a:pt x="1430" y="605"/>
                    <a:pt x="1512" y="524"/>
                    <a:pt x="1512" y="424"/>
                  </a:cubicBezTo>
                  <a:lnTo>
                    <a:pt x="1512" y="182"/>
                  </a:lnTo>
                  <a:cubicBezTo>
                    <a:pt x="1512" y="82"/>
                    <a:pt x="1430" y="0"/>
                    <a:pt x="1330" y="0"/>
                  </a:cubicBezTo>
                  <a:lnTo>
                    <a:pt x="181" y="0"/>
                  </a:lnTo>
                  <a:cubicBezTo>
                    <a:pt x="81" y="0"/>
                    <a:pt x="0" y="82"/>
                    <a:pt x="0" y="182"/>
                  </a:cubicBezTo>
                  <a:lnTo>
                    <a:pt x="0" y="424"/>
                  </a:lnTo>
                  <a:cubicBezTo>
                    <a:pt x="0" y="524"/>
                    <a:pt x="81" y="605"/>
                    <a:pt x="181"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6"/>
            <p:cNvSpPr>
              <a:spLocks noChangeArrowheads="1"/>
            </p:cNvSpPr>
            <p:nvPr/>
          </p:nvSpPr>
          <p:spPr bwMode="auto">
            <a:xfrm>
              <a:off x="738" y="1228"/>
              <a:ext cx="25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调用约束</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 name="Freeform 7"/>
            <p:cNvSpPr>
              <a:spLocks/>
            </p:cNvSpPr>
            <p:nvPr/>
          </p:nvSpPr>
          <p:spPr bwMode="auto">
            <a:xfrm>
              <a:off x="217" y="1660"/>
              <a:ext cx="481" cy="241"/>
            </a:xfrm>
            <a:custGeom>
              <a:avLst/>
              <a:gdLst>
                <a:gd name="T0" fmla="*/ 182 w 1210"/>
                <a:gd name="T1" fmla="*/ 605 h 605"/>
                <a:gd name="T2" fmla="*/ 1029 w 1210"/>
                <a:gd name="T3" fmla="*/ 605 h 605"/>
                <a:gd name="T4" fmla="*/ 1210 w 1210"/>
                <a:gd name="T5" fmla="*/ 423 h 605"/>
                <a:gd name="T6" fmla="*/ 1210 w 1210"/>
                <a:gd name="T7" fmla="*/ 181 h 605"/>
                <a:gd name="T8" fmla="*/ 1029 w 1210"/>
                <a:gd name="T9" fmla="*/ 0 h 605"/>
                <a:gd name="T10" fmla="*/ 182 w 1210"/>
                <a:gd name="T11" fmla="*/ 0 h 605"/>
                <a:gd name="T12" fmla="*/ 0 w 1210"/>
                <a:gd name="T13" fmla="*/ 181 h 605"/>
                <a:gd name="T14" fmla="*/ 0 w 1210"/>
                <a:gd name="T15" fmla="*/ 423 h 605"/>
                <a:gd name="T16" fmla="*/ 182 w 1210"/>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0" h="605">
                  <a:moveTo>
                    <a:pt x="182" y="605"/>
                  </a:moveTo>
                  <a:lnTo>
                    <a:pt x="1029" y="605"/>
                  </a:lnTo>
                  <a:cubicBezTo>
                    <a:pt x="1129" y="605"/>
                    <a:pt x="1210" y="523"/>
                    <a:pt x="1210" y="423"/>
                  </a:cubicBezTo>
                  <a:lnTo>
                    <a:pt x="1210" y="181"/>
                  </a:lnTo>
                  <a:cubicBezTo>
                    <a:pt x="1210" y="81"/>
                    <a:pt x="1129" y="0"/>
                    <a:pt x="1029"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p:nvSpPr>
          <p:spPr bwMode="auto">
            <a:xfrm>
              <a:off x="333" y="1720"/>
              <a:ext cx="17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服务层</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Freeform 9"/>
            <p:cNvSpPr>
              <a:spLocks/>
            </p:cNvSpPr>
            <p:nvPr/>
          </p:nvSpPr>
          <p:spPr bwMode="auto">
            <a:xfrm>
              <a:off x="1179" y="1660"/>
              <a:ext cx="481" cy="241"/>
            </a:xfrm>
            <a:custGeom>
              <a:avLst/>
              <a:gdLst>
                <a:gd name="T0" fmla="*/ 182 w 1210"/>
                <a:gd name="T1" fmla="*/ 605 h 605"/>
                <a:gd name="T2" fmla="*/ 1028 w 1210"/>
                <a:gd name="T3" fmla="*/ 605 h 605"/>
                <a:gd name="T4" fmla="*/ 1210 w 1210"/>
                <a:gd name="T5" fmla="*/ 423 h 605"/>
                <a:gd name="T6" fmla="*/ 1210 w 1210"/>
                <a:gd name="T7" fmla="*/ 181 h 605"/>
                <a:gd name="T8" fmla="*/ 1028 w 1210"/>
                <a:gd name="T9" fmla="*/ 0 h 605"/>
                <a:gd name="T10" fmla="*/ 182 w 1210"/>
                <a:gd name="T11" fmla="*/ 0 h 605"/>
                <a:gd name="T12" fmla="*/ 0 w 1210"/>
                <a:gd name="T13" fmla="*/ 181 h 605"/>
                <a:gd name="T14" fmla="*/ 0 w 1210"/>
                <a:gd name="T15" fmla="*/ 423 h 605"/>
                <a:gd name="T16" fmla="*/ 182 w 1210"/>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0" h="605">
                  <a:moveTo>
                    <a:pt x="182" y="605"/>
                  </a:moveTo>
                  <a:lnTo>
                    <a:pt x="1028" y="605"/>
                  </a:lnTo>
                  <a:cubicBezTo>
                    <a:pt x="1129" y="605"/>
                    <a:pt x="1210" y="523"/>
                    <a:pt x="1210" y="423"/>
                  </a:cubicBezTo>
                  <a:lnTo>
                    <a:pt x="1210" y="181"/>
                  </a:lnTo>
                  <a:cubicBezTo>
                    <a:pt x="1210" y="81"/>
                    <a:pt x="1129" y="0"/>
                    <a:pt x="1028"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0"/>
            <p:cNvSpPr>
              <a:spLocks noChangeArrowheads="1"/>
            </p:cNvSpPr>
            <p:nvPr/>
          </p:nvSpPr>
          <p:spPr bwMode="auto">
            <a:xfrm>
              <a:off x="1295" y="1720"/>
              <a:ext cx="17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操作层</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4" name="Freeform 11"/>
            <p:cNvSpPr>
              <a:spLocks/>
            </p:cNvSpPr>
            <p:nvPr/>
          </p:nvSpPr>
          <p:spPr bwMode="auto">
            <a:xfrm>
              <a:off x="517" y="2015"/>
              <a:ext cx="783" cy="240"/>
            </a:xfrm>
            <a:custGeom>
              <a:avLst/>
              <a:gdLst>
                <a:gd name="T0" fmla="*/ 182 w 1966"/>
                <a:gd name="T1" fmla="*/ 604 h 604"/>
                <a:gd name="T2" fmla="*/ 1784 w 1966"/>
                <a:gd name="T3" fmla="*/ 604 h 604"/>
                <a:gd name="T4" fmla="*/ 1966 w 1966"/>
                <a:gd name="T5" fmla="*/ 423 h 604"/>
                <a:gd name="T6" fmla="*/ 1966 w 1966"/>
                <a:gd name="T7" fmla="*/ 181 h 604"/>
                <a:gd name="T8" fmla="*/ 1784 w 1966"/>
                <a:gd name="T9" fmla="*/ 0 h 604"/>
                <a:gd name="T10" fmla="*/ 182 w 1966"/>
                <a:gd name="T11" fmla="*/ 0 h 604"/>
                <a:gd name="T12" fmla="*/ 0 w 1966"/>
                <a:gd name="T13" fmla="*/ 181 h 604"/>
                <a:gd name="T14" fmla="*/ 0 w 1966"/>
                <a:gd name="T15" fmla="*/ 423 h 604"/>
                <a:gd name="T16" fmla="*/ 182 w 1966"/>
                <a:gd name="T17"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4">
                  <a:moveTo>
                    <a:pt x="182" y="604"/>
                  </a:moveTo>
                  <a:lnTo>
                    <a:pt x="1784" y="604"/>
                  </a:lnTo>
                  <a:cubicBezTo>
                    <a:pt x="1885" y="604"/>
                    <a:pt x="1966" y="523"/>
                    <a:pt x="1966" y="423"/>
                  </a:cubicBezTo>
                  <a:lnTo>
                    <a:pt x="1966" y="181"/>
                  </a:lnTo>
                  <a:cubicBezTo>
                    <a:pt x="1966" y="81"/>
                    <a:pt x="1885" y="0"/>
                    <a:pt x="1784" y="0"/>
                  </a:cubicBezTo>
                  <a:lnTo>
                    <a:pt x="182" y="0"/>
                  </a:lnTo>
                  <a:cubicBezTo>
                    <a:pt x="82" y="0"/>
                    <a:pt x="0" y="81"/>
                    <a:pt x="0" y="181"/>
                  </a:cubicBezTo>
                  <a:lnTo>
                    <a:pt x="0" y="423"/>
                  </a:lnTo>
                  <a:cubicBezTo>
                    <a:pt x="0" y="523"/>
                    <a:pt x="82" y="604"/>
                    <a:pt x="182" y="604"/>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2"/>
            <p:cNvSpPr>
              <a:spLocks noChangeArrowheads="1"/>
            </p:cNvSpPr>
            <p:nvPr/>
          </p:nvSpPr>
          <p:spPr bwMode="auto">
            <a:xfrm>
              <a:off x="742" y="2075"/>
              <a:ext cx="22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时效约束</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6" name="Freeform 13"/>
            <p:cNvSpPr>
              <a:spLocks/>
            </p:cNvSpPr>
            <p:nvPr/>
          </p:nvSpPr>
          <p:spPr bwMode="auto">
            <a:xfrm>
              <a:off x="1841" y="2340"/>
              <a:ext cx="782" cy="240"/>
            </a:xfrm>
            <a:custGeom>
              <a:avLst/>
              <a:gdLst>
                <a:gd name="T0" fmla="*/ 182 w 1966"/>
                <a:gd name="T1" fmla="*/ 605 h 605"/>
                <a:gd name="T2" fmla="*/ 1784 w 1966"/>
                <a:gd name="T3" fmla="*/ 605 h 605"/>
                <a:gd name="T4" fmla="*/ 1966 w 1966"/>
                <a:gd name="T5" fmla="*/ 423 h 605"/>
                <a:gd name="T6" fmla="*/ 1966 w 1966"/>
                <a:gd name="T7" fmla="*/ 181 h 605"/>
                <a:gd name="T8" fmla="*/ 1784 w 1966"/>
                <a:gd name="T9" fmla="*/ 0 h 605"/>
                <a:gd name="T10" fmla="*/ 182 w 1966"/>
                <a:gd name="T11" fmla="*/ 0 h 605"/>
                <a:gd name="T12" fmla="*/ 0 w 1966"/>
                <a:gd name="T13" fmla="*/ 181 h 605"/>
                <a:gd name="T14" fmla="*/ 0 w 1966"/>
                <a:gd name="T15" fmla="*/ 423 h 605"/>
                <a:gd name="T16" fmla="*/ 182 w 1966"/>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5">
                  <a:moveTo>
                    <a:pt x="182" y="605"/>
                  </a:moveTo>
                  <a:lnTo>
                    <a:pt x="1784" y="605"/>
                  </a:lnTo>
                  <a:cubicBezTo>
                    <a:pt x="1884" y="605"/>
                    <a:pt x="1966" y="524"/>
                    <a:pt x="1966" y="423"/>
                  </a:cubicBezTo>
                  <a:lnTo>
                    <a:pt x="1966" y="181"/>
                  </a:lnTo>
                  <a:cubicBezTo>
                    <a:pt x="1966" y="81"/>
                    <a:pt x="1884" y="0"/>
                    <a:pt x="1784" y="0"/>
                  </a:cubicBezTo>
                  <a:lnTo>
                    <a:pt x="182" y="0"/>
                  </a:lnTo>
                  <a:cubicBezTo>
                    <a:pt x="82" y="0"/>
                    <a:pt x="0" y="81"/>
                    <a:pt x="0" y="181"/>
                  </a:cubicBezTo>
                  <a:lnTo>
                    <a:pt x="0" y="423"/>
                  </a:lnTo>
                  <a:cubicBezTo>
                    <a:pt x="0" y="524"/>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4"/>
            <p:cNvSpPr>
              <a:spLocks noChangeArrowheads="1"/>
            </p:cNvSpPr>
            <p:nvPr/>
          </p:nvSpPr>
          <p:spPr bwMode="auto">
            <a:xfrm>
              <a:off x="1980" y="2400"/>
              <a:ext cx="312"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参数范围约束</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9" name="Freeform 15"/>
            <p:cNvSpPr>
              <a:spLocks/>
            </p:cNvSpPr>
            <p:nvPr/>
          </p:nvSpPr>
          <p:spPr bwMode="auto">
            <a:xfrm>
              <a:off x="1540" y="2015"/>
              <a:ext cx="481" cy="240"/>
            </a:xfrm>
            <a:custGeom>
              <a:avLst/>
              <a:gdLst>
                <a:gd name="T0" fmla="*/ 182 w 1210"/>
                <a:gd name="T1" fmla="*/ 604 h 604"/>
                <a:gd name="T2" fmla="*/ 1028 w 1210"/>
                <a:gd name="T3" fmla="*/ 604 h 604"/>
                <a:gd name="T4" fmla="*/ 1210 w 1210"/>
                <a:gd name="T5" fmla="*/ 423 h 604"/>
                <a:gd name="T6" fmla="*/ 1210 w 1210"/>
                <a:gd name="T7" fmla="*/ 181 h 604"/>
                <a:gd name="T8" fmla="*/ 1028 w 1210"/>
                <a:gd name="T9" fmla="*/ 0 h 604"/>
                <a:gd name="T10" fmla="*/ 182 w 1210"/>
                <a:gd name="T11" fmla="*/ 0 h 604"/>
                <a:gd name="T12" fmla="*/ 0 w 1210"/>
                <a:gd name="T13" fmla="*/ 181 h 604"/>
                <a:gd name="T14" fmla="*/ 0 w 1210"/>
                <a:gd name="T15" fmla="*/ 423 h 604"/>
                <a:gd name="T16" fmla="*/ 182 w 1210"/>
                <a:gd name="T17"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0" h="604">
                  <a:moveTo>
                    <a:pt x="182" y="604"/>
                  </a:moveTo>
                  <a:lnTo>
                    <a:pt x="1028" y="604"/>
                  </a:lnTo>
                  <a:cubicBezTo>
                    <a:pt x="1129" y="604"/>
                    <a:pt x="1210" y="523"/>
                    <a:pt x="1210" y="423"/>
                  </a:cubicBezTo>
                  <a:lnTo>
                    <a:pt x="1210" y="181"/>
                  </a:lnTo>
                  <a:cubicBezTo>
                    <a:pt x="1210" y="81"/>
                    <a:pt x="1129" y="0"/>
                    <a:pt x="1028" y="0"/>
                  </a:cubicBezTo>
                  <a:lnTo>
                    <a:pt x="182" y="0"/>
                  </a:lnTo>
                  <a:cubicBezTo>
                    <a:pt x="82" y="0"/>
                    <a:pt x="0" y="81"/>
                    <a:pt x="0" y="181"/>
                  </a:cubicBezTo>
                  <a:lnTo>
                    <a:pt x="0" y="423"/>
                  </a:lnTo>
                  <a:cubicBezTo>
                    <a:pt x="0" y="523"/>
                    <a:pt x="82" y="604"/>
                    <a:pt x="182" y="604"/>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6"/>
            <p:cNvSpPr>
              <a:spLocks noChangeArrowheads="1"/>
            </p:cNvSpPr>
            <p:nvPr/>
          </p:nvSpPr>
          <p:spPr bwMode="auto">
            <a:xfrm>
              <a:off x="1656" y="2075"/>
              <a:ext cx="17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数据流</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1" name="Freeform 17"/>
            <p:cNvSpPr>
              <a:spLocks/>
            </p:cNvSpPr>
            <p:nvPr/>
          </p:nvSpPr>
          <p:spPr bwMode="auto">
            <a:xfrm>
              <a:off x="1540" y="3236"/>
              <a:ext cx="481" cy="240"/>
            </a:xfrm>
            <a:custGeom>
              <a:avLst/>
              <a:gdLst>
                <a:gd name="T0" fmla="*/ 182 w 1210"/>
                <a:gd name="T1" fmla="*/ 605 h 605"/>
                <a:gd name="T2" fmla="*/ 1028 w 1210"/>
                <a:gd name="T3" fmla="*/ 605 h 605"/>
                <a:gd name="T4" fmla="*/ 1210 w 1210"/>
                <a:gd name="T5" fmla="*/ 423 h 605"/>
                <a:gd name="T6" fmla="*/ 1210 w 1210"/>
                <a:gd name="T7" fmla="*/ 181 h 605"/>
                <a:gd name="T8" fmla="*/ 1028 w 1210"/>
                <a:gd name="T9" fmla="*/ 0 h 605"/>
                <a:gd name="T10" fmla="*/ 182 w 1210"/>
                <a:gd name="T11" fmla="*/ 0 h 605"/>
                <a:gd name="T12" fmla="*/ 0 w 1210"/>
                <a:gd name="T13" fmla="*/ 181 h 605"/>
                <a:gd name="T14" fmla="*/ 0 w 1210"/>
                <a:gd name="T15" fmla="*/ 423 h 605"/>
                <a:gd name="T16" fmla="*/ 182 w 1210"/>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0" h="605">
                  <a:moveTo>
                    <a:pt x="182" y="605"/>
                  </a:moveTo>
                  <a:lnTo>
                    <a:pt x="1028" y="605"/>
                  </a:lnTo>
                  <a:cubicBezTo>
                    <a:pt x="1129" y="605"/>
                    <a:pt x="1210" y="523"/>
                    <a:pt x="1210" y="423"/>
                  </a:cubicBezTo>
                  <a:lnTo>
                    <a:pt x="1210" y="181"/>
                  </a:lnTo>
                  <a:cubicBezTo>
                    <a:pt x="1210" y="81"/>
                    <a:pt x="1129" y="0"/>
                    <a:pt x="1028"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8"/>
            <p:cNvSpPr>
              <a:spLocks noChangeArrowheads="1"/>
            </p:cNvSpPr>
            <p:nvPr/>
          </p:nvSpPr>
          <p:spPr bwMode="auto">
            <a:xfrm>
              <a:off x="1656" y="3295"/>
              <a:ext cx="1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控制流</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Freeform 19"/>
            <p:cNvSpPr>
              <a:spLocks/>
            </p:cNvSpPr>
            <p:nvPr/>
          </p:nvSpPr>
          <p:spPr bwMode="auto">
            <a:xfrm>
              <a:off x="1841" y="2639"/>
              <a:ext cx="782" cy="241"/>
            </a:xfrm>
            <a:custGeom>
              <a:avLst/>
              <a:gdLst>
                <a:gd name="T0" fmla="*/ 182 w 1966"/>
                <a:gd name="T1" fmla="*/ 605 h 605"/>
                <a:gd name="T2" fmla="*/ 1784 w 1966"/>
                <a:gd name="T3" fmla="*/ 605 h 605"/>
                <a:gd name="T4" fmla="*/ 1966 w 1966"/>
                <a:gd name="T5" fmla="*/ 423 h 605"/>
                <a:gd name="T6" fmla="*/ 1966 w 1966"/>
                <a:gd name="T7" fmla="*/ 181 h 605"/>
                <a:gd name="T8" fmla="*/ 1784 w 1966"/>
                <a:gd name="T9" fmla="*/ 0 h 605"/>
                <a:gd name="T10" fmla="*/ 182 w 1966"/>
                <a:gd name="T11" fmla="*/ 0 h 605"/>
                <a:gd name="T12" fmla="*/ 0 w 1966"/>
                <a:gd name="T13" fmla="*/ 181 h 605"/>
                <a:gd name="T14" fmla="*/ 0 w 1966"/>
                <a:gd name="T15" fmla="*/ 423 h 605"/>
                <a:gd name="T16" fmla="*/ 182 w 1966"/>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5">
                  <a:moveTo>
                    <a:pt x="182" y="605"/>
                  </a:moveTo>
                  <a:lnTo>
                    <a:pt x="1784" y="605"/>
                  </a:lnTo>
                  <a:cubicBezTo>
                    <a:pt x="1884" y="605"/>
                    <a:pt x="1966" y="523"/>
                    <a:pt x="1966" y="423"/>
                  </a:cubicBezTo>
                  <a:lnTo>
                    <a:pt x="1966" y="181"/>
                  </a:lnTo>
                  <a:cubicBezTo>
                    <a:pt x="1966" y="81"/>
                    <a:pt x="1884" y="0"/>
                    <a:pt x="1784"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0"/>
            <p:cNvSpPr>
              <a:spLocks noChangeArrowheads="1"/>
            </p:cNvSpPr>
            <p:nvPr/>
          </p:nvSpPr>
          <p:spPr bwMode="auto">
            <a:xfrm>
              <a:off x="1996" y="2715"/>
              <a:ext cx="48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000" dirty="0" smtClean="0">
                  <a:solidFill>
                    <a:srgbClr val="000000"/>
                  </a:solidFill>
                  <a:latin typeface="微软雅黑" panose="020B0503020204020204" pitchFamily="34" charset="-122"/>
                  <a:ea typeface="微软雅黑" panose="020B0503020204020204" pitchFamily="34" charset="-122"/>
                </a:rPr>
                <a:t>参数关系约束</a:t>
              </a:r>
              <a:endParaRPr kumimoji="0" lang="en-US"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p:txBody>
        </p:sp>
        <p:sp>
          <p:nvSpPr>
            <p:cNvPr id="25" name="Freeform 21"/>
            <p:cNvSpPr>
              <a:spLocks/>
            </p:cNvSpPr>
            <p:nvPr/>
          </p:nvSpPr>
          <p:spPr bwMode="auto">
            <a:xfrm>
              <a:off x="1841" y="2939"/>
              <a:ext cx="782" cy="240"/>
            </a:xfrm>
            <a:custGeom>
              <a:avLst/>
              <a:gdLst>
                <a:gd name="T0" fmla="*/ 182 w 1966"/>
                <a:gd name="T1" fmla="*/ 604 h 604"/>
                <a:gd name="T2" fmla="*/ 1784 w 1966"/>
                <a:gd name="T3" fmla="*/ 604 h 604"/>
                <a:gd name="T4" fmla="*/ 1966 w 1966"/>
                <a:gd name="T5" fmla="*/ 423 h 604"/>
                <a:gd name="T6" fmla="*/ 1966 w 1966"/>
                <a:gd name="T7" fmla="*/ 181 h 604"/>
                <a:gd name="T8" fmla="*/ 1784 w 1966"/>
                <a:gd name="T9" fmla="*/ 0 h 604"/>
                <a:gd name="T10" fmla="*/ 182 w 1966"/>
                <a:gd name="T11" fmla="*/ 0 h 604"/>
                <a:gd name="T12" fmla="*/ 0 w 1966"/>
                <a:gd name="T13" fmla="*/ 181 h 604"/>
                <a:gd name="T14" fmla="*/ 0 w 1966"/>
                <a:gd name="T15" fmla="*/ 423 h 604"/>
                <a:gd name="T16" fmla="*/ 182 w 1966"/>
                <a:gd name="T17"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4">
                  <a:moveTo>
                    <a:pt x="182" y="604"/>
                  </a:moveTo>
                  <a:lnTo>
                    <a:pt x="1784" y="604"/>
                  </a:lnTo>
                  <a:cubicBezTo>
                    <a:pt x="1884" y="604"/>
                    <a:pt x="1966" y="523"/>
                    <a:pt x="1966" y="423"/>
                  </a:cubicBezTo>
                  <a:lnTo>
                    <a:pt x="1966" y="181"/>
                  </a:lnTo>
                  <a:cubicBezTo>
                    <a:pt x="1966" y="81"/>
                    <a:pt x="1884" y="0"/>
                    <a:pt x="1784" y="0"/>
                  </a:cubicBezTo>
                  <a:lnTo>
                    <a:pt x="182" y="0"/>
                  </a:lnTo>
                  <a:cubicBezTo>
                    <a:pt x="82" y="0"/>
                    <a:pt x="0" y="81"/>
                    <a:pt x="0" y="181"/>
                  </a:cubicBezTo>
                  <a:lnTo>
                    <a:pt x="0" y="423"/>
                  </a:lnTo>
                  <a:cubicBezTo>
                    <a:pt x="0" y="523"/>
                    <a:pt x="82" y="604"/>
                    <a:pt x="182" y="604"/>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2"/>
            <p:cNvSpPr>
              <a:spLocks noChangeArrowheads="1"/>
            </p:cNvSpPr>
            <p:nvPr/>
          </p:nvSpPr>
          <p:spPr bwMode="auto">
            <a:xfrm>
              <a:off x="2065" y="2997"/>
              <a:ext cx="2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区域约束</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7" name="Freeform 23"/>
            <p:cNvSpPr>
              <a:spLocks/>
            </p:cNvSpPr>
            <p:nvPr/>
          </p:nvSpPr>
          <p:spPr bwMode="auto">
            <a:xfrm>
              <a:off x="1841" y="3527"/>
              <a:ext cx="782" cy="241"/>
            </a:xfrm>
            <a:custGeom>
              <a:avLst/>
              <a:gdLst>
                <a:gd name="T0" fmla="*/ 182 w 1966"/>
                <a:gd name="T1" fmla="*/ 605 h 605"/>
                <a:gd name="T2" fmla="*/ 1784 w 1966"/>
                <a:gd name="T3" fmla="*/ 605 h 605"/>
                <a:gd name="T4" fmla="*/ 1966 w 1966"/>
                <a:gd name="T5" fmla="*/ 423 h 605"/>
                <a:gd name="T6" fmla="*/ 1966 w 1966"/>
                <a:gd name="T7" fmla="*/ 181 h 605"/>
                <a:gd name="T8" fmla="*/ 1784 w 1966"/>
                <a:gd name="T9" fmla="*/ 0 h 605"/>
                <a:gd name="T10" fmla="*/ 182 w 1966"/>
                <a:gd name="T11" fmla="*/ 0 h 605"/>
                <a:gd name="T12" fmla="*/ 0 w 1966"/>
                <a:gd name="T13" fmla="*/ 181 h 605"/>
                <a:gd name="T14" fmla="*/ 0 w 1966"/>
                <a:gd name="T15" fmla="*/ 423 h 605"/>
                <a:gd name="T16" fmla="*/ 182 w 1966"/>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5">
                  <a:moveTo>
                    <a:pt x="182" y="605"/>
                  </a:moveTo>
                  <a:lnTo>
                    <a:pt x="1784" y="605"/>
                  </a:lnTo>
                  <a:cubicBezTo>
                    <a:pt x="1884" y="605"/>
                    <a:pt x="1966" y="523"/>
                    <a:pt x="1966" y="423"/>
                  </a:cubicBezTo>
                  <a:lnTo>
                    <a:pt x="1966" y="181"/>
                  </a:lnTo>
                  <a:cubicBezTo>
                    <a:pt x="1966" y="81"/>
                    <a:pt x="1884" y="0"/>
                    <a:pt x="1784"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4"/>
            <p:cNvSpPr>
              <a:spLocks noChangeArrowheads="1"/>
            </p:cNvSpPr>
            <p:nvPr/>
          </p:nvSpPr>
          <p:spPr bwMode="auto">
            <a:xfrm>
              <a:off x="2065" y="3587"/>
              <a:ext cx="22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序列约束</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9" name="Freeform 25"/>
            <p:cNvSpPr>
              <a:spLocks/>
            </p:cNvSpPr>
            <p:nvPr/>
          </p:nvSpPr>
          <p:spPr bwMode="auto">
            <a:xfrm>
              <a:off x="1841" y="3818"/>
              <a:ext cx="782" cy="241"/>
            </a:xfrm>
            <a:custGeom>
              <a:avLst/>
              <a:gdLst>
                <a:gd name="T0" fmla="*/ 182 w 1966"/>
                <a:gd name="T1" fmla="*/ 605 h 605"/>
                <a:gd name="T2" fmla="*/ 1784 w 1966"/>
                <a:gd name="T3" fmla="*/ 605 h 605"/>
                <a:gd name="T4" fmla="*/ 1966 w 1966"/>
                <a:gd name="T5" fmla="*/ 423 h 605"/>
                <a:gd name="T6" fmla="*/ 1966 w 1966"/>
                <a:gd name="T7" fmla="*/ 181 h 605"/>
                <a:gd name="T8" fmla="*/ 1784 w 1966"/>
                <a:gd name="T9" fmla="*/ 0 h 605"/>
                <a:gd name="T10" fmla="*/ 182 w 1966"/>
                <a:gd name="T11" fmla="*/ 0 h 605"/>
                <a:gd name="T12" fmla="*/ 0 w 1966"/>
                <a:gd name="T13" fmla="*/ 181 h 605"/>
                <a:gd name="T14" fmla="*/ 0 w 1966"/>
                <a:gd name="T15" fmla="*/ 423 h 605"/>
                <a:gd name="T16" fmla="*/ 182 w 1966"/>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5">
                  <a:moveTo>
                    <a:pt x="182" y="605"/>
                  </a:moveTo>
                  <a:lnTo>
                    <a:pt x="1784" y="605"/>
                  </a:lnTo>
                  <a:cubicBezTo>
                    <a:pt x="1884" y="605"/>
                    <a:pt x="1966" y="523"/>
                    <a:pt x="1966" y="423"/>
                  </a:cubicBezTo>
                  <a:lnTo>
                    <a:pt x="1966" y="181"/>
                  </a:lnTo>
                  <a:cubicBezTo>
                    <a:pt x="1966" y="81"/>
                    <a:pt x="1884" y="0"/>
                    <a:pt x="1784"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6"/>
            <p:cNvSpPr>
              <a:spLocks noChangeArrowheads="1"/>
            </p:cNvSpPr>
            <p:nvPr/>
          </p:nvSpPr>
          <p:spPr bwMode="auto">
            <a:xfrm>
              <a:off x="2065" y="3878"/>
              <a:ext cx="22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调用约束</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1" name="Freeform 27"/>
            <p:cNvSpPr>
              <a:spLocks/>
            </p:cNvSpPr>
            <p:nvPr/>
          </p:nvSpPr>
          <p:spPr bwMode="auto">
            <a:xfrm>
              <a:off x="457" y="1419"/>
              <a:ext cx="482" cy="241"/>
            </a:xfrm>
            <a:custGeom>
              <a:avLst/>
              <a:gdLst>
                <a:gd name="T0" fmla="*/ 482 w 482"/>
                <a:gd name="T1" fmla="*/ 0 h 241"/>
                <a:gd name="T2" fmla="*/ 482 w 482"/>
                <a:gd name="T3" fmla="*/ 91 h 241"/>
                <a:gd name="T4" fmla="*/ 0 w 482"/>
                <a:gd name="T5" fmla="*/ 91 h 241"/>
                <a:gd name="T6" fmla="*/ 0 w 482"/>
                <a:gd name="T7" fmla="*/ 241 h 241"/>
              </a:gdLst>
              <a:ahLst/>
              <a:cxnLst>
                <a:cxn ang="0">
                  <a:pos x="T0" y="T1"/>
                </a:cxn>
                <a:cxn ang="0">
                  <a:pos x="T2" y="T3"/>
                </a:cxn>
                <a:cxn ang="0">
                  <a:pos x="T4" y="T5"/>
                </a:cxn>
                <a:cxn ang="0">
                  <a:pos x="T6" y="T7"/>
                </a:cxn>
              </a:cxnLst>
              <a:rect l="0" t="0" r="r" b="b"/>
              <a:pathLst>
                <a:path w="482" h="241">
                  <a:moveTo>
                    <a:pt x="482" y="0"/>
                  </a:moveTo>
                  <a:lnTo>
                    <a:pt x="482" y="91"/>
                  </a:lnTo>
                  <a:lnTo>
                    <a:pt x="0" y="91"/>
                  </a:lnTo>
                  <a:lnTo>
                    <a:pt x="0" y="241"/>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8"/>
            <p:cNvSpPr>
              <a:spLocks/>
            </p:cNvSpPr>
            <p:nvPr/>
          </p:nvSpPr>
          <p:spPr bwMode="auto">
            <a:xfrm>
              <a:off x="939" y="1419"/>
              <a:ext cx="481" cy="241"/>
            </a:xfrm>
            <a:custGeom>
              <a:avLst/>
              <a:gdLst>
                <a:gd name="T0" fmla="*/ 0 w 481"/>
                <a:gd name="T1" fmla="*/ 0 h 241"/>
                <a:gd name="T2" fmla="*/ 0 w 481"/>
                <a:gd name="T3" fmla="*/ 91 h 241"/>
                <a:gd name="T4" fmla="*/ 481 w 481"/>
                <a:gd name="T5" fmla="*/ 91 h 241"/>
                <a:gd name="T6" fmla="*/ 481 w 481"/>
                <a:gd name="T7" fmla="*/ 241 h 241"/>
              </a:gdLst>
              <a:ahLst/>
              <a:cxnLst>
                <a:cxn ang="0">
                  <a:pos x="T0" y="T1"/>
                </a:cxn>
                <a:cxn ang="0">
                  <a:pos x="T2" y="T3"/>
                </a:cxn>
                <a:cxn ang="0">
                  <a:pos x="T4" y="T5"/>
                </a:cxn>
                <a:cxn ang="0">
                  <a:pos x="T6" y="T7"/>
                </a:cxn>
              </a:cxnLst>
              <a:rect l="0" t="0" r="r" b="b"/>
              <a:pathLst>
                <a:path w="481" h="241">
                  <a:moveTo>
                    <a:pt x="0" y="0"/>
                  </a:moveTo>
                  <a:lnTo>
                    <a:pt x="0" y="91"/>
                  </a:lnTo>
                  <a:lnTo>
                    <a:pt x="481" y="91"/>
                  </a:lnTo>
                  <a:lnTo>
                    <a:pt x="481" y="241"/>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9"/>
            <p:cNvSpPr>
              <a:spLocks/>
            </p:cNvSpPr>
            <p:nvPr/>
          </p:nvSpPr>
          <p:spPr bwMode="auto">
            <a:xfrm>
              <a:off x="457" y="1901"/>
              <a:ext cx="60" cy="234"/>
            </a:xfrm>
            <a:custGeom>
              <a:avLst/>
              <a:gdLst>
                <a:gd name="T0" fmla="*/ 0 w 60"/>
                <a:gd name="T1" fmla="*/ 0 h 234"/>
                <a:gd name="T2" fmla="*/ 0 w 60"/>
                <a:gd name="T3" fmla="*/ 234 h 234"/>
                <a:gd name="T4" fmla="*/ 60 w 60"/>
                <a:gd name="T5" fmla="*/ 234 h 234"/>
              </a:gdLst>
              <a:ahLst/>
              <a:cxnLst>
                <a:cxn ang="0">
                  <a:pos x="T0" y="T1"/>
                </a:cxn>
                <a:cxn ang="0">
                  <a:pos x="T2" y="T3"/>
                </a:cxn>
                <a:cxn ang="0">
                  <a:pos x="T4" y="T5"/>
                </a:cxn>
              </a:cxnLst>
              <a:rect l="0" t="0" r="r" b="b"/>
              <a:pathLst>
                <a:path w="60" h="234">
                  <a:moveTo>
                    <a:pt x="0" y="0"/>
                  </a:moveTo>
                  <a:lnTo>
                    <a:pt x="0" y="234"/>
                  </a:lnTo>
                  <a:lnTo>
                    <a:pt x="60" y="234"/>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0"/>
            <p:cNvSpPr>
              <a:spLocks/>
            </p:cNvSpPr>
            <p:nvPr/>
          </p:nvSpPr>
          <p:spPr bwMode="auto">
            <a:xfrm>
              <a:off x="1420" y="1901"/>
              <a:ext cx="120" cy="234"/>
            </a:xfrm>
            <a:custGeom>
              <a:avLst/>
              <a:gdLst>
                <a:gd name="T0" fmla="*/ 0 w 120"/>
                <a:gd name="T1" fmla="*/ 0 h 234"/>
                <a:gd name="T2" fmla="*/ 0 w 120"/>
                <a:gd name="T3" fmla="*/ 234 h 234"/>
                <a:gd name="T4" fmla="*/ 120 w 120"/>
                <a:gd name="T5" fmla="*/ 234 h 234"/>
              </a:gdLst>
              <a:ahLst/>
              <a:cxnLst>
                <a:cxn ang="0">
                  <a:pos x="T0" y="T1"/>
                </a:cxn>
                <a:cxn ang="0">
                  <a:pos x="T2" y="T3"/>
                </a:cxn>
                <a:cxn ang="0">
                  <a:pos x="T4" y="T5"/>
                </a:cxn>
              </a:cxnLst>
              <a:rect l="0" t="0" r="r" b="b"/>
              <a:pathLst>
                <a:path w="120" h="234">
                  <a:moveTo>
                    <a:pt x="0" y="0"/>
                  </a:moveTo>
                  <a:lnTo>
                    <a:pt x="0" y="234"/>
                  </a:lnTo>
                  <a:lnTo>
                    <a:pt x="120" y="234"/>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1"/>
            <p:cNvSpPr>
              <a:spLocks/>
            </p:cNvSpPr>
            <p:nvPr/>
          </p:nvSpPr>
          <p:spPr bwMode="auto">
            <a:xfrm>
              <a:off x="1781" y="2255"/>
              <a:ext cx="60" cy="205"/>
            </a:xfrm>
            <a:custGeom>
              <a:avLst/>
              <a:gdLst>
                <a:gd name="T0" fmla="*/ 0 w 60"/>
                <a:gd name="T1" fmla="*/ 0 h 205"/>
                <a:gd name="T2" fmla="*/ 0 w 60"/>
                <a:gd name="T3" fmla="*/ 205 h 205"/>
                <a:gd name="T4" fmla="*/ 60 w 60"/>
                <a:gd name="T5" fmla="*/ 205 h 205"/>
              </a:gdLst>
              <a:ahLst/>
              <a:cxnLst>
                <a:cxn ang="0">
                  <a:pos x="T0" y="T1"/>
                </a:cxn>
                <a:cxn ang="0">
                  <a:pos x="T2" y="T3"/>
                </a:cxn>
                <a:cxn ang="0">
                  <a:pos x="T4" y="T5"/>
                </a:cxn>
              </a:cxnLst>
              <a:rect l="0" t="0" r="r" b="b"/>
              <a:pathLst>
                <a:path w="60" h="205">
                  <a:moveTo>
                    <a:pt x="0" y="0"/>
                  </a:moveTo>
                  <a:lnTo>
                    <a:pt x="0" y="205"/>
                  </a:lnTo>
                  <a:lnTo>
                    <a:pt x="60" y="205"/>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2"/>
            <p:cNvSpPr>
              <a:spLocks/>
            </p:cNvSpPr>
            <p:nvPr/>
          </p:nvSpPr>
          <p:spPr bwMode="auto">
            <a:xfrm>
              <a:off x="1781" y="2255"/>
              <a:ext cx="60" cy="504"/>
            </a:xfrm>
            <a:custGeom>
              <a:avLst/>
              <a:gdLst>
                <a:gd name="T0" fmla="*/ 0 w 60"/>
                <a:gd name="T1" fmla="*/ 0 h 504"/>
                <a:gd name="T2" fmla="*/ 0 w 60"/>
                <a:gd name="T3" fmla="*/ 504 h 504"/>
                <a:gd name="T4" fmla="*/ 60 w 60"/>
                <a:gd name="T5" fmla="*/ 504 h 504"/>
              </a:gdLst>
              <a:ahLst/>
              <a:cxnLst>
                <a:cxn ang="0">
                  <a:pos x="T0" y="T1"/>
                </a:cxn>
                <a:cxn ang="0">
                  <a:pos x="T2" y="T3"/>
                </a:cxn>
                <a:cxn ang="0">
                  <a:pos x="T4" y="T5"/>
                </a:cxn>
              </a:cxnLst>
              <a:rect l="0" t="0" r="r" b="b"/>
              <a:pathLst>
                <a:path w="60" h="504">
                  <a:moveTo>
                    <a:pt x="0" y="0"/>
                  </a:moveTo>
                  <a:lnTo>
                    <a:pt x="0" y="504"/>
                  </a:lnTo>
                  <a:lnTo>
                    <a:pt x="60" y="504"/>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3"/>
            <p:cNvSpPr>
              <a:spLocks/>
            </p:cNvSpPr>
            <p:nvPr/>
          </p:nvSpPr>
          <p:spPr bwMode="auto">
            <a:xfrm>
              <a:off x="1781" y="2255"/>
              <a:ext cx="60" cy="804"/>
            </a:xfrm>
            <a:custGeom>
              <a:avLst/>
              <a:gdLst>
                <a:gd name="T0" fmla="*/ 60 w 60"/>
                <a:gd name="T1" fmla="*/ 804 h 804"/>
                <a:gd name="T2" fmla="*/ 0 w 60"/>
                <a:gd name="T3" fmla="*/ 804 h 804"/>
                <a:gd name="T4" fmla="*/ 0 w 60"/>
                <a:gd name="T5" fmla="*/ 0 h 804"/>
              </a:gdLst>
              <a:ahLst/>
              <a:cxnLst>
                <a:cxn ang="0">
                  <a:pos x="T0" y="T1"/>
                </a:cxn>
                <a:cxn ang="0">
                  <a:pos x="T2" y="T3"/>
                </a:cxn>
                <a:cxn ang="0">
                  <a:pos x="T4" y="T5"/>
                </a:cxn>
              </a:cxnLst>
              <a:rect l="0" t="0" r="r" b="b"/>
              <a:pathLst>
                <a:path w="60" h="804">
                  <a:moveTo>
                    <a:pt x="60" y="804"/>
                  </a:moveTo>
                  <a:lnTo>
                    <a:pt x="0" y="804"/>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4"/>
            <p:cNvSpPr>
              <a:spLocks/>
            </p:cNvSpPr>
            <p:nvPr/>
          </p:nvSpPr>
          <p:spPr bwMode="auto">
            <a:xfrm>
              <a:off x="1420" y="1901"/>
              <a:ext cx="120" cy="1455"/>
            </a:xfrm>
            <a:custGeom>
              <a:avLst/>
              <a:gdLst>
                <a:gd name="T0" fmla="*/ 0 w 120"/>
                <a:gd name="T1" fmla="*/ 0 h 1455"/>
                <a:gd name="T2" fmla="*/ 0 w 120"/>
                <a:gd name="T3" fmla="*/ 1455 h 1455"/>
                <a:gd name="T4" fmla="*/ 120 w 120"/>
                <a:gd name="T5" fmla="*/ 1455 h 1455"/>
              </a:gdLst>
              <a:ahLst/>
              <a:cxnLst>
                <a:cxn ang="0">
                  <a:pos x="T0" y="T1"/>
                </a:cxn>
                <a:cxn ang="0">
                  <a:pos x="T2" y="T3"/>
                </a:cxn>
                <a:cxn ang="0">
                  <a:pos x="T4" y="T5"/>
                </a:cxn>
              </a:cxnLst>
              <a:rect l="0" t="0" r="r" b="b"/>
              <a:pathLst>
                <a:path w="120" h="1455">
                  <a:moveTo>
                    <a:pt x="0" y="0"/>
                  </a:moveTo>
                  <a:lnTo>
                    <a:pt x="0" y="1455"/>
                  </a:lnTo>
                  <a:lnTo>
                    <a:pt x="120" y="1455"/>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5"/>
            <p:cNvSpPr>
              <a:spLocks/>
            </p:cNvSpPr>
            <p:nvPr/>
          </p:nvSpPr>
          <p:spPr bwMode="auto">
            <a:xfrm>
              <a:off x="1781" y="3476"/>
              <a:ext cx="60" cy="171"/>
            </a:xfrm>
            <a:custGeom>
              <a:avLst/>
              <a:gdLst>
                <a:gd name="T0" fmla="*/ 0 w 60"/>
                <a:gd name="T1" fmla="*/ 0 h 171"/>
                <a:gd name="T2" fmla="*/ 0 w 60"/>
                <a:gd name="T3" fmla="*/ 171 h 171"/>
                <a:gd name="T4" fmla="*/ 60 w 60"/>
                <a:gd name="T5" fmla="*/ 171 h 171"/>
              </a:gdLst>
              <a:ahLst/>
              <a:cxnLst>
                <a:cxn ang="0">
                  <a:pos x="T0" y="T1"/>
                </a:cxn>
                <a:cxn ang="0">
                  <a:pos x="T2" y="T3"/>
                </a:cxn>
                <a:cxn ang="0">
                  <a:pos x="T4" y="T5"/>
                </a:cxn>
              </a:cxnLst>
              <a:rect l="0" t="0" r="r" b="b"/>
              <a:pathLst>
                <a:path w="60" h="171">
                  <a:moveTo>
                    <a:pt x="0" y="0"/>
                  </a:moveTo>
                  <a:lnTo>
                    <a:pt x="0" y="171"/>
                  </a:lnTo>
                  <a:lnTo>
                    <a:pt x="60" y="171"/>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p:cNvSpPr>
            <p:nvPr/>
          </p:nvSpPr>
          <p:spPr bwMode="auto">
            <a:xfrm>
              <a:off x="1781" y="3476"/>
              <a:ext cx="60" cy="462"/>
            </a:xfrm>
            <a:custGeom>
              <a:avLst/>
              <a:gdLst>
                <a:gd name="T0" fmla="*/ 0 w 60"/>
                <a:gd name="T1" fmla="*/ 0 h 462"/>
                <a:gd name="T2" fmla="*/ 0 w 60"/>
                <a:gd name="T3" fmla="*/ 462 h 462"/>
                <a:gd name="T4" fmla="*/ 60 w 60"/>
                <a:gd name="T5" fmla="*/ 462 h 462"/>
              </a:gdLst>
              <a:ahLst/>
              <a:cxnLst>
                <a:cxn ang="0">
                  <a:pos x="T0" y="T1"/>
                </a:cxn>
                <a:cxn ang="0">
                  <a:pos x="T2" y="T3"/>
                </a:cxn>
                <a:cxn ang="0">
                  <a:pos x="T4" y="T5"/>
                </a:cxn>
              </a:cxnLst>
              <a:rect l="0" t="0" r="r" b="b"/>
              <a:pathLst>
                <a:path w="60" h="462">
                  <a:moveTo>
                    <a:pt x="0" y="0"/>
                  </a:moveTo>
                  <a:lnTo>
                    <a:pt x="0" y="462"/>
                  </a:lnTo>
                  <a:lnTo>
                    <a:pt x="60" y="462"/>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19223118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a:t>
            </a:r>
            <a:r>
              <a:rPr lang="zh-CN" altLang="en-US" sz="3000" b="1" dirty="0" smtClean="0">
                <a:solidFill>
                  <a:srgbClr val="FFFFFF"/>
                </a:solidFill>
                <a:latin typeface="华文新魏" panose="02010800040101010101" pitchFamily="2" charset="-122"/>
                <a:ea typeface="华文新魏" panose="02010800040101010101" pitchFamily="2" charset="-122"/>
              </a:rPr>
              <a:t>约束</a:t>
            </a:r>
            <a:r>
              <a:rPr lang="zh-CN" altLang="en-US" sz="3000" b="1" dirty="0">
                <a:solidFill>
                  <a:srgbClr val="FFFFFF"/>
                </a:solidFill>
                <a:latin typeface="华文新魏" panose="02010800040101010101" pitchFamily="2" charset="-122"/>
                <a:ea typeface="华文新魏" panose="02010800040101010101" pitchFamily="2" charset="-122"/>
              </a:rPr>
              <a:t>描述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15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0133" y="1187941"/>
            <a:ext cx="4461478" cy="646331"/>
          </a:xfrm>
          <a:prstGeom prst="rect">
            <a:avLst/>
          </a:prstGeom>
        </p:spPr>
        <p:txBody>
          <a:bodyPr wrap="none">
            <a:spAutoFit/>
          </a:bodyPr>
          <a:lstStyle/>
          <a:p>
            <a:pPr marL="285750" lvl="0" indent="-285750">
              <a:buFont typeface="Arial" panose="020B0604020202020204" pitchFamily="34" charset="0"/>
              <a:buChar char="•"/>
            </a:pPr>
            <a:r>
              <a:rPr lang="en-US" altLang="zh-CN" b="1" dirty="0" smtClean="0">
                <a:solidFill>
                  <a:schemeClr val="accent1"/>
                </a:solidFill>
                <a:latin typeface="Arial" panose="020B0604020202020204" pitchFamily="34" charset="0"/>
                <a:ea typeface="微软雅黑" panose="020B0503020204020204" pitchFamily="34" charset="-122"/>
              </a:rPr>
              <a:t>JSON</a:t>
            </a:r>
            <a:r>
              <a:rPr lang="zh-CN" altLang="en-US" b="1" dirty="0" smtClean="0">
                <a:solidFill>
                  <a:schemeClr val="accent1"/>
                </a:solidFill>
                <a:latin typeface="Arial" panose="020B0604020202020204" pitchFamily="34" charset="0"/>
                <a:ea typeface="微软雅黑" panose="020B0503020204020204" pitchFamily="34" charset="-122"/>
              </a:rPr>
              <a:t>键值对形式</a:t>
            </a:r>
            <a:endParaRPr lang="en-US" altLang="zh-CN" b="1" dirty="0">
              <a:solidFill>
                <a:schemeClr val="accent1"/>
              </a:solidFill>
              <a:latin typeface="Arial" panose="020B0604020202020204" pitchFamily="34" charset="0"/>
              <a:ea typeface="微软雅黑" panose="020B0503020204020204" pitchFamily="34" charset="-122"/>
            </a:endParaRPr>
          </a:p>
          <a:p>
            <a:pPr marL="285750" lvl="0" indent="-285750">
              <a:buFont typeface="Arial" panose="020B0604020202020204" pitchFamily="34" charset="0"/>
              <a:buChar char="•"/>
            </a:pPr>
            <a:r>
              <a:rPr lang="zh-CN" altLang="en-US" b="1" dirty="0" smtClean="0">
                <a:solidFill>
                  <a:schemeClr val="accent1"/>
                </a:solidFill>
                <a:latin typeface="Arial" panose="020B0604020202020204" pitchFamily="34" charset="0"/>
                <a:ea typeface="微软雅黑" panose="020B0503020204020204" pitchFamily="34" charset="-122"/>
              </a:rPr>
              <a:t>扩展到</a:t>
            </a:r>
            <a:r>
              <a:rPr lang="en-US" altLang="zh-CN" b="1" dirty="0" smtClean="0">
                <a:solidFill>
                  <a:schemeClr val="accent1"/>
                </a:solidFill>
                <a:latin typeface="Arial" panose="020B0604020202020204" pitchFamily="34" charset="0"/>
                <a:ea typeface="微软雅黑" panose="020B0503020204020204" pitchFamily="34" charset="-122"/>
              </a:rPr>
              <a:t>WSDL</a:t>
            </a:r>
            <a:r>
              <a:rPr lang="zh-CN" altLang="en-US" b="1" dirty="0" smtClean="0">
                <a:solidFill>
                  <a:schemeClr val="accent1"/>
                </a:solidFill>
                <a:latin typeface="Arial" panose="020B0604020202020204" pitchFamily="34" charset="0"/>
                <a:ea typeface="微软雅黑" panose="020B0503020204020204" pitchFamily="34" charset="-122"/>
              </a:rPr>
              <a:t>的</a:t>
            </a:r>
            <a:r>
              <a:rPr lang="en-US" altLang="zh-CN" b="1" dirty="0" smtClean="0">
                <a:solidFill>
                  <a:schemeClr val="accent1"/>
                </a:solidFill>
                <a:latin typeface="Arial" panose="020B0604020202020204" pitchFamily="34" charset="0"/>
                <a:ea typeface="微软雅黑" panose="020B0503020204020204" pitchFamily="34" charset="-122"/>
              </a:rPr>
              <a:t>&lt;documentation&gt;</a:t>
            </a:r>
            <a:r>
              <a:rPr lang="zh-CN" altLang="en-US" b="1" dirty="0" smtClean="0">
                <a:solidFill>
                  <a:schemeClr val="accent1"/>
                </a:solidFill>
                <a:latin typeface="Arial" panose="020B0604020202020204" pitchFamily="34" charset="0"/>
                <a:ea typeface="微软雅黑" panose="020B0503020204020204" pitchFamily="34" charset="-122"/>
              </a:rPr>
              <a:t>标签</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12" name="矩形 11"/>
          <p:cNvSpPr/>
          <p:nvPr/>
        </p:nvSpPr>
        <p:spPr>
          <a:xfrm>
            <a:off x="506262" y="2903236"/>
            <a:ext cx="8163582" cy="707886"/>
          </a:xfrm>
          <a:prstGeom prst="rect">
            <a:avLst/>
          </a:prstGeom>
        </p:spPr>
        <p:txBody>
          <a:bodyPr wrap="square">
            <a:spAutoFit/>
          </a:bodyPr>
          <a:lstStyle/>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时效约束</a:t>
            </a:r>
            <a:r>
              <a:rPr lang="zh-CN" altLang="en-US" sz="2000" dirty="0" smtClean="0">
                <a:solidFill>
                  <a:srgbClr val="000000"/>
                </a:solidFill>
                <a:latin typeface="华文楷体" panose="02010600040101010101" pitchFamily="2" charset="-122"/>
                <a:ea typeface="华文楷体" panose="02010600040101010101" pitchFamily="2" charset="-122"/>
              </a:rPr>
              <a:t>：关键字包括服务最近启动时间（</a:t>
            </a:r>
            <a:r>
              <a:rPr lang="en-US" altLang="zh-CN" sz="2000" dirty="0">
                <a:solidFill>
                  <a:srgbClr val="000000"/>
                </a:solidFill>
                <a:latin typeface="华文楷体" panose="02010600040101010101" pitchFamily="2" charset="-122"/>
                <a:ea typeface="华文楷体" panose="02010600040101010101" pitchFamily="2" charset="-122"/>
              </a:rPr>
              <a:t> </a:t>
            </a:r>
            <a:r>
              <a:rPr lang="en-US" altLang="zh-CN" sz="2000" dirty="0" err="1">
                <a:solidFill>
                  <a:srgbClr val="000000"/>
                </a:solidFill>
                <a:latin typeface="华文楷体" panose="02010600040101010101" pitchFamily="2" charset="-122"/>
                <a:ea typeface="华文楷体" panose="02010600040101010101" pitchFamily="2" charset="-122"/>
              </a:rPr>
              <a:t>sTime</a:t>
            </a:r>
            <a:r>
              <a:rPr lang="en-US" altLang="zh-CN" sz="2000" dirty="0">
                <a:solidFill>
                  <a:srgbClr val="000000"/>
                </a:solidFill>
                <a:latin typeface="华文楷体" panose="02010600040101010101" pitchFamily="2" charset="-122"/>
                <a:ea typeface="华文楷体" panose="02010600040101010101" pitchFamily="2" charset="-122"/>
              </a:rPr>
              <a:t> </a:t>
            </a:r>
            <a:r>
              <a:rPr lang="zh-CN" altLang="en-US" sz="2000" dirty="0" smtClean="0">
                <a:solidFill>
                  <a:srgbClr val="000000"/>
                </a:solidFill>
                <a:latin typeface="华文楷体" panose="02010600040101010101" pitchFamily="2" charset="-122"/>
                <a:ea typeface="华文楷体" panose="02010600040101010101" pitchFamily="2" charset="-122"/>
              </a:rPr>
              <a:t>）及预计截止时间（</a:t>
            </a:r>
            <a:r>
              <a:rPr lang="en-US" altLang="zh-CN" sz="2000" dirty="0" err="1">
                <a:solidFill>
                  <a:srgbClr val="000000"/>
                </a:solidFill>
                <a:latin typeface="华文楷体" panose="02010600040101010101" pitchFamily="2" charset="-122"/>
                <a:ea typeface="华文楷体" panose="02010600040101010101" pitchFamily="2" charset="-122"/>
              </a:rPr>
              <a:t>eTime</a:t>
            </a:r>
            <a:r>
              <a:rPr lang="zh-CN" altLang="en-US" sz="2000" dirty="0" smtClean="0">
                <a:solidFill>
                  <a:srgbClr val="000000"/>
                </a:solidFill>
                <a:latin typeface="华文楷体" panose="02010600040101010101" pitchFamily="2" charset="-122"/>
                <a:ea typeface="华文楷体" panose="02010600040101010101" pitchFamily="2" charset="-122"/>
              </a:rPr>
              <a:t>），内容为</a:t>
            </a:r>
            <a:r>
              <a:rPr lang="en-US" altLang="zh-CN" sz="2000" dirty="0" smtClean="0">
                <a:solidFill>
                  <a:srgbClr val="000000"/>
                </a:solidFill>
                <a:latin typeface="华文楷体" panose="02010600040101010101" pitchFamily="2" charset="-122"/>
                <a:ea typeface="华文楷体" panose="02010600040101010101" pitchFamily="2" charset="-122"/>
              </a:rPr>
              <a:t>Date</a:t>
            </a:r>
            <a:r>
              <a:rPr lang="zh-CN" altLang="en-US" sz="2000" dirty="0" smtClean="0">
                <a:solidFill>
                  <a:srgbClr val="000000"/>
                </a:solidFill>
                <a:latin typeface="华文楷体" panose="02010600040101010101" pitchFamily="2" charset="-122"/>
                <a:ea typeface="华文楷体" panose="02010600040101010101" pitchFamily="2" charset="-122"/>
              </a:rPr>
              <a:t>类型数据（</a:t>
            </a:r>
            <a:r>
              <a:rPr lang="en-US" altLang="zh-CN" sz="2000" dirty="0" smtClean="0">
                <a:solidFill>
                  <a:srgbClr val="000000"/>
                </a:solidFill>
                <a:latin typeface="华文楷体" panose="02010600040101010101" pitchFamily="2" charset="-122"/>
                <a:ea typeface="华文楷体" panose="02010600040101010101" pitchFamily="2" charset="-122"/>
              </a:rPr>
              <a:t>YYYY-MM-DD</a:t>
            </a:r>
            <a:r>
              <a:rPr lang="zh-CN" altLang="en-US" sz="2000" dirty="0" smtClean="0">
                <a:solidFill>
                  <a:srgbClr val="000000"/>
                </a:solidFill>
                <a:latin typeface="华文楷体" panose="02010600040101010101" pitchFamily="2" charset="-122"/>
                <a:ea typeface="华文楷体" panose="02010600040101010101" pitchFamily="2" charset="-122"/>
              </a:rPr>
              <a:t>）</a:t>
            </a:r>
            <a:endParaRPr lang="en-US" altLang="zh-CN" sz="2000" dirty="0">
              <a:solidFill>
                <a:srgbClr val="000000"/>
              </a:solidFill>
              <a:latin typeface="华文楷体" panose="02010600040101010101" pitchFamily="2" charset="-122"/>
              <a:ea typeface="华文楷体" panose="02010600040101010101" pitchFamily="2" charset="-122"/>
            </a:endParaRPr>
          </a:p>
        </p:txBody>
      </p:sp>
      <p:sp>
        <p:nvSpPr>
          <p:cNvPr id="43" name="矩形 42"/>
          <p:cNvSpPr/>
          <p:nvPr/>
        </p:nvSpPr>
        <p:spPr>
          <a:xfrm>
            <a:off x="825332" y="3650858"/>
            <a:ext cx="3698192" cy="369332"/>
          </a:xfrm>
          <a:prstGeom prst="rect">
            <a:avLst/>
          </a:prstGeom>
        </p:spPr>
        <p:txBody>
          <a:bodyPr wrap="none">
            <a:spAutoFit/>
          </a:bodyPr>
          <a:lstStyle/>
          <a:p>
            <a:pPr lvl="0"/>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sTime</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DateS</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eTime</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DateE</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4" name="矩形 43"/>
          <p:cNvSpPr/>
          <p:nvPr/>
        </p:nvSpPr>
        <p:spPr>
          <a:xfrm>
            <a:off x="548618" y="4260092"/>
            <a:ext cx="8121226" cy="707886"/>
          </a:xfrm>
          <a:prstGeom prst="rect">
            <a:avLst/>
          </a:prstGeom>
        </p:spPr>
        <p:txBody>
          <a:bodyPr wrap="square">
            <a:spAutoFit/>
          </a:bodyPr>
          <a:lstStyle/>
          <a:p>
            <a:pPr marL="342900" lvl="0" indent="-342900">
              <a:buFont typeface="+mj-lt"/>
              <a:buAutoNum type="arabicPeriod" startAt="2"/>
            </a:pPr>
            <a:r>
              <a:rPr lang="zh-CN" altLang="en-US" sz="2000" b="1" dirty="0">
                <a:solidFill>
                  <a:srgbClr val="000000"/>
                </a:solidFill>
                <a:latin typeface="华文楷体" panose="02010600040101010101" pitchFamily="2" charset="-122"/>
                <a:ea typeface="华文楷体" panose="02010600040101010101" pitchFamily="2" charset="-122"/>
              </a:rPr>
              <a:t>区域约束</a:t>
            </a:r>
            <a:r>
              <a:rPr lang="zh-CN" altLang="en-US" sz="2000" dirty="0" smtClean="0">
                <a:solidFill>
                  <a:srgbClr val="000000"/>
                </a:solidFill>
                <a:latin typeface="华文楷体" panose="02010600040101010101" pitchFamily="2" charset="-122"/>
                <a:ea typeface="华文楷体" panose="02010600040101010101" pitchFamily="2" charset="-122"/>
              </a:rPr>
              <a:t>：使用关键字</a:t>
            </a:r>
            <a:r>
              <a:rPr lang="en-US" altLang="zh-CN" sz="2000" dirty="0" err="1" smtClean="0">
                <a:solidFill>
                  <a:srgbClr val="000000"/>
                </a:solidFill>
                <a:latin typeface="华文楷体" panose="02010600040101010101" pitchFamily="2" charset="-122"/>
                <a:ea typeface="华文楷体" panose="02010600040101010101" pitchFamily="2" charset="-122"/>
              </a:rPr>
              <a:t>ipRegion</a:t>
            </a:r>
            <a:r>
              <a:rPr lang="zh-CN" altLang="en-US" sz="2000" dirty="0" smtClean="0">
                <a:solidFill>
                  <a:srgbClr val="000000"/>
                </a:solidFill>
                <a:latin typeface="华文楷体" panose="02010600040101010101" pitchFamily="2" charset="-122"/>
                <a:ea typeface="华文楷体" panose="02010600040101010101" pitchFamily="2" charset="-122"/>
              </a:rPr>
              <a:t>标识该约束、内容表示该操作的有效</a:t>
            </a:r>
            <a:r>
              <a:rPr lang="en-US" altLang="zh-CN" sz="2000" dirty="0" smtClean="0">
                <a:solidFill>
                  <a:srgbClr val="000000"/>
                </a:solidFill>
                <a:latin typeface="华文楷体" panose="02010600040101010101" pitchFamily="2" charset="-122"/>
                <a:ea typeface="华文楷体" panose="02010600040101010101" pitchFamily="2" charset="-122"/>
              </a:rPr>
              <a:t>IP</a:t>
            </a:r>
            <a:r>
              <a:rPr lang="zh-CN" altLang="en-US" sz="2000" dirty="0" smtClean="0">
                <a:solidFill>
                  <a:srgbClr val="000000"/>
                </a:solidFill>
                <a:latin typeface="华文楷体" panose="02010600040101010101" pitchFamily="2" charset="-122"/>
                <a:ea typeface="华文楷体" panose="02010600040101010101" pitchFamily="2" charset="-122"/>
              </a:rPr>
              <a:t>地址范围，使用正则表达式标识</a:t>
            </a:r>
            <a:endParaRPr lang="en-US" altLang="zh-CN" sz="2000" dirty="0">
              <a:solidFill>
                <a:srgbClr val="000000"/>
              </a:solidFill>
              <a:latin typeface="华文楷体" panose="02010600040101010101" pitchFamily="2" charset="-122"/>
              <a:ea typeface="华文楷体" panose="02010600040101010101" pitchFamily="2" charset="-122"/>
            </a:endParaRPr>
          </a:p>
        </p:txBody>
      </p:sp>
      <p:sp>
        <p:nvSpPr>
          <p:cNvPr id="45" name="矩形 44"/>
          <p:cNvSpPr/>
          <p:nvPr/>
        </p:nvSpPr>
        <p:spPr>
          <a:xfrm>
            <a:off x="825332" y="4983367"/>
            <a:ext cx="3451586" cy="369332"/>
          </a:xfrm>
          <a:prstGeom prst="rect">
            <a:avLst/>
          </a:prstGeom>
        </p:spPr>
        <p:txBody>
          <a:bodyPr wrap="none">
            <a:spAutoFit/>
          </a:bodyPr>
          <a:lstStyle/>
          <a:p>
            <a:pPr lvl="0"/>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ipRegion</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RegularExpression</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6" name="矩形 45"/>
          <p:cNvSpPr/>
          <p:nvPr/>
        </p:nvSpPr>
        <p:spPr>
          <a:xfrm>
            <a:off x="593386" y="5545059"/>
            <a:ext cx="8121226" cy="707886"/>
          </a:xfrm>
          <a:prstGeom prst="rect">
            <a:avLst/>
          </a:prstGeom>
        </p:spPr>
        <p:txBody>
          <a:bodyPr wrap="square">
            <a:spAutoFit/>
          </a:bodyPr>
          <a:lstStyle/>
          <a:p>
            <a:pPr marL="457200" indent="-457200">
              <a:buFont typeface="+mj-lt"/>
              <a:buAutoNum type="arabicPeriod" startAt="3"/>
            </a:pPr>
            <a:r>
              <a:rPr lang="zh-CN" altLang="en-US" sz="2000" b="1" dirty="0">
                <a:solidFill>
                  <a:srgbClr val="000000"/>
                </a:solidFill>
                <a:latin typeface="华文楷体" panose="02010600040101010101" pitchFamily="2" charset="-122"/>
                <a:ea typeface="华文楷体" panose="02010600040101010101" pitchFamily="2" charset="-122"/>
              </a:rPr>
              <a:t>序列约束</a:t>
            </a:r>
            <a:r>
              <a:rPr lang="zh-CN" altLang="en-US" sz="2000" b="1" dirty="0" smtClean="0">
                <a:solidFill>
                  <a:srgbClr val="000000"/>
                </a:solidFill>
                <a:latin typeface="华文楷体" panose="02010600040101010101" pitchFamily="2" charset="-122"/>
                <a:ea typeface="华文楷体" panose="02010600040101010101" pitchFamily="2" charset="-122"/>
              </a:rPr>
              <a:t>：</a:t>
            </a:r>
            <a:r>
              <a:rPr lang="zh-CN" altLang="en-US" sz="2000" dirty="0">
                <a:solidFill>
                  <a:srgbClr val="000000"/>
                </a:solidFill>
                <a:latin typeface="华文楷体" panose="02010600040101010101" pitchFamily="2" charset="-122"/>
                <a:ea typeface="华文楷体" panose="02010600040101010101" pitchFamily="2" charset="-122"/>
              </a:rPr>
              <a:t>使用</a:t>
            </a:r>
            <a:r>
              <a:rPr lang="zh-CN" altLang="en-US" sz="2000" dirty="0" smtClean="0">
                <a:solidFill>
                  <a:srgbClr val="000000"/>
                </a:solidFill>
                <a:latin typeface="华文楷体" panose="02010600040101010101" pitchFamily="2" charset="-122"/>
                <a:ea typeface="华文楷体" panose="02010600040101010101" pitchFamily="2" charset="-122"/>
              </a:rPr>
              <a:t>关键字</a:t>
            </a:r>
            <a:r>
              <a:rPr lang="en-US" altLang="zh-CN" sz="2000" dirty="0" err="1">
                <a:solidFill>
                  <a:srgbClr val="000000"/>
                </a:solidFill>
                <a:latin typeface="华文楷体" panose="02010600040101010101" pitchFamily="2" charset="-122"/>
                <a:ea typeface="华文楷体" panose="02010600040101010101" pitchFamily="2" charset="-122"/>
              </a:rPr>
              <a:t>preOp</a:t>
            </a:r>
            <a:r>
              <a:rPr lang="zh-CN" altLang="en-US" sz="2000" dirty="0" smtClean="0">
                <a:solidFill>
                  <a:srgbClr val="000000"/>
                </a:solidFill>
                <a:latin typeface="华文楷体" panose="02010600040101010101" pitchFamily="2" charset="-122"/>
                <a:ea typeface="华文楷体" panose="02010600040101010101" pitchFamily="2" charset="-122"/>
              </a:rPr>
              <a:t>标识</a:t>
            </a:r>
            <a:r>
              <a:rPr lang="zh-CN" altLang="en-US" sz="2000" dirty="0">
                <a:solidFill>
                  <a:srgbClr val="000000"/>
                </a:solidFill>
                <a:latin typeface="华文楷体" panose="02010600040101010101" pitchFamily="2" charset="-122"/>
                <a:ea typeface="华文楷体" panose="02010600040101010101" pitchFamily="2" charset="-122"/>
              </a:rPr>
              <a:t>该约束、内容表示该</a:t>
            </a:r>
            <a:r>
              <a:rPr lang="zh-CN" altLang="en-US" sz="2000" dirty="0" smtClean="0">
                <a:solidFill>
                  <a:srgbClr val="000000"/>
                </a:solidFill>
                <a:latin typeface="华文楷体" panose="02010600040101010101" pitchFamily="2" charset="-122"/>
                <a:ea typeface="华文楷体" panose="02010600040101010101" pitchFamily="2" charset="-122"/>
              </a:rPr>
              <a:t>操作执行前必须执行的序列，</a:t>
            </a:r>
            <a:r>
              <a:rPr lang="zh-CN" altLang="en-US" sz="2000" dirty="0">
                <a:solidFill>
                  <a:srgbClr val="000000"/>
                </a:solidFill>
                <a:latin typeface="华文楷体" panose="02010600040101010101" pitchFamily="2" charset="-122"/>
                <a:ea typeface="华文楷体" panose="02010600040101010101" pitchFamily="2" charset="-122"/>
              </a:rPr>
              <a:t>使用正则表达式</a:t>
            </a:r>
            <a:r>
              <a:rPr lang="zh-CN" altLang="en-US" sz="2000" dirty="0" smtClean="0">
                <a:solidFill>
                  <a:srgbClr val="000000"/>
                </a:solidFill>
                <a:latin typeface="华文楷体" panose="02010600040101010101" pitchFamily="2" charset="-122"/>
                <a:ea typeface="华文楷体" panose="02010600040101010101" pitchFamily="2" charset="-122"/>
              </a:rPr>
              <a:t>标识</a:t>
            </a:r>
            <a:endParaRPr lang="en-US" altLang="zh-CN" sz="2000" dirty="0">
              <a:solidFill>
                <a:srgbClr val="000000"/>
              </a:solidFill>
              <a:latin typeface="华文楷体" panose="02010600040101010101" pitchFamily="2" charset="-122"/>
              <a:ea typeface="华文楷体" panose="02010600040101010101" pitchFamily="2" charset="-122"/>
            </a:endParaRPr>
          </a:p>
        </p:txBody>
      </p:sp>
      <p:sp>
        <p:nvSpPr>
          <p:cNvPr id="47" name="矩形 46"/>
          <p:cNvSpPr/>
          <p:nvPr/>
        </p:nvSpPr>
        <p:spPr>
          <a:xfrm>
            <a:off x="825332" y="6268334"/>
            <a:ext cx="3182281" cy="369332"/>
          </a:xfrm>
          <a:prstGeom prst="rect">
            <a:avLst/>
          </a:prstGeom>
        </p:spPr>
        <p:txBody>
          <a:bodyPr wrap="none">
            <a:spAutoFit/>
          </a:bodyPr>
          <a:lstStyle/>
          <a:p>
            <a:pPr lvl="0"/>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preOp</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RegularExpression</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pic>
        <p:nvPicPr>
          <p:cNvPr id="2" name="图片 1"/>
          <p:cNvPicPr>
            <a:picLocks noChangeAspect="1"/>
          </p:cNvPicPr>
          <p:nvPr/>
        </p:nvPicPr>
        <p:blipFill>
          <a:blip r:embed="rId4"/>
          <a:stretch>
            <a:fillRect/>
          </a:stretch>
        </p:blipFill>
        <p:spPr>
          <a:xfrm>
            <a:off x="4903371" y="1020214"/>
            <a:ext cx="4010589" cy="867331"/>
          </a:xfrm>
          <a:prstGeom prst="rect">
            <a:avLst/>
          </a:prstGeom>
          <a:ln>
            <a:noFill/>
          </a:ln>
          <a:effectLst>
            <a:outerShdw blurRad="292100" dist="139700" dir="2700000" algn="tl" rotWithShape="0">
              <a:srgbClr val="333333">
                <a:alpha val="65000"/>
              </a:srgbClr>
            </a:outerShdw>
          </a:effectLst>
        </p:spPr>
      </p:pic>
      <p:sp>
        <p:nvSpPr>
          <p:cNvPr id="3" name="矩形 2"/>
          <p:cNvSpPr/>
          <p:nvPr/>
        </p:nvSpPr>
        <p:spPr>
          <a:xfrm>
            <a:off x="542037" y="2026632"/>
            <a:ext cx="7517209" cy="646331"/>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约束模型定义</a:t>
            </a:r>
            <a:r>
              <a:rPr lang="zh-CN" altLang="en-US" dirty="0" smtClean="0">
                <a:latin typeface="华文楷体" panose="02010600040101010101" pitchFamily="2" charset="-122"/>
                <a:ea typeface="华文楷体" panose="02010600040101010101" pitchFamily="2" charset="-122"/>
              </a:rPr>
              <a:t>如下</a:t>
            </a:r>
            <a:r>
              <a:rPr lang="en-US" altLang="zh-CN"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约束模型中</a:t>
            </a:r>
            <a:r>
              <a:rPr lang="zh-CN" altLang="en-US" dirty="0" smtClean="0">
                <a:latin typeface="华文楷体" panose="02010600040101010101" pitchFamily="2" charset="-122"/>
                <a:ea typeface="华文楷体" panose="02010600040101010101" pitchFamily="2" charset="-122"/>
              </a:rPr>
              <a:t>包括</a:t>
            </a:r>
            <a:r>
              <a:rPr lang="zh-CN" altLang="en-US" dirty="0">
                <a:latin typeface="华文楷体" panose="02010600040101010101" pitchFamily="2" charset="-122"/>
                <a:ea typeface="华文楷体" panose="02010600040101010101" pitchFamily="2" charset="-122"/>
              </a:rPr>
              <a:t>两</a:t>
            </a:r>
            <a:r>
              <a:rPr lang="zh-CN" altLang="en-US" dirty="0" smtClean="0">
                <a:latin typeface="华文楷体" panose="02010600040101010101" pitchFamily="2" charset="-122"/>
                <a:ea typeface="华文楷体" panose="02010600040101010101" pitchFamily="2" charset="-122"/>
              </a:rPr>
              <a:t>个元素：</a:t>
            </a:r>
            <a:r>
              <a:rPr lang="zh-CN" altLang="en-US" b="1" dirty="0" smtClean="0">
                <a:latin typeface="华文楷体" panose="02010600040101010101" pitchFamily="2" charset="-122"/>
                <a:ea typeface="华文楷体" panose="02010600040101010101" pitchFamily="2" charset="-122"/>
              </a:rPr>
              <a:t>约束名称、约束内容</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0"/>
            <a:r>
              <a:rPr lang="en-US" altLang="zh-CN" b="1" i="1" dirty="0" smtClean="0"/>
              <a:t>Constrain</a:t>
            </a:r>
            <a:r>
              <a:rPr lang="en-US" altLang="zh-CN" b="1" dirty="0"/>
              <a:t>::=&lt;</a:t>
            </a:r>
            <a:r>
              <a:rPr lang="en-US" altLang="zh-CN" b="1" i="1" dirty="0" err="1" smtClean="0"/>
              <a:t>ConName</a:t>
            </a:r>
            <a:r>
              <a:rPr lang="en-US" altLang="zh-CN" b="1" dirty="0" err="1" smtClean="0"/>
              <a:t>,</a:t>
            </a:r>
            <a:r>
              <a:rPr lang="en-US" altLang="zh-CN" b="1" i="1" dirty="0" err="1" smtClean="0"/>
              <a:t>ConContent</a:t>
            </a:r>
            <a:r>
              <a:rPr lang="en-US" altLang="zh-CN" b="1" i="1" dirty="0" smtClean="0"/>
              <a:t>*</a:t>
            </a:r>
            <a:r>
              <a:rPr lang="en-US" altLang="zh-CN" b="1" dirty="0" smtClean="0"/>
              <a:t>&gt;</a:t>
            </a:r>
            <a:endParaRPr lang="en-US" altLang="zh-CN" b="1" dirty="0"/>
          </a:p>
        </p:txBody>
      </p:sp>
    </p:spTree>
    <p:custDataLst>
      <p:tags r:id="rId1"/>
    </p:custDataLst>
    <p:extLst>
      <p:ext uri="{BB962C8B-B14F-4D97-AF65-F5344CB8AC3E}">
        <p14:creationId xmlns:p14="http://schemas.microsoft.com/office/powerpoint/2010/main" val="61212390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a:t>
            </a:r>
            <a:r>
              <a:rPr lang="zh-CN" altLang="en-US" sz="3000" b="1" dirty="0" smtClean="0">
                <a:solidFill>
                  <a:srgbClr val="FFFFFF"/>
                </a:solidFill>
                <a:latin typeface="华文新魏" panose="02010800040101010101" pitchFamily="2" charset="-122"/>
                <a:ea typeface="华文新魏" panose="02010800040101010101" pitchFamily="2" charset="-122"/>
              </a:rPr>
              <a:t>约束</a:t>
            </a:r>
            <a:r>
              <a:rPr lang="zh-CN" altLang="en-US" sz="3000" b="1" dirty="0">
                <a:solidFill>
                  <a:srgbClr val="FFFFFF"/>
                </a:solidFill>
                <a:latin typeface="华文新魏" panose="02010800040101010101" pitchFamily="2" charset="-122"/>
                <a:ea typeface="华文新魏" panose="02010800040101010101" pitchFamily="2" charset="-122"/>
              </a:rPr>
              <a:t>描述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16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0133" y="1187941"/>
            <a:ext cx="4461478" cy="646331"/>
          </a:xfrm>
          <a:prstGeom prst="rect">
            <a:avLst/>
          </a:prstGeom>
        </p:spPr>
        <p:txBody>
          <a:bodyPr wrap="none">
            <a:spAutoFit/>
          </a:bodyPr>
          <a:lstStyle/>
          <a:p>
            <a:pPr marL="285750" lvl="0" indent="-285750">
              <a:buFont typeface="Arial" panose="020B0604020202020204" pitchFamily="34" charset="0"/>
              <a:buChar char="•"/>
            </a:pPr>
            <a:r>
              <a:rPr lang="en-US" altLang="zh-CN" b="1" dirty="0" smtClean="0">
                <a:solidFill>
                  <a:schemeClr val="accent1"/>
                </a:solidFill>
                <a:latin typeface="Arial" panose="020B0604020202020204" pitchFamily="34" charset="0"/>
                <a:ea typeface="微软雅黑" panose="020B0503020204020204" pitchFamily="34" charset="-122"/>
              </a:rPr>
              <a:t>JSON</a:t>
            </a:r>
            <a:r>
              <a:rPr lang="zh-CN" altLang="en-US" b="1" dirty="0" smtClean="0">
                <a:solidFill>
                  <a:schemeClr val="accent1"/>
                </a:solidFill>
                <a:latin typeface="Arial" panose="020B0604020202020204" pitchFamily="34" charset="0"/>
                <a:ea typeface="微软雅黑" panose="020B0503020204020204" pitchFamily="34" charset="-122"/>
              </a:rPr>
              <a:t>键值对形式</a:t>
            </a:r>
            <a:endParaRPr lang="en-US" altLang="zh-CN" b="1" dirty="0">
              <a:solidFill>
                <a:schemeClr val="accent1"/>
              </a:solidFill>
              <a:latin typeface="Arial" panose="020B0604020202020204" pitchFamily="34" charset="0"/>
              <a:ea typeface="微软雅黑" panose="020B0503020204020204" pitchFamily="34" charset="-122"/>
            </a:endParaRPr>
          </a:p>
          <a:p>
            <a:pPr marL="285750" lvl="0" indent="-285750">
              <a:buFont typeface="Arial" panose="020B0604020202020204" pitchFamily="34" charset="0"/>
              <a:buChar char="•"/>
            </a:pPr>
            <a:r>
              <a:rPr lang="zh-CN" altLang="en-US" b="1" dirty="0" smtClean="0">
                <a:solidFill>
                  <a:schemeClr val="accent1"/>
                </a:solidFill>
                <a:latin typeface="Arial" panose="020B0604020202020204" pitchFamily="34" charset="0"/>
                <a:ea typeface="微软雅黑" panose="020B0503020204020204" pitchFamily="34" charset="-122"/>
              </a:rPr>
              <a:t>扩展到</a:t>
            </a:r>
            <a:r>
              <a:rPr lang="en-US" altLang="zh-CN" b="1" dirty="0" smtClean="0">
                <a:solidFill>
                  <a:schemeClr val="accent1"/>
                </a:solidFill>
                <a:latin typeface="Arial" panose="020B0604020202020204" pitchFamily="34" charset="0"/>
                <a:ea typeface="微软雅黑" panose="020B0503020204020204" pitchFamily="34" charset="-122"/>
              </a:rPr>
              <a:t>WSDL</a:t>
            </a:r>
            <a:r>
              <a:rPr lang="zh-CN" altLang="en-US" b="1" dirty="0" smtClean="0">
                <a:solidFill>
                  <a:schemeClr val="accent1"/>
                </a:solidFill>
                <a:latin typeface="Arial" panose="020B0604020202020204" pitchFamily="34" charset="0"/>
                <a:ea typeface="微软雅黑" panose="020B0503020204020204" pitchFamily="34" charset="-122"/>
              </a:rPr>
              <a:t>的</a:t>
            </a:r>
            <a:r>
              <a:rPr lang="en-US" altLang="zh-CN" b="1" dirty="0" smtClean="0">
                <a:solidFill>
                  <a:schemeClr val="accent1"/>
                </a:solidFill>
                <a:latin typeface="Arial" panose="020B0604020202020204" pitchFamily="34" charset="0"/>
                <a:ea typeface="微软雅黑" panose="020B0503020204020204" pitchFamily="34" charset="-122"/>
              </a:rPr>
              <a:t>&lt;documentation&gt;</a:t>
            </a:r>
            <a:r>
              <a:rPr lang="zh-CN" altLang="en-US" b="1" dirty="0" smtClean="0">
                <a:solidFill>
                  <a:schemeClr val="accent1"/>
                </a:solidFill>
                <a:latin typeface="Arial" panose="020B0604020202020204" pitchFamily="34" charset="0"/>
                <a:ea typeface="微软雅黑" panose="020B0503020204020204" pitchFamily="34" charset="-122"/>
              </a:rPr>
              <a:t>标签</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12" name="矩形 11"/>
          <p:cNvSpPr/>
          <p:nvPr/>
        </p:nvSpPr>
        <p:spPr>
          <a:xfrm>
            <a:off x="520216" y="3677621"/>
            <a:ext cx="8163582" cy="707886"/>
          </a:xfrm>
          <a:prstGeom prst="rect">
            <a:avLst/>
          </a:prstGeom>
        </p:spPr>
        <p:txBody>
          <a:bodyPr wrap="square">
            <a:spAutoFit/>
          </a:bodyPr>
          <a:lstStyle/>
          <a:p>
            <a:pPr marL="457200" lvl="0" indent="-457200">
              <a:buFont typeface="+mj-lt"/>
              <a:buAutoNum type="arabicPeriod" startAt="4"/>
            </a:pPr>
            <a:r>
              <a:rPr lang="zh-CN" altLang="en-US" sz="2000" b="1" dirty="0">
                <a:solidFill>
                  <a:srgbClr val="000000"/>
                </a:solidFill>
                <a:latin typeface="华文楷体" panose="02010600040101010101" pitchFamily="2" charset="-122"/>
                <a:ea typeface="华文楷体" panose="02010600040101010101" pitchFamily="2" charset="-122"/>
              </a:rPr>
              <a:t>调用约束</a:t>
            </a:r>
            <a:r>
              <a:rPr lang="zh-CN" altLang="en-US" sz="2000" dirty="0">
                <a:solidFill>
                  <a:srgbClr val="000000"/>
                </a:solidFill>
                <a:latin typeface="华文楷体" panose="02010600040101010101" pitchFamily="2" charset="-122"/>
                <a:ea typeface="华文楷体" panose="02010600040101010101" pitchFamily="2" charset="-122"/>
              </a:rPr>
              <a:t>：使用</a:t>
            </a:r>
            <a:r>
              <a:rPr lang="zh-CN" altLang="en-US" sz="2000" dirty="0" smtClean="0">
                <a:solidFill>
                  <a:srgbClr val="000000"/>
                </a:solidFill>
                <a:latin typeface="华文楷体" panose="02010600040101010101" pitchFamily="2" charset="-122"/>
                <a:ea typeface="华文楷体" panose="02010600040101010101" pitchFamily="2" charset="-122"/>
              </a:rPr>
              <a:t>关键字</a:t>
            </a:r>
            <a:r>
              <a:rPr lang="en-US" altLang="zh-CN" sz="2000" dirty="0" err="1">
                <a:solidFill>
                  <a:srgbClr val="000000"/>
                </a:solidFill>
                <a:latin typeface="华文楷体" panose="02010600040101010101" pitchFamily="2" charset="-122"/>
                <a:ea typeface="华文楷体" panose="02010600040101010101" pitchFamily="2" charset="-122"/>
              </a:rPr>
              <a:t>invokeOp</a:t>
            </a:r>
            <a:r>
              <a:rPr lang="zh-CN" altLang="en-US" sz="2000" dirty="0" smtClean="0">
                <a:solidFill>
                  <a:srgbClr val="000000"/>
                </a:solidFill>
                <a:latin typeface="华文楷体" panose="02010600040101010101" pitchFamily="2" charset="-122"/>
                <a:ea typeface="华文楷体" panose="02010600040101010101" pitchFamily="2" charset="-122"/>
              </a:rPr>
              <a:t>标识</a:t>
            </a:r>
            <a:r>
              <a:rPr lang="zh-CN" altLang="en-US" sz="2000" dirty="0">
                <a:solidFill>
                  <a:srgbClr val="000000"/>
                </a:solidFill>
                <a:latin typeface="华文楷体" panose="02010600040101010101" pitchFamily="2" charset="-122"/>
                <a:ea typeface="华文楷体" panose="02010600040101010101" pitchFamily="2" charset="-122"/>
              </a:rPr>
              <a:t>该</a:t>
            </a:r>
            <a:r>
              <a:rPr lang="zh-CN" altLang="en-US" sz="2000" dirty="0" smtClean="0">
                <a:solidFill>
                  <a:srgbClr val="000000"/>
                </a:solidFill>
                <a:latin typeface="华文楷体" panose="02010600040101010101" pitchFamily="2" charset="-122"/>
                <a:ea typeface="华文楷体" panose="02010600040101010101" pitchFamily="2" charset="-122"/>
              </a:rPr>
              <a:t>约束，内容为该操作内部调用的操作集合</a:t>
            </a:r>
            <a:endParaRPr lang="en-US" altLang="zh-CN" sz="2000" b="1" dirty="0" smtClean="0">
              <a:solidFill>
                <a:srgbClr val="000000"/>
              </a:solidFill>
              <a:latin typeface="华文楷体" panose="02010600040101010101" pitchFamily="2" charset="-122"/>
              <a:ea typeface="华文楷体" panose="02010600040101010101" pitchFamily="2" charset="-122"/>
            </a:endParaRPr>
          </a:p>
        </p:txBody>
      </p:sp>
      <p:sp>
        <p:nvSpPr>
          <p:cNvPr id="42" name="矩形 41"/>
          <p:cNvSpPr/>
          <p:nvPr/>
        </p:nvSpPr>
        <p:spPr>
          <a:xfrm>
            <a:off x="569592" y="5031143"/>
            <a:ext cx="8071850" cy="707886"/>
          </a:xfrm>
          <a:prstGeom prst="rect">
            <a:avLst/>
          </a:prstGeom>
        </p:spPr>
        <p:txBody>
          <a:bodyPr wrap="square">
            <a:spAutoFit/>
          </a:bodyPr>
          <a:lstStyle/>
          <a:p>
            <a:pPr marL="457200" indent="-457200">
              <a:buFont typeface="+mj-lt"/>
              <a:buAutoNum type="arabicPeriod" startAt="5"/>
            </a:pPr>
            <a:r>
              <a:rPr lang="zh-CN" altLang="en-US" sz="2000" b="1" dirty="0">
                <a:solidFill>
                  <a:srgbClr val="000000"/>
                </a:solidFill>
                <a:latin typeface="华文楷体" panose="02010600040101010101" pitchFamily="2" charset="-122"/>
                <a:ea typeface="华文楷体" panose="02010600040101010101" pitchFamily="2" charset="-122"/>
              </a:rPr>
              <a:t>参数关系</a:t>
            </a:r>
            <a:r>
              <a:rPr lang="zh-CN" altLang="en-US" sz="2000" b="1" dirty="0" smtClean="0">
                <a:solidFill>
                  <a:srgbClr val="000000"/>
                </a:solidFill>
                <a:latin typeface="华文楷体" panose="02010600040101010101" pitchFamily="2" charset="-122"/>
                <a:ea typeface="华文楷体" panose="02010600040101010101" pitchFamily="2" charset="-122"/>
              </a:rPr>
              <a:t>约束：</a:t>
            </a:r>
            <a:r>
              <a:rPr lang="zh-CN" altLang="en-US" sz="2000" dirty="0">
                <a:solidFill>
                  <a:srgbClr val="000000"/>
                </a:solidFill>
                <a:latin typeface="华文楷体" panose="02010600040101010101" pitchFamily="2" charset="-122"/>
                <a:ea typeface="华文楷体" panose="02010600040101010101" pitchFamily="2" charset="-122"/>
              </a:rPr>
              <a:t>使用</a:t>
            </a:r>
            <a:r>
              <a:rPr lang="zh-CN" altLang="en-US" sz="2000" dirty="0" smtClean="0">
                <a:solidFill>
                  <a:srgbClr val="000000"/>
                </a:solidFill>
                <a:latin typeface="华文楷体" panose="02010600040101010101" pitchFamily="2" charset="-122"/>
                <a:ea typeface="华文楷体" panose="02010600040101010101" pitchFamily="2" charset="-122"/>
              </a:rPr>
              <a:t>关键字</a:t>
            </a:r>
            <a:r>
              <a:rPr lang="en-US" altLang="zh-CN" sz="2000" dirty="0" err="1" smtClean="0">
                <a:solidFill>
                  <a:srgbClr val="000000"/>
                </a:solidFill>
                <a:latin typeface="华文楷体" panose="02010600040101010101" pitchFamily="2" charset="-122"/>
                <a:ea typeface="华文楷体" panose="02010600040101010101" pitchFamily="2" charset="-122"/>
              </a:rPr>
              <a:t>paraRelation</a:t>
            </a:r>
            <a:r>
              <a:rPr lang="zh-CN" altLang="en-US" sz="2000" dirty="0" smtClean="0">
                <a:solidFill>
                  <a:srgbClr val="000000"/>
                </a:solidFill>
                <a:latin typeface="华文楷体" panose="02010600040101010101" pitchFamily="2" charset="-122"/>
                <a:ea typeface="华文楷体" panose="02010600040101010101" pitchFamily="2" charset="-122"/>
              </a:rPr>
              <a:t>标识该约束，内容为该操作参数与其他参数的约束关系</a:t>
            </a:r>
            <a:r>
              <a:rPr lang="zh-CN" altLang="en-US" sz="2000" dirty="0">
                <a:solidFill>
                  <a:srgbClr val="000000"/>
                </a:solidFill>
                <a:latin typeface="华文楷体" panose="02010600040101010101" pitchFamily="2" charset="-122"/>
                <a:ea typeface="华文楷体" panose="02010600040101010101" pitchFamily="2" charset="-122"/>
              </a:rPr>
              <a:t>集合</a:t>
            </a:r>
            <a:endParaRPr lang="en-US" altLang="zh-CN" sz="2000" dirty="0">
              <a:solidFill>
                <a:srgbClr val="000000"/>
              </a:solidFill>
              <a:latin typeface="华文楷体" panose="02010600040101010101" pitchFamily="2" charset="-122"/>
              <a:ea typeface="华文楷体" panose="02010600040101010101" pitchFamily="2" charset="-122"/>
            </a:endParaRPr>
          </a:p>
        </p:txBody>
      </p:sp>
      <p:sp>
        <p:nvSpPr>
          <p:cNvPr id="45" name="矩形 44"/>
          <p:cNvSpPr/>
          <p:nvPr/>
        </p:nvSpPr>
        <p:spPr>
          <a:xfrm>
            <a:off x="1100945" y="4436333"/>
            <a:ext cx="3256020" cy="369332"/>
          </a:xfrm>
          <a:prstGeom prst="rect">
            <a:avLst/>
          </a:prstGeom>
        </p:spPr>
        <p:txBody>
          <a:bodyPr wrap="none">
            <a:spAutoFit/>
          </a:bodyPr>
          <a:lstStyle/>
          <a:p>
            <a:pPr lvl="0"/>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invokeOp</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op1</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op2", …]}</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 name="矩形 45"/>
          <p:cNvSpPr/>
          <p:nvPr/>
        </p:nvSpPr>
        <p:spPr>
          <a:xfrm>
            <a:off x="520216" y="2191134"/>
            <a:ext cx="8121226" cy="1015663"/>
          </a:xfrm>
          <a:prstGeom prst="rect">
            <a:avLst/>
          </a:prstGeom>
        </p:spPr>
        <p:txBody>
          <a:bodyPr wrap="square">
            <a:spAutoFit/>
          </a:bodyPr>
          <a:lstStyle/>
          <a:p>
            <a:pPr marL="457200" indent="-457200">
              <a:buFont typeface="+mj-lt"/>
              <a:buAutoNum type="arabicPeriod" startAt="3"/>
            </a:pPr>
            <a:r>
              <a:rPr lang="zh-CN" altLang="en-US" sz="2000" b="1" dirty="0" smtClean="0">
                <a:solidFill>
                  <a:srgbClr val="000000"/>
                </a:solidFill>
                <a:latin typeface="华文楷体" panose="02010600040101010101" pitchFamily="2" charset="-122"/>
                <a:ea typeface="华文楷体" panose="02010600040101010101" pitchFamily="2" charset="-122"/>
              </a:rPr>
              <a:t>重复调用约束：</a:t>
            </a:r>
            <a:r>
              <a:rPr lang="zh-CN" altLang="en-US" sz="2000" dirty="0">
                <a:solidFill>
                  <a:srgbClr val="000000"/>
                </a:solidFill>
                <a:latin typeface="华文楷体" panose="02010600040101010101" pitchFamily="2" charset="-122"/>
                <a:ea typeface="华文楷体" panose="02010600040101010101" pitchFamily="2" charset="-122"/>
              </a:rPr>
              <a:t>使用</a:t>
            </a:r>
            <a:r>
              <a:rPr lang="zh-CN" altLang="en-US" sz="2000" dirty="0" smtClean="0">
                <a:solidFill>
                  <a:srgbClr val="000000"/>
                </a:solidFill>
                <a:latin typeface="华文楷体" panose="02010600040101010101" pitchFamily="2" charset="-122"/>
                <a:ea typeface="华文楷体" panose="02010600040101010101" pitchFamily="2" charset="-122"/>
              </a:rPr>
              <a:t>关键字</a:t>
            </a:r>
            <a:r>
              <a:rPr lang="en-US" altLang="zh-CN" sz="2000" dirty="0">
                <a:solidFill>
                  <a:srgbClr val="000000"/>
                </a:solidFill>
                <a:latin typeface="华文楷体" panose="02010600040101010101" pitchFamily="2" charset="-122"/>
                <a:ea typeface="华文楷体" panose="02010600040101010101" pitchFamily="2" charset="-122"/>
              </a:rPr>
              <a:t>Iteration</a:t>
            </a:r>
            <a:r>
              <a:rPr lang="zh-CN" altLang="en-US" sz="2000" dirty="0" smtClean="0">
                <a:solidFill>
                  <a:srgbClr val="000000"/>
                </a:solidFill>
                <a:latin typeface="华文楷体" panose="02010600040101010101" pitchFamily="2" charset="-122"/>
                <a:ea typeface="华文楷体" panose="02010600040101010101" pitchFamily="2" charset="-122"/>
              </a:rPr>
              <a:t>标识</a:t>
            </a:r>
            <a:r>
              <a:rPr lang="zh-CN" altLang="en-US" sz="2000" dirty="0">
                <a:solidFill>
                  <a:srgbClr val="000000"/>
                </a:solidFill>
                <a:latin typeface="华文楷体" panose="02010600040101010101" pitchFamily="2" charset="-122"/>
                <a:ea typeface="华文楷体" panose="02010600040101010101" pitchFamily="2" charset="-122"/>
              </a:rPr>
              <a:t>该约束</a:t>
            </a:r>
            <a:r>
              <a:rPr lang="zh-CN" altLang="en-US" sz="2000" dirty="0" smtClean="0">
                <a:solidFill>
                  <a:srgbClr val="000000"/>
                </a:solidFill>
                <a:latin typeface="华文楷体" panose="02010600040101010101" pitchFamily="2" charset="-122"/>
                <a:ea typeface="华文楷体" panose="02010600040101010101" pitchFamily="2" charset="-122"/>
              </a:rPr>
              <a:t>、内容</a:t>
            </a:r>
            <a:r>
              <a:rPr lang="en-US" altLang="zh-CN" sz="2000" dirty="0" smtClean="0">
                <a:solidFill>
                  <a:srgbClr val="000000"/>
                </a:solidFill>
                <a:latin typeface="华文楷体" panose="02010600040101010101" pitchFamily="2" charset="-122"/>
                <a:ea typeface="华文楷体" panose="02010600040101010101" pitchFamily="2" charset="-122"/>
              </a:rPr>
              <a:t>(Boolean)</a:t>
            </a:r>
            <a:r>
              <a:rPr lang="zh-CN" altLang="en-US" sz="2000" dirty="0" smtClean="0">
                <a:solidFill>
                  <a:srgbClr val="000000"/>
                </a:solidFill>
                <a:latin typeface="华文楷体" panose="02010600040101010101" pitchFamily="2" charset="-122"/>
                <a:ea typeface="华文楷体" panose="02010600040101010101" pitchFamily="2" charset="-122"/>
              </a:rPr>
              <a:t>表示操作响应成功后是否可以重复调用</a:t>
            </a:r>
            <a:endParaRPr lang="en-US" altLang="zh-CN" sz="2000" dirty="0">
              <a:solidFill>
                <a:srgbClr val="000000"/>
              </a:solidFill>
              <a:latin typeface="华文楷体" panose="02010600040101010101" pitchFamily="2" charset="-122"/>
              <a:ea typeface="华文楷体" panose="02010600040101010101" pitchFamily="2" charset="-122"/>
            </a:endParaRPr>
          </a:p>
          <a:p>
            <a:pPr marL="457200" lvl="0" indent="-457200">
              <a:buFont typeface="+mj-lt"/>
              <a:buAutoNum type="arabicPeriod" startAt="3"/>
            </a:pPr>
            <a:endParaRPr lang="en-US" altLang="zh-CN" sz="2000" b="1" dirty="0">
              <a:solidFill>
                <a:srgbClr val="000000"/>
              </a:solidFill>
              <a:latin typeface="华文楷体" panose="02010600040101010101" pitchFamily="2" charset="-122"/>
              <a:ea typeface="华文楷体" panose="02010600040101010101" pitchFamily="2" charset="-122"/>
            </a:endParaRPr>
          </a:p>
        </p:txBody>
      </p:sp>
      <p:sp>
        <p:nvSpPr>
          <p:cNvPr id="47" name="矩形 46"/>
          <p:cNvSpPr/>
          <p:nvPr/>
        </p:nvSpPr>
        <p:spPr>
          <a:xfrm>
            <a:off x="1100945" y="2945187"/>
            <a:ext cx="2489784" cy="369332"/>
          </a:xfrm>
          <a:prstGeom prst="rect">
            <a:avLst/>
          </a:prstGeom>
        </p:spPr>
        <p:txBody>
          <a:bodyPr wrap="none">
            <a:spAutoFit/>
          </a:bodyPr>
          <a:lstStyle/>
          <a:p>
            <a:pPr lvl="0"/>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Iteration</a:t>
            </a:r>
            <a:r>
              <a:rPr lang="en-US" altLang="zh-CN"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true</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/false"}</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矩形 1"/>
          <p:cNvSpPr/>
          <p:nvPr/>
        </p:nvSpPr>
        <p:spPr>
          <a:xfrm>
            <a:off x="1096489" y="5964507"/>
            <a:ext cx="4147289" cy="369332"/>
          </a:xfrm>
          <a:prstGeom prst="rect">
            <a:avLst/>
          </a:prstGeom>
        </p:spPr>
        <p:txBody>
          <a:bodyPr wrap="none">
            <a:spAutoFit/>
          </a:bodyPr>
          <a:lstStyle/>
          <a:p>
            <a:pPr lvl="0"/>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paraRelation</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":["relate1</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relate</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p>
        </p:txBody>
      </p:sp>
    </p:spTree>
    <p:custDataLst>
      <p:tags r:id="rId1"/>
    </p:custDataLst>
    <p:extLst>
      <p:ext uri="{BB962C8B-B14F-4D97-AF65-F5344CB8AC3E}">
        <p14:creationId xmlns:p14="http://schemas.microsoft.com/office/powerpoint/2010/main" val="2124971595"/>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17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7" name="表格 6"/>
          <p:cNvGraphicFramePr>
            <a:graphicFrameLocks noGrp="1"/>
          </p:cNvGraphicFramePr>
          <p:nvPr>
            <p:extLst>
              <p:ext uri="{D42A27DB-BD31-4B8C-83A1-F6EECF244321}">
                <p14:modId xmlns:p14="http://schemas.microsoft.com/office/powerpoint/2010/main" val="3806783468"/>
              </p:ext>
            </p:extLst>
          </p:nvPr>
        </p:nvGraphicFramePr>
        <p:xfrm>
          <a:off x="594314" y="3486205"/>
          <a:ext cx="4652843" cy="3332480"/>
        </p:xfrm>
        <a:graphic>
          <a:graphicData uri="http://schemas.openxmlformats.org/drawingml/2006/table">
            <a:tbl>
              <a:tblPr firstRow="1" bandRow="1">
                <a:tableStyleId>{69CF1AB2-1976-4502-BF36-3FF5EA218861}</a:tableStyleId>
              </a:tblPr>
              <a:tblGrid>
                <a:gridCol w="1223159">
                  <a:extLst>
                    <a:ext uri="{9D8B030D-6E8A-4147-A177-3AD203B41FA5}">
                      <a16:colId xmlns:a16="http://schemas.microsoft.com/office/drawing/2014/main" val="2024935627"/>
                    </a:ext>
                  </a:extLst>
                </a:gridCol>
                <a:gridCol w="3429684">
                  <a:extLst>
                    <a:ext uri="{9D8B030D-6E8A-4147-A177-3AD203B41FA5}">
                      <a16:colId xmlns:a16="http://schemas.microsoft.com/office/drawing/2014/main" val="349194971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effectLst/>
                          <a:latin typeface="Times New Roman" panose="02020603050405020304" pitchFamily="18" charset="0"/>
                          <a:ea typeface="华文楷体" panose="02010600040101010101" pitchFamily="2" charset="-122"/>
                          <a:cs typeface="Times New Roman" panose="02020603050405020304" pitchFamily="18" charset="0"/>
                        </a:rPr>
                        <a:t>限定</a:t>
                      </a: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描述</a:t>
                      </a:r>
                    </a:p>
                  </a:txBody>
                  <a:tcPr/>
                </a:tc>
                <a:extLst>
                  <a:ext uri="{0D108BD9-81ED-4DB2-BD59-A6C34878D82A}">
                    <a16:rowId xmlns:a16="http://schemas.microsoft.com/office/drawing/2014/main" val="3658757476"/>
                  </a:ext>
                </a:extLst>
              </a:tr>
              <a:tr h="370840">
                <a:tc>
                  <a:txBody>
                    <a:bodyPr/>
                    <a:lstStyle/>
                    <a:p>
                      <a:r>
                        <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rPr>
                        <a:t>enumeration</a:t>
                      </a:r>
                      <a:endParaRPr lang="zh-CN" altLang="en-US" sz="140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枚举类型</a:t>
                      </a:r>
                    </a:p>
                  </a:txBody>
                  <a:tcPr/>
                </a:tc>
                <a:extLst>
                  <a:ext uri="{0D108BD9-81ED-4DB2-BD59-A6C34878D82A}">
                    <a16:rowId xmlns:a16="http://schemas.microsoft.com/office/drawing/2014/main" val="9247222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maxExclusive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定义数值的上限。所允许的值必须小于此值</a:t>
                      </a:r>
                    </a:p>
                  </a:txBody>
                  <a:tcPr/>
                </a:tc>
                <a:extLst>
                  <a:ext uri="{0D108BD9-81ED-4DB2-BD59-A6C34878D82A}">
                    <a16:rowId xmlns:a16="http://schemas.microsoft.com/office/drawing/2014/main" val="42188329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minExclusive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定义数值的下限。所允许的值必需大于此值</a:t>
                      </a:r>
                    </a:p>
                  </a:txBody>
                  <a:tcPr/>
                </a:tc>
                <a:extLst>
                  <a:ext uri="{0D108BD9-81ED-4DB2-BD59-A6C34878D82A}">
                    <a16:rowId xmlns:a16="http://schemas.microsoft.com/office/drawing/2014/main" val="236844572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maxInclusive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定义数值的上限。所允许的值必须小于或等于此值</a:t>
                      </a:r>
                    </a:p>
                  </a:txBody>
                  <a:tcPr/>
                </a:tc>
                <a:extLst>
                  <a:ext uri="{0D108BD9-81ED-4DB2-BD59-A6C34878D82A}">
                    <a16:rowId xmlns:a16="http://schemas.microsoft.com/office/drawing/2014/main" val="182273134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minInclusive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定义数值的下限。所允许的值必需大于或等于此值</a:t>
                      </a:r>
                    </a:p>
                  </a:txBody>
                  <a:tcPr/>
                </a:tc>
                <a:extLst>
                  <a:ext uri="{0D108BD9-81ED-4DB2-BD59-A6C34878D82A}">
                    <a16:rowId xmlns:a16="http://schemas.microsoft.com/office/drawing/2014/main" val="152822301"/>
                  </a:ext>
                </a:extLst>
              </a:tr>
              <a:tr h="370840">
                <a:tc>
                  <a:txBody>
                    <a:bodyPr/>
                    <a:lstStyle/>
                    <a:p>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pattern</a:t>
                      </a: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定义可接受的字符的精确序列（使用正则表达式）</a:t>
                      </a:r>
                    </a:p>
                  </a:txBody>
                  <a:tcPr/>
                </a:tc>
                <a:extLst>
                  <a:ext uri="{0D108BD9-81ED-4DB2-BD59-A6C34878D82A}">
                    <a16:rowId xmlns:a16="http://schemas.microsoft.com/office/drawing/2014/main" val="3475268337"/>
                  </a:ext>
                </a:extLst>
              </a:tr>
            </a:tbl>
          </a:graphicData>
        </a:graphic>
      </p:graphicFrame>
      <p:pic>
        <p:nvPicPr>
          <p:cNvPr id="9" name="图片 8"/>
          <p:cNvPicPr>
            <a:picLocks noChangeAspect="1"/>
          </p:cNvPicPr>
          <p:nvPr/>
        </p:nvPicPr>
        <p:blipFill>
          <a:blip r:embed="rId4"/>
          <a:stretch>
            <a:fillRect/>
          </a:stretch>
        </p:blipFill>
        <p:spPr>
          <a:xfrm>
            <a:off x="5503211" y="3485259"/>
            <a:ext cx="3249450" cy="2085013"/>
          </a:xfrm>
          <a:prstGeom prst="rect">
            <a:avLst/>
          </a:prstGeom>
        </p:spPr>
      </p:pic>
      <p:pic>
        <p:nvPicPr>
          <p:cNvPr id="12" name="图片 11"/>
          <p:cNvPicPr>
            <a:picLocks noChangeAspect="1"/>
          </p:cNvPicPr>
          <p:nvPr/>
        </p:nvPicPr>
        <p:blipFill>
          <a:blip r:embed="rId5"/>
          <a:stretch>
            <a:fillRect/>
          </a:stretch>
        </p:blipFill>
        <p:spPr>
          <a:xfrm>
            <a:off x="5389663" y="3485259"/>
            <a:ext cx="3505504" cy="1658256"/>
          </a:xfrm>
          <a:prstGeom prst="rect">
            <a:avLst/>
          </a:prstGeom>
        </p:spPr>
      </p:pic>
      <p:pic>
        <p:nvPicPr>
          <p:cNvPr id="13" name="图片 12"/>
          <p:cNvPicPr>
            <a:picLocks noChangeAspect="1"/>
          </p:cNvPicPr>
          <p:nvPr/>
        </p:nvPicPr>
        <p:blipFill>
          <a:blip r:embed="rId6"/>
          <a:stretch>
            <a:fillRect/>
          </a:stretch>
        </p:blipFill>
        <p:spPr>
          <a:xfrm>
            <a:off x="5375184" y="3486390"/>
            <a:ext cx="3505504" cy="1877731"/>
          </a:xfrm>
          <a:prstGeom prst="rect">
            <a:avLst/>
          </a:prstGeom>
        </p:spPr>
      </p:pic>
      <p:sp>
        <p:nvSpPr>
          <p:cNvPr id="10" name="矩形 9"/>
          <p:cNvSpPr/>
          <p:nvPr/>
        </p:nvSpPr>
        <p:spPr>
          <a:xfrm>
            <a:off x="548618" y="1215257"/>
            <a:ext cx="8163582" cy="400110"/>
          </a:xfrm>
          <a:prstGeom prst="rect">
            <a:avLst/>
          </a:prstGeom>
        </p:spPr>
        <p:txBody>
          <a:bodyPr wrap="square">
            <a:spAutoFit/>
          </a:bodyPr>
          <a:lstStyle/>
          <a:p>
            <a:pPr marL="457200" lvl="0" indent="-457200">
              <a:buFont typeface="+mj-lt"/>
              <a:buAutoNum type="arabicPeriod" startAt="6"/>
            </a:pPr>
            <a:r>
              <a:rPr lang="zh-CN" altLang="en-US" sz="2000" b="1" dirty="0" smtClean="0">
                <a:solidFill>
                  <a:srgbClr val="000000"/>
                </a:solidFill>
                <a:latin typeface="华文楷体" panose="02010600040101010101" pitchFamily="2" charset="-122"/>
                <a:ea typeface="华文楷体" panose="02010600040101010101" pitchFamily="2" charset="-122"/>
              </a:rPr>
              <a:t>参数范围约束</a:t>
            </a:r>
            <a:r>
              <a:rPr lang="zh-CN" altLang="en-US" sz="2000" dirty="0" smtClean="0">
                <a:solidFill>
                  <a:srgbClr val="000000"/>
                </a:solidFill>
                <a:latin typeface="华文楷体" panose="02010600040101010101" pitchFamily="2" charset="-122"/>
                <a:ea typeface="华文楷体" panose="02010600040101010101" pitchFamily="2" charset="-122"/>
              </a:rPr>
              <a:t>：</a:t>
            </a:r>
            <a:endParaRPr lang="en-US" altLang="zh-CN" sz="2000" dirty="0">
              <a:solidFill>
                <a:srgbClr val="000000"/>
              </a:solidFill>
              <a:latin typeface="华文楷体" panose="02010600040101010101" pitchFamily="2" charset="-122"/>
              <a:ea typeface="华文楷体" panose="02010600040101010101" pitchFamily="2" charset="-122"/>
            </a:endParaRPr>
          </a:p>
        </p:txBody>
      </p:sp>
      <p:sp>
        <p:nvSpPr>
          <p:cNvPr id="11" name="矩形 10"/>
          <p:cNvSpPr/>
          <p:nvPr/>
        </p:nvSpPr>
        <p:spPr>
          <a:xfrm>
            <a:off x="548618" y="1672585"/>
            <a:ext cx="7517209" cy="1754326"/>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建立的约束模型及其形式化表达如下</a:t>
            </a:r>
            <a:r>
              <a:rPr lang="en-US" altLang="zh-CN"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约束模型中</a:t>
            </a:r>
            <a:r>
              <a:rPr lang="zh-CN" altLang="en-US" dirty="0" smtClean="0">
                <a:latin typeface="华文楷体" panose="02010600040101010101" pitchFamily="2" charset="-122"/>
                <a:ea typeface="华文楷体" panose="02010600040101010101" pitchFamily="2" charset="-122"/>
              </a:rPr>
              <a:t>包括</a:t>
            </a:r>
            <a:r>
              <a:rPr lang="zh-CN" altLang="en-US" dirty="0">
                <a:latin typeface="华文楷体" panose="02010600040101010101" pitchFamily="2" charset="-122"/>
                <a:ea typeface="华文楷体" panose="02010600040101010101" pitchFamily="2" charset="-122"/>
              </a:rPr>
              <a:t>两</a:t>
            </a:r>
            <a:r>
              <a:rPr lang="zh-CN" altLang="en-US" dirty="0" smtClean="0">
                <a:latin typeface="华文楷体" panose="02010600040101010101" pitchFamily="2" charset="-122"/>
                <a:ea typeface="华文楷体" panose="02010600040101010101" pitchFamily="2" charset="-122"/>
              </a:rPr>
              <a:t>个元素：</a:t>
            </a:r>
            <a:r>
              <a:rPr lang="zh-CN" altLang="en-US" b="1" dirty="0" smtClean="0">
                <a:latin typeface="华文楷体" panose="02010600040101010101" pitchFamily="2" charset="-122"/>
                <a:ea typeface="华文楷体" panose="02010600040101010101" pitchFamily="2" charset="-122"/>
              </a:rPr>
              <a:t>参数类型</a:t>
            </a:r>
            <a:r>
              <a:rPr lang="zh-CN" altLang="en-US" dirty="0" smtClean="0">
                <a:latin typeface="华文楷体" panose="02010600040101010101" pitchFamily="2" charset="-122"/>
                <a:ea typeface="华文楷体" panose="02010600040101010101" pitchFamily="2" charset="-122"/>
              </a:rPr>
              <a:t>及</a:t>
            </a:r>
            <a:r>
              <a:rPr lang="zh-CN" altLang="en-US" b="1" dirty="0">
                <a:latin typeface="华文楷体" panose="02010600040101010101" pitchFamily="2" charset="-122"/>
                <a:ea typeface="华文楷体" panose="02010600040101010101" pitchFamily="2" charset="-122"/>
              </a:rPr>
              <a:t>参数限定</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0"/>
            <a:r>
              <a:rPr lang="en-US" altLang="zh-CN" b="1" i="1" dirty="0" smtClean="0">
                <a:latin typeface="Times New Roman" panose="02020603050405020304" pitchFamily="18" charset="0"/>
                <a:cs typeface="Times New Roman" panose="02020603050405020304" pitchFamily="18" charset="0"/>
              </a:rPr>
              <a:t>Constrain</a:t>
            </a:r>
            <a:r>
              <a:rPr lang="en-US" altLang="zh-CN" b="1" dirty="0" smtClean="0">
                <a:latin typeface="Times New Roman" panose="02020603050405020304" pitchFamily="18" charset="0"/>
                <a:cs typeface="Times New Roman" panose="02020603050405020304" pitchFamily="18" charset="0"/>
              </a:rPr>
              <a:t>:</a:t>
            </a:r>
            <a:r>
              <a:rPr lang="en-US" altLang="zh-CN" b="1" dirty="0"/>
              <a:t>:</a:t>
            </a:r>
            <a:r>
              <a:rPr lang="en-US" altLang="zh-CN" b="1" dirty="0" smtClean="0">
                <a:latin typeface="Times New Roman" panose="02020603050405020304" pitchFamily="18" charset="0"/>
                <a:cs typeface="Times New Roman" panose="02020603050405020304" pitchFamily="18" charset="0"/>
              </a:rPr>
              <a:t>=&lt;</a:t>
            </a:r>
            <a:r>
              <a:rPr lang="en-US" altLang="zh-CN" b="1" i="1" dirty="0" err="1" smtClean="0">
                <a:latin typeface="Times New Roman" panose="02020603050405020304" pitchFamily="18" charset="0"/>
                <a:cs typeface="Times New Roman" panose="02020603050405020304" pitchFamily="18" charset="0"/>
              </a:rPr>
              <a:t>ValueType</a:t>
            </a:r>
            <a:r>
              <a:rPr lang="en-US" altLang="zh-CN" b="1" dirty="0" smtClean="0">
                <a:latin typeface="Times New Roman" panose="02020603050405020304" pitchFamily="18" charset="0"/>
                <a:cs typeface="Times New Roman" panose="02020603050405020304" pitchFamily="18" charset="0"/>
              </a:rPr>
              <a:t>,</a:t>
            </a:r>
            <a:r>
              <a:rPr lang="en-US" altLang="zh-CN" b="1" i="1" dirty="0" smtClean="0">
                <a:latin typeface="Times New Roman" panose="02020603050405020304" pitchFamily="18" charset="0"/>
                <a:cs typeface="Times New Roman" panose="02020603050405020304" pitchFamily="18" charset="0"/>
              </a:rPr>
              <a:t> </a:t>
            </a:r>
            <a:r>
              <a:rPr lang="en-US" altLang="zh-CN" b="1" i="1" dirty="0" err="1" smtClean="0">
                <a:latin typeface="Times New Roman" panose="02020603050405020304" pitchFamily="18" charset="0"/>
                <a:cs typeface="Times New Roman" panose="02020603050405020304" pitchFamily="18" charset="0"/>
              </a:rPr>
              <a:t>ValueRange</a:t>
            </a:r>
            <a:r>
              <a:rPr lang="en-US" altLang="zh-CN" b="1" dirty="0" smtClean="0">
                <a:latin typeface="Times New Roman" panose="02020603050405020304" pitchFamily="18" charset="0"/>
                <a:cs typeface="Times New Roman" panose="02020603050405020304" pitchFamily="18" charset="0"/>
              </a:rPr>
              <a:t>&gt;</a:t>
            </a:r>
          </a:p>
          <a:p>
            <a:pPr lvl="0"/>
            <a:r>
              <a:rPr lang="en-US" altLang="zh-CN" b="1" i="1" dirty="0" err="1" smtClean="0">
                <a:latin typeface="Times New Roman" panose="02020603050405020304" pitchFamily="18" charset="0"/>
                <a:cs typeface="Times New Roman" panose="02020603050405020304" pitchFamily="18" charset="0"/>
              </a:rPr>
              <a:t>ValueType</a:t>
            </a:r>
            <a:r>
              <a:rPr lang="zh-CN" altLang="en-US" b="1" i="1" dirty="0" smtClean="0">
                <a:latin typeface="Times New Roman" panose="02020603050405020304" pitchFamily="18" charset="0"/>
                <a:cs typeface="Times New Roman" panose="02020603050405020304" pitchFamily="18" charset="0"/>
              </a:rPr>
              <a:t>∈</a:t>
            </a:r>
            <a:r>
              <a:rPr lang="en-US" altLang="zh-CN" b="1" i="1" dirty="0" smtClean="0">
                <a:latin typeface="Times New Roman" panose="02020603050405020304" pitchFamily="18" charset="0"/>
                <a:cs typeface="Times New Roman" panose="02020603050405020304" pitchFamily="18" charset="0"/>
              </a:rPr>
              <a:t>{</a:t>
            </a:r>
            <a:r>
              <a:rPr lang="en-US" altLang="zh-CN" b="1" i="1" dirty="0" err="1" smtClean="0">
                <a:latin typeface="Times New Roman" panose="02020603050405020304" pitchFamily="18" charset="0"/>
                <a:cs typeface="Times New Roman" panose="02020603050405020304" pitchFamily="18" charset="0"/>
              </a:rPr>
              <a:t>String,Boolean,Int,Real</a:t>
            </a:r>
            <a:r>
              <a:rPr lang="en-US" altLang="zh-CN" b="1" i="1" dirty="0" smtClean="0">
                <a:latin typeface="Times New Roman" panose="02020603050405020304" pitchFamily="18" charset="0"/>
                <a:cs typeface="Times New Roman" panose="02020603050405020304" pitchFamily="18" charset="0"/>
              </a:rPr>
              <a:t>}</a:t>
            </a:r>
          </a:p>
          <a:p>
            <a:r>
              <a:rPr lang="en-US" altLang="zh-CN" b="1" i="1" dirty="0" err="1" smtClean="0">
                <a:latin typeface="Times New Roman" panose="02020603050405020304" pitchFamily="18" charset="0"/>
                <a:cs typeface="Times New Roman" panose="02020603050405020304" pitchFamily="18" charset="0"/>
              </a:rPr>
              <a:t>ValueRange</a:t>
            </a:r>
            <a:r>
              <a:rPr lang="zh-CN" altLang="en-US" b="1" i="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{enumeration, </a:t>
            </a:r>
            <a:r>
              <a:rPr lang="en-US" altLang="zh-CN" b="1" i="1" dirty="0" err="1">
                <a:latin typeface="Times New Roman" panose="02020603050405020304" pitchFamily="18" charset="0"/>
                <a:cs typeface="Times New Roman" panose="02020603050405020304" pitchFamily="18" charset="0"/>
              </a:rPr>
              <a:t>maxExclusive</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minExclusive</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maxInclusive</a:t>
            </a:r>
            <a:r>
              <a:rPr lang="en-US" altLang="zh-CN" b="1" i="1" dirty="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		         </a:t>
            </a:r>
            <a:r>
              <a:rPr lang="en-US" altLang="zh-CN" b="1" i="1" dirty="0" err="1" smtClean="0">
                <a:latin typeface="Times New Roman" panose="02020603050405020304" pitchFamily="18" charset="0"/>
                <a:cs typeface="Times New Roman" panose="02020603050405020304" pitchFamily="18" charset="0"/>
              </a:rPr>
              <a:t>minInclusive</a:t>
            </a:r>
            <a:r>
              <a:rPr lang="en-US" altLang="zh-CN" b="1" i="1" dirty="0">
                <a:latin typeface="Times New Roman" panose="02020603050405020304" pitchFamily="18" charset="0"/>
                <a:cs typeface="Times New Roman" panose="02020603050405020304" pitchFamily="18" charset="0"/>
              </a:rPr>
              <a:t>, pattern}</a:t>
            </a:r>
          </a:p>
        </p:txBody>
      </p:sp>
    </p:spTree>
    <p:custDataLst>
      <p:tags r:id="rId1"/>
    </p:custDataLst>
    <p:extLst>
      <p:ext uri="{BB962C8B-B14F-4D97-AF65-F5344CB8AC3E}">
        <p14:creationId xmlns:p14="http://schemas.microsoft.com/office/powerpoint/2010/main" val="160813498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18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72760" y="1143505"/>
            <a:ext cx="3061956" cy="48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285750" lvl="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事件序列图</a:t>
            </a:r>
            <a:r>
              <a:rPr lang="en-US" altLang="zh-CN" b="1" dirty="0">
                <a:solidFill>
                  <a:schemeClr val="accent1"/>
                </a:solidFill>
                <a:latin typeface="Arial" panose="020B0604020202020204" pitchFamily="34" charset="0"/>
                <a:ea typeface="微软雅黑" panose="020B0503020204020204" pitchFamily="34" charset="-122"/>
              </a:rPr>
              <a:t>(ESG)</a:t>
            </a:r>
          </a:p>
        </p:txBody>
      </p:sp>
      <p:sp>
        <p:nvSpPr>
          <p:cNvPr id="8" name="矩形 7"/>
          <p:cNvSpPr/>
          <p:nvPr/>
        </p:nvSpPr>
        <p:spPr>
          <a:xfrm>
            <a:off x="472756" y="2009229"/>
            <a:ext cx="8281799" cy="2123658"/>
          </a:xfrm>
          <a:prstGeom prst="rect">
            <a:avLst/>
          </a:prstGeom>
          <a:ln>
            <a:solidFill>
              <a:schemeClr val="accent1"/>
            </a:solidFill>
          </a:ln>
        </p:spPr>
        <p:txBody>
          <a:bodyPr wrap="square">
            <a:spAutoFit/>
          </a:bodyPr>
          <a:lstStyle/>
          <a:p>
            <a:pPr algn="just"/>
            <a:r>
              <a:rPr lang="zh-CN" altLang="en-US" sz="1600" b="1" dirty="0">
                <a:solidFill>
                  <a:schemeClr val="accent1"/>
                </a:solidFill>
                <a:latin typeface="微软雅黑" panose="020B0503020204020204" pitchFamily="34" charset="-122"/>
                <a:ea typeface="微软雅黑" panose="020B0503020204020204" pitchFamily="34" charset="-122"/>
              </a:rPr>
              <a:t>事件序列</a:t>
            </a:r>
            <a:r>
              <a:rPr lang="zh-CN" altLang="en-US" sz="1600" b="1" dirty="0" smtClean="0">
                <a:solidFill>
                  <a:schemeClr val="accent1"/>
                </a:solidFill>
                <a:latin typeface="微软雅黑" panose="020B0503020204020204" pitchFamily="34" charset="-122"/>
                <a:ea typeface="微软雅黑" panose="020B0503020204020204" pitchFamily="34" charset="-122"/>
              </a:rPr>
              <a:t>图相关定义：</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事件序列图：</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ESG=(V ,E)</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由</a:t>
            </a:r>
            <a:r>
              <a:rPr lang="zh-CN" altLang="en-US" sz="1400" b="1" dirty="0" smtClean="0">
                <a:latin typeface="微软雅黑" panose="020B0503020204020204" pitchFamily="34" charset="-122"/>
                <a:ea typeface="微软雅黑" panose="020B0503020204020204" pitchFamily="34" charset="-122"/>
                <a:cs typeface="Times New Roman" panose="02020603050405020304" pitchFamily="18" charset="0"/>
              </a:rPr>
              <a:t>节点（</a:t>
            </a:r>
            <a:r>
              <a:rPr lang="en-US" altLang="zh-CN" sz="1400" b="1" dirty="0" smtClean="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14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及</a:t>
            </a:r>
            <a:r>
              <a:rPr lang="zh-CN" altLang="en-US" sz="1400" b="1" dirty="0" smtClean="0">
                <a:latin typeface="微软雅黑" panose="020B0503020204020204" pitchFamily="34" charset="-122"/>
                <a:ea typeface="微软雅黑" panose="020B0503020204020204" pitchFamily="34" charset="-122"/>
                <a:cs typeface="Times New Roman" panose="02020603050405020304" pitchFamily="18" charset="0"/>
              </a:rPr>
              <a:t>边（</a:t>
            </a:r>
            <a:r>
              <a:rPr lang="en-US" altLang="zh-CN" sz="1400" b="1" dirty="0" smtClean="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14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组成，其中</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dirty="0" smtClean="0"/>
              <a:t>⊆</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V</a:t>
            </a:r>
            <a:r>
              <a:rPr lang="en-US" altLang="zh-CN" sz="14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V</a:t>
            </a:r>
          </a:p>
          <a:p>
            <a:pPr marL="285750" indent="-285750" algn="just">
              <a:buFont typeface="Arial" panose="020B0604020202020204" pitchFamily="34" charset="0"/>
              <a:buChar char="•"/>
            </a:pPr>
            <a:endPar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smtClean="0">
                <a:latin typeface="微软雅黑" panose="020B0503020204020204" pitchFamily="34" charset="-122"/>
                <a:ea typeface="微软雅黑" panose="020B0503020204020204" pitchFamily="34" charset="-122"/>
              </a:rPr>
              <a:t>服务的</a:t>
            </a:r>
            <a:r>
              <a:rPr lang="zh-CN" altLang="en-US" sz="1400" b="1" dirty="0" smtClean="0">
                <a:solidFill>
                  <a:srgbClr val="FF0000"/>
                </a:solidFill>
                <a:latin typeface="微软雅黑" panose="020B0503020204020204" pitchFamily="34" charset="-122"/>
                <a:ea typeface="微软雅黑" panose="020B0503020204020204" pitchFamily="34" charset="-122"/>
              </a:rPr>
              <a:t>请求</a:t>
            </a:r>
            <a:r>
              <a:rPr lang="en-US" altLang="zh-CN" sz="1400" b="1" dirty="0" smtClean="0">
                <a:solidFill>
                  <a:srgbClr val="FF0000"/>
                </a:solidFill>
                <a:latin typeface="微软雅黑" panose="020B0503020204020204" pitchFamily="34" charset="-122"/>
                <a:ea typeface="微软雅黑" panose="020B0503020204020204" pitchFamily="34" charset="-122"/>
              </a:rPr>
              <a:t>(</a:t>
            </a:r>
            <a:r>
              <a:rPr lang="en-US" altLang="zh-CN" sz="1400" b="1" dirty="0" err="1" smtClean="0">
                <a:solidFill>
                  <a:srgbClr val="FF0000"/>
                </a:solidFill>
                <a:latin typeface="微软雅黑" panose="020B0503020204020204" pitchFamily="34" charset="-122"/>
                <a:ea typeface="微软雅黑" panose="020B0503020204020204" pitchFamily="34" charset="-122"/>
              </a:rPr>
              <a:t>req</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smtClean="0">
                <a:solidFill>
                  <a:srgbClr val="FF0000"/>
                </a:solidFill>
                <a:latin typeface="微软雅黑" panose="020B0503020204020204" pitchFamily="34" charset="-122"/>
                <a:ea typeface="微软雅黑" panose="020B0503020204020204" pitchFamily="34" charset="-122"/>
              </a:rPr>
              <a:t>或响应</a:t>
            </a:r>
            <a:r>
              <a:rPr lang="en-US" altLang="zh-CN" sz="1400" b="1" dirty="0">
                <a:solidFill>
                  <a:srgbClr val="FF0000"/>
                </a:solidFill>
                <a:latin typeface="微软雅黑" panose="020B0503020204020204" pitchFamily="34" charset="-122"/>
                <a:ea typeface="微软雅黑" panose="020B0503020204020204" pitchFamily="34" charset="-122"/>
              </a:rPr>
              <a:t>(res)</a:t>
            </a:r>
            <a:r>
              <a:rPr lang="zh-CN" altLang="en-US" sz="1400" dirty="0" smtClean="0">
                <a:latin typeface="微软雅黑" panose="020B0503020204020204" pitchFamily="34" charset="-122"/>
                <a:ea typeface="微软雅黑" panose="020B0503020204020204" pitchFamily="34" charset="-122"/>
              </a:rPr>
              <a:t>事件、初始及结束节点，即</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s,e,input,output</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a:t>
            </a:r>
          </a:p>
          <a:p>
            <a:pPr marL="285750" indent="-285750" algn="just">
              <a:buFont typeface="Arial" panose="020B0604020202020204" pitchFamily="34" charset="0"/>
              <a:buChar char="•"/>
            </a:pPr>
            <a:endParaRPr lang="en-US" altLang="zh-CN" sz="1400" dirty="0" smtClean="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边：节点与节点的</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有</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向连接</a:t>
            </a:r>
            <a:endPar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endPar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路径：任何</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从</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起始节点</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开始</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结束</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结尾</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的序列被称为完整事件序列（</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CES</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CES</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被用作正面</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测试的测试序列（</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PTS</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）输入</a:t>
            </a:r>
            <a:endPar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472756" y="4337299"/>
            <a:ext cx="7676158" cy="400110"/>
          </a:xfrm>
          <a:prstGeom prst="rect">
            <a:avLst/>
          </a:prstGeom>
        </p:spPr>
        <p:txBody>
          <a:bodyPr wrap="square">
            <a:spAutoFit/>
          </a:bodyPr>
          <a:lstStyle/>
          <a:p>
            <a:r>
              <a:rPr lang="zh-CN" altLang="en-US" sz="2000" dirty="0">
                <a:solidFill>
                  <a:srgbClr val="FF0000"/>
                </a:solidFill>
                <a:latin typeface="华文楷体" panose="02010600040101010101" pitchFamily="2" charset="-122"/>
                <a:ea typeface="华文楷体" panose="02010600040101010101" pitchFamily="2" charset="-122"/>
              </a:rPr>
              <a:t>重点关注服务进行了</a:t>
            </a:r>
            <a:r>
              <a:rPr lang="zh-CN" altLang="en-US" sz="2000" b="1" dirty="0">
                <a:solidFill>
                  <a:srgbClr val="FF0000"/>
                </a:solidFill>
                <a:latin typeface="华文楷体" panose="02010600040101010101" pitchFamily="2" charset="-122"/>
                <a:ea typeface="华文楷体" panose="02010600040101010101" pitchFamily="2" charset="-122"/>
              </a:rPr>
              <a:t>何种操作</a:t>
            </a:r>
            <a:r>
              <a:rPr lang="zh-CN" altLang="en-US" sz="2000" dirty="0">
                <a:solidFill>
                  <a:srgbClr val="FF0000"/>
                </a:solidFill>
                <a:latin typeface="华文楷体" panose="02010600040101010101" pitchFamily="2" charset="-122"/>
                <a:ea typeface="华文楷体" panose="02010600040101010101" pitchFamily="2" charset="-122"/>
              </a:rPr>
              <a:t>，操作的</a:t>
            </a:r>
            <a:r>
              <a:rPr lang="zh-CN" altLang="en-US" sz="2000" b="1" dirty="0">
                <a:solidFill>
                  <a:srgbClr val="FF0000"/>
                </a:solidFill>
                <a:latin typeface="华文楷体" panose="02010600040101010101" pitchFamily="2" charset="-122"/>
                <a:ea typeface="华文楷体" panose="02010600040101010101" pitchFamily="2" charset="-122"/>
              </a:rPr>
              <a:t>数据状态</a:t>
            </a:r>
            <a:r>
              <a:rPr lang="zh-CN" altLang="en-US" sz="2000" dirty="0">
                <a:solidFill>
                  <a:srgbClr val="FF0000"/>
                </a:solidFill>
                <a:latin typeface="华文楷体" panose="02010600040101010101" pitchFamily="2" charset="-122"/>
                <a:ea typeface="华文楷体" panose="02010600040101010101" pitchFamily="2" charset="-122"/>
              </a:rPr>
              <a:t>及操作</a:t>
            </a:r>
            <a:r>
              <a:rPr lang="zh-CN" altLang="en-US" sz="2000" b="1" dirty="0">
                <a:solidFill>
                  <a:srgbClr val="FF0000"/>
                </a:solidFill>
                <a:latin typeface="华文楷体" panose="02010600040101010101" pitchFamily="2" charset="-122"/>
                <a:ea typeface="华文楷体" panose="02010600040101010101" pitchFamily="2" charset="-122"/>
              </a:rPr>
              <a:t>之间的依赖</a:t>
            </a:r>
            <a:endParaRPr lang="zh-CN" altLang="en-US" sz="2000" dirty="0">
              <a:solidFill>
                <a:srgbClr val="FF0000"/>
              </a:solidFill>
            </a:endParaRPr>
          </a:p>
        </p:txBody>
      </p:sp>
      <p:sp>
        <p:nvSpPr>
          <p:cNvPr id="10" name="矩形 9"/>
          <p:cNvSpPr/>
          <p:nvPr/>
        </p:nvSpPr>
        <p:spPr>
          <a:xfrm>
            <a:off x="430401" y="5157264"/>
            <a:ext cx="8281799" cy="1415772"/>
          </a:xfrm>
          <a:prstGeom prst="rect">
            <a:avLst/>
          </a:prstGeom>
          <a:ln>
            <a:solidFill>
              <a:schemeClr val="accent1"/>
            </a:solidFill>
          </a:ln>
        </p:spPr>
        <p:txBody>
          <a:bodyPr wrap="square">
            <a:spAutoFit/>
          </a:bodyPr>
          <a:lstStyle/>
          <a:p>
            <a:pPr algn="just"/>
            <a:r>
              <a:rPr lang="zh-CN" altLang="en-US" sz="1600" b="1" dirty="0">
                <a:solidFill>
                  <a:schemeClr val="accent1"/>
                </a:solidFill>
                <a:latin typeface="微软雅黑" panose="020B0503020204020204" pitchFamily="34" charset="-122"/>
                <a:ea typeface="微软雅黑" panose="020B0503020204020204" pitchFamily="34" charset="-122"/>
              </a:rPr>
              <a:t>扩展的事件序列图</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a:latin typeface="微软雅黑" panose="020B0503020204020204" pitchFamily="34" charset="-122"/>
                <a:ea typeface="微软雅黑" panose="020B0503020204020204" pitchFamily="34" charset="-122"/>
              </a:rPr>
              <a:t>服务的请求或响应事件</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b="1" dirty="0" smtClean="0">
                <a:solidFill>
                  <a:srgbClr val="FF0000"/>
                </a:solidFill>
                <a:latin typeface="微软雅黑" panose="020B0503020204020204" pitchFamily="34" charset="-122"/>
                <a:ea typeface="微软雅黑" panose="020B0503020204020204" pitchFamily="34" charset="-122"/>
              </a:rPr>
              <a:t>节点约束属性</a:t>
            </a:r>
            <a:r>
              <a:rPr lang="zh-CN" altLang="en-US" sz="1400" b="1" dirty="0">
                <a:solidFill>
                  <a:srgbClr val="FF0000"/>
                </a:solidFill>
                <a:latin typeface="微软雅黑" panose="020B0503020204020204" pitchFamily="34" charset="-122"/>
                <a:ea typeface="微软雅黑" panose="020B0503020204020204" pitchFamily="34" charset="-122"/>
              </a:rPr>
              <a:t>：</a:t>
            </a:r>
            <a:r>
              <a:rPr lang="zh-CN" altLang="en-US" sz="1400" b="1" dirty="0" smtClean="0">
                <a:solidFill>
                  <a:srgbClr val="FF0000"/>
                </a:solidFill>
                <a:latin typeface="微软雅黑" panose="020B0503020204020204" pitchFamily="34" charset="-122"/>
                <a:ea typeface="微软雅黑" panose="020B0503020204020204" pitchFamily="34" charset="-122"/>
              </a:rPr>
              <a:t>服务正确调用的约束</a:t>
            </a:r>
            <a:endParaRPr lang="en-US" altLang="zh-CN" sz="1400" b="1" dirty="0" smtClean="0">
              <a:solidFill>
                <a:srgbClr val="FF000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b="1" dirty="0" smtClean="0">
                <a:solidFill>
                  <a:srgbClr val="FF0000"/>
                </a:solidFill>
                <a:latin typeface="微软雅黑" panose="020B0503020204020204" pitchFamily="34" charset="-122"/>
                <a:ea typeface="微软雅黑" panose="020B0503020204020204" pitchFamily="34" charset="-122"/>
              </a:rPr>
              <a:t>请求节点约束：输入参数的类型及范围</a:t>
            </a:r>
            <a:endParaRPr lang="en-US" altLang="zh-CN" sz="1400" b="1" dirty="0" smtClean="0">
              <a:solidFill>
                <a:srgbClr val="FF000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b="1" dirty="0" smtClean="0">
                <a:solidFill>
                  <a:srgbClr val="FF0000"/>
                </a:solidFill>
                <a:latin typeface="微软雅黑" panose="020B0503020204020204" pitchFamily="34" charset="-122"/>
                <a:ea typeface="微软雅黑" panose="020B0503020204020204" pitchFamily="34" charset="-122"/>
              </a:rPr>
              <a:t>响应节点约束：从相关决策表中提取</a:t>
            </a:r>
            <a:endParaRPr lang="en-US" altLang="zh-CN" sz="1400" b="1" dirty="0" smtClean="0">
              <a:solidFill>
                <a:srgbClr val="FF000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边</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：节点与节点的连接</a:t>
            </a:r>
            <a:endPar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084820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19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72760" y="1143505"/>
            <a:ext cx="3061956" cy="48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285750" lvl="0" indent="-285750">
              <a:buFont typeface="Arial" panose="020B0604020202020204" pitchFamily="34" charset="0"/>
              <a:buChar char="•"/>
              <a:defRPr/>
            </a:pPr>
            <a:r>
              <a:rPr lang="en-US" altLang="zh-CN" b="1" dirty="0" err="1" smtClean="0">
                <a:solidFill>
                  <a:schemeClr val="accent1"/>
                </a:solidFill>
                <a:latin typeface="Arial" panose="020B0604020202020204" pitchFamily="34" charset="0"/>
                <a:ea typeface="微软雅黑" panose="020B0503020204020204" pitchFamily="34" charset="-122"/>
              </a:rPr>
              <a:t>uml</a:t>
            </a:r>
            <a:r>
              <a:rPr lang="zh-CN" altLang="en-US" b="1" dirty="0" smtClean="0">
                <a:solidFill>
                  <a:schemeClr val="accent1"/>
                </a:solidFill>
                <a:latin typeface="Arial" panose="020B0604020202020204" pitchFamily="34" charset="0"/>
                <a:ea typeface="微软雅黑" panose="020B0503020204020204" pitchFamily="34" charset="-122"/>
              </a:rPr>
              <a:t>类图</a:t>
            </a:r>
            <a:endParaRPr lang="en-US" altLang="zh-CN" b="1" dirty="0">
              <a:solidFill>
                <a:schemeClr val="accent1"/>
              </a:solidFill>
              <a:latin typeface="Arial" panose="020B0604020202020204" pitchFamily="34" charset="0"/>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2003738" y="1629800"/>
            <a:ext cx="4341263" cy="4508500"/>
          </a:xfrm>
          <a:prstGeom prst="rect">
            <a:avLst/>
          </a:prstGeom>
        </p:spPr>
      </p:pic>
    </p:spTree>
    <p:custDataLst>
      <p:tags r:id="rId1"/>
    </p:custDataLst>
    <p:extLst>
      <p:ext uri="{BB962C8B-B14F-4D97-AF65-F5344CB8AC3E}">
        <p14:creationId xmlns:p14="http://schemas.microsoft.com/office/powerpoint/2010/main" val="363019894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
          <p:cNvSpPr>
            <a:spLocks noChangeArrowheads="1"/>
          </p:cNvSpPr>
          <p:nvPr/>
        </p:nvSpPr>
        <p:spPr bwMode="auto">
          <a:xfrm>
            <a:off x="3089" y="0"/>
            <a:ext cx="1620441" cy="6858000"/>
          </a:xfrm>
          <a:prstGeom prst="rect">
            <a:avLst/>
          </a:prstGeom>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3000" b="1">
              <a:latin typeface="华文新魏" panose="02010800040101010101" pitchFamily="2" charset="-122"/>
              <a:ea typeface="华文新魏" panose="02010800040101010101" pitchFamily="2" charset="-122"/>
            </a:endParaRPr>
          </a:p>
        </p:txBody>
      </p:sp>
      <p:sp>
        <p:nvSpPr>
          <p:cNvPr id="12" name="文本框 7"/>
          <p:cNvSpPr txBox="1">
            <a:spLocks noChangeArrowheads="1"/>
          </p:cNvSpPr>
          <p:nvPr/>
        </p:nvSpPr>
        <p:spPr bwMode="auto">
          <a:xfrm>
            <a:off x="84052" y="3013474"/>
            <a:ext cx="14573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4" name="文本框 13"/>
          <p:cNvSpPr txBox="1"/>
          <p:nvPr/>
        </p:nvSpPr>
        <p:spPr>
          <a:xfrm>
            <a:off x="2487698" y="2090144"/>
            <a:ext cx="5516274" cy="313932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r>
              <a:rPr lang="en-US" altLang="zh-CN" sz="1800" dirty="0">
                <a:solidFill>
                  <a:schemeClr val="tx1">
                    <a:lumMod val="95000"/>
                    <a:lumOff val="5000"/>
                    <a:alpha val="75000"/>
                  </a:schemeClr>
                </a:solidFill>
              </a:rPr>
              <a:t>1.</a:t>
            </a:r>
            <a:r>
              <a:rPr lang="zh-CN" altLang="en-US" sz="1800" dirty="0">
                <a:solidFill>
                  <a:schemeClr val="tx1">
                    <a:lumMod val="95000"/>
                    <a:lumOff val="5000"/>
                    <a:alpha val="75000"/>
                  </a:schemeClr>
                </a:solidFill>
              </a:rPr>
              <a:t>课题背景</a:t>
            </a:r>
            <a:endParaRPr lang="en-US" altLang="zh-CN" sz="1800" dirty="0">
              <a:solidFill>
                <a:schemeClr val="tx1">
                  <a:lumMod val="95000"/>
                  <a:lumOff val="5000"/>
                  <a:alpha val="75000"/>
                </a:schemeClr>
              </a:solidFill>
            </a:endParaRPr>
          </a:p>
          <a:p>
            <a:endParaRPr lang="en-US" altLang="zh-CN" sz="1800" dirty="0">
              <a:solidFill>
                <a:schemeClr val="tx1">
                  <a:lumMod val="95000"/>
                  <a:lumOff val="5000"/>
                  <a:alpha val="75000"/>
                </a:schemeClr>
              </a:solidFill>
            </a:endParaRPr>
          </a:p>
          <a:p>
            <a:r>
              <a:rPr lang="en-US" altLang="zh-CN" sz="1800" dirty="0">
                <a:solidFill>
                  <a:schemeClr val="tx1">
                    <a:lumMod val="95000"/>
                    <a:lumOff val="5000"/>
                    <a:alpha val="75000"/>
                  </a:schemeClr>
                </a:solidFill>
              </a:rPr>
              <a:t>2.</a:t>
            </a:r>
            <a:r>
              <a:rPr lang="zh-CN" altLang="en-US" sz="1800" dirty="0">
                <a:solidFill>
                  <a:schemeClr val="tx1">
                    <a:lumMod val="95000"/>
                    <a:lumOff val="5000"/>
                    <a:alpha val="75000"/>
                  </a:schemeClr>
                </a:solidFill>
              </a:rPr>
              <a:t>选题意义及目的</a:t>
            </a:r>
            <a:endParaRPr lang="en-US" altLang="zh-CN" sz="1800" dirty="0">
              <a:solidFill>
                <a:schemeClr val="tx1">
                  <a:lumMod val="95000"/>
                  <a:lumOff val="5000"/>
                  <a:alpha val="75000"/>
                </a:schemeClr>
              </a:solidFill>
            </a:endParaRPr>
          </a:p>
          <a:p>
            <a:endParaRPr lang="en-US" altLang="zh-CN" sz="1800" dirty="0">
              <a:solidFill>
                <a:schemeClr val="tx1">
                  <a:lumMod val="95000"/>
                  <a:lumOff val="5000"/>
                  <a:alpha val="75000"/>
                </a:schemeClr>
              </a:solidFill>
            </a:endParaRPr>
          </a:p>
          <a:p>
            <a:r>
              <a:rPr lang="en-US" altLang="zh-CN" sz="1800" dirty="0">
                <a:solidFill>
                  <a:schemeClr val="tx1">
                    <a:lumMod val="95000"/>
                    <a:lumOff val="5000"/>
                    <a:alpha val="75000"/>
                  </a:schemeClr>
                </a:solidFill>
              </a:rPr>
              <a:t>3.</a:t>
            </a:r>
            <a:r>
              <a:rPr lang="zh-CN" altLang="en-US" sz="1800" dirty="0">
                <a:solidFill>
                  <a:schemeClr val="tx1">
                    <a:lumMod val="95000"/>
                    <a:lumOff val="5000"/>
                    <a:alpha val="75000"/>
                  </a:schemeClr>
                </a:solidFill>
              </a:rPr>
              <a:t>研究内容及进展</a:t>
            </a:r>
            <a:endParaRPr lang="en-US" altLang="zh-CN" sz="1800" dirty="0">
              <a:solidFill>
                <a:schemeClr val="tx1">
                  <a:lumMod val="95000"/>
                  <a:lumOff val="5000"/>
                  <a:alpha val="75000"/>
                </a:schemeClr>
              </a:solidFill>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服务约束定义与描述</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solidFill>
                  <a:srgbClr val="000000"/>
                </a:solidFill>
                <a:latin typeface="微软雅黑" panose="020B0503020204020204" pitchFamily="34" charset="-122"/>
                <a:ea typeface="微软雅黑" panose="020B0503020204020204" pitchFamily="34" charset="-122"/>
              </a:rPr>
              <a:t>基于服务行为的形式化描述模型的建立</a:t>
            </a:r>
            <a:endParaRPr lang="en-US" altLang="zh-CN" dirty="0">
              <a:solidFill>
                <a:srgbClr val="FF0000"/>
              </a:solidFill>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基于行为模型的测试序列与测试数据自动生成</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基于行为模型的测试用例生成支持工具</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endParaRPr lang="en-US" altLang="zh-CN" dirty="0">
              <a:latin typeface="微软雅黑" panose="020B0503020204020204" pitchFamily="34" charset="-122"/>
              <a:ea typeface="微软雅黑" panose="020B0503020204020204" pitchFamily="34" charset="-122"/>
            </a:endParaRPr>
          </a:p>
          <a:p>
            <a:r>
              <a:rPr lang="en-US" altLang="zh-CN" sz="1800" dirty="0">
                <a:solidFill>
                  <a:schemeClr val="tx1">
                    <a:lumMod val="95000"/>
                    <a:lumOff val="5000"/>
                    <a:alpha val="75000"/>
                  </a:schemeClr>
                </a:solidFill>
              </a:rPr>
              <a:t>4.</a:t>
            </a:r>
            <a:r>
              <a:rPr lang="zh-CN" altLang="en-US" sz="1800" dirty="0">
                <a:solidFill>
                  <a:schemeClr val="tx1">
                    <a:lumMod val="95000"/>
                    <a:lumOff val="5000"/>
                    <a:alpha val="75000"/>
                  </a:schemeClr>
                </a:solidFill>
              </a:rPr>
              <a:t>存在的问题</a:t>
            </a:r>
            <a:endParaRPr lang="en-US" altLang="zh-CN" sz="1800" dirty="0">
              <a:solidFill>
                <a:schemeClr val="tx1">
                  <a:lumMod val="95000"/>
                  <a:lumOff val="5000"/>
                  <a:alpha val="75000"/>
                </a:schemeClr>
              </a:solidFill>
            </a:endParaRPr>
          </a:p>
        </p:txBody>
      </p:sp>
      <p:cxnSp>
        <p:nvCxnSpPr>
          <p:cNvPr id="15" name="直接连接符 14"/>
          <p:cNvCxnSpPr/>
          <p:nvPr/>
        </p:nvCxnSpPr>
        <p:spPr bwMode="auto">
          <a:xfrm>
            <a:off x="2569041" y="3071825"/>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cxnSp>
        <p:nvCxnSpPr>
          <p:cNvPr id="16" name="直接连接符 15"/>
          <p:cNvCxnSpPr/>
          <p:nvPr/>
        </p:nvCxnSpPr>
        <p:spPr bwMode="auto">
          <a:xfrm>
            <a:off x="2687794" y="4709250"/>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cxnSp>
        <p:nvCxnSpPr>
          <p:cNvPr id="8" name="直接连接符 7"/>
          <p:cNvCxnSpPr/>
          <p:nvPr/>
        </p:nvCxnSpPr>
        <p:spPr bwMode="auto">
          <a:xfrm>
            <a:off x="2556340" y="2525725"/>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spTree>
    <p:custDataLst>
      <p:tags r:id="rId1"/>
    </p:custDataLst>
    <p:extLst>
      <p:ext uri="{BB962C8B-B14F-4D97-AF65-F5344CB8AC3E}">
        <p14:creationId xmlns:p14="http://schemas.microsoft.com/office/powerpoint/2010/main" val="119189642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p:tgtEl>
                                          <p:spTgt spid="14"/>
                                        </p:tgtEl>
                                        <p:attrNameLst>
                                          <p:attrName>ppt_x</p:attrName>
                                        </p:attrNameLst>
                                      </p:cBhvr>
                                      <p:tavLst>
                                        <p:tav tm="0">
                                          <p:val>
                                            <p:strVal val="#ppt_x-#ppt_w*1.125000"/>
                                          </p:val>
                                        </p:tav>
                                        <p:tav tm="100000">
                                          <p:val>
                                            <p:strVal val="#ppt_x"/>
                                          </p:val>
                                        </p:tav>
                                      </p:tavLst>
                                    </p:anim>
                                    <p:animEffect transition="in" filter="wipe(right)">
                                      <p:cBhvr>
                                        <p:cTn id="11" dur="500"/>
                                        <p:tgtEl>
                                          <p:spTgt spid="14"/>
                                        </p:tgtEl>
                                      </p:cBhvr>
                                    </p:animEffect>
                                  </p:childTnLst>
                                </p:cTn>
                              </p:par>
                              <p:par>
                                <p:cTn id="12" presetID="12" presetClass="entr" presetSubtype="8"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p:tgtEl>
                                          <p:spTgt spid="15"/>
                                        </p:tgtEl>
                                        <p:attrNameLst>
                                          <p:attrName>ppt_x</p:attrName>
                                        </p:attrNameLst>
                                      </p:cBhvr>
                                      <p:tavLst>
                                        <p:tav tm="0">
                                          <p:val>
                                            <p:strVal val="#ppt_x-#ppt_w*1.125000"/>
                                          </p:val>
                                        </p:tav>
                                        <p:tav tm="100000">
                                          <p:val>
                                            <p:strVal val="#ppt_x"/>
                                          </p:val>
                                        </p:tav>
                                      </p:tavLst>
                                    </p:anim>
                                    <p:animEffect transition="in" filter="wipe(right)">
                                      <p:cBhvr>
                                        <p:cTn id="15" dur="500"/>
                                        <p:tgtEl>
                                          <p:spTgt spid="15"/>
                                        </p:tgtEl>
                                      </p:cBhvr>
                                    </p:animEffect>
                                  </p:childTnLst>
                                </p:cTn>
                              </p:par>
                              <p:par>
                                <p:cTn id="16" presetID="12" presetClass="entr" presetSubtype="8" fill="hold" nodeType="withEffect">
                                  <p:stCondLst>
                                    <p:cond delay="25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par>
                                <p:cTn id="20" presetID="12" presetClass="entr" presetSubtype="8" fill="hold"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ppt_x</p:attrName>
                                        </p:attrNameLst>
                                      </p:cBhvr>
                                      <p:tavLst>
                                        <p:tav tm="0">
                                          <p:val>
                                            <p:strVal val="#ppt_x-#ppt_w*1.125000"/>
                                          </p:val>
                                        </p:tav>
                                        <p:tav tm="100000">
                                          <p:val>
                                            <p:strVal val="#ppt_x"/>
                                          </p:val>
                                        </p:tav>
                                      </p:tavLst>
                                    </p:anim>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20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72760" y="1027503"/>
            <a:ext cx="1446926" cy="48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285750" lvl="0" indent="-285750">
              <a:buFont typeface="Arial" panose="020B0604020202020204" pitchFamily="34" charset="0"/>
              <a:buChar char="•"/>
              <a:defRPr/>
            </a:pPr>
            <a:r>
              <a:rPr lang="zh-CN" altLang="en-US" sz="1600" b="1" dirty="0" smtClean="0">
                <a:solidFill>
                  <a:schemeClr val="accent1"/>
                </a:solidFill>
                <a:latin typeface="Arial" panose="020B0604020202020204" pitchFamily="34" charset="0"/>
                <a:ea typeface="微软雅黑" panose="020B0503020204020204" pitchFamily="34" charset="-122"/>
              </a:rPr>
              <a:t>算法</a:t>
            </a:r>
            <a:r>
              <a:rPr lang="zh-CN" altLang="en-US" sz="1600" b="1" dirty="0">
                <a:solidFill>
                  <a:schemeClr val="accent1"/>
                </a:solidFill>
                <a:latin typeface="Arial" panose="020B0604020202020204" pitchFamily="34" charset="0"/>
                <a:ea typeface="微软雅黑" panose="020B0503020204020204" pitchFamily="34" charset="-122"/>
              </a:rPr>
              <a:t>描述</a:t>
            </a:r>
            <a:endParaRPr lang="en-US" altLang="zh-CN" sz="1600" b="1" dirty="0">
              <a:solidFill>
                <a:schemeClr val="accent1"/>
              </a:solidFill>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3424633" y="1027503"/>
            <a:ext cx="5275879" cy="5964567"/>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1718758330"/>
              </p:ext>
            </p:extLst>
          </p:nvPr>
        </p:nvGraphicFramePr>
        <p:xfrm>
          <a:off x="309958" y="4905895"/>
          <a:ext cx="2754825" cy="601303"/>
        </p:xfrm>
        <a:graphic>
          <a:graphicData uri="http://schemas.openxmlformats.org/drawingml/2006/table">
            <a:tbl>
              <a:tblPr firstRow="1" bandRow="1">
                <a:tableStyleId>{69CF1AB2-1976-4502-BF36-3FF5EA218861}</a:tableStyleId>
              </a:tblPr>
              <a:tblGrid>
                <a:gridCol w="575867">
                  <a:extLst>
                    <a:ext uri="{9D8B030D-6E8A-4147-A177-3AD203B41FA5}">
                      <a16:colId xmlns:a16="http://schemas.microsoft.com/office/drawing/2014/main" val="1309080762"/>
                    </a:ext>
                  </a:extLst>
                </a:gridCol>
                <a:gridCol w="2178958">
                  <a:extLst>
                    <a:ext uri="{9D8B030D-6E8A-4147-A177-3AD203B41FA5}">
                      <a16:colId xmlns:a16="http://schemas.microsoft.com/office/drawing/2014/main" val="3076945848"/>
                    </a:ext>
                  </a:extLst>
                </a:gridCol>
              </a:tblGrid>
              <a:tr h="248501">
                <a:tc>
                  <a:txBody>
                    <a:bodyPr/>
                    <a:lstStyle/>
                    <a:p>
                      <a:r>
                        <a:rPr lang="zh-CN" altLang="en-US" sz="1200" b="0" dirty="0" smtClean="0">
                          <a:latin typeface="仿宋" panose="02010609060101010101" pitchFamily="49" charset="-122"/>
                          <a:ea typeface="仿宋" panose="02010609060101010101" pitchFamily="49" charset="-122"/>
                        </a:rPr>
                        <a:t>输入</a:t>
                      </a:r>
                      <a:endParaRPr lang="zh-CN" altLang="en-US" sz="1200" b="0" dirty="0">
                        <a:latin typeface="仿宋" panose="02010609060101010101" pitchFamily="49" charset="-122"/>
                        <a:ea typeface="仿宋" panose="02010609060101010101" pitchFamily="49" charset="-122"/>
                      </a:endParaRPr>
                    </a:p>
                  </a:txBody>
                  <a:tcPr>
                    <a:lnL w="12700" cap="flat" cmpd="sng" algn="ctr">
                      <a:noFill/>
                      <a:prstDash val="solid"/>
                      <a:round/>
                      <a:headEnd type="none" w="med" len="med"/>
                      <a:tailEnd type="none" w="med" len="med"/>
                    </a:lnL>
                  </a:tcPr>
                </a:tc>
                <a:tc>
                  <a:txBody>
                    <a:bodyPr/>
                    <a:lstStyle/>
                    <a:p>
                      <a:r>
                        <a:rPr lang="en-US" altLang="zh-CN" sz="1200" b="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EX-WSDL</a:t>
                      </a:r>
                      <a:endParaRPr lang="zh-CN" altLang="en-US" sz="12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434278246"/>
                  </a:ext>
                </a:extLst>
              </a:tr>
              <a:tr h="326983">
                <a:tc>
                  <a:txBody>
                    <a:bodyPr/>
                    <a:lstStyle/>
                    <a:p>
                      <a:r>
                        <a:rPr lang="zh-CN" altLang="en-US" sz="1200" b="0" dirty="0" smtClean="0">
                          <a:latin typeface="仿宋" panose="02010609060101010101" pitchFamily="49" charset="-122"/>
                          <a:ea typeface="仿宋" panose="02010609060101010101" pitchFamily="49" charset="-122"/>
                        </a:rPr>
                        <a:t>输出</a:t>
                      </a:r>
                      <a:endParaRPr lang="zh-CN" altLang="en-US" sz="1200" b="0" dirty="0">
                        <a:latin typeface="仿宋" panose="02010609060101010101" pitchFamily="49" charset="-122"/>
                        <a:ea typeface="仿宋" panose="02010609060101010101" pitchFamily="49" charset="-122"/>
                      </a:endParaRPr>
                    </a:p>
                  </a:txBody>
                  <a:tcPr>
                    <a:lnL w="12700" cap="flat" cmpd="sng" algn="ctr">
                      <a:noFill/>
                      <a:prstDash val="solid"/>
                      <a:round/>
                      <a:headEnd type="none" w="med" len="med"/>
                      <a:tailEnd type="none" w="med" len="med"/>
                    </a:lnL>
                  </a:tcPr>
                </a:tc>
                <a:tc>
                  <a:txBody>
                    <a:bodyPr/>
                    <a:lstStyle/>
                    <a:p>
                      <a:r>
                        <a:rPr lang="zh-CN" altLang="en-US" sz="1200" b="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行为模型图</a:t>
                      </a:r>
                      <a:r>
                        <a:rPr lang="en-US" altLang="zh-CN" sz="1200" b="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g</a:t>
                      </a:r>
                      <a:endParaRPr lang="zh-CN" altLang="en-US" sz="12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828076249"/>
                  </a:ext>
                </a:extLst>
              </a:tr>
            </a:tbl>
          </a:graphicData>
        </a:graphic>
      </p:graphicFrame>
      <p:grpSp>
        <p:nvGrpSpPr>
          <p:cNvPr id="5" name="组合 4"/>
          <p:cNvGrpSpPr/>
          <p:nvPr/>
        </p:nvGrpSpPr>
        <p:grpSpPr>
          <a:xfrm>
            <a:off x="96108" y="1513798"/>
            <a:ext cx="3182523" cy="3305122"/>
            <a:chOff x="-2935944" y="1218460"/>
            <a:chExt cx="3182523" cy="3305122"/>
          </a:xfrm>
        </p:grpSpPr>
        <p:pic>
          <p:nvPicPr>
            <p:cNvPr id="14" name="图片 13"/>
            <p:cNvPicPr>
              <a:picLocks noChangeAspect="1"/>
            </p:cNvPicPr>
            <p:nvPr/>
          </p:nvPicPr>
          <p:blipFill>
            <a:blip r:embed="rId5"/>
            <a:stretch>
              <a:fillRect/>
            </a:stretch>
          </p:blipFill>
          <p:spPr>
            <a:xfrm>
              <a:off x="-2935944" y="1218460"/>
              <a:ext cx="3182523" cy="3305122"/>
            </a:xfrm>
            <a:prstGeom prst="rect">
              <a:avLst/>
            </a:prstGeom>
          </p:spPr>
        </p:pic>
        <p:sp>
          <p:nvSpPr>
            <p:cNvPr id="15" name="文本框 14"/>
            <p:cNvSpPr txBox="1"/>
            <p:nvPr/>
          </p:nvSpPr>
          <p:spPr>
            <a:xfrm>
              <a:off x="-1056661" y="1882281"/>
              <a:ext cx="177651" cy="190943"/>
            </a:xfrm>
            <a:prstGeom prst="rect">
              <a:avLst/>
            </a:prstGeom>
            <a:noFill/>
          </p:spPr>
          <p:txBody>
            <a:bodyPr wrap="square" rtlCol="0">
              <a:spAutoFit/>
            </a:bodyPr>
            <a:lstStyle/>
            <a:p>
              <a:r>
                <a:rPr lang="en-US" altLang="zh-CN" sz="1000" dirty="0" smtClean="0">
                  <a:latin typeface="Times New Roman" panose="02020603050405020304" pitchFamily="18" charset="0"/>
                  <a:cs typeface="Times New Roman" panose="02020603050405020304" pitchFamily="18" charset="0"/>
                </a:rPr>
                <a:t>1</a:t>
              </a:r>
              <a:endParaRPr lang="zh-CN" altLang="en-US" sz="10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1914914" y="2353961"/>
              <a:ext cx="194622" cy="246221"/>
            </a:xfrm>
            <a:prstGeom prst="rect">
              <a:avLst/>
            </a:prstGeom>
            <a:noFill/>
          </p:spPr>
          <p:txBody>
            <a:bodyPr wrap="square" rtlCol="0">
              <a:spAutoFit/>
            </a:bodyPr>
            <a:lstStyle/>
            <a:p>
              <a:r>
                <a:rPr lang="en-US" altLang="zh-CN" sz="1000" dirty="0" smtClean="0">
                  <a:latin typeface="Times New Roman" panose="02020603050405020304" pitchFamily="18" charset="0"/>
                  <a:cs typeface="Times New Roman" panose="02020603050405020304" pitchFamily="18" charset="0"/>
                </a:rPr>
                <a:t>1</a:t>
              </a:r>
              <a:endParaRPr lang="zh-CN" altLang="en-US" sz="10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1914914" y="2775549"/>
              <a:ext cx="441693" cy="246221"/>
            </a:xfrm>
            <a:prstGeom prst="rect">
              <a:avLst/>
            </a:prstGeom>
            <a:noFill/>
          </p:spPr>
          <p:txBody>
            <a:bodyPr wrap="square" rtlCol="0">
              <a:spAutoFit/>
            </a:bodyPr>
            <a:lstStyle/>
            <a:p>
              <a:r>
                <a:rPr lang="en-US" altLang="zh-CN" sz="1000" dirty="0" smtClean="0">
                  <a:latin typeface="Times New Roman" panose="02020603050405020304" pitchFamily="18" charset="0"/>
                  <a:cs typeface="Times New Roman" panose="02020603050405020304" pitchFamily="18" charset="0"/>
                </a:rPr>
                <a:t>1..*</a:t>
              </a:r>
              <a:endParaRPr lang="zh-CN" altLang="en-US" sz="10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879010" y="2747910"/>
              <a:ext cx="466248" cy="246221"/>
            </a:xfrm>
            <a:prstGeom prst="rect">
              <a:avLst/>
            </a:prstGeom>
            <a:noFill/>
          </p:spPr>
          <p:txBody>
            <a:bodyPr wrap="square" rtlCol="0">
              <a:spAutoFit/>
            </a:bodyPr>
            <a:lstStyle/>
            <a:p>
              <a:r>
                <a:rPr lang="en-US" altLang="zh-CN" sz="1000" dirty="0" smtClean="0">
                  <a:latin typeface="Times New Roman" panose="02020603050405020304" pitchFamily="18" charset="0"/>
                  <a:cs typeface="Times New Roman" panose="02020603050405020304" pitchFamily="18" charset="0"/>
                </a:rPr>
                <a:t>1..*</a:t>
              </a:r>
              <a:endParaRPr lang="zh-CN" altLang="en-US" sz="1000" dirty="0">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91740367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21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流程图: 接点 7"/>
          <p:cNvSpPr/>
          <p:nvPr/>
        </p:nvSpPr>
        <p:spPr>
          <a:xfrm>
            <a:off x="473608" y="2771149"/>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35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0</a:t>
            </a:r>
            <a:endParaRPr lang="zh-CN" altLang="en-US" sz="135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 name="流程图: 接点 9"/>
          <p:cNvSpPr/>
          <p:nvPr/>
        </p:nvSpPr>
        <p:spPr>
          <a:xfrm>
            <a:off x="1616608" y="2771149"/>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流程图: 接点 10"/>
          <p:cNvSpPr/>
          <p:nvPr/>
        </p:nvSpPr>
        <p:spPr>
          <a:xfrm>
            <a:off x="2735983" y="2771149"/>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2</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3" name="流程图: 接点 12"/>
          <p:cNvSpPr/>
          <p:nvPr/>
        </p:nvSpPr>
        <p:spPr>
          <a:xfrm>
            <a:off x="2735983" y="3685549"/>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4</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 name="流程图: 接点 13"/>
          <p:cNvSpPr/>
          <p:nvPr/>
        </p:nvSpPr>
        <p:spPr>
          <a:xfrm>
            <a:off x="3822208" y="2771149"/>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3</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5" name="流程图: 接点 14"/>
          <p:cNvSpPr/>
          <p:nvPr/>
        </p:nvSpPr>
        <p:spPr>
          <a:xfrm>
            <a:off x="4997983" y="2771149"/>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5</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6" name="流程图: 接点 15"/>
          <p:cNvSpPr/>
          <p:nvPr/>
        </p:nvSpPr>
        <p:spPr>
          <a:xfrm>
            <a:off x="6183283" y="2771149"/>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6</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8" name="流程图: 接点 17"/>
          <p:cNvSpPr/>
          <p:nvPr/>
        </p:nvSpPr>
        <p:spPr>
          <a:xfrm>
            <a:off x="4504381" y="3716225"/>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7</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19" name="直接箭头连接符 18"/>
          <p:cNvCxnSpPr>
            <a:stCxn id="8" idx="6"/>
            <a:endCxn id="10" idx="2"/>
          </p:cNvCxnSpPr>
          <p:nvPr/>
        </p:nvCxnSpPr>
        <p:spPr>
          <a:xfrm>
            <a:off x="878608" y="2973649"/>
            <a:ext cx="73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1" idx="2"/>
          </p:cNvCxnSpPr>
          <p:nvPr/>
        </p:nvCxnSpPr>
        <p:spPr>
          <a:xfrm>
            <a:off x="2021608" y="2973649"/>
            <a:ext cx="7143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4"/>
            <a:endCxn id="13" idx="0"/>
          </p:cNvCxnSpPr>
          <p:nvPr/>
        </p:nvCxnSpPr>
        <p:spPr>
          <a:xfrm>
            <a:off x="2938483" y="3176149"/>
            <a:ext cx="0" cy="50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6"/>
            <a:endCxn id="14" idx="2"/>
          </p:cNvCxnSpPr>
          <p:nvPr/>
        </p:nvCxnSpPr>
        <p:spPr>
          <a:xfrm>
            <a:off x="3140983" y="2973649"/>
            <a:ext cx="6812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6"/>
            <a:endCxn id="15" idx="2"/>
          </p:cNvCxnSpPr>
          <p:nvPr/>
        </p:nvCxnSpPr>
        <p:spPr>
          <a:xfrm>
            <a:off x="4227208" y="2973649"/>
            <a:ext cx="7707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6"/>
            <a:endCxn id="16" idx="2"/>
          </p:cNvCxnSpPr>
          <p:nvPr/>
        </p:nvCxnSpPr>
        <p:spPr>
          <a:xfrm>
            <a:off x="5402983" y="2973649"/>
            <a:ext cx="780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3"/>
            <a:endCxn id="18" idx="7"/>
          </p:cNvCxnSpPr>
          <p:nvPr/>
        </p:nvCxnSpPr>
        <p:spPr>
          <a:xfrm flipH="1">
            <a:off x="4850070" y="3116838"/>
            <a:ext cx="207224" cy="658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0"/>
          <p:cNvCxnSpPr>
            <a:stCxn id="16" idx="0"/>
            <a:endCxn id="11" idx="0"/>
          </p:cNvCxnSpPr>
          <p:nvPr/>
        </p:nvCxnSpPr>
        <p:spPr>
          <a:xfrm rot="16200000" flipV="1">
            <a:off x="4662133" y="1047499"/>
            <a:ext cx="9525" cy="3447300"/>
          </a:xfrm>
          <a:prstGeom prst="bentConnector3">
            <a:avLst>
              <a:gd name="adj1" fmla="val 101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流程图: 接点 28"/>
          <p:cNvSpPr/>
          <p:nvPr/>
        </p:nvSpPr>
        <p:spPr>
          <a:xfrm>
            <a:off x="4107208" y="5238124"/>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35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8</a:t>
            </a:r>
            <a:endParaRPr lang="zh-CN" altLang="en-US" sz="135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30" name="直接箭头连接符 29"/>
          <p:cNvCxnSpPr>
            <a:stCxn id="13" idx="4"/>
            <a:endCxn id="29" idx="2"/>
          </p:cNvCxnSpPr>
          <p:nvPr/>
        </p:nvCxnSpPr>
        <p:spPr>
          <a:xfrm>
            <a:off x="2938483" y="4090549"/>
            <a:ext cx="1168725" cy="1350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4" idx="4"/>
            <a:endCxn id="29" idx="0"/>
          </p:cNvCxnSpPr>
          <p:nvPr/>
        </p:nvCxnSpPr>
        <p:spPr>
          <a:xfrm>
            <a:off x="4024708" y="3176149"/>
            <a:ext cx="285000" cy="2061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8" idx="4"/>
            <a:endCxn id="29" idx="7"/>
          </p:cNvCxnSpPr>
          <p:nvPr/>
        </p:nvCxnSpPr>
        <p:spPr>
          <a:xfrm flipH="1">
            <a:off x="4452897" y="4121225"/>
            <a:ext cx="253984" cy="1176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55"/>
          <p:cNvCxnSpPr>
            <a:stCxn id="16" idx="4"/>
            <a:endCxn id="29" idx="6"/>
          </p:cNvCxnSpPr>
          <p:nvPr/>
        </p:nvCxnSpPr>
        <p:spPr>
          <a:xfrm rot="5400000">
            <a:off x="4316758" y="3371599"/>
            <a:ext cx="2264475" cy="18735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623223" y="3153161"/>
            <a:ext cx="398385" cy="276999"/>
          </a:xfrm>
          <a:prstGeom prst="rect">
            <a:avLst/>
          </a:prstGeom>
          <a:noFill/>
        </p:spPr>
        <p:txBody>
          <a:bodyPr wrap="square" rtlCol="0">
            <a:spAutoFit/>
          </a:bodyPr>
          <a:lstStyle/>
          <a:p>
            <a:pPr defTabSz="685800"/>
            <a:r>
              <a:rPr lang="en-US" altLang="zh-CN" sz="12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I</a:t>
            </a:r>
            <a:r>
              <a:rPr lang="en-US" altLang="zh-CN" sz="1200" dirty="0" err="1"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nit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5" name="文本框 34"/>
          <p:cNvSpPr txBox="1"/>
          <p:nvPr/>
        </p:nvSpPr>
        <p:spPr>
          <a:xfrm>
            <a:off x="2027945" y="2449817"/>
            <a:ext cx="1423237" cy="276999"/>
          </a:xfrm>
          <a:prstGeom prst="rect">
            <a:avLst/>
          </a:prstGeom>
          <a:noFill/>
        </p:spPr>
        <p:txBody>
          <a:bodyPr wrap="square" rtlCol="0">
            <a:spAutoFit/>
          </a:bodyPr>
          <a:lstStyle/>
          <a:p>
            <a:pPr defTabSz="685800"/>
            <a:r>
              <a:rPr lang="en-US" altLang="zh-CN" sz="1200" dirty="0" err="1"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loginRequest</a:t>
            </a:r>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dirty="0" err="1"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Req</a:t>
            </a:r>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6" name="矩形 35"/>
          <p:cNvSpPr/>
          <p:nvPr/>
        </p:nvSpPr>
        <p:spPr>
          <a:xfrm>
            <a:off x="3018900" y="3133601"/>
            <a:ext cx="1827843" cy="276999"/>
          </a:xfrm>
          <a:prstGeom prst="rect">
            <a:avLst/>
          </a:prstGeom>
        </p:spPr>
        <p:txBody>
          <a:bodyPr wrap="square">
            <a:spAutoFit/>
          </a:bodyPr>
          <a:lstStyle/>
          <a:p>
            <a:pPr defTabSz="685800"/>
            <a:r>
              <a:rPr lang="en-US" altLang="zh-CN" sz="1200" dirty="0" err="1"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loginResponse_succ</a:t>
            </a:r>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(Res</a:t>
            </a:r>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7" name="矩形 36"/>
          <p:cNvSpPr/>
          <p:nvPr/>
        </p:nvSpPr>
        <p:spPr>
          <a:xfrm>
            <a:off x="1029512" y="3775536"/>
            <a:ext cx="1728416" cy="276999"/>
          </a:xfrm>
          <a:prstGeom prst="rect">
            <a:avLst/>
          </a:prstGeom>
        </p:spPr>
        <p:txBody>
          <a:bodyPr wrap="square">
            <a:spAutoFit/>
          </a:bodyPr>
          <a:lstStyle/>
          <a:p>
            <a:pPr defTabSz="685800"/>
            <a:r>
              <a:rPr lang="en-US" altLang="zh-CN" sz="1200" dirty="0" err="1"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loginResponse_fail</a:t>
            </a:r>
            <a:r>
              <a:rPr lang="en-US" altLang="zh-CN"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Res)</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8" name="矩形 37"/>
          <p:cNvSpPr/>
          <p:nvPr/>
        </p:nvSpPr>
        <p:spPr>
          <a:xfrm>
            <a:off x="6588282" y="2846692"/>
            <a:ext cx="2250918" cy="276999"/>
          </a:xfrm>
          <a:prstGeom prst="rect">
            <a:avLst/>
          </a:prstGeom>
        </p:spPr>
        <p:txBody>
          <a:bodyPr wrap="square">
            <a:spAutoFit/>
          </a:bodyPr>
          <a:lstStyle/>
          <a:p>
            <a:pPr defTabSz="685800"/>
            <a:r>
              <a:rPr lang="en-US" altLang="zh-CN" sz="1200" dirty="0" err="1"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feeCalculateResponse_succ</a:t>
            </a:r>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(Res</a:t>
            </a:r>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9" name="矩形 38"/>
          <p:cNvSpPr/>
          <p:nvPr/>
        </p:nvSpPr>
        <p:spPr>
          <a:xfrm>
            <a:off x="4917208" y="3813292"/>
            <a:ext cx="2181379" cy="276999"/>
          </a:xfrm>
          <a:prstGeom prst="rect">
            <a:avLst/>
          </a:prstGeom>
        </p:spPr>
        <p:txBody>
          <a:bodyPr wrap="square">
            <a:spAutoFit/>
          </a:bodyPr>
          <a:lstStyle/>
          <a:p>
            <a:pPr defTabSz="685800"/>
            <a:r>
              <a:rPr lang="en-US" altLang="zh-CN" sz="1200" dirty="0" err="1"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feeCalculateResponse_fail</a:t>
            </a:r>
            <a:r>
              <a:rPr lang="en-US" altLang="zh-CN"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(Res</a:t>
            </a:r>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40" name="矩形 39"/>
          <p:cNvSpPr/>
          <p:nvPr/>
        </p:nvSpPr>
        <p:spPr>
          <a:xfrm>
            <a:off x="4449233" y="2431758"/>
            <a:ext cx="1842612" cy="276999"/>
          </a:xfrm>
          <a:prstGeom prst="rect">
            <a:avLst/>
          </a:prstGeom>
        </p:spPr>
        <p:txBody>
          <a:bodyPr wrap="square">
            <a:spAutoFit/>
          </a:bodyPr>
          <a:lstStyle/>
          <a:p>
            <a:pPr defTabSz="685800"/>
            <a:r>
              <a:rPr lang="en-US" altLang="zh-CN" sz="1200" dirty="0" err="1"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feeCalculateRequest</a:t>
            </a:r>
            <a:r>
              <a:rPr lang="en-US" altLang="zh-CN"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Req</a:t>
            </a:r>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 name="矩形 1"/>
          <p:cNvSpPr/>
          <p:nvPr/>
        </p:nvSpPr>
        <p:spPr>
          <a:xfrm>
            <a:off x="1001949" y="2922328"/>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0</a:t>
            </a:r>
            <a:endParaRPr lang="zh-CN" altLang="en-US" sz="1200" dirty="0">
              <a:latin typeface="Times New Roman" panose="02020603050405020304" pitchFamily="18" charset="0"/>
              <a:cs typeface="Times New Roman" panose="02020603050405020304" pitchFamily="18" charset="0"/>
            </a:endParaRPr>
          </a:p>
        </p:txBody>
      </p:sp>
      <p:sp>
        <p:nvSpPr>
          <p:cNvPr id="41" name="矩形 40"/>
          <p:cNvSpPr/>
          <p:nvPr/>
        </p:nvSpPr>
        <p:spPr>
          <a:xfrm>
            <a:off x="2195973" y="2906468"/>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44" name="矩形 43"/>
          <p:cNvSpPr/>
          <p:nvPr/>
        </p:nvSpPr>
        <p:spPr>
          <a:xfrm>
            <a:off x="3274983" y="2648589"/>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45" name="矩形 44"/>
          <p:cNvSpPr/>
          <p:nvPr/>
        </p:nvSpPr>
        <p:spPr>
          <a:xfrm>
            <a:off x="2550695" y="3276221"/>
            <a:ext cx="333565" cy="276999"/>
          </a:xfrm>
          <a:prstGeom prst="rect">
            <a:avLst/>
          </a:prstGeom>
        </p:spPr>
        <p:txBody>
          <a:bodyPr wrap="squar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47" name="矩形 46"/>
          <p:cNvSpPr/>
          <p:nvPr/>
        </p:nvSpPr>
        <p:spPr>
          <a:xfrm>
            <a:off x="3140983" y="4714802"/>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48" name="矩形 47"/>
          <p:cNvSpPr/>
          <p:nvPr/>
        </p:nvSpPr>
        <p:spPr>
          <a:xfrm>
            <a:off x="3792224" y="3885443"/>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49" name="矩形 48"/>
          <p:cNvSpPr/>
          <p:nvPr/>
        </p:nvSpPr>
        <p:spPr>
          <a:xfrm>
            <a:off x="4349079" y="2675271"/>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50" name="矩形 49"/>
          <p:cNvSpPr/>
          <p:nvPr/>
        </p:nvSpPr>
        <p:spPr>
          <a:xfrm>
            <a:off x="5598631" y="2920038"/>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51" name="矩形 50"/>
          <p:cNvSpPr/>
          <p:nvPr/>
        </p:nvSpPr>
        <p:spPr>
          <a:xfrm>
            <a:off x="4641782" y="3343275"/>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8</a:t>
            </a:r>
            <a:endParaRPr lang="zh-CN" altLang="en-US" sz="1200" dirty="0">
              <a:latin typeface="Times New Roman" panose="02020603050405020304" pitchFamily="18" charset="0"/>
              <a:cs typeface="Times New Roman" panose="02020603050405020304" pitchFamily="18" charset="0"/>
            </a:endParaRPr>
          </a:p>
        </p:txBody>
      </p:sp>
      <p:sp>
        <p:nvSpPr>
          <p:cNvPr id="53" name="矩形 52"/>
          <p:cNvSpPr/>
          <p:nvPr/>
        </p:nvSpPr>
        <p:spPr>
          <a:xfrm>
            <a:off x="4550837" y="4530291"/>
            <a:ext cx="407484"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11</a:t>
            </a:r>
            <a:endParaRPr lang="zh-CN" altLang="en-US" sz="1200" dirty="0">
              <a:latin typeface="Times New Roman" panose="02020603050405020304" pitchFamily="18" charset="0"/>
              <a:cs typeface="Times New Roman" panose="02020603050405020304" pitchFamily="18" charset="0"/>
            </a:endParaRPr>
          </a:p>
        </p:txBody>
      </p:sp>
      <p:sp>
        <p:nvSpPr>
          <p:cNvPr id="54" name="矩形 53"/>
          <p:cNvSpPr/>
          <p:nvPr/>
        </p:nvSpPr>
        <p:spPr>
          <a:xfrm>
            <a:off x="5583781" y="5083399"/>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9</a:t>
            </a:r>
            <a:endParaRPr lang="zh-CN" altLang="en-US" sz="1200" dirty="0">
              <a:latin typeface="Times New Roman" panose="02020603050405020304" pitchFamily="18" charset="0"/>
              <a:cs typeface="Times New Roman" panose="02020603050405020304" pitchFamily="18" charset="0"/>
            </a:endParaRPr>
          </a:p>
        </p:txBody>
      </p:sp>
      <p:sp>
        <p:nvSpPr>
          <p:cNvPr id="55" name="矩形 54"/>
          <p:cNvSpPr/>
          <p:nvPr/>
        </p:nvSpPr>
        <p:spPr>
          <a:xfrm>
            <a:off x="4449741" y="1799552"/>
            <a:ext cx="407484"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10</a:t>
            </a:r>
            <a:endParaRPr lang="zh-CN" altLang="en-US" sz="1200" dirty="0">
              <a:latin typeface="Times New Roman" panose="02020603050405020304" pitchFamily="18" charset="0"/>
              <a:cs typeface="Times New Roman" panose="02020603050405020304" pitchFamily="18" charset="0"/>
            </a:endParaRPr>
          </a:p>
        </p:txBody>
      </p:sp>
      <p:sp>
        <p:nvSpPr>
          <p:cNvPr id="52" name="文本框 51"/>
          <p:cNvSpPr txBox="1"/>
          <p:nvPr/>
        </p:nvSpPr>
        <p:spPr>
          <a:xfrm>
            <a:off x="415295" y="3197037"/>
            <a:ext cx="530700" cy="276999"/>
          </a:xfrm>
          <a:prstGeom prst="rect">
            <a:avLst/>
          </a:prstGeom>
          <a:noFill/>
        </p:spPr>
        <p:txBody>
          <a:bodyPr wrap="square" rtlCol="0">
            <a:spAutoFit/>
          </a:bodyPr>
          <a:lstStyle/>
          <a:p>
            <a:pPr defTabSz="685800"/>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Start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6" name="文本框 55"/>
          <p:cNvSpPr txBox="1"/>
          <p:nvPr/>
        </p:nvSpPr>
        <p:spPr>
          <a:xfrm>
            <a:off x="4124394" y="5636970"/>
            <a:ext cx="530700" cy="276999"/>
          </a:xfrm>
          <a:prstGeom prst="rect">
            <a:avLst/>
          </a:prstGeom>
          <a:noFill/>
        </p:spPr>
        <p:txBody>
          <a:bodyPr wrap="square" rtlCol="0">
            <a:spAutoFit/>
          </a:bodyPr>
          <a:lstStyle/>
          <a:p>
            <a:pPr defTabSz="685800"/>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End</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4" name="矩形 3"/>
          <p:cNvSpPr/>
          <p:nvPr/>
        </p:nvSpPr>
        <p:spPr>
          <a:xfrm>
            <a:off x="344646" y="1045029"/>
            <a:ext cx="8494554" cy="48689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73607" y="1188720"/>
            <a:ext cx="3458313" cy="307777"/>
          </a:xfrm>
          <a:prstGeom prst="rect">
            <a:avLst/>
          </a:prstGeom>
          <a:noFill/>
        </p:spPr>
        <p:txBody>
          <a:bodyPr wrap="square" rtlCol="0">
            <a:spAutoFit/>
          </a:bodyPr>
          <a:lstStyle/>
          <a:p>
            <a:r>
              <a:rPr lang="en-US" altLang="zh-CN" sz="1400" dirty="0" err="1" smtClean="0">
                <a:latin typeface="Times New Roman" panose="02020603050405020304" pitchFamily="18" charset="0"/>
                <a:cs typeface="Times New Roman" panose="02020603050405020304" pitchFamily="18" charset="0"/>
              </a:rPr>
              <a:t>ParkingFeeCalculator</a:t>
            </a:r>
            <a:r>
              <a:rPr lang="en-US" altLang="zh-CN" sz="1400" dirty="0" smtClean="0">
                <a:latin typeface="Times New Roman" panose="02020603050405020304" pitchFamily="18" charset="0"/>
                <a:cs typeface="Times New Roman" panose="02020603050405020304" pitchFamily="18" charset="0"/>
              </a:rPr>
              <a:t>  2018-01-31</a:t>
            </a:r>
            <a:endParaRPr lang="zh-CN" altLang="en-US" sz="1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470512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21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mc:AlternateContent xmlns:mc="http://schemas.openxmlformats.org/markup-compatibility/2006">
        <mc:Choice xmlns:a14="http://schemas.microsoft.com/office/drawing/2010/main" Requires="a14">
          <p:sp>
            <p:nvSpPr>
              <p:cNvPr id="61" name="Rectangle 8"/>
              <p:cNvSpPr>
                <a:spLocks noChangeArrowheads="1"/>
              </p:cNvSpPr>
              <p:nvPr/>
            </p:nvSpPr>
            <p:spPr bwMode="auto">
              <a:xfrm>
                <a:off x="260767" y="1105008"/>
                <a:ext cx="9364173" cy="4728633"/>
              </a:xfrm>
              <a:prstGeom prst="rect">
                <a:avLst/>
              </a:prstGeom>
              <a:noFill/>
              <a:ln w="12700" cap="rnd">
                <a:solidFill>
                  <a:srgbClr val="000000"/>
                </a:solidFill>
                <a:prstDash val="solid"/>
                <a:round/>
                <a:headEnd/>
                <a:tailEnd/>
              </a:ln>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14:m>
                  <m:oMath xmlns:m="http://schemas.openxmlformats.org/officeDocument/2006/math">
                    <m:sSub>
                      <m:sSubPr>
                        <m:ctrlPr>
                          <a:rPr lang="en-US" altLang="zh-CN" sz="1600" b="1" i="1" smtClean="0">
                            <a:latin typeface="Cambria Math" panose="02040503050406030204" pitchFamily="18" charset="0"/>
                            <a:cs typeface="Times New Roman" panose="02020603050405020304" pitchFamily="18" charset="0"/>
                          </a:rPr>
                        </m:ctrlPr>
                      </m:sSubPr>
                      <m:e>
                        <m:r>
                          <a:rPr lang="en-US" altLang="zh-CN" sz="1600" b="1" i="1" smtClean="0">
                            <a:latin typeface="Cambria Math" panose="02040503050406030204" pitchFamily="18" charset="0"/>
                            <a:cs typeface="Times New Roman" panose="02020603050405020304" pitchFamily="18" charset="0"/>
                          </a:rPr>
                          <m:t>𝒗</m:t>
                        </m:r>
                      </m:e>
                      <m:sub>
                        <m:r>
                          <a:rPr lang="en-US" altLang="zh-CN" sz="1600" b="1" i="1" smtClean="0">
                            <a:latin typeface="Cambria Math" panose="02040503050406030204" pitchFamily="18" charset="0"/>
                            <a:cs typeface="Times New Roman" panose="02020603050405020304" pitchFamily="18" charset="0"/>
                          </a:rPr>
                          <m:t>𝟐</m:t>
                        </m:r>
                      </m:sub>
                    </m:sSub>
                  </m:oMath>
                </a14:m>
                <a:r>
                  <a:rPr lang="en-US" altLang="zh-CN" sz="1600" b="1" dirty="0" smtClean="0">
                    <a:latin typeface="Times New Roman" panose="02020603050405020304" pitchFamily="18" charset="0"/>
                    <a:cs typeface="Times New Roman" panose="02020603050405020304" pitchFamily="18" charset="0"/>
                  </a:rPr>
                  <a:t>.Constraints</a:t>
                </a:r>
                <a:r>
                  <a:rPr lang="en-US" altLang="zh-CN" sz="1600" b="1" dirty="0">
                    <a:latin typeface="Times New Roman" panose="02020603050405020304" pitchFamily="18" charset="0"/>
                    <a:cs typeface="Times New Roman" panose="02020603050405020304" pitchFamily="18" charset="0"/>
                  </a:rPr>
                  <a:t>:</a:t>
                </a:r>
              </a:p>
              <a:p>
                <a:r>
                  <a:rPr lang="en-US" altLang="zh-CN" sz="1600" dirty="0" err="1">
                    <a:latin typeface="Times New Roman" panose="02020603050405020304" pitchFamily="18" charset="0"/>
                    <a:cs typeface="Times New Roman" panose="02020603050405020304" pitchFamily="18" charset="0"/>
                  </a:rPr>
                  <a:t>paraRelation</a:t>
                </a:r>
                <a:r>
                  <a:rPr lang="en-US" altLang="zh-CN" sz="1600" dirty="0">
                    <a:latin typeface="Times New Roman" panose="02020603050405020304" pitchFamily="18" charset="0"/>
                    <a:cs typeface="Times New Roman" panose="02020603050405020304" pitchFamily="18" charset="0"/>
                  </a:rPr>
                  <a:t> = null</a:t>
                </a:r>
              </a:p>
              <a:p>
                <a:r>
                  <a:rPr lang="en-US" altLang="zh-CN" sz="1600" dirty="0" err="1">
                    <a:latin typeface="Times New Roman" panose="02020603050405020304" pitchFamily="18" charset="0"/>
                    <a:cs typeface="Times New Roman" panose="02020603050405020304" pitchFamily="18" charset="0"/>
                  </a:rPr>
                  <a:t>invokeOp</a:t>
                </a:r>
                <a:r>
                  <a:rPr lang="en-US" altLang="zh-CN" sz="1600" dirty="0">
                    <a:latin typeface="Times New Roman" panose="02020603050405020304" pitchFamily="18" charset="0"/>
                    <a:cs typeface="Times New Roman" panose="02020603050405020304" pitchFamily="18" charset="0"/>
                  </a:rPr>
                  <a:t>= null</a:t>
                </a:r>
              </a:p>
              <a:p>
                <a:r>
                  <a:rPr lang="en-US" altLang="zh-CN" sz="1600" dirty="0" err="1">
                    <a:latin typeface="Times New Roman" panose="02020603050405020304" pitchFamily="18" charset="0"/>
                    <a:cs typeface="Times New Roman" panose="02020603050405020304" pitchFamily="18" charset="0"/>
                  </a:rPr>
                  <a:t>preOp</a:t>
                </a:r>
                <a:r>
                  <a:rPr lang="en-US" altLang="zh-CN" sz="1600" dirty="0">
                    <a:latin typeface="Times New Roman" panose="02020603050405020304" pitchFamily="18" charset="0"/>
                    <a:cs typeface="Times New Roman" panose="02020603050405020304" pitchFamily="18" charset="0"/>
                  </a:rPr>
                  <a:t>= null</a:t>
                </a:r>
              </a:p>
              <a:p>
                <a:r>
                  <a:rPr lang="en-US" altLang="zh-CN" sz="1600" dirty="0">
                    <a:latin typeface="Times New Roman" panose="02020603050405020304" pitchFamily="18" charset="0"/>
                    <a:cs typeface="Times New Roman" panose="02020603050405020304" pitchFamily="18" charset="0"/>
                  </a:rPr>
                  <a:t>Iteration = false</a:t>
                </a:r>
              </a:p>
              <a:p>
                <a14:m>
                  <m:oMath xmlns:m="http://schemas.openxmlformats.org/officeDocument/2006/math">
                    <m:sSub>
                      <m:sSubPr>
                        <m:ctrlPr>
                          <a:rPr lang="en-US"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𝒗</m:t>
                        </m:r>
                      </m:e>
                      <m:sub>
                        <m:r>
                          <a:rPr lang="en-US" altLang="zh-CN" sz="1600" b="1" i="1">
                            <a:latin typeface="Cambria Math" panose="02040503050406030204" pitchFamily="18" charset="0"/>
                            <a:cs typeface="Times New Roman" panose="02020603050405020304" pitchFamily="18" charset="0"/>
                          </a:rPr>
                          <m:t>𝟐</m:t>
                        </m:r>
                      </m:sub>
                    </m:sSub>
                  </m:oMath>
                </a14:m>
                <a:r>
                  <a:rPr lang="en-US" altLang="zh-CN" sz="1600" b="1" dirty="0" smtClean="0">
                    <a:latin typeface="Times New Roman" panose="02020603050405020304" pitchFamily="18" charset="0"/>
                    <a:cs typeface="Times New Roman" panose="02020603050405020304" pitchFamily="18" charset="0"/>
                  </a:rPr>
                  <a:t>.Condition</a:t>
                </a:r>
                <a:r>
                  <a:rPr lang="en-US" altLang="zh-CN" sz="1600" b="1"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name=</a:t>
                </a:r>
                <a:r>
                  <a:rPr lang="en-US" altLang="zh-CN" sz="1600" dirty="0" err="1">
                    <a:latin typeface="Times New Roman" panose="02020603050405020304" pitchFamily="18" charset="0"/>
                    <a:cs typeface="Times New Roman" panose="02020603050405020304" pitchFamily="18" charset="0"/>
                  </a:rPr>
                  <a:t>License;Type</a:t>
                </a:r>
                <a:r>
                  <a:rPr lang="en-US" altLang="zh-CN" sz="1600" dirty="0">
                    <a:latin typeface="Times New Roman" panose="02020603050405020304" pitchFamily="18" charset="0"/>
                    <a:cs typeface="Times New Roman" panose="02020603050405020304" pitchFamily="18" charset="0"/>
                  </a:rPr>
                  <a:t> =String; pattern=[</a:t>
                </a:r>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B</a:t>
                </a:r>
                <a:r>
                  <a:rPr lang="en-US" altLang="zh-CN" sz="1600" dirty="0">
                    <a:latin typeface="Times New Roman" panose="02020603050405020304" pitchFamily="18" charset="0"/>
                    <a:cs typeface="Times New Roman" panose="02020603050405020304" pitchFamily="18" charset="0"/>
                  </a:rPr>
                  <a:t>][J][A-Y][0-9]{5}</a:t>
                </a:r>
              </a:p>
              <a:p>
                <a:r>
                  <a:rPr lang="en-US" altLang="zh-CN" sz="1600" dirty="0">
                    <a:latin typeface="Times New Roman" panose="02020603050405020304" pitchFamily="18" charset="0"/>
                    <a:cs typeface="Times New Roman" panose="02020603050405020304" pitchFamily="18" charset="0"/>
                  </a:rPr>
                  <a:t>name=</a:t>
                </a:r>
                <a:r>
                  <a:rPr lang="en-US" altLang="zh-CN" sz="1600" dirty="0" err="1">
                    <a:latin typeface="Times New Roman" panose="02020603050405020304" pitchFamily="18" charset="0"/>
                    <a:cs typeface="Times New Roman" panose="02020603050405020304" pitchFamily="18" charset="0"/>
                  </a:rPr>
                  <a:t>loginTime;Type</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smtClean="0">
                    <a:latin typeface="Times New Roman" panose="02020603050405020304" pitchFamily="18" charset="0"/>
                    <a:cs typeface="Times New Roman" panose="02020603050405020304" pitchFamily="18" charset="0"/>
                  </a:rPr>
                  <a:t>minI</a:t>
                </a:r>
                <a:r>
                  <a:rPr lang="en-US" altLang="zh-CN" sz="1600" dirty="0" smtClean="0">
                    <a:latin typeface="Times New Roman" panose="02020603050405020304" pitchFamily="18" charset="0"/>
                    <a:cs typeface="Times New Roman" panose="02020603050405020304" pitchFamily="18" charset="0"/>
                  </a:rPr>
                  <a:t>=0;maxI=24</a:t>
                </a:r>
                <a:endParaRPr lang="en-US" altLang="zh-CN" sz="1600" b="1" dirty="0" smtClean="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𝒗</m:t>
                        </m:r>
                      </m:e>
                      <m:sub>
                        <m:r>
                          <a:rPr lang="en-US" altLang="zh-CN" sz="1600" b="1" i="1" smtClean="0">
                            <a:latin typeface="Cambria Math" panose="02040503050406030204" pitchFamily="18" charset="0"/>
                            <a:cs typeface="Times New Roman" panose="02020603050405020304" pitchFamily="18" charset="0"/>
                          </a:rPr>
                          <m:t>𝟓</m:t>
                        </m:r>
                      </m:sub>
                    </m:sSub>
                  </m:oMath>
                </a14:m>
                <a:r>
                  <a:rPr lang="en-US" altLang="zh-CN" sz="1600" b="1" dirty="0" smtClean="0">
                    <a:latin typeface="Times New Roman" panose="02020603050405020304" pitchFamily="18" charset="0"/>
                    <a:cs typeface="Times New Roman" panose="02020603050405020304" pitchFamily="18" charset="0"/>
                  </a:rPr>
                  <a:t>.Constraints:</a:t>
                </a:r>
              </a:p>
              <a:p>
                <a:r>
                  <a:rPr lang="en-US" altLang="zh-CN" sz="1600" dirty="0" err="1" smtClean="0">
                    <a:latin typeface="Times New Roman" panose="02020603050405020304" pitchFamily="18" charset="0"/>
                    <a:cs typeface="Times New Roman" panose="02020603050405020304" pitchFamily="18" charset="0"/>
                  </a:rPr>
                  <a:t>paraRelation</a:t>
                </a:r>
                <a:r>
                  <a:rPr lang="en-US" altLang="zh-CN" sz="1600" dirty="0" smtClean="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feeCalculate.License</a:t>
                </a:r>
                <a:r>
                  <a:rPr lang="en-US" altLang="zh-CN" sz="1600" dirty="0">
                    <a:latin typeface="Times New Roman" panose="02020603050405020304" pitchFamily="18" charset="0"/>
                    <a:cs typeface="Times New Roman" panose="02020603050405020304" pitchFamily="18" charset="0"/>
                  </a:rPr>
                  <a:t> = </a:t>
                </a:r>
                <a:r>
                  <a:rPr lang="en-US" altLang="zh-CN" sz="1600" dirty="0" smtClean="0">
                    <a:latin typeface="Times New Roman" panose="02020603050405020304" pitchFamily="18" charset="0"/>
                    <a:cs typeface="Times New Roman" panose="02020603050405020304" pitchFamily="18" charset="0"/>
                  </a:rPr>
                  <a:t>login.License</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feeCalculate.timeout</a:t>
                </a:r>
                <a:r>
                  <a:rPr lang="en-US" altLang="zh-CN" sz="1600" dirty="0">
                    <a:latin typeface="Times New Roman" panose="02020603050405020304" pitchFamily="18" charset="0"/>
                    <a:cs typeface="Times New Roman" panose="02020603050405020304" pitchFamily="18" charset="0"/>
                  </a:rPr>
                  <a:t> &gt;= </a:t>
                </a:r>
                <a:r>
                  <a:rPr lang="en-US" altLang="zh-CN" sz="1600" dirty="0" err="1">
                    <a:latin typeface="Times New Roman" panose="02020603050405020304" pitchFamily="18" charset="0"/>
                    <a:cs typeface="Times New Roman" panose="02020603050405020304" pitchFamily="18" charset="0"/>
                  </a:rPr>
                  <a:t>login.loginTime</a:t>
                </a:r>
                <a:r>
                  <a:rPr lang="en-US" altLang="zh-CN" sz="1600" dirty="0" smtClean="0">
                    <a:latin typeface="Times New Roman" panose="02020603050405020304" pitchFamily="18" charset="0"/>
                    <a:cs typeface="Times New Roman" panose="02020603050405020304" pitchFamily="18" charset="0"/>
                  </a:rPr>
                  <a:t>"]</a:t>
                </a:r>
              </a:p>
              <a:p>
                <a:r>
                  <a:rPr lang="en-US" altLang="zh-CN" sz="1600" dirty="0" err="1" smtClean="0">
                    <a:latin typeface="Times New Roman" panose="02020603050405020304" pitchFamily="18" charset="0"/>
                    <a:cs typeface="Times New Roman" panose="02020603050405020304" pitchFamily="18" charset="0"/>
                  </a:rPr>
                  <a:t>invokeOp</a:t>
                </a:r>
                <a:r>
                  <a:rPr lang="en-US" altLang="zh-CN" sz="1600" dirty="0" smtClean="0">
                    <a:latin typeface="Times New Roman" panose="02020603050405020304" pitchFamily="18" charset="0"/>
                    <a:cs typeface="Times New Roman" panose="02020603050405020304" pitchFamily="18" charset="0"/>
                  </a:rPr>
                  <a:t>= null</a:t>
                </a:r>
              </a:p>
              <a:p>
                <a:r>
                  <a:rPr lang="en-US" altLang="zh-CN" sz="1600" dirty="0" err="1" smtClean="0">
                    <a:latin typeface="Times New Roman" panose="02020603050405020304" pitchFamily="18" charset="0"/>
                    <a:cs typeface="Times New Roman" panose="02020603050405020304" pitchFamily="18" charset="0"/>
                  </a:rPr>
                  <a:t>preOp</a:t>
                </a:r>
                <a:r>
                  <a:rPr lang="en-US" altLang="zh-CN" sz="1600" dirty="0">
                    <a:latin typeface="Times New Roman" panose="02020603050405020304" pitchFamily="18" charset="0"/>
                    <a:cs typeface="Times New Roman" panose="02020603050405020304" pitchFamily="18" charset="0"/>
                  </a:rPr>
                  <a:t>= ((login)(</a:t>
                </a:r>
                <a:r>
                  <a:rPr lang="en-US" altLang="zh-CN" sz="1600" dirty="0" err="1">
                    <a:latin typeface="Times New Roman" panose="02020603050405020304" pitchFamily="18" charset="0"/>
                    <a:cs typeface="Times New Roman" panose="02020603050405020304" pitchFamily="18" charset="0"/>
                  </a:rPr>
                  <a:t>loginResponse_succ</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feeCalculate</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feeCalculateResponse_succ</a:t>
                </a:r>
                <a:r>
                  <a:rPr lang="en-US" altLang="zh-CN" sz="1600" dirty="0">
                    <a:latin typeface="Times New Roman" panose="02020603050405020304" pitchFamily="18" charset="0"/>
                    <a:cs typeface="Times New Roman" panose="02020603050405020304" pitchFamily="18" charset="0"/>
                  </a:rPr>
                  <a:t>))*(login)(</a:t>
                </a:r>
                <a:r>
                  <a:rPr lang="en-US" altLang="zh-CN" sz="1600" dirty="0" err="1">
                    <a:latin typeface="Times New Roman" panose="02020603050405020304" pitchFamily="18" charset="0"/>
                    <a:cs typeface="Times New Roman" panose="02020603050405020304" pitchFamily="18" charset="0"/>
                  </a:rPr>
                  <a:t>loginResponse_succ</a:t>
                </a:r>
                <a:r>
                  <a:rPr lang="en-US" altLang="zh-CN" sz="1600" dirty="0">
                    <a:latin typeface="Times New Roman" panose="02020603050405020304" pitchFamily="18" charset="0"/>
                    <a:cs typeface="Times New Roman" panose="02020603050405020304" pitchFamily="18" charset="0"/>
                  </a:rPr>
                  <a:t>)</a:t>
                </a:r>
              </a:p>
              <a:p>
                <a:r>
                  <a:rPr lang="en-US" altLang="zh-CN" sz="1600" dirty="0" smtClean="0">
                    <a:latin typeface="Times New Roman" panose="02020603050405020304" pitchFamily="18" charset="0"/>
                    <a:cs typeface="Times New Roman" panose="02020603050405020304" pitchFamily="18" charset="0"/>
                  </a:rPr>
                  <a:t>Iteration = false</a:t>
                </a:r>
              </a:p>
              <a:p>
                <a14:m>
                  <m:oMath xmlns:m="http://schemas.openxmlformats.org/officeDocument/2006/math">
                    <m:sSub>
                      <m:sSubPr>
                        <m:ctrlPr>
                          <a:rPr lang="en-US"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𝒗</m:t>
                        </m:r>
                      </m:e>
                      <m:sub>
                        <m:r>
                          <a:rPr lang="en-US" altLang="zh-CN" sz="1600" b="1" i="1">
                            <a:latin typeface="Cambria Math" panose="02040503050406030204" pitchFamily="18" charset="0"/>
                            <a:cs typeface="Times New Roman" panose="02020603050405020304" pitchFamily="18" charset="0"/>
                          </a:rPr>
                          <m:t>𝟓</m:t>
                        </m:r>
                      </m:sub>
                    </m:sSub>
                  </m:oMath>
                </a14:m>
                <a:r>
                  <a:rPr lang="en-US" altLang="zh-CN" sz="1600" b="1" dirty="0" smtClean="0">
                    <a:latin typeface="Times New Roman" panose="02020603050405020304" pitchFamily="18" charset="0"/>
                    <a:cs typeface="Times New Roman" panose="02020603050405020304" pitchFamily="18" charset="0"/>
                  </a:rPr>
                  <a:t>.Condition</a:t>
                </a:r>
                <a:r>
                  <a:rPr lang="en-US" altLang="zh-CN" sz="1600" b="1"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name=License; type=String; pattern=[</a:t>
                </a:r>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B</a:t>
                </a:r>
                <a:r>
                  <a:rPr lang="en-US" altLang="zh-CN" sz="1600" dirty="0">
                    <a:latin typeface="Times New Roman" panose="02020603050405020304" pitchFamily="18" charset="0"/>
                    <a:cs typeface="Times New Roman" panose="02020603050405020304" pitchFamily="18" charset="0"/>
                  </a:rPr>
                  <a:t>][J][A-Y][0-9]{5}</a:t>
                </a:r>
              </a:p>
              <a:p>
                <a:r>
                  <a:rPr lang="en-US" altLang="zh-CN" sz="1600" dirty="0">
                    <a:latin typeface="Times New Roman" panose="02020603050405020304" pitchFamily="18" charset="0"/>
                    <a:cs typeface="Times New Roman" panose="02020603050405020304" pitchFamily="18" charset="0"/>
                  </a:rPr>
                  <a:t>name=type; type=</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enumeration=0|1|2</a:t>
                </a:r>
              </a:p>
              <a:p>
                <a:r>
                  <a:rPr lang="en-US" altLang="zh-CN" sz="1600" dirty="0">
                    <a:latin typeface="Times New Roman" panose="02020603050405020304" pitchFamily="18" charset="0"/>
                    <a:cs typeface="Times New Roman" panose="02020603050405020304" pitchFamily="18" charset="0"/>
                  </a:rPr>
                  <a:t>name=timeout; type=</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minI</a:t>
                </a:r>
                <a:r>
                  <a:rPr lang="en-US" altLang="zh-CN" sz="1600" dirty="0">
                    <a:latin typeface="Times New Roman" panose="02020603050405020304" pitchFamily="18" charset="0"/>
                    <a:cs typeface="Times New Roman" panose="02020603050405020304" pitchFamily="18" charset="0"/>
                  </a:rPr>
                  <a:t>=0; </a:t>
                </a:r>
                <a:r>
                  <a:rPr lang="en-US" altLang="zh-CN" sz="1600" dirty="0" err="1">
                    <a:latin typeface="Times New Roman" panose="02020603050405020304" pitchFamily="18" charset="0"/>
                    <a:cs typeface="Times New Roman" panose="02020603050405020304" pitchFamily="18" charset="0"/>
                  </a:rPr>
                  <a:t>maxI</a:t>
                </a:r>
                <a:r>
                  <a:rPr lang="en-US" altLang="zh-CN" sz="1600" dirty="0">
                    <a:latin typeface="Times New Roman" panose="02020603050405020304" pitchFamily="18" charset="0"/>
                    <a:cs typeface="Times New Roman" panose="02020603050405020304" pitchFamily="18" charset="0"/>
                  </a:rPr>
                  <a:t>=24</a:t>
                </a:r>
              </a:p>
              <a:p>
                <a:r>
                  <a:rPr lang="en-US" altLang="zh-CN" sz="1600" dirty="0">
                    <a:latin typeface="Times New Roman" panose="02020603050405020304" pitchFamily="18" charset="0"/>
                    <a:cs typeface="Times New Roman" panose="02020603050405020304" pitchFamily="18" charset="0"/>
                  </a:rPr>
                  <a:t>name=</a:t>
                </a:r>
                <a:r>
                  <a:rPr lang="en-US" altLang="zh-CN" sz="1600" dirty="0" err="1">
                    <a:latin typeface="Times New Roman" panose="02020603050405020304" pitchFamily="18" charset="0"/>
                    <a:cs typeface="Times New Roman" panose="02020603050405020304" pitchFamily="18" charset="0"/>
                  </a:rPr>
                  <a:t>dayOfWeek</a:t>
                </a:r>
                <a:r>
                  <a:rPr lang="en-US" altLang="zh-CN" sz="1600" dirty="0">
                    <a:latin typeface="Times New Roman" panose="02020603050405020304" pitchFamily="18" charset="0"/>
                    <a:cs typeface="Times New Roman" panose="02020603050405020304" pitchFamily="18" charset="0"/>
                  </a:rPr>
                  <a:t>; type=</a:t>
                </a:r>
                <a:r>
                  <a:rPr lang="en-US" altLang="zh-CN" sz="1600" dirty="0" err="1">
                    <a:latin typeface="Times New Roman" panose="02020603050405020304" pitchFamily="18" charset="0"/>
                    <a:cs typeface="Times New Roman" panose="02020603050405020304" pitchFamily="18" charset="0"/>
                  </a:rPr>
                  <a:t>boolean</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name=</a:t>
                </a:r>
                <a:r>
                  <a:rPr lang="en-US" altLang="zh-CN" sz="1600" dirty="0" err="1">
                    <a:latin typeface="Times New Roman" panose="02020603050405020304" pitchFamily="18" charset="0"/>
                    <a:cs typeface="Times New Roman" panose="02020603050405020304" pitchFamily="18" charset="0"/>
                  </a:rPr>
                  <a:t>discountCoupon</a:t>
                </a:r>
                <a:r>
                  <a:rPr lang="en-US" altLang="zh-CN" sz="1600" dirty="0">
                    <a:latin typeface="Times New Roman" panose="02020603050405020304" pitchFamily="18" charset="0"/>
                    <a:cs typeface="Times New Roman" panose="02020603050405020304" pitchFamily="18" charset="0"/>
                  </a:rPr>
                  <a:t>; type=</a:t>
                </a:r>
                <a:r>
                  <a:rPr lang="en-US" altLang="zh-CN" sz="1600" dirty="0" err="1">
                    <a:latin typeface="Times New Roman" panose="02020603050405020304" pitchFamily="18" charset="0"/>
                    <a:cs typeface="Times New Roman" panose="02020603050405020304" pitchFamily="18" charset="0"/>
                  </a:rPr>
                  <a:t>boolean</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p:txBody>
          </p:sp>
        </mc:Choice>
        <mc:Fallback>
          <p:sp>
            <p:nvSpPr>
              <p:cNvPr id="61" name="Rectangle 8"/>
              <p:cNvSpPr>
                <a:spLocks noRot="1" noChangeAspect="1" noMove="1" noResize="1" noEditPoints="1" noAdjustHandles="1" noChangeArrowheads="1" noChangeShapeType="1" noTextEdit="1"/>
              </p:cNvSpPr>
              <p:nvPr/>
            </p:nvSpPr>
            <p:spPr bwMode="auto">
              <a:xfrm>
                <a:off x="260767" y="1105008"/>
                <a:ext cx="9364173" cy="4728633"/>
              </a:xfrm>
              <a:prstGeom prst="rect">
                <a:avLst/>
              </a:prstGeom>
              <a:blipFill>
                <a:blip r:embed="rId4"/>
                <a:stretch>
                  <a:fillRect l="-325" t="-257" b="-1414"/>
                </a:stretch>
              </a:blip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647576235"/>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8" name="矩形 7"/>
          <p:cNvSpPr/>
          <p:nvPr/>
        </p:nvSpPr>
        <p:spPr>
          <a:xfrm>
            <a:off x="429399" y="1982420"/>
            <a:ext cx="8063985" cy="2031325"/>
          </a:xfrm>
          <a:prstGeom prst="rect">
            <a:avLst/>
          </a:prstGeom>
        </p:spPr>
        <p:txBody>
          <a:bodyPr wrap="square">
            <a:spAutoFit/>
          </a:bodyPr>
          <a:lstStyle/>
          <a:p>
            <a:pPr marL="742950" lvl="1" indent="-285750">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基于模型的自动化测试工具</a:t>
            </a:r>
            <a:r>
              <a:rPr lang="en-US" altLang="zh-CN" dirty="0" err="1" smtClean="0">
                <a:solidFill>
                  <a:srgbClr val="000000"/>
                </a:solidFill>
                <a:latin typeface="华文楷体" panose="02010600040101010101" pitchFamily="2" charset="-122"/>
                <a:ea typeface="华文楷体" panose="02010600040101010101" pitchFamily="2" charset="-122"/>
              </a:rPr>
              <a:t>GraphWalker</a:t>
            </a:r>
            <a:endParaRPr lang="en-US" altLang="zh-CN" dirty="0" smtClean="0">
              <a:solidFill>
                <a:srgbClr val="000000"/>
              </a:solidFill>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endParaRPr lang="en-US" altLang="zh-CN" dirty="0" smtClean="0">
              <a:solidFill>
                <a:srgbClr val="000000"/>
              </a:solidFill>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生成的行为模型图转换为</a:t>
            </a:r>
            <a:r>
              <a:rPr lang="en-US" altLang="zh-CN" b="1" dirty="0" err="1" smtClean="0">
                <a:solidFill>
                  <a:srgbClr val="000000"/>
                </a:solidFill>
                <a:latin typeface="华文楷体" panose="02010600040101010101" pitchFamily="2" charset="-122"/>
                <a:ea typeface="华文楷体" panose="02010600040101010101" pitchFamily="2" charset="-122"/>
              </a:rPr>
              <a:t>graphml</a:t>
            </a:r>
            <a:endParaRPr lang="en-US" altLang="zh-CN" b="1" dirty="0" smtClean="0">
              <a:solidFill>
                <a:srgbClr val="000000"/>
              </a:solidFill>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endParaRPr lang="en-US" altLang="zh-CN" dirty="0" smtClean="0">
              <a:solidFill>
                <a:srgbClr val="000000"/>
              </a:solidFill>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使用不同覆盖准则生成正面测试序列</a:t>
            </a:r>
            <a:r>
              <a:rPr lang="en-US" altLang="zh-CN" dirty="0" smtClean="0">
                <a:solidFill>
                  <a:srgbClr val="000000"/>
                </a:solidFill>
                <a:latin typeface="华文楷体" panose="02010600040101010101" pitchFamily="2" charset="-122"/>
                <a:ea typeface="华文楷体" panose="02010600040101010101" pitchFamily="2" charset="-122"/>
              </a:rPr>
              <a:t>(PTS)</a:t>
            </a:r>
          </a:p>
          <a:p>
            <a:pPr marL="742950" lvl="1" indent="-285750">
              <a:buFont typeface="Arial" panose="020B0604020202020204" pitchFamily="34" charset="0"/>
              <a:buChar char="•"/>
            </a:pPr>
            <a:endParaRPr lang="en-US" altLang="zh-CN" dirty="0">
              <a:solidFill>
                <a:srgbClr val="000000"/>
              </a:solidFill>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针对解析</a:t>
            </a:r>
            <a:r>
              <a:rPr lang="en-US" altLang="zh-CN" dirty="0" smtClean="0">
                <a:solidFill>
                  <a:srgbClr val="000000"/>
                </a:solidFill>
                <a:latin typeface="华文楷体" panose="02010600040101010101" pitchFamily="2" charset="-122"/>
                <a:ea typeface="华文楷体" panose="02010600040101010101" pitchFamily="2" charset="-122"/>
              </a:rPr>
              <a:t>EX-WSDL</a:t>
            </a:r>
            <a:r>
              <a:rPr lang="zh-CN" altLang="en-US" dirty="0" smtClean="0">
                <a:solidFill>
                  <a:srgbClr val="000000"/>
                </a:solidFill>
                <a:latin typeface="华文楷体" panose="02010600040101010101" pitchFamily="2" charset="-122"/>
                <a:ea typeface="华文楷体" panose="02010600040101010101" pitchFamily="2" charset="-122"/>
              </a:rPr>
              <a:t>约束，生成违反约束负面测试序列</a:t>
            </a:r>
            <a:r>
              <a:rPr lang="en-US" altLang="zh-CN" dirty="0" smtClean="0">
                <a:solidFill>
                  <a:srgbClr val="000000"/>
                </a:solidFill>
                <a:latin typeface="华文楷体" panose="02010600040101010101" pitchFamily="2" charset="-122"/>
                <a:ea typeface="华文楷体" panose="02010600040101010101" pitchFamily="2" charset="-122"/>
              </a:rPr>
              <a:t>(NTS)</a:t>
            </a:r>
            <a:endParaRPr lang="en-US" altLang="zh-CN" dirty="0">
              <a:solidFill>
                <a:srgbClr val="00000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389215182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覆盖准则定义</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23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648215" y="1887170"/>
            <a:ext cx="8063985" cy="3693319"/>
          </a:xfrm>
          <a:prstGeom prst="rect">
            <a:avLst/>
          </a:prstGeom>
        </p:spPr>
        <p:txBody>
          <a:bodyPr wrap="square">
            <a:spAutoFit/>
          </a:bodyPr>
          <a:lstStyle/>
          <a:p>
            <a:pPr lvl="0"/>
            <a:r>
              <a:rPr lang="zh-CN" altLang="en-US" dirty="0">
                <a:solidFill>
                  <a:srgbClr val="000000"/>
                </a:solidFill>
                <a:latin typeface="华文楷体" panose="02010600040101010101" pitchFamily="2" charset="-122"/>
                <a:ea typeface="华文楷体" panose="02010600040101010101" pitchFamily="2" charset="-122"/>
              </a:rPr>
              <a:t>针对</a:t>
            </a:r>
            <a:r>
              <a:rPr lang="zh-CN" altLang="en-US" b="1" dirty="0">
                <a:solidFill>
                  <a:srgbClr val="000000"/>
                </a:solidFill>
                <a:latin typeface="华文楷体" panose="02010600040101010101" pitchFamily="2" charset="-122"/>
                <a:ea typeface="华文楷体" panose="02010600040101010101" pitchFamily="2" charset="-122"/>
              </a:rPr>
              <a:t>行为模型及服务约束</a:t>
            </a:r>
            <a:r>
              <a:rPr lang="zh-CN" altLang="en-US" dirty="0">
                <a:solidFill>
                  <a:srgbClr val="000000"/>
                </a:solidFill>
                <a:latin typeface="华文楷体" panose="02010600040101010101" pitchFamily="2" charset="-122"/>
                <a:ea typeface="华文楷体" panose="02010600040101010101" pitchFamily="2" charset="-122"/>
              </a:rPr>
              <a:t>设计覆盖准则</a:t>
            </a:r>
            <a:r>
              <a:rPr lang="zh-CN" altLang="en-US" dirty="0" smtClean="0">
                <a:solidFill>
                  <a:srgbClr val="000000"/>
                </a:solidFill>
                <a:latin typeface="华文楷体" panose="02010600040101010101" pitchFamily="2" charset="-122"/>
                <a:ea typeface="华文楷体" panose="02010600040101010101" pitchFamily="2" charset="-122"/>
              </a:rPr>
              <a:t>：</a:t>
            </a:r>
            <a:endParaRPr lang="en-US" altLang="zh-CN" dirty="0" smtClean="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b="1" dirty="0" smtClean="0">
                <a:solidFill>
                  <a:srgbClr val="000000"/>
                </a:solidFill>
                <a:latin typeface="华文楷体" panose="02010600040101010101" pitchFamily="2" charset="-122"/>
                <a:ea typeface="华文楷体" panose="02010600040101010101" pitchFamily="2" charset="-122"/>
              </a:rPr>
              <a:t>Operation</a:t>
            </a:r>
            <a:r>
              <a:rPr lang="en-US" altLang="zh-CN" dirty="0" smtClean="0">
                <a:solidFill>
                  <a:srgbClr val="000000"/>
                </a:solidFill>
                <a:latin typeface="华文楷体" panose="02010600040101010101" pitchFamily="2" charset="-122"/>
                <a:ea typeface="华文楷体" panose="02010600040101010101" pitchFamily="2" charset="-122"/>
              </a:rPr>
              <a:t> </a:t>
            </a:r>
            <a:r>
              <a:rPr lang="en-US" altLang="zh-CN" dirty="0">
                <a:solidFill>
                  <a:srgbClr val="000000"/>
                </a:solidFill>
                <a:latin typeface="华文楷体" panose="02010600040101010101" pitchFamily="2" charset="-122"/>
                <a:ea typeface="华文楷体" panose="02010600040101010101" pitchFamily="2" charset="-122"/>
              </a:rPr>
              <a:t>coverage</a:t>
            </a:r>
            <a:r>
              <a:rPr lang="zh-CN" altLang="en-US" dirty="0">
                <a:solidFill>
                  <a:srgbClr val="000000"/>
                </a:solidFill>
                <a:latin typeface="华文楷体" panose="02010600040101010101" pitchFamily="2" charset="-122"/>
                <a:ea typeface="华文楷体" panose="02010600040101010101" pitchFamily="2" charset="-122"/>
              </a:rPr>
              <a:t>（操作覆盖）：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要求被测服务中的操作至少被调用一</a:t>
            </a:r>
            <a:r>
              <a:rPr lang="zh-CN" altLang="en-US" dirty="0" smtClean="0">
                <a:solidFill>
                  <a:srgbClr val="000000"/>
                </a:solidFill>
                <a:latin typeface="华文楷体" panose="02010600040101010101" pitchFamily="2" charset="-122"/>
                <a:ea typeface="华文楷体" panose="02010600040101010101" pitchFamily="2" charset="-122"/>
              </a:rPr>
              <a:t>次</a:t>
            </a:r>
            <a:endParaRPr lang="en-US" altLang="zh-CN" dirty="0">
              <a:solidFill>
                <a:srgbClr val="000000"/>
              </a:solidFill>
              <a:latin typeface="华文楷体" panose="02010600040101010101" pitchFamily="2" charset="-122"/>
              <a:ea typeface="华文楷体" panose="02010600040101010101" pitchFamily="2" charset="-122"/>
            </a:endParaRPr>
          </a:p>
          <a:p>
            <a:pPr lvl="1"/>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b="1" dirty="0" smtClean="0">
                <a:solidFill>
                  <a:srgbClr val="000000"/>
                </a:solidFill>
                <a:latin typeface="华文楷体" panose="02010600040101010101" pitchFamily="2" charset="-122"/>
                <a:ea typeface="华文楷体" panose="02010600040101010101" pitchFamily="2" charset="-122"/>
              </a:rPr>
              <a:t>Response-Message</a:t>
            </a:r>
            <a:r>
              <a:rPr lang="en-US" altLang="zh-CN" dirty="0" smtClean="0">
                <a:solidFill>
                  <a:srgbClr val="000000"/>
                </a:solidFill>
                <a:latin typeface="华文楷体" panose="02010600040101010101" pitchFamily="2" charset="-122"/>
                <a:ea typeface="华文楷体" panose="02010600040101010101" pitchFamily="2" charset="-122"/>
              </a:rPr>
              <a:t> </a:t>
            </a:r>
            <a:r>
              <a:rPr lang="en-US" altLang="zh-CN" dirty="0">
                <a:solidFill>
                  <a:srgbClr val="000000"/>
                </a:solidFill>
                <a:latin typeface="华文楷体" panose="02010600040101010101" pitchFamily="2" charset="-122"/>
                <a:ea typeface="华文楷体" panose="02010600040101010101" pitchFamily="2" charset="-122"/>
              </a:rPr>
              <a:t>covering</a:t>
            </a:r>
            <a:r>
              <a:rPr lang="zh-CN" altLang="en-US" dirty="0" smtClean="0">
                <a:solidFill>
                  <a:srgbClr val="000000"/>
                </a:solidFill>
                <a:latin typeface="华文楷体" panose="02010600040101010101" pitchFamily="2" charset="-122"/>
                <a:ea typeface="华文楷体" panose="02010600040101010101" pitchFamily="2" charset="-122"/>
              </a:rPr>
              <a:t>（响应覆盖）</a:t>
            </a:r>
            <a:r>
              <a:rPr lang="zh-CN" altLang="en-US" dirty="0">
                <a:solidFill>
                  <a:srgbClr val="000000"/>
                </a:solidFill>
                <a:latin typeface="华文楷体" panose="02010600040101010101" pitchFamily="2" charset="-122"/>
                <a:ea typeface="华文楷体" panose="02010600040101010101" pitchFamily="2" charset="-122"/>
              </a:rPr>
              <a:t>：</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smtClean="0">
                <a:solidFill>
                  <a:srgbClr val="000000"/>
                </a:solidFill>
                <a:latin typeface="华文楷体" panose="02010600040101010101" pitchFamily="2" charset="-122"/>
                <a:ea typeface="华文楷体" panose="02010600040101010101" pitchFamily="2" charset="-122"/>
              </a:rPr>
              <a:t>要求</a:t>
            </a:r>
            <a:r>
              <a:rPr lang="zh-CN" altLang="en-US" dirty="0">
                <a:solidFill>
                  <a:srgbClr val="000000"/>
                </a:solidFill>
                <a:latin typeface="华文楷体" panose="02010600040101010101" pitchFamily="2" charset="-122"/>
                <a:ea typeface="华文楷体" panose="02010600040101010101" pitchFamily="2" charset="-122"/>
              </a:rPr>
              <a:t>被测试服务</a:t>
            </a:r>
            <a:r>
              <a:rPr lang="zh-CN" altLang="en-US" dirty="0" smtClean="0">
                <a:solidFill>
                  <a:srgbClr val="000000"/>
                </a:solidFill>
                <a:latin typeface="华文楷体" panose="02010600040101010101" pitchFamily="2" charset="-122"/>
                <a:ea typeface="华文楷体" panose="02010600040101010101" pitchFamily="2" charset="-122"/>
              </a:rPr>
              <a:t>的响应消息至少</a:t>
            </a:r>
            <a:r>
              <a:rPr lang="zh-CN" altLang="en-US" dirty="0">
                <a:solidFill>
                  <a:srgbClr val="000000"/>
                </a:solidFill>
                <a:latin typeface="华文楷体" panose="02010600040101010101" pitchFamily="2" charset="-122"/>
                <a:ea typeface="华文楷体" panose="02010600040101010101" pitchFamily="2" charset="-122"/>
              </a:rPr>
              <a:t>被执行一</a:t>
            </a:r>
            <a:r>
              <a:rPr lang="zh-CN" altLang="en-US" dirty="0" smtClean="0">
                <a:solidFill>
                  <a:srgbClr val="000000"/>
                </a:solidFill>
                <a:latin typeface="华文楷体" panose="02010600040101010101" pitchFamily="2" charset="-122"/>
                <a:ea typeface="华文楷体" panose="02010600040101010101" pitchFamily="2" charset="-122"/>
              </a:rPr>
              <a:t>次</a:t>
            </a:r>
            <a:endParaRPr lang="en-US" altLang="zh-CN" dirty="0" smtClean="0">
              <a:solidFill>
                <a:srgbClr val="000000"/>
              </a:solidFill>
              <a:latin typeface="华文楷体" panose="02010600040101010101" pitchFamily="2" charset="-122"/>
              <a:ea typeface="华文楷体" panose="02010600040101010101" pitchFamily="2" charset="-122"/>
            </a:endParaRPr>
          </a:p>
          <a:p>
            <a:pPr lvl="1"/>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b="1" dirty="0" smtClean="0">
                <a:solidFill>
                  <a:srgbClr val="000000"/>
                </a:solidFill>
                <a:latin typeface="华文楷体" panose="02010600040101010101" pitchFamily="2" charset="-122"/>
                <a:ea typeface="华文楷体" panose="02010600040101010101" pitchFamily="2" charset="-122"/>
              </a:rPr>
              <a:t>Edge</a:t>
            </a:r>
            <a:r>
              <a:rPr lang="en-US" altLang="zh-CN" dirty="0" smtClean="0">
                <a:solidFill>
                  <a:srgbClr val="000000"/>
                </a:solidFill>
                <a:latin typeface="华文楷体" panose="02010600040101010101" pitchFamily="2" charset="-122"/>
                <a:ea typeface="华文楷体" panose="02010600040101010101" pitchFamily="2" charset="-122"/>
              </a:rPr>
              <a:t> covering (</a:t>
            </a:r>
            <a:r>
              <a:rPr lang="zh-CN" altLang="en-US" dirty="0" smtClean="0">
                <a:solidFill>
                  <a:srgbClr val="000000"/>
                </a:solidFill>
                <a:latin typeface="华文楷体" panose="02010600040101010101" pitchFamily="2" charset="-122"/>
                <a:ea typeface="华文楷体" panose="02010600040101010101" pitchFamily="2" charset="-122"/>
              </a:rPr>
              <a:t>边覆盖</a:t>
            </a:r>
            <a:r>
              <a:rPr lang="en-US" altLang="zh-CN" dirty="0" smtClean="0">
                <a:solidFill>
                  <a:srgbClr val="000000"/>
                </a:solidFill>
                <a:latin typeface="华文楷体" panose="02010600040101010101" pitchFamily="2" charset="-122"/>
                <a:ea typeface="华文楷体" panose="02010600040101010101" pitchFamily="2" charset="-122"/>
              </a:rPr>
              <a:t>)</a:t>
            </a:r>
          </a:p>
          <a:p>
            <a:pPr lvl="1"/>
            <a:r>
              <a:rPr lang="zh-CN" altLang="en-US" dirty="0" smtClean="0">
                <a:solidFill>
                  <a:srgbClr val="000000"/>
                </a:solidFill>
                <a:latin typeface="华文楷体" panose="02010600040101010101" pitchFamily="2" charset="-122"/>
                <a:ea typeface="华文楷体" panose="02010600040101010101" pitchFamily="2" charset="-122"/>
              </a:rPr>
              <a:t>要求生成服务行为模型的边至少被覆盖一次</a:t>
            </a:r>
            <a:endParaRPr lang="en-US" altLang="zh-CN" dirty="0" smtClean="0">
              <a:solidFill>
                <a:srgbClr val="000000"/>
              </a:solidFill>
              <a:latin typeface="华文楷体" panose="02010600040101010101" pitchFamily="2" charset="-122"/>
              <a:ea typeface="华文楷体" panose="02010600040101010101" pitchFamily="2" charset="-122"/>
            </a:endParaRPr>
          </a:p>
          <a:p>
            <a:pPr lvl="1"/>
            <a:endParaRPr lang="en-US" altLang="zh-CN" dirty="0" smtClean="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b="1" dirty="0" smtClean="0">
                <a:solidFill>
                  <a:srgbClr val="000000"/>
                </a:solidFill>
                <a:latin typeface="华文楷体" panose="02010600040101010101" pitchFamily="2" charset="-122"/>
                <a:ea typeface="华文楷体" panose="02010600040101010101" pitchFamily="2" charset="-122"/>
              </a:rPr>
              <a:t>State</a:t>
            </a:r>
            <a:r>
              <a:rPr lang="en-US" altLang="zh-CN" dirty="0" smtClean="0">
                <a:solidFill>
                  <a:srgbClr val="000000"/>
                </a:solidFill>
                <a:latin typeface="华文楷体" panose="02010600040101010101" pitchFamily="2" charset="-122"/>
                <a:ea typeface="华文楷体" panose="02010600040101010101" pitchFamily="2" charset="-122"/>
              </a:rPr>
              <a:t> coverage</a:t>
            </a:r>
            <a:r>
              <a:rPr lang="zh-CN" altLang="en-US" dirty="0" smtClean="0">
                <a:solidFill>
                  <a:srgbClr val="000000"/>
                </a:solidFill>
                <a:latin typeface="华文楷体" panose="02010600040101010101" pitchFamily="2" charset="-122"/>
                <a:ea typeface="华文楷体" panose="02010600040101010101" pitchFamily="2" charset="-122"/>
              </a:rPr>
              <a:t>（状态覆盖）（结合前面所述覆盖准则一起使用）：</a:t>
            </a:r>
            <a:endParaRPr lang="en-US" altLang="zh-CN" dirty="0" smtClean="0">
              <a:solidFill>
                <a:srgbClr val="000000"/>
              </a:solidFill>
              <a:latin typeface="华文楷体" panose="02010600040101010101" pitchFamily="2" charset="-122"/>
              <a:ea typeface="华文楷体" panose="02010600040101010101" pitchFamily="2" charset="-122"/>
            </a:endParaRPr>
          </a:p>
          <a:p>
            <a:pPr lvl="1"/>
            <a:r>
              <a:rPr lang="zh-CN" altLang="en-US" dirty="0" smtClean="0">
                <a:solidFill>
                  <a:srgbClr val="000000"/>
                </a:solidFill>
                <a:latin typeface="华文楷体" panose="02010600040101010101" pitchFamily="2" charset="-122"/>
                <a:ea typeface="华文楷体" panose="02010600040101010101" pitchFamily="2" charset="-122"/>
              </a:rPr>
              <a:t>覆盖服务行为模型节点及边的时候，生成测试序列时并未考虑覆到达该消息节点或执行边的服务状态，这里需要对状态进行覆盖</a:t>
            </a:r>
            <a:endParaRPr lang="en-US" altLang="zh-CN" dirty="0" smtClean="0">
              <a:solidFill>
                <a:srgbClr val="000000"/>
              </a:solidFill>
              <a:latin typeface="华文楷体" panose="02010600040101010101" pitchFamily="2" charset="-122"/>
              <a:ea typeface="华文楷体" panose="02010600040101010101" pitchFamily="2" charset="-122"/>
            </a:endParaRPr>
          </a:p>
        </p:txBody>
      </p:sp>
      <p:sp>
        <p:nvSpPr>
          <p:cNvPr id="3" name="矩形 2"/>
          <p:cNvSpPr/>
          <p:nvPr/>
        </p:nvSpPr>
        <p:spPr>
          <a:xfrm>
            <a:off x="429399" y="1119946"/>
            <a:ext cx="1858201"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smtClean="0">
                <a:solidFill>
                  <a:schemeClr val="accent1"/>
                </a:solidFill>
                <a:latin typeface="Arial" panose="020B0604020202020204" pitchFamily="34" charset="0"/>
                <a:ea typeface="微软雅黑" panose="020B0503020204020204" pitchFamily="34" charset="-122"/>
              </a:rPr>
              <a:t>测试序列生成</a:t>
            </a:r>
            <a:endParaRPr lang="zh-CN" altLang="en-US" b="1" dirty="0">
              <a:solidFill>
                <a:schemeClr val="accent1"/>
              </a:solidFill>
              <a:latin typeface="Arial" panose="020B0604020202020204" pitchFamily="34" charset="0"/>
              <a:ea typeface="微软雅黑" panose="020B0503020204020204" pitchFamily="34" charset="-122"/>
            </a:endParaRPr>
          </a:p>
        </p:txBody>
      </p:sp>
    </p:spTree>
    <p:custDataLst>
      <p:tags r:id="rId1"/>
    </p:custDataLst>
    <p:extLst>
      <p:ext uri="{BB962C8B-B14F-4D97-AF65-F5344CB8AC3E}">
        <p14:creationId xmlns:p14="http://schemas.microsoft.com/office/powerpoint/2010/main" val="300333684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139653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smtClean="0">
                <a:solidFill>
                  <a:schemeClr val="accent1"/>
                </a:solidFill>
                <a:latin typeface="Arial" panose="020B0604020202020204" pitchFamily="34" charset="0"/>
                <a:ea typeface="微软雅黑" panose="020B0503020204020204" pitchFamily="34" charset="-122"/>
              </a:rPr>
              <a:t>算法描述</a:t>
            </a:r>
            <a:endParaRPr lang="en-US" altLang="zh-CN" b="1" dirty="0">
              <a:solidFill>
                <a:schemeClr val="accent1"/>
              </a:solidFill>
              <a:latin typeface="Arial" panose="020B0604020202020204" pitchFamily="34" charset="0"/>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815106135"/>
              </p:ext>
            </p:extLst>
          </p:nvPr>
        </p:nvGraphicFramePr>
        <p:xfrm>
          <a:off x="585686" y="1732425"/>
          <a:ext cx="2754825" cy="601303"/>
        </p:xfrm>
        <a:graphic>
          <a:graphicData uri="http://schemas.openxmlformats.org/drawingml/2006/table">
            <a:tbl>
              <a:tblPr firstRow="1" bandRow="1">
                <a:tableStyleId>{69CF1AB2-1976-4502-BF36-3FF5EA218861}</a:tableStyleId>
              </a:tblPr>
              <a:tblGrid>
                <a:gridCol w="575867">
                  <a:extLst>
                    <a:ext uri="{9D8B030D-6E8A-4147-A177-3AD203B41FA5}">
                      <a16:colId xmlns:a16="http://schemas.microsoft.com/office/drawing/2014/main" val="1309080762"/>
                    </a:ext>
                  </a:extLst>
                </a:gridCol>
                <a:gridCol w="2178958">
                  <a:extLst>
                    <a:ext uri="{9D8B030D-6E8A-4147-A177-3AD203B41FA5}">
                      <a16:colId xmlns:a16="http://schemas.microsoft.com/office/drawing/2014/main" val="3076945848"/>
                    </a:ext>
                  </a:extLst>
                </a:gridCol>
              </a:tblGrid>
              <a:tr h="248501">
                <a:tc>
                  <a:txBody>
                    <a:bodyPr/>
                    <a:lstStyle/>
                    <a:p>
                      <a:r>
                        <a:rPr lang="zh-CN" altLang="en-US" sz="1200" b="0" dirty="0" smtClean="0">
                          <a:latin typeface="仿宋" panose="02010609060101010101" pitchFamily="49" charset="-122"/>
                          <a:ea typeface="仿宋" panose="02010609060101010101" pitchFamily="49" charset="-122"/>
                        </a:rPr>
                        <a:t>输入</a:t>
                      </a:r>
                      <a:endParaRPr lang="zh-CN" altLang="en-US" sz="1200" b="0" dirty="0">
                        <a:latin typeface="仿宋" panose="02010609060101010101" pitchFamily="49" charset="-122"/>
                        <a:ea typeface="仿宋" panose="02010609060101010101" pitchFamily="49" charset="-122"/>
                      </a:endParaRPr>
                    </a:p>
                  </a:txBody>
                  <a:tcPr>
                    <a:lnL w="12700" cap="flat" cmpd="sng" algn="ctr">
                      <a:noFill/>
                      <a:prstDash val="solid"/>
                      <a:round/>
                      <a:headEnd type="none" w="med" len="med"/>
                      <a:tailEnd type="none" w="med" len="med"/>
                    </a:lnL>
                  </a:tcPr>
                </a:tc>
                <a:tc>
                  <a:txBody>
                    <a:bodyPr/>
                    <a:lstStyle/>
                    <a:p>
                      <a:r>
                        <a:rPr lang="zh-CN" altLang="en-US" sz="1200" b="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覆盖准则、行为模型图</a:t>
                      </a:r>
                      <a:endParaRPr lang="zh-CN" altLang="en-US" sz="12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434278246"/>
                  </a:ext>
                </a:extLst>
              </a:tr>
              <a:tr h="326983">
                <a:tc>
                  <a:txBody>
                    <a:bodyPr/>
                    <a:lstStyle/>
                    <a:p>
                      <a:r>
                        <a:rPr lang="zh-CN" altLang="en-US" sz="1200" b="0" dirty="0" smtClean="0">
                          <a:latin typeface="仿宋" panose="02010609060101010101" pitchFamily="49" charset="-122"/>
                          <a:ea typeface="仿宋" panose="02010609060101010101" pitchFamily="49" charset="-122"/>
                        </a:rPr>
                        <a:t>输出</a:t>
                      </a:r>
                      <a:endParaRPr lang="zh-CN" altLang="en-US" sz="1200" b="0" dirty="0">
                        <a:latin typeface="仿宋" panose="02010609060101010101" pitchFamily="49" charset="-122"/>
                        <a:ea typeface="仿宋" panose="02010609060101010101" pitchFamily="49" charset="-122"/>
                      </a:endParaRPr>
                    </a:p>
                  </a:txBody>
                  <a:tcPr>
                    <a:lnL w="12700" cap="flat" cmpd="sng" algn="ctr">
                      <a:noFill/>
                      <a:prstDash val="solid"/>
                      <a:round/>
                      <a:headEnd type="none" w="med" len="med"/>
                      <a:tailEnd type="none" w="med" len="med"/>
                    </a:lnL>
                  </a:tcPr>
                </a:tc>
                <a:tc>
                  <a:txBody>
                    <a:bodyPr/>
                    <a:lstStyle/>
                    <a:p>
                      <a:r>
                        <a:rPr lang="zh-CN" altLang="en-US" sz="1200" b="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测试序列集合</a:t>
                      </a:r>
                      <a:r>
                        <a:rPr lang="en-US" altLang="zh-CN" sz="1200" b="0" dirty="0" err="1"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tsm</a:t>
                      </a:r>
                      <a:endParaRPr lang="zh-CN" altLang="en-US" sz="12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828076249"/>
                  </a:ext>
                </a:extLst>
              </a:tr>
            </a:tbl>
          </a:graphicData>
        </a:graphic>
      </p:graphicFrame>
      <p:pic>
        <p:nvPicPr>
          <p:cNvPr id="18" name="图片 17"/>
          <p:cNvPicPr>
            <a:picLocks noChangeAspect="1"/>
          </p:cNvPicPr>
          <p:nvPr/>
        </p:nvPicPr>
        <p:blipFill rotWithShape="1">
          <a:blip r:embed="rId4"/>
          <a:srcRect r="24428"/>
          <a:stretch/>
        </p:blipFill>
        <p:spPr>
          <a:xfrm>
            <a:off x="585686" y="2576875"/>
            <a:ext cx="4081564" cy="2795130"/>
          </a:xfrm>
          <a:prstGeom prst="rect">
            <a:avLst/>
          </a:prstGeom>
        </p:spPr>
      </p:pic>
      <p:pic>
        <p:nvPicPr>
          <p:cNvPr id="20" name="图片 19"/>
          <p:cNvPicPr>
            <a:picLocks noChangeAspect="1"/>
          </p:cNvPicPr>
          <p:nvPr/>
        </p:nvPicPr>
        <p:blipFill rotWithShape="1">
          <a:blip r:embed="rId5"/>
          <a:srcRect r="36949"/>
          <a:stretch/>
        </p:blipFill>
        <p:spPr>
          <a:xfrm>
            <a:off x="5062436" y="2576875"/>
            <a:ext cx="3405289" cy="2595804"/>
          </a:xfrm>
          <a:prstGeom prst="rect">
            <a:avLst/>
          </a:prstGeom>
        </p:spPr>
      </p:pic>
    </p:spTree>
    <p:custDataLst>
      <p:tags r:id="rId1"/>
    </p:custDataLst>
    <p:extLst>
      <p:ext uri="{BB962C8B-B14F-4D97-AF65-F5344CB8AC3E}">
        <p14:creationId xmlns:p14="http://schemas.microsoft.com/office/powerpoint/2010/main" val="307558388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测试</a:t>
            </a:r>
            <a:r>
              <a:rPr lang="zh-CN" altLang="en-US" sz="3000" b="1" dirty="0">
                <a:solidFill>
                  <a:srgbClr val="FFFFFF"/>
                </a:solidFill>
                <a:latin typeface="华文新魏" panose="02010800040101010101" pitchFamily="2" charset="-122"/>
                <a:ea typeface="华文新魏" panose="02010800040101010101" pitchFamily="2" charset="-122"/>
              </a:rPr>
              <a:t>数据</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275576"/>
            <a:ext cx="79931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a:solidFill>
                  <a:schemeClr val="accent1"/>
                </a:solidFill>
                <a:latin typeface="华文楷体" panose="02010600040101010101" pitchFamily="2" charset="-122"/>
                <a:ea typeface="华文楷体" panose="02010600040101010101" pitchFamily="2" charset="-122"/>
              </a:rPr>
              <a:t>重点研究</a:t>
            </a:r>
            <a:r>
              <a:rPr lang="zh-CN" altLang="en-US" sz="2000" dirty="0" smtClean="0">
                <a:solidFill>
                  <a:schemeClr val="accent1"/>
                </a:solidFill>
                <a:latin typeface="华文楷体" panose="02010600040101010101" pitchFamily="2" charset="-122"/>
                <a:ea typeface="华文楷体" panose="02010600040101010101" pitchFamily="2" charset="-122"/>
              </a:rPr>
              <a:t>以下两个</a:t>
            </a:r>
            <a:r>
              <a:rPr lang="zh-CN" altLang="en-US" sz="2000" b="1" dirty="0">
                <a:solidFill>
                  <a:schemeClr val="accent1"/>
                </a:solidFill>
                <a:latin typeface="华文楷体" panose="02010600040101010101" pitchFamily="2" charset="-122"/>
                <a:ea typeface="华文楷体" panose="02010600040101010101" pitchFamily="2" charset="-122"/>
              </a:rPr>
              <a:t>问题</a:t>
            </a:r>
            <a:r>
              <a:rPr lang="zh-CN" altLang="en-US" sz="2000" dirty="0">
                <a:solidFill>
                  <a:schemeClr val="accent1"/>
                </a:solidFill>
                <a:latin typeface="华文楷体" panose="02010600040101010101" pitchFamily="2" charset="-122"/>
                <a:ea typeface="华文楷体" panose="02010600040101010101" pitchFamily="2" charset="-122"/>
              </a:rPr>
              <a:t>：</a:t>
            </a:r>
            <a:endParaRPr lang="en-US" altLang="zh-CN" sz="2000" dirty="0">
              <a:solidFill>
                <a:schemeClr val="accent1"/>
              </a:solidFill>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约束条件表达式的提取</a:t>
            </a: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自动运行</a:t>
            </a:r>
            <a:r>
              <a:rPr lang="en-US" altLang="zh-CN" sz="2000" b="1" dirty="0">
                <a:latin typeface="华文楷体" panose="02010600040101010101" pitchFamily="2" charset="-122"/>
                <a:ea typeface="华文楷体" panose="02010600040101010101" pitchFamily="2" charset="-122"/>
              </a:rPr>
              <a:t>Z3</a:t>
            </a:r>
            <a:r>
              <a:rPr lang="zh-CN" altLang="en-US" sz="2000" b="1" dirty="0">
                <a:latin typeface="华文楷体" panose="02010600040101010101" pitchFamily="2" charset="-122"/>
                <a:ea typeface="华文楷体" panose="02010600040101010101" pitchFamily="2" charset="-122"/>
              </a:rPr>
              <a:t>约束求解工具进行</a:t>
            </a:r>
            <a:r>
              <a:rPr lang="zh-CN" altLang="en-US" sz="2000" b="1" dirty="0" smtClean="0">
                <a:latin typeface="华文楷体" panose="02010600040101010101" pitchFamily="2" charset="-122"/>
                <a:ea typeface="华文楷体" panose="02010600040101010101" pitchFamily="2" charset="-122"/>
              </a:rPr>
              <a:t>求解</a:t>
            </a:r>
            <a:endParaRPr lang="zh-CN" altLang="en-US" sz="2000" b="1" dirty="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4"/>
          <a:stretch>
            <a:fillRect/>
          </a:stretch>
        </p:blipFill>
        <p:spPr>
          <a:xfrm>
            <a:off x="607809" y="2874682"/>
            <a:ext cx="5623332" cy="1993900"/>
          </a:xfrm>
          <a:prstGeom prst="rect">
            <a:avLst/>
          </a:prstGeom>
        </p:spPr>
      </p:pic>
      <p:sp>
        <p:nvSpPr>
          <p:cNvPr id="8" name="圆角矩形 7"/>
          <p:cNvSpPr/>
          <p:nvPr/>
        </p:nvSpPr>
        <p:spPr>
          <a:xfrm>
            <a:off x="3162300" y="2781300"/>
            <a:ext cx="2038350" cy="1495425"/>
          </a:xfrm>
          <a:prstGeom prst="roundRect">
            <a:avLst/>
          </a:prstGeom>
          <a:noFill/>
          <a:ln>
            <a:solidFill>
              <a:srgbClr val="005392"/>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85775" y="2781299"/>
            <a:ext cx="2486025" cy="2171701"/>
          </a:xfrm>
          <a:prstGeom prst="roundRect">
            <a:avLst/>
          </a:prstGeom>
          <a:noFill/>
          <a:ln>
            <a:solidFill>
              <a:srgbClr val="005392"/>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556572988"/>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left)">
                                      <p:cBhvr>
                                        <p:cTn id="10" dur="500"/>
                                        <p:tgtEl>
                                          <p:spTgt spid="9">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left)">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en-US" altLang="zh-CN"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Z3</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约束求解</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895726"/>
            <a:ext cx="7993114"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914400" lvl="1" indent="-457200" algn="just">
              <a:lnSpc>
                <a:spcPct val="120000"/>
              </a:lnSpc>
              <a:buFont typeface="+mj-ea"/>
              <a:buAutoNum type="circleNumDbPlain"/>
            </a:pPr>
            <a:r>
              <a:rPr lang="zh-CN" altLang="en-US" sz="2000" b="1" dirty="0" smtClean="0">
                <a:latin typeface="华文楷体" panose="02010600040101010101" pitchFamily="2" charset="-122"/>
                <a:ea typeface="华文楷体" panose="02010600040101010101" pitchFamily="2" charset="-122"/>
              </a:rPr>
              <a:t>自动</a:t>
            </a:r>
            <a:r>
              <a:rPr lang="zh-CN" altLang="en-US" sz="2000" b="1" dirty="0">
                <a:latin typeface="华文楷体" panose="02010600040101010101" pitchFamily="2" charset="-122"/>
                <a:ea typeface="华文楷体" panose="02010600040101010101" pitchFamily="2" charset="-122"/>
              </a:rPr>
              <a:t>运行</a:t>
            </a:r>
            <a:r>
              <a:rPr lang="en-US" altLang="zh-CN" sz="2000" b="1" dirty="0">
                <a:latin typeface="华文楷体" panose="02010600040101010101" pitchFamily="2" charset="-122"/>
                <a:ea typeface="华文楷体" panose="02010600040101010101" pitchFamily="2" charset="-122"/>
              </a:rPr>
              <a:t>Z3</a:t>
            </a:r>
            <a:r>
              <a:rPr lang="zh-CN" altLang="en-US" sz="2000" b="1" dirty="0">
                <a:latin typeface="华文楷体" panose="02010600040101010101" pitchFamily="2" charset="-122"/>
                <a:ea typeface="华文楷体" panose="02010600040101010101" pitchFamily="2" charset="-122"/>
              </a:rPr>
              <a:t>约束求解工具进行</a:t>
            </a:r>
            <a:r>
              <a:rPr lang="zh-CN" altLang="en-US" sz="2000" b="1" dirty="0" smtClean="0">
                <a:latin typeface="华文楷体" panose="02010600040101010101" pitchFamily="2" charset="-122"/>
                <a:ea typeface="华文楷体" panose="02010600040101010101" pitchFamily="2" charset="-122"/>
              </a:rPr>
              <a:t>求解</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nvSpPr>
        <p:spPr>
          <a:xfrm>
            <a:off x="634235" y="4345696"/>
            <a:ext cx="6724650" cy="2246769"/>
          </a:xfrm>
          <a:prstGeom prst="rect">
            <a:avLst/>
          </a:prstGeom>
        </p:spPr>
        <p:txBody>
          <a:bodyPr wrap="square">
            <a:spAutoFit/>
          </a:bodyPr>
          <a:lstStyle/>
          <a:p>
            <a:r>
              <a:rPr lang="zh-CN" altLang="en-US" sz="1400" dirty="0">
                <a:latin typeface="华文楷体" panose="02010600040101010101" pitchFamily="2" charset="-122"/>
                <a:ea typeface="华文楷体" panose="02010600040101010101" pitchFamily="2" charset="-122"/>
              </a:rPr>
              <a:t>Z</a:t>
            </a:r>
            <a:r>
              <a:rPr lang="zh-CN" altLang="en-US" sz="1400" dirty="0" smtClean="0">
                <a:latin typeface="华文楷体" panose="02010600040101010101" pitchFamily="2" charset="-122"/>
                <a:ea typeface="华文楷体" panose="02010600040101010101" pitchFamily="2" charset="-122"/>
              </a:rPr>
              <a:t>3求解脚本的</a:t>
            </a:r>
            <a:r>
              <a:rPr lang="zh-CN" altLang="en-US" sz="1400" dirty="0">
                <a:latin typeface="华文楷体" panose="02010600040101010101" pitchFamily="2" charset="-122"/>
                <a:ea typeface="华文楷体" panose="02010600040101010101" pitchFamily="2" charset="-122"/>
              </a:rPr>
              <a:t>输入</a:t>
            </a:r>
            <a:r>
              <a:rPr lang="zh-CN" altLang="en-US" sz="1400" dirty="0" smtClean="0">
                <a:latin typeface="华文楷体" panose="02010600040101010101" pitchFamily="2" charset="-122"/>
                <a:ea typeface="华文楷体" panose="02010600040101010101" pitchFamily="2" charset="-122"/>
              </a:rPr>
              <a:t>格式有如下三个部分</a:t>
            </a:r>
            <a:endParaRPr lang="en-US" altLang="zh-CN" sz="1400"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1400" dirty="0" smtClean="0">
                <a:latin typeface="华文楷体" panose="02010600040101010101" pitchFamily="2" charset="-122"/>
                <a:ea typeface="华文楷体" panose="02010600040101010101" pitchFamily="2" charset="-122"/>
              </a:rPr>
              <a:t>变量</a:t>
            </a:r>
            <a:r>
              <a:rPr lang="zh-CN" altLang="en-US" sz="1400" dirty="0">
                <a:latin typeface="华文楷体" panose="02010600040101010101" pitchFamily="2" charset="-122"/>
                <a:ea typeface="华文楷体" panose="02010600040101010101" pitchFamily="2" charset="-122"/>
              </a:rPr>
              <a:t>定义部分：</a:t>
            </a:r>
            <a:endParaRPr lang="en-US" altLang="zh-CN"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	</a:t>
            </a:r>
            <a:r>
              <a:rPr lang="zh-CN" altLang="en-US" sz="1400" dirty="0">
                <a:latin typeface="华文楷体" panose="02010600040101010101" pitchFamily="2" charset="-122"/>
                <a:ea typeface="华文楷体" panose="02010600040101010101" pitchFamily="2" charset="-122"/>
              </a:rPr>
              <a:t>使用</a:t>
            </a:r>
            <a:r>
              <a:rPr lang="en-US" altLang="zh-CN" sz="1400" dirty="0">
                <a:latin typeface="华文楷体" panose="02010600040101010101" pitchFamily="2" charset="-122"/>
                <a:ea typeface="华文楷体" panose="02010600040101010101" pitchFamily="2" charset="-122"/>
              </a:rPr>
              <a:t>declare-</a:t>
            </a:r>
            <a:r>
              <a:rPr lang="en-US" altLang="zh-CN" sz="1400" dirty="0" err="1">
                <a:latin typeface="华文楷体" panose="02010600040101010101" pitchFamily="2" charset="-122"/>
                <a:ea typeface="华文楷体" panose="02010600040101010101" pitchFamily="2" charset="-122"/>
              </a:rPr>
              <a:t>const</a:t>
            </a:r>
            <a:r>
              <a:rPr lang="zh-CN" altLang="en-US" sz="1400" dirty="0">
                <a:latin typeface="华文楷体" panose="02010600040101010101" pitchFamily="2" charset="-122"/>
                <a:ea typeface="华文楷体" panose="02010600040101010101" pitchFamily="2" charset="-122"/>
              </a:rPr>
              <a:t>命令定义需要求解的变量</a:t>
            </a:r>
            <a:endParaRPr lang="en-US" altLang="zh-CN" sz="1400" dirty="0">
              <a:latin typeface="华文楷体" panose="02010600040101010101" pitchFamily="2" charset="-122"/>
              <a:ea typeface="华文楷体" panose="02010600040101010101" pitchFamily="2" charset="-122"/>
            </a:endParaRPr>
          </a:p>
          <a:p>
            <a:r>
              <a:rPr lang="en-US" altLang="zh-CN" sz="1400" dirty="0">
                <a:latin typeface="仿宋" panose="02010609060101010101" pitchFamily="49" charset="-122"/>
                <a:ea typeface="仿宋" panose="02010609060101010101" pitchFamily="49" charset="-122"/>
              </a:rPr>
              <a:t>	</a:t>
            </a:r>
            <a:r>
              <a:rPr lang="en-US" altLang="zh-CN" sz="1400" dirty="0">
                <a:latin typeface="华文楷体" panose="02010600040101010101" pitchFamily="2" charset="-122"/>
                <a:ea typeface="华文楷体" panose="02010600040101010101" pitchFamily="2" charset="-122"/>
              </a:rPr>
              <a:t>Z3</a:t>
            </a:r>
            <a:r>
              <a:rPr lang="zh-CN" altLang="en-US" sz="1400" dirty="0">
                <a:latin typeface="华文楷体" panose="02010600040101010101" pitchFamily="2" charset="-122"/>
                <a:ea typeface="华文楷体" panose="02010600040101010101" pitchFamily="2" charset="-122"/>
              </a:rPr>
              <a:t>内置</a:t>
            </a:r>
            <a:r>
              <a:rPr lang="zh-CN" altLang="en-US" sz="1400" dirty="0" smtClean="0">
                <a:latin typeface="华文楷体" panose="02010600040101010101" pitchFamily="2" charset="-122"/>
                <a:ea typeface="华文楷体" panose="02010600040101010101" pitchFamily="2" charset="-122"/>
              </a:rPr>
              <a:t>整数</a:t>
            </a:r>
            <a:r>
              <a:rPr lang="en-US" altLang="zh-CN" sz="1400" dirty="0" smtClean="0">
                <a:latin typeface="华文楷体" panose="02010600040101010101" pitchFamily="2" charset="-122"/>
                <a:ea typeface="华文楷体" panose="02010600040101010101" pitchFamily="2" charset="-122"/>
              </a:rPr>
              <a:t>(</a:t>
            </a:r>
            <a:r>
              <a:rPr lang="en-US" altLang="zh-CN" sz="1400" dirty="0" err="1" smtClean="0">
                <a:latin typeface="华文楷体" panose="02010600040101010101" pitchFamily="2" charset="-122"/>
                <a:ea typeface="华文楷体" panose="02010600040101010101" pitchFamily="2" charset="-122"/>
              </a:rPr>
              <a:t>Int</a:t>
            </a:r>
            <a:r>
              <a:rPr lang="en-US" altLang="zh-CN" sz="1400" dirty="0" smtClean="0">
                <a:latin typeface="华文楷体" panose="02010600040101010101" pitchFamily="2" charset="-122"/>
                <a:ea typeface="华文楷体" panose="02010600040101010101" pitchFamily="2" charset="-122"/>
              </a:rPr>
              <a:t>)</a:t>
            </a:r>
            <a:r>
              <a:rPr lang="zh-CN" altLang="en-US" sz="1400" dirty="0" smtClean="0">
                <a:latin typeface="华文楷体" panose="02010600040101010101" pitchFamily="2" charset="-122"/>
                <a:ea typeface="华文楷体" panose="02010600040101010101" pitchFamily="2" charset="-122"/>
              </a:rPr>
              <a:t>、实数</a:t>
            </a:r>
            <a:r>
              <a:rPr lang="en-US" altLang="zh-CN" sz="1400" dirty="0" smtClean="0">
                <a:latin typeface="华文楷体" panose="02010600040101010101" pitchFamily="2" charset="-122"/>
                <a:ea typeface="华文楷体" panose="02010600040101010101" pitchFamily="2" charset="-122"/>
              </a:rPr>
              <a:t>(Real)</a:t>
            </a:r>
            <a:r>
              <a:rPr lang="zh-CN" altLang="en-US" sz="1400" dirty="0" smtClean="0">
                <a:latin typeface="华文楷体" panose="02010600040101010101" pitchFamily="2" charset="-122"/>
                <a:ea typeface="华文楷体" panose="02010600040101010101" pitchFamily="2" charset="-122"/>
              </a:rPr>
              <a:t>、布尔数（</a:t>
            </a:r>
            <a:r>
              <a:rPr lang="en-US" altLang="zh-CN" sz="1400" dirty="0" smtClean="0">
                <a:latin typeface="华文楷体" panose="02010600040101010101" pitchFamily="2" charset="-122"/>
                <a:ea typeface="华文楷体" panose="02010600040101010101" pitchFamily="2" charset="-122"/>
              </a:rPr>
              <a:t>Bool</a:t>
            </a:r>
            <a:r>
              <a:rPr lang="zh-CN" altLang="en-US" sz="1400" dirty="0" smtClean="0">
                <a:latin typeface="华文楷体" panose="02010600040101010101" pitchFamily="2" charset="-122"/>
                <a:ea typeface="华文楷体" panose="02010600040101010101" pitchFamily="2" charset="-122"/>
              </a:rPr>
              <a:t>）及字符串（</a:t>
            </a:r>
            <a:r>
              <a:rPr lang="en-US" altLang="zh-CN" sz="1400" dirty="0" smtClean="0">
                <a:latin typeface="华文楷体" panose="02010600040101010101" pitchFamily="2" charset="-122"/>
                <a:ea typeface="华文楷体" panose="02010600040101010101" pitchFamily="2" charset="-122"/>
              </a:rPr>
              <a:t>String)   	</a:t>
            </a:r>
            <a:r>
              <a:rPr lang="zh-CN" altLang="en-US" sz="1400" dirty="0" smtClean="0">
                <a:latin typeface="华文楷体" panose="02010600040101010101" pitchFamily="2" charset="-122"/>
                <a:ea typeface="华文楷体" panose="02010600040101010101" pitchFamily="2" charset="-122"/>
              </a:rPr>
              <a:t>常量支持</a:t>
            </a:r>
            <a:endParaRPr lang="en-US" altLang="zh-CN" sz="1400" dirty="0" smtClean="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华文楷体" panose="02010600040101010101" pitchFamily="2" charset="-122"/>
                <a:ea typeface="华文楷体" panose="02010600040101010101" pitchFamily="2" charset="-122"/>
              </a:rPr>
              <a:t>运算</a:t>
            </a:r>
            <a:r>
              <a:rPr lang="zh-CN" altLang="en-US" sz="1400" dirty="0">
                <a:latin typeface="华文楷体" panose="02010600040101010101" pitchFamily="2" charset="-122"/>
                <a:ea typeface="华文楷体" panose="02010600040101010101" pitchFamily="2" charset="-122"/>
              </a:rPr>
              <a:t>部分</a:t>
            </a:r>
            <a:r>
              <a:rPr lang="en-US" altLang="zh-CN" sz="1400" dirty="0" smtClean="0">
                <a:latin typeface="华文楷体" panose="02010600040101010101" pitchFamily="2" charset="-122"/>
                <a:ea typeface="华文楷体" panose="02010600040101010101" pitchFamily="2" charset="-122"/>
              </a:rPr>
              <a:t>:</a:t>
            </a:r>
          </a:p>
          <a:p>
            <a:r>
              <a:rPr lang="en-US" altLang="zh-CN" sz="1400" dirty="0" smtClean="0">
                <a:latin typeface="华文楷体" panose="02010600040101010101" pitchFamily="2" charset="-122"/>
                <a:ea typeface="华文楷体" panose="02010600040101010101" pitchFamily="2" charset="-122"/>
              </a:rPr>
              <a:t>	</a:t>
            </a:r>
            <a:r>
              <a:rPr lang="zh-CN" altLang="en-US" sz="1400" dirty="0" smtClean="0">
                <a:latin typeface="华文楷体" panose="02010600040101010101" pitchFamily="2" charset="-122"/>
                <a:ea typeface="华文楷体" panose="02010600040101010101" pitchFamily="2" charset="-122"/>
              </a:rPr>
              <a:t>使用</a:t>
            </a:r>
            <a:r>
              <a:rPr lang="en-US" altLang="zh-CN" sz="1400" dirty="0" smtClean="0">
                <a:latin typeface="华文楷体" panose="02010600040101010101" pitchFamily="2" charset="-122"/>
                <a:ea typeface="华文楷体" panose="02010600040101010101" pitchFamily="2" charset="-122"/>
              </a:rPr>
              <a:t>assert</a:t>
            </a:r>
            <a:r>
              <a:rPr lang="zh-CN" altLang="en-US" sz="1400" dirty="0">
                <a:latin typeface="华文楷体" panose="02010600040101010101" pitchFamily="2" charset="-122"/>
                <a:ea typeface="华文楷体" panose="02010600040101010101" pitchFamily="2" charset="-122"/>
              </a:rPr>
              <a:t>命令</a:t>
            </a:r>
            <a:r>
              <a:rPr lang="zh-CN" altLang="en-US" sz="1400" dirty="0" smtClean="0">
                <a:latin typeface="华文楷体" panose="02010600040101010101" pitchFamily="2" charset="-122"/>
                <a:ea typeface="华文楷体" panose="02010600040101010101" pitchFamily="2" charset="-122"/>
              </a:rPr>
              <a:t>添加</a:t>
            </a:r>
            <a:r>
              <a:rPr lang="zh-CN" altLang="en-US" sz="1400" dirty="0">
                <a:latin typeface="华文楷体" panose="02010600040101010101" pitchFamily="2" charset="-122"/>
                <a:ea typeface="华文楷体" panose="02010600040101010101" pitchFamily="2" charset="-122"/>
              </a:rPr>
              <a:t>约束</a:t>
            </a:r>
            <a:r>
              <a:rPr lang="zh-CN" altLang="en-US" sz="1400" dirty="0" smtClean="0">
                <a:latin typeface="华文楷体" panose="02010600040101010101" pitchFamily="2" charset="-122"/>
                <a:ea typeface="华文楷体" panose="02010600040101010101" pitchFamily="2" charset="-122"/>
              </a:rPr>
              <a:t>到</a:t>
            </a:r>
            <a:r>
              <a:rPr lang="en-US" altLang="zh-CN" sz="1400" dirty="0">
                <a:latin typeface="华文楷体" panose="02010600040101010101" pitchFamily="2" charset="-122"/>
                <a:ea typeface="华文楷体" panose="02010600040101010101" pitchFamily="2" charset="-122"/>
              </a:rPr>
              <a:t>Z3</a:t>
            </a:r>
            <a:r>
              <a:rPr lang="zh-CN" altLang="en-US" sz="1400" dirty="0">
                <a:latin typeface="华文楷体" panose="02010600040101010101" pitchFamily="2" charset="-122"/>
                <a:ea typeface="华文楷体" panose="02010600040101010101" pitchFamily="2" charset="-122"/>
              </a:rPr>
              <a:t>内部堆栈</a:t>
            </a:r>
            <a:endParaRPr lang="en-US" altLang="zh-CN" sz="1400"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1400" dirty="0" smtClean="0">
                <a:latin typeface="华文楷体" panose="02010600040101010101" pitchFamily="2" charset="-122"/>
                <a:ea typeface="华文楷体" panose="02010600040101010101" pitchFamily="2" charset="-122"/>
              </a:rPr>
              <a:t>模型求解部分：</a:t>
            </a:r>
            <a:endParaRPr lang="en-US" altLang="zh-CN" sz="1400" dirty="0">
              <a:latin typeface="华文楷体" panose="02010600040101010101" pitchFamily="2" charset="-122"/>
              <a:ea typeface="华文楷体" panose="02010600040101010101" pitchFamily="2" charset="-122"/>
            </a:endParaRPr>
          </a:p>
          <a:p>
            <a:r>
              <a:rPr lang="en-US" altLang="zh-CN" sz="1400" dirty="0">
                <a:latin typeface="仿宋" panose="02010609060101010101" pitchFamily="49" charset="-122"/>
                <a:ea typeface="仿宋" panose="02010609060101010101" pitchFamily="49" charset="-122"/>
              </a:rPr>
              <a:t>	</a:t>
            </a:r>
            <a:r>
              <a:rPr lang="zh-CN" altLang="en-US" sz="1400" dirty="0" smtClean="0">
                <a:latin typeface="华文楷体" panose="02010600040101010101" pitchFamily="2" charset="-122"/>
                <a:ea typeface="华文楷体" panose="02010600040101010101" pitchFamily="2" charset="-122"/>
              </a:rPr>
              <a:t>使用</a:t>
            </a:r>
            <a:r>
              <a:rPr lang="en-US" altLang="zh-CN" sz="1400" dirty="0" smtClean="0">
                <a:latin typeface="华文楷体" panose="02010600040101010101" pitchFamily="2" charset="-122"/>
                <a:ea typeface="华文楷体" panose="02010600040101010101" pitchFamily="2" charset="-122"/>
              </a:rPr>
              <a:t>get-model</a:t>
            </a:r>
            <a:r>
              <a:rPr lang="zh-CN" altLang="en-US" sz="1400" dirty="0" smtClean="0">
                <a:latin typeface="华文楷体" panose="02010600040101010101" pitchFamily="2" charset="-122"/>
                <a:ea typeface="华文楷体" panose="02010600040101010101" pitchFamily="2" charset="-122"/>
              </a:rPr>
              <a:t>命令获取约束解</a:t>
            </a:r>
            <a:endParaRPr lang="en-US" altLang="zh-CN" sz="1400" dirty="0" smtClean="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	</a:t>
            </a:r>
            <a:r>
              <a:rPr lang="zh-CN" altLang="en-US" sz="1400" dirty="0" smtClean="0">
                <a:latin typeface="华文楷体" panose="02010600040101010101" pitchFamily="2" charset="-122"/>
                <a:ea typeface="华文楷体" panose="02010600040101010101" pitchFamily="2" charset="-122"/>
              </a:rPr>
              <a:t>使用</a:t>
            </a:r>
            <a:r>
              <a:rPr lang="en-US" altLang="zh-CN" sz="1400" dirty="0" smtClean="0">
                <a:latin typeface="华文楷体" panose="02010600040101010101" pitchFamily="2" charset="-122"/>
                <a:ea typeface="华文楷体" panose="02010600040101010101" pitchFamily="2" charset="-122"/>
              </a:rPr>
              <a:t>get-value (</a:t>
            </a:r>
            <a:r>
              <a:rPr lang="en-US" altLang="zh-CN" sz="1400" dirty="0" err="1" smtClean="0">
                <a:latin typeface="华文楷体" panose="02010600040101010101" pitchFamily="2" charset="-122"/>
                <a:ea typeface="华文楷体" panose="02010600040101010101" pitchFamily="2" charset="-122"/>
              </a:rPr>
              <a:t>var</a:t>
            </a:r>
            <a:r>
              <a:rPr lang="en-US" altLang="zh-CN" sz="1400" dirty="0" smtClean="0">
                <a:latin typeface="华文楷体" panose="02010600040101010101" pitchFamily="2" charset="-122"/>
                <a:ea typeface="华文楷体" panose="02010600040101010101" pitchFamily="2" charset="-122"/>
              </a:rPr>
              <a:t>)</a:t>
            </a:r>
            <a:r>
              <a:rPr lang="zh-CN" altLang="en-US" sz="1400" dirty="0" smtClean="0">
                <a:latin typeface="华文楷体" panose="02010600040101010101" pitchFamily="2" charset="-122"/>
                <a:ea typeface="华文楷体" panose="02010600040101010101" pitchFamily="2" charset="-122"/>
              </a:rPr>
              <a:t>命令获取特定变量的求解值</a:t>
            </a:r>
            <a:endParaRPr lang="zh-CN" altLang="en-US" sz="1400" dirty="0">
              <a:latin typeface="华文楷体" panose="02010600040101010101" pitchFamily="2" charset="-122"/>
              <a:ea typeface="华文楷体" panose="02010600040101010101" pitchFamily="2" charset="-122"/>
            </a:endParaRPr>
          </a:p>
        </p:txBody>
      </p:sp>
      <p:sp>
        <p:nvSpPr>
          <p:cNvPr id="11" name="矩形 10"/>
          <p:cNvSpPr/>
          <p:nvPr/>
        </p:nvSpPr>
        <p:spPr>
          <a:xfrm>
            <a:off x="828041" y="1459006"/>
            <a:ext cx="2162175" cy="2677656"/>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(declare-</a:t>
            </a:r>
            <a:r>
              <a:rPr lang="en-US" altLang="zh-CN" sz="1400" dirty="0" err="1">
                <a:latin typeface="Times New Roman" panose="02020603050405020304" pitchFamily="18" charset="0"/>
                <a:cs typeface="Times New Roman" panose="02020603050405020304" pitchFamily="18" charset="0"/>
              </a:rPr>
              <a:t>const</a:t>
            </a:r>
            <a:r>
              <a:rPr lang="en-US" altLang="zh-CN" sz="1400" dirty="0">
                <a:latin typeface="Times New Roman" panose="02020603050405020304" pitchFamily="18" charset="0"/>
                <a:cs typeface="Times New Roman" panose="02020603050405020304" pitchFamily="18" charset="0"/>
              </a:rPr>
              <a:t> a </a:t>
            </a:r>
            <a:r>
              <a:rPr lang="en-US" altLang="zh-CN" sz="1400" dirty="0" err="1">
                <a:latin typeface="Times New Roman" panose="02020603050405020304" pitchFamily="18" charset="0"/>
                <a:cs typeface="Times New Roman" panose="02020603050405020304" pitchFamily="18" charset="0"/>
              </a:rPr>
              <a:t>Int</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(declare-</a:t>
            </a:r>
            <a:r>
              <a:rPr lang="en-US" altLang="zh-CN" sz="1400" dirty="0" err="1">
                <a:latin typeface="Times New Roman" panose="02020603050405020304" pitchFamily="18" charset="0"/>
                <a:cs typeface="Times New Roman" panose="02020603050405020304" pitchFamily="18" charset="0"/>
              </a:rPr>
              <a:t>const</a:t>
            </a:r>
            <a:r>
              <a:rPr lang="en-US" altLang="zh-CN" sz="1400" dirty="0">
                <a:latin typeface="Times New Roman" panose="02020603050405020304" pitchFamily="18" charset="0"/>
                <a:cs typeface="Times New Roman" panose="02020603050405020304" pitchFamily="18" charset="0"/>
              </a:rPr>
              <a:t> b </a:t>
            </a:r>
            <a:r>
              <a:rPr lang="en-US" altLang="zh-CN" sz="1400" dirty="0" err="1">
                <a:latin typeface="Times New Roman" panose="02020603050405020304" pitchFamily="18" charset="0"/>
                <a:cs typeface="Times New Roman" panose="02020603050405020304" pitchFamily="18" charset="0"/>
              </a:rPr>
              <a:t>Int</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(declare-</a:t>
            </a:r>
            <a:r>
              <a:rPr lang="en-US" altLang="zh-CN" sz="1400" dirty="0" err="1">
                <a:latin typeface="Times New Roman" panose="02020603050405020304" pitchFamily="18" charset="0"/>
                <a:cs typeface="Times New Roman" panose="02020603050405020304" pitchFamily="18" charset="0"/>
              </a:rPr>
              <a:t>const</a:t>
            </a:r>
            <a:r>
              <a:rPr lang="en-US" altLang="zh-CN" sz="1400" dirty="0">
                <a:latin typeface="Times New Roman" panose="02020603050405020304" pitchFamily="18" charset="0"/>
                <a:cs typeface="Times New Roman" panose="02020603050405020304" pitchFamily="18" charset="0"/>
              </a:rPr>
              <a:t> c Bool)</a:t>
            </a:r>
          </a:p>
          <a:p>
            <a:r>
              <a:rPr lang="en-US" altLang="zh-CN" sz="1400" dirty="0">
                <a:latin typeface="Times New Roman" panose="02020603050405020304" pitchFamily="18" charset="0"/>
                <a:cs typeface="Times New Roman" panose="02020603050405020304" pitchFamily="18" charset="0"/>
              </a:rPr>
              <a:t>(declare-</a:t>
            </a:r>
            <a:r>
              <a:rPr lang="en-US" altLang="zh-CN" sz="1400" dirty="0" err="1">
                <a:latin typeface="Times New Roman" panose="02020603050405020304" pitchFamily="18" charset="0"/>
                <a:cs typeface="Times New Roman" panose="02020603050405020304" pitchFamily="18" charset="0"/>
              </a:rPr>
              <a:t>const</a:t>
            </a:r>
            <a:r>
              <a:rPr lang="en-US" altLang="zh-CN" sz="1400" dirty="0">
                <a:latin typeface="Times New Roman" panose="02020603050405020304" pitchFamily="18" charset="0"/>
                <a:cs typeface="Times New Roman" panose="02020603050405020304" pitchFamily="18" charset="0"/>
              </a:rPr>
              <a:t> d String)</a:t>
            </a:r>
          </a:p>
          <a:p>
            <a:r>
              <a:rPr lang="en-US" altLang="zh-CN" sz="1400" dirty="0">
                <a:latin typeface="Times New Roman" panose="02020603050405020304" pitchFamily="18" charset="0"/>
                <a:cs typeface="Times New Roman" panose="02020603050405020304" pitchFamily="18" charset="0"/>
              </a:rPr>
              <a:t>(assert (&gt;= </a:t>
            </a:r>
            <a:r>
              <a:rPr lang="en-US" altLang="zh-CN" sz="1400" dirty="0" smtClean="0">
                <a:latin typeface="Times New Roman" panose="02020603050405020304" pitchFamily="18" charset="0"/>
                <a:cs typeface="Times New Roman" panose="02020603050405020304" pitchFamily="18" charset="0"/>
              </a:rPr>
              <a:t>5 (+ </a:t>
            </a:r>
            <a:r>
              <a:rPr lang="en-US" altLang="zh-CN" sz="1400" dirty="0">
                <a:latin typeface="Times New Roman" panose="02020603050405020304" pitchFamily="18" charset="0"/>
                <a:cs typeface="Times New Roman" panose="02020603050405020304" pitchFamily="18" charset="0"/>
              </a:rPr>
              <a:t>a b)))</a:t>
            </a:r>
          </a:p>
          <a:p>
            <a:r>
              <a:rPr lang="en-US" altLang="zh-CN" sz="1400" dirty="0">
                <a:latin typeface="Times New Roman" panose="02020603050405020304" pitchFamily="18" charset="0"/>
                <a:cs typeface="Times New Roman" panose="02020603050405020304" pitchFamily="18" charset="0"/>
              </a:rPr>
              <a:t>(assert (&gt;= a 2</a:t>
            </a:r>
            <a:r>
              <a:rPr lang="en-US" altLang="zh-CN" sz="1400" dirty="0" smtClean="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(assert </a:t>
            </a:r>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 "hello"))</a:t>
            </a:r>
          </a:p>
          <a:p>
            <a:r>
              <a:rPr lang="en-US" altLang="zh-CN" sz="1400" dirty="0">
                <a:latin typeface="Times New Roman" panose="02020603050405020304" pitchFamily="18" charset="0"/>
                <a:cs typeface="Times New Roman" panose="02020603050405020304" pitchFamily="18" charset="0"/>
              </a:rPr>
              <a:t>(check-sat)</a:t>
            </a:r>
          </a:p>
          <a:p>
            <a:r>
              <a:rPr lang="en-US" altLang="zh-CN" sz="1400" dirty="0">
                <a:latin typeface="Times New Roman" panose="02020603050405020304" pitchFamily="18" charset="0"/>
                <a:cs typeface="Times New Roman" panose="02020603050405020304" pitchFamily="18" charset="0"/>
              </a:rPr>
              <a:t>(get-value (a))</a:t>
            </a:r>
          </a:p>
          <a:p>
            <a:r>
              <a:rPr lang="en-US" altLang="zh-CN" sz="1400" dirty="0">
                <a:latin typeface="Times New Roman" panose="02020603050405020304" pitchFamily="18" charset="0"/>
                <a:cs typeface="Times New Roman" panose="02020603050405020304" pitchFamily="18" charset="0"/>
              </a:rPr>
              <a:t>(get-value (b))</a:t>
            </a:r>
          </a:p>
          <a:p>
            <a:r>
              <a:rPr lang="en-US" altLang="zh-CN" sz="1400" dirty="0">
                <a:latin typeface="Times New Roman" panose="02020603050405020304" pitchFamily="18" charset="0"/>
                <a:cs typeface="Times New Roman" panose="02020603050405020304" pitchFamily="18" charset="0"/>
              </a:rPr>
              <a:t>(get-value (c))</a:t>
            </a:r>
          </a:p>
          <a:p>
            <a:r>
              <a:rPr lang="en-US" altLang="zh-CN" sz="1400" dirty="0">
                <a:latin typeface="Times New Roman" panose="02020603050405020304" pitchFamily="18" charset="0"/>
                <a:cs typeface="Times New Roman" panose="02020603050405020304" pitchFamily="18" charset="0"/>
              </a:rPr>
              <a:t>(get-value (d))</a:t>
            </a:r>
            <a:endParaRPr lang="zh-CN" altLang="en-US" sz="1400" dirty="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4"/>
          <a:stretch>
            <a:fillRect/>
          </a:stretch>
        </p:blipFill>
        <p:spPr>
          <a:xfrm>
            <a:off x="3292732" y="1459006"/>
            <a:ext cx="2156264" cy="2677656"/>
          </a:xfrm>
          <a:prstGeom prst="rect">
            <a:avLst/>
          </a:prstGeom>
          <a:ln>
            <a:noFill/>
          </a:ln>
          <a:effectLst>
            <a:outerShdw blurRad="292100" dist="139700" dir="2700000" algn="tl" rotWithShape="0">
              <a:srgbClr val="333333">
                <a:alpha val="65000"/>
              </a:srgbClr>
            </a:outerShdw>
          </a:effectLst>
        </p:spPr>
      </p:pic>
      <p:sp>
        <p:nvSpPr>
          <p:cNvPr id="16" name="矩形 15"/>
          <p:cNvSpPr/>
          <p:nvPr/>
        </p:nvSpPr>
        <p:spPr>
          <a:xfrm>
            <a:off x="2790825" y="2536224"/>
            <a:ext cx="5591175" cy="1600438"/>
          </a:xfrm>
          <a:prstGeom prst="rect">
            <a:avLst/>
          </a:prstGeom>
        </p:spPr>
        <p:txBody>
          <a:bodyPr wrap="square">
            <a:spAutoFit/>
          </a:bodyPr>
          <a:lstStyle/>
          <a:p>
            <a:r>
              <a:rPr lang="en-US" altLang="zh-CN" sz="1400" dirty="0" smtClean="0">
                <a:latin typeface="Times New Roman" panose="02020603050405020304" pitchFamily="18" charset="0"/>
                <a:cs typeface="Times New Roman" panose="02020603050405020304" pitchFamily="18" charset="0"/>
              </a:rPr>
              <a:t>assert</a:t>
            </a:r>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约束</a:t>
            </a:r>
            <a:r>
              <a:rPr lang="zh-CN" altLang="en-US" sz="1400" dirty="0" smtClean="0">
                <a:latin typeface="Times New Roman" panose="02020603050405020304" pitchFamily="18" charset="0"/>
                <a:ea typeface="华文楷体" panose="02010600040101010101" pitchFamily="2" charset="-122"/>
                <a:cs typeface="Times New Roman" panose="02020603050405020304" pitchFamily="18" charset="0"/>
              </a:rPr>
              <a:t>规则：</a:t>
            </a:r>
            <a:endParaRPr lang="en-US" altLang="zh-CN" sz="14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assert </a:t>
            </a:r>
            <a:r>
              <a:rPr lang="en-US" altLang="zh-CN" sz="1400" dirty="0" smtClean="0">
                <a:latin typeface="Times New Roman" panose="02020603050405020304" pitchFamily="18" charset="0"/>
                <a:ea typeface="华文楷体" panose="02010600040101010101" pitchFamily="2" charset="-122"/>
                <a:cs typeface="Times New Roman" panose="02020603050405020304" pitchFamily="18" charset="0"/>
              </a:rPr>
              <a:t>&lt;term&gt;</a:t>
            </a:r>
          </a:p>
          <a:p>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&lt;term</a:t>
            </a:r>
            <a:r>
              <a:rPr lang="en-US" altLang="zh-CN" sz="1400" dirty="0" smtClean="0">
                <a:latin typeface="Times New Roman" panose="02020603050405020304" pitchFamily="18" charset="0"/>
                <a:ea typeface="华文楷体" panose="02010600040101010101" pitchFamily="2" charset="-122"/>
                <a:cs typeface="Times New Roman" panose="02020603050405020304" pitchFamily="18" charset="0"/>
              </a:rPr>
              <a:t>&gt; ::= &lt;symbol&gt; &lt;op&gt; &lt;op&gt;</a:t>
            </a:r>
          </a:p>
          <a:p>
            <a:r>
              <a:rPr lang="en-US" altLang="zh-CN" sz="1400" dirty="0" smtClean="0">
                <a:latin typeface="Times New Roman" panose="02020603050405020304" pitchFamily="18" charset="0"/>
                <a:ea typeface="华文楷体" panose="02010600040101010101" pitchFamily="2" charset="-122"/>
                <a:cs typeface="Times New Roman" panose="02020603050405020304" pitchFamily="18" charset="0"/>
              </a:rPr>
              <a:t>&lt;symbol&gt; ::= a symbol in the set {&gt;,&lt;, &gt;=, &lt;=, =, +, -, *, /, div, mod, rem}</a:t>
            </a:r>
          </a:p>
          <a:p>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1400" dirty="0" smtClean="0">
                <a:latin typeface="Times New Roman" panose="02020603050405020304" pitchFamily="18" charset="0"/>
                <a:ea typeface="华文楷体" panose="02010600040101010101" pitchFamily="2" charset="-122"/>
                <a:cs typeface="Times New Roman" panose="02020603050405020304" pitchFamily="18" charset="0"/>
              </a:rPr>
              <a:t>op&gt; ::= &lt;</a:t>
            </a:r>
            <a:r>
              <a:rPr lang="en-US" altLang="zh-CN" sz="1400" dirty="0" err="1" smtClean="0">
                <a:latin typeface="Times New Roman" panose="02020603050405020304" pitchFamily="18" charset="0"/>
                <a:ea typeface="华文楷体" panose="02010600040101010101" pitchFamily="2" charset="-122"/>
                <a:cs typeface="Times New Roman" panose="02020603050405020304" pitchFamily="18" charset="0"/>
              </a:rPr>
              <a:t>var</a:t>
            </a:r>
            <a:r>
              <a:rPr lang="en-US" altLang="zh-CN" sz="1400" dirty="0" smtClean="0">
                <a:latin typeface="Times New Roman" panose="02020603050405020304" pitchFamily="18" charset="0"/>
                <a:ea typeface="华文楷体" panose="02010600040101010101" pitchFamily="2" charset="-122"/>
                <a:cs typeface="Times New Roman" panose="02020603050405020304" pitchFamily="18" charset="0"/>
              </a:rPr>
              <a:t>&gt; | &lt;</a:t>
            </a:r>
            <a:r>
              <a:rPr lang="en-US" altLang="zh-CN" sz="1400" dirty="0" err="1" smtClean="0">
                <a:latin typeface="Times New Roman" panose="02020603050405020304" pitchFamily="18" charset="0"/>
                <a:ea typeface="华文楷体" panose="02010600040101010101" pitchFamily="2" charset="-122"/>
                <a:cs typeface="Times New Roman" panose="02020603050405020304" pitchFamily="18" charset="0"/>
              </a:rPr>
              <a:t>vaule</a:t>
            </a:r>
            <a:r>
              <a:rPr lang="en-US" altLang="zh-CN" sz="1400" dirty="0" smtClean="0">
                <a:latin typeface="Times New Roman" panose="02020603050405020304" pitchFamily="18" charset="0"/>
                <a:ea typeface="华文楷体" panose="02010600040101010101" pitchFamily="2" charset="-122"/>
                <a:cs typeface="Times New Roman" panose="02020603050405020304" pitchFamily="18" charset="0"/>
              </a:rPr>
              <a:t>&gt; | &lt;term&gt;</a:t>
            </a:r>
          </a:p>
          <a:p>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var</a:t>
            </a:r>
            <a:r>
              <a:rPr lang="en-US" altLang="zh-CN" sz="1400" dirty="0" smtClean="0">
                <a:latin typeface="Times New Roman" panose="02020603050405020304" pitchFamily="18" charset="0"/>
                <a:ea typeface="华文楷体" panose="02010600040101010101" pitchFamily="2" charset="-122"/>
                <a:cs typeface="Times New Roman" panose="02020603050405020304" pitchFamily="18" charset="0"/>
              </a:rPr>
              <a:t>&gt; ::= the element in the set {</a:t>
            </a:r>
            <a:r>
              <a:rPr lang="en-US" altLang="zh-CN" sz="14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400" dirty="0" smtClean="0">
                <a:latin typeface="Times New Roman" panose="02020603050405020304" pitchFamily="18" charset="0"/>
                <a:ea typeface="华文楷体" panose="02010600040101010101" pitchFamily="2" charset="-122"/>
                <a:cs typeface="Times New Roman" panose="02020603050405020304" pitchFamily="18" charset="0"/>
              </a:rPr>
              <a:t>, Real, Bool, String}</a:t>
            </a:r>
          </a:p>
          <a:p>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1400" dirty="0" err="1">
                <a:latin typeface="Times New Roman" panose="02020603050405020304" pitchFamily="18" charset="0"/>
                <a:ea typeface="华文楷体" panose="02010600040101010101" pitchFamily="2" charset="-122"/>
                <a:cs typeface="Times New Roman" panose="02020603050405020304" pitchFamily="18" charset="0"/>
              </a:rPr>
              <a:t>vaule</a:t>
            </a:r>
            <a:r>
              <a:rPr lang="en-US" altLang="zh-CN" sz="1400" dirty="0" smtClean="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400" dirty="0" smtClean="0">
                <a:latin typeface="Times New Roman" panose="02020603050405020304" pitchFamily="18" charset="0"/>
                <a:ea typeface="华文楷体" panose="02010600040101010101" pitchFamily="2" charset="-122"/>
                <a:cs typeface="Times New Roman" panose="02020603050405020304" pitchFamily="18" charset="0"/>
              </a:rPr>
              <a:t>the </a:t>
            </a:r>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value that conforms to the variable type</a:t>
            </a:r>
          </a:p>
        </p:txBody>
      </p:sp>
    </p:spTree>
    <p:custDataLst>
      <p:tags r:id="rId1"/>
    </p:custDataLst>
    <p:extLst>
      <p:ext uri="{BB962C8B-B14F-4D97-AF65-F5344CB8AC3E}">
        <p14:creationId xmlns:p14="http://schemas.microsoft.com/office/powerpoint/2010/main" val="2020509838"/>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3"/>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en-US" altLang="zh-CN"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Z3</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约束求解</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0" y="920013"/>
            <a:ext cx="7993114"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914400" lvl="1" indent="-457200" algn="just">
              <a:lnSpc>
                <a:spcPct val="120000"/>
              </a:lnSpc>
              <a:buFont typeface="+mj-ea"/>
              <a:buAutoNum type="circleNumDbPlain" startAt="2"/>
            </a:pPr>
            <a:r>
              <a:rPr lang="zh-CN" altLang="en-US" sz="2000" b="1" dirty="0">
                <a:latin typeface="华文楷体" panose="02010600040101010101" pitchFamily="2" charset="-122"/>
                <a:ea typeface="华文楷体" panose="02010600040101010101" pitchFamily="2" charset="-122"/>
              </a:rPr>
              <a:t>约束条件表达式的</a:t>
            </a:r>
            <a:r>
              <a:rPr lang="zh-CN" altLang="en-US" sz="2000" b="1" dirty="0" smtClean="0">
                <a:latin typeface="华文楷体" panose="02010600040101010101" pitchFamily="2" charset="-122"/>
                <a:ea typeface="华文楷体" panose="02010600040101010101" pitchFamily="2" charset="-122"/>
              </a:rPr>
              <a:t>提取及转换</a:t>
            </a:r>
            <a:endParaRPr lang="zh-CN" altLang="en-US" sz="2000" b="1" dirty="0">
              <a:latin typeface="华文楷体" panose="02010600040101010101" pitchFamily="2" charset="-122"/>
              <a:ea typeface="华文楷体" panose="02010600040101010101" pitchFamily="2" charset="-122"/>
            </a:endParaRPr>
          </a:p>
        </p:txBody>
      </p:sp>
      <p:sp>
        <p:nvSpPr>
          <p:cNvPr id="3" name="矩形 2"/>
          <p:cNvSpPr/>
          <p:nvPr/>
        </p:nvSpPr>
        <p:spPr>
          <a:xfrm>
            <a:off x="1038225" y="1427928"/>
            <a:ext cx="3962400" cy="646331"/>
          </a:xfrm>
          <a:prstGeom prst="rect">
            <a:avLst/>
          </a:prstGeom>
        </p:spPr>
        <p:txBody>
          <a:bodyPr wrap="square">
            <a:spAutoFit/>
          </a:bodyPr>
          <a:lstStyle/>
          <a:p>
            <a:pPr marL="285750" indent="-285750">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如何根据测试序列</a:t>
            </a:r>
            <a:r>
              <a:rPr lang="zh-CN" altLang="en-US" dirty="0" smtClean="0">
                <a:latin typeface="华文楷体" panose="02010600040101010101" pitchFamily="2" charset="-122"/>
                <a:ea typeface="华文楷体" panose="02010600040101010101" pitchFamily="2" charset="-122"/>
              </a:rPr>
              <a:t>提取约束</a:t>
            </a:r>
            <a:endParaRPr lang="en-US" altLang="zh-CN"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如何将约束</a:t>
            </a:r>
            <a:r>
              <a:rPr lang="zh-CN" altLang="en-US" dirty="0">
                <a:latin typeface="华文楷体" panose="02010600040101010101" pitchFamily="2" charset="-122"/>
                <a:ea typeface="华文楷体" panose="02010600040101010101" pitchFamily="2" charset="-122"/>
              </a:rPr>
              <a:t>转换</a:t>
            </a:r>
            <a:r>
              <a:rPr lang="zh-CN" altLang="en-US" dirty="0" smtClean="0">
                <a:latin typeface="华文楷体" panose="02010600040101010101" pitchFamily="2" charset="-122"/>
                <a:ea typeface="华文楷体" panose="02010600040101010101" pitchFamily="2" charset="-122"/>
              </a:rPr>
              <a:t>为</a:t>
            </a:r>
            <a:r>
              <a:rPr lang="en-US" altLang="zh-CN" dirty="0" smtClean="0">
                <a:latin typeface="华文楷体" panose="02010600040101010101" pitchFamily="2" charset="-122"/>
                <a:ea typeface="华文楷体" panose="02010600040101010101" pitchFamily="2" charset="-122"/>
              </a:rPr>
              <a:t>Z3</a:t>
            </a:r>
            <a:r>
              <a:rPr lang="zh-CN" altLang="en-US" dirty="0" smtClean="0">
                <a:latin typeface="华文楷体" panose="02010600040101010101" pitchFamily="2" charset="-122"/>
                <a:ea typeface="华文楷体" panose="02010600040101010101" pitchFamily="2" charset="-122"/>
              </a:rPr>
              <a:t>脚本</a:t>
            </a:r>
            <a:endParaRPr lang="en-US" altLang="zh-CN" dirty="0">
              <a:latin typeface="华文楷体" panose="02010600040101010101" pitchFamily="2" charset="-122"/>
              <a:ea typeface="华文楷体" panose="02010600040101010101" pitchFamily="2" charset="-122"/>
            </a:endParaRPr>
          </a:p>
        </p:txBody>
      </p:sp>
      <p:sp>
        <p:nvSpPr>
          <p:cNvPr id="10" name="流程图: 接点 9"/>
          <p:cNvSpPr/>
          <p:nvPr/>
        </p:nvSpPr>
        <p:spPr>
          <a:xfrm>
            <a:off x="834558" y="2116284"/>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35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0</a:t>
            </a:r>
            <a:endParaRPr lang="zh-CN" altLang="en-US" sz="135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2" name="流程图: 接点 11"/>
          <p:cNvSpPr/>
          <p:nvPr/>
        </p:nvSpPr>
        <p:spPr>
          <a:xfrm>
            <a:off x="1977558" y="2116284"/>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 name="流程图: 接点 13"/>
          <p:cNvSpPr/>
          <p:nvPr/>
        </p:nvSpPr>
        <p:spPr>
          <a:xfrm>
            <a:off x="3096933" y="2116284"/>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2</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5" name="流程图: 接点 14"/>
          <p:cNvSpPr/>
          <p:nvPr/>
        </p:nvSpPr>
        <p:spPr>
          <a:xfrm>
            <a:off x="4708228" y="2117684"/>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4</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18" name="直接箭头连接符 17"/>
          <p:cNvCxnSpPr>
            <a:stCxn id="10" idx="6"/>
            <a:endCxn id="12" idx="2"/>
          </p:cNvCxnSpPr>
          <p:nvPr/>
        </p:nvCxnSpPr>
        <p:spPr>
          <a:xfrm>
            <a:off x="1239558" y="2318784"/>
            <a:ext cx="73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6"/>
            <a:endCxn id="14" idx="2"/>
          </p:cNvCxnSpPr>
          <p:nvPr/>
        </p:nvCxnSpPr>
        <p:spPr>
          <a:xfrm>
            <a:off x="2382558" y="2318784"/>
            <a:ext cx="7143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6"/>
            <a:endCxn id="15" idx="2"/>
          </p:cNvCxnSpPr>
          <p:nvPr/>
        </p:nvCxnSpPr>
        <p:spPr>
          <a:xfrm>
            <a:off x="3501933" y="2318784"/>
            <a:ext cx="1206295" cy="1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流程图: 接点 20"/>
          <p:cNvSpPr/>
          <p:nvPr/>
        </p:nvSpPr>
        <p:spPr>
          <a:xfrm>
            <a:off x="6117023" y="2120860"/>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35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8</a:t>
            </a:r>
            <a:endParaRPr lang="zh-CN" altLang="en-US" sz="135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2" name="直接箭头连接符 21"/>
          <p:cNvCxnSpPr>
            <a:stCxn id="15" idx="6"/>
            <a:endCxn id="21" idx="2"/>
          </p:cNvCxnSpPr>
          <p:nvPr/>
        </p:nvCxnSpPr>
        <p:spPr>
          <a:xfrm>
            <a:off x="5113228" y="2320184"/>
            <a:ext cx="1003795" cy="3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987881" y="2544462"/>
            <a:ext cx="398385" cy="276999"/>
          </a:xfrm>
          <a:prstGeom prst="rect">
            <a:avLst/>
          </a:prstGeom>
          <a:noFill/>
        </p:spPr>
        <p:txBody>
          <a:bodyPr wrap="square" rtlCol="0">
            <a:spAutoFit/>
          </a:bodyPr>
          <a:lstStyle/>
          <a:p>
            <a:pPr defTabSz="685800"/>
            <a:r>
              <a:rPr lang="en-US" altLang="zh-CN" sz="12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I</a:t>
            </a:r>
            <a:r>
              <a:rPr lang="en-US" altLang="zh-CN" sz="1200" dirty="0" err="1"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nit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4" name="文本框 23"/>
          <p:cNvSpPr txBox="1"/>
          <p:nvPr/>
        </p:nvSpPr>
        <p:spPr>
          <a:xfrm>
            <a:off x="2771955" y="2516579"/>
            <a:ext cx="1047937" cy="276999"/>
          </a:xfrm>
          <a:prstGeom prst="rect">
            <a:avLst/>
          </a:prstGeom>
          <a:noFill/>
        </p:spPr>
        <p:txBody>
          <a:bodyPr wrap="square" rtlCol="0">
            <a:spAutoFit/>
          </a:bodyPr>
          <a:lstStyle/>
          <a:p>
            <a:pPr defTabSz="685800"/>
            <a:r>
              <a:rPr lang="en-US" altLang="zh-CN" sz="12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loginRequest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5" name="矩形 24"/>
          <p:cNvSpPr/>
          <p:nvPr/>
        </p:nvSpPr>
        <p:spPr>
          <a:xfrm>
            <a:off x="4425379" y="2551277"/>
            <a:ext cx="1375698" cy="276999"/>
          </a:xfrm>
          <a:prstGeom prst="rect">
            <a:avLst/>
          </a:prstGeom>
        </p:spPr>
        <p:txBody>
          <a:bodyPr wrap="none">
            <a:spAutoFit/>
          </a:bodyPr>
          <a:lstStyle/>
          <a:p>
            <a:pPr defTabSz="685800"/>
            <a:r>
              <a:rPr lang="en-US" altLang="zh-CN" sz="12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loginResponse_fail</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6" name="矩形 25"/>
          <p:cNvSpPr/>
          <p:nvPr/>
        </p:nvSpPr>
        <p:spPr>
          <a:xfrm>
            <a:off x="1362899" y="2267463"/>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0</a:t>
            </a:r>
            <a:endParaRPr lang="zh-CN" altLang="en-US" sz="1200" dirty="0">
              <a:latin typeface="Times New Roman" panose="02020603050405020304" pitchFamily="18" charset="0"/>
              <a:cs typeface="Times New Roman" panose="02020603050405020304" pitchFamily="18" charset="0"/>
            </a:endParaRPr>
          </a:p>
        </p:txBody>
      </p:sp>
      <p:sp>
        <p:nvSpPr>
          <p:cNvPr id="27" name="矩形 26"/>
          <p:cNvSpPr/>
          <p:nvPr/>
        </p:nvSpPr>
        <p:spPr>
          <a:xfrm>
            <a:off x="2556923" y="2251603"/>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28" name="矩形 27"/>
          <p:cNvSpPr/>
          <p:nvPr/>
        </p:nvSpPr>
        <p:spPr>
          <a:xfrm>
            <a:off x="3985266" y="2349306"/>
            <a:ext cx="333565" cy="276999"/>
          </a:xfrm>
          <a:prstGeom prst="rect">
            <a:avLst/>
          </a:prstGeom>
        </p:spPr>
        <p:txBody>
          <a:bodyPr wrap="squar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29" name="矩形 28"/>
          <p:cNvSpPr/>
          <p:nvPr/>
        </p:nvSpPr>
        <p:spPr>
          <a:xfrm>
            <a:off x="5448996" y="2007524"/>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841173" y="2551277"/>
            <a:ext cx="521726" cy="276999"/>
          </a:xfrm>
          <a:prstGeom prst="rect">
            <a:avLst/>
          </a:prstGeom>
          <a:noFill/>
        </p:spPr>
        <p:txBody>
          <a:bodyPr wrap="square" rtlCol="0">
            <a:spAutoFit/>
          </a:bodyPr>
          <a:lstStyle/>
          <a:p>
            <a:pPr defTabSz="685800"/>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Start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4" name="文本框 33"/>
          <p:cNvSpPr txBox="1"/>
          <p:nvPr/>
        </p:nvSpPr>
        <p:spPr>
          <a:xfrm>
            <a:off x="6097081" y="2544462"/>
            <a:ext cx="521726" cy="276999"/>
          </a:xfrm>
          <a:prstGeom prst="rect">
            <a:avLst/>
          </a:prstGeom>
          <a:noFill/>
        </p:spPr>
        <p:txBody>
          <a:bodyPr wrap="square" rtlCol="0">
            <a:spAutoFit/>
          </a:bodyPr>
          <a:lstStyle/>
          <a:p>
            <a:pPr defTabSz="685800"/>
            <a:r>
              <a:rPr lang="en-US" altLang="zh-CN" sz="12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End</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5" name="Oval 6"/>
          <p:cNvSpPr>
            <a:spLocks noChangeArrowheads="1"/>
          </p:cNvSpPr>
          <p:nvPr/>
        </p:nvSpPr>
        <p:spPr bwMode="auto">
          <a:xfrm>
            <a:off x="6131511" y="1475756"/>
            <a:ext cx="434975" cy="433388"/>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36" name="Rectangle 8"/>
          <p:cNvSpPr>
            <a:spLocks noChangeArrowheads="1"/>
          </p:cNvSpPr>
          <p:nvPr/>
        </p:nvSpPr>
        <p:spPr bwMode="auto">
          <a:xfrm>
            <a:off x="6870283" y="1337733"/>
            <a:ext cx="1351937" cy="729951"/>
          </a:xfrm>
          <a:prstGeom prst="rect">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ltLang="zh-CN" sz="1400" dirty="0" err="1" smtClean="0">
                <a:latin typeface="Times New Roman" panose="02020603050405020304" pitchFamily="18" charset="0"/>
                <a:cs typeface="Times New Roman" panose="02020603050405020304" pitchFamily="18" charset="0"/>
              </a:rPr>
              <a:t>node.constraints</a:t>
            </a:r>
            <a:r>
              <a:rPr lang="en-US" altLang="zh-CN" sz="1400" dirty="0" smtClean="0">
                <a:latin typeface="Times New Roman" panose="02020603050405020304" pitchFamily="18" charset="0"/>
                <a:cs typeface="Times New Roman" panose="02020603050405020304" pitchFamily="18" charset="0"/>
              </a:rPr>
              <a:t>:</a:t>
            </a:r>
          </a:p>
          <a:p>
            <a:r>
              <a:rPr lang="en-US" altLang="zh-CN" sz="1400" dirty="0" smtClean="0">
                <a:latin typeface="Times New Roman" panose="02020603050405020304" pitchFamily="18" charset="0"/>
                <a:cs typeface="Times New Roman" panose="02020603050405020304" pitchFamily="18" charset="0"/>
              </a:rPr>
              <a:t>License(String) </a:t>
            </a:r>
          </a:p>
          <a:p>
            <a:r>
              <a:rPr lang="en-US" altLang="zh-CN" sz="1400" dirty="0" err="1" smtClean="0">
                <a:latin typeface="Times New Roman" panose="02020603050405020304" pitchFamily="18" charset="0"/>
                <a:cs typeface="Times New Roman" panose="02020603050405020304" pitchFamily="18" charset="0"/>
              </a:rPr>
              <a:t>loginTime</a:t>
            </a:r>
            <a:r>
              <a:rPr lang="en-US" altLang="zh-CN" sz="1400" dirty="0" smtClean="0">
                <a:latin typeface="Times New Roman" panose="02020603050405020304" pitchFamily="18" charset="0"/>
                <a:cs typeface="Times New Roman" panose="02020603050405020304" pitchFamily="18" charset="0"/>
              </a:rPr>
              <a:t> (</a:t>
            </a:r>
            <a:r>
              <a:rPr lang="en-US" altLang="zh-CN" sz="1400" dirty="0" err="1" smtClean="0">
                <a:latin typeface="Times New Roman" panose="02020603050405020304" pitchFamily="18" charset="0"/>
                <a:cs typeface="Times New Roman" panose="02020603050405020304" pitchFamily="18" charset="0"/>
              </a:rPr>
              <a:t>int</a:t>
            </a:r>
            <a:r>
              <a:rPr lang="en-US" altLang="zh-CN"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
        <p:nvSpPr>
          <p:cNvPr id="37" name="Line 33"/>
          <p:cNvSpPr>
            <a:spLocks noChangeShapeType="1"/>
          </p:cNvSpPr>
          <p:nvPr/>
        </p:nvSpPr>
        <p:spPr bwMode="auto">
          <a:xfrm>
            <a:off x="6566486" y="1703966"/>
            <a:ext cx="303796" cy="0"/>
          </a:xfrm>
          <a:prstGeom prst="line">
            <a:avLst/>
          </a:prstGeom>
          <a:noFill/>
          <a:ln w="12700" cap="rnd">
            <a:solidFill>
              <a:srgbClr val="000000"/>
            </a:solidFill>
            <a:prstDash val="solid"/>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矩形 37"/>
          <p:cNvSpPr/>
          <p:nvPr/>
        </p:nvSpPr>
        <p:spPr>
          <a:xfrm>
            <a:off x="803260" y="3068377"/>
            <a:ext cx="7402277" cy="1754326"/>
          </a:xfrm>
          <a:prstGeom prst="rect">
            <a:avLst/>
          </a:prstGeom>
          <a:ln>
            <a:solidFill>
              <a:schemeClr val="tx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(declare-</a:t>
            </a:r>
            <a:r>
              <a:rPr lang="en-US" altLang="zh-CN" sz="1200" dirty="0" err="1">
                <a:latin typeface="Times New Roman" panose="02020603050405020304" pitchFamily="18" charset="0"/>
                <a:cs typeface="Times New Roman" panose="02020603050405020304" pitchFamily="18" charset="0"/>
              </a:rPr>
              <a:t>const</a:t>
            </a:r>
            <a:r>
              <a:rPr lang="en-US" altLang="zh-CN" sz="1200" dirty="0">
                <a:latin typeface="Times New Roman" panose="02020603050405020304" pitchFamily="18" charset="0"/>
                <a:cs typeface="Times New Roman" panose="02020603050405020304" pitchFamily="18" charset="0"/>
              </a:rPr>
              <a:t> login_1_License String)</a:t>
            </a:r>
          </a:p>
          <a:p>
            <a:r>
              <a:rPr lang="en-US" altLang="zh-CN" sz="1200" dirty="0">
                <a:latin typeface="Times New Roman" panose="02020603050405020304" pitchFamily="18" charset="0"/>
                <a:cs typeface="Times New Roman" panose="02020603050405020304" pitchFamily="18" charset="0"/>
              </a:rPr>
              <a:t>(declare-</a:t>
            </a:r>
            <a:r>
              <a:rPr lang="en-US" altLang="zh-CN" sz="1200" dirty="0" err="1">
                <a:latin typeface="Times New Roman" panose="02020603050405020304" pitchFamily="18" charset="0"/>
                <a:cs typeface="Times New Roman" panose="02020603050405020304" pitchFamily="18" charset="0"/>
              </a:rPr>
              <a:t>const</a:t>
            </a:r>
            <a:r>
              <a:rPr lang="en-US" altLang="zh-CN" sz="1200" dirty="0">
                <a:latin typeface="Times New Roman" panose="02020603050405020304" pitchFamily="18" charset="0"/>
                <a:cs typeface="Times New Roman" panose="02020603050405020304" pitchFamily="18" charset="0"/>
              </a:rPr>
              <a:t> login_1_loginTime </a:t>
            </a:r>
            <a:r>
              <a:rPr lang="en-US" altLang="zh-CN" sz="1200" dirty="0" err="1">
                <a:latin typeface="Times New Roman" panose="02020603050405020304" pitchFamily="18" charset="0"/>
                <a:cs typeface="Times New Roman" panose="02020603050405020304" pitchFamily="18" charset="0"/>
              </a:rPr>
              <a:t>Int</a:t>
            </a:r>
            <a:r>
              <a:rPr lang="en-US" altLang="zh-CN" sz="1200" dirty="0" smtClean="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(assert (= false (str.in.re login_1_License (re.++ (re.++ (re.++ (re.++ (re.++ (re.++ (str.to.re "BJ") (</a:t>
            </a:r>
            <a:r>
              <a:rPr lang="en-US" altLang="zh-CN" sz="1200" dirty="0" err="1">
                <a:latin typeface="Times New Roman" panose="02020603050405020304" pitchFamily="18" charset="0"/>
                <a:cs typeface="Times New Roman" panose="02020603050405020304" pitchFamily="18" charset="0"/>
              </a:rPr>
              <a:t>re.range</a:t>
            </a:r>
            <a:r>
              <a:rPr lang="en-US" altLang="zh-CN" sz="1200" dirty="0">
                <a:latin typeface="Times New Roman" panose="02020603050405020304" pitchFamily="18" charset="0"/>
                <a:cs typeface="Times New Roman" panose="02020603050405020304" pitchFamily="18" charset="0"/>
              </a:rPr>
              <a:t> "A" "Y")) (</a:t>
            </a:r>
            <a:r>
              <a:rPr lang="en-US" altLang="zh-CN" sz="1200" dirty="0" err="1">
                <a:latin typeface="Times New Roman" panose="02020603050405020304" pitchFamily="18" charset="0"/>
                <a:cs typeface="Times New Roman" panose="02020603050405020304" pitchFamily="18" charset="0"/>
              </a:rPr>
              <a:t>re.range</a:t>
            </a:r>
            <a:r>
              <a:rPr lang="en-US" altLang="zh-CN" sz="1200" dirty="0">
                <a:latin typeface="Times New Roman" panose="02020603050405020304" pitchFamily="18" charset="0"/>
                <a:cs typeface="Times New Roman" panose="02020603050405020304" pitchFamily="18" charset="0"/>
              </a:rPr>
              <a:t> "0" "9")) (</a:t>
            </a:r>
            <a:r>
              <a:rPr lang="en-US" altLang="zh-CN" sz="1200" dirty="0" err="1">
                <a:latin typeface="Times New Roman" panose="02020603050405020304" pitchFamily="18" charset="0"/>
                <a:cs typeface="Times New Roman" panose="02020603050405020304" pitchFamily="18" charset="0"/>
              </a:rPr>
              <a:t>re.range</a:t>
            </a:r>
            <a:r>
              <a:rPr lang="en-US" altLang="zh-CN" sz="1200" dirty="0">
                <a:latin typeface="Times New Roman" panose="02020603050405020304" pitchFamily="18" charset="0"/>
                <a:cs typeface="Times New Roman" panose="02020603050405020304" pitchFamily="18" charset="0"/>
              </a:rPr>
              <a:t> "0" "9")) (</a:t>
            </a:r>
            <a:r>
              <a:rPr lang="en-US" altLang="zh-CN" sz="1200" dirty="0" err="1">
                <a:latin typeface="Times New Roman" panose="02020603050405020304" pitchFamily="18" charset="0"/>
                <a:cs typeface="Times New Roman" panose="02020603050405020304" pitchFamily="18" charset="0"/>
              </a:rPr>
              <a:t>re.range</a:t>
            </a:r>
            <a:r>
              <a:rPr lang="en-US" altLang="zh-CN" sz="1200" dirty="0">
                <a:latin typeface="Times New Roman" panose="02020603050405020304" pitchFamily="18" charset="0"/>
                <a:cs typeface="Times New Roman" panose="02020603050405020304" pitchFamily="18" charset="0"/>
              </a:rPr>
              <a:t> "0" "9")) (</a:t>
            </a:r>
            <a:r>
              <a:rPr lang="en-US" altLang="zh-CN" sz="1200" dirty="0" err="1">
                <a:latin typeface="Times New Roman" panose="02020603050405020304" pitchFamily="18" charset="0"/>
                <a:cs typeface="Times New Roman" panose="02020603050405020304" pitchFamily="18" charset="0"/>
              </a:rPr>
              <a:t>re.range</a:t>
            </a:r>
            <a:r>
              <a:rPr lang="en-US" altLang="zh-CN" sz="1200" dirty="0">
                <a:latin typeface="Times New Roman" panose="02020603050405020304" pitchFamily="18" charset="0"/>
                <a:cs typeface="Times New Roman" panose="02020603050405020304" pitchFamily="18" charset="0"/>
              </a:rPr>
              <a:t> "0" "9")) (</a:t>
            </a:r>
            <a:r>
              <a:rPr lang="en-US" altLang="zh-CN" sz="1200" dirty="0" err="1">
                <a:latin typeface="Times New Roman" panose="02020603050405020304" pitchFamily="18" charset="0"/>
                <a:cs typeface="Times New Roman" panose="02020603050405020304" pitchFamily="18" charset="0"/>
              </a:rPr>
              <a:t>re.range</a:t>
            </a:r>
            <a:r>
              <a:rPr lang="en-US" altLang="zh-CN" sz="1200" dirty="0">
                <a:latin typeface="Times New Roman" panose="02020603050405020304" pitchFamily="18" charset="0"/>
                <a:cs typeface="Times New Roman" panose="02020603050405020304" pitchFamily="18" charset="0"/>
              </a:rPr>
              <a:t> "0" "9</a:t>
            </a:r>
            <a:r>
              <a:rPr lang="en-US" altLang="zh-CN" sz="1200" dirty="0" smtClean="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(assert (&gt;= login_1_loginTime 0))</a:t>
            </a:r>
          </a:p>
          <a:p>
            <a:r>
              <a:rPr lang="en-US" altLang="zh-CN" sz="1200" dirty="0">
                <a:latin typeface="Times New Roman" panose="02020603050405020304" pitchFamily="18" charset="0"/>
                <a:cs typeface="Times New Roman" panose="02020603050405020304" pitchFamily="18" charset="0"/>
              </a:rPr>
              <a:t>(assert (&lt;= login_1_loginTime 24))</a:t>
            </a:r>
          </a:p>
          <a:p>
            <a:r>
              <a:rPr lang="en-US" altLang="zh-CN" sz="1200" dirty="0">
                <a:latin typeface="Times New Roman" panose="02020603050405020304" pitchFamily="18" charset="0"/>
                <a:cs typeface="Times New Roman" panose="02020603050405020304" pitchFamily="18" charset="0"/>
              </a:rPr>
              <a:t>(check-sat)</a:t>
            </a:r>
          </a:p>
          <a:p>
            <a:r>
              <a:rPr lang="en-US" altLang="zh-CN" sz="1200" dirty="0">
                <a:latin typeface="Times New Roman" panose="02020603050405020304" pitchFamily="18" charset="0"/>
                <a:cs typeface="Times New Roman" panose="02020603050405020304" pitchFamily="18" charset="0"/>
              </a:rPr>
              <a:t>(get-value (login_1_License))</a:t>
            </a:r>
          </a:p>
          <a:p>
            <a:r>
              <a:rPr lang="en-US" altLang="zh-CN" sz="1200" dirty="0">
                <a:latin typeface="Times New Roman" panose="02020603050405020304" pitchFamily="18" charset="0"/>
                <a:cs typeface="Times New Roman" panose="02020603050405020304" pitchFamily="18" charset="0"/>
              </a:rPr>
              <a:t>(get-value (login_1_loginTime))</a:t>
            </a:r>
            <a:endParaRPr lang="zh-CN" altLang="en-US" sz="1200" dirty="0">
              <a:latin typeface="Times New Roman" panose="02020603050405020304" pitchFamily="18" charset="0"/>
              <a:cs typeface="Times New Roman" panose="02020603050405020304" pitchFamily="18" charset="0"/>
            </a:endParaRPr>
          </a:p>
        </p:txBody>
      </p:sp>
      <p:pic>
        <p:nvPicPr>
          <p:cNvPr id="42" name="图片 41"/>
          <p:cNvPicPr>
            <a:picLocks noChangeAspect="1"/>
          </p:cNvPicPr>
          <p:nvPr/>
        </p:nvPicPr>
        <p:blipFill>
          <a:blip r:embed="rId4"/>
          <a:stretch>
            <a:fillRect/>
          </a:stretch>
        </p:blipFill>
        <p:spPr>
          <a:xfrm>
            <a:off x="2771955" y="4924172"/>
            <a:ext cx="5450265" cy="1815416"/>
          </a:xfrm>
          <a:prstGeom prst="rect">
            <a:avLst/>
          </a:prstGeom>
        </p:spPr>
      </p:pic>
      <p:sp>
        <p:nvSpPr>
          <p:cNvPr id="43" name="矩形 42"/>
          <p:cNvSpPr/>
          <p:nvPr/>
        </p:nvSpPr>
        <p:spPr>
          <a:xfrm>
            <a:off x="803260" y="4928360"/>
            <a:ext cx="1843687" cy="461665"/>
          </a:xfrm>
          <a:prstGeom prst="rect">
            <a:avLst/>
          </a:prstGeom>
          <a:ln>
            <a:solidFill>
              <a:schemeClr val="tx1"/>
            </a:solidFill>
          </a:ln>
        </p:spPr>
        <p:txBody>
          <a:bodyPr wrap="square">
            <a:spAutoFit/>
          </a:bodyPr>
          <a:lstStyle/>
          <a:p>
            <a:r>
              <a:rPr lang="en-US" altLang="zh-CN" sz="1200" dirty="0" smtClean="0">
                <a:latin typeface="Times New Roman" panose="02020603050405020304" pitchFamily="18" charset="0"/>
                <a:cs typeface="Times New Roman" panose="02020603050405020304" pitchFamily="18" charset="0"/>
              </a:rPr>
              <a:t>login_1_License = "</a:t>
            </a:r>
            <a:r>
              <a:rPr lang="zh-CN" altLang="en-US" sz="1200" dirty="0" smtClean="0">
                <a:latin typeface="Times New Roman" panose="02020603050405020304" pitchFamily="18" charset="0"/>
                <a:cs typeface="Times New Roman" panose="02020603050405020304" pitchFamily="18" charset="0"/>
              </a:rPr>
              <a:t>  </a:t>
            </a:r>
            <a:r>
              <a:rPr lang="en-US" altLang="zh-CN" sz="1200" dirty="0" smtClean="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login_1_loginTime</a:t>
            </a:r>
            <a:r>
              <a:rPr lang="en-US" altLang="zh-CN" sz="1200" dirty="0" smtClean="0">
                <a:latin typeface="Times New Roman" panose="02020603050405020304" pitchFamily="18" charset="0"/>
                <a:cs typeface="Times New Roman" panose="02020603050405020304" pitchFamily="18" charset="0"/>
              </a:rPr>
              <a:t> = 0</a:t>
            </a:r>
            <a:endParaRPr lang="zh-CN" altLang="en-US" sz="1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6229780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8">
                                            <p:txEl>
                                              <p:pRg st="1" end="1"/>
                                            </p:txEl>
                                          </p:spTgt>
                                        </p:tgtEl>
                                        <p:attrNameLst>
                                          <p:attrName>style.visibility</p:attrName>
                                        </p:attrNameLst>
                                      </p:cBhvr>
                                      <p:to>
                                        <p:strVal val="visible"/>
                                      </p:to>
                                    </p:set>
                                    <p:animEffect transition="in" filter="wipe(left)">
                                      <p:cBhvr>
                                        <p:cTn id="10" dur="500"/>
                                        <p:tgtEl>
                                          <p:spTgt spid="3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animEffect transition="in" filter="wipe(left)">
                                      <p:cBhvr>
                                        <p:cTn id="15" dur="500"/>
                                        <p:tgtEl>
                                          <p:spTgt spid="38">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8">
                                            <p:txEl>
                                              <p:pRg st="3" end="3"/>
                                            </p:txEl>
                                          </p:spTgt>
                                        </p:tgtEl>
                                        <p:attrNameLst>
                                          <p:attrName>style.visibility</p:attrName>
                                        </p:attrNameLst>
                                      </p:cBhvr>
                                      <p:to>
                                        <p:strVal val="visible"/>
                                      </p:to>
                                    </p:set>
                                    <p:animEffect transition="in" filter="wipe(left)">
                                      <p:cBhvr>
                                        <p:cTn id="18" dur="500"/>
                                        <p:tgtEl>
                                          <p:spTgt spid="38">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8">
                                            <p:txEl>
                                              <p:pRg st="4" end="4"/>
                                            </p:txEl>
                                          </p:spTgt>
                                        </p:tgtEl>
                                        <p:attrNameLst>
                                          <p:attrName>style.visibility</p:attrName>
                                        </p:attrNameLst>
                                      </p:cBhvr>
                                      <p:to>
                                        <p:strVal val="visible"/>
                                      </p:to>
                                    </p:set>
                                    <p:animEffect transition="in" filter="wipe(left)">
                                      <p:cBhvr>
                                        <p:cTn id="21" dur="500"/>
                                        <p:tgtEl>
                                          <p:spTgt spid="3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xEl>
                                              <p:pRg st="5" end="5"/>
                                            </p:txEl>
                                          </p:spTgt>
                                        </p:tgtEl>
                                        <p:attrNameLst>
                                          <p:attrName>style.visibility</p:attrName>
                                        </p:attrNameLst>
                                      </p:cBhvr>
                                      <p:to>
                                        <p:strVal val="visible"/>
                                      </p:to>
                                    </p:set>
                                    <p:animEffect transition="in" filter="wipe(left)">
                                      <p:cBhvr>
                                        <p:cTn id="26" dur="500"/>
                                        <p:tgtEl>
                                          <p:spTgt spid="38">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8">
                                            <p:txEl>
                                              <p:pRg st="6" end="6"/>
                                            </p:txEl>
                                          </p:spTgt>
                                        </p:tgtEl>
                                        <p:attrNameLst>
                                          <p:attrName>style.visibility</p:attrName>
                                        </p:attrNameLst>
                                      </p:cBhvr>
                                      <p:to>
                                        <p:strVal val="visible"/>
                                      </p:to>
                                    </p:set>
                                    <p:animEffect transition="in" filter="wipe(left)">
                                      <p:cBhvr>
                                        <p:cTn id="29" dur="500"/>
                                        <p:tgtEl>
                                          <p:spTgt spid="38">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8">
                                            <p:txEl>
                                              <p:pRg st="7" end="7"/>
                                            </p:txEl>
                                          </p:spTgt>
                                        </p:tgtEl>
                                        <p:attrNameLst>
                                          <p:attrName>style.visibility</p:attrName>
                                        </p:attrNameLst>
                                      </p:cBhvr>
                                      <p:to>
                                        <p:strVal val="visible"/>
                                      </p:to>
                                    </p:set>
                                    <p:animEffect transition="in" filter="wipe(left)">
                                      <p:cBhvr>
                                        <p:cTn id="32" dur="500"/>
                                        <p:tgtEl>
                                          <p:spTgt spid="3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箭头连接符 17"/>
          <p:cNvCxnSpPr>
            <a:stCxn id="4" idx="3"/>
            <a:endCxn id="13" idx="1"/>
          </p:cNvCxnSpPr>
          <p:nvPr/>
        </p:nvCxnSpPr>
        <p:spPr>
          <a:xfrm>
            <a:off x="4115939" y="1867354"/>
            <a:ext cx="923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测试用例生成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1345949" y="1682687"/>
            <a:ext cx="1107996" cy="369332"/>
          </a:xfrm>
          <a:prstGeom prst="rect">
            <a:avLst/>
          </a:prstGeom>
          <a:ln>
            <a:solidFill>
              <a:srgbClr val="005392"/>
            </a:solidFill>
          </a:ln>
        </p:spPr>
        <p:txBody>
          <a:bodyPr wrap="none">
            <a:spAutoFit/>
          </a:bodyPr>
          <a:lstStyle/>
          <a:p>
            <a:r>
              <a:rPr lang="zh-CN" altLang="en-US" dirty="0">
                <a:latin typeface="华文楷体" panose="02010600040101010101" pitchFamily="2" charset="-122"/>
                <a:ea typeface="华文楷体" panose="02010600040101010101" pitchFamily="2" charset="-122"/>
              </a:rPr>
              <a:t>测试数据</a:t>
            </a:r>
            <a:endParaRPr lang="zh-CN" altLang="en-US" dirty="0"/>
          </a:p>
        </p:txBody>
      </p:sp>
      <p:sp>
        <p:nvSpPr>
          <p:cNvPr id="4" name="矩形 3"/>
          <p:cNvSpPr/>
          <p:nvPr/>
        </p:nvSpPr>
        <p:spPr>
          <a:xfrm>
            <a:off x="3007943" y="1682688"/>
            <a:ext cx="1107996" cy="369332"/>
          </a:xfrm>
          <a:prstGeom prst="rect">
            <a:avLst/>
          </a:prstGeom>
          <a:ln>
            <a:solidFill>
              <a:srgbClr val="005392"/>
            </a:solidFill>
          </a:ln>
        </p:spPr>
        <p:txBody>
          <a:bodyPr wrap="none">
            <a:spAutoFit/>
          </a:bodyPr>
          <a:lstStyle/>
          <a:p>
            <a:r>
              <a:rPr lang="zh-CN" altLang="en-US" dirty="0">
                <a:latin typeface="华文楷体" panose="02010600040101010101" pitchFamily="2" charset="-122"/>
                <a:ea typeface="华文楷体" panose="02010600040101010101" pitchFamily="2" charset="-122"/>
              </a:rPr>
              <a:t>测试序列</a:t>
            </a:r>
            <a:endParaRPr lang="zh-CN" altLang="en-US" dirty="0"/>
          </a:p>
        </p:txBody>
      </p:sp>
      <p:sp>
        <p:nvSpPr>
          <p:cNvPr id="13" name="矩形 12"/>
          <p:cNvSpPr/>
          <p:nvPr/>
        </p:nvSpPr>
        <p:spPr>
          <a:xfrm>
            <a:off x="5039483" y="1682688"/>
            <a:ext cx="1107996" cy="369332"/>
          </a:xfrm>
          <a:prstGeom prst="rect">
            <a:avLst/>
          </a:prstGeom>
          <a:ln>
            <a:solidFill>
              <a:srgbClr val="005392"/>
            </a:solidFill>
          </a:ln>
        </p:spPr>
        <p:txBody>
          <a:bodyPr wrap="none">
            <a:spAutoFit/>
          </a:bodyPr>
          <a:lstStyle/>
          <a:p>
            <a:r>
              <a:rPr lang="zh-CN" altLang="en-US" dirty="0" smtClean="0">
                <a:latin typeface="华文楷体" panose="02010600040101010101" pitchFamily="2" charset="-122"/>
                <a:ea typeface="华文楷体" panose="02010600040101010101" pitchFamily="2" charset="-122"/>
              </a:rPr>
              <a:t>测试用例</a:t>
            </a:r>
            <a:endParaRPr lang="zh-CN" altLang="en-US" dirty="0"/>
          </a:p>
        </p:txBody>
      </p:sp>
      <p:sp>
        <p:nvSpPr>
          <p:cNvPr id="14" name="矩形 13"/>
          <p:cNvSpPr/>
          <p:nvPr/>
        </p:nvSpPr>
        <p:spPr>
          <a:xfrm>
            <a:off x="429399" y="1119946"/>
            <a:ext cx="139653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问题</a:t>
            </a:r>
            <a:r>
              <a:rPr lang="zh-CN" altLang="en-US" b="1" dirty="0" smtClean="0">
                <a:solidFill>
                  <a:schemeClr val="accent1"/>
                </a:solidFill>
                <a:latin typeface="Arial" panose="020B0604020202020204" pitchFamily="34" charset="0"/>
                <a:ea typeface="微软雅黑" panose="020B0503020204020204" pitchFamily="34" charset="-122"/>
              </a:rPr>
              <a:t>描述</a:t>
            </a:r>
            <a:endParaRPr lang="en-US" altLang="zh-CN" b="1" dirty="0">
              <a:solidFill>
                <a:schemeClr val="accent1"/>
              </a:solidFill>
              <a:latin typeface="Arial" panose="020B0604020202020204" pitchFamily="34" charset="0"/>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46357">
            <a:off x="4349111" y="1454087"/>
            <a:ext cx="457200" cy="457200"/>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4586" y="1745056"/>
            <a:ext cx="244596" cy="244596"/>
          </a:xfrm>
          <a:prstGeom prst="rect">
            <a:avLst/>
          </a:prstGeom>
        </p:spPr>
      </p:pic>
      <p:sp>
        <p:nvSpPr>
          <p:cNvPr id="23" name="矩形 22"/>
          <p:cNvSpPr/>
          <p:nvPr/>
        </p:nvSpPr>
        <p:spPr>
          <a:xfrm>
            <a:off x="1345949" y="2304183"/>
            <a:ext cx="3474028" cy="646331"/>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测试用例使用</a:t>
            </a:r>
            <a:r>
              <a:rPr lang="en-US" altLang="zh-CN" dirty="0" smtClean="0">
                <a:latin typeface="华文楷体" panose="02010600040101010101" pitchFamily="2" charset="-122"/>
                <a:ea typeface="华文楷体" panose="02010600040101010101" pitchFamily="2" charset="-122"/>
              </a:rPr>
              <a:t>xml Format</a:t>
            </a:r>
            <a:r>
              <a:rPr lang="zh-CN" altLang="en-US" dirty="0" smtClean="0">
                <a:latin typeface="华文楷体" panose="02010600040101010101" pitchFamily="2" charset="-122"/>
                <a:ea typeface="华文楷体" panose="02010600040101010101" pitchFamily="2" charset="-122"/>
              </a:rPr>
              <a:t>表示</a:t>
            </a:r>
            <a:endParaRPr lang="en-US" altLang="zh-CN"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其语法如下所示：</a:t>
            </a:r>
            <a:endParaRPr lang="zh-CN" altLang="en-US" dirty="0">
              <a:latin typeface="华文楷体" panose="02010600040101010101" pitchFamily="2" charset="-122"/>
              <a:ea typeface="华文楷体" panose="02010600040101010101" pitchFamily="2" charset="-122"/>
            </a:endParaRPr>
          </a:p>
        </p:txBody>
      </p:sp>
      <p:pic>
        <p:nvPicPr>
          <p:cNvPr id="26" name="图片 25"/>
          <p:cNvPicPr>
            <a:picLocks noChangeAspect="1"/>
          </p:cNvPicPr>
          <p:nvPr/>
        </p:nvPicPr>
        <p:blipFill>
          <a:blip r:embed="rId6"/>
          <a:stretch>
            <a:fillRect/>
          </a:stretch>
        </p:blipFill>
        <p:spPr>
          <a:xfrm>
            <a:off x="1349055" y="3042574"/>
            <a:ext cx="5229225" cy="2066925"/>
          </a:xfrm>
          <a:prstGeom prst="rect">
            <a:avLst/>
          </a:prstGeom>
        </p:spPr>
      </p:pic>
    </p:spTree>
    <p:custDataLst>
      <p:tags r:id="rId1"/>
    </p:custDataLst>
    <p:extLst>
      <p:ext uri="{BB962C8B-B14F-4D97-AF65-F5344CB8AC3E}">
        <p14:creationId xmlns:p14="http://schemas.microsoft.com/office/powerpoint/2010/main" val="179456929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sp>
        <p:nvSpPr>
          <p:cNvPr id="54275" name="矩形 53"/>
          <p:cNvSpPr>
            <a:spLocks noChangeArrowheads="1"/>
          </p:cNvSpPr>
          <p:nvPr/>
        </p:nvSpPr>
        <p:spPr bwMode="auto">
          <a:xfrm>
            <a:off x="1" y="2011815"/>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矩形 53"/>
          <p:cNvSpPr>
            <a:spLocks noChangeArrowheads="1"/>
          </p:cNvSpPr>
          <p:nvPr/>
        </p:nvSpPr>
        <p:spPr bwMode="auto">
          <a:xfrm>
            <a:off x="1" y="2844216"/>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31" name="矩形 53"/>
          <p:cNvSpPr>
            <a:spLocks noChangeArrowheads="1"/>
          </p:cNvSpPr>
          <p:nvPr/>
        </p:nvSpPr>
        <p:spPr bwMode="auto">
          <a:xfrm>
            <a:off x="1" y="3687887"/>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32"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34" name="等腰三角形 33"/>
          <p:cNvSpPr>
            <a:spLocks noChangeAspect="1"/>
          </p:cNvSpPr>
          <p:nvPr/>
        </p:nvSpPr>
        <p:spPr>
          <a:xfrm rot="16200000">
            <a:off x="1925967" y="2223250"/>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
        <p:nvSpPr>
          <p:cNvPr id="15"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3</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2" name="矩形 1"/>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课题背景</a:t>
            </a:r>
          </a:p>
        </p:txBody>
      </p:sp>
    </p:spTree>
    <p:extLst>
      <p:ext uri="{BB962C8B-B14F-4D97-AF65-F5344CB8AC3E}">
        <p14:creationId xmlns:p14="http://schemas.microsoft.com/office/powerpoint/2010/main" val="430921104"/>
      </p:ext>
    </p:extLst>
  </p:cSld>
  <p:clrMapOvr>
    <a:masterClrMapping/>
  </p:clrMapOvr>
  <mc:AlternateContent xmlns:mc="http://schemas.openxmlformats.org/markup-compatibility/2006" xmlns:p14="http://schemas.microsoft.com/office/powerpoint/2010/main">
    <mc:Choice Requires="p14">
      <p:transition spd="slow" p14:dur="2000" advTm="647"/>
    </mc:Choice>
    <mc:Fallback xmlns="">
      <p:transition spd="slow" advTm="6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2" fill="hold" grpId="0" nodeType="withEffect">
                                  <p:stCondLst>
                                    <p:cond delay="25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par>
                                <p:cTn id="40" presetID="53" presetClass="entr" presetSubtype="16" fill="hold" grpId="0" nodeType="withEffect">
                                  <p:stCondLst>
                                    <p:cond delay="25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30" grpId="0" animBg="1"/>
      <p:bldP spid="31" grpId="0" animBg="1"/>
      <p:bldP spid="32" grpId="0" animBg="1"/>
      <p:bldP spid="34" grpId="0" animBg="1"/>
      <p:bldP spid="15"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测试用例生成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26" name="图片 25"/>
          <p:cNvPicPr>
            <a:picLocks noChangeAspect="1"/>
          </p:cNvPicPr>
          <p:nvPr/>
        </p:nvPicPr>
        <p:blipFill>
          <a:blip r:embed="rId4"/>
          <a:stretch>
            <a:fillRect/>
          </a:stretch>
        </p:blipFill>
        <p:spPr>
          <a:xfrm>
            <a:off x="377505" y="1139719"/>
            <a:ext cx="5229225" cy="2066925"/>
          </a:xfrm>
          <a:prstGeom prst="rect">
            <a:avLst/>
          </a:prstGeom>
        </p:spPr>
      </p:pic>
      <p:pic>
        <p:nvPicPr>
          <p:cNvPr id="15" name="图片 14"/>
          <p:cNvPicPr>
            <a:picLocks noChangeAspect="1"/>
          </p:cNvPicPr>
          <p:nvPr/>
        </p:nvPicPr>
        <p:blipFill>
          <a:blip r:embed="rId5"/>
          <a:stretch>
            <a:fillRect/>
          </a:stretch>
        </p:blipFill>
        <p:spPr>
          <a:xfrm>
            <a:off x="377505" y="3469565"/>
            <a:ext cx="4286577" cy="2983435"/>
          </a:xfrm>
          <a:prstGeom prst="rect">
            <a:avLst/>
          </a:prstGeom>
        </p:spPr>
      </p:pic>
      <p:pic>
        <p:nvPicPr>
          <p:cNvPr id="2" name="图片 1"/>
          <p:cNvPicPr>
            <a:picLocks noChangeAspect="1"/>
          </p:cNvPicPr>
          <p:nvPr/>
        </p:nvPicPr>
        <p:blipFill>
          <a:blip r:embed="rId6"/>
          <a:stretch>
            <a:fillRect/>
          </a:stretch>
        </p:blipFill>
        <p:spPr>
          <a:xfrm>
            <a:off x="4994666" y="4049116"/>
            <a:ext cx="4029687" cy="1824331"/>
          </a:xfrm>
          <a:prstGeom prst="rect">
            <a:avLst/>
          </a:prstGeom>
        </p:spPr>
      </p:pic>
    </p:spTree>
    <p:custDataLst>
      <p:tags r:id="rId1"/>
    </p:custDataLst>
    <p:extLst>
      <p:ext uri="{BB962C8B-B14F-4D97-AF65-F5344CB8AC3E}">
        <p14:creationId xmlns:p14="http://schemas.microsoft.com/office/powerpoint/2010/main" val="3692767185"/>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测试用例</a:t>
            </a:r>
            <a:r>
              <a:rPr lang="zh-CN" altLang="en-US" sz="3000" b="1" dirty="0" smtClean="0">
                <a:solidFill>
                  <a:srgbClr val="FFFFFF"/>
                </a:solidFill>
                <a:latin typeface="华文新魏" panose="02010800040101010101" pitchFamily="2" charset="-122"/>
                <a:ea typeface="华文新魏" panose="02010800040101010101" pitchFamily="2" charset="-122"/>
              </a:rPr>
              <a:t>执行及判定</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4"/>
          <a:stretch>
            <a:fillRect/>
          </a:stretch>
        </p:blipFill>
        <p:spPr>
          <a:xfrm>
            <a:off x="870949" y="3055870"/>
            <a:ext cx="5275879" cy="3886351"/>
          </a:xfrm>
          <a:prstGeom prst="rect">
            <a:avLst/>
          </a:prstGeom>
        </p:spPr>
      </p:pic>
      <p:sp>
        <p:nvSpPr>
          <p:cNvPr id="7" name="矩形 6"/>
          <p:cNvSpPr/>
          <p:nvPr/>
        </p:nvSpPr>
        <p:spPr>
          <a:xfrm>
            <a:off x="429399" y="1119946"/>
            <a:ext cx="1627369"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smtClean="0">
                <a:solidFill>
                  <a:schemeClr val="accent1"/>
                </a:solidFill>
                <a:latin typeface="Arial" panose="020B0604020202020204" pitchFamily="34" charset="0"/>
                <a:ea typeface="微软雅黑" panose="020B0503020204020204" pitchFamily="34" charset="-122"/>
              </a:rPr>
              <a:t>测试执行：</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8" name="矩形 7"/>
          <p:cNvSpPr/>
          <p:nvPr/>
        </p:nvSpPr>
        <p:spPr>
          <a:xfrm>
            <a:off x="429399" y="2467454"/>
            <a:ext cx="2089033"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smtClean="0">
                <a:solidFill>
                  <a:schemeClr val="accent1"/>
                </a:solidFill>
                <a:latin typeface="Arial" panose="020B0604020202020204" pitchFamily="34" charset="0"/>
                <a:ea typeface="微软雅黑" panose="020B0503020204020204" pitchFamily="34" charset="-122"/>
              </a:rPr>
              <a:t>结果判定过程：</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9" name="矩形 8"/>
          <p:cNvSpPr/>
          <p:nvPr/>
        </p:nvSpPr>
        <p:spPr>
          <a:xfrm>
            <a:off x="870949" y="1803914"/>
            <a:ext cx="7046996" cy="369332"/>
          </a:xfrm>
          <a:prstGeom prst="rect">
            <a:avLst/>
          </a:prstGeom>
        </p:spPr>
        <p:txBody>
          <a:bodyPr wrap="square">
            <a:spAutoFit/>
          </a:bodyPr>
          <a:lstStyle/>
          <a:p>
            <a:pPr marL="285750" indent="-285750">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集成</a:t>
            </a:r>
            <a:r>
              <a:rPr lang="en-US" altLang="zh-CN" dirty="0" err="1" smtClean="0">
                <a:latin typeface="华文楷体" panose="02010600040101010101" pitchFamily="2" charset="-122"/>
                <a:ea typeface="华文楷体" panose="02010600040101010101" pitchFamily="2" charset="-122"/>
              </a:rPr>
              <a:t>SoapUI</a:t>
            </a:r>
            <a:r>
              <a:rPr lang="zh-CN" altLang="en-US" dirty="0" smtClean="0">
                <a:latin typeface="华文楷体" panose="02010600040101010101" pitchFamily="2" charset="-122"/>
                <a:ea typeface="华文楷体" panose="02010600040101010101" pitchFamily="2" charset="-122"/>
              </a:rPr>
              <a:t>，使用其针对</a:t>
            </a:r>
            <a:r>
              <a:rPr lang="en-US" altLang="zh-CN" dirty="0" smtClean="0">
                <a:latin typeface="华文楷体" panose="02010600040101010101" pitchFamily="2" charset="-122"/>
                <a:ea typeface="华文楷体" panose="02010600040101010101" pitchFamily="2" charset="-122"/>
              </a:rPr>
              <a:t>web</a:t>
            </a:r>
            <a:r>
              <a:rPr lang="zh-CN" altLang="en-US" dirty="0" smtClean="0">
                <a:latin typeface="华文楷体" panose="02010600040101010101" pitchFamily="2" charset="-122"/>
                <a:ea typeface="华文楷体" panose="02010600040101010101" pitchFamily="2" charset="-122"/>
              </a:rPr>
              <a:t>服务的</a:t>
            </a:r>
            <a:r>
              <a:rPr lang="en-US" altLang="zh-CN" dirty="0" err="1" smtClean="0">
                <a:latin typeface="华文楷体" panose="02010600040101010101" pitchFamily="2" charset="-122"/>
                <a:ea typeface="华文楷体" panose="02010600040101010101" pitchFamily="2" charset="-122"/>
              </a:rPr>
              <a:t>api</a:t>
            </a:r>
            <a:r>
              <a:rPr lang="zh-CN" altLang="en-US" dirty="0" smtClean="0">
                <a:latin typeface="华文楷体" panose="02010600040101010101" pitchFamily="2" charset="-122"/>
                <a:ea typeface="华文楷体" panose="02010600040101010101" pitchFamily="2" charset="-122"/>
              </a:rPr>
              <a:t>接口模拟客户端执行测试</a:t>
            </a:r>
            <a:endParaRPr lang="en-US" altLang="zh-CN" dirty="0" smtClean="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577102525"/>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原型工具</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 name="Rectangle 2"/>
          <p:cNvSpPr>
            <a:spLocks noChangeArrowheads="1"/>
          </p:cNvSpPr>
          <p:nvPr/>
        </p:nvSpPr>
        <p:spPr bwMode="auto">
          <a:xfrm>
            <a:off x="257175" y="638175"/>
            <a:ext cx="591162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7" name="图片 46"/>
          <p:cNvPicPr>
            <a:picLocks noChangeAspect="1"/>
          </p:cNvPicPr>
          <p:nvPr/>
        </p:nvPicPr>
        <p:blipFill>
          <a:blip r:embed="rId4"/>
          <a:stretch>
            <a:fillRect/>
          </a:stretch>
        </p:blipFill>
        <p:spPr>
          <a:xfrm>
            <a:off x="131712" y="1124470"/>
            <a:ext cx="8869320" cy="4996751"/>
          </a:xfrm>
          <a:prstGeom prst="rect">
            <a:avLst/>
          </a:prstGeom>
        </p:spPr>
      </p:pic>
    </p:spTree>
    <p:custDataLst>
      <p:tags r:id="rId1"/>
    </p:custDataLst>
    <p:extLst>
      <p:ext uri="{BB962C8B-B14F-4D97-AF65-F5344CB8AC3E}">
        <p14:creationId xmlns:p14="http://schemas.microsoft.com/office/powerpoint/2010/main" val="134374024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原型工具</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 name="Rectangle 2"/>
          <p:cNvSpPr>
            <a:spLocks noChangeArrowheads="1"/>
          </p:cNvSpPr>
          <p:nvPr/>
        </p:nvSpPr>
        <p:spPr bwMode="auto">
          <a:xfrm>
            <a:off x="257175" y="638175"/>
            <a:ext cx="591162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4"/>
          <a:stretch>
            <a:fillRect/>
          </a:stretch>
        </p:blipFill>
        <p:spPr>
          <a:xfrm>
            <a:off x="1514475" y="1163198"/>
            <a:ext cx="5911622" cy="5600484"/>
          </a:xfrm>
          <a:prstGeom prst="rect">
            <a:avLst/>
          </a:prstGeom>
        </p:spPr>
      </p:pic>
      <p:sp>
        <p:nvSpPr>
          <p:cNvPr id="8" name="线形标注 2 7"/>
          <p:cNvSpPr/>
          <p:nvPr/>
        </p:nvSpPr>
        <p:spPr>
          <a:xfrm>
            <a:off x="5736997" y="682760"/>
            <a:ext cx="933450" cy="438150"/>
          </a:xfrm>
          <a:prstGeom prst="borderCallout2">
            <a:avLst>
              <a:gd name="adj1" fmla="val 18750"/>
              <a:gd name="adj2" fmla="val -8333"/>
              <a:gd name="adj3" fmla="val 18750"/>
              <a:gd name="adj4" fmla="val -16667"/>
              <a:gd name="adj5" fmla="val 164674"/>
              <a:gd name="adj6" fmla="val -1609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EX-WSDL </a:t>
            </a:r>
            <a:r>
              <a:rPr lang="en-US" altLang="zh-CN" sz="1200" dirty="0" err="1"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uri</a:t>
            </a:r>
            <a:r>
              <a:rPr lang="zh-CN" altLang="en-US"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地址</a:t>
            </a:r>
            <a:endPar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0" name="线形标注 2 9"/>
          <p:cNvSpPr/>
          <p:nvPr/>
        </p:nvSpPr>
        <p:spPr>
          <a:xfrm>
            <a:off x="7714098" y="876799"/>
            <a:ext cx="933450" cy="438150"/>
          </a:xfrm>
          <a:prstGeom prst="borderCallout2">
            <a:avLst>
              <a:gd name="adj1" fmla="val 18750"/>
              <a:gd name="adj2" fmla="val -8333"/>
              <a:gd name="adj3" fmla="val 18750"/>
              <a:gd name="adj4" fmla="val -16667"/>
              <a:gd name="adj5" fmla="val 129892"/>
              <a:gd name="adj6" fmla="val -7217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导</a:t>
            </a:r>
            <a:r>
              <a:rPr lang="zh-CN" altLang="en-US"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入相关决策表</a:t>
            </a:r>
            <a:endPar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1" name="线形标注 2 10"/>
          <p:cNvSpPr/>
          <p:nvPr/>
        </p:nvSpPr>
        <p:spPr>
          <a:xfrm>
            <a:off x="7914123" y="2153149"/>
            <a:ext cx="933450" cy="438150"/>
          </a:xfrm>
          <a:prstGeom prst="borderCallout2">
            <a:avLst>
              <a:gd name="adj1" fmla="val 18750"/>
              <a:gd name="adj2" fmla="val -8333"/>
              <a:gd name="adj3" fmla="val 18750"/>
              <a:gd name="adj4" fmla="val -16667"/>
              <a:gd name="adj5" fmla="val 129892"/>
              <a:gd name="adj6" fmla="val -7217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EX-WSDL</a:t>
            </a:r>
            <a:r>
              <a:rPr lang="zh-CN" altLang="en-US"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解析</a:t>
            </a:r>
            <a:r>
              <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结果</a:t>
            </a:r>
          </a:p>
        </p:txBody>
      </p:sp>
      <p:sp>
        <p:nvSpPr>
          <p:cNvPr id="12" name="线形标注 2 11"/>
          <p:cNvSpPr/>
          <p:nvPr/>
        </p:nvSpPr>
        <p:spPr>
          <a:xfrm>
            <a:off x="337012" y="2372224"/>
            <a:ext cx="933450" cy="438150"/>
          </a:xfrm>
          <a:prstGeom prst="borderCallout2">
            <a:avLst>
              <a:gd name="adj1" fmla="val 42663"/>
              <a:gd name="adj2" fmla="val 102892"/>
              <a:gd name="adj3" fmla="val 53533"/>
              <a:gd name="adj4" fmla="val 114966"/>
              <a:gd name="adj5" fmla="val 314675"/>
              <a:gd name="adj6" fmla="val 1512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EX-WSDL</a:t>
            </a:r>
            <a:r>
              <a:rPr lang="zh-CN" altLang="en-US"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解析</a:t>
            </a:r>
            <a:r>
              <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结果</a:t>
            </a:r>
          </a:p>
        </p:txBody>
      </p:sp>
    </p:spTree>
    <p:custDataLst>
      <p:tags r:id="rId1"/>
    </p:custDataLst>
    <p:extLst>
      <p:ext uri="{BB962C8B-B14F-4D97-AF65-F5344CB8AC3E}">
        <p14:creationId xmlns:p14="http://schemas.microsoft.com/office/powerpoint/2010/main" val="403855193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原型工具</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 name="Rectangle 2"/>
          <p:cNvSpPr>
            <a:spLocks noChangeArrowheads="1"/>
          </p:cNvSpPr>
          <p:nvPr/>
        </p:nvSpPr>
        <p:spPr bwMode="auto">
          <a:xfrm>
            <a:off x="257175" y="638175"/>
            <a:ext cx="591162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4"/>
          <a:stretch>
            <a:fillRect/>
          </a:stretch>
        </p:blipFill>
        <p:spPr>
          <a:xfrm>
            <a:off x="1324441" y="921383"/>
            <a:ext cx="6135654" cy="5812725"/>
          </a:xfrm>
          <a:prstGeom prst="rect">
            <a:avLst/>
          </a:prstGeom>
        </p:spPr>
      </p:pic>
      <p:sp>
        <p:nvSpPr>
          <p:cNvPr id="8" name="线形标注 2 7"/>
          <p:cNvSpPr/>
          <p:nvPr/>
        </p:nvSpPr>
        <p:spPr>
          <a:xfrm>
            <a:off x="7619421" y="1082810"/>
            <a:ext cx="1228151" cy="438150"/>
          </a:xfrm>
          <a:prstGeom prst="borderCallout2">
            <a:avLst>
              <a:gd name="adj1" fmla="val 18750"/>
              <a:gd name="adj2" fmla="val -8333"/>
              <a:gd name="adj3" fmla="val 18750"/>
              <a:gd name="adj4" fmla="val -16667"/>
              <a:gd name="adj5" fmla="val 164674"/>
              <a:gd name="adj6" fmla="val -1609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行为模型遍历准则选择</a:t>
            </a:r>
            <a:endPar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1" name="线形标注 2 10"/>
          <p:cNvSpPr/>
          <p:nvPr/>
        </p:nvSpPr>
        <p:spPr>
          <a:xfrm>
            <a:off x="7993499" y="2448424"/>
            <a:ext cx="933450" cy="438150"/>
          </a:xfrm>
          <a:prstGeom prst="borderCallout2">
            <a:avLst>
              <a:gd name="adj1" fmla="val 18750"/>
              <a:gd name="adj2" fmla="val -8333"/>
              <a:gd name="adj3" fmla="val 18750"/>
              <a:gd name="adj4" fmla="val -16667"/>
              <a:gd name="adj5" fmla="val 129892"/>
              <a:gd name="adj6" fmla="val -7217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测试序列集合</a:t>
            </a:r>
            <a:endPar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2" name="线形标注 2 11"/>
          <p:cNvSpPr/>
          <p:nvPr/>
        </p:nvSpPr>
        <p:spPr>
          <a:xfrm>
            <a:off x="3" y="1301885"/>
            <a:ext cx="1005783" cy="438150"/>
          </a:xfrm>
          <a:prstGeom prst="borderCallout2">
            <a:avLst>
              <a:gd name="adj1" fmla="val 42663"/>
              <a:gd name="adj2" fmla="val 102892"/>
              <a:gd name="adj3" fmla="val 53533"/>
              <a:gd name="adj4" fmla="val 114966"/>
              <a:gd name="adj5" fmla="val 164675"/>
              <a:gd name="adj6" fmla="val 15435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模型可视化</a:t>
            </a:r>
            <a:endPar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5"/>
          <a:stretch>
            <a:fillRect/>
          </a:stretch>
        </p:blipFill>
        <p:spPr>
          <a:xfrm>
            <a:off x="6294018" y="1091688"/>
            <a:ext cx="2530629" cy="5472113"/>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6"/>
          <a:stretch>
            <a:fillRect/>
          </a:stretch>
        </p:blipFill>
        <p:spPr>
          <a:xfrm>
            <a:off x="72336" y="5104425"/>
            <a:ext cx="5929535" cy="1459376"/>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76701302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stretch>
            <a:fillRect/>
          </a:stretch>
        </p:blipFill>
        <p:spPr>
          <a:xfrm>
            <a:off x="1490040" y="1120910"/>
            <a:ext cx="6015004" cy="5698425"/>
          </a:xfrm>
          <a:prstGeom prst="rect">
            <a:avLst/>
          </a:prstGeom>
        </p:spPr>
      </p:pic>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原型工具</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 name="Rectangle 2"/>
          <p:cNvSpPr>
            <a:spLocks noChangeArrowheads="1"/>
          </p:cNvSpPr>
          <p:nvPr/>
        </p:nvSpPr>
        <p:spPr bwMode="auto">
          <a:xfrm>
            <a:off x="257175" y="638175"/>
            <a:ext cx="591162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线形标注 2 7"/>
          <p:cNvSpPr/>
          <p:nvPr/>
        </p:nvSpPr>
        <p:spPr>
          <a:xfrm>
            <a:off x="5736997" y="682760"/>
            <a:ext cx="933450" cy="438150"/>
          </a:xfrm>
          <a:prstGeom prst="borderCallout2">
            <a:avLst>
              <a:gd name="adj1" fmla="val 18750"/>
              <a:gd name="adj2" fmla="val -8333"/>
              <a:gd name="adj3" fmla="val 18750"/>
              <a:gd name="adj4" fmla="val -16667"/>
              <a:gd name="adj5" fmla="val 336413"/>
              <a:gd name="adj6" fmla="val -7319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测试用例选择</a:t>
            </a:r>
            <a:endPar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1" name="线形标注 2 10"/>
          <p:cNvSpPr/>
          <p:nvPr/>
        </p:nvSpPr>
        <p:spPr>
          <a:xfrm>
            <a:off x="7914123" y="2153149"/>
            <a:ext cx="933450" cy="438150"/>
          </a:xfrm>
          <a:prstGeom prst="borderCallout2">
            <a:avLst>
              <a:gd name="adj1" fmla="val 18750"/>
              <a:gd name="adj2" fmla="val -8333"/>
              <a:gd name="adj3" fmla="val 18750"/>
              <a:gd name="adj4" fmla="val -16667"/>
              <a:gd name="adj5" fmla="val 201631"/>
              <a:gd name="adj6" fmla="val -976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测试用例查看</a:t>
            </a:r>
            <a:endPar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2" name="线形标注 2 11"/>
          <p:cNvSpPr/>
          <p:nvPr/>
        </p:nvSpPr>
        <p:spPr>
          <a:xfrm>
            <a:off x="337012" y="2372224"/>
            <a:ext cx="933450" cy="438150"/>
          </a:xfrm>
          <a:prstGeom prst="borderCallout2">
            <a:avLst>
              <a:gd name="adj1" fmla="val 42663"/>
              <a:gd name="adj2" fmla="val 102892"/>
              <a:gd name="adj3" fmla="val 53533"/>
              <a:gd name="adj4" fmla="val 114966"/>
              <a:gd name="adj5" fmla="val 145110"/>
              <a:gd name="adj6" fmla="val 15537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测试用例个数统计</a:t>
            </a:r>
            <a:endPar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 name="线形标注 2 12"/>
          <p:cNvSpPr/>
          <p:nvPr/>
        </p:nvSpPr>
        <p:spPr>
          <a:xfrm>
            <a:off x="7914123" y="4303074"/>
            <a:ext cx="933450" cy="438150"/>
          </a:xfrm>
          <a:prstGeom prst="borderCallout2">
            <a:avLst>
              <a:gd name="adj1" fmla="val 18750"/>
              <a:gd name="adj2" fmla="val -8333"/>
              <a:gd name="adj3" fmla="val 18750"/>
              <a:gd name="adj4" fmla="val -16667"/>
              <a:gd name="adj5" fmla="val 201631"/>
              <a:gd name="adj6" fmla="val -976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测试结果</a:t>
            </a:r>
            <a:endParaRPr lang="zh-CN" altLang="en-US" sz="1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20146756"/>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68412" y="1660382"/>
            <a:ext cx="1956087" cy="369332"/>
          </a:xfrm>
          <a:prstGeom prst="rect">
            <a:avLst/>
          </a:prstGeom>
        </p:spPr>
        <p:txBody>
          <a:bodyPr wrap="square">
            <a:spAutoFit/>
          </a:bodyPr>
          <a:lstStyle/>
          <a:p>
            <a:pPr lvl="0"/>
            <a:r>
              <a:rPr lang="en-US" altLang="zh-CN" dirty="0">
                <a:solidFill>
                  <a:srgbClr val="000000"/>
                </a:solidFill>
                <a:latin typeface="华文楷体" panose="02010600040101010101" pitchFamily="2" charset="-122"/>
                <a:ea typeface="华文楷体" panose="02010600040101010101" pitchFamily="2" charset="-122"/>
              </a:rPr>
              <a:t>Operation coverage</a:t>
            </a: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2" name="矩形 1"/>
          <p:cNvSpPr/>
          <p:nvPr/>
        </p:nvSpPr>
        <p:spPr>
          <a:xfrm>
            <a:off x="429399" y="2173648"/>
            <a:ext cx="7823893" cy="646331"/>
          </a:xfrm>
          <a:prstGeom prst="rect">
            <a:avLst/>
          </a:prstGeom>
        </p:spPr>
        <p:txBody>
          <a:bodyPr wrap="square">
            <a:spAutoFit/>
          </a:bodyPr>
          <a:lstStyle/>
          <a:p>
            <a:pPr lvl="1"/>
            <a:r>
              <a:rPr lang="zh-CN" altLang="en-US" dirty="0">
                <a:solidFill>
                  <a:srgbClr val="000000"/>
                </a:solidFill>
                <a:latin typeface="华文楷体" panose="02010600040101010101" pitchFamily="2" charset="-122"/>
                <a:ea typeface="华文楷体" panose="02010600040101010101" pitchFamily="2" charset="-122"/>
              </a:rPr>
              <a:t>要求被测服务中的操作至少被调用一</a:t>
            </a:r>
            <a:r>
              <a:rPr lang="zh-CN" altLang="en-US" dirty="0" smtClean="0">
                <a:solidFill>
                  <a:srgbClr val="000000"/>
                </a:solidFill>
                <a:latin typeface="华文楷体" panose="02010600040101010101" pitchFamily="2" charset="-122"/>
                <a:ea typeface="华文楷体" panose="02010600040101010101" pitchFamily="2" charset="-122"/>
              </a:rPr>
              <a:t>次，即要求服务行为模型中的请求节点至少覆盖一次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4"/>
          <a:stretch>
            <a:fillRect/>
          </a:stretch>
        </p:blipFill>
        <p:spPr>
          <a:xfrm>
            <a:off x="1070349" y="2963913"/>
            <a:ext cx="6541991" cy="2862121"/>
          </a:xfrm>
          <a:prstGeom prst="rect">
            <a:avLst/>
          </a:prstGeom>
        </p:spPr>
      </p:pic>
    </p:spTree>
    <p:custDataLst>
      <p:tags r:id="rId1"/>
    </p:custDataLst>
    <p:extLst>
      <p:ext uri="{BB962C8B-B14F-4D97-AF65-F5344CB8AC3E}">
        <p14:creationId xmlns:p14="http://schemas.microsoft.com/office/powerpoint/2010/main" val="4126676638"/>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429399" y="1686629"/>
            <a:ext cx="1956087" cy="369332"/>
          </a:xfrm>
          <a:prstGeom prst="rect">
            <a:avLst/>
          </a:prstGeom>
        </p:spPr>
        <p:txBody>
          <a:bodyPr wrap="square">
            <a:spAutoFit/>
          </a:bodyPr>
          <a:lstStyle/>
          <a:p>
            <a:pPr lvl="0"/>
            <a:r>
              <a:rPr lang="en-US" altLang="zh-CN" dirty="0">
                <a:solidFill>
                  <a:srgbClr val="000000"/>
                </a:solidFill>
                <a:latin typeface="华文楷体" panose="02010600040101010101" pitchFamily="2" charset="-122"/>
                <a:ea typeface="华文楷体" panose="02010600040101010101" pitchFamily="2" charset="-122"/>
              </a:rPr>
              <a:t>Operation coverage</a:t>
            </a: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2" name="矩形 1"/>
          <p:cNvSpPr/>
          <p:nvPr/>
        </p:nvSpPr>
        <p:spPr>
          <a:xfrm>
            <a:off x="429399" y="2173648"/>
            <a:ext cx="7823893" cy="646331"/>
          </a:xfrm>
          <a:prstGeom prst="rect">
            <a:avLst/>
          </a:prstGeom>
        </p:spPr>
        <p:txBody>
          <a:bodyPr wrap="square">
            <a:spAutoFit/>
          </a:bodyPr>
          <a:lstStyle/>
          <a:p>
            <a:pPr lvl="1"/>
            <a:r>
              <a:rPr lang="zh-CN" altLang="en-US" dirty="0">
                <a:solidFill>
                  <a:srgbClr val="000000"/>
                </a:solidFill>
                <a:latin typeface="华文楷体" panose="02010600040101010101" pitchFamily="2" charset="-122"/>
                <a:ea typeface="华文楷体" panose="02010600040101010101" pitchFamily="2" charset="-122"/>
              </a:rPr>
              <a:t>要求被测服务中的操作至少被调用一</a:t>
            </a:r>
            <a:r>
              <a:rPr lang="zh-CN" altLang="en-US" dirty="0" smtClean="0">
                <a:solidFill>
                  <a:srgbClr val="000000"/>
                </a:solidFill>
                <a:latin typeface="华文楷体" panose="02010600040101010101" pitchFamily="2" charset="-122"/>
                <a:ea typeface="华文楷体" panose="02010600040101010101" pitchFamily="2" charset="-122"/>
              </a:rPr>
              <a:t>次，即要求服务行为模型中的请求节点至少覆盖一次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45318084"/>
              </p:ext>
            </p:extLst>
          </p:nvPr>
        </p:nvGraphicFramePr>
        <p:xfrm>
          <a:off x="1027732" y="3055353"/>
          <a:ext cx="6627226" cy="1320800"/>
        </p:xfrm>
        <a:graphic>
          <a:graphicData uri="http://schemas.openxmlformats.org/drawingml/2006/table">
            <a:tbl>
              <a:tblPr firstRow="1" bandRow="1">
                <a:tableStyleId>{69CF1AB2-1976-4502-BF36-3FF5EA218861}</a:tableStyleId>
              </a:tblPr>
              <a:tblGrid>
                <a:gridCol w="2120714">
                  <a:extLst>
                    <a:ext uri="{9D8B030D-6E8A-4147-A177-3AD203B41FA5}">
                      <a16:colId xmlns:a16="http://schemas.microsoft.com/office/drawing/2014/main" val="1185287482"/>
                    </a:ext>
                  </a:extLst>
                </a:gridCol>
                <a:gridCol w="4506512">
                  <a:extLst>
                    <a:ext uri="{9D8B030D-6E8A-4147-A177-3AD203B41FA5}">
                      <a16:colId xmlns:a16="http://schemas.microsoft.com/office/drawing/2014/main" val="2211961846"/>
                    </a:ext>
                  </a:extLst>
                </a:gridCol>
              </a:tblGrid>
              <a:tr h="370840">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覆盖操作</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测试序列</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32795137"/>
                  </a:ext>
                </a:extLst>
              </a:tr>
              <a:tr h="370840">
                <a:tc>
                  <a:txBody>
                    <a:bodyPr/>
                    <a:lstStyle/>
                    <a:p>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end</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26124507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baseline="0" dirty="0" smtClean="0">
                          <a:latin typeface="Times New Roman" panose="02020603050405020304" pitchFamily="18" charset="0"/>
                          <a:ea typeface="华文楷体" panose="02010600040101010101" pitchFamily="2" charset="-122"/>
                          <a:cs typeface="Times New Roman" panose="02020603050405020304" pitchFamily="18" charset="0"/>
                        </a:rPr>
                        <a:t> end</a:t>
                      </a:r>
                      <a:endPar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830295436"/>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4160403266"/>
              </p:ext>
            </p:extLst>
          </p:nvPr>
        </p:nvGraphicFramePr>
        <p:xfrm>
          <a:off x="1027732" y="5259200"/>
          <a:ext cx="6627226" cy="949960"/>
        </p:xfrm>
        <a:graphic>
          <a:graphicData uri="http://schemas.openxmlformats.org/drawingml/2006/table">
            <a:tbl>
              <a:tblPr firstRow="1" bandRow="1">
                <a:tableStyleId>{69CF1AB2-1976-4502-BF36-3FF5EA218861}</a:tableStyleId>
              </a:tblPr>
              <a:tblGrid>
                <a:gridCol w="2120714">
                  <a:extLst>
                    <a:ext uri="{9D8B030D-6E8A-4147-A177-3AD203B41FA5}">
                      <a16:colId xmlns:a16="http://schemas.microsoft.com/office/drawing/2014/main" val="1185287482"/>
                    </a:ext>
                  </a:extLst>
                </a:gridCol>
                <a:gridCol w="4506512">
                  <a:extLst>
                    <a:ext uri="{9D8B030D-6E8A-4147-A177-3AD203B41FA5}">
                      <a16:colId xmlns:a16="http://schemas.microsoft.com/office/drawing/2014/main" val="2211961846"/>
                    </a:ext>
                  </a:extLst>
                </a:gridCol>
              </a:tblGrid>
              <a:tr h="370840">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覆盖操作</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测试序列</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32795137"/>
                  </a:ext>
                </a:extLst>
              </a:tr>
              <a:tr h="370840">
                <a:tc>
                  <a:txBody>
                    <a:bodyPr/>
                    <a:lstStyle/>
                    <a:p>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endPar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baseline="0" dirty="0" smtClean="0">
                          <a:latin typeface="Times New Roman" panose="02020603050405020304" pitchFamily="18" charset="0"/>
                          <a:ea typeface="华文楷体" panose="02010600040101010101" pitchFamily="2" charset="-122"/>
                          <a:cs typeface="Times New Roman" panose="02020603050405020304" pitchFamily="18" charset="0"/>
                        </a:rPr>
                        <a:t> end</a:t>
                      </a:r>
                      <a:endPar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261245077"/>
                  </a:ext>
                </a:extLst>
              </a:tr>
            </a:tbl>
          </a:graphicData>
        </a:graphic>
      </p:graphicFrame>
      <p:cxnSp>
        <p:nvCxnSpPr>
          <p:cNvPr id="8" name="直接箭头连接符 7"/>
          <p:cNvCxnSpPr/>
          <p:nvPr/>
        </p:nvCxnSpPr>
        <p:spPr>
          <a:xfrm>
            <a:off x="3918857" y="4493720"/>
            <a:ext cx="0" cy="6007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9749081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68412" y="1547759"/>
            <a:ext cx="1956087" cy="369332"/>
          </a:xfrm>
          <a:prstGeom prst="rect">
            <a:avLst/>
          </a:prstGeom>
        </p:spPr>
        <p:txBody>
          <a:bodyPr wrap="square">
            <a:spAutoFit/>
          </a:bodyPr>
          <a:lstStyle/>
          <a:p>
            <a:pPr lvl="0"/>
            <a:r>
              <a:rPr lang="en-US" altLang="zh-CN" dirty="0">
                <a:solidFill>
                  <a:srgbClr val="000000"/>
                </a:solidFill>
                <a:latin typeface="华文楷体" panose="02010600040101010101" pitchFamily="2" charset="-122"/>
                <a:ea typeface="华文楷体" panose="02010600040101010101" pitchFamily="2" charset="-122"/>
              </a:rPr>
              <a:t>Message covering</a:t>
            </a: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11" name="矩形 10"/>
          <p:cNvSpPr/>
          <p:nvPr/>
        </p:nvSpPr>
        <p:spPr>
          <a:xfrm>
            <a:off x="429399" y="1975572"/>
            <a:ext cx="7604258" cy="646331"/>
          </a:xfrm>
          <a:prstGeom prst="rect">
            <a:avLst/>
          </a:prstGeom>
        </p:spPr>
        <p:txBody>
          <a:bodyPr wrap="square">
            <a:spAutoFit/>
          </a:bodyPr>
          <a:lstStyle/>
          <a:p>
            <a:pPr lvl="1"/>
            <a:r>
              <a:rPr lang="zh-CN" altLang="en-US" dirty="0">
                <a:solidFill>
                  <a:srgbClr val="000000"/>
                </a:solidFill>
                <a:latin typeface="华文楷体" panose="02010600040101010101" pitchFamily="2" charset="-122"/>
                <a:ea typeface="华文楷体" panose="02010600040101010101" pitchFamily="2" charset="-122"/>
              </a:rPr>
              <a:t>要求被测试服务的请求</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响应消息至少被执行一</a:t>
            </a:r>
            <a:r>
              <a:rPr lang="zh-CN" altLang="en-US" dirty="0" smtClean="0">
                <a:solidFill>
                  <a:srgbClr val="000000"/>
                </a:solidFill>
                <a:latin typeface="华文楷体" panose="02010600040101010101" pitchFamily="2" charset="-122"/>
                <a:ea typeface="华文楷体" panose="02010600040101010101" pitchFamily="2" charset="-122"/>
              </a:rPr>
              <a:t>次，即要求服务行为模型中的所有节点（开始、初始、结束节点除外）至少被覆盖一次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12" name="图片 11"/>
          <p:cNvPicPr>
            <a:picLocks noChangeAspect="1"/>
          </p:cNvPicPr>
          <p:nvPr/>
        </p:nvPicPr>
        <p:blipFill>
          <a:blip r:embed="rId4"/>
          <a:stretch>
            <a:fillRect/>
          </a:stretch>
        </p:blipFill>
        <p:spPr>
          <a:xfrm>
            <a:off x="971428" y="2680384"/>
            <a:ext cx="6134100" cy="2657475"/>
          </a:xfrm>
          <a:prstGeom prst="rect">
            <a:avLst/>
          </a:prstGeom>
        </p:spPr>
      </p:pic>
      <p:pic>
        <p:nvPicPr>
          <p:cNvPr id="13" name="图片 12"/>
          <p:cNvPicPr>
            <a:picLocks noChangeAspect="1"/>
          </p:cNvPicPr>
          <p:nvPr/>
        </p:nvPicPr>
        <p:blipFill>
          <a:blip r:embed="rId5"/>
          <a:stretch>
            <a:fillRect/>
          </a:stretch>
        </p:blipFill>
        <p:spPr>
          <a:xfrm>
            <a:off x="980953" y="2651659"/>
            <a:ext cx="6124575" cy="3914775"/>
          </a:xfrm>
          <a:prstGeom prst="rect">
            <a:avLst/>
          </a:prstGeom>
        </p:spPr>
      </p:pic>
    </p:spTree>
    <p:custDataLst>
      <p:tags r:id="rId1"/>
    </p:custDataLst>
    <p:extLst>
      <p:ext uri="{BB962C8B-B14F-4D97-AF65-F5344CB8AC3E}">
        <p14:creationId xmlns:p14="http://schemas.microsoft.com/office/powerpoint/2010/main" val="28799872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68412" y="1547759"/>
            <a:ext cx="2904183" cy="369332"/>
          </a:xfrm>
          <a:prstGeom prst="rect">
            <a:avLst/>
          </a:prstGeom>
        </p:spPr>
        <p:txBody>
          <a:bodyPr wrap="square">
            <a:spAutoFit/>
          </a:bodyPr>
          <a:lstStyle/>
          <a:p>
            <a:pPr lvl="0"/>
            <a:r>
              <a:rPr lang="en-US" altLang="zh-CN" dirty="0">
                <a:solidFill>
                  <a:srgbClr val="000000"/>
                </a:solidFill>
                <a:latin typeface="华文楷体" panose="02010600040101010101" pitchFamily="2" charset="-122"/>
                <a:ea typeface="华文楷体" panose="02010600040101010101" pitchFamily="2" charset="-122"/>
              </a:rPr>
              <a:t>Response-Message covering</a:t>
            </a: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11" name="矩形 10"/>
          <p:cNvSpPr/>
          <p:nvPr/>
        </p:nvSpPr>
        <p:spPr>
          <a:xfrm>
            <a:off x="429399" y="1975572"/>
            <a:ext cx="7604258" cy="646331"/>
          </a:xfrm>
          <a:prstGeom prst="rect">
            <a:avLst/>
          </a:prstGeom>
        </p:spPr>
        <p:txBody>
          <a:bodyPr wrap="square">
            <a:spAutoFit/>
          </a:bodyPr>
          <a:lstStyle/>
          <a:p>
            <a:pPr lvl="1"/>
            <a:r>
              <a:rPr lang="zh-CN" altLang="en-US" dirty="0">
                <a:solidFill>
                  <a:srgbClr val="000000"/>
                </a:solidFill>
                <a:latin typeface="华文楷体" panose="02010600040101010101" pitchFamily="2" charset="-122"/>
                <a:ea typeface="华文楷体" panose="02010600040101010101" pitchFamily="2" charset="-122"/>
              </a:rPr>
              <a:t>要求被测试服务的请求</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响应消息至少被执行一</a:t>
            </a:r>
            <a:r>
              <a:rPr lang="zh-CN" altLang="en-US" dirty="0" smtClean="0">
                <a:solidFill>
                  <a:srgbClr val="000000"/>
                </a:solidFill>
                <a:latin typeface="华文楷体" panose="02010600040101010101" pitchFamily="2" charset="-122"/>
                <a:ea typeface="华文楷体" panose="02010600040101010101" pitchFamily="2" charset="-122"/>
              </a:rPr>
              <a:t>次，即要求服务行为模型中的所有节点（开始、初始、结束节点除外）至少被覆盖一次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2476928060"/>
              </p:ext>
            </p:extLst>
          </p:nvPr>
        </p:nvGraphicFramePr>
        <p:xfrm>
          <a:off x="560027" y="2702778"/>
          <a:ext cx="7343001" cy="3175000"/>
        </p:xfrm>
        <a:graphic>
          <a:graphicData uri="http://schemas.openxmlformats.org/drawingml/2006/table">
            <a:tbl>
              <a:tblPr firstRow="1" bandRow="1">
                <a:tableStyleId>{69CF1AB2-1976-4502-BF36-3FF5EA218861}</a:tableStyleId>
              </a:tblPr>
              <a:tblGrid>
                <a:gridCol w="2795283">
                  <a:extLst>
                    <a:ext uri="{9D8B030D-6E8A-4147-A177-3AD203B41FA5}">
                      <a16:colId xmlns:a16="http://schemas.microsoft.com/office/drawing/2014/main" val="1185287482"/>
                    </a:ext>
                  </a:extLst>
                </a:gridCol>
                <a:gridCol w="4547718">
                  <a:extLst>
                    <a:ext uri="{9D8B030D-6E8A-4147-A177-3AD203B41FA5}">
                      <a16:colId xmlns:a16="http://schemas.microsoft.com/office/drawing/2014/main" val="2211961846"/>
                    </a:ext>
                  </a:extLst>
                </a:gridCol>
              </a:tblGrid>
              <a:tr h="370840">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覆盖消息</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测试序列</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32795137"/>
                  </a:ext>
                </a:extLst>
              </a:tr>
              <a:tr h="370840">
                <a:tc>
                  <a:txBody>
                    <a:bodyPr/>
                    <a:lstStyle/>
                    <a:p>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415368969"/>
                  </a:ext>
                </a:extLst>
              </a:tr>
              <a:tr h="370840">
                <a:tc>
                  <a:txBody>
                    <a:bodyPr/>
                    <a:lstStyle/>
                    <a:p>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loginResponse_fail</a:t>
                      </a:r>
                      <a:endParaRPr lang="zh-CN" altLang="en-US" sz="16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loginResponse_fail</a:t>
                      </a:r>
                      <a:r>
                        <a:rPr lang="zh-CN" altLang="en-US"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947988849"/>
                  </a:ext>
                </a:extLst>
              </a:tr>
              <a:tr h="370840">
                <a:tc>
                  <a:txBody>
                    <a:bodyPr/>
                    <a:lstStyle/>
                    <a:p>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feeCalculateResponse_succ</a:t>
                      </a:r>
                      <a:endParaRPr lang="zh-CN" altLang="en-US" sz="16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feeCalculateResponse_succ</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26124507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feeCalculateResponse_fail</a:t>
                      </a:r>
                      <a:endPar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feeCalculateResponse_fail</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830295436"/>
                  </a:ext>
                </a:extLst>
              </a:tr>
            </a:tbl>
          </a:graphicData>
        </a:graphic>
      </p:graphicFrame>
    </p:spTree>
    <p:custDataLst>
      <p:tags r:id="rId1"/>
    </p:custDataLst>
    <p:extLst>
      <p:ext uri="{BB962C8B-B14F-4D97-AF65-F5344CB8AC3E}">
        <p14:creationId xmlns:p14="http://schemas.microsoft.com/office/powerpoint/2010/main" val="406498435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9" name="TextBox 31"/>
          <p:cNvSpPr txBox="1">
            <a:spLocks noChangeArrowheads="1"/>
          </p:cNvSpPr>
          <p:nvPr/>
        </p:nvSpPr>
        <p:spPr bwMode="auto">
          <a:xfrm>
            <a:off x="2376488" y="2023745"/>
            <a:ext cx="442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1</a:t>
            </a:r>
            <a:endParaRPr lang="zh-CN" altLang="en-US" sz="4000" b="1" dirty="0">
              <a:latin typeface="Arial Unicode MS" pitchFamily="2" charset="-122"/>
              <a:ea typeface="Arial Unicode MS" pitchFamily="2" charset="-122"/>
            </a:endParaRPr>
          </a:p>
        </p:txBody>
      </p:sp>
      <p:sp>
        <p:nvSpPr>
          <p:cNvPr id="40" name="TextBox 33"/>
          <p:cNvSpPr txBox="1">
            <a:spLocks noChangeArrowheads="1"/>
          </p:cNvSpPr>
          <p:nvPr/>
        </p:nvSpPr>
        <p:spPr bwMode="auto">
          <a:xfrm>
            <a:off x="2376488" y="4203383"/>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3</a:t>
            </a:r>
            <a:endParaRPr lang="zh-CN" altLang="en-US" sz="4000" b="1" dirty="0">
              <a:latin typeface="Arial Unicode MS" pitchFamily="2" charset="-122"/>
              <a:ea typeface="Arial Unicode MS" pitchFamily="2" charset="-122"/>
            </a:endParaRPr>
          </a:p>
        </p:txBody>
      </p:sp>
      <p:sp>
        <p:nvSpPr>
          <p:cNvPr id="41" name="TextBox 34"/>
          <p:cNvSpPr txBox="1">
            <a:spLocks noChangeArrowheads="1"/>
          </p:cNvSpPr>
          <p:nvPr/>
        </p:nvSpPr>
        <p:spPr bwMode="auto">
          <a:xfrm>
            <a:off x="1624013" y="3114358"/>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2</a:t>
            </a:r>
            <a:endParaRPr lang="zh-CN" altLang="en-US" sz="4000" b="1" dirty="0">
              <a:latin typeface="Arial Unicode MS" pitchFamily="2" charset="-122"/>
              <a:ea typeface="Arial Unicode MS" pitchFamily="2" charset="-122"/>
            </a:endParaRPr>
          </a:p>
        </p:txBody>
      </p:sp>
      <p:sp>
        <p:nvSpPr>
          <p:cNvPr id="42" name="燕尾形 35"/>
          <p:cNvSpPr>
            <a:spLocks noChangeArrowheads="1"/>
          </p:cNvSpPr>
          <p:nvPr/>
        </p:nvSpPr>
        <p:spPr bwMode="auto">
          <a:xfrm>
            <a:off x="2314575" y="3358833"/>
            <a:ext cx="228600" cy="217487"/>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3" name="燕尾形 36"/>
          <p:cNvSpPr>
            <a:spLocks noChangeArrowheads="1"/>
          </p:cNvSpPr>
          <p:nvPr/>
        </p:nvSpPr>
        <p:spPr bwMode="auto">
          <a:xfrm>
            <a:off x="3419475" y="2301558"/>
            <a:ext cx="228600" cy="215900"/>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4" name="燕尾形 37"/>
          <p:cNvSpPr>
            <a:spLocks noChangeArrowheads="1"/>
          </p:cNvSpPr>
          <p:nvPr/>
        </p:nvSpPr>
        <p:spPr bwMode="auto">
          <a:xfrm>
            <a:off x="3419475" y="4392295"/>
            <a:ext cx="228600" cy="215900"/>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5" name="TextBox 38"/>
          <p:cNvSpPr txBox="1">
            <a:spLocks noChangeArrowheads="1"/>
          </p:cNvSpPr>
          <p:nvPr/>
        </p:nvSpPr>
        <p:spPr bwMode="auto">
          <a:xfrm>
            <a:off x="3819525" y="1962785"/>
            <a:ext cx="3876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dirty="0">
                <a:solidFill>
                  <a:schemeClr val="accent1"/>
                </a:solidFill>
                <a:latin typeface="微软雅黑" panose="020B0503020204020204" pitchFamily="34" charset="-122"/>
                <a:hlinkClick r:id="rId4" action="ppaction://hlinksldjump"/>
              </a:rPr>
              <a:t>面向服务的体系架构</a:t>
            </a:r>
            <a:r>
              <a:rPr lang="en-US" altLang="zh-CN" sz="2000" dirty="0">
                <a:solidFill>
                  <a:schemeClr val="accent1"/>
                </a:solidFill>
                <a:latin typeface="微软雅黑" panose="020B0503020204020204" pitchFamily="34" charset="-122"/>
              </a:rPr>
              <a:t>SOA</a:t>
            </a:r>
            <a:endParaRPr lang="zh-CN" altLang="en-US" sz="2000" dirty="0">
              <a:solidFill>
                <a:schemeClr val="accent1"/>
              </a:solidFill>
              <a:latin typeface="微软雅黑" panose="020B0503020204020204" pitchFamily="34" charset="-122"/>
            </a:endParaRPr>
          </a:p>
          <a:p>
            <a:pPr lvl="1" eaLnBrk="1" hangingPunct="1"/>
            <a:r>
              <a:rPr lang="zh-CN" altLang="en-US" dirty="0">
                <a:solidFill>
                  <a:srgbClr val="5F5F5F"/>
                </a:solidFill>
                <a:latin typeface="微软雅黑" panose="020B0503020204020204" pitchFamily="34" charset="-122"/>
              </a:rPr>
              <a:t>解决异构系统整合问题</a:t>
            </a:r>
            <a:endParaRPr lang="en-US" altLang="zh-CN" dirty="0">
              <a:solidFill>
                <a:srgbClr val="5F5F5F"/>
              </a:solidFill>
              <a:latin typeface="微软雅黑" panose="020B0503020204020204" pitchFamily="34" charset="-122"/>
            </a:endParaRPr>
          </a:p>
          <a:p>
            <a:pPr lvl="1" algn="just" eaLnBrk="1" hangingPunct="1"/>
            <a:r>
              <a:rPr lang="zh-CN" altLang="en-US" dirty="0">
                <a:solidFill>
                  <a:srgbClr val="5F5F5F"/>
                </a:solidFill>
                <a:latin typeface="微软雅黑" panose="020B0503020204020204" pitchFamily="34" charset="-122"/>
              </a:rPr>
              <a:t>快速实现企业流程的有效方案</a:t>
            </a:r>
          </a:p>
        </p:txBody>
      </p:sp>
      <p:sp>
        <p:nvSpPr>
          <p:cNvPr id="46" name="TextBox 39"/>
          <p:cNvSpPr txBox="1">
            <a:spLocks noChangeArrowheads="1"/>
          </p:cNvSpPr>
          <p:nvPr/>
        </p:nvSpPr>
        <p:spPr bwMode="auto">
          <a:xfrm>
            <a:off x="3819525" y="2957533"/>
            <a:ext cx="53529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just" eaLnBrk="1" hangingPunct="1"/>
            <a:r>
              <a:rPr lang="en-US" altLang="zh-CN" sz="2000" dirty="0">
                <a:solidFill>
                  <a:schemeClr val="accent1"/>
                </a:solidFill>
                <a:hlinkClick r:id="rId4" action="ppaction://hlinksldjump"/>
              </a:rPr>
              <a:t>Web</a:t>
            </a:r>
            <a:r>
              <a:rPr lang="zh-CN" altLang="en-US" sz="2000" dirty="0">
                <a:solidFill>
                  <a:schemeClr val="accent1"/>
                </a:solidFill>
                <a:hlinkClick r:id="rId4" action="ppaction://hlinksldjump"/>
              </a:rPr>
              <a:t>服务</a:t>
            </a:r>
            <a:r>
              <a:rPr lang="zh-CN" altLang="en-US" sz="2000" dirty="0">
                <a:solidFill>
                  <a:schemeClr val="accent1"/>
                </a:solidFill>
              </a:rPr>
              <a:t>（</a:t>
            </a:r>
            <a:r>
              <a:rPr lang="en-US" altLang="zh-CN" sz="2000" dirty="0">
                <a:solidFill>
                  <a:schemeClr val="accent1"/>
                </a:solidFill>
              </a:rPr>
              <a:t>SOA</a:t>
            </a:r>
            <a:r>
              <a:rPr lang="zh-CN" altLang="en-US" sz="2000" dirty="0">
                <a:solidFill>
                  <a:schemeClr val="accent1"/>
                </a:solidFill>
              </a:rPr>
              <a:t>概念的一种典型的实现方式）</a:t>
            </a:r>
            <a:endParaRPr lang="en-US" altLang="zh-CN" sz="2000" dirty="0">
              <a:solidFill>
                <a:schemeClr val="accent1"/>
              </a:solidFill>
            </a:endParaRPr>
          </a:p>
          <a:p>
            <a:pPr lvl="1" algn="just" eaLnBrk="1" hangingPunct="1"/>
            <a:r>
              <a:rPr lang="zh-CN" altLang="en-US" dirty="0">
                <a:solidFill>
                  <a:srgbClr val="5F5F5F"/>
                </a:solidFill>
                <a:latin typeface="微软雅黑" panose="020B0503020204020204" pitchFamily="34" charset="-122"/>
              </a:rPr>
              <a:t>解决分布、动态、异构环境下</a:t>
            </a:r>
            <a:endParaRPr lang="en-US" altLang="zh-CN" dirty="0">
              <a:solidFill>
                <a:srgbClr val="5F5F5F"/>
              </a:solidFill>
              <a:latin typeface="微软雅黑" panose="020B0503020204020204" pitchFamily="34" charset="-122"/>
            </a:endParaRPr>
          </a:p>
          <a:p>
            <a:pPr lvl="1" algn="just" eaLnBrk="1" hangingPunct="1"/>
            <a:r>
              <a:rPr lang="zh-CN" altLang="en-US" dirty="0">
                <a:solidFill>
                  <a:srgbClr val="5F5F5F"/>
                </a:solidFill>
                <a:latin typeface="微软雅黑" panose="020B0503020204020204" pitchFamily="34" charset="-122"/>
              </a:rPr>
              <a:t>数据、应用和系统集成等问题</a:t>
            </a:r>
            <a:endParaRPr lang="en-US" altLang="zh-CN" dirty="0">
              <a:solidFill>
                <a:srgbClr val="5F5F5F"/>
              </a:solidFill>
              <a:latin typeface="微软雅黑" panose="020B0503020204020204" pitchFamily="34" charset="-122"/>
            </a:endParaRPr>
          </a:p>
        </p:txBody>
      </p:sp>
      <p:sp>
        <p:nvSpPr>
          <p:cNvPr id="47" name="TextBox 40"/>
          <p:cNvSpPr txBox="1">
            <a:spLocks noChangeArrowheads="1"/>
          </p:cNvSpPr>
          <p:nvPr/>
        </p:nvSpPr>
        <p:spPr bwMode="auto">
          <a:xfrm>
            <a:off x="3819525" y="3981039"/>
            <a:ext cx="27494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dirty="0">
                <a:solidFill>
                  <a:schemeClr val="accent1"/>
                </a:solidFill>
                <a:hlinkClick r:id="rId5" action="ppaction://hlinksldjump"/>
              </a:rPr>
              <a:t>引入的测试问题</a:t>
            </a:r>
            <a:endParaRPr lang="zh-CN" altLang="en-US" sz="2000" dirty="0">
              <a:solidFill>
                <a:schemeClr val="accent1"/>
              </a:solidFill>
              <a:latin typeface="微软雅黑" panose="020B0503020204020204" pitchFamily="34" charset="-122"/>
            </a:endParaRPr>
          </a:p>
          <a:p>
            <a:pPr lvl="1"/>
            <a:r>
              <a:rPr lang="zh-CN" altLang="en-US" dirty="0">
                <a:solidFill>
                  <a:srgbClr val="5F5F5F"/>
                </a:solidFill>
                <a:latin typeface="微软雅黑" panose="020B0503020204020204" pitchFamily="34" charset="-122"/>
              </a:rPr>
              <a:t>与其他服务动态整合</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分布式、缺乏控制</a:t>
            </a:r>
            <a:endParaRPr lang="en-US" altLang="zh-CN" dirty="0">
              <a:solidFill>
                <a:srgbClr val="5F5F5F"/>
              </a:solidFill>
              <a:latin typeface="微软雅黑" panose="020B0503020204020204" pitchFamily="34" charset="-122"/>
            </a:endParaRPr>
          </a:p>
        </p:txBody>
      </p:sp>
      <p:grpSp>
        <p:nvGrpSpPr>
          <p:cNvPr id="48" name="Group 12"/>
          <p:cNvGrpSpPr>
            <a:grpSpLocks/>
          </p:cNvGrpSpPr>
          <p:nvPr/>
        </p:nvGrpSpPr>
        <p:grpSpPr bwMode="auto">
          <a:xfrm>
            <a:off x="1917700" y="1722120"/>
            <a:ext cx="1385888" cy="1422400"/>
            <a:chOff x="0" y="0"/>
            <a:chExt cx="2056018" cy="2232248"/>
          </a:xfrm>
        </p:grpSpPr>
        <p:sp>
          <p:nvSpPr>
            <p:cNvPr id="49" name="空心弧 49"/>
            <p:cNvSpPr>
              <a:spLocks/>
            </p:cNvSpPr>
            <p:nvPr/>
          </p:nvSpPr>
          <p:spPr bwMode="auto">
            <a:xfrm>
              <a:off x="131" y="0"/>
              <a:ext cx="2055887" cy="2055617"/>
            </a:xfrm>
            <a:custGeom>
              <a:avLst/>
              <a:gdLst>
                <a:gd name="T0" fmla="*/ 533599 w 2055887"/>
                <a:gd name="T1" fmla="*/ 126655 h 2055617"/>
                <a:gd name="T2" fmla="*/ 533598 w 2055887"/>
                <a:gd name="T3" fmla="*/ 126654 h 2055617"/>
                <a:gd name="T4" fmla="*/ 1027944 w 2055887"/>
                <a:gd name="T5" fmla="*/ 0 h 2055617"/>
                <a:gd name="T6" fmla="*/ 2055888 w 2055887"/>
                <a:gd name="T7" fmla="*/ 1027809 h 2055617"/>
                <a:gd name="T8" fmla="*/ 2055796 w 2055887"/>
                <a:gd name="T9" fmla="*/ 1041542 h 2055617"/>
                <a:gd name="T10" fmla="*/ 1849080 w 2055887"/>
                <a:gd name="T11" fmla="*/ 1038778 h 2055617"/>
                <a:gd name="T12" fmla="*/ 1849079 w 2055887"/>
                <a:gd name="T13" fmla="*/ 1038777 h 2055617"/>
                <a:gd name="T14" fmla="*/ 1849153 w 2055887"/>
                <a:gd name="T15" fmla="*/ 1027808 h 2055617"/>
                <a:gd name="T16" fmla="*/ 1027943 w 2055887"/>
                <a:gd name="T17" fmla="*/ 206733 h 2055617"/>
                <a:gd name="T18" fmla="*/ 633026 w 2055887"/>
                <a:gd name="T19" fmla="*/ 307908 h 2055617"/>
                <a:gd name="T20" fmla="*/ 533599 w 2055887"/>
                <a:gd name="T21" fmla="*/ 126655 h 2055617"/>
                <a:gd name="T22" fmla="*/ 533599 w 2055887"/>
                <a:gd name="T23" fmla="*/ 0 h 2055617"/>
                <a:gd name="T24" fmla="*/ 2055887 w 2055887"/>
                <a:gd name="T25" fmla="*/ 1041540 h 2055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7">
                  <a:moveTo>
                    <a:pt x="533599" y="126655"/>
                  </a:moveTo>
                  <a:lnTo>
                    <a:pt x="533598" y="126654"/>
                  </a:lnTo>
                  <a:cubicBezTo>
                    <a:pt x="685113" y="43560"/>
                    <a:pt x="855134" y="-1"/>
                    <a:pt x="1027944" y="0"/>
                  </a:cubicBezTo>
                  <a:cubicBezTo>
                    <a:pt x="1595661" y="0"/>
                    <a:pt x="2055888" y="460165"/>
                    <a:pt x="2055888" y="1027809"/>
                  </a:cubicBezTo>
                  <a:cubicBezTo>
                    <a:pt x="2055888" y="1032386"/>
                    <a:pt x="2055857" y="1036964"/>
                    <a:pt x="2055796" y="1041542"/>
                  </a:cubicBezTo>
                  <a:lnTo>
                    <a:pt x="1849080" y="1038778"/>
                  </a:lnTo>
                  <a:lnTo>
                    <a:pt x="1849079" y="1038777"/>
                  </a:lnTo>
                  <a:cubicBezTo>
                    <a:pt x="1849128" y="1035121"/>
                    <a:pt x="1849153" y="1031464"/>
                    <a:pt x="1849153" y="1027808"/>
                  </a:cubicBezTo>
                  <a:cubicBezTo>
                    <a:pt x="1849153" y="574340"/>
                    <a:pt x="1481484" y="206733"/>
                    <a:pt x="1027943" y="206733"/>
                  </a:cubicBezTo>
                  <a:cubicBezTo>
                    <a:pt x="889891" y="206732"/>
                    <a:pt x="754066" y="241530"/>
                    <a:pt x="633026" y="307908"/>
                  </a:cubicBezTo>
                  <a:lnTo>
                    <a:pt x="533599" y="126655"/>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0" name="空心弧 50"/>
            <p:cNvSpPr>
              <a:spLocks/>
            </p:cNvSpPr>
            <p:nvPr/>
          </p:nvSpPr>
          <p:spPr bwMode="auto">
            <a:xfrm flipV="1">
              <a:off x="131" y="176907"/>
              <a:ext cx="2055887" cy="2055619"/>
            </a:xfrm>
            <a:custGeom>
              <a:avLst/>
              <a:gdLst>
                <a:gd name="T0" fmla="*/ 397200 w 2055887"/>
                <a:gd name="T1" fmla="*/ 216231 h 2055619"/>
                <a:gd name="T2" fmla="*/ 397200 w 2055887"/>
                <a:gd name="T3" fmla="*/ 216231 h 2055619"/>
                <a:gd name="T4" fmla="*/ 1027943 w 2055887"/>
                <a:gd name="T5" fmla="*/ 0 h 2055619"/>
                <a:gd name="T6" fmla="*/ 2055887 w 2055887"/>
                <a:gd name="T7" fmla="*/ 1027810 h 2055619"/>
                <a:gd name="T8" fmla="*/ 2055795 w 2055887"/>
                <a:gd name="T9" fmla="*/ 1041542 h 2055619"/>
                <a:gd name="T10" fmla="*/ 1849080 w 2055887"/>
                <a:gd name="T11" fmla="*/ 1038779 h 2055619"/>
                <a:gd name="T12" fmla="*/ 1849079 w 2055887"/>
                <a:gd name="T13" fmla="*/ 1038778 h 2055619"/>
                <a:gd name="T14" fmla="*/ 1849153 w 2055887"/>
                <a:gd name="T15" fmla="*/ 1027809 h 2055619"/>
                <a:gd name="T16" fmla="*/ 1027943 w 2055887"/>
                <a:gd name="T17" fmla="*/ 206733 h 2055619"/>
                <a:gd name="T18" fmla="*/ 524059 w 2055887"/>
                <a:gd name="T19" fmla="*/ 379464 h 2055619"/>
                <a:gd name="T20" fmla="*/ 397200 w 2055887"/>
                <a:gd name="T21" fmla="*/ 216231 h 2055619"/>
                <a:gd name="T22" fmla="*/ 397200 w 2055887"/>
                <a:gd name="T23" fmla="*/ 0 h 2055619"/>
                <a:gd name="T24" fmla="*/ 2055887 w 2055887"/>
                <a:gd name="T25" fmla="*/ 1041541 h 2055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9">
                  <a:moveTo>
                    <a:pt x="397200" y="216231"/>
                  </a:moveTo>
                  <a:lnTo>
                    <a:pt x="397200" y="216231"/>
                  </a:lnTo>
                  <a:cubicBezTo>
                    <a:pt x="577577" y="76081"/>
                    <a:pt x="799506" y="-1"/>
                    <a:pt x="1027943" y="0"/>
                  </a:cubicBezTo>
                  <a:cubicBezTo>
                    <a:pt x="1595660" y="0"/>
                    <a:pt x="2055887" y="460166"/>
                    <a:pt x="2055887" y="1027810"/>
                  </a:cubicBezTo>
                  <a:cubicBezTo>
                    <a:pt x="2055887" y="1032387"/>
                    <a:pt x="2055856" y="1036965"/>
                    <a:pt x="2055795" y="1041542"/>
                  </a:cubicBezTo>
                  <a:lnTo>
                    <a:pt x="1849080" y="1038779"/>
                  </a:lnTo>
                  <a:lnTo>
                    <a:pt x="1849079" y="1038778"/>
                  </a:lnTo>
                  <a:cubicBezTo>
                    <a:pt x="1849128" y="1035122"/>
                    <a:pt x="1849153" y="1031465"/>
                    <a:pt x="1849153" y="1027809"/>
                  </a:cubicBezTo>
                  <a:cubicBezTo>
                    <a:pt x="1849153" y="574341"/>
                    <a:pt x="1481484" y="206733"/>
                    <a:pt x="1027943" y="206733"/>
                  </a:cubicBezTo>
                  <a:cubicBezTo>
                    <a:pt x="845451" y="206732"/>
                    <a:pt x="668159" y="267508"/>
                    <a:pt x="524059" y="379464"/>
                  </a:cubicBezTo>
                  <a:lnTo>
                    <a:pt x="397200" y="216231"/>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grpSp>
        <p:nvGrpSpPr>
          <p:cNvPr id="51" name="Group 15"/>
          <p:cNvGrpSpPr>
            <a:grpSpLocks/>
          </p:cNvGrpSpPr>
          <p:nvPr/>
        </p:nvGrpSpPr>
        <p:grpSpPr bwMode="auto">
          <a:xfrm flipH="1">
            <a:off x="1165225" y="2757170"/>
            <a:ext cx="1385888" cy="1420813"/>
            <a:chOff x="0" y="0"/>
            <a:chExt cx="2056018" cy="2232248"/>
          </a:xfrm>
        </p:grpSpPr>
        <p:sp>
          <p:nvSpPr>
            <p:cNvPr id="52" name="空心弧 47"/>
            <p:cNvSpPr>
              <a:spLocks/>
            </p:cNvSpPr>
            <p:nvPr/>
          </p:nvSpPr>
          <p:spPr bwMode="auto">
            <a:xfrm>
              <a:off x="131" y="1108"/>
              <a:ext cx="2055887" cy="2053126"/>
            </a:xfrm>
            <a:custGeom>
              <a:avLst/>
              <a:gdLst>
                <a:gd name="T0" fmla="*/ 534059 w 2055887"/>
                <a:gd name="T1" fmla="*/ 126249 h 2053126"/>
                <a:gd name="T2" fmla="*/ 534059 w 2055887"/>
                <a:gd name="T3" fmla="*/ 126249 h 2053126"/>
                <a:gd name="T4" fmla="*/ 1027943 w 2055887"/>
                <a:gd name="T5" fmla="*/ 0 h 2053126"/>
                <a:gd name="T6" fmla="*/ 2055887 w 2055887"/>
                <a:gd name="T7" fmla="*/ 1026563 h 2053126"/>
                <a:gd name="T8" fmla="*/ 2055795 w 2055887"/>
                <a:gd name="T9" fmla="*/ 1040296 h 2053126"/>
                <a:gd name="T10" fmla="*/ 1849331 w 2055887"/>
                <a:gd name="T11" fmla="*/ 1037536 h 2053126"/>
                <a:gd name="T12" fmla="*/ 1849405 w 2055887"/>
                <a:gd name="T13" fmla="*/ 1026563 h 2053126"/>
                <a:gd name="T14" fmla="*/ 1027944 w 2055887"/>
                <a:gd name="T15" fmla="*/ 206483 h 2053126"/>
                <a:gd name="T16" fmla="*/ 633367 w 2055887"/>
                <a:gd name="T17" fmla="*/ 307283 h 2053126"/>
                <a:gd name="T18" fmla="*/ 534059 w 2055887"/>
                <a:gd name="T19" fmla="*/ 126249 h 2053126"/>
                <a:gd name="T20" fmla="*/ 534059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534059" y="126249"/>
                  </a:moveTo>
                  <a:lnTo>
                    <a:pt x="534059" y="126249"/>
                  </a:lnTo>
                  <a:cubicBezTo>
                    <a:pt x="685459" y="43418"/>
                    <a:pt x="855311" y="-1"/>
                    <a:pt x="1027943" y="0"/>
                  </a:cubicBezTo>
                  <a:cubicBezTo>
                    <a:pt x="1595660" y="0"/>
                    <a:pt x="2055887" y="459607"/>
                    <a:pt x="2055887" y="1026563"/>
                  </a:cubicBezTo>
                  <a:cubicBezTo>
                    <a:pt x="2055887" y="1031140"/>
                    <a:pt x="2055856" y="1035718"/>
                    <a:pt x="2055795" y="1040296"/>
                  </a:cubicBezTo>
                  <a:lnTo>
                    <a:pt x="1849331" y="1037536"/>
                  </a:lnTo>
                  <a:cubicBezTo>
                    <a:pt x="1849380" y="1033878"/>
                    <a:pt x="1849405" y="1030220"/>
                    <a:pt x="1849405" y="1026563"/>
                  </a:cubicBezTo>
                  <a:cubicBezTo>
                    <a:pt x="1849405" y="573645"/>
                    <a:pt x="1481624" y="206483"/>
                    <a:pt x="1027944" y="206483"/>
                  </a:cubicBezTo>
                  <a:cubicBezTo>
                    <a:pt x="890027" y="206482"/>
                    <a:pt x="754331" y="241148"/>
                    <a:pt x="633367" y="307283"/>
                  </a:cubicBezTo>
                  <a:lnTo>
                    <a:pt x="534059" y="12624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3" name="空心弧 48"/>
            <p:cNvSpPr>
              <a:spLocks/>
            </p:cNvSpPr>
            <p:nvPr/>
          </p:nvSpPr>
          <p:spPr bwMode="auto">
            <a:xfrm flipV="1">
              <a:off x="131" y="178015"/>
              <a:ext cx="2055887" cy="2053126"/>
            </a:xfrm>
            <a:custGeom>
              <a:avLst/>
              <a:gdLst>
                <a:gd name="T0" fmla="*/ 397678 w 2055887"/>
                <a:gd name="T1" fmla="*/ 215599 h 2053126"/>
                <a:gd name="T2" fmla="*/ 397677 w 2055887"/>
                <a:gd name="T3" fmla="*/ 215598 h 2053126"/>
                <a:gd name="T4" fmla="*/ 1027944 w 2055887"/>
                <a:gd name="T5" fmla="*/ 0 h 2053126"/>
                <a:gd name="T6" fmla="*/ 2055888 w 2055887"/>
                <a:gd name="T7" fmla="*/ 1026563 h 2053126"/>
                <a:gd name="T8" fmla="*/ 2055796 w 2055887"/>
                <a:gd name="T9" fmla="*/ 1040297 h 2053126"/>
                <a:gd name="T10" fmla="*/ 1849331 w 2055887"/>
                <a:gd name="T11" fmla="*/ 1037536 h 2053126"/>
                <a:gd name="T12" fmla="*/ 1849405 w 2055887"/>
                <a:gd name="T13" fmla="*/ 1026563 h 2053126"/>
                <a:gd name="T14" fmla="*/ 1027944 w 2055887"/>
                <a:gd name="T15" fmla="*/ 206483 h 2053126"/>
                <a:gd name="T16" fmla="*/ 524384 w 2055887"/>
                <a:gd name="T17" fmla="*/ 378635 h 2053126"/>
                <a:gd name="T18" fmla="*/ 397678 w 2055887"/>
                <a:gd name="T19" fmla="*/ 215599 h 2053126"/>
                <a:gd name="T20" fmla="*/ 397678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397678" y="215599"/>
                  </a:moveTo>
                  <a:lnTo>
                    <a:pt x="397677" y="215598"/>
                  </a:lnTo>
                  <a:cubicBezTo>
                    <a:pt x="577974" y="75851"/>
                    <a:pt x="799714" y="-1"/>
                    <a:pt x="1027944" y="0"/>
                  </a:cubicBezTo>
                  <a:cubicBezTo>
                    <a:pt x="1595661" y="0"/>
                    <a:pt x="2055888" y="459607"/>
                    <a:pt x="2055888" y="1026563"/>
                  </a:cubicBezTo>
                  <a:cubicBezTo>
                    <a:pt x="2055888" y="1031141"/>
                    <a:pt x="2055857" y="1035719"/>
                    <a:pt x="2055796" y="1040297"/>
                  </a:cubicBezTo>
                  <a:lnTo>
                    <a:pt x="1849331" y="1037536"/>
                  </a:lnTo>
                  <a:cubicBezTo>
                    <a:pt x="1849380" y="1033878"/>
                    <a:pt x="1849405" y="1030220"/>
                    <a:pt x="1849405" y="1026563"/>
                  </a:cubicBezTo>
                  <a:cubicBezTo>
                    <a:pt x="1849405" y="573645"/>
                    <a:pt x="1481624" y="206483"/>
                    <a:pt x="1027944" y="206483"/>
                  </a:cubicBezTo>
                  <a:cubicBezTo>
                    <a:pt x="845604" y="206482"/>
                    <a:pt x="668446" y="267047"/>
                    <a:pt x="524384" y="378635"/>
                  </a:cubicBezTo>
                  <a:lnTo>
                    <a:pt x="397678" y="21559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grpSp>
        <p:nvGrpSpPr>
          <p:cNvPr id="54" name="Group 18"/>
          <p:cNvGrpSpPr>
            <a:grpSpLocks/>
          </p:cNvGrpSpPr>
          <p:nvPr/>
        </p:nvGrpSpPr>
        <p:grpSpPr bwMode="auto">
          <a:xfrm>
            <a:off x="1917700" y="3790633"/>
            <a:ext cx="1385888" cy="1422400"/>
            <a:chOff x="0" y="0"/>
            <a:chExt cx="2056018" cy="2232248"/>
          </a:xfrm>
        </p:grpSpPr>
        <p:sp>
          <p:nvSpPr>
            <p:cNvPr id="55" name="空心弧 45"/>
            <p:cNvSpPr>
              <a:spLocks/>
            </p:cNvSpPr>
            <p:nvPr/>
          </p:nvSpPr>
          <p:spPr bwMode="auto">
            <a:xfrm>
              <a:off x="131" y="-278"/>
              <a:ext cx="2055887" cy="2055619"/>
            </a:xfrm>
            <a:custGeom>
              <a:avLst/>
              <a:gdLst>
                <a:gd name="T0" fmla="*/ 533598 w 2055887"/>
                <a:gd name="T1" fmla="*/ 126655 h 2055619"/>
                <a:gd name="T2" fmla="*/ 533598 w 2055887"/>
                <a:gd name="T3" fmla="*/ 126655 h 2055619"/>
                <a:gd name="T4" fmla="*/ 1027943 w 2055887"/>
                <a:gd name="T5" fmla="*/ 0 h 2055619"/>
                <a:gd name="T6" fmla="*/ 2055887 w 2055887"/>
                <a:gd name="T7" fmla="*/ 1027810 h 2055619"/>
                <a:gd name="T8" fmla="*/ 2055795 w 2055887"/>
                <a:gd name="T9" fmla="*/ 1041542 h 2055619"/>
                <a:gd name="T10" fmla="*/ 1849080 w 2055887"/>
                <a:gd name="T11" fmla="*/ 1038779 h 2055619"/>
                <a:gd name="T12" fmla="*/ 1849079 w 2055887"/>
                <a:gd name="T13" fmla="*/ 1038778 h 2055619"/>
                <a:gd name="T14" fmla="*/ 1849153 w 2055887"/>
                <a:gd name="T15" fmla="*/ 1027809 h 2055619"/>
                <a:gd name="T16" fmla="*/ 1027943 w 2055887"/>
                <a:gd name="T17" fmla="*/ 206733 h 2055619"/>
                <a:gd name="T18" fmla="*/ 633025 w 2055887"/>
                <a:gd name="T19" fmla="*/ 307908 h 2055619"/>
                <a:gd name="T20" fmla="*/ 533598 w 2055887"/>
                <a:gd name="T21" fmla="*/ 126655 h 2055619"/>
                <a:gd name="T22" fmla="*/ 533598 w 2055887"/>
                <a:gd name="T23" fmla="*/ 0 h 2055619"/>
                <a:gd name="T24" fmla="*/ 2055887 w 2055887"/>
                <a:gd name="T25" fmla="*/ 1041541 h 2055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9">
                  <a:moveTo>
                    <a:pt x="533598" y="126655"/>
                  </a:moveTo>
                  <a:lnTo>
                    <a:pt x="533598" y="126655"/>
                  </a:lnTo>
                  <a:cubicBezTo>
                    <a:pt x="685112" y="43560"/>
                    <a:pt x="855133" y="-1"/>
                    <a:pt x="1027943" y="0"/>
                  </a:cubicBezTo>
                  <a:cubicBezTo>
                    <a:pt x="1595660" y="0"/>
                    <a:pt x="2055887" y="460166"/>
                    <a:pt x="2055887" y="1027810"/>
                  </a:cubicBezTo>
                  <a:cubicBezTo>
                    <a:pt x="2055887" y="1032387"/>
                    <a:pt x="2055856" y="1036965"/>
                    <a:pt x="2055795" y="1041542"/>
                  </a:cubicBezTo>
                  <a:lnTo>
                    <a:pt x="1849080" y="1038779"/>
                  </a:lnTo>
                  <a:lnTo>
                    <a:pt x="1849079" y="1038778"/>
                  </a:lnTo>
                  <a:cubicBezTo>
                    <a:pt x="1849128" y="1035122"/>
                    <a:pt x="1849153" y="1031465"/>
                    <a:pt x="1849153" y="1027809"/>
                  </a:cubicBezTo>
                  <a:cubicBezTo>
                    <a:pt x="1849153" y="574341"/>
                    <a:pt x="1481484" y="206733"/>
                    <a:pt x="1027943" y="206733"/>
                  </a:cubicBezTo>
                  <a:cubicBezTo>
                    <a:pt x="889890" y="206732"/>
                    <a:pt x="754066" y="241530"/>
                    <a:pt x="633025" y="307908"/>
                  </a:cubicBezTo>
                  <a:lnTo>
                    <a:pt x="533598" y="126655"/>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6" name="空心弧 46"/>
            <p:cNvSpPr>
              <a:spLocks/>
            </p:cNvSpPr>
            <p:nvPr/>
          </p:nvSpPr>
          <p:spPr bwMode="auto">
            <a:xfrm flipV="1">
              <a:off x="131" y="176631"/>
              <a:ext cx="2055887" cy="2055617"/>
            </a:xfrm>
            <a:custGeom>
              <a:avLst/>
              <a:gdLst>
                <a:gd name="T0" fmla="*/ 397201 w 2055887"/>
                <a:gd name="T1" fmla="*/ 216231 h 2055617"/>
                <a:gd name="T2" fmla="*/ 397200 w 2055887"/>
                <a:gd name="T3" fmla="*/ 216230 h 2055617"/>
                <a:gd name="T4" fmla="*/ 1027944 w 2055887"/>
                <a:gd name="T5" fmla="*/ 0 h 2055617"/>
                <a:gd name="T6" fmla="*/ 2055888 w 2055887"/>
                <a:gd name="T7" fmla="*/ 1027809 h 2055617"/>
                <a:gd name="T8" fmla="*/ 2055796 w 2055887"/>
                <a:gd name="T9" fmla="*/ 1041543 h 2055617"/>
                <a:gd name="T10" fmla="*/ 1849080 w 2055887"/>
                <a:gd name="T11" fmla="*/ 1038778 h 2055617"/>
                <a:gd name="T12" fmla="*/ 1849079 w 2055887"/>
                <a:gd name="T13" fmla="*/ 1038777 h 2055617"/>
                <a:gd name="T14" fmla="*/ 1849153 w 2055887"/>
                <a:gd name="T15" fmla="*/ 1027808 h 2055617"/>
                <a:gd name="T16" fmla="*/ 1027943 w 2055887"/>
                <a:gd name="T17" fmla="*/ 206733 h 2055617"/>
                <a:gd name="T18" fmla="*/ 524059 w 2055887"/>
                <a:gd name="T19" fmla="*/ 379464 h 2055617"/>
                <a:gd name="T20" fmla="*/ 397201 w 2055887"/>
                <a:gd name="T21" fmla="*/ 216231 h 2055617"/>
                <a:gd name="T22" fmla="*/ 397201 w 2055887"/>
                <a:gd name="T23" fmla="*/ 0 h 2055617"/>
                <a:gd name="T24" fmla="*/ 2055887 w 2055887"/>
                <a:gd name="T25" fmla="*/ 1041540 h 2055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7">
                  <a:moveTo>
                    <a:pt x="397201" y="216231"/>
                  </a:moveTo>
                  <a:lnTo>
                    <a:pt x="397200" y="216230"/>
                  </a:lnTo>
                  <a:cubicBezTo>
                    <a:pt x="577578" y="76081"/>
                    <a:pt x="799507" y="-1"/>
                    <a:pt x="1027944" y="0"/>
                  </a:cubicBezTo>
                  <a:cubicBezTo>
                    <a:pt x="1595661" y="0"/>
                    <a:pt x="2055888" y="460165"/>
                    <a:pt x="2055888" y="1027809"/>
                  </a:cubicBezTo>
                  <a:cubicBezTo>
                    <a:pt x="2055888" y="1032387"/>
                    <a:pt x="2055857" y="1036965"/>
                    <a:pt x="2055796" y="1041543"/>
                  </a:cubicBezTo>
                  <a:lnTo>
                    <a:pt x="1849080" y="1038778"/>
                  </a:lnTo>
                  <a:lnTo>
                    <a:pt x="1849079" y="1038777"/>
                  </a:lnTo>
                  <a:cubicBezTo>
                    <a:pt x="1849128" y="1035121"/>
                    <a:pt x="1849153" y="1031464"/>
                    <a:pt x="1849153" y="1027808"/>
                  </a:cubicBezTo>
                  <a:cubicBezTo>
                    <a:pt x="1849153" y="574340"/>
                    <a:pt x="1481484" y="206733"/>
                    <a:pt x="1027943" y="206733"/>
                  </a:cubicBezTo>
                  <a:cubicBezTo>
                    <a:pt x="845451" y="206732"/>
                    <a:pt x="668159" y="267508"/>
                    <a:pt x="524059" y="379464"/>
                  </a:cubicBezTo>
                  <a:lnTo>
                    <a:pt x="397201" y="216231"/>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sp>
        <p:nvSpPr>
          <p:cNvPr id="22" name="TextBox 34"/>
          <p:cNvSpPr txBox="1">
            <a:spLocks noChangeArrowheads="1"/>
          </p:cNvSpPr>
          <p:nvPr/>
        </p:nvSpPr>
        <p:spPr bwMode="auto">
          <a:xfrm>
            <a:off x="1624013" y="5180226"/>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4</a:t>
            </a:r>
            <a:endParaRPr lang="zh-CN" altLang="en-US" sz="4000" b="1" dirty="0">
              <a:latin typeface="Arial Unicode MS" pitchFamily="2" charset="-122"/>
              <a:ea typeface="Arial Unicode MS" pitchFamily="2" charset="-122"/>
            </a:endParaRPr>
          </a:p>
        </p:txBody>
      </p:sp>
      <p:sp>
        <p:nvSpPr>
          <p:cNvPr id="23" name="燕尾形 35"/>
          <p:cNvSpPr>
            <a:spLocks noChangeArrowheads="1"/>
          </p:cNvSpPr>
          <p:nvPr/>
        </p:nvSpPr>
        <p:spPr bwMode="auto">
          <a:xfrm>
            <a:off x="2314575" y="5424701"/>
            <a:ext cx="228600" cy="217487"/>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grpSp>
        <p:nvGrpSpPr>
          <p:cNvPr id="24" name="Group 15"/>
          <p:cNvGrpSpPr>
            <a:grpSpLocks/>
          </p:cNvGrpSpPr>
          <p:nvPr/>
        </p:nvGrpSpPr>
        <p:grpSpPr bwMode="auto">
          <a:xfrm flipH="1">
            <a:off x="1165225" y="4823038"/>
            <a:ext cx="1385888" cy="1420813"/>
            <a:chOff x="0" y="0"/>
            <a:chExt cx="2056018" cy="2232248"/>
          </a:xfrm>
        </p:grpSpPr>
        <p:sp>
          <p:nvSpPr>
            <p:cNvPr id="25" name="空心弧 47"/>
            <p:cNvSpPr>
              <a:spLocks/>
            </p:cNvSpPr>
            <p:nvPr/>
          </p:nvSpPr>
          <p:spPr bwMode="auto">
            <a:xfrm>
              <a:off x="131" y="1108"/>
              <a:ext cx="2055887" cy="2053126"/>
            </a:xfrm>
            <a:custGeom>
              <a:avLst/>
              <a:gdLst>
                <a:gd name="T0" fmla="*/ 534059 w 2055887"/>
                <a:gd name="T1" fmla="*/ 126249 h 2053126"/>
                <a:gd name="T2" fmla="*/ 534059 w 2055887"/>
                <a:gd name="T3" fmla="*/ 126249 h 2053126"/>
                <a:gd name="T4" fmla="*/ 1027943 w 2055887"/>
                <a:gd name="T5" fmla="*/ 0 h 2053126"/>
                <a:gd name="T6" fmla="*/ 2055887 w 2055887"/>
                <a:gd name="T7" fmla="*/ 1026563 h 2053126"/>
                <a:gd name="T8" fmla="*/ 2055795 w 2055887"/>
                <a:gd name="T9" fmla="*/ 1040296 h 2053126"/>
                <a:gd name="T10" fmla="*/ 1849331 w 2055887"/>
                <a:gd name="T11" fmla="*/ 1037536 h 2053126"/>
                <a:gd name="T12" fmla="*/ 1849405 w 2055887"/>
                <a:gd name="T13" fmla="*/ 1026563 h 2053126"/>
                <a:gd name="T14" fmla="*/ 1027944 w 2055887"/>
                <a:gd name="T15" fmla="*/ 206483 h 2053126"/>
                <a:gd name="T16" fmla="*/ 633367 w 2055887"/>
                <a:gd name="T17" fmla="*/ 307283 h 2053126"/>
                <a:gd name="T18" fmla="*/ 534059 w 2055887"/>
                <a:gd name="T19" fmla="*/ 126249 h 2053126"/>
                <a:gd name="T20" fmla="*/ 534059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534059" y="126249"/>
                  </a:moveTo>
                  <a:lnTo>
                    <a:pt x="534059" y="126249"/>
                  </a:lnTo>
                  <a:cubicBezTo>
                    <a:pt x="685459" y="43418"/>
                    <a:pt x="855311" y="-1"/>
                    <a:pt x="1027943" y="0"/>
                  </a:cubicBezTo>
                  <a:cubicBezTo>
                    <a:pt x="1595660" y="0"/>
                    <a:pt x="2055887" y="459607"/>
                    <a:pt x="2055887" y="1026563"/>
                  </a:cubicBezTo>
                  <a:cubicBezTo>
                    <a:pt x="2055887" y="1031140"/>
                    <a:pt x="2055856" y="1035718"/>
                    <a:pt x="2055795" y="1040296"/>
                  </a:cubicBezTo>
                  <a:lnTo>
                    <a:pt x="1849331" y="1037536"/>
                  </a:lnTo>
                  <a:cubicBezTo>
                    <a:pt x="1849380" y="1033878"/>
                    <a:pt x="1849405" y="1030220"/>
                    <a:pt x="1849405" y="1026563"/>
                  </a:cubicBezTo>
                  <a:cubicBezTo>
                    <a:pt x="1849405" y="573645"/>
                    <a:pt x="1481624" y="206483"/>
                    <a:pt x="1027944" y="206483"/>
                  </a:cubicBezTo>
                  <a:cubicBezTo>
                    <a:pt x="890027" y="206482"/>
                    <a:pt x="754331" y="241148"/>
                    <a:pt x="633367" y="307283"/>
                  </a:cubicBezTo>
                  <a:lnTo>
                    <a:pt x="534059" y="12624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26" name="空心弧 48"/>
            <p:cNvSpPr>
              <a:spLocks/>
            </p:cNvSpPr>
            <p:nvPr/>
          </p:nvSpPr>
          <p:spPr bwMode="auto">
            <a:xfrm flipV="1">
              <a:off x="131" y="178015"/>
              <a:ext cx="2055887" cy="2053126"/>
            </a:xfrm>
            <a:custGeom>
              <a:avLst/>
              <a:gdLst>
                <a:gd name="T0" fmla="*/ 397678 w 2055887"/>
                <a:gd name="T1" fmla="*/ 215599 h 2053126"/>
                <a:gd name="T2" fmla="*/ 397677 w 2055887"/>
                <a:gd name="T3" fmla="*/ 215598 h 2053126"/>
                <a:gd name="T4" fmla="*/ 1027944 w 2055887"/>
                <a:gd name="T5" fmla="*/ 0 h 2053126"/>
                <a:gd name="T6" fmla="*/ 2055888 w 2055887"/>
                <a:gd name="T7" fmla="*/ 1026563 h 2053126"/>
                <a:gd name="T8" fmla="*/ 2055796 w 2055887"/>
                <a:gd name="T9" fmla="*/ 1040297 h 2053126"/>
                <a:gd name="T10" fmla="*/ 1849331 w 2055887"/>
                <a:gd name="T11" fmla="*/ 1037536 h 2053126"/>
                <a:gd name="T12" fmla="*/ 1849405 w 2055887"/>
                <a:gd name="T13" fmla="*/ 1026563 h 2053126"/>
                <a:gd name="T14" fmla="*/ 1027944 w 2055887"/>
                <a:gd name="T15" fmla="*/ 206483 h 2053126"/>
                <a:gd name="T16" fmla="*/ 524384 w 2055887"/>
                <a:gd name="T17" fmla="*/ 378635 h 2053126"/>
                <a:gd name="T18" fmla="*/ 397678 w 2055887"/>
                <a:gd name="T19" fmla="*/ 215599 h 2053126"/>
                <a:gd name="T20" fmla="*/ 397678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397678" y="215599"/>
                  </a:moveTo>
                  <a:lnTo>
                    <a:pt x="397677" y="215598"/>
                  </a:lnTo>
                  <a:cubicBezTo>
                    <a:pt x="577974" y="75851"/>
                    <a:pt x="799714" y="-1"/>
                    <a:pt x="1027944" y="0"/>
                  </a:cubicBezTo>
                  <a:cubicBezTo>
                    <a:pt x="1595661" y="0"/>
                    <a:pt x="2055888" y="459607"/>
                    <a:pt x="2055888" y="1026563"/>
                  </a:cubicBezTo>
                  <a:cubicBezTo>
                    <a:pt x="2055888" y="1031141"/>
                    <a:pt x="2055857" y="1035719"/>
                    <a:pt x="2055796" y="1040297"/>
                  </a:cubicBezTo>
                  <a:lnTo>
                    <a:pt x="1849331" y="1037536"/>
                  </a:lnTo>
                  <a:cubicBezTo>
                    <a:pt x="1849380" y="1033878"/>
                    <a:pt x="1849405" y="1030220"/>
                    <a:pt x="1849405" y="1026563"/>
                  </a:cubicBezTo>
                  <a:cubicBezTo>
                    <a:pt x="1849405" y="573645"/>
                    <a:pt x="1481624" y="206483"/>
                    <a:pt x="1027944" y="206483"/>
                  </a:cubicBezTo>
                  <a:cubicBezTo>
                    <a:pt x="845604" y="206482"/>
                    <a:pt x="668446" y="267047"/>
                    <a:pt x="524384" y="378635"/>
                  </a:cubicBezTo>
                  <a:lnTo>
                    <a:pt x="397678" y="21559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sp>
        <p:nvSpPr>
          <p:cNvPr id="28" name="TextBox 39"/>
          <p:cNvSpPr txBox="1">
            <a:spLocks noChangeArrowheads="1"/>
          </p:cNvSpPr>
          <p:nvPr/>
        </p:nvSpPr>
        <p:spPr bwMode="auto">
          <a:xfrm>
            <a:off x="3850005" y="5028154"/>
            <a:ext cx="272382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just" eaLnBrk="1" hangingPunct="1"/>
            <a:r>
              <a:rPr lang="zh-CN" altLang="en-US" sz="2000" b="1" dirty="0">
                <a:solidFill>
                  <a:srgbClr val="C00000"/>
                </a:solidFill>
                <a:latin typeface="微软雅黑" panose="020B0503020204020204" pitchFamily="34" charset="-122"/>
              </a:rPr>
              <a:t>模型驱动的测试技术</a:t>
            </a:r>
            <a:endParaRPr lang="zh-CN" altLang="en-US" sz="2000" b="1" dirty="0">
              <a:solidFill>
                <a:srgbClr val="C00000"/>
              </a:solidFill>
            </a:endParaRPr>
          </a:p>
          <a:p>
            <a:pPr lvl="1" algn="just"/>
            <a:r>
              <a:rPr lang="zh-CN" altLang="en-US" dirty="0">
                <a:solidFill>
                  <a:srgbClr val="5F5F5F"/>
                </a:solidFill>
                <a:latin typeface="微软雅黑" panose="020B0503020204020204" pitchFamily="34" charset="-122"/>
              </a:rPr>
              <a:t>高故障检测率</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自动化程度高</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更好的适应需求演化</a:t>
            </a:r>
            <a:endParaRPr lang="en-US" altLang="zh-CN" dirty="0">
              <a:solidFill>
                <a:srgbClr val="5F5F5F"/>
              </a:solidFill>
              <a:latin typeface="微软雅黑" panose="020B0503020204020204" pitchFamily="34" charset="-122"/>
            </a:endParaRPr>
          </a:p>
        </p:txBody>
      </p:sp>
    </p:spTree>
    <p:extLst>
      <p:ext uri="{BB962C8B-B14F-4D97-AF65-F5344CB8AC3E}">
        <p14:creationId xmlns:p14="http://schemas.microsoft.com/office/powerpoint/2010/main" val="1657606383"/>
      </p:ext>
    </p:extLst>
  </p:cSld>
  <p:clrMapOvr>
    <a:masterClrMapping/>
  </p:clrMapOvr>
  <mc:AlternateContent xmlns:mc="http://schemas.openxmlformats.org/markup-compatibility/2006" xmlns:p14="http://schemas.microsoft.com/office/powerpoint/2010/main">
    <mc:Choice Requires="p14">
      <p:transition spd="slow" p14:dur="2000" advTm="1288"/>
    </mc:Choice>
    <mc:Fallback xmlns="">
      <p:transition spd="slow" advTm="12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up)">
                                      <p:cBhvr>
                                        <p:cTn id="22" dur="500"/>
                                        <p:tgtEl>
                                          <p:spTgt spid="5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500"/>
                                        <p:tgtEl>
                                          <p:spTgt spid="54"/>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up)">
                                      <p:cBhvr>
                                        <p:cTn id="52" dur="500"/>
                                        <p:tgtEl>
                                          <p:spTgt spid="24"/>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0" grpId="0" autoUpdateAnimBg="0"/>
      <p:bldP spid="41" grpId="0" autoUpdateAnimBg="0"/>
      <p:bldP spid="42" grpId="0" animBg="1" autoUpdateAnimBg="0"/>
      <p:bldP spid="43" grpId="0" animBg="1" autoUpdateAnimBg="0"/>
      <p:bldP spid="44" grpId="0" animBg="1" autoUpdateAnimBg="0"/>
      <p:bldP spid="45" grpId="0" autoUpdateAnimBg="0"/>
      <p:bldP spid="46" grpId="0" autoUpdateAnimBg="0"/>
      <p:bldP spid="47" grpId="0" autoUpdateAnimBg="0"/>
      <p:bldP spid="22" grpId="0" autoUpdateAnimBg="0"/>
      <p:bldP spid="23" grpId="0" animBg="1" autoUpdateAnimBg="0"/>
      <p:bldP spid="2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7" name="矩形 6"/>
          <p:cNvSpPr/>
          <p:nvPr/>
        </p:nvSpPr>
        <p:spPr>
          <a:xfrm>
            <a:off x="811647" y="1584001"/>
            <a:ext cx="1478290" cy="369332"/>
          </a:xfrm>
          <a:prstGeom prst="rect">
            <a:avLst/>
          </a:prstGeom>
        </p:spPr>
        <p:txBody>
          <a:bodyPr wrap="none">
            <a:spAutoFit/>
          </a:bodyPr>
          <a:lstStyle/>
          <a:p>
            <a:r>
              <a:rPr lang="en-US" altLang="zh-CN" dirty="0">
                <a:solidFill>
                  <a:srgbClr val="000000"/>
                </a:solidFill>
                <a:latin typeface="华文楷体" panose="02010600040101010101" pitchFamily="2" charset="-122"/>
                <a:ea typeface="华文楷体" panose="02010600040101010101" pitchFamily="2" charset="-122"/>
              </a:rPr>
              <a:t>Edge covering</a:t>
            </a:r>
            <a:endParaRPr lang="zh-CN" altLang="en-US" dirty="0"/>
          </a:p>
        </p:txBody>
      </p:sp>
      <p:sp>
        <p:nvSpPr>
          <p:cNvPr id="12" name="矩形 11"/>
          <p:cNvSpPr/>
          <p:nvPr/>
        </p:nvSpPr>
        <p:spPr>
          <a:xfrm>
            <a:off x="337959" y="1984278"/>
            <a:ext cx="7604258" cy="369332"/>
          </a:xfrm>
          <a:prstGeom prst="rect">
            <a:avLst/>
          </a:prstGeom>
        </p:spPr>
        <p:txBody>
          <a:bodyPr wrap="square">
            <a:spAutoFit/>
          </a:bodyPr>
          <a:lstStyle/>
          <a:p>
            <a:pPr lvl="1"/>
            <a:r>
              <a:rPr lang="zh-CN" altLang="en-US" dirty="0" smtClean="0">
                <a:solidFill>
                  <a:srgbClr val="000000"/>
                </a:solidFill>
                <a:latin typeface="华文楷体" panose="02010600040101010101" pitchFamily="2" charset="-122"/>
                <a:ea typeface="华文楷体" panose="02010600040101010101" pitchFamily="2" charset="-122"/>
              </a:rPr>
              <a:t>要求服务行为模型中的所有边至少被覆盖一次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13" name="图片 12"/>
          <p:cNvPicPr>
            <a:picLocks noChangeAspect="1"/>
          </p:cNvPicPr>
          <p:nvPr/>
        </p:nvPicPr>
        <p:blipFill rotWithShape="1">
          <a:blip r:embed="rId4"/>
          <a:srcRect t="62543" b="735"/>
          <a:stretch/>
        </p:blipFill>
        <p:spPr>
          <a:xfrm>
            <a:off x="968556" y="2448333"/>
            <a:ext cx="6124575" cy="2116183"/>
          </a:xfrm>
          <a:prstGeom prst="rect">
            <a:avLst/>
          </a:prstGeom>
        </p:spPr>
      </p:pic>
    </p:spTree>
    <p:custDataLst>
      <p:tags r:id="rId1"/>
    </p:custDataLst>
    <p:extLst>
      <p:ext uri="{BB962C8B-B14F-4D97-AF65-F5344CB8AC3E}">
        <p14:creationId xmlns:p14="http://schemas.microsoft.com/office/powerpoint/2010/main" val="366922104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7" name="矩形 6"/>
          <p:cNvSpPr/>
          <p:nvPr/>
        </p:nvSpPr>
        <p:spPr>
          <a:xfrm>
            <a:off x="811647" y="1584001"/>
            <a:ext cx="1478290" cy="369332"/>
          </a:xfrm>
          <a:prstGeom prst="rect">
            <a:avLst/>
          </a:prstGeom>
        </p:spPr>
        <p:txBody>
          <a:bodyPr wrap="none">
            <a:spAutoFit/>
          </a:bodyPr>
          <a:lstStyle/>
          <a:p>
            <a:r>
              <a:rPr lang="en-US" altLang="zh-CN" dirty="0">
                <a:solidFill>
                  <a:srgbClr val="000000"/>
                </a:solidFill>
                <a:latin typeface="华文楷体" panose="02010600040101010101" pitchFamily="2" charset="-122"/>
                <a:ea typeface="华文楷体" panose="02010600040101010101" pitchFamily="2" charset="-122"/>
              </a:rPr>
              <a:t>Edge covering</a:t>
            </a:r>
            <a:endParaRPr lang="zh-CN" altLang="en-US" dirty="0"/>
          </a:p>
        </p:txBody>
      </p:sp>
      <p:sp>
        <p:nvSpPr>
          <p:cNvPr id="12" name="矩形 11"/>
          <p:cNvSpPr/>
          <p:nvPr/>
        </p:nvSpPr>
        <p:spPr>
          <a:xfrm>
            <a:off x="337959" y="1984278"/>
            <a:ext cx="7604258" cy="369332"/>
          </a:xfrm>
          <a:prstGeom prst="rect">
            <a:avLst/>
          </a:prstGeom>
        </p:spPr>
        <p:txBody>
          <a:bodyPr wrap="square">
            <a:spAutoFit/>
          </a:bodyPr>
          <a:lstStyle/>
          <a:p>
            <a:pPr lvl="1"/>
            <a:r>
              <a:rPr lang="zh-CN" altLang="en-US" dirty="0" smtClean="0">
                <a:solidFill>
                  <a:srgbClr val="000000"/>
                </a:solidFill>
                <a:latin typeface="华文楷体" panose="02010600040101010101" pitchFamily="2" charset="-122"/>
                <a:ea typeface="华文楷体" panose="02010600040101010101" pitchFamily="2" charset="-122"/>
              </a:rPr>
              <a:t>要求服务行为模型中的所有边至少被覆盖一次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rotWithShape="1">
          <a:blip r:embed="rId4"/>
          <a:srcRect b="23581"/>
          <a:stretch/>
        </p:blipFill>
        <p:spPr>
          <a:xfrm>
            <a:off x="811647" y="2596757"/>
            <a:ext cx="6934200" cy="2380192"/>
          </a:xfrm>
          <a:prstGeom prst="rect">
            <a:avLst/>
          </a:prstGeom>
        </p:spPr>
      </p:pic>
    </p:spTree>
    <p:custDataLst>
      <p:tags r:id="rId1"/>
    </p:custDataLst>
    <p:extLst>
      <p:ext uri="{BB962C8B-B14F-4D97-AF65-F5344CB8AC3E}">
        <p14:creationId xmlns:p14="http://schemas.microsoft.com/office/powerpoint/2010/main" val="1899936818"/>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7" name="矩形 6"/>
          <p:cNvSpPr/>
          <p:nvPr/>
        </p:nvSpPr>
        <p:spPr>
          <a:xfrm>
            <a:off x="811647" y="1584001"/>
            <a:ext cx="1478290" cy="369332"/>
          </a:xfrm>
          <a:prstGeom prst="rect">
            <a:avLst/>
          </a:prstGeom>
        </p:spPr>
        <p:txBody>
          <a:bodyPr wrap="none">
            <a:spAutoFit/>
          </a:bodyPr>
          <a:lstStyle/>
          <a:p>
            <a:r>
              <a:rPr lang="en-US" altLang="zh-CN" dirty="0">
                <a:solidFill>
                  <a:srgbClr val="000000"/>
                </a:solidFill>
                <a:latin typeface="华文楷体" panose="02010600040101010101" pitchFamily="2" charset="-122"/>
                <a:ea typeface="华文楷体" panose="02010600040101010101" pitchFamily="2" charset="-122"/>
              </a:rPr>
              <a:t>Edge covering</a:t>
            </a:r>
            <a:endParaRPr lang="zh-CN" altLang="en-US" dirty="0"/>
          </a:p>
        </p:txBody>
      </p:sp>
      <p:sp>
        <p:nvSpPr>
          <p:cNvPr id="12" name="矩形 11"/>
          <p:cNvSpPr/>
          <p:nvPr/>
        </p:nvSpPr>
        <p:spPr>
          <a:xfrm>
            <a:off x="337959" y="1984278"/>
            <a:ext cx="7604258" cy="369332"/>
          </a:xfrm>
          <a:prstGeom prst="rect">
            <a:avLst/>
          </a:prstGeom>
        </p:spPr>
        <p:txBody>
          <a:bodyPr wrap="square">
            <a:spAutoFit/>
          </a:bodyPr>
          <a:lstStyle/>
          <a:p>
            <a:pPr lvl="1"/>
            <a:r>
              <a:rPr lang="zh-CN" altLang="en-US" dirty="0" smtClean="0">
                <a:solidFill>
                  <a:srgbClr val="000000"/>
                </a:solidFill>
                <a:latin typeface="华文楷体" panose="02010600040101010101" pitchFamily="2" charset="-122"/>
                <a:ea typeface="华文楷体" panose="02010600040101010101" pitchFamily="2" charset="-122"/>
              </a:rPr>
              <a:t>要求服务行为模型中的所有边至少被覆盖一次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647078109"/>
              </p:ext>
            </p:extLst>
          </p:nvPr>
        </p:nvGraphicFramePr>
        <p:xfrm>
          <a:off x="811647" y="2530540"/>
          <a:ext cx="7343001" cy="2595880"/>
        </p:xfrm>
        <a:graphic>
          <a:graphicData uri="http://schemas.openxmlformats.org/drawingml/2006/table">
            <a:tbl>
              <a:tblPr firstRow="1" bandRow="1">
                <a:tableStyleId>{69CF1AB2-1976-4502-BF36-3FF5EA218861}</a:tableStyleId>
              </a:tblPr>
              <a:tblGrid>
                <a:gridCol w="2795283">
                  <a:extLst>
                    <a:ext uri="{9D8B030D-6E8A-4147-A177-3AD203B41FA5}">
                      <a16:colId xmlns:a16="http://schemas.microsoft.com/office/drawing/2014/main" val="1185287482"/>
                    </a:ext>
                  </a:extLst>
                </a:gridCol>
                <a:gridCol w="4547718">
                  <a:extLst>
                    <a:ext uri="{9D8B030D-6E8A-4147-A177-3AD203B41FA5}">
                      <a16:colId xmlns:a16="http://schemas.microsoft.com/office/drawing/2014/main" val="2211961846"/>
                    </a:ext>
                  </a:extLst>
                </a:gridCol>
              </a:tblGrid>
              <a:tr h="370840">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边覆盖</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测试序列</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3279513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e0</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e1</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e2</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e5</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e7</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e8</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feeCalculateResponse_fail</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9692111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e6</a:t>
                      </a:r>
                      <a:r>
                        <a:rPr lang="zh-CN" altLang="en-US"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e9</a:t>
                      </a:r>
                      <a:endParaRPr lang="zh-CN" altLang="en-US"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feeCalculateResponse_succ</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loginRequest</a:t>
                      </a:r>
                      <a:endParaRPr lang="zh-CN" altLang="en-US"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415368969"/>
                  </a:ext>
                </a:extLst>
              </a:tr>
              <a:tr h="370840">
                <a:tc>
                  <a:txBody>
                    <a:bodyPr/>
                    <a:lstStyle/>
                    <a:p>
                      <a:r>
                        <a:rPr lang="en-US" altLang="zh-CN" sz="1600" b="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e3</a:t>
                      </a:r>
                      <a:r>
                        <a:rPr lang="zh-CN" altLang="en-US" sz="1600" b="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e4</a:t>
                      </a:r>
                      <a:endParaRPr lang="zh-CN" altLang="en-US" sz="1600" b="0"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loginResponse_fail</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947988849"/>
                  </a:ext>
                </a:extLst>
              </a:tr>
            </a:tbl>
          </a:graphicData>
        </a:graphic>
      </p:graphicFrame>
    </p:spTree>
    <p:custDataLst>
      <p:tags r:id="rId1"/>
    </p:custDataLst>
    <p:extLst>
      <p:ext uri="{BB962C8B-B14F-4D97-AF65-F5344CB8AC3E}">
        <p14:creationId xmlns:p14="http://schemas.microsoft.com/office/powerpoint/2010/main" val="214301066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8" name="矩形 7"/>
          <p:cNvSpPr/>
          <p:nvPr/>
        </p:nvSpPr>
        <p:spPr>
          <a:xfrm>
            <a:off x="680350" y="1606240"/>
            <a:ext cx="1465466" cy="369332"/>
          </a:xfrm>
          <a:prstGeom prst="rect">
            <a:avLst/>
          </a:prstGeom>
        </p:spPr>
        <p:txBody>
          <a:bodyPr wrap="none">
            <a:spAutoFit/>
          </a:bodyPr>
          <a:lstStyle/>
          <a:p>
            <a:r>
              <a:rPr lang="en-US" altLang="zh-CN" dirty="0" smtClean="0">
                <a:solidFill>
                  <a:srgbClr val="000000"/>
                </a:solidFill>
                <a:latin typeface="华文楷体" panose="02010600040101010101" pitchFamily="2" charset="-122"/>
                <a:ea typeface="华文楷体" panose="02010600040101010101" pitchFamily="2" charset="-122"/>
              </a:rPr>
              <a:t>State </a:t>
            </a:r>
            <a:r>
              <a:rPr lang="en-US" altLang="zh-CN" dirty="0">
                <a:solidFill>
                  <a:srgbClr val="000000"/>
                </a:solidFill>
                <a:latin typeface="华文楷体" panose="02010600040101010101" pitchFamily="2" charset="-122"/>
                <a:ea typeface="华文楷体" panose="02010600040101010101" pitchFamily="2" charset="-122"/>
              </a:rPr>
              <a:t>coverage</a:t>
            </a:r>
            <a:endParaRPr lang="zh-CN" altLang="en-US" dirty="0"/>
          </a:p>
        </p:txBody>
      </p:sp>
      <p:sp>
        <p:nvSpPr>
          <p:cNvPr id="2" name="矩形 1"/>
          <p:cNvSpPr/>
          <p:nvPr/>
        </p:nvSpPr>
        <p:spPr>
          <a:xfrm>
            <a:off x="680350" y="1975572"/>
            <a:ext cx="8319959" cy="646331"/>
          </a:xfrm>
          <a:prstGeom prst="rect">
            <a:avLst/>
          </a:prstGeom>
        </p:spPr>
        <p:txBody>
          <a:bodyPr wrap="square">
            <a:spAutoFit/>
          </a:bodyPr>
          <a:lstStyle/>
          <a:p>
            <a:r>
              <a:rPr lang="zh-CN" altLang="en-US" dirty="0" smtClean="0">
                <a:solidFill>
                  <a:srgbClr val="000000"/>
                </a:solidFill>
                <a:latin typeface="华文楷体" panose="02010600040101010101" pitchFamily="2" charset="-122"/>
                <a:ea typeface="华文楷体" panose="02010600040101010101" pitchFamily="2" charset="-122"/>
              </a:rPr>
              <a:t>以</a:t>
            </a:r>
            <a:r>
              <a:rPr lang="en-US" altLang="zh-CN" dirty="0" smtClean="0">
                <a:solidFill>
                  <a:srgbClr val="000000"/>
                </a:solidFill>
                <a:latin typeface="华文楷体" panose="02010600040101010101" pitchFamily="2" charset="-122"/>
                <a:ea typeface="华文楷体" panose="02010600040101010101" pitchFamily="2" charset="-122"/>
              </a:rPr>
              <a:t>Message covering</a:t>
            </a:r>
            <a:r>
              <a:rPr lang="zh-CN" altLang="en-US" dirty="0" smtClean="0">
                <a:solidFill>
                  <a:srgbClr val="000000"/>
                </a:solidFill>
                <a:latin typeface="华文楷体" panose="02010600040101010101" pitchFamily="2" charset="-122"/>
                <a:ea typeface="华文楷体" panose="02010600040101010101" pitchFamily="2" charset="-122"/>
              </a:rPr>
              <a:t>生成的去冗余后的测试序列为例，说明</a:t>
            </a:r>
            <a:r>
              <a:rPr lang="en-US" altLang="zh-CN" dirty="0">
                <a:solidFill>
                  <a:srgbClr val="000000"/>
                </a:solidFill>
                <a:latin typeface="华文楷体" panose="02010600040101010101" pitchFamily="2" charset="-122"/>
                <a:ea typeface="华文楷体" panose="02010600040101010101" pitchFamily="2" charset="-122"/>
              </a:rPr>
              <a:t>State </a:t>
            </a:r>
            <a:r>
              <a:rPr lang="en-US" altLang="zh-CN" dirty="0" smtClean="0">
                <a:solidFill>
                  <a:srgbClr val="000000"/>
                </a:solidFill>
                <a:latin typeface="华文楷体" panose="02010600040101010101" pitchFamily="2" charset="-122"/>
                <a:ea typeface="华文楷体" panose="02010600040101010101" pitchFamily="2" charset="-122"/>
              </a:rPr>
              <a:t>coverage</a:t>
            </a:r>
            <a:r>
              <a:rPr lang="zh-CN" altLang="en-US" dirty="0" smtClean="0">
                <a:solidFill>
                  <a:srgbClr val="000000"/>
                </a:solidFill>
                <a:latin typeface="华文楷体" panose="02010600040101010101" pitchFamily="2" charset="-122"/>
                <a:ea typeface="华文楷体" panose="02010600040101010101" pitchFamily="2" charset="-122"/>
              </a:rPr>
              <a:t>生成的测试序列</a:t>
            </a:r>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2599744891"/>
              </p:ext>
            </p:extLst>
          </p:nvPr>
        </p:nvGraphicFramePr>
        <p:xfrm>
          <a:off x="680350" y="2621903"/>
          <a:ext cx="7343001" cy="2595880"/>
        </p:xfrm>
        <a:graphic>
          <a:graphicData uri="http://schemas.openxmlformats.org/drawingml/2006/table">
            <a:tbl>
              <a:tblPr firstRow="1" bandRow="1">
                <a:tableStyleId>{69CF1AB2-1976-4502-BF36-3FF5EA218861}</a:tableStyleId>
              </a:tblPr>
              <a:tblGrid>
                <a:gridCol w="2679562">
                  <a:extLst>
                    <a:ext uri="{9D8B030D-6E8A-4147-A177-3AD203B41FA5}">
                      <a16:colId xmlns:a16="http://schemas.microsoft.com/office/drawing/2014/main" val="1185287482"/>
                    </a:ext>
                  </a:extLst>
                </a:gridCol>
                <a:gridCol w="4663439">
                  <a:extLst>
                    <a:ext uri="{9D8B030D-6E8A-4147-A177-3AD203B41FA5}">
                      <a16:colId xmlns:a16="http://schemas.microsoft.com/office/drawing/2014/main" val="2211961846"/>
                    </a:ext>
                  </a:extLst>
                </a:gridCol>
              </a:tblGrid>
              <a:tr h="370840">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覆盖消息</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测试序列</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32795137"/>
                  </a:ext>
                </a:extLst>
              </a:tr>
              <a:tr h="370840">
                <a:tc>
                  <a:txBody>
                    <a:bodyPr/>
                    <a:lstStyle/>
                    <a:p>
                      <a:r>
                        <a:rPr lang="en-US" altLang="zh-CN" sz="16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loginResponse_fail</a:t>
                      </a:r>
                      <a:endParaRPr lang="zh-CN" altLang="en-US"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loginResponse_fail</a:t>
                      </a:r>
                      <a:r>
                        <a:rPr lang="zh-CN" altLang="en-US" sz="1600" b="1" baseline="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947988849"/>
                  </a:ext>
                </a:extLst>
              </a:tr>
              <a:tr h="370840">
                <a:tc>
                  <a:txBody>
                    <a:bodyPr/>
                    <a:lstStyle/>
                    <a:p>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endPar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feeCalculateResponse_succ</a:t>
                      </a:r>
                      <a:endParaRPr lang="zh-CN" altLang="en-US" sz="16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feeCalculateResponse_succ</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26124507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feeCalculateResponse_fail</a:t>
                      </a:r>
                      <a:endPar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feeCalculateResponse_fail</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83029543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28225350"/>
              </p:ext>
            </p:extLst>
          </p:nvPr>
        </p:nvGraphicFramePr>
        <p:xfrm>
          <a:off x="680350" y="5496778"/>
          <a:ext cx="3543300" cy="1158722"/>
        </p:xfrm>
        <a:graphic>
          <a:graphicData uri="http://schemas.openxmlformats.org/drawingml/2006/table">
            <a:tbl>
              <a:tblPr firstRow="1" bandRow="1">
                <a:tableStyleId>{69CF1AB2-1976-4502-BF36-3FF5EA218861}</a:tableStyleId>
              </a:tblPr>
              <a:tblGrid>
                <a:gridCol w="1021358">
                  <a:extLst>
                    <a:ext uri="{9D8B030D-6E8A-4147-A177-3AD203B41FA5}">
                      <a16:colId xmlns:a16="http://schemas.microsoft.com/office/drawing/2014/main" val="2685693766"/>
                    </a:ext>
                  </a:extLst>
                </a:gridCol>
                <a:gridCol w="783771">
                  <a:extLst>
                    <a:ext uri="{9D8B030D-6E8A-4147-A177-3AD203B41FA5}">
                      <a16:colId xmlns:a16="http://schemas.microsoft.com/office/drawing/2014/main" val="1426862738"/>
                    </a:ext>
                  </a:extLst>
                </a:gridCol>
                <a:gridCol w="1738171">
                  <a:extLst>
                    <a:ext uri="{9D8B030D-6E8A-4147-A177-3AD203B41FA5}">
                      <a16:colId xmlns:a16="http://schemas.microsoft.com/office/drawing/2014/main" val="3883255642"/>
                    </a:ext>
                  </a:extLst>
                </a:gridCol>
              </a:tblGrid>
              <a:tr h="466391">
                <a:tc>
                  <a:txBody>
                    <a:bodyPr/>
                    <a:lstStyle/>
                    <a:p>
                      <a:pPr algn="ctr"/>
                      <a:r>
                        <a:rPr lang="en-US" altLang="zh-CN" sz="1200" i="0" dirty="0">
                          <a:latin typeface="Times New Roman" panose="02020603050405020304" pitchFamily="18" charset="0"/>
                          <a:cs typeface="Times New Roman" panose="02020603050405020304" pitchFamily="18" charset="0"/>
                        </a:rPr>
                        <a:t>Input parameters</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a:latin typeface="Times New Roman" panose="02020603050405020304" pitchFamily="18" charset="0"/>
                          <a:cs typeface="Times New Roman" panose="02020603050405020304" pitchFamily="18" charset="0"/>
                        </a:rPr>
                        <a:t>Type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a:latin typeface="Times New Roman" panose="02020603050405020304" pitchFamily="18" charset="0"/>
                          <a:cs typeface="Times New Roman" panose="02020603050405020304" pitchFamily="18" charset="0"/>
                        </a:rPr>
                        <a:t>Constraint</a:t>
                      </a:r>
                      <a:endParaRPr lang="zh-CN" altLang="en-US" sz="12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17202"/>
                  </a:ext>
                </a:extLst>
              </a:tr>
              <a:tr h="231259">
                <a:tc>
                  <a:txBody>
                    <a:bodyPr/>
                    <a:lstStyle/>
                    <a:p>
                      <a:pPr algn="ct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License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String</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en-US" sz="1200" i="0" kern="1200" dirty="0" smtClean="0">
                          <a:solidFill>
                            <a:schemeClr val="dk1"/>
                          </a:solidFill>
                          <a:latin typeface="Times New Roman" panose="02020603050405020304" pitchFamily="18" charset="0"/>
                          <a:ea typeface="+mn-ea"/>
                          <a:cs typeface="Times New Roman" panose="02020603050405020304" pitchFamily="18" charset="0"/>
                        </a:rPr>
                        <a:t>京</a:t>
                      </a: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][A-Y][0-9]{5}</a:t>
                      </a:r>
                      <a:endParaRPr lang="zh-CN" altLang="en-US" sz="1200" i="0" kern="1200" dirty="0" smtClean="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5079126"/>
                  </a:ext>
                </a:extLst>
              </a:tr>
              <a:tr h="418011">
                <a:tc>
                  <a:txBody>
                    <a:bodyPr/>
                    <a:lstStyle/>
                    <a:p>
                      <a:pPr algn="ctr"/>
                      <a:r>
                        <a:rPr lang="en-US" altLang="zh-CN" sz="1200" i="0" kern="1200" dirty="0" err="1" smtClean="0">
                          <a:solidFill>
                            <a:schemeClr val="dk1"/>
                          </a:solidFill>
                          <a:latin typeface="Times New Roman" panose="02020603050405020304" pitchFamily="18" charset="0"/>
                          <a:ea typeface="+mn-ea"/>
                          <a:cs typeface="Times New Roman" panose="02020603050405020304" pitchFamily="18" charset="0"/>
                        </a:rPr>
                        <a:t>loginTime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kern="1200" dirty="0" err="1">
                          <a:solidFill>
                            <a:schemeClr val="dk1"/>
                          </a:solidFill>
                          <a:latin typeface="Times New Roman" panose="02020603050405020304" pitchFamily="18" charset="0"/>
                          <a:ea typeface="+mn-ea"/>
                          <a:cs typeface="Times New Roman" panose="02020603050405020304" pitchFamily="18" charset="0"/>
                        </a:rPr>
                        <a:t>int</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a:latin typeface="Times New Roman" panose="02020603050405020304" pitchFamily="18" charset="0"/>
                          <a:cs typeface="Times New Roman" panose="02020603050405020304" pitchFamily="18" charset="0"/>
                        </a:rPr>
                        <a:t>[</a:t>
                      </a:r>
                      <a:r>
                        <a:rPr lang="en-US" altLang="zh-CN" sz="1200" i="0" dirty="0" smtClean="0">
                          <a:latin typeface="Times New Roman" panose="02020603050405020304" pitchFamily="18" charset="0"/>
                          <a:cs typeface="Times New Roman" panose="02020603050405020304" pitchFamily="18" charset="0"/>
                        </a:rPr>
                        <a:t>0,24]</a:t>
                      </a:r>
                      <a:endParaRPr lang="zh-CN" altLang="en-US" sz="12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698992"/>
                  </a:ext>
                </a:extLst>
              </a:tr>
            </a:tbl>
          </a:graphicData>
        </a:graphic>
      </p:graphicFrame>
    </p:spTree>
    <p:custDataLst>
      <p:tags r:id="rId1"/>
    </p:custDataLst>
    <p:extLst>
      <p:ext uri="{BB962C8B-B14F-4D97-AF65-F5344CB8AC3E}">
        <p14:creationId xmlns:p14="http://schemas.microsoft.com/office/powerpoint/2010/main" val="358010038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a:hlinkClick r:id="rId4"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99949" y="1105290"/>
            <a:ext cx="7134131" cy="2308324"/>
          </a:xfrm>
          <a:prstGeom prst="rect">
            <a:avLst/>
          </a:prstGeom>
          <a:noFill/>
        </p:spPr>
        <p:txBody>
          <a:bodyPr wrap="square" rtlCol="0">
            <a:spAutoFit/>
          </a:bodyPr>
          <a:lstStyle/>
          <a:p>
            <a:r>
              <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、如何解析操作的序列约束自动生成事件序列图：</a:t>
            </a:r>
            <a:endPar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从正则表达式转换为</a:t>
            </a:r>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DFA</a:t>
            </a: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，从</a:t>
            </a:r>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DFA</a:t>
            </a: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转换</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为部分事件序列图；</a:t>
            </a:r>
            <a:endParaRPr lang="en-US" altLang="zh-CN" sz="16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6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上载该操作的事件序列图描述文件；</a:t>
            </a:r>
            <a:endParaRPr lang="en-US" altLang="zh-CN" sz="16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6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生成初始化事件序列图之后，使用邻接矩阵表示该图，人工修改矩阵数值。</a:t>
            </a:r>
            <a:endParaRPr lang="en-US" altLang="zh-CN" sz="16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16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、在支持工具中给出决策表设计界面，使得测试人员可以依据服务规格说明设计决策表。</a:t>
            </a:r>
            <a:endPar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、没有序列约束的服务的行为模型建立问题</a:t>
            </a:r>
            <a:endParaRPr lang="en-US" altLang="zh-CN" sz="1600" dirty="0">
              <a:latin typeface="华文楷体" panose="02010600040101010101" pitchFamily="2" charset="-122"/>
              <a:ea typeface="华文楷体" panose="020106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91452802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a:solidFill>
                  <a:schemeClr val="accent1"/>
                </a:solidFill>
                <a:latin typeface="华文楷体" panose="02010600040101010101" pitchFamily="2" charset="-122"/>
                <a:ea typeface="华文楷体" panose="02010600040101010101" pitchFamily="2" charset="-122"/>
              </a:rPr>
              <a:t>测试用例生成问题</a:t>
            </a:r>
            <a:r>
              <a:rPr lang="zh-CN" altLang="en-US" sz="2000" b="1" dirty="0" smtClean="0">
                <a:solidFill>
                  <a:schemeClr val="accent1"/>
                </a:solidFill>
                <a:latin typeface="华文楷体" panose="02010600040101010101" pitchFamily="2" charset="-122"/>
                <a:ea typeface="华文楷体" panose="02010600040101010101" pitchFamily="2" charset="-122"/>
              </a:rPr>
              <a:t>：</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sp>
        <p:nvSpPr>
          <p:cNvPr id="8" name="矩形 7"/>
          <p:cNvSpPr/>
          <p:nvPr/>
        </p:nvSpPr>
        <p:spPr>
          <a:xfrm>
            <a:off x="880262" y="1623903"/>
            <a:ext cx="6895751" cy="3754874"/>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参数除了自身范围约束外，应该还具有参数之间的组合关系，这种关系用等价类划分很难描述，测试效果难以保证，因此考虑使用</a:t>
            </a:r>
            <a:r>
              <a:rPr lang="zh-CN" altLang="en-US" sz="1600" b="1" dirty="0" smtClean="0">
                <a:solidFill>
                  <a:srgbClr val="000000"/>
                </a:solidFill>
                <a:latin typeface="华文楷体" panose="02010600040101010101" pitchFamily="2" charset="-122"/>
                <a:ea typeface="华文楷体" panose="02010600040101010101" pitchFamily="2" charset="-122"/>
              </a:rPr>
              <a:t>决策表</a:t>
            </a:r>
            <a:r>
              <a:rPr lang="zh-CN" altLang="en-US" sz="1600" dirty="0" smtClean="0">
                <a:solidFill>
                  <a:srgbClr val="000000"/>
                </a:solidFill>
                <a:latin typeface="华文楷体" panose="02010600040101010101" pitchFamily="2" charset="-122"/>
                <a:ea typeface="华文楷体" panose="02010600040101010101" pitchFamily="2" charset="-122"/>
              </a:rPr>
              <a:t>方法进行测试用例的生成；</a:t>
            </a:r>
            <a:endParaRPr lang="en-US" altLang="zh-CN" sz="1600" dirty="0">
              <a:solidFill>
                <a:srgbClr val="000000"/>
              </a:solidFill>
              <a:latin typeface="华文楷体" panose="02010600040101010101" pitchFamily="2" charset="-122"/>
              <a:ea typeface="华文楷体" panose="02010600040101010101" pitchFamily="2" charset="-122"/>
            </a:endParaRP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a:t>
            </a:r>
            <a:r>
              <a:rPr lang="en-US" altLang="zh-CN" sz="1400" dirty="0">
                <a:solidFill>
                  <a:srgbClr val="000000"/>
                </a:solidFill>
                <a:latin typeface="华文楷体" panose="02010600040101010101" pitchFamily="2" charset="-122"/>
                <a:ea typeface="华文楷体" panose="02010600040101010101" pitchFamily="2" charset="-122"/>
              </a:rPr>
              <a:t>1] F. Belli,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Event-Driven Modeling and Testing of Web Services, in: Proceedings of the 32nd IEEE International Computer Software and Applications Conference (COMPSAC 2008), IEEE Computer Society, 2008, pp. 1168-1173</a:t>
            </a:r>
            <a:r>
              <a:rPr lang="en-US" altLang="zh-CN" sz="1400" dirty="0" smtClean="0">
                <a:solidFill>
                  <a:srgbClr val="000000"/>
                </a:solidFill>
                <a:latin typeface="华文楷体" panose="02010600040101010101" pitchFamily="2" charset="-122"/>
                <a:ea typeface="华文楷体" panose="02010600040101010101" pitchFamily="2" charset="-122"/>
              </a:rPr>
              <a:t>.</a:t>
            </a: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[2] A</a:t>
            </a:r>
            <a:r>
              <a:rPr lang="en-US" altLang="zh-CN" sz="1400" dirty="0">
                <a:solidFill>
                  <a:srgbClr val="000000"/>
                </a:solidFill>
                <a:latin typeface="华文楷体" panose="02010600040101010101" pitchFamily="2" charset="-122"/>
                <a:ea typeface="华文楷体" panose="02010600040101010101" pitchFamily="2" charset="-122"/>
              </a:rPr>
              <a:t>. T. Endo,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A. D. S. </a:t>
            </a:r>
            <a:r>
              <a:rPr lang="en-US" altLang="zh-CN" sz="1400" dirty="0" err="1">
                <a:solidFill>
                  <a:srgbClr val="000000"/>
                </a:solidFill>
                <a:latin typeface="华文楷体" panose="02010600040101010101" pitchFamily="2" charset="-122"/>
                <a:ea typeface="华文楷体" panose="02010600040101010101" pitchFamily="2" charset="-122"/>
              </a:rPr>
              <a:t>Simão</a:t>
            </a:r>
            <a:r>
              <a:rPr lang="en-US" altLang="zh-CN" sz="1400" dirty="0">
                <a:solidFill>
                  <a:srgbClr val="000000"/>
                </a:solidFill>
                <a:latin typeface="华文楷体" panose="02010600040101010101" pitchFamily="2" charset="-122"/>
                <a:ea typeface="华文楷体" panose="02010600040101010101" pitchFamily="2" charset="-122"/>
              </a:rPr>
              <a:t>, et al. Event-and Coverage-Based Testing of Web Services, in: Proceedings of the 4th International Conference on Secure Software Integration &amp; Reliability Improvement Companion (SSIRI 2010), IEEE Computer Society, 2010, pp. 62-69</a:t>
            </a:r>
            <a:r>
              <a:rPr lang="en-US" altLang="zh-CN" sz="1400" dirty="0" smtClean="0">
                <a:solidFill>
                  <a:srgbClr val="000000"/>
                </a:solidFill>
                <a:latin typeface="华文楷体" panose="02010600040101010101" pitchFamily="2" charset="-122"/>
                <a:ea typeface="华文楷体" panose="02010600040101010101" pitchFamily="2" charset="-122"/>
              </a:rPr>
              <a:t>.</a:t>
            </a:r>
            <a:endParaRPr lang="en-US" altLang="zh-CN" sz="1400" dirty="0">
              <a:solidFill>
                <a:srgbClr val="000000"/>
              </a:solidFill>
              <a:latin typeface="华文楷体" panose="02010600040101010101" pitchFamily="2" charset="-122"/>
              <a:ea typeface="华文楷体" panose="02010600040101010101" pitchFamily="2" charset="-122"/>
            </a:endParaRP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[3] F</a:t>
            </a:r>
            <a:r>
              <a:rPr lang="en-US" altLang="zh-CN" sz="1400" dirty="0">
                <a:solidFill>
                  <a:srgbClr val="000000"/>
                </a:solidFill>
                <a:latin typeface="华文楷体" panose="02010600040101010101" pitchFamily="2" charset="-122"/>
                <a:ea typeface="华文楷体" panose="02010600040101010101" pitchFamily="2" charset="-122"/>
              </a:rPr>
              <a:t>. Belli, A. T. Endo,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A. </a:t>
            </a:r>
            <a:r>
              <a:rPr lang="en-US" altLang="zh-CN" sz="1400" dirty="0" err="1">
                <a:solidFill>
                  <a:srgbClr val="000000"/>
                </a:solidFill>
                <a:latin typeface="华文楷体" panose="02010600040101010101" pitchFamily="2" charset="-122"/>
                <a:ea typeface="华文楷体" panose="02010600040101010101" pitchFamily="2" charset="-122"/>
              </a:rPr>
              <a:t>Simao</a:t>
            </a:r>
            <a:r>
              <a:rPr lang="en-US" altLang="zh-CN" sz="1400" dirty="0">
                <a:solidFill>
                  <a:srgbClr val="000000"/>
                </a:solidFill>
                <a:latin typeface="华文楷体" panose="02010600040101010101" pitchFamily="2" charset="-122"/>
                <a:ea typeface="华文楷体" panose="02010600040101010101" pitchFamily="2" charset="-122"/>
              </a:rPr>
              <a:t>. A holistic approach to model-based testing of Web service compositions[J]. Software Practice &amp; Experience, 2014, 44(2): 201–234</a:t>
            </a:r>
            <a:r>
              <a:rPr lang="en-US" altLang="zh-CN" sz="1400" dirty="0" smtClean="0">
                <a:solidFill>
                  <a:srgbClr val="000000"/>
                </a:solidFill>
                <a:latin typeface="华文楷体" panose="02010600040101010101" pitchFamily="2" charset="-122"/>
                <a:ea typeface="华文楷体" panose="02010600040101010101" pitchFamily="2" charset="-122"/>
              </a:rPr>
              <a:t>.</a:t>
            </a:r>
          </a:p>
          <a:p>
            <a:pPr marL="285750" lvl="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决策表可以由</a:t>
            </a:r>
            <a:r>
              <a:rPr lang="zh-CN" altLang="en-US" sz="1600" b="1" dirty="0" smtClean="0">
                <a:solidFill>
                  <a:srgbClr val="000000"/>
                </a:solidFill>
                <a:latin typeface="华文楷体" panose="02010600040101010101" pitchFamily="2" charset="-122"/>
                <a:ea typeface="华文楷体" panose="02010600040101010101" pitchFamily="2" charset="-122"/>
              </a:rPr>
              <a:t>服务开发商提供</a:t>
            </a:r>
            <a:r>
              <a:rPr lang="zh-CN" altLang="en-US" sz="1600" dirty="0" smtClean="0">
                <a:solidFill>
                  <a:srgbClr val="000000"/>
                </a:solidFill>
                <a:latin typeface="华文楷体" panose="02010600040101010101" pitchFamily="2" charset="-122"/>
                <a:ea typeface="华文楷体" panose="02010600040101010101" pitchFamily="2" charset="-122"/>
              </a:rPr>
              <a:t>，也可通过该服务的</a:t>
            </a:r>
            <a:r>
              <a:rPr lang="zh-CN" altLang="en-US" sz="1600" b="1" dirty="0" smtClean="0">
                <a:solidFill>
                  <a:srgbClr val="000000"/>
                </a:solidFill>
                <a:latin typeface="华文楷体" panose="02010600040101010101" pitchFamily="2" charset="-122"/>
                <a:ea typeface="华文楷体" panose="02010600040101010101" pitchFamily="2" charset="-122"/>
              </a:rPr>
              <a:t>规格说明进行后期设计</a:t>
            </a:r>
            <a:endParaRPr lang="en-US" altLang="zh-CN" sz="1600" b="1" dirty="0" smtClean="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由于自动化从决策表生成测试用例较为困难，因此具有参数组合约束的操作的测试用例生成采用</a:t>
            </a:r>
            <a:r>
              <a:rPr lang="zh-CN" altLang="en-US" sz="1600" b="1" dirty="0" smtClean="0">
                <a:solidFill>
                  <a:srgbClr val="000000"/>
                </a:solidFill>
                <a:latin typeface="华文楷体" panose="02010600040101010101" pitchFamily="2" charset="-122"/>
                <a:ea typeface="华文楷体" panose="02010600040101010101" pitchFamily="2" charset="-122"/>
              </a:rPr>
              <a:t>手工方式生成</a:t>
            </a:r>
            <a:r>
              <a:rPr lang="zh-CN" altLang="en-US" sz="1600" dirty="0" smtClean="0">
                <a:solidFill>
                  <a:srgbClr val="000000"/>
                </a:solidFill>
                <a:latin typeface="华文楷体" panose="02010600040101010101" pitchFamily="2" charset="-122"/>
                <a:ea typeface="华文楷体" panose="02010600040101010101" pitchFamily="2" charset="-122"/>
              </a:rPr>
              <a:t>，并</a:t>
            </a:r>
            <a:r>
              <a:rPr lang="zh-CN" altLang="en-US" sz="1600" b="1" dirty="0" smtClean="0">
                <a:solidFill>
                  <a:srgbClr val="000000"/>
                </a:solidFill>
                <a:latin typeface="华文楷体" panose="02010600040101010101" pitchFamily="2" charset="-122"/>
                <a:ea typeface="华文楷体" panose="02010600040101010101" pitchFamily="2" charset="-122"/>
              </a:rPr>
              <a:t>导入到开发的支持工具</a:t>
            </a:r>
            <a:r>
              <a:rPr lang="zh-CN" altLang="en-US" sz="1600" dirty="0" smtClean="0">
                <a:solidFill>
                  <a:srgbClr val="000000"/>
                </a:solidFill>
                <a:latin typeface="华文楷体" panose="02010600040101010101" pitchFamily="2" charset="-122"/>
                <a:ea typeface="华文楷体" panose="02010600040101010101" pitchFamily="2" charset="-122"/>
              </a:rPr>
              <a:t>中。</a:t>
            </a:r>
            <a:endParaRPr lang="en-US" altLang="zh-CN" sz="1600" dirty="0">
              <a:solidFill>
                <a:srgbClr val="00000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50294751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853948"/>
            <a:ext cx="9144000" cy="74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谢谢</a:t>
            </a:r>
            <a:endParaRPr kumimoji="0" lang="en-US" altLang="zh-CN"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endParaRPr>
          </a:p>
        </p:txBody>
      </p:sp>
      <p:sp>
        <p:nvSpPr>
          <p:cNvPr id="14" name="文本框 143"/>
          <p:cNvSpPr txBox="1">
            <a:spLocks noChangeArrowheads="1"/>
          </p:cNvSpPr>
          <p:nvPr/>
        </p:nvSpPr>
        <p:spPr bwMode="auto">
          <a:xfrm>
            <a:off x="6147707" y="5893027"/>
            <a:ext cx="2684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CN" altLang="en-US" sz="2000" b="1" dirty="0">
                <a:solidFill>
                  <a:prstClr val="white"/>
                </a:solidFill>
                <a:latin typeface="华文楷体" panose="02010600040101010101" pitchFamily="2" charset="-122"/>
                <a:ea typeface="华文楷体" panose="02010600040101010101" pitchFamily="2" charset="-122"/>
                <a:sym typeface="Arial" panose="020B0604020202020204" pitchFamily="34" charset="0"/>
              </a:rPr>
              <a:t>报告</a:t>
            </a:r>
            <a:r>
              <a:rPr kumimoji="0" lang="zh-CN" altLang="en-US" sz="20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人：贾婧婷</a:t>
            </a:r>
          </a:p>
        </p:txBody>
      </p:sp>
    </p:spTree>
    <p:extLst>
      <p:ext uri="{BB962C8B-B14F-4D97-AF65-F5344CB8AC3E}">
        <p14:creationId xmlns:p14="http://schemas.microsoft.com/office/powerpoint/2010/main" val="2932395877"/>
      </p:ext>
    </p:extLst>
  </p:cSld>
  <p:clrMapOvr>
    <a:masterClrMapping/>
  </p:clrMapOvr>
  <mc:AlternateContent xmlns:mc="http://schemas.openxmlformats.org/markup-compatibility/2006" xmlns:p14="http://schemas.microsoft.com/office/powerpoint/2010/main">
    <mc:Choice Requires="p14">
      <p:transition spd="slow" p14:dur="2000" advTm="1957"/>
    </mc:Choice>
    <mc:Fallback xmlns="">
      <p:transition spd="slow" advTm="19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9" name="TextBox 9"/>
          <p:cNvSpPr txBox="1">
            <a:spLocks noChangeArrowheads="1"/>
          </p:cNvSpPr>
          <p:nvPr/>
        </p:nvSpPr>
        <p:spPr bwMode="auto">
          <a:xfrm>
            <a:off x="432593" y="1141323"/>
            <a:ext cx="5459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285750" indent="-285750">
              <a:buClr>
                <a:schemeClr val="accent1"/>
              </a:buClr>
              <a:buFont typeface="Wingdings" pitchFamily="2" charset="2"/>
              <a:buChar char="l"/>
              <a:defRPr sz="2000" b="1">
                <a:latin typeface="Arial" pitchFamily="34" charset="0"/>
                <a:ea typeface="微软雅黑" pitchFamily="34" charset="-122"/>
              </a:defRPr>
            </a:lvl1pPr>
            <a:lvl2pPr marL="742950" indent="-285750" eaLnBrk="0" hangingPunct="0">
              <a:defRPr>
                <a:latin typeface="Arial" pitchFamily="34" charset="0"/>
                <a:ea typeface="微软雅黑" pitchFamily="34" charset="-122"/>
              </a:defRPr>
            </a:lvl2pPr>
            <a:lvl3pPr marL="1143000" indent="-228600" eaLnBrk="0" hangingPunct="0">
              <a:defRPr>
                <a:latin typeface="Arial" pitchFamily="34" charset="0"/>
                <a:ea typeface="微软雅黑" pitchFamily="34" charset="-122"/>
              </a:defRPr>
            </a:lvl3pPr>
            <a:lvl4pPr marL="1600200" indent="-228600" eaLnBrk="0" hangingPunct="0">
              <a:defRPr>
                <a:latin typeface="Arial" pitchFamily="34" charset="0"/>
                <a:ea typeface="微软雅黑" pitchFamily="34" charset="-122"/>
              </a:defRPr>
            </a:lvl4pPr>
            <a:lvl5pPr marL="2057400" indent="-228600" eaLnBrk="0" hangingPunct="0">
              <a:defRPr>
                <a:latin typeface="Arial" pitchFamily="34" charset="0"/>
                <a:ea typeface="微软雅黑" pitchFamily="34" charset="-122"/>
              </a:defRPr>
            </a:lvl5pPr>
            <a:lvl6pPr marL="2514600" indent="-228600" eaLnBrk="0" fontAlgn="base" hangingPunct="0">
              <a:spcBef>
                <a:spcPct val="0"/>
              </a:spcBef>
              <a:spcAft>
                <a:spcPct val="0"/>
              </a:spcAft>
              <a:defRPr>
                <a:latin typeface="Arial" pitchFamily="34" charset="0"/>
                <a:ea typeface="微软雅黑" pitchFamily="34" charset="-122"/>
              </a:defRPr>
            </a:lvl6pPr>
            <a:lvl7pPr marL="2971800" indent="-228600" eaLnBrk="0" fontAlgn="base" hangingPunct="0">
              <a:spcBef>
                <a:spcPct val="0"/>
              </a:spcBef>
              <a:spcAft>
                <a:spcPct val="0"/>
              </a:spcAft>
              <a:defRPr>
                <a:latin typeface="Arial" pitchFamily="34" charset="0"/>
                <a:ea typeface="微软雅黑" pitchFamily="34" charset="-122"/>
              </a:defRPr>
            </a:lvl7pPr>
            <a:lvl8pPr marL="3429000" indent="-228600" eaLnBrk="0" fontAlgn="base" hangingPunct="0">
              <a:spcBef>
                <a:spcPct val="0"/>
              </a:spcBef>
              <a:spcAft>
                <a:spcPct val="0"/>
              </a:spcAft>
              <a:defRPr>
                <a:latin typeface="Arial" pitchFamily="34" charset="0"/>
                <a:ea typeface="微软雅黑" pitchFamily="34" charset="-122"/>
              </a:defRPr>
            </a:lvl8pPr>
            <a:lvl9pPr marL="3886200" indent="-228600" eaLnBrk="0" fontAlgn="base" hangingPunct="0">
              <a:spcBef>
                <a:spcPct val="0"/>
              </a:spcBef>
              <a:spcAft>
                <a:spcPct val="0"/>
              </a:spcAft>
              <a:defRPr>
                <a:latin typeface="Arial" pitchFamily="34" charset="0"/>
                <a:ea typeface="微软雅黑" pitchFamily="34" charset="-122"/>
              </a:defRPr>
            </a:lvl9pPr>
          </a:lstStyle>
          <a:p>
            <a:r>
              <a:rPr lang="en-US" altLang="zh-CN" dirty="0"/>
              <a:t> </a:t>
            </a:r>
            <a:r>
              <a:rPr lang="en-US" altLang="zh-CN" dirty="0">
                <a:latin typeface="Times New Roman" panose="02020603050405020304" pitchFamily="18" charset="0"/>
                <a:cs typeface="Times New Roman" panose="02020603050405020304" pitchFamily="18" charset="0"/>
              </a:rPr>
              <a:t>SOA</a:t>
            </a:r>
          </a:p>
        </p:txBody>
      </p:sp>
      <p:grpSp>
        <p:nvGrpSpPr>
          <p:cNvPr id="30" name="组合 29"/>
          <p:cNvGrpSpPr>
            <a:grpSpLocks/>
          </p:cNvGrpSpPr>
          <p:nvPr/>
        </p:nvGrpSpPr>
        <p:grpSpPr bwMode="auto">
          <a:xfrm>
            <a:off x="4953000" y="1717675"/>
            <a:ext cx="3352800" cy="1863725"/>
            <a:chOff x="4953000" y="1717675"/>
            <a:chExt cx="3352800" cy="1863725"/>
          </a:xfrm>
        </p:grpSpPr>
        <p:sp>
          <p:nvSpPr>
            <p:cNvPr id="31" name="圆角矩形 30"/>
            <p:cNvSpPr/>
            <p:nvPr/>
          </p:nvSpPr>
          <p:spPr bwMode="auto">
            <a:xfrm>
              <a:off x="4953000" y="3063875"/>
              <a:ext cx="1144588" cy="517525"/>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服务提供者</a:t>
              </a:r>
            </a:p>
          </p:txBody>
        </p:sp>
        <p:sp>
          <p:nvSpPr>
            <p:cNvPr id="32" name="圆角矩形 31"/>
            <p:cNvSpPr/>
            <p:nvPr/>
          </p:nvSpPr>
          <p:spPr bwMode="auto">
            <a:xfrm>
              <a:off x="7140575" y="3063875"/>
              <a:ext cx="1165225" cy="517525"/>
            </a:xfrm>
            <a:prstGeom prst="round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服务使用者</a:t>
              </a:r>
            </a:p>
          </p:txBody>
        </p:sp>
        <p:sp>
          <p:nvSpPr>
            <p:cNvPr id="33" name="TextBox 38"/>
            <p:cNvSpPr txBox="1">
              <a:spLocks noChangeArrowheads="1"/>
            </p:cNvSpPr>
            <p:nvPr/>
          </p:nvSpPr>
          <p:spPr bwMode="auto">
            <a:xfrm>
              <a:off x="7292863" y="2426432"/>
              <a:ext cx="570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查询</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34" name="上下箭头 33"/>
            <p:cNvSpPr/>
            <p:nvPr/>
          </p:nvSpPr>
          <p:spPr bwMode="auto">
            <a:xfrm rot="19775563">
              <a:off x="7170738" y="2225675"/>
              <a:ext cx="223837" cy="854075"/>
            </a:xfrm>
            <a:prstGeom prst="upDownArrow">
              <a:avLst/>
            </a:prstGeom>
            <a:solidFill>
              <a:srgbClr val="9BBB59"/>
            </a:solidFill>
            <a:ln w="25400" cap="flat" cmpd="sng" algn="ctr">
              <a:solidFill>
                <a:srgbClr val="9BBB59">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sp>
          <p:nvSpPr>
            <p:cNvPr id="35" name="圆角矩形 34"/>
            <p:cNvSpPr/>
            <p:nvPr/>
          </p:nvSpPr>
          <p:spPr bwMode="auto">
            <a:xfrm>
              <a:off x="6048375" y="1717675"/>
              <a:ext cx="1004888" cy="496888"/>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服务注册中心</a:t>
              </a:r>
            </a:p>
          </p:txBody>
        </p:sp>
        <p:sp>
          <p:nvSpPr>
            <p:cNvPr id="36" name="TextBox 37"/>
            <p:cNvSpPr txBox="1">
              <a:spLocks noChangeArrowheads="1"/>
            </p:cNvSpPr>
            <p:nvPr/>
          </p:nvSpPr>
          <p:spPr bwMode="auto">
            <a:xfrm>
              <a:off x="5348288" y="2438113"/>
              <a:ext cx="5696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发布</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37" name="上下箭头 36"/>
            <p:cNvSpPr/>
            <p:nvPr/>
          </p:nvSpPr>
          <p:spPr bwMode="auto">
            <a:xfrm rot="1756313">
              <a:off x="5816600" y="2236788"/>
              <a:ext cx="234950" cy="854075"/>
            </a:xfrm>
            <a:prstGeom prst="upDownArrow">
              <a:avLst/>
            </a:prstGeom>
            <a:solidFill>
              <a:srgbClr val="4BACC6"/>
            </a:solidFill>
            <a:ln w="25400" cap="flat" cmpd="sng" algn="ctr">
              <a:solidFill>
                <a:srgbClr val="4BACC6">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sp>
          <p:nvSpPr>
            <p:cNvPr id="38" name="TextBox 39"/>
            <p:cNvSpPr txBox="1">
              <a:spLocks noChangeArrowheads="1"/>
            </p:cNvSpPr>
            <p:nvPr/>
          </p:nvSpPr>
          <p:spPr bwMode="auto">
            <a:xfrm>
              <a:off x="6339719" y="2957513"/>
              <a:ext cx="5697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绑定</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57" name="上下箭头 56"/>
            <p:cNvSpPr/>
            <p:nvPr/>
          </p:nvSpPr>
          <p:spPr bwMode="auto">
            <a:xfrm rot="5400000">
              <a:off x="6512719" y="2829719"/>
              <a:ext cx="222250" cy="966788"/>
            </a:xfrm>
            <a:prstGeom prst="upDownArrow">
              <a:avLst/>
            </a:prstGeom>
            <a:solidFill>
              <a:srgbClr val="C0504D"/>
            </a:solidFill>
            <a:ln w="25400" cap="flat" cmpd="sng" algn="ctr">
              <a:solidFill>
                <a:srgbClr val="C0504D">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grpSp>
      <p:grpSp>
        <p:nvGrpSpPr>
          <p:cNvPr id="58" name="组合 57"/>
          <p:cNvGrpSpPr>
            <a:grpSpLocks/>
          </p:cNvGrpSpPr>
          <p:nvPr/>
        </p:nvGrpSpPr>
        <p:grpSpPr bwMode="auto">
          <a:xfrm>
            <a:off x="457200" y="2068513"/>
            <a:ext cx="4343400" cy="1285022"/>
            <a:chOff x="457200" y="2068513"/>
            <a:chExt cx="4343400" cy="1285022"/>
          </a:xfrm>
        </p:grpSpPr>
        <p:sp>
          <p:nvSpPr>
            <p:cNvPr id="59" name="矩形 6"/>
            <p:cNvSpPr>
              <a:spLocks noChangeArrowheads="1"/>
            </p:cNvSpPr>
            <p:nvPr/>
          </p:nvSpPr>
          <p:spPr bwMode="auto">
            <a:xfrm>
              <a:off x="609600" y="2068513"/>
              <a:ext cx="14434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ts val="1200"/>
                </a:spcBef>
                <a:spcAft>
                  <a:spcPts val="2400"/>
                </a:spcAft>
                <a:buClrTx/>
                <a:buFont typeface="Wingdings" panose="05000000000000000000" pitchFamily="2" charset="2"/>
                <a:buChar char="l"/>
              </a:pP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60" name="TextBox 8"/>
            <p:cNvSpPr txBox="1">
              <a:spLocks noChangeArrowheads="1"/>
            </p:cNvSpPr>
            <p:nvPr/>
          </p:nvSpPr>
          <p:spPr bwMode="auto">
            <a:xfrm>
              <a:off x="457200" y="2522538"/>
              <a:ext cx="434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a:spcBef>
                  <a:spcPct val="0"/>
                </a:spcBef>
                <a:spcAft>
                  <a:spcPts val="1800"/>
                </a:spcAft>
                <a:buClrTx/>
                <a:buFont typeface="Calibri" panose="020F0502020204030204" pitchFamily="34" charset="0"/>
                <a:buChar char="–"/>
              </a:pPr>
              <a:r>
                <a:rPr lang="zh-CN" altLang="en-US" sz="1600" dirty="0">
                  <a:latin typeface="微软雅黑" panose="020B0503020204020204" pitchFamily="34" charset="-122"/>
                  <a:ea typeface="微软雅黑" panose="020B0503020204020204" pitchFamily="34" charset="-122"/>
                </a:rPr>
                <a:t>服务以功能模块的方式对外发布，对外提供统一的调用接口，而屏蔽服务的实现细节</a:t>
              </a:r>
              <a:endParaRPr lang="en-US" altLang="zh-CN" sz="1600" dirty="0">
                <a:latin typeface="微软雅黑" panose="020B0503020204020204" pitchFamily="34" charset="-122"/>
                <a:ea typeface="微软雅黑" panose="020B0503020204020204" pitchFamily="34" charset="-122"/>
              </a:endParaRPr>
            </a:p>
          </p:txBody>
        </p:sp>
      </p:grpSp>
      <p:grpSp>
        <p:nvGrpSpPr>
          <p:cNvPr id="61" name="组合 60"/>
          <p:cNvGrpSpPr>
            <a:grpSpLocks/>
          </p:cNvGrpSpPr>
          <p:nvPr/>
        </p:nvGrpSpPr>
        <p:grpSpPr bwMode="auto">
          <a:xfrm>
            <a:off x="457200" y="3429000"/>
            <a:ext cx="4343400" cy="1041400"/>
            <a:chOff x="457200" y="3429000"/>
            <a:chExt cx="4343400" cy="1041400"/>
          </a:xfrm>
        </p:grpSpPr>
        <p:sp>
          <p:nvSpPr>
            <p:cNvPr id="62" name="矩形 21"/>
            <p:cNvSpPr>
              <a:spLocks noChangeArrowheads="1"/>
            </p:cNvSpPr>
            <p:nvPr/>
          </p:nvSpPr>
          <p:spPr bwMode="auto">
            <a:xfrm>
              <a:off x="609600" y="3429000"/>
              <a:ext cx="23198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服务组合（组装）</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63" name="TextBox 8"/>
            <p:cNvSpPr txBox="1">
              <a:spLocks noChangeArrowheads="1"/>
            </p:cNvSpPr>
            <p:nvPr/>
          </p:nvSpPr>
          <p:spPr bwMode="auto">
            <a:xfrm>
              <a:off x="457200" y="3886200"/>
              <a:ext cx="434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eaLnBrk="1" hangingPunct="1">
                <a:spcBef>
                  <a:spcPct val="0"/>
                </a:spcBef>
                <a:spcAft>
                  <a:spcPts val="1800"/>
                </a:spcAft>
                <a:buClrTx/>
                <a:buFont typeface="Calibri" panose="020F0502020204030204" pitchFamily="34" charset="0"/>
                <a:buChar char="–"/>
              </a:pPr>
              <a:r>
                <a:rPr lang="zh-CN" altLang="en-US" sz="1600" dirty="0">
                  <a:latin typeface="微软雅黑" panose="020B0503020204020204" pitchFamily="34" charset="-122"/>
                  <a:ea typeface="微软雅黑" panose="020B0503020204020204" pitchFamily="34" charset="-122"/>
                </a:rPr>
                <a:t>以一定的方式协调和组织多个</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服务，从而支持复杂的业务流程</a:t>
              </a:r>
              <a:endParaRPr lang="en-US" altLang="zh-CN" sz="1600" dirty="0">
                <a:latin typeface="微软雅黑" panose="020B0503020204020204" pitchFamily="34" charset="-122"/>
                <a:ea typeface="微软雅黑" panose="020B0503020204020204" pitchFamily="34" charset="-122"/>
              </a:endParaRPr>
            </a:p>
          </p:txBody>
        </p:sp>
      </p:grpSp>
      <p:sp>
        <p:nvSpPr>
          <p:cNvPr id="64" name="矩形 63"/>
          <p:cNvSpPr/>
          <p:nvPr/>
        </p:nvSpPr>
        <p:spPr bwMode="auto">
          <a:xfrm>
            <a:off x="5424488" y="4043680"/>
            <a:ext cx="2246312" cy="233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65" name="组合 64"/>
          <p:cNvGrpSpPr>
            <a:grpSpLocks/>
          </p:cNvGrpSpPr>
          <p:nvPr/>
        </p:nvGrpSpPr>
        <p:grpSpPr bwMode="auto">
          <a:xfrm>
            <a:off x="4635500" y="4914900"/>
            <a:ext cx="762000" cy="411163"/>
            <a:chOff x="4572000" y="4914900"/>
            <a:chExt cx="762000" cy="411163"/>
          </a:xfrm>
        </p:grpSpPr>
        <p:sp>
          <p:nvSpPr>
            <p:cNvPr id="66" name="右箭头 65"/>
            <p:cNvSpPr/>
            <p:nvPr/>
          </p:nvSpPr>
          <p:spPr bwMode="auto">
            <a:xfrm>
              <a:off x="4572000" y="5143500"/>
              <a:ext cx="762000" cy="182563"/>
            </a:xfrm>
            <a:prstGeom prst="rightArrow">
              <a:avLst/>
            </a:prstGeom>
            <a:solidFill>
              <a:schemeClr val="tx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7" name="TextBox 37"/>
            <p:cNvSpPr txBox="1">
              <a:spLocks noChangeArrowheads="1"/>
            </p:cNvSpPr>
            <p:nvPr/>
          </p:nvSpPr>
          <p:spPr bwMode="auto">
            <a:xfrm>
              <a:off x="4648200" y="4914900"/>
              <a:ext cx="569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组装</a:t>
              </a:r>
              <a:endParaRPr lang="en-US" altLang="zh-CN" sz="1200">
                <a:solidFill>
                  <a:schemeClr val="tx2"/>
                </a:solidFill>
                <a:latin typeface="微软雅黑" panose="020B0503020204020204" pitchFamily="34" charset="-122"/>
                <a:ea typeface="微软雅黑" panose="020B0503020204020204" pitchFamily="34" charset="-122"/>
              </a:endParaRPr>
            </a:p>
          </p:txBody>
        </p:sp>
      </p:grpSp>
      <p:sp>
        <p:nvSpPr>
          <p:cNvPr id="68" name="椭圆 67"/>
          <p:cNvSpPr/>
          <p:nvPr/>
        </p:nvSpPr>
        <p:spPr bwMode="auto">
          <a:xfrm>
            <a:off x="6048375" y="411480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69" name="椭圆 68"/>
          <p:cNvSpPr/>
          <p:nvPr/>
        </p:nvSpPr>
        <p:spPr bwMode="auto">
          <a:xfrm>
            <a:off x="5481638" y="5016500"/>
            <a:ext cx="84296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70" name="椭圆 69"/>
          <p:cNvSpPr/>
          <p:nvPr/>
        </p:nvSpPr>
        <p:spPr bwMode="auto">
          <a:xfrm>
            <a:off x="6762750" y="5016500"/>
            <a:ext cx="857250"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71" name="椭圆 70"/>
          <p:cNvSpPr/>
          <p:nvPr/>
        </p:nvSpPr>
        <p:spPr bwMode="auto">
          <a:xfrm>
            <a:off x="6048375" y="584835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72" name="流程图: 决策 71"/>
          <p:cNvSpPr/>
          <p:nvPr/>
        </p:nvSpPr>
        <p:spPr bwMode="auto">
          <a:xfrm>
            <a:off x="6248400" y="4706938"/>
            <a:ext cx="574675" cy="265112"/>
          </a:xfrm>
          <a:prstGeom prst="flowChartDecision">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cxnSp>
        <p:nvCxnSpPr>
          <p:cNvPr id="73" name="直接箭头连接符 72"/>
          <p:cNvCxnSpPr>
            <a:stCxn id="68" idx="4"/>
            <a:endCxn id="72" idx="0"/>
          </p:cNvCxnSpPr>
          <p:nvPr/>
        </p:nvCxnSpPr>
        <p:spPr bwMode="auto">
          <a:xfrm>
            <a:off x="6529388" y="4514850"/>
            <a:ext cx="6350" cy="1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72" idx="1"/>
            <a:endCxn id="69" idx="0"/>
          </p:cNvCxnSpPr>
          <p:nvPr/>
        </p:nvCxnSpPr>
        <p:spPr bwMode="auto">
          <a:xfrm rot="10800000" flipV="1">
            <a:off x="5903913" y="4838700"/>
            <a:ext cx="344487"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72" idx="3"/>
            <a:endCxn id="70" idx="0"/>
          </p:cNvCxnSpPr>
          <p:nvPr/>
        </p:nvCxnSpPr>
        <p:spPr bwMode="auto">
          <a:xfrm>
            <a:off x="6823075" y="4838700"/>
            <a:ext cx="368300"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9" idx="4"/>
            <a:endCxn id="71" idx="0"/>
          </p:cNvCxnSpPr>
          <p:nvPr/>
        </p:nvCxnSpPr>
        <p:spPr bwMode="auto">
          <a:xfrm rot="16200000" flipH="1">
            <a:off x="6000751" y="5319712"/>
            <a:ext cx="431800" cy="6254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0" idx="4"/>
            <a:endCxn id="71" idx="0"/>
          </p:cNvCxnSpPr>
          <p:nvPr/>
        </p:nvCxnSpPr>
        <p:spPr bwMode="auto">
          <a:xfrm rot="5400000">
            <a:off x="6644482" y="5301456"/>
            <a:ext cx="431800" cy="661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8" name="组合 77"/>
          <p:cNvGrpSpPr>
            <a:grpSpLocks/>
          </p:cNvGrpSpPr>
          <p:nvPr/>
        </p:nvGrpSpPr>
        <p:grpSpPr bwMode="auto">
          <a:xfrm>
            <a:off x="1752600" y="4610100"/>
            <a:ext cx="2819400" cy="1238250"/>
            <a:chOff x="1752600" y="4610100"/>
            <a:chExt cx="2819400" cy="1238250"/>
          </a:xfrm>
        </p:grpSpPr>
        <p:sp>
          <p:nvSpPr>
            <p:cNvPr id="79" name="椭圆 78"/>
            <p:cNvSpPr/>
            <p:nvPr/>
          </p:nvSpPr>
          <p:spPr bwMode="auto">
            <a:xfrm>
              <a:off x="2016125" y="4724400"/>
              <a:ext cx="1039813"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80" name="椭圆 79"/>
            <p:cNvSpPr/>
            <p:nvPr/>
          </p:nvSpPr>
          <p:spPr bwMode="auto">
            <a:xfrm>
              <a:off x="3303588" y="4724400"/>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81" name="椭圆 80"/>
            <p:cNvSpPr/>
            <p:nvPr/>
          </p:nvSpPr>
          <p:spPr bwMode="auto">
            <a:xfrm>
              <a:off x="2008188" y="5307013"/>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82" name="椭圆 81"/>
            <p:cNvSpPr/>
            <p:nvPr/>
          </p:nvSpPr>
          <p:spPr bwMode="auto">
            <a:xfrm>
              <a:off x="3303588" y="5307013"/>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83" name="矩形 82"/>
            <p:cNvSpPr/>
            <p:nvPr/>
          </p:nvSpPr>
          <p:spPr bwMode="auto">
            <a:xfrm>
              <a:off x="1752600" y="4610100"/>
              <a:ext cx="2819400" cy="123825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69268985"/>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fade">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p:cTn id="22" dur="500" fill="hold"/>
                                        <p:tgtEl>
                                          <p:spTgt spid="65"/>
                                        </p:tgtEl>
                                        <p:attrNameLst>
                                          <p:attrName>ppt_w</p:attrName>
                                        </p:attrNameLst>
                                      </p:cBhvr>
                                      <p:tavLst>
                                        <p:tav tm="0">
                                          <p:val>
                                            <p:fltVal val="0"/>
                                          </p:val>
                                        </p:tav>
                                        <p:tav tm="100000">
                                          <p:val>
                                            <p:strVal val="#ppt_w"/>
                                          </p:val>
                                        </p:tav>
                                      </p:tavLst>
                                    </p:anim>
                                    <p:anim calcmode="lin" valueType="num">
                                      <p:cBhvr>
                                        <p:cTn id="23" dur="5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childTnLst>
                                </p:cTn>
                              </p:par>
                            </p:childTnLst>
                          </p:cTn>
                        </p:par>
                        <p:par>
                          <p:cTn id="32" fill="hold">
                            <p:stCondLst>
                              <p:cond delay="0"/>
                            </p:stCondLst>
                            <p:childTnLst>
                              <p:par>
                                <p:cTn id="33" presetID="17" presetClass="entr" presetSubtype="1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childTnLst>
                          </p:cTn>
                        </p:par>
                        <p:par>
                          <p:cTn id="40" fill="hold">
                            <p:stCondLst>
                              <p:cond delay="500"/>
                            </p:stCondLst>
                            <p:childTnLst>
                              <p:par>
                                <p:cTn id="41" presetID="17" presetClass="entr" presetSubtype="1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strVal val="#ppt_h"/>
                                          </p:val>
                                        </p:tav>
                                        <p:tav tm="100000">
                                          <p:val>
                                            <p:strVal val="#ppt_h"/>
                                          </p:val>
                                        </p:tav>
                                      </p:tavLst>
                                    </p:anim>
                                  </p:childTnLst>
                                </p:cTn>
                              </p:par>
                              <p:par>
                                <p:cTn id="45" presetID="17" presetClass="entr" presetSubtype="10"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p:cTn id="47" dur="500" fill="hold"/>
                                        <p:tgtEl>
                                          <p:spTgt spid="75"/>
                                        </p:tgtEl>
                                        <p:attrNameLst>
                                          <p:attrName>ppt_w</p:attrName>
                                        </p:attrNameLst>
                                      </p:cBhvr>
                                      <p:tavLst>
                                        <p:tav tm="0">
                                          <p:val>
                                            <p:fltVal val="0"/>
                                          </p:val>
                                        </p:tav>
                                        <p:tav tm="100000">
                                          <p:val>
                                            <p:strVal val="#ppt_w"/>
                                          </p:val>
                                        </p:tav>
                                      </p:tavLst>
                                    </p:anim>
                                    <p:anim calcmode="lin" valueType="num">
                                      <p:cBhvr>
                                        <p:cTn id="48" dur="500" fill="hold"/>
                                        <p:tgtEl>
                                          <p:spTgt spid="75"/>
                                        </p:tgtEl>
                                        <p:attrNameLst>
                                          <p:attrName>ppt_h</p:attrName>
                                        </p:attrNameLst>
                                      </p:cBhvr>
                                      <p:tavLst>
                                        <p:tav tm="0">
                                          <p:val>
                                            <p:strVal val="#ppt_h"/>
                                          </p:val>
                                        </p:tav>
                                        <p:tav tm="100000">
                                          <p:val>
                                            <p:strVal val="#ppt_h"/>
                                          </p:val>
                                        </p:tav>
                                      </p:tavLst>
                                    </p:anim>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0"/>
                                        </p:tgtEl>
                                        <p:attrNameLst>
                                          <p:attrName>style.visibility</p:attrName>
                                        </p:attrNameLst>
                                      </p:cBhvr>
                                      <p:to>
                                        <p:strVal val="visible"/>
                                      </p:to>
                                    </p:set>
                                  </p:childTnLst>
                                </p:cTn>
                              </p:par>
                              <p:par>
                                <p:cTn id="54" presetID="17" presetClass="entr" presetSubtype="10" fill="hold" nodeType="with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p:cTn id="56" dur="500" fill="hold"/>
                                        <p:tgtEl>
                                          <p:spTgt spid="76"/>
                                        </p:tgtEl>
                                        <p:attrNameLst>
                                          <p:attrName>ppt_w</p:attrName>
                                        </p:attrNameLst>
                                      </p:cBhvr>
                                      <p:tavLst>
                                        <p:tav tm="0">
                                          <p:val>
                                            <p:fltVal val="0"/>
                                          </p:val>
                                        </p:tav>
                                        <p:tav tm="100000">
                                          <p:val>
                                            <p:strVal val="#ppt_w"/>
                                          </p:val>
                                        </p:tav>
                                      </p:tavLst>
                                    </p:anim>
                                    <p:anim calcmode="lin" valueType="num">
                                      <p:cBhvr>
                                        <p:cTn id="57" dur="500" fill="hold"/>
                                        <p:tgtEl>
                                          <p:spTgt spid="76"/>
                                        </p:tgtEl>
                                        <p:attrNameLst>
                                          <p:attrName>ppt_h</p:attrName>
                                        </p:attrNameLst>
                                      </p:cBhvr>
                                      <p:tavLst>
                                        <p:tav tm="0">
                                          <p:val>
                                            <p:strVal val="#ppt_h"/>
                                          </p:val>
                                        </p:tav>
                                        <p:tav tm="100000">
                                          <p:val>
                                            <p:strVal val="#ppt_h"/>
                                          </p:val>
                                        </p:tav>
                                      </p:tavLst>
                                    </p:anim>
                                  </p:childTnLst>
                                </p:cTn>
                              </p:par>
                              <p:par>
                                <p:cTn id="58" presetID="17" presetClass="entr" presetSubtype="10" fill="hold" nodeType="withEffect">
                                  <p:stCondLst>
                                    <p:cond delay="0"/>
                                  </p:stCondLst>
                                  <p:childTnLst>
                                    <p:set>
                                      <p:cBhvr>
                                        <p:cTn id="59" dur="1" fill="hold">
                                          <p:stCondLst>
                                            <p:cond delay="0"/>
                                          </p:stCondLst>
                                        </p:cTn>
                                        <p:tgtEl>
                                          <p:spTgt spid="77"/>
                                        </p:tgtEl>
                                        <p:attrNameLst>
                                          <p:attrName>style.visibility</p:attrName>
                                        </p:attrNameLst>
                                      </p:cBhvr>
                                      <p:to>
                                        <p:strVal val="visible"/>
                                      </p:to>
                                    </p:set>
                                    <p:anim calcmode="lin" valueType="num">
                                      <p:cBhvr>
                                        <p:cTn id="60" dur="500" fill="hold"/>
                                        <p:tgtEl>
                                          <p:spTgt spid="77"/>
                                        </p:tgtEl>
                                        <p:attrNameLst>
                                          <p:attrName>ppt_w</p:attrName>
                                        </p:attrNameLst>
                                      </p:cBhvr>
                                      <p:tavLst>
                                        <p:tav tm="0">
                                          <p:val>
                                            <p:fltVal val="0"/>
                                          </p:val>
                                        </p:tav>
                                        <p:tav tm="100000">
                                          <p:val>
                                            <p:strVal val="#ppt_w"/>
                                          </p:val>
                                        </p:tav>
                                      </p:tavLst>
                                    </p:anim>
                                    <p:anim calcmode="lin" valueType="num">
                                      <p:cBhvr>
                                        <p:cTn id="61" dur="500" fill="hold"/>
                                        <p:tgtEl>
                                          <p:spTgt spid="77"/>
                                        </p:tgtEl>
                                        <p:attrNameLst>
                                          <p:attrName>ppt_h</p:attrName>
                                        </p:attrNameLst>
                                      </p:cBhvr>
                                      <p:tavLst>
                                        <p:tav tm="0">
                                          <p:val>
                                            <p:strVal val="#ppt_h"/>
                                          </p:val>
                                        </p:tav>
                                        <p:tav tm="100000">
                                          <p:val>
                                            <p:strVal val="#ppt_h"/>
                                          </p:val>
                                        </p:tav>
                                      </p:tavLst>
                                    </p:anim>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8" grpId="0" animBg="1"/>
      <p:bldP spid="69" grpId="0" animBg="1"/>
      <p:bldP spid="70"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肘形连接符 54"/>
          <p:cNvCxnSpPr>
            <a:stCxn id="69" idx="2"/>
          </p:cNvCxnSpPr>
          <p:nvPr/>
        </p:nvCxnSpPr>
        <p:spPr>
          <a:xfrm rot="10800000">
            <a:off x="984617" y="3503222"/>
            <a:ext cx="926926" cy="210861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2" name="矩形 21"/>
          <p:cNvSpPr>
            <a:spLocks noChangeArrowheads="1"/>
          </p:cNvSpPr>
          <p:nvPr/>
        </p:nvSpPr>
        <p:spPr bwMode="auto">
          <a:xfrm>
            <a:off x="571289" y="1147986"/>
            <a:ext cx="27815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服务组合引入的新问题</a:t>
            </a:r>
          </a:p>
        </p:txBody>
      </p:sp>
      <p:grpSp>
        <p:nvGrpSpPr>
          <p:cNvPr id="3" name="组合 2"/>
          <p:cNvGrpSpPr/>
          <p:nvPr/>
        </p:nvGrpSpPr>
        <p:grpSpPr>
          <a:xfrm>
            <a:off x="1911543" y="4510107"/>
            <a:ext cx="2138362" cy="2133600"/>
            <a:chOff x="5329238" y="1841500"/>
            <a:chExt cx="2138362" cy="2133600"/>
          </a:xfrm>
        </p:grpSpPr>
        <p:sp>
          <p:nvSpPr>
            <p:cNvPr id="68" name="椭圆 67"/>
            <p:cNvSpPr/>
            <p:nvPr/>
          </p:nvSpPr>
          <p:spPr bwMode="auto">
            <a:xfrm>
              <a:off x="5895975" y="184150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69" name="椭圆 68"/>
            <p:cNvSpPr/>
            <p:nvPr/>
          </p:nvSpPr>
          <p:spPr bwMode="auto">
            <a:xfrm>
              <a:off x="5329238" y="2743200"/>
              <a:ext cx="84296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70" name="椭圆 69"/>
            <p:cNvSpPr/>
            <p:nvPr/>
          </p:nvSpPr>
          <p:spPr bwMode="auto">
            <a:xfrm>
              <a:off x="6610350" y="2743200"/>
              <a:ext cx="857250"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71" name="椭圆 70"/>
            <p:cNvSpPr/>
            <p:nvPr/>
          </p:nvSpPr>
          <p:spPr bwMode="auto">
            <a:xfrm>
              <a:off x="5895975" y="357505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72" name="流程图: 决策 71"/>
            <p:cNvSpPr/>
            <p:nvPr/>
          </p:nvSpPr>
          <p:spPr bwMode="auto">
            <a:xfrm>
              <a:off x="6096000" y="2433638"/>
              <a:ext cx="574675" cy="265112"/>
            </a:xfrm>
            <a:prstGeom prst="flowChartDecision">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cxnSp>
          <p:nvCxnSpPr>
            <p:cNvPr id="73" name="直接箭头连接符 72"/>
            <p:cNvCxnSpPr>
              <a:stCxn id="68" idx="4"/>
              <a:endCxn id="72" idx="0"/>
            </p:cNvCxnSpPr>
            <p:nvPr/>
          </p:nvCxnSpPr>
          <p:spPr bwMode="auto">
            <a:xfrm>
              <a:off x="6376988" y="2241550"/>
              <a:ext cx="6350" cy="1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72" idx="1"/>
            </p:cNvCxnSpPr>
            <p:nvPr/>
          </p:nvCxnSpPr>
          <p:spPr bwMode="auto">
            <a:xfrm rot="10800000" flipV="1">
              <a:off x="5751513" y="2565400"/>
              <a:ext cx="344487"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72" idx="3"/>
              <a:endCxn id="70" idx="0"/>
            </p:cNvCxnSpPr>
            <p:nvPr/>
          </p:nvCxnSpPr>
          <p:spPr bwMode="auto">
            <a:xfrm>
              <a:off x="6670675" y="2565400"/>
              <a:ext cx="368300"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9" idx="4"/>
              <a:endCxn id="71" idx="0"/>
            </p:cNvCxnSpPr>
            <p:nvPr/>
          </p:nvCxnSpPr>
          <p:spPr bwMode="auto">
            <a:xfrm rot="16200000" flipH="1">
              <a:off x="5848351" y="3046412"/>
              <a:ext cx="431800" cy="6254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0" idx="4"/>
              <a:endCxn id="71" idx="0"/>
            </p:cNvCxnSpPr>
            <p:nvPr/>
          </p:nvCxnSpPr>
          <p:spPr bwMode="auto">
            <a:xfrm rot="5400000">
              <a:off x="6492082" y="3028156"/>
              <a:ext cx="431800" cy="661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9" name="椭圆 78"/>
          <p:cNvSpPr/>
          <p:nvPr/>
        </p:nvSpPr>
        <p:spPr bwMode="auto">
          <a:xfrm>
            <a:off x="741797" y="1769472"/>
            <a:ext cx="1039813"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80" name="椭圆 79"/>
          <p:cNvSpPr/>
          <p:nvPr/>
        </p:nvSpPr>
        <p:spPr bwMode="auto">
          <a:xfrm>
            <a:off x="1962055" y="2094040"/>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81" name="椭圆 80"/>
          <p:cNvSpPr/>
          <p:nvPr/>
        </p:nvSpPr>
        <p:spPr bwMode="auto">
          <a:xfrm>
            <a:off x="727493" y="2462138"/>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82" name="椭圆 81"/>
          <p:cNvSpPr/>
          <p:nvPr/>
        </p:nvSpPr>
        <p:spPr bwMode="auto">
          <a:xfrm>
            <a:off x="1931807" y="2818658"/>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2" name="弧形 1"/>
          <p:cNvSpPr/>
          <p:nvPr/>
        </p:nvSpPr>
        <p:spPr>
          <a:xfrm rot="7198929">
            <a:off x="773571" y="735699"/>
            <a:ext cx="2348615" cy="3185654"/>
          </a:xfrm>
          <a:prstGeom prst="arc">
            <a:avLst>
              <a:gd name="adj1" fmla="val 16388725"/>
              <a:gd name="adj2" fmla="val 542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3" name="直接箭头连接符 42"/>
          <p:cNvCxnSpPr/>
          <p:nvPr/>
        </p:nvCxnSpPr>
        <p:spPr>
          <a:xfrm>
            <a:off x="2451713" y="3697789"/>
            <a:ext cx="0" cy="7350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2526450" y="3885590"/>
            <a:ext cx="66620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调用</a:t>
            </a:r>
            <a:endParaRPr lang="zh-CN" altLang="en-US" dirty="0">
              <a:latin typeface="微软雅黑" panose="020B0503020204020204" pitchFamily="34" charset="-122"/>
              <a:ea typeface="微软雅黑" panose="020B0503020204020204" pitchFamily="34" charset="-122"/>
            </a:endParaRPr>
          </a:p>
        </p:txBody>
      </p:sp>
      <p:cxnSp>
        <p:nvCxnSpPr>
          <p:cNvPr id="84" name="直接箭头连接符 83"/>
          <p:cNvCxnSpPr/>
          <p:nvPr/>
        </p:nvCxnSpPr>
        <p:spPr>
          <a:xfrm>
            <a:off x="3347405" y="3317050"/>
            <a:ext cx="780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4078895" y="2168886"/>
            <a:ext cx="4768801" cy="3385542"/>
          </a:xfrm>
          <a:prstGeom prst="rect">
            <a:avLst/>
          </a:prstGeom>
        </p:spPr>
        <p:txBody>
          <a:bodyPr wrap="square">
            <a:spAutoFit/>
          </a:bodyPr>
          <a:lstStyle/>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实现透明</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对服务使用者和系统集成商，服务只是提供了接口，</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实现部分是透明的</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p>
          <a:p>
            <a:pPr algn="just"/>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文档信息有限</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服务的</a:t>
            </a:r>
            <a:r>
              <a:rPr lang="en-US" altLang="zh-CN" sz="1600" b="1" dirty="0">
                <a:solidFill>
                  <a:srgbClr val="FF0000"/>
                </a:solidFill>
                <a:latin typeface="微软雅黑" panose="020B0503020204020204" pitchFamily="34" charset="-122"/>
                <a:ea typeface="微软雅黑" panose="020B0503020204020204" pitchFamily="34" charset="-122"/>
                <a:hlinkClick r:id="rId4" action="ppaction://hlinksldjump"/>
              </a:rPr>
              <a:t>WSDL</a:t>
            </a:r>
            <a:r>
              <a:rPr lang="zh-CN"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4" action="ppaction://hlinksldjump"/>
              </a:rPr>
              <a:t>文档里信息有限</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服务的使用者并不能了解操作中潜藏的数据与控制流方面的约束；</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lvl="1" algn="just"/>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接口与实现的不一致</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需求的快速变化导致参与组装的服务面临经常性的修改，服务的接口与实现之间潜藏不一致性。</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矩形 49"/>
          <p:cNvSpPr/>
          <p:nvPr/>
        </p:nvSpPr>
        <p:spPr>
          <a:xfrm>
            <a:off x="3533265" y="1444768"/>
            <a:ext cx="5044937" cy="584775"/>
          </a:xfrm>
          <a:prstGeom prst="rect">
            <a:avLst/>
          </a:prstGeom>
        </p:spPr>
        <p:txBody>
          <a:bodyPr wrap="square">
            <a:spAutoFit/>
          </a:bodyPr>
          <a:lstStyle/>
          <a:p>
            <a:pPr lvl="1" algn="just"/>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服务组合来说，其正确性不仅仅取决于组合流程，也取决于各个组成它的服务。</a:t>
            </a:r>
            <a:endParaRPr lang="en-US" altLang="zh-CN" sz="1600" dirty="0">
              <a:latin typeface="微软雅黑" panose="020B0503020204020204" pitchFamily="34" charset="-122"/>
              <a:ea typeface="微软雅黑" panose="020B0503020204020204" pitchFamily="34" charset="-122"/>
            </a:endParaRPr>
          </a:p>
        </p:txBody>
      </p:sp>
      <p:sp>
        <p:nvSpPr>
          <p:cNvPr id="53" name="矩形 52"/>
          <p:cNvSpPr/>
          <p:nvPr/>
        </p:nvSpPr>
        <p:spPr>
          <a:xfrm>
            <a:off x="212990" y="4565594"/>
            <a:ext cx="1663528" cy="830997"/>
          </a:xfrm>
          <a:prstGeom prst="rect">
            <a:avLst/>
          </a:prstGeom>
          <a:solidFill>
            <a:schemeClr val="bg1"/>
          </a:solidFill>
        </p:spPr>
        <p:txBody>
          <a:bodyPr wrap="square">
            <a:spAutoFit/>
          </a:bodyPr>
          <a:lstStyle/>
          <a:p>
            <a:r>
              <a:rPr lang="zh-CN" altLang="zh-CN" sz="1600" dirty="0">
                <a:solidFill>
                  <a:srgbClr val="FF0000"/>
                </a:solidFill>
                <a:latin typeface="微软雅黑" panose="020B0503020204020204" pitchFamily="34" charset="-122"/>
                <a:ea typeface="微软雅黑" panose="020B0503020204020204" pitchFamily="34" charset="-122"/>
              </a:rPr>
              <a:t>无法完全了解</a:t>
            </a:r>
            <a:r>
              <a:rPr lang="zh-CN" altLang="en-US" sz="1600" dirty="0">
                <a:solidFill>
                  <a:srgbClr val="FF0000"/>
                </a:solidFill>
                <a:latin typeface="微软雅黑" panose="020B0503020204020204" pitchFamily="34" charset="-122"/>
                <a:ea typeface="微软雅黑" panose="020B0503020204020204" pitchFamily="34" charset="-122"/>
              </a:rPr>
              <a:t>被调用</a:t>
            </a:r>
            <a:r>
              <a:rPr lang="zh-CN" altLang="zh-CN" sz="1600" dirty="0">
                <a:solidFill>
                  <a:srgbClr val="FF0000"/>
                </a:solidFill>
                <a:latin typeface="微软雅黑" panose="020B0503020204020204" pitchFamily="34" charset="-122"/>
                <a:ea typeface="微软雅黑" panose="020B0503020204020204" pitchFamily="34" charset="-122"/>
              </a:rPr>
              <a:t>服务</a:t>
            </a:r>
            <a:r>
              <a:rPr lang="zh-CN" altLang="en-US" sz="1600" dirty="0">
                <a:solidFill>
                  <a:srgbClr val="FF0000"/>
                </a:solidFill>
                <a:latin typeface="微软雅黑" panose="020B0503020204020204" pitchFamily="34" charset="-122"/>
                <a:ea typeface="微软雅黑" panose="020B0503020204020204" pitchFamily="34" charset="-122"/>
              </a:rPr>
              <a:t>操作</a:t>
            </a:r>
            <a:r>
              <a:rPr lang="zh-CN" altLang="zh-CN" sz="1600" dirty="0">
                <a:solidFill>
                  <a:srgbClr val="FF0000"/>
                </a:solidFill>
                <a:latin typeface="微软雅黑" panose="020B0503020204020204" pitchFamily="34" charset="-122"/>
                <a:ea typeface="微软雅黑" panose="020B0503020204020204" pitchFamily="34" charset="-122"/>
              </a:rPr>
              <a:t>的正确使用方式</a:t>
            </a:r>
            <a:endParaRPr lang="zh-CN" altLang="en-US" sz="1600" dirty="0">
              <a:solidFill>
                <a:srgbClr val="FF0000"/>
              </a:solidFill>
              <a:latin typeface="微软雅黑" panose="020B0503020204020204" pitchFamily="34" charset="-122"/>
              <a:ea typeface="微软雅黑" panose="020B0503020204020204" pitchFamily="34" charset="-122"/>
            </a:endParaRPr>
          </a:p>
        </p:txBody>
      </p:sp>
      <p:pic>
        <p:nvPicPr>
          <p:cNvPr id="88" name="图片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69" y="2012557"/>
            <a:ext cx="355993" cy="355993"/>
          </a:xfrm>
          <a:prstGeom prst="rect">
            <a:avLst/>
          </a:prstGeom>
        </p:spPr>
      </p:pic>
      <p:pic>
        <p:nvPicPr>
          <p:cNvPr id="89" name="图片 88">
            <a:hlinkClick r:id="rId6"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1560" y="3861657"/>
            <a:ext cx="355993" cy="355993"/>
          </a:xfrm>
          <a:prstGeom prst="rect">
            <a:avLst/>
          </a:prstGeom>
        </p:spPr>
      </p:pic>
    </p:spTree>
    <p:extLst>
      <p:ext uri="{BB962C8B-B14F-4D97-AF65-F5344CB8AC3E}">
        <p14:creationId xmlns:p14="http://schemas.microsoft.com/office/powerpoint/2010/main" val="3217326501"/>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left)">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down)">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wipe(down)">
                                      <p:cBhvr>
                                        <p:cTn id="30" dur="500"/>
                                        <p:tgtEl>
                                          <p:spTgt spid="8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wipe(down)">
                                      <p:cBhvr>
                                        <p:cTn id="3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50" grpId="0"/>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2" name="矩形 21"/>
          <p:cNvSpPr>
            <a:spLocks noChangeArrowheads="1"/>
          </p:cNvSpPr>
          <p:nvPr/>
        </p:nvSpPr>
        <p:spPr bwMode="auto">
          <a:xfrm>
            <a:off x="402461" y="1147986"/>
            <a:ext cx="311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网络服务描述语言</a:t>
            </a:r>
            <a:r>
              <a:rPr lang="en-US" altLang="zh-CN" sz="1800" dirty="0">
                <a:solidFill>
                  <a:srgbClr val="002060"/>
                </a:solidFill>
                <a:latin typeface="微软雅黑" panose="020B0503020204020204" pitchFamily="34" charset="-122"/>
                <a:ea typeface="微软雅黑" panose="020B0503020204020204" pitchFamily="34" charset="-122"/>
              </a:rPr>
              <a:t>(WSDL)</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872556" y="1999556"/>
            <a:ext cx="593303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WSDL以XML格式描述网络服务的位置，以及此服务提供的操作</a:t>
            </a:r>
          </a:p>
        </p:txBody>
      </p:sp>
      <p:graphicFrame>
        <p:nvGraphicFramePr>
          <p:cNvPr id="3" name="表格 2"/>
          <p:cNvGraphicFramePr>
            <a:graphicFrameLocks noGrp="1"/>
          </p:cNvGraphicFramePr>
          <p:nvPr>
            <p:extLst>
              <p:ext uri="{D42A27DB-BD31-4B8C-83A1-F6EECF244321}">
                <p14:modId xmlns:p14="http://schemas.microsoft.com/office/powerpoint/2010/main" val="1294287581"/>
              </p:ext>
            </p:extLst>
          </p:nvPr>
        </p:nvGraphicFramePr>
        <p:xfrm>
          <a:off x="1164656" y="2820349"/>
          <a:ext cx="6096000" cy="1854200"/>
        </p:xfrm>
        <a:graphic>
          <a:graphicData uri="http://schemas.openxmlformats.org/drawingml/2006/table">
            <a:tbl>
              <a:tblPr firstRow="1" bandRow="1">
                <a:tableStyleId>{69CF1AB2-1976-4502-BF36-3FF5EA218861}</a:tableStyleId>
              </a:tblPr>
              <a:tblGrid>
                <a:gridCol w="1714500">
                  <a:extLst>
                    <a:ext uri="{9D8B030D-6E8A-4147-A177-3AD203B41FA5}">
                      <a16:colId xmlns:a16="http://schemas.microsoft.com/office/drawing/2014/main" val="2307743678"/>
                    </a:ext>
                  </a:extLst>
                </a:gridCol>
                <a:gridCol w="4381500">
                  <a:extLst>
                    <a:ext uri="{9D8B030D-6E8A-4147-A177-3AD203B41FA5}">
                      <a16:colId xmlns:a16="http://schemas.microsoft.com/office/drawing/2014/main" val="4282119197"/>
                    </a:ext>
                  </a:extLst>
                </a:gridCol>
              </a:tblGrid>
              <a:tr h="370840">
                <a:tc>
                  <a:txBody>
                    <a:bodyPr/>
                    <a:lstStyle/>
                    <a:p>
                      <a:pPr algn="ctr"/>
                      <a:r>
                        <a:rPr lang="zh-CN" altLang="en-US" sz="1600" kern="1200" dirty="0">
                          <a:effectLst/>
                        </a:rPr>
                        <a:t>元素</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fontAlgn="base"/>
                      <a:r>
                        <a:rPr lang="zh-CN" altLang="en-US" sz="1600" dirty="0">
                          <a:effectLst/>
                        </a:rPr>
                        <a:t>定义</a:t>
                      </a:r>
                      <a:endParaRPr lang="zh-CN" altLang="en-US" sz="1600" dirty="0">
                        <a:effectLst/>
                        <a:latin typeface="微软雅黑" panose="020B0503020204020204" pitchFamily="34" charset="-122"/>
                        <a:ea typeface="微软雅黑" panose="020B0503020204020204" pitchFamily="34" charset="-122"/>
                      </a:endParaRPr>
                    </a:p>
                  </a:txBody>
                  <a:tcPr marL="57150" marR="142875" marT="47625" marB="47625" anchor="ctr"/>
                </a:tc>
                <a:extLst>
                  <a:ext uri="{0D108BD9-81ED-4DB2-BD59-A6C34878D82A}">
                    <a16:rowId xmlns:a16="http://schemas.microsoft.com/office/drawing/2014/main" val="1609120812"/>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1600" dirty="0" err="1">
                          <a:effectLst/>
                          <a:latin typeface="Times New Roman" panose="02020603050405020304" pitchFamily="18" charset="0"/>
                          <a:ea typeface="微软雅黑" panose="020B0503020204020204" pitchFamily="34" charset="-122"/>
                          <a:cs typeface="Times New Roman" panose="02020603050405020304" pitchFamily="18" charset="0"/>
                        </a:rPr>
                        <a:t>portType</a:t>
                      </a:r>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执行的操作</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2342020924"/>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&lt;message&gt;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使用的消息</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2860947789"/>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&lt;types&gt;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使用的数据类型</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1572858369"/>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&lt;binding&gt;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使用的通信协议</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3342878133"/>
                  </a:ext>
                </a:extLst>
              </a:tr>
            </a:tbl>
          </a:graphicData>
        </a:graphic>
      </p:graphicFrame>
      <p:sp>
        <p:nvSpPr>
          <p:cNvPr id="4" name="矩形: 圆角 3"/>
          <p:cNvSpPr/>
          <p:nvPr/>
        </p:nvSpPr>
        <p:spPr>
          <a:xfrm rot="20669756">
            <a:off x="1952056" y="3537899"/>
            <a:ext cx="4521200" cy="419100"/>
          </a:xfrm>
          <a:prstGeom prst="roundRect">
            <a:avLst/>
          </a:prstGeom>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缺乏操作数据与控制流方面的约束描述</a:t>
            </a:r>
          </a:p>
        </p:txBody>
      </p:sp>
    </p:spTree>
    <p:extLst>
      <p:ext uri="{BB962C8B-B14F-4D97-AF65-F5344CB8AC3E}">
        <p14:creationId xmlns:p14="http://schemas.microsoft.com/office/powerpoint/2010/main" val="1461593015"/>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研究动机</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0" name="矩形 29"/>
          <p:cNvSpPr/>
          <p:nvPr/>
        </p:nvSpPr>
        <p:spPr>
          <a:xfrm>
            <a:off x="718231" y="1771164"/>
            <a:ext cx="7651069" cy="2092881"/>
          </a:xfrm>
          <a:prstGeom prst="rect">
            <a:avLst/>
          </a:prstGeom>
        </p:spPr>
        <p:txBody>
          <a:bodyPr wrap="square">
            <a:spAutoFit/>
          </a:bodyPr>
          <a:lstStyle/>
          <a:p>
            <a:pPr lvl="1" indent="457200" algn="just"/>
            <a:r>
              <a:rPr lang="zh-CN" altLang="en-US" sz="1600" dirty="0">
                <a:latin typeface="微软雅黑" panose="020B0503020204020204" pitchFamily="34" charset="-122"/>
                <a:ea typeface="微软雅黑" panose="020B0503020204020204" pitchFamily="34" charset="-122"/>
              </a:rPr>
              <a:t>由于服务组装只能依据规格说明访问相关服务，为了确保</a:t>
            </a:r>
            <a:r>
              <a:rPr lang="zh-CN" altLang="en-US" sz="1600" b="1" dirty="0">
                <a:latin typeface="微软雅黑" panose="020B0503020204020204" pitchFamily="34" charset="-122"/>
                <a:ea typeface="微软雅黑" panose="020B0503020204020204" pitchFamily="34" charset="-122"/>
              </a:rPr>
              <a:t>服务调用</a:t>
            </a:r>
            <a:r>
              <a:rPr lang="zh-CN" altLang="en-US" sz="1600" dirty="0">
                <a:latin typeface="微软雅黑" panose="020B0503020204020204" pitchFamily="34" charset="-122"/>
                <a:ea typeface="微软雅黑" panose="020B0503020204020204" pitchFamily="34" charset="-122"/>
              </a:rPr>
              <a:t>时的</a:t>
            </a:r>
            <a:r>
              <a:rPr lang="zh-CN" altLang="en-US" sz="1600" b="1" dirty="0">
                <a:latin typeface="微软雅黑" panose="020B0503020204020204" pitchFamily="34" charset="-122"/>
                <a:ea typeface="微软雅黑" panose="020B0503020204020204" pitchFamily="34" charset="-122"/>
              </a:rPr>
              <a:t>正确性</a:t>
            </a:r>
            <a:r>
              <a:rPr lang="zh-CN" altLang="en-US" sz="1600" dirty="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可靠性，有效地监控运行时刻可能出现的不一致性</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lvl="1" indent="457200" algn="just"/>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WSDL(</a:t>
            </a:r>
            <a:r>
              <a:rPr lang="zh-CN" altLang="en-US" sz="1600" dirty="0">
                <a:latin typeface="微软雅黑" panose="020B0503020204020204" pitchFamily="34" charset="-122"/>
                <a:ea typeface="微软雅黑" panose="020B0503020204020204" pitchFamily="34" charset="-122"/>
              </a:rPr>
              <a:t>服务说明文档</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角度出发，添加服务行为相关的数据和控制</a:t>
            </a:r>
            <a:r>
              <a:rPr lang="zh-CN" altLang="en-US" sz="1600" b="1" dirty="0">
                <a:solidFill>
                  <a:srgbClr val="FF0000"/>
                </a:solidFill>
                <a:latin typeface="微软雅黑" panose="020B0503020204020204" pitchFamily="34" charset="-122"/>
                <a:ea typeface="微软雅黑" panose="020B0503020204020204" pitchFamily="34" charset="-122"/>
              </a:rPr>
              <a:t>约束</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定义满足各种约束的</a:t>
            </a:r>
            <a:r>
              <a:rPr lang="zh-CN" altLang="en-US" sz="1600" b="1" dirty="0">
                <a:latin typeface="微软雅黑" panose="020B0503020204020204" pitchFamily="34" charset="-122"/>
                <a:ea typeface="微软雅黑" panose="020B0503020204020204" pitchFamily="34" charset="-122"/>
              </a:rPr>
              <a:t>覆盖准则</a:t>
            </a:r>
            <a:r>
              <a:rPr lang="zh-CN" altLang="en-US" sz="1600" dirty="0">
                <a:latin typeface="微软雅黑" panose="020B0503020204020204" pitchFamily="34" charset="-122"/>
                <a:ea typeface="微软雅黑" panose="020B0503020204020204" pitchFamily="34" charset="-122"/>
              </a:rPr>
              <a:t>的测试用例生成算法；</a:t>
            </a: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服务提供的操作进行测试及监控</a:t>
            </a:r>
            <a:endParaRPr lang="en-US" altLang="zh-CN" sz="1600" dirty="0">
              <a:latin typeface="微软雅黑" panose="020B0503020204020204" pitchFamily="34" charset="-122"/>
              <a:ea typeface="微软雅黑" panose="020B0503020204020204" pitchFamily="34" charset="-122"/>
            </a:endParaRPr>
          </a:p>
        </p:txBody>
      </p:sp>
      <p:sp>
        <p:nvSpPr>
          <p:cNvPr id="2" name="矩形 1"/>
          <p:cNvSpPr/>
          <p:nvPr/>
        </p:nvSpPr>
        <p:spPr>
          <a:xfrm>
            <a:off x="904792" y="4592794"/>
            <a:ext cx="2874505" cy="369332"/>
          </a:xfrm>
          <a:prstGeom prst="rect">
            <a:avLst/>
          </a:prstGeom>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这张</a:t>
            </a:r>
            <a:r>
              <a:rPr lang="en-US" altLang="zh-CN" b="1" dirty="0">
                <a:solidFill>
                  <a:srgbClr val="FF0000"/>
                </a:solidFill>
                <a:latin typeface="微软雅黑" panose="020B0503020204020204" pitchFamily="34" charset="-122"/>
                <a:ea typeface="微软雅黑" panose="020B0503020204020204" pitchFamily="34" charset="-122"/>
              </a:rPr>
              <a:t>ppt</a:t>
            </a:r>
            <a:r>
              <a:rPr lang="zh-CN" altLang="en-US" b="1" dirty="0">
                <a:solidFill>
                  <a:srgbClr val="FF0000"/>
                </a:solidFill>
                <a:latin typeface="微软雅黑" panose="020B0503020204020204" pitchFamily="34" charset="-122"/>
                <a:ea typeface="微软雅黑" panose="020B0503020204020204" pitchFamily="34" charset="-122"/>
              </a:rPr>
              <a:t>要加入一个原理图</a:t>
            </a:r>
          </a:p>
        </p:txBody>
      </p:sp>
    </p:spTree>
    <p:extLst>
      <p:ext uri="{BB962C8B-B14F-4D97-AF65-F5344CB8AC3E}">
        <p14:creationId xmlns:p14="http://schemas.microsoft.com/office/powerpoint/2010/main" val="2634628114"/>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矩形 1"/>
          <p:cNvSpPr>
            <a:spLocks noChangeArrowheads="1"/>
          </p:cNvSpPr>
          <p:nvPr/>
        </p:nvSpPr>
        <p:spPr bwMode="auto">
          <a:xfrm>
            <a:off x="8724900" y="6453000"/>
            <a:ext cx="4191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9</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选题意义及目的</a:t>
            </a:r>
          </a:p>
        </p:txBody>
      </p:sp>
      <p:sp>
        <p:nvSpPr>
          <p:cNvPr id="14" name="矩形 53"/>
          <p:cNvSpPr>
            <a:spLocks noChangeArrowheads="1"/>
          </p:cNvSpPr>
          <p:nvPr/>
        </p:nvSpPr>
        <p:spPr bwMode="auto">
          <a:xfrm>
            <a:off x="1" y="2011815"/>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sp>
        <p:nvSpPr>
          <p:cNvPr id="16" name="矩形 53"/>
          <p:cNvSpPr>
            <a:spLocks noChangeArrowheads="1"/>
          </p:cNvSpPr>
          <p:nvPr/>
        </p:nvSpPr>
        <p:spPr bwMode="auto">
          <a:xfrm>
            <a:off x="1" y="2844216"/>
            <a:ext cx="2160588" cy="831600"/>
          </a:xfrm>
          <a:prstGeom prst="rect">
            <a:avLst/>
          </a:prstGeom>
          <a:solidFill>
            <a:srgbClr val="0053A3"/>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17" name="矩形 53"/>
          <p:cNvSpPr>
            <a:spLocks noChangeArrowheads="1"/>
          </p:cNvSpPr>
          <p:nvPr/>
        </p:nvSpPr>
        <p:spPr bwMode="auto">
          <a:xfrm>
            <a:off x="1" y="3687887"/>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18"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19" name="等腰三角形 18"/>
          <p:cNvSpPr>
            <a:spLocks noChangeAspect="1"/>
          </p:cNvSpPr>
          <p:nvPr/>
        </p:nvSpPr>
        <p:spPr>
          <a:xfrm rot="16200000">
            <a:off x="1925051" y="3144615"/>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Tree>
    <p:extLst>
      <p:ext uri="{BB962C8B-B14F-4D97-AF65-F5344CB8AC3E}">
        <p14:creationId xmlns:p14="http://schemas.microsoft.com/office/powerpoint/2010/main" val="211391127"/>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25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12" presetClass="entr" presetSubtype="2"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15" grpId="0" animBg="1"/>
      <p:bldP spid="13" grpId="0"/>
      <p:bldP spid="14" grpId="0" animBg="1"/>
      <p:bldP spid="16" grpId="0" animBg="1"/>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9.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9.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xml><?xml version="1.0" encoding="utf-8"?>
<p:tagLst xmlns:a="http://schemas.openxmlformats.org/drawingml/2006/main" xmlns:r="http://schemas.openxmlformats.org/officeDocument/2006/relationships" xmlns:p="http://schemas.openxmlformats.org/presentationml/2006/main">
  <p:tag name="TIMING" val="|24.3|3.6|3.7|4.7|14.2|2.3|7.2|6.3"/>
</p:tagLst>
</file>

<file path=ppt/tags/tag3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4.xml><?xml version="1.0" encoding="utf-8"?>
<p:tagLst xmlns:a="http://schemas.openxmlformats.org/drawingml/2006/main" xmlns:r="http://schemas.openxmlformats.org/officeDocument/2006/relationships" xmlns:p="http://schemas.openxmlformats.org/presentationml/2006/main">
  <p:tag name="TIMING" val="|24.3|3.6|3.7|4.7|14.2|2.3|7.2|6.3"/>
</p:tagLst>
</file>

<file path=ppt/tags/tag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9.xml><?xml version="1.0" encoding="utf-8"?>
<p:tagLst xmlns:a="http://schemas.openxmlformats.org/drawingml/2006/main" xmlns:r="http://schemas.openxmlformats.org/officeDocument/2006/relationships" xmlns:p="http://schemas.openxmlformats.org/presentationml/2006/main">
  <p:tag name="TIMING" val="|0.9|4.9|0.7|4.3|5.8|0.9|9.9|9|0.7"/>
</p:tagLst>
</file>

<file path=ppt/theme/theme1.xml><?xml version="1.0" encoding="utf-8"?>
<a:theme xmlns:a="http://schemas.openxmlformats.org/drawingml/2006/main" name="2_框架">
  <a:themeElements>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otalTime>52962</TotalTime>
  <Words>5357</Words>
  <Application>Microsoft Office PowerPoint</Application>
  <PresentationFormat>全屏显示(4:3)</PresentationFormat>
  <Paragraphs>762</Paragraphs>
  <Slides>46</Slides>
  <Notes>46</Notes>
  <HiddenSlides>10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46</vt:i4>
      </vt:variant>
    </vt:vector>
  </HeadingPairs>
  <TitlesOfParts>
    <vt:vector size="66" baseType="lpstr">
      <vt:lpstr>Arial Unicode MS</vt:lpstr>
      <vt:lpstr>TimesNewRoman,Bold</vt:lpstr>
      <vt:lpstr>等线</vt:lpstr>
      <vt:lpstr>仿宋</vt:lpstr>
      <vt:lpstr>华文楷体</vt:lpstr>
      <vt:lpstr>华文新魏</vt:lpstr>
      <vt:lpstr>楷体</vt:lpstr>
      <vt:lpstr>宋体</vt:lpstr>
      <vt:lpstr>微软雅黑</vt:lpstr>
      <vt:lpstr>幼圆</vt:lpstr>
      <vt:lpstr>Arial</vt:lpstr>
      <vt:lpstr>Calibri</vt:lpstr>
      <vt:lpstr>Calibri Light</vt:lpstr>
      <vt:lpstr>Cambria Math</vt:lpstr>
      <vt:lpstr>Corbel</vt:lpstr>
      <vt:lpstr>Times New Roman</vt:lpstr>
      <vt:lpstr>Wingdings</vt:lpstr>
      <vt:lpstr>Wingdings 2</vt:lpstr>
      <vt:lpstr>2_框架</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JingTing JIA</cp:lastModifiedBy>
  <cp:revision>547</cp:revision>
  <dcterms:created xsi:type="dcterms:W3CDTF">2017-02-28T07:57:13Z</dcterms:created>
  <dcterms:modified xsi:type="dcterms:W3CDTF">2017-11-11T06:41:13Z</dcterms:modified>
</cp:coreProperties>
</file>