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7"/>
  </p:notesMasterIdLst>
  <p:sldIdLst>
    <p:sldId id="2620" r:id="rId4"/>
    <p:sldId id="2611" r:id="rId5"/>
    <p:sldId id="2739" r:id="rId6"/>
    <p:sldId id="2743" r:id="rId8"/>
    <p:sldId id="2763" r:id="rId9"/>
    <p:sldId id="2745" r:id="rId10"/>
    <p:sldId id="2817" r:id="rId11"/>
    <p:sldId id="2627" r:id="rId12"/>
    <p:sldId id="2632" r:id="rId13"/>
    <p:sldId id="2636" r:id="rId14"/>
    <p:sldId id="2637" r:id="rId15"/>
    <p:sldId id="2638" r:id="rId16"/>
    <p:sldId id="2640" r:id="rId17"/>
    <p:sldId id="2641" r:id="rId18"/>
    <p:sldId id="2642" r:id="rId19"/>
    <p:sldId id="2737" r:id="rId20"/>
    <p:sldId id="2644" r:id="rId21"/>
    <p:sldId id="2645" r:id="rId22"/>
    <p:sldId id="2647" r:id="rId23"/>
    <p:sldId id="2773" r:id="rId24"/>
    <p:sldId id="2650" r:id="rId25"/>
    <p:sldId id="2658" r:id="rId26"/>
    <p:sldId id="2657" r:id="rId27"/>
    <p:sldId id="2764" r:id="rId28"/>
    <p:sldId id="2748" r:id="rId29"/>
    <p:sldId id="2652" r:id="rId30"/>
    <p:sldId id="2750" r:id="rId31"/>
    <p:sldId id="2751" r:id="rId32"/>
    <p:sldId id="2767" r:id="rId33"/>
    <p:sldId id="2752" r:id="rId34"/>
    <p:sldId id="2769" r:id="rId35"/>
    <p:sldId id="2770" r:id="rId36"/>
    <p:sldId id="2771" r:id="rId37"/>
    <p:sldId id="2768" r:id="rId38"/>
    <p:sldId id="2772" r:id="rId39"/>
    <p:sldId id="2665" r:id="rId40"/>
    <p:sldId id="2761" r:id="rId41"/>
    <p:sldId id="2779" r:id="rId42"/>
    <p:sldId id="2774" r:id="rId43"/>
    <p:sldId id="2775" r:id="rId44"/>
    <p:sldId id="2778" r:id="rId45"/>
    <p:sldId id="2777" r:id="rId46"/>
    <p:sldId id="2781" r:id="rId47"/>
    <p:sldId id="2780" r:id="rId48"/>
    <p:sldId id="2782" r:id="rId49"/>
    <p:sldId id="2783" r:id="rId50"/>
    <p:sldId id="2784" r:id="rId51"/>
    <p:sldId id="2785" r:id="rId52"/>
    <p:sldId id="2787" r:id="rId53"/>
    <p:sldId id="2788" r:id="rId54"/>
    <p:sldId id="2789" r:id="rId55"/>
    <p:sldId id="2790" r:id="rId56"/>
    <p:sldId id="2791" r:id="rId57"/>
    <p:sldId id="2793" r:id="rId58"/>
    <p:sldId id="2795" r:id="rId59"/>
    <p:sldId id="2796" r:id="rId60"/>
    <p:sldId id="2815" r:id="rId61"/>
    <p:sldId id="2792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0EB131-F20C-4F67-AAFB-8DCAFCCE729D}">
          <p14:sldIdLst>
            <p14:sldId id="2620"/>
          </p14:sldIdLst>
        </p14:section>
        <p14:section name="Pass" id="{E7A3BB7D-6AFB-479B-829F-96C2EB9DE1F8}">
          <p14:sldIdLst>
            <p14:sldId id="2611"/>
            <p14:sldId id="2739"/>
            <p14:sldId id="2743"/>
            <p14:sldId id="2763"/>
            <p14:sldId id="2745"/>
          </p14:sldIdLst>
        </p14:section>
        <p14:section name="Dominators" id="{2a539552-55b5-4f0d-bf75-18ce2f101900}">
          <p14:sldIdLst>
            <p14:sldId id="2817"/>
          </p14:sldIdLst>
        </p14:section>
        <p14:section name="Mem2Reg" id="{FD4189E3-1F5B-4472-B1BC-EC500D854FCC}">
          <p14:sldIdLst>
            <p14:sldId id="2627"/>
            <p14:sldId id="2632"/>
            <p14:sldId id="2636"/>
            <p14:sldId id="2637"/>
          </p14:sldIdLst>
        </p14:section>
        <p14:section name="Mem2Reg：块内" id="{07611BC6-C90A-44E6-9829-70B3F10A943F}">
          <p14:sldIdLst>
            <p14:sldId id="2638"/>
            <p14:sldId id="2640"/>
            <p14:sldId id="2641"/>
            <p14:sldId id="2642"/>
            <p14:sldId id="2737"/>
            <p14:sldId id="2644"/>
          </p14:sldIdLst>
        </p14:section>
        <p14:section name="Mem2Reg：一般情况" id="{24C34524-AAE1-4453-A325-A78FDB8BBA50}">
          <p14:sldIdLst>
            <p14:sldId id="2645"/>
            <p14:sldId id="2647"/>
            <p14:sldId id="2773"/>
            <p14:sldId id="2650"/>
          </p14:sldIdLst>
        </p14:section>
        <p14:section name="gen_phi" id="{3FB73469-7C0B-4F69-9440-5D26C4EEF4A3}">
          <p14:sldIdLst>
            <p14:sldId id="2658"/>
            <p14:sldId id="2657"/>
            <p14:sldId id="2764"/>
            <p14:sldId id="2748"/>
            <p14:sldId id="2652"/>
            <p14:sldId id="2750"/>
            <p14:sldId id="2751"/>
          </p14:sldIdLst>
        </p14:section>
        <p14:section name="gen_phi 图解" id="{A3423E1F-1499-41CC-81CC-3214BE970257}">
          <p14:sldIdLst>
            <p14:sldId id="2767"/>
            <p14:sldId id="2752"/>
            <p14:sldId id="2769"/>
            <p14:sldId id="2770"/>
            <p14:sldId id="2771"/>
            <p14:sldId id="2768"/>
            <p14:sldId id="2772"/>
          </p14:sldIdLst>
        </p14:section>
        <p14:section name="rename" id="{0A3ABEF5-1C66-48BE-B58A-DAD6E9965E30}">
          <p14:sldIdLst>
            <p14:sldId id="2665"/>
            <p14:sldId id="2761"/>
          </p14:sldIdLst>
        </p14:section>
        <p14:section name="rename 图解" id="{C7751502-C023-4052-A1ED-8D144EE66533}">
          <p14:sldIdLst>
            <p14:sldId id="2779"/>
            <p14:sldId id="2774"/>
            <p14:sldId id="2775"/>
            <p14:sldId id="2778"/>
            <p14:sldId id="2777"/>
            <p14:sldId id="2781"/>
            <p14:sldId id="2780"/>
            <p14:sldId id="2782"/>
            <p14:sldId id="2783"/>
            <p14:sldId id="2784"/>
            <p14:sldId id="2785"/>
            <p14:sldId id="2787"/>
            <p14:sldId id="2788"/>
            <p14:sldId id="2789"/>
            <p14:sldId id="2790"/>
            <p14:sldId id="2791"/>
          </p14:sldIdLst>
        </p14:section>
        <p14:section name="bye" id="{6E075175-6B6F-4BF3-A932-2646FBEDC0D2}">
          <p14:sldIdLst>
            <p14:sldId id="2793"/>
            <p14:sldId id="2795"/>
            <p14:sldId id="2796"/>
            <p14:sldId id="2815"/>
            <p14:sldId id="27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944" autoAdjust="0"/>
  </p:normalViewPr>
  <p:slideViewPr>
    <p:cSldViewPr snapToGrid="0">
      <p:cViewPr>
        <p:scale>
          <a:sx n="100" d="100"/>
          <a:sy n="100" d="100"/>
        </p:scale>
        <p:origin x="9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F53162-8D2A-4135-84FE-0DD36A51E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73063" y="161925"/>
            <a:ext cx="7626350" cy="5905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2024</a:t>
            </a:r>
            <a:r>
              <a:rPr lang="zh-CN" altLang="en-US"/>
              <a:t>年秋季学期</a:t>
            </a:r>
            <a:r>
              <a:rPr lang="en-US" altLang="zh-CN"/>
              <a:t>《</a:t>
            </a:r>
            <a:r>
              <a:rPr lang="zh-CN" altLang="en-US"/>
              <a:t>编译原理和技术</a:t>
            </a:r>
            <a:r>
              <a:rPr lang="en-US" altLang="zh-CN"/>
              <a:t>》 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524000" y="3729359"/>
            <a:ext cx="9144000" cy="2659717"/>
          </a:xfrm>
        </p:spPr>
        <p:txBody>
          <a:bodyPr/>
          <a:lstStyle/>
          <a:p>
            <a:pPr fontAlgn="b"/>
            <a:endParaRPr lang="en-US" altLang="zh-CN"/>
          </a:p>
          <a:p>
            <a:pPr fontAlgn="b"/>
            <a:endParaRPr lang="en-US" altLang="zh-CN"/>
          </a:p>
          <a:p>
            <a:pPr fontAlgn="b"/>
            <a:r>
              <a:rPr lang="zh-CN" altLang="en-US"/>
              <a:t>刘睿博</a:t>
            </a:r>
            <a:r>
              <a:rPr lang="en-US" altLang="zh-CN"/>
              <a:t> </a:t>
            </a:r>
            <a:r>
              <a:t>李宇哲</a:t>
            </a:r>
            <a:endParaRPr lang="zh-CN" altLang="en-US"/>
          </a:p>
          <a:p>
            <a:pPr fontAlgn="b"/>
            <a:r>
              <a:rPr lang="zh-CN" altLang="en-US"/>
              <a:t>中国科学技术大学 </a:t>
            </a:r>
            <a:endParaRPr lang="en-US" altLang="zh-CN"/>
          </a:p>
          <a:p>
            <a:pPr fontAlgn="b"/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1524000" y="148255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/>
              <a:t>Lab4 </a:t>
            </a:r>
            <a:endParaRPr lang="en-US" altLang="zh-CN"/>
          </a:p>
          <a:p>
            <a:r>
              <a:rPr lang="en-US" altLang="zh-CN"/>
              <a:t>Mem2Reg 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516" y="1056904"/>
            <a:ext cx="10117723" cy="5605153"/>
          </a:xfrm>
        </p:spPr>
        <p:txBody>
          <a:bodyPr/>
          <a:lstStyle/>
          <a:p>
            <a:r>
              <a:rPr lang="zh-CN" altLang="en-US"/>
              <a:t>该</a:t>
            </a:r>
            <a:r>
              <a:rPr lang="en-US" altLang="zh-CN"/>
              <a:t>IR</a:t>
            </a:r>
            <a:r>
              <a:rPr lang="zh-CN" altLang="en-US"/>
              <a:t>存在的问题</a:t>
            </a:r>
            <a:endParaRPr lang="en-US" altLang="zh-CN"/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不必要的</a:t>
            </a:r>
            <a:r>
              <a:rPr lang="en-US" altLang="zh-CN" err="1">
                <a:latin typeface="微软雅黑" panose="020B0503020204020204" pitchFamily="34" charset="-122"/>
                <a:ea typeface="微软雅黑" panose="020B0503020204020204" pitchFamily="34" charset="-122"/>
              </a:rPr>
              <a:t>alloca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/load/store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访存多，性能差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不是严格的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形式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不利于后续中间代码优化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4720" y="3277180"/>
            <a:ext cx="4042559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define i32 @main() {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label_entry: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%op0 = </a:t>
            </a:r>
            <a:r>
              <a:rPr lang="da-DK" altLang="zh-CN" b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alloca</a:t>
            </a:r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i32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%op1 = add i32 1, 1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da-DK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store</a:t>
            </a:r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i32 %op1, i32* %op0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%op2 = </a:t>
            </a:r>
            <a:r>
              <a:rPr lang="da-DK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load</a:t>
            </a:r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i32, i32* %op0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ret i32 %op2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：自动将内存变量提升为寄存器变量</a:t>
            </a:r>
            <a:endParaRPr lang="en-US" altLang="zh-CN"/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删除不必要的访存指令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72471" y="3382027"/>
            <a:ext cx="9173441" cy="2308324"/>
            <a:chOff x="1372471" y="3382027"/>
            <a:chExt cx="9173441" cy="2308324"/>
          </a:xfrm>
        </p:grpSpPr>
        <p:grpSp>
          <p:nvGrpSpPr>
            <p:cNvPr id="13" name="组合 12"/>
            <p:cNvGrpSpPr/>
            <p:nvPr/>
          </p:nvGrpSpPr>
          <p:grpSpPr>
            <a:xfrm>
              <a:off x="5685456" y="3797525"/>
              <a:ext cx="4860456" cy="1477328"/>
              <a:chOff x="7695746" y="3845027"/>
              <a:chExt cx="4860456" cy="1477328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9095084" y="3845027"/>
                <a:ext cx="3461118" cy="14773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define i32 @main() {</a:t>
                </a:r>
                <a:endPara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label_entry:</a:t>
                </a:r>
                <a:endPara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    %op1 = add i32 1, 1</a:t>
                </a:r>
                <a:endPara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    ret i32 %op1</a:t>
                </a:r>
                <a:endPara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}</a:t>
                </a:r>
                <a:endPara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右箭头 4"/>
              <p:cNvSpPr/>
              <p:nvPr/>
            </p:nvSpPr>
            <p:spPr>
              <a:xfrm>
                <a:off x="7883228" y="4349406"/>
                <a:ext cx="945364" cy="522962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695746" y="3949944"/>
                <a:ext cx="1369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Mem2Reg</a:t>
                </a:r>
                <a:endParaRPr lang="zh-CN" altLang="en-US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372471" y="3382027"/>
              <a:ext cx="4042559" cy="23083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define i32 @main() {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label_entry: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%op0 = </a:t>
              </a:r>
              <a:r>
                <a:rPr lang="da-DK" altLang="zh-CN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alloca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%op1 = add i32 1, 1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store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i32 %op1, i32* %op0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%op2 =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load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i32, i32* %op0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ret i32 %op2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}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基本思想：对内存变量使用基于栈的到达定义分析</a:t>
            </a:r>
            <a:endParaRPr lang="en-US" altLang="zh-CN"/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按行扫描该基本块中的所有指令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err="1">
                <a:latin typeface="微软雅黑" panose="020B0503020204020204" pitchFamily="34" charset="-122"/>
                <a:ea typeface="微软雅黑" panose="020B0503020204020204" pitchFamily="34" charset="-122"/>
              </a:rPr>
              <a:t>alloca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指令，建立相关变量的栈；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指令，将需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的值入栈；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指令，使用栈顶元素替换目标寄存器的所有使用；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400" b="1">
                <a:solidFill>
                  <a:srgbClr val="FF0000"/>
                </a:solidFill>
              </a:rPr>
              <a:t>对</a:t>
            </a:r>
            <a:r>
              <a:rPr lang="en-US" altLang="zh-CN" sz="2400" b="1" err="1">
                <a:solidFill>
                  <a:srgbClr val="FF0000"/>
                </a:solidFill>
              </a:rPr>
              <a:t>alloca</a:t>
            </a:r>
            <a:r>
              <a:rPr lang="zh-CN" altLang="en-US" sz="2400" b="1">
                <a:solidFill>
                  <a:srgbClr val="FF0000"/>
                </a:solidFill>
              </a:rPr>
              <a:t>指令，建立相关变量的栈；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200" b="1">
                <a:solidFill>
                  <a:srgbClr val="FF0000"/>
                </a:solidFill>
              </a:rPr>
              <a:t>对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指令，将需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的值入栈；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200" b="1">
                <a:solidFill>
                  <a:srgbClr val="FF0000"/>
                </a:solidFill>
              </a:rPr>
              <a:t>对</a:t>
            </a:r>
            <a:r>
              <a:rPr lang="en-US" altLang="zh-CN" sz="2200" b="1">
                <a:solidFill>
                  <a:srgbClr val="FF0000"/>
                </a:solidFill>
              </a:rPr>
              <a:t>load</a:t>
            </a:r>
            <a:r>
              <a:rPr lang="zh-CN" altLang="en-US" sz="2200" b="1">
                <a:solidFill>
                  <a:srgbClr val="FF0000"/>
                </a:solidFill>
              </a:rPr>
              <a:t>指令，使用栈顶元素替换目标寄存器的所有使用；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200" b="1">
                <a:solidFill>
                  <a:srgbClr val="FF0000"/>
                </a:solidFill>
              </a:rPr>
              <a:t>对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指令，将需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的值入栈；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  <p:sp>
        <p:nvSpPr>
          <p:cNvPr id="1025" name="矩形 1024"/>
          <p:cNvSpPr>
            <a:spLocks noChangeAspect="1"/>
          </p:cNvSpPr>
          <p:nvPr/>
        </p:nvSpPr>
        <p:spPr>
          <a:xfrm>
            <a:off x="3784600" y="2460625"/>
            <a:ext cx="8261350" cy="426085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1"/>
            <a:r>
              <a:rPr lang="zh-CN" altLang="en-US"/>
              <a:t>扫描结束后，删除所有</a:t>
            </a:r>
            <a:r>
              <a:rPr lang="en-US" altLang="zh-CN" err="1"/>
              <a:t>alloca</a:t>
            </a:r>
            <a:r>
              <a:rPr lang="en-US" altLang="zh-CN"/>
              <a:t>/load/store</a:t>
            </a:r>
            <a:r>
              <a:rPr lang="zh-CN" altLang="en-US"/>
              <a:t>指令；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69628" y="3429000"/>
            <a:ext cx="3461118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define i32 @</a:t>
            </a:r>
            <a:r>
              <a:rPr lang="da-DK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label_entry: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op1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add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op3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mul i32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op1,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ret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9124" y="2997229"/>
            <a:ext cx="3754276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define i32 @</a:t>
            </a:r>
            <a:r>
              <a:rPr lang="da-DK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label_entry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%op0 = alloca i32</a:t>
            </a:r>
            <a:endParaRPr lang="da-DK" altLang="zh-CN" b="1" strike="sngStrike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op1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add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store i32 %op1, i32* %op0</a:t>
            </a:r>
            <a:endParaRPr lang="da-DK" altLang="zh-CN" b="1" strike="sngStrike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%op2 = load i32, i32* %op0</a:t>
            </a:r>
            <a:endParaRPr lang="da-DK" altLang="zh-CN" b="1" strike="sngStrike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op3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mul i32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op2,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store i32 %op3, i32* %op0</a:t>
            </a:r>
            <a:endParaRPr lang="da-DK" altLang="zh-CN" b="1" strike="sngStrike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ret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右箭头 4"/>
          <p:cNvSpPr/>
          <p:nvPr/>
        </p:nvSpPr>
        <p:spPr>
          <a:xfrm>
            <a:off x="5581280" y="4056184"/>
            <a:ext cx="945364" cy="5229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3810" y="3371487"/>
            <a:ext cx="188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删除已经处理完毕的内存操作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5499" y="1056905"/>
            <a:ext cx="11901001" cy="4860834"/>
          </a:xfrm>
        </p:spPr>
        <p:txBody>
          <a:bodyPr/>
          <a:lstStyle/>
          <a:p>
            <a:r>
              <a:rPr lang="zh-CN" altLang="en-US"/>
              <a:t>考虑更一般的</a:t>
            </a:r>
            <a:r>
              <a:rPr lang="en-US" altLang="zh-CN"/>
              <a:t>IR</a:t>
            </a:r>
            <a:r>
              <a:rPr lang="zh-CN" altLang="en-US"/>
              <a:t>情况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7396" y="1604963"/>
            <a:ext cx="2419597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x;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x;</a:t>
            </a:r>
            <a:endParaRPr lang="en-US" altLang="zh-CN" b="0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693226" y="4041569"/>
            <a:ext cx="3864238" cy="9528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031483" y="5001493"/>
            <a:ext cx="2525981" cy="57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60324" y="5440005"/>
            <a:ext cx="4271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%7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的值即可能取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，也可能取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%9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，此时有多个定义，基于栈的到达定义分析无法处理，怎么办？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777055" y="1419101"/>
            <a:ext cx="6078765" cy="4032027"/>
            <a:chOff x="5828440" y="1227582"/>
            <a:chExt cx="6078765" cy="4032027"/>
          </a:xfrm>
        </p:grpSpPr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22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23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7608849" y="4605443"/>
              <a:ext cx="3055931" cy="654166"/>
              <a:chOff x="7288773" y="4974726"/>
              <a:chExt cx="3055931" cy="654166"/>
            </a:xfrm>
          </p:grpSpPr>
          <p:sp>
            <p:nvSpPr>
              <p:cNvPr id="24" name="Rectangle 35"/>
              <p:cNvSpPr>
                <a:spLocks noChangeArrowheads="1"/>
              </p:cNvSpPr>
              <p:nvPr/>
            </p:nvSpPr>
            <p:spPr bwMode="auto">
              <a:xfrm>
                <a:off x="10070066" y="497472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288773" y="5044117"/>
                <a:ext cx="271026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5499" y="1056904"/>
            <a:ext cx="5843623" cy="5605153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zh-CN" sz="1800" kern="0">
                <a:effectLst/>
                <a:cs typeface="Times New Roman" panose="02020503050405090304" pitchFamily="18" charset="0"/>
              </a:rPr>
              <a:t>在程序的控制流图中的分支节点处，合并不同路径上变量的定义。</a:t>
            </a:r>
            <a:endParaRPr lang="en-US" altLang="zh-CN" sz="1800" kern="0">
              <a:effectLst/>
              <a:cs typeface="Times New Roman" panose="02020503050405090304" pitchFamily="18" charset="0"/>
            </a:endParaRPr>
          </a:p>
          <a:p>
            <a:pPr lvl="1"/>
            <a:r>
              <a:rPr lang="zh-CN" altLang="en-US" sz="1800" kern="0">
                <a:cs typeface="Times New Roman" panose="02020503050405090304" pitchFamily="18" charset="0"/>
              </a:rPr>
              <a:t>当从</a:t>
            </a:r>
            <a:r>
              <a:rPr lang="en-US" altLang="zh-CN" sz="1800" kern="0">
                <a:cs typeface="Times New Roman" panose="02020503050405090304" pitchFamily="18" charset="0"/>
              </a:rPr>
              <a:t>5</a:t>
            </a:r>
            <a:r>
              <a:rPr lang="zh-CN" altLang="en-US" sz="1800" kern="0">
                <a:cs typeface="Times New Roman" panose="02020503050405090304" pitchFamily="18" charset="0"/>
              </a:rPr>
              <a:t>号基本块进入</a:t>
            </a:r>
            <a:r>
              <a:rPr lang="en-US" altLang="zh-CN" sz="1800" kern="0">
                <a:cs typeface="Times New Roman" panose="02020503050405090304" pitchFamily="18" charset="0"/>
              </a:rPr>
              <a:t>6</a:t>
            </a:r>
            <a:r>
              <a:rPr lang="zh-CN" altLang="en-US" sz="1800" kern="0">
                <a:cs typeface="Times New Roman" panose="02020503050405090304" pitchFamily="18" charset="0"/>
              </a:rPr>
              <a:t>号基本块，</a:t>
            </a:r>
            <a:r>
              <a:rPr lang="en-US" altLang="zh-CN" sz="1800" kern="0">
                <a:cs typeface="Times New Roman" panose="02020503050405090304" pitchFamily="18" charset="0"/>
              </a:rPr>
              <a:t>%7</a:t>
            </a:r>
            <a:r>
              <a:rPr lang="zh-CN" altLang="en-US" sz="1800" kern="0">
                <a:cs typeface="Times New Roman" panose="02020503050405090304" pitchFamily="18" charset="0"/>
              </a:rPr>
              <a:t>取</a:t>
            </a:r>
            <a:r>
              <a:rPr lang="en-US" altLang="zh-CN" sz="1800" kern="0">
                <a:cs typeface="Times New Roman" panose="02020503050405090304" pitchFamily="18" charset="0"/>
              </a:rPr>
              <a:t>1</a:t>
            </a:r>
            <a:r>
              <a:rPr lang="zh-CN" altLang="en-US" sz="1800" kern="0">
                <a:cs typeface="Times New Roman" panose="02020503050405090304" pitchFamily="18" charset="0"/>
              </a:rPr>
              <a:t>；</a:t>
            </a:r>
            <a:endParaRPr lang="en-US" altLang="zh-CN" sz="1800" kern="0">
              <a:cs typeface="Times New Roman" panose="02020503050405090304" pitchFamily="18" charset="0"/>
            </a:endParaRPr>
          </a:p>
          <a:p>
            <a:pPr lvl="1"/>
            <a:r>
              <a:rPr lang="zh-CN" altLang="en-US" sz="1800" kern="0">
                <a:cs typeface="Times New Roman" panose="02020503050405090304" pitchFamily="18" charset="0"/>
              </a:rPr>
              <a:t>当从</a:t>
            </a:r>
            <a:r>
              <a:rPr lang="en-US" altLang="zh-CN" sz="1800" kern="0">
                <a:cs typeface="Times New Roman" panose="02020503050405090304" pitchFamily="18" charset="0"/>
              </a:rPr>
              <a:t>8</a:t>
            </a:r>
            <a:r>
              <a:rPr lang="zh-CN" altLang="en-US" sz="1800" kern="0">
                <a:cs typeface="Times New Roman" panose="02020503050405090304" pitchFamily="18" charset="0"/>
              </a:rPr>
              <a:t>号基本块进入</a:t>
            </a:r>
            <a:r>
              <a:rPr lang="en-US" altLang="zh-CN" sz="1800" kern="0">
                <a:cs typeface="Times New Roman" panose="02020503050405090304" pitchFamily="18" charset="0"/>
              </a:rPr>
              <a:t>3</a:t>
            </a:r>
            <a:r>
              <a:rPr lang="zh-CN" altLang="en-US" sz="1800" kern="0">
                <a:cs typeface="Times New Roman" panose="02020503050405090304" pitchFamily="18" charset="0"/>
              </a:rPr>
              <a:t>号基本块，</a:t>
            </a:r>
            <a:r>
              <a:rPr lang="en-US" altLang="zh-CN" sz="1800" kern="0">
                <a:cs typeface="Times New Roman" panose="02020503050405090304" pitchFamily="18" charset="0"/>
              </a:rPr>
              <a:t>%7</a:t>
            </a:r>
            <a:r>
              <a:rPr lang="zh-CN" altLang="en-US" sz="1800" kern="0">
                <a:cs typeface="Times New Roman" panose="02020503050405090304" pitchFamily="18" charset="0"/>
              </a:rPr>
              <a:t>取</a:t>
            </a:r>
            <a:r>
              <a:rPr lang="en-US" altLang="zh-CN" sz="1800" kern="0">
                <a:cs typeface="Times New Roman" panose="02020503050405090304" pitchFamily="18" charset="0"/>
              </a:rPr>
              <a:t>%9</a:t>
            </a:r>
            <a:r>
              <a:rPr lang="zh-CN" altLang="en-US" sz="1800" kern="0">
                <a:cs typeface="Times New Roman" panose="02020503050405090304" pitchFamily="18" charset="0"/>
              </a:rPr>
              <a:t>；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777055" y="1419101"/>
            <a:ext cx="6078765" cy="4034053"/>
            <a:chOff x="5828440" y="1227582"/>
            <a:chExt cx="6078765" cy="4034053"/>
          </a:xfrm>
        </p:grpSpPr>
        <p:sp>
          <p:nvSpPr>
            <p:cNvPr id="23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605446" y="4592687"/>
              <a:ext cx="4478486" cy="668948"/>
              <a:chOff x="6285370" y="4961970"/>
              <a:chExt cx="4478486" cy="668948"/>
            </a:xfrm>
          </p:grpSpPr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6285370" y="4961970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626196" y="5046143"/>
                <a:ext cx="413766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rgbClr val="00B05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phi i32 [ 1, %5 ], [ %9, %8 ]</a:t>
                </a:r>
                <a:endParaRPr lang="en-US" altLang="zh-CN" sz="1600" b="1">
                  <a:solidFill>
                    <a:srgbClr val="00B050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516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Pass</a:t>
            </a:r>
            <a:r>
              <a:rPr lang="zh-CN" altLang="en-US">
                <a:solidFill>
                  <a:srgbClr val="FF0000"/>
                </a:solidFill>
              </a:rPr>
              <a:t>的概念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Do</a:t>
            </a:r>
            <a:r>
              <a:rPr lang="en-US" altLang="zh-CN"/>
              <a:t>minators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Mem2Reg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dirty="0"/>
              <a:t>LICM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的一般过程：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  （基于支配树分析）</a:t>
            </a:r>
            <a:endParaRPr lang="en-US" altLang="zh-CN"/>
          </a:p>
          <a:p>
            <a:pPr lvl="2"/>
            <a:r>
              <a:rPr lang="zh-CN" altLang="en-US"/>
              <a:t>通过插入</a:t>
            </a:r>
            <a:r>
              <a:rPr lang="en-US" altLang="zh-CN"/>
              <a:t>phi</a:t>
            </a:r>
            <a:r>
              <a:rPr lang="zh-CN" altLang="en-US"/>
              <a:t>函数解决交汇块定义冲突问题</a:t>
            </a:r>
            <a:endParaRPr lang="en-US" altLang="zh-CN"/>
          </a:p>
          <a:p>
            <a:pPr lvl="2"/>
            <a:r>
              <a:rPr lang="zh-CN" altLang="en-US"/>
              <a:t>仅插入</a:t>
            </a:r>
            <a:r>
              <a:rPr lang="en-US" altLang="zh-CN"/>
              <a:t>phi</a:t>
            </a:r>
            <a:r>
              <a:rPr lang="zh-CN" altLang="en-US"/>
              <a:t>函数，不填写相关参数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变量重命名    （基于栈的到达定义分析）</a:t>
            </a:r>
            <a:endParaRPr lang="en-US" altLang="zh-CN"/>
          </a:p>
          <a:p>
            <a:pPr lvl="2"/>
            <a:r>
              <a:rPr lang="zh-CN" altLang="en-US"/>
              <a:t>到达定值分析，消除内存变量涉及的</a:t>
            </a:r>
            <a:r>
              <a:rPr lang="en-US" altLang="zh-CN"/>
              <a:t>load</a:t>
            </a:r>
            <a:r>
              <a:rPr lang="zh-CN" altLang="en-US"/>
              <a:t>指令依赖</a:t>
            </a:r>
            <a:endParaRPr lang="en-US" altLang="zh-CN"/>
          </a:p>
          <a:p>
            <a:pPr lvl="2"/>
            <a:r>
              <a:rPr lang="zh-CN" altLang="en-US"/>
              <a:t>回填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删除冗余指令</a:t>
            </a:r>
            <a:endParaRPr lang="en-US" altLang="zh-CN"/>
          </a:p>
          <a:p>
            <a:pPr lvl="2"/>
            <a:r>
              <a:rPr lang="zh-CN" altLang="en-US"/>
              <a:t>删除内存变量涉及的</a:t>
            </a:r>
            <a:r>
              <a:rPr lang="en-US" altLang="zh-CN" err="1"/>
              <a:t>alloca</a:t>
            </a:r>
            <a:r>
              <a:rPr lang="en-US" altLang="zh-CN"/>
              <a:t>/load/store</a:t>
            </a:r>
            <a:r>
              <a:rPr lang="zh-CN" altLang="en-US"/>
              <a:t>指令</a:t>
            </a:r>
            <a:endParaRPr lang="en-US" altLang="zh-CN"/>
          </a:p>
          <a:p>
            <a:pPr marL="1056640" lvl="2" indent="-4572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的一般过程：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插入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  （基于支配树分析）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通过插入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函数解决交汇块定义冲突问题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仅插入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函数，不填写相关参数</a:t>
            </a:r>
            <a:endParaRPr lang="en-US" altLang="zh-CN">
              <a:solidFill>
                <a:srgbClr val="FF0000"/>
              </a:solidFill>
            </a:endParaRPr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变量重命名    （基于栈的到达定义分析）</a:t>
            </a:r>
            <a:endParaRPr lang="en-US" altLang="zh-CN"/>
          </a:p>
          <a:p>
            <a:pPr lvl="2"/>
            <a:r>
              <a:rPr lang="zh-CN" altLang="en-US"/>
              <a:t>到达定值分析，消除内存变量涉及的</a:t>
            </a:r>
            <a:r>
              <a:rPr lang="en-US" altLang="zh-CN"/>
              <a:t>load</a:t>
            </a:r>
            <a:r>
              <a:rPr lang="zh-CN" altLang="en-US"/>
              <a:t>指令依赖</a:t>
            </a:r>
            <a:endParaRPr lang="en-US" altLang="zh-CN"/>
          </a:p>
          <a:p>
            <a:pPr lvl="2"/>
            <a:r>
              <a:rPr lang="zh-CN" altLang="en-US"/>
              <a:t>回填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删除冗余指令</a:t>
            </a:r>
            <a:endParaRPr lang="en-US" altLang="zh-CN"/>
          </a:p>
          <a:p>
            <a:pPr lvl="2"/>
            <a:r>
              <a:rPr lang="zh-CN" altLang="en-US"/>
              <a:t>删除内存变量涉及的</a:t>
            </a:r>
            <a:r>
              <a:rPr lang="en-US" altLang="zh-CN" err="1"/>
              <a:t>alloca</a:t>
            </a:r>
            <a:r>
              <a:rPr lang="en-US" altLang="zh-CN"/>
              <a:t>/load/store</a:t>
            </a:r>
            <a:r>
              <a:rPr lang="zh-CN" altLang="en-US"/>
              <a:t>指令</a:t>
            </a:r>
            <a:endParaRPr lang="en-US" altLang="zh-CN"/>
          </a:p>
          <a:p>
            <a:pPr marL="1056640" lvl="2" indent="-4572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>
                <a:solidFill>
                  <a:srgbClr val="00B050"/>
                </a:solidFill>
              </a:rPr>
              <a:t>-&gt; </a:t>
            </a:r>
            <a:r>
              <a:rPr lang="zh-CN" altLang="en-US">
                <a:solidFill>
                  <a:srgbClr val="00B050"/>
                </a:solidFill>
              </a:rPr>
              <a:t>跨多个基本块的内存变量</a:t>
            </a:r>
            <a:endParaRPr lang="en-US" altLang="zh-CN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在哪插入？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插入</a:t>
                </a:r>
                <a:r>
                  <a:rPr lang="en-US" altLang="zh-CN"/>
                  <a:t>phi</a:t>
                </a:r>
                <a:r>
                  <a:rPr lang="zh-CN" altLang="en-US"/>
                  <a:t>函数</a:t>
                </a:r>
                <a:endParaRPr lang="en-US" altLang="zh-CN"/>
              </a:p>
              <a:p>
                <a:pPr lvl="1"/>
                <a:r>
                  <a:rPr lang="zh-CN" altLang="en-US"/>
                  <a:t>哪些内存变量需要插入？</a:t>
                </a:r>
                <a:r>
                  <a:rPr lang="en-US" altLang="zh-CN"/>
                  <a:t>-&gt; </a:t>
                </a:r>
                <a:r>
                  <a:rPr lang="zh-CN" altLang="en-US"/>
                  <a:t>跨多个基本块的内存变量</a:t>
                </a:r>
                <a:endParaRPr lang="en-US" altLang="zh-CN"/>
              </a:p>
              <a:p>
                <a:pPr lvl="1"/>
                <a:r>
                  <a:rPr lang="zh-CN" altLang="en-US"/>
                  <a:t>在哪插入？ </a:t>
                </a:r>
                <a:r>
                  <a:rPr lang="en-US" altLang="zh-CN">
                    <a:solidFill>
                      <a:srgbClr val="00B050"/>
                    </a:solidFill>
                  </a:rPr>
                  <a:t>-&gt; </a:t>
                </a:r>
                <a:r>
                  <a:rPr lang="zh-CN" altLang="en-US">
                    <a:solidFill>
                      <a:srgbClr val="00B050"/>
                    </a:solidFill>
                  </a:rPr>
                  <a:t>被定义变量所在的支配边界</a:t>
                </a:r>
                <a:r>
                  <a:rPr lang="en-US" altLang="zh-CN">
                    <a:solidFill>
                      <a:srgbClr val="00B050"/>
                    </a:solidFill>
                  </a:rPr>
                  <a:t> </a:t>
                </a:r>
                <a:endParaRPr lang="en-US" altLang="zh-CN">
                  <a:solidFill>
                    <a:srgbClr val="00B05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支配边界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的前驱节点，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不严格支配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/>
                  <a:t>.</a:t>
                </a:r>
                <a:endParaRPr lang="zh-CN" altLang="zh-CN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27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378200" y="2816323"/>
            <a:ext cx="5435600" cy="3716337"/>
            <a:chOff x="4164" y="1893"/>
            <a:chExt cx="3424" cy="2341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64" y="1893"/>
              <a:ext cx="3424" cy="2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463" y="2128"/>
              <a:ext cx="1031" cy="478"/>
            </a:xfrm>
            <a:prstGeom prst="rect">
              <a:avLst/>
            </a:prstGeom>
            <a:noFill/>
            <a:ln w="3175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563" y="2310"/>
              <a:ext cx="44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90204" pitchFamily="34" charset="0"/>
                </a:rPr>
                <a:t>store i32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944" y="2310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90204" pitchFamily="34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970" y="2310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effectLst/>
                  <a:latin typeface="Arial" panose="020B0604020202090204" pitchFamily="34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021" y="2310"/>
              <a:ext cx="3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90204" pitchFamily="34" charset="0"/>
                </a:rPr>
                <a:t>, i32*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90204" pitchFamily="34" charset="0"/>
                </a:rPr>
                <a:t>%1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543" y="2915"/>
              <a:ext cx="1030" cy="478"/>
            </a:xfrm>
            <a:prstGeom prst="rect">
              <a:avLst/>
            </a:prstGeom>
            <a:noFill/>
            <a:ln w="3175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643" y="3098"/>
              <a:ext cx="44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90204" pitchFamily="34" charset="0"/>
                </a:rPr>
                <a:t>store i32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024" y="3098"/>
              <a:ext cx="7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90204" pitchFamily="34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050" y="3098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effectLst/>
                  <a:latin typeface="Arial" panose="020B0604020202090204" pitchFamily="34" charset="0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101" y="3098"/>
              <a:ext cx="3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90204" pitchFamily="34" charset="0"/>
                </a:rPr>
                <a:t>, i32*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90204" pitchFamily="34" charset="0"/>
                </a:rPr>
                <a:t>%1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138" y="2915"/>
              <a:ext cx="1071" cy="478"/>
            </a:xfrm>
            <a:prstGeom prst="rect">
              <a:avLst/>
            </a:prstGeom>
            <a:noFill/>
            <a:ln w="3175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175" y="3098"/>
              <a:ext cx="100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90204" pitchFamily="34" charset="0"/>
                </a:rPr>
                <a:t>%2 = load i32, i32*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90204" pitchFamily="34" charset="0"/>
                </a:rPr>
                <a:t>%1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5794" y="3740"/>
              <a:ext cx="1071" cy="478"/>
            </a:xfrm>
            <a:prstGeom prst="rect">
              <a:avLst/>
            </a:prstGeom>
            <a:noFill/>
            <a:ln w="3175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831" y="3923"/>
              <a:ext cx="100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90204" pitchFamily="34" charset="0"/>
                </a:rPr>
                <a:t>%3 = load i32, i32*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90204" pitchFamily="34" charset="0"/>
                </a:rPr>
                <a:t>%1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06" y="2879"/>
              <a:ext cx="47" cy="38"/>
            </a:xfrm>
            <a:custGeom>
              <a:avLst/>
              <a:gdLst>
                <a:gd name="T0" fmla="*/ 17 w 47"/>
                <a:gd name="T1" fmla="*/ 0 h 38"/>
                <a:gd name="T2" fmla="*/ 0 w 47"/>
                <a:gd name="T3" fmla="*/ 38 h 38"/>
                <a:gd name="T4" fmla="*/ 47 w 47"/>
                <a:gd name="T5" fmla="*/ 36 h 38"/>
                <a:gd name="T6" fmla="*/ 17 w 47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38">
                  <a:moveTo>
                    <a:pt x="17" y="0"/>
                  </a:moveTo>
                  <a:lnTo>
                    <a:pt x="0" y="38"/>
                  </a:lnTo>
                  <a:lnTo>
                    <a:pt x="47" y="3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4978" y="2606"/>
              <a:ext cx="675" cy="311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6309" y="3703"/>
              <a:ext cx="47" cy="39"/>
            </a:xfrm>
            <a:custGeom>
              <a:avLst/>
              <a:gdLst>
                <a:gd name="T0" fmla="*/ 47 w 47"/>
                <a:gd name="T1" fmla="*/ 39 h 39"/>
                <a:gd name="T2" fmla="*/ 29 w 47"/>
                <a:gd name="T3" fmla="*/ 0 h 39"/>
                <a:gd name="T4" fmla="*/ 0 w 47"/>
                <a:gd name="T5" fmla="*/ 37 h 39"/>
                <a:gd name="T6" fmla="*/ 47 w 4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lnTo>
                    <a:pt x="29" y="0"/>
                  </a:lnTo>
                  <a:lnTo>
                    <a:pt x="0" y="37"/>
                  </a:lnTo>
                  <a:lnTo>
                    <a:pt x="47" y="39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 noEditPoints="1"/>
            </p:cNvSpPr>
            <p:nvPr/>
          </p:nvSpPr>
          <p:spPr bwMode="auto">
            <a:xfrm>
              <a:off x="6309" y="3393"/>
              <a:ext cx="749" cy="349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6262" y="3702"/>
              <a:ext cx="47" cy="38"/>
            </a:xfrm>
            <a:custGeom>
              <a:avLst/>
              <a:gdLst>
                <a:gd name="T0" fmla="*/ 19 w 47"/>
                <a:gd name="T1" fmla="*/ 0 h 38"/>
                <a:gd name="T2" fmla="*/ 0 w 47"/>
                <a:gd name="T3" fmla="*/ 37 h 38"/>
                <a:gd name="T4" fmla="*/ 47 w 47"/>
                <a:gd name="T5" fmla="*/ 38 h 38"/>
                <a:gd name="T6" fmla="*/ 19 w 47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38">
                  <a:moveTo>
                    <a:pt x="19" y="0"/>
                  </a:moveTo>
                  <a:lnTo>
                    <a:pt x="0" y="37"/>
                  </a:lnTo>
                  <a:lnTo>
                    <a:pt x="47" y="3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5653" y="3393"/>
              <a:ext cx="656" cy="347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253" y="1941"/>
              <a:ext cx="25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895" y="2757"/>
              <a:ext cx="1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347" y="2757"/>
              <a:ext cx="1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5570" y="3562"/>
              <a:ext cx="1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插入</a:t>
                </a:r>
                <a:r>
                  <a:rPr lang="en-US" altLang="zh-CN"/>
                  <a:t>phi</a:t>
                </a:r>
                <a:r>
                  <a:rPr lang="zh-CN" altLang="en-US"/>
                  <a:t>函数</a:t>
                </a:r>
                <a:endParaRPr lang="en-US" altLang="zh-CN"/>
              </a:p>
              <a:p>
                <a:pPr lvl="1"/>
                <a:r>
                  <a:rPr lang="zh-CN" altLang="en-US"/>
                  <a:t>哪些内存变量需要插入？</a:t>
                </a:r>
                <a:r>
                  <a:rPr lang="en-US" altLang="zh-CN"/>
                  <a:t>-&gt; </a:t>
                </a:r>
                <a:r>
                  <a:rPr lang="zh-CN" altLang="en-US"/>
                  <a:t>跨多个基本块的内存变量</a:t>
                </a:r>
                <a:endParaRPr lang="en-US" altLang="zh-CN"/>
              </a:p>
              <a:p>
                <a:pPr lvl="1"/>
                <a:r>
                  <a:rPr lang="zh-CN" altLang="en-US"/>
                  <a:t>在哪插入？ </a:t>
                </a:r>
                <a:r>
                  <a:rPr lang="en-US" altLang="zh-CN"/>
                  <a:t>-&gt; </a:t>
                </a:r>
                <a:r>
                  <a:rPr lang="zh-CN" altLang="en-US"/>
                  <a:t>被定义变量所在的支配边界</a:t>
                </a:r>
                <a:r>
                  <a:rPr lang="en-US" altLang="zh-CN"/>
                  <a:t> </a:t>
                </a:r>
                <a:endParaRPr lang="en-US" altLang="zh-CN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支配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边界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的前驱节点，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不严格支配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/>
                  <a:t>.</a:t>
                </a:r>
                <a:endParaRPr lang="zh-CN" altLang="zh-CN"/>
              </a:p>
              <a:p>
                <a:pPr lvl="1"/>
                <a:r>
                  <a:rPr lang="en-US" altLang="zh-CN" b="1">
                    <a:cs typeface="Arial" panose="020B0604020202090204" pitchFamily="34" charset="0"/>
                  </a:rPr>
                  <a:t>%1</a:t>
                </a:r>
                <a:r>
                  <a:rPr lang="zh-CN" altLang="en-US" b="1">
                    <a:cs typeface="Arial" panose="020B0604020202090204" pitchFamily="34" charset="0"/>
                  </a:rPr>
                  <a:t>在</a:t>
                </a:r>
                <a:r>
                  <a:rPr lang="en-US" altLang="zh-CN" b="1">
                    <a:cs typeface="Arial" panose="020B0604020202090204" pitchFamily="34" charset="0"/>
                  </a:rPr>
                  <a:t>B1, B2, B4</a:t>
                </a:r>
                <a:r>
                  <a:rPr lang="zh-CN" altLang="en-US" b="1">
                    <a:cs typeface="Arial" panose="020B0604020202090204" pitchFamily="34" charset="0"/>
                  </a:rPr>
                  <a:t>中被定义，</a:t>
                </a:r>
                <a:r>
                  <a:rPr lang="zh-CN" altLang="en-US">
                    <a:cs typeface="Arial" panose="020B0604020202090204" pitchFamily="34" charset="0"/>
                  </a:rPr>
                  <a:t>其</a:t>
                </a:r>
                <a:r>
                  <a:rPr lang="zh-CN" altLang="en-US" b="1">
                    <a:cs typeface="Arial" panose="020B0604020202090204" pitchFamily="34" charset="0"/>
                  </a:rPr>
                  <a:t>支配边界为：</a:t>
                </a:r>
                <a:endParaRPr lang="en-US" altLang="zh-CN" b="1">
                  <a:cs typeface="Arial" panose="020B0604020202090204" pitchFamily="34" charset="0"/>
                </a:endParaRPr>
              </a:p>
              <a:p>
                <a:pPr lvl="2"/>
                <a:r>
                  <a:rPr lang="en-US" altLang="zh-CN">
                    <a:cs typeface="Arial" panose="020B0604020202090204" pitchFamily="34" charset="0"/>
                  </a:rPr>
                  <a:t>DF(B1) = {B3}</a:t>
                </a:r>
                <a:endParaRPr lang="en-US" altLang="zh-CN">
                  <a:cs typeface="Arial" panose="020B0604020202090204" pitchFamily="34" charset="0"/>
                </a:endParaRPr>
              </a:p>
              <a:p>
                <a:pPr lvl="2"/>
                <a:r>
                  <a:rPr lang="en-US" altLang="zh-CN">
                    <a:cs typeface="Arial" panose="020B0604020202090204" pitchFamily="34" charset="0"/>
                  </a:rPr>
                  <a:t>DF(B2) = {B3}</a:t>
                </a:r>
                <a:endParaRPr lang="en-US" altLang="zh-CN">
                  <a:cs typeface="Arial" panose="020B0604020202090204" pitchFamily="34" charset="0"/>
                </a:endParaRPr>
              </a:p>
              <a:p>
                <a:pPr lvl="2"/>
                <a:r>
                  <a:rPr lang="en-US" altLang="zh-CN">
                    <a:cs typeface="Arial" panose="020B0604020202090204" pitchFamily="34" charset="0"/>
                  </a:rPr>
                  <a:t>DF(B4) = {B5}</a:t>
                </a:r>
                <a:endParaRPr lang="en-US" altLang="zh-CN">
                  <a:cs typeface="Arial" panose="020B0604020202090204" pitchFamily="34" charset="0"/>
                </a:endParaRPr>
              </a:p>
              <a:p>
                <a:pPr lvl="1"/>
                <a:r>
                  <a:rPr lang="zh-CN" altLang="en-US">
                    <a:cs typeface="Arial" panose="020B0604020202090204" pitchFamily="34" charset="0"/>
                  </a:rPr>
                  <a:t>含义：在支配边界中，存在相关变量的多个定义</a:t>
                </a:r>
                <a:endParaRPr lang="en-US" altLang="zh-CN">
                  <a:cs typeface="Arial" panose="020B0604020202090204" pitchFamily="34" charset="0"/>
                </a:endParaRPr>
              </a:p>
              <a:p>
                <a:pPr lvl="2"/>
                <a:r>
                  <a:rPr lang="zh-CN" altLang="en-US">
                    <a:cs typeface="Arial" panose="020B0604020202090204" pitchFamily="34" charset="0"/>
                  </a:rPr>
                  <a:t>如</a:t>
                </a:r>
                <a:r>
                  <a:rPr lang="en-US" altLang="zh-CN">
                    <a:cs typeface="Arial" panose="020B0604020202090204" pitchFamily="34" charset="0"/>
                  </a:rPr>
                  <a:t>B3: %2</a:t>
                </a:r>
                <a:r>
                  <a:rPr lang="zh-CN" altLang="en-US">
                    <a:cs typeface="Arial" panose="020B0604020202090204" pitchFamily="34" charset="0"/>
                  </a:rPr>
                  <a:t>取</a:t>
                </a:r>
                <a:r>
                  <a:rPr lang="en-US" altLang="zh-CN">
                    <a:cs typeface="Arial" panose="020B0604020202090204" pitchFamily="34" charset="0"/>
                  </a:rPr>
                  <a:t>1</a:t>
                </a:r>
                <a:r>
                  <a:rPr lang="zh-CN" altLang="en-US">
                    <a:cs typeface="Arial" panose="020B0604020202090204" pitchFamily="34" charset="0"/>
                  </a:rPr>
                  <a:t>还是</a:t>
                </a:r>
                <a:r>
                  <a:rPr lang="en-US" altLang="zh-CN">
                    <a:cs typeface="Arial" panose="020B0604020202090204" pitchFamily="34" charset="0"/>
                  </a:rPr>
                  <a:t>2</a:t>
                </a:r>
                <a:endParaRPr lang="en-US" altLang="zh-CN">
                  <a:cs typeface="Arial" panose="020B0604020202090204" pitchFamily="34" charset="0"/>
                </a:endParaRPr>
              </a:p>
              <a:p>
                <a:pPr lvl="2"/>
                <a:r>
                  <a:rPr lang="zh-CN" altLang="en-US">
                    <a:cs typeface="Arial" panose="020B0604020202090204" pitchFamily="34" charset="0"/>
                  </a:rPr>
                  <a:t>如</a:t>
                </a:r>
                <a:r>
                  <a:rPr lang="en-US" altLang="zh-CN">
                    <a:cs typeface="Arial" panose="020B0604020202090204" pitchFamily="34" charset="0"/>
                  </a:rPr>
                  <a:t>B5: %3</a:t>
                </a:r>
                <a:r>
                  <a:rPr lang="zh-CN" altLang="en-US">
                    <a:cs typeface="Arial" panose="020B0604020202090204" pitchFamily="34" charset="0"/>
                  </a:rPr>
                  <a:t>取</a:t>
                </a:r>
                <a:r>
                  <a:rPr lang="en-US" altLang="zh-CN">
                    <a:cs typeface="Arial" panose="020B0604020202090204" pitchFamily="34" charset="0"/>
                  </a:rPr>
                  <a:t>1</a:t>
                </a:r>
                <a:r>
                  <a:rPr lang="zh-CN" altLang="en-US">
                    <a:cs typeface="Arial" panose="020B0604020202090204" pitchFamily="34" charset="0"/>
                  </a:rPr>
                  <a:t>、</a:t>
                </a:r>
                <a:r>
                  <a:rPr lang="en-US" altLang="zh-CN">
                    <a:cs typeface="Arial" panose="020B0604020202090204" pitchFamily="34" charset="0"/>
                  </a:rPr>
                  <a:t>2</a:t>
                </a:r>
                <a:r>
                  <a:rPr lang="zh-CN" altLang="en-US">
                    <a:cs typeface="Arial" panose="020B0604020202090204" pitchFamily="34" charset="0"/>
                  </a:rPr>
                  <a:t>还是</a:t>
                </a:r>
                <a:r>
                  <a:rPr lang="en-US" altLang="zh-CN">
                    <a:cs typeface="Arial" panose="020B0604020202090204" pitchFamily="34" charset="0"/>
                  </a:rPr>
                  <a:t>3</a:t>
                </a:r>
                <a:endParaRPr lang="en-US" altLang="zh-CN">
                  <a:cs typeface="Arial" panose="020B0604020202090204" pitchFamily="34" charset="0"/>
                </a:endParaRPr>
              </a:p>
              <a:p>
                <a:pPr lvl="1"/>
                <a:endParaRPr lang="en-US" altLang="zh-CN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27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059" y="3005259"/>
            <a:ext cx="5435425" cy="37162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/>
              <a:t>-&gt; </a:t>
            </a:r>
            <a:r>
              <a:rPr lang="zh-CN" altLang="en-US"/>
              <a:t>跨多个基本块的内存变量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B3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0534" y="2219325"/>
            <a:ext cx="6584950" cy="4502150"/>
          </a:xfrm>
          <a:prstGeom prst="rect">
            <a:avLst/>
          </a:prstGeom>
        </p:spPr>
      </p:pic>
      <p:sp>
        <p:nvSpPr>
          <p:cNvPr id="2049" name="矩形 2048"/>
          <p:cNvSpPr>
            <a:spLocks noChangeAspect="1"/>
          </p:cNvSpPr>
          <p:nvPr/>
        </p:nvSpPr>
        <p:spPr>
          <a:xfrm>
            <a:off x="5461000" y="2219325"/>
            <a:ext cx="6584950" cy="45021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0" name="矩形 2049"/>
          <p:cNvSpPr>
            <a:spLocks noChangeAspect="1"/>
          </p:cNvSpPr>
          <p:nvPr/>
        </p:nvSpPr>
        <p:spPr>
          <a:xfrm>
            <a:off x="5461000" y="2219325"/>
            <a:ext cx="6584950" cy="450215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/>
              <a:t>-&gt; </a:t>
            </a:r>
            <a:r>
              <a:rPr lang="zh-CN" altLang="en-US"/>
              <a:t>跨多个基本块的内存变量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B3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2"/>
            <a:r>
              <a:rPr lang="en-US" altLang="zh-CN"/>
              <a:t>B3</a:t>
            </a:r>
            <a:r>
              <a:rPr lang="zh-CN" altLang="en-US"/>
              <a:t>插入的</a:t>
            </a:r>
            <a:r>
              <a:rPr lang="en-US" altLang="zh-CN"/>
              <a:t>phi</a:t>
            </a:r>
            <a:r>
              <a:rPr lang="zh-CN" altLang="en-US"/>
              <a:t>函数本身也是对</a:t>
            </a:r>
            <a:r>
              <a:rPr lang="en-US" altLang="zh-CN"/>
              <a:t>%1</a:t>
            </a:r>
            <a:r>
              <a:rPr lang="zh-CN" altLang="en-US"/>
              <a:t>的定义，</a:t>
            </a:r>
            <a:endParaRPr lang="en-US" altLang="zh-CN"/>
          </a:p>
          <a:p>
            <a:pPr marL="599440" lvl="2" indent="0">
              <a:buNone/>
            </a:pPr>
            <a:r>
              <a:rPr lang="zh-CN" altLang="en-US"/>
              <a:t>也要在其支配边界</a:t>
            </a:r>
            <a:r>
              <a:rPr lang="en-US" altLang="zh-CN"/>
              <a:t>DF(B3) = {B5}</a:t>
            </a: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函数，</a:t>
            </a:r>
            <a:endParaRPr lang="en-US" altLang="zh-CN"/>
          </a:p>
          <a:p>
            <a:pPr marL="599440" lvl="2" indent="0">
              <a:buNone/>
            </a:pPr>
            <a:r>
              <a:rPr lang="zh-CN" altLang="en-US"/>
              <a:t>所以在</a:t>
            </a:r>
            <a:r>
              <a:rPr lang="en-US" altLang="zh-CN"/>
              <a:t>B5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0534" y="2219325"/>
            <a:ext cx="6584950" cy="4502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/>
              <a:t>-&gt; </a:t>
            </a:r>
            <a:r>
              <a:rPr lang="zh-CN" altLang="en-US"/>
              <a:t>跨多个基本块的内存变量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B3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2"/>
            <a:r>
              <a:rPr lang="en-US" altLang="zh-CN"/>
              <a:t>B3</a:t>
            </a:r>
            <a:r>
              <a:rPr lang="zh-CN" altLang="en-US"/>
              <a:t>插入的</a:t>
            </a:r>
            <a:r>
              <a:rPr lang="en-US" altLang="zh-CN"/>
              <a:t>phi</a:t>
            </a:r>
            <a:r>
              <a:rPr lang="zh-CN" altLang="en-US"/>
              <a:t>函数本身也是对</a:t>
            </a:r>
            <a:r>
              <a:rPr lang="en-US" altLang="zh-CN"/>
              <a:t>%1</a:t>
            </a:r>
            <a:r>
              <a:rPr lang="zh-CN" altLang="en-US"/>
              <a:t>的定义，</a:t>
            </a:r>
            <a:endParaRPr lang="en-US" altLang="zh-CN"/>
          </a:p>
          <a:p>
            <a:pPr marL="599440" lvl="2" indent="0">
              <a:buNone/>
            </a:pPr>
            <a:r>
              <a:rPr lang="zh-CN" altLang="en-US"/>
              <a:t>也要在其支配边界</a:t>
            </a:r>
            <a:r>
              <a:rPr lang="en-US" altLang="zh-CN"/>
              <a:t>DF(B3) = {B5}</a:t>
            </a: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函数，</a:t>
            </a:r>
            <a:endParaRPr lang="en-US" altLang="zh-CN"/>
          </a:p>
          <a:p>
            <a:pPr marL="599440" lvl="2" indent="0">
              <a:buNone/>
            </a:pPr>
            <a:r>
              <a:rPr lang="zh-CN" altLang="en-US"/>
              <a:t>所以在</a:t>
            </a:r>
            <a:r>
              <a:rPr lang="en-US" altLang="zh-CN"/>
              <a:t>B5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0534" y="2219325"/>
            <a:ext cx="6584950" cy="45021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034053"/>
            <a:chOff x="5828440" y="1227582"/>
            <a:chExt cx="6078765" cy="4034053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604962"/>
              <a:chOff x="7012082" y="5025956"/>
              <a:chExt cx="3012546" cy="604962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机器无关的代码优化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是中间代码优化的基本单元，执行编译器的转换和优化。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就是“遍历一遍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，可以同时对它做一些操作”的意思。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1150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</a:t>
            </a:r>
            <a:r>
              <a:rPr lang="zh-CN" altLang="en-US"/>
              <a:t>的概念</a:t>
            </a:r>
            <a:endParaRPr lang="zh-CN" altLang="en-US"/>
          </a:p>
        </p:txBody>
      </p:sp>
      <p:grpSp>
        <p:nvGrpSpPr>
          <p:cNvPr id="518" name="组合 517"/>
          <p:cNvGrpSpPr/>
          <p:nvPr/>
        </p:nvGrpSpPr>
        <p:grpSpPr>
          <a:xfrm>
            <a:off x="263785" y="2634569"/>
            <a:ext cx="11705956" cy="3367088"/>
            <a:chOff x="182563" y="2068513"/>
            <a:chExt cx="11705956" cy="3367088"/>
          </a:xfrm>
        </p:grpSpPr>
        <p:sp>
          <p:nvSpPr>
            <p:cNvPr id="79" name="Freeform 5"/>
            <p:cNvSpPr>
              <a:spLocks noEditPoints="1"/>
            </p:cNvSpPr>
            <p:nvPr/>
          </p:nvSpPr>
          <p:spPr bwMode="auto">
            <a:xfrm>
              <a:off x="7162801" y="2079626"/>
              <a:ext cx="3965575" cy="3355975"/>
            </a:xfrm>
            <a:custGeom>
              <a:avLst/>
              <a:gdLst>
                <a:gd name="T0" fmla="*/ 214 w 4431"/>
                <a:gd name="T1" fmla="*/ 0 h 3738"/>
                <a:gd name="T2" fmla="*/ 427 w 4431"/>
                <a:gd name="T3" fmla="*/ 0 h 3738"/>
                <a:gd name="T4" fmla="*/ 747 w 4431"/>
                <a:gd name="T5" fmla="*/ 0 h 3738"/>
                <a:gd name="T6" fmla="*/ 1067 w 4431"/>
                <a:gd name="T7" fmla="*/ 0 h 3738"/>
                <a:gd name="T8" fmla="*/ 1280 w 4431"/>
                <a:gd name="T9" fmla="*/ 0 h 3738"/>
                <a:gd name="T10" fmla="*/ 1600 w 4431"/>
                <a:gd name="T11" fmla="*/ 0 h 3738"/>
                <a:gd name="T12" fmla="*/ 1920 w 4431"/>
                <a:gd name="T13" fmla="*/ 0 h 3738"/>
                <a:gd name="T14" fmla="*/ 2134 w 4431"/>
                <a:gd name="T15" fmla="*/ 0 h 3738"/>
                <a:gd name="T16" fmla="*/ 2454 w 4431"/>
                <a:gd name="T17" fmla="*/ 0 h 3738"/>
                <a:gd name="T18" fmla="*/ 2774 w 4431"/>
                <a:gd name="T19" fmla="*/ 0 h 3738"/>
                <a:gd name="T20" fmla="*/ 2987 w 4431"/>
                <a:gd name="T21" fmla="*/ 0 h 3738"/>
                <a:gd name="T22" fmla="*/ 3307 w 4431"/>
                <a:gd name="T23" fmla="*/ 0 h 3738"/>
                <a:gd name="T24" fmla="*/ 3627 w 4431"/>
                <a:gd name="T25" fmla="*/ 0 h 3738"/>
                <a:gd name="T26" fmla="*/ 3840 w 4431"/>
                <a:gd name="T27" fmla="*/ 0 h 3738"/>
                <a:gd name="T28" fmla="*/ 4160 w 4431"/>
                <a:gd name="T29" fmla="*/ 0 h 3738"/>
                <a:gd name="T30" fmla="*/ 4431 w 4431"/>
                <a:gd name="T31" fmla="*/ 49 h 3738"/>
                <a:gd name="T32" fmla="*/ 4431 w 4431"/>
                <a:gd name="T33" fmla="*/ 263 h 3738"/>
                <a:gd name="T34" fmla="*/ 4431 w 4431"/>
                <a:gd name="T35" fmla="*/ 583 h 3738"/>
                <a:gd name="T36" fmla="*/ 4431 w 4431"/>
                <a:gd name="T37" fmla="*/ 903 h 3738"/>
                <a:gd name="T38" fmla="*/ 4431 w 4431"/>
                <a:gd name="T39" fmla="*/ 1116 h 3738"/>
                <a:gd name="T40" fmla="*/ 4431 w 4431"/>
                <a:gd name="T41" fmla="*/ 1436 h 3738"/>
                <a:gd name="T42" fmla="*/ 4431 w 4431"/>
                <a:gd name="T43" fmla="*/ 1756 h 3738"/>
                <a:gd name="T44" fmla="*/ 4431 w 4431"/>
                <a:gd name="T45" fmla="*/ 1969 h 3738"/>
                <a:gd name="T46" fmla="*/ 4431 w 4431"/>
                <a:gd name="T47" fmla="*/ 2289 h 3738"/>
                <a:gd name="T48" fmla="*/ 4431 w 4431"/>
                <a:gd name="T49" fmla="*/ 2609 h 3738"/>
                <a:gd name="T50" fmla="*/ 4431 w 4431"/>
                <a:gd name="T51" fmla="*/ 2823 h 3738"/>
                <a:gd name="T52" fmla="*/ 4431 w 4431"/>
                <a:gd name="T53" fmla="*/ 3143 h 3738"/>
                <a:gd name="T54" fmla="*/ 4431 w 4431"/>
                <a:gd name="T55" fmla="*/ 3463 h 3738"/>
                <a:gd name="T56" fmla="*/ 4431 w 4431"/>
                <a:gd name="T57" fmla="*/ 3676 h 3738"/>
                <a:gd name="T58" fmla="*/ 4280 w 4431"/>
                <a:gd name="T59" fmla="*/ 3738 h 3738"/>
                <a:gd name="T60" fmla="*/ 3960 w 4431"/>
                <a:gd name="T61" fmla="*/ 3738 h 3738"/>
                <a:gd name="T62" fmla="*/ 3640 w 4431"/>
                <a:gd name="T63" fmla="*/ 3738 h 3738"/>
                <a:gd name="T64" fmla="*/ 3426 w 4431"/>
                <a:gd name="T65" fmla="*/ 3738 h 3738"/>
                <a:gd name="T66" fmla="*/ 3106 w 4431"/>
                <a:gd name="T67" fmla="*/ 3738 h 3738"/>
                <a:gd name="T68" fmla="*/ 2786 w 4431"/>
                <a:gd name="T69" fmla="*/ 3738 h 3738"/>
                <a:gd name="T70" fmla="*/ 2573 w 4431"/>
                <a:gd name="T71" fmla="*/ 3738 h 3738"/>
                <a:gd name="T72" fmla="*/ 2253 w 4431"/>
                <a:gd name="T73" fmla="*/ 3738 h 3738"/>
                <a:gd name="T74" fmla="*/ 1933 w 4431"/>
                <a:gd name="T75" fmla="*/ 3738 h 3738"/>
                <a:gd name="T76" fmla="*/ 1720 w 4431"/>
                <a:gd name="T77" fmla="*/ 3738 h 3738"/>
                <a:gd name="T78" fmla="*/ 1400 w 4431"/>
                <a:gd name="T79" fmla="*/ 3738 h 3738"/>
                <a:gd name="T80" fmla="*/ 1080 w 4431"/>
                <a:gd name="T81" fmla="*/ 3738 h 3738"/>
                <a:gd name="T82" fmla="*/ 866 w 4431"/>
                <a:gd name="T83" fmla="*/ 3738 h 3738"/>
                <a:gd name="T84" fmla="*/ 546 w 4431"/>
                <a:gd name="T85" fmla="*/ 3738 h 3738"/>
                <a:gd name="T86" fmla="*/ 226 w 4431"/>
                <a:gd name="T87" fmla="*/ 3738 h 3738"/>
                <a:gd name="T88" fmla="*/ 13 w 4431"/>
                <a:gd name="T89" fmla="*/ 3738 h 3738"/>
                <a:gd name="T90" fmla="*/ 0 w 4431"/>
                <a:gd name="T91" fmla="*/ 3538 h 3738"/>
                <a:gd name="T92" fmla="*/ 0 w 4431"/>
                <a:gd name="T93" fmla="*/ 3218 h 3738"/>
                <a:gd name="T94" fmla="*/ 0 w 4431"/>
                <a:gd name="T95" fmla="*/ 2898 h 3738"/>
                <a:gd name="T96" fmla="*/ 0 w 4431"/>
                <a:gd name="T97" fmla="*/ 2684 h 3738"/>
                <a:gd name="T98" fmla="*/ 0 w 4431"/>
                <a:gd name="T99" fmla="*/ 2364 h 3738"/>
                <a:gd name="T100" fmla="*/ 0 w 4431"/>
                <a:gd name="T101" fmla="*/ 2044 h 3738"/>
                <a:gd name="T102" fmla="*/ 0 w 4431"/>
                <a:gd name="T103" fmla="*/ 1831 h 3738"/>
                <a:gd name="T104" fmla="*/ 0 w 4431"/>
                <a:gd name="T105" fmla="*/ 1511 h 3738"/>
                <a:gd name="T106" fmla="*/ 0 w 4431"/>
                <a:gd name="T107" fmla="*/ 1191 h 3738"/>
                <a:gd name="T108" fmla="*/ 0 w 4431"/>
                <a:gd name="T109" fmla="*/ 978 h 3738"/>
                <a:gd name="T110" fmla="*/ 0 w 4431"/>
                <a:gd name="T111" fmla="*/ 658 h 3738"/>
                <a:gd name="T112" fmla="*/ 0 w 4431"/>
                <a:gd name="T113" fmla="*/ 338 h 3738"/>
                <a:gd name="T114" fmla="*/ 0 w 4431"/>
                <a:gd name="T115" fmla="*/ 124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31" h="3738">
                  <a:moveTo>
                    <a:pt x="0" y="0"/>
                  </a:moveTo>
                  <a:lnTo>
                    <a:pt x="0" y="0"/>
                  </a:lnTo>
                  <a:lnTo>
                    <a:pt x="107" y="0"/>
                  </a:lnTo>
                  <a:moveTo>
                    <a:pt x="214" y="0"/>
                  </a:moveTo>
                  <a:lnTo>
                    <a:pt x="214" y="0"/>
                  </a:lnTo>
                  <a:lnTo>
                    <a:pt x="320" y="0"/>
                  </a:lnTo>
                  <a:moveTo>
                    <a:pt x="427" y="0"/>
                  </a:moveTo>
                  <a:lnTo>
                    <a:pt x="427" y="0"/>
                  </a:lnTo>
                  <a:lnTo>
                    <a:pt x="534" y="0"/>
                  </a:lnTo>
                  <a:moveTo>
                    <a:pt x="640" y="0"/>
                  </a:moveTo>
                  <a:lnTo>
                    <a:pt x="640" y="0"/>
                  </a:lnTo>
                  <a:lnTo>
                    <a:pt x="747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960" y="0"/>
                  </a:lnTo>
                  <a:moveTo>
                    <a:pt x="1067" y="0"/>
                  </a:moveTo>
                  <a:lnTo>
                    <a:pt x="1067" y="0"/>
                  </a:lnTo>
                  <a:lnTo>
                    <a:pt x="1174" y="0"/>
                  </a:lnTo>
                  <a:moveTo>
                    <a:pt x="1280" y="0"/>
                  </a:moveTo>
                  <a:lnTo>
                    <a:pt x="1280" y="0"/>
                  </a:lnTo>
                  <a:lnTo>
                    <a:pt x="1387" y="0"/>
                  </a:lnTo>
                  <a:moveTo>
                    <a:pt x="1494" y="0"/>
                  </a:moveTo>
                  <a:lnTo>
                    <a:pt x="1494" y="0"/>
                  </a:lnTo>
                  <a:lnTo>
                    <a:pt x="1600" y="0"/>
                  </a:lnTo>
                  <a:moveTo>
                    <a:pt x="1707" y="0"/>
                  </a:moveTo>
                  <a:lnTo>
                    <a:pt x="1707" y="0"/>
                  </a:lnTo>
                  <a:lnTo>
                    <a:pt x="1814" y="0"/>
                  </a:lnTo>
                  <a:moveTo>
                    <a:pt x="1920" y="0"/>
                  </a:moveTo>
                  <a:lnTo>
                    <a:pt x="1920" y="0"/>
                  </a:lnTo>
                  <a:lnTo>
                    <a:pt x="2027" y="0"/>
                  </a:lnTo>
                  <a:moveTo>
                    <a:pt x="2134" y="0"/>
                  </a:moveTo>
                  <a:lnTo>
                    <a:pt x="2134" y="0"/>
                  </a:lnTo>
                  <a:lnTo>
                    <a:pt x="2240" y="0"/>
                  </a:lnTo>
                  <a:moveTo>
                    <a:pt x="2347" y="0"/>
                  </a:moveTo>
                  <a:lnTo>
                    <a:pt x="2347" y="0"/>
                  </a:lnTo>
                  <a:lnTo>
                    <a:pt x="2454" y="0"/>
                  </a:lnTo>
                  <a:moveTo>
                    <a:pt x="2560" y="0"/>
                  </a:moveTo>
                  <a:lnTo>
                    <a:pt x="2560" y="0"/>
                  </a:lnTo>
                  <a:lnTo>
                    <a:pt x="2667" y="0"/>
                  </a:lnTo>
                  <a:moveTo>
                    <a:pt x="2774" y="0"/>
                  </a:moveTo>
                  <a:lnTo>
                    <a:pt x="2774" y="0"/>
                  </a:lnTo>
                  <a:lnTo>
                    <a:pt x="2880" y="0"/>
                  </a:lnTo>
                  <a:moveTo>
                    <a:pt x="2987" y="0"/>
                  </a:moveTo>
                  <a:lnTo>
                    <a:pt x="2987" y="0"/>
                  </a:lnTo>
                  <a:lnTo>
                    <a:pt x="3094" y="0"/>
                  </a:lnTo>
                  <a:moveTo>
                    <a:pt x="3200" y="0"/>
                  </a:moveTo>
                  <a:lnTo>
                    <a:pt x="3200" y="0"/>
                  </a:lnTo>
                  <a:lnTo>
                    <a:pt x="3307" y="0"/>
                  </a:lnTo>
                  <a:moveTo>
                    <a:pt x="3414" y="0"/>
                  </a:moveTo>
                  <a:lnTo>
                    <a:pt x="3414" y="0"/>
                  </a:lnTo>
                  <a:lnTo>
                    <a:pt x="3520" y="0"/>
                  </a:lnTo>
                  <a:moveTo>
                    <a:pt x="3627" y="0"/>
                  </a:moveTo>
                  <a:lnTo>
                    <a:pt x="3627" y="0"/>
                  </a:lnTo>
                  <a:lnTo>
                    <a:pt x="3734" y="0"/>
                  </a:lnTo>
                  <a:moveTo>
                    <a:pt x="3840" y="0"/>
                  </a:moveTo>
                  <a:lnTo>
                    <a:pt x="3840" y="0"/>
                  </a:lnTo>
                  <a:lnTo>
                    <a:pt x="3947" y="0"/>
                  </a:lnTo>
                  <a:moveTo>
                    <a:pt x="4054" y="0"/>
                  </a:moveTo>
                  <a:lnTo>
                    <a:pt x="4054" y="0"/>
                  </a:lnTo>
                  <a:lnTo>
                    <a:pt x="4160" y="0"/>
                  </a:lnTo>
                  <a:moveTo>
                    <a:pt x="4267" y="0"/>
                  </a:moveTo>
                  <a:lnTo>
                    <a:pt x="4267" y="0"/>
                  </a:lnTo>
                  <a:lnTo>
                    <a:pt x="4374" y="0"/>
                  </a:lnTo>
                  <a:moveTo>
                    <a:pt x="4431" y="49"/>
                  </a:moveTo>
                  <a:lnTo>
                    <a:pt x="4431" y="49"/>
                  </a:lnTo>
                  <a:lnTo>
                    <a:pt x="4431" y="156"/>
                  </a:lnTo>
                  <a:moveTo>
                    <a:pt x="4431" y="263"/>
                  </a:moveTo>
                  <a:lnTo>
                    <a:pt x="4431" y="263"/>
                  </a:lnTo>
                  <a:lnTo>
                    <a:pt x="4431" y="369"/>
                  </a:lnTo>
                  <a:moveTo>
                    <a:pt x="4431" y="476"/>
                  </a:moveTo>
                  <a:lnTo>
                    <a:pt x="4431" y="476"/>
                  </a:lnTo>
                  <a:lnTo>
                    <a:pt x="4431" y="583"/>
                  </a:lnTo>
                  <a:moveTo>
                    <a:pt x="4431" y="689"/>
                  </a:moveTo>
                  <a:lnTo>
                    <a:pt x="4431" y="689"/>
                  </a:lnTo>
                  <a:lnTo>
                    <a:pt x="4431" y="796"/>
                  </a:lnTo>
                  <a:moveTo>
                    <a:pt x="4431" y="903"/>
                  </a:moveTo>
                  <a:lnTo>
                    <a:pt x="4431" y="903"/>
                  </a:lnTo>
                  <a:lnTo>
                    <a:pt x="4431" y="1009"/>
                  </a:lnTo>
                  <a:moveTo>
                    <a:pt x="4431" y="1116"/>
                  </a:moveTo>
                  <a:lnTo>
                    <a:pt x="4431" y="1116"/>
                  </a:lnTo>
                  <a:lnTo>
                    <a:pt x="4431" y="1223"/>
                  </a:lnTo>
                  <a:moveTo>
                    <a:pt x="4431" y="1329"/>
                  </a:moveTo>
                  <a:lnTo>
                    <a:pt x="4431" y="1329"/>
                  </a:lnTo>
                  <a:lnTo>
                    <a:pt x="4431" y="1436"/>
                  </a:lnTo>
                  <a:moveTo>
                    <a:pt x="4431" y="1543"/>
                  </a:moveTo>
                  <a:lnTo>
                    <a:pt x="4431" y="1543"/>
                  </a:lnTo>
                  <a:lnTo>
                    <a:pt x="4431" y="1649"/>
                  </a:lnTo>
                  <a:moveTo>
                    <a:pt x="4431" y="1756"/>
                  </a:moveTo>
                  <a:lnTo>
                    <a:pt x="4431" y="1756"/>
                  </a:lnTo>
                  <a:lnTo>
                    <a:pt x="4431" y="1863"/>
                  </a:lnTo>
                  <a:moveTo>
                    <a:pt x="4431" y="1969"/>
                  </a:moveTo>
                  <a:lnTo>
                    <a:pt x="4431" y="1969"/>
                  </a:lnTo>
                  <a:lnTo>
                    <a:pt x="4431" y="2076"/>
                  </a:lnTo>
                  <a:moveTo>
                    <a:pt x="4431" y="2183"/>
                  </a:moveTo>
                  <a:lnTo>
                    <a:pt x="4431" y="2183"/>
                  </a:lnTo>
                  <a:lnTo>
                    <a:pt x="4431" y="2289"/>
                  </a:lnTo>
                  <a:moveTo>
                    <a:pt x="4431" y="2396"/>
                  </a:moveTo>
                  <a:lnTo>
                    <a:pt x="4431" y="2396"/>
                  </a:lnTo>
                  <a:lnTo>
                    <a:pt x="4431" y="2503"/>
                  </a:lnTo>
                  <a:moveTo>
                    <a:pt x="4431" y="2609"/>
                  </a:moveTo>
                  <a:lnTo>
                    <a:pt x="4431" y="2609"/>
                  </a:lnTo>
                  <a:lnTo>
                    <a:pt x="4431" y="2716"/>
                  </a:lnTo>
                  <a:moveTo>
                    <a:pt x="4431" y="2823"/>
                  </a:moveTo>
                  <a:lnTo>
                    <a:pt x="4431" y="2823"/>
                  </a:lnTo>
                  <a:lnTo>
                    <a:pt x="4431" y="2929"/>
                  </a:lnTo>
                  <a:moveTo>
                    <a:pt x="4431" y="3036"/>
                  </a:moveTo>
                  <a:lnTo>
                    <a:pt x="4431" y="3036"/>
                  </a:lnTo>
                  <a:lnTo>
                    <a:pt x="4431" y="3143"/>
                  </a:lnTo>
                  <a:moveTo>
                    <a:pt x="4431" y="3249"/>
                  </a:moveTo>
                  <a:lnTo>
                    <a:pt x="4431" y="3249"/>
                  </a:lnTo>
                  <a:lnTo>
                    <a:pt x="4431" y="3356"/>
                  </a:lnTo>
                  <a:moveTo>
                    <a:pt x="4431" y="3463"/>
                  </a:moveTo>
                  <a:lnTo>
                    <a:pt x="4431" y="3463"/>
                  </a:lnTo>
                  <a:lnTo>
                    <a:pt x="4431" y="3569"/>
                  </a:lnTo>
                  <a:moveTo>
                    <a:pt x="4431" y="3676"/>
                  </a:moveTo>
                  <a:lnTo>
                    <a:pt x="4431" y="3676"/>
                  </a:lnTo>
                  <a:lnTo>
                    <a:pt x="4431" y="3738"/>
                  </a:lnTo>
                  <a:lnTo>
                    <a:pt x="4386" y="3738"/>
                  </a:lnTo>
                  <a:moveTo>
                    <a:pt x="4280" y="3738"/>
                  </a:moveTo>
                  <a:lnTo>
                    <a:pt x="4280" y="3738"/>
                  </a:lnTo>
                  <a:lnTo>
                    <a:pt x="4173" y="3738"/>
                  </a:lnTo>
                  <a:moveTo>
                    <a:pt x="4066" y="3738"/>
                  </a:moveTo>
                  <a:lnTo>
                    <a:pt x="4066" y="3738"/>
                  </a:lnTo>
                  <a:lnTo>
                    <a:pt x="3960" y="3738"/>
                  </a:lnTo>
                  <a:moveTo>
                    <a:pt x="3853" y="3738"/>
                  </a:moveTo>
                  <a:lnTo>
                    <a:pt x="3853" y="3738"/>
                  </a:lnTo>
                  <a:lnTo>
                    <a:pt x="3746" y="3738"/>
                  </a:lnTo>
                  <a:moveTo>
                    <a:pt x="3640" y="3738"/>
                  </a:moveTo>
                  <a:lnTo>
                    <a:pt x="3640" y="3738"/>
                  </a:lnTo>
                  <a:lnTo>
                    <a:pt x="3533" y="3738"/>
                  </a:lnTo>
                  <a:moveTo>
                    <a:pt x="3426" y="3738"/>
                  </a:moveTo>
                  <a:lnTo>
                    <a:pt x="3426" y="3738"/>
                  </a:lnTo>
                  <a:lnTo>
                    <a:pt x="3320" y="3738"/>
                  </a:lnTo>
                  <a:moveTo>
                    <a:pt x="3213" y="3738"/>
                  </a:moveTo>
                  <a:lnTo>
                    <a:pt x="3213" y="3738"/>
                  </a:lnTo>
                  <a:lnTo>
                    <a:pt x="3106" y="3738"/>
                  </a:lnTo>
                  <a:moveTo>
                    <a:pt x="3000" y="3738"/>
                  </a:moveTo>
                  <a:lnTo>
                    <a:pt x="3000" y="3738"/>
                  </a:lnTo>
                  <a:lnTo>
                    <a:pt x="2893" y="3738"/>
                  </a:lnTo>
                  <a:moveTo>
                    <a:pt x="2786" y="3738"/>
                  </a:moveTo>
                  <a:lnTo>
                    <a:pt x="2786" y="3738"/>
                  </a:lnTo>
                  <a:lnTo>
                    <a:pt x="2680" y="3738"/>
                  </a:lnTo>
                  <a:moveTo>
                    <a:pt x="2573" y="3738"/>
                  </a:moveTo>
                  <a:lnTo>
                    <a:pt x="2573" y="3738"/>
                  </a:lnTo>
                  <a:lnTo>
                    <a:pt x="2466" y="3738"/>
                  </a:lnTo>
                  <a:moveTo>
                    <a:pt x="2360" y="3738"/>
                  </a:moveTo>
                  <a:lnTo>
                    <a:pt x="2360" y="3738"/>
                  </a:lnTo>
                  <a:lnTo>
                    <a:pt x="2253" y="3738"/>
                  </a:lnTo>
                  <a:moveTo>
                    <a:pt x="2146" y="3738"/>
                  </a:moveTo>
                  <a:lnTo>
                    <a:pt x="2146" y="3738"/>
                  </a:lnTo>
                  <a:lnTo>
                    <a:pt x="2040" y="3738"/>
                  </a:lnTo>
                  <a:moveTo>
                    <a:pt x="1933" y="3738"/>
                  </a:moveTo>
                  <a:lnTo>
                    <a:pt x="1933" y="3738"/>
                  </a:lnTo>
                  <a:lnTo>
                    <a:pt x="1826" y="3738"/>
                  </a:lnTo>
                  <a:moveTo>
                    <a:pt x="1720" y="3738"/>
                  </a:moveTo>
                  <a:lnTo>
                    <a:pt x="1720" y="3738"/>
                  </a:lnTo>
                  <a:lnTo>
                    <a:pt x="1613" y="3738"/>
                  </a:lnTo>
                  <a:moveTo>
                    <a:pt x="1506" y="3738"/>
                  </a:moveTo>
                  <a:lnTo>
                    <a:pt x="1506" y="3738"/>
                  </a:lnTo>
                  <a:lnTo>
                    <a:pt x="1400" y="3738"/>
                  </a:lnTo>
                  <a:moveTo>
                    <a:pt x="1293" y="3738"/>
                  </a:moveTo>
                  <a:lnTo>
                    <a:pt x="1293" y="3738"/>
                  </a:lnTo>
                  <a:lnTo>
                    <a:pt x="1186" y="3738"/>
                  </a:lnTo>
                  <a:moveTo>
                    <a:pt x="1080" y="3738"/>
                  </a:moveTo>
                  <a:lnTo>
                    <a:pt x="1080" y="3738"/>
                  </a:lnTo>
                  <a:lnTo>
                    <a:pt x="973" y="3738"/>
                  </a:lnTo>
                  <a:moveTo>
                    <a:pt x="866" y="3738"/>
                  </a:moveTo>
                  <a:lnTo>
                    <a:pt x="866" y="3738"/>
                  </a:lnTo>
                  <a:lnTo>
                    <a:pt x="760" y="3738"/>
                  </a:lnTo>
                  <a:moveTo>
                    <a:pt x="653" y="3738"/>
                  </a:moveTo>
                  <a:lnTo>
                    <a:pt x="653" y="3738"/>
                  </a:lnTo>
                  <a:lnTo>
                    <a:pt x="546" y="3738"/>
                  </a:lnTo>
                  <a:moveTo>
                    <a:pt x="440" y="3738"/>
                  </a:moveTo>
                  <a:lnTo>
                    <a:pt x="440" y="3738"/>
                  </a:lnTo>
                  <a:lnTo>
                    <a:pt x="333" y="3738"/>
                  </a:lnTo>
                  <a:moveTo>
                    <a:pt x="226" y="3738"/>
                  </a:moveTo>
                  <a:lnTo>
                    <a:pt x="226" y="3738"/>
                  </a:lnTo>
                  <a:lnTo>
                    <a:pt x="120" y="3738"/>
                  </a:lnTo>
                  <a:moveTo>
                    <a:pt x="13" y="3738"/>
                  </a:moveTo>
                  <a:lnTo>
                    <a:pt x="13" y="3738"/>
                  </a:lnTo>
                  <a:lnTo>
                    <a:pt x="0" y="3738"/>
                  </a:lnTo>
                  <a:lnTo>
                    <a:pt x="0" y="3644"/>
                  </a:lnTo>
                  <a:moveTo>
                    <a:pt x="0" y="3538"/>
                  </a:moveTo>
                  <a:lnTo>
                    <a:pt x="0" y="3538"/>
                  </a:lnTo>
                  <a:lnTo>
                    <a:pt x="0" y="3431"/>
                  </a:lnTo>
                  <a:moveTo>
                    <a:pt x="0" y="3324"/>
                  </a:moveTo>
                  <a:lnTo>
                    <a:pt x="0" y="3324"/>
                  </a:lnTo>
                  <a:lnTo>
                    <a:pt x="0" y="3218"/>
                  </a:lnTo>
                  <a:moveTo>
                    <a:pt x="0" y="3111"/>
                  </a:moveTo>
                  <a:lnTo>
                    <a:pt x="0" y="3111"/>
                  </a:lnTo>
                  <a:lnTo>
                    <a:pt x="0" y="3004"/>
                  </a:lnTo>
                  <a:moveTo>
                    <a:pt x="0" y="2898"/>
                  </a:moveTo>
                  <a:lnTo>
                    <a:pt x="0" y="2898"/>
                  </a:lnTo>
                  <a:lnTo>
                    <a:pt x="0" y="2791"/>
                  </a:lnTo>
                  <a:moveTo>
                    <a:pt x="0" y="2684"/>
                  </a:moveTo>
                  <a:lnTo>
                    <a:pt x="0" y="2684"/>
                  </a:lnTo>
                  <a:lnTo>
                    <a:pt x="0" y="2578"/>
                  </a:lnTo>
                  <a:moveTo>
                    <a:pt x="0" y="2471"/>
                  </a:moveTo>
                  <a:lnTo>
                    <a:pt x="0" y="2471"/>
                  </a:lnTo>
                  <a:lnTo>
                    <a:pt x="0" y="2364"/>
                  </a:lnTo>
                  <a:moveTo>
                    <a:pt x="0" y="2258"/>
                  </a:moveTo>
                  <a:lnTo>
                    <a:pt x="0" y="2258"/>
                  </a:lnTo>
                  <a:lnTo>
                    <a:pt x="0" y="2151"/>
                  </a:lnTo>
                  <a:moveTo>
                    <a:pt x="0" y="2044"/>
                  </a:moveTo>
                  <a:lnTo>
                    <a:pt x="0" y="2044"/>
                  </a:lnTo>
                  <a:lnTo>
                    <a:pt x="0" y="1938"/>
                  </a:lnTo>
                  <a:moveTo>
                    <a:pt x="0" y="1831"/>
                  </a:moveTo>
                  <a:lnTo>
                    <a:pt x="0" y="1831"/>
                  </a:lnTo>
                  <a:lnTo>
                    <a:pt x="0" y="1724"/>
                  </a:lnTo>
                  <a:moveTo>
                    <a:pt x="0" y="1618"/>
                  </a:moveTo>
                  <a:lnTo>
                    <a:pt x="0" y="1618"/>
                  </a:lnTo>
                  <a:lnTo>
                    <a:pt x="0" y="1511"/>
                  </a:lnTo>
                  <a:moveTo>
                    <a:pt x="0" y="1404"/>
                  </a:moveTo>
                  <a:lnTo>
                    <a:pt x="0" y="1404"/>
                  </a:lnTo>
                  <a:lnTo>
                    <a:pt x="0" y="1298"/>
                  </a:lnTo>
                  <a:moveTo>
                    <a:pt x="0" y="1191"/>
                  </a:moveTo>
                  <a:lnTo>
                    <a:pt x="0" y="1191"/>
                  </a:lnTo>
                  <a:lnTo>
                    <a:pt x="0" y="1084"/>
                  </a:lnTo>
                  <a:moveTo>
                    <a:pt x="0" y="978"/>
                  </a:moveTo>
                  <a:lnTo>
                    <a:pt x="0" y="978"/>
                  </a:lnTo>
                  <a:lnTo>
                    <a:pt x="0" y="871"/>
                  </a:lnTo>
                  <a:moveTo>
                    <a:pt x="0" y="764"/>
                  </a:moveTo>
                  <a:lnTo>
                    <a:pt x="0" y="764"/>
                  </a:lnTo>
                  <a:lnTo>
                    <a:pt x="0" y="658"/>
                  </a:lnTo>
                  <a:moveTo>
                    <a:pt x="0" y="551"/>
                  </a:moveTo>
                  <a:lnTo>
                    <a:pt x="0" y="551"/>
                  </a:lnTo>
                  <a:lnTo>
                    <a:pt x="0" y="444"/>
                  </a:lnTo>
                  <a:moveTo>
                    <a:pt x="0" y="338"/>
                  </a:moveTo>
                  <a:lnTo>
                    <a:pt x="0" y="338"/>
                  </a:lnTo>
                  <a:lnTo>
                    <a:pt x="0" y="231"/>
                  </a:lnTo>
                  <a:moveTo>
                    <a:pt x="0" y="124"/>
                  </a:moveTo>
                  <a:lnTo>
                    <a:pt x="0" y="124"/>
                  </a:lnTo>
                  <a:lnTo>
                    <a:pt x="0" y="18"/>
                  </a:lnTo>
                </a:path>
              </a:pathLst>
            </a:custGeom>
            <a:noFill/>
            <a:ln w="23813" cap="rnd">
              <a:solidFill>
                <a:srgbClr val="80808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0" name="Freeform 6"/>
            <p:cNvSpPr>
              <a:spLocks noEditPoints="1"/>
            </p:cNvSpPr>
            <p:nvPr/>
          </p:nvSpPr>
          <p:spPr bwMode="auto">
            <a:xfrm>
              <a:off x="896938" y="2068513"/>
              <a:ext cx="3271838" cy="3354388"/>
            </a:xfrm>
            <a:custGeom>
              <a:avLst/>
              <a:gdLst>
                <a:gd name="T0" fmla="*/ 213 w 3655"/>
                <a:gd name="T1" fmla="*/ 0 h 3738"/>
                <a:gd name="T2" fmla="*/ 426 w 3655"/>
                <a:gd name="T3" fmla="*/ 0 h 3738"/>
                <a:gd name="T4" fmla="*/ 746 w 3655"/>
                <a:gd name="T5" fmla="*/ 0 h 3738"/>
                <a:gd name="T6" fmla="*/ 1066 w 3655"/>
                <a:gd name="T7" fmla="*/ 0 h 3738"/>
                <a:gd name="T8" fmla="*/ 1280 w 3655"/>
                <a:gd name="T9" fmla="*/ 0 h 3738"/>
                <a:gd name="T10" fmla="*/ 1600 w 3655"/>
                <a:gd name="T11" fmla="*/ 0 h 3738"/>
                <a:gd name="T12" fmla="*/ 1920 w 3655"/>
                <a:gd name="T13" fmla="*/ 0 h 3738"/>
                <a:gd name="T14" fmla="*/ 2133 w 3655"/>
                <a:gd name="T15" fmla="*/ 0 h 3738"/>
                <a:gd name="T16" fmla="*/ 2453 w 3655"/>
                <a:gd name="T17" fmla="*/ 0 h 3738"/>
                <a:gd name="T18" fmla="*/ 2773 w 3655"/>
                <a:gd name="T19" fmla="*/ 0 h 3738"/>
                <a:gd name="T20" fmla="*/ 2986 w 3655"/>
                <a:gd name="T21" fmla="*/ 0 h 3738"/>
                <a:gd name="T22" fmla="*/ 3306 w 3655"/>
                <a:gd name="T23" fmla="*/ 0 h 3738"/>
                <a:gd name="T24" fmla="*/ 3626 w 3655"/>
                <a:gd name="T25" fmla="*/ 0 h 3738"/>
                <a:gd name="T26" fmla="*/ 3655 w 3655"/>
                <a:gd name="T27" fmla="*/ 186 h 3738"/>
                <a:gd name="T28" fmla="*/ 3655 w 3655"/>
                <a:gd name="T29" fmla="*/ 399 h 3738"/>
                <a:gd name="T30" fmla="*/ 3655 w 3655"/>
                <a:gd name="T31" fmla="*/ 719 h 3738"/>
                <a:gd name="T32" fmla="*/ 3655 w 3655"/>
                <a:gd name="T33" fmla="*/ 1039 h 3738"/>
                <a:gd name="T34" fmla="*/ 3655 w 3655"/>
                <a:gd name="T35" fmla="*/ 1252 h 3738"/>
                <a:gd name="T36" fmla="*/ 3655 w 3655"/>
                <a:gd name="T37" fmla="*/ 1572 h 3738"/>
                <a:gd name="T38" fmla="*/ 3655 w 3655"/>
                <a:gd name="T39" fmla="*/ 1892 h 3738"/>
                <a:gd name="T40" fmla="*/ 3655 w 3655"/>
                <a:gd name="T41" fmla="*/ 2106 h 3738"/>
                <a:gd name="T42" fmla="*/ 3655 w 3655"/>
                <a:gd name="T43" fmla="*/ 2426 h 3738"/>
                <a:gd name="T44" fmla="*/ 3655 w 3655"/>
                <a:gd name="T45" fmla="*/ 2746 h 3738"/>
                <a:gd name="T46" fmla="*/ 3655 w 3655"/>
                <a:gd name="T47" fmla="*/ 2959 h 3738"/>
                <a:gd name="T48" fmla="*/ 3655 w 3655"/>
                <a:gd name="T49" fmla="*/ 3279 h 3738"/>
                <a:gd name="T50" fmla="*/ 3655 w 3655"/>
                <a:gd name="T51" fmla="*/ 3599 h 3738"/>
                <a:gd name="T52" fmla="*/ 3580 w 3655"/>
                <a:gd name="T53" fmla="*/ 3738 h 3738"/>
                <a:gd name="T54" fmla="*/ 3260 w 3655"/>
                <a:gd name="T55" fmla="*/ 3738 h 3738"/>
                <a:gd name="T56" fmla="*/ 2940 w 3655"/>
                <a:gd name="T57" fmla="*/ 3738 h 3738"/>
                <a:gd name="T58" fmla="*/ 2727 w 3655"/>
                <a:gd name="T59" fmla="*/ 3738 h 3738"/>
                <a:gd name="T60" fmla="*/ 2407 w 3655"/>
                <a:gd name="T61" fmla="*/ 3738 h 3738"/>
                <a:gd name="T62" fmla="*/ 2087 w 3655"/>
                <a:gd name="T63" fmla="*/ 3738 h 3738"/>
                <a:gd name="T64" fmla="*/ 1874 w 3655"/>
                <a:gd name="T65" fmla="*/ 3738 h 3738"/>
                <a:gd name="T66" fmla="*/ 1554 w 3655"/>
                <a:gd name="T67" fmla="*/ 3738 h 3738"/>
                <a:gd name="T68" fmla="*/ 1234 w 3655"/>
                <a:gd name="T69" fmla="*/ 3738 h 3738"/>
                <a:gd name="T70" fmla="*/ 1020 w 3655"/>
                <a:gd name="T71" fmla="*/ 3738 h 3738"/>
                <a:gd name="T72" fmla="*/ 700 w 3655"/>
                <a:gd name="T73" fmla="*/ 3738 h 3738"/>
                <a:gd name="T74" fmla="*/ 380 w 3655"/>
                <a:gd name="T75" fmla="*/ 3738 h 3738"/>
                <a:gd name="T76" fmla="*/ 167 w 3655"/>
                <a:gd name="T77" fmla="*/ 3738 h 3738"/>
                <a:gd name="T78" fmla="*/ 0 w 3655"/>
                <a:gd name="T79" fmla="*/ 3585 h 3738"/>
                <a:gd name="T80" fmla="*/ 0 w 3655"/>
                <a:gd name="T81" fmla="*/ 3265 h 3738"/>
                <a:gd name="T82" fmla="*/ 0 w 3655"/>
                <a:gd name="T83" fmla="*/ 3052 h 3738"/>
                <a:gd name="T84" fmla="*/ 0 w 3655"/>
                <a:gd name="T85" fmla="*/ 2732 h 3738"/>
                <a:gd name="T86" fmla="*/ 0 w 3655"/>
                <a:gd name="T87" fmla="*/ 2412 h 3738"/>
                <a:gd name="T88" fmla="*/ 0 w 3655"/>
                <a:gd name="T89" fmla="*/ 2199 h 3738"/>
                <a:gd name="T90" fmla="*/ 0 w 3655"/>
                <a:gd name="T91" fmla="*/ 1879 h 3738"/>
                <a:gd name="T92" fmla="*/ 0 w 3655"/>
                <a:gd name="T93" fmla="*/ 1559 h 3738"/>
                <a:gd name="T94" fmla="*/ 0 w 3655"/>
                <a:gd name="T95" fmla="*/ 1345 h 3738"/>
                <a:gd name="T96" fmla="*/ 0 w 3655"/>
                <a:gd name="T97" fmla="*/ 1025 h 3738"/>
                <a:gd name="T98" fmla="*/ 0 w 3655"/>
                <a:gd name="T99" fmla="*/ 705 h 3738"/>
                <a:gd name="T100" fmla="*/ 0 w 3655"/>
                <a:gd name="T101" fmla="*/ 492 h 3738"/>
                <a:gd name="T102" fmla="*/ 0 w 3655"/>
                <a:gd name="T103" fmla="*/ 172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55" h="3738">
                  <a:moveTo>
                    <a:pt x="0" y="0"/>
                  </a:moveTo>
                  <a:lnTo>
                    <a:pt x="0" y="0"/>
                  </a:lnTo>
                  <a:lnTo>
                    <a:pt x="106" y="0"/>
                  </a:lnTo>
                  <a:moveTo>
                    <a:pt x="213" y="0"/>
                  </a:moveTo>
                  <a:lnTo>
                    <a:pt x="213" y="0"/>
                  </a:lnTo>
                  <a:lnTo>
                    <a:pt x="320" y="0"/>
                  </a:lnTo>
                  <a:moveTo>
                    <a:pt x="426" y="0"/>
                  </a:moveTo>
                  <a:lnTo>
                    <a:pt x="426" y="0"/>
                  </a:lnTo>
                  <a:lnTo>
                    <a:pt x="533" y="0"/>
                  </a:lnTo>
                  <a:moveTo>
                    <a:pt x="640" y="0"/>
                  </a:moveTo>
                  <a:lnTo>
                    <a:pt x="640" y="0"/>
                  </a:lnTo>
                  <a:lnTo>
                    <a:pt x="746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960" y="0"/>
                  </a:lnTo>
                  <a:moveTo>
                    <a:pt x="1066" y="0"/>
                  </a:moveTo>
                  <a:lnTo>
                    <a:pt x="1066" y="0"/>
                  </a:lnTo>
                  <a:lnTo>
                    <a:pt x="1173" y="0"/>
                  </a:lnTo>
                  <a:moveTo>
                    <a:pt x="1280" y="0"/>
                  </a:moveTo>
                  <a:lnTo>
                    <a:pt x="1280" y="0"/>
                  </a:lnTo>
                  <a:lnTo>
                    <a:pt x="1386" y="0"/>
                  </a:lnTo>
                  <a:moveTo>
                    <a:pt x="1493" y="0"/>
                  </a:moveTo>
                  <a:lnTo>
                    <a:pt x="1493" y="0"/>
                  </a:lnTo>
                  <a:lnTo>
                    <a:pt x="1600" y="0"/>
                  </a:lnTo>
                  <a:moveTo>
                    <a:pt x="1706" y="0"/>
                  </a:moveTo>
                  <a:lnTo>
                    <a:pt x="1706" y="0"/>
                  </a:lnTo>
                  <a:lnTo>
                    <a:pt x="1813" y="0"/>
                  </a:lnTo>
                  <a:moveTo>
                    <a:pt x="1920" y="0"/>
                  </a:moveTo>
                  <a:lnTo>
                    <a:pt x="1920" y="0"/>
                  </a:lnTo>
                  <a:lnTo>
                    <a:pt x="2026" y="0"/>
                  </a:lnTo>
                  <a:moveTo>
                    <a:pt x="2133" y="0"/>
                  </a:moveTo>
                  <a:lnTo>
                    <a:pt x="2133" y="0"/>
                  </a:lnTo>
                  <a:lnTo>
                    <a:pt x="2240" y="0"/>
                  </a:lnTo>
                  <a:moveTo>
                    <a:pt x="2346" y="0"/>
                  </a:moveTo>
                  <a:lnTo>
                    <a:pt x="2346" y="0"/>
                  </a:lnTo>
                  <a:lnTo>
                    <a:pt x="2453" y="0"/>
                  </a:lnTo>
                  <a:moveTo>
                    <a:pt x="2560" y="0"/>
                  </a:moveTo>
                  <a:lnTo>
                    <a:pt x="2560" y="0"/>
                  </a:lnTo>
                  <a:lnTo>
                    <a:pt x="2666" y="0"/>
                  </a:lnTo>
                  <a:moveTo>
                    <a:pt x="2773" y="0"/>
                  </a:moveTo>
                  <a:lnTo>
                    <a:pt x="2773" y="0"/>
                  </a:lnTo>
                  <a:lnTo>
                    <a:pt x="2880" y="0"/>
                  </a:lnTo>
                  <a:moveTo>
                    <a:pt x="2986" y="0"/>
                  </a:moveTo>
                  <a:lnTo>
                    <a:pt x="2986" y="0"/>
                  </a:lnTo>
                  <a:lnTo>
                    <a:pt x="3093" y="0"/>
                  </a:lnTo>
                  <a:moveTo>
                    <a:pt x="3200" y="0"/>
                  </a:moveTo>
                  <a:lnTo>
                    <a:pt x="3200" y="0"/>
                  </a:lnTo>
                  <a:lnTo>
                    <a:pt x="3306" y="0"/>
                  </a:lnTo>
                  <a:moveTo>
                    <a:pt x="3413" y="0"/>
                  </a:moveTo>
                  <a:lnTo>
                    <a:pt x="3413" y="0"/>
                  </a:lnTo>
                  <a:lnTo>
                    <a:pt x="3520" y="0"/>
                  </a:lnTo>
                  <a:moveTo>
                    <a:pt x="3626" y="0"/>
                  </a:moveTo>
                  <a:lnTo>
                    <a:pt x="3626" y="0"/>
                  </a:lnTo>
                  <a:lnTo>
                    <a:pt x="3655" y="0"/>
                  </a:lnTo>
                  <a:lnTo>
                    <a:pt x="3655" y="79"/>
                  </a:lnTo>
                  <a:moveTo>
                    <a:pt x="3655" y="186"/>
                  </a:moveTo>
                  <a:lnTo>
                    <a:pt x="3655" y="186"/>
                  </a:lnTo>
                  <a:lnTo>
                    <a:pt x="3655" y="292"/>
                  </a:lnTo>
                  <a:moveTo>
                    <a:pt x="3655" y="399"/>
                  </a:moveTo>
                  <a:lnTo>
                    <a:pt x="3655" y="399"/>
                  </a:lnTo>
                  <a:lnTo>
                    <a:pt x="3655" y="506"/>
                  </a:lnTo>
                  <a:moveTo>
                    <a:pt x="3655" y="612"/>
                  </a:moveTo>
                  <a:lnTo>
                    <a:pt x="3655" y="612"/>
                  </a:lnTo>
                  <a:lnTo>
                    <a:pt x="3655" y="719"/>
                  </a:lnTo>
                  <a:moveTo>
                    <a:pt x="3655" y="826"/>
                  </a:moveTo>
                  <a:lnTo>
                    <a:pt x="3655" y="826"/>
                  </a:lnTo>
                  <a:lnTo>
                    <a:pt x="3655" y="932"/>
                  </a:lnTo>
                  <a:moveTo>
                    <a:pt x="3655" y="1039"/>
                  </a:moveTo>
                  <a:lnTo>
                    <a:pt x="3655" y="1039"/>
                  </a:lnTo>
                  <a:lnTo>
                    <a:pt x="3655" y="1146"/>
                  </a:lnTo>
                  <a:moveTo>
                    <a:pt x="3655" y="1252"/>
                  </a:moveTo>
                  <a:lnTo>
                    <a:pt x="3655" y="1252"/>
                  </a:lnTo>
                  <a:lnTo>
                    <a:pt x="3655" y="1359"/>
                  </a:lnTo>
                  <a:moveTo>
                    <a:pt x="3655" y="1466"/>
                  </a:moveTo>
                  <a:lnTo>
                    <a:pt x="3655" y="1466"/>
                  </a:lnTo>
                  <a:lnTo>
                    <a:pt x="3655" y="1572"/>
                  </a:lnTo>
                  <a:moveTo>
                    <a:pt x="3655" y="1679"/>
                  </a:moveTo>
                  <a:lnTo>
                    <a:pt x="3655" y="1679"/>
                  </a:lnTo>
                  <a:lnTo>
                    <a:pt x="3655" y="1786"/>
                  </a:lnTo>
                  <a:moveTo>
                    <a:pt x="3655" y="1892"/>
                  </a:moveTo>
                  <a:lnTo>
                    <a:pt x="3655" y="1892"/>
                  </a:lnTo>
                  <a:lnTo>
                    <a:pt x="3655" y="1999"/>
                  </a:lnTo>
                  <a:moveTo>
                    <a:pt x="3655" y="2106"/>
                  </a:moveTo>
                  <a:lnTo>
                    <a:pt x="3655" y="2106"/>
                  </a:lnTo>
                  <a:lnTo>
                    <a:pt x="3655" y="2212"/>
                  </a:lnTo>
                  <a:moveTo>
                    <a:pt x="3655" y="2319"/>
                  </a:moveTo>
                  <a:lnTo>
                    <a:pt x="3655" y="2319"/>
                  </a:lnTo>
                  <a:lnTo>
                    <a:pt x="3655" y="2426"/>
                  </a:lnTo>
                  <a:moveTo>
                    <a:pt x="3655" y="2532"/>
                  </a:moveTo>
                  <a:lnTo>
                    <a:pt x="3655" y="2532"/>
                  </a:lnTo>
                  <a:lnTo>
                    <a:pt x="3655" y="2639"/>
                  </a:lnTo>
                  <a:moveTo>
                    <a:pt x="3655" y="2746"/>
                  </a:moveTo>
                  <a:lnTo>
                    <a:pt x="3655" y="2746"/>
                  </a:lnTo>
                  <a:lnTo>
                    <a:pt x="3655" y="2852"/>
                  </a:lnTo>
                  <a:moveTo>
                    <a:pt x="3655" y="2959"/>
                  </a:moveTo>
                  <a:lnTo>
                    <a:pt x="3655" y="2959"/>
                  </a:lnTo>
                  <a:lnTo>
                    <a:pt x="3655" y="3066"/>
                  </a:lnTo>
                  <a:moveTo>
                    <a:pt x="3655" y="3172"/>
                  </a:moveTo>
                  <a:lnTo>
                    <a:pt x="3655" y="3172"/>
                  </a:lnTo>
                  <a:lnTo>
                    <a:pt x="3655" y="3279"/>
                  </a:lnTo>
                  <a:moveTo>
                    <a:pt x="3655" y="3386"/>
                  </a:moveTo>
                  <a:lnTo>
                    <a:pt x="3655" y="3386"/>
                  </a:lnTo>
                  <a:lnTo>
                    <a:pt x="3655" y="3492"/>
                  </a:lnTo>
                  <a:moveTo>
                    <a:pt x="3655" y="3599"/>
                  </a:moveTo>
                  <a:lnTo>
                    <a:pt x="3655" y="3599"/>
                  </a:lnTo>
                  <a:lnTo>
                    <a:pt x="3655" y="3706"/>
                  </a:lnTo>
                  <a:moveTo>
                    <a:pt x="3580" y="3738"/>
                  </a:moveTo>
                  <a:lnTo>
                    <a:pt x="3580" y="3738"/>
                  </a:lnTo>
                  <a:lnTo>
                    <a:pt x="3474" y="3738"/>
                  </a:lnTo>
                  <a:moveTo>
                    <a:pt x="3367" y="3738"/>
                  </a:moveTo>
                  <a:lnTo>
                    <a:pt x="3367" y="3738"/>
                  </a:lnTo>
                  <a:lnTo>
                    <a:pt x="3260" y="3738"/>
                  </a:lnTo>
                  <a:moveTo>
                    <a:pt x="3154" y="3738"/>
                  </a:moveTo>
                  <a:lnTo>
                    <a:pt x="3154" y="3738"/>
                  </a:lnTo>
                  <a:lnTo>
                    <a:pt x="3047" y="3738"/>
                  </a:lnTo>
                  <a:moveTo>
                    <a:pt x="2940" y="3738"/>
                  </a:moveTo>
                  <a:lnTo>
                    <a:pt x="2940" y="3738"/>
                  </a:lnTo>
                  <a:lnTo>
                    <a:pt x="2834" y="3738"/>
                  </a:lnTo>
                  <a:moveTo>
                    <a:pt x="2727" y="3738"/>
                  </a:moveTo>
                  <a:lnTo>
                    <a:pt x="2727" y="3738"/>
                  </a:lnTo>
                  <a:lnTo>
                    <a:pt x="2620" y="3738"/>
                  </a:lnTo>
                  <a:moveTo>
                    <a:pt x="2514" y="3738"/>
                  </a:moveTo>
                  <a:lnTo>
                    <a:pt x="2514" y="3738"/>
                  </a:lnTo>
                  <a:lnTo>
                    <a:pt x="2407" y="3738"/>
                  </a:lnTo>
                  <a:moveTo>
                    <a:pt x="2300" y="3738"/>
                  </a:moveTo>
                  <a:lnTo>
                    <a:pt x="2300" y="3738"/>
                  </a:lnTo>
                  <a:lnTo>
                    <a:pt x="2194" y="3738"/>
                  </a:lnTo>
                  <a:moveTo>
                    <a:pt x="2087" y="3738"/>
                  </a:moveTo>
                  <a:lnTo>
                    <a:pt x="2087" y="3738"/>
                  </a:lnTo>
                  <a:lnTo>
                    <a:pt x="1980" y="3738"/>
                  </a:lnTo>
                  <a:moveTo>
                    <a:pt x="1874" y="3738"/>
                  </a:moveTo>
                  <a:lnTo>
                    <a:pt x="1874" y="3738"/>
                  </a:lnTo>
                  <a:lnTo>
                    <a:pt x="1767" y="3738"/>
                  </a:lnTo>
                  <a:moveTo>
                    <a:pt x="1660" y="3738"/>
                  </a:moveTo>
                  <a:lnTo>
                    <a:pt x="1660" y="3738"/>
                  </a:lnTo>
                  <a:lnTo>
                    <a:pt x="1554" y="3738"/>
                  </a:lnTo>
                  <a:moveTo>
                    <a:pt x="1447" y="3738"/>
                  </a:moveTo>
                  <a:lnTo>
                    <a:pt x="1447" y="3738"/>
                  </a:lnTo>
                  <a:lnTo>
                    <a:pt x="1340" y="3738"/>
                  </a:lnTo>
                  <a:moveTo>
                    <a:pt x="1234" y="3738"/>
                  </a:moveTo>
                  <a:lnTo>
                    <a:pt x="1234" y="3738"/>
                  </a:lnTo>
                  <a:lnTo>
                    <a:pt x="1127" y="3738"/>
                  </a:lnTo>
                  <a:moveTo>
                    <a:pt x="1020" y="3738"/>
                  </a:moveTo>
                  <a:lnTo>
                    <a:pt x="1020" y="3738"/>
                  </a:lnTo>
                  <a:lnTo>
                    <a:pt x="914" y="3738"/>
                  </a:lnTo>
                  <a:moveTo>
                    <a:pt x="807" y="3738"/>
                  </a:moveTo>
                  <a:lnTo>
                    <a:pt x="807" y="3738"/>
                  </a:lnTo>
                  <a:lnTo>
                    <a:pt x="700" y="3738"/>
                  </a:lnTo>
                  <a:moveTo>
                    <a:pt x="594" y="3738"/>
                  </a:moveTo>
                  <a:lnTo>
                    <a:pt x="594" y="3738"/>
                  </a:lnTo>
                  <a:lnTo>
                    <a:pt x="487" y="3738"/>
                  </a:lnTo>
                  <a:moveTo>
                    <a:pt x="380" y="3738"/>
                  </a:moveTo>
                  <a:lnTo>
                    <a:pt x="380" y="3738"/>
                  </a:lnTo>
                  <a:lnTo>
                    <a:pt x="274" y="3738"/>
                  </a:lnTo>
                  <a:moveTo>
                    <a:pt x="167" y="3738"/>
                  </a:moveTo>
                  <a:lnTo>
                    <a:pt x="167" y="3738"/>
                  </a:lnTo>
                  <a:lnTo>
                    <a:pt x="60" y="3738"/>
                  </a:lnTo>
                  <a:moveTo>
                    <a:pt x="0" y="3692"/>
                  </a:moveTo>
                  <a:lnTo>
                    <a:pt x="0" y="3692"/>
                  </a:lnTo>
                  <a:lnTo>
                    <a:pt x="0" y="3585"/>
                  </a:lnTo>
                  <a:moveTo>
                    <a:pt x="0" y="3479"/>
                  </a:moveTo>
                  <a:lnTo>
                    <a:pt x="0" y="3479"/>
                  </a:lnTo>
                  <a:lnTo>
                    <a:pt x="0" y="3372"/>
                  </a:lnTo>
                  <a:moveTo>
                    <a:pt x="0" y="3265"/>
                  </a:moveTo>
                  <a:lnTo>
                    <a:pt x="0" y="3265"/>
                  </a:lnTo>
                  <a:lnTo>
                    <a:pt x="0" y="3159"/>
                  </a:lnTo>
                  <a:moveTo>
                    <a:pt x="0" y="3052"/>
                  </a:moveTo>
                  <a:lnTo>
                    <a:pt x="0" y="3052"/>
                  </a:lnTo>
                  <a:lnTo>
                    <a:pt x="0" y="2945"/>
                  </a:lnTo>
                  <a:moveTo>
                    <a:pt x="0" y="2839"/>
                  </a:moveTo>
                  <a:lnTo>
                    <a:pt x="0" y="2839"/>
                  </a:lnTo>
                  <a:lnTo>
                    <a:pt x="0" y="2732"/>
                  </a:lnTo>
                  <a:moveTo>
                    <a:pt x="0" y="2625"/>
                  </a:moveTo>
                  <a:lnTo>
                    <a:pt x="0" y="2625"/>
                  </a:lnTo>
                  <a:lnTo>
                    <a:pt x="0" y="2519"/>
                  </a:lnTo>
                  <a:moveTo>
                    <a:pt x="0" y="2412"/>
                  </a:moveTo>
                  <a:lnTo>
                    <a:pt x="0" y="2412"/>
                  </a:lnTo>
                  <a:lnTo>
                    <a:pt x="0" y="2305"/>
                  </a:lnTo>
                  <a:moveTo>
                    <a:pt x="0" y="2199"/>
                  </a:moveTo>
                  <a:lnTo>
                    <a:pt x="0" y="2199"/>
                  </a:lnTo>
                  <a:lnTo>
                    <a:pt x="0" y="2092"/>
                  </a:lnTo>
                  <a:moveTo>
                    <a:pt x="0" y="1985"/>
                  </a:moveTo>
                  <a:lnTo>
                    <a:pt x="0" y="1985"/>
                  </a:lnTo>
                  <a:lnTo>
                    <a:pt x="0" y="1879"/>
                  </a:lnTo>
                  <a:moveTo>
                    <a:pt x="0" y="1772"/>
                  </a:moveTo>
                  <a:lnTo>
                    <a:pt x="0" y="1772"/>
                  </a:lnTo>
                  <a:lnTo>
                    <a:pt x="0" y="1665"/>
                  </a:lnTo>
                  <a:moveTo>
                    <a:pt x="0" y="1559"/>
                  </a:moveTo>
                  <a:lnTo>
                    <a:pt x="0" y="1559"/>
                  </a:lnTo>
                  <a:lnTo>
                    <a:pt x="0" y="1452"/>
                  </a:lnTo>
                  <a:moveTo>
                    <a:pt x="0" y="1345"/>
                  </a:moveTo>
                  <a:lnTo>
                    <a:pt x="0" y="1345"/>
                  </a:lnTo>
                  <a:lnTo>
                    <a:pt x="0" y="1239"/>
                  </a:lnTo>
                  <a:moveTo>
                    <a:pt x="0" y="1132"/>
                  </a:moveTo>
                  <a:lnTo>
                    <a:pt x="0" y="1132"/>
                  </a:lnTo>
                  <a:lnTo>
                    <a:pt x="0" y="1025"/>
                  </a:lnTo>
                  <a:moveTo>
                    <a:pt x="0" y="919"/>
                  </a:moveTo>
                  <a:lnTo>
                    <a:pt x="0" y="919"/>
                  </a:lnTo>
                  <a:lnTo>
                    <a:pt x="0" y="812"/>
                  </a:lnTo>
                  <a:moveTo>
                    <a:pt x="0" y="705"/>
                  </a:moveTo>
                  <a:lnTo>
                    <a:pt x="0" y="705"/>
                  </a:lnTo>
                  <a:lnTo>
                    <a:pt x="0" y="599"/>
                  </a:lnTo>
                  <a:moveTo>
                    <a:pt x="0" y="492"/>
                  </a:moveTo>
                  <a:lnTo>
                    <a:pt x="0" y="492"/>
                  </a:lnTo>
                  <a:lnTo>
                    <a:pt x="0" y="385"/>
                  </a:lnTo>
                  <a:moveTo>
                    <a:pt x="0" y="279"/>
                  </a:moveTo>
                  <a:lnTo>
                    <a:pt x="0" y="279"/>
                  </a:lnTo>
                  <a:lnTo>
                    <a:pt x="0" y="172"/>
                  </a:lnTo>
                  <a:moveTo>
                    <a:pt x="0" y="65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rgbClr val="80808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2" name="Freeform 8"/>
            <p:cNvSpPr/>
            <p:nvPr/>
          </p:nvSpPr>
          <p:spPr bwMode="auto">
            <a:xfrm>
              <a:off x="1042988" y="2935288"/>
              <a:ext cx="2957513" cy="665163"/>
            </a:xfrm>
            <a:custGeom>
              <a:avLst/>
              <a:gdLst>
                <a:gd name="T0" fmla="*/ 0 w 3304"/>
                <a:gd name="T1" fmla="*/ 0 h 741"/>
                <a:gd name="T2" fmla="*/ 0 w 3304"/>
                <a:gd name="T3" fmla="*/ 0 h 741"/>
                <a:gd name="T4" fmla="*/ 3304 w 3304"/>
                <a:gd name="T5" fmla="*/ 0 h 741"/>
                <a:gd name="T6" fmla="*/ 3304 w 3304"/>
                <a:gd name="T7" fmla="*/ 741 h 741"/>
                <a:gd name="T8" fmla="*/ 0 w 3304"/>
                <a:gd name="T9" fmla="*/ 741 h 741"/>
                <a:gd name="T10" fmla="*/ 0 w 3304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4" h="741">
                  <a:moveTo>
                    <a:pt x="0" y="0"/>
                  </a:moveTo>
                  <a:lnTo>
                    <a:pt x="0" y="0"/>
                  </a:lnTo>
                  <a:lnTo>
                    <a:pt x="3304" y="0"/>
                  </a:lnTo>
                  <a:lnTo>
                    <a:pt x="3304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Clang C/C++/</a:t>
              </a:r>
              <a:r>
                <a:rPr lang="en-US" altLang="zh-CN" sz="1300" b="1" err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ObjC</a:t>
              </a:r>
              <a:endParaRPr lang="en-US" altLang="zh-CN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Frontend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4" name="Rectangle 10"/>
            <p:cNvSpPr>
              <a:spLocks noChangeArrowheads="1"/>
            </p:cNvSpPr>
            <p:nvPr/>
          </p:nvSpPr>
          <p:spPr bwMode="auto">
            <a:xfrm>
              <a:off x="2238376" y="3097213"/>
              <a:ext cx="460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 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5" name="Rectangle 11"/>
            <p:cNvSpPr>
              <a:spLocks noChangeArrowheads="1"/>
            </p:cNvSpPr>
            <p:nvPr/>
          </p:nvSpPr>
          <p:spPr bwMode="auto">
            <a:xfrm>
              <a:off x="2290763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6" name="Rectangle 12"/>
            <p:cNvSpPr>
              <a:spLocks noChangeArrowheads="1"/>
            </p:cNvSpPr>
            <p:nvPr/>
          </p:nvSpPr>
          <p:spPr bwMode="auto">
            <a:xfrm>
              <a:off x="2408238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7" name="Rectangle 13"/>
            <p:cNvSpPr>
              <a:spLocks noChangeArrowheads="1"/>
            </p:cNvSpPr>
            <p:nvPr/>
          </p:nvSpPr>
          <p:spPr bwMode="auto">
            <a:xfrm>
              <a:off x="2493963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8" name="Rectangle 14"/>
            <p:cNvSpPr>
              <a:spLocks noChangeArrowheads="1"/>
            </p:cNvSpPr>
            <p:nvPr/>
          </p:nvSpPr>
          <p:spPr bwMode="auto">
            <a:xfrm>
              <a:off x="2611438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9" name="Rectangle 15"/>
            <p:cNvSpPr>
              <a:spLocks noChangeArrowheads="1"/>
            </p:cNvSpPr>
            <p:nvPr/>
          </p:nvSpPr>
          <p:spPr bwMode="auto">
            <a:xfrm>
              <a:off x="2714626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1" name="Rectangle 17"/>
            <p:cNvSpPr>
              <a:spLocks noChangeArrowheads="1"/>
            </p:cNvSpPr>
            <p:nvPr/>
          </p:nvSpPr>
          <p:spPr bwMode="auto">
            <a:xfrm>
              <a:off x="2903538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2" name="Rectangle 18"/>
            <p:cNvSpPr>
              <a:spLocks noChangeArrowheads="1"/>
            </p:cNvSpPr>
            <p:nvPr/>
          </p:nvSpPr>
          <p:spPr bwMode="auto">
            <a:xfrm>
              <a:off x="3052763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4" name="Rectangle 20"/>
            <p:cNvSpPr>
              <a:spLocks noChangeArrowheads="1"/>
            </p:cNvSpPr>
            <p:nvPr/>
          </p:nvSpPr>
          <p:spPr bwMode="auto">
            <a:xfrm>
              <a:off x="2189163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5" name="Rectangle 21"/>
            <p:cNvSpPr>
              <a:spLocks noChangeArrowheads="1"/>
            </p:cNvSpPr>
            <p:nvPr/>
          </p:nvSpPr>
          <p:spPr bwMode="auto">
            <a:xfrm>
              <a:off x="2332038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6" name="Rectangle 22"/>
            <p:cNvSpPr>
              <a:spLocks noChangeArrowheads="1"/>
            </p:cNvSpPr>
            <p:nvPr/>
          </p:nvSpPr>
          <p:spPr bwMode="auto">
            <a:xfrm>
              <a:off x="2433638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7" name="Rectangle 23"/>
            <p:cNvSpPr>
              <a:spLocks noChangeArrowheads="1"/>
            </p:cNvSpPr>
            <p:nvPr/>
          </p:nvSpPr>
          <p:spPr bwMode="auto">
            <a:xfrm>
              <a:off x="2525713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571751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665413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2" name="Freeform 28"/>
            <p:cNvSpPr/>
            <p:nvPr/>
          </p:nvSpPr>
          <p:spPr bwMode="auto">
            <a:xfrm>
              <a:off x="1042988" y="3767138"/>
              <a:ext cx="2957513" cy="665163"/>
            </a:xfrm>
            <a:custGeom>
              <a:avLst/>
              <a:gdLst>
                <a:gd name="T0" fmla="*/ 0 w 3304"/>
                <a:gd name="T1" fmla="*/ 0 h 741"/>
                <a:gd name="T2" fmla="*/ 0 w 3304"/>
                <a:gd name="T3" fmla="*/ 0 h 741"/>
                <a:gd name="T4" fmla="*/ 3304 w 3304"/>
                <a:gd name="T5" fmla="*/ 0 h 741"/>
                <a:gd name="T6" fmla="*/ 3304 w 3304"/>
                <a:gd name="T7" fmla="*/ 741 h 741"/>
                <a:gd name="T8" fmla="*/ 0 w 3304"/>
                <a:gd name="T9" fmla="*/ 741 h 741"/>
                <a:gd name="T10" fmla="*/ 0 w 3304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4" h="741">
                  <a:moveTo>
                    <a:pt x="0" y="0"/>
                  </a:moveTo>
                  <a:lnTo>
                    <a:pt x="0" y="0"/>
                  </a:lnTo>
                  <a:lnTo>
                    <a:pt x="3304" y="0"/>
                  </a:lnTo>
                  <a:lnTo>
                    <a:pt x="3304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 err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llvm-gcc</a:t>
              </a:r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 Frontend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5" name="Rectangle 31"/>
            <p:cNvSpPr>
              <a:spLocks noChangeArrowheads="1"/>
            </p:cNvSpPr>
            <p:nvPr/>
          </p:nvSpPr>
          <p:spPr bwMode="auto">
            <a:xfrm>
              <a:off x="203358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8" name="Rectangle 34"/>
            <p:cNvSpPr>
              <a:spLocks noChangeArrowheads="1"/>
            </p:cNvSpPr>
            <p:nvPr/>
          </p:nvSpPr>
          <p:spPr bwMode="auto">
            <a:xfrm>
              <a:off x="238125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9" name="Rectangle 35"/>
            <p:cNvSpPr>
              <a:spLocks noChangeArrowheads="1"/>
            </p:cNvSpPr>
            <p:nvPr/>
          </p:nvSpPr>
          <p:spPr bwMode="auto">
            <a:xfrm>
              <a:off x="2460626" y="4019551"/>
              <a:ext cx="460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 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0" name="Rectangle 36"/>
            <p:cNvSpPr>
              <a:spLocks noChangeArrowheads="1"/>
            </p:cNvSpPr>
            <p:nvPr/>
          </p:nvSpPr>
          <p:spPr bwMode="auto">
            <a:xfrm>
              <a:off x="251301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1" name="Rectangle 37"/>
            <p:cNvSpPr>
              <a:spLocks noChangeArrowheads="1"/>
            </p:cNvSpPr>
            <p:nvPr/>
          </p:nvSpPr>
          <p:spPr bwMode="auto">
            <a:xfrm>
              <a:off x="259556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2" name="Rectangle 38"/>
            <p:cNvSpPr>
              <a:spLocks noChangeArrowheads="1"/>
            </p:cNvSpPr>
            <p:nvPr/>
          </p:nvSpPr>
          <p:spPr bwMode="auto">
            <a:xfrm>
              <a:off x="265588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3" name="Rectangle 39"/>
            <p:cNvSpPr>
              <a:spLocks noChangeArrowheads="1"/>
            </p:cNvSpPr>
            <p:nvPr/>
          </p:nvSpPr>
          <p:spPr bwMode="auto">
            <a:xfrm>
              <a:off x="275748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4" name="Rectangle 40"/>
            <p:cNvSpPr>
              <a:spLocks noChangeArrowheads="1"/>
            </p:cNvSpPr>
            <p:nvPr/>
          </p:nvSpPr>
          <p:spPr bwMode="auto">
            <a:xfrm>
              <a:off x="284956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5" name="Rectangle 41"/>
            <p:cNvSpPr>
              <a:spLocks noChangeArrowheads="1"/>
            </p:cNvSpPr>
            <p:nvPr/>
          </p:nvSpPr>
          <p:spPr bwMode="auto">
            <a:xfrm>
              <a:off x="289560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6" name="Rectangle 42"/>
            <p:cNvSpPr>
              <a:spLocks noChangeArrowheads="1"/>
            </p:cNvSpPr>
            <p:nvPr/>
          </p:nvSpPr>
          <p:spPr bwMode="auto">
            <a:xfrm>
              <a:off x="2987676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7" name="Rectangle 43"/>
            <p:cNvSpPr>
              <a:spLocks noChangeArrowheads="1"/>
            </p:cNvSpPr>
            <p:nvPr/>
          </p:nvSpPr>
          <p:spPr bwMode="auto">
            <a:xfrm>
              <a:off x="307975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9" name="Freeform 45"/>
            <p:cNvSpPr/>
            <p:nvPr/>
          </p:nvSpPr>
          <p:spPr bwMode="auto">
            <a:xfrm>
              <a:off x="1036638" y="4597401"/>
              <a:ext cx="2957513" cy="665163"/>
            </a:xfrm>
            <a:custGeom>
              <a:avLst/>
              <a:gdLst>
                <a:gd name="T0" fmla="*/ 0 w 3304"/>
                <a:gd name="T1" fmla="*/ 0 h 741"/>
                <a:gd name="T2" fmla="*/ 0 w 3304"/>
                <a:gd name="T3" fmla="*/ 0 h 741"/>
                <a:gd name="T4" fmla="*/ 3304 w 3304"/>
                <a:gd name="T5" fmla="*/ 0 h 741"/>
                <a:gd name="T6" fmla="*/ 3304 w 3304"/>
                <a:gd name="T7" fmla="*/ 741 h 741"/>
                <a:gd name="T8" fmla="*/ 0 w 3304"/>
                <a:gd name="T9" fmla="*/ 741 h 741"/>
                <a:gd name="T10" fmla="*/ 0 w 3304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4" h="741">
                  <a:moveTo>
                    <a:pt x="0" y="0"/>
                  </a:moveTo>
                  <a:lnTo>
                    <a:pt x="0" y="0"/>
                  </a:lnTo>
                  <a:lnTo>
                    <a:pt x="3304" y="0"/>
                  </a:lnTo>
                  <a:lnTo>
                    <a:pt x="3304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GHC Frontend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0" name="Rectangle 46"/>
            <p:cNvSpPr>
              <a:spLocks noChangeArrowheads="1"/>
            </p:cNvSpPr>
            <p:nvPr/>
          </p:nvSpPr>
          <p:spPr bwMode="auto">
            <a:xfrm>
              <a:off x="1965326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1" name="Rectangle 47"/>
            <p:cNvSpPr>
              <a:spLocks noChangeArrowheads="1"/>
            </p:cNvSpPr>
            <p:nvPr/>
          </p:nvSpPr>
          <p:spPr bwMode="auto">
            <a:xfrm>
              <a:off x="2346326" y="4851401"/>
              <a:ext cx="460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 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2" name="Rectangle 48"/>
            <p:cNvSpPr>
              <a:spLocks noChangeArrowheads="1"/>
            </p:cNvSpPr>
            <p:nvPr/>
          </p:nvSpPr>
          <p:spPr bwMode="auto">
            <a:xfrm>
              <a:off x="239871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3" name="Rectangle 49"/>
            <p:cNvSpPr>
              <a:spLocks noChangeArrowheads="1"/>
            </p:cNvSpPr>
            <p:nvPr/>
          </p:nvSpPr>
          <p:spPr bwMode="auto">
            <a:xfrm>
              <a:off x="248126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4" name="Rectangle 50"/>
            <p:cNvSpPr>
              <a:spLocks noChangeArrowheads="1"/>
            </p:cNvSpPr>
            <p:nvPr/>
          </p:nvSpPr>
          <p:spPr bwMode="auto">
            <a:xfrm>
              <a:off x="2541588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5" name="Rectangle 51"/>
            <p:cNvSpPr>
              <a:spLocks noChangeArrowheads="1"/>
            </p:cNvSpPr>
            <p:nvPr/>
          </p:nvSpPr>
          <p:spPr bwMode="auto">
            <a:xfrm>
              <a:off x="2781301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6" name="Freeform 52"/>
            <p:cNvSpPr/>
            <p:nvPr/>
          </p:nvSpPr>
          <p:spPr bwMode="auto">
            <a:xfrm>
              <a:off x="4624388" y="3702051"/>
              <a:ext cx="2117725" cy="808038"/>
            </a:xfrm>
            <a:custGeom>
              <a:avLst/>
              <a:gdLst>
                <a:gd name="T0" fmla="*/ 0 w 2366"/>
                <a:gd name="T1" fmla="*/ 901 h 901"/>
                <a:gd name="T2" fmla="*/ 0 w 2366"/>
                <a:gd name="T3" fmla="*/ 901 h 901"/>
                <a:gd name="T4" fmla="*/ 2366 w 2366"/>
                <a:gd name="T5" fmla="*/ 901 h 901"/>
                <a:gd name="T6" fmla="*/ 2366 w 2366"/>
                <a:gd name="T7" fmla="*/ 0 h 901"/>
                <a:gd name="T8" fmla="*/ 0 w 2366"/>
                <a:gd name="T9" fmla="*/ 0 h 901"/>
                <a:gd name="T10" fmla="*/ 0 w 2366"/>
                <a:gd name="T11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901">
                  <a:moveTo>
                    <a:pt x="0" y="901"/>
                  </a:moveTo>
                  <a:lnTo>
                    <a:pt x="0" y="901"/>
                  </a:lnTo>
                  <a:lnTo>
                    <a:pt x="2366" y="901"/>
                  </a:lnTo>
                  <a:lnTo>
                    <a:pt x="2366" y="0"/>
                  </a:lnTo>
                  <a:lnTo>
                    <a:pt x="0" y="0"/>
                  </a:lnTo>
                  <a:lnTo>
                    <a:pt x="0" y="90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LLVM Optimizer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7" name="Freeform 53"/>
            <p:cNvSpPr/>
            <p:nvPr/>
          </p:nvSpPr>
          <p:spPr bwMode="auto">
            <a:xfrm>
              <a:off x="4602163" y="3695701"/>
              <a:ext cx="2117725" cy="808038"/>
            </a:xfrm>
            <a:custGeom>
              <a:avLst/>
              <a:gdLst>
                <a:gd name="T0" fmla="*/ 0 w 2366"/>
                <a:gd name="T1" fmla="*/ 0 h 901"/>
                <a:gd name="T2" fmla="*/ 0 w 2366"/>
                <a:gd name="T3" fmla="*/ 0 h 901"/>
                <a:gd name="T4" fmla="*/ 2366 w 2366"/>
                <a:gd name="T5" fmla="*/ 0 h 901"/>
                <a:gd name="T6" fmla="*/ 2366 w 2366"/>
                <a:gd name="T7" fmla="*/ 901 h 901"/>
                <a:gd name="T8" fmla="*/ 0 w 2366"/>
                <a:gd name="T9" fmla="*/ 901 h 901"/>
                <a:gd name="T10" fmla="*/ 0 w 2366"/>
                <a:gd name="T1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901">
                  <a:moveTo>
                    <a:pt x="0" y="0"/>
                  </a:moveTo>
                  <a:lnTo>
                    <a:pt x="0" y="0"/>
                  </a:lnTo>
                  <a:lnTo>
                    <a:pt x="2366" y="0"/>
                  </a:lnTo>
                  <a:lnTo>
                    <a:pt x="2366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36" name="Freeform 62"/>
            <p:cNvSpPr/>
            <p:nvPr/>
          </p:nvSpPr>
          <p:spPr bwMode="auto">
            <a:xfrm>
              <a:off x="7267576" y="2935288"/>
              <a:ext cx="3748088" cy="665163"/>
            </a:xfrm>
            <a:custGeom>
              <a:avLst/>
              <a:gdLst>
                <a:gd name="T0" fmla="*/ 0 w 4187"/>
                <a:gd name="T1" fmla="*/ 741 h 741"/>
                <a:gd name="T2" fmla="*/ 0 w 4187"/>
                <a:gd name="T3" fmla="*/ 741 h 741"/>
                <a:gd name="T4" fmla="*/ 4187 w 4187"/>
                <a:gd name="T5" fmla="*/ 741 h 741"/>
                <a:gd name="T6" fmla="*/ 4187 w 4187"/>
                <a:gd name="T7" fmla="*/ 0 h 741"/>
                <a:gd name="T8" fmla="*/ 0 w 4187"/>
                <a:gd name="T9" fmla="*/ 0 h 741"/>
                <a:gd name="T10" fmla="*/ 0 w 4187"/>
                <a:gd name="T11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741"/>
                  </a:moveTo>
                  <a:lnTo>
                    <a:pt x="0" y="741"/>
                  </a:lnTo>
                  <a:lnTo>
                    <a:pt x="4187" y="741"/>
                  </a:lnTo>
                  <a:lnTo>
                    <a:pt x="4187" y="0"/>
                  </a:lnTo>
                  <a:lnTo>
                    <a:pt x="0" y="0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LLVM X86 Backend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37" name="Freeform 63"/>
            <p:cNvSpPr/>
            <p:nvPr/>
          </p:nvSpPr>
          <p:spPr bwMode="auto">
            <a:xfrm>
              <a:off x="7267576" y="2935288"/>
              <a:ext cx="3748088" cy="665163"/>
            </a:xfrm>
            <a:custGeom>
              <a:avLst/>
              <a:gdLst>
                <a:gd name="T0" fmla="*/ 0 w 4187"/>
                <a:gd name="T1" fmla="*/ 0 h 741"/>
                <a:gd name="T2" fmla="*/ 0 w 4187"/>
                <a:gd name="T3" fmla="*/ 0 h 741"/>
                <a:gd name="T4" fmla="*/ 4187 w 4187"/>
                <a:gd name="T5" fmla="*/ 0 h 741"/>
                <a:gd name="T6" fmla="*/ 4187 w 4187"/>
                <a:gd name="T7" fmla="*/ 741 h 741"/>
                <a:gd name="T8" fmla="*/ 0 w 4187"/>
                <a:gd name="T9" fmla="*/ 741 h 741"/>
                <a:gd name="T10" fmla="*/ 0 w 4187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0"/>
                  </a:moveTo>
                  <a:lnTo>
                    <a:pt x="0" y="0"/>
                  </a:lnTo>
                  <a:lnTo>
                    <a:pt x="4187" y="0"/>
                  </a:lnTo>
                  <a:lnTo>
                    <a:pt x="4187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48" name="Freeform 74"/>
            <p:cNvSpPr/>
            <p:nvPr/>
          </p:nvSpPr>
          <p:spPr bwMode="auto">
            <a:xfrm>
              <a:off x="7267576" y="3767138"/>
              <a:ext cx="3748088" cy="665163"/>
            </a:xfrm>
            <a:custGeom>
              <a:avLst/>
              <a:gdLst>
                <a:gd name="T0" fmla="*/ 0 w 4187"/>
                <a:gd name="T1" fmla="*/ 741 h 741"/>
                <a:gd name="T2" fmla="*/ 0 w 4187"/>
                <a:gd name="T3" fmla="*/ 741 h 741"/>
                <a:gd name="T4" fmla="*/ 4187 w 4187"/>
                <a:gd name="T5" fmla="*/ 741 h 741"/>
                <a:gd name="T6" fmla="*/ 4187 w 4187"/>
                <a:gd name="T7" fmla="*/ 0 h 741"/>
                <a:gd name="T8" fmla="*/ 0 w 4187"/>
                <a:gd name="T9" fmla="*/ 0 h 741"/>
                <a:gd name="T10" fmla="*/ 0 w 4187"/>
                <a:gd name="T11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741"/>
                  </a:moveTo>
                  <a:lnTo>
                    <a:pt x="0" y="741"/>
                  </a:lnTo>
                  <a:lnTo>
                    <a:pt x="4187" y="741"/>
                  </a:lnTo>
                  <a:lnTo>
                    <a:pt x="4187" y="0"/>
                  </a:lnTo>
                  <a:lnTo>
                    <a:pt x="0" y="0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LLVM ARM Backend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49" name="Freeform 75"/>
            <p:cNvSpPr/>
            <p:nvPr/>
          </p:nvSpPr>
          <p:spPr bwMode="auto">
            <a:xfrm>
              <a:off x="7267576" y="3767138"/>
              <a:ext cx="3748088" cy="665163"/>
            </a:xfrm>
            <a:custGeom>
              <a:avLst/>
              <a:gdLst>
                <a:gd name="T0" fmla="*/ 0 w 4187"/>
                <a:gd name="T1" fmla="*/ 0 h 741"/>
                <a:gd name="T2" fmla="*/ 0 w 4187"/>
                <a:gd name="T3" fmla="*/ 0 h 741"/>
                <a:gd name="T4" fmla="*/ 4187 w 4187"/>
                <a:gd name="T5" fmla="*/ 0 h 741"/>
                <a:gd name="T6" fmla="*/ 4187 w 4187"/>
                <a:gd name="T7" fmla="*/ 741 h 741"/>
                <a:gd name="T8" fmla="*/ 0 w 4187"/>
                <a:gd name="T9" fmla="*/ 741 h 741"/>
                <a:gd name="T10" fmla="*/ 0 w 4187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0"/>
                  </a:moveTo>
                  <a:lnTo>
                    <a:pt x="0" y="0"/>
                  </a:lnTo>
                  <a:lnTo>
                    <a:pt x="4187" y="0"/>
                  </a:lnTo>
                  <a:lnTo>
                    <a:pt x="4187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65" name="Freeform 91"/>
            <p:cNvSpPr/>
            <p:nvPr/>
          </p:nvSpPr>
          <p:spPr bwMode="auto">
            <a:xfrm>
              <a:off x="7267576" y="4597401"/>
              <a:ext cx="3748088" cy="665163"/>
            </a:xfrm>
            <a:custGeom>
              <a:avLst/>
              <a:gdLst>
                <a:gd name="T0" fmla="*/ 0 w 4187"/>
                <a:gd name="T1" fmla="*/ 741 h 741"/>
                <a:gd name="T2" fmla="*/ 0 w 4187"/>
                <a:gd name="T3" fmla="*/ 741 h 741"/>
                <a:gd name="T4" fmla="*/ 4187 w 4187"/>
                <a:gd name="T5" fmla="*/ 741 h 741"/>
                <a:gd name="T6" fmla="*/ 4187 w 4187"/>
                <a:gd name="T7" fmla="*/ 0 h 741"/>
                <a:gd name="T8" fmla="*/ 0 w 4187"/>
                <a:gd name="T9" fmla="*/ 0 h 741"/>
                <a:gd name="T10" fmla="*/ 0 w 4187"/>
                <a:gd name="T11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741"/>
                  </a:moveTo>
                  <a:lnTo>
                    <a:pt x="0" y="741"/>
                  </a:lnTo>
                  <a:lnTo>
                    <a:pt x="4187" y="741"/>
                  </a:lnTo>
                  <a:lnTo>
                    <a:pt x="4187" y="0"/>
                  </a:lnTo>
                  <a:lnTo>
                    <a:pt x="0" y="0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LLVM </a:t>
              </a:r>
              <a:r>
                <a:rPr lang="en-US" altLang="zh-CN" sz="1300" b="1" err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Loongarch</a:t>
              </a:r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 Backend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66" name="Freeform 92"/>
            <p:cNvSpPr/>
            <p:nvPr/>
          </p:nvSpPr>
          <p:spPr bwMode="auto">
            <a:xfrm>
              <a:off x="7267576" y="4597401"/>
              <a:ext cx="3748088" cy="665163"/>
            </a:xfrm>
            <a:custGeom>
              <a:avLst/>
              <a:gdLst>
                <a:gd name="T0" fmla="*/ 0 w 4187"/>
                <a:gd name="T1" fmla="*/ 0 h 741"/>
                <a:gd name="T2" fmla="*/ 0 w 4187"/>
                <a:gd name="T3" fmla="*/ 0 h 741"/>
                <a:gd name="T4" fmla="*/ 4187 w 4187"/>
                <a:gd name="T5" fmla="*/ 0 h 741"/>
                <a:gd name="T6" fmla="*/ 4187 w 4187"/>
                <a:gd name="T7" fmla="*/ 741 h 741"/>
                <a:gd name="T8" fmla="*/ 0 w 4187"/>
                <a:gd name="T9" fmla="*/ 741 h 741"/>
                <a:gd name="T10" fmla="*/ 0 w 4187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0"/>
                  </a:moveTo>
                  <a:lnTo>
                    <a:pt x="0" y="0"/>
                  </a:lnTo>
                  <a:lnTo>
                    <a:pt x="4187" y="0"/>
                  </a:lnTo>
                  <a:lnTo>
                    <a:pt x="4187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76" name="Rectangle 102"/>
            <p:cNvSpPr>
              <a:spLocks noChangeArrowheads="1"/>
            </p:cNvSpPr>
            <p:nvPr/>
          </p:nvSpPr>
          <p:spPr bwMode="auto">
            <a:xfrm>
              <a:off x="533401" y="3178176"/>
              <a:ext cx="12065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C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77" name="Rectangle 103"/>
            <p:cNvSpPr>
              <a:spLocks noChangeArrowheads="1"/>
            </p:cNvSpPr>
            <p:nvPr/>
          </p:nvSpPr>
          <p:spPr bwMode="auto">
            <a:xfrm>
              <a:off x="200026" y="3981451"/>
              <a:ext cx="52097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F</a:t>
              </a:r>
              <a:r>
                <a:rPr kumimoji="0" lang="en-US" altLang="zh-CN" sz="1300" b="1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ortan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78" name="Rectangle 104"/>
            <p:cNvSpPr>
              <a:spLocks noChangeArrowheads="1"/>
            </p:cNvSpPr>
            <p:nvPr/>
          </p:nvSpPr>
          <p:spPr bwMode="auto">
            <a:xfrm>
              <a:off x="36353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79" name="Rectangle 105"/>
            <p:cNvSpPr>
              <a:spLocks noChangeArrowheads="1"/>
            </p:cNvSpPr>
            <p:nvPr/>
          </p:nvSpPr>
          <p:spPr bwMode="auto">
            <a:xfrm>
              <a:off x="43021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0" name="Rectangle 106"/>
            <p:cNvSpPr>
              <a:spLocks noChangeArrowheads="1"/>
            </p:cNvSpPr>
            <p:nvPr/>
          </p:nvSpPr>
          <p:spPr bwMode="auto">
            <a:xfrm>
              <a:off x="47625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1" name="Rectangle 107"/>
            <p:cNvSpPr>
              <a:spLocks noChangeArrowheads="1"/>
            </p:cNvSpPr>
            <p:nvPr/>
          </p:nvSpPr>
          <p:spPr bwMode="auto">
            <a:xfrm>
              <a:off x="53816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2" name="Rectangle 108"/>
            <p:cNvSpPr>
              <a:spLocks noChangeArrowheads="1"/>
            </p:cNvSpPr>
            <p:nvPr/>
          </p:nvSpPr>
          <p:spPr bwMode="auto">
            <a:xfrm>
              <a:off x="638176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3" name="Rectangle 109"/>
            <p:cNvSpPr>
              <a:spLocks noChangeArrowheads="1"/>
            </p:cNvSpPr>
            <p:nvPr/>
          </p:nvSpPr>
          <p:spPr bwMode="auto">
            <a:xfrm>
              <a:off x="182563" y="4851401"/>
              <a:ext cx="58509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H</a:t>
              </a:r>
              <a:r>
                <a:rPr kumimoji="0" lang="en-US" altLang="zh-CN" sz="1300" b="1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askell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4" name="Rectangle 110"/>
            <p:cNvSpPr>
              <a:spLocks noChangeArrowheads="1"/>
            </p:cNvSpPr>
            <p:nvPr/>
          </p:nvSpPr>
          <p:spPr bwMode="auto">
            <a:xfrm>
              <a:off x="306388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5" name="Rectangle 111"/>
            <p:cNvSpPr>
              <a:spLocks noChangeArrowheads="1"/>
            </p:cNvSpPr>
            <p:nvPr/>
          </p:nvSpPr>
          <p:spPr bwMode="auto">
            <a:xfrm>
              <a:off x="406401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6" name="Rectangle 112"/>
            <p:cNvSpPr>
              <a:spLocks noChangeArrowheads="1"/>
            </p:cNvSpPr>
            <p:nvPr/>
          </p:nvSpPr>
          <p:spPr bwMode="auto">
            <a:xfrm>
              <a:off x="47466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7" name="Rectangle 113"/>
            <p:cNvSpPr>
              <a:spLocks noChangeArrowheads="1"/>
            </p:cNvSpPr>
            <p:nvPr/>
          </p:nvSpPr>
          <p:spPr bwMode="auto">
            <a:xfrm>
              <a:off x="554038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8" name="Rectangle 114"/>
            <p:cNvSpPr>
              <a:spLocks noChangeArrowheads="1"/>
            </p:cNvSpPr>
            <p:nvPr/>
          </p:nvSpPr>
          <p:spPr bwMode="auto">
            <a:xfrm>
              <a:off x="64611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5" name="Freeform 131"/>
            <p:cNvSpPr/>
            <p:nvPr/>
          </p:nvSpPr>
          <p:spPr bwMode="auto">
            <a:xfrm>
              <a:off x="4011613" y="3284538"/>
              <a:ext cx="487363" cy="673100"/>
            </a:xfrm>
            <a:custGeom>
              <a:avLst/>
              <a:gdLst>
                <a:gd name="T0" fmla="*/ 0 w 544"/>
                <a:gd name="T1" fmla="*/ 0 h 750"/>
                <a:gd name="T2" fmla="*/ 0 w 544"/>
                <a:gd name="T3" fmla="*/ 0 h 750"/>
                <a:gd name="T4" fmla="*/ 544 w 544"/>
                <a:gd name="T5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" h="750">
                  <a:moveTo>
                    <a:pt x="0" y="0"/>
                  </a:moveTo>
                  <a:lnTo>
                    <a:pt x="0" y="0"/>
                  </a:lnTo>
                  <a:lnTo>
                    <a:pt x="544" y="75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6" name="Freeform 132"/>
            <p:cNvSpPr>
              <a:spLocks noEditPoints="1"/>
            </p:cNvSpPr>
            <p:nvPr/>
          </p:nvSpPr>
          <p:spPr bwMode="auto">
            <a:xfrm>
              <a:off x="4465638" y="3932238"/>
              <a:ext cx="101600" cy="117475"/>
            </a:xfrm>
            <a:custGeom>
              <a:avLst/>
              <a:gdLst>
                <a:gd name="T0" fmla="*/ 114 w 114"/>
                <a:gd name="T1" fmla="*/ 132 h 132"/>
                <a:gd name="T2" fmla="*/ 114 w 114"/>
                <a:gd name="T3" fmla="*/ 132 h 132"/>
                <a:gd name="T4" fmla="*/ 77 w 114"/>
                <a:gd name="T5" fmla="*/ 0 h 132"/>
                <a:gd name="T6" fmla="*/ 0 w 114"/>
                <a:gd name="T7" fmla="*/ 57 h 132"/>
                <a:gd name="T8" fmla="*/ 114 w 114"/>
                <a:gd name="T9" fmla="*/ 132 h 132"/>
                <a:gd name="T10" fmla="*/ 114 w 114"/>
                <a:gd name="T11" fmla="*/ 132 h 132"/>
                <a:gd name="T12" fmla="*/ 114 w 114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2">
                  <a:moveTo>
                    <a:pt x="114" y="132"/>
                  </a:moveTo>
                  <a:lnTo>
                    <a:pt x="114" y="132"/>
                  </a:lnTo>
                  <a:lnTo>
                    <a:pt x="77" y="0"/>
                  </a:lnTo>
                  <a:lnTo>
                    <a:pt x="0" y="57"/>
                  </a:lnTo>
                  <a:lnTo>
                    <a:pt x="114" y="132"/>
                  </a:lnTo>
                  <a:close/>
                  <a:moveTo>
                    <a:pt x="114" y="132"/>
                  </a:moveTo>
                  <a:lnTo>
                    <a:pt x="114" y="132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7" name="Freeform 133"/>
            <p:cNvSpPr>
              <a:spLocks noEditPoints="1"/>
            </p:cNvSpPr>
            <p:nvPr/>
          </p:nvSpPr>
          <p:spPr bwMode="auto">
            <a:xfrm>
              <a:off x="4465638" y="3932238"/>
              <a:ext cx="101600" cy="117475"/>
            </a:xfrm>
            <a:custGeom>
              <a:avLst/>
              <a:gdLst>
                <a:gd name="T0" fmla="*/ 114 w 114"/>
                <a:gd name="T1" fmla="*/ 132 h 132"/>
                <a:gd name="T2" fmla="*/ 114 w 114"/>
                <a:gd name="T3" fmla="*/ 132 h 132"/>
                <a:gd name="T4" fmla="*/ 77 w 114"/>
                <a:gd name="T5" fmla="*/ 0 h 132"/>
                <a:gd name="T6" fmla="*/ 0 w 114"/>
                <a:gd name="T7" fmla="*/ 57 h 132"/>
                <a:gd name="T8" fmla="*/ 114 w 114"/>
                <a:gd name="T9" fmla="*/ 132 h 132"/>
                <a:gd name="T10" fmla="*/ 114 w 114"/>
                <a:gd name="T11" fmla="*/ 132 h 132"/>
                <a:gd name="T12" fmla="*/ 114 w 114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2">
                  <a:moveTo>
                    <a:pt x="114" y="132"/>
                  </a:moveTo>
                  <a:lnTo>
                    <a:pt x="114" y="132"/>
                  </a:lnTo>
                  <a:lnTo>
                    <a:pt x="77" y="0"/>
                  </a:lnTo>
                  <a:lnTo>
                    <a:pt x="0" y="57"/>
                  </a:lnTo>
                  <a:lnTo>
                    <a:pt x="114" y="132"/>
                  </a:lnTo>
                  <a:close/>
                  <a:moveTo>
                    <a:pt x="114" y="132"/>
                  </a:moveTo>
                  <a:lnTo>
                    <a:pt x="114" y="132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8" name="Freeform 134"/>
            <p:cNvSpPr/>
            <p:nvPr/>
          </p:nvSpPr>
          <p:spPr bwMode="auto">
            <a:xfrm>
              <a:off x="4011613" y="4098926"/>
              <a:ext cx="423863" cy="0"/>
            </a:xfrm>
            <a:custGeom>
              <a:avLst/>
              <a:gdLst>
                <a:gd name="T0" fmla="*/ 0 w 473"/>
                <a:gd name="T1" fmla="*/ 0 w 473"/>
                <a:gd name="T2" fmla="*/ 473 w 4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73">
                  <a:moveTo>
                    <a:pt x="0" y="0"/>
                  </a:moveTo>
                  <a:lnTo>
                    <a:pt x="0" y="0"/>
                  </a:lnTo>
                  <a:lnTo>
                    <a:pt x="473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9" name="Freeform 135"/>
            <p:cNvSpPr>
              <a:spLocks noEditPoints="1"/>
            </p:cNvSpPr>
            <p:nvPr/>
          </p:nvSpPr>
          <p:spPr bwMode="auto">
            <a:xfrm>
              <a:off x="4435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0" name="Freeform 136"/>
            <p:cNvSpPr>
              <a:spLocks noEditPoints="1"/>
            </p:cNvSpPr>
            <p:nvPr/>
          </p:nvSpPr>
          <p:spPr bwMode="auto">
            <a:xfrm>
              <a:off x="4435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1" name="Freeform 137"/>
            <p:cNvSpPr/>
            <p:nvPr/>
          </p:nvSpPr>
          <p:spPr bwMode="auto">
            <a:xfrm>
              <a:off x="4006851" y="4240213"/>
              <a:ext cx="492125" cy="673100"/>
            </a:xfrm>
            <a:custGeom>
              <a:avLst/>
              <a:gdLst>
                <a:gd name="T0" fmla="*/ 0 w 551"/>
                <a:gd name="T1" fmla="*/ 750 h 750"/>
                <a:gd name="T2" fmla="*/ 0 w 551"/>
                <a:gd name="T3" fmla="*/ 750 h 750"/>
                <a:gd name="T4" fmla="*/ 551 w 551"/>
                <a:gd name="T5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1" h="750">
                  <a:moveTo>
                    <a:pt x="0" y="750"/>
                  </a:moveTo>
                  <a:lnTo>
                    <a:pt x="0" y="750"/>
                  </a:lnTo>
                  <a:lnTo>
                    <a:pt x="551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2" name="Freeform 138"/>
            <p:cNvSpPr>
              <a:spLocks noEditPoints="1"/>
            </p:cNvSpPr>
            <p:nvPr/>
          </p:nvSpPr>
          <p:spPr bwMode="auto">
            <a:xfrm>
              <a:off x="4464051" y="4146551"/>
              <a:ext cx="101600" cy="119063"/>
            </a:xfrm>
            <a:custGeom>
              <a:avLst/>
              <a:gdLst>
                <a:gd name="T0" fmla="*/ 114 w 114"/>
                <a:gd name="T1" fmla="*/ 0 h 131"/>
                <a:gd name="T2" fmla="*/ 114 w 114"/>
                <a:gd name="T3" fmla="*/ 0 h 131"/>
                <a:gd name="T4" fmla="*/ 0 w 114"/>
                <a:gd name="T5" fmla="*/ 74 h 131"/>
                <a:gd name="T6" fmla="*/ 77 w 114"/>
                <a:gd name="T7" fmla="*/ 131 h 131"/>
                <a:gd name="T8" fmla="*/ 114 w 114"/>
                <a:gd name="T9" fmla="*/ 0 h 131"/>
                <a:gd name="T10" fmla="*/ 114 w 114"/>
                <a:gd name="T11" fmla="*/ 0 h 131"/>
                <a:gd name="T12" fmla="*/ 114 w 114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1">
                  <a:moveTo>
                    <a:pt x="114" y="0"/>
                  </a:moveTo>
                  <a:lnTo>
                    <a:pt x="114" y="0"/>
                  </a:lnTo>
                  <a:lnTo>
                    <a:pt x="0" y="74"/>
                  </a:lnTo>
                  <a:lnTo>
                    <a:pt x="77" y="131"/>
                  </a:lnTo>
                  <a:lnTo>
                    <a:pt x="114" y="0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3" name="Freeform 139"/>
            <p:cNvSpPr>
              <a:spLocks noEditPoints="1"/>
            </p:cNvSpPr>
            <p:nvPr/>
          </p:nvSpPr>
          <p:spPr bwMode="auto">
            <a:xfrm>
              <a:off x="4464051" y="4146551"/>
              <a:ext cx="101600" cy="119063"/>
            </a:xfrm>
            <a:custGeom>
              <a:avLst/>
              <a:gdLst>
                <a:gd name="T0" fmla="*/ 114 w 114"/>
                <a:gd name="T1" fmla="*/ 0 h 131"/>
                <a:gd name="T2" fmla="*/ 114 w 114"/>
                <a:gd name="T3" fmla="*/ 0 h 131"/>
                <a:gd name="T4" fmla="*/ 0 w 114"/>
                <a:gd name="T5" fmla="*/ 74 h 131"/>
                <a:gd name="T6" fmla="*/ 77 w 114"/>
                <a:gd name="T7" fmla="*/ 131 h 131"/>
                <a:gd name="T8" fmla="*/ 114 w 114"/>
                <a:gd name="T9" fmla="*/ 0 h 131"/>
                <a:gd name="T10" fmla="*/ 114 w 114"/>
                <a:gd name="T11" fmla="*/ 0 h 131"/>
                <a:gd name="T12" fmla="*/ 114 w 114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1">
                  <a:moveTo>
                    <a:pt x="114" y="0"/>
                  </a:moveTo>
                  <a:lnTo>
                    <a:pt x="114" y="0"/>
                  </a:lnTo>
                  <a:lnTo>
                    <a:pt x="0" y="74"/>
                  </a:lnTo>
                  <a:lnTo>
                    <a:pt x="77" y="131"/>
                  </a:lnTo>
                  <a:lnTo>
                    <a:pt x="114" y="0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4" name="Freeform 140"/>
            <p:cNvSpPr/>
            <p:nvPr/>
          </p:nvSpPr>
          <p:spPr bwMode="auto">
            <a:xfrm>
              <a:off x="788988" y="4929188"/>
              <a:ext cx="80963" cy="0"/>
            </a:xfrm>
            <a:custGeom>
              <a:avLst/>
              <a:gdLst>
                <a:gd name="T0" fmla="*/ 0 w 91"/>
                <a:gd name="T1" fmla="*/ 0 w 91"/>
                <a:gd name="T2" fmla="*/ 91 w 9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1">
                  <a:moveTo>
                    <a:pt x="0" y="0"/>
                  </a:moveTo>
                  <a:lnTo>
                    <a:pt x="0" y="0"/>
                  </a:lnTo>
                  <a:lnTo>
                    <a:pt x="91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5" name="Freeform 141"/>
            <p:cNvSpPr>
              <a:spLocks noEditPoints="1"/>
            </p:cNvSpPr>
            <p:nvPr/>
          </p:nvSpPr>
          <p:spPr bwMode="auto">
            <a:xfrm>
              <a:off x="869951" y="4886326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6" name="Freeform 142"/>
            <p:cNvSpPr>
              <a:spLocks noEditPoints="1"/>
            </p:cNvSpPr>
            <p:nvPr/>
          </p:nvSpPr>
          <p:spPr bwMode="auto">
            <a:xfrm>
              <a:off x="869951" y="4886326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7" name="Freeform 143"/>
            <p:cNvSpPr/>
            <p:nvPr/>
          </p:nvSpPr>
          <p:spPr bwMode="auto">
            <a:xfrm>
              <a:off x="788988" y="4098926"/>
              <a:ext cx="88900" cy="0"/>
            </a:xfrm>
            <a:custGeom>
              <a:avLst/>
              <a:gdLst>
                <a:gd name="T0" fmla="*/ 0 w 99"/>
                <a:gd name="T1" fmla="*/ 0 w 99"/>
                <a:gd name="T2" fmla="*/ 99 w 9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9">
                  <a:moveTo>
                    <a:pt x="0" y="0"/>
                  </a:moveTo>
                  <a:lnTo>
                    <a:pt x="0" y="0"/>
                  </a:lnTo>
                  <a:lnTo>
                    <a:pt x="99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8" name="Freeform 144"/>
            <p:cNvSpPr>
              <a:spLocks noEditPoints="1"/>
            </p:cNvSpPr>
            <p:nvPr/>
          </p:nvSpPr>
          <p:spPr bwMode="auto">
            <a:xfrm>
              <a:off x="877888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9" name="Freeform 145"/>
            <p:cNvSpPr>
              <a:spLocks noEditPoints="1"/>
            </p:cNvSpPr>
            <p:nvPr/>
          </p:nvSpPr>
          <p:spPr bwMode="auto">
            <a:xfrm>
              <a:off x="877888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0" name="Freeform 146"/>
            <p:cNvSpPr/>
            <p:nvPr/>
          </p:nvSpPr>
          <p:spPr bwMode="auto">
            <a:xfrm>
              <a:off x="752476" y="3268663"/>
              <a:ext cx="125413" cy="0"/>
            </a:xfrm>
            <a:custGeom>
              <a:avLst/>
              <a:gdLst>
                <a:gd name="T0" fmla="*/ 0 w 140"/>
                <a:gd name="T1" fmla="*/ 0 w 140"/>
                <a:gd name="T2" fmla="*/ 140 w 1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0">
                  <a:moveTo>
                    <a:pt x="0" y="0"/>
                  </a:move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1" name="Freeform 147"/>
            <p:cNvSpPr>
              <a:spLocks noEditPoints="1"/>
            </p:cNvSpPr>
            <p:nvPr/>
          </p:nvSpPr>
          <p:spPr bwMode="auto">
            <a:xfrm>
              <a:off x="877888" y="322580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2" name="Freeform 148"/>
            <p:cNvSpPr>
              <a:spLocks noEditPoints="1"/>
            </p:cNvSpPr>
            <p:nvPr/>
          </p:nvSpPr>
          <p:spPr bwMode="auto">
            <a:xfrm>
              <a:off x="877888" y="322580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3" name="Freeform 149"/>
            <p:cNvSpPr/>
            <p:nvPr/>
          </p:nvSpPr>
          <p:spPr bwMode="auto">
            <a:xfrm>
              <a:off x="6732588" y="3414713"/>
              <a:ext cx="438150" cy="666750"/>
            </a:xfrm>
            <a:custGeom>
              <a:avLst/>
              <a:gdLst>
                <a:gd name="T0" fmla="*/ 0 w 491"/>
                <a:gd name="T1" fmla="*/ 742 h 742"/>
                <a:gd name="T2" fmla="*/ 0 w 491"/>
                <a:gd name="T3" fmla="*/ 742 h 742"/>
                <a:gd name="T4" fmla="*/ 491 w 491"/>
                <a:gd name="T5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1" h="742">
                  <a:moveTo>
                    <a:pt x="0" y="742"/>
                  </a:moveTo>
                  <a:lnTo>
                    <a:pt x="0" y="742"/>
                  </a:lnTo>
                  <a:lnTo>
                    <a:pt x="491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4" name="Freeform 150"/>
            <p:cNvSpPr>
              <a:spLocks noEditPoints="1"/>
            </p:cNvSpPr>
            <p:nvPr/>
          </p:nvSpPr>
          <p:spPr bwMode="auto">
            <a:xfrm>
              <a:off x="7135813" y="3319463"/>
              <a:ext cx="98425" cy="119063"/>
            </a:xfrm>
            <a:custGeom>
              <a:avLst/>
              <a:gdLst>
                <a:gd name="T0" fmla="*/ 111 w 111"/>
                <a:gd name="T1" fmla="*/ 0 h 134"/>
                <a:gd name="T2" fmla="*/ 111 w 111"/>
                <a:gd name="T3" fmla="*/ 0 h 134"/>
                <a:gd name="T4" fmla="*/ 0 w 111"/>
                <a:gd name="T5" fmla="*/ 81 h 134"/>
                <a:gd name="T6" fmla="*/ 80 w 111"/>
                <a:gd name="T7" fmla="*/ 134 h 134"/>
                <a:gd name="T8" fmla="*/ 111 w 111"/>
                <a:gd name="T9" fmla="*/ 0 h 134"/>
                <a:gd name="T10" fmla="*/ 111 w 111"/>
                <a:gd name="T11" fmla="*/ 0 h 134"/>
                <a:gd name="T12" fmla="*/ 111 w 111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34">
                  <a:moveTo>
                    <a:pt x="111" y="0"/>
                  </a:moveTo>
                  <a:lnTo>
                    <a:pt x="111" y="0"/>
                  </a:lnTo>
                  <a:lnTo>
                    <a:pt x="0" y="81"/>
                  </a:lnTo>
                  <a:lnTo>
                    <a:pt x="80" y="134"/>
                  </a:lnTo>
                  <a:lnTo>
                    <a:pt x="111" y="0"/>
                  </a:lnTo>
                  <a:close/>
                  <a:moveTo>
                    <a:pt x="111" y="0"/>
                  </a:moveTo>
                  <a:lnTo>
                    <a:pt x="111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5" name="Freeform 151"/>
            <p:cNvSpPr>
              <a:spLocks noEditPoints="1"/>
            </p:cNvSpPr>
            <p:nvPr/>
          </p:nvSpPr>
          <p:spPr bwMode="auto">
            <a:xfrm>
              <a:off x="7135813" y="3319463"/>
              <a:ext cx="98425" cy="119063"/>
            </a:xfrm>
            <a:custGeom>
              <a:avLst/>
              <a:gdLst>
                <a:gd name="T0" fmla="*/ 111 w 111"/>
                <a:gd name="T1" fmla="*/ 0 h 134"/>
                <a:gd name="T2" fmla="*/ 111 w 111"/>
                <a:gd name="T3" fmla="*/ 0 h 134"/>
                <a:gd name="T4" fmla="*/ 0 w 111"/>
                <a:gd name="T5" fmla="*/ 81 h 134"/>
                <a:gd name="T6" fmla="*/ 80 w 111"/>
                <a:gd name="T7" fmla="*/ 134 h 134"/>
                <a:gd name="T8" fmla="*/ 111 w 111"/>
                <a:gd name="T9" fmla="*/ 0 h 134"/>
                <a:gd name="T10" fmla="*/ 111 w 111"/>
                <a:gd name="T11" fmla="*/ 0 h 134"/>
                <a:gd name="T12" fmla="*/ 111 w 111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34">
                  <a:moveTo>
                    <a:pt x="111" y="0"/>
                  </a:moveTo>
                  <a:lnTo>
                    <a:pt x="111" y="0"/>
                  </a:lnTo>
                  <a:lnTo>
                    <a:pt x="0" y="81"/>
                  </a:lnTo>
                  <a:lnTo>
                    <a:pt x="80" y="134"/>
                  </a:lnTo>
                  <a:lnTo>
                    <a:pt x="111" y="0"/>
                  </a:lnTo>
                  <a:close/>
                  <a:moveTo>
                    <a:pt x="111" y="0"/>
                  </a:moveTo>
                  <a:lnTo>
                    <a:pt x="111" y="0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6" name="Freeform 152"/>
            <p:cNvSpPr/>
            <p:nvPr/>
          </p:nvSpPr>
          <p:spPr bwMode="auto">
            <a:xfrm>
              <a:off x="6732588" y="4098926"/>
              <a:ext cx="369888" cy="0"/>
            </a:xfrm>
            <a:custGeom>
              <a:avLst/>
              <a:gdLst>
                <a:gd name="T0" fmla="*/ 0 w 414"/>
                <a:gd name="T1" fmla="*/ 0 w 414"/>
                <a:gd name="T2" fmla="*/ 414 w 4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14">
                  <a:moveTo>
                    <a:pt x="0" y="0"/>
                  </a:moveTo>
                  <a:lnTo>
                    <a:pt x="0" y="0"/>
                  </a:lnTo>
                  <a:lnTo>
                    <a:pt x="414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7" name="Freeform 153"/>
            <p:cNvSpPr>
              <a:spLocks noEditPoints="1"/>
            </p:cNvSpPr>
            <p:nvPr/>
          </p:nvSpPr>
          <p:spPr bwMode="auto">
            <a:xfrm>
              <a:off x="7102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8" name="Freeform 154"/>
            <p:cNvSpPr>
              <a:spLocks noEditPoints="1"/>
            </p:cNvSpPr>
            <p:nvPr/>
          </p:nvSpPr>
          <p:spPr bwMode="auto">
            <a:xfrm>
              <a:off x="7102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9" name="Freeform 155"/>
            <p:cNvSpPr/>
            <p:nvPr/>
          </p:nvSpPr>
          <p:spPr bwMode="auto">
            <a:xfrm>
              <a:off x="6732588" y="4116388"/>
              <a:ext cx="438150" cy="666750"/>
            </a:xfrm>
            <a:custGeom>
              <a:avLst/>
              <a:gdLst>
                <a:gd name="T0" fmla="*/ 0 w 491"/>
                <a:gd name="T1" fmla="*/ 0 h 742"/>
                <a:gd name="T2" fmla="*/ 0 w 491"/>
                <a:gd name="T3" fmla="*/ 0 h 742"/>
                <a:gd name="T4" fmla="*/ 491 w 491"/>
                <a:gd name="T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1" h="742">
                  <a:moveTo>
                    <a:pt x="0" y="0"/>
                  </a:moveTo>
                  <a:lnTo>
                    <a:pt x="0" y="0"/>
                  </a:lnTo>
                  <a:lnTo>
                    <a:pt x="491" y="742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35" name="Freeform 161"/>
            <p:cNvSpPr/>
            <p:nvPr/>
          </p:nvSpPr>
          <p:spPr bwMode="auto">
            <a:xfrm>
              <a:off x="11026776" y="4067176"/>
              <a:ext cx="120650" cy="1588"/>
            </a:xfrm>
            <a:custGeom>
              <a:avLst/>
              <a:gdLst>
                <a:gd name="T0" fmla="*/ 0 w 135"/>
                <a:gd name="T1" fmla="*/ 1 h 1"/>
                <a:gd name="T2" fmla="*/ 0 w 135"/>
                <a:gd name="T3" fmla="*/ 1 h 1"/>
                <a:gd name="T4" fmla="*/ 135 w 13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0" y="1"/>
                  </a:lnTo>
                  <a:lnTo>
                    <a:pt x="135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36" name="Freeform 162"/>
            <p:cNvSpPr>
              <a:spLocks noEditPoints="1"/>
            </p:cNvSpPr>
            <p:nvPr/>
          </p:nvSpPr>
          <p:spPr bwMode="auto">
            <a:xfrm>
              <a:off x="11145838" y="402431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37" name="Freeform 163"/>
            <p:cNvSpPr>
              <a:spLocks noEditPoints="1"/>
            </p:cNvSpPr>
            <p:nvPr/>
          </p:nvSpPr>
          <p:spPr bwMode="auto">
            <a:xfrm>
              <a:off x="11145838" y="402431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1" name="Freeform 167"/>
            <p:cNvSpPr/>
            <p:nvPr/>
          </p:nvSpPr>
          <p:spPr bwMode="auto">
            <a:xfrm>
              <a:off x="4595813" y="2222501"/>
              <a:ext cx="350838" cy="503238"/>
            </a:xfrm>
            <a:custGeom>
              <a:avLst/>
              <a:gdLst>
                <a:gd name="T0" fmla="*/ 0 w 392"/>
                <a:gd name="T1" fmla="*/ 560 h 560"/>
                <a:gd name="T2" fmla="*/ 0 w 392"/>
                <a:gd name="T3" fmla="*/ 560 h 560"/>
                <a:gd name="T4" fmla="*/ 392 w 392"/>
                <a:gd name="T5" fmla="*/ 560 h 560"/>
                <a:gd name="T6" fmla="*/ 392 w 392"/>
                <a:gd name="T7" fmla="*/ 0 h 560"/>
                <a:gd name="T8" fmla="*/ 0 w 392"/>
                <a:gd name="T9" fmla="*/ 0 h 560"/>
                <a:gd name="T10" fmla="*/ 0 w 392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560"/>
                  </a:moveTo>
                  <a:lnTo>
                    <a:pt x="0" y="560"/>
                  </a:lnTo>
                  <a:lnTo>
                    <a:pt x="392" y="560"/>
                  </a:lnTo>
                  <a:lnTo>
                    <a:pt x="392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2" name="Freeform 168"/>
            <p:cNvSpPr/>
            <p:nvPr/>
          </p:nvSpPr>
          <p:spPr bwMode="auto">
            <a:xfrm>
              <a:off x="4595813" y="2222501"/>
              <a:ext cx="350838" cy="503238"/>
            </a:xfrm>
            <a:custGeom>
              <a:avLst/>
              <a:gdLst>
                <a:gd name="T0" fmla="*/ 0 w 392"/>
                <a:gd name="T1" fmla="*/ 0 h 560"/>
                <a:gd name="T2" fmla="*/ 0 w 392"/>
                <a:gd name="T3" fmla="*/ 0 h 560"/>
                <a:gd name="T4" fmla="*/ 392 w 392"/>
                <a:gd name="T5" fmla="*/ 0 h 560"/>
                <a:gd name="T6" fmla="*/ 392 w 392"/>
                <a:gd name="T7" fmla="*/ 560 h 560"/>
                <a:gd name="T8" fmla="*/ 0 w 392"/>
                <a:gd name="T9" fmla="*/ 560 h 560"/>
                <a:gd name="T10" fmla="*/ 0 w 392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0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392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3" name="Rectangle 169"/>
            <p:cNvSpPr>
              <a:spLocks noChangeArrowheads="1"/>
            </p:cNvSpPr>
            <p:nvPr/>
          </p:nvSpPr>
          <p:spPr bwMode="auto">
            <a:xfrm rot="5400000">
              <a:off x="4582807" y="2377831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7" name="Freeform 173"/>
            <p:cNvSpPr/>
            <p:nvPr/>
          </p:nvSpPr>
          <p:spPr bwMode="auto">
            <a:xfrm>
              <a:off x="5184776" y="2222501"/>
              <a:ext cx="350838" cy="503238"/>
            </a:xfrm>
            <a:custGeom>
              <a:avLst/>
              <a:gdLst>
                <a:gd name="T0" fmla="*/ 0 w 393"/>
                <a:gd name="T1" fmla="*/ 560 h 560"/>
                <a:gd name="T2" fmla="*/ 0 w 393"/>
                <a:gd name="T3" fmla="*/ 560 h 560"/>
                <a:gd name="T4" fmla="*/ 393 w 393"/>
                <a:gd name="T5" fmla="*/ 560 h 560"/>
                <a:gd name="T6" fmla="*/ 393 w 393"/>
                <a:gd name="T7" fmla="*/ 0 h 560"/>
                <a:gd name="T8" fmla="*/ 0 w 393"/>
                <a:gd name="T9" fmla="*/ 0 h 560"/>
                <a:gd name="T10" fmla="*/ 0 w 393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560"/>
                  </a:moveTo>
                  <a:lnTo>
                    <a:pt x="0" y="560"/>
                  </a:lnTo>
                  <a:lnTo>
                    <a:pt x="393" y="560"/>
                  </a:lnTo>
                  <a:lnTo>
                    <a:pt x="393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8" name="Freeform 174"/>
            <p:cNvSpPr/>
            <p:nvPr/>
          </p:nvSpPr>
          <p:spPr bwMode="auto">
            <a:xfrm>
              <a:off x="5184776" y="2222501"/>
              <a:ext cx="350838" cy="503238"/>
            </a:xfrm>
            <a:custGeom>
              <a:avLst/>
              <a:gdLst>
                <a:gd name="T0" fmla="*/ 0 w 393"/>
                <a:gd name="T1" fmla="*/ 0 h 560"/>
                <a:gd name="T2" fmla="*/ 0 w 393"/>
                <a:gd name="T3" fmla="*/ 0 h 560"/>
                <a:gd name="T4" fmla="*/ 393 w 393"/>
                <a:gd name="T5" fmla="*/ 0 h 560"/>
                <a:gd name="T6" fmla="*/ 393 w 393"/>
                <a:gd name="T7" fmla="*/ 560 h 560"/>
                <a:gd name="T8" fmla="*/ 0 w 393"/>
                <a:gd name="T9" fmla="*/ 560 h 560"/>
                <a:gd name="T10" fmla="*/ 0 w 393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0"/>
                  </a:moveTo>
                  <a:lnTo>
                    <a:pt x="0" y="0"/>
                  </a:lnTo>
                  <a:lnTo>
                    <a:pt x="393" y="0"/>
                  </a:lnTo>
                  <a:lnTo>
                    <a:pt x="393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53" name="Freeform 179"/>
            <p:cNvSpPr/>
            <p:nvPr/>
          </p:nvSpPr>
          <p:spPr bwMode="auto">
            <a:xfrm>
              <a:off x="5773738" y="2222501"/>
              <a:ext cx="350838" cy="503238"/>
            </a:xfrm>
            <a:custGeom>
              <a:avLst/>
              <a:gdLst>
                <a:gd name="T0" fmla="*/ 0 w 393"/>
                <a:gd name="T1" fmla="*/ 560 h 560"/>
                <a:gd name="T2" fmla="*/ 0 w 393"/>
                <a:gd name="T3" fmla="*/ 560 h 560"/>
                <a:gd name="T4" fmla="*/ 393 w 393"/>
                <a:gd name="T5" fmla="*/ 560 h 560"/>
                <a:gd name="T6" fmla="*/ 393 w 393"/>
                <a:gd name="T7" fmla="*/ 0 h 560"/>
                <a:gd name="T8" fmla="*/ 0 w 393"/>
                <a:gd name="T9" fmla="*/ 0 h 560"/>
                <a:gd name="T10" fmla="*/ 0 w 393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560"/>
                  </a:moveTo>
                  <a:lnTo>
                    <a:pt x="0" y="560"/>
                  </a:lnTo>
                  <a:lnTo>
                    <a:pt x="393" y="560"/>
                  </a:lnTo>
                  <a:lnTo>
                    <a:pt x="393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54" name="Freeform 180"/>
            <p:cNvSpPr/>
            <p:nvPr/>
          </p:nvSpPr>
          <p:spPr bwMode="auto">
            <a:xfrm>
              <a:off x="5773738" y="2222501"/>
              <a:ext cx="350838" cy="503238"/>
            </a:xfrm>
            <a:custGeom>
              <a:avLst/>
              <a:gdLst>
                <a:gd name="T0" fmla="*/ 0 w 393"/>
                <a:gd name="T1" fmla="*/ 0 h 560"/>
                <a:gd name="T2" fmla="*/ 0 w 393"/>
                <a:gd name="T3" fmla="*/ 0 h 560"/>
                <a:gd name="T4" fmla="*/ 393 w 393"/>
                <a:gd name="T5" fmla="*/ 0 h 560"/>
                <a:gd name="T6" fmla="*/ 393 w 393"/>
                <a:gd name="T7" fmla="*/ 560 h 560"/>
                <a:gd name="T8" fmla="*/ 0 w 393"/>
                <a:gd name="T9" fmla="*/ 560 h 560"/>
                <a:gd name="T10" fmla="*/ 0 w 393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0"/>
                  </a:moveTo>
                  <a:lnTo>
                    <a:pt x="0" y="0"/>
                  </a:lnTo>
                  <a:lnTo>
                    <a:pt x="393" y="0"/>
                  </a:lnTo>
                  <a:lnTo>
                    <a:pt x="393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59" name="Freeform 185"/>
            <p:cNvSpPr/>
            <p:nvPr/>
          </p:nvSpPr>
          <p:spPr bwMode="auto">
            <a:xfrm>
              <a:off x="6362701" y="2222501"/>
              <a:ext cx="350838" cy="503238"/>
            </a:xfrm>
            <a:custGeom>
              <a:avLst/>
              <a:gdLst>
                <a:gd name="T0" fmla="*/ 0 w 392"/>
                <a:gd name="T1" fmla="*/ 560 h 560"/>
                <a:gd name="T2" fmla="*/ 0 w 392"/>
                <a:gd name="T3" fmla="*/ 560 h 560"/>
                <a:gd name="T4" fmla="*/ 392 w 392"/>
                <a:gd name="T5" fmla="*/ 560 h 560"/>
                <a:gd name="T6" fmla="*/ 392 w 392"/>
                <a:gd name="T7" fmla="*/ 0 h 560"/>
                <a:gd name="T8" fmla="*/ 0 w 392"/>
                <a:gd name="T9" fmla="*/ 0 h 560"/>
                <a:gd name="T10" fmla="*/ 0 w 392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560"/>
                  </a:moveTo>
                  <a:lnTo>
                    <a:pt x="0" y="560"/>
                  </a:lnTo>
                  <a:lnTo>
                    <a:pt x="392" y="560"/>
                  </a:lnTo>
                  <a:lnTo>
                    <a:pt x="392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0" name="Freeform 186"/>
            <p:cNvSpPr/>
            <p:nvPr/>
          </p:nvSpPr>
          <p:spPr bwMode="auto">
            <a:xfrm>
              <a:off x="6362701" y="2222501"/>
              <a:ext cx="350838" cy="503238"/>
            </a:xfrm>
            <a:custGeom>
              <a:avLst/>
              <a:gdLst>
                <a:gd name="T0" fmla="*/ 0 w 392"/>
                <a:gd name="T1" fmla="*/ 0 h 560"/>
                <a:gd name="T2" fmla="*/ 0 w 392"/>
                <a:gd name="T3" fmla="*/ 0 h 560"/>
                <a:gd name="T4" fmla="*/ 392 w 392"/>
                <a:gd name="T5" fmla="*/ 0 h 560"/>
                <a:gd name="T6" fmla="*/ 392 w 392"/>
                <a:gd name="T7" fmla="*/ 560 h 560"/>
                <a:gd name="T8" fmla="*/ 0 w 392"/>
                <a:gd name="T9" fmla="*/ 560 h 560"/>
                <a:gd name="T10" fmla="*/ 0 w 392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0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392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5" name="Freeform 191"/>
            <p:cNvSpPr/>
            <p:nvPr/>
          </p:nvSpPr>
          <p:spPr bwMode="auto">
            <a:xfrm>
              <a:off x="4959351" y="2474913"/>
              <a:ext cx="60325" cy="0"/>
            </a:xfrm>
            <a:custGeom>
              <a:avLst/>
              <a:gdLst>
                <a:gd name="T0" fmla="*/ 0 w 67"/>
                <a:gd name="T1" fmla="*/ 0 w 67"/>
                <a:gd name="T2" fmla="*/ 67 w 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">
                  <a:moveTo>
                    <a:pt x="0" y="0"/>
                  </a:moveTo>
                  <a:lnTo>
                    <a:pt x="0" y="0"/>
                  </a:lnTo>
                  <a:lnTo>
                    <a:pt x="6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6" name="Freeform 192"/>
            <p:cNvSpPr>
              <a:spLocks noEditPoints="1"/>
            </p:cNvSpPr>
            <p:nvPr/>
          </p:nvSpPr>
          <p:spPr bwMode="auto">
            <a:xfrm>
              <a:off x="5019676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7" name="Freeform 193"/>
            <p:cNvSpPr>
              <a:spLocks noEditPoints="1"/>
            </p:cNvSpPr>
            <p:nvPr/>
          </p:nvSpPr>
          <p:spPr bwMode="auto">
            <a:xfrm>
              <a:off x="5019676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8" name="Freeform 194"/>
            <p:cNvSpPr/>
            <p:nvPr/>
          </p:nvSpPr>
          <p:spPr bwMode="auto">
            <a:xfrm>
              <a:off x="5548313" y="2474913"/>
              <a:ext cx="60325" cy="0"/>
            </a:xfrm>
            <a:custGeom>
              <a:avLst/>
              <a:gdLst>
                <a:gd name="T0" fmla="*/ 0 w 67"/>
                <a:gd name="T1" fmla="*/ 0 w 67"/>
                <a:gd name="T2" fmla="*/ 67 w 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">
                  <a:moveTo>
                    <a:pt x="0" y="0"/>
                  </a:moveTo>
                  <a:lnTo>
                    <a:pt x="0" y="0"/>
                  </a:lnTo>
                  <a:lnTo>
                    <a:pt x="6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9" name="Freeform 195"/>
            <p:cNvSpPr>
              <a:spLocks noEditPoints="1"/>
            </p:cNvSpPr>
            <p:nvPr/>
          </p:nvSpPr>
          <p:spPr bwMode="auto">
            <a:xfrm>
              <a:off x="5608638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0" name="Freeform 196"/>
            <p:cNvSpPr>
              <a:spLocks noEditPoints="1"/>
            </p:cNvSpPr>
            <p:nvPr/>
          </p:nvSpPr>
          <p:spPr bwMode="auto">
            <a:xfrm>
              <a:off x="5608638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4" name="Freeform 200"/>
            <p:cNvSpPr/>
            <p:nvPr/>
          </p:nvSpPr>
          <p:spPr bwMode="auto">
            <a:xfrm>
              <a:off x="1042988" y="2266951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5" name="Freeform 201"/>
            <p:cNvSpPr/>
            <p:nvPr/>
          </p:nvSpPr>
          <p:spPr bwMode="auto">
            <a:xfrm>
              <a:off x="1042988" y="2266951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6" name="Freeform 202"/>
            <p:cNvSpPr>
              <a:spLocks noEditPoints="1"/>
            </p:cNvSpPr>
            <p:nvPr/>
          </p:nvSpPr>
          <p:spPr bwMode="auto">
            <a:xfrm>
              <a:off x="1174751" y="2301876"/>
              <a:ext cx="147638" cy="150813"/>
            </a:xfrm>
            <a:custGeom>
              <a:avLst/>
              <a:gdLst>
                <a:gd name="T0" fmla="*/ 143 w 165"/>
                <a:gd name="T1" fmla="*/ 169 h 169"/>
                <a:gd name="T2" fmla="*/ 143 w 165"/>
                <a:gd name="T3" fmla="*/ 169 h 169"/>
                <a:gd name="T4" fmla="*/ 165 w 165"/>
                <a:gd name="T5" fmla="*/ 149 h 169"/>
                <a:gd name="T6" fmla="*/ 165 w 165"/>
                <a:gd name="T7" fmla="*/ 5 h 169"/>
                <a:gd name="T8" fmla="*/ 61 w 165"/>
                <a:gd name="T9" fmla="*/ 5 h 169"/>
                <a:gd name="T10" fmla="*/ 61 w 165"/>
                <a:gd name="T11" fmla="*/ 21 h 169"/>
                <a:gd name="T12" fmla="*/ 148 w 165"/>
                <a:gd name="T13" fmla="*/ 21 h 169"/>
                <a:gd name="T14" fmla="*/ 148 w 165"/>
                <a:gd name="T15" fmla="*/ 144 h 169"/>
                <a:gd name="T16" fmla="*/ 140 w 165"/>
                <a:gd name="T17" fmla="*/ 153 h 169"/>
                <a:gd name="T18" fmla="*/ 118 w 165"/>
                <a:gd name="T19" fmla="*/ 152 h 169"/>
                <a:gd name="T20" fmla="*/ 123 w 165"/>
                <a:gd name="T21" fmla="*/ 169 h 169"/>
                <a:gd name="T22" fmla="*/ 143 w 165"/>
                <a:gd name="T23" fmla="*/ 169 h 169"/>
                <a:gd name="T24" fmla="*/ 65 w 165"/>
                <a:gd name="T25" fmla="*/ 39 h 169"/>
                <a:gd name="T26" fmla="*/ 65 w 165"/>
                <a:gd name="T27" fmla="*/ 39 h 169"/>
                <a:gd name="T28" fmla="*/ 65 w 165"/>
                <a:gd name="T29" fmla="*/ 56 h 169"/>
                <a:gd name="T30" fmla="*/ 138 w 165"/>
                <a:gd name="T31" fmla="*/ 56 h 169"/>
                <a:gd name="T32" fmla="*/ 138 w 165"/>
                <a:gd name="T33" fmla="*/ 39 h 169"/>
                <a:gd name="T34" fmla="*/ 65 w 165"/>
                <a:gd name="T35" fmla="*/ 39 h 169"/>
                <a:gd name="T36" fmla="*/ 71 w 165"/>
                <a:gd name="T37" fmla="*/ 73 h 169"/>
                <a:gd name="T38" fmla="*/ 71 w 165"/>
                <a:gd name="T39" fmla="*/ 73 h 169"/>
                <a:gd name="T40" fmla="*/ 71 w 165"/>
                <a:gd name="T41" fmla="*/ 134 h 169"/>
                <a:gd name="T42" fmla="*/ 132 w 165"/>
                <a:gd name="T43" fmla="*/ 134 h 169"/>
                <a:gd name="T44" fmla="*/ 132 w 165"/>
                <a:gd name="T45" fmla="*/ 73 h 169"/>
                <a:gd name="T46" fmla="*/ 71 w 165"/>
                <a:gd name="T47" fmla="*/ 73 h 169"/>
                <a:gd name="T48" fmla="*/ 115 w 165"/>
                <a:gd name="T49" fmla="*/ 118 h 169"/>
                <a:gd name="T50" fmla="*/ 115 w 165"/>
                <a:gd name="T51" fmla="*/ 118 h 169"/>
                <a:gd name="T52" fmla="*/ 88 w 165"/>
                <a:gd name="T53" fmla="*/ 118 h 169"/>
                <a:gd name="T54" fmla="*/ 88 w 165"/>
                <a:gd name="T55" fmla="*/ 88 h 169"/>
                <a:gd name="T56" fmla="*/ 115 w 165"/>
                <a:gd name="T57" fmla="*/ 88 h 169"/>
                <a:gd name="T58" fmla="*/ 115 w 165"/>
                <a:gd name="T59" fmla="*/ 118 h 169"/>
                <a:gd name="T60" fmla="*/ 25 w 165"/>
                <a:gd name="T61" fmla="*/ 0 h 169"/>
                <a:gd name="T62" fmla="*/ 25 w 165"/>
                <a:gd name="T63" fmla="*/ 0 h 169"/>
                <a:gd name="T64" fmla="*/ 13 w 165"/>
                <a:gd name="T65" fmla="*/ 12 h 169"/>
                <a:gd name="T66" fmla="*/ 44 w 165"/>
                <a:gd name="T67" fmla="*/ 40 h 169"/>
                <a:gd name="T68" fmla="*/ 56 w 165"/>
                <a:gd name="T69" fmla="*/ 27 h 169"/>
                <a:gd name="T70" fmla="*/ 25 w 165"/>
                <a:gd name="T71" fmla="*/ 0 h 169"/>
                <a:gd name="T72" fmla="*/ 0 w 165"/>
                <a:gd name="T73" fmla="*/ 54 h 169"/>
                <a:gd name="T74" fmla="*/ 0 w 165"/>
                <a:gd name="T75" fmla="*/ 54 h 169"/>
                <a:gd name="T76" fmla="*/ 0 w 165"/>
                <a:gd name="T77" fmla="*/ 71 h 169"/>
                <a:gd name="T78" fmla="*/ 26 w 165"/>
                <a:gd name="T79" fmla="*/ 71 h 169"/>
                <a:gd name="T80" fmla="*/ 26 w 165"/>
                <a:gd name="T81" fmla="*/ 139 h 169"/>
                <a:gd name="T82" fmla="*/ 21 w 165"/>
                <a:gd name="T83" fmla="*/ 149 h 169"/>
                <a:gd name="T84" fmla="*/ 28 w 165"/>
                <a:gd name="T85" fmla="*/ 164 h 169"/>
                <a:gd name="T86" fmla="*/ 62 w 165"/>
                <a:gd name="T87" fmla="*/ 135 h 169"/>
                <a:gd name="T88" fmla="*/ 58 w 165"/>
                <a:gd name="T89" fmla="*/ 116 h 169"/>
                <a:gd name="T90" fmla="*/ 43 w 165"/>
                <a:gd name="T91" fmla="*/ 131 h 169"/>
                <a:gd name="T92" fmla="*/ 43 w 165"/>
                <a:gd name="T93" fmla="*/ 54 h 169"/>
                <a:gd name="T94" fmla="*/ 0 w 165"/>
                <a:gd name="T95" fmla="*/ 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5" h="169">
                  <a:moveTo>
                    <a:pt x="143" y="169"/>
                  </a:moveTo>
                  <a:lnTo>
                    <a:pt x="143" y="169"/>
                  </a:lnTo>
                  <a:cubicBezTo>
                    <a:pt x="158" y="169"/>
                    <a:pt x="165" y="162"/>
                    <a:pt x="165" y="149"/>
                  </a:cubicBezTo>
                  <a:lnTo>
                    <a:pt x="165" y="5"/>
                  </a:lnTo>
                  <a:lnTo>
                    <a:pt x="61" y="5"/>
                  </a:lnTo>
                  <a:lnTo>
                    <a:pt x="61" y="21"/>
                  </a:lnTo>
                  <a:lnTo>
                    <a:pt x="148" y="21"/>
                  </a:lnTo>
                  <a:lnTo>
                    <a:pt x="148" y="144"/>
                  </a:lnTo>
                  <a:cubicBezTo>
                    <a:pt x="148" y="150"/>
                    <a:pt x="145" y="153"/>
                    <a:pt x="140" y="153"/>
                  </a:cubicBezTo>
                  <a:lnTo>
                    <a:pt x="118" y="152"/>
                  </a:lnTo>
                  <a:lnTo>
                    <a:pt x="123" y="169"/>
                  </a:lnTo>
                  <a:lnTo>
                    <a:pt x="143" y="169"/>
                  </a:lnTo>
                  <a:close/>
                  <a:moveTo>
                    <a:pt x="65" y="39"/>
                  </a:moveTo>
                  <a:lnTo>
                    <a:pt x="65" y="39"/>
                  </a:lnTo>
                  <a:lnTo>
                    <a:pt x="65" y="56"/>
                  </a:lnTo>
                  <a:lnTo>
                    <a:pt x="138" y="56"/>
                  </a:lnTo>
                  <a:lnTo>
                    <a:pt x="138" y="39"/>
                  </a:lnTo>
                  <a:lnTo>
                    <a:pt x="65" y="39"/>
                  </a:lnTo>
                  <a:close/>
                  <a:moveTo>
                    <a:pt x="71" y="73"/>
                  </a:moveTo>
                  <a:lnTo>
                    <a:pt x="71" y="73"/>
                  </a:lnTo>
                  <a:lnTo>
                    <a:pt x="71" y="134"/>
                  </a:lnTo>
                  <a:lnTo>
                    <a:pt x="132" y="134"/>
                  </a:lnTo>
                  <a:lnTo>
                    <a:pt x="132" y="73"/>
                  </a:lnTo>
                  <a:lnTo>
                    <a:pt x="71" y="73"/>
                  </a:lnTo>
                  <a:close/>
                  <a:moveTo>
                    <a:pt x="115" y="118"/>
                  </a:moveTo>
                  <a:lnTo>
                    <a:pt x="115" y="118"/>
                  </a:lnTo>
                  <a:lnTo>
                    <a:pt x="88" y="118"/>
                  </a:lnTo>
                  <a:lnTo>
                    <a:pt x="88" y="88"/>
                  </a:lnTo>
                  <a:lnTo>
                    <a:pt x="115" y="88"/>
                  </a:lnTo>
                  <a:lnTo>
                    <a:pt x="115" y="118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13" y="12"/>
                  </a:lnTo>
                  <a:cubicBezTo>
                    <a:pt x="26" y="22"/>
                    <a:pt x="36" y="31"/>
                    <a:pt x="44" y="40"/>
                  </a:cubicBezTo>
                  <a:lnTo>
                    <a:pt x="56" y="27"/>
                  </a:lnTo>
                  <a:cubicBezTo>
                    <a:pt x="47" y="18"/>
                    <a:pt x="37" y="9"/>
                    <a:pt x="25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6" y="71"/>
                  </a:lnTo>
                  <a:lnTo>
                    <a:pt x="26" y="139"/>
                  </a:lnTo>
                  <a:cubicBezTo>
                    <a:pt x="26" y="143"/>
                    <a:pt x="24" y="146"/>
                    <a:pt x="21" y="149"/>
                  </a:cubicBezTo>
                  <a:lnTo>
                    <a:pt x="28" y="164"/>
                  </a:lnTo>
                  <a:cubicBezTo>
                    <a:pt x="40" y="156"/>
                    <a:pt x="51" y="146"/>
                    <a:pt x="62" y="135"/>
                  </a:cubicBezTo>
                  <a:lnTo>
                    <a:pt x="58" y="116"/>
                  </a:lnTo>
                  <a:cubicBezTo>
                    <a:pt x="52" y="122"/>
                    <a:pt x="48" y="127"/>
                    <a:pt x="43" y="131"/>
                  </a:cubicBezTo>
                  <a:lnTo>
                    <a:pt x="43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7" name="Freeform 203"/>
            <p:cNvSpPr>
              <a:spLocks noEditPoints="1"/>
            </p:cNvSpPr>
            <p:nvPr/>
          </p:nvSpPr>
          <p:spPr bwMode="auto">
            <a:xfrm>
              <a:off x="1343026" y="2300288"/>
              <a:ext cx="152400" cy="153988"/>
            </a:xfrm>
            <a:custGeom>
              <a:avLst/>
              <a:gdLst>
                <a:gd name="T0" fmla="*/ 98 w 170"/>
                <a:gd name="T1" fmla="*/ 0 h 172"/>
                <a:gd name="T2" fmla="*/ 98 w 170"/>
                <a:gd name="T3" fmla="*/ 0 h 172"/>
                <a:gd name="T4" fmla="*/ 98 w 170"/>
                <a:gd name="T5" fmla="*/ 28 h 172"/>
                <a:gd name="T6" fmla="*/ 55 w 170"/>
                <a:gd name="T7" fmla="*/ 28 h 172"/>
                <a:gd name="T8" fmla="*/ 55 w 170"/>
                <a:gd name="T9" fmla="*/ 45 h 172"/>
                <a:gd name="T10" fmla="*/ 98 w 170"/>
                <a:gd name="T11" fmla="*/ 45 h 172"/>
                <a:gd name="T12" fmla="*/ 98 w 170"/>
                <a:gd name="T13" fmla="*/ 76 h 172"/>
                <a:gd name="T14" fmla="*/ 46 w 170"/>
                <a:gd name="T15" fmla="*/ 76 h 172"/>
                <a:gd name="T16" fmla="*/ 46 w 170"/>
                <a:gd name="T17" fmla="*/ 93 h 172"/>
                <a:gd name="T18" fmla="*/ 87 w 170"/>
                <a:gd name="T19" fmla="*/ 93 h 172"/>
                <a:gd name="T20" fmla="*/ 56 w 170"/>
                <a:gd name="T21" fmla="*/ 150 h 172"/>
                <a:gd name="T22" fmla="*/ 52 w 170"/>
                <a:gd name="T23" fmla="*/ 151 h 172"/>
                <a:gd name="T24" fmla="*/ 56 w 170"/>
                <a:gd name="T25" fmla="*/ 167 h 172"/>
                <a:gd name="T26" fmla="*/ 146 w 170"/>
                <a:gd name="T27" fmla="*/ 154 h 172"/>
                <a:gd name="T28" fmla="*/ 154 w 170"/>
                <a:gd name="T29" fmla="*/ 172 h 172"/>
                <a:gd name="T30" fmla="*/ 170 w 170"/>
                <a:gd name="T31" fmla="*/ 164 h 172"/>
                <a:gd name="T32" fmla="*/ 142 w 170"/>
                <a:gd name="T33" fmla="*/ 105 h 172"/>
                <a:gd name="T34" fmla="*/ 124 w 170"/>
                <a:gd name="T35" fmla="*/ 110 h 172"/>
                <a:gd name="T36" fmla="*/ 139 w 170"/>
                <a:gd name="T37" fmla="*/ 138 h 172"/>
                <a:gd name="T38" fmla="*/ 78 w 170"/>
                <a:gd name="T39" fmla="*/ 148 h 172"/>
                <a:gd name="T40" fmla="*/ 107 w 170"/>
                <a:gd name="T41" fmla="*/ 93 h 172"/>
                <a:gd name="T42" fmla="*/ 167 w 170"/>
                <a:gd name="T43" fmla="*/ 93 h 172"/>
                <a:gd name="T44" fmla="*/ 167 w 170"/>
                <a:gd name="T45" fmla="*/ 76 h 172"/>
                <a:gd name="T46" fmla="*/ 116 w 170"/>
                <a:gd name="T47" fmla="*/ 76 h 172"/>
                <a:gd name="T48" fmla="*/ 116 w 170"/>
                <a:gd name="T49" fmla="*/ 45 h 172"/>
                <a:gd name="T50" fmla="*/ 162 w 170"/>
                <a:gd name="T51" fmla="*/ 45 h 172"/>
                <a:gd name="T52" fmla="*/ 162 w 170"/>
                <a:gd name="T53" fmla="*/ 28 h 172"/>
                <a:gd name="T54" fmla="*/ 116 w 170"/>
                <a:gd name="T55" fmla="*/ 28 h 172"/>
                <a:gd name="T56" fmla="*/ 116 w 170"/>
                <a:gd name="T57" fmla="*/ 0 h 172"/>
                <a:gd name="T58" fmla="*/ 98 w 170"/>
                <a:gd name="T59" fmla="*/ 0 h 172"/>
                <a:gd name="T60" fmla="*/ 17 w 170"/>
                <a:gd name="T61" fmla="*/ 1 h 172"/>
                <a:gd name="T62" fmla="*/ 17 w 170"/>
                <a:gd name="T63" fmla="*/ 1 h 172"/>
                <a:gd name="T64" fmla="*/ 4 w 170"/>
                <a:gd name="T65" fmla="*/ 13 h 172"/>
                <a:gd name="T66" fmla="*/ 35 w 170"/>
                <a:gd name="T67" fmla="*/ 42 h 172"/>
                <a:gd name="T68" fmla="*/ 47 w 170"/>
                <a:gd name="T69" fmla="*/ 29 h 172"/>
                <a:gd name="T70" fmla="*/ 17 w 170"/>
                <a:gd name="T71" fmla="*/ 1 h 172"/>
                <a:gd name="T72" fmla="*/ 12 w 170"/>
                <a:gd name="T73" fmla="*/ 45 h 172"/>
                <a:gd name="T74" fmla="*/ 12 w 170"/>
                <a:gd name="T75" fmla="*/ 45 h 172"/>
                <a:gd name="T76" fmla="*/ 0 w 170"/>
                <a:gd name="T77" fmla="*/ 57 h 172"/>
                <a:gd name="T78" fmla="*/ 28 w 170"/>
                <a:gd name="T79" fmla="*/ 85 h 172"/>
                <a:gd name="T80" fmla="*/ 41 w 170"/>
                <a:gd name="T81" fmla="*/ 73 h 172"/>
                <a:gd name="T82" fmla="*/ 12 w 170"/>
                <a:gd name="T83" fmla="*/ 45 h 172"/>
                <a:gd name="T84" fmla="*/ 31 w 170"/>
                <a:gd name="T85" fmla="*/ 97 h 172"/>
                <a:gd name="T86" fmla="*/ 31 w 170"/>
                <a:gd name="T87" fmla="*/ 97 h 172"/>
                <a:gd name="T88" fmla="*/ 2 w 170"/>
                <a:gd name="T89" fmla="*/ 162 h 172"/>
                <a:gd name="T90" fmla="*/ 20 w 170"/>
                <a:gd name="T91" fmla="*/ 170 h 172"/>
                <a:gd name="T92" fmla="*/ 47 w 170"/>
                <a:gd name="T93" fmla="*/ 104 h 172"/>
                <a:gd name="T94" fmla="*/ 31 w 170"/>
                <a:gd name="T95" fmla="*/ 9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0" h="172">
                  <a:moveTo>
                    <a:pt x="98" y="0"/>
                  </a:moveTo>
                  <a:lnTo>
                    <a:pt x="98" y="0"/>
                  </a:lnTo>
                  <a:lnTo>
                    <a:pt x="98" y="28"/>
                  </a:lnTo>
                  <a:lnTo>
                    <a:pt x="55" y="28"/>
                  </a:lnTo>
                  <a:lnTo>
                    <a:pt x="55" y="45"/>
                  </a:lnTo>
                  <a:lnTo>
                    <a:pt x="98" y="45"/>
                  </a:lnTo>
                  <a:lnTo>
                    <a:pt x="98" y="76"/>
                  </a:lnTo>
                  <a:lnTo>
                    <a:pt x="46" y="76"/>
                  </a:lnTo>
                  <a:lnTo>
                    <a:pt x="46" y="93"/>
                  </a:lnTo>
                  <a:lnTo>
                    <a:pt x="87" y="93"/>
                  </a:lnTo>
                  <a:cubicBezTo>
                    <a:pt x="74" y="123"/>
                    <a:pt x="64" y="142"/>
                    <a:pt x="56" y="150"/>
                  </a:cubicBezTo>
                  <a:cubicBezTo>
                    <a:pt x="55" y="150"/>
                    <a:pt x="53" y="151"/>
                    <a:pt x="52" y="151"/>
                  </a:cubicBezTo>
                  <a:lnTo>
                    <a:pt x="56" y="167"/>
                  </a:lnTo>
                  <a:cubicBezTo>
                    <a:pt x="89" y="163"/>
                    <a:pt x="119" y="159"/>
                    <a:pt x="146" y="154"/>
                  </a:cubicBezTo>
                  <a:cubicBezTo>
                    <a:pt x="149" y="159"/>
                    <a:pt x="151" y="165"/>
                    <a:pt x="154" y="172"/>
                  </a:cubicBezTo>
                  <a:lnTo>
                    <a:pt x="170" y="164"/>
                  </a:lnTo>
                  <a:cubicBezTo>
                    <a:pt x="162" y="143"/>
                    <a:pt x="153" y="123"/>
                    <a:pt x="142" y="105"/>
                  </a:cubicBezTo>
                  <a:lnTo>
                    <a:pt x="124" y="110"/>
                  </a:lnTo>
                  <a:cubicBezTo>
                    <a:pt x="129" y="119"/>
                    <a:pt x="134" y="128"/>
                    <a:pt x="139" y="138"/>
                  </a:cubicBezTo>
                  <a:cubicBezTo>
                    <a:pt x="119" y="142"/>
                    <a:pt x="99" y="146"/>
                    <a:pt x="78" y="148"/>
                  </a:cubicBezTo>
                  <a:cubicBezTo>
                    <a:pt x="87" y="136"/>
                    <a:pt x="96" y="118"/>
                    <a:pt x="107" y="93"/>
                  </a:cubicBezTo>
                  <a:lnTo>
                    <a:pt x="167" y="93"/>
                  </a:lnTo>
                  <a:lnTo>
                    <a:pt x="167" y="76"/>
                  </a:lnTo>
                  <a:lnTo>
                    <a:pt x="116" y="76"/>
                  </a:lnTo>
                  <a:lnTo>
                    <a:pt x="116" y="45"/>
                  </a:lnTo>
                  <a:lnTo>
                    <a:pt x="162" y="45"/>
                  </a:lnTo>
                  <a:lnTo>
                    <a:pt x="162" y="28"/>
                  </a:lnTo>
                  <a:lnTo>
                    <a:pt x="116" y="28"/>
                  </a:lnTo>
                  <a:lnTo>
                    <a:pt x="116" y="0"/>
                  </a:lnTo>
                  <a:lnTo>
                    <a:pt x="98" y="0"/>
                  </a:lnTo>
                  <a:close/>
                  <a:moveTo>
                    <a:pt x="17" y="1"/>
                  </a:moveTo>
                  <a:lnTo>
                    <a:pt x="17" y="1"/>
                  </a:lnTo>
                  <a:lnTo>
                    <a:pt x="4" y="13"/>
                  </a:lnTo>
                  <a:cubicBezTo>
                    <a:pt x="17" y="24"/>
                    <a:pt x="28" y="33"/>
                    <a:pt x="35" y="42"/>
                  </a:cubicBezTo>
                  <a:lnTo>
                    <a:pt x="47" y="29"/>
                  </a:lnTo>
                  <a:cubicBezTo>
                    <a:pt x="39" y="20"/>
                    <a:pt x="29" y="11"/>
                    <a:pt x="17" y="1"/>
                  </a:cubicBezTo>
                  <a:close/>
                  <a:moveTo>
                    <a:pt x="12" y="45"/>
                  </a:moveTo>
                  <a:lnTo>
                    <a:pt x="12" y="45"/>
                  </a:lnTo>
                  <a:lnTo>
                    <a:pt x="0" y="57"/>
                  </a:lnTo>
                  <a:cubicBezTo>
                    <a:pt x="12" y="67"/>
                    <a:pt x="21" y="77"/>
                    <a:pt x="28" y="85"/>
                  </a:cubicBezTo>
                  <a:lnTo>
                    <a:pt x="41" y="73"/>
                  </a:lnTo>
                  <a:cubicBezTo>
                    <a:pt x="33" y="63"/>
                    <a:pt x="23" y="54"/>
                    <a:pt x="12" y="45"/>
                  </a:cubicBezTo>
                  <a:close/>
                  <a:moveTo>
                    <a:pt x="31" y="97"/>
                  </a:moveTo>
                  <a:lnTo>
                    <a:pt x="31" y="97"/>
                  </a:lnTo>
                  <a:cubicBezTo>
                    <a:pt x="23" y="119"/>
                    <a:pt x="13" y="141"/>
                    <a:pt x="2" y="162"/>
                  </a:cubicBezTo>
                  <a:lnTo>
                    <a:pt x="20" y="170"/>
                  </a:lnTo>
                  <a:cubicBezTo>
                    <a:pt x="30" y="149"/>
                    <a:pt x="39" y="127"/>
                    <a:pt x="47" y="104"/>
                  </a:cubicBezTo>
                  <a:lnTo>
                    <a:pt x="31" y="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8" name="Freeform 204"/>
            <p:cNvSpPr>
              <a:spLocks noEditPoints="1"/>
            </p:cNvSpPr>
            <p:nvPr/>
          </p:nvSpPr>
          <p:spPr bwMode="auto">
            <a:xfrm>
              <a:off x="1174751" y="2540001"/>
              <a:ext cx="152400" cy="153988"/>
            </a:xfrm>
            <a:custGeom>
              <a:avLst/>
              <a:gdLst>
                <a:gd name="T0" fmla="*/ 58 w 171"/>
                <a:gd name="T1" fmla="*/ 3 h 171"/>
                <a:gd name="T2" fmla="*/ 58 w 171"/>
                <a:gd name="T3" fmla="*/ 3 h 171"/>
                <a:gd name="T4" fmla="*/ 34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3 h 171"/>
                <a:gd name="T16" fmla="*/ 63 w 171"/>
                <a:gd name="T17" fmla="*/ 88 h 171"/>
                <a:gd name="T18" fmla="*/ 63 w 171"/>
                <a:gd name="T19" fmla="*/ 88 h 171"/>
                <a:gd name="T20" fmla="*/ 47 w 171"/>
                <a:gd name="T21" fmla="*/ 127 h 171"/>
                <a:gd name="T22" fmla="*/ 9 w 171"/>
                <a:gd name="T23" fmla="*/ 157 h 171"/>
                <a:gd name="T24" fmla="*/ 20 w 171"/>
                <a:gd name="T25" fmla="*/ 171 h 171"/>
                <a:gd name="T26" fmla="*/ 63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9 w 171"/>
                <a:gd name="T35" fmla="*/ 152 h 171"/>
                <a:gd name="T36" fmla="*/ 68 w 171"/>
                <a:gd name="T37" fmla="*/ 152 h 171"/>
                <a:gd name="T38" fmla="*/ 73 w 171"/>
                <a:gd name="T39" fmla="*/ 169 h 171"/>
                <a:gd name="T40" fmla="*/ 108 w 171"/>
                <a:gd name="T41" fmla="*/ 169 h 171"/>
                <a:gd name="T42" fmla="*/ 128 w 171"/>
                <a:gd name="T43" fmla="*/ 160 h 171"/>
                <a:gd name="T44" fmla="*/ 137 w 171"/>
                <a:gd name="T45" fmla="*/ 129 h 171"/>
                <a:gd name="T46" fmla="*/ 141 w 171"/>
                <a:gd name="T47" fmla="*/ 72 h 171"/>
                <a:gd name="T48" fmla="*/ 29 w 171"/>
                <a:gd name="T49" fmla="*/ 72 h 171"/>
                <a:gd name="T50" fmla="*/ 29 w 171"/>
                <a:gd name="T51" fmla="*/ 88 h 171"/>
                <a:gd name="T52" fmla="*/ 63 w 171"/>
                <a:gd name="T53" fmla="*/ 88 h 171"/>
                <a:gd name="T54" fmla="*/ 115 w 171"/>
                <a:gd name="T55" fmla="*/ 0 h 171"/>
                <a:gd name="T56" fmla="*/ 115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7 h 171"/>
                <a:gd name="T64" fmla="*/ 115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3"/>
                  </a:moveTo>
                  <a:lnTo>
                    <a:pt x="58" y="3"/>
                  </a:lnTo>
                  <a:cubicBezTo>
                    <a:pt x="50" y="17"/>
                    <a:pt x="42" y="28"/>
                    <a:pt x="34" y="38"/>
                  </a:cubicBezTo>
                  <a:cubicBezTo>
                    <a:pt x="23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5" y="27"/>
                    <a:pt x="73" y="12"/>
                  </a:cubicBezTo>
                  <a:lnTo>
                    <a:pt x="58" y="3"/>
                  </a:lnTo>
                  <a:close/>
                  <a:moveTo>
                    <a:pt x="63" y="88"/>
                  </a:moveTo>
                  <a:lnTo>
                    <a:pt x="63" y="88"/>
                  </a:lnTo>
                  <a:cubicBezTo>
                    <a:pt x="60" y="104"/>
                    <a:pt x="54" y="117"/>
                    <a:pt x="47" y="127"/>
                  </a:cubicBezTo>
                  <a:cubicBezTo>
                    <a:pt x="39" y="138"/>
                    <a:pt x="26" y="148"/>
                    <a:pt x="9" y="157"/>
                  </a:cubicBezTo>
                  <a:lnTo>
                    <a:pt x="20" y="171"/>
                  </a:lnTo>
                  <a:cubicBezTo>
                    <a:pt x="39" y="160"/>
                    <a:pt x="54" y="148"/>
                    <a:pt x="63" y="135"/>
                  </a:cubicBezTo>
                  <a:cubicBezTo>
                    <a:pt x="71" y="123"/>
                    <a:pt x="77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9" y="152"/>
                  </a:cubicBezTo>
                  <a:cubicBezTo>
                    <a:pt x="89" y="152"/>
                    <a:pt x="79" y="152"/>
                    <a:pt x="68" y="152"/>
                  </a:cubicBezTo>
                  <a:lnTo>
                    <a:pt x="73" y="169"/>
                  </a:lnTo>
                  <a:lnTo>
                    <a:pt x="108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3" y="154"/>
                    <a:pt x="136" y="144"/>
                    <a:pt x="137" y="129"/>
                  </a:cubicBezTo>
                  <a:cubicBezTo>
                    <a:pt x="139" y="115"/>
                    <a:pt x="140" y="95"/>
                    <a:pt x="141" y="72"/>
                  </a:cubicBezTo>
                  <a:lnTo>
                    <a:pt x="29" y="72"/>
                  </a:lnTo>
                  <a:lnTo>
                    <a:pt x="29" y="88"/>
                  </a:lnTo>
                  <a:lnTo>
                    <a:pt x="63" y="88"/>
                  </a:lnTo>
                  <a:close/>
                  <a:moveTo>
                    <a:pt x="115" y="0"/>
                  </a:moveTo>
                  <a:lnTo>
                    <a:pt x="115" y="0"/>
                  </a:lnTo>
                  <a:lnTo>
                    <a:pt x="99" y="9"/>
                  </a:lnTo>
                  <a:cubicBezTo>
                    <a:pt x="111" y="38"/>
                    <a:pt x="131" y="62"/>
                    <a:pt x="159" y="80"/>
                  </a:cubicBezTo>
                  <a:lnTo>
                    <a:pt x="171" y="67"/>
                  </a:lnTo>
                  <a:cubicBezTo>
                    <a:pt x="144" y="50"/>
                    <a:pt x="125" y="28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" name="Freeform 206"/>
            <p:cNvSpPr>
              <a:spLocks noEditPoints="1"/>
            </p:cNvSpPr>
            <p:nvPr/>
          </p:nvSpPr>
          <p:spPr bwMode="auto">
            <a:xfrm>
              <a:off x="1341438" y="2538413"/>
              <a:ext cx="152400" cy="153988"/>
            </a:xfrm>
            <a:custGeom>
              <a:avLst/>
              <a:gdLst>
                <a:gd name="T0" fmla="*/ 47 w 170"/>
                <a:gd name="T1" fmla="*/ 79 h 171"/>
                <a:gd name="T2" fmla="*/ 47 w 170"/>
                <a:gd name="T3" fmla="*/ 79 h 171"/>
                <a:gd name="T4" fmla="*/ 63 w 170"/>
                <a:gd name="T5" fmla="*/ 103 h 171"/>
                <a:gd name="T6" fmla="*/ 73 w 170"/>
                <a:gd name="T7" fmla="*/ 89 h 171"/>
                <a:gd name="T8" fmla="*/ 47 w 170"/>
                <a:gd name="T9" fmla="*/ 60 h 171"/>
                <a:gd name="T10" fmla="*/ 47 w 170"/>
                <a:gd name="T11" fmla="*/ 52 h 171"/>
                <a:gd name="T12" fmla="*/ 71 w 170"/>
                <a:gd name="T13" fmla="*/ 52 h 171"/>
                <a:gd name="T14" fmla="*/ 71 w 170"/>
                <a:gd name="T15" fmla="*/ 35 h 171"/>
                <a:gd name="T16" fmla="*/ 47 w 170"/>
                <a:gd name="T17" fmla="*/ 35 h 171"/>
                <a:gd name="T18" fmla="*/ 47 w 170"/>
                <a:gd name="T19" fmla="*/ 0 h 171"/>
                <a:gd name="T20" fmla="*/ 30 w 170"/>
                <a:gd name="T21" fmla="*/ 0 h 171"/>
                <a:gd name="T22" fmla="*/ 30 w 170"/>
                <a:gd name="T23" fmla="*/ 35 h 171"/>
                <a:gd name="T24" fmla="*/ 4 w 170"/>
                <a:gd name="T25" fmla="*/ 35 h 171"/>
                <a:gd name="T26" fmla="*/ 4 w 170"/>
                <a:gd name="T27" fmla="*/ 52 h 171"/>
                <a:gd name="T28" fmla="*/ 29 w 170"/>
                <a:gd name="T29" fmla="*/ 52 h 171"/>
                <a:gd name="T30" fmla="*/ 0 w 170"/>
                <a:gd name="T31" fmla="*/ 109 h 171"/>
                <a:gd name="T32" fmla="*/ 7 w 170"/>
                <a:gd name="T33" fmla="*/ 129 h 171"/>
                <a:gd name="T34" fmla="*/ 30 w 170"/>
                <a:gd name="T35" fmla="*/ 83 h 171"/>
                <a:gd name="T36" fmla="*/ 30 w 170"/>
                <a:gd name="T37" fmla="*/ 171 h 171"/>
                <a:gd name="T38" fmla="*/ 47 w 170"/>
                <a:gd name="T39" fmla="*/ 171 h 171"/>
                <a:gd name="T40" fmla="*/ 47 w 170"/>
                <a:gd name="T41" fmla="*/ 79 h 171"/>
                <a:gd name="T42" fmla="*/ 157 w 170"/>
                <a:gd name="T43" fmla="*/ 0 h 171"/>
                <a:gd name="T44" fmla="*/ 157 w 170"/>
                <a:gd name="T45" fmla="*/ 0 h 171"/>
                <a:gd name="T46" fmla="*/ 79 w 170"/>
                <a:gd name="T47" fmla="*/ 14 h 171"/>
                <a:gd name="T48" fmla="*/ 79 w 170"/>
                <a:gd name="T49" fmla="*/ 75 h 171"/>
                <a:gd name="T50" fmla="*/ 55 w 170"/>
                <a:gd name="T51" fmla="*/ 157 h 171"/>
                <a:gd name="T52" fmla="*/ 68 w 170"/>
                <a:gd name="T53" fmla="*/ 170 h 171"/>
                <a:gd name="T54" fmla="*/ 96 w 170"/>
                <a:gd name="T55" fmla="*/ 75 h 171"/>
                <a:gd name="T56" fmla="*/ 126 w 170"/>
                <a:gd name="T57" fmla="*/ 75 h 171"/>
                <a:gd name="T58" fmla="*/ 126 w 170"/>
                <a:gd name="T59" fmla="*/ 171 h 171"/>
                <a:gd name="T60" fmla="*/ 144 w 170"/>
                <a:gd name="T61" fmla="*/ 171 h 171"/>
                <a:gd name="T62" fmla="*/ 144 w 170"/>
                <a:gd name="T63" fmla="*/ 75 h 171"/>
                <a:gd name="T64" fmla="*/ 170 w 170"/>
                <a:gd name="T65" fmla="*/ 75 h 171"/>
                <a:gd name="T66" fmla="*/ 170 w 170"/>
                <a:gd name="T67" fmla="*/ 58 h 171"/>
                <a:gd name="T68" fmla="*/ 96 w 170"/>
                <a:gd name="T69" fmla="*/ 58 h 171"/>
                <a:gd name="T70" fmla="*/ 96 w 170"/>
                <a:gd name="T71" fmla="*/ 29 h 171"/>
                <a:gd name="T72" fmla="*/ 166 w 170"/>
                <a:gd name="T73" fmla="*/ 16 h 171"/>
                <a:gd name="T74" fmla="*/ 157 w 170"/>
                <a:gd name="T7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171">
                  <a:moveTo>
                    <a:pt x="47" y="79"/>
                  </a:moveTo>
                  <a:lnTo>
                    <a:pt x="47" y="79"/>
                  </a:lnTo>
                  <a:cubicBezTo>
                    <a:pt x="51" y="85"/>
                    <a:pt x="57" y="93"/>
                    <a:pt x="63" y="103"/>
                  </a:cubicBezTo>
                  <a:lnTo>
                    <a:pt x="73" y="89"/>
                  </a:lnTo>
                  <a:cubicBezTo>
                    <a:pt x="64" y="79"/>
                    <a:pt x="56" y="69"/>
                    <a:pt x="47" y="60"/>
                  </a:cubicBezTo>
                  <a:lnTo>
                    <a:pt x="47" y="52"/>
                  </a:lnTo>
                  <a:lnTo>
                    <a:pt x="71" y="52"/>
                  </a:lnTo>
                  <a:lnTo>
                    <a:pt x="71" y="35"/>
                  </a:lnTo>
                  <a:lnTo>
                    <a:pt x="47" y="35"/>
                  </a:lnTo>
                  <a:lnTo>
                    <a:pt x="47" y="0"/>
                  </a:lnTo>
                  <a:lnTo>
                    <a:pt x="30" y="0"/>
                  </a:lnTo>
                  <a:lnTo>
                    <a:pt x="30" y="35"/>
                  </a:lnTo>
                  <a:lnTo>
                    <a:pt x="4" y="35"/>
                  </a:lnTo>
                  <a:lnTo>
                    <a:pt x="4" y="52"/>
                  </a:lnTo>
                  <a:lnTo>
                    <a:pt x="29" y="52"/>
                  </a:lnTo>
                  <a:cubicBezTo>
                    <a:pt x="23" y="73"/>
                    <a:pt x="13" y="93"/>
                    <a:pt x="0" y="109"/>
                  </a:cubicBezTo>
                  <a:lnTo>
                    <a:pt x="7" y="129"/>
                  </a:lnTo>
                  <a:cubicBezTo>
                    <a:pt x="16" y="115"/>
                    <a:pt x="24" y="100"/>
                    <a:pt x="30" y="83"/>
                  </a:cubicBezTo>
                  <a:lnTo>
                    <a:pt x="30" y="171"/>
                  </a:lnTo>
                  <a:lnTo>
                    <a:pt x="47" y="171"/>
                  </a:lnTo>
                  <a:lnTo>
                    <a:pt x="47" y="79"/>
                  </a:lnTo>
                  <a:close/>
                  <a:moveTo>
                    <a:pt x="157" y="0"/>
                  </a:moveTo>
                  <a:lnTo>
                    <a:pt x="157" y="0"/>
                  </a:lnTo>
                  <a:cubicBezTo>
                    <a:pt x="134" y="8"/>
                    <a:pt x="108" y="13"/>
                    <a:pt x="79" y="14"/>
                  </a:cubicBezTo>
                  <a:lnTo>
                    <a:pt x="79" y="75"/>
                  </a:lnTo>
                  <a:cubicBezTo>
                    <a:pt x="78" y="110"/>
                    <a:pt x="70" y="137"/>
                    <a:pt x="55" y="157"/>
                  </a:cubicBezTo>
                  <a:lnTo>
                    <a:pt x="68" y="170"/>
                  </a:lnTo>
                  <a:cubicBezTo>
                    <a:pt x="85" y="147"/>
                    <a:pt x="95" y="115"/>
                    <a:pt x="96" y="75"/>
                  </a:cubicBezTo>
                  <a:lnTo>
                    <a:pt x="126" y="75"/>
                  </a:lnTo>
                  <a:lnTo>
                    <a:pt x="126" y="171"/>
                  </a:lnTo>
                  <a:lnTo>
                    <a:pt x="144" y="171"/>
                  </a:lnTo>
                  <a:lnTo>
                    <a:pt x="144" y="75"/>
                  </a:lnTo>
                  <a:lnTo>
                    <a:pt x="170" y="75"/>
                  </a:lnTo>
                  <a:lnTo>
                    <a:pt x="170" y="58"/>
                  </a:lnTo>
                  <a:lnTo>
                    <a:pt x="96" y="58"/>
                  </a:lnTo>
                  <a:lnTo>
                    <a:pt x="96" y="29"/>
                  </a:lnTo>
                  <a:cubicBezTo>
                    <a:pt x="122" y="27"/>
                    <a:pt x="145" y="23"/>
                    <a:pt x="166" y="16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" name="Freeform 207"/>
            <p:cNvSpPr/>
            <p:nvPr/>
          </p:nvSpPr>
          <p:spPr bwMode="auto">
            <a:xfrm>
              <a:off x="1838325" y="2266950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3" name="Freeform 208"/>
            <p:cNvSpPr/>
            <p:nvPr/>
          </p:nvSpPr>
          <p:spPr bwMode="auto">
            <a:xfrm>
              <a:off x="1838325" y="2266950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4" name="Freeform 209"/>
            <p:cNvSpPr>
              <a:spLocks noEditPoints="1"/>
            </p:cNvSpPr>
            <p:nvPr/>
          </p:nvSpPr>
          <p:spPr bwMode="auto">
            <a:xfrm>
              <a:off x="1970088" y="2301875"/>
              <a:ext cx="153987" cy="152400"/>
            </a:xfrm>
            <a:custGeom>
              <a:avLst/>
              <a:gdLst>
                <a:gd name="T0" fmla="*/ 63 w 172"/>
                <a:gd name="T1" fmla="*/ 5 h 170"/>
                <a:gd name="T2" fmla="*/ 63 w 172"/>
                <a:gd name="T3" fmla="*/ 5 h 170"/>
                <a:gd name="T4" fmla="*/ 63 w 172"/>
                <a:gd name="T5" fmla="*/ 21 h 170"/>
                <a:gd name="T6" fmla="*/ 98 w 172"/>
                <a:gd name="T7" fmla="*/ 21 h 170"/>
                <a:gd name="T8" fmla="*/ 94 w 172"/>
                <a:gd name="T9" fmla="*/ 38 h 170"/>
                <a:gd name="T10" fmla="*/ 68 w 172"/>
                <a:gd name="T11" fmla="*/ 38 h 170"/>
                <a:gd name="T12" fmla="*/ 68 w 172"/>
                <a:gd name="T13" fmla="*/ 54 h 170"/>
                <a:gd name="T14" fmla="*/ 91 w 172"/>
                <a:gd name="T15" fmla="*/ 54 h 170"/>
                <a:gd name="T16" fmla="*/ 86 w 172"/>
                <a:gd name="T17" fmla="*/ 73 h 170"/>
                <a:gd name="T18" fmla="*/ 59 w 172"/>
                <a:gd name="T19" fmla="*/ 73 h 170"/>
                <a:gd name="T20" fmla="*/ 59 w 172"/>
                <a:gd name="T21" fmla="*/ 90 h 170"/>
                <a:gd name="T22" fmla="*/ 172 w 172"/>
                <a:gd name="T23" fmla="*/ 90 h 170"/>
                <a:gd name="T24" fmla="*/ 172 w 172"/>
                <a:gd name="T25" fmla="*/ 73 h 170"/>
                <a:gd name="T26" fmla="*/ 155 w 172"/>
                <a:gd name="T27" fmla="*/ 73 h 170"/>
                <a:gd name="T28" fmla="*/ 155 w 172"/>
                <a:gd name="T29" fmla="*/ 38 h 170"/>
                <a:gd name="T30" fmla="*/ 112 w 172"/>
                <a:gd name="T31" fmla="*/ 38 h 170"/>
                <a:gd name="T32" fmla="*/ 115 w 172"/>
                <a:gd name="T33" fmla="*/ 21 h 170"/>
                <a:gd name="T34" fmla="*/ 166 w 172"/>
                <a:gd name="T35" fmla="*/ 21 h 170"/>
                <a:gd name="T36" fmla="*/ 166 w 172"/>
                <a:gd name="T37" fmla="*/ 5 h 170"/>
                <a:gd name="T38" fmla="*/ 63 w 172"/>
                <a:gd name="T39" fmla="*/ 5 h 170"/>
                <a:gd name="T40" fmla="*/ 104 w 172"/>
                <a:gd name="T41" fmla="*/ 73 h 170"/>
                <a:gd name="T42" fmla="*/ 104 w 172"/>
                <a:gd name="T43" fmla="*/ 73 h 170"/>
                <a:gd name="T44" fmla="*/ 108 w 172"/>
                <a:gd name="T45" fmla="*/ 54 h 170"/>
                <a:gd name="T46" fmla="*/ 138 w 172"/>
                <a:gd name="T47" fmla="*/ 54 h 170"/>
                <a:gd name="T48" fmla="*/ 138 w 172"/>
                <a:gd name="T49" fmla="*/ 73 h 170"/>
                <a:gd name="T50" fmla="*/ 104 w 172"/>
                <a:gd name="T51" fmla="*/ 73 h 170"/>
                <a:gd name="T52" fmla="*/ 160 w 172"/>
                <a:gd name="T53" fmla="*/ 104 h 170"/>
                <a:gd name="T54" fmla="*/ 160 w 172"/>
                <a:gd name="T55" fmla="*/ 104 h 170"/>
                <a:gd name="T56" fmla="*/ 72 w 172"/>
                <a:gd name="T57" fmla="*/ 104 h 170"/>
                <a:gd name="T58" fmla="*/ 72 w 172"/>
                <a:gd name="T59" fmla="*/ 170 h 170"/>
                <a:gd name="T60" fmla="*/ 89 w 172"/>
                <a:gd name="T61" fmla="*/ 170 h 170"/>
                <a:gd name="T62" fmla="*/ 89 w 172"/>
                <a:gd name="T63" fmla="*/ 163 h 170"/>
                <a:gd name="T64" fmla="*/ 143 w 172"/>
                <a:gd name="T65" fmla="*/ 163 h 170"/>
                <a:gd name="T66" fmla="*/ 143 w 172"/>
                <a:gd name="T67" fmla="*/ 170 h 170"/>
                <a:gd name="T68" fmla="*/ 160 w 172"/>
                <a:gd name="T69" fmla="*/ 170 h 170"/>
                <a:gd name="T70" fmla="*/ 160 w 172"/>
                <a:gd name="T71" fmla="*/ 104 h 170"/>
                <a:gd name="T72" fmla="*/ 89 w 172"/>
                <a:gd name="T73" fmla="*/ 146 h 170"/>
                <a:gd name="T74" fmla="*/ 89 w 172"/>
                <a:gd name="T75" fmla="*/ 146 h 170"/>
                <a:gd name="T76" fmla="*/ 89 w 172"/>
                <a:gd name="T77" fmla="*/ 120 h 170"/>
                <a:gd name="T78" fmla="*/ 143 w 172"/>
                <a:gd name="T79" fmla="*/ 120 h 170"/>
                <a:gd name="T80" fmla="*/ 143 w 172"/>
                <a:gd name="T81" fmla="*/ 146 h 170"/>
                <a:gd name="T82" fmla="*/ 89 w 172"/>
                <a:gd name="T83" fmla="*/ 146 h 170"/>
                <a:gd name="T84" fmla="*/ 25 w 172"/>
                <a:gd name="T85" fmla="*/ 0 h 170"/>
                <a:gd name="T86" fmla="*/ 25 w 172"/>
                <a:gd name="T87" fmla="*/ 0 h 170"/>
                <a:gd name="T88" fmla="*/ 13 w 172"/>
                <a:gd name="T89" fmla="*/ 12 h 170"/>
                <a:gd name="T90" fmla="*/ 43 w 172"/>
                <a:gd name="T91" fmla="*/ 39 h 170"/>
                <a:gd name="T92" fmla="*/ 55 w 172"/>
                <a:gd name="T93" fmla="*/ 27 h 170"/>
                <a:gd name="T94" fmla="*/ 25 w 172"/>
                <a:gd name="T95" fmla="*/ 0 h 170"/>
                <a:gd name="T96" fmla="*/ 0 w 172"/>
                <a:gd name="T97" fmla="*/ 54 h 170"/>
                <a:gd name="T98" fmla="*/ 0 w 172"/>
                <a:gd name="T99" fmla="*/ 54 h 170"/>
                <a:gd name="T100" fmla="*/ 0 w 172"/>
                <a:gd name="T101" fmla="*/ 71 h 170"/>
                <a:gd name="T102" fmla="*/ 26 w 172"/>
                <a:gd name="T103" fmla="*/ 71 h 170"/>
                <a:gd name="T104" fmla="*/ 26 w 172"/>
                <a:gd name="T105" fmla="*/ 139 h 170"/>
                <a:gd name="T106" fmla="*/ 21 w 172"/>
                <a:gd name="T107" fmla="*/ 149 h 170"/>
                <a:gd name="T108" fmla="*/ 28 w 172"/>
                <a:gd name="T109" fmla="*/ 164 h 170"/>
                <a:gd name="T110" fmla="*/ 64 w 172"/>
                <a:gd name="T111" fmla="*/ 135 h 170"/>
                <a:gd name="T112" fmla="*/ 59 w 172"/>
                <a:gd name="T113" fmla="*/ 116 h 170"/>
                <a:gd name="T114" fmla="*/ 43 w 172"/>
                <a:gd name="T115" fmla="*/ 132 h 170"/>
                <a:gd name="T116" fmla="*/ 43 w 172"/>
                <a:gd name="T117" fmla="*/ 54 h 170"/>
                <a:gd name="T118" fmla="*/ 0 w 172"/>
                <a:gd name="T119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70">
                  <a:moveTo>
                    <a:pt x="63" y="5"/>
                  </a:moveTo>
                  <a:lnTo>
                    <a:pt x="63" y="5"/>
                  </a:lnTo>
                  <a:lnTo>
                    <a:pt x="63" y="21"/>
                  </a:lnTo>
                  <a:lnTo>
                    <a:pt x="98" y="21"/>
                  </a:lnTo>
                  <a:lnTo>
                    <a:pt x="94" y="38"/>
                  </a:lnTo>
                  <a:lnTo>
                    <a:pt x="68" y="38"/>
                  </a:lnTo>
                  <a:lnTo>
                    <a:pt x="68" y="54"/>
                  </a:lnTo>
                  <a:lnTo>
                    <a:pt x="91" y="54"/>
                  </a:lnTo>
                  <a:lnTo>
                    <a:pt x="86" y="73"/>
                  </a:lnTo>
                  <a:lnTo>
                    <a:pt x="59" y="73"/>
                  </a:lnTo>
                  <a:lnTo>
                    <a:pt x="59" y="90"/>
                  </a:lnTo>
                  <a:lnTo>
                    <a:pt x="172" y="90"/>
                  </a:lnTo>
                  <a:lnTo>
                    <a:pt x="172" y="73"/>
                  </a:lnTo>
                  <a:lnTo>
                    <a:pt x="155" y="73"/>
                  </a:lnTo>
                  <a:lnTo>
                    <a:pt x="155" y="38"/>
                  </a:lnTo>
                  <a:lnTo>
                    <a:pt x="112" y="38"/>
                  </a:lnTo>
                  <a:lnTo>
                    <a:pt x="115" y="21"/>
                  </a:lnTo>
                  <a:lnTo>
                    <a:pt x="166" y="21"/>
                  </a:lnTo>
                  <a:lnTo>
                    <a:pt x="166" y="5"/>
                  </a:lnTo>
                  <a:lnTo>
                    <a:pt x="63" y="5"/>
                  </a:lnTo>
                  <a:close/>
                  <a:moveTo>
                    <a:pt x="104" y="73"/>
                  </a:moveTo>
                  <a:lnTo>
                    <a:pt x="104" y="73"/>
                  </a:lnTo>
                  <a:lnTo>
                    <a:pt x="108" y="54"/>
                  </a:lnTo>
                  <a:lnTo>
                    <a:pt x="138" y="54"/>
                  </a:lnTo>
                  <a:lnTo>
                    <a:pt x="138" y="73"/>
                  </a:lnTo>
                  <a:lnTo>
                    <a:pt x="104" y="73"/>
                  </a:lnTo>
                  <a:close/>
                  <a:moveTo>
                    <a:pt x="160" y="104"/>
                  </a:moveTo>
                  <a:lnTo>
                    <a:pt x="160" y="104"/>
                  </a:lnTo>
                  <a:lnTo>
                    <a:pt x="72" y="104"/>
                  </a:lnTo>
                  <a:lnTo>
                    <a:pt x="72" y="170"/>
                  </a:lnTo>
                  <a:lnTo>
                    <a:pt x="89" y="170"/>
                  </a:lnTo>
                  <a:lnTo>
                    <a:pt x="89" y="163"/>
                  </a:lnTo>
                  <a:lnTo>
                    <a:pt x="143" y="163"/>
                  </a:lnTo>
                  <a:lnTo>
                    <a:pt x="143" y="170"/>
                  </a:lnTo>
                  <a:lnTo>
                    <a:pt x="160" y="170"/>
                  </a:lnTo>
                  <a:lnTo>
                    <a:pt x="160" y="104"/>
                  </a:lnTo>
                  <a:close/>
                  <a:moveTo>
                    <a:pt x="89" y="146"/>
                  </a:moveTo>
                  <a:lnTo>
                    <a:pt x="89" y="146"/>
                  </a:lnTo>
                  <a:lnTo>
                    <a:pt x="89" y="120"/>
                  </a:lnTo>
                  <a:lnTo>
                    <a:pt x="143" y="120"/>
                  </a:lnTo>
                  <a:lnTo>
                    <a:pt x="143" y="146"/>
                  </a:lnTo>
                  <a:lnTo>
                    <a:pt x="89" y="146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13" y="12"/>
                  </a:lnTo>
                  <a:cubicBezTo>
                    <a:pt x="26" y="22"/>
                    <a:pt x="36" y="31"/>
                    <a:pt x="43" y="39"/>
                  </a:cubicBezTo>
                  <a:lnTo>
                    <a:pt x="55" y="27"/>
                  </a:lnTo>
                  <a:cubicBezTo>
                    <a:pt x="47" y="18"/>
                    <a:pt x="37" y="9"/>
                    <a:pt x="25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6" y="71"/>
                  </a:lnTo>
                  <a:lnTo>
                    <a:pt x="26" y="139"/>
                  </a:lnTo>
                  <a:cubicBezTo>
                    <a:pt x="26" y="143"/>
                    <a:pt x="24" y="146"/>
                    <a:pt x="21" y="149"/>
                  </a:cubicBezTo>
                  <a:lnTo>
                    <a:pt x="28" y="164"/>
                  </a:lnTo>
                  <a:cubicBezTo>
                    <a:pt x="40" y="156"/>
                    <a:pt x="52" y="146"/>
                    <a:pt x="64" y="135"/>
                  </a:cubicBezTo>
                  <a:lnTo>
                    <a:pt x="59" y="116"/>
                  </a:lnTo>
                  <a:cubicBezTo>
                    <a:pt x="53" y="122"/>
                    <a:pt x="48" y="127"/>
                    <a:pt x="43" y="132"/>
                  </a:cubicBezTo>
                  <a:lnTo>
                    <a:pt x="43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5" name="Freeform 210"/>
            <p:cNvSpPr>
              <a:spLocks noEditPoints="1"/>
            </p:cNvSpPr>
            <p:nvPr/>
          </p:nvSpPr>
          <p:spPr bwMode="auto">
            <a:xfrm>
              <a:off x="2136775" y="2300288"/>
              <a:ext cx="153987" cy="153988"/>
            </a:xfrm>
            <a:custGeom>
              <a:avLst/>
              <a:gdLst>
                <a:gd name="T0" fmla="*/ 98 w 171"/>
                <a:gd name="T1" fmla="*/ 0 h 172"/>
                <a:gd name="T2" fmla="*/ 98 w 171"/>
                <a:gd name="T3" fmla="*/ 0 h 172"/>
                <a:gd name="T4" fmla="*/ 98 w 171"/>
                <a:gd name="T5" fmla="*/ 28 h 172"/>
                <a:gd name="T6" fmla="*/ 56 w 171"/>
                <a:gd name="T7" fmla="*/ 28 h 172"/>
                <a:gd name="T8" fmla="*/ 56 w 171"/>
                <a:gd name="T9" fmla="*/ 45 h 172"/>
                <a:gd name="T10" fmla="*/ 98 w 171"/>
                <a:gd name="T11" fmla="*/ 45 h 172"/>
                <a:gd name="T12" fmla="*/ 98 w 171"/>
                <a:gd name="T13" fmla="*/ 76 h 172"/>
                <a:gd name="T14" fmla="*/ 47 w 171"/>
                <a:gd name="T15" fmla="*/ 76 h 172"/>
                <a:gd name="T16" fmla="*/ 47 w 171"/>
                <a:gd name="T17" fmla="*/ 93 h 172"/>
                <a:gd name="T18" fmla="*/ 88 w 171"/>
                <a:gd name="T19" fmla="*/ 93 h 172"/>
                <a:gd name="T20" fmla="*/ 56 w 171"/>
                <a:gd name="T21" fmla="*/ 150 h 172"/>
                <a:gd name="T22" fmla="*/ 52 w 171"/>
                <a:gd name="T23" fmla="*/ 151 h 172"/>
                <a:gd name="T24" fmla="*/ 57 w 171"/>
                <a:gd name="T25" fmla="*/ 167 h 172"/>
                <a:gd name="T26" fmla="*/ 147 w 171"/>
                <a:gd name="T27" fmla="*/ 154 h 172"/>
                <a:gd name="T28" fmla="*/ 154 w 171"/>
                <a:gd name="T29" fmla="*/ 172 h 172"/>
                <a:gd name="T30" fmla="*/ 171 w 171"/>
                <a:gd name="T31" fmla="*/ 164 h 172"/>
                <a:gd name="T32" fmla="*/ 142 w 171"/>
                <a:gd name="T33" fmla="*/ 105 h 172"/>
                <a:gd name="T34" fmla="*/ 125 w 171"/>
                <a:gd name="T35" fmla="*/ 110 h 172"/>
                <a:gd name="T36" fmla="*/ 140 w 171"/>
                <a:gd name="T37" fmla="*/ 138 h 172"/>
                <a:gd name="T38" fmla="*/ 79 w 171"/>
                <a:gd name="T39" fmla="*/ 148 h 172"/>
                <a:gd name="T40" fmla="*/ 107 w 171"/>
                <a:gd name="T41" fmla="*/ 93 h 172"/>
                <a:gd name="T42" fmla="*/ 168 w 171"/>
                <a:gd name="T43" fmla="*/ 93 h 172"/>
                <a:gd name="T44" fmla="*/ 168 w 171"/>
                <a:gd name="T45" fmla="*/ 76 h 172"/>
                <a:gd name="T46" fmla="*/ 116 w 171"/>
                <a:gd name="T47" fmla="*/ 76 h 172"/>
                <a:gd name="T48" fmla="*/ 116 w 171"/>
                <a:gd name="T49" fmla="*/ 45 h 172"/>
                <a:gd name="T50" fmla="*/ 163 w 171"/>
                <a:gd name="T51" fmla="*/ 45 h 172"/>
                <a:gd name="T52" fmla="*/ 163 w 171"/>
                <a:gd name="T53" fmla="*/ 28 h 172"/>
                <a:gd name="T54" fmla="*/ 116 w 171"/>
                <a:gd name="T55" fmla="*/ 28 h 172"/>
                <a:gd name="T56" fmla="*/ 116 w 171"/>
                <a:gd name="T57" fmla="*/ 0 h 172"/>
                <a:gd name="T58" fmla="*/ 98 w 171"/>
                <a:gd name="T59" fmla="*/ 0 h 172"/>
                <a:gd name="T60" fmla="*/ 18 w 171"/>
                <a:gd name="T61" fmla="*/ 1 h 172"/>
                <a:gd name="T62" fmla="*/ 18 w 171"/>
                <a:gd name="T63" fmla="*/ 1 h 172"/>
                <a:gd name="T64" fmla="*/ 5 w 171"/>
                <a:gd name="T65" fmla="*/ 13 h 172"/>
                <a:gd name="T66" fmla="*/ 35 w 171"/>
                <a:gd name="T67" fmla="*/ 42 h 172"/>
                <a:gd name="T68" fmla="*/ 48 w 171"/>
                <a:gd name="T69" fmla="*/ 29 h 172"/>
                <a:gd name="T70" fmla="*/ 18 w 171"/>
                <a:gd name="T71" fmla="*/ 1 h 172"/>
                <a:gd name="T72" fmla="*/ 13 w 171"/>
                <a:gd name="T73" fmla="*/ 45 h 172"/>
                <a:gd name="T74" fmla="*/ 13 w 171"/>
                <a:gd name="T75" fmla="*/ 45 h 172"/>
                <a:gd name="T76" fmla="*/ 0 w 171"/>
                <a:gd name="T77" fmla="*/ 57 h 172"/>
                <a:gd name="T78" fmla="*/ 28 w 171"/>
                <a:gd name="T79" fmla="*/ 85 h 172"/>
                <a:gd name="T80" fmla="*/ 41 w 171"/>
                <a:gd name="T81" fmla="*/ 73 h 172"/>
                <a:gd name="T82" fmla="*/ 13 w 171"/>
                <a:gd name="T83" fmla="*/ 45 h 172"/>
                <a:gd name="T84" fmla="*/ 31 w 171"/>
                <a:gd name="T85" fmla="*/ 97 h 172"/>
                <a:gd name="T86" fmla="*/ 31 w 171"/>
                <a:gd name="T87" fmla="*/ 97 h 172"/>
                <a:gd name="T88" fmla="*/ 3 w 171"/>
                <a:gd name="T89" fmla="*/ 162 h 172"/>
                <a:gd name="T90" fmla="*/ 20 w 171"/>
                <a:gd name="T91" fmla="*/ 170 h 172"/>
                <a:gd name="T92" fmla="*/ 47 w 171"/>
                <a:gd name="T93" fmla="*/ 104 h 172"/>
                <a:gd name="T94" fmla="*/ 31 w 171"/>
                <a:gd name="T95" fmla="*/ 9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1" h="172">
                  <a:moveTo>
                    <a:pt x="98" y="0"/>
                  </a:moveTo>
                  <a:lnTo>
                    <a:pt x="98" y="0"/>
                  </a:lnTo>
                  <a:lnTo>
                    <a:pt x="98" y="28"/>
                  </a:lnTo>
                  <a:lnTo>
                    <a:pt x="56" y="28"/>
                  </a:lnTo>
                  <a:lnTo>
                    <a:pt x="56" y="45"/>
                  </a:lnTo>
                  <a:lnTo>
                    <a:pt x="98" y="45"/>
                  </a:lnTo>
                  <a:lnTo>
                    <a:pt x="98" y="76"/>
                  </a:lnTo>
                  <a:lnTo>
                    <a:pt x="47" y="76"/>
                  </a:lnTo>
                  <a:lnTo>
                    <a:pt x="47" y="93"/>
                  </a:lnTo>
                  <a:lnTo>
                    <a:pt x="88" y="93"/>
                  </a:lnTo>
                  <a:cubicBezTo>
                    <a:pt x="75" y="123"/>
                    <a:pt x="64" y="142"/>
                    <a:pt x="56" y="150"/>
                  </a:cubicBezTo>
                  <a:cubicBezTo>
                    <a:pt x="55" y="150"/>
                    <a:pt x="54" y="151"/>
                    <a:pt x="52" y="151"/>
                  </a:cubicBezTo>
                  <a:lnTo>
                    <a:pt x="57" y="167"/>
                  </a:lnTo>
                  <a:cubicBezTo>
                    <a:pt x="89" y="163"/>
                    <a:pt x="119" y="159"/>
                    <a:pt x="147" y="154"/>
                  </a:cubicBezTo>
                  <a:cubicBezTo>
                    <a:pt x="149" y="159"/>
                    <a:pt x="152" y="165"/>
                    <a:pt x="154" y="172"/>
                  </a:cubicBezTo>
                  <a:lnTo>
                    <a:pt x="171" y="164"/>
                  </a:lnTo>
                  <a:cubicBezTo>
                    <a:pt x="163" y="143"/>
                    <a:pt x="153" y="123"/>
                    <a:pt x="142" y="105"/>
                  </a:cubicBezTo>
                  <a:lnTo>
                    <a:pt x="125" y="110"/>
                  </a:lnTo>
                  <a:cubicBezTo>
                    <a:pt x="130" y="119"/>
                    <a:pt x="135" y="128"/>
                    <a:pt x="140" y="138"/>
                  </a:cubicBezTo>
                  <a:cubicBezTo>
                    <a:pt x="120" y="142"/>
                    <a:pt x="99" y="146"/>
                    <a:pt x="79" y="148"/>
                  </a:cubicBezTo>
                  <a:cubicBezTo>
                    <a:pt x="87" y="136"/>
                    <a:pt x="96" y="118"/>
                    <a:pt x="107" y="93"/>
                  </a:cubicBezTo>
                  <a:lnTo>
                    <a:pt x="168" y="93"/>
                  </a:lnTo>
                  <a:lnTo>
                    <a:pt x="168" y="76"/>
                  </a:lnTo>
                  <a:lnTo>
                    <a:pt x="116" y="76"/>
                  </a:lnTo>
                  <a:lnTo>
                    <a:pt x="116" y="45"/>
                  </a:lnTo>
                  <a:lnTo>
                    <a:pt x="163" y="45"/>
                  </a:lnTo>
                  <a:lnTo>
                    <a:pt x="163" y="28"/>
                  </a:lnTo>
                  <a:lnTo>
                    <a:pt x="116" y="28"/>
                  </a:lnTo>
                  <a:lnTo>
                    <a:pt x="116" y="0"/>
                  </a:lnTo>
                  <a:lnTo>
                    <a:pt x="98" y="0"/>
                  </a:lnTo>
                  <a:close/>
                  <a:moveTo>
                    <a:pt x="18" y="1"/>
                  </a:moveTo>
                  <a:lnTo>
                    <a:pt x="18" y="1"/>
                  </a:lnTo>
                  <a:lnTo>
                    <a:pt x="5" y="13"/>
                  </a:lnTo>
                  <a:cubicBezTo>
                    <a:pt x="18" y="24"/>
                    <a:pt x="28" y="33"/>
                    <a:pt x="35" y="42"/>
                  </a:cubicBezTo>
                  <a:lnTo>
                    <a:pt x="48" y="29"/>
                  </a:lnTo>
                  <a:cubicBezTo>
                    <a:pt x="40" y="20"/>
                    <a:pt x="30" y="11"/>
                    <a:pt x="18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0" y="57"/>
                  </a:lnTo>
                  <a:cubicBezTo>
                    <a:pt x="12" y="67"/>
                    <a:pt x="22" y="77"/>
                    <a:pt x="28" y="85"/>
                  </a:cubicBezTo>
                  <a:lnTo>
                    <a:pt x="41" y="73"/>
                  </a:lnTo>
                  <a:cubicBezTo>
                    <a:pt x="33" y="63"/>
                    <a:pt x="24" y="54"/>
                    <a:pt x="13" y="45"/>
                  </a:cubicBezTo>
                  <a:close/>
                  <a:moveTo>
                    <a:pt x="31" y="97"/>
                  </a:moveTo>
                  <a:lnTo>
                    <a:pt x="31" y="97"/>
                  </a:lnTo>
                  <a:cubicBezTo>
                    <a:pt x="23" y="119"/>
                    <a:pt x="14" y="141"/>
                    <a:pt x="3" y="162"/>
                  </a:cubicBezTo>
                  <a:lnTo>
                    <a:pt x="20" y="170"/>
                  </a:lnTo>
                  <a:cubicBezTo>
                    <a:pt x="30" y="149"/>
                    <a:pt x="39" y="127"/>
                    <a:pt x="47" y="104"/>
                  </a:cubicBezTo>
                  <a:lnTo>
                    <a:pt x="31" y="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6" name="Freeform 211"/>
            <p:cNvSpPr>
              <a:spLocks noEditPoints="1"/>
            </p:cNvSpPr>
            <p:nvPr/>
          </p:nvSpPr>
          <p:spPr bwMode="auto">
            <a:xfrm>
              <a:off x="1970088" y="2540000"/>
              <a:ext cx="152400" cy="153988"/>
            </a:xfrm>
            <a:custGeom>
              <a:avLst/>
              <a:gdLst>
                <a:gd name="T0" fmla="*/ 58 w 171"/>
                <a:gd name="T1" fmla="*/ 3 h 171"/>
                <a:gd name="T2" fmla="*/ 58 w 171"/>
                <a:gd name="T3" fmla="*/ 3 h 171"/>
                <a:gd name="T4" fmla="*/ 33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3 h 171"/>
                <a:gd name="T16" fmla="*/ 63 w 171"/>
                <a:gd name="T17" fmla="*/ 88 h 171"/>
                <a:gd name="T18" fmla="*/ 63 w 171"/>
                <a:gd name="T19" fmla="*/ 88 h 171"/>
                <a:gd name="T20" fmla="*/ 47 w 171"/>
                <a:gd name="T21" fmla="*/ 127 h 171"/>
                <a:gd name="T22" fmla="*/ 9 w 171"/>
                <a:gd name="T23" fmla="*/ 157 h 171"/>
                <a:gd name="T24" fmla="*/ 20 w 171"/>
                <a:gd name="T25" fmla="*/ 171 h 171"/>
                <a:gd name="T26" fmla="*/ 63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8 w 171"/>
                <a:gd name="T35" fmla="*/ 152 h 171"/>
                <a:gd name="T36" fmla="*/ 67 w 171"/>
                <a:gd name="T37" fmla="*/ 152 h 171"/>
                <a:gd name="T38" fmla="*/ 72 w 171"/>
                <a:gd name="T39" fmla="*/ 169 h 171"/>
                <a:gd name="T40" fmla="*/ 107 w 171"/>
                <a:gd name="T41" fmla="*/ 169 h 171"/>
                <a:gd name="T42" fmla="*/ 128 w 171"/>
                <a:gd name="T43" fmla="*/ 160 h 171"/>
                <a:gd name="T44" fmla="*/ 137 w 171"/>
                <a:gd name="T45" fmla="*/ 129 h 171"/>
                <a:gd name="T46" fmla="*/ 141 w 171"/>
                <a:gd name="T47" fmla="*/ 72 h 171"/>
                <a:gd name="T48" fmla="*/ 28 w 171"/>
                <a:gd name="T49" fmla="*/ 72 h 171"/>
                <a:gd name="T50" fmla="*/ 28 w 171"/>
                <a:gd name="T51" fmla="*/ 88 h 171"/>
                <a:gd name="T52" fmla="*/ 63 w 171"/>
                <a:gd name="T53" fmla="*/ 88 h 171"/>
                <a:gd name="T54" fmla="*/ 114 w 171"/>
                <a:gd name="T55" fmla="*/ 0 h 171"/>
                <a:gd name="T56" fmla="*/ 114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7 h 171"/>
                <a:gd name="T64" fmla="*/ 114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3"/>
                  </a:moveTo>
                  <a:lnTo>
                    <a:pt x="58" y="3"/>
                  </a:lnTo>
                  <a:cubicBezTo>
                    <a:pt x="50" y="17"/>
                    <a:pt x="42" y="28"/>
                    <a:pt x="33" y="38"/>
                  </a:cubicBezTo>
                  <a:cubicBezTo>
                    <a:pt x="23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4" y="27"/>
                    <a:pt x="73" y="12"/>
                  </a:cubicBezTo>
                  <a:lnTo>
                    <a:pt x="58" y="3"/>
                  </a:lnTo>
                  <a:close/>
                  <a:moveTo>
                    <a:pt x="63" y="88"/>
                  </a:moveTo>
                  <a:lnTo>
                    <a:pt x="63" y="88"/>
                  </a:lnTo>
                  <a:cubicBezTo>
                    <a:pt x="59" y="104"/>
                    <a:pt x="54" y="117"/>
                    <a:pt x="47" y="127"/>
                  </a:cubicBezTo>
                  <a:cubicBezTo>
                    <a:pt x="38" y="138"/>
                    <a:pt x="25" y="148"/>
                    <a:pt x="9" y="157"/>
                  </a:cubicBezTo>
                  <a:lnTo>
                    <a:pt x="20" y="171"/>
                  </a:lnTo>
                  <a:cubicBezTo>
                    <a:pt x="39" y="160"/>
                    <a:pt x="53" y="148"/>
                    <a:pt x="63" y="135"/>
                  </a:cubicBezTo>
                  <a:cubicBezTo>
                    <a:pt x="70" y="123"/>
                    <a:pt x="76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8" y="152"/>
                  </a:cubicBezTo>
                  <a:cubicBezTo>
                    <a:pt x="89" y="152"/>
                    <a:pt x="78" y="152"/>
                    <a:pt x="67" y="152"/>
                  </a:cubicBezTo>
                  <a:lnTo>
                    <a:pt x="72" y="169"/>
                  </a:lnTo>
                  <a:lnTo>
                    <a:pt x="107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2" y="154"/>
                    <a:pt x="135" y="144"/>
                    <a:pt x="137" y="129"/>
                  </a:cubicBezTo>
                  <a:cubicBezTo>
                    <a:pt x="139" y="115"/>
                    <a:pt x="140" y="95"/>
                    <a:pt x="141" y="72"/>
                  </a:cubicBezTo>
                  <a:lnTo>
                    <a:pt x="28" y="72"/>
                  </a:lnTo>
                  <a:lnTo>
                    <a:pt x="28" y="88"/>
                  </a:lnTo>
                  <a:lnTo>
                    <a:pt x="63" y="88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lnTo>
                    <a:pt x="99" y="9"/>
                  </a:lnTo>
                  <a:cubicBezTo>
                    <a:pt x="110" y="38"/>
                    <a:pt x="130" y="62"/>
                    <a:pt x="159" y="80"/>
                  </a:cubicBezTo>
                  <a:lnTo>
                    <a:pt x="171" y="67"/>
                  </a:lnTo>
                  <a:cubicBezTo>
                    <a:pt x="143" y="50"/>
                    <a:pt x="124" y="28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7" name="Freeform 212"/>
            <p:cNvSpPr>
              <a:spLocks noEditPoints="1"/>
            </p:cNvSpPr>
            <p:nvPr/>
          </p:nvSpPr>
          <p:spPr bwMode="auto">
            <a:xfrm>
              <a:off x="2135188" y="2538413"/>
              <a:ext cx="153987" cy="153988"/>
            </a:xfrm>
            <a:custGeom>
              <a:avLst/>
              <a:gdLst>
                <a:gd name="T0" fmla="*/ 48 w 171"/>
                <a:gd name="T1" fmla="*/ 79 h 171"/>
                <a:gd name="T2" fmla="*/ 48 w 171"/>
                <a:gd name="T3" fmla="*/ 79 h 171"/>
                <a:gd name="T4" fmla="*/ 64 w 171"/>
                <a:gd name="T5" fmla="*/ 103 h 171"/>
                <a:gd name="T6" fmla="*/ 73 w 171"/>
                <a:gd name="T7" fmla="*/ 89 h 171"/>
                <a:gd name="T8" fmla="*/ 48 w 171"/>
                <a:gd name="T9" fmla="*/ 60 h 171"/>
                <a:gd name="T10" fmla="*/ 48 w 171"/>
                <a:gd name="T11" fmla="*/ 52 h 171"/>
                <a:gd name="T12" fmla="*/ 71 w 171"/>
                <a:gd name="T13" fmla="*/ 52 h 171"/>
                <a:gd name="T14" fmla="*/ 71 w 171"/>
                <a:gd name="T15" fmla="*/ 35 h 171"/>
                <a:gd name="T16" fmla="*/ 48 w 171"/>
                <a:gd name="T17" fmla="*/ 35 h 171"/>
                <a:gd name="T18" fmla="*/ 48 w 171"/>
                <a:gd name="T19" fmla="*/ 0 h 171"/>
                <a:gd name="T20" fmla="*/ 30 w 171"/>
                <a:gd name="T21" fmla="*/ 0 h 171"/>
                <a:gd name="T22" fmla="*/ 30 w 171"/>
                <a:gd name="T23" fmla="*/ 35 h 171"/>
                <a:gd name="T24" fmla="*/ 5 w 171"/>
                <a:gd name="T25" fmla="*/ 35 h 171"/>
                <a:gd name="T26" fmla="*/ 5 w 171"/>
                <a:gd name="T27" fmla="*/ 52 h 171"/>
                <a:gd name="T28" fmla="*/ 29 w 171"/>
                <a:gd name="T29" fmla="*/ 52 h 171"/>
                <a:gd name="T30" fmla="*/ 0 w 171"/>
                <a:gd name="T31" fmla="*/ 109 h 171"/>
                <a:gd name="T32" fmla="*/ 8 w 171"/>
                <a:gd name="T33" fmla="*/ 129 h 171"/>
                <a:gd name="T34" fmla="*/ 30 w 171"/>
                <a:gd name="T35" fmla="*/ 83 h 171"/>
                <a:gd name="T36" fmla="*/ 30 w 171"/>
                <a:gd name="T37" fmla="*/ 171 h 171"/>
                <a:gd name="T38" fmla="*/ 48 w 171"/>
                <a:gd name="T39" fmla="*/ 171 h 171"/>
                <a:gd name="T40" fmla="*/ 48 w 171"/>
                <a:gd name="T41" fmla="*/ 79 h 171"/>
                <a:gd name="T42" fmla="*/ 158 w 171"/>
                <a:gd name="T43" fmla="*/ 0 h 171"/>
                <a:gd name="T44" fmla="*/ 158 w 171"/>
                <a:gd name="T45" fmla="*/ 0 h 171"/>
                <a:gd name="T46" fmla="*/ 80 w 171"/>
                <a:gd name="T47" fmla="*/ 14 h 171"/>
                <a:gd name="T48" fmla="*/ 80 w 171"/>
                <a:gd name="T49" fmla="*/ 75 h 171"/>
                <a:gd name="T50" fmla="*/ 56 w 171"/>
                <a:gd name="T51" fmla="*/ 157 h 171"/>
                <a:gd name="T52" fmla="*/ 68 w 171"/>
                <a:gd name="T53" fmla="*/ 170 h 171"/>
                <a:gd name="T54" fmla="*/ 97 w 171"/>
                <a:gd name="T55" fmla="*/ 75 h 171"/>
                <a:gd name="T56" fmla="*/ 127 w 171"/>
                <a:gd name="T57" fmla="*/ 75 h 171"/>
                <a:gd name="T58" fmla="*/ 127 w 171"/>
                <a:gd name="T59" fmla="*/ 171 h 171"/>
                <a:gd name="T60" fmla="*/ 145 w 171"/>
                <a:gd name="T61" fmla="*/ 171 h 171"/>
                <a:gd name="T62" fmla="*/ 145 w 171"/>
                <a:gd name="T63" fmla="*/ 75 h 171"/>
                <a:gd name="T64" fmla="*/ 171 w 171"/>
                <a:gd name="T65" fmla="*/ 75 h 171"/>
                <a:gd name="T66" fmla="*/ 171 w 171"/>
                <a:gd name="T67" fmla="*/ 58 h 171"/>
                <a:gd name="T68" fmla="*/ 97 w 171"/>
                <a:gd name="T69" fmla="*/ 58 h 171"/>
                <a:gd name="T70" fmla="*/ 97 w 171"/>
                <a:gd name="T71" fmla="*/ 29 h 171"/>
                <a:gd name="T72" fmla="*/ 167 w 171"/>
                <a:gd name="T73" fmla="*/ 16 h 171"/>
                <a:gd name="T74" fmla="*/ 158 w 171"/>
                <a:gd name="T7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1" h="171">
                  <a:moveTo>
                    <a:pt x="48" y="79"/>
                  </a:moveTo>
                  <a:lnTo>
                    <a:pt x="48" y="79"/>
                  </a:lnTo>
                  <a:cubicBezTo>
                    <a:pt x="52" y="85"/>
                    <a:pt x="57" y="93"/>
                    <a:pt x="64" y="103"/>
                  </a:cubicBezTo>
                  <a:lnTo>
                    <a:pt x="73" y="89"/>
                  </a:lnTo>
                  <a:cubicBezTo>
                    <a:pt x="65" y="79"/>
                    <a:pt x="56" y="69"/>
                    <a:pt x="48" y="60"/>
                  </a:cubicBezTo>
                  <a:lnTo>
                    <a:pt x="48" y="52"/>
                  </a:lnTo>
                  <a:lnTo>
                    <a:pt x="71" y="52"/>
                  </a:lnTo>
                  <a:lnTo>
                    <a:pt x="71" y="35"/>
                  </a:lnTo>
                  <a:lnTo>
                    <a:pt x="48" y="35"/>
                  </a:lnTo>
                  <a:lnTo>
                    <a:pt x="48" y="0"/>
                  </a:lnTo>
                  <a:lnTo>
                    <a:pt x="30" y="0"/>
                  </a:lnTo>
                  <a:lnTo>
                    <a:pt x="30" y="35"/>
                  </a:lnTo>
                  <a:lnTo>
                    <a:pt x="5" y="35"/>
                  </a:lnTo>
                  <a:lnTo>
                    <a:pt x="5" y="52"/>
                  </a:lnTo>
                  <a:lnTo>
                    <a:pt x="29" y="52"/>
                  </a:lnTo>
                  <a:cubicBezTo>
                    <a:pt x="23" y="73"/>
                    <a:pt x="13" y="93"/>
                    <a:pt x="0" y="109"/>
                  </a:cubicBezTo>
                  <a:lnTo>
                    <a:pt x="8" y="129"/>
                  </a:lnTo>
                  <a:cubicBezTo>
                    <a:pt x="17" y="115"/>
                    <a:pt x="24" y="100"/>
                    <a:pt x="30" y="83"/>
                  </a:cubicBezTo>
                  <a:lnTo>
                    <a:pt x="30" y="171"/>
                  </a:lnTo>
                  <a:lnTo>
                    <a:pt x="48" y="171"/>
                  </a:lnTo>
                  <a:lnTo>
                    <a:pt x="48" y="79"/>
                  </a:lnTo>
                  <a:close/>
                  <a:moveTo>
                    <a:pt x="158" y="0"/>
                  </a:moveTo>
                  <a:lnTo>
                    <a:pt x="158" y="0"/>
                  </a:lnTo>
                  <a:cubicBezTo>
                    <a:pt x="135" y="8"/>
                    <a:pt x="109" y="13"/>
                    <a:pt x="80" y="14"/>
                  </a:cubicBezTo>
                  <a:lnTo>
                    <a:pt x="80" y="75"/>
                  </a:lnTo>
                  <a:cubicBezTo>
                    <a:pt x="79" y="110"/>
                    <a:pt x="71" y="137"/>
                    <a:pt x="56" y="157"/>
                  </a:cubicBezTo>
                  <a:lnTo>
                    <a:pt x="68" y="170"/>
                  </a:lnTo>
                  <a:cubicBezTo>
                    <a:pt x="86" y="147"/>
                    <a:pt x="95" y="115"/>
                    <a:pt x="97" y="75"/>
                  </a:cubicBezTo>
                  <a:lnTo>
                    <a:pt x="127" y="75"/>
                  </a:lnTo>
                  <a:lnTo>
                    <a:pt x="127" y="171"/>
                  </a:lnTo>
                  <a:lnTo>
                    <a:pt x="145" y="171"/>
                  </a:lnTo>
                  <a:lnTo>
                    <a:pt x="145" y="75"/>
                  </a:lnTo>
                  <a:lnTo>
                    <a:pt x="171" y="75"/>
                  </a:lnTo>
                  <a:lnTo>
                    <a:pt x="171" y="58"/>
                  </a:lnTo>
                  <a:lnTo>
                    <a:pt x="97" y="58"/>
                  </a:lnTo>
                  <a:lnTo>
                    <a:pt x="97" y="29"/>
                  </a:lnTo>
                  <a:cubicBezTo>
                    <a:pt x="122" y="27"/>
                    <a:pt x="146" y="23"/>
                    <a:pt x="167" y="16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" name="Freeform 213"/>
            <p:cNvSpPr/>
            <p:nvPr/>
          </p:nvSpPr>
          <p:spPr bwMode="auto">
            <a:xfrm>
              <a:off x="2633663" y="2266950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9" name="Freeform 214"/>
            <p:cNvSpPr/>
            <p:nvPr/>
          </p:nvSpPr>
          <p:spPr bwMode="auto">
            <a:xfrm>
              <a:off x="2633663" y="2266950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" name="Freeform 215"/>
            <p:cNvSpPr>
              <a:spLocks noEditPoints="1"/>
            </p:cNvSpPr>
            <p:nvPr/>
          </p:nvSpPr>
          <p:spPr bwMode="auto">
            <a:xfrm>
              <a:off x="2765425" y="2301875"/>
              <a:ext cx="153987" cy="152400"/>
            </a:xfrm>
            <a:custGeom>
              <a:avLst/>
              <a:gdLst>
                <a:gd name="T0" fmla="*/ 64 w 172"/>
                <a:gd name="T1" fmla="*/ 5 h 170"/>
                <a:gd name="T2" fmla="*/ 64 w 172"/>
                <a:gd name="T3" fmla="*/ 5 h 170"/>
                <a:gd name="T4" fmla="*/ 64 w 172"/>
                <a:gd name="T5" fmla="*/ 21 h 170"/>
                <a:gd name="T6" fmla="*/ 98 w 172"/>
                <a:gd name="T7" fmla="*/ 21 h 170"/>
                <a:gd name="T8" fmla="*/ 95 w 172"/>
                <a:gd name="T9" fmla="*/ 38 h 170"/>
                <a:gd name="T10" fmla="*/ 68 w 172"/>
                <a:gd name="T11" fmla="*/ 38 h 170"/>
                <a:gd name="T12" fmla="*/ 68 w 172"/>
                <a:gd name="T13" fmla="*/ 54 h 170"/>
                <a:gd name="T14" fmla="*/ 91 w 172"/>
                <a:gd name="T15" fmla="*/ 54 h 170"/>
                <a:gd name="T16" fmla="*/ 87 w 172"/>
                <a:gd name="T17" fmla="*/ 73 h 170"/>
                <a:gd name="T18" fmla="*/ 59 w 172"/>
                <a:gd name="T19" fmla="*/ 73 h 170"/>
                <a:gd name="T20" fmla="*/ 59 w 172"/>
                <a:gd name="T21" fmla="*/ 90 h 170"/>
                <a:gd name="T22" fmla="*/ 172 w 172"/>
                <a:gd name="T23" fmla="*/ 90 h 170"/>
                <a:gd name="T24" fmla="*/ 172 w 172"/>
                <a:gd name="T25" fmla="*/ 73 h 170"/>
                <a:gd name="T26" fmla="*/ 156 w 172"/>
                <a:gd name="T27" fmla="*/ 73 h 170"/>
                <a:gd name="T28" fmla="*/ 156 w 172"/>
                <a:gd name="T29" fmla="*/ 38 h 170"/>
                <a:gd name="T30" fmla="*/ 112 w 172"/>
                <a:gd name="T31" fmla="*/ 38 h 170"/>
                <a:gd name="T32" fmla="*/ 116 w 172"/>
                <a:gd name="T33" fmla="*/ 21 h 170"/>
                <a:gd name="T34" fmla="*/ 167 w 172"/>
                <a:gd name="T35" fmla="*/ 21 h 170"/>
                <a:gd name="T36" fmla="*/ 167 w 172"/>
                <a:gd name="T37" fmla="*/ 5 h 170"/>
                <a:gd name="T38" fmla="*/ 64 w 172"/>
                <a:gd name="T39" fmla="*/ 5 h 170"/>
                <a:gd name="T40" fmla="*/ 104 w 172"/>
                <a:gd name="T41" fmla="*/ 73 h 170"/>
                <a:gd name="T42" fmla="*/ 104 w 172"/>
                <a:gd name="T43" fmla="*/ 73 h 170"/>
                <a:gd name="T44" fmla="*/ 109 w 172"/>
                <a:gd name="T45" fmla="*/ 54 h 170"/>
                <a:gd name="T46" fmla="*/ 138 w 172"/>
                <a:gd name="T47" fmla="*/ 54 h 170"/>
                <a:gd name="T48" fmla="*/ 138 w 172"/>
                <a:gd name="T49" fmla="*/ 73 h 170"/>
                <a:gd name="T50" fmla="*/ 104 w 172"/>
                <a:gd name="T51" fmla="*/ 73 h 170"/>
                <a:gd name="T52" fmla="*/ 161 w 172"/>
                <a:gd name="T53" fmla="*/ 104 h 170"/>
                <a:gd name="T54" fmla="*/ 161 w 172"/>
                <a:gd name="T55" fmla="*/ 104 h 170"/>
                <a:gd name="T56" fmla="*/ 72 w 172"/>
                <a:gd name="T57" fmla="*/ 104 h 170"/>
                <a:gd name="T58" fmla="*/ 72 w 172"/>
                <a:gd name="T59" fmla="*/ 170 h 170"/>
                <a:gd name="T60" fmla="*/ 90 w 172"/>
                <a:gd name="T61" fmla="*/ 170 h 170"/>
                <a:gd name="T62" fmla="*/ 90 w 172"/>
                <a:gd name="T63" fmla="*/ 163 h 170"/>
                <a:gd name="T64" fmla="*/ 143 w 172"/>
                <a:gd name="T65" fmla="*/ 163 h 170"/>
                <a:gd name="T66" fmla="*/ 143 w 172"/>
                <a:gd name="T67" fmla="*/ 170 h 170"/>
                <a:gd name="T68" fmla="*/ 161 w 172"/>
                <a:gd name="T69" fmla="*/ 170 h 170"/>
                <a:gd name="T70" fmla="*/ 161 w 172"/>
                <a:gd name="T71" fmla="*/ 104 h 170"/>
                <a:gd name="T72" fmla="*/ 90 w 172"/>
                <a:gd name="T73" fmla="*/ 146 h 170"/>
                <a:gd name="T74" fmla="*/ 90 w 172"/>
                <a:gd name="T75" fmla="*/ 146 h 170"/>
                <a:gd name="T76" fmla="*/ 90 w 172"/>
                <a:gd name="T77" fmla="*/ 120 h 170"/>
                <a:gd name="T78" fmla="*/ 143 w 172"/>
                <a:gd name="T79" fmla="*/ 120 h 170"/>
                <a:gd name="T80" fmla="*/ 143 w 172"/>
                <a:gd name="T81" fmla="*/ 146 h 170"/>
                <a:gd name="T82" fmla="*/ 90 w 172"/>
                <a:gd name="T83" fmla="*/ 146 h 170"/>
                <a:gd name="T84" fmla="*/ 26 w 172"/>
                <a:gd name="T85" fmla="*/ 0 h 170"/>
                <a:gd name="T86" fmla="*/ 26 w 172"/>
                <a:gd name="T87" fmla="*/ 0 h 170"/>
                <a:gd name="T88" fmla="*/ 13 w 172"/>
                <a:gd name="T89" fmla="*/ 12 h 170"/>
                <a:gd name="T90" fmla="*/ 43 w 172"/>
                <a:gd name="T91" fmla="*/ 39 h 170"/>
                <a:gd name="T92" fmla="*/ 56 w 172"/>
                <a:gd name="T93" fmla="*/ 27 h 170"/>
                <a:gd name="T94" fmla="*/ 26 w 172"/>
                <a:gd name="T95" fmla="*/ 0 h 170"/>
                <a:gd name="T96" fmla="*/ 0 w 172"/>
                <a:gd name="T97" fmla="*/ 54 h 170"/>
                <a:gd name="T98" fmla="*/ 0 w 172"/>
                <a:gd name="T99" fmla="*/ 54 h 170"/>
                <a:gd name="T100" fmla="*/ 0 w 172"/>
                <a:gd name="T101" fmla="*/ 71 h 170"/>
                <a:gd name="T102" fmla="*/ 26 w 172"/>
                <a:gd name="T103" fmla="*/ 71 h 170"/>
                <a:gd name="T104" fmla="*/ 26 w 172"/>
                <a:gd name="T105" fmla="*/ 139 h 170"/>
                <a:gd name="T106" fmla="*/ 21 w 172"/>
                <a:gd name="T107" fmla="*/ 149 h 170"/>
                <a:gd name="T108" fmla="*/ 28 w 172"/>
                <a:gd name="T109" fmla="*/ 164 h 170"/>
                <a:gd name="T110" fmla="*/ 64 w 172"/>
                <a:gd name="T111" fmla="*/ 135 h 170"/>
                <a:gd name="T112" fmla="*/ 59 w 172"/>
                <a:gd name="T113" fmla="*/ 116 h 170"/>
                <a:gd name="T114" fmla="*/ 43 w 172"/>
                <a:gd name="T115" fmla="*/ 132 h 170"/>
                <a:gd name="T116" fmla="*/ 43 w 172"/>
                <a:gd name="T117" fmla="*/ 54 h 170"/>
                <a:gd name="T118" fmla="*/ 0 w 172"/>
                <a:gd name="T119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70">
                  <a:moveTo>
                    <a:pt x="64" y="5"/>
                  </a:moveTo>
                  <a:lnTo>
                    <a:pt x="64" y="5"/>
                  </a:lnTo>
                  <a:lnTo>
                    <a:pt x="64" y="21"/>
                  </a:lnTo>
                  <a:lnTo>
                    <a:pt x="98" y="21"/>
                  </a:lnTo>
                  <a:lnTo>
                    <a:pt x="95" y="38"/>
                  </a:lnTo>
                  <a:lnTo>
                    <a:pt x="68" y="38"/>
                  </a:lnTo>
                  <a:lnTo>
                    <a:pt x="68" y="54"/>
                  </a:lnTo>
                  <a:lnTo>
                    <a:pt x="91" y="54"/>
                  </a:lnTo>
                  <a:lnTo>
                    <a:pt x="87" y="73"/>
                  </a:lnTo>
                  <a:lnTo>
                    <a:pt x="59" y="73"/>
                  </a:lnTo>
                  <a:lnTo>
                    <a:pt x="59" y="90"/>
                  </a:lnTo>
                  <a:lnTo>
                    <a:pt x="172" y="90"/>
                  </a:lnTo>
                  <a:lnTo>
                    <a:pt x="172" y="73"/>
                  </a:lnTo>
                  <a:lnTo>
                    <a:pt x="156" y="73"/>
                  </a:lnTo>
                  <a:lnTo>
                    <a:pt x="156" y="38"/>
                  </a:lnTo>
                  <a:lnTo>
                    <a:pt x="112" y="38"/>
                  </a:lnTo>
                  <a:lnTo>
                    <a:pt x="116" y="21"/>
                  </a:lnTo>
                  <a:lnTo>
                    <a:pt x="167" y="21"/>
                  </a:lnTo>
                  <a:lnTo>
                    <a:pt x="167" y="5"/>
                  </a:lnTo>
                  <a:lnTo>
                    <a:pt x="64" y="5"/>
                  </a:lnTo>
                  <a:close/>
                  <a:moveTo>
                    <a:pt x="104" y="73"/>
                  </a:moveTo>
                  <a:lnTo>
                    <a:pt x="104" y="73"/>
                  </a:lnTo>
                  <a:lnTo>
                    <a:pt x="109" y="54"/>
                  </a:lnTo>
                  <a:lnTo>
                    <a:pt x="138" y="54"/>
                  </a:lnTo>
                  <a:lnTo>
                    <a:pt x="138" y="73"/>
                  </a:lnTo>
                  <a:lnTo>
                    <a:pt x="104" y="73"/>
                  </a:lnTo>
                  <a:close/>
                  <a:moveTo>
                    <a:pt x="161" y="104"/>
                  </a:moveTo>
                  <a:lnTo>
                    <a:pt x="161" y="104"/>
                  </a:lnTo>
                  <a:lnTo>
                    <a:pt x="72" y="104"/>
                  </a:lnTo>
                  <a:lnTo>
                    <a:pt x="72" y="170"/>
                  </a:lnTo>
                  <a:lnTo>
                    <a:pt x="90" y="170"/>
                  </a:lnTo>
                  <a:lnTo>
                    <a:pt x="90" y="163"/>
                  </a:lnTo>
                  <a:lnTo>
                    <a:pt x="143" y="163"/>
                  </a:lnTo>
                  <a:lnTo>
                    <a:pt x="143" y="170"/>
                  </a:lnTo>
                  <a:lnTo>
                    <a:pt x="161" y="170"/>
                  </a:lnTo>
                  <a:lnTo>
                    <a:pt x="161" y="104"/>
                  </a:lnTo>
                  <a:close/>
                  <a:moveTo>
                    <a:pt x="90" y="146"/>
                  </a:moveTo>
                  <a:lnTo>
                    <a:pt x="90" y="146"/>
                  </a:lnTo>
                  <a:lnTo>
                    <a:pt x="90" y="120"/>
                  </a:lnTo>
                  <a:lnTo>
                    <a:pt x="143" y="120"/>
                  </a:lnTo>
                  <a:lnTo>
                    <a:pt x="143" y="146"/>
                  </a:lnTo>
                  <a:lnTo>
                    <a:pt x="90" y="146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13" y="12"/>
                  </a:lnTo>
                  <a:cubicBezTo>
                    <a:pt x="26" y="22"/>
                    <a:pt x="36" y="31"/>
                    <a:pt x="43" y="39"/>
                  </a:cubicBezTo>
                  <a:lnTo>
                    <a:pt x="56" y="27"/>
                  </a:lnTo>
                  <a:cubicBezTo>
                    <a:pt x="47" y="18"/>
                    <a:pt x="37" y="9"/>
                    <a:pt x="26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6" y="71"/>
                  </a:lnTo>
                  <a:lnTo>
                    <a:pt x="26" y="139"/>
                  </a:lnTo>
                  <a:cubicBezTo>
                    <a:pt x="26" y="143"/>
                    <a:pt x="24" y="146"/>
                    <a:pt x="21" y="149"/>
                  </a:cubicBezTo>
                  <a:lnTo>
                    <a:pt x="28" y="164"/>
                  </a:lnTo>
                  <a:cubicBezTo>
                    <a:pt x="41" y="156"/>
                    <a:pt x="53" y="146"/>
                    <a:pt x="64" y="135"/>
                  </a:cubicBezTo>
                  <a:lnTo>
                    <a:pt x="59" y="116"/>
                  </a:lnTo>
                  <a:cubicBezTo>
                    <a:pt x="53" y="122"/>
                    <a:pt x="48" y="127"/>
                    <a:pt x="43" y="132"/>
                  </a:cubicBezTo>
                  <a:lnTo>
                    <a:pt x="43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" name="Freeform 216"/>
            <p:cNvSpPr>
              <a:spLocks noEditPoints="1"/>
            </p:cNvSpPr>
            <p:nvPr/>
          </p:nvSpPr>
          <p:spPr bwMode="auto">
            <a:xfrm>
              <a:off x="2933700" y="2298700"/>
              <a:ext cx="150812" cy="155575"/>
            </a:xfrm>
            <a:custGeom>
              <a:avLst/>
              <a:gdLst>
                <a:gd name="T0" fmla="*/ 72 w 168"/>
                <a:gd name="T1" fmla="*/ 0 h 172"/>
                <a:gd name="T2" fmla="*/ 72 w 168"/>
                <a:gd name="T3" fmla="*/ 0 h 172"/>
                <a:gd name="T4" fmla="*/ 55 w 168"/>
                <a:gd name="T5" fmla="*/ 8 h 172"/>
                <a:gd name="T6" fmla="*/ 85 w 168"/>
                <a:gd name="T7" fmla="*/ 52 h 172"/>
                <a:gd name="T8" fmla="*/ 102 w 168"/>
                <a:gd name="T9" fmla="*/ 44 h 172"/>
                <a:gd name="T10" fmla="*/ 72 w 168"/>
                <a:gd name="T11" fmla="*/ 0 h 172"/>
                <a:gd name="T12" fmla="*/ 131 w 168"/>
                <a:gd name="T13" fmla="*/ 9 h 172"/>
                <a:gd name="T14" fmla="*/ 131 w 168"/>
                <a:gd name="T15" fmla="*/ 9 h 172"/>
                <a:gd name="T16" fmla="*/ 84 w 168"/>
                <a:gd name="T17" fmla="*/ 105 h 172"/>
                <a:gd name="T18" fmla="*/ 32 w 168"/>
                <a:gd name="T19" fmla="*/ 25 h 172"/>
                <a:gd name="T20" fmla="*/ 16 w 168"/>
                <a:gd name="T21" fmla="*/ 35 h 172"/>
                <a:gd name="T22" fmla="*/ 71 w 168"/>
                <a:gd name="T23" fmla="*/ 118 h 172"/>
                <a:gd name="T24" fmla="*/ 0 w 168"/>
                <a:gd name="T25" fmla="*/ 156 h 172"/>
                <a:gd name="T26" fmla="*/ 10 w 168"/>
                <a:gd name="T27" fmla="*/ 172 h 172"/>
                <a:gd name="T28" fmla="*/ 86 w 168"/>
                <a:gd name="T29" fmla="*/ 131 h 172"/>
                <a:gd name="T30" fmla="*/ 158 w 168"/>
                <a:gd name="T31" fmla="*/ 171 h 172"/>
                <a:gd name="T32" fmla="*/ 168 w 168"/>
                <a:gd name="T33" fmla="*/ 155 h 172"/>
                <a:gd name="T34" fmla="*/ 99 w 168"/>
                <a:gd name="T35" fmla="*/ 118 h 172"/>
                <a:gd name="T36" fmla="*/ 149 w 168"/>
                <a:gd name="T37" fmla="*/ 13 h 172"/>
                <a:gd name="T38" fmla="*/ 131 w 168"/>
                <a:gd name="T39" fmla="*/ 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8" h="172">
                  <a:moveTo>
                    <a:pt x="72" y="0"/>
                  </a:moveTo>
                  <a:lnTo>
                    <a:pt x="72" y="0"/>
                  </a:lnTo>
                  <a:lnTo>
                    <a:pt x="55" y="8"/>
                  </a:lnTo>
                  <a:cubicBezTo>
                    <a:pt x="66" y="21"/>
                    <a:pt x="76" y="35"/>
                    <a:pt x="85" y="52"/>
                  </a:cubicBezTo>
                  <a:lnTo>
                    <a:pt x="102" y="44"/>
                  </a:lnTo>
                  <a:cubicBezTo>
                    <a:pt x="93" y="28"/>
                    <a:pt x="83" y="13"/>
                    <a:pt x="72" y="0"/>
                  </a:cubicBezTo>
                  <a:close/>
                  <a:moveTo>
                    <a:pt x="131" y="9"/>
                  </a:moveTo>
                  <a:lnTo>
                    <a:pt x="131" y="9"/>
                  </a:lnTo>
                  <a:cubicBezTo>
                    <a:pt x="124" y="48"/>
                    <a:pt x="108" y="80"/>
                    <a:pt x="84" y="105"/>
                  </a:cubicBezTo>
                  <a:cubicBezTo>
                    <a:pt x="62" y="84"/>
                    <a:pt x="44" y="57"/>
                    <a:pt x="32" y="25"/>
                  </a:cubicBezTo>
                  <a:lnTo>
                    <a:pt x="16" y="35"/>
                  </a:lnTo>
                  <a:cubicBezTo>
                    <a:pt x="29" y="67"/>
                    <a:pt x="48" y="95"/>
                    <a:pt x="71" y="118"/>
                  </a:cubicBezTo>
                  <a:cubicBezTo>
                    <a:pt x="52" y="134"/>
                    <a:pt x="28" y="147"/>
                    <a:pt x="0" y="156"/>
                  </a:cubicBezTo>
                  <a:lnTo>
                    <a:pt x="10" y="172"/>
                  </a:lnTo>
                  <a:cubicBezTo>
                    <a:pt x="40" y="162"/>
                    <a:pt x="65" y="148"/>
                    <a:pt x="86" y="131"/>
                  </a:cubicBezTo>
                  <a:cubicBezTo>
                    <a:pt x="106" y="148"/>
                    <a:pt x="130" y="161"/>
                    <a:pt x="158" y="171"/>
                  </a:cubicBezTo>
                  <a:lnTo>
                    <a:pt x="168" y="155"/>
                  </a:lnTo>
                  <a:cubicBezTo>
                    <a:pt x="142" y="146"/>
                    <a:pt x="119" y="133"/>
                    <a:pt x="99" y="118"/>
                  </a:cubicBezTo>
                  <a:cubicBezTo>
                    <a:pt x="124" y="91"/>
                    <a:pt x="141" y="56"/>
                    <a:pt x="149" y="13"/>
                  </a:cubicBezTo>
                  <a:lnTo>
                    <a:pt x="131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" name="Freeform 217"/>
            <p:cNvSpPr>
              <a:spLocks noEditPoints="1"/>
            </p:cNvSpPr>
            <p:nvPr/>
          </p:nvSpPr>
          <p:spPr bwMode="auto">
            <a:xfrm>
              <a:off x="2765425" y="2540000"/>
              <a:ext cx="152400" cy="153988"/>
            </a:xfrm>
            <a:custGeom>
              <a:avLst/>
              <a:gdLst>
                <a:gd name="T0" fmla="*/ 58 w 171"/>
                <a:gd name="T1" fmla="*/ 3 h 171"/>
                <a:gd name="T2" fmla="*/ 58 w 171"/>
                <a:gd name="T3" fmla="*/ 3 h 171"/>
                <a:gd name="T4" fmla="*/ 34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3 h 171"/>
                <a:gd name="T16" fmla="*/ 64 w 171"/>
                <a:gd name="T17" fmla="*/ 88 h 171"/>
                <a:gd name="T18" fmla="*/ 64 w 171"/>
                <a:gd name="T19" fmla="*/ 88 h 171"/>
                <a:gd name="T20" fmla="*/ 47 w 171"/>
                <a:gd name="T21" fmla="*/ 127 h 171"/>
                <a:gd name="T22" fmla="*/ 9 w 171"/>
                <a:gd name="T23" fmla="*/ 157 h 171"/>
                <a:gd name="T24" fmla="*/ 21 w 171"/>
                <a:gd name="T25" fmla="*/ 171 h 171"/>
                <a:gd name="T26" fmla="*/ 64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9 w 171"/>
                <a:gd name="T35" fmla="*/ 152 h 171"/>
                <a:gd name="T36" fmla="*/ 68 w 171"/>
                <a:gd name="T37" fmla="*/ 152 h 171"/>
                <a:gd name="T38" fmla="*/ 73 w 171"/>
                <a:gd name="T39" fmla="*/ 169 h 171"/>
                <a:gd name="T40" fmla="*/ 108 w 171"/>
                <a:gd name="T41" fmla="*/ 169 h 171"/>
                <a:gd name="T42" fmla="*/ 128 w 171"/>
                <a:gd name="T43" fmla="*/ 160 h 171"/>
                <a:gd name="T44" fmla="*/ 138 w 171"/>
                <a:gd name="T45" fmla="*/ 129 h 171"/>
                <a:gd name="T46" fmla="*/ 141 w 171"/>
                <a:gd name="T47" fmla="*/ 72 h 171"/>
                <a:gd name="T48" fmla="*/ 29 w 171"/>
                <a:gd name="T49" fmla="*/ 72 h 171"/>
                <a:gd name="T50" fmla="*/ 29 w 171"/>
                <a:gd name="T51" fmla="*/ 88 h 171"/>
                <a:gd name="T52" fmla="*/ 64 w 171"/>
                <a:gd name="T53" fmla="*/ 88 h 171"/>
                <a:gd name="T54" fmla="*/ 115 w 171"/>
                <a:gd name="T55" fmla="*/ 0 h 171"/>
                <a:gd name="T56" fmla="*/ 115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7 h 171"/>
                <a:gd name="T64" fmla="*/ 115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3"/>
                  </a:moveTo>
                  <a:lnTo>
                    <a:pt x="58" y="3"/>
                  </a:lnTo>
                  <a:cubicBezTo>
                    <a:pt x="50" y="17"/>
                    <a:pt x="42" y="28"/>
                    <a:pt x="34" y="38"/>
                  </a:cubicBezTo>
                  <a:cubicBezTo>
                    <a:pt x="24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5" y="27"/>
                    <a:pt x="73" y="12"/>
                  </a:cubicBezTo>
                  <a:lnTo>
                    <a:pt x="58" y="3"/>
                  </a:lnTo>
                  <a:close/>
                  <a:moveTo>
                    <a:pt x="64" y="88"/>
                  </a:moveTo>
                  <a:lnTo>
                    <a:pt x="64" y="88"/>
                  </a:lnTo>
                  <a:cubicBezTo>
                    <a:pt x="60" y="104"/>
                    <a:pt x="54" y="117"/>
                    <a:pt x="47" y="127"/>
                  </a:cubicBezTo>
                  <a:cubicBezTo>
                    <a:pt x="39" y="138"/>
                    <a:pt x="26" y="148"/>
                    <a:pt x="9" y="157"/>
                  </a:cubicBezTo>
                  <a:lnTo>
                    <a:pt x="21" y="171"/>
                  </a:lnTo>
                  <a:cubicBezTo>
                    <a:pt x="40" y="160"/>
                    <a:pt x="54" y="148"/>
                    <a:pt x="64" y="135"/>
                  </a:cubicBezTo>
                  <a:cubicBezTo>
                    <a:pt x="71" y="123"/>
                    <a:pt x="77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9" y="152"/>
                  </a:cubicBezTo>
                  <a:cubicBezTo>
                    <a:pt x="89" y="152"/>
                    <a:pt x="79" y="152"/>
                    <a:pt x="68" y="152"/>
                  </a:cubicBezTo>
                  <a:lnTo>
                    <a:pt x="73" y="169"/>
                  </a:lnTo>
                  <a:lnTo>
                    <a:pt x="108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3" y="154"/>
                    <a:pt x="136" y="144"/>
                    <a:pt x="138" y="129"/>
                  </a:cubicBezTo>
                  <a:cubicBezTo>
                    <a:pt x="139" y="115"/>
                    <a:pt x="141" y="95"/>
                    <a:pt x="141" y="72"/>
                  </a:cubicBezTo>
                  <a:lnTo>
                    <a:pt x="29" y="72"/>
                  </a:lnTo>
                  <a:lnTo>
                    <a:pt x="29" y="88"/>
                  </a:lnTo>
                  <a:lnTo>
                    <a:pt x="64" y="88"/>
                  </a:lnTo>
                  <a:close/>
                  <a:moveTo>
                    <a:pt x="115" y="0"/>
                  </a:moveTo>
                  <a:lnTo>
                    <a:pt x="115" y="0"/>
                  </a:lnTo>
                  <a:lnTo>
                    <a:pt x="99" y="9"/>
                  </a:lnTo>
                  <a:cubicBezTo>
                    <a:pt x="111" y="38"/>
                    <a:pt x="131" y="62"/>
                    <a:pt x="159" y="80"/>
                  </a:cubicBezTo>
                  <a:lnTo>
                    <a:pt x="171" y="67"/>
                  </a:lnTo>
                  <a:cubicBezTo>
                    <a:pt x="144" y="50"/>
                    <a:pt x="125" y="28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3" name="Freeform 218"/>
            <p:cNvSpPr>
              <a:spLocks noEditPoints="1"/>
            </p:cNvSpPr>
            <p:nvPr/>
          </p:nvSpPr>
          <p:spPr bwMode="auto">
            <a:xfrm>
              <a:off x="2930525" y="2538413"/>
              <a:ext cx="152400" cy="153988"/>
            </a:xfrm>
            <a:custGeom>
              <a:avLst/>
              <a:gdLst>
                <a:gd name="T0" fmla="*/ 47 w 170"/>
                <a:gd name="T1" fmla="*/ 79 h 171"/>
                <a:gd name="T2" fmla="*/ 47 w 170"/>
                <a:gd name="T3" fmla="*/ 79 h 171"/>
                <a:gd name="T4" fmla="*/ 63 w 170"/>
                <a:gd name="T5" fmla="*/ 103 h 171"/>
                <a:gd name="T6" fmla="*/ 73 w 170"/>
                <a:gd name="T7" fmla="*/ 89 h 171"/>
                <a:gd name="T8" fmla="*/ 47 w 170"/>
                <a:gd name="T9" fmla="*/ 60 h 171"/>
                <a:gd name="T10" fmla="*/ 47 w 170"/>
                <a:gd name="T11" fmla="*/ 52 h 171"/>
                <a:gd name="T12" fmla="*/ 71 w 170"/>
                <a:gd name="T13" fmla="*/ 52 h 171"/>
                <a:gd name="T14" fmla="*/ 71 w 170"/>
                <a:gd name="T15" fmla="*/ 35 h 171"/>
                <a:gd name="T16" fmla="*/ 47 w 170"/>
                <a:gd name="T17" fmla="*/ 35 h 171"/>
                <a:gd name="T18" fmla="*/ 47 w 170"/>
                <a:gd name="T19" fmla="*/ 0 h 171"/>
                <a:gd name="T20" fmla="*/ 30 w 170"/>
                <a:gd name="T21" fmla="*/ 0 h 171"/>
                <a:gd name="T22" fmla="*/ 30 w 170"/>
                <a:gd name="T23" fmla="*/ 35 h 171"/>
                <a:gd name="T24" fmla="*/ 4 w 170"/>
                <a:gd name="T25" fmla="*/ 35 h 171"/>
                <a:gd name="T26" fmla="*/ 4 w 170"/>
                <a:gd name="T27" fmla="*/ 52 h 171"/>
                <a:gd name="T28" fmla="*/ 29 w 170"/>
                <a:gd name="T29" fmla="*/ 52 h 171"/>
                <a:gd name="T30" fmla="*/ 0 w 170"/>
                <a:gd name="T31" fmla="*/ 109 h 171"/>
                <a:gd name="T32" fmla="*/ 7 w 170"/>
                <a:gd name="T33" fmla="*/ 129 h 171"/>
                <a:gd name="T34" fmla="*/ 30 w 170"/>
                <a:gd name="T35" fmla="*/ 83 h 171"/>
                <a:gd name="T36" fmla="*/ 30 w 170"/>
                <a:gd name="T37" fmla="*/ 171 h 171"/>
                <a:gd name="T38" fmla="*/ 47 w 170"/>
                <a:gd name="T39" fmla="*/ 171 h 171"/>
                <a:gd name="T40" fmla="*/ 47 w 170"/>
                <a:gd name="T41" fmla="*/ 79 h 171"/>
                <a:gd name="T42" fmla="*/ 157 w 170"/>
                <a:gd name="T43" fmla="*/ 0 h 171"/>
                <a:gd name="T44" fmla="*/ 157 w 170"/>
                <a:gd name="T45" fmla="*/ 0 h 171"/>
                <a:gd name="T46" fmla="*/ 79 w 170"/>
                <a:gd name="T47" fmla="*/ 14 h 171"/>
                <a:gd name="T48" fmla="*/ 79 w 170"/>
                <a:gd name="T49" fmla="*/ 75 h 171"/>
                <a:gd name="T50" fmla="*/ 55 w 170"/>
                <a:gd name="T51" fmla="*/ 157 h 171"/>
                <a:gd name="T52" fmla="*/ 68 w 170"/>
                <a:gd name="T53" fmla="*/ 170 h 171"/>
                <a:gd name="T54" fmla="*/ 96 w 170"/>
                <a:gd name="T55" fmla="*/ 75 h 171"/>
                <a:gd name="T56" fmla="*/ 126 w 170"/>
                <a:gd name="T57" fmla="*/ 75 h 171"/>
                <a:gd name="T58" fmla="*/ 126 w 170"/>
                <a:gd name="T59" fmla="*/ 171 h 171"/>
                <a:gd name="T60" fmla="*/ 144 w 170"/>
                <a:gd name="T61" fmla="*/ 171 h 171"/>
                <a:gd name="T62" fmla="*/ 144 w 170"/>
                <a:gd name="T63" fmla="*/ 75 h 171"/>
                <a:gd name="T64" fmla="*/ 170 w 170"/>
                <a:gd name="T65" fmla="*/ 75 h 171"/>
                <a:gd name="T66" fmla="*/ 170 w 170"/>
                <a:gd name="T67" fmla="*/ 58 h 171"/>
                <a:gd name="T68" fmla="*/ 96 w 170"/>
                <a:gd name="T69" fmla="*/ 58 h 171"/>
                <a:gd name="T70" fmla="*/ 96 w 170"/>
                <a:gd name="T71" fmla="*/ 29 h 171"/>
                <a:gd name="T72" fmla="*/ 166 w 170"/>
                <a:gd name="T73" fmla="*/ 16 h 171"/>
                <a:gd name="T74" fmla="*/ 157 w 170"/>
                <a:gd name="T7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171">
                  <a:moveTo>
                    <a:pt x="47" y="79"/>
                  </a:moveTo>
                  <a:lnTo>
                    <a:pt x="47" y="79"/>
                  </a:lnTo>
                  <a:cubicBezTo>
                    <a:pt x="52" y="85"/>
                    <a:pt x="57" y="93"/>
                    <a:pt x="63" y="103"/>
                  </a:cubicBezTo>
                  <a:lnTo>
                    <a:pt x="73" y="89"/>
                  </a:lnTo>
                  <a:cubicBezTo>
                    <a:pt x="64" y="79"/>
                    <a:pt x="56" y="69"/>
                    <a:pt x="47" y="60"/>
                  </a:cubicBezTo>
                  <a:lnTo>
                    <a:pt x="47" y="52"/>
                  </a:lnTo>
                  <a:lnTo>
                    <a:pt x="71" y="52"/>
                  </a:lnTo>
                  <a:lnTo>
                    <a:pt x="71" y="35"/>
                  </a:lnTo>
                  <a:lnTo>
                    <a:pt x="47" y="35"/>
                  </a:lnTo>
                  <a:lnTo>
                    <a:pt x="47" y="0"/>
                  </a:lnTo>
                  <a:lnTo>
                    <a:pt x="30" y="0"/>
                  </a:lnTo>
                  <a:lnTo>
                    <a:pt x="30" y="35"/>
                  </a:lnTo>
                  <a:lnTo>
                    <a:pt x="4" y="35"/>
                  </a:lnTo>
                  <a:lnTo>
                    <a:pt x="4" y="52"/>
                  </a:lnTo>
                  <a:lnTo>
                    <a:pt x="29" y="52"/>
                  </a:lnTo>
                  <a:cubicBezTo>
                    <a:pt x="23" y="73"/>
                    <a:pt x="13" y="93"/>
                    <a:pt x="0" y="109"/>
                  </a:cubicBezTo>
                  <a:lnTo>
                    <a:pt x="7" y="129"/>
                  </a:lnTo>
                  <a:cubicBezTo>
                    <a:pt x="16" y="115"/>
                    <a:pt x="24" y="100"/>
                    <a:pt x="30" y="83"/>
                  </a:cubicBezTo>
                  <a:lnTo>
                    <a:pt x="30" y="171"/>
                  </a:lnTo>
                  <a:lnTo>
                    <a:pt x="47" y="171"/>
                  </a:lnTo>
                  <a:lnTo>
                    <a:pt x="47" y="79"/>
                  </a:lnTo>
                  <a:close/>
                  <a:moveTo>
                    <a:pt x="157" y="0"/>
                  </a:moveTo>
                  <a:lnTo>
                    <a:pt x="157" y="0"/>
                  </a:lnTo>
                  <a:cubicBezTo>
                    <a:pt x="134" y="8"/>
                    <a:pt x="108" y="13"/>
                    <a:pt x="79" y="14"/>
                  </a:cubicBezTo>
                  <a:lnTo>
                    <a:pt x="79" y="75"/>
                  </a:lnTo>
                  <a:cubicBezTo>
                    <a:pt x="78" y="110"/>
                    <a:pt x="70" y="137"/>
                    <a:pt x="55" y="157"/>
                  </a:cubicBezTo>
                  <a:lnTo>
                    <a:pt x="68" y="170"/>
                  </a:lnTo>
                  <a:cubicBezTo>
                    <a:pt x="85" y="147"/>
                    <a:pt x="95" y="115"/>
                    <a:pt x="96" y="75"/>
                  </a:cubicBezTo>
                  <a:lnTo>
                    <a:pt x="126" y="75"/>
                  </a:lnTo>
                  <a:lnTo>
                    <a:pt x="126" y="171"/>
                  </a:lnTo>
                  <a:lnTo>
                    <a:pt x="144" y="171"/>
                  </a:lnTo>
                  <a:lnTo>
                    <a:pt x="144" y="75"/>
                  </a:lnTo>
                  <a:lnTo>
                    <a:pt x="170" y="75"/>
                  </a:lnTo>
                  <a:lnTo>
                    <a:pt x="170" y="58"/>
                  </a:lnTo>
                  <a:lnTo>
                    <a:pt x="96" y="58"/>
                  </a:lnTo>
                  <a:lnTo>
                    <a:pt x="96" y="29"/>
                  </a:lnTo>
                  <a:cubicBezTo>
                    <a:pt x="122" y="27"/>
                    <a:pt x="145" y="23"/>
                    <a:pt x="166" y="16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" name="Freeform 219"/>
            <p:cNvSpPr/>
            <p:nvPr/>
          </p:nvSpPr>
          <p:spPr bwMode="auto">
            <a:xfrm>
              <a:off x="3429000" y="2266950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5" name="Freeform 220"/>
            <p:cNvSpPr/>
            <p:nvPr/>
          </p:nvSpPr>
          <p:spPr bwMode="auto">
            <a:xfrm>
              <a:off x="3429000" y="2266950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" name="Rectangle 221"/>
            <p:cNvSpPr>
              <a:spLocks noChangeArrowheads="1"/>
            </p:cNvSpPr>
            <p:nvPr/>
          </p:nvSpPr>
          <p:spPr bwMode="auto">
            <a:xfrm>
              <a:off x="3646488" y="2297113"/>
              <a:ext cx="166687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IR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" name="Freeform 222"/>
            <p:cNvSpPr/>
            <p:nvPr/>
          </p:nvSpPr>
          <p:spPr bwMode="auto">
            <a:xfrm>
              <a:off x="3559175" y="2536825"/>
              <a:ext cx="152400" cy="146050"/>
            </a:xfrm>
            <a:custGeom>
              <a:avLst/>
              <a:gdLst>
                <a:gd name="T0" fmla="*/ 40 w 170"/>
                <a:gd name="T1" fmla="*/ 48 h 163"/>
                <a:gd name="T2" fmla="*/ 40 w 170"/>
                <a:gd name="T3" fmla="*/ 48 h 163"/>
                <a:gd name="T4" fmla="*/ 81 w 170"/>
                <a:gd name="T5" fmla="*/ 48 h 163"/>
                <a:gd name="T6" fmla="*/ 81 w 170"/>
                <a:gd name="T7" fmla="*/ 86 h 163"/>
                <a:gd name="T8" fmla="*/ 28 w 170"/>
                <a:gd name="T9" fmla="*/ 86 h 163"/>
                <a:gd name="T10" fmla="*/ 28 w 170"/>
                <a:gd name="T11" fmla="*/ 104 h 163"/>
                <a:gd name="T12" fmla="*/ 81 w 170"/>
                <a:gd name="T13" fmla="*/ 104 h 163"/>
                <a:gd name="T14" fmla="*/ 81 w 170"/>
                <a:gd name="T15" fmla="*/ 146 h 163"/>
                <a:gd name="T16" fmla="*/ 5 w 170"/>
                <a:gd name="T17" fmla="*/ 146 h 163"/>
                <a:gd name="T18" fmla="*/ 5 w 170"/>
                <a:gd name="T19" fmla="*/ 163 h 163"/>
                <a:gd name="T20" fmla="*/ 170 w 170"/>
                <a:gd name="T21" fmla="*/ 163 h 163"/>
                <a:gd name="T22" fmla="*/ 170 w 170"/>
                <a:gd name="T23" fmla="*/ 146 h 163"/>
                <a:gd name="T24" fmla="*/ 99 w 170"/>
                <a:gd name="T25" fmla="*/ 146 h 163"/>
                <a:gd name="T26" fmla="*/ 99 w 170"/>
                <a:gd name="T27" fmla="*/ 104 h 163"/>
                <a:gd name="T28" fmla="*/ 155 w 170"/>
                <a:gd name="T29" fmla="*/ 104 h 163"/>
                <a:gd name="T30" fmla="*/ 155 w 170"/>
                <a:gd name="T31" fmla="*/ 86 h 163"/>
                <a:gd name="T32" fmla="*/ 99 w 170"/>
                <a:gd name="T33" fmla="*/ 86 h 163"/>
                <a:gd name="T34" fmla="*/ 99 w 170"/>
                <a:gd name="T35" fmla="*/ 48 h 163"/>
                <a:gd name="T36" fmla="*/ 158 w 170"/>
                <a:gd name="T37" fmla="*/ 48 h 163"/>
                <a:gd name="T38" fmla="*/ 158 w 170"/>
                <a:gd name="T39" fmla="*/ 31 h 163"/>
                <a:gd name="T40" fmla="*/ 99 w 170"/>
                <a:gd name="T41" fmla="*/ 31 h 163"/>
                <a:gd name="T42" fmla="*/ 99 w 170"/>
                <a:gd name="T43" fmla="*/ 0 h 163"/>
                <a:gd name="T44" fmla="*/ 81 w 170"/>
                <a:gd name="T45" fmla="*/ 0 h 163"/>
                <a:gd name="T46" fmla="*/ 81 w 170"/>
                <a:gd name="T47" fmla="*/ 31 h 163"/>
                <a:gd name="T48" fmla="*/ 46 w 170"/>
                <a:gd name="T49" fmla="*/ 31 h 163"/>
                <a:gd name="T50" fmla="*/ 53 w 170"/>
                <a:gd name="T51" fmla="*/ 7 h 163"/>
                <a:gd name="T52" fmla="*/ 34 w 170"/>
                <a:gd name="T53" fmla="*/ 4 h 163"/>
                <a:gd name="T54" fmla="*/ 0 w 170"/>
                <a:gd name="T55" fmla="*/ 75 h 163"/>
                <a:gd name="T56" fmla="*/ 12 w 170"/>
                <a:gd name="T57" fmla="*/ 90 h 163"/>
                <a:gd name="T58" fmla="*/ 40 w 170"/>
                <a:gd name="T59" fmla="*/ 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163">
                  <a:moveTo>
                    <a:pt x="40" y="48"/>
                  </a:moveTo>
                  <a:lnTo>
                    <a:pt x="40" y="48"/>
                  </a:lnTo>
                  <a:lnTo>
                    <a:pt x="81" y="48"/>
                  </a:lnTo>
                  <a:lnTo>
                    <a:pt x="81" y="86"/>
                  </a:lnTo>
                  <a:lnTo>
                    <a:pt x="28" y="86"/>
                  </a:lnTo>
                  <a:lnTo>
                    <a:pt x="28" y="104"/>
                  </a:lnTo>
                  <a:lnTo>
                    <a:pt x="81" y="104"/>
                  </a:lnTo>
                  <a:lnTo>
                    <a:pt x="81" y="146"/>
                  </a:lnTo>
                  <a:lnTo>
                    <a:pt x="5" y="146"/>
                  </a:lnTo>
                  <a:lnTo>
                    <a:pt x="5" y="163"/>
                  </a:lnTo>
                  <a:lnTo>
                    <a:pt x="170" y="163"/>
                  </a:lnTo>
                  <a:lnTo>
                    <a:pt x="170" y="146"/>
                  </a:lnTo>
                  <a:lnTo>
                    <a:pt x="99" y="146"/>
                  </a:lnTo>
                  <a:lnTo>
                    <a:pt x="99" y="104"/>
                  </a:lnTo>
                  <a:lnTo>
                    <a:pt x="155" y="104"/>
                  </a:lnTo>
                  <a:lnTo>
                    <a:pt x="155" y="86"/>
                  </a:lnTo>
                  <a:lnTo>
                    <a:pt x="99" y="86"/>
                  </a:lnTo>
                  <a:lnTo>
                    <a:pt x="99" y="48"/>
                  </a:lnTo>
                  <a:lnTo>
                    <a:pt x="158" y="48"/>
                  </a:lnTo>
                  <a:lnTo>
                    <a:pt x="158" y="31"/>
                  </a:lnTo>
                  <a:lnTo>
                    <a:pt x="99" y="31"/>
                  </a:lnTo>
                  <a:lnTo>
                    <a:pt x="99" y="0"/>
                  </a:lnTo>
                  <a:lnTo>
                    <a:pt x="81" y="0"/>
                  </a:lnTo>
                  <a:lnTo>
                    <a:pt x="81" y="31"/>
                  </a:lnTo>
                  <a:lnTo>
                    <a:pt x="46" y="31"/>
                  </a:lnTo>
                  <a:cubicBezTo>
                    <a:pt x="49" y="23"/>
                    <a:pt x="51" y="15"/>
                    <a:pt x="53" y="7"/>
                  </a:cubicBezTo>
                  <a:lnTo>
                    <a:pt x="34" y="4"/>
                  </a:lnTo>
                  <a:cubicBezTo>
                    <a:pt x="29" y="34"/>
                    <a:pt x="17" y="57"/>
                    <a:pt x="0" y="75"/>
                  </a:cubicBezTo>
                  <a:lnTo>
                    <a:pt x="12" y="90"/>
                  </a:lnTo>
                  <a:cubicBezTo>
                    <a:pt x="23" y="79"/>
                    <a:pt x="33" y="65"/>
                    <a:pt x="40" y="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8" name="Freeform 223"/>
            <p:cNvSpPr/>
            <p:nvPr/>
          </p:nvSpPr>
          <p:spPr bwMode="auto">
            <a:xfrm>
              <a:off x="3727450" y="2535238"/>
              <a:ext cx="153987" cy="153988"/>
            </a:xfrm>
            <a:custGeom>
              <a:avLst/>
              <a:gdLst>
                <a:gd name="T0" fmla="*/ 134 w 173"/>
                <a:gd name="T1" fmla="*/ 0 h 173"/>
                <a:gd name="T2" fmla="*/ 134 w 173"/>
                <a:gd name="T3" fmla="*/ 0 h 173"/>
                <a:gd name="T4" fmla="*/ 122 w 173"/>
                <a:gd name="T5" fmla="*/ 11 h 173"/>
                <a:gd name="T6" fmla="*/ 142 w 173"/>
                <a:gd name="T7" fmla="*/ 28 h 173"/>
                <a:gd name="T8" fmla="*/ 113 w 173"/>
                <a:gd name="T9" fmla="*/ 28 h 173"/>
                <a:gd name="T10" fmla="*/ 112 w 173"/>
                <a:gd name="T11" fmla="*/ 1 h 173"/>
                <a:gd name="T12" fmla="*/ 94 w 173"/>
                <a:gd name="T13" fmla="*/ 1 h 173"/>
                <a:gd name="T14" fmla="*/ 95 w 173"/>
                <a:gd name="T15" fmla="*/ 28 h 173"/>
                <a:gd name="T16" fmla="*/ 18 w 173"/>
                <a:gd name="T17" fmla="*/ 28 h 173"/>
                <a:gd name="T18" fmla="*/ 18 w 173"/>
                <a:gd name="T19" fmla="*/ 90 h 173"/>
                <a:gd name="T20" fmla="*/ 0 w 173"/>
                <a:gd name="T21" fmla="*/ 161 h 173"/>
                <a:gd name="T22" fmla="*/ 13 w 173"/>
                <a:gd name="T23" fmla="*/ 173 h 173"/>
                <a:gd name="T24" fmla="*/ 36 w 173"/>
                <a:gd name="T25" fmla="*/ 90 h 173"/>
                <a:gd name="T26" fmla="*/ 36 w 173"/>
                <a:gd name="T27" fmla="*/ 89 h 173"/>
                <a:gd name="T28" fmla="*/ 64 w 173"/>
                <a:gd name="T29" fmla="*/ 89 h 173"/>
                <a:gd name="T30" fmla="*/ 62 w 173"/>
                <a:gd name="T31" fmla="*/ 125 h 173"/>
                <a:gd name="T32" fmla="*/ 55 w 173"/>
                <a:gd name="T33" fmla="*/ 132 h 173"/>
                <a:gd name="T34" fmla="*/ 37 w 173"/>
                <a:gd name="T35" fmla="*/ 131 h 173"/>
                <a:gd name="T36" fmla="*/ 42 w 173"/>
                <a:gd name="T37" fmla="*/ 147 h 173"/>
                <a:gd name="T38" fmla="*/ 57 w 173"/>
                <a:gd name="T39" fmla="*/ 148 h 173"/>
                <a:gd name="T40" fmla="*/ 76 w 173"/>
                <a:gd name="T41" fmla="*/ 136 h 173"/>
                <a:gd name="T42" fmla="*/ 81 w 173"/>
                <a:gd name="T43" fmla="*/ 72 h 173"/>
                <a:gd name="T44" fmla="*/ 36 w 173"/>
                <a:gd name="T45" fmla="*/ 72 h 173"/>
                <a:gd name="T46" fmla="*/ 36 w 173"/>
                <a:gd name="T47" fmla="*/ 45 h 173"/>
                <a:gd name="T48" fmla="*/ 96 w 173"/>
                <a:gd name="T49" fmla="*/ 45 h 173"/>
                <a:gd name="T50" fmla="*/ 104 w 173"/>
                <a:gd name="T51" fmla="*/ 102 h 173"/>
                <a:gd name="T52" fmla="*/ 111 w 173"/>
                <a:gd name="T53" fmla="*/ 123 h 173"/>
                <a:gd name="T54" fmla="*/ 65 w 173"/>
                <a:gd name="T55" fmla="*/ 158 h 173"/>
                <a:gd name="T56" fmla="*/ 75 w 173"/>
                <a:gd name="T57" fmla="*/ 173 h 173"/>
                <a:gd name="T58" fmla="*/ 119 w 173"/>
                <a:gd name="T59" fmla="*/ 141 h 173"/>
                <a:gd name="T60" fmla="*/ 127 w 173"/>
                <a:gd name="T61" fmla="*/ 153 h 173"/>
                <a:gd name="T62" fmla="*/ 152 w 173"/>
                <a:gd name="T63" fmla="*/ 170 h 173"/>
                <a:gd name="T64" fmla="*/ 173 w 173"/>
                <a:gd name="T65" fmla="*/ 131 h 173"/>
                <a:gd name="T66" fmla="*/ 157 w 173"/>
                <a:gd name="T67" fmla="*/ 123 h 173"/>
                <a:gd name="T68" fmla="*/ 150 w 173"/>
                <a:gd name="T69" fmla="*/ 150 h 173"/>
                <a:gd name="T70" fmla="*/ 137 w 173"/>
                <a:gd name="T71" fmla="*/ 138 h 173"/>
                <a:gd name="T72" fmla="*/ 130 w 173"/>
                <a:gd name="T73" fmla="*/ 126 h 173"/>
                <a:gd name="T74" fmla="*/ 159 w 173"/>
                <a:gd name="T75" fmla="*/ 65 h 173"/>
                <a:gd name="T76" fmla="*/ 143 w 173"/>
                <a:gd name="T77" fmla="*/ 58 h 173"/>
                <a:gd name="T78" fmla="*/ 123 w 173"/>
                <a:gd name="T79" fmla="*/ 105 h 173"/>
                <a:gd name="T80" fmla="*/ 120 w 173"/>
                <a:gd name="T81" fmla="*/ 96 h 173"/>
                <a:gd name="T82" fmla="*/ 114 w 173"/>
                <a:gd name="T83" fmla="*/ 45 h 173"/>
                <a:gd name="T84" fmla="*/ 169 w 173"/>
                <a:gd name="T85" fmla="*/ 45 h 173"/>
                <a:gd name="T86" fmla="*/ 169 w 173"/>
                <a:gd name="T87" fmla="*/ 28 h 173"/>
                <a:gd name="T88" fmla="*/ 147 w 173"/>
                <a:gd name="T89" fmla="*/ 28 h 173"/>
                <a:gd name="T90" fmla="*/ 155 w 173"/>
                <a:gd name="T91" fmla="*/ 20 h 173"/>
                <a:gd name="T92" fmla="*/ 134 w 173"/>
                <a:gd name="T9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3" h="173">
                  <a:moveTo>
                    <a:pt x="134" y="0"/>
                  </a:moveTo>
                  <a:lnTo>
                    <a:pt x="134" y="0"/>
                  </a:lnTo>
                  <a:lnTo>
                    <a:pt x="122" y="11"/>
                  </a:lnTo>
                  <a:cubicBezTo>
                    <a:pt x="130" y="17"/>
                    <a:pt x="137" y="23"/>
                    <a:pt x="142" y="28"/>
                  </a:cubicBezTo>
                  <a:lnTo>
                    <a:pt x="113" y="28"/>
                  </a:lnTo>
                  <a:cubicBezTo>
                    <a:pt x="113" y="20"/>
                    <a:pt x="112" y="10"/>
                    <a:pt x="112" y="1"/>
                  </a:cubicBezTo>
                  <a:lnTo>
                    <a:pt x="94" y="1"/>
                  </a:lnTo>
                  <a:cubicBezTo>
                    <a:pt x="94" y="10"/>
                    <a:pt x="94" y="19"/>
                    <a:pt x="95" y="28"/>
                  </a:cubicBezTo>
                  <a:lnTo>
                    <a:pt x="18" y="28"/>
                  </a:lnTo>
                  <a:lnTo>
                    <a:pt x="18" y="90"/>
                  </a:lnTo>
                  <a:cubicBezTo>
                    <a:pt x="18" y="120"/>
                    <a:pt x="11" y="144"/>
                    <a:pt x="0" y="161"/>
                  </a:cubicBezTo>
                  <a:lnTo>
                    <a:pt x="13" y="173"/>
                  </a:lnTo>
                  <a:cubicBezTo>
                    <a:pt x="27" y="152"/>
                    <a:pt x="35" y="124"/>
                    <a:pt x="36" y="90"/>
                  </a:cubicBezTo>
                  <a:lnTo>
                    <a:pt x="36" y="89"/>
                  </a:lnTo>
                  <a:lnTo>
                    <a:pt x="64" y="89"/>
                  </a:lnTo>
                  <a:cubicBezTo>
                    <a:pt x="64" y="108"/>
                    <a:pt x="63" y="121"/>
                    <a:pt x="62" y="125"/>
                  </a:cubicBezTo>
                  <a:cubicBezTo>
                    <a:pt x="61" y="129"/>
                    <a:pt x="59" y="132"/>
                    <a:pt x="55" y="132"/>
                  </a:cubicBezTo>
                  <a:cubicBezTo>
                    <a:pt x="50" y="132"/>
                    <a:pt x="44" y="131"/>
                    <a:pt x="37" y="131"/>
                  </a:cubicBezTo>
                  <a:lnTo>
                    <a:pt x="42" y="147"/>
                  </a:lnTo>
                  <a:cubicBezTo>
                    <a:pt x="48" y="148"/>
                    <a:pt x="53" y="148"/>
                    <a:pt x="57" y="148"/>
                  </a:cubicBezTo>
                  <a:cubicBezTo>
                    <a:pt x="67" y="148"/>
                    <a:pt x="73" y="144"/>
                    <a:pt x="76" y="136"/>
                  </a:cubicBezTo>
                  <a:cubicBezTo>
                    <a:pt x="79" y="127"/>
                    <a:pt x="81" y="106"/>
                    <a:pt x="81" y="72"/>
                  </a:cubicBezTo>
                  <a:lnTo>
                    <a:pt x="36" y="72"/>
                  </a:lnTo>
                  <a:lnTo>
                    <a:pt x="36" y="45"/>
                  </a:lnTo>
                  <a:lnTo>
                    <a:pt x="96" y="45"/>
                  </a:lnTo>
                  <a:cubicBezTo>
                    <a:pt x="97" y="68"/>
                    <a:pt x="100" y="87"/>
                    <a:pt x="104" y="102"/>
                  </a:cubicBezTo>
                  <a:cubicBezTo>
                    <a:pt x="106" y="109"/>
                    <a:pt x="108" y="117"/>
                    <a:pt x="111" y="123"/>
                  </a:cubicBezTo>
                  <a:cubicBezTo>
                    <a:pt x="98" y="139"/>
                    <a:pt x="83" y="150"/>
                    <a:pt x="65" y="158"/>
                  </a:cubicBezTo>
                  <a:lnTo>
                    <a:pt x="75" y="173"/>
                  </a:lnTo>
                  <a:cubicBezTo>
                    <a:pt x="92" y="166"/>
                    <a:pt x="106" y="155"/>
                    <a:pt x="119" y="141"/>
                  </a:cubicBezTo>
                  <a:cubicBezTo>
                    <a:pt x="121" y="146"/>
                    <a:pt x="124" y="150"/>
                    <a:pt x="127" y="153"/>
                  </a:cubicBezTo>
                  <a:cubicBezTo>
                    <a:pt x="136" y="164"/>
                    <a:pt x="144" y="170"/>
                    <a:pt x="152" y="170"/>
                  </a:cubicBezTo>
                  <a:cubicBezTo>
                    <a:pt x="161" y="170"/>
                    <a:pt x="168" y="157"/>
                    <a:pt x="173" y="131"/>
                  </a:cubicBezTo>
                  <a:lnTo>
                    <a:pt x="157" y="123"/>
                  </a:lnTo>
                  <a:cubicBezTo>
                    <a:pt x="154" y="141"/>
                    <a:pt x="152" y="150"/>
                    <a:pt x="150" y="150"/>
                  </a:cubicBezTo>
                  <a:cubicBezTo>
                    <a:pt x="147" y="150"/>
                    <a:pt x="142" y="146"/>
                    <a:pt x="137" y="138"/>
                  </a:cubicBezTo>
                  <a:cubicBezTo>
                    <a:pt x="135" y="134"/>
                    <a:pt x="133" y="131"/>
                    <a:pt x="130" y="126"/>
                  </a:cubicBezTo>
                  <a:cubicBezTo>
                    <a:pt x="142" y="110"/>
                    <a:pt x="151" y="89"/>
                    <a:pt x="159" y="65"/>
                  </a:cubicBezTo>
                  <a:lnTo>
                    <a:pt x="143" y="58"/>
                  </a:lnTo>
                  <a:cubicBezTo>
                    <a:pt x="137" y="76"/>
                    <a:pt x="131" y="92"/>
                    <a:pt x="123" y="105"/>
                  </a:cubicBezTo>
                  <a:cubicBezTo>
                    <a:pt x="122" y="102"/>
                    <a:pt x="121" y="99"/>
                    <a:pt x="120" y="96"/>
                  </a:cubicBezTo>
                  <a:cubicBezTo>
                    <a:pt x="117" y="84"/>
                    <a:pt x="115" y="67"/>
                    <a:pt x="114" y="45"/>
                  </a:cubicBezTo>
                  <a:lnTo>
                    <a:pt x="169" y="45"/>
                  </a:lnTo>
                  <a:lnTo>
                    <a:pt x="169" y="28"/>
                  </a:lnTo>
                  <a:lnTo>
                    <a:pt x="147" y="28"/>
                  </a:lnTo>
                  <a:lnTo>
                    <a:pt x="155" y="20"/>
                  </a:lnTo>
                  <a:cubicBezTo>
                    <a:pt x="149" y="13"/>
                    <a:pt x="142" y="6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9" name="Freeform 224"/>
            <p:cNvSpPr/>
            <p:nvPr/>
          </p:nvSpPr>
          <p:spPr bwMode="auto">
            <a:xfrm>
              <a:off x="1639888" y="2497138"/>
              <a:ext cx="31750" cy="0"/>
            </a:xfrm>
            <a:custGeom>
              <a:avLst/>
              <a:gdLst>
                <a:gd name="T0" fmla="*/ 0 w 36"/>
                <a:gd name="T1" fmla="*/ 0 w 36"/>
                <a:gd name="T2" fmla="*/ 36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0" name="Freeform 225"/>
            <p:cNvSpPr>
              <a:spLocks noEditPoints="1"/>
            </p:cNvSpPr>
            <p:nvPr/>
          </p:nvSpPr>
          <p:spPr bwMode="auto">
            <a:xfrm>
              <a:off x="1671638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1" name="Freeform 226"/>
            <p:cNvSpPr>
              <a:spLocks noEditPoints="1"/>
            </p:cNvSpPr>
            <p:nvPr/>
          </p:nvSpPr>
          <p:spPr bwMode="auto">
            <a:xfrm>
              <a:off x="1671638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2" name="Freeform 227"/>
            <p:cNvSpPr/>
            <p:nvPr/>
          </p:nvSpPr>
          <p:spPr bwMode="auto">
            <a:xfrm>
              <a:off x="2435225" y="2497138"/>
              <a:ext cx="31750" cy="0"/>
            </a:xfrm>
            <a:custGeom>
              <a:avLst/>
              <a:gdLst>
                <a:gd name="T0" fmla="*/ 0 w 37"/>
                <a:gd name="T1" fmla="*/ 0 w 37"/>
                <a:gd name="T2" fmla="*/ 37 w 3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">
                  <a:moveTo>
                    <a:pt x="0" y="0"/>
                  </a:move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3" name="Freeform 228"/>
            <p:cNvSpPr>
              <a:spLocks noEditPoints="1"/>
            </p:cNvSpPr>
            <p:nvPr/>
          </p:nvSpPr>
          <p:spPr bwMode="auto">
            <a:xfrm>
              <a:off x="2466975" y="2454275"/>
              <a:ext cx="115887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4" name="Freeform 229"/>
            <p:cNvSpPr>
              <a:spLocks noEditPoints="1"/>
            </p:cNvSpPr>
            <p:nvPr/>
          </p:nvSpPr>
          <p:spPr bwMode="auto">
            <a:xfrm>
              <a:off x="2466975" y="2454275"/>
              <a:ext cx="115887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5" name="Freeform 230"/>
            <p:cNvSpPr/>
            <p:nvPr/>
          </p:nvSpPr>
          <p:spPr bwMode="auto">
            <a:xfrm>
              <a:off x="3230563" y="2497138"/>
              <a:ext cx="31750" cy="0"/>
            </a:xfrm>
            <a:custGeom>
              <a:avLst/>
              <a:gdLst>
                <a:gd name="T0" fmla="*/ 0 w 36"/>
                <a:gd name="T1" fmla="*/ 0 w 36"/>
                <a:gd name="T2" fmla="*/ 36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6" name="Freeform 231"/>
            <p:cNvSpPr>
              <a:spLocks noEditPoints="1"/>
            </p:cNvSpPr>
            <p:nvPr/>
          </p:nvSpPr>
          <p:spPr bwMode="auto">
            <a:xfrm>
              <a:off x="3262313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7" name="Freeform 232"/>
            <p:cNvSpPr>
              <a:spLocks noEditPoints="1"/>
            </p:cNvSpPr>
            <p:nvPr/>
          </p:nvSpPr>
          <p:spPr bwMode="auto">
            <a:xfrm>
              <a:off x="3262313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8" name="Freeform 233"/>
            <p:cNvSpPr>
              <a:spLocks noEditPoints="1"/>
            </p:cNvSpPr>
            <p:nvPr/>
          </p:nvSpPr>
          <p:spPr bwMode="auto">
            <a:xfrm>
              <a:off x="4368800" y="2079625"/>
              <a:ext cx="2608262" cy="3355975"/>
            </a:xfrm>
            <a:custGeom>
              <a:avLst/>
              <a:gdLst>
                <a:gd name="T0" fmla="*/ 107 w 2914"/>
                <a:gd name="T1" fmla="*/ 0 h 3738"/>
                <a:gd name="T2" fmla="*/ 320 w 2914"/>
                <a:gd name="T3" fmla="*/ 0 h 3738"/>
                <a:gd name="T4" fmla="*/ 534 w 2914"/>
                <a:gd name="T5" fmla="*/ 0 h 3738"/>
                <a:gd name="T6" fmla="*/ 747 w 2914"/>
                <a:gd name="T7" fmla="*/ 0 h 3738"/>
                <a:gd name="T8" fmla="*/ 960 w 2914"/>
                <a:gd name="T9" fmla="*/ 0 h 3738"/>
                <a:gd name="T10" fmla="*/ 1174 w 2914"/>
                <a:gd name="T11" fmla="*/ 0 h 3738"/>
                <a:gd name="T12" fmla="*/ 1387 w 2914"/>
                <a:gd name="T13" fmla="*/ 0 h 3738"/>
                <a:gd name="T14" fmla="*/ 1600 w 2914"/>
                <a:gd name="T15" fmla="*/ 0 h 3738"/>
                <a:gd name="T16" fmla="*/ 1814 w 2914"/>
                <a:gd name="T17" fmla="*/ 0 h 3738"/>
                <a:gd name="T18" fmla="*/ 2027 w 2914"/>
                <a:gd name="T19" fmla="*/ 0 h 3738"/>
                <a:gd name="T20" fmla="*/ 2240 w 2914"/>
                <a:gd name="T21" fmla="*/ 0 h 3738"/>
                <a:gd name="T22" fmla="*/ 2454 w 2914"/>
                <a:gd name="T23" fmla="*/ 0 h 3738"/>
                <a:gd name="T24" fmla="*/ 2667 w 2914"/>
                <a:gd name="T25" fmla="*/ 0 h 3738"/>
                <a:gd name="T26" fmla="*/ 2880 w 2914"/>
                <a:gd name="T27" fmla="*/ 0 h 3738"/>
                <a:gd name="T28" fmla="*/ 2914 w 2914"/>
                <a:gd name="T29" fmla="*/ 180 h 3738"/>
                <a:gd name="T30" fmla="*/ 2914 w 2914"/>
                <a:gd name="T31" fmla="*/ 394 h 3738"/>
                <a:gd name="T32" fmla="*/ 2914 w 2914"/>
                <a:gd name="T33" fmla="*/ 607 h 3738"/>
                <a:gd name="T34" fmla="*/ 2914 w 2914"/>
                <a:gd name="T35" fmla="*/ 820 h 3738"/>
                <a:gd name="T36" fmla="*/ 2914 w 2914"/>
                <a:gd name="T37" fmla="*/ 1034 h 3738"/>
                <a:gd name="T38" fmla="*/ 2914 w 2914"/>
                <a:gd name="T39" fmla="*/ 1247 h 3738"/>
                <a:gd name="T40" fmla="*/ 2914 w 2914"/>
                <a:gd name="T41" fmla="*/ 1460 h 3738"/>
                <a:gd name="T42" fmla="*/ 2914 w 2914"/>
                <a:gd name="T43" fmla="*/ 1674 h 3738"/>
                <a:gd name="T44" fmla="*/ 2914 w 2914"/>
                <a:gd name="T45" fmla="*/ 1887 h 3738"/>
                <a:gd name="T46" fmla="*/ 2914 w 2914"/>
                <a:gd name="T47" fmla="*/ 2100 h 3738"/>
                <a:gd name="T48" fmla="*/ 2914 w 2914"/>
                <a:gd name="T49" fmla="*/ 2314 h 3738"/>
                <a:gd name="T50" fmla="*/ 2914 w 2914"/>
                <a:gd name="T51" fmla="*/ 2527 h 3738"/>
                <a:gd name="T52" fmla="*/ 2914 w 2914"/>
                <a:gd name="T53" fmla="*/ 2740 h 3738"/>
                <a:gd name="T54" fmla="*/ 2914 w 2914"/>
                <a:gd name="T55" fmla="*/ 2954 h 3738"/>
                <a:gd name="T56" fmla="*/ 2914 w 2914"/>
                <a:gd name="T57" fmla="*/ 3167 h 3738"/>
                <a:gd name="T58" fmla="*/ 2914 w 2914"/>
                <a:gd name="T59" fmla="*/ 3380 h 3738"/>
                <a:gd name="T60" fmla="*/ 2914 w 2914"/>
                <a:gd name="T61" fmla="*/ 3594 h 3738"/>
                <a:gd name="T62" fmla="*/ 2914 w 2914"/>
                <a:gd name="T63" fmla="*/ 3738 h 3738"/>
                <a:gd name="T64" fmla="*/ 2738 w 2914"/>
                <a:gd name="T65" fmla="*/ 3738 h 3738"/>
                <a:gd name="T66" fmla="*/ 2525 w 2914"/>
                <a:gd name="T67" fmla="*/ 3738 h 3738"/>
                <a:gd name="T68" fmla="*/ 2311 w 2914"/>
                <a:gd name="T69" fmla="*/ 3738 h 3738"/>
                <a:gd name="T70" fmla="*/ 2098 w 2914"/>
                <a:gd name="T71" fmla="*/ 3738 h 3738"/>
                <a:gd name="T72" fmla="*/ 1885 w 2914"/>
                <a:gd name="T73" fmla="*/ 3738 h 3738"/>
                <a:gd name="T74" fmla="*/ 1671 w 2914"/>
                <a:gd name="T75" fmla="*/ 3738 h 3738"/>
                <a:gd name="T76" fmla="*/ 1458 w 2914"/>
                <a:gd name="T77" fmla="*/ 3738 h 3738"/>
                <a:gd name="T78" fmla="*/ 1245 w 2914"/>
                <a:gd name="T79" fmla="*/ 3738 h 3738"/>
                <a:gd name="T80" fmla="*/ 1031 w 2914"/>
                <a:gd name="T81" fmla="*/ 3738 h 3738"/>
                <a:gd name="T82" fmla="*/ 818 w 2914"/>
                <a:gd name="T83" fmla="*/ 3738 h 3738"/>
                <a:gd name="T84" fmla="*/ 605 w 2914"/>
                <a:gd name="T85" fmla="*/ 3738 h 3738"/>
                <a:gd name="T86" fmla="*/ 391 w 2914"/>
                <a:gd name="T87" fmla="*/ 3738 h 3738"/>
                <a:gd name="T88" fmla="*/ 178 w 2914"/>
                <a:gd name="T89" fmla="*/ 3738 h 3738"/>
                <a:gd name="T90" fmla="*/ 0 w 2914"/>
                <a:gd name="T91" fmla="*/ 3703 h 3738"/>
                <a:gd name="T92" fmla="*/ 0 w 2914"/>
                <a:gd name="T93" fmla="*/ 3489 h 3738"/>
                <a:gd name="T94" fmla="*/ 0 w 2914"/>
                <a:gd name="T95" fmla="*/ 3276 h 3738"/>
                <a:gd name="T96" fmla="*/ 0 w 2914"/>
                <a:gd name="T97" fmla="*/ 3063 h 3738"/>
                <a:gd name="T98" fmla="*/ 0 w 2914"/>
                <a:gd name="T99" fmla="*/ 2849 h 3738"/>
                <a:gd name="T100" fmla="*/ 0 w 2914"/>
                <a:gd name="T101" fmla="*/ 2636 h 3738"/>
                <a:gd name="T102" fmla="*/ 0 w 2914"/>
                <a:gd name="T103" fmla="*/ 2423 h 3738"/>
                <a:gd name="T104" fmla="*/ 0 w 2914"/>
                <a:gd name="T105" fmla="*/ 2209 h 3738"/>
                <a:gd name="T106" fmla="*/ 0 w 2914"/>
                <a:gd name="T107" fmla="*/ 1996 h 3738"/>
                <a:gd name="T108" fmla="*/ 0 w 2914"/>
                <a:gd name="T109" fmla="*/ 1783 h 3738"/>
                <a:gd name="T110" fmla="*/ 0 w 2914"/>
                <a:gd name="T111" fmla="*/ 1569 h 3738"/>
                <a:gd name="T112" fmla="*/ 0 w 2914"/>
                <a:gd name="T113" fmla="*/ 1356 h 3738"/>
                <a:gd name="T114" fmla="*/ 0 w 2914"/>
                <a:gd name="T115" fmla="*/ 1143 h 3738"/>
                <a:gd name="T116" fmla="*/ 0 w 2914"/>
                <a:gd name="T117" fmla="*/ 929 h 3738"/>
                <a:gd name="T118" fmla="*/ 0 w 2914"/>
                <a:gd name="T119" fmla="*/ 716 h 3738"/>
                <a:gd name="T120" fmla="*/ 0 w 2914"/>
                <a:gd name="T121" fmla="*/ 503 h 3738"/>
                <a:gd name="T122" fmla="*/ 0 w 2914"/>
                <a:gd name="T123" fmla="*/ 289 h 3738"/>
                <a:gd name="T124" fmla="*/ 0 w 2914"/>
                <a:gd name="T125" fmla="*/ 76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14" h="3738">
                  <a:moveTo>
                    <a:pt x="0" y="0"/>
                  </a:moveTo>
                  <a:lnTo>
                    <a:pt x="0" y="0"/>
                  </a:lnTo>
                  <a:lnTo>
                    <a:pt x="107" y="0"/>
                  </a:lnTo>
                  <a:moveTo>
                    <a:pt x="214" y="0"/>
                  </a:moveTo>
                  <a:lnTo>
                    <a:pt x="214" y="0"/>
                  </a:lnTo>
                  <a:lnTo>
                    <a:pt x="320" y="0"/>
                  </a:lnTo>
                  <a:moveTo>
                    <a:pt x="427" y="0"/>
                  </a:moveTo>
                  <a:lnTo>
                    <a:pt x="427" y="0"/>
                  </a:lnTo>
                  <a:lnTo>
                    <a:pt x="534" y="0"/>
                  </a:lnTo>
                  <a:moveTo>
                    <a:pt x="640" y="0"/>
                  </a:moveTo>
                  <a:lnTo>
                    <a:pt x="640" y="0"/>
                  </a:lnTo>
                  <a:lnTo>
                    <a:pt x="747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960" y="0"/>
                  </a:lnTo>
                  <a:moveTo>
                    <a:pt x="1067" y="0"/>
                  </a:moveTo>
                  <a:lnTo>
                    <a:pt x="1067" y="0"/>
                  </a:lnTo>
                  <a:lnTo>
                    <a:pt x="1174" y="0"/>
                  </a:lnTo>
                  <a:moveTo>
                    <a:pt x="1280" y="0"/>
                  </a:moveTo>
                  <a:lnTo>
                    <a:pt x="1280" y="0"/>
                  </a:lnTo>
                  <a:lnTo>
                    <a:pt x="1387" y="0"/>
                  </a:lnTo>
                  <a:moveTo>
                    <a:pt x="1494" y="0"/>
                  </a:moveTo>
                  <a:lnTo>
                    <a:pt x="1494" y="0"/>
                  </a:lnTo>
                  <a:lnTo>
                    <a:pt x="1600" y="0"/>
                  </a:lnTo>
                  <a:moveTo>
                    <a:pt x="1707" y="0"/>
                  </a:moveTo>
                  <a:lnTo>
                    <a:pt x="1707" y="0"/>
                  </a:lnTo>
                  <a:lnTo>
                    <a:pt x="1814" y="0"/>
                  </a:lnTo>
                  <a:moveTo>
                    <a:pt x="1920" y="0"/>
                  </a:moveTo>
                  <a:lnTo>
                    <a:pt x="1920" y="0"/>
                  </a:lnTo>
                  <a:lnTo>
                    <a:pt x="2027" y="0"/>
                  </a:lnTo>
                  <a:moveTo>
                    <a:pt x="2134" y="0"/>
                  </a:moveTo>
                  <a:lnTo>
                    <a:pt x="2134" y="0"/>
                  </a:lnTo>
                  <a:lnTo>
                    <a:pt x="2240" y="0"/>
                  </a:lnTo>
                  <a:moveTo>
                    <a:pt x="2347" y="0"/>
                  </a:moveTo>
                  <a:lnTo>
                    <a:pt x="2347" y="0"/>
                  </a:lnTo>
                  <a:lnTo>
                    <a:pt x="2454" y="0"/>
                  </a:lnTo>
                  <a:moveTo>
                    <a:pt x="2560" y="0"/>
                  </a:moveTo>
                  <a:lnTo>
                    <a:pt x="2560" y="0"/>
                  </a:lnTo>
                  <a:lnTo>
                    <a:pt x="2667" y="0"/>
                  </a:lnTo>
                  <a:moveTo>
                    <a:pt x="2774" y="0"/>
                  </a:moveTo>
                  <a:lnTo>
                    <a:pt x="2774" y="0"/>
                  </a:lnTo>
                  <a:lnTo>
                    <a:pt x="2880" y="0"/>
                  </a:lnTo>
                  <a:moveTo>
                    <a:pt x="2914" y="74"/>
                  </a:moveTo>
                  <a:lnTo>
                    <a:pt x="2914" y="74"/>
                  </a:lnTo>
                  <a:lnTo>
                    <a:pt x="2914" y="180"/>
                  </a:lnTo>
                  <a:moveTo>
                    <a:pt x="2914" y="287"/>
                  </a:moveTo>
                  <a:lnTo>
                    <a:pt x="2914" y="287"/>
                  </a:lnTo>
                  <a:lnTo>
                    <a:pt x="2914" y="394"/>
                  </a:lnTo>
                  <a:moveTo>
                    <a:pt x="2914" y="500"/>
                  </a:moveTo>
                  <a:lnTo>
                    <a:pt x="2914" y="500"/>
                  </a:lnTo>
                  <a:lnTo>
                    <a:pt x="2914" y="607"/>
                  </a:lnTo>
                  <a:moveTo>
                    <a:pt x="2914" y="714"/>
                  </a:moveTo>
                  <a:lnTo>
                    <a:pt x="2914" y="714"/>
                  </a:lnTo>
                  <a:lnTo>
                    <a:pt x="2914" y="820"/>
                  </a:lnTo>
                  <a:moveTo>
                    <a:pt x="2914" y="927"/>
                  </a:moveTo>
                  <a:lnTo>
                    <a:pt x="2914" y="927"/>
                  </a:lnTo>
                  <a:lnTo>
                    <a:pt x="2914" y="1034"/>
                  </a:lnTo>
                  <a:moveTo>
                    <a:pt x="2914" y="1140"/>
                  </a:moveTo>
                  <a:lnTo>
                    <a:pt x="2914" y="1140"/>
                  </a:lnTo>
                  <a:lnTo>
                    <a:pt x="2914" y="1247"/>
                  </a:lnTo>
                  <a:moveTo>
                    <a:pt x="2914" y="1354"/>
                  </a:moveTo>
                  <a:lnTo>
                    <a:pt x="2914" y="1354"/>
                  </a:lnTo>
                  <a:lnTo>
                    <a:pt x="2914" y="1460"/>
                  </a:lnTo>
                  <a:moveTo>
                    <a:pt x="2914" y="1567"/>
                  </a:moveTo>
                  <a:lnTo>
                    <a:pt x="2914" y="1567"/>
                  </a:lnTo>
                  <a:lnTo>
                    <a:pt x="2914" y="1674"/>
                  </a:lnTo>
                  <a:moveTo>
                    <a:pt x="2914" y="1780"/>
                  </a:moveTo>
                  <a:lnTo>
                    <a:pt x="2914" y="1780"/>
                  </a:lnTo>
                  <a:lnTo>
                    <a:pt x="2914" y="1887"/>
                  </a:lnTo>
                  <a:moveTo>
                    <a:pt x="2914" y="1994"/>
                  </a:moveTo>
                  <a:lnTo>
                    <a:pt x="2914" y="1994"/>
                  </a:lnTo>
                  <a:lnTo>
                    <a:pt x="2914" y="2100"/>
                  </a:lnTo>
                  <a:moveTo>
                    <a:pt x="2914" y="2207"/>
                  </a:moveTo>
                  <a:lnTo>
                    <a:pt x="2914" y="2207"/>
                  </a:lnTo>
                  <a:lnTo>
                    <a:pt x="2914" y="2314"/>
                  </a:lnTo>
                  <a:moveTo>
                    <a:pt x="2914" y="2420"/>
                  </a:moveTo>
                  <a:lnTo>
                    <a:pt x="2914" y="2420"/>
                  </a:lnTo>
                  <a:lnTo>
                    <a:pt x="2914" y="2527"/>
                  </a:lnTo>
                  <a:moveTo>
                    <a:pt x="2914" y="2634"/>
                  </a:moveTo>
                  <a:lnTo>
                    <a:pt x="2914" y="2634"/>
                  </a:lnTo>
                  <a:lnTo>
                    <a:pt x="2914" y="2740"/>
                  </a:lnTo>
                  <a:moveTo>
                    <a:pt x="2914" y="2847"/>
                  </a:moveTo>
                  <a:lnTo>
                    <a:pt x="2914" y="2847"/>
                  </a:lnTo>
                  <a:lnTo>
                    <a:pt x="2914" y="2954"/>
                  </a:lnTo>
                  <a:moveTo>
                    <a:pt x="2914" y="3060"/>
                  </a:moveTo>
                  <a:lnTo>
                    <a:pt x="2914" y="3060"/>
                  </a:lnTo>
                  <a:lnTo>
                    <a:pt x="2914" y="3167"/>
                  </a:lnTo>
                  <a:moveTo>
                    <a:pt x="2914" y="3274"/>
                  </a:moveTo>
                  <a:lnTo>
                    <a:pt x="2914" y="3274"/>
                  </a:lnTo>
                  <a:lnTo>
                    <a:pt x="2914" y="3380"/>
                  </a:lnTo>
                  <a:moveTo>
                    <a:pt x="2914" y="3487"/>
                  </a:moveTo>
                  <a:lnTo>
                    <a:pt x="2914" y="3487"/>
                  </a:lnTo>
                  <a:lnTo>
                    <a:pt x="2914" y="3594"/>
                  </a:lnTo>
                  <a:moveTo>
                    <a:pt x="2914" y="3700"/>
                  </a:moveTo>
                  <a:lnTo>
                    <a:pt x="2914" y="3700"/>
                  </a:lnTo>
                  <a:lnTo>
                    <a:pt x="2914" y="3738"/>
                  </a:lnTo>
                  <a:lnTo>
                    <a:pt x="2845" y="3738"/>
                  </a:lnTo>
                  <a:moveTo>
                    <a:pt x="2738" y="3738"/>
                  </a:moveTo>
                  <a:lnTo>
                    <a:pt x="2738" y="3738"/>
                  </a:lnTo>
                  <a:lnTo>
                    <a:pt x="2631" y="3738"/>
                  </a:lnTo>
                  <a:moveTo>
                    <a:pt x="2525" y="3738"/>
                  </a:moveTo>
                  <a:lnTo>
                    <a:pt x="2525" y="3738"/>
                  </a:lnTo>
                  <a:lnTo>
                    <a:pt x="2418" y="3738"/>
                  </a:lnTo>
                  <a:moveTo>
                    <a:pt x="2311" y="3738"/>
                  </a:moveTo>
                  <a:lnTo>
                    <a:pt x="2311" y="3738"/>
                  </a:lnTo>
                  <a:lnTo>
                    <a:pt x="2205" y="3738"/>
                  </a:lnTo>
                  <a:moveTo>
                    <a:pt x="2098" y="3738"/>
                  </a:moveTo>
                  <a:lnTo>
                    <a:pt x="2098" y="3738"/>
                  </a:lnTo>
                  <a:lnTo>
                    <a:pt x="1991" y="3738"/>
                  </a:lnTo>
                  <a:moveTo>
                    <a:pt x="1885" y="3738"/>
                  </a:moveTo>
                  <a:lnTo>
                    <a:pt x="1885" y="3738"/>
                  </a:lnTo>
                  <a:lnTo>
                    <a:pt x="1778" y="3738"/>
                  </a:lnTo>
                  <a:moveTo>
                    <a:pt x="1671" y="3738"/>
                  </a:moveTo>
                  <a:lnTo>
                    <a:pt x="1671" y="3738"/>
                  </a:lnTo>
                  <a:lnTo>
                    <a:pt x="1565" y="3738"/>
                  </a:lnTo>
                  <a:moveTo>
                    <a:pt x="1458" y="3738"/>
                  </a:moveTo>
                  <a:lnTo>
                    <a:pt x="1458" y="3738"/>
                  </a:lnTo>
                  <a:lnTo>
                    <a:pt x="1351" y="3738"/>
                  </a:lnTo>
                  <a:moveTo>
                    <a:pt x="1245" y="3738"/>
                  </a:moveTo>
                  <a:lnTo>
                    <a:pt x="1245" y="3738"/>
                  </a:lnTo>
                  <a:lnTo>
                    <a:pt x="1138" y="3738"/>
                  </a:lnTo>
                  <a:moveTo>
                    <a:pt x="1031" y="3738"/>
                  </a:moveTo>
                  <a:lnTo>
                    <a:pt x="1031" y="3738"/>
                  </a:lnTo>
                  <a:lnTo>
                    <a:pt x="925" y="3738"/>
                  </a:lnTo>
                  <a:moveTo>
                    <a:pt x="818" y="3738"/>
                  </a:moveTo>
                  <a:lnTo>
                    <a:pt x="818" y="3738"/>
                  </a:lnTo>
                  <a:lnTo>
                    <a:pt x="711" y="3738"/>
                  </a:lnTo>
                  <a:moveTo>
                    <a:pt x="605" y="3738"/>
                  </a:moveTo>
                  <a:lnTo>
                    <a:pt x="605" y="3738"/>
                  </a:lnTo>
                  <a:lnTo>
                    <a:pt x="498" y="3738"/>
                  </a:lnTo>
                  <a:moveTo>
                    <a:pt x="391" y="3738"/>
                  </a:moveTo>
                  <a:lnTo>
                    <a:pt x="391" y="3738"/>
                  </a:lnTo>
                  <a:lnTo>
                    <a:pt x="285" y="3738"/>
                  </a:lnTo>
                  <a:moveTo>
                    <a:pt x="178" y="3738"/>
                  </a:moveTo>
                  <a:lnTo>
                    <a:pt x="178" y="3738"/>
                  </a:lnTo>
                  <a:lnTo>
                    <a:pt x="71" y="3738"/>
                  </a:lnTo>
                  <a:moveTo>
                    <a:pt x="0" y="3703"/>
                  </a:moveTo>
                  <a:lnTo>
                    <a:pt x="0" y="3703"/>
                  </a:lnTo>
                  <a:lnTo>
                    <a:pt x="0" y="3596"/>
                  </a:lnTo>
                  <a:moveTo>
                    <a:pt x="0" y="3489"/>
                  </a:moveTo>
                  <a:lnTo>
                    <a:pt x="0" y="3489"/>
                  </a:lnTo>
                  <a:lnTo>
                    <a:pt x="0" y="3383"/>
                  </a:lnTo>
                  <a:moveTo>
                    <a:pt x="0" y="3276"/>
                  </a:moveTo>
                  <a:lnTo>
                    <a:pt x="0" y="3276"/>
                  </a:lnTo>
                  <a:lnTo>
                    <a:pt x="0" y="3169"/>
                  </a:lnTo>
                  <a:moveTo>
                    <a:pt x="0" y="3063"/>
                  </a:moveTo>
                  <a:lnTo>
                    <a:pt x="0" y="3063"/>
                  </a:lnTo>
                  <a:lnTo>
                    <a:pt x="0" y="2956"/>
                  </a:lnTo>
                  <a:moveTo>
                    <a:pt x="0" y="2849"/>
                  </a:moveTo>
                  <a:lnTo>
                    <a:pt x="0" y="2849"/>
                  </a:lnTo>
                  <a:lnTo>
                    <a:pt x="0" y="2743"/>
                  </a:lnTo>
                  <a:moveTo>
                    <a:pt x="0" y="2636"/>
                  </a:moveTo>
                  <a:lnTo>
                    <a:pt x="0" y="2636"/>
                  </a:lnTo>
                  <a:lnTo>
                    <a:pt x="0" y="2529"/>
                  </a:lnTo>
                  <a:moveTo>
                    <a:pt x="0" y="2423"/>
                  </a:moveTo>
                  <a:lnTo>
                    <a:pt x="0" y="2423"/>
                  </a:lnTo>
                  <a:lnTo>
                    <a:pt x="0" y="2316"/>
                  </a:lnTo>
                  <a:moveTo>
                    <a:pt x="0" y="2209"/>
                  </a:moveTo>
                  <a:lnTo>
                    <a:pt x="0" y="2209"/>
                  </a:lnTo>
                  <a:lnTo>
                    <a:pt x="0" y="2103"/>
                  </a:lnTo>
                  <a:moveTo>
                    <a:pt x="0" y="1996"/>
                  </a:moveTo>
                  <a:lnTo>
                    <a:pt x="0" y="1996"/>
                  </a:lnTo>
                  <a:lnTo>
                    <a:pt x="0" y="1889"/>
                  </a:lnTo>
                  <a:moveTo>
                    <a:pt x="0" y="1783"/>
                  </a:moveTo>
                  <a:lnTo>
                    <a:pt x="0" y="1783"/>
                  </a:lnTo>
                  <a:lnTo>
                    <a:pt x="0" y="1676"/>
                  </a:lnTo>
                  <a:moveTo>
                    <a:pt x="0" y="1569"/>
                  </a:moveTo>
                  <a:lnTo>
                    <a:pt x="0" y="1569"/>
                  </a:lnTo>
                  <a:lnTo>
                    <a:pt x="0" y="1463"/>
                  </a:lnTo>
                  <a:moveTo>
                    <a:pt x="0" y="1356"/>
                  </a:moveTo>
                  <a:lnTo>
                    <a:pt x="0" y="1356"/>
                  </a:lnTo>
                  <a:lnTo>
                    <a:pt x="0" y="1249"/>
                  </a:lnTo>
                  <a:moveTo>
                    <a:pt x="0" y="1143"/>
                  </a:moveTo>
                  <a:lnTo>
                    <a:pt x="0" y="1143"/>
                  </a:lnTo>
                  <a:lnTo>
                    <a:pt x="0" y="1036"/>
                  </a:lnTo>
                  <a:moveTo>
                    <a:pt x="0" y="929"/>
                  </a:moveTo>
                  <a:lnTo>
                    <a:pt x="0" y="929"/>
                  </a:lnTo>
                  <a:lnTo>
                    <a:pt x="0" y="823"/>
                  </a:lnTo>
                  <a:moveTo>
                    <a:pt x="0" y="716"/>
                  </a:moveTo>
                  <a:lnTo>
                    <a:pt x="0" y="716"/>
                  </a:lnTo>
                  <a:lnTo>
                    <a:pt x="0" y="609"/>
                  </a:lnTo>
                  <a:moveTo>
                    <a:pt x="0" y="503"/>
                  </a:moveTo>
                  <a:lnTo>
                    <a:pt x="0" y="503"/>
                  </a:lnTo>
                  <a:lnTo>
                    <a:pt x="0" y="396"/>
                  </a:lnTo>
                  <a:moveTo>
                    <a:pt x="0" y="289"/>
                  </a:moveTo>
                  <a:lnTo>
                    <a:pt x="0" y="289"/>
                  </a:lnTo>
                  <a:lnTo>
                    <a:pt x="0" y="183"/>
                  </a:lnTo>
                  <a:moveTo>
                    <a:pt x="0" y="76"/>
                  </a:moveTo>
                  <a:lnTo>
                    <a:pt x="0" y="76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rgbClr val="80808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9" name="Freeform 234"/>
            <p:cNvSpPr/>
            <p:nvPr/>
          </p:nvSpPr>
          <p:spPr bwMode="auto">
            <a:xfrm>
              <a:off x="7267575" y="2278063"/>
              <a:ext cx="585787" cy="458788"/>
            </a:xfrm>
            <a:custGeom>
              <a:avLst/>
              <a:gdLst>
                <a:gd name="T0" fmla="*/ 0 w 654"/>
                <a:gd name="T1" fmla="*/ 511 h 511"/>
                <a:gd name="T2" fmla="*/ 0 w 654"/>
                <a:gd name="T3" fmla="*/ 511 h 511"/>
                <a:gd name="T4" fmla="*/ 654 w 654"/>
                <a:gd name="T5" fmla="*/ 511 h 511"/>
                <a:gd name="T6" fmla="*/ 654 w 654"/>
                <a:gd name="T7" fmla="*/ 0 h 511"/>
                <a:gd name="T8" fmla="*/ 0 w 654"/>
                <a:gd name="T9" fmla="*/ 0 h 511"/>
                <a:gd name="T10" fmla="*/ 0 w 654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4" h="511">
                  <a:moveTo>
                    <a:pt x="0" y="511"/>
                  </a:moveTo>
                  <a:lnTo>
                    <a:pt x="0" y="511"/>
                  </a:lnTo>
                  <a:lnTo>
                    <a:pt x="654" y="511"/>
                  </a:lnTo>
                  <a:lnTo>
                    <a:pt x="654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0" name="Freeform 235"/>
            <p:cNvSpPr/>
            <p:nvPr/>
          </p:nvSpPr>
          <p:spPr bwMode="auto">
            <a:xfrm>
              <a:off x="7267575" y="2278063"/>
              <a:ext cx="585787" cy="458788"/>
            </a:xfrm>
            <a:custGeom>
              <a:avLst/>
              <a:gdLst>
                <a:gd name="T0" fmla="*/ 0 w 654"/>
                <a:gd name="T1" fmla="*/ 0 h 511"/>
                <a:gd name="T2" fmla="*/ 0 w 654"/>
                <a:gd name="T3" fmla="*/ 0 h 511"/>
                <a:gd name="T4" fmla="*/ 654 w 654"/>
                <a:gd name="T5" fmla="*/ 0 h 511"/>
                <a:gd name="T6" fmla="*/ 654 w 654"/>
                <a:gd name="T7" fmla="*/ 511 h 511"/>
                <a:gd name="T8" fmla="*/ 0 w 654"/>
                <a:gd name="T9" fmla="*/ 511 h 511"/>
                <a:gd name="T10" fmla="*/ 0 w 654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4" h="511">
                  <a:moveTo>
                    <a:pt x="0" y="0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1" name="Freeform 236"/>
            <p:cNvSpPr>
              <a:spLocks noEditPoints="1"/>
            </p:cNvSpPr>
            <p:nvPr/>
          </p:nvSpPr>
          <p:spPr bwMode="auto">
            <a:xfrm>
              <a:off x="7400925" y="2311400"/>
              <a:ext cx="150812" cy="153988"/>
            </a:xfrm>
            <a:custGeom>
              <a:avLst/>
              <a:gdLst>
                <a:gd name="T0" fmla="*/ 89 w 169"/>
                <a:gd name="T1" fmla="*/ 38 h 171"/>
                <a:gd name="T2" fmla="*/ 152 w 169"/>
                <a:gd name="T3" fmla="*/ 4 h 171"/>
                <a:gd name="T4" fmla="*/ 89 w 169"/>
                <a:gd name="T5" fmla="*/ 0 h 171"/>
                <a:gd name="T6" fmla="*/ 72 w 169"/>
                <a:gd name="T7" fmla="*/ 51 h 171"/>
                <a:gd name="T8" fmla="*/ 144 w 169"/>
                <a:gd name="T9" fmla="*/ 70 h 171"/>
                <a:gd name="T10" fmla="*/ 169 w 169"/>
                <a:gd name="T11" fmla="*/ 37 h 171"/>
                <a:gd name="T12" fmla="*/ 148 w 169"/>
                <a:gd name="T13" fmla="*/ 51 h 171"/>
                <a:gd name="T14" fmla="*/ 95 w 169"/>
                <a:gd name="T15" fmla="*/ 53 h 171"/>
                <a:gd name="T16" fmla="*/ 89 w 169"/>
                <a:gd name="T17" fmla="*/ 38 h 171"/>
                <a:gd name="T18" fmla="*/ 26 w 169"/>
                <a:gd name="T19" fmla="*/ 169 h 171"/>
                <a:gd name="T20" fmla="*/ 44 w 169"/>
                <a:gd name="T21" fmla="*/ 101 h 171"/>
                <a:gd name="T22" fmla="*/ 64 w 169"/>
                <a:gd name="T23" fmla="*/ 74 h 171"/>
                <a:gd name="T24" fmla="*/ 44 w 169"/>
                <a:gd name="T25" fmla="*/ 50 h 171"/>
                <a:gd name="T26" fmla="*/ 63 w 169"/>
                <a:gd name="T27" fmla="*/ 34 h 171"/>
                <a:gd name="T28" fmla="*/ 44 w 169"/>
                <a:gd name="T29" fmla="*/ 0 h 171"/>
                <a:gd name="T30" fmla="*/ 27 w 169"/>
                <a:gd name="T31" fmla="*/ 34 h 171"/>
                <a:gd name="T32" fmla="*/ 3 w 169"/>
                <a:gd name="T33" fmla="*/ 50 h 171"/>
                <a:gd name="T34" fmla="*/ 27 w 169"/>
                <a:gd name="T35" fmla="*/ 89 h 171"/>
                <a:gd name="T36" fmla="*/ 4 w 169"/>
                <a:gd name="T37" fmla="*/ 114 h 171"/>
                <a:gd name="T38" fmla="*/ 27 w 169"/>
                <a:gd name="T39" fmla="*/ 146 h 171"/>
                <a:gd name="T40" fmla="*/ 3 w 169"/>
                <a:gd name="T41" fmla="*/ 152 h 171"/>
                <a:gd name="T42" fmla="*/ 26 w 169"/>
                <a:gd name="T43" fmla="*/ 169 h 171"/>
                <a:gd name="T44" fmla="*/ 162 w 169"/>
                <a:gd name="T45" fmla="*/ 81 h 171"/>
                <a:gd name="T46" fmla="*/ 74 w 169"/>
                <a:gd name="T47" fmla="*/ 171 h 171"/>
                <a:gd name="T48" fmla="*/ 91 w 169"/>
                <a:gd name="T49" fmla="*/ 163 h 171"/>
                <a:gd name="T50" fmla="*/ 144 w 169"/>
                <a:gd name="T51" fmla="*/ 171 h 171"/>
                <a:gd name="T52" fmla="*/ 162 w 169"/>
                <a:gd name="T53" fmla="*/ 81 h 171"/>
                <a:gd name="T54" fmla="*/ 91 w 169"/>
                <a:gd name="T55" fmla="*/ 147 h 171"/>
                <a:gd name="T56" fmla="*/ 144 w 169"/>
                <a:gd name="T57" fmla="*/ 130 h 171"/>
                <a:gd name="T58" fmla="*/ 91 w 169"/>
                <a:gd name="T59" fmla="*/ 147 h 171"/>
                <a:gd name="T60" fmla="*/ 91 w 169"/>
                <a:gd name="T61" fmla="*/ 114 h 171"/>
                <a:gd name="T62" fmla="*/ 144 w 169"/>
                <a:gd name="T63" fmla="*/ 97 h 171"/>
                <a:gd name="T64" fmla="*/ 91 w 169"/>
                <a:gd name="T65" fmla="*/ 11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71">
                  <a:moveTo>
                    <a:pt x="89" y="38"/>
                  </a:moveTo>
                  <a:lnTo>
                    <a:pt x="89" y="38"/>
                  </a:lnTo>
                  <a:cubicBezTo>
                    <a:pt x="112" y="34"/>
                    <a:pt x="136" y="27"/>
                    <a:pt x="161" y="18"/>
                  </a:cubicBezTo>
                  <a:lnTo>
                    <a:pt x="152" y="4"/>
                  </a:lnTo>
                  <a:cubicBezTo>
                    <a:pt x="132" y="12"/>
                    <a:pt x="111" y="18"/>
                    <a:pt x="89" y="23"/>
                  </a:cubicBezTo>
                  <a:lnTo>
                    <a:pt x="89" y="0"/>
                  </a:lnTo>
                  <a:lnTo>
                    <a:pt x="72" y="0"/>
                  </a:lnTo>
                  <a:lnTo>
                    <a:pt x="72" y="51"/>
                  </a:lnTo>
                  <a:cubicBezTo>
                    <a:pt x="72" y="63"/>
                    <a:pt x="78" y="70"/>
                    <a:pt x="90" y="70"/>
                  </a:cubicBezTo>
                  <a:lnTo>
                    <a:pt x="144" y="70"/>
                  </a:lnTo>
                  <a:cubicBezTo>
                    <a:pt x="151" y="70"/>
                    <a:pt x="157" y="68"/>
                    <a:pt x="161" y="65"/>
                  </a:cubicBezTo>
                  <a:cubicBezTo>
                    <a:pt x="164" y="62"/>
                    <a:pt x="167" y="53"/>
                    <a:pt x="169" y="37"/>
                  </a:cubicBezTo>
                  <a:lnTo>
                    <a:pt x="152" y="32"/>
                  </a:lnTo>
                  <a:cubicBezTo>
                    <a:pt x="152" y="42"/>
                    <a:pt x="150" y="49"/>
                    <a:pt x="148" y="51"/>
                  </a:cubicBezTo>
                  <a:cubicBezTo>
                    <a:pt x="147" y="52"/>
                    <a:pt x="144" y="53"/>
                    <a:pt x="141" y="53"/>
                  </a:cubicBezTo>
                  <a:lnTo>
                    <a:pt x="95" y="53"/>
                  </a:lnTo>
                  <a:cubicBezTo>
                    <a:pt x="91" y="53"/>
                    <a:pt x="89" y="51"/>
                    <a:pt x="89" y="47"/>
                  </a:cubicBezTo>
                  <a:lnTo>
                    <a:pt x="89" y="38"/>
                  </a:lnTo>
                  <a:close/>
                  <a:moveTo>
                    <a:pt x="26" y="169"/>
                  </a:moveTo>
                  <a:lnTo>
                    <a:pt x="26" y="169"/>
                  </a:lnTo>
                  <a:cubicBezTo>
                    <a:pt x="38" y="169"/>
                    <a:pt x="44" y="163"/>
                    <a:pt x="44" y="151"/>
                  </a:cubicBezTo>
                  <a:lnTo>
                    <a:pt x="44" y="101"/>
                  </a:lnTo>
                  <a:cubicBezTo>
                    <a:pt x="51" y="98"/>
                    <a:pt x="57" y="95"/>
                    <a:pt x="64" y="92"/>
                  </a:cubicBezTo>
                  <a:lnTo>
                    <a:pt x="64" y="74"/>
                  </a:lnTo>
                  <a:cubicBezTo>
                    <a:pt x="58" y="77"/>
                    <a:pt x="51" y="80"/>
                    <a:pt x="44" y="83"/>
                  </a:cubicBezTo>
                  <a:lnTo>
                    <a:pt x="44" y="50"/>
                  </a:lnTo>
                  <a:lnTo>
                    <a:pt x="63" y="50"/>
                  </a:lnTo>
                  <a:lnTo>
                    <a:pt x="63" y="34"/>
                  </a:lnTo>
                  <a:lnTo>
                    <a:pt x="44" y="34"/>
                  </a:lnTo>
                  <a:lnTo>
                    <a:pt x="44" y="0"/>
                  </a:lnTo>
                  <a:lnTo>
                    <a:pt x="27" y="0"/>
                  </a:lnTo>
                  <a:lnTo>
                    <a:pt x="27" y="34"/>
                  </a:lnTo>
                  <a:lnTo>
                    <a:pt x="3" y="34"/>
                  </a:lnTo>
                  <a:lnTo>
                    <a:pt x="3" y="50"/>
                  </a:lnTo>
                  <a:lnTo>
                    <a:pt x="27" y="50"/>
                  </a:lnTo>
                  <a:lnTo>
                    <a:pt x="27" y="89"/>
                  </a:lnTo>
                  <a:cubicBezTo>
                    <a:pt x="18" y="92"/>
                    <a:pt x="9" y="94"/>
                    <a:pt x="0" y="96"/>
                  </a:cubicBezTo>
                  <a:lnTo>
                    <a:pt x="4" y="114"/>
                  </a:lnTo>
                  <a:cubicBezTo>
                    <a:pt x="12" y="112"/>
                    <a:pt x="19" y="109"/>
                    <a:pt x="27" y="107"/>
                  </a:cubicBezTo>
                  <a:lnTo>
                    <a:pt x="27" y="146"/>
                  </a:lnTo>
                  <a:cubicBezTo>
                    <a:pt x="27" y="151"/>
                    <a:pt x="24" y="153"/>
                    <a:pt x="20" y="153"/>
                  </a:cubicBezTo>
                  <a:cubicBezTo>
                    <a:pt x="14" y="153"/>
                    <a:pt x="9" y="153"/>
                    <a:pt x="3" y="152"/>
                  </a:cubicBezTo>
                  <a:lnTo>
                    <a:pt x="7" y="169"/>
                  </a:lnTo>
                  <a:lnTo>
                    <a:pt x="26" y="169"/>
                  </a:lnTo>
                  <a:close/>
                  <a:moveTo>
                    <a:pt x="162" y="81"/>
                  </a:moveTo>
                  <a:lnTo>
                    <a:pt x="162" y="81"/>
                  </a:lnTo>
                  <a:lnTo>
                    <a:pt x="74" y="81"/>
                  </a:lnTo>
                  <a:lnTo>
                    <a:pt x="74" y="171"/>
                  </a:lnTo>
                  <a:lnTo>
                    <a:pt x="91" y="171"/>
                  </a:lnTo>
                  <a:lnTo>
                    <a:pt x="91" y="163"/>
                  </a:lnTo>
                  <a:lnTo>
                    <a:pt x="144" y="163"/>
                  </a:lnTo>
                  <a:lnTo>
                    <a:pt x="144" y="171"/>
                  </a:lnTo>
                  <a:lnTo>
                    <a:pt x="162" y="171"/>
                  </a:lnTo>
                  <a:lnTo>
                    <a:pt x="162" y="81"/>
                  </a:lnTo>
                  <a:close/>
                  <a:moveTo>
                    <a:pt x="91" y="147"/>
                  </a:moveTo>
                  <a:lnTo>
                    <a:pt x="91" y="147"/>
                  </a:lnTo>
                  <a:lnTo>
                    <a:pt x="91" y="130"/>
                  </a:lnTo>
                  <a:lnTo>
                    <a:pt x="144" y="130"/>
                  </a:lnTo>
                  <a:lnTo>
                    <a:pt x="144" y="147"/>
                  </a:lnTo>
                  <a:lnTo>
                    <a:pt x="91" y="147"/>
                  </a:lnTo>
                  <a:close/>
                  <a:moveTo>
                    <a:pt x="91" y="114"/>
                  </a:moveTo>
                  <a:lnTo>
                    <a:pt x="91" y="114"/>
                  </a:lnTo>
                  <a:lnTo>
                    <a:pt x="91" y="97"/>
                  </a:lnTo>
                  <a:lnTo>
                    <a:pt x="144" y="97"/>
                  </a:lnTo>
                  <a:lnTo>
                    <a:pt x="144" y="114"/>
                  </a:lnTo>
                  <a:lnTo>
                    <a:pt x="91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2" name="Freeform 237"/>
            <p:cNvSpPr>
              <a:spLocks noEditPoints="1"/>
            </p:cNvSpPr>
            <p:nvPr/>
          </p:nvSpPr>
          <p:spPr bwMode="auto">
            <a:xfrm>
              <a:off x="7567613" y="2312988"/>
              <a:ext cx="153987" cy="150813"/>
            </a:xfrm>
            <a:custGeom>
              <a:avLst/>
              <a:gdLst>
                <a:gd name="T0" fmla="*/ 72 w 172"/>
                <a:gd name="T1" fmla="*/ 42 h 169"/>
                <a:gd name="T2" fmla="*/ 72 w 172"/>
                <a:gd name="T3" fmla="*/ 42 h 169"/>
                <a:gd name="T4" fmla="*/ 63 w 172"/>
                <a:gd name="T5" fmla="*/ 55 h 169"/>
                <a:gd name="T6" fmla="*/ 101 w 172"/>
                <a:gd name="T7" fmla="*/ 77 h 169"/>
                <a:gd name="T8" fmla="*/ 109 w 172"/>
                <a:gd name="T9" fmla="*/ 63 h 169"/>
                <a:gd name="T10" fmla="*/ 72 w 172"/>
                <a:gd name="T11" fmla="*/ 42 h 169"/>
                <a:gd name="T12" fmla="*/ 54 w 172"/>
                <a:gd name="T13" fmla="*/ 116 h 169"/>
                <a:gd name="T14" fmla="*/ 54 w 172"/>
                <a:gd name="T15" fmla="*/ 116 h 169"/>
                <a:gd name="T16" fmla="*/ 44 w 172"/>
                <a:gd name="T17" fmla="*/ 131 h 169"/>
                <a:gd name="T18" fmla="*/ 120 w 172"/>
                <a:gd name="T19" fmla="*/ 169 h 169"/>
                <a:gd name="T20" fmla="*/ 130 w 172"/>
                <a:gd name="T21" fmla="*/ 154 h 169"/>
                <a:gd name="T22" fmla="*/ 106 w 172"/>
                <a:gd name="T23" fmla="*/ 140 h 169"/>
                <a:gd name="T24" fmla="*/ 147 w 172"/>
                <a:gd name="T25" fmla="*/ 97 h 169"/>
                <a:gd name="T26" fmla="*/ 147 w 172"/>
                <a:gd name="T27" fmla="*/ 82 h 169"/>
                <a:gd name="T28" fmla="*/ 22 w 172"/>
                <a:gd name="T29" fmla="*/ 82 h 169"/>
                <a:gd name="T30" fmla="*/ 22 w 172"/>
                <a:gd name="T31" fmla="*/ 99 h 169"/>
                <a:gd name="T32" fmla="*/ 125 w 172"/>
                <a:gd name="T33" fmla="*/ 99 h 169"/>
                <a:gd name="T34" fmla="*/ 90 w 172"/>
                <a:gd name="T35" fmla="*/ 132 h 169"/>
                <a:gd name="T36" fmla="*/ 54 w 172"/>
                <a:gd name="T37" fmla="*/ 116 h 169"/>
                <a:gd name="T38" fmla="*/ 80 w 172"/>
                <a:gd name="T39" fmla="*/ 0 h 169"/>
                <a:gd name="T40" fmla="*/ 80 w 172"/>
                <a:gd name="T41" fmla="*/ 0 h 169"/>
                <a:gd name="T42" fmla="*/ 0 w 172"/>
                <a:gd name="T43" fmla="*/ 62 h 169"/>
                <a:gd name="T44" fmla="*/ 9 w 172"/>
                <a:gd name="T45" fmla="*/ 78 h 169"/>
                <a:gd name="T46" fmla="*/ 86 w 172"/>
                <a:gd name="T47" fmla="*/ 16 h 169"/>
                <a:gd name="T48" fmla="*/ 163 w 172"/>
                <a:gd name="T49" fmla="*/ 75 h 169"/>
                <a:gd name="T50" fmla="*/ 172 w 172"/>
                <a:gd name="T51" fmla="*/ 59 h 169"/>
                <a:gd name="T52" fmla="*/ 92 w 172"/>
                <a:gd name="T53" fmla="*/ 0 h 169"/>
                <a:gd name="T54" fmla="*/ 80 w 172"/>
                <a:gd name="T5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" h="169">
                  <a:moveTo>
                    <a:pt x="72" y="42"/>
                  </a:moveTo>
                  <a:lnTo>
                    <a:pt x="72" y="42"/>
                  </a:lnTo>
                  <a:lnTo>
                    <a:pt x="63" y="55"/>
                  </a:lnTo>
                  <a:cubicBezTo>
                    <a:pt x="76" y="61"/>
                    <a:pt x="88" y="68"/>
                    <a:pt x="101" y="77"/>
                  </a:cubicBezTo>
                  <a:lnTo>
                    <a:pt x="109" y="63"/>
                  </a:lnTo>
                  <a:cubicBezTo>
                    <a:pt x="98" y="55"/>
                    <a:pt x="86" y="48"/>
                    <a:pt x="72" y="42"/>
                  </a:cubicBezTo>
                  <a:close/>
                  <a:moveTo>
                    <a:pt x="54" y="116"/>
                  </a:moveTo>
                  <a:lnTo>
                    <a:pt x="54" y="116"/>
                  </a:lnTo>
                  <a:lnTo>
                    <a:pt x="44" y="131"/>
                  </a:lnTo>
                  <a:cubicBezTo>
                    <a:pt x="70" y="140"/>
                    <a:pt x="96" y="153"/>
                    <a:pt x="120" y="169"/>
                  </a:cubicBezTo>
                  <a:lnTo>
                    <a:pt x="130" y="154"/>
                  </a:lnTo>
                  <a:cubicBezTo>
                    <a:pt x="123" y="149"/>
                    <a:pt x="115" y="144"/>
                    <a:pt x="106" y="140"/>
                  </a:cubicBezTo>
                  <a:cubicBezTo>
                    <a:pt x="122" y="127"/>
                    <a:pt x="135" y="113"/>
                    <a:pt x="147" y="97"/>
                  </a:cubicBezTo>
                  <a:lnTo>
                    <a:pt x="147" y="82"/>
                  </a:lnTo>
                  <a:lnTo>
                    <a:pt x="22" y="82"/>
                  </a:lnTo>
                  <a:lnTo>
                    <a:pt x="22" y="99"/>
                  </a:lnTo>
                  <a:lnTo>
                    <a:pt x="125" y="99"/>
                  </a:lnTo>
                  <a:cubicBezTo>
                    <a:pt x="113" y="112"/>
                    <a:pt x="101" y="123"/>
                    <a:pt x="90" y="132"/>
                  </a:cubicBezTo>
                  <a:cubicBezTo>
                    <a:pt x="79" y="126"/>
                    <a:pt x="67" y="121"/>
                    <a:pt x="54" y="116"/>
                  </a:cubicBezTo>
                  <a:close/>
                  <a:moveTo>
                    <a:pt x="80" y="0"/>
                  </a:moveTo>
                  <a:lnTo>
                    <a:pt x="80" y="0"/>
                  </a:lnTo>
                  <a:cubicBezTo>
                    <a:pt x="59" y="25"/>
                    <a:pt x="32" y="45"/>
                    <a:pt x="0" y="62"/>
                  </a:cubicBezTo>
                  <a:lnTo>
                    <a:pt x="9" y="78"/>
                  </a:lnTo>
                  <a:cubicBezTo>
                    <a:pt x="41" y="61"/>
                    <a:pt x="67" y="40"/>
                    <a:pt x="86" y="16"/>
                  </a:cubicBezTo>
                  <a:cubicBezTo>
                    <a:pt x="107" y="41"/>
                    <a:pt x="133" y="60"/>
                    <a:pt x="163" y="75"/>
                  </a:cubicBezTo>
                  <a:lnTo>
                    <a:pt x="172" y="59"/>
                  </a:lnTo>
                  <a:cubicBezTo>
                    <a:pt x="142" y="45"/>
                    <a:pt x="115" y="25"/>
                    <a:pt x="92" y="0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3" name="Freeform 238"/>
            <p:cNvSpPr>
              <a:spLocks noEditPoints="1"/>
            </p:cNvSpPr>
            <p:nvPr/>
          </p:nvSpPr>
          <p:spPr bwMode="auto">
            <a:xfrm>
              <a:off x="7402513" y="2549525"/>
              <a:ext cx="150812" cy="157163"/>
            </a:xfrm>
            <a:custGeom>
              <a:avLst/>
              <a:gdLst>
                <a:gd name="T0" fmla="*/ 16 w 169"/>
                <a:gd name="T1" fmla="*/ 3 h 174"/>
                <a:gd name="T2" fmla="*/ 34 w 169"/>
                <a:gd name="T3" fmla="*/ 44 h 174"/>
                <a:gd name="T4" fmla="*/ 16 w 169"/>
                <a:gd name="T5" fmla="*/ 3 h 174"/>
                <a:gd name="T6" fmla="*/ 122 w 169"/>
                <a:gd name="T7" fmla="*/ 169 h 174"/>
                <a:gd name="T8" fmla="*/ 169 w 169"/>
                <a:gd name="T9" fmla="*/ 152 h 174"/>
                <a:gd name="T10" fmla="*/ 120 w 169"/>
                <a:gd name="T11" fmla="*/ 153 h 174"/>
                <a:gd name="T12" fmla="*/ 57 w 169"/>
                <a:gd name="T13" fmla="*/ 148 h 174"/>
                <a:gd name="T14" fmla="*/ 41 w 169"/>
                <a:gd name="T15" fmla="*/ 135 h 174"/>
                <a:gd name="T16" fmla="*/ 0 w 169"/>
                <a:gd name="T17" fmla="*/ 64 h 174"/>
                <a:gd name="T18" fmla="*/ 25 w 169"/>
                <a:gd name="T19" fmla="*/ 80 h 174"/>
                <a:gd name="T20" fmla="*/ 0 w 169"/>
                <a:gd name="T21" fmla="*/ 161 h 174"/>
                <a:gd name="T22" fmla="*/ 33 w 169"/>
                <a:gd name="T23" fmla="*/ 148 h 174"/>
                <a:gd name="T24" fmla="*/ 59 w 169"/>
                <a:gd name="T25" fmla="*/ 166 h 174"/>
                <a:gd name="T26" fmla="*/ 122 w 169"/>
                <a:gd name="T27" fmla="*/ 169 h 174"/>
                <a:gd name="T28" fmla="*/ 104 w 169"/>
                <a:gd name="T29" fmla="*/ 0 h 174"/>
                <a:gd name="T30" fmla="*/ 85 w 169"/>
                <a:gd name="T31" fmla="*/ 23 h 174"/>
                <a:gd name="T32" fmla="*/ 73 w 169"/>
                <a:gd name="T33" fmla="*/ 3 h 174"/>
                <a:gd name="T34" fmla="*/ 67 w 169"/>
                <a:gd name="T35" fmla="*/ 58 h 174"/>
                <a:gd name="T36" fmla="*/ 104 w 169"/>
                <a:gd name="T37" fmla="*/ 40 h 174"/>
                <a:gd name="T38" fmla="*/ 56 w 169"/>
                <a:gd name="T39" fmla="*/ 63 h 174"/>
                <a:gd name="T40" fmla="*/ 85 w 169"/>
                <a:gd name="T41" fmla="*/ 80 h 174"/>
                <a:gd name="T42" fmla="*/ 51 w 169"/>
                <a:gd name="T43" fmla="*/ 132 h 174"/>
                <a:gd name="T44" fmla="*/ 96 w 169"/>
                <a:gd name="T45" fmla="*/ 111 h 174"/>
                <a:gd name="T46" fmla="*/ 117 w 169"/>
                <a:gd name="T47" fmla="*/ 80 h 174"/>
                <a:gd name="T48" fmla="*/ 121 w 169"/>
                <a:gd name="T49" fmla="*/ 141 h 174"/>
                <a:gd name="T50" fmla="*/ 147 w 169"/>
                <a:gd name="T51" fmla="*/ 145 h 174"/>
                <a:gd name="T52" fmla="*/ 167 w 169"/>
                <a:gd name="T53" fmla="*/ 112 h 174"/>
                <a:gd name="T54" fmla="*/ 148 w 169"/>
                <a:gd name="T55" fmla="*/ 128 h 174"/>
                <a:gd name="T56" fmla="*/ 139 w 169"/>
                <a:gd name="T57" fmla="*/ 130 h 174"/>
                <a:gd name="T58" fmla="*/ 133 w 169"/>
                <a:gd name="T59" fmla="*/ 80 h 174"/>
                <a:gd name="T60" fmla="*/ 164 w 169"/>
                <a:gd name="T61" fmla="*/ 63 h 174"/>
                <a:gd name="T62" fmla="*/ 121 w 169"/>
                <a:gd name="T63" fmla="*/ 40 h 174"/>
                <a:gd name="T64" fmla="*/ 157 w 169"/>
                <a:gd name="T65" fmla="*/ 23 h 174"/>
                <a:gd name="T66" fmla="*/ 121 w 169"/>
                <a:gd name="T6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74">
                  <a:moveTo>
                    <a:pt x="16" y="3"/>
                  </a:moveTo>
                  <a:lnTo>
                    <a:pt x="16" y="3"/>
                  </a:lnTo>
                  <a:lnTo>
                    <a:pt x="3" y="14"/>
                  </a:lnTo>
                  <a:cubicBezTo>
                    <a:pt x="17" y="25"/>
                    <a:pt x="27" y="35"/>
                    <a:pt x="34" y="44"/>
                  </a:cubicBezTo>
                  <a:lnTo>
                    <a:pt x="46" y="32"/>
                  </a:lnTo>
                  <a:cubicBezTo>
                    <a:pt x="38" y="23"/>
                    <a:pt x="28" y="13"/>
                    <a:pt x="16" y="3"/>
                  </a:cubicBezTo>
                  <a:close/>
                  <a:moveTo>
                    <a:pt x="122" y="169"/>
                  </a:moveTo>
                  <a:lnTo>
                    <a:pt x="122" y="169"/>
                  </a:lnTo>
                  <a:lnTo>
                    <a:pt x="165" y="169"/>
                  </a:lnTo>
                  <a:lnTo>
                    <a:pt x="169" y="152"/>
                  </a:lnTo>
                  <a:cubicBezTo>
                    <a:pt x="164" y="152"/>
                    <a:pt x="157" y="153"/>
                    <a:pt x="148" y="153"/>
                  </a:cubicBezTo>
                  <a:cubicBezTo>
                    <a:pt x="138" y="153"/>
                    <a:pt x="129" y="153"/>
                    <a:pt x="120" y="153"/>
                  </a:cubicBezTo>
                  <a:cubicBezTo>
                    <a:pt x="105" y="153"/>
                    <a:pt x="93" y="153"/>
                    <a:pt x="82" y="153"/>
                  </a:cubicBezTo>
                  <a:cubicBezTo>
                    <a:pt x="71" y="153"/>
                    <a:pt x="63" y="151"/>
                    <a:pt x="57" y="148"/>
                  </a:cubicBezTo>
                  <a:cubicBezTo>
                    <a:pt x="53" y="146"/>
                    <a:pt x="48" y="142"/>
                    <a:pt x="44" y="137"/>
                  </a:cubicBezTo>
                  <a:cubicBezTo>
                    <a:pt x="43" y="136"/>
                    <a:pt x="42" y="135"/>
                    <a:pt x="41" y="135"/>
                  </a:cubicBezTo>
                  <a:lnTo>
                    <a:pt x="41" y="64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25" y="80"/>
                  </a:lnTo>
                  <a:lnTo>
                    <a:pt x="25" y="133"/>
                  </a:lnTo>
                  <a:cubicBezTo>
                    <a:pt x="17" y="137"/>
                    <a:pt x="9" y="146"/>
                    <a:pt x="0" y="161"/>
                  </a:cubicBezTo>
                  <a:lnTo>
                    <a:pt x="13" y="174"/>
                  </a:lnTo>
                  <a:cubicBezTo>
                    <a:pt x="22" y="157"/>
                    <a:pt x="29" y="148"/>
                    <a:pt x="33" y="148"/>
                  </a:cubicBezTo>
                  <a:cubicBezTo>
                    <a:pt x="35" y="148"/>
                    <a:pt x="37" y="150"/>
                    <a:pt x="40" y="153"/>
                  </a:cubicBezTo>
                  <a:cubicBezTo>
                    <a:pt x="45" y="159"/>
                    <a:pt x="52" y="164"/>
                    <a:pt x="59" y="166"/>
                  </a:cubicBezTo>
                  <a:cubicBezTo>
                    <a:pt x="67" y="168"/>
                    <a:pt x="77" y="169"/>
                    <a:pt x="89" y="169"/>
                  </a:cubicBezTo>
                  <a:cubicBezTo>
                    <a:pt x="101" y="169"/>
                    <a:pt x="112" y="169"/>
                    <a:pt x="122" y="169"/>
                  </a:cubicBezTo>
                  <a:close/>
                  <a:moveTo>
                    <a:pt x="104" y="0"/>
                  </a:moveTo>
                  <a:lnTo>
                    <a:pt x="104" y="0"/>
                  </a:lnTo>
                  <a:lnTo>
                    <a:pt x="104" y="23"/>
                  </a:lnTo>
                  <a:lnTo>
                    <a:pt x="85" y="23"/>
                  </a:lnTo>
                  <a:cubicBezTo>
                    <a:pt x="86" y="18"/>
                    <a:pt x="88" y="12"/>
                    <a:pt x="90" y="7"/>
                  </a:cubicBezTo>
                  <a:lnTo>
                    <a:pt x="73" y="3"/>
                  </a:lnTo>
                  <a:cubicBezTo>
                    <a:pt x="69" y="19"/>
                    <a:pt x="61" y="34"/>
                    <a:pt x="51" y="48"/>
                  </a:cubicBezTo>
                  <a:lnTo>
                    <a:pt x="67" y="58"/>
                  </a:lnTo>
                  <a:cubicBezTo>
                    <a:pt x="70" y="52"/>
                    <a:pt x="74" y="46"/>
                    <a:pt x="77" y="40"/>
                  </a:cubicBezTo>
                  <a:lnTo>
                    <a:pt x="104" y="40"/>
                  </a:lnTo>
                  <a:lnTo>
                    <a:pt x="104" y="63"/>
                  </a:lnTo>
                  <a:lnTo>
                    <a:pt x="56" y="63"/>
                  </a:lnTo>
                  <a:lnTo>
                    <a:pt x="56" y="80"/>
                  </a:lnTo>
                  <a:lnTo>
                    <a:pt x="85" y="80"/>
                  </a:lnTo>
                  <a:cubicBezTo>
                    <a:pt x="84" y="90"/>
                    <a:pt x="82" y="99"/>
                    <a:pt x="79" y="106"/>
                  </a:cubicBezTo>
                  <a:cubicBezTo>
                    <a:pt x="75" y="116"/>
                    <a:pt x="65" y="125"/>
                    <a:pt x="51" y="132"/>
                  </a:cubicBezTo>
                  <a:lnTo>
                    <a:pt x="62" y="146"/>
                  </a:lnTo>
                  <a:cubicBezTo>
                    <a:pt x="80" y="137"/>
                    <a:pt x="91" y="125"/>
                    <a:pt x="96" y="111"/>
                  </a:cubicBezTo>
                  <a:cubicBezTo>
                    <a:pt x="99" y="102"/>
                    <a:pt x="101" y="92"/>
                    <a:pt x="101" y="80"/>
                  </a:cubicBezTo>
                  <a:lnTo>
                    <a:pt x="117" y="80"/>
                  </a:lnTo>
                  <a:lnTo>
                    <a:pt x="117" y="129"/>
                  </a:lnTo>
                  <a:cubicBezTo>
                    <a:pt x="117" y="134"/>
                    <a:pt x="118" y="137"/>
                    <a:pt x="121" y="141"/>
                  </a:cubicBezTo>
                  <a:cubicBezTo>
                    <a:pt x="124" y="143"/>
                    <a:pt x="128" y="145"/>
                    <a:pt x="134" y="145"/>
                  </a:cubicBezTo>
                  <a:lnTo>
                    <a:pt x="147" y="145"/>
                  </a:lnTo>
                  <a:cubicBezTo>
                    <a:pt x="153" y="145"/>
                    <a:pt x="158" y="143"/>
                    <a:pt x="160" y="141"/>
                  </a:cubicBezTo>
                  <a:cubicBezTo>
                    <a:pt x="163" y="138"/>
                    <a:pt x="165" y="128"/>
                    <a:pt x="167" y="112"/>
                  </a:cubicBezTo>
                  <a:lnTo>
                    <a:pt x="151" y="107"/>
                  </a:lnTo>
                  <a:cubicBezTo>
                    <a:pt x="151" y="120"/>
                    <a:pt x="149" y="127"/>
                    <a:pt x="148" y="128"/>
                  </a:cubicBezTo>
                  <a:cubicBezTo>
                    <a:pt x="147" y="129"/>
                    <a:pt x="145" y="130"/>
                    <a:pt x="143" y="130"/>
                  </a:cubicBezTo>
                  <a:lnTo>
                    <a:pt x="139" y="130"/>
                  </a:lnTo>
                  <a:cubicBezTo>
                    <a:pt x="135" y="130"/>
                    <a:pt x="133" y="128"/>
                    <a:pt x="133" y="125"/>
                  </a:cubicBezTo>
                  <a:lnTo>
                    <a:pt x="133" y="80"/>
                  </a:lnTo>
                  <a:lnTo>
                    <a:pt x="164" y="80"/>
                  </a:lnTo>
                  <a:lnTo>
                    <a:pt x="164" y="63"/>
                  </a:lnTo>
                  <a:lnTo>
                    <a:pt x="121" y="63"/>
                  </a:lnTo>
                  <a:lnTo>
                    <a:pt x="121" y="40"/>
                  </a:lnTo>
                  <a:lnTo>
                    <a:pt x="157" y="40"/>
                  </a:lnTo>
                  <a:lnTo>
                    <a:pt x="157" y="23"/>
                  </a:lnTo>
                  <a:lnTo>
                    <a:pt x="121" y="23"/>
                  </a:lnTo>
                  <a:lnTo>
                    <a:pt x="121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4" name="Freeform 239"/>
            <p:cNvSpPr>
              <a:spLocks noEditPoints="1"/>
            </p:cNvSpPr>
            <p:nvPr/>
          </p:nvSpPr>
          <p:spPr bwMode="auto">
            <a:xfrm>
              <a:off x="7566025" y="2551113"/>
              <a:ext cx="155575" cy="152400"/>
            </a:xfrm>
            <a:custGeom>
              <a:avLst/>
              <a:gdLst>
                <a:gd name="T0" fmla="*/ 70 w 174"/>
                <a:gd name="T1" fmla="*/ 5 h 169"/>
                <a:gd name="T2" fmla="*/ 80 w 174"/>
                <a:gd name="T3" fmla="*/ 21 h 169"/>
                <a:gd name="T4" fmla="*/ 63 w 174"/>
                <a:gd name="T5" fmla="*/ 66 h 169"/>
                <a:gd name="T6" fmla="*/ 118 w 174"/>
                <a:gd name="T7" fmla="*/ 65 h 169"/>
                <a:gd name="T8" fmla="*/ 174 w 174"/>
                <a:gd name="T9" fmla="*/ 64 h 169"/>
                <a:gd name="T10" fmla="*/ 160 w 174"/>
                <a:gd name="T11" fmla="*/ 20 h 169"/>
                <a:gd name="T12" fmla="*/ 70 w 174"/>
                <a:gd name="T13" fmla="*/ 5 h 169"/>
                <a:gd name="T14" fmla="*/ 97 w 174"/>
                <a:gd name="T15" fmla="*/ 21 h 169"/>
                <a:gd name="T16" fmla="*/ 118 w 174"/>
                <a:gd name="T17" fmla="*/ 45 h 169"/>
                <a:gd name="T18" fmla="*/ 24 w 174"/>
                <a:gd name="T19" fmla="*/ 169 h 169"/>
                <a:gd name="T20" fmla="*/ 43 w 174"/>
                <a:gd name="T21" fmla="*/ 151 h 169"/>
                <a:gd name="T22" fmla="*/ 63 w 174"/>
                <a:gd name="T23" fmla="*/ 92 h 169"/>
                <a:gd name="T24" fmla="*/ 43 w 174"/>
                <a:gd name="T25" fmla="*/ 83 h 169"/>
                <a:gd name="T26" fmla="*/ 62 w 174"/>
                <a:gd name="T27" fmla="*/ 50 h 169"/>
                <a:gd name="T28" fmla="*/ 43 w 174"/>
                <a:gd name="T29" fmla="*/ 33 h 169"/>
                <a:gd name="T30" fmla="*/ 25 w 174"/>
                <a:gd name="T31" fmla="*/ 0 h 169"/>
                <a:gd name="T32" fmla="*/ 4 w 174"/>
                <a:gd name="T33" fmla="*/ 33 h 169"/>
                <a:gd name="T34" fmla="*/ 25 w 174"/>
                <a:gd name="T35" fmla="*/ 50 h 169"/>
                <a:gd name="T36" fmla="*/ 0 w 174"/>
                <a:gd name="T37" fmla="*/ 96 h 169"/>
                <a:gd name="T38" fmla="*/ 25 w 174"/>
                <a:gd name="T39" fmla="*/ 107 h 169"/>
                <a:gd name="T40" fmla="*/ 18 w 174"/>
                <a:gd name="T41" fmla="*/ 153 h 169"/>
                <a:gd name="T42" fmla="*/ 8 w 174"/>
                <a:gd name="T43" fmla="*/ 169 h 169"/>
                <a:gd name="T44" fmla="*/ 73 w 174"/>
                <a:gd name="T45" fmla="*/ 92 h 169"/>
                <a:gd name="T46" fmla="*/ 73 w 174"/>
                <a:gd name="T47" fmla="*/ 108 h 169"/>
                <a:gd name="T48" fmla="*/ 109 w 174"/>
                <a:gd name="T49" fmla="*/ 125 h 169"/>
                <a:gd name="T50" fmla="*/ 64 w 174"/>
                <a:gd name="T51" fmla="*/ 141 h 169"/>
                <a:gd name="T52" fmla="*/ 109 w 174"/>
                <a:gd name="T53" fmla="*/ 168 h 169"/>
                <a:gd name="T54" fmla="*/ 126 w 174"/>
                <a:gd name="T55" fmla="*/ 141 h 169"/>
                <a:gd name="T56" fmla="*/ 171 w 174"/>
                <a:gd name="T57" fmla="*/ 125 h 169"/>
                <a:gd name="T58" fmla="*/ 126 w 174"/>
                <a:gd name="T59" fmla="*/ 108 h 169"/>
                <a:gd name="T60" fmla="*/ 161 w 174"/>
                <a:gd name="T61" fmla="*/ 92 h 169"/>
                <a:gd name="T62" fmla="*/ 126 w 174"/>
                <a:gd name="T63" fmla="*/ 77 h 169"/>
                <a:gd name="T64" fmla="*/ 109 w 174"/>
                <a:gd name="T65" fmla="*/ 9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169">
                  <a:moveTo>
                    <a:pt x="70" y="5"/>
                  </a:moveTo>
                  <a:lnTo>
                    <a:pt x="70" y="5"/>
                  </a:lnTo>
                  <a:lnTo>
                    <a:pt x="70" y="21"/>
                  </a:lnTo>
                  <a:lnTo>
                    <a:pt x="80" y="21"/>
                  </a:lnTo>
                  <a:cubicBezTo>
                    <a:pt x="85" y="34"/>
                    <a:pt x="92" y="45"/>
                    <a:pt x="102" y="54"/>
                  </a:cubicBezTo>
                  <a:cubicBezTo>
                    <a:pt x="91" y="59"/>
                    <a:pt x="78" y="63"/>
                    <a:pt x="63" y="66"/>
                  </a:cubicBezTo>
                  <a:lnTo>
                    <a:pt x="72" y="81"/>
                  </a:lnTo>
                  <a:cubicBezTo>
                    <a:pt x="89" y="77"/>
                    <a:pt x="105" y="71"/>
                    <a:pt x="118" y="65"/>
                  </a:cubicBezTo>
                  <a:cubicBezTo>
                    <a:pt x="131" y="72"/>
                    <a:pt x="148" y="77"/>
                    <a:pt x="168" y="80"/>
                  </a:cubicBezTo>
                  <a:lnTo>
                    <a:pt x="174" y="64"/>
                  </a:lnTo>
                  <a:cubicBezTo>
                    <a:pt x="159" y="62"/>
                    <a:pt x="145" y="59"/>
                    <a:pt x="134" y="55"/>
                  </a:cubicBezTo>
                  <a:cubicBezTo>
                    <a:pt x="147" y="45"/>
                    <a:pt x="155" y="34"/>
                    <a:pt x="160" y="20"/>
                  </a:cubicBezTo>
                  <a:lnTo>
                    <a:pt x="160" y="5"/>
                  </a:lnTo>
                  <a:lnTo>
                    <a:pt x="70" y="5"/>
                  </a:lnTo>
                  <a:close/>
                  <a:moveTo>
                    <a:pt x="97" y="21"/>
                  </a:moveTo>
                  <a:lnTo>
                    <a:pt x="97" y="21"/>
                  </a:lnTo>
                  <a:lnTo>
                    <a:pt x="141" y="21"/>
                  </a:lnTo>
                  <a:cubicBezTo>
                    <a:pt x="136" y="30"/>
                    <a:pt x="128" y="38"/>
                    <a:pt x="118" y="45"/>
                  </a:cubicBezTo>
                  <a:cubicBezTo>
                    <a:pt x="109" y="39"/>
                    <a:pt x="102" y="31"/>
                    <a:pt x="97" y="21"/>
                  </a:cubicBezTo>
                  <a:close/>
                  <a:moveTo>
                    <a:pt x="24" y="169"/>
                  </a:moveTo>
                  <a:lnTo>
                    <a:pt x="24" y="169"/>
                  </a:lnTo>
                  <a:cubicBezTo>
                    <a:pt x="37" y="169"/>
                    <a:pt x="43" y="163"/>
                    <a:pt x="43" y="151"/>
                  </a:cubicBezTo>
                  <a:lnTo>
                    <a:pt x="43" y="100"/>
                  </a:lnTo>
                  <a:cubicBezTo>
                    <a:pt x="49" y="98"/>
                    <a:pt x="56" y="95"/>
                    <a:pt x="63" y="92"/>
                  </a:cubicBezTo>
                  <a:lnTo>
                    <a:pt x="63" y="74"/>
                  </a:lnTo>
                  <a:cubicBezTo>
                    <a:pt x="56" y="77"/>
                    <a:pt x="49" y="80"/>
                    <a:pt x="43" y="83"/>
                  </a:cubicBezTo>
                  <a:lnTo>
                    <a:pt x="43" y="50"/>
                  </a:lnTo>
                  <a:lnTo>
                    <a:pt x="62" y="50"/>
                  </a:lnTo>
                  <a:lnTo>
                    <a:pt x="62" y="33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25" y="0"/>
                  </a:lnTo>
                  <a:lnTo>
                    <a:pt x="25" y="33"/>
                  </a:lnTo>
                  <a:lnTo>
                    <a:pt x="4" y="33"/>
                  </a:lnTo>
                  <a:lnTo>
                    <a:pt x="4" y="50"/>
                  </a:lnTo>
                  <a:lnTo>
                    <a:pt x="25" y="50"/>
                  </a:lnTo>
                  <a:lnTo>
                    <a:pt x="25" y="89"/>
                  </a:lnTo>
                  <a:cubicBezTo>
                    <a:pt x="17" y="92"/>
                    <a:pt x="8" y="94"/>
                    <a:pt x="0" y="96"/>
                  </a:cubicBezTo>
                  <a:lnTo>
                    <a:pt x="4" y="113"/>
                  </a:lnTo>
                  <a:cubicBezTo>
                    <a:pt x="11" y="111"/>
                    <a:pt x="18" y="109"/>
                    <a:pt x="25" y="107"/>
                  </a:cubicBezTo>
                  <a:lnTo>
                    <a:pt x="25" y="146"/>
                  </a:lnTo>
                  <a:cubicBezTo>
                    <a:pt x="25" y="151"/>
                    <a:pt x="23" y="153"/>
                    <a:pt x="18" y="153"/>
                  </a:cubicBezTo>
                  <a:cubicBezTo>
                    <a:pt x="14" y="153"/>
                    <a:pt x="9" y="152"/>
                    <a:pt x="4" y="152"/>
                  </a:cubicBezTo>
                  <a:lnTo>
                    <a:pt x="8" y="169"/>
                  </a:lnTo>
                  <a:lnTo>
                    <a:pt x="24" y="169"/>
                  </a:lnTo>
                  <a:close/>
                  <a:moveTo>
                    <a:pt x="73" y="92"/>
                  </a:moveTo>
                  <a:lnTo>
                    <a:pt x="73" y="92"/>
                  </a:lnTo>
                  <a:lnTo>
                    <a:pt x="73" y="108"/>
                  </a:lnTo>
                  <a:lnTo>
                    <a:pt x="109" y="108"/>
                  </a:lnTo>
                  <a:lnTo>
                    <a:pt x="109" y="125"/>
                  </a:lnTo>
                  <a:lnTo>
                    <a:pt x="64" y="125"/>
                  </a:lnTo>
                  <a:lnTo>
                    <a:pt x="64" y="141"/>
                  </a:lnTo>
                  <a:lnTo>
                    <a:pt x="109" y="141"/>
                  </a:lnTo>
                  <a:lnTo>
                    <a:pt x="109" y="168"/>
                  </a:lnTo>
                  <a:lnTo>
                    <a:pt x="126" y="168"/>
                  </a:lnTo>
                  <a:lnTo>
                    <a:pt x="126" y="141"/>
                  </a:lnTo>
                  <a:lnTo>
                    <a:pt x="171" y="141"/>
                  </a:lnTo>
                  <a:lnTo>
                    <a:pt x="171" y="125"/>
                  </a:lnTo>
                  <a:lnTo>
                    <a:pt x="126" y="125"/>
                  </a:lnTo>
                  <a:lnTo>
                    <a:pt x="126" y="108"/>
                  </a:lnTo>
                  <a:lnTo>
                    <a:pt x="161" y="108"/>
                  </a:lnTo>
                  <a:lnTo>
                    <a:pt x="161" y="92"/>
                  </a:lnTo>
                  <a:lnTo>
                    <a:pt x="126" y="92"/>
                  </a:lnTo>
                  <a:lnTo>
                    <a:pt x="126" y="77"/>
                  </a:lnTo>
                  <a:lnTo>
                    <a:pt x="109" y="77"/>
                  </a:lnTo>
                  <a:lnTo>
                    <a:pt x="109" y="92"/>
                  </a:lnTo>
                  <a:lnTo>
                    <a:pt x="73" y="9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5" name="Freeform 240"/>
            <p:cNvSpPr/>
            <p:nvPr/>
          </p:nvSpPr>
          <p:spPr bwMode="auto">
            <a:xfrm>
              <a:off x="8034338" y="2278063"/>
              <a:ext cx="654050" cy="458788"/>
            </a:xfrm>
            <a:custGeom>
              <a:avLst/>
              <a:gdLst>
                <a:gd name="T0" fmla="*/ 0 w 732"/>
                <a:gd name="T1" fmla="*/ 511 h 511"/>
                <a:gd name="T2" fmla="*/ 0 w 732"/>
                <a:gd name="T3" fmla="*/ 511 h 511"/>
                <a:gd name="T4" fmla="*/ 732 w 732"/>
                <a:gd name="T5" fmla="*/ 511 h 511"/>
                <a:gd name="T6" fmla="*/ 732 w 732"/>
                <a:gd name="T7" fmla="*/ 0 h 511"/>
                <a:gd name="T8" fmla="*/ 0 w 732"/>
                <a:gd name="T9" fmla="*/ 0 h 511"/>
                <a:gd name="T10" fmla="*/ 0 w 732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2" h="511">
                  <a:moveTo>
                    <a:pt x="0" y="511"/>
                  </a:moveTo>
                  <a:lnTo>
                    <a:pt x="0" y="511"/>
                  </a:lnTo>
                  <a:lnTo>
                    <a:pt x="732" y="511"/>
                  </a:lnTo>
                  <a:lnTo>
                    <a:pt x="732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6" name="Freeform 241"/>
            <p:cNvSpPr/>
            <p:nvPr/>
          </p:nvSpPr>
          <p:spPr bwMode="auto">
            <a:xfrm>
              <a:off x="8034338" y="2278063"/>
              <a:ext cx="654050" cy="458788"/>
            </a:xfrm>
            <a:custGeom>
              <a:avLst/>
              <a:gdLst>
                <a:gd name="T0" fmla="*/ 0 w 732"/>
                <a:gd name="T1" fmla="*/ 0 h 511"/>
                <a:gd name="T2" fmla="*/ 0 w 732"/>
                <a:gd name="T3" fmla="*/ 0 h 511"/>
                <a:gd name="T4" fmla="*/ 732 w 732"/>
                <a:gd name="T5" fmla="*/ 0 h 511"/>
                <a:gd name="T6" fmla="*/ 732 w 732"/>
                <a:gd name="T7" fmla="*/ 511 h 511"/>
                <a:gd name="T8" fmla="*/ 0 w 732"/>
                <a:gd name="T9" fmla="*/ 511 h 511"/>
                <a:gd name="T10" fmla="*/ 0 w 732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2" h="511">
                  <a:moveTo>
                    <a:pt x="0" y="0"/>
                  </a:moveTo>
                  <a:lnTo>
                    <a:pt x="0" y="0"/>
                  </a:lnTo>
                  <a:lnTo>
                    <a:pt x="732" y="0"/>
                  </a:lnTo>
                  <a:lnTo>
                    <a:pt x="732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7" name="Freeform 242"/>
            <p:cNvSpPr>
              <a:spLocks noEditPoints="1"/>
            </p:cNvSpPr>
            <p:nvPr/>
          </p:nvSpPr>
          <p:spPr bwMode="auto">
            <a:xfrm>
              <a:off x="8120063" y="2309813"/>
              <a:ext cx="149225" cy="155575"/>
            </a:xfrm>
            <a:custGeom>
              <a:avLst/>
              <a:gdLst>
                <a:gd name="T0" fmla="*/ 160 w 166"/>
                <a:gd name="T1" fmla="*/ 14 h 173"/>
                <a:gd name="T2" fmla="*/ 160 w 166"/>
                <a:gd name="T3" fmla="*/ 14 h 173"/>
                <a:gd name="T4" fmla="*/ 92 w 166"/>
                <a:gd name="T5" fmla="*/ 14 h 173"/>
                <a:gd name="T6" fmla="*/ 86 w 166"/>
                <a:gd name="T7" fmla="*/ 0 h 173"/>
                <a:gd name="T8" fmla="*/ 67 w 166"/>
                <a:gd name="T9" fmla="*/ 3 h 173"/>
                <a:gd name="T10" fmla="*/ 74 w 166"/>
                <a:gd name="T11" fmla="*/ 14 h 173"/>
                <a:gd name="T12" fmla="*/ 6 w 166"/>
                <a:gd name="T13" fmla="*/ 14 h 173"/>
                <a:gd name="T14" fmla="*/ 6 w 166"/>
                <a:gd name="T15" fmla="*/ 52 h 173"/>
                <a:gd name="T16" fmla="*/ 23 w 166"/>
                <a:gd name="T17" fmla="*/ 52 h 173"/>
                <a:gd name="T18" fmla="*/ 23 w 166"/>
                <a:gd name="T19" fmla="*/ 30 h 173"/>
                <a:gd name="T20" fmla="*/ 144 w 166"/>
                <a:gd name="T21" fmla="*/ 30 h 173"/>
                <a:gd name="T22" fmla="*/ 144 w 166"/>
                <a:gd name="T23" fmla="*/ 52 h 173"/>
                <a:gd name="T24" fmla="*/ 160 w 166"/>
                <a:gd name="T25" fmla="*/ 52 h 173"/>
                <a:gd name="T26" fmla="*/ 160 w 166"/>
                <a:gd name="T27" fmla="*/ 14 h 173"/>
                <a:gd name="T28" fmla="*/ 28 w 166"/>
                <a:gd name="T29" fmla="*/ 42 h 173"/>
                <a:gd name="T30" fmla="*/ 28 w 166"/>
                <a:gd name="T31" fmla="*/ 42 h 173"/>
                <a:gd name="T32" fmla="*/ 28 w 166"/>
                <a:gd name="T33" fmla="*/ 57 h 173"/>
                <a:gd name="T34" fmla="*/ 69 w 166"/>
                <a:gd name="T35" fmla="*/ 57 h 173"/>
                <a:gd name="T36" fmla="*/ 64 w 166"/>
                <a:gd name="T37" fmla="*/ 62 h 173"/>
                <a:gd name="T38" fmla="*/ 18 w 166"/>
                <a:gd name="T39" fmla="*/ 74 h 173"/>
                <a:gd name="T40" fmla="*/ 26 w 166"/>
                <a:gd name="T41" fmla="*/ 87 h 173"/>
                <a:gd name="T42" fmla="*/ 0 w 166"/>
                <a:gd name="T43" fmla="*/ 87 h 173"/>
                <a:gd name="T44" fmla="*/ 0 w 166"/>
                <a:gd name="T45" fmla="*/ 103 h 173"/>
                <a:gd name="T46" fmla="*/ 120 w 166"/>
                <a:gd name="T47" fmla="*/ 103 h 173"/>
                <a:gd name="T48" fmla="*/ 120 w 166"/>
                <a:gd name="T49" fmla="*/ 152 h 173"/>
                <a:gd name="T50" fmla="*/ 113 w 166"/>
                <a:gd name="T51" fmla="*/ 158 h 173"/>
                <a:gd name="T52" fmla="*/ 98 w 166"/>
                <a:gd name="T53" fmla="*/ 156 h 173"/>
                <a:gd name="T54" fmla="*/ 98 w 166"/>
                <a:gd name="T55" fmla="*/ 112 h 173"/>
                <a:gd name="T56" fmla="*/ 27 w 166"/>
                <a:gd name="T57" fmla="*/ 112 h 173"/>
                <a:gd name="T58" fmla="*/ 27 w 166"/>
                <a:gd name="T59" fmla="*/ 157 h 173"/>
                <a:gd name="T60" fmla="*/ 96 w 166"/>
                <a:gd name="T61" fmla="*/ 157 h 173"/>
                <a:gd name="T62" fmla="*/ 100 w 166"/>
                <a:gd name="T63" fmla="*/ 173 h 173"/>
                <a:gd name="T64" fmla="*/ 119 w 166"/>
                <a:gd name="T65" fmla="*/ 173 h 173"/>
                <a:gd name="T66" fmla="*/ 137 w 166"/>
                <a:gd name="T67" fmla="*/ 156 h 173"/>
                <a:gd name="T68" fmla="*/ 137 w 166"/>
                <a:gd name="T69" fmla="*/ 103 h 173"/>
                <a:gd name="T70" fmla="*/ 166 w 166"/>
                <a:gd name="T71" fmla="*/ 103 h 173"/>
                <a:gd name="T72" fmla="*/ 166 w 166"/>
                <a:gd name="T73" fmla="*/ 87 h 173"/>
                <a:gd name="T74" fmla="*/ 133 w 166"/>
                <a:gd name="T75" fmla="*/ 87 h 173"/>
                <a:gd name="T76" fmla="*/ 142 w 166"/>
                <a:gd name="T77" fmla="*/ 74 h 173"/>
                <a:gd name="T78" fmla="*/ 88 w 166"/>
                <a:gd name="T79" fmla="*/ 60 h 173"/>
                <a:gd name="T80" fmla="*/ 89 w 166"/>
                <a:gd name="T81" fmla="*/ 57 h 173"/>
                <a:gd name="T82" fmla="*/ 138 w 166"/>
                <a:gd name="T83" fmla="*/ 57 h 173"/>
                <a:gd name="T84" fmla="*/ 138 w 166"/>
                <a:gd name="T85" fmla="*/ 42 h 173"/>
                <a:gd name="T86" fmla="*/ 93 w 166"/>
                <a:gd name="T87" fmla="*/ 42 h 173"/>
                <a:gd name="T88" fmla="*/ 94 w 166"/>
                <a:gd name="T89" fmla="*/ 41 h 173"/>
                <a:gd name="T90" fmla="*/ 94 w 166"/>
                <a:gd name="T91" fmla="*/ 33 h 173"/>
                <a:gd name="T92" fmla="*/ 77 w 166"/>
                <a:gd name="T93" fmla="*/ 33 h 173"/>
                <a:gd name="T94" fmla="*/ 77 w 166"/>
                <a:gd name="T95" fmla="*/ 41 h 173"/>
                <a:gd name="T96" fmla="*/ 77 w 166"/>
                <a:gd name="T97" fmla="*/ 42 h 173"/>
                <a:gd name="T98" fmla="*/ 28 w 166"/>
                <a:gd name="T99" fmla="*/ 42 h 173"/>
                <a:gd name="T100" fmla="*/ 77 w 166"/>
                <a:gd name="T101" fmla="*/ 71 h 173"/>
                <a:gd name="T102" fmla="*/ 77 w 166"/>
                <a:gd name="T103" fmla="*/ 71 h 173"/>
                <a:gd name="T104" fmla="*/ 130 w 166"/>
                <a:gd name="T105" fmla="*/ 87 h 173"/>
                <a:gd name="T106" fmla="*/ 30 w 166"/>
                <a:gd name="T107" fmla="*/ 87 h 173"/>
                <a:gd name="T108" fmla="*/ 76 w 166"/>
                <a:gd name="T109" fmla="*/ 71 h 173"/>
                <a:gd name="T110" fmla="*/ 77 w 166"/>
                <a:gd name="T111" fmla="*/ 71 h 173"/>
                <a:gd name="T112" fmla="*/ 82 w 166"/>
                <a:gd name="T113" fmla="*/ 142 h 173"/>
                <a:gd name="T114" fmla="*/ 82 w 166"/>
                <a:gd name="T115" fmla="*/ 142 h 173"/>
                <a:gd name="T116" fmla="*/ 44 w 166"/>
                <a:gd name="T117" fmla="*/ 142 h 173"/>
                <a:gd name="T118" fmla="*/ 44 w 166"/>
                <a:gd name="T119" fmla="*/ 127 h 173"/>
                <a:gd name="T120" fmla="*/ 82 w 166"/>
                <a:gd name="T121" fmla="*/ 127 h 173"/>
                <a:gd name="T122" fmla="*/ 82 w 166"/>
                <a:gd name="T123" fmla="*/ 14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6" h="173">
                  <a:moveTo>
                    <a:pt x="160" y="14"/>
                  </a:moveTo>
                  <a:lnTo>
                    <a:pt x="160" y="14"/>
                  </a:lnTo>
                  <a:lnTo>
                    <a:pt x="92" y="14"/>
                  </a:lnTo>
                  <a:cubicBezTo>
                    <a:pt x="90" y="9"/>
                    <a:pt x="88" y="4"/>
                    <a:pt x="86" y="0"/>
                  </a:cubicBezTo>
                  <a:lnTo>
                    <a:pt x="67" y="3"/>
                  </a:lnTo>
                  <a:cubicBezTo>
                    <a:pt x="70" y="6"/>
                    <a:pt x="72" y="10"/>
                    <a:pt x="74" y="14"/>
                  </a:cubicBezTo>
                  <a:lnTo>
                    <a:pt x="6" y="14"/>
                  </a:lnTo>
                  <a:lnTo>
                    <a:pt x="6" y="52"/>
                  </a:lnTo>
                  <a:lnTo>
                    <a:pt x="23" y="52"/>
                  </a:lnTo>
                  <a:lnTo>
                    <a:pt x="23" y="30"/>
                  </a:lnTo>
                  <a:lnTo>
                    <a:pt x="144" y="30"/>
                  </a:lnTo>
                  <a:lnTo>
                    <a:pt x="144" y="52"/>
                  </a:lnTo>
                  <a:lnTo>
                    <a:pt x="160" y="52"/>
                  </a:lnTo>
                  <a:lnTo>
                    <a:pt x="160" y="14"/>
                  </a:lnTo>
                  <a:close/>
                  <a:moveTo>
                    <a:pt x="28" y="42"/>
                  </a:moveTo>
                  <a:lnTo>
                    <a:pt x="28" y="42"/>
                  </a:lnTo>
                  <a:lnTo>
                    <a:pt x="28" y="57"/>
                  </a:lnTo>
                  <a:lnTo>
                    <a:pt x="69" y="57"/>
                  </a:lnTo>
                  <a:cubicBezTo>
                    <a:pt x="68" y="59"/>
                    <a:pt x="66" y="60"/>
                    <a:pt x="64" y="62"/>
                  </a:cubicBezTo>
                  <a:cubicBezTo>
                    <a:pt x="56" y="66"/>
                    <a:pt x="41" y="70"/>
                    <a:pt x="18" y="74"/>
                  </a:cubicBezTo>
                  <a:lnTo>
                    <a:pt x="26" y="87"/>
                  </a:lnTo>
                  <a:lnTo>
                    <a:pt x="0" y="87"/>
                  </a:lnTo>
                  <a:lnTo>
                    <a:pt x="0" y="103"/>
                  </a:lnTo>
                  <a:lnTo>
                    <a:pt x="120" y="103"/>
                  </a:lnTo>
                  <a:lnTo>
                    <a:pt x="120" y="152"/>
                  </a:lnTo>
                  <a:cubicBezTo>
                    <a:pt x="120" y="156"/>
                    <a:pt x="117" y="158"/>
                    <a:pt x="113" y="158"/>
                  </a:cubicBezTo>
                  <a:cubicBezTo>
                    <a:pt x="108" y="158"/>
                    <a:pt x="103" y="157"/>
                    <a:pt x="98" y="156"/>
                  </a:cubicBezTo>
                  <a:lnTo>
                    <a:pt x="98" y="112"/>
                  </a:lnTo>
                  <a:lnTo>
                    <a:pt x="27" y="112"/>
                  </a:lnTo>
                  <a:lnTo>
                    <a:pt x="27" y="157"/>
                  </a:lnTo>
                  <a:lnTo>
                    <a:pt x="96" y="157"/>
                  </a:lnTo>
                  <a:lnTo>
                    <a:pt x="100" y="173"/>
                  </a:lnTo>
                  <a:lnTo>
                    <a:pt x="119" y="173"/>
                  </a:lnTo>
                  <a:cubicBezTo>
                    <a:pt x="131" y="173"/>
                    <a:pt x="137" y="167"/>
                    <a:pt x="137" y="156"/>
                  </a:cubicBezTo>
                  <a:lnTo>
                    <a:pt x="137" y="103"/>
                  </a:lnTo>
                  <a:lnTo>
                    <a:pt x="166" y="103"/>
                  </a:lnTo>
                  <a:lnTo>
                    <a:pt x="166" y="87"/>
                  </a:lnTo>
                  <a:lnTo>
                    <a:pt x="133" y="87"/>
                  </a:lnTo>
                  <a:lnTo>
                    <a:pt x="142" y="74"/>
                  </a:lnTo>
                  <a:cubicBezTo>
                    <a:pt x="125" y="68"/>
                    <a:pt x="107" y="64"/>
                    <a:pt x="88" y="60"/>
                  </a:cubicBezTo>
                  <a:lnTo>
                    <a:pt x="89" y="57"/>
                  </a:lnTo>
                  <a:lnTo>
                    <a:pt x="138" y="57"/>
                  </a:lnTo>
                  <a:lnTo>
                    <a:pt x="138" y="42"/>
                  </a:lnTo>
                  <a:lnTo>
                    <a:pt x="93" y="42"/>
                  </a:lnTo>
                  <a:cubicBezTo>
                    <a:pt x="93" y="42"/>
                    <a:pt x="94" y="42"/>
                    <a:pt x="94" y="41"/>
                  </a:cubicBezTo>
                  <a:lnTo>
                    <a:pt x="94" y="33"/>
                  </a:lnTo>
                  <a:lnTo>
                    <a:pt x="77" y="33"/>
                  </a:lnTo>
                  <a:lnTo>
                    <a:pt x="77" y="41"/>
                  </a:lnTo>
                  <a:cubicBezTo>
                    <a:pt x="77" y="41"/>
                    <a:pt x="77" y="42"/>
                    <a:pt x="77" y="42"/>
                  </a:cubicBezTo>
                  <a:lnTo>
                    <a:pt x="28" y="42"/>
                  </a:lnTo>
                  <a:close/>
                  <a:moveTo>
                    <a:pt x="77" y="71"/>
                  </a:moveTo>
                  <a:lnTo>
                    <a:pt x="77" y="71"/>
                  </a:lnTo>
                  <a:cubicBezTo>
                    <a:pt x="95" y="75"/>
                    <a:pt x="113" y="80"/>
                    <a:pt x="130" y="87"/>
                  </a:cubicBezTo>
                  <a:lnTo>
                    <a:pt x="30" y="87"/>
                  </a:lnTo>
                  <a:cubicBezTo>
                    <a:pt x="51" y="83"/>
                    <a:pt x="67" y="78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lose/>
                  <a:moveTo>
                    <a:pt x="82" y="142"/>
                  </a:moveTo>
                  <a:lnTo>
                    <a:pt x="82" y="142"/>
                  </a:lnTo>
                  <a:lnTo>
                    <a:pt x="44" y="142"/>
                  </a:lnTo>
                  <a:lnTo>
                    <a:pt x="44" y="127"/>
                  </a:lnTo>
                  <a:lnTo>
                    <a:pt x="82" y="127"/>
                  </a:lnTo>
                  <a:lnTo>
                    <a:pt x="82" y="1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8" name="Freeform 243"/>
            <p:cNvSpPr>
              <a:spLocks noEditPoints="1"/>
            </p:cNvSpPr>
            <p:nvPr/>
          </p:nvSpPr>
          <p:spPr bwMode="auto">
            <a:xfrm>
              <a:off x="8285163" y="2309813"/>
              <a:ext cx="152400" cy="155575"/>
            </a:xfrm>
            <a:custGeom>
              <a:avLst/>
              <a:gdLst>
                <a:gd name="T0" fmla="*/ 7 w 170"/>
                <a:gd name="T1" fmla="*/ 18 h 173"/>
                <a:gd name="T2" fmla="*/ 7 w 170"/>
                <a:gd name="T3" fmla="*/ 18 h 173"/>
                <a:gd name="T4" fmla="*/ 7 w 170"/>
                <a:gd name="T5" fmla="*/ 36 h 173"/>
                <a:gd name="T6" fmla="*/ 49 w 170"/>
                <a:gd name="T7" fmla="*/ 36 h 173"/>
                <a:gd name="T8" fmla="*/ 0 w 170"/>
                <a:gd name="T9" fmla="*/ 100 h 173"/>
                <a:gd name="T10" fmla="*/ 11 w 170"/>
                <a:gd name="T11" fmla="*/ 115 h 173"/>
                <a:gd name="T12" fmla="*/ 26 w 170"/>
                <a:gd name="T13" fmla="*/ 100 h 173"/>
                <a:gd name="T14" fmla="*/ 26 w 170"/>
                <a:gd name="T15" fmla="*/ 173 h 173"/>
                <a:gd name="T16" fmla="*/ 43 w 170"/>
                <a:gd name="T17" fmla="*/ 173 h 173"/>
                <a:gd name="T18" fmla="*/ 43 w 170"/>
                <a:gd name="T19" fmla="*/ 79 h 173"/>
                <a:gd name="T20" fmla="*/ 68 w 170"/>
                <a:gd name="T21" fmla="*/ 36 h 173"/>
                <a:gd name="T22" fmla="*/ 168 w 170"/>
                <a:gd name="T23" fmla="*/ 36 h 173"/>
                <a:gd name="T24" fmla="*/ 168 w 170"/>
                <a:gd name="T25" fmla="*/ 18 h 173"/>
                <a:gd name="T26" fmla="*/ 75 w 170"/>
                <a:gd name="T27" fmla="*/ 18 h 173"/>
                <a:gd name="T28" fmla="*/ 80 w 170"/>
                <a:gd name="T29" fmla="*/ 2 h 173"/>
                <a:gd name="T30" fmla="*/ 62 w 170"/>
                <a:gd name="T31" fmla="*/ 0 h 173"/>
                <a:gd name="T32" fmla="*/ 56 w 170"/>
                <a:gd name="T33" fmla="*/ 18 h 173"/>
                <a:gd name="T34" fmla="*/ 7 w 170"/>
                <a:gd name="T35" fmla="*/ 18 h 173"/>
                <a:gd name="T36" fmla="*/ 56 w 170"/>
                <a:gd name="T37" fmla="*/ 106 h 173"/>
                <a:gd name="T38" fmla="*/ 56 w 170"/>
                <a:gd name="T39" fmla="*/ 106 h 173"/>
                <a:gd name="T40" fmla="*/ 56 w 170"/>
                <a:gd name="T41" fmla="*/ 123 h 173"/>
                <a:gd name="T42" fmla="*/ 108 w 170"/>
                <a:gd name="T43" fmla="*/ 123 h 173"/>
                <a:gd name="T44" fmla="*/ 108 w 170"/>
                <a:gd name="T45" fmla="*/ 147 h 173"/>
                <a:gd name="T46" fmla="*/ 99 w 170"/>
                <a:gd name="T47" fmla="*/ 156 h 173"/>
                <a:gd name="T48" fmla="*/ 79 w 170"/>
                <a:gd name="T49" fmla="*/ 156 h 173"/>
                <a:gd name="T50" fmla="*/ 83 w 170"/>
                <a:gd name="T51" fmla="*/ 172 h 173"/>
                <a:gd name="T52" fmla="*/ 106 w 170"/>
                <a:gd name="T53" fmla="*/ 172 h 173"/>
                <a:gd name="T54" fmla="*/ 125 w 170"/>
                <a:gd name="T55" fmla="*/ 153 h 173"/>
                <a:gd name="T56" fmla="*/ 125 w 170"/>
                <a:gd name="T57" fmla="*/ 123 h 173"/>
                <a:gd name="T58" fmla="*/ 170 w 170"/>
                <a:gd name="T59" fmla="*/ 123 h 173"/>
                <a:gd name="T60" fmla="*/ 170 w 170"/>
                <a:gd name="T61" fmla="*/ 106 h 173"/>
                <a:gd name="T62" fmla="*/ 125 w 170"/>
                <a:gd name="T63" fmla="*/ 106 h 173"/>
                <a:gd name="T64" fmla="*/ 125 w 170"/>
                <a:gd name="T65" fmla="*/ 98 h 173"/>
                <a:gd name="T66" fmla="*/ 159 w 170"/>
                <a:gd name="T67" fmla="*/ 71 h 173"/>
                <a:gd name="T68" fmla="*/ 159 w 170"/>
                <a:gd name="T69" fmla="*/ 55 h 173"/>
                <a:gd name="T70" fmla="*/ 70 w 170"/>
                <a:gd name="T71" fmla="*/ 55 h 173"/>
                <a:gd name="T72" fmla="*/ 70 w 170"/>
                <a:gd name="T73" fmla="*/ 71 h 173"/>
                <a:gd name="T74" fmla="*/ 136 w 170"/>
                <a:gd name="T75" fmla="*/ 71 h 173"/>
                <a:gd name="T76" fmla="*/ 108 w 170"/>
                <a:gd name="T77" fmla="*/ 91 h 173"/>
                <a:gd name="T78" fmla="*/ 108 w 170"/>
                <a:gd name="T79" fmla="*/ 106 h 173"/>
                <a:gd name="T80" fmla="*/ 56 w 170"/>
                <a:gd name="T81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0" h="173">
                  <a:moveTo>
                    <a:pt x="7" y="18"/>
                  </a:moveTo>
                  <a:lnTo>
                    <a:pt x="7" y="18"/>
                  </a:lnTo>
                  <a:lnTo>
                    <a:pt x="7" y="36"/>
                  </a:lnTo>
                  <a:lnTo>
                    <a:pt x="49" y="36"/>
                  </a:lnTo>
                  <a:cubicBezTo>
                    <a:pt x="37" y="60"/>
                    <a:pt x="21" y="82"/>
                    <a:pt x="0" y="100"/>
                  </a:cubicBezTo>
                  <a:lnTo>
                    <a:pt x="11" y="115"/>
                  </a:lnTo>
                  <a:cubicBezTo>
                    <a:pt x="16" y="110"/>
                    <a:pt x="21" y="105"/>
                    <a:pt x="26" y="100"/>
                  </a:cubicBezTo>
                  <a:lnTo>
                    <a:pt x="26" y="173"/>
                  </a:lnTo>
                  <a:lnTo>
                    <a:pt x="43" y="173"/>
                  </a:lnTo>
                  <a:lnTo>
                    <a:pt x="43" y="79"/>
                  </a:lnTo>
                  <a:cubicBezTo>
                    <a:pt x="53" y="66"/>
                    <a:pt x="61" y="51"/>
                    <a:pt x="68" y="36"/>
                  </a:cubicBezTo>
                  <a:lnTo>
                    <a:pt x="168" y="36"/>
                  </a:lnTo>
                  <a:lnTo>
                    <a:pt x="168" y="18"/>
                  </a:lnTo>
                  <a:lnTo>
                    <a:pt x="75" y="18"/>
                  </a:lnTo>
                  <a:cubicBezTo>
                    <a:pt x="77" y="13"/>
                    <a:pt x="79" y="8"/>
                    <a:pt x="80" y="2"/>
                  </a:cubicBezTo>
                  <a:lnTo>
                    <a:pt x="62" y="0"/>
                  </a:lnTo>
                  <a:cubicBezTo>
                    <a:pt x="61" y="6"/>
                    <a:pt x="59" y="12"/>
                    <a:pt x="56" y="18"/>
                  </a:cubicBezTo>
                  <a:lnTo>
                    <a:pt x="7" y="18"/>
                  </a:lnTo>
                  <a:close/>
                  <a:moveTo>
                    <a:pt x="56" y="106"/>
                  </a:moveTo>
                  <a:lnTo>
                    <a:pt x="56" y="106"/>
                  </a:lnTo>
                  <a:lnTo>
                    <a:pt x="56" y="123"/>
                  </a:lnTo>
                  <a:lnTo>
                    <a:pt x="108" y="123"/>
                  </a:lnTo>
                  <a:lnTo>
                    <a:pt x="108" y="147"/>
                  </a:lnTo>
                  <a:cubicBezTo>
                    <a:pt x="108" y="153"/>
                    <a:pt x="105" y="156"/>
                    <a:pt x="99" y="156"/>
                  </a:cubicBezTo>
                  <a:cubicBezTo>
                    <a:pt x="92" y="156"/>
                    <a:pt x="85" y="156"/>
                    <a:pt x="79" y="156"/>
                  </a:cubicBezTo>
                  <a:lnTo>
                    <a:pt x="83" y="172"/>
                  </a:lnTo>
                  <a:lnTo>
                    <a:pt x="106" y="172"/>
                  </a:lnTo>
                  <a:cubicBezTo>
                    <a:pt x="119" y="172"/>
                    <a:pt x="125" y="166"/>
                    <a:pt x="125" y="153"/>
                  </a:cubicBezTo>
                  <a:lnTo>
                    <a:pt x="125" y="123"/>
                  </a:lnTo>
                  <a:lnTo>
                    <a:pt x="170" y="123"/>
                  </a:lnTo>
                  <a:lnTo>
                    <a:pt x="170" y="106"/>
                  </a:lnTo>
                  <a:lnTo>
                    <a:pt x="125" y="106"/>
                  </a:lnTo>
                  <a:lnTo>
                    <a:pt x="125" y="98"/>
                  </a:lnTo>
                  <a:cubicBezTo>
                    <a:pt x="138" y="89"/>
                    <a:pt x="149" y="80"/>
                    <a:pt x="159" y="71"/>
                  </a:cubicBezTo>
                  <a:lnTo>
                    <a:pt x="159" y="55"/>
                  </a:lnTo>
                  <a:lnTo>
                    <a:pt x="70" y="55"/>
                  </a:lnTo>
                  <a:lnTo>
                    <a:pt x="70" y="71"/>
                  </a:lnTo>
                  <a:lnTo>
                    <a:pt x="136" y="71"/>
                  </a:lnTo>
                  <a:cubicBezTo>
                    <a:pt x="127" y="78"/>
                    <a:pt x="118" y="85"/>
                    <a:pt x="108" y="91"/>
                  </a:cubicBezTo>
                  <a:lnTo>
                    <a:pt x="108" y="106"/>
                  </a:lnTo>
                  <a:lnTo>
                    <a:pt x="56" y="1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9" name="Freeform 244"/>
            <p:cNvSpPr>
              <a:spLocks noEditPoints="1"/>
            </p:cNvSpPr>
            <p:nvPr/>
          </p:nvSpPr>
          <p:spPr bwMode="auto">
            <a:xfrm>
              <a:off x="8451850" y="2316163"/>
              <a:ext cx="153987" cy="149225"/>
            </a:xfrm>
            <a:custGeom>
              <a:avLst/>
              <a:gdLst>
                <a:gd name="T0" fmla="*/ 17 w 172"/>
                <a:gd name="T1" fmla="*/ 0 h 166"/>
                <a:gd name="T2" fmla="*/ 77 w 172"/>
                <a:gd name="T3" fmla="*/ 49 h 166"/>
                <a:gd name="T4" fmla="*/ 17 w 172"/>
                <a:gd name="T5" fmla="*/ 0 h 166"/>
                <a:gd name="T6" fmla="*/ 61 w 172"/>
                <a:gd name="T7" fmla="*/ 34 h 166"/>
                <a:gd name="T8" fmla="*/ 33 w 172"/>
                <a:gd name="T9" fmla="*/ 15 h 166"/>
                <a:gd name="T10" fmla="*/ 61 w 172"/>
                <a:gd name="T11" fmla="*/ 34 h 166"/>
                <a:gd name="T12" fmla="*/ 94 w 172"/>
                <a:gd name="T13" fmla="*/ 0 h 166"/>
                <a:gd name="T14" fmla="*/ 132 w 172"/>
                <a:gd name="T15" fmla="*/ 49 h 166"/>
                <a:gd name="T16" fmla="*/ 126 w 172"/>
                <a:gd name="T17" fmla="*/ 64 h 166"/>
                <a:gd name="T18" fmla="*/ 90 w 172"/>
                <a:gd name="T19" fmla="*/ 53 h 166"/>
                <a:gd name="T20" fmla="*/ 65 w 172"/>
                <a:gd name="T21" fmla="*/ 64 h 166"/>
                <a:gd name="T22" fmla="*/ 3 w 172"/>
                <a:gd name="T23" fmla="*/ 79 h 166"/>
                <a:gd name="T24" fmla="*/ 0 w 172"/>
                <a:gd name="T25" fmla="*/ 102 h 166"/>
                <a:gd name="T26" fmla="*/ 20 w 172"/>
                <a:gd name="T27" fmla="*/ 112 h 166"/>
                <a:gd name="T28" fmla="*/ 35 w 172"/>
                <a:gd name="T29" fmla="*/ 166 h 166"/>
                <a:gd name="T30" fmla="*/ 62 w 172"/>
                <a:gd name="T31" fmla="*/ 159 h 166"/>
                <a:gd name="T32" fmla="*/ 78 w 172"/>
                <a:gd name="T33" fmla="*/ 166 h 166"/>
                <a:gd name="T34" fmla="*/ 37 w 172"/>
                <a:gd name="T35" fmla="*/ 105 h 166"/>
                <a:gd name="T36" fmla="*/ 103 w 172"/>
                <a:gd name="T37" fmla="*/ 79 h 166"/>
                <a:gd name="T38" fmla="*/ 93 w 172"/>
                <a:gd name="T39" fmla="*/ 105 h 166"/>
                <a:gd name="T40" fmla="*/ 109 w 172"/>
                <a:gd name="T41" fmla="*/ 166 h 166"/>
                <a:gd name="T42" fmla="*/ 139 w 172"/>
                <a:gd name="T43" fmla="*/ 159 h 166"/>
                <a:gd name="T44" fmla="*/ 154 w 172"/>
                <a:gd name="T45" fmla="*/ 166 h 166"/>
                <a:gd name="T46" fmla="*/ 165 w 172"/>
                <a:gd name="T47" fmla="*/ 116 h 166"/>
                <a:gd name="T48" fmla="*/ 122 w 172"/>
                <a:gd name="T49" fmla="*/ 79 h 166"/>
                <a:gd name="T50" fmla="*/ 168 w 172"/>
                <a:gd name="T51" fmla="*/ 64 h 166"/>
                <a:gd name="T52" fmla="*/ 134 w 172"/>
                <a:gd name="T53" fmla="*/ 49 h 166"/>
                <a:gd name="T54" fmla="*/ 156 w 172"/>
                <a:gd name="T55" fmla="*/ 0 h 166"/>
                <a:gd name="T56" fmla="*/ 140 w 172"/>
                <a:gd name="T57" fmla="*/ 34 h 166"/>
                <a:gd name="T58" fmla="*/ 110 w 172"/>
                <a:gd name="T59" fmla="*/ 34 h 166"/>
                <a:gd name="T60" fmla="*/ 140 w 172"/>
                <a:gd name="T61" fmla="*/ 15 h 166"/>
                <a:gd name="T62" fmla="*/ 35 w 172"/>
                <a:gd name="T63" fmla="*/ 144 h 166"/>
                <a:gd name="T64" fmla="*/ 35 w 172"/>
                <a:gd name="T65" fmla="*/ 120 h 166"/>
                <a:gd name="T66" fmla="*/ 62 w 172"/>
                <a:gd name="T67" fmla="*/ 144 h 166"/>
                <a:gd name="T68" fmla="*/ 109 w 172"/>
                <a:gd name="T69" fmla="*/ 144 h 166"/>
                <a:gd name="T70" fmla="*/ 109 w 172"/>
                <a:gd name="T71" fmla="*/ 120 h 166"/>
                <a:gd name="T72" fmla="*/ 139 w 172"/>
                <a:gd name="T73" fmla="*/ 14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66">
                  <a:moveTo>
                    <a:pt x="17" y="0"/>
                  </a:moveTo>
                  <a:lnTo>
                    <a:pt x="17" y="0"/>
                  </a:lnTo>
                  <a:lnTo>
                    <a:pt x="17" y="49"/>
                  </a:lnTo>
                  <a:lnTo>
                    <a:pt x="77" y="49"/>
                  </a:lnTo>
                  <a:lnTo>
                    <a:pt x="77" y="0"/>
                  </a:lnTo>
                  <a:lnTo>
                    <a:pt x="17" y="0"/>
                  </a:lnTo>
                  <a:close/>
                  <a:moveTo>
                    <a:pt x="61" y="34"/>
                  </a:moveTo>
                  <a:lnTo>
                    <a:pt x="61" y="34"/>
                  </a:lnTo>
                  <a:lnTo>
                    <a:pt x="33" y="34"/>
                  </a:lnTo>
                  <a:lnTo>
                    <a:pt x="33" y="15"/>
                  </a:lnTo>
                  <a:lnTo>
                    <a:pt x="61" y="15"/>
                  </a:lnTo>
                  <a:lnTo>
                    <a:pt x="61" y="34"/>
                  </a:lnTo>
                  <a:close/>
                  <a:moveTo>
                    <a:pt x="94" y="0"/>
                  </a:moveTo>
                  <a:lnTo>
                    <a:pt x="94" y="0"/>
                  </a:lnTo>
                  <a:lnTo>
                    <a:pt x="94" y="49"/>
                  </a:lnTo>
                  <a:lnTo>
                    <a:pt x="132" y="49"/>
                  </a:lnTo>
                  <a:lnTo>
                    <a:pt x="118" y="53"/>
                  </a:lnTo>
                  <a:cubicBezTo>
                    <a:pt x="121" y="56"/>
                    <a:pt x="123" y="60"/>
                    <a:pt x="126" y="64"/>
                  </a:cubicBezTo>
                  <a:lnTo>
                    <a:pt x="84" y="64"/>
                  </a:lnTo>
                  <a:cubicBezTo>
                    <a:pt x="86" y="60"/>
                    <a:pt x="88" y="56"/>
                    <a:pt x="90" y="53"/>
                  </a:cubicBezTo>
                  <a:lnTo>
                    <a:pt x="73" y="51"/>
                  </a:lnTo>
                  <a:cubicBezTo>
                    <a:pt x="71" y="55"/>
                    <a:pt x="68" y="60"/>
                    <a:pt x="65" y="64"/>
                  </a:cubicBezTo>
                  <a:lnTo>
                    <a:pt x="3" y="64"/>
                  </a:lnTo>
                  <a:lnTo>
                    <a:pt x="3" y="79"/>
                  </a:lnTo>
                  <a:lnTo>
                    <a:pt x="49" y="79"/>
                  </a:lnTo>
                  <a:cubicBezTo>
                    <a:pt x="37" y="89"/>
                    <a:pt x="20" y="96"/>
                    <a:pt x="0" y="102"/>
                  </a:cubicBezTo>
                  <a:lnTo>
                    <a:pt x="8" y="116"/>
                  </a:lnTo>
                  <a:cubicBezTo>
                    <a:pt x="12" y="115"/>
                    <a:pt x="16" y="114"/>
                    <a:pt x="20" y="112"/>
                  </a:cubicBezTo>
                  <a:lnTo>
                    <a:pt x="20" y="166"/>
                  </a:lnTo>
                  <a:lnTo>
                    <a:pt x="35" y="166"/>
                  </a:lnTo>
                  <a:lnTo>
                    <a:pt x="35" y="159"/>
                  </a:lnTo>
                  <a:lnTo>
                    <a:pt x="62" y="159"/>
                  </a:lnTo>
                  <a:lnTo>
                    <a:pt x="62" y="166"/>
                  </a:lnTo>
                  <a:lnTo>
                    <a:pt x="78" y="166"/>
                  </a:lnTo>
                  <a:lnTo>
                    <a:pt x="78" y="105"/>
                  </a:lnTo>
                  <a:lnTo>
                    <a:pt x="37" y="105"/>
                  </a:lnTo>
                  <a:cubicBezTo>
                    <a:pt x="51" y="98"/>
                    <a:pt x="63" y="90"/>
                    <a:pt x="73" y="79"/>
                  </a:cubicBezTo>
                  <a:lnTo>
                    <a:pt x="103" y="79"/>
                  </a:lnTo>
                  <a:cubicBezTo>
                    <a:pt x="111" y="89"/>
                    <a:pt x="123" y="98"/>
                    <a:pt x="137" y="105"/>
                  </a:cubicBezTo>
                  <a:lnTo>
                    <a:pt x="93" y="105"/>
                  </a:lnTo>
                  <a:lnTo>
                    <a:pt x="93" y="166"/>
                  </a:lnTo>
                  <a:lnTo>
                    <a:pt x="109" y="166"/>
                  </a:lnTo>
                  <a:lnTo>
                    <a:pt x="109" y="159"/>
                  </a:lnTo>
                  <a:lnTo>
                    <a:pt x="139" y="159"/>
                  </a:lnTo>
                  <a:lnTo>
                    <a:pt x="139" y="166"/>
                  </a:lnTo>
                  <a:lnTo>
                    <a:pt x="154" y="166"/>
                  </a:lnTo>
                  <a:lnTo>
                    <a:pt x="154" y="113"/>
                  </a:lnTo>
                  <a:cubicBezTo>
                    <a:pt x="158" y="114"/>
                    <a:pt x="161" y="115"/>
                    <a:pt x="165" y="116"/>
                  </a:cubicBezTo>
                  <a:lnTo>
                    <a:pt x="172" y="102"/>
                  </a:lnTo>
                  <a:cubicBezTo>
                    <a:pt x="150" y="96"/>
                    <a:pt x="134" y="89"/>
                    <a:pt x="122" y="79"/>
                  </a:cubicBezTo>
                  <a:lnTo>
                    <a:pt x="168" y="79"/>
                  </a:lnTo>
                  <a:lnTo>
                    <a:pt x="168" y="64"/>
                  </a:lnTo>
                  <a:lnTo>
                    <a:pt x="143" y="64"/>
                  </a:lnTo>
                  <a:cubicBezTo>
                    <a:pt x="140" y="59"/>
                    <a:pt x="137" y="54"/>
                    <a:pt x="134" y="49"/>
                  </a:cubicBezTo>
                  <a:lnTo>
                    <a:pt x="156" y="49"/>
                  </a:lnTo>
                  <a:lnTo>
                    <a:pt x="156" y="0"/>
                  </a:lnTo>
                  <a:lnTo>
                    <a:pt x="94" y="0"/>
                  </a:lnTo>
                  <a:close/>
                  <a:moveTo>
                    <a:pt x="140" y="34"/>
                  </a:moveTo>
                  <a:lnTo>
                    <a:pt x="140" y="34"/>
                  </a:lnTo>
                  <a:lnTo>
                    <a:pt x="110" y="34"/>
                  </a:lnTo>
                  <a:lnTo>
                    <a:pt x="110" y="15"/>
                  </a:lnTo>
                  <a:lnTo>
                    <a:pt x="140" y="15"/>
                  </a:lnTo>
                  <a:lnTo>
                    <a:pt x="140" y="34"/>
                  </a:lnTo>
                  <a:close/>
                  <a:moveTo>
                    <a:pt x="35" y="144"/>
                  </a:moveTo>
                  <a:lnTo>
                    <a:pt x="35" y="144"/>
                  </a:lnTo>
                  <a:lnTo>
                    <a:pt x="35" y="120"/>
                  </a:lnTo>
                  <a:lnTo>
                    <a:pt x="62" y="120"/>
                  </a:lnTo>
                  <a:lnTo>
                    <a:pt x="62" y="144"/>
                  </a:lnTo>
                  <a:lnTo>
                    <a:pt x="35" y="144"/>
                  </a:lnTo>
                  <a:close/>
                  <a:moveTo>
                    <a:pt x="109" y="144"/>
                  </a:moveTo>
                  <a:lnTo>
                    <a:pt x="109" y="144"/>
                  </a:lnTo>
                  <a:lnTo>
                    <a:pt x="109" y="120"/>
                  </a:lnTo>
                  <a:lnTo>
                    <a:pt x="139" y="120"/>
                  </a:lnTo>
                  <a:lnTo>
                    <a:pt x="139" y="144"/>
                  </a:lnTo>
                  <a:lnTo>
                    <a:pt x="109" y="14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0" name="Freeform 245"/>
            <p:cNvSpPr>
              <a:spLocks noEditPoints="1"/>
            </p:cNvSpPr>
            <p:nvPr/>
          </p:nvSpPr>
          <p:spPr bwMode="auto">
            <a:xfrm>
              <a:off x="8201025" y="2551113"/>
              <a:ext cx="153987" cy="153988"/>
            </a:xfrm>
            <a:custGeom>
              <a:avLst/>
              <a:gdLst>
                <a:gd name="T0" fmla="*/ 58 w 171"/>
                <a:gd name="T1" fmla="*/ 2 h 171"/>
                <a:gd name="T2" fmla="*/ 58 w 171"/>
                <a:gd name="T3" fmla="*/ 2 h 171"/>
                <a:gd name="T4" fmla="*/ 33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2 h 171"/>
                <a:gd name="T16" fmla="*/ 63 w 171"/>
                <a:gd name="T17" fmla="*/ 88 h 171"/>
                <a:gd name="T18" fmla="*/ 63 w 171"/>
                <a:gd name="T19" fmla="*/ 88 h 171"/>
                <a:gd name="T20" fmla="*/ 47 w 171"/>
                <a:gd name="T21" fmla="*/ 127 h 171"/>
                <a:gd name="T22" fmla="*/ 9 w 171"/>
                <a:gd name="T23" fmla="*/ 156 h 171"/>
                <a:gd name="T24" fmla="*/ 20 w 171"/>
                <a:gd name="T25" fmla="*/ 171 h 171"/>
                <a:gd name="T26" fmla="*/ 63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8 w 171"/>
                <a:gd name="T35" fmla="*/ 152 h 171"/>
                <a:gd name="T36" fmla="*/ 67 w 171"/>
                <a:gd name="T37" fmla="*/ 152 h 171"/>
                <a:gd name="T38" fmla="*/ 72 w 171"/>
                <a:gd name="T39" fmla="*/ 169 h 171"/>
                <a:gd name="T40" fmla="*/ 107 w 171"/>
                <a:gd name="T41" fmla="*/ 169 h 171"/>
                <a:gd name="T42" fmla="*/ 128 w 171"/>
                <a:gd name="T43" fmla="*/ 160 h 171"/>
                <a:gd name="T44" fmla="*/ 137 w 171"/>
                <a:gd name="T45" fmla="*/ 129 h 171"/>
                <a:gd name="T46" fmla="*/ 141 w 171"/>
                <a:gd name="T47" fmla="*/ 71 h 171"/>
                <a:gd name="T48" fmla="*/ 28 w 171"/>
                <a:gd name="T49" fmla="*/ 71 h 171"/>
                <a:gd name="T50" fmla="*/ 28 w 171"/>
                <a:gd name="T51" fmla="*/ 88 h 171"/>
                <a:gd name="T52" fmla="*/ 63 w 171"/>
                <a:gd name="T53" fmla="*/ 88 h 171"/>
                <a:gd name="T54" fmla="*/ 114 w 171"/>
                <a:gd name="T55" fmla="*/ 0 h 171"/>
                <a:gd name="T56" fmla="*/ 114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6 h 171"/>
                <a:gd name="T64" fmla="*/ 114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2"/>
                  </a:moveTo>
                  <a:lnTo>
                    <a:pt x="58" y="2"/>
                  </a:lnTo>
                  <a:cubicBezTo>
                    <a:pt x="50" y="16"/>
                    <a:pt x="42" y="28"/>
                    <a:pt x="33" y="38"/>
                  </a:cubicBezTo>
                  <a:cubicBezTo>
                    <a:pt x="23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4" y="27"/>
                    <a:pt x="73" y="12"/>
                  </a:cubicBezTo>
                  <a:lnTo>
                    <a:pt x="58" y="2"/>
                  </a:lnTo>
                  <a:close/>
                  <a:moveTo>
                    <a:pt x="63" y="88"/>
                  </a:moveTo>
                  <a:lnTo>
                    <a:pt x="63" y="88"/>
                  </a:lnTo>
                  <a:cubicBezTo>
                    <a:pt x="59" y="104"/>
                    <a:pt x="54" y="117"/>
                    <a:pt x="47" y="127"/>
                  </a:cubicBezTo>
                  <a:cubicBezTo>
                    <a:pt x="38" y="138"/>
                    <a:pt x="25" y="148"/>
                    <a:pt x="9" y="156"/>
                  </a:cubicBezTo>
                  <a:lnTo>
                    <a:pt x="20" y="171"/>
                  </a:lnTo>
                  <a:cubicBezTo>
                    <a:pt x="39" y="160"/>
                    <a:pt x="53" y="148"/>
                    <a:pt x="63" y="135"/>
                  </a:cubicBezTo>
                  <a:cubicBezTo>
                    <a:pt x="70" y="123"/>
                    <a:pt x="76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8" y="152"/>
                  </a:cubicBezTo>
                  <a:cubicBezTo>
                    <a:pt x="89" y="152"/>
                    <a:pt x="78" y="152"/>
                    <a:pt x="67" y="152"/>
                  </a:cubicBezTo>
                  <a:lnTo>
                    <a:pt x="72" y="169"/>
                  </a:lnTo>
                  <a:lnTo>
                    <a:pt x="107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2" y="154"/>
                    <a:pt x="135" y="144"/>
                    <a:pt x="137" y="129"/>
                  </a:cubicBezTo>
                  <a:cubicBezTo>
                    <a:pt x="139" y="114"/>
                    <a:pt x="140" y="95"/>
                    <a:pt x="141" y="71"/>
                  </a:cubicBezTo>
                  <a:lnTo>
                    <a:pt x="28" y="71"/>
                  </a:lnTo>
                  <a:lnTo>
                    <a:pt x="28" y="88"/>
                  </a:lnTo>
                  <a:lnTo>
                    <a:pt x="63" y="88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lnTo>
                    <a:pt x="99" y="9"/>
                  </a:lnTo>
                  <a:cubicBezTo>
                    <a:pt x="110" y="38"/>
                    <a:pt x="130" y="62"/>
                    <a:pt x="159" y="80"/>
                  </a:cubicBezTo>
                  <a:lnTo>
                    <a:pt x="171" y="66"/>
                  </a:lnTo>
                  <a:cubicBezTo>
                    <a:pt x="143" y="50"/>
                    <a:pt x="124" y="28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1" name="Freeform 246"/>
            <p:cNvSpPr>
              <a:spLocks noEditPoints="1"/>
            </p:cNvSpPr>
            <p:nvPr/>
          </p:nvSpPr>
          <p:spPr bwMode="auto">
            <a:xfrm>
              <a:off x="8369300" y="2555875"/>
              <a:ext cx="152400" cy="147638"/>
            </a:xfrm>
            <a:custGeom>
              <a:avLst/>
              <a:gdLst>
                <a:gd name="T0" fmla="*/ 170 w 170"/>
                <a:gd name="T1" fmla="*/ 116 h 165"/>
                <a:gd name="T2" fmla="*/ 150 w 170"/>
                <a:gd name="T3" fmla="*/ 138 h 165"/>
                <a:gd name="T4" fmla="*/ 114 w 170"/>
                <a:gd name="T5" fmla="*/ 146 h 165"/>
                <a:gd name="T6" fmla="*/ 110 w 170"/>
                <a:gd name="T7" fmla="*/ 80 h 165"/>
                <a:gd name="T8" fmla="*/ 159 w 170"/>
                <a:gd name="T9" fmla="*/ 0 h 165"/>
                <a:gd name="T10" fmla="*/ 91 w 170"/>
                <a:gd name="T11" fmla="*/ 17 h 165"/>
                <a:gd name="T12" fmla="*/ 142 w 170"/>
                <a:gd name="T13" fmla="*/ 62 h 165"/>
                <a:gd name="T14" fmla="*/ 93 w 170"/>
                <a:gd name="T15" fmla="*/ 144 h 165"/>
                <a:gd name="T16" fmla="*/ 145 w 170"/>
                <a:gd name="T17" fmla="*/ 163 h 165"/>
                <a:gd name="T18" fmla="*/ 170 w 170"/>
                <a:gd name="T19" fmla="*/ 116 h 165"/>
                <a:gd name="T20" fmla="*/ 0 w 170"/>
                <a:gd name="T21" fmla="*/ 0 h 165"/>
                <a:gd name="T22" fmla="*/ 23 w 170"/>
                <a:gd name="T23" fmla="*/ 17 h 165"/>
                <a:gd name="T24" fmla="*/ 4 w 170"/>
                <a:gd name="T25" fmla="*/ 35 h 165"/>
                <a:gd name="T26" fmla="*/ 19 w 170"/>
                <a:gd name="T27" fmla="*/ 165 h 165"/>
                <a:gd name="T28" fmla="*/ 68 w 170"/>
                <a:gd name="T29" fmla="*/ 156 h 165"/>
                <a:gd name="T30" fmla="*/ 83 w 170"/>
                <a:gd name="T31" fmla="*/ 165 h 165"/>
                <a:gd name="T32" fmla="*/ 63 w 170"/>
                <a:gd name="T33" fmla="*/ 35 h 165"/>
                <a:gd name="T34" fmla="*/ 86 w 170"/>
                <a:gd name="T35" fmla="*/ 17 h 165"/>
                <a:gd name="T36" fmla="*/ 0 w 170"/>
                <a:gd name="T37" fmla="*/ 0 h 165"/>
                <a:gd name="T38" fmla="*/ 19 w 170"/>
                <a:gd name="T39" fmla="*/ 139 h 165"/>
                <a:gd name="T40" fmla="*/ 68 w 170"/>
                <a:gd name="T41" fmla="*/ 125 h 165"/>
                <a:gd name="T42" fmla="*/ 19 w 170"/>
                <a:gd name="T43" fmla="*/ 139 h 165"/>
                <a:gd name="T44" fmla="*/ 27 w 170"/>
                <a:gd name="T45" fmla="*/ 51 h 165"/>
                <a:gd name="T46" fmla="*/ 19 w 170"/>
                <a:gd name="T47" fmla="*/ 95 h 165"/>
                <a:gd name="T48" fmla="*/ 27 w 170"/>
                <a:gd name="T49" fmla="*/ 51 h 165"/>
                <a:gd name="T50" fmla="*/ 19 w 170"/>
                <a:gd name="T51" fmla="*/ 98 h 165"/>
                <a:gd name="T52" fmla="*/ 39 w 170"/>
                <a:gd name="T53" fmla="*/ 61 h 165"/>
                <a:gd name="T54" fmla="*/ 48 w 170"/>
                <a:gd name="T55" fmla="*/ 51 h 165"/>
                <a:gd name="T56" fmla="*/ 61 w 170"/>
                <a:gd name="T57" fmla="*/ 96 h 165"/>
                <a:gd name="T58" fmla="*/ 68 w 170"/>
                <a:gd name="T59" fmla="*/ 109 h 165"/>
                <a:gd name="T60" fmla="*/ 19 w 170"/>
                <a:gd name="T61" fmla="*/ 98 h 165"/>
                <a:gd name="T62" fmla="*/ 38 w 170"/>
                <a:gd name="T63" fmla="*/ 35 h 165"/>
                <a:gd name="T64" fmla="*/ 48 w 170"/>
                <a:gd name="T65" fmla="*/ 17 h 165"/>
                <a:gd name="T66" fmla="*/ 38 w 170"/>
                <a:gd name="T67" fmla="*/ 35 h 165"/>
                <a:gd name="T68" fmla="*/ 68 w 170"/>
                <a:gd name="T69" fmla="*/ 83 h 165"/>
                <a:gd name="T70" fmla="*/ 59 w 170"/>
                <a:gd name="T71" fmla="*/ 79 h 165"/>
                <a:gd name="T72" fmla="*/ 68 w 170"/>
                <a:gd name="T73" fmla="*/ 5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65">
                  <a:moveTo>
                    <a:pt x="170" y="116"/>
                  </a:moveTo>
                  <a:lnTo>
                    <a:pt x="170" y="116"/>
                  </a:lnTo>
                  <a:lnTo>
                    <a:pt x="152" y="110"/>
                  </a:lnTo>
                  <a:cubicBezTo>
                    <a:pt x="152" y="124"/>
                    <a:pt x="151" y="133"/>
                    <a:pt x="150" y="138"/>
                  </a:cubicBezTo>
                  <a:cubicBezTo>
                    <a:pt x="149" y="144"/>
                    <a:pt x="146" y="146"/>
                    <a:pt x="142" y="146"/>
                  </a:cubicBezTo>
                  <a:lnTo>
                    <a:pt x="114" y="146"/>
                  </a:lnTo>
                  <a:cubicBezTo>
                    <a:pt x="111" y="146"/>
                    <a:pt x="110" y="143"/>
                    <a:pt x="110" y="137"/>
                  </a:cubicBezTo>
                  <a:lnTo>
                    <a:pt x="110" y="80"/>
                  </a:lnTo>
                  <a:lnTo>
                    <a:pt x="159" y="80"/>
                  </a:lnTo>
                  <a:lnTo>
                    <a:pt x="159" y="0"/>
                  </a:lnTo>
                  <a:lnTo>
                    <a:pt x="91" y="0"/>
                  </a:lnTo>
                  <a:lnTo>
                    <a:pt x="91" y="17"/>
                  </a:lnTo>
                  <a:lnTo>
                    <a:pt x="142" y="17"/>
                  </a:lnTo>
                  <a:lnTo>
                    <a:pt x="142" y="62"/>
                  </a:lnTo>
                  <a:lnTo>
                    <a:pt x="93" y="62"/>
                  </a:lnTo>
                  <a:lnTo>
                    <a:pt x="93" y="144"/>
                  </a:lnTo>
                  <a:cubicBezTo>
                    <a:pt x="93" y="156"/>
                    <a:pt x="97" y="163"/>
                    <a:pt x="106" y="163"/>
                  </a:cubicBezTo>
                  <a:lnTo>
                    <a:pt x="145" y="163"/>
                  </a:lnTo>
                  <a:cubicBezTo>
                    <a:pt x="154" y="163"/>
                    <a:pt x="160" y="160"/>
                    <a:pt x="163" y="154"/>
                  </a:cubicBezTo>
                  <a:cubicBezTo>
                    <a:pt x="166" y="148"/>
                    <a:pt x="168" y="135"/>
                    <a:pt x="170" y="116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23" y="17"/>
                  </a:lnTo>
                  <a:lnTo>
                    <a:pt x="23" y="35"/>
                  </a:lnTo>
                  <a:lnTo>
                    <a:pt x="4" y="35"/>
                  </a:lnTo>
                  <a:lnTo>
                    <a:pt x="4" y="165"/>
                  </a:lnTo>
                  <a:lnTo>
                    <a:pt x="19" y="165"/>
                  </a:lnTo>
                  <a:lnTo>
                    <a:pt x="19" y="156"/>
                  </a:lnTo>
                  <a:lnTo>
                    <a:pt x="68" y="156"/>
                  </a:lnTo>
                  <a:lnTo>
                    <a:pt x="68" y="165"/>
                  </a:lnTo>
                  <a:lnTo>
                    <a:pt x="83" y="165"/>
                  </a:lnTo>
                  <a:lnTo>
                    <a:pt x="83" y="35"/>
                  </a:lnTo>
                  <a:lnTo>
                    <a:pt x="63" y="35"/>
                  </a:lnTo>
                  <a:lnTo>
                    <a:pt x="63" y="17"/>
                  </a:lnTo>
                  <a:lnTo>
                    <a:pt x="86" y="17"/>
                  </a:lnTo>
                  <a:lnTo>
                    <a:pt x="86" y="0"/>
                  </a:lnTo>
                  <a:lnTo>
                    <a:pt x="0" y="0"/>
                  </a:lnTo>
                  <a:close/>
                  <a:moveTo>
                    <a:pt x="19" y="139"/>
                  </a:moveTo>
                  <a:lnTo>
                    <a:pt x="19" y="139"/>
                  </a:lnTo>
                  <a:lnTo>
                    <a:pt x="19" y="125"/>
                  </a:lnTo>
                  <a:lnTo>
                    <a:pt x="68" y="125"/>
                  </a:lnTo>
                  <a:lnTo>
                    <a:pt x="68" y="139"/>
                  </a:lnTo>
                  <a:lnTo>
                    <a:pt x="19" y="139"/>
                  </a:lnTo>
                  <a:close/>
                  <a:moveTo>
                    <a:pt x="27" y="51"/>
                  </a:moveTo>
                  <a:lnTo>
                    <a:pt x="27" y="51"/>
                  </a:lnTo>
                  <a:lnTo>
                    <a:pt x="27" y="61"/>
                  </a:lnTo>
                  <a:cubicBezTo>
                    <a:pt x="27" y="76"/>
                    <a:pt x="24" y="87"/>
                    <a:pt x="19" y="95"/>
                  </a:cubicBezTo>
                  <a:lnTo>
                    <a:pt x="19" y="51"/>
                  </a:lnTo>
                  <a:lnTo>
                    <a:pt x="27" y="51"/>
                  </a:lnTo>
                  <a:close/>
                  <a:moveTo>
                    <a:pt x="19" y="98"/>
                  </a:moveTo>
                  <a:lnTo>
                    <a:pt x="19" y="98"/>
                  </a:lnTo>
                  <a:lnTo>
                    <a:pt x="27" y="105"/>
                  </a:lnTo>
                  <a:cubicBezTo>
                    <a:pt x="35" y="95"/>
                    <a:pt x="38" y="81"/>
                    <a:pt x="39" y="61"/>
                  </a:cubicBezTo>
                  <a:lnTo>
                    <a:pt x="39" y="51"/>
                  </a:lnTo>
                  <a:lnTo>
                    <a:pt x="48" y="51"/>
                  </a:lnTo>
                  <a:lnTo>
                    <a:pt x="48" y="82"/>
                  </a:lnTo>
                  <a:cubicBezTo>
                    <a:pt x="48" y="91"/>
                    <a:pt x="52" y="96"/>
                    <a:pt x="61" y="96"/>
                  </a:cubicBezTo>
                  <a:lnTo>
                    <a:pt x="68" y="96"/>
                  </a:lnTo>
                  <a:lnTo>
                    <a:pt x="68" y="109"/>
                  </a:lnTo>
                  <a:lnTo>
                    <a:pt x="19" y="109"/>
                  </a:lnTo>
                  <a:lnTo>
                    <a:pt x="19" y="98"/>
                  </a:lnTo>
                  <a:close/>
                  <a:moveTo>
                    <a:pt x="38" y="35"/>
                  </a:moveTo>
                  <a:lnTo>
                    <a:pt x="38" y="35"/>
                  </a:lnTo>
                  <a:lnTo>
                    <a:pt x="38" y="17"/>
                  </a:lnTo>
                  <a:lnTo>
                    <a:pt x="48" y="17"/>
                  </a:lnTo>
                  <a:lnTo>
                    <a:pt x="48" y="35"/>
                  </a:lnTo>
                  <a:lnTo>
                    <a:pt x="38" y="35"/>
                  </a:lnTo>
                  <a:close/>
                  <a:moveTo>
                    <a:pt x="68" y="83"/>
                  </a:moveTo>
                  <a:lnTo>
                    <a:pt x="68" y="83"/>
                  </a:lnTo>
                  <a:lnTo>
                    <a:pt x="64" y="83"/>
                  </a:lnTo>
                  <a:cubicBezTo>
                    <a:pt x="61" y="83"/>
                    <a:pt x="59" y="81"/>
                    <a:pt x="59" y="79"/>
                  </a:cubicBezTo>
                  <a:lnTo>
                    <a:pt x="59" y="51"/>
                  </a:lnTo>
                  <a:lnTo>
                    <a:pt x="68" y="51"/>
                  </a:lnTo>
                  <a:lnTo>
                    <a:pt x="68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2" name="Freeform 247"/>
            <p:cNvSpPr/>
            <p:nvPr/>
          </p:nvSpPr>
          <p:spPr bwMode="auto">
            <a:xfrm>
              <a:off x="8901113" y="2278063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3" name="Freeform 248"/>
            <p:cNvSpPr/>
            <p:nvPr/>
          </p:nvSpPr>
          <p:spPr bwMode="auto">
            <a:xfrm>
              <a:off x="8901113" y="2278063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4" name="Freeform 249"/>
            <p:cNvSpPr>
              <a:spLocks noEditPoints="1"/>
            </p:cNvSpPr>
            <p:nvPr/>
          </p:nvSpPr>
          <p:spPr bwMode="auto">
            <a:xfrm>
              <a:off x="9031288" y="2432050"/>
              <a:ext cx="147637" cy="152400"/>
            </a:xfrm>
            <a:custGeom>
              <a:avLst/>
              <a:gdLst>
                <a:gd name="T0" fmla="*/ 86 w 166"/>
                <a:gd name="T1" fmla="*/ 39 h 170"/>
                <a:gd name="T2" fmla="*/ 106 w 166"/>
                <a:gd name="T3" fmla="*/ 53 h 170"/>
                <a:gd name="T4" fmla="*/ 84 w 166"/>
                <a:gd name="T5" fmla="*/ 67 h 170"/>
                <a:gd name="T6" fmla="*/ 145 w 166"/>
                <a:gd name="T7" fmla="*/ 82 h 170"/>
                <a:gd name="T8" fmla="*/ 123 w 166"/>
                <a:gd name="T9" fmla="*/ 67 h 170"/>
                <a:gd name="T10" fmla="*/ 142 w 166"/>
                <a:gd name="T11" fmla="*/ 53 h 170"/>
                <a:gd name="T12" fmla="*/ 123 w 166"/>
                <a:gd name="T13" fmla="*/ 39 h 170"/>
                <a:gd name="T14" fmla="*/ 106 w 166"/>
                <a:gd name="T15" fmla="*/ 26 h 170"/>
                <a:gd name="T16" fmla="*/ 86 w 166"/>
                <a:gd name="T17" fmla="*/ 39 h 170"/>
                <a:gd name="T18" fmla="*/ 89 w 166"/>
                <a:gd name="T19" fmla="*/ 92 h 170"/>
                <a:gd name="T20" fmla="*/ 139 w 166"/>
                <a:gd name="T21" fmla="*/ 142 h 170"/>
                <a:gd name="T22" fmla="*/ 89 w 166"/>
                <a:gd name="T23" fmla="*/ 92 h 170"/>
                <a:gd name="T24" fmla="*/ 124 w 166"/>
                <a:gd name="T25" fmla="*/ 128 h 170"/>
                <a:gd name="T26" fmla="*/ 104 w 166"/>
                <a:gd name="T27" fmla="*/ 107 h 170"/>
                <a:gd name="T28" fmla="*/ 124 w 166"/>
                <a:gd name="T29" fmla="*/ 128 h 170"/>
                <a:gd name="T30" fmla="*/ 166 w 166"/>
                <a:gd name="T31" fmla="*/ 5 h 170"/>
                <a:gd name="T32" fmla="*/ 62 w 166"/>
                <a:gd name="T33" fmla="*/ 109 h 170"/>
                <a:gd name="T34" fmla="*/ 62 w 166"/>
                <a:gd name="T35" fmla="*/ 170 h 170"/>
                <a:gd name="T36" fmla="*/ 79 w 166"/>
                <a:gd name="T37" fmla="*/ 21 h 170"/>
                <a:gd name="T38" fmla="*/ 150 w 166"/>
                <a:gd name="T39" fmla="*/ 145 h 170"/>
                <a:gd name="T40" fmla="*/ 126 w 166"/>
                <a:gd name="T41" fmla="*/ 153 h 170"/>
                <a:gd name="T42" fmla="*/ 147 w 166"/>
                <a:gd name="T43" fmla="*/ 169 h 170"/>
                <a:gd name="T44" fmla="*/ 166 w 166"/>
                <a:gd name="T45" fmla="*/ 5 h 170"/>
                <a:gd name="T46" fmla="*/ 26 w 166"/>
                <a:gd name="T47" fmla="*/ 0 h 170"/>
                <a:gd name="T48" fmla="*/ 43 w 166"/>
                <a:gd name="T49" fmla="*/ 40 h 170"/>
                <a:gd name="T50" fmla="*/ 26 w 166"/>
                <a:gd name="T51" fmla="*/ 0 h 170"/>
                <a:gd name="T52" fmla="*/ 0 w 166"/>
                <a:gd name="T53" fmla="*/ 54 h 170"/>
                <a:gd name="T54" fmla="*/ 25 w 166"/>
                <a:gd name="T55" fmla="*/ 71 h 170"/>
                <a:gd name="T56" fmla="*/ 20 w 166"/>
                <a:gd name="T57" fmla="*/ 145 h 170"/>
                <a:gd name="T58" fmla="*/ 57 w 166"/>
                <a:gd name="T59" fmla="*/ 135 h 170"/>
                <a:gd name="T60" fmla="*/ 42 w 166"/>
                <a:gd name="T61" fmla="*/ 128 h 170"/>
                <a:gd name="T62" fmla="*/ 0 w 166"/>
                <a:gd name="T63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170">
                  <a:moveTo>
                    <a:pt x="86" y="39"/>
                  </a:moveTo>
                  <a:lnTo>
                    <a:pt x="86" y="39"/>
                  </a:lnTo>
                  <a:lnTo>
                    <a:pt x="86" y="53"/>
                  </a:lnTo>
                  <a:lnTo>
                    <a:pt x="106" y="53"/>
                  </a:lnTo>
                  <a:lnTo>
                    <a:pt x="106" y="67"/>
                  </a:lnTo>
                  <a:lnTo>
                    <a:pt x="84" y="67"/>
                  </a:lnTo>
                  <a:lnTo>
                    <a:pt x="84" y="82"/>
                  </a:lnTo>
                  <a:lnTo>
                    <a:pt x="145" y="82"/>
                  </a:lnTo>
                  <a:lnTo>
                    <a:pt x="145" y="67"/>
                  </a:lnTo>
                  <a:lnTo>
                    <a:pt x="123" y="67"/>
                  </a:lnTo>
                  <a:lnTo>
                    <a:pt x="123" y="53"/>
                  </a:lnTo>
                  <a:lnTo>
                    <a:pt x="142" y="53"/>
                  </a:lnTo>
                  <a:lnTo>
                    <a:pt x="142" y="39"/>
                  </a:lnTo>
                  <a:lnTo>
                    <a:pt x="123" y="39"/>
                  </a:lnTo>
                  <a:lnTo>
                    <a:pt x="123" y="26"/>
                  </a:lnTo>
                  <a:lnTo>
                    <a:pt x="106" y="26"/>
                  </a:lnTo>
                  <a:lnTo>
                    <a:pt x="106" y="39"/>
                  </a:lnTo>
                  <a:lnTo>
                    <a:pt x="86" y="39"/>
                  </a:lnTo>
                  <a:close/>
                  <a:moveTo>
                    <a:pt x="89" y="92"/>
                  </a:moveTo>
                  <a:lnTo>
                    <a:pt x="89" y="92"/>
                  </a:lnTo>
                  <a:lnTo>
                    <a:pt x="89" y="142"/>
                  </a:lnTo>
                  <a:lnTo>
                    <a:pt x="139" y="142"/>
                  </a:lnTo>
                  <a:lnTo>
                    <a:pt x="139" y="92"/>
                  </a:lnTo>
                  <a:lnTo>
                    <a:pt x="89" y="92"/>
                  </a:lnTo>
                  <a:close/>
                  <a:moveTo>
                    <a:pt x="124" y="128"/>
                  </a:moveTo>
                  <a:lnTo>
                    <a:pt x="124" y="128"/>
                  </a:lnTo>
                  <a:lnTo>
                    <a:pt x="104" y="128"/>
                  </a:lnTo>
                  <a:lnTo>
                    <a:pt x="104" y="107"/>
                  </a:lnTo>
                  <a:lnTo>
                    <a:pt x="124" y="107"/>
                  </a:lnTo>
                  <a:lnTo>
                    <a:pt x="124" y="128"/>
                  </a:lnTo>
                  <a:close/>
                  <a:moveTo>
                    <a:pt x="166" y="5"/>
                  </a:moveTo>
                  <a:lnTo>
                    <a:pt x="166" y="5"/>
                  </a:lnTo>
                  <a:lnTo>
                    <a:pt x="62" y="5"/>
                  </a:lnTo>
                  <a:lnTo>
                    <a:pt x="62" y="109"/>
                  </a:lnTo>
                  <a:cubicBezTo>
                    <a:pt x="62" y="129"/>
                    <a:pt x="58" y="145"/>
                    <a:pt x="49" y="158"/>
                  </a:cubicBezTo>
                  <a:lnTo>
                    <a:pt x="62" y="170"/>
                  </a:lnTo>
                  <a:cubicBezTo>
                    <a:pt x="73" y="154"/>
                    <a:pt x="79" y="134"/>
                    <a:pt x="79" y="108"/>
                  </a:cubicBezTo>
                  <a:lnTo>
                    <a:pt x="79" y="21"/>
                  </a:lnTo>
                  <a:lnTo>
                    <a:pt x="150" y="21"/>
                  </a:lnTo>
                  <a:lnTo>
                    <a:pt x="150" y="145"/>
                  </a:lnTo>
                  <a:cubicBezTo>
                    <a:pt x="150" y="151"/>
                    <a:pt x="147" y="154"/>
                    <a:pt x="142" y="154"/>
                  </a:cubicBezTo>
                  <a:cubicBezTo>
                    <a:pt x="137" y="154"/>
                    <a:pt x="132" y="154"/>
                    <a:pt x="126" y="153"/>
                  </a:cubicBezTo>
                  <a:lnTo>
                    <a:pt x="130" y="169"/>
                  </a:lnTo>
                  <a:lnTo>
                    <a:pt x="147" y="169"/>
                  </a:lnTo>
                  <a:cubicBezTo>
                    <a:pt x="160" y="169"/>
                    <a:pt x="166" y="163"/>
                    <a:pt x="166" y="151"/>
                  </a:cubicBezTo>
                  <a:lnTo>
                    <a:pt x="166" y="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13" y="12"/>
                  </a:lnTo>
                  <a:cubicBezTo>
                    <a:pt x="26" y="22"/>
                    <a:pt x="35" y="31"/>
                    <a:pt x="43" y="40"/>
                  </a:cubicBezTo>
                  <a:lnTo>
                    <a:pt x="55" y="27"/>
                  </a:lnTo>
                  <a:cubicBezTo>
                    <a:pt x="47" y="18"/>
                    <a:pt x="37" y="9"/>
                    <a:pt x="26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5" y="71"/>
                  </a:lnTo>
                  <a:lnTo>
                    <a:pt x="25" y="136"/>
                  </a:lnTo>
                  <a:cubicBezTo>
                    <a:pt x="25" y="140"/>
                    <a:pt x="23" y="143"/>
                    <a:pt x="20" y="145"/>
                  </a:cubicBezTo>
                  <a:lnTo>
                    <a:pt x="27" y="161"/>
                  </a:lnTo>
                  <a:cubicBezTo>
                    <a:pt x="38" y="153"/>
                    <a:pt x="48" y="145"/>
                    <a:pt x="57" y="135"/>
                  </a:cubicBezTo>
                  <a:lnTo>
                    <a:pt x="53" y="118"/>
                  </a:lnTo>
                  <a:cubicBezTo>
                    <a:pt x="49" y="121"/>
                    <a:pt x="46" y="125"/>
                    <a:pt x="42" y="128"/>
                  </a:cubicBezTo>
                  <a:lnTo>
                    <a:pt x="42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5" name="Freeform 250"/>
            <p:cNvSpPr>
              <a:spLocks noEditPoints="1"/>
            </p:cNvSpPr>
            <p:nvPr/>
          </p:nvSpPr>
          <p:spPr bwMode="auto">
            <a:xfrm>
              <a:off x="9197975" y="2428875"/>
              <a:ext cx="153987" cy="157163"/>
            </a:xfrm>
            <a:custGeom>
              <a:avLst/>
              <a:gdLst>
                <a:gd name="T0" fmla="*/ 41 w 171"/>
                <a:gd name="T1" fmla="*/ 104 h 174"/>
                <a:gd name="T2" fmla="*/ 41 w 171"/>
                <a:gd name="T3" fmla="*/ 104 h 174"/>
                <a:gd name="T4" fmla="*/ 41 w 171"/>
                <a:gd name="T5" fmla="*/ 119 h 174"/>
                <a:gd name="T6" fmla="*/ 54 w 171"/>
                <a:gd name="T7" fmla="*/ 119 h 174"/>
                <a:gd name="T8" fmla="*/ 83 w 171"/>
                <a:gd name="T9" fmla="*/ 145 h 174"/>
                <a:gd name="T10" fmla="*/ 28 w 171"/>
                <a:gd name="T11" fmla="*/ 159 h 174"/>
                <a:gd name="T12" fmla="*/ 35 w 171"/>
                <a:gd name="T13" fmla="*/ 174 h 174"/>
                <a:gd name="T14" fmla="*/ 100 w 171"/>
                <a:gd name="T15" fmla="*/ 155 h 174"/>
                <a:gd name="T16" fmla="*/ 164 w 171"/>
                <a:gd name="T17" fmla="*/ 174 h 174"/>
                <a:gd name="T18" fmla="*/ 171 w 171"/>
                <a:gd name="T19" fmla="*/ 159 h 174"/>
                <a:gd name="T20" fmla="*/ 117 w 171"/>
                <a:gd name="T21" fmla="*/ 146 h 174"/>
                <a:gd name="T22" fmla="*/ 151 w 171"/>
                <a:gd name="T23" fmla="*/ 117 h 174"/>
                <a:gd name="T24" fmla="*/ 151 w 171"/>
                <a:gd name="T25" fmla="*/ 104 h 174"/>
                <a:gd name="T26" fmla="*/ 41 w 171"/>
                <a:gd name="T27" fmla="*/ 104 h 174"/>
                <a:gd name="T28" fmla="*/ 73 w 171"/>
                <a:gd name="T29" fmla="*/ 119 h 174"/>
                <a:gd name="T30" fmla="*/ 73 w 171"/>
                <a:gd name="T31" fmla="*/ 119 h 174"/>
                <a:gd name="T32" fmla="*/ 127 w 171"/>
                <a:gd name="T33" fmla="*/ 119 h 174"/>
                <a:gd name="T34" fmla="*/ 99 w 171"/>
                <a:gd name="T35" fmla="*/ 138 h 174"/>
                <a:gd name="T36" fmla="*/ 73 w 171"/>
                <a:gd name="T37" fmla="*/ 119 h 174"/>
                <a:gd name="T38" fmla="*/ 33 w 171"/>
                <a:gd name="T39" fmla="*/ 65 h 174"/>
                <a:gd name="T40" fmla="*/ 33 w 171"/>
                <a:gd name="T41" fmla="*/ 65 h 174"/>
                <a:gd name="T42" fmla="*/ 61 w 171"/>
                <a:gd name="T43" fmla="*/ 65 h 174"/>
                <a:gd name="T44" fmla="*/ 61 w 171"/>
                <a:gd name="T45" fmla="*/ 93 h 174"/>
                <a:gd name="T46" fmla="*/ 139 w 171"/>
                <a:gd name="T47" fmla="*/ 93 h 174"/>
                <a:gd name="T48" fmla="*/ 139 w 171"/>
                <a:gd name="T49" fmla="*/ 65 h 174"/>
                <a:gd name="T50" fmla="*/ 167 w 171"/>
                <a:gd name="T51" fmla="*/ 65 h 174"/>
                <a:gd name="T52" fmla="*/ 167 w 171"/>
                <a:gd name="T53" fmla="*/ 48 h 174"/>
                <a:gd name="T54" fmla="*/ 139 w 171"/>
                <a:gd name="T55" fmla="*/ 48 h 174"/>
                <a:gd name="T56" fmla="*/ 139 w 171"/>
                <a:gd name="T57" fmla="*/ 36 h 174"/>
                <a:gd name="T58" fmla="*/ 122 w 171"/>
                <a:gd name="T59" fmla="*/ 36 h 174"/>
                <a:gd name="T60" fmla="*/ 122 w 171"/>
                <a:gd name="T61" fmla="*/ 48 h 174"/>
                <a:gd name="T62" fmla="*/ 78 w 171"/>
                <a:gd name="T63" fmla="*/ 48 h 174"/>
                <a:gd name="T64" fmla="*/ 78 w 171"/>
                <a:gd name="T65" fmla="*/ 36 h 174"/>
                <a:gd name="T66" fmla="*/ 61 w 171"/>
                <a:gd name="T67" fmla="*/ 36 h 174"/>
                <a:gd name="T68" fmla="*/ 61 w 171"/>
                <a:gd name="T69" fmla="*/ 48 h 174"/>
                <a:gd name="T70" fmla="*/ 33 w 171"/>
                <a:gd name="T71" fmla="*/ 48 h 174"/>
                <a:gd name="T72" fmla="*/ 33 w 171"/>
                <a:gd name="T73" fmla="*/ 31 h 174"/>
                <a:gd name="T74" fmla="*/ 167 w 171"/>
                <a:gd name="T75" fmla="*/ 31 h 174"/>
                <a:gd name="T76" fmla="*/ 167 w 171"/>
                <a:gd name="T77" fmla="*/ 15 h 174"/>
                <a:gd name="T78" fmla="*/ 104 w 171"/>
                <a:gd name="T79" fmla="*/ 15 h 174"/>
                <a:gd name="T80" fmla="*/ 98 w 171"/>
                <a:gd name="T81" fmla="*/ 0 h 174"/>
                <a:gd name="T82" fmla="*/ 79 w 171"/>
                <a:gd name="T83" fmla="*/ 3 h 174"/>
                <a:gd name="T84" fmla="*/ 86 w 171"/>
                <a:gd name="T85" fmla="*/ 15 h 174"/>
                <a:gd name="T86" fmla="*/ 15 w 171"/>
                <a:gd name="T87" fmla="*/ 15 h 174"/>
                <a:gd name="T88" fmla="*/ 15 w 171"/>
                <a:gd name="T89" fmla="*/ 75 h 174"/>
                <a:gd name="T90" fmla="*/ 0 w 171"/>
                <a:gd name="T91" fmla="*/ 161 h 174"/>
                <a:gd name="T92" fmla="*/ 13 w 171"/>
                <a:gd name="T93" fmla="*/ 173 h 174"/>
                <a:gd name="T94" fmla="*/ 33 w 171"/>
                <a:gd name="T95" fmla="*/ 75 h 174"/>
                <a:gd name="T96" fmla="*/ 33 w 171"/>
                <a:gd name="T97" fmla="*/ 65 h 174"/>
                <a:gd name="T98" fmla="*/ 78 w 171"/>
                <a:gd name="T99" fmla="*/ 65 h 174"/>
                <a:gd name="T100" fmla="*/ 78 w 171"/>
                <a:gd name="T101" fmla="*/ 65 h 174"/>
                <a:gd name="T102" fmla="*/ 122 w 171"/>
                <a:gd name="T103" fmla="*/ 65 h 174"/>
                <a:gd name="T104" fmla="*/ 122 w 171"/>
                <a:gd name="T105" fmla="*/ 79 h 174"/>
                <a:gd name="T106" fmla="*/ 78 w 171"/>
                <a:gd name="T107" fmla="*/ 79 h 174"/>
                <a:gd name="T108" fmla="*/ 78 w 171"/>
                <a:gd name="T109" fmla="*/ 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1" h="174">
                  <a:moveTo>
                    <a:pt x="41" y="104"/>
                  </a:moveTo>
                  <a:lnTo>
                    <a:pt x="41" y="104"/>
                  </a:lnTo>
                  <a:lnTo>
                    <a:pt x="41" y="119"/>
                  </a:lnTo>
                  <a:lnTo>
                    <a:pt x="54" y="119"/>
                  </a:lnTo>
                  <a:cubicBezTo>
                    <a:pt x="61" y="129"/>
                    <a:pt x="71" y="138"/>
                    <a:pt x="83" y="145"/>
                  </a:cubicBezTo>
                  <a:cubicBezTo>
                    <a:pt x="67" y="152"/>
                    <a:pt x="48" y="156"/>
                    <a:pt x="28" y="159"/>
                  </a:cubicBezTo>
                  <a:lnTo>
                    <a:pt x="35" y="174"/>
                  </a:lnTo>
                  <a:cubicBezTo>
                    <a:pt x="60" y="170"/>
                    <a:pt x="82" y="164"/>
                    <a:pt x="100" y="155"/>
                  </a:cubicBezTo>
                  <a:cubicBezTo>
                    <a:pt x="118" y="164"/>
                    <a:pt x="139" y="170"/>
                    <a:pt x="164" y="174"/>
                  </a:cubicBezTo>
                  <a:lnTo>
                    <a:pt x="171" y="159"/>
                  </a:lnTo>
                  <a:cubicBezTo>
                    <a:pt x="151" y="157"/>
                    <a:pt x="133" y="152"/>
                    <a:pt x="117" y="146"/>
                  </a:cubicBezTo>
                  <a:cubicBezTo>
                    <a:pt x="130" y="138"/>
                    <a:pt x="142" y="128"/>
                    <a:pt x="151" y="117"/>
                  </a:cubicBezTo>
                  <a:lnTo>
                    <a:pt x="151" y="104"/>
                  </a:lnTo>
                  <a:lnTo>
                    <a:pt x="41" y="104"/>
                  </a:lnTo>
                  <a:close/>
                  <a:moveTo>
                    <a:pt x="73" y="119"/>
                  </a:moveTo>
                  <a:lnTo>
                    <a:pt x="73" y="119"/>
                  </a:lnTo>
                  <a:lnTo>
                    <a:pt x="127" y="119"/>
                  </a:lnTo>
                  <a:cubicBezTo>
                    <a:pt x="119" y="126"/>
                    <a:pt x="110" y="133"/>
                    <a:pt x="99" y="138"/>
                  </a:cubicBezTo>
                  <a:cubicBezTo>
                    <a:pt x="89" y="133"/>
                    <a:pt x="80" y="126"/>
                    <a:pt x="73" y="119"/>
                  </a:cubicBezTo>
                  <a:close/>
                  <a:moveTo>
                    <a:pt x="33" y="65"/>
                  </a:moveTo>
                  <a:lnTo>
                    <a:pt x="33" y="65"/>
                  </a:lnTo>
                  <a:lnTo>
                    <a:pt x="61" y="65"/>
                  </a:lnTo>
                  <a:lnTo>
                    <a:pt x="61" y="93"/>
                  </a:lnTo>
                  <a:lnTo>
                    <a:pt x="139" y="93"/>
                  </a:lnTo>
                  <a:lnTo>
                    <a:pt x="139" y="65"/>
                  </a:lnTo>
                  <a:lnTo>
                    <a:pt x="167" y="65"/>
                  </a:lnTo>
                  <a:lnTo>
                    <a:pt x="167" y="48"/>
                  </a:lnTo>
                  <a:lnTo>
                    <a:pt x="139" y="48"/>
                  </a:lnTo>
                  <a:lnTo>
                    <a:pt x="139" y="36"/>
                  </a:lnTo>
                  <a:lnTo>
                    <a:pt x="122" y="36"/>
                  </a:lnTo>
                  <a:lnTo>
                    <a:pt x="122" y="48"/>
                  </a:lnTo>
                  <a:lnTo>
                    <a:pt x="78" y="48"/>
                  </a:lnTo>
                  <a:lnTo>
                    <a:pt x="78" y="36"/>
                  </a:lnTo>
                  <a:lnTo>
                    <a:pt x="61" y="36"/>
                  </a:lnTo>
                  <a:lnTo>
                    <a:pt x="61" y="48"/>
                  </a:lnTo>
                  <a:lnTo>
                    <a:pt x="33" y="48"/>
                  </a:lnTo>
                  <a:lnTo>
                    <a:pt x="33" y="31"/>
                  </a:lnTo>
                  <a:lnTo>
                    <a:pt x="167" y="31"/>
                  </a:lnTo>
                  <a:lnTo>
                    <a:pt x="167" y="15"/>
                  </a:lnTo>
                  <a:lnTo>
                    <a:pt x="104" y="15"/>
                  </a:lnTo>
                  <a:cubicBezTo>
                    <a:pt x="102" y="9"/>
                    <a:pt x="100" y="5"/>
                    <a:pt x="98" y="0"/>
                  </a:cubicBezTo>
                  <a:lnTo>
                    <a:pt x="79" y="3"/>
                  </a:lnTo>
                  <a:cubicBezTo>
                    <a:pt x="82" y="7"/>
                    <a:pt x="84" y="11"/>
                    <a:pt x="86" y="15"/>
                  </a:cubicBezTo>
                  <a:lnTo>
                    <a:pt x="15" y="15"/>
                  </a:lnTo>
                  <a:lnTo>
                    <a:pt x="15" y="75"/>
                  </a:lnTo>
                  <a:cubicBezTo>
                    <a:pt x="15" y="112"/>
                    <a:pt x="10" y="140"/>
                    <a:pt x="0" y="161"/>
                  </a:cubicBezTo>
                  <a:lnTo>
                    <a:pt x="13" y="173"/>
                  </a:lnTo>
                  <a:cubicBezTo>
                    <a:pt x="26" y="148"/>
                    <a:pt x="32" y="116"/>
                    <a:pt x="33" y="75"/>
                  </a:cubicBezTo>
                  <a:lnTo>
                    <a:pt x="33" y="65"/>
                  </a:lnTo>
                  <a:close/>
                  <a:moveTo>
                    <a:pt x="78" y="65"/>
                  </a:moveTo>
                  <a:lnTo>
                    <a:pt x="78" y="65"/>
                  </a:lnTo>
                  <a:lnTo>
                    <a:pt x="122" y="65"/>
                  </a:lnTo>
                  <a:lnTo>
                    <a:pt x="122" y="79"/>
                  </a:lnTo>
                  <a:lnTo>
                    <a:pt x="78" y="79"/>
                  </a:lnTo>
                  <a:lnTo>
                    <a:pt x="78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6" name="Freeform 251"/>
            <p:cNvSpPr/>
            <p:nvPr/>
          </p:nvSpPr>
          <p:spPr bwMode="auto">
            <a:xfrm>
              <a:off x="9694863" y="2278063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7" name="Freeform 252"/>
            <p:cNvSpPr/>
            <p:nvPr/>
          </p:nvSpPr>
          <p:spPr bwMode="auto">
            <a:xfrm>
              <a:off x="9694863" y="2278063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8" name="Freeform 253"/>
            <p:cNvSpPr>
              <a:spLocks noEditPoints="1"/>
            </p:cNvSpPr>
            <p:nvPr/>
          </p:nvSpPr>
          <p:spPr bwMode="auto">
            <a:xfrm>
              <a:off x="9825038" y="2309813"/>
              <a:ext cx="153987" cy="155575"/>
            </a:xfrm>
            <a:custGeom>
              <a:avLst/>
              <a:gdLst>
                <a:gd name="T0" fmla="*/ 164 w 172"/>
                <a:gd name="T1" fmla="*/ 44 h 173"/>
                <a:gd name="T2" fmla="*/ 164 w 172"/>
                <a:gd name="T3" fmla="*/ 44 h 173"/>
                <a:gd name="T4" fmla="*/ 105 w 172"/>
                <a:gd name="T5" fmla="*/ 52 h 173"/>
                <a:gd name="T6" fmla="*/ 103 w 172"/>
                <a:gd name="T7" fmla="*/ 1 h 173"/>
                <a:gd name="T8" fmla="*/ 85 w 172"/>
                <a:gd name="T9" fmla="*/ 1 h 173"/>
                <a:gd name="T10" fmla="*/ 88 w 172"/>
                <a:gd name="T11" fmla="*/ 54 h 173"/>
                <a:gd name="T12" fmla="*/ 48 w 172"/>
                <a:gd name="T13" fmla="*/ 60 h 173"/>
                <a:gd name="T14" fmla="*/ 50 w 172"/>
                <a:gd name="T15" fmla="*/ 76 h 173"/>
                <a:gd name="T16" fmla="*/ 89 w 172"/>
                <a:gd name="T17" fmla="*/ 71 h 173"/>
                <a:gd name="T18" fmla="*/ 94 w 172"/>
                <a:gd name="T19" fmla="*/ 103 h 173"/>
                <a:gd name="T20" fmla="*/ 119 w 172"/>
                <a:gd name="T21" fmla="*/ 155 h 173"/>
                <a:gd name="T22" fmla="*/ 148 w 172"/>
                <a:gd name="T23" fmla="*/ 172 h 173"/>
                <a:gd name="T24" fmla="*/ 162 w 172"/>
                <a:gd name="T25" fmla="*/ 164 h 173"/>
                <a:gd name="T26" fmla="*/ 172 w 172"/>
                <a:gd name="T27" fmla="*/ 130 h 173"/>
                <a:gd name="T28" fmla="*/ 157 w 172"/>
                <a:gd name="T29" fmla="*/ 121 h 173"/>
                <a:gd name="T30" fmla="*/ 147 w 172"/>
                <a:gd name="T31" fmla="*/ 155 h 173"/>
                <a:gd name="T32" fmla="*/ 127 w 172"/>
                <a:gd name="T33" fmla="*/ 139 h 173"/>
                <a:gd name="T34" fmla="*/ 110 w 172"/>
                <a:gd name="T35" fmla="*/ 95 h 173"/>
                <a:gd name="T36" fmla="*/ 106 w 172"/>
                <a:gd name="T37" fmla="*/ 69 h 173"/>
                <a:gd name="T38" fmla="*/ 166 w 172"/>
                <a:gd name="T39" fmla="*/ 61 h 173"/>
                <a:gd name="T40" fmla="*/ 164 w 172"/>
                <a:gd name="T41" fmla="*/ 44 h 173"/>
                <a:gd name="T42" fmla="*/ 23 w 172"/>
                <a:gd name="T43" fmla="*/ 74 h 173"/>
                <a:gd name="T44" fmla="*/ 23 w 172"/>
                <a:gd name="T45" fmla="*/ 74 h 173"/>
                <a:gd name="T46" fmla="*/ 23 w 172"/>
                <a:gd name="T47" fmla="*/ 173 h 173"/>
                <a:gd name="T48" fmla="*/ 41 w 172"/>
                <a:gd name="T49" fmla="*/ 173 h 173"/>
                <a:gd name="T50" fmla="*/ 41 w 172"/>
                <a:gd name="T51" fmla="*/ 48 h 173"/>
                <a:gd name="T52" fmla="*/ 59 w 172"/>
                <a:gd name="T53" fmla="*/ 8 h 173"/>
                <a:gd name="T54" fmla="*/ 42 w 172"/>
                <a:gd name="T55" fmla="*/ 0 h 173"/>
                <a:gd name="T56" fmla="*/ 0 w 172"/>
                <a:gd name="T57" fmla="*/ 76 h 173"/>
                <a:gd name="T58" fmla="*/ 5 w 172"/>
                <a:gd name="T59" fmla="*/ 94 h 173"/>
                <a:gd name="T60" fmla="*/ 23 w 172"/>
                <a:gd name="T61" fmla="*/ 74 h 173"/>
                <a:gd name="T62" fmla="*/ 123 w 172"/>
                <a:gd name="T63" fmla="*/ 2 h 173"/>
                <a:gd name="T64" fmla="*/ 123 w 172"/>
                <a:gd name="T65" fmla="*/ 2 h 173"/>
                <a:gd name="T66" fmla="*/ 112 w 172"/>
                <a:gd name="T67" fmla="*/ 13 h 173"/>
                <a:gd name="T68" fmla="*/ 139 w 172"/>
                <a:gd name="T69" fmla="*/ 41 h 173"/>
                <a:gd name="T70" fmla="*/ 151 w 172"/>
                <a:gd name="T71" fmla="*/ 29 h 173"/>
                <a:gd name="T72" fmla="*/ 123 w 172"/>
                <a:gd name="T73" fmla="*/ 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73">
                  <a:moveTo>
                    <a:pt x="164" y="44"/>
                  </a:moveTo>
                  <a:lnTo>
                    <a:pt x="164" y="44"/>
                  </a:lnTo>
                  <a:lnTo>
                    <a:pt x="105" y="52"/>
                  </a:lnTo>
                  <a:cubicBezTo>
                    <a:pt x="104" y="37"/>
                    <a:pt x="103" y="20"/>
                    <a:pt x="103" y="1"/>
                  </a:cubicBezTo>
                  <a:lnTo>
                    <a:pt x="85" y="1"/>
                  </a:lnTo>
                  <a:cubicBezTo>
                    <a:pt x="86" y="21"/>
                    <a:pt x="86" y="38"/>
                    <a:pt x="88" y="54"/>
                  </a:cubicBezTo>
                  <a:lnTo>
                    <a:pt x="48" y="60"/>
                  </a:lnTo>
                  <a:lnTo>
                    <a:pt x="50" y="76"/>
                  </a:lnTo>
                  <a:lnTo>
                    <a:pt x="89" y="71"/>
                  </a:lnTo>
                  <a:cubicBezTo>
                    <a:pt x="90" y="84"/>
                    <a:pt x="92" y="95"/>
                    <a:pt x="94" y="103"/>
                  </a:cubicBezTo>
                  <a:cubicBezTo>
                    <a:pt x="100" y="124"/>
                    <a:pt x="108" y="142"/>
                    <a:pt x="119" y="155"/>
                  </a:cubicBezTo>
                  <a:cubicBezTo>
                    <a:pt x="129" y="166"/>
                    <a:pt x="138" y="172"/>
                    <a:pt x="148" y="172"/>
                  </a:cubicBezTo>
                  <a:cubicBezTo>
                    <a:pt x="153" y="172"/>
                    <a:pt x="158" y="169"/>
                    <a:pt x="162" y="164"/>
                  </a:cubicBezTo>
                  <a:cubicBezTo>
                    <a:pt x="166" y="156"/>
                    <a:pt x="169" y="145"/>
                    <a:pt x="172" y="130"/>
                  </a:cubicBezTo>
                  <a:lnTo>
                    <a:pt x="157" y="121"/>
                  </a:lnTo>
                  <a:cubicBezTo>
                    <a:pt x="154" y="143"/>
                    <a:pt x="151" y="154"/>
                    <a:pt x="147" y="155"/>
                  </a:cubicBezTo>
                  <a:cubicBezTo>
                    <a:pt x="141" y="154"/>
                    <a:pt x="134" y="149"/>
                    <a:pt x="127" y="139"/>
                  </a:cubicBezTo>
                  <a:cubicBezTo>
                    <a:pt x="120" y="129"/>
                    <a:pt x="114" y="114"/>
                    <a:pt x="110" y="95"/>
                  </a:cubicBezTo>
                  <a:cubicBezTo>
                    <a:pt x="109" y="88"/>
                    <a:pt x="107" y="79"/>
                    <a:pt x="106" y="69"/>
                  </a:cubicBezTo>
                  <a:lnTo>
                    <a:pt x="166" y="61"/>
                  </a:lnTo>
                  <a:lnTo>
                    <a:pt x="164" y="44"/>
                  </a:lnTo>
                  <a:close/>
                  <a:moveTo>
                    <a:pt x="23" y="74"/>
                  </a:moveTo>
                  <a:lnTo>
                    <a:pt x="23" y="74"/>
                  </a:lnTo>
                  <a:lnTo>
                    <a:pt x="23" y="173"/>
                  </a:lnTo>
                  <a:lnTo>
                    <a:pt x="41" y="173"/>
                  </a:lnTo>
                  <a:lnTo>
                    <a:pt x="41" y="48"/>
                  </a:lnTo>
                  <a:cubicBezTo>
                    <a:pt x="48" y="35"/>
                    <a:pt x="54" y="22"/>
                    <a:pt x="59" y="8"/>
                  </a:cubicBezTo>
                  <a:lnTo>
                    <a:pt x="42" y="0"/>
                  </a:lnTo>
                  <a:cubicBezTo>
                    <a:pt x="33" y="29"/>
                    <a:pt x="19" y="54"/>
                    <a:pt x="0" y="76"/>
                  </a:cubicBezTo>
                  <a:lnTo>
                    <a:pt x="5" y="94"/>
                  </a:lnTo>
                  <a:cubicBezTo>
                    <a:pt x="12" y="88"/>
                    <a:pt x="18" y="81"/>
                    <a:pt x="23" y="74"/>
                  </a:cubicBezTo>
                  <a:close/>
                  <a:moveTo>
                    <a:pt x="123" y="2"/>
                  </a:moveTo>
                  <a:lnTo>
                    <a:pt x="123" y="2"/>
                  </a:lnTo>
                  <a:lnTo>
                    <a:pt x="112" y="13"/>
                  </a:lnTo>
                  <a:cubicBezTo>
                    <a:pt x="124" y="23"/>
                    <a:pt x="133" y="32"/>
                    <a:pt x="139" y="41"/>
                  </a:cubicBezTo>
                  <a:lnTo>
                    <a:pt x="151" y="29"/>
                  </a:lnTo>
                  <a:cubicBezTo>
                    <a:pt x="144" y="20"/>
                    <a:pt x="134" y="11"/>
                    <a:pt x="123" y="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9" name="Freeform 254"/>
            <p:cNvSpPr>
              <a:spLocks noEditPoints="1"/>
            </p:cNvSpPr>
            <p:nvPr/>
          </p:nvSpPr>
          <p:spPr bwMode="auto">
            <a:xfrm>
              <a:off x="9991725" y="2317750"/>
              <a:ext cx="152400" cy="146050"/>
            </a:xfrm>
            <a:custGeom>
              <a:avLst/>
              <a:gdLst>
                <a:gd name="T0" fmla="*/ 67 w 170"/>
                <a:gd name="T1" fmla="*/ 57 h 164"/>
                <a:gd name="T2" fmla="*/ 67 w 170"/>
                <a:gd name="T3" fmla="*/ 57 h 164"/>
                <a:gd name="T4" fmla="*/ 33 w 170"/>
                <a:gd name="T5" fmla="*/ 57 h 164"/>
                <a:gd name="T6" fmla="*/ 43 w 170"/>
                <a:gd name="T7" fmla="*/ 19 h 164"/>
                <a:gd name="T8" fmla="*/ 70 w 170"/>
                <a:gd name="T9" fmla="*/ 19 h 164"/>
                <a:gd name="T10" fmla="*/ 70 w 170"/>
                <a:gd name="T11" fmla="*/ 2 h 164"/>
                <a:gd name="T12" fmla="*/ 6 w 170"/>
                <a:gd name="T13" fmla="*/ 2 h 164"/>
                <a:gd name="T14" fmla="*/ 6 w 170"/>
                <a:gd name="T15" fmla="*/ 19 h 164"/>
                <a:gd name="T16" fmla="*/ 26 w 170"/>
                <a:gd name="T17" fmla="*/ 19 h 164"/>
                <a:gd name="T18" fmla="*/ 0 w 170"/>
                <a:gd name="T19" fmla="*/ 89 h 164"/>
                <a:gd name="T20" fmla="*/ 9 w 170"/>
                <a:gd name="T21" fmla="*/ 103 h 164"/>
                <a:gd name="T22" fmla="*/ 18 w 170"/>
                <a:gd name="T23" fmla="*/ 89 h 164"/>
                <a:gd name="T24" fmla="*/ 18 w 170"/>
                <a:gd name="T25" fmla="*/ 159 h 164"/>
                <a:gd name="T26" fmla="*/ 35 w 170"/>
                <a:gd name="T27" fmla="*/ 159 h 164"/>
                <a:gd name="T28" fmla="*/ 35 w 170"/>
                <a:gd name="T29" fmla="*/ 146 h 164"/>
                <a:gd name="T30" fmla="*/ 51 w 170"/>
                <a:gd name="T31" fmla="*/ 146 h 164"/>
                <a:gd name="T32" fmla="*/ 51 w 170"/>
                <a:gd name="T33" fmla="*/ 155 h 164"/>
                <a:gd name="T34" fmla="*/ 67 w 170"/>
                <a:gd name="T35" fmla="*/ 155 h 164"/>
                <a:gd name="T36" fmla="*/ 67 w 170"/>
                <a:gd name="T37" fmla="*/ 57 h 164"/>
                <a:gd name="T38" fmla="*/ 35 w 170"/>
                <a:gd name="T39" fmla="*/ 130 h 164"/>
                <a:gd name="T40" fmla="*/ 35 w 170"/>
                <a:gd name="T41" fmla="*/ 130 h 164"/>
                <a:gd name="T42" fmla="*/ 35 w 170"/>
                <a:gd name="T43" fmla="*/ 73 h 164"/>
                <a:gd name="T44" fmla="*/ 51 w 170"/>
                <a:gd name="T45" fmla="*/ 73 h 164"/>
                <a:gd name="T46" fmla="*/ 51 w 170"/>
                <a:gd name="T47" fmla="*/ 130 h 164"/>
                <a:gd name="T48" fmla="*/ 35 w 170"/>
                <a:gd name="T49" fmla="*/ 130 h 164"/>
                <a:gd name="T50" fmla="*/ 88 w 170"/>
                <a:gd name="T51" fmla="*/ 27 h 164"/>
                <a:gd name="T52" fmla="*/ 88 w 170"/>
                <a:gd name="T53" fmla="*/ 27 h 164"/>
                <a:gd name="T54" fmla="*/ 78 w 170"/>
                <a:gd name="T55" fmla="*/ 90 h 164"/>
                <a:gd name="T56" fmla="*/ 153 w 170"/>
                <a:gd name="T57" fmla="*/ 90 h 164"/>
                <a:gd name="T58" fmla="*/ 149 w 170"/>
                <a:gd name="T59" fmla="*/ 139 h 164"/>
                <a:gd name="T60" fmla="*/ 124 w 170"/>
                <a:gd name="T61" fmla="*/ 148 h 164"/>
                <a:gd name="T62" fmla="*/ 107 w 170"/>
                <a:gd name="T63" fmla="*/ 146 h 164"/>
                <a:gd name="T64" fmla="*/ 112 w 170"/>
                <a:gd name="T65" fmla="*/ 163 h 164"/>
                <a:gd name="T66" fmla="*/ 128 w 170"/>
                <a:gd name="T67" fmla="*/ 164 h 164"/>
                <a:gd name="T68" fmla="*/ 162 w 170"/>
                <a:gd name="T69" fmla="*/ 153 h 164"/>
                <a:gd name="T70" fmla="*/ 170 w 170"/>
                <a:gd name="T71" fmla="*/ 73 h 164"/>
                <a:gd name="T72" fmla="*/ 151 w 170"/>
                <a:gd name="T73" fmla="*/ 73 h 164"/>
                <a:gd name="T74" fmla="*/ 161 w 170"/>
                <a:gd name="T75" fmla="*/ 0 h 164"/>
                <a:gd name="T76" fmla="*/ 78 w 170"/>
                <a:gd name="T77" fmla="*/ 0 h 164"/>
                <a:gd name="T78" fmla="*/ 78 w 170"/>
                <a:gd name="T79" fmla="*/ 16 h 164"/>
                <a:gd name="T80" fmla="*/ 141 w 170"/>
                <a:gd name="T81" fmla="*/ 16 h 164"/>
                <a:gd name="T82" fmla="*/ 133 w 170"/>
                <a:gd name="T83" fmla="*/ 73 h 164"/>
                <a:gd name="T84" fmla="*/ 97 w 170"/>
                <a:gd name="T85" fmla="*/ 73 h 164"/>
                <a:gd name="T86" fmla="*/ 105 w 170"/>
                <a:gd name="T87" fmla="*/ 28 h 164"/>
                <a:gd name="T88" fmla="*/ 88 w 170"/>
                <a:gd name="T89" fmla="*/ 27 h 164"/>
                <a:gd name="T90" fmla="*/ 74 w 170"/>
                <a:gd name="T91" fmla="*/ 109 h 164"/>
                <a:gd name="T92" fmla="*/ 74 w 170"/>
                <a:gd name="T93" fmla="*/ 109 h 164"/>
                <a:gd name="T94" fmla="*/ 74 w 170"/>
                <a:gd name="T95" fmla="*/ 126 h 164"/>
                <a:gd name="T96" fmla="*/ 143 w 170"/>
                <a:gd name="T97" fmla="*/ 126 h 164"/>
                <a:gd name="T98" fmla="*/ 143 w 170"/>
                <a:gd name="T99" fmla="*/ 109 h 164"/>
                <a:gd name="T100" fmla="*/ 74 w 170"/>
                <a:gd name="T101" fmla="*/ 10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64">
                  <a:moveTo>
                    <a:pt x="67" y="57"/>
                  </a:moveTo>
                  <a:lnTo>
                    <a:pt x="67" y="57"/>
                  </a:lnTo>
                  <a:lnTo>
                    <a:pt x="33" y="57"/>
                  </a:lnTo>
                  <a:cubicBezTo>
                    <a:pt x="37" y="46"/>
                    <a:pt x="41" y="33"/>
                    <a:pt x="43" y="19"/>
                  </a:cubicBezTo>
                  <a:lnTo>
                    <a:pt x="70" y="19"/>
                  </a:lnTo>
                  <a:lnTo>
                    <a:pt x="70" y="2"/>
                  </a:lnTo>
                  <a:lnTo>
                    <a:pt x="6" y="2"/>
                  </a:lnTo>
                  <a:lnTo>
                    <a:pt x="6" y="19"/>
                  </a:lnTo>
                  <a:lnTo>
                    <a:pt x="26" y="19"/>
                  </a:lnTo>
                  <a:cubicBezTo>
                    <a:pt x="22" y="45"/>
                    <a:pt x="13" y="68"/>
                    <a:pt x="0" y="89"/>
                  </a:cubicBezTo>
                  <a:lnTo>
                    <a:pt x="9" y="103"/>
                  </a:lnTo>
                  <a:cubicBezTo>
                    <a:pt x="12" y="98"/>
                    <a:pt x="15" y="94"/>
                    <a:pt x="18" y="89"/>
                  </a:cubicBezTo>
                  <a:lnTo>
                    <a:pt x="18" y="159"/>
                  </a:lnTo>
                  <a:lnTo>
                    <a:pt x="35" y="159"/>
                  </a:lnTo>
                  <a:lnTo>
                    <a:pt x="35" y="146"/>
                  </a:lnTo>
                  <a:lnTo>
                    <a:pt x="51" y="146"/>
                  </a:lnTo>
                  <a:lnTo>
                    <a:pt x="51" y="155"/>
                  </a:lnTo>
                  <a:lnTo>
                    <a:pt x="67" y="155"/>
                  </a:lnTo>
                  <a:lnTo>
                    <a:pt x="67" y="57"/>
                  </a:lnTo>
                  <a:close/>
                  <a:moveTo>
                    <a:pt x="35" y="130"/>
                  </a:moveTo>
                  <a:lnTo>
                    <a:pt x="35" y="130"/>
                  </a:lnTo>
                  <a:lnTo>
                    <a:pt x="35" y="73"/>
                  </a:lnTo>
                  <a:lnTo>
                    <a:pt x="51" y="73"/>
                  </a:lnTo>
                  <a:lnTo>
                    <a:pt x="51" y="130"/>
                  </a:lnTo>
                  <a:lnTo>
                    <a:pt x="35" y="130"/>
                  </a:lnTo>
                  <a:close/>
                  <a:moveTo>
                    <a:pt x="88" y="27"/>
                  </a:moveTo>
                  <a:lnTo>
                    <a:pt x="88" y="27"/>
                  </a:lnTo>
                  <a:lnTo>
                    <a:pt x="78" y="90"/>
                  </a:lnTo>
                  <a:lnTo>
                    <a:pt x="153" y="90"/>
                  </a:lnTo>
                  <a:cubicBezTo>
                    <a:pt x="153" y="117"/>
                    <a:pt x="152" y="134"/>
                    <a:pt x="149" y="139"/>
                  </a:cubicBezTo>
                  <a:cubicBezTo>
                    <a:pt x="146" y="145"/>
                    <a:pt x="138" y="148"/>
                    <a:pt x="124" y="148"/>
                  </a:cubicBezTo>
                  <a:cubicBezTo>
                    <a:pt x="121" y="148"/>
                    <a:pt x="115" y="147"/>
                    <a:pt x="107" y="146"/>
                  </a:cubicBezTo>
                  <a:lnTo>
                    <a:pt x="112" y="163"/>
                  </a:lnTo>
                  <a:cubicBezTo>
                    <a:pt x="117" y="164"/>
                    <a:pt x="123" y="164"/>
                    <a:pt x="128" y="164"/>
                  </a:cubicBezTo>
                  <a:cubicBezTo>
                    <a:pt x="145" y="164"/>
                    <a:pt x="156" y="160"/>
                    <a:pt x="162" y="153"/>
                  </a:cubicBezTo>
                  <a:cubicBezTo>
                    <a:pt x="167" y="146"/>
                    <a:pt x="170" y="120"/>
                    <a:pt x="170" y="73"/>
                  </a:cubicBezTo>
                  <a:lnTo>
                    <a:pt x="151" y="73"/>
                  </a:lnTo>
                  <a:lnTo>
                    <a:pt x="161" y="0"/>
                  </a:lnTo>
                  <a:lnTo>
                    <a:pt x="78" y="0"/>
                  </a:lnTo>
                  <a:lnTo>
                    <a:pt x="78" y="16"/>
                  </a:lnTo>
                  <a:lnTo>
                    <a:pt x="141" y="16"/>
                  </a:lnTo>
                  <a:lnTo>
                    <a:pt x="133" y="73"/>
                  </a:lnTo>
                  <a:lnTo>
                    <a:pt x="97" y="73"/>
                  </a:lnTo>
                  <a:lnTo>
                    <a:pt x="105" y="28"/>
                  </a:lnTo>
                  <a:lnTo>
                    <a:pt x="88" y="27"/>
                  </a:lnTo>
                  <a:close/>
                  <a:moveTo>
                    <a:pt x="74" y="109"/>
                  </a:moveTo>
                  <a:lnTo>
                    <a:pt x="74" y="109"/>
                  </a:lnTo>
                  <a:lnTo>
                    <a:pt x="74" y="126"/>
                  </a:lnTo>
                  <a:lnTo>
                    <a:pt x="143" y="126"/>
                  </a:lnTo>
                  <a:lnTo>
                    <a:pt x="143" y="109"/>
                  </a:lnTo>
                  <a:lnTo>
                    <a:pt x="74" y="1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0" name="Freeform 255"/>
            <p:cNvSpPr/>
            <p:nvPr/>
          </p:nvSpPr>
          <p:spPr bwMode="auto">
            <a:xfrm>
              <a:off x="9825038" y="2549525"/>
              <a:ext cx="152400" cy="155575"/>
            </a:xfrm>
            <a:custGeom>
              <a:avLst/>
              <a:gdLst>
                <a:gd name="T0" fmla="*/ 90 w 169"/>
                <a:gd name="T1" fmla="*/ 50 h 173"/>
                <a:gd name="T2" fmla="*/ 90 w 169"/>
                <a:gd name="T3" fmla="*/ 50 h 173"/>
                <a:gd name="T4" fmla="*/ 90 w 169"/>
                <a:gd name="T5" fmla="*/ 72 h 173"/>
                <a:gd name="T6" fmla="*/ 52 w 169"/>
                <a:gd name="T7" fmla="*/ 72 h 173"/>
                <a:gd name="T8" fmla="*/ 73 w 169"/>
                <a:gd name="T9" fmla="*/ 41 h 173"/>
                <a:gd name="T10" fmla="*/ 169 w 169"/>
                <a:gd name="T11" fmla="*/ 41 h 173"/>
                <a:gd name="T12" fmla="*/ 169 w 169"/>
                <a:gd name="T13" fmla="*/ 23 h 173"/>
                <a:gd name="T14" fmla="*/ 82 w 169"/>
                <a:gd name="T15" fmla="*/ 23 h 173"/>
                <a:gd name="T16" fmla="*/ 90 w 169"/>
                <a:gd name="T17" fmla="*/ 2 h 173"/>
                <a:gd name="T18" fmla="*/ 72 w 169"/>
                <a:gd name="T19" fmla="*/ 0 h 173"/>
                <a:gd name="T20" fmla="*/ 62 w 169"/>
                <a:gd name="T21" fmla="*/ 23 h 173"/>
                <a:gd name="T22" fmla="*/ 6 w 169"/>
                <a:gd name="T23" fmla="*/ 23 h 173"/>
                <a:gd name="T24" fmla="*/ 6 w 169"/>
                <a:gd name="T25" fmla="*/ 41 h 173"/>
                <a:gd name="T26" fmla="*/ 53 w 169"/>
                <a:gd name="T27" fmla="*/ 41 h 173"/>
                <a:gd name="T28" fmla="*/ 0 w 169"/>
                <a:gd name="T29" fmla="*/ 96 h 173"/>
                <a:gd name="T30" fmla="*/ 11 w 169"/>
                <a:gd name="T31" fmla="*/ 111 h 173"/>
                <a:gd name="T32" fmla="*/ 39 w 169"/>
                <a:gd name="T33" fmla="*/ 87 h 173"/>
                <a:gd name="T34" fmla="*/ 39 w 169"/>
                <a:gd name="T35" fmla="*/ 156 h 173"/>
                <a:gd name="T36" fmla="*/ 56 w 169"/>
                <a:gd name="T37" fmla="*/ 156 h 173"/>
                <a:gd name="T38" fmla="*/ 56 w 169"/>
                <a:gd name="T39" fmla="*/ 88 h 173"/>
                <a:gd name="T40" fmla="*/ 90 w 169"/>
                <a:gd name="T41" fmla="*/ 88 h 173"/>
                <a:gd name="T42" fmla="*/ 90 w 169"/>
                <a:gd name="T43" fmla="*/ 173 h 173"/>
                <a:gd name="T44" fmla="*/ 108 w 169"/>
                <a:gd name="T45" fmla="*/ 173 h 173"/>
                <a:gd name="T46" fmla="*/ 108 w 169"/>
                <a:gd name="T47" fmla="*/ 88 h 173"/>
                <a:gd name="T48" fmla="*/ 142 w 169"/>
                <a:gd name="T49" fmla="*/ 88 h 173"/>
                <a:gd name="T50" fmla="*/ 142 w 169"/>
                <a:gd name="T51" fmla="*/ 131 h 173"/>
                <a:gd name="T52" fmla="*/ 134 w 169"/>
                <a:gd name="T53" fmla="*/ 139 h 173"/>
                <a:gd name="T54" fmla="*/ 118 w 169"/>
                <a:gd name="T55" fmla="*/ 138 h 173"/>
                <a:gd name="T56" fmla="*/ 122 w 169"/>
                <a:gd name="T57" fmla="*/ 154 h 173"/>
                <a:gd name="T58" fmla="*/ 139 w 169"/>
                <a:gd name="T59" fmla="*/ 154 h 173"/>
                <a:gd name="T60" fmla="*/ 159 w 169"/>
                <a:gd name="T61" fmla="*/ 135 h 173"/>
                <a:gd name="T62" fmla="*/ 159 w 169"/>
                <a:gd name="T63" fmla="*/ 72 h 173"/>
                <a:gd name="T64" fmla="*/ 108 w 169"/>
                <a:gd name="T65" fmla="*/ 72 h 173"/>
                <a:gd name="T66" fmla="*/ 108 w 169"/>
                <a:gd name="T67" fmla="*/ 50 h 173"/>
                <a:gd name="T68" fmla="*/ 90 w 169"/>
                <a:gd name="T69" fmla="*/ 5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173">
                  <a:moveTo>
                    <a:pt x="90" y="50"/>
                  </a:moveTo>
                  <a:lnTo>
                    <a:pt x="90" y="50"/>
                  </a:lnTo>
                  <a:lnTo>
                    <a:pt x="90" y="72"/>
                  </a:lnTo>
                  <a:lnTo>
                    <a:pt x="52" y="72"/>
                  </a:lnTo>
                  <a:cubicBezTo>
                    <a:pt x="60" y="62"/>
                    <a:pt x="67" y="52"/>
                    <a:pt x="73" y="41"/>
                  </a:cubicBezTo>
                  <a:lnTo>
                    <a:pt x="169" y="41"/>
                  </a:lnTo>
                  <a:lnTo>
                    <a:pt x="169" y="23"/>
                  </a:lnTo>
                  <a:lnTo>
                    <a:pt x="82" y="23"/>
                  </a:lnTo>
                  <a:cubicBezTo>
                    <a:pt x="85" y="17"/>
                    <a:pt x="87" y="10"/>
                    <a:pt x="90" y="2"/>
                  </a:cubicBezTo>
                  <a:lnTo>
                    <a:pt x="72" y="0"/>
                  </a:lnTo>
                  <a:cubicBezTo>
                    <a:pt x="69" y="8"/>
                    <a:pt x="66" y="16"/>
                    <a:pt x="62" y="23"/>
                  </a:cubicBezTo>
                  <a:lnTo>
                    <a:pt x="6" y="23"/>
                  </a:lnTo>
                  <a:lnTo>
                    <a:pt x="6" y="41"/>
                  </a:lnTo>
                  <a:lnTo>
                    <a:pt x="53" y="41"/>
                  </a:lnTo>
                  <a:cubicBezTo>
                    <a:pt x="40" y="61"/>
                    <a:pt x="22" y="80"/>
                    <a:pt x="0" y="96"/>
                  </a:cubicBezTo>
                  <a:lnTo>
                    <a:pt x="11" y="111"/>
                  </a:lnTo>
                  <a:cubicBezTo>
                    <a:pt x="21" y="103"/>
                    <a:pt x="30" y="95"/>
                    <a:pt x="39" y="87"/>
                  </a:cubicBezTo>
                  <a:lnTo>
                    <a:pt x="39" y="156"/>
                  </a:lnTo>
                  <a:lnTo>
                    <a:pt x="56" y="156"/>
                  </a:lnTo>
                  <a:lnTo>
                    <a:pt x="56" y="88"/>
                  </a:lnTo>
                  <a:lnTo>
                    <a:pt x="90" y="88"/>
                  </a:lnTo>
                  <a:lnTo>
                    <a:pt x="90" y="173"/>
                  </a:lnTo>
                  <a:lnTo>
                    <a:pt x="108" y="173"/>
                  </a:lnTo>
                  <a:lnTo>
                    <a:pt x="108" y="88"/>
                  </a:lnTo>
                  <a:lnTo>
                    <a:pt x="142" y="88"/>
                  </a:lnTo>
                  <a:lnTo>
                    <a:pt x="142" y="131"/>
                  </a:lnTo>
                  <a:cubicBezTo>
                    <a:pt x="142" y="136"/>
                    <a:pt x="139" y="139"/>
                    <a:pt x="134" y="139"/>
                  </a:cubicBezTo>
                  <a:lnTo>
                    <a:pt x="118" y="138"/>
                  </a:lnTo>
                  <a:lnTo>
                    <a:pt x="122" y="154"/>
                  </a:lnTo>
                  <a:lnTo>
                    <a:pt x="139" y="154"/>
                  </a:lnTo>
                  <a:cubicBezTo>
                    <a:pt x="152" y="154"/>
                    <a:pt x="159" y="148"/>
                    <a:pt x="159" y="135"/>
                  </a:cubicBezTo>
                  <a:lnTo>
                    <a:pt x="159" y="72"/>
                  </a:lnTo>
                  <a:lnTo>
                    <a:pt x="108" y="72"/>
                  </a:lnTo>
                  <a:lnTo>
                    <a:pt x="108" y="5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1" name="Freeform 256"/>
            <p:cNvSpPr>
              <a:spLocks noEditPoints="1"/>
            </p:cNvSpPr>
            <p:nvPr/>
          </p:nvSpPr>
          <p:spPr bwMode="auto">
            <a:xfrm>
              <a:off x="9993313" y="2555875"/>
              <a:ext cx="146050" cy="147638"/>
            </a:xfrm>
            <a:custGeom>
              <a:avLst/>
              <a:gdLst>
                <a:gd name="T0" fmla="*/ 54 w 163"/>
                <a:gd name="T1" fmla="*/ 90 h 165"/>
                <a:gd name="T2" fmla="*/ 54 w 163"/>
                <a:gd name="T3" fmla="*/ 90 h 165"/>
                <a:gd name="T4" fmla="*/ 54 w 163"/>
                <a:gd name="T5" fmla="*/ 140 h 165"/>
                <a:gd name="T6" fmla="*/ 123 w 163"/>
                <a:gd name="T7" fmla="*/ 140 h 165"/>
                <a:gd name="T8" fmla="*/ 123 w 163"/>
                <a:gd name="T9" fmla="*/ 90 h 165"/>
                <a:gd name="T10" fmla="*/ 54 w 163"/>
                <a:gd name="T11" fmla="*/ 90 h 165"/>
                <a:gd name="T12" fmla="*/ 107 w 163"/>
                <a:gd name="T13" fmla="*/ 125 h 165"/>
                <a:gd name="T14" fmla="*/ 107 w 163"/>
                <a:gd name="T15" fmla="*/ 125 h 165"/>
                <a:gd name="T16" fmla="*/ 70 w 163"/>
                <a:gd name="T17" fmla="*/ 125 h 165"/>
                <a:gd name="T18" fmla="*/ 70 w 163"/>
                <a:gd name="T19" fmla="*/ 105 h 165"/>
                <a:gd name="T20" fmla="*/ 107 w 163"/>
                <a:gd name="T21" fmla="*/ 105 h 165"/>
                <a:gd name="T22" fmla="*/ 107 w 163"/>
                <a:gd name="T23" fmla="*/ 125 h 165"/>
                <a:gd name="T24" fmla="*/ 137 w 163"/>
                <a:gd name="T25" fmla="*/ 16 h 165"/>
                <a:gd name="T26" fmla="*/ 137 w 163"/>
                <a:gd name="T27" fmla="*/ 16 h 165"/>
                <a:gd name="T28" fmla="*/ 137 w 163"/>
                <a:gd name="T29" fmla="*/ 33 h 165"/>
                <a:gd name="T30" fmla="*/ 40 w 163"/>
                <a:gd name="T31" fmla="*/ 33 h 165"/>
                <a:gd name="T32" fmla="*/ 40 w 163"/>
                <a:gd name="T33" fmla="*/ 16 h 165"/>
                <a:gd name="T34" fmla="*/ 137 w 163"/>
                <a:gd name="T35" fmla="*/ 16 h 165"/>
                <a:gd name="T36" fmla="*/ 40 w 163"/>
                <a:gd name="T37" fmla="*/ 49 h 165"/>
                <a:gd name="T38" fmla="*/ 40 w 163"/>
                <a:gd name="T39" fmla="*/ 49 h 165"/>
                <a:gd name="T40" fmla="*/ 155 w 163"/>
                <a:gd name="T41" fmla="*/ 49 h 165"/>
                <a:gd name="T42" fmla="*/ 155 w 163"/>
                <a:gd name="T43" fmla="*/ 0 h 165"/>
                <a:gd name="T44" fmla="*/ 23 w 163"/>
                <a:gd name="T45" fmla="*/ 0 h 165"/>
                <a:gd name="T46" fmla="*/ 23 w 163"/>
                <a:gd name="T47" fmla="*/ 75 h 165"/>
                <a:gd name="T48" fmla="*/ 0 w 163"/>
                <a:gd name="T49" fmla="*/ 152 h 165"/>
                <a:gd name="T50" fmla="*/ 14 w 163"/>
                <a:gd name="T51" fmla="*/ 165 h 165"/>
                <a:gd name="T52" fmla="*/ 40 w 163"/>
                <a:gd name="T53" fmla="*/ 77 h 165"/>
                <a:gd name="T54" fmla="*/ 147 w 163"/>
                <a:gd name="T55" fmla="*/ 77 h 165"/>
                <a:gd name="T56" fmla="*/ 145 w 163"/>
                <a:gd name="T57" fmla="*/ 141 h 165"/>
                <a:gd name="T58" fmla="*/ 132 w 163"/>
                <a:gd name="T59" fmla="*/ 150 h 165"/>
                <a:gd name="T60" fmla="*/ 109 w 163"/>
                <a:gd name="T61" fmla="*/ 149 h 165"/>
                <a:gd name="T62" fmla="*/ 112 w 163"/>
                <a:gd name="T63" fmla="*/ 164 h 165"/>
                <a:gd name="T64" fmla="*/ 135 w 163"/>
                <a:gd name="T65" fmla="*/ 165 h 165"/>
                <a:gd name="T66" fmla="*/ 161 w 163"/>
                <a:gd name="T67" fmla="*/ 148 h 165"/>
                <a:gd name="T68" fmla="*/ 163 w 163"/>
                <a:gd name="T69" fmla="*/ 62 h 165"/>
                <a:gd name="T70" fmla="*/ 40 w 163"/>
                <a:gd name="T71" fmla="*/ 62 h 165"/>
                <a:gd name="T72" fmla="*/ 40 w 163"/>
                <a:gd name="T7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3" h="165">
                  <a:moveTo>
                    <a:pt x="54" y="90"/>
                  </a:moveTo>
                  <a:lnTo>
                    <a:pt x="54" y="90"/>
                  </a:lnTo>
                  <a:lnTo>
                    <a:pt x="54" y="140"/>
                  </a:lnTo>
                  <a:lnTo>
                    <a:pt x="123" y="140"/>
                  </a:lnTo>
                  <a:lnTo>
                    <a:pt x="123" y="90"/>
                  </a:lnTo>
                  <a:lnTo>
                    <a:pt x="54" y="90"/>
                  </a:lnTo>
                  <a:close/>
                  <a:moveTo>
                    <a:pt x="107" y="125"/>
                  </a:moveTo>
                  <a:lnTo>
                    <a:pt x="107" y="125"/>
                  </a:lnTo>
                  <a:lnTo>
                    <a:pt x="70" y="125"/>
                  </a:lnTo>
                  <a:lnTo>
                    <a:pt x="70" y="105"/>
                  </a:lnTo>
                  <a:lnTo>
                    <a:pt x="107" y="105"/>
                  </a:lnTo>
                  <a:lnTo>
                    <a:pt x="107" y="125"/>
                  </a:lnTo>
                  <a:close/>
                  <a:moveTo>
                    <a:pt x="137" y="16"/>
                  </a:moveTo>
                  <a:lnTo>
                    <a:pt x="137" y="16"/>
                  </a:lnTo>
                  <a:lnTo>
                    <a:pt x="137" y="33"/>
                  </a:lnTo>
                  <a:lnTo>
                    <a:pt x="40" y="33"/>
                  </a:lnTo>
                  <a:lnTo>
                    <a:pt x="40" y="16"/>
                  </a:lnTo>
                  <a:lnTo>
                    <a:pt x="137" y="16"/>
                  </a:lnTo>
                  <a:close/>
                  <a:moveTo>
                    <a:pt x="40" y="49"/>
                  </a:moveTo>
                  <a:lnTo>
                    <a:pt x="40" y="49"/>
                  </a:lnTo>
                  <a:lnTo>
                    <a:pt x="155" y="49"/>
                  </a:lnTo>
                  <a:lnTo>
                    <a:pt x="155" y="0"/>
                  </a:lnTo>
                  <a:lnTo>
                    <a:pt x="23" y="0"/>
                  </a:lnTo>
                  <a:lnTo>
                    <a:pt x="23" y="75"/>
                  </a:lnTo>
                  <a:cubicBezTo>
                    <a:pt x="22" y="106"/>
                    <a:pt x="15" y="132"/>
                    <a:pt x="0" y="152"/>
                  </a:cubicBezTo>
                  <a:lnTo>
                    <a:pt x="14" y="165"/>
                  </a:lnTo>
                  <a:cubicBezTo>
                    <a:pt x="31" y="141"/>
                    <a:pt x="39" y="111"/>
                    <a:pt x="40" y="77"/>
                  </a:cubicBezTo>
                  <a:lnTo>
                    <a:pt x="147" y="77"/>
                  </a:lnTo>
                  <a:cubicBezTo>
                    <a:pt x="146" y="114"/>
                    <a:pt x="146" y="135"/>
                    <a:pt x="145" y="141"/>
                  </a:cubicBezTo>
                  <a:cubicBezTo>
                    <a:pt x="143" y="147"/>
                    <a:pt x="139" y="150"/>
                    <a:pt x="132" y="150"/>
                  </a:cubicBezTo>
                  <a:cubicBezTo>
                    <a:pt x="126" y="150"/>
                    <a:pt x="118" y="149"/>
                    <a:pt x="109" y="149"/>
                  </a:cubicBezTo>
                  <a:lnTo>
                    <a:pt x="112" y="164"/>
                  </a:lnTo>
                  <a:cubicBezTo>
                    <a:pt x="123" y="164"/>
                    <a:pt x="131" y="165"/>
                    <a:pt x="135" y="165"/>
                  </a:cubicBezTo>
                  <a:cubicBezTo>
                    <a:pt x="150" y="165"/>
                    <a:pt x="159" y="159"/>
                    <a:pt x="161" y="148"/>
                  </a:cubicBezTo>
                  <a:cubicBezTo>
                    <a:pt x="163" y="137"/>
                    <a:pt x="163" y="108"/>
                    <a:pt x="163" y="62"/>
                  </a:cubicBezTo>
                  <a:lnTo>
                    <a:pt x="40" y="62"/>
                  </a:lnTo>
                  <a:lnTo>
                    <a:pt x="40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2" name="Freeform 257"/>
            <p:cNvSpPr/>
            <p:nvPr/>
          </p:nvSpPr>
          <p:spPr bwMode="auto">
            <a:xfrm>
              <a:off x="7864475" y="2508250"/>
              <a:ext cx="4762" cy="0"/>
            </a:xfrm>
            <a:custGeom>
              <a:avLst/>
              <a:gdLst>
                <a:gd name="T0" fmla="*/ 0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3" name="Freeform 258"/>
            <p:cNvSpPr>
              <a:spLocks noEditPoints="1"/>
            </p:cNvSpPr>
            <p:nvPr/>
          </p:nvSpPr>
          <p:spPr bwMode="auto">
            <a:xfrm>
              <a:off x="7869238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4" name="Freeform 259"/>
            <p:cNvSpPr>
              <a:spLocks noEditPoints="1"/>
            </p:cNvSpPr>
            <p:nvPr/>
          </p:nvSpPr>
          <p:spPr bwMode="auto">
            <a:xfrm>
              <a:off x="7869238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5" name="Freeform 260"/>
            <p:cNvSpPr/>
            <p:nvPr/>
          </p:nvSpPr>
          <p:spPr bwMode="auto">
            <a:xfrm>
              <a:off x="8701088" y="2508250"/>
              <a:ext cx="33337" cy="0"/>
            </a:xfrm>
            <a:custGeom>
              <a:avLst/>
              <a:gdLst>
                <a:gd name="T0" fmla="*/ 0 w 37"/>
                <a:gd name="T1" fmla="*/ 0 w 37"/>
                <a:gd name="T2" fmla="*/ 37 w 3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">
                  <a:moveTo>
                    <a:pt x="0" y="0"/>
                  </a:move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6" name="Freeform 261"/>
            <p:cNvSpPr>
              <a:spLocks noEditPoints="1"/>
            </p:cNvSpPr>
            <p:nvPr/>
          </p:nvSpPr>
          <p:spPr bwMode="auto">
            <a:xfrm>
              <a:off x="8734425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7" name="Freeform 262"/>
            <p:cNvSpPr>
              <a:spLocks noEditPoints="1"/>
            </p:cNvSpPr>
            <p:nvPr/>
          </p:nvSpPr>
          <p:spPr bwMode="auto">
            <a:xfrm>
              <a:off x="8734425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8" name="Freeform 263"/>
            <p:cNvSpPr/>
            <p:nvPr/>
          </p:nvSpPr>
          <p:spPr bwMode="auto">
            <a:xfrm>
              <a:off x="9496425" y="2508250"/>
              <a:ext cx="33337" cy="0"/>
            </a:xfrm>
            <a:custGeom>
              <a:avLst/>
              <a:gdLst>
                <a:gd name="T0" fmla="*/ 0 w 37"/>
                <a:gd name="T1" fmla="*/ 0 w 37"/>
                <a:gd name="T2" fmla="*/ 37 w 3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">
                  <a:moveTo>
                    <a:pt x="0" y="0"/>
                  </a:move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9" name="Freeform 264"/>
            <p:cNvSpPr>
              <a:spLocks noEditPoints="1"/>
            </p:cNvSpPr>
            <p:nvPr/>
          </p:nvSpPr>
          <p:spPr bwMode="auto">
            <a:xfrm>
              <a:off x="9529763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0" name="Freeform 265"/>
            <p:cNvSpPr>
              <a:spLocks noEditPoints="1"/>
            </p:cNvSpPr>
            <p:nvPr/>
          </p:nvSpPr>
          <p:spPr bwMode="auto">
            <a:xfrm>
              <a:off x="9529763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1" name="Freeform 266"/>
            <p:cNvSpPr/>
            <p:nvPr/>
          </p:nvSpPr>
          <p:spPr bwMode="auto">
            <a:xfrm>
              <a:off x="10434638" y="2278063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2" name="Freeform 267"/>
            <p:cNvSpPr/>
            <p:nvPr/>
          </p:nvSpPr>
          <p:spPr bwMode="auto">
            <a:xfrm>
              <a:off x="10434638" y="2278063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3" name="Freeform 268"/>
            <p:cNvSpPr>
              <a:spLocks noEditPoints="1"/>
            </p:cNvSpPr>
            <p:nvPr/>
          </p:nvSpPr>
          <p:spPr bwMode="auto">
            <a:xfrm>
              <a:off x="10564813" y="2309813"/>
              <a:ext cx="153987" cy="155575"/>
            </a:xfrm>
            <a:custGeom>
              <a:avLst/>
              <a:gdLst>
                <a:gd name="T0" fmla="*/ 164 w 172"/>
                <a:gd name="T1" fmla="*/ 44 h 173"/>
                <a:gd name="T2" fmla="*/ 164 w 172"/>
                <a:gd name="T3" fmla="*/ 44 h 173"/>
                <a:gd name="T4" fmla="*/ 105 w 172"/>
                <a:gd name="T5" fmla="*/ 52 h 173"/>
                <a:gd name="T6" fmla="*/ 103 w 172"/>
                <a:gd name="T7" fmla="*/ 1 h 173"/>
                <a:gd name="T8" fmla="*/ 85 w 172"/>
                <a:gd name="T9" fmla="*/ 1 h 173"/>
                <a:gd name="T10" fmla="*/ 88 w 172"/>
                <a:gd name="T11" fmla="*/ 54 h 173"/>
                <a:gd name="T12" fmla="*/ 48 w 172"/>
                <a:gd name="T13" fmla="*/ 60 h 173"/>
                <a:gd name="T14" fmla="*/ 50 w 172"/>
                <a:gd name="T15" fmla="*/ 76 h 173"/>
                <a:gd name="T16" fmla="*/ 89 w 172"/>
                <a:gd name="T17" fmla="*/ 71 h 173"/>
                <a:gd name="T18" fmla="*/ 94 w 172"/>
                <a:gd name="T19" fmla="*/ 103 h 173"/>
                <a:gd name="T20" fmla="*/ 119 w 172"/>
                <a:gd name="T21" fmla="*/ 155 h 173"/>
                <a:gd name="T22" fmla="*/ 148 w 172"/>
                <a:gd name="T23" fmla="*/ 172 h 173"/>
                <a:gd name="T24" fmla="*/ 162 w 172"/>
                <a:gd name="T25" fmla="*/ 164 h 173"/>
                <a:gd name="T26" fmla="*/ 172 w 172"/>
                <a:gd name="T27" fmla="*/ 130 h 173"/>
                <a:gd name="T28" fmla="*/ 157 w 172"/>
                <a:gd name="T29" fmla="*/ 121 h 173"/>
                <a:gd name="T30" fmla="*/ 147 w 172"/>
                <a:gd name="T31" fmla="*/ 155 h 173"/>
                <a:gd name="T32" fmla="*/ 127 w 172"/>
                <a:gd name="T33" fmla="*/ 139 h 173"/>
                <a:gd name="T34" fmla="*/ 110 w 172"/>
                <a:gd name="T35" fmla="*/ 95 h 173"/>
                <a:gd name="T36" fmla="*/ 106 w 172"/>
                <a:gd name="T37" fmla="*/ 69 h 173"/>
                <a:gd name="T38" fmla="*/ 166 w 172"/>
                <a:gd name="T39" fmla="*/ 61 h 173"/>
                <a:gd name="T40" fmla="*/ 164 w 172"/>
                <a:gd name="T41" fmla="*/ 44 h 173"/>
                <a:gd name="T42" fmla="*/ 23 w 172"/>
                <a:gd name="T43" fmla="*/ 74 h 173"/>
                <a:gd name="T44" fmla="*/ 23 w 172"/>
                <a:gd name="T45" fmla="*/ 74 h 173"/>
                <a:gd name="T46" fmla="*/ 23 w 172"/>
                <a:gd name="T47" fmla="*/ 173 h 173"/>
                <a:gd name="T48" fmla="*/ 41 w 172"/>
                <a:gd name="T49" fmla="*/ 173 h 173"/>
                <a:gd name="T50" fmla="*/ 41 w 172"/>
                <a:gd name="T51" fmla="*/ 48 h 173"/>
                <a:gd name="T52" fmla="*/ 59 w 172"/>
                <a:gd name="T53" fmla="*/ 8 h 173"/>
                <a:gd name="T54" fmla="*/ 42 w 172"/>
                <a:gd name="T55" fmla="*/ 0 h 173"/>
                <a:gd name="T56" fmla="*/ 0 w 172"/>
                <a:gd name="T57" fmla="*/ 76 h 173"/>
                <a:gd name="T58" fmla="*/ 5 w 172"/>
                <a:gd name="T59" fmla="*/ 94 h 173"/>
                <a:gd name="T60" fmla="*/ 23 w 172"/>
                <a:gd name="T61" fmla="*/ 74 h 173"/>
                <a:gd name="T62" fmla="*/ 123 w 172"/>
                <a:gd name="T63" fmla="*/ 2 h 173"/>
                <a:gd name="T64" fmla="*/ 123 w 172"/>
                <a:gd name="T65" fmla="*/ 2 h 173"/>
                <a:gd name="T66" fmla="*/ 112 w 172"/>
                <a:gd name="T67" fmla="*/ 13 h 173"/>
                <a:gd name="T68" fmla="*/ 139 w 172"/>
                <a:gd name="T69" fmla="*/ 41 h 173"/>
                <a:gd name="T70" fmla="*/ 151 w 172"/>
                <a:gd name="T71" fmla="*/ 29 h 173"/>
                <a:gd name="T72" fmla="*/ 123 w 172"/>
                <a:gd name="T73" fmla="*/ 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73">
                  <a:moveTo>
                    <a:pt x="164" y="44"/>
                  </a:moveTo>
                  <a:lnTo>
                    <a:pt x="164" y="44"/>
                  </a:lnTo>
                  <a:lnTo>
                    <a:pt x="105" y="52"/>
                  </a:lnTo>
                  <a:cubicBezTo>
                    <a:pt x="104" y="37"/>
                    <a:pt x="103" y="20"/>
                    <a:pt x="103" y="1"/>
                  </a:cubicBezTo>
                  <a:lnTo>
                    <a:pt x="85" y="1"/>
                  </a:lnTo>
                  <a:cubicBezTo>
                    <a:pt x="86" y="21"/>
                    <a:pt x="86" y="38"/>
                    <a:pt x="88" y="54"/>
                  </a:cubicBezTo>
                  <a:lnTo>
                    <a:pt x="48" y="60"/>
                  </a:lnTo>
                  <a:lnTo>
                    <a:pt x="50" y="76"/>
                  </a:lnTo>
                  <a:lnTo>
                    <a:pt x="89" y="71"/>
                  </a:lnTo>
                  <a:cubicBezTo>
                    <a:pt x="90" y="84"/>
                    <a:pt x="92" y="95"/>
                    <a:pt x="94" y="103"/>
                  </a:cubicBezTo>
                  <a:cubicBezTo>
                    <a:pt x="100" y="124"/>
                    <a:pt x="108" y="142"/>
                    <a:pt x="119" y="155"/>
                  </a:cubicBezTo>
                  <a:cubicBezTo>
                    <a:pt x="129" y="166"/>
                    <a:pt x="138" y="172"/>
                    <a:pt x="148" y="172"/>
                  </a:cubicBezTo>
                  <a:cubicBezTo>
                    <a:pt x="153" y="172"/>
                    <a:pt x="158" y="169"/>
                    <a:pt x="162" y="164"/>
                  </a:cubicBezTo>
                  <a:cubicBezTo>
                    <a:pt x="166" y="156"/>
                    <a:pt x="169" y="145"/>
                    <a:pt x="172" y="130"/>
                  </a:cubicBezTo>
                  <a:lnTo>
                    <a:pt x="157" y="121"/>
                  </a:lnTo>
                  <a:cubicBezTo>
                    <a:pt x="154" y="143"/>
                    <a:pt x="151" y="154"/>
                    <a:pt x="147" y="155"/>
                  </a:cubicBezTo>
                  <a:cubicBezTo>
                    <a:pt x="141" y="154"/>
                    <a:pt x="134" y="149"/>
                    <a:pt x="127" y="139"/>
                  </a:cubicBezTo>
                  <a:cubicBezTo>
                    <a:pt x="120" y="129"/>
                    <a:pt x="114" y="114"/>
                    <a:pt x="110" y="95"/>
                  </a:cubicBezTo>
                  <a:cubicBezTo>
                    <a:pt x="109" y="88"/>
                    <a:pt x="107" y="79"/>
                    <a:pt x="106" y="69"/>
                  </a:cubicBezTo>
                  <a:lnTo>
                    <a:pt x="166" y="61"/>
                  </a:lnTo>
                  <a:lnTo>
                    <a:pt x="164" y="44"/>
                  </a:lnTo>
                  <a:close/>
                  <a:moveTo>
                    <a:pt x="23" y="74"/>
                  </a:moveTo>
                  <a:lnTo>
                    <a:pt x="23" y="74"/>
                  </a:lnTo>
                  <a:lnTo>
                    <a:pt x="23" y="173"/>
                  </a:lnTo>
                  <a:lnTo>
                    <a:pt x="41" y="173"/>
                  </a:lnTo>
                  <a:lnTo>
                    <a:pt x="41" y="48"/>
                  </a:lnTo>
                  <a:cubicBezTo>
                    <a:pt x="48" y="35"/>
                    <a:pt x="54" y="22"/>
                    <a:pt x="59" y="8"/>
                  </a:cubicBezTo>
                  <a:lnTo>
                    <a:pt x="42" y="0"/>
                  </a:lnTo>
                  <a:cubicBezTo>
                    <a:pt x="33" y="29"/>
                    <a:pt x="19" y="54"/>
                    <a:pt x="0" y="76"/>
                  </a:cubicBezTo>
                  <a:lnTo>
                    <a:pt x="5" y="94"/>
                  </a:lnTo>
                  <a:cubicBezTo>
                    <a:pt x="12" y="88"/>
                    <a:pt x="18" y="81"/>
                    <a:pt x="23" y="74"/>
                  </a:cubicBezTo>
                  <a:close/>
                  <a:moveTo>
                    <a:pt x="123" y="2"/>
                  </a:moveTo>
                  <a:lnTo>
                    <a:pt x="123" y="2"/>
                  </a:lnTo>
                  <a:lnTo>
                    <a:pt x="112" y="13"/>
                  </a:lnTo>
                  <a:cubicBezTo>
                    <a:pt x="124" y="23"/>
                    <a:pt x="133" y="32"/>
                    <a:pt x="139" y="41"/>
                  </a:cubicBezTo>
                  <a:lnTo>
                    <a:pt x="151" y="29"/>
                  </a:lnTo>
                  <a:cubicBezTo>
                    <a:pt x="144" y="20"/>
                    <a:pt x="134" y="11"/>
                    <a:pt x="123" y="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4" name="Freeform 269"/>
            <p:cNvSpPr>
              <a:spLocks noEditPoints="1"/>
            </p:cNvSpPr>
            <p:nvPr/>
          </p:nvSpPr>
          <p:spPr bwMode="auto">
            <a:xfrm>
              <a:off x="10731500" y="2317750"/>
              <a:ext cx="152400" cy="146050"/>
            </a:xfrm>
            <a:custGeom>
              <a:avLst/>
              <a:gdLst>
                <a:gd name="T0" fmla="*/ 67 w 170"/>
                <a:gd name="T1" fmla="*/ 57 h 164"/>
                <a:gd name="T2" fmla="*/ 67 w 170"/>
                <a:gd name="T3" fmla="*/ 57 h 164"/>
                <a:gd name="T4" fmla="*/ 33 w 170"/>
                <a:gd name="T5" fmla="*/ 57 h 164"/>
                <a:gd name="T6" fmla="*/ 43 w 170"/>
                <a:gd name="T7" fmla="*/ 19 h 164"/>
                <a:gd name="T8" fmla="*/ 70 w 170"/>
                <a:gd name="T9" fmla="*/ 19 h 164"/>
                <a:gd name="T10" fmla="*/ 70 w 170"/>
                <a:gd name="T11" fmla="*/ 2 h 164"/>
                <a:gd name="T12" fmla="*/ 6 w 170"/>
                <a:gd name="T13" fmla="*/ 2 h 164"/>
                <a:gd name="T14" fmla="*/ 6 w 170"/>
                <a:gd name="T15" fmla="*/ 19 h 164"/>
                <a:gd name="T16" fmla="*/ 26 w 170"/>
                <a:gd name="T17" fmla="*/ 19 h 164"/>
                <a:gd name="T18" fmla="*/ 0 w 170"/>
                <a:gd name="T19" fmla="*/ 89 h 164"/>
                <a:gd name="T20" fmla="*/ 9 w 170"/>
                <a:gd name="T21" fmla="*/ 103 h 164"/>
                <a:gd name="T22" fmla="*/ 18 w 170"/>
                <a:gd name="T23" fmla="*/ 89 h 164"/>
                <a:gd name="T24" fmla="*/ 18 w 170"/>
                <a:gd name="T25" fmla="*/ 159 h 164"/>
                <a:gd name="T26" fmla="*/ 35 w 170"/>
                <a:gd name="T27" fmla="*/ 159 h 164"/>
                <a:gd name="T28" fmla="*/ 35 w 170"/>
                <a:gd name="T29" fmla="*/ 146 h 164"/>
                <a:gd name="T30" fmla="*/ 51 w 170"/>
                <a:gd name="T31" fmla="*/ 146 h 164"/>
                <a:gd name="T32" fmla="*/ 51 w 170"/>
                <a:gd name="T33" fmla="*/ 155 h 164"/>
                <a:gd name="T34" fmla="*/ 67 w 170"/>
                <a:gd name="T35" fmla="*/ 155 h 164"/>
                <a:gd name="T36" fmla="*/ 67 w 170"/>
                <a:gd name="T37" fmla="*/ 57 h 164"/>
                <a:gd name="T38" fmla="*/ 35 w 170"/>
                <a:gd name="T39" fmla="*/ 130 h 164"/>
                <a:gd name="T40" fmla="*/ 35 w 170"/>
                <a:gd name="T41" fmla="*/ 130 h 164"/>
                <a:gd name="T42" fmla="*/ 35 w 170"/>
                <a:gd name="T43" fmla="*/ 73 h 164"/>
                <a:gd name="T44" fmla="*/ 51 w 170"/>
                <a:gd name="T45" fmla="*/ 73 h 164"/>
                <a:gd name="T46" fmla="*/ 51 w 170"/>
                <a:gd name="T47" fmla="*/ 130 h 164"/>
                <a:gd name="T48" fmla="*/ 35 w 170"/>
                <a:gd name="T49" fmla="*/ 130 h 164"/>
                <a:gd name="T50" fmla="*/ 88 w 170"/>
                <a:gd name="T51" fmla="*/ 27 h 164"/>
                <a:gd name="T52" fmla="*/ 88 w 170"/>
                <a:gd name="T53" fmla="*/ 27 h 164"/>
                <a:gd name="T54" fmla="*/ 78 w 170"/>
                <a:gd name="T55" fmla="*/ 90 h 164"/>
                <a:gd name="T56" fmla="*/ 153 w 170"/>
                <a:gd name="T57" fmla="*/ 90 h 164"/>
                <a:gd name="T58" fmla="*/ 149 w 170"/>
                <a:gd name="T59" fmla="*/ 139 h 164"/>
                <a:gd name="T60" fmla="*/ 124 w 170"/>
                <a:gd name="T61" fmla="*/ 148 h 164"/>
                <a:gd name="T62" fmla="*/ 107 w 170"/>
                <a:gd name="T63" fmla="*/ 146 h 164"/>
                <a:gd name="T64" fmla="*/ 112 w 170"/>
                <a:gd name="T65" fmla="*/ 163 h 164"/>
                <a:gd name="T66" fmla="*/ 128 w 170"/>
                <a:gd name="T67" fmla="*/ 164 h 164"/>
                <a:gd name="T68" fmla="*/ 162 w 170"/>
                <a:gd name="T69" fmla="*/ 153 h 164"/>
                <a:gd name="T70" fmla="*/ 170 w 170"/>
                <a:gd name="T71" fmla="*/ 73 h 164"/>
                <a:gd name="T72" fmla="*/ 151 w 170"/>
                <a:gd name="T73" fmla="*/ 73 h 164"/>
                <a:gd name="T74" fmla="*/ 161 w 170"/>
                <a:gd name="T75" fmla="*/ 0 h 164"/>
                <a:gd name="T76" fmla="*/ 78 w 170"/>
                <a:gd name="T77" fmla="*/ 0 h 164"/>
                <a:gd name="T78" fmla="*/ 78 w 170"/>
                <a:gd name="T79" fmla="*/ 16 h 164"/>
                <a:gd name="T80" fmla="*/ 141 w 170"/>
                <a:gd name="T81" fmla="*/ 16 h 164"/>
                <a:gd name="T82" fmla="*/ 133 w 170"/>
                <a:gd name="T83" fmla="*/ 73 h 164"/>
                <a:gd name="T84" fmla="*/ 97 w 170"/>
                <a:gd name="T85" fmla="*/ 73 h 164"/>
                <a:gd name="T86" fmla="*/ 105 w 170"/>
                <a:gd name="T87" fmla="*/ 28 h 164"/>
                <a:gd name="T88" fmla="*/ 88 w 170"/>
                <a:gd name="T89" fmla="*/ 27 h 164"/>
                <a:gd name="T90" fmla="*/ 74 w 170"/>
                <a:gd name="T91" fmla="*/ 109 h 164"/>
                <a:gd name="T92" fmla="*/ 74 w 170"/>
                <a:gd name="T93" fmla="*/ 109 h 164"/>
                <a:gd name="T94" fmla="*/ 74 w 170"/>
                <a:gd name="T95" fmla="*/ 126 h 164"/>
                <a:gd name="T96" fmla="*/ 143 w 170"/>
                <a:gd name="T97" fmla="*/ 126 h 164"/>
                <a:gd name="T98" fmla="*/ 143 w 170"/>
                <a:gd name="T99" fmla="*/ 109 h 164"/>
                <a:gd name="T100" fmla="*/ 74 w 170"/>
                <a:gd name="T101" fmla="*/ 10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64">
                  <a:moveTo>
                    <a:pt x="67" y="57"/>
                  </a:moveTo>
                  <a:lnTo>
                    <a:pt x="67" y="57"/>
                  </a:lnTo>
                  <a:lnTo>
                    <a:pt x="33" y="57"/>
                  </a:lnTo>
                  <a:cubicBezTo>
                    <a:pt x="37" y="46"/>
                    <a:pt x="41" y="33"/>
                    <a:pt x="43" y="19"/>
                  </a:cubicBezTo>
                  <a:lnTo>
                    <a:pt x="70" y="19"/>
                  </a:lnTo>
                  <a:lnTo>
                    <a:pt x="70" y="2"/>
                  </a:lnTo>
                  <a:lnTo>
                    <a:pt x="6" y="2"/>
                  </a:lnTo>
                  <a:lnTo>
                    <a:pt x="6" y="19"/>
                  </a:lnTo>
                  <a:lnTo>
                    <a:pt x="26" y="19"/>
                  </a:lnTo>
                  <a:cubicBezTo>
                    <a:pt x="22" y="45"/>
                    <a:pt x="13" y="68"/>
                    <a:pt x="0" y="89"/>
                  </a:cubicBezTo>
                  <a:lnTo>
                    <a:pt x="9" y="103"/>
                  </a:lnTo>
                  <a:cubicBezTo>
                    <a:pt x="12" y="98"/>
                    <a:pt x="15" y="94"/>
                    <a:pt x="18" y="89"/>
                  </a:cubicBezTo>
                  <a:lnTo>
                    <a:pt x="18" y="159"/>
                  </a:lnTo>
                  <a:lnTo>
                    <a:pt x="35" y="159"/>
                  </a:lnTo>
                  <a:lnTo>
                    <a:pt x="35" y="146"/>
                  </a:lnTo>
                  <a:lnTo>
                    <a:pt x="51" y="146"/>
                  </a:lnTo>
                  <a:lnTo>
                    <a:pt x="51" y="155"/>
                  </a:lnTo>
                  <a:lnTo>
                    <a:pt x="67" y="155"/>
                  </a:lnTo>
                  <a:lnTo>
                    <a:pt x="67" y="57"/>
                  </a:lnTo>
                  <a:close/>
                  <a:moveTo>
                    <a:pt x="35" y="130"/>
                  </a:moveTo>
                  <a:lnTo>
                    <a:pt x="35" y="130"/>
                  </a:lnTo>
                  <a:lnTo>
                    <a:pt x="35" y="73"/>
                  </a:lnTo>
                  <a:lnTo>
                    <a:pt x="51" y="73"/>
                  </a:lnTo>
                  <a:lnTo>
                    <a:pt x="51" y="130"/>
                  </a:lnTo>
                  <a:lnTo>
                    <a:pt x="35" y="130"/>
                  </a:lnTo>
                  <a:close/>
                  <a:moveTo>
                    <a:pt x="88" y="27"/>
                  </a:moveTo>
                  <a:lnTo>
                    <a:pt x="88" y="27"/>
                  </a:lnTo>
                  <a:lnTo>
                    <a:pt x="78" y="90"/>
                  </a:lnTo>
                  <a:lnTo>
                    <a:pt x="153" y="90"/>
                  </a:lnTo>
                  <a:cubicBezTo>
                    <a:pt x="153" y="117"/>
                    <a:pt x="152" y="134"/>
                    <a:pt x="149" y="139"/>
                  </a:cubicBezTo>
                  <a:cubicBezTo>
                    <a:pt x="146" y="145"/>
                    <a:pt x="138" y="148"/>
                    <a:pt x="124" y="148"/>
                  </a:cubicBezTo>
                  <a:cubicBezTo>
                    <a:pt x="121" y="148"/>
                    <a:pt x="115" y="147"/>
                    <a:pt x="107" y="146"/>
                  </a:cubicBezTo>
                  <a:lnTo>
                    <a:pt x="112" y="163"/>
                  </a:lnTo>
                  <a:cubicBezTo>
                    <a:pt x="117" y="164"/>
                    <a:pt x="123" y="164"/>
                    <a:pt x="128" y="164"/>
                  </a:cubicBezTo>
                  <a:cubicBezTo>
                    <a:pt x="145" y="164"/>
                    <a:pt x="156" y="160"/>
                    <a:pt x="162" y="153"/>
                  </a:cubicBezTo>
                  <a:cubicBezTo>
                    <a:pt x="167" y="146"/>
                    <a:pt x="170" y="120"/>
                    <a:pt x="170" y="73"/>
                  </a:cubicBezTo>
                  <a:lnTo>
                    <a:pt x="151" y="73"/>
                  </a:lnTo>
                  <a:lnTo>
                    <a:pt x="161" y="0"/>
                  </a:lnTo>
                  <a:lnTo>
                    <a:pt x="78" y="0"/>
                  </a:lnTo>
                  <a:lnTo>
                    <a:pt x="78" y="16"/>
                  </a:lnTo>
                  <a:lnTo>
                    <a:pt x="141" y="16"/>
                  </a:lnTo>
                  <a:lnTo>
                    <a:pt x="133" y="73"/>
                  </a:lnTo>
                  <a:lnTo>
                    <a:pt x="97" y="73"/>
                  </a:lnTo>
                  <a:lnTo>
                    <a:pt x="105" y="28"/>
                  </a:lnTo>
                  <a:lnTo>
                    <a:pt x="88" y="27"/>
                  </a:lnTo>
                  <a:close/>
                  <a:moveTo>
                    <a:pt x="74" y="109"/>
                  </a:moveTo>
                  <a:lnTo>
                    <a:pt x="74" y="109"/>
                  </a:lnTo>
                  <a:lnTo>
                    <a:pt x="74" y="126"/>
                  </a:lnTo>
                  <a:lnTo>
                    <a:pt x="143" y="126"/>
                  </a:lnTo>
                  <a:lnTo>
                    <a:pt x="143" y="109"/>
                  </a:lnTo>
                  <a:lnTo>
                    <a:pt x="74" y="1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5" name="Freeform 270"/>
            <p:cNvSpPr>
              <a:spLocks noEditPoints="1"/>
            </p:cNvSpPr>
            <p:nvPr/>
          </p:nvSpPr>
          <p:spPr bwMode="auto">
            <a:xfrm>
              <a:off x="10566400" y="2549525"/>
              <a:ext cx="152400" cy="149225"/>
            </a:xfrm>
            <a:custGeom>
              <a:avLst/>
              <a:gdLst>
                <a:gd name="T0" fmla="*/ 66 w 170"/>
                <a:gd name="T1" fmla="*/ 127 h 166"/>
                <a:gd name="T2" fmla="*/ 66 w 170"/>
                <a:gd name="T3" fmla="*/ 127 h 166"/>
                <a:gd name="T4" fmla="*/ 3 w 170"/>
                <a:gd name="T5" fmla="*/ 147 h 166"/>
                <a:gd name="T6" fmla="*/ 5 w 170"/>
                <a:gd name="T7" fmla="*/ 165 h 166"/>
                <a:gd name="T8" fmla="*/ 66 w 170"/>
                <a:gd name="T9" fmla="*/ 144 h 166"/>
                <a:gd name="T10" fmla="*/ 66 w 170"/>
                <a:gd name="T11" fmla="*/ 127 h 166"/>
                <a:gd name="T12" fmla="*/ 34 w 170"/>
                <a:gd name="T13" fmla="*/ 0 h 166"/>
                <a:gd name="T14" fmla="*/ 34 w 170"/>
                <a:gd name="T15" fmla="*/ 0 h 166"/>
                <a:gd name="T16" fmla="*/ 8 w 170"/>
                <a:gd name="T17" fmla="*/ 54 h 166"/>
                <a:gd name="T18" fmla="*/ 0 w 170"/>
                <a:gd name="T19" fmla="*/ 60 h 166"/>
                <a:gd name="T20" fmla="*/ 5 w 170"/>
                <a:gd name="T21" fmla="*/ 77 h 166"/>
                <a:gd name="T22" fmla="*/ 34 w 170"/>
                <a:gd name="T23" fmla="*/ 73 h 166"/>
                <a:gd name="T24" fmla="*/ 11 w 170"/>
                <a:gd name="T25" fmla="*/ 104 h 166"/>
                <a:gd name="T26" fmla="*/ 3 w 170"/>
                <a:gd name="T27" fmla="*/ 109 h 166"/>
                <a:gd name="T28" fmla="*/ 8 w 170"/>
                <a:gd name="T29" fmla="*/ 126 h 166"/>
                <a:gd name="T30" fmla="*/ 67 w 170"/>
                <a:gd name="T31" fmla="*/ 110 h 166"/>
                <a:gd name="T32" fmla="*/ 67 w 170"/>
                <a:gd name="T33" fmla="*/ 94 h 166"/>
                <a:gd name="T34" fmla="*/ 30 w 170"/>
                <a:gd name="T35" fmla="*/ 105 h 166"/>
                <a:gd name="T36" fmla="*/ 71 w 170"/>
                <a:gd name="T37" fmla="*/ 42 h 166"/>
                <a:gd name="T38" fmla="*/ 55 w 170"/>
                <a:gd name="T39" fmla="*/ 36 h 166"/>
                <a:gd name="T40" fmla="*/ 44 w 170"/>
                <a:gd name="T41" fmla="*/ 57 h 166"/>
                <a:gd name="T42" fmla="*/ 22 w 170"/>
                <a:gd name="T43" fmla="*/ 59 h 166"/>
                <a:gd name="T44" fmla="*/ 51 w 170"/>
                <a:gd name="T45" fmla="*/ 7 h 166"/>
                <a:gd name="T46" fmla="*/ 34 w 170"/>
                <a:gd name="T47" fmla="*/ 0 h 166"/>
                <a:gd name="T48" fmla="*/ 155 w 170"/>
                <a:gd name="T49" fmla="*/ 9 h 166"/>
                <a:gd name="T50" fmla="*/ 155 w 170"/>
                <a:gd name="T51" fmla="*/ 9 h 166"/>
                <a:gd name="T52" fmla="*/ 77 w 170"/>
                <a:gd name="T53" fmla="*/ 9 h 166"/>
                <a:gd name="T54" fmla="*/ 77 w 170"/>
                <a:gd name="T55" fmla="*/ 149 h 166"/>
                <a:gd name="T56" fmla="*/ 62 w 170"/>
                <a:gd name="T57" fmla="*/ 149 h 166"/>
                <a:gd name="T58" fmla="*/ 62 w 170"/>
                <a:gd name="T59" fmla="*/ 166 h 166"/>
                <a:gd name="T60" fmla="*/ 170 w 170"/>
                <a:gd name="T61" fmla="*/ 166 h 166"/>
                <a:gd name="T62" fmla="*/ 170 w 170"/>
                <a:gd name="T63" fmla="*/ 149 h 166"/>
                <a:gd name="T64" fmla="*/ 155 w 170"/>
                <a:gd name="T65" fmla="*/ 149 h 166"/>
                <a:gd name="T66" fmla="*/ 155 w 170"/>
                <a:gd name="T67" fmla="*/ 9 h 166"/>
                <a:gd name="T68" fmla="*/ 94 w 170"/>
                <a:gd name="T69" fmla="*/ 149 h 166"/>
                <a:gd name="T70" fmla="*/ 94 w 170"/>
                <a:gd name="T71" fmla="*/ 149 h 166"/>
                <a:gd name="T72" fmla="*/ 94 w 170"/>
                <a:gd name="T73" fmla="*/ 119 h 166"/>
                <a:gd name="T74" fmla="*/ 138 w 170"/>
                <a:gd name="T75" fmla="*/ 119 h 166"/>
                <a:gd name="T76" fmla="*/ 138 w 170"/>
                <a:gd name="T77" fmla="*/ 149 h 166"/>
                <a:gd name="T78" fmla="*/ 94 w 170"/>
                <a:gd name="T79" fmla="*/ 149 h 166"/>
                <a:gd name="T80" fmla="*/ 94 w 170"/>
                <a:gd name="T81" fmla="*/ 102 h 166"/>
                <a:gd name="T82" fmla="*/ 94 w 170"/>
                <a:gd name="T83" fmla="*/ 102 h 166"/>
                <a:gd name="T84" fmla="*/ 94 w 170"/>
                <a:gd name="T85" fmla="*/ 72 h 166"/>
                <a:gd name="T86" fmla="*/ 138 w 170"/>
                <a:gd name="T87" fmla="*/ 72 h 166"/>
                <a:gd name="T88" fmla="*/ 138 w 170"/>
                <a:gd name="T89" fmla="*/ 102 h 166"/>
                <a:gd name="T90" fmla="*/ 94 w 170"/>
                <a:gd name="T91" fmla="*/ 102 h 166"/>
                <a:gd name="T92" fmla="*/ 94 w 170"/>
                <a:gd name="T93" fmla="*/ 55 h 166"/>
                <a:gd name="T94" fmla="*/ 94 w 170"/>
                <a:gd name="T95" fmla="*/ 55 h 166"/>
                <a:gd name="T96" fmla="*/ 94 w 170"/>
                <a:gd name="T97" fmla="*/ 26 h 166"/>
                <a:gd name="T98" fmla="*/ 138 w 170"/>
                <a:gd name="T99" fmla="*/ 26 h 166"/>
                <a:gd name="T100" fmla="*/ 138 w 170"/>
                <a:gd name="T101" fmla="*/ 55 h 166"/>
                <a:gd name="T102" fmla="*/ 94 w 170"/>
                <a:gd name="T103" fmla="*/ 5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0" h="166">
                  <a:moveTo>
                    <a:pt x="66" y="127"/>
                  </a:moveTo>
                  <a:lnTo>
                    <a:pt x="66" y="127"/>
                  </a:lnTo>
                  <a:cubicBezTo>
                    <a:pt x="48" y="136"/>
                    <a:pt x="27" y="142"/>
                    <a:pt x="3" y="147"/>
                  </a:cubicBezTo>
                  <a:lnTo>
                    <a:pt x="5" y="165"/>
                  </a:lnTo>
                  <a:cubicBezTo>
                    <a:pt x="28" y="160"/>
                    <a:pt x="48" y="153"/>
                    <a:pt x="66" y="144"/>
                  </a:cubicBezTo>
                  <a:lnTo>
                    <a:pt x="66" y="127"/>
                  </a:lnTo>
                  <a:close/>
                  <a:moveTo>
                    <a:pt x="34" y="0"/>
                  </a:moveTo>
                  <a:lnTo>
                    <a:pt x="34" y="0"/>
                  </a:lnTo>
                  <a:cubicBezTo>
                    <a:pt x="27" y="20"/>
                    <a:pt x="18" y="38"/>
                    <a:pt x="8" y="54"/>
                  </a:cubicBezTo>
                  <a:cubicBezTo>
                    <a:pt x="6" y="57"/>
                    <a:pt x="3" y="59"/>
                    <a:pt x="0" y="60"/>
                  </a:cubicBezTo>
                  <a:lnTo>
                    <a:pt x="5" y="77"/>
                  </a:lnTo>
                  <a:cubicBezTo>
                    <a:pt x="15" y="76"/>
                    <a:pt x="24" y="74"/>
                    <a:pt x="34" y="73"/>
                  </a:cubicBezTo>
                  <a:cubicBezTo>
                    <a:pt x="25" y="88"/>
                    <a:pt x="17" y="98"/>
                    <a:pt x="11" y="104"/>
                  </a:cubicBezTo>
                  <a:cubicBezTo>
                    <a:pt x="9" y="106"/>
                    <a:pt x="6" y="108"/>
                    <a:pt x="3" y="109"/>
                  </a:cubicBezTo>
                  <a:lnTo>
                    <a:pt x="8" y="126"/>
                  </a:lnTo>
                  <a:cubicBezTo>
                    <a:pt x="26" y="123"/>
                    <a:pt x="46" y="118"/>
                    <a:pt x="67" y="110"/>
                  </a:cubicBezTo>
                  <a:lnTo>
                    <a:pt x="67" y="94"/>
                  </a:lnTo>
                  <a:cubicBezTo>
                    <a:pt x="55" y="99"/>
                    <a:pt x="42" y="103"/>
                    <a:pt x="30" y="105"/>
                  </a:cubicBezTo>
                  <a:cubicBezTo>
                    <a:pt x="41" y="92"/>
                    <a:pt x="55" y="71"/>
                    <a:pt x="71" y="42"/>
                  </a:cubicBezTo>
                  <a:lnTo>
                    <a:pt x="55" y="36"/>
                  </a:lnTo>
                  <a:cubicBezTo>
                    <a:pt x="51" y="43"/>
                    <a:pt x="47" y="50"/>
                    <a:pt x="44" y="57"/>
                  </a:cubicBezTo>
                  <a:cubicBezTo>
                    <a:pt x="37" y="58"/>
                    <a:pt x="29" y="59"/>
                    <a:pt x="22" y="59"/>
                  </a:cubicBezTo>
                  <a:cubicBezTo>
                    <a:pt x="32" y="46"/>
                    <a:pt x="41" y="28"/>
                    <a:pt x="51" y="7"/>
                  </a:cubicBezTo>
                  <a:lnTo>
                    <a:pt x="34" y="0"/>
                  </a:lnTo>
                  <a:close/>
                  <a:moveTo>
                    <a:pt x="155" y="9"/>
                  </a:moveTo>
                  <a:lnTo>
                    <a:pt x="155" y="9"/>
                  </a:lnTo>
                  <a:lnTo>
                    <a:pt x="77" y="9"/>
                  </a:lnTo>
                  <a:lnTo>
                    <a:pt x="77" y="149"/>
                  </a:lnTo>
                  <a:lnTo>
                    <a:pt x="62" y="149"/>
                  </a:lnTo>
                  <a:lnTo>
                    <a:pt x="62" y="166"/>
                  </a:lnTo>
                  <a:lnTo>
                    <a:pt x="170" y="166"/>
                  </a:lnTo>
                  <a:lnTo>
                    <a:pt x="170" y="149"/>
                  </a:lnTo>
                  <a:lnTo>
                    <a:pt x="155" y="149"/>
                  </a:lnTo>
                  <a:lnTo>
                    <a:pt x="155" y="9"/>
                  </a:lnTo>
                  <a:close/>
                  <a:moveTo>
                    <a:pt x="94" y="149"/>
                  </a:moveTo>
                  <a:lnTo>
                    <a:pt x="94" y="149"/>
                  </a:lnTo>
                  <a:lnTo>
                    <a:pt x="94" y="119"/>
                  </a:lnTo>
                  <a:lnTo>
                    <a:pt x="138" y="119"/>
                  </a:lnTo>
                  <a:lnTo>
                    <a:pt x="138" y="149"/>
                  </a:lnTo>
                  <a:lnTo>
                    <a:pt x="94" y="149"/>
                  </a:lnTo>
                  <a:close/>
                  <a:moveTo>
                    <a:pt x="94" y="102"/>
                  </a:moveTo>
                  <a:lnTo>
                    <a:pt x="94" y="102"/>
                  </a:lnTo>
                  <a:lnTo>
                    <a:pt x="94" y="72"/>
                  </a:lnTo>
                  <a:lnTo>
                    <a:pt x="138" y="72"/>
                  </a:lnTo>
                  <a:lnTo>
                    <a:pt x="138" y="102"/>
                  </a:lnTo>
                  <a:lnTo>
                    <a:pt x="94" y="102"/>
                  </a:lnTo>
                  <a:close/>
                  <a:moveTo>
                    <a:pt x="94" y="55"/>
                  </a:moveTo>
                  <a:lnTo>
                    <a:pt x="94" y="55"/>
                  </a:lnTo>
                  <a:lnTo>
                    <a:pt x="94" y="26"/>
                  </a:lnTo>
                  <a:lnTo>
                    <a:pt x="138" y="26"/>
                  </a:lnTo>
                  <a:lnTo>
                    <a:pt x="138" y="55"/>
                  </a:lnTo>
                  <a:lnTo>
                    <a:pt x="94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6" name="Freeform 271"/>
            <p:cNvSpPr>
              <a:spLocks noEditPoints="1"/>
            </p:cNvSpPr>
            <p:nvPr/>
          </p:nvSpPr>
          <p:spPr bwMode="auto">
            <a:xfrm>
              <a:off x="10734675" y="2551113"/>
              <a:ext cx="150812" cy="153988"/>
            </a:xfrm>
            <a:custGeom>
              <a:avLst/>
              <a:gdLst>
                <a:gd name="T0" fmla="*/ 45 w 168"/>
                <a:gd name="T1" fmla="*/ 0 h 172"/>
                <a:gd name="T2" fmla="*/ 45 w 168"/>
                <a:gd name="T3" fmla="*/ 0 h 172"/>
                <a:gd name="T4" fmla="*/ 45 w 168"/>
                <a:gd name="T5" fmla="*/ 44 h 172"/>
                <a:gd name="T6" fmla="*/ 0 w 168"/>
                <a:gd name="T7" fmla="*/ 62 h 172"/>
                <a:gd name="T8" fmla="*/ 7 w 168"/>
                <a:gd name="T9" fmla="*/ 78 h 172"/>
                <a:gd name="T10" fmla="*/ 45 w 168"/>
                <a:gd name="T11" fmla="*/ 61 h 172"/>
                <a:gd name="T12" fmla="*/ 45 w 168"/>
                <a:gd name="T13" fmla="*/ 85 h 172"/>
                <a:gd name="T14" fmla="*/ 63 w 168"/>
                <a:gd name="T15" fmla="*/ 85 h 172"/>
                <a:gd name="T16" fmla="*/ 63 w 168"/>
                <a:gd name="T17" fmla="*/ 0 h 172"/>
                <a:gd name="T18" fmla="*/ 45 w 168"/>
                <a:gd name="T19" fmla="*/ 0 h 172"/>
                <a:gd name="T20" fmla="*/ 72 w 168"/>
                <a:gd name="T21" fmla="*/ 20 h 172"/>
                <a:gd name="T22" fmla="*/ 72 w 168"/>
                <a:gd name="T23" fmla="*/ 20 h 172"/>
                <a:gd name="T24" fmla="*/ 72 w 168"/>
                <a:gd name="T25" fmla="*/ 36 h 172"/>
                <a:gd name="T26" fmla="*/ 110 w 168"/>
                <a:gd name="T27" fmla="*/ 36 h 172"/>
                <a:gd name="T28" fmla="*/ 110 w 168"/>
                <a:gd name="T29" fmla="*/ 59 h 172"/>
                <a:gd name="T30" fmla="*/ 78 w 168"/>
                <a:gd name="T31" fmla="*/ 59 h 172"/>
                <a:gd name="T32" fmla="*/ 78 w 168"/>
                <a:gd name="T33" fmla="*/ 75 h 172"/>
                <a:gd name="T34" fmla="*/ 160 w 168"/>
                <a:gd name="T35" fmla="*/ 75 h 172"/>
                <a:gd name="T36" fmla="*/ 160 w 168"/>
                <a:gd name="T37" fmla="*/ 59 h 172"/>
                <a:gd name="T38" fmla="*/ 127 w 168"/>
                <a:gd name="T39" fmla="*/ 59 h 172"/>
                <a:gd name="T40" fmla="*/ 127 w 168"/>
                <a:gd name="T41" fmla="*/ 36 h 172"/>
                <a:gd name="T42" fmla="*/ 165 w 168"/>
                <a:gd name="T43" fmla="*/ 36 h 172"/>
                <a:gd name="T44" fmla="*/ 165 w 168"/>
                <a:gd name="T45" fmla="*/ 20 h 172"/>
                <a:gd name="T46" fmla="*/ 127 w 168"/>
                <a:gd name="T47" fmla="*/ 20 h 172"/>
                <a:gd name="T48" fmla="*/ 127 w 168"/>
                <a:gd name="T49" fmla="*/ 0 h 172"/>
                <a:gd name="T50" fmla="*/ 110 w 168"/>
                <a:gd name="T51" fmla="*/ 0 h 172"/>
                <a:gd name="T52" fmla="*/ 110 w 168"/>
                <a:gd name="T53" fmla="*/ 20 h 172"/>
                <a:gd name="T54" fmla="*/ 72 w 168"/>
                <a:gd name="T55" fmla="*/ 20 h 172"/>
                <a:gd name="T56" fmla="*/ 13 w 168"/>
                <a:gd name="T57" fmla="*/ 7 h 172"/>
                <a:gd name="T58" fmla="*/ 13 w 168"/>
                <a:gd name="T59" fmla="*/ 7 h 172"/>
                <a:gd name="T60" fmla="*/ 3 w 168"/>
                <a:gd name="T61" fmla="*/ 21 h 172"/>
                <a:gd name="T62" fmla="*/ 33 w 168"/>
                <a:gd name="T63" fmla="*/ 38 h 172"/>
                <a:gd name="T64" fmla="*/ 41 w 168"/>
                <a:gd name="T65" fmla="*/ 25 h 172"/>
                <a:gd name="T66" fmla="*/ 13 w 168"/>
                <a:gd name="T67" fmla="*/ 7 h 172"/>
                <a:gd name="T68" fmla="*/ 1 w 168"/>
                <a:gd name="T69" fmla="*/ 93 h 172"/>
                <a:gd name="T70" fmla="*/ 1 w 168"/>
                <a:gd name="T71" fmla="*/ 93 h 172"/>
                <a:gd name="T72" fmla="*/ 1 w 168"/>
                <a:gd name="T73" fmla="*/ 109 h 172"/>
                <a:gd name="T74" fmla="*/ 65 w 168"/>
                <a:gd name="T75" fmla="*/ 109 h 172"/>
                <a:gd name="T76" fmla="*/ 0 w 168"/>
                <a:gd name="T77" fmla="*/ 137 h 172"/>
                <a:gd name="T78" fmla="*/ 9 w 168"/>
                <a:gd name="T79" fmla="*/ 152 h 172"/>
                <a:gd name="T80" fmla="*/ 40 w 168"/>
                <a:gd name="T81" fmla="*/ 140 h 172"/>
                <a:gd name="T82" fmla="*/ 40 w 168"/>
                <a:gd name="T83" fmla="*/ 148 h 172"/>
                <a:gd name="T84" fmla="*/ 33 w 168"/>
                <a:gd name="T85" fmla="*/ 157 h 172"/>
                <a:gd name="T86" fmla="*/ 36 w 168"/>
                <a:gd name="T87" fmla="*/ 172 h 172"/>
                <a:gd name="T88" fmla="*/ 97 w 168"/>
                <a:gd name="T89" fmla="*/ 158 h 172"/>
                <a:gd name="T90" fmla="*/ 94 w 168"/>
                <a:gd name="T91" fmla="*/ 142 h 172"/>
                <a:gd name="T92" fmla="*/ 56 w 168"/>
                <a:gd name="T93" fmla="*/ 153 h 172"/>
                <a:gd name="T94" fmla="*/ 56 w 168"/>
                <a:gd name="T95" fmla="*/ 131 h 172"/>
                <a:gd name="T96" fmla="*/ 84 w 168"/>
                <a:gd name="T97" fmla="*/ 110 h 172"/>
                <a:gd name="T98" fmla="*/ 158 w 168"/>
                <a:gd name="T99" fmla="*/ 172 h 172"/>
                <a:gd name="T100" fmla="*/ 168 w 168"/>
                <a:gd name="T101" fmla="*/ 157 h 172"/>
                <a:gd name="T102" fmla="*/ 130 w 168"/>
                <a:gd name="T103" fmla="*/ 140 h 172"/>
                <a:gd name="T104" fmla="*/ 155 w 168"/>
                <a:gd name="T105" fmla="*/ 120 h 172"/>
                <a:gd name="T106" fmla="*/ 142 w 168"/>
                <a:gd name="T107" fmla="*/ 109 h 172"/>
                <a:gd name="T108" fmla="*/ 118 w 168"/>
                <a:gd name="T109" fmla="*/ 130 h 172"/>
                <a:gd name="T110" fmla="*/ 100 w 168"/>
                <a:gd name="T111" fmla="*/ 109 h 172"/>
                <a:gd name="T112" fmla="*/ 167 w 168"/>
                <a:gd name="T113" fmla="*/ 109 h 172"/>
                <a:gd name="T114" fmla="*/ 167 w 168"/>
                <a:gd name="T115" fmla="*/ 93 h 172"/>
                <a:gd name="T116" fmla="*/ 96 w 168"/>
                <a:gd name="T117" fmla="*/ 93 h 172"/>
                <a:gd name="T118" fmla="*/ 86 w 168"/>
                <a:gd name="T119" fmla="*/ 76 h 172"/>
                <a:gd name="T120" fmla="*/ 70 w 168"/>
                <a:gd name="T121" fmla="*/ 82 h 172"/>
                <a:gd name="T122" fmla="*/ 78 w 168"/>
                <a:gd name="T123" fmla="*/ 93 h 172"/>
                <a:gd name="T124" fmla="*/ 1 w 168"/>
                <a:gd name="T125" fmla="*/ 9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172">
                  <a:moveTo>
                    <a:pt x="45" y="0"/>
                  </a:moveTo>
                  <a:lnTo>
                    <a:pt x="45" y="0"/>
                  </a:lnTo>
                  <a:lnTo>
                    <a:pt x="45" y="44"/>
                  </a:lnTo>
                  <a:cubicBezTo>
                    <a:pt x="32" y="51"/>
                    <a:pt x="17" y="57"/>
                    <a:pt x="0" y="62"/>
                  </a:cubicBezTo>
                  <a:lnTo>
                    <a:pt x="7" y="78"/>
                  </a:lnTo>
                  <a:cubicBezTo>
                    <a:pt x="21" y="73"/>
                    <a:pt x="34" y="67"/>
                    <a:pt x="45" y="61"/>
                  </a:cubicBezTo>
                  <a:lnTo>
                    <a:pt x="45" y="85"/>
                  </a:lnTo>
                  <a:lnTo>
                    <a:pt x="63" y="85"/>
                  </a:lnTo>
                  <a:lnTo>
                    <a:pt x="63" y="0"/>
                  </a:lnTo>
                  <a:lnTo>
                    <a:pt x="45" y="0"/>
                  </a:lnTo>
                  <a:close/>
                  <a:moveTo>
                    <a:pt x="72" y="20"/>
                  </a:moveTo>
                  <a:lnTo>
                    <a:pt x="72" y="20"/>
                  </a:lnTo>
                  <a:lnTo>
                    <a:pt x="72" y="36"/>
                  </a:lnTo>
                  <a:lnTo>
                    <a:pt x="110" y="36"/>
                  </a:lnTo>
                  <a:lnTo>
                    <a:pt x="110" y="59"/>
                  </a:lnTo>
                  <a:lnTo>
                    <a:pt x="78" y="59"/>
                  </a:lnTo>
                  <a:lnTo>
                    <a:pt x="78" y="75"/>
                  </a:lnTo>
                  <a:lnTo>
                    <a:pt x="160" y="75"/>
                  </a:lnTo>
                  <a:lnTo>
                    <a:pt x="160" y="59"/>
                  </a:lnTo>
                  <a:lnTo>
                    <a:pt x="127" y="59"/>
                  </a:lnTo>
                  <a:lnTo>
                    <a:pt x="127" y="36"/>
                  </a:lnTo>
                  <a:lnTo>
                    <a:pt x="165" y="36"/>
                  </a:lnTo>
                  <a:lnTo>
                    <a:pt x="165" y="20"/>
                  </a:lnTo>
                  <a:lnTo>
                    <a:pt x="127" y="20"/>
                  </a:lnTo>
                  <a:lnTo>
                    <a:pt x="127" y="0"/>
                  </a:lnTo>
                  <a:lnTo>
                    <a:pt x="110" y="0"/>
                  </a:lnTo>
                  <a:lnTo>
                    <a:pt x="110" y="20"/>
                  </a:lnTo>
                  <a:lnTo>
                    <a:pt x="72" y="20"/>
                  </a:lnTo>
                  <a:close/>
                  <a:moveTo>
                    <a:pt x="13" y="7"/>
                  </a:moveTo>
                  <a:lnTo>
                    <a:pt x="13" y="7"/>
                  </a:lnTo>
                  <a:lnTo>
                    <a:pt x="3" y="21"/>
                  </a:lnTo>
                  <a:cubicBezTo>
                    <a:pt x="13" y="25"/>
                    <a:pt x="23" y="31"/>
                    <a:pt x="33" y="38"/>
                  </a:cubicBezTo>
                  <a:lnTo>
                    <a:pt x="41" y="25"/>
                  </a:lnTo>
                  <a:cubicBezTo>
                    <a:pt x="33" y="18"/>
                    <a:pt x="23" y="12"/>
                    <a:pt x="13" y="7"/>
                  </a:cubicBezTo>
                  <a:close/>
                  <a:moveTo>
                    <a:pt x="1" y="93"/>
                  </a:moveTo>
                  <a:lnTo>
                    <a:pt x="1" y="93"/>
                  </a:lnTo>
                  <a:lnTo>
                    <a:pt x="1" y="109"/>
                  </a:lnTo>
                  <a:lnTo>
                    <a:pt x="65" y="109"/>
                  </a:lnTo>
                  <a:cubicBezTo>
                    <a:pt x="50" y="120"/>
                    <a:pt x="29" y="129"/>
                    <a:pt x="0" y="137"/>
                  </a:cubicBezTo>
                  <a:lnTo>
                    <a:pt x="9" y="152"/>
                  </a:lnTo>
                  <a:cubicBezTo>
                    <a:pt x="20" y="148"/>
                    <a:pt x="30" y="144"/>
                    <a:pt x="40" y="140"/>
                  </a:cubicBezTo>
                  <a:lnTo>
                    <a:pt x="40" y="148"/>
                  </a:lnTo>
                  <a:cubicBezTo>
                    <a:pt x="40" y="152"/>
                    <a:pt x="38" y="155"/>
                    <a:pt x="33" y="157"/>
                  </a:cubicBezTo>
                  <a:lnTo>
                    <a:pt x="36" y="172"/>
                  </a:lnTo>
                  <a:cubicBezTo>
                    <a:pt x="60" y="168"/>
                    <a:pt x="80" y="163"/>
                    <a:pt x="97" y="158"/>
                  </a:cubicBezTo>
                  <a:lnTo>
                    <a:pt x="94" y="142"/>
                  </a:lnTo>
                  <a:cubicBezTo>
                    <a:pt x="82" y="146"/>
                    <a:pt x="70" y="150"/>
                    <a:pt x="56" y="153"/>
                  </a:cubicBezTo>
                  <a:lnTo>
                    <a:pt x="56" y="131"/>
                  </a:lnTo>
                  <a:cubicBezTo>
                    <a:pt x="67" y="125"/>
                    <a:pt x="76" y="118"/>
                    <a:pt x="84" y="110"/>
                  </a:cubicBezTo>
                  <a:cubicBezTo>
                    <a:pt x="99" y="140"/>
                    <a:pt x="124" y="161"/>
                    <a:pt x="158" y="172"/>
                  </a:cubicBezTo>
                  <a:lnTo>
                    <a:pt x="168" y="157"/>
                  </a:lnTo>
                  <a:cubicBezTo>
                    <a:pt x="154" y="153"/>
                    <a:pt x="141" y="147"/>
                    <a:pt x="130" y="140"/>
                  </a:cubicBezTo>
                  <a:cubicBezTo>
                    <a:pt x="139" y="134"/>
                    <a:pt x="148" y="128"/>
                    <a:pt x="155" y="120"/>
                  </a:cubicBezTo>
                  <a:lnTo>
                    <a:pt x="142" y="109"/>
                  </a:lnTo>
                  <a:cubicBezTo>
                    <a:pt x="135" y="117"/>
                    <a:pt x="127" y="124"/>
                    <a:pt x="118" y="130"/>
                  </a:cubicBezTo>
                  <a:cubicBezTo>
                    <a:pt x="111" y="124"/>
                    <a:pt x="105" y="117"/>
                    <a:pt x="100" y="109"/>
                  </a:cubicBezTo>
                  <a:lnTo>
                    <a:pt x="167" y="109"/>
                  </a:lnTo>
                  <a:lnTo>
                    <a:pt x="167" y="93"/>
                  </a:lnTo>
                  <a:lnTo>
                    <a:pt x="96" y="93"/>
                  </a:lnTo>
                  <a:cubicBezTo>
                    <a:pt x="93" y="87"/>
                    <a:pt x="90" y="81"/>
                    <a:pt x="86" y="76"/>
                  </a:cubicBezTo>
                  <a:lnTo>
                    <a:pt x="70" y="82"/>
                  </a:lnTo>
                  <a:cubicBezTo>
                    <a:pt x="73" y="85"/>
                    <a:pt x="76" y="89"/>
                    <a:pt x="78" y="93"/>
                  </a:cubicBezTo>
                  <a:lnTo>
                    <a:pt x="1" y="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7" name="Freeform 272"/>
            <p:cNvSpPr>
              <a:spLocks noEditPoints="1"/>
            </p:cNvSpPr>
            <p:nvPr/>
          </p:nvSpPr>
          <p:spPr bwMode="auto">
            <a:xfrm>
              <a:off x="10267950" y="2463800"/>
              <a:ext cx="115887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8" name="Freeform 273"/>
            <p:cNvSpPr>
              <a:spLocks noEditPoints="1"/>
            </p:cNvSpPr>
            <p:nvPr/>
          </p:nvSpPr>
          <p:spPr bwMode="auto">
            <a:xfrm>
              <a:off x="10267950" y="2463800"/>
              <a:ext cx="115887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50" name="文本框 549"/>
            <p:cNvSpPr txBox="1"/>
            <p:nvPr/>
          </p:nvSpPr>
          <p:spPr>
            <a:xfrm>
              <a:off x="4065477" y="4749284"/>
              <a:ext cx="8700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LLVM IR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94"/>
            <p:cNvSpPr/>
            <p:nvPr/>
          </p:nvSpPr>
          <p:spPr bwMode="auto">
            <a:xfrm>
              <a:off x="6132183" y="2472933"/>
              <a:ext cx="60325" cy="0"/>
            </a:xfrm>
            <a:custGeom>
              <a:avLst/>
              <a:gdLst>
                <a:gd name="T0" fmla="*/ 0 w 67"/>
                <a:gd name="T1" fmla="*/ 0 w 67"/>
                <a:gd name="T2" fmla="*/ 67 w 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">
                  <a:moveTo>
                    <a:pt x="0" y="0"/>
                  </a:moveTo>
                  <a:lnTo>
                    <a:pt x="0" y="0"/>
                  </a:lnTo>
                  <a:lnTo>
                    <a:pt x="6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" name="Freeform 195"/>
            <p:cNvSpPr>
              <a:spLocks noEditPoints="1"/>
            </p:cNvSpPr>
            <p:nvPr/>
          </p:nvSpPr>
          <p:spPr bwMode="auto">
            <a:xfrm>
              <a:off x="6192508" y="243007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1" name="Freeform 196"/>
            <p:cNvSpPr>
              <a:spLocks noEditPoints="1"/>
            </p:cNvSpPr>
            <p:nvPr/>
          </p:nvSpPr>
          <p:spPr bwMode="auto">
            <a:xfrm>
              <a:off x="6192508" y="243007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3" name="Rectangle 169"/>
            <p:cNvSpPr>
              <a:spLocks noChangeArrowheads="1"/>
            </p:cNvSpPr>
            <p:nvPr/>
          </p:nvSpPr>
          <p:spPr bwMode="auto">
            <a:xfrm rot="5400000">
              <a:off x="5166193" y="2377420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0" name="Rectangle 169"/>
            <p:cNvSpPr>
              <a:spLocks noChangeArrowheads="1"/>
            </p:cNvSpPr>
            <p:nvPr/>
          </p:nvSpPr>
          <p:spPr bwMode="auto">
            <a:xfrm rot="5400000">
              <a:off x="5755086" y="2373771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3" name="Rectangle 169"/>
            <p:cNvSpPr>
              <a:spLocks noChangeArrowheads="1"/>
            </p:cNvSpPr>
            <p:nvPr/>
          </p:nvSpPr>
          <p:spPr bwMode="auto">
            <a:xfrm rot="5400000">
              <a:off x="6350016" y="2377421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408541" y="4746603"/>
              <a:ext cx="8700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LLVM IR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Freeform 153"/>
            <p:cNvSpPr>
              <a:spLocks noEditPoints="1"/>
            </p:cNvSpPr>
            <p:nvPr/>
          </p:nvSpPr>
          <p:spPr bwMode="auto">
            <a:xfrm rot="2995708">
              <a:off x="7152069" y="4766490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4" name="Freeform 154"/>
            <p:cNvSpPr>
              <a:spLocks noEditPoints="1"/>
            </p:cNvSpPr>
            <p:nvPr/>
          </p:nvSpPr>
          <p:spPr bwMode="auto">
            <a:xfrm rot="2995708">
              <a:off x="7152069" y="4766490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6" name="Freeform 161"/>
            <p:cNvSpPr/>
            <p:nvPr/>
          </p:nvSpPr>
          <p:spPr bwMode="auto">
            <a:xfrm>
              <a:off x="11036302" y="3278086"/>
              <a:ext cx="120650" cy="1588"/>
            </a:xfrm>
            <a:custGeom>
              <a:avLst/>
              <a:gdLst>
                <a:gd name="T0" fmla="*/ 0 w 135"/>
                <a:gd name="T1" fmla="*/ 1 h 1"/>
                <a:gd name="T2" fmla="*/ 0 w 135"/>
                <a:gd name="T3" fmla="*/ 1 h 1"/>
                <a:gd name="T4" fmla="*/ 135 w 13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0" y="1"/>
                  </a:lnTo>
                  <a:lnTo>
                    <a:pt x="135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7" name="Freeform 162"/>
            <p:cNvSpPr>
              <a:spLocks noEditPoints="1"/>
            </p:cNvSpPr>
            <p:nvPr/>
          </p:nvSpPr>
          <p:spPr bwMode="auto">
            <a:xfrm>
              <a:off x="11155364" y="323522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8" name="Freeform 163"/>
            <p:cNvSpPr>
              <a:spLocks noEditPoints="1"/>
            </p:cNvSpPr>
            <p:nvPr/>
          </p:nvSpPr>
          <p:spPr bwMode="auto">
            <a:xfrm>
              <a:off x="11155364" y="323522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12" name="Freeform 161"/>
            <p:cNvSpPr/>
            <p:nvPr/>
          </p:nvSpPr>
          <p:spPr bwMode="auto">
            <a:xfrm>
              <a:off x="11018838" y="4905778"/>
              <a:ext cx="120650" cy="1588"/>
            </a:xfrm>
            <a:custGeom>
              <a:avLst/>
              <a:gdLst>
                <a:gd name="T0" fmla="*/ 0 w 135"/>
                <a:gd name="T1" fmla="*/ 1 h 1"/>
                <a:gd name="T2" fmla="*/ 0 w 135"/>
                <a:gd name="T3" fmla="*/ 1 h 1"/>
                <a:gd name="T4" fmla="*/ 135 w 13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0" y="1"/>
                  </a:lnTo>
                  <a:lnTo>
                    <a:pt x="135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13" name="Freeform 162"/>
            <p:cNvSpPr>
              <a:spLocks noEditPoints="1"/>
            </p:cNvSpPr>
            <p:nvPr/>
          </p:nvSpPr>
          <p:spPr bwMode="auto">
            <a:xfrm>
              <a:off x="11137900" y="4862915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14" name="Freeform 163"/>
            <p:cNvSpPr>
              <a:spLocks noEditPoints="1"/>
            </p:cNvSpPr>
            <p:nvPr/>
          </p:nvSpPr>
          <p:spPr bwMode="auto">
            <a:xfrm>
              <a:off x="11137900" y="4862915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15" name="文本框 514"/>
            <p:cNvSpPr txBox="1"/>
            <p:nvPr/>
          </p:nvSpPr>
          <p:spPr>
            <a:xfrm>
              <a:off x="11314720" y="3083203"/>
              <a:ext cx="48763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x86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文本框 515"/>
            <p:cNvSpPr txBox="1"/>
            <p:nvPr/>
          </p:nvSpPr>
          <p:spPr>
            <a:xfrm>
              <a:off x="11290278" y="3874969"/>
              <a:ext cx="59824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" name="文本框 516"/>
            <p:cNvSpPr txBox="1"/>
            <p:nvPr/>
          </p:nvSpPr>
          <p:spPr>
            <a:xfrm>
              <a:off x="11328901" y="4750212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龙芯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034053"/>
            <a:chOff x="5828440" y="1227582"/>
            <a:chExt cx="6078765" cy="4034053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604962"/>
              <a:chOff x="7012082" y="5025956"/>
              <a:chExt cx="3012546" cy="604962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01915" y="5751396"/>
            <a:ext cx="338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找到对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%2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进行定义的基本块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702031" y="5751396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遍历每个定值基本基本块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DF(B)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4638" y="3679963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640324" y="5751396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DF(8)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也是对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%2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的定值基本块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593310" y="57513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继续遍历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74777" y="3722919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593310" y="57513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继续遍历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4368" y="5156167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607463" y="5751396"/>
            <a:ext cx="2977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函数参数是无法填写的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因为编译器缺少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相关到达定义信息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1483602">
            <a:off x="4060144" y="3133945"/>
            <a:ext cx="425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函数不完整</a:t>
            </a:r>
            <a:endParaRPr lang="zh-CN" altLang="en-US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的一般过程：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函数（基于控制流分析）</a:t>
            </a:r>
            <a:endParaRPr lang="en-US" altLang="zh-CN"/>
          </a:p>
          <a:p>
            <a:pPr lvl="2"/>
            <a:r>
              <a:rPr lang="zh-CN" altLang="en-US"/>
              <a:t>通过插入</a:t>
            </a:r>
            <a:r>
              <a:rPr lang="en-US" altLang="zh-CN"/>
              <a:t>phi</a:t>
            </a:r>
            <a:r>
              <a:rPr lang="zh-CN" altLang="en-US"/>
              <a:t>函数解决交汇块定义冲突问题</a:t>
            </a:r>
            <a:endParaRPr lang="en-US" altLang="zh-CN"/>
          </a:p>
          <a:p>
            <a:pPr lvl="2"/>
            <a:r>
              <a:rPr lang="zh-CN" altLang="en-US"/>
              <a:t>仅插入</a:t>
            </a:r>
            <a:r>
              <a:rPr lang="en-US" altLang="zh-CN"/>
              <a:t>phi</a:t>
            </a:r>
            <a:r>
              <a:rPr lang="zh-CN" altLang="en-US"/>
              <a:t>函数，不填写相关参数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变量重命名（基于栈的到达定义分析）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到达定值分析，消除内存变量涉及的</a:t>
            </a:r>
            <a:r>
              <a:rPr lang="en-US" altLang="zh-CN">
                <a:solidFill>
                  <a:srgbClr val="FF0000"/>
                </a:solidFill>
              </a:rPr>
              <a:t>load</a:t>
            </a:r>
            <a:r>
              <a:rPr lang="zh-CN" altLang="en-US">
                <a:solidFill>
                  <a:srgbClr val="FF0000"/>
                </a:solidFill>
              </a:rPr>
              <a:t>指令依赖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回填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</a:t>
            </a:r>
            <a:endParaRPr lang="en-US" altLang="zh-CN">
              <a:solidFill>
                <a:srgbClr val="FF0000"/>
              </a:solidFill>
            </a:endParaRPr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删除冗余指令</a:t>
            </a:r>
            <a:endParaRPr lang="en-US" altLang="zh-CN"/>
          </a:p>
          <a:p>
            <a:pPr lvl="2"/>
            <a:r>
              <a:rPr lang="zh-CN" altLang="en-US"/>
              <a:t>删除内存变量涉及的</a:t>
            </a:r>
            <a:r>
              <a:rPr lang="en-US" altLang="zh-CN"/>
              <a:t>alloca/load/store</a:t>
            </a:r>
            <a:r>
              <a:rPr lang="zh-CN" altLang="en-US"/>
              <a:t>指令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变量重命名</a:t>
            </a:r>
            <a:endParaRPr lang="en-US" altLang="zh-CN"/>
          </a:p>
          <a:p>
            <a:pPr lvl="1"/>
            <a:r>
              <a:rPr lang="zh-CN" altLang="en-US"/>
              <a:t>使用基于栈的到达定义分析（基于</a:t>
            </a:r>
            <a:r>
              <a:rPr lang="en-US" altLang="zh-CN"/>
              <a:t>DFS</a:t>
            </a:r>
            <a:r>
              <a:rPr lang="zh-CN" altLang="en-US"/>
              <a:t>遍历每条指令）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en-US" altLang="zh-CN" err="1"/>
              <a:t>alloca</a:t>
            </a:r>
            <a:r>
              <a:rPr lang="zh-CN" altLang="en-US"/>
              <a:t>指令，建立相关变量的栈；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en-US" altLang="zh-CN"/>
              <a:t>store</a:t>
            </a:r>
            <a:r>
              <a:rPr lang="zh-CN" altLang="en-US"/>
              <a:t>指令，将需</a:t>
            </a:r>
            <a:r>
              <a:rPr lang="en-US" altLang="zh-CN"/>
              <a:t>store</a:t>
            </a:r>
            <a:r>
              <a:rPr lang="zh-CN" altLang="en-US"/>
              <a:t>的值入栈；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en-US" altLang="zh-CN"/>
              <a:t>load</a:t>
            </a:r>
            <a:r>
              <a:rPr lang="zh-CN" altLang="en-US"/>
              <a:t>指令，使用栈顶元素替换目标寄存器的所有使用；</a:t>
            </a:r>
            <a:endParaRPr lang="en-US" altLang="zh-CN"/>
          </a:p>
          <a:p>
            <a:pPr lvl="2"/>
            <a:r>
              <a:rPr lang="zh-CN" altLang="en-US" b="1">
                <a:solidFill>
                  <a:srgbClr val="FF0000"/>
                </a:solidFill>
              </a:rPr>
              <a:t>对于</a:t>
            </a:r>
            <a:r>
              <a:rPr lang="en-US" altLang="zh-CN" b="1">
                <a:solidFill>
                  <a:srgbClr val="FF0000"/>
                </a:solidFill>
              </a:rPr>
              <a:t>phi</a:t>
            </a:r>
            <a:r>
              <a:rPr lang="zh-CN" altLang="en-US" b="1">
                <a:solidFill>
                  <a:srgbClr val="FF0000"/>
                </a:solidFill>
              </a:rPr>
              <a:t>函数，将</a:t>
            </a:r>
            <a:r>
              <a:rPr lang="en-US" altLang="zh-CN" b="1">
                <a:solidFill>
                  <a:srgbClr val="FF0000"/>
                </a:solidFill>
              </a:rPr>
              <a:t>phi</a:t>
            </a:r>
            <a:r>
              <a:rPr lang="zh-CN" altLang="en-US" b="1">
                <a:solidFill>
                  <a:srgbClr val="FF0000"/>
                </a:solidFill>
              </a:rPr>
              <a:t>函数的寄存器入栈；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回填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函数参数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Entry-&gt;B5-&gt;B6-&gt;B8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指令：建立分析栈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345534" y="3494909"/>
            <a:ext cx="900114" cy="913979"/>
            <a:chOff x="10515664" y="3336009"/>
            <a:chExt cx="900114" cy="913979"/>
          </a:xfrm>
        </p:grpSpPr>
        <p:sp>
          <p:nvSpPr>
            <p:cNvPr id="46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64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机器无关的代码优化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是中间代码优化的基本单元，执行编译器的转换和优化。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就是“遍历一遍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，可以同时对它做一些操作”的意思。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分析型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进行分析，得到一些数据流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控制流信息，用于后续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使用，如循环查找。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转换型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进行等价变化，提升代码性能，如常量传播。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9440" lvl="2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1150" lvl="1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</a:t>
            </a:r>
            <a:r>
              <a:rPr lang="zh-CN" altLang="en-US"/>
              <a:t>的概念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1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</a:t>
                </a:r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指令：替换成栈顶定值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5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968744" y="3716538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656457" y="5751396"/>
            <a:ext cx="287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补全后继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B5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968744" y="3716538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860040" y="5751396"/>
            <a:ext cx="247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B5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无后继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968744" y="3716538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9" y="5751396"/>
            <a:ext cx="3279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512877" y="3762705"/>
              <a:ext cx="5562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%10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74368" y="5060387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</a:t>
                </a:r>
                <a:r>
                  <a:rPr lang="da-DK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%10</a:t>
                </a:r>
                <a:endParaRPr lang="da-DK" altLang="zh-CN" sz="1600" b="1"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9" y="5751396"/>
            <a:ext cx="3279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指令：替换成栈顶定值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512877" y="3762705"/>
              <a:ext cx="5562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%10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74368" y="5060387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860040" y="5751396"/>
            <a:ext cx="247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B6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无后继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474368" y="5060387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9" y="5751396"/>
            <a:ext cx="3279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592226" y="3762705"/>
              <a:ext cx="3975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%9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781222" y="3745704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656457" y="5751396"/>
            <a:ext cx="287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补全后继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B8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592225" y="3762705"/>
              <a:ext cx="3975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%9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781222" y="3745704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机器无关的代码优化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是中间代码优化的基本单元，执行编译器的转换和优化。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就是“遍历一遍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，可以同时对它做一些操作”的意思。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分析型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进行分析，得到一些数据流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控制流信息，用于后续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使用，如循环查找。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转换型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进行等价变化，提升代码性能，如常量传播。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运行时间更短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占用空间更小</a:t>
            </a:r>
            <a:endParaRPr lang="en-US" altLang="zh-CN"/>
          </a:p>
          <a:p>
            <a:pPr marL="311150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</a:t>
            </a:r>
            <a:r>
              <a:rPr lang="zh-CN" altLang="en-US"/>
              <a:t>的概念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860038" y="5751396"/>
            <a:ext cx="247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B8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无后继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781222" y="3745704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98051" y="5751396"/>
            <a:ext cx="319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的后继已经遍历完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345534" y="3494909"/>
            <a:ext cx="900114" cy="913979"/>
            <a:chOff x="10515664" y="3336009"/>
            <a:chExt cx="900114" cy="913979"/>
          </a:xfrm>
        </p:grpSpPr>
        <p:sp>
          <p:nvSpPr>
            <p:cNvPr id="46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trike="sngStrike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 strike="sngStrike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 strike="sngStrike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 strike="sngStrike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 strike="sngStrike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 strike="sngStrike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 strike="sngStrike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 strike="sngStrike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 strike="sngStrike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 strike="sngStrike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 strike="sngStrike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 strike="sngStrike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 strike="sngStrike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 strike="sngStrike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654865" y="5751396"/>
            <a:ext cx="288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删除各块中的冗余指令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alloca/load/store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388145" y="575139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最终结果！！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418633" y="2033161"/>
            <a:ext cx="5354734" cy="2791677"/>
            <a:chOff x="7210418" y="2491786"/>
            <a:chExt cx="5354734" cy="2791677"/>
          </a:xfrm>
        </p:grpSpPr>
        <p:sp>
          <p:nvSpPr>
            <p:cNvPr id="4" name="Freeform 24"/>
            <p:cNvSpPr>
              <a:spLocks noEditPoints="1"/>
            </p:cNvSpPr>
            <p:nvPr/>
          </p:nvSpPr>
          <p:spPr bwMode="auto">
            <a:xfrm>
              <a:off x="9687419" y="3058726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28"/>
            <p:cNvSpPr>
              <a:spLocks noEditPoints="1"/>
            </p:cNvSpPr>
            <p:nvPr/>
          </p:nvSpPr>
          <p:spPr bwMode="auto">
            <a:xfrm>
              <a:off x="8646018" y="3076562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30"/>
            <p:cNvSpPr>
              <a:spLocks noEditPoints="1"/>
            </p:cNvSpPr>
            <p:nvPr/>
          </p:nvSpPr>
          <p:spPr bwMode="auto">
            <a:xfrm rot="241717">
              <a:off x="8364376" y="3956847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557576" y="2491786"/>
              <a:ext cx="3939046" cy="584775"/>
              <a:chOff x="7341970" y="1304475"/>
              <a:chExt cx="3939046" cy="584775"/>
            </a:xfrm>
          </p:grpSpPr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981660" y="1304475"/>
                <a:ext cx="329935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210418" y="3568502"/>
              <a:ext cx="1700734" cy="338944"/>
              <a:chOff x="6604612" y="3612874"/>
              <a:chExt cx="2756927" cy="338944"/>
            </a:xfrm>
          </p:grpSpPr>
          <p:sp>
            <p:nvSpPr>
              <p:cNvPr id="16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941942" y="3613264"/>
                <a:ext cx="2419597" cy="3385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12290514" y="3551895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106840" y="3574689"/>
              <a:ext cx="2085160" cy="584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%9 = sub i32 0, 1</a:t>
              </a:r>
              <a:endPara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br label %6</a:t>
              </a:r>
              <a:endPara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067295" y="4689577"/>
              <a:ext cx="3161523" cy="593886"/>
              <a:chOff x="6931129" y="5037032"/>
              <a:chExt cx="3161523" cy="593886"/>
            </a:xfrm>
          </p:grpSpPr>
          <p:sp>
            <p:nvSpPr>
              <p:cNvPr id="12" name="Rectangle 35"/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297400" y="5046143"/>
                <a:ext cx="2795252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Freeform 28"/>
            <p:cNvSpPr>
              <a:spLocks noEditPoints="1"/>
            </p:cNvSpPr>
            <p:nvPr/>
          </p:nvSpPr>
          <p:spPr bwMode="auto">
            <a:xfrm>
              <a:off x="9812392" y="4181715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more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593331" y="50255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常量传播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24"/>
          <p:cNvSpPr>
            <a:spLocks noEditPoints="1"/>
          </p:cNvSpPr>
          <p:nvPr/>
        </p:nvSpPr>
        <p:spPr bwMode="auto">
          <a:xfrm>
            <a:off x="5895634" y="2600101"/>
            <a:ext cx="1071563" cy="493712"/>
          </a:xfrm>
          <a:custGeom>
            <a:avLst/>
            <a:gdLst>
              <a:gd name="T0" fmla="*/ 645 w 675"/>
              <a:gd name="T1" fmla="*/ 273 h 311"/>
              <a:gd name="T2" fmla="*/ 628 w 675"/>
              <a:gd name="T3" fmla="*/ 311 h 311"/>
              <a:gd name="T4" fmla="*/ 675 w 675"/>
              <a:gd name="T5" fmla="*/ 309 h 311"/>
              <a:gd name="T6" fmla="*/ 645 w 675"/>
              <a:gd name="T7" fmla="*/ 273 h 311"/>
              <a:gd name="T8" fmla="*/ 0 w 675"/>
              <a:gd name="T9" fmla="*/ 0 h 311"/>
              <a:gd name="T10" fmla="*/ 637 w 675"/>
              <a:gd name="T11" fmla="*/ 292 h 311"/>
              <a:gd name="T12" fmla="*/ 0 w 675"/>
              <a:gd name="T13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5" h="311">
                <a:moveTo>
                  <a:pt x="645" y="273"/>
                </a:moveTo>
                <a:lnTo>
                  <a:pt x="628" y="311"/>
                </a:lnTo>
                <a:lnTo>
                  <a:pt x="675" y="309"/>
                </a:lnTo>
                <a:lnTo>
                  <a:pt x="645" y="273"/>
                </a:lnTo>
                <a:close/>
                <a:moveTo>
                  <a:pt x="0" y="0"/>
                </a:moveTo>
                <a:lnTo>
                  <a:pt x="637" y="292"/>
                </a:lnTo>
                <a:lnTo>
                  <a:pt x="0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4854233" y="2617937"/>
            <a:ext cx="1041401" cy="485245"/>
          </a:xfrm>
          <a:custGeom>
            <a:avLst/>
            <a:gdLst>
              <a:gd name="T0" fmla="*/ 47 w 749"/>
              <a:gd name="T1" fmla="*/ 349 h 349"/>
              <a:gd name="T2" fmla="*/ 29 w 749"/>
              <a:gd name="T3" fmla="*/ 310 h 349"/>
              <a:gd name="T4" fmla="*/ 0 w 749"/>
              <a:gd name="T5" fmla="*/ 347 h 349"/>
              <a:gd name="T6" fmla="*/ 47 w 749"/>
              <a:gd name="T7" fmla="*/ 349 h 349"/>
              <a:gd name="T8" fmla="*/ 749 w 749"/>
              <a:gd name="T9" fmla="*/ 0 h 349"/>
              <a:gd name="T10" fmla="*/ 38 w 749"/>
              <a:gd name="T11" fmla="*/ 330 h 349"/>
              <a:gd name="T12" fmla="*/ 749 w 749"/>
              <a:gd name="T1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9" h="349">
                <a:moveTo>
                  <a:pt x="47" y="349"/>
                </a:moveTo>
                <a:lnTo>
                  <a:pt x="29" y="310"/>
                </a:lnTo>
                <a:lnTo>
                  <a:pt x="0" y="347"/>
                </a:lnTo>
                <a:lnTo>
                  <a:pt x="47" y="349"/>
                </a:lnTo>
                <a:close/>
                <a:moveTo>
                  <a:pt x="749" y="0"/>
                </a:moveTo>
                <a:lnTo>
                  <a:pt x="38" y="330"/>
                </a:lnTo>
                <a:lnTo>
                  <a:pt x="749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30"/>
          <p:cNvSpPr>
            <a:spLocks noEditPoints="1"/>
          </p:cNvSpPr>
          <p:nvPr/>
        </p:nvSpPr>
        <p:spPr bwMode="auto">
          <a:xfrm rot="241717">
            <a:off x="4572591" y="3498222"/>
            <a:ext cx="1346869" cy="686266"/>
          </a:xfrm>
          <a:custGeom>
            <a:avLst/>
            <a:gdLst>
              <a:gd name="T0" fmla="*/ 628 w 656"/>
              <a:gd name="T1" fmla="*/ 309 h 347"/>
              <a:gd name="T2" fmla="*/ 609 w 656"/>
              <a:gd name="T3" fmla="*/ 346 h 347"/>
              <a:gd name="T4" fmla="*/ 656 w 656"/>
              <a:gd name="T5" fmla="*/ 347 h 347"/>
              <a:gd name="T6" fmla="*/ 628 w 656"/>
              <a:gd name="T7" fmla="*/ 309 h 347"/>
              <a:gd name="T8" fmla="*/ 0 w 656"/>
              <a:gd name="T9" fmla="*/ 0 h 347"/>
              <a:gd name="T10" fmla="*/ 618 w 656"/>
              <a:gd name="T11" fmla="*/ 328 h 347"/>
              <a:gd name="T12" fmla="*/ 0 w 656"/>
              <a:gd name="T13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6" h="347">
                <a:moveTo>
                  <a:pt x="628" y="309"/>
                </a:moveTo>
                <a:lnTo>
                  <a:pt x="609" y="346"/>
                </a:lnTo>
                <a:lnTo>
                  <a:pt x="656" y="347"/>
                </a:lnTo>
                <a:lnTo>
                  <a:pt x="628" y="309"/>
                </a:lnTo>
                <a:close/>
                <a:moveTo>
                  <a:pt x="0" y="0"/>
                </a:moveTo>
                <a:lnTo>
                  <a:pt x="618" y="328"/>
                </a:lnTo>
                <a:lnTo>
                  <a:pt x="0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31528" y="2033161"/>
            <a:ext cx="4607572" cy="584775"/>
            <a:chOff x="7341970" y="1304475"/>
            <a:chExt cx="3939046" cy="871542"/>
          </a:xfrm>
        </p:grpSpPr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7341970" y="1304475"/>
              <a:ext cx="5630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Entry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81660" y="1304475"/>
              <a:ext cx="3299356" cy="87154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rPr>
                <a:t>%4 = icmp sgt i32 1, 0</a:t>
              </a:r>
              <a:endParaRPr lang="en-US" altLang="zh-CN" sz="1600" b="1"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br i1 </a:t>
              </a:r>
              <a:r>
                <a:rPr lang="en-US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true</a:t>
              </a:r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, label %5, label %8</a:t>
              </a:r>
              <a:endParaRPr lang="en-US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18633" y="3109877"/>
            <a:ext cx="1700734" cy="338944"/>
            <a:chOff x="6604612" y="3612874"/>
            <a:chExt cx="2756927" cy="338944"/>
          </a:xfrm>
        </p:grpSpPr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6604612" y="3612874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41942" y="3613264"/>
              <a:ext cx="2419597" cy="338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br label %6</a:t>
              </a:r>
              <a:endParaRPr lang="en-US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8498729" y="3093270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5055" y="3116064"/>
            <a:ext cx="2085160" cy="5847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zh-CN" sz="1600" b="1"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%9 = sub i32 0, 1</a:t>
            </a:r>
            <a:endParaRPr lang="da-DK" altLang="zh-CN" sz="1600" b="1">
              <a:effectLst/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br label %6</a:t>
            </a:r>
            <a:endParaRPr lang="da-DK" altLang="zh-CN" sz="1600" b="1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75510" y="4230952"/>
            <a:ext cx="3161523" cy="593886"/>
            <a:chOff x="6931129" y="5037032"/>
            <a:chExt cx="3161523" cy="593886"/>
          </a:xfrm>
        </p:grpSpPr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6931129" y="5037032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97400" y="5046143"/>
              <a:ext cx="279525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%10 = </a:t>
              </a:r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phi [1,%5] [</a:t>
              </a:r>
              <a:r>
                <a:rPr lang="en-US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-1</a:t>
              </a:r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,%8]</a:t>
              </a:r>
              <a:endPara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ret i32 %10</a:t>
              </a:r>
              <a:endPara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Freeform 28"/>
          <p:cNvSpPr>
            <a:spLocks noEditPoints="1"/>
          </p:cNvSpPr>
          <p:nvPr/>
        </p:nvSpPr>
        <p:spPr bwMode="auto">
          <a:xfrm>
            <a:off x="6020607" y="3723090"/>
            <a:ext cx="1348402" cy="507862"/>
          </a:xfrm>
          <a:custGeom>
            <a:avLst/>
            <a:gdLst>
              <a:gd name="T0" fmla="*/ 47 w 749"/>
              <a:gd name="T1" fmla="*/ 349 h 349"/>
              <a:gd name="T2" fmla="*/ 29 w 749"/>
              <a:gd name="T3" fmla="*/ 310 h 349"/>
              <a:gd name="T4" fmla="*/ 0 w 749"/>
              <a:gd name="T5" fmla="*/ 347 h 349"/>
              <a:gd name="T6" fmla="*/ 47 w 749"/>
              <a:gd name="T7" fmla="*/ 349 h 349"/>
              <a:gd name="T8" fmla="*/ 749 w 749"/>
              <a:gd name="T9" fmla="*/ 0 h 349"/>
              <a:gd name="T10" fmla="*/ 38 w 749"/>
              <a:gd name="T11" fmla="*/ 330 h 349"/>
              <a:gd name="T12" fmla="*/ 749 w 749"/>
              <a:gd name="T1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9" h="349">
                <a:moveTo>
                  <a:pt x="47" y="349"/>
                </a:moveTo>
                <a:lnTo>
                  <a:pt x="29" y="310"/>
                </a:lnTo>
                <a:lnTo>
                  <a:pt x="0" y="347"/>
                </a:lnTo>
                <a:lnTo>
                  <a:pt x="47" y="349"/>
                </a:lnTo>
                <a:close/>
                <a:moveTo>
                  <a:pt x="749" y="0"/>
                </a:moveTo>
                <a:lnTo>
                  <a:pt x="38" y="330"/>
                </a:lnTo>
                <a:lnTo>
                  <a:pt x="749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more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900000" y="3903546"/>
            <a:ext cx="2392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死代码删除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控制流化简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86957" y="3259723"/>
            <a:ext cx="121808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 i32 1</a:t>
            </a:r>
            <a:endParaRPr lang="da-DK" altLang="zh-CN" sz="1600" b="1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180" y="1992184"/>
            <a:ext cx="2419597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x;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x;</a:t>
            </a:r>
            <a:endParaRPr lang="en-US" altLang="zh-CN" b="0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/>
          <a:p>
            <a:r>
              <a:rPr lang="en-US" altLang="zh-CN"/>
              <a:t>What is more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125543" y="1965068"/>
            <a:ext cx="4779114" cy="3354422"/>
            <a:chOff x="4062720" y="1914611"/>
            <a:chExt cx="4779114" cy="3354422"/>
          </a:xfrm>
        </p:grpSpPr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6461765" y="3118483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8"/>
            <p:cNvSpPr>
              <a:spLocks noEditPoints="1"/>
            </p:cNvSpPr>
            <p:nvPr/>
          </p:nvSpPr>
          <p:spPr bwMode="auto">
            <a:xfrm>
              <a:off x="5420364" y="3136319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0"/>
            <p:cNvSpPr>
              <a:spLocks noEditPoints="1"/>
            </p:cNvSpPr>
            <p:nvPr/>
          </p:nvSpPr>
          <p:spPr bwMode="auto">
            <a:xfrm rot="241717">
              <a:off x="5262944" y="4134072"/>
              <a:ext cx="1267624" cy="622451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408829" y="1914611"/>
              <a:ext cx="3827028" cy="1200329"/>
              <a:chOff x="7453988" y="1304475"/>
              <a:chExt cx="3827028" cy="1200329"/>
            </a:xfrm>
          </p:grpSpPr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7453988" y="1304475"/>
                <a:ext cx="45102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Entry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981660" y="1304475"/>
                <a:ext cx="3299356" cy="12003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2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2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2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2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062720" y="3620226"/>
              <a:ext cx="2175489" cy="462055"/>
              <a:chOff x="6927313" y="3612874"/>
              <a:chExt cx="2175489" cy="462055"/>
            </a:xfrm>
          </p:grpSpPr>
          <p:sp>
            <p:nvSpPr>
              <p:cNvPr id="22" name="Rectangle 33"/>
              <p:cNvSpPr>
                <a:spLocks noChangeArrowheads="1"/>
              </p:cNvSpPr>
              <p:nvPr/>
            </p:nvSpPr>
            <p:spPr bwMode="auto">
              <a:xfrm>
                <a:off x="6927313" y="3612874"/>
                <a:ext cx="21961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200680" y="3613264"/>
                <a:ext cx="1902122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2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2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586179" y="3612195"/>
              <a:ext cx="2255655" cy="668582"/>
              <a:chOff x="8840876" y="3734567"/>
              <a:chExt cx="2255655" cy="668582"/>
            </a:xfrm>
          </p:grpSpPr>
          <p:sp>
            <p:nvSpPr>
              <p:cNvPr id="23" name="Rectangle 34"/>
              <p:cNvSpPr>
                <a:spLocks noChangeArrowheads="1"/>
              </p:cNvSpPr>
              <p:nvPr/>
            </p:nvSpPr>
            <p:spPr bwMode="auto">
              <a:xfrm>
                <a:off x="10876919" y="3734567"/>
                <a:ext cx="21961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840876" y="3756818"/>
                <a:ext cx="1964218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2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2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564416" y="4739383"/>
              <a:ext cx="2368875" cy="529650"/>
              <a:chOff x="7606588" y="4976132"/>
              <a:chExt cx="2368875" cy="529650"/>
            </a:xfrm>
          </p:grpSpPr>
          <p:sp>
            <p:nvSpPr>
              <p:cNvPr id="24" name="Rectangle 35"/>
              <p:cNvSpPr>
                <a:spLocks noChangeArrowheads="1"/>
              </p:cNvSpPr>
              <p:nvPr/>
            </p:nvSpPr>
            <p:spPr bwMode="auto">
              <a:xfrm>
                <a:off x="9755851" y="4976132"/>
                <a:ext cx="21961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606588" y="5044117"/>
                <a:ext cx="2074634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2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2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34054" y="4292421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504508" y="3254068"/>
            <a:ext cx="121808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 i32 1</a:t>
            </a:r>
            <a:endParaRPr lang="da-DK" altLang="zh-CN" sz="1600" b="1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右箭头 4"/>
          <p:cNvSpPr/>
          <p:nvPr/>
        </p:nvSpPr>
        <p:spPr>
          <a:xfrm>
            <a:off x="3022177" y="3165397"/>
            <a:ext cx="945364" cy="522962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4"/>
          <p:cNvSpPr/>
          <p:nvPr/>
        </p:nvSpPr>
        <p:spPr>
          <a:xfrm>
            <a:off x="9165547" y="3165397"/>
            <a:ext cx="945364" cy="522962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40861" y="26574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前端翻译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59130" y="2657475"/>
            <a:ext cx="11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6761" y="5088657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cminus </a:t>
            </a:r>
            <a:r>
              <a:rPr lang="zh-CN" altLang="en-US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endParaRPr lang="zh-CN" altLang="en-US" sz="1600" i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08316" y="5545361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初步翻译得到的</a:t>
            </a:r>
            <a:r>
              <a:rPr lang="en-US" altLang="zh-CN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sz="1600" i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07884" y="3732628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完全优化后的</a:t>
            </a:r>
            <a:r>
              <a:rPr lang="en-US" altLang="zh-CN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sz="1600" i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516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Pass</a:t>
            </a:r>
            <a:r>
              <a:rPr lang="zh-CN" altLang="en-US"/>
              <a:t>的概念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t>Mem2Reg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LICM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73063" y="161925"/>
            <a:ext cx="7626350" cy="5905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2024</a:t>
            </a:r>
            <a:r>
              <a:rPr lang="zh-CN" altLang="en-US"/>
              <a:t>年秋季学期</a:t>
            </a:r>
            <a:r>
              <a:rPr lang="en-US" altLang="zh-CN"/>
              <a:t>《</a:t>
            </a:r>
            <a:r>
              <a:rPr lang="zh-CN" altLang="en-US"/>
              <a:t>编译原理和技术</a:t>
            </a:r>
            <a:r>
              <a:rPr lang="en-US" altLang="zh-CN"/>
              <a:t>》 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2247900" y="2962275"/>
            <a:ext cx="7696200" cy="933450"/>
          </a:xfrm>
        </p:spPr>
        <p:txBody>
          <a:bodyPr>
            <a:normAutofit/>
          </a:bodyPr>
          <a:lstStyle/>
          <a:p>
            <a:r>
              <a:rPr lang="en-US" altLang="zh-CN"/>
              <a:t>Thanks</a:t>
            </a:r>
            <a:endParaRPr lang="zh-CN" altLang="en-US"/>
          </a:p>
        </p:txBody>
      </p:sp>
      <p:sp>
        <p:nvSpPr>
          <p:cNvPr id="7" name="内容占位符 4"/>
          <p:cNvSpPr>
            <a:spLocks noGrp="1"/>
          </p:cNvSpPr>
          <p:nvPr>
            <p:ph sz="quarter" idx="14"/>
          </p:nvPr>
        </p:nvSpPr>
        <p:spPr>
          <a:xfrm>
            <a:off x="1524000" y="3729359"/>
            <a:ext cx="9144000" cy="2659717"/>
          </a:xfrm>
        </p:spPr>
        <p:txBody>
          <a:bodyPr/>
          <a:lstStyle/>
          <a:p>
            <a:pPr fontAlgn="b"/>
            <a:endParaRPr lang="en-US" altLang="zh-CN"/>
          </a:p>
          <a:p>
            <a:pPr fontAlgn="b"/>
            <a:endParaRPr lang="en-US" altLang="zh-CN"/>
          </a:p>
          <a:p>
            <a:pPr fontAlgn="b"/>
            <a:r>
              <a:rPr lang="zh-CN" altLang="en-US"/>
              <a:t>刘睿博</a:t>
            </a:r>
            <a:r>
              <a:rPr lang="en-US" altLang="zh-CN"/>
              <a:t> </a:t>
            </a:r>
            <a:r>
              <a:t>李宇哲</a:t>
            </a:r>
          </a:p>
          <a:p>
            <a:pPr fontAlgn="b"/>
            <a:r>
              <a:rPr lang="en-US" altLang="zh-CN"/>
              <a:t>2024.12.4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Lab4</a:t>
            </a:r>
            <a:r>
              <a:rPr lang="zh-CN" altLang="en-US"/>
              <a:t>中的</a:t>
            </a:r>
            <a:r>
              <a:rPr lang="en-US" altLang="zh-CN"/>
              <a:t>Pass</a:t>
            </a:r>
            <a:endParaRPr lang="en-US" altLang="zh-CN"/>
          </a:p>
          <a:p>
            <a:pPr lvl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分析型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Dominators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：支配树分析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endParaRPr lang="en-US" altLang="zh-CN" sz="2400" b="1" i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FuncInfo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：纯函数分析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LoopDetection：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循环检测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TODO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转换型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Mem2Reg: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提升内存变量为寄存器变量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DeadCode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：死代码删除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LICM：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循环不变量外提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TODO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9440" lvl="2" indent="0"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</a:t>
            </a:r>
            <a:r>
              <a:rPr lang="zh-CN" altLang="en-US"/>
              <a:t>的概念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的概念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Dominators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Mem2Reg</a:t>
            </a: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LICM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516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Pass</a:t>
            </a:r>
            <a:r>
              <a:rPr lang="zh-CN" altLang="en-US"/>
              <a:t>的概念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Dominators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Mem2Reg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t>LICM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LightIR</a:t>
            </a:r>
            <a:r>
              <a:rPr lang="en-US" altLang="zh-CN"/>
              <a:t> (LLVM) </a:t>
            </a:r>
            <a:r>
              <a:rPr lang="zh-CN" altLang="en-US"/>
              <a:t>引入了</a:t>
            </a:r>
            <a:r>
              <a:rPr lang="en-US" altLang="zh-CN" err="1"/>
              <a:t>alloca</a:t>
            </a:r>
            <a:r>
              <a:rPr lang="zh-CN" altLang="en-US"/>
              <a:t>指令来表示栈变量。</a:t>
            </a:r>
            <a:endParaRPr lang="en-US" altLang="zh-CN"/>
          </a:p>
          <a:p>
            <a:r>
              <a:rPr lang="zh-CN" altLang="en-US"/>
              <a:t>前端可以简单地将每个局部变量映射到一个</a:t>
            </a:r>
            <a:r>
              <a:rPr lang="en-US" altLang="zh-CN" err="1"/>
              <a:t>alloca</a:t>
            </a:r>
            <a:r>
              <a:rPr lang="zh-CN" altLang="en-US"/>
              <a:t>指令，并通过</a:t>
            </a:r>
            <a:r>
              <a:rPr lang="en-US" altLang="zh-CN"/>
              <a:t>load/store</a:t>
            </a:r>
            <a:r>
              <a:rPr lang="zh-CN" altLang="en-US"/>
              <a:t>操作读写相应的内存变量，简化了前端设计难度；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985937" y="3277180"/>
            <a:ext cx="8516771" cy="2308324"/>
            <a:chOff x="1807808" y="4010798"/>
            <a:chExt cx="8516771" cy="2308324"/>
          </a:xfrm>
        </p:grpSpPr>
        <p:sp>
          <p:nvSpPr>
            <p:cNvPr id="7" name="文本框 6"/>
            <p:cNvSpPr txBox="1"/>
            <p:nvPr/>
          </p:nvSpPr>
          <p:spPr>
            <a:xfrm>
              <a:off x="1807808" y="4426296"/>
              <a:ext cx="2217716" cy="14773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int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6F42C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main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(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void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) {</a:t>
              </a:r>
              <a:endPara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int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a;</a:t>
              </a:r>
              <a:endPara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a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=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005CC5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+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005CC5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;</a:t>
              </a:r>
              <a:endPara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return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a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;</a:t>
              </a:r>
              <a:endPara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}</a:t>
              </a:r>
              <a:endPara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82020" y="4010798"/>
              <a:ext cx="4042559" cy="23083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define i32 @main() {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label_entry: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%op0 = </a:t>
              </a:r>
              <a:r>
                <a:rPr lang="da-DK" altLang="zh-CN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alloca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%op1 = add i32 1, 1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store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i32 %op1, i32* %op0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%op2 =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load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i32, i32* %op0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ret i32 %op2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}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右箭头 4"/>
            <p:cNvSpPr/>
            <p:nvPr/>
          </p:nvSpPr>
          <p:spPr>
            <a:xfrm>
              <a:off x="4681090" y="4903479"/>
              <a:ext cx="945364" cy="522962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58141" y="4484333"/>
              <a:ext cx="203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前端生成的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IR</a:t>
              </a:r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12037</Words>
  <Application>WPS 演示</Application>
  <PresentationFormat>宽屏</PresentationFormat>
  <Paragraphs>1375</Paragraphs>
  <Slides>58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9" baseType="lpstr">
      <vt:lpstr>Arial</vt:lpstr>
      <vt:lpstr>宋体</vt:lpstr>
      <vt:lpstr>Wingdings</vt:lpstr>
      <vt:lpstr>微软雅黑</vt:lpstr>
      <vt:lpstr>汉仪旗黑</vt:lpstr>
      <vt:lpstr>Consolas</vt:lpstr>
      <vt:lpstr>苹方-简</vt:lpstr>
      <vt:lpstr>宋体</vt:lpstr>
      <vt:lpstr>Arial Unicode MS</vt:lpstr>
      <vt:lpstr>Calibri</vt:lpstr>
      <vt:lpstr>Times New Roman</vt:lpstr>
      <vt:lpstr>Helvetica Neue</vt:lpstr>
      <vt:lpstr>Cambria Math</vt:lpstr>
      <vt:lpstr>Kingsoft Math</vt:lpstr>
      <vt:lpstr>汉仪书宋二KW</vt:lpstr>
      <vt:lpstr>等线</vt:lpstr>
      <vt:lpstr>汉仪中等线KW</vt:lpstr>
      <vt:lpstr>微软雅黑</vt:lpstr>
      <vt:lpstr>DejaVu Math TeX Gyre</vt:lpstr>
      <vt:lpstr>1_Office 主题​​</vt:lpstr>
      <vt:lpstr>2_Office 主题​​</vt:lpstr>
      <vt:lpstr>PowerPoint 演示文稿</vt:lpstr>
      <vt:lpstr>目录</vt:lpstr>
      <vt:lpstr>Pass的概念</vt:lpstr>
      <vt:lpstr>Pass的概念</vt:lpstr>
      <vt:lpstr>Pass的概念</vt:lpstr>
      <vt:lpstr>Pass的概念</vt:lpstr>
      <vt:lpstr>PowerPoint 演示文稿</vt:lpstr>
      <vt:lpstr>目录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What is more</vt:lpstr>
      <vt:lpstr>What is more</vt:lpstr>
      <vt:lpstr>What is more</vt:lpstr>
      <vt:lpstr>目录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平 龚</dc:creator>
  <cp:lastModifiedBy>JYJS</cp:lastModifiedBy>
  <cp:revision>160</cp:revision>
  <dcterms:created xsi:type="dcterms:W3CDTF">2024-12-03T03:26:34Z</dcterms:created>
  <dcterms:modified xsi:type="dcterms:W3CDTF">2024-12-03T03:26:34Z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A1DAEEF72DB1FB5CEE754E67656C985C_43</vt:lpwstr>
  </property>
  <property fmtid="{D5CDD505-2E9C-101B-9397-08002B2CF9AE}" pid="3" name="KSOProductBuildVer">
    <vt:lpwstr>2052-6.13.2.8918</vt:lpwstr>
  </property>
</Properties>
</file>