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media/image1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28.xml" ContentType="application/vnd.openxmlformats-officedocument.theme+xml"/>
  <Override PartName="/ppt/theme/theme29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3"/>
    <p:sldMasterId id="2147483656" r:id="rId4"/>
    <p:sldMasterId id="2147483660" r:id="rId5"/>
    <p:sldMasterId id="2147483664" r:id="rId6"/>
    <p:sldMasterId id="2147483668" r:id="rId7"/>
    <p:sldMasterId id="2147483672" r:id="rId8"/>
    <p:sldMasterId id="2147483676" r:id="rId9"/>
    <p:sldMasterId id="2147483680" r:id="rId10"/>
    <p:sldMasterId id="2147483684" r:id="rId11"/>
    <p:sldMasterId id="2147483688" r:id="rId12"/>
    <p:sldMasterId id="2147483692" r:id="rId13"/>
    <p:sldMasterId id="2147483696" r:id="rId14"/>
    <p:sldMasterId id="2147483700" r:id="rId15"/>
    <p:sldMasterId id="2147483704" r:id="rId16"/>
    <p:sldMasterId id="2147483708" r:id="rId17"/>
    <p:sldMasterId id="2147483712" r:id="rId18"/>
    <p:sldMasterId id="2147483716" r:id="rId19"/>
    <p:sldMasterId id="2147483720" r:id="rId20"/>
    <p:sldMasterId id="2147483724" r:id="rId21"/>
    <p:sldMasterId id="2147483728" r:id="rId22"/>
    <p:sldMasterId id="2147483732" r:id="rId23"/>
    <p:sldMasterId id="2147483736" r:id="rId24"/>
    <p:sldMasterId id="2147483740" r:id="rId25"/>
    <p:sldMasterId id="2147483744" r:id="rId26"/>
    <p:sldMasterId id="2147483748" r:id="rId27"/>
    <p:sldMasterId id="2147483752" r:id="rId28"/>
    <p:sldMasterId id="2147483756" r:id="rId29"/>
    <p:sldMasterId id="2147483760" r:id="rId30"/>
    <p:sldMasterId id="2147483764" r:id="rId31"/>
    <p:sldMasterId id="2147483768" r:id="rId32"/>
    <p:sldMasterId id="2147483772" r:id="rId33"/>
    <p:sldMasterId id="2147483776" r:id="rId34"/>
    <p:sldMasterId id="2147483780" r:id="rId35"/>
    <p:sldMasterId id="2147483784" r:id="rId36"/>
    <p:sldMasterId id="2147483788" r:id="rId37"/>
    <p:sldMasterId id="2147483792" r:id="rId38"/>
    <p:sldMasterId id="2147483796" r:id="rId39"/>
    <p:sldMasterId id="2147483800" r:id="rId40"/>
    <p:sldMasterId id="2147483804" r:id="rId41"/>
    <p:sldMasterId id="2147483808" r:id="rId42"/>
    <p:sldMasterId id="2147483812" r:id="rId43"/>
    <p:sldMasterId id="2147483816" r:id="rId44"/>
    <p:sldMasterId id="2147483820" r:id="rId45"/>
    <p:sldMasterId id="2147483824" r:id="rId46"/>
    <p:sldMasterId id="2147483828" r:id="rId47"/>
    <p:sldMasterId id="2147483832" r:id="rId48"/>
    <p:sldMasterId id="2147483836" r:id="rId49"/>
    <p:sldMasterId id="2147483840" r:id="rId50"/>
    <p:sldMasterId id="2147483844" r:id="rId51"/>
  </p:sldMasterIdLst>
  <p:notesMasterIdLst>
    <p:notesMasterId r:id="rId53"/>
  </p:notesMasterIdLst>
  <p:sldIdLst>
    <p:sldId id="2620" r:id="rId52"/>
    <p:sldId id="2611" r:id="rId54"/>
    <p:sldId id="2820" r:id="rId55"/>
    <p:sldId id="2821" r:id="rId56"/>
    <p:sldId id="2819" r:id="rId57"/>
    <p:sldId id="2739" r:id="rId58"/>
    <p:sldId id="2815" r:id="rId59"/>
    <p:sldId id="2816" r:id="rId60"/>
    <p:sldId id="2817" r:id="rId61"/>
    <p:sldId id="2822" r:id="rId62"/>
    <p:sldId id="2743" r:id="rId63"/>
    <p:sldId id="2763" r:id="rId64"/>
    <p:sldId id="2823" r:id="rId65"/>
    <p:sldId id="2836" r:id="rId66"/>
    <p:sldId id="2835" r:id="rId67"/>
    <p:sldId id="2888" r:id="rId68"/>
    <p:sldId id="2837" r:id="rId69"/>
    <p:sldId id="2838" r:id="rId70"/>
    <p:sldId id="2839" r:id="rId71"/>
    <p:sldId id="2840" r:id="rId72"/>
    <p:sldId id="2825" r:id="rId73"/>
    <p:sldId id="2826" r:id="rId74"/>
    <p:sldId id="2828" r:id="rId75"/>
    <p:sldId id="2829" r:id="rId76"/>
    <p:sldId id="2830" r:id="rId77"/>
    <p:sldId id="2831" r:id="rId78"/>
    <p:sldId id="2834" r:id="rId79"/>
    <p:sldId id="2841" r:id="rId80"/>
    <p:sldId id="2842" r:id="rId81"/>
    <p:sldId id="2844" r:id="rId82"/>
    <p:sldId id="2845" r:id="rId83"/>
    <p:sldId id="2846" r:id="rId84"/>
    <p:sldId id="2847" r:id="rId85"/>
    <p:sldId id="2848" r:id="rId86"/>
    <p:sldId id="2849" r:id="rId87"/>
    <p:sldId id="2851" r:id="rId88"/>
    <p:sldId id="2852" r:id="rId89"/>
    <p:sldId id="2745" r:id="rId90"/>
    <p:sldId id="2853" r:id="rId91"/>
    <p:sldId id="2854" r:id="rId92"/>
    <p:sldId id="2855" r:id="rId93"/>
    <p:sldId id="2856" r:id="rId94"/>
    <p:sldId id="2857" r:id="rId95"/>
    <p:sldId id="2872" r:id="rId96"/>
    <p:sldId id="2858" r:id="rId97"/>
    <p:sldId id="2889" r:id="rId98"/>
    <p:sldId id="2890" r:id="rId99"/>
    <p:sldId id="2859" r:id="rId100"/>
    <p:sldId id="2860" r:id="rId101"/>
    <p:sldId id="2881" r:id="rId102"/>
    <p:sldId id="2861" r:id="rId103"/>
    <p:sldId id="2863" r:id="rId104"/>
    <p:sldId id="2880" r:id="rId105"/>
    <p:sldId id="2882" r:id="rId106"/>
    <p:sldId id="2883" r:id="rId107"/>
    <p:sldId id="2792" r:id="rId10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始" id="{4466664c-300d-4cb0-b498-561627e96920}">
          <p14:sldIdLst>
            <p14:sldId id="2620"/>
          </p14:sldIdLst>
        </p14:section>
        <p14:section name="为什么要进行licm" id="{ca7efbca-10ee-4ca1-b65f-e73373fe5e0f}">
          <p14:sldIdLst>
            <p14:sldId id="2611"/>
            <p14:sldId id="2820"/>
            <p14:sldId id="2821"/>
          </p14:sldIdLst>
        </p14:section>
        <p14:section name="Loop的概念" id="{156043d5-9fcf-46aa-83ea-3c8c080e314a}">
          <p14:sldIdLst>
            <p14:sldId id="2819"/>
            <p14:sldId id="2739"/>
            <p14:sldId id="2815"/>
            <p14:sldId id="2816"/>
            <p14:sldId id="2817"/>
          </p14:sldIdLst>
        </p14:section>
        <p14:section name="LoopDetection" id="{e32e1281-250d-4f43-849e-c1dc43e4dc6a}">
          <p14:sldIdLst>
            <p14:sldId id="2822"/>
            <p14:sldId id="2743"/>
            <p14:sldId id="2763"/>
            <p14:sldId id="2823"/>
            <p14:sldId id="2836"/>
            <p14:sldId id="2835"/>
            <p14:sldId id="2888"/>
            <p14:sldId id="2837"/>
            <p14:sldId id="2838"/>
            <p14:sldId id="2839"/>
            <p14:sldId id="2840"/>
            <p14:sldId id="2825"/>
            <p14:sldId id="2826"/>
            <p14:sldId id="2828"/>
            <p14:sldId id="2829"/>
            <p14:sldId id="2830"/>
            <p14:sldId id="2831"/>
            <p14:sldId id="2834"/>
            <p14:sldId id="2841"/>
            <p14:sldId id="2842"/>
            <p14:sldId id="2844"/>
            <p14:sldId id="2845"/>
            <p14:sldId id="2846"/>
            <p14:sldId id="2847"/>
            <p14:sldId id="2848"/>
            <p14:sldId id="2849"/>
            <p14:sldId id="2851"/>
          </p14:sldIdLst>
        </p14:section>
        <p14:section name="LICM" id="{82efd3ba-3a58-4831-abe2-8792c7929da6}">
          <p14:sldIdLst>
            <p14:sldId id="2852"/>
            <p14:sldId id="2745"/>
            <p14:sldId id="2853"/>
            <p14:sldId id="2854"/>
            <p14:sldId id="2855"/>
            <p14:sldId id="2856"/>
            <p14:sldId id="2857"/>
            <p14:sldId id="2872"/>
            <p14:sldId id="2858"/>
            <p14:sldId id="2889"/>
            <p14:sldId id="2890"/>
            <p14:sldId id="2859"/>
            <p14:sldId id="2860"/>
            <p14:sldId id="2881"/>
            <p14:sldId id="2861"/>
            <p14:sldId id="2863"/>
            <p14:sldId id="2880"/>
            <p14:sldId id="2882"/>
          </p14:sldIdLst>
        </p14:section>
        <p14:section name="结语" id="{67f63ae0-ad4c-42f2-b00d-c1cfe6e385ff}">
          <p14:sldIdLst>
            <p14:sldId id="2883"/>
            <p14:sldId id="2792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126634070" name="innerpeace" initials="i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B050"/>
    <a:srgbClr val="0000FF"/>
    <a:srgbClr val="00FF00"/>
    <a:srgbClr val="1D41D5"/>
    <a:srgbClr val="C4C4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5944" autoAdjust="0"/>
  </p:normalViewPr>
  <p:slideViewPr>
    <p:cSldViewPr snapToGrid="0">
      <p:cViewPr>
        <p:scale>
          <a:sx n="100" d="100"/>
          <a:sy n="100" d="100"/>
        </p:scale>
        <p:origin x="94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47.xml"/><Relationship Id="rId98" Type="http://schemas.openxmlformats.org/officeDocument/2006/relationships/slide" Target="slides/slide46.xml"/><Relationship Id="rId97" Type="http://schemas.openxmlformats.org/officeDocument/2006/relationships/slide" Target="slides/slide45.xml"/><Relationship Id="rId96" Type="http://schemas.openxmlformats.org/officeDocument/2006/relationships/slide" Target="slides/slide44.xml"/><Relationship Id="rId95" Type="http://schemas.openxmlformats.org/officeDocument/2006/relationships/slide" Target="slides/slide43.xml"/><Relationship Id="rId94" Type="http://schemas.openxmlformats.org/officeDocument/2006/relationships/slide" Target="slides/slide42.xml"/><Relationship Id="rId93" Type="http://schemas.openxmlformats.org/officeDocument/2006/relationships/slide" Target="slides/slide41.xml"/><Relationship Id="rId92" Type="http://schemas.openxmlformats.org/officeDocument/2006/relationships/slide" Target="slides/slide40.xml"/><Relationship Id="rId91" Type="http://schemas.openxmlformats.org/officeDocument/2006/relationships/slide" Target="slides/slide39.xml"/><Relationship Id="rId90" Type="http://schemas.openxmlformats.org/officeDocument/2006/relationships/slide" Target="slides/slide38.xml"/><Relationship Id="rId9" Type="http://schemas.openxmlformats.org/officeDocument/2006/relationships/slideMaster" Target="slideMasters/slideMaster8.xml"/><Relationship Id="rId89" Type="http://schemas.openxmlformats.org/officeDocument/2006/relationships/slide" Target="slides/slide37.xml"/><Relationship Id="rId88" Type="http://schemas.openxmlformats.org/officeDocument/2006/relationships/slide" Target="slides/slide36.xml"/><Relationship Id="rId87" Type="http://schemas.openxmlformats.org/officeDocument/2006/relationships/slide" Target="slides/slide35.xml"/><Relationship Id="rId86" Type="http://schemas.openxmlformats.org/officeDocument/2006/relationships/slide" Target="slides/slide34.xml"/><Relationship Id="rId85" Type="http://schemas.openxmlformats.org/officeDocument/2006/relationships/slide" Target="slides/slide33.xml"/><Relationship Id="rId84" Type="http://schemas.openxmlformats.org/officeDocument/2006/relationships/slide" Target="slides/slide32.xml"/><Relationship Id="rId83" Type="http://schemas.openxmlformats.org/officeDocument/2006/relationships/slide" Target="slides/slide31.xml"/><Relationship Id="rId82" Type="http://schemas.openxmlformats.org/officeDocument/2006/relationships/slide" Target="slides/slide30.xml"/><Relationship Id="rId81" Type="http://schemas.openxmlformats.org/officeDocument/2006/relationships/slide" Target="slides/slide29.xml"/><Relationship Id="rId80" Type="http://schemas.openxmlformats.org/officeDocument/2006/relationships/slide" Target="slides/slide28.xml"/><Relationship Id="rId8" Type="http://schemas.openxmlformats.org/officeDocument/2006/relationships/slideMaster" Target="slideMasters/slideMaster7.xml"/><Relationship Id="rId79" Type="http://schemas.openxmlformats.org/officeDocument/2006/relationships/slide" Target="slides/slide27.xml"/><Relationship Id="rId78" Type="http://schemas.openxmlformats.org/officeDocument/2006/relationships/slide" Target="slides/slide26.xml"/><Relationship Id="rId77" Type="http://schemas.openxmlformats.org/officeDocument/2006/relationships/slide" Target="slides/slide25.xml"/><Relationship Id="rId76" Type="http://schemas.openxmlformats.org/officeDocument/2006/relationships/slide" Target="slides/slide24.xml"/><Relationship Id="rId75" Type="http://schemas.openxmlformats.org/officeDocument/2006/relationships/slide" Target="slides/slide23.xml"/><Relationship Id="rId74" Type="http://schemas.openxmlformats.org/officeDocument/2006/relationships/slide" Target="slides/slide22.xml"/><Relationship Id="rId73" Type="http://schemas.openxmlformats.org/officeDocument/2006/relationships/slide" Target="slides/slide21.xml"/><Relationship Id="rId72" Type="http://schemas.openxmlformats.org/officeDocument/2006/relationships/slide" Target="slides/slide20.xml"/><Relationship Id="rId71" Type="http://schemas.openxmlformats.org/officeDocument/2006/relationships/slide" Target="slides/slide19.xml"/><Relationship Id="rId70" Type="http://schemas.openxmlformats.org/officeDocument/2006/relationships/slide" Target="slides/slide18.xml"/><Relationship Id="rId7" Type="http://schemas.openxmlformats.org/officeDocument/2006/relationships/slideMaster" Target="slideMasters/slideMaster6.xml"/><Relationship Id="rId69" Type="http://schemas.openxmlformats.org/officeDocument/2006/relationships/slide" Target="slides/slide17.xml"/><Relationship Id="rId68" Type="http://schemas.openxmlformats.org/officeDocument/2006/relationships/slide" Target="slides/slide16.xml"/><Relationship Id="rId67" Type="http://schemas.openxmlformats.org/officeDocument/2006/relationships/slide" Target="slides/slide15.xml"/><Relationship Id="rId66" Type="http://schemas.openxmlformats.org/officeDocument/2006/relationships/slide" Target="slides/slide14.xml"/><Relationship Id="rId65" Type="http://schemas.openxmlformats.org/officeDocument/2006/relationships/slide" Target="slides/slide13.xml"/><Relationship Id="rId64" Type="http://schemas.openxmlformats.org/officeDocument/2006/relationships/slide" Target="slides/slide12.xml"/><Relationship Id="rId63" Type="http://schemas.openxmlformats.org/officeDocument/2006/relationships/slide" Target="slides/slide11.xml"/><Relationship Id="rId62" Type="http://schemas.openxmlformats.org/officeDocument/2006/relationships/slide" Target="slides/slide10.xml"/><Relationship Id="rId61" Type="http://schemas.openxmlformats.org/officeDocument/2006/relationships/slide" Target="slides/slide9.xml"/><Relationship Id="rId60" Type="http://schemas.openxmlformats.org/officeDocument/2006/relationships/slide" Target="slides/slide8.xml"/><Relationship Id="rId6" Type="http://schemas.openxmlformats.org/officeDocument/2006/relationships/slideMaster" Target="slideMasters/slideMaster5.xml"/><Relationship Id="rId59" Type="http://schemas.openxmlformats.org/officeDocument/2006/relationships/slide" Target="slides/slide7.xml"/><Relationship Id="rId58" Type="http://schemas.openxmlformats.org/officeDocument/2006/relationships/slide" Target="slides/slide6.xml"/><Relationship Id="rId57" Type="http://schemas.openxmlformats.org/officeDocument/2006/relationships/slide" Target="slides/slide5.xml"/><Relationship Id="rId56" Type="http://schemas.openxmlformats.org/officeDocument/2006/relationships/slide" Target="slides/slide4.xml"/><Relationship Id="rId55" Type="http://schemas.openxmlformats.org/officeDocument/2006/relationships/slide" Target="slides/slide3.xml"/><Relationship Id="rId54" Type="http://schemas.openxmlformats.org/officeDocument/2006/relationships/slide" Target="slides/slide2.xml"/><Relationship Id="rId53" Type="http://schemas.openxmlformats.org/officeDocument/2006/relationships/notesMaster" Target="notesMasters/notesMaster1.xml"/><Relationship Id="rId52" Type="http://schemas.openxmlformats.org/officeDocument/2006/relationships/slide" Target="slides/slide1.xml"/><Relationship Id="rId51" Type="http://schemas.openxmlformats.org/officeDocument/2006/relationships/slideMaster" Target="slideMasters/slideMaster50.xml"/><Relationship Id="rId50" Type="http://schemas.openxmlformats.org/officeDocument/2006/relationships/slideMaster" Target="slideMasters/slideMaster49.xml"/><Relationship Id="rId5" Type="http://schemas.openxmlformats.org/officeDocument/2006/relationships/slideMaster" Target="slideMasters/slideMaster4.xml"/><Relationship Id="rId49" Type="http://schemas.openxmlformats.org/officeDocument/2006/relationships/slideMaster" Target="slideMasters/slideMaster48.xml"/><Relationship Id="rId48" Type="http://schemas.openxmlformats.org/officeDocument/2006/relationships/slideMaster" Target="slideMasters/slideMaster47.xml"/><Relationship Id="rId47" Type="http://schemas.openxmlformats.org/officeDocument/2006/relationships/slideMaster" Target="slideMasters/slideMaster46.xml"/><Relationship Id="rId46" Type="http://schemas.openxmlformats.org/officeDocument/2006/relationships/slideMaster" Target="slideMasters/slideMaster45.xml"/><Relationship Id="rId45" Type="http://schemas.openxmlformats.org/officeDocument/2006/relationships/slideMaster" Target="slideMasters/slideMaster44.xml"/><Relationship Id="rId44" Type="http://schemas.openxmlformats.org/officeDocument/2006/relationships/slideMaster" Target="slideMasters/slideMaster43.xml"/><Relationship Id="rId43" Type="http://schemas.openxmlformats.org/officeDocument/2006/relationships/slideMaster" Target="slideMasters/slideMaster42.xml"/><Relationship Id="rId42" Type="http://schemas.openxmlformats.org/officeDocument/2006/relationships/slideMaster" Target="slideMasters/slideMaster41.xml"/><Relationship Id="rId41" Type="http://schemas.openxmlformats.org/officeDocument/2006/relationships/slideMaster" Target="slideMasters/slideMaster40.xml"/><Relationship Id="rId40" Type="http://schemas.openxmlformats.org/officeDocument/2006/relationships/slideMaster" Target="slideMasters/slideMaster39.xml"/><Relationship Id="rId4" Type="http://schemas.openxmlformats.org/officeDocument/2006/relationships/slideMaster" Target="slideMasters/slideMaster3.xml"/><Relationship Id="rId39" Type="http://schemas.openxmlformats.org/officeDocument/2006/relationships/slideMaster" Target="slideMasters/slideMaster38.xml"/><Relationship Id="rId38" Type="http://schemas.openxmlformats.org/officeDocument/2006/relationships/slideMaster" Target="slideMasters/slideMaster37.xml"/><Relationship Id="rId37" Type="http://schemas.openxmlformats.org/officeDocument/2006/relationships/slideMaster" Target="slideMasters/slideMaster36.xml"/><Relationship Id="rId36" Type="http://schemas.openxmlformats.org/officeDocument/2006/relationships/slideMaster" Target="slideMasters/slideMaster35.xml"/><Relationship Id="rId35" Type="http://schemas.openxmlformats.org/officeDocument/2006/relationships/slideMaster" Target="slideMasters/slideMaster34.xml"/><Relationship Id="rId34" Type="http://schemas.openxmlformats.org/officeDocument/2006/relationships/slideMaster" Target="slideMasters/slideMaster33.xml"/><Relationship Id="rId33" Type="http://schemas.openxmlformats.org/officeDocument/2006/relationships/slideMaster" Target="slideMasters/slideMaster32.xml"/><Relationship Id="rId32" Type="http://schemas.openxmlformats.org/officeDocument/2006/relationships/slideMaster" Target="slideMasters/slideMaster31.xml"/><Relationship Id="rId31" Type="http://schemas.openxmlformats.org/officeDocument/2006/relationships/slideMaster" Target="slideMasters/slideMaster30.xml"/><Relationship Id="rId30" Type="http://schemas.openxmlformats.org/officeDocument/2006/relationships/slideMaster" Target="slideMasters/slideMaster29.xml"/><Relationship Id="rId3" Type="http://schemas.openxmlformats.org/officeDocument/2006/relationships/slideMaster" Target="slideMasters/slideMaster2.xml"/><Relationship Id="rId29" Type="http://schemas.openxmlformats.org/officeDocument/2006/relationships/slideMaster" Target="slideMasters/slideMaster28.xml"/><Relationship Id="rId28" Type="http://schemas.openxmlformats.org/officeDocument/2006/relationships/slideMaster" Target="slideMasters/slideMaster27.xml"/><Relationship Id="rId27" Type="http://schemas.openxmlformats.org/officeDocument/2006/relationships/slideMaster" Target="slideMasters/slideMaster26.xml"/><Relationship Id="rId26" Type="http://schemas.openxmlformats.org/officeDocument/2006/relationships/slideMaster" Target="slideMasters/slideMaster25.xml"/><Relationship Id="rId25" Type="http://schemas.openxmlformats.org/officeDocument/2006/relationships/slideMaster" Target="slideMasters/slideMaster24.xml"/><Relationship Id="rId24" Type="http://schemas.openxmlformats.org/officeDocument/2006/relationships/slideMaster" Target="slideMasters/slideMaster23.xml"/><Relationship Id="rId23" Type="http://schemas.openxmlformats.org/officeDocument/2006/relationships/slideMaster" Target="slideMasters/slideMaster22.xml"/><Relationship Id="rId22" Type="http://schemas.openxmlformats.org/officeDocument/2006/relationships/slideMaster" Target="slideMasters/slideMaster21.xml"/><Relationship Id="rId21" Type="http://schemas.openxmlformats.org/officeDocument/2006/relationships/slideMaster" Target="slideMasters/slideMaster20.xml"/><Relationship Id="rId20" Type="http://schemas.openxmlformats.org/officeDocument/2006/relationships/slideMaster" Target="slideMasters/slideMaster19.xml"/><Relationship Id="rId2" Type="http://schemas.openxmlformats.org/officeDocument/2006/relationships/theme" Target="theme/theme1.xml"/><Relationship Id="rId19" Type="http://schemas.openxmlformats.org/officeDocument/2006/relationships/slideMaster" Target="slideMasters/slideMaster18.xml"/><Relationship Id="rId18" Type="http://schemas.openxmlformats.org/officeDocument/2006/relationships/slideMaster" Target="slideMasters/slideMaster17.xml"/><Relationship Id="rId17" Type="http://schemas.openxmlformats.org/officeDocument/2006/relationships/slideMaster" Target="slideMasters/slideMaster16.xml"/><Relationship Id="rId16" Type="http://schemas.openxmlformats.org/officeDocument/2006/relationships/slideMaster" Target="slideMasters/slideMaster15.xml"/><Relationship Id="rId15" Type="http://schemas.openxmlformats.org/officeDocument/2006/relationships/slideMaster" Target="slideMasters/slideMaster14.xml"/><Relationship Id="rId14" Type="http://schemas.openxmlformats.org/officeDocument/2006/relationships/slideMaster" Target="slideMasters/slideMaster13.xml"/><Relationship Id="rId13" Type="http://schemas.openxmlformats.org/officeDocument/2006/relationships/slideMaster" Target="slideMasters/slideMaster12.xml"/><Relationship Id="rId12" Type="http://schemas.openxmlformats.org/officeDocument/2006/relationships/slideMaster" Target="slideMasters/slideMaster11.xml"/><Relationship Id="rId112" Type="http://schemas.openxmlformats.org/officeDocument/2006/relationships/commentAuthors" Target="commentAuthors.xml"/><Relationship Id="rId111" Type="http://schemas.openxmlformats.org/officeDocument/2006/relationships/tableStyles" Target="tableStyles.xml"/><Relationship Id="rId110" Type="http://schemas.openxmlformats.org/officeDocument/2006/relationships/viewProps" Target="viewProps.xml"/><Relationship Id="rId11" Type="http://schemas.openxmlformats.org/officeDocument/2006/relationships/slideMaster" Target="slideMasters/slideMaster10.xml"/><Relationship Id="rId109" Type="http://schemas.openxmlformats.org/officeDocument/2006/relationships/presProps" Target="presProps.xml"/><Relationship Id="rId108" Type="http://schemas.openxmlformats.org/officeDocument/2006/relationships/slide" Target="slides/slide56.xml"/><Relationship Id="rId107" Type="http://schemas.openxmlformats.org/officeDocument/2006/relationships/slide" Target="slides/slide55.xml"/><Relationship Id="rId106" Type="http://schemas.openxmlformats.org/officeDocument/2006/relationships/slide" Target="slides/slide54.xml"/><Relationship Id="rId105" Type="http://schemas.openxmlformats.org/officeDocument/2006/relationships/slide" Target="slides/slide53.xml"/><Relationship Id="rId104" Type="http://schemas.openxmlformats.org/officeDocument/2006/relationships/slide" Target="slides/slide52.xml"/><Relationship Id="rId103" Type="http://schemas.openxmlformats.org/officeDocument/2006/relationships/slide" Target="slides/slide51.xml"/><Relationship Id="rId102" Type="http://schemas.openxmlformats.org/officeDocument/2006/relationships/slide" Target="slides/slide50.xml"/><Relationship Id="rId101" Type="http://schemas.openxmlformats.org/officeDocument/2006/relationships/slide" Target="slides/slide49.xml"/><Relationship Id="rId100" Type="http://schemas.openxmlformats.org/officeDocument/2006/relationships/slide" Target="slides/slide48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126634070" dt="2024-12-03T16:23:05.811" idx="1">
    <p:pos x="10" y="10"/>
    <p:text/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39F53162-8D2A-4135-84FE-0DD36A51E49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1543C-B752-4FA0-9125-8774E0675E5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4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5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7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9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1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5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6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7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8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9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0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8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0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8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0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5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1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2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5" name="文本框 4"/>
          <p:cNvSpPr txBox="1"/>
          <p:nvPr userDrawn="1"/>
        </p:nvSpPr>
        <p:spPr>
          <a:xfrm>
            <a:off x="11303000" y="6422390"/>
            <a:ext cx="8515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fld id="{6C52A2C0-4A2C-6E4A-BE17-4F11EA265707}" type="slidenum">
              <a:rPr kumimoji="1" lang="zh-CN" altLang="en-US" smtClean="0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kumimoji="1" lang="zh-CN" altLang="en-US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665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6651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665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</p:txBody>
      </p:sp>
      <p:sp>
        <p:nvSpPr>
          <p:cNvPr id="14" name="内容占位符 13"/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9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  <a:endParaRPr lang="zh-CN" altLang="en-US" dirty="0"/>
          </a:p>
          <a:p>
            <a:pPr lvl="0"/>
            <a:r>
              <a:rPr lang="zh-CN" altLang="en-US" dirty="0"/>
              <a:t>中国科学技术大学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" name="组合 9"/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/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5400" b="1" kern="0" spc="800">
                  <a:ln w="11430"/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副标题 2"/>
            <p:cNvSpPr txBox="1"/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</a:ln>
            <a:effectLst/>
          </p:spPr>
          <p:txBody>
            <a:bodyPr vert="horz" wrap="square" lIns="121920" tIns="60960" rIns="121920" bIns="60960" numCol="1" anchor="t" anchorCtr="0" compatLnSpc="1"/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defRPr/>
              </a:pPr>
              <a:r>
                <a:rPr kumimoji="0" lang="en-US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anose="020B0604020202090204" pitchFamily="34" charset="0"/>
                  <a:ea typeface="微软雅黑" panose="020B0503020204020204" pitchFamily="34" charset="-122"/>
                  <a:cs typeface="Arial" panose="020B0604020202090204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90204" pitchFamily="34" charset="0"/>
                <a:ea typeface="微软雅黑" panose="020B0503020204020204" pitchFamily="34" charset="-122"/>
                <a:cs typeface="Arial" panose="020B0604020202090204" pitchFamily="34" charset="0"/>
              </a:endParaRPr>
            </a:p>
          </p:txBody>
        </p:sp>
      </p:grp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3975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82804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115695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1403985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  <a:endParaRPr kumimoji="1"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6" Type="http://schemas.openxmlformats.org/officeDocument/2006/relationships/theme" Target="../theme/theme10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_rels/slideMaster1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_rels/slideMaster12.xml.rels><?xml version="1.0" encoding="UTF-8" standalone="yes"?>
<Relationships xmlns="http://schemas.openxmlformats.org/package/2006/relationships"><Relationship Id="rId6" Type="http://schemas.openxmlformats.org/officeDocument/2006/relationships/theme" Target="../theme/theme1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/Relationships>
</file>

<file path=ppt/slideMasters/_rels/slideMaster13.xml.rels><?xml version="1.0" encoding="UTF-8" standalone="yes"?>
<Relationships xmlns="http://schemas.openxmlformats.org/package/2006/relationships"><Relationship Id="rId6" Type="http://schemas.openxmlformats.org/officeDocument/2006/relationships/theme" Target="../theme/theme1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/Relationships>
</file>

<file path=ppt/slideMasters/_rels/slideMaster14.xml.rels><?xml version="1.0" encoding="UTF-8" standalone="yes"?>
<Relationships xmlns="http://schemas.openxmlformats.org/package/2006/relationships"><Relationship Id="rId6" Type="http://schemas.openxmlformats.org/officeDocument/2006/relationships/theme" Target="../theme/theme14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42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/Relationships>
</file>

<file path=ppt/slideMasters/_rels/slideMaster15.xml.rels><?xml version="1.0" encoding="UTF-8" standalone="yes"?>
<Relationships xmlns="http://schemas.openxmlformats.org/package/2006/relationships"><Relationship Id="rId6" Type="http://schemas.openxmlformats.org/officeDocument/2006/relationships/theme" Target="../theme/theme15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4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/Relationships>
</file>

<file path=ppt/slideMasters/_rels/slideMaster16.xml.rels><?xml version="1.0" encoding="UTF-8" standalone="yes"?>
<Relationships xmlns="http://schemas.openxmlformats.org/package/2006/relationships"><Relationship Id="rId6" Type="http://schemas.openxmlformats.org/officeDocument/2006/relationships/theme" Target="../theme/theme16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/Relationships>
</file>

<file path=ppt/slideMasters/_rels/slideMaster17.xml.rels><?xml version="1.0" encoding="UTF-8" standalone="yes"?>
<Relationships xmlns="http://schemas.openxmlformats.org/package/2006/relationships"><Relationship Id="rId6" Type="http://schemas.openxmlformats.org/officeDocument/2006/relationships/theme" Target="../theme/theme1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/Relationships>
</file>

<file path=ppt/slideMasters/_rels/slideMaster18.xml.rels><?xml version="1.0" encoding="UTF-8" standalone="yes"?>
<Relationships xmlns="http://schemas.openxmlformats.org/package/2006/relationships"><Relationship Id="rId6" Type="http://schemas.openxmlformats.org/officeDocument/2006/relationships/theme" Target="../theme/theme18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54.xml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/Relationships>
</file>

<file path=ppt/slideMasters/_rels/slideMaster19.xml.rels><?xml version="1.0" encoding="UTF-8" standalone="yes"?>
<Relationships xmlns="http://schemas.openxmlformats.org/package/2006/relationships"><Relationship Id="rId6" Type="http://schemas.openxmlformats.org/officeDocument/2006/relationships/theme" Target="../theme/theme19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6.xml"/><Relationship Id="rId1" Type="http://schemas.openxmlformats.org/officeDocument/2006/relationships/slideLayout" Target="../slideLayouts/slideLayout55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/Relationships>
</file>

<file path=ppt/slideMasters/_rels/slideMaster20.xml.rels><?xml version="1.0" encoding="UTF-8" standalone="yes"?>
<Relationships xmlns="http://schemas.openxmlformats.org/package/2006/relationships"><Relationship Id="rId6" Type="http://schemas.openxmlformats.org/officeDocument/2006/relationships/theme" Target="../theme/theme20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/Relationships>
</file>

<file path=ppt/slideMasters/_rels/slideMaster21.xml.rels><?xml version="1.0" encoding="UTF-8" standalone="yes"?>
<Relationships xmlns="http://schemas.openxmlformats.org/package/2006/relationships"><Relationship Id="rId6" Type="http://schemas.openxmlformats.org/officeDocument/2006/relationships/theme" Target="../theme/theme2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63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/Relationships>
</file>

<file path=ppt/slideMasters/_rels/slideMaster2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/Relationships>
</file>

<file path=ppt/slideMasters/_rels/slideMaster23.xml.rels><?xml version="1.0" encoding="UTF-8" standalone="yes"?>
<Relationships xmlns="http://schemas.openxmlformats.org/package/2006/relationships"><Relationship Id="rId6" Type="http://schemas.openxmlformats.org/officeDocument/2006/relationships/theme" Target="../theme/theme2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/Relationships>
</file>

<file path=ppt/slideMasters/_rels/slideMaster24.xml.rels><?xml version="1.0" encoding="UTF-8" standalone="yes"?>
<Relationships xmlns="http://schemas.openxmlformats.org/package/2006/relationships"><Relationship Id="rId6" Type="http://schemas.openxmlformats.org/officeDocument/2006/relationships/theme" Target="../theme/theme24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72.xml"/><Relationship Id="rId2" Type="http://schemas.openxmlformats.org/officeDocument/2006/relationships/slideLayout" Target="../slideLayouts/slideLayout71.xml"/><Relationship Id="rId1" Type="http://schemas.openxmlformats.org/officeDocument/2006/relationships/slideLayout" Target="../slideLayouts/slideLayout70.xml"/></Relationships>
</file>

<file path=ppt/slideMasters/_rels/slideMaster25.xml.rels><?xml version="1.0" encoding="UTF-8" standalone="yes"?>
<Relationships xmlns="http://schemas.openxmlformats.org/package/2006/relationships"><Relationship Id="rId6" Type="http://schemas.openxmlformats.org/officeDocument/2006/relationships/theme" Target="../theme/theme25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75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/Relationships>
</file>

<file path=ppt/slideMasters/_rels/slideMaster26.xml.rels><?xml version="1.0" encoding="UTF-8" standalone="yes"?>
<Relationships xmlns="http://schemas.openxmlformats.org/package/2006/relationships"><Relationship Id="rId6" Type="http://schemas.openxmlformats.org/officeDocument/2006/relationships/theme" Target="../theme/theme26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/Relationships>
</file>

<file path=ppt/slideMasters/_rels/slideMaster27.xml.rels><?xml version="1.0" encoding="UTF-8" standalone="yes"?>
<Relationships xmlns="http://schemas.openxmlformats.org/package/2006/relationships"><Relationship Id="rId6" Type="http://schemas.openxmlformats.org/officeDocument/2006/relationships/theme" Target="../theme/theme2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81.xml"/><Relationship Id="rId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79.xml"/></Relationships>
</file>

<file path=ppt/slideMasters/_rels/slideMaster28.xml.rels><?xml version="1.0" encoding="UTF-8" standalone="yes"?>
<Relationships xmlns="http://schemas.openxmlformats.org/package/2006/relationships"><Relationship Id="rId6" Type="http://schemas.openxmlformats.org/officeDocument/2006/relationships/theme" Target="../theme/theme28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84.xml"/><Relationship Id="rId2" Type="http://schemas.openxmlformats.org/officeDocument/2006/relationships/slideLayout" Target="../slideLayouts/slideLayout83.xml"/><Relationship Id="rId1" Type="http://schemas.openxmlformats.org/officeDocument/2006/relationships/slideLayout" Target="../slideLayouts/slideLayout82.xml"/></Relationships>
</file>

<file path=ppt/slideMasters/_rels/slideMaster29.xml.rels><?xml version="1.0" encoding="UTF-8" standalone="yes"?>
<Relationships xmlns="http://schemas.openxmlformats.org/package/2006/relationships"><Relationship Id="rId6" Type="http://schemas.openxmlformats.org/officeDocument/2006/relationships/theme" Target="../theme/theme29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87.xml"/><Relationship Id="rId2" Type="http://schemas.openxmlformats.org/officeDocument/2006/relationships/slideLayout" Target="../slideLayouts/slideLayout86.xml"/><Relationship Id="rId1" Type="http://schemas.openxmlformats.org/officeDocument/2006/relationships/slideLayout" Target="../slideLayouts/slideLayout85.xml"/></Relationships>
</file>

<file path=ppt/slideMasters/_rels/slideMaster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/Relationships>
</file>

<file path=ppt/slideMasters/_rels/slideMaster30.xml.rels><?xml version="1.0" encoding="UTF-8" standalone="yes"?>
<Relationships xmlns="http://schemas.openxmlformats.org/package/2006/relationships"><Relationship Id="rId6" Type="http://schemas.openxmlformats.org/officeDocument/2006/relationships/theme" Target="../theme/theme30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90.xml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/Relationships>
</file>

<file path=ppt/slideMasters/_rels/slideMaster31.xml.rels><?xml version="1.0" encoding="UTF-8" standalone="yes"?>
<Relationships xmlns="http://schemas.openxmlformats.org/package/2006/relationships"><Relationship Id="rId6" Type="http://schemas.openxmlformats.org/officeDocument/2006/relationships/theme" Target="../theme/theme3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93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/Relationships>
</file>

<file path=ppt/slideMasters/_rels/slideMaster32.xml.rels><?xml version="1.0" encoding="UTF-8" standalone="yes"?>
<Relationships xmlns="http://schemas.openxmlformats.org/package/2006/relationships"><Relationship Id="rId6" Type="http://schemas.openxmlformats.org/officeDocument/2006/relationships/theme" Target="../theme/theme3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96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/Relationships>
</file>

<file path=ppt/slideMasters/_rels/slideMaster33.xml.rels><?xml version="1.0" encoding="UTF-8" standalone="yes"?>
<Relationships xmlns="http://schemas.openxmlformats.org/package/2006/relationships"><Relationship Id="rId6" Type="http://schemas.openxmlformats.org/officeDocument/2006/relationships/theme" Target="../theme/theme3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99.xml"/><Relationship Id="rId2" Type="http://schemas.openxmlformats.org/officeDocument/2006/relationships/slideLayout" Target="../slideLayouts/slideLayout98.xml"/><Relationship Id="rId1" Type="http://schemas.openxmlformats.org/officeDocument/2006/relationships/slideLayout" Target="../slideLayouts/slideLayout97.xml"/></Relationships>
</file>

<file path=ppt/slideMasters/_rels/slideMaster34.xml.rels><?xml version="1.0" encoding="UTF-8" standalone="yes"?>
<Relationships xmlns="http://schemas.openxmlformats.org/package/2006/relationships"><Relationship Id="rId6" Type="http://schemas.openxmlformats.org/officeDocument/2006/relationships/theme" Target="../theme/theme34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/Relationships>
</file>

<file path=ppt/slideMasters/_rels/slideMaster35.xml.rels><?xml version="1.0" encoding="UTF-8" standalone="yes"?>
<Relationships xmlns="http://schemas.openxmlformats.org/package/2006/relationships"><Relationship Id="rId6" Type="http://schemas.openxmlformats.org/officeDocument/2006/relationships/theme" Target="../theme/theme35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/Relationships>
</file>

<file path=ppt/slideMasters/_rels/slideMaster36.xml.rels><?xml version="1.0" encoding="UTF-8" standalone="yes"?>
<Relationships xmlns="http://schemas.openxmlformats.org/package/2006/relationships"><Relationship Id="rId6" Type="http://schemas.openxmlformats.org/officeDocument/2006/relationships/theme" Target="../theme/theme36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108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/Relationships>
</file>

<file path=ppt/slideMasters/_rels/slideMaster37.xml.rels><?xml version="1.0" encoding="UTF-8" standalone="yes"?>
<Relationships xmlns="http://schemas.openxmlformats.org/package/2006/relationships"><Relationship Id="rId6" Type="http://schemas.openxmlformats.org/officeDocument/2006/relationships/theme" Target="../theme/theme3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111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/Relationships>
</file>

<file path=ppt/slideMasters/_rels/slideMaster38.xml.rels><?xml version="1.0" encoding="UTF-8" standalone="yes"?>
<Relationships xmlns="http://schemas.openxmlformats.org/package/2006/relationships"><Relationship Id="rId6" Type="http://schemas.openxmlformats.org/officeDocument/2006/relationships/theme" Target="../theme/theme38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114.xml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/Relationships>
</file>

<file path=ppt/slideMasters/_rels/slideMaster39.xml.rels><?xml version="1.0" encoding="UTF-8" standalone="yes"?>
<Relationships xmlns="http://schemas.openxmlformats.org/package/2006/relationships"><Relationship Id="rId6" Type="http://schemas.openxmlformats.org/officeDocument/2006/relationships/theme" Target="../theme/theme39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117.xml"/><Relationship Id="rId2" Type="http://schemas.openxmlformats.org/officeDocument/2006/relationships/slideLayout" Target="../slideLayouts/slideLayout116.xml"/><Relationship Id="rId1" Type="http://schemas.openxmlformats.org/officeDocument/2006/relationships/slideLayout" Target="../slideLayouts/slideLayout115.xml"/></Relationships>
</file>

<file path=ppt/slideMasters/_rels/slideMaster4.xml.rels><?xml version="1.0" encoding="UTF-8" standalone="yes"?>
<Relationships xmlns="http://schemas.openxmlformats.org/package/2006/relationships"><Relationship Id="rId6" Type="http://schemas.openxmlformats.org/officeDocument/2006/relationships/theme" Target="../theme/theme4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/Relationships>
</file>

<file path=ppt/slideMasters/_rels/slideMaster40.xml.rels><?xml version="1.0" encoding="UTF-8" standalone="yes"?>
<Relationships xmlns="http://schemas.openxmlformats.org/package/2006/relationships"><Relationship Id="rId6" Type="http://schemas.openxmlformats.org/officeDocument/2006/relationships/theme" Target="../theme/theme40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120.xml"/><Relationship Id="rId2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8.xml"/></Relationships>
</file>

<file path=ppt/slideMasters/_rels/slideMaster41.xml.rels><?xml version="1.0" encoding="UTF-8" standalone="yes"?>
<Relationships xmlns="http://schemas.openxmlformats.org/package/2006/relationships"><Relationship Id="rId6" Type="http://schemas.openxmlformats.org/officeDocument/2006/relationships/theme" Target="../theme/theme4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2.xml"/><Relationship Id="rId1" Type="http://schemas.openxmlformats.org/officeDocument/2006/relationships/slideLayout" Target="../slideLayouts/slideLayout121.xml"/></Relationships>
</file>

<file path=ppt/slideMasters/_rels/slideMaster42.xml.rels><?xml version="1.0" encoding="UTF-8" standalone="yes"?>
<Relationships xmlns="http://schemas.openxmlformats.org/package/2006/relationships"><Relationship Id="rId6" Type="http://schemas.openxmlformats.org/officeDocument/2006/relationships/theme" Target="../theme/theme4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126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/Relationships>
</file>

<file path=ppt/slideMasters/_rels/slideMaster43.xml.rels><?xml version="1.0" encoding="UTF-8" standalone="yes"?>
<Relationships xmlns="http://schemas.openxmlformats.org/package/2006/relationships"><Relationship Id="rId6" Type="http://schemas.openxmlformats.org/officeDocument/2006/relationships/theme" Target="../theme/theme43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129.xml"/><Relationship Id="rId2" Type="http://schemas.openxmlformats.org/officeDocument/2006/relationships/slideLayout" Target="../slideLayouts/slideLayout128.xml"/><Relationship Id="rId1" Type="http://schemas.openxmlformats.org/officeDocument/2006/relationships/slideLayout" Target="../slideLayouts/slideLayout127.xml"/></Relationships>
</file>

<file path=ppt/slideMasters/_rels/slideMaster44.xml.rels><?xml version="1.0" encoding="UTF-8" standalone="yes"?>
<Relationships xmlns="http://schemas.openxmlformats.org/package/2006/relationships"><Relationship Id="rId6" Type="http://schemas.openxmlformats.org/officeDocument/2006/relationships/theme" Target="../theme/theme44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132.xml"/><Relationship Id="rId2" Type="http://schemas.openxmlformats.org/officeDocument/2006/relationships/slideLayout" Target="../slideLayouts/slideLayout131.xml"/><Relationship Id="rId1" Type="http://schemas.openxmlformats.org/officeDocument/2006/relationships/slideLayout" Target="../slideLayouts/slideLayout130.xml"/></Relationships>
</file>

<file path=ppt/slideMasters/_rels/slideMaster45.xml.rels><?xml version="1.0" encoding="UTF-8" standalone="yes"?>
<Relationships xmlns="http://schemas.openxmlformats.org/package/2006/relationships"><Relationship Id="rId6" Type="http://schemas.openxmlformats.org/officeDocument/2006/relationships/theme" Target="../theme/theme45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/Relationships>
</file>

<file path=ppt/slideMasters/_rels/slideMaster46.xml.rels><?xml version="1.0" encoding="UTF-8" standalone="yes"?>
<Relationships xmlns="http://schemas.openxmlformats.org/package/2006/relationships"><Relationship Id="rId6" Type="http://schemas.openxmlformats.org/officeDocument/2006/relationships/theme" Target="../theme/theme46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138.xml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/Relationships>
</file>

<file path=ppt/slideMasters/_rels/slideMaster47.xml.rels><?xml version="1.0" encoding="UTF-8" standalone="yes"?>
<Relationships xmlns="http://schemas.openxmlformats.org/package/2006/relationships"><Relationship Id="rId6" Type="http://schemas.openxmlformats.org/officeDocument/2006/relationships/theme" Target="../theme/theme4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141.xml"/><Relationship Id="rId2" Type="http://schemas.openxmlformats.org/officeDocument/2006/relationships/slideLayout" Target="../slideLayouts/slideLayout140.xml"/><Relationship Id="rId1" Type="http://schemas.openxmlformats.org/officeDocument/2006/relationships/slideLayout" Target="../slideLayouts/slideLayout139.xml"/></Relationships>
</file>

<file path=ppt/slideMasters/_rels/slideMaster48.xml.rels><?xml version="1.0" encoding="UTF-8" standalone="yes"?>
<Relationships xmlns="http://schemas.openxmlformats.org/package/2006/relationships"><Relationship Id="rId6" Type="http://schemas.openxmlformats.org/officeDocument/2006/relationships/theme" Target="../theme/theme48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144.xml"/><Relationship Id="rId2" Type="http://schemas.openxmlformats.org/officeDocument/2006/relationships/slideLayout" Target="../slideLayouts/slideLayout143.xml"/><Relationship Id="rId1" Type="http://schemas.openxmlformats.org/officeDocument/2006/relationships/slideLayout" Target="../slideLayouts/slideLayout142.xml"/></Relationships>
</file>

<file path=ppt/slideMasters/_rels/slideMaster49.xml.rels><?xml version="1.0" encoding="UTF-8" standalone="yes"?>
<Relationships xmlns="http://schemas.openxmlformats.org/package/2006/relationships"><Relationship Id="rId6" Type="http://schemas.openxmlformats.org/officeDocument/2006/relationships/theme" Target="../theme/theme49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147.xml"/><Relationship Id="rId2" Type="http://schemas.openxmlformats.org/officeDocument/2006/relationships/slideLayout" Target="../slideLayouts/slideLayout146.xml"/><Relationship Id="rId1" Type="http://schemas.openxmlformats.org/officeDocument/2006/relationships/slideLayout" Target="../slideLayouts/slideLayout145.xml"/></Relationships>
</file>

<file path=ppt/slideMasters/_rels/slideMaster5.xml.rels><?xml version="1.0" encoding="UTF-8" standalone="yes"?>
<Relationships xmlns="http://schemas.openxmlformats.org/package/2006/relationships"><Relationship Id="rId6" Type="http://schemas.openxmlformats.org/officeDocument/2006/relationships/theme" Target="../theme/theme5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/Relationships>
</file>

<file path=ppt/slideMasters/_rels/slideMaster50.xml.rels><?xml version="1.0" encoding="UTF-8" standalone="yes"?>
<Relationships xmlns="http://schemas.openxmlformats.org/package/2006/relationships"><Relationship Id="rId6" Type="http://schemas.openxmlformats.org/officeDocument/2006/relationships/theme" Target="../theme/theme50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150.xml"/><Relationship Id="rId2" Type="http://schemas.openxmlformats.org/officeDocument/2006/relationships/slideLayout" Target="../slideLayouts/slideLayout149.xml"/><Relationship Id="rId1" Type="http://schemas.openxmlformats.org/officeDocument/2006/relationships/slideLayout" Target="../slideLayouts/slideLayout148.xml"/></Relationships>
</file>

<file path=ppt/slideMasters/_rels/slideMaster6.xml.rels><?xml version="1.0" encoding="UTF-8" standalone="yes"?>
<Relationships xmlns="http://schemas.openxmlformats.org/package/2006/relationships"><Relationship Id="rId6" Type="http://schemas.openxmlformats.org/officeDocument/2006/relationships/theme" Target="../theme/theme6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6" Type="http://schemas.openxmlformats.org/officeDocument/2006/relationships/theme" Target="../theme/theme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/Relationships>
</file>

<file path=ppt/slideMasters/_rels/slideMaster8.xml.rels><?xml version="1.0" encoding="UTF-8" standalone="yes"?>
<Relationships xmlns="http://schemas.openxmlformats.org/package/2006/relationships"><Relationship Id="rId6" Type="http://schemas.openxmlformats.org/officeDocument/2006/relationships/theme" Target="../theme/theme8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_rels/slideMaster9.xml.rels><?xml version="1.0" encoding="UTF-8" standalone="yes"?>
<Relationships xmlns="http://schemas.openxmlformats.org/package/2006/relationships"><Relationship Id="rId6" Type="http://schemas.openxmlformats.org/officeDocument/2006/relationships/theme" Target="../theme/theme9.xml"/><Relationship Id="rId5" Type="http://schemas.openxmlformats.org/officeDocument/2006/relationships/image" Target="../media/image3.png"/><Relationship Id="rId4" Type="http://schemas.openxmlformats.org/officeDocument/2006/relationships/image" Target="../media/image2.jpeg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1"/>
    <p:sldLayoutId id="2147483778" r:id="rId2"/>
    <p:sldLayoutId id="214748377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1"/>
    <p:sldLayoutId id="2147483834" r:id="rId2"/>
    <p:sldLayoutId id="214748383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6" r:id="rId2"/>
    <p:sldLayoutId id="2147483847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4"/>
          <a:srcRect b="87354"/>
          <a:stretch>
            <a:fillRect/>
          </a:stretch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427FD09-88CF-9D44-96A3-70F37CDE5F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C52A2C0-4A2C-6E4A-BE17-4F11EA265707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2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5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44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57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60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63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66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0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6.xml"/><Relationship Id="rId1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9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2.xml"/><Relationship Id="rId1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5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48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69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9.xml"/><Relationship Id="rId3" Type="http://schemas.openxmlformats.org/officeDocument/2006/relationships/slideLayout" Target="../slideLayouts/slideLayout72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0.xml"/><Relationship Id="rId3" Type="http://schemas.openxmlformats.org/officeDocument/2006/relationships/slideLayout" Target="../slideLayouts/slideLayout75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78.xml"/><Relationship Id="rId1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81.xml"/><Relationship Id="rId1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84.xml"/><Relationship Id="rId1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87.xml"/><Relationship Id="rId1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90.xml"/><Relationship Id="rId1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93.xml"/><Relationship Id="rId2" Type="http://schemas.openxmlformats.org/officeDocument/2006/relationships/image" Target="../media/image8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29.xml"/><Relationship Id="rId1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14.xml"/><Relationship Id="rId1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47.xml"/><Relationship Id="rId1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50.xml"/><Relationship Id="rId1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17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9.xml"/><Relationship Id="rId3" Type="http://schemas.openxmlformats.org/officeDocument/2006/relationships/slideLayout" Target="../slideLayouts/slideLayout120.xml"/><Relationship Id="rId2" Type="http://schemas.openxmlformats.org/officeDocument/2006/relationships/image" Target="../media/image12.sv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0.xml"/><Relationship Id="rId3" Type="http://schemas.openxmlformats.org/officeDocument/2006/relationships/slideLayout" Target="../slideLayouts/slideLayout135.xml"/><Relationship Id="rId2" Type="http://schemas.openxmlformats.org/officeDocument/2006/relationships/image" Target="../media/image10.png"/><Relationship Id="rId1" Type="http://schemas.openxmlformats.org/officeDocument/2006/relationships/image" Target="../media/image13.png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1.xml"/><Relationship Id="rId3" Type="http://schemas.openxmlformats.org/officeDocument/2006/relationships/slideLayout" Target="../slideLayouts/slideLayout123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2.xml"/><Relationship Id="rId3" Type="http://schemas.openxmlformats.org/officeDocument/2006/relationships/slideLayout" Target="../slideLayouts/slideLayout126.xml"/><Relationship Id="rId2" Type="http://schemas.openxmlformats.org/officeDocument/2006/relationships/image" Target="../media/image14.png"/><Relationship Id="rId1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3.xml"/><Relationship Id="rId3" Type="http://schemas.openxmlformats.org/officeDocument/2006/relationships/slideLayout" Target="../slideLayouts/slideLayout13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38.xml"/><Relationship Id="rId1" Type="http://schemas.openxmlformats.org/officeDocument/2006/relationships/image" Target="../media/image1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4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02578" y="248920"/>
            <a:ext cx="7626350" cy="590550"/>
          </a:xfrm>
        </p:spPr>
        <p:txBody>
          <a:bodyPr>
            <a:normAutofit fontScale="90000" lnSpcReduction="20000"/>
          </a:bodyPr>
          <a:lstStyle/>
          <a:p>
            <a:r>
              <a:rPr lang="en-US" altLang="zh-CN"/>
              <a:t>2024</a:t>
            </a:r>
            <a:r>
              <a:rPr lang="zh-CN" altLang="en-US"/>
              <a:t>年秋季学期</a:t>
            </a:r>
            <a:r>
              <a:rPr lang="en-US" altLang="zh-CN"/>
              <a:t>《</a:t>
            </a:r>
            <a:r>
              <a:rPr lang="zh-CN" altLang="en-US"/>
              <a:t>编译原理和技术</a:t>
            </a:r>
            <a:r>
              <a:rPr lang="en-US" altLang="zh-CN"/>
              <a:t>》 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>
          <a:xfrm>
            <a:off x="1524000" y="3729359"/>
            <a:ext cx="9144000" cy="2659717"/>
          </a:xfrm>
        </p:spPr>
        <p:txBody>
          <a:bodyPr>
            <a:normAutofit lnSpcReduction="20000"/>
          </a:bodyPr>
          <a:lstStyle/>
          <a:p>
            <a:pPr fontAlgn="b"/>
            <a:endParaRPr lang="en-US" altLang="zh-CN"/>
          </a:p>
          <a:p>
            <a:pPr fontAlgn="b"/>
            <a:endParaRPr lang="en-US" altLang="zh-CN"/>
          </a:p>
          <a:p>
            <a:pPr fontAlgn="b"/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李宇哲</a:t>
            </a:r>
            <a:endParaRPr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"/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编译原理课程组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中国科学技术大学 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fontAlgn="b"/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1524000" y="1482554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CN">
                <a:cs typeface="微软雅黑" panose="020B0503020204020204" pitchFamily="34" charset="-122"/>
              </a:rPr>
              <a:t>Lab4.2 </a:t>
            </a:r>
            <a:endParaRPr lang="en-US" altLang="zh-CN">
              <a:cs typeface="微软雅黑" panose="020B0503020204020204" pitchFamily="34" charset="-122"/>
            </a:endParaRPr>
          </a:p>
          <a:p>
            <a:r>
              <a:rPr lang="en-US" altLang="zh-CN">
                <a:cs typeface="微软雅黑" panose="020B0503020204020204" pitchFamily="34" charset="-122"/>
              </a:rPr>
              <a:t>LICM </a:t>
            </a:r>
            <a:r>
              <a:rPr lang="zh-CN" altLang="en-US">
                <a:cs typeface="微软雅黑" panose="020B0503020204020204" pitchFamily="34" charset="-122"/>
              </a:rPr>
              <a:t>介绍</a:t>
            </a:r>
            <a:endParaRPr lang="zh-CN" altLang="en-US"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6516" y="979714"/>
            <a:ext cx="11901001" cy="56526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Why LICM</a:t>
            </a:r>
            <a:r>
              <a:rPr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？</a:t>
            </a:r>
            <a:endParaRPr lang="en-US" altLang="zh-CN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的概念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LoopDetection</a:t>
            </a:r>
            <a:endParaRPr lang="en-US" altLang="zh-CN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LICM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（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Loop Invariant Code Motion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）</a:t>
            </a: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6685" y="1056640"/>
            <a:ext cx="6133465" cy="5605145"/>
          </a:xfrm>
        </p:spPr>
        <p:txBody>
          <a:bodyPr/>
          <a:lstStyle/>
          <a:p>
            <a:pPr lvl="1"/>
            <a:r>
              <a:rPr lang="en-US" altLang="zh-CN" sz="2800">
                <a:latin typeface="Consolas" panose="020B0609020204030204" pitchFamily="49" charset="0"/>
                <a:cs typeface="Consolas" panose="020B0609020204030204" pitchFamily="49" charset="0"/>
              </a:rPr>
              <a:t>LightIR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中的</a:t>
            </a:r>
            <a:r>
              <a:rPr sz="2800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zh-CN" altLang="en-US" sz="2800">
                <a:latin typeface="Consolas" panose="020B0609020204030204" pitchFamily="49" charset="0"/>
                <a:cs typeface="Consolas" panose="020B0609020204030204" pitchFamily="49" charset="0"/>
              </a:rPr>
              <a:t>定义</a:t>
            </a:r>
            <a:endParaRPr lang="zh-CN" altLang="en-US" sz="28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 sz="2330">
                <a:latin typeface="Consolas" panose="020B0609020204030204" pitchFamily="49" charset="0"/>
                <a:cs typeface="Consolas" panose="020B0609020204030204" pitchFamily="49" charset="0"/>
              </a:rPr>
              <a:t>属性：</a:t>
            </a:r>
            <a:endParaRPr lang="zh-CN" altLang="en-US" sz="233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zh-CN" sz="2095">
                <a:latin typeface="Consolas" panose="020B0609020204030204" pitchFamily="49" charset="0"/>
                <a:cs typeface="Consolas" panose="020B0609020204030204" pitchFamily="49" charset="0"/>
              </a:rPr>
              <a:t>preheader_:</a:t>
            </a:r>
            <a:r>
              <a:rPr lang="zh-CN" altLang="en-US" sz="2095">
                <a:latin typeface="Consolas" panose="020B0609020204030204" pitchFamily="49" charset="0"/>
                <a:cs typeface="Consolas" panose="020B0609020204030204" pitchFamily="49" charset="0"/>
              </a:rPr>
              <a:t>即</a:t>
            </a:r>
            <a:r>
              <a:rPr lang="en-US" altLang="zh-CN" sz="2095">
                <a:latin typeface="Consolas" panose="020B0609020204030204" pitchFamily="49" charset="0"/>
                <a:cs typeface="Consolas" panose="020B0609020204030204" pitchFamily="49" charset="0"/>
              </a:rPr>
              <a:t>preheader</a:t>
            </a:r>
            <a:r>
              <a:rPr lang="zh-CN" altLang="en-US" sz="2095">
                <a:latin typeface="Consolas" panose="020B0609020204030204" pitchFamily="49" charset="0"/>
                <a:cs typeface="Consolas" panose="020B0609020204030204" pitchFamily="49" charset="0"/>
              </a:rPr>
              <a:t>，但不用填充</a:t>
            </a:r>
            <a:endParaRPr lang="en-US" altLang="zh-CN" sz="2095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zh-CN" sz="2095">
                <a:latin typeface="Consolas" panose="020B0609020204030204" pitchFamily="49" charset="0"/>
                <a:cs typeface="Consolas" panose="020B0609020204030204" pitchFamily="49" charset="0"/>
              </a:rPr>
              <a:t>header_:</a:t>
            </a:r>
            <a:r>
              <a:rPr lang="zh-CN" altLang="en-US" sz="2095">
                <a:latin typeface="Consolas" panose="020B0609020204030204" pitchFamily="49" charset="0"/>
                <a:cs typeface="Consolas" panose="020B0609020204030204" pitchFamily="49" charset="0"/>
              </a:rPr>
              <a:t>即</a:t>
            </a:r>
            <a:r>
              <a:rPr lang="en-US" altLang="zh-CN" sz="2095"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endParaRPr lang="en-US" altLang="zh-CN" sz="2095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sz="2095">
                <a:latin typeface="Consolas" panose="020B0609020204030204" pitchFamily="49" charset="0"/>
                <a:cs typeface="Consolas" panose="020B0609020204030204" pitchFamily="49" charset="0"/>
              </a:rPr>
              <a:t>parent_: </a:t>
            </a:r>
            <a:r>
              <a:rPr lang="zh-CN" altLang="en-US" sz="2095">
                <a:latin typeface="Consolas" panose="020B0609020204030204" pitchFamily="49" charset="0"/>
                <a:cs typeface="Consolas" panose="020B0609020204030204" pitchFamily="49" charset="0"/>
              </a:rPr>
              <a:t>父循环，用于建立循环树</a:t>
            </a:r>
            <a:endParaRPr lang="en-US" sz="2095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sz="2095">
                <a:latin typeface="Consolas" panose="020B0609020204030204" pitchFamily="49" charset="0"/>
                <a:cs typeface="Consolas" panose="020B0609020204030204" pitchFamily="49" charset="0"/>
              </a:rPr>
              <a:t>blocks_: loop</a:t>
            </a:r>
            <a:r>
              <a:rPr lang="zh-CN" altLang="en-US" sz="2095">
                <a:latin typeface="Consolas" panose="020B0609020204030204" pitchFamily="49" charset="0"/>
                <a:cs typeface="Consolas" panose="020B0609020204030204" pitchFamily="49" charset="0"/>
              </a:rPr>
              <a:t>包含的所有</a:t>
            </a:r>
            <a:r>
              <a:rPr lang="en-US" altLang="zh-CN" sz="2095">
                <a:latin typeface="Consolas" panose="020B0609020204030204" pitchFamily="49" charset="0"/>
                <a:cs typeface="Consolas" panose="020B0609020204030204" pitchFamily="49" charset="0"/>
              </a:rPr>
              <a:t>block</a:t>
            </a:r>
            <a:endParaRPr lang="en-US" sz="2095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sz="2095">
                <a:latin typeface="Consolas" panose="020B0609020204030204" pitchFamily="49" charset="0"/>
                <a:cs typeface="Consolas" panose="020B0609020204030204" pitchFamily="49" charset="0"/>
              </a:rPr>
              <a:t>sub_loops_: </a:t>
            </a:r>
            <a:r>
              <a:rPr lang="zh-CN" altLang="en-US" sz="2095">
                <a:latin typeface="Consolas" panose="020B0609020204030204" pitchFamily="49" charset="0"/>
                <a:cs typeface="Consolas" panose="020B0609020204030204" pitchFamily="49" charset="0"/>
              </a:rPr>
              <a:t>子循环的循环头</a:t>
            </a:r>
            <a:endParaRPr lang="en-US" sz="2095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sz="2095">
                <a:latin typeface="Consolas" panose="020B0609020204030204" pitchFamily="49" charset="0"/>
                <a:cs typeface="Consolas" panose="020B0609020204030204" pitchFamily="49" charset="0"/>
              </a:rPr>
              <a:t>latches_: </a:t>
            </a:r>
            <a:r>
              <a:rPr lang="zh-CN" altLang="en-US" sz="2095">
                <a:latin typeface="Consolas" panose="020B0609020204030204" pitchFamily="49" charset="0"/>
                <a:cs typeface="Consolas" panose="020B0609020204030204" pitchFamily="49" charset="0"/>
              </a:rPr>
              <a:t>包含所有的</a:t>
            </a:r>
            <a:r>
              <a:rPr lang="en-US" sz="2095">
                <a:latin typeface="Consolas" panose="020B0609020204030204" pitchFamily="49" charset="0"/>
                <a:cs typeface="Consolas" panose="020B0609020204030204" pitchFamily="49" charset="0"/>
              </a:rPr>
              <a:t>latch</a:t>
            </a:r>
            <a:endParaRPr lang="en-US" sz="2095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8040" lvl="2" indent="-228600">
              <a:buFont typeface="Wingdings" panose="05000000000000000000" charset="0"/>
              <a:buChar char="Ø"/>
            </a:pPr>
            <a:r>
              <a:rPr lang="zh-CN" sz="233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方法：</a:t>
            </a:r>
            <a:endParaRPr lang="zh-CN" sz="233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15695" lvl="3" indent="-228600">
              <a:buFont typeface="Wingdings" panose="05000000000000000000" charset="0"/>
              <a:buChar char="u"/>
            </a:pPr>
            <a:r>
              <a:rPr lang="zh-CN" sz="21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一系列访问</a:t>
            </a:r>
            <a:r>
              <a:rPr lang="en-US" altLang="zh-CN" sz="21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zh-CN" altLang="en-US" sz="21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和设置</a:t>
            </a:r>
            <a:r>
              <a:rPr lang="en-US" altLang="zh-CN" sz="21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zh-CN" altLang="en-US" sz="21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的方法</a:t>
            </a:r>
            <a:endParaRPr lang="zh-CN" altLang="en-US" sz="210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15695" lvl="3" indent="-228600">
              <a:buFont typeface="Wingdings" panose="05000000000000000000" charset="0"/>
              <a:buChar char="u"/>
            </a:pPr>
            <a:r>
              <a:rPr lang="zh-CN" altLang="en-US" sz="21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创建需要提供</a:t>
            </a:r>
            <a:r>
              <a:rPr lang="en-US" altLang="zh-CN" sz="210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endParaRPr lang="zh-CN" altLang="en-US" sz="210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115695" lvl="3" indent="-228600">
              <a:buFont typeface="Wingdings" panose="05000000000000000000" charset="0"/>
              <a:buChar char="u"/>
            </a:pPr>
            <a:endParaRPr sz="2100">
              <a:solidFill>
                <a:srgbClr val="0070C0"/>
              </a:solidFill>
            </a:endParaRPr>
          </a:p>
          <a:p>
            <a:pPr marL="311150" lvl="1" indent="0">
              <a:buNone/>
            </a:pPr>
            <a:endParaRPr sz="2100">
              <a:solidFill>
                <a:srgbClr val="0070C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cs typeface="Consolas" panose="020B0609020204030204" pitchFamily="49" charset="0"/>
              </a:rPr>
              <a:t>LoopDetection</a:t>
            </a:r>
            <a:endParaRPr lang="en-US" altLang="zh-CN">
              <a:cs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582410" y="1628140"/>
            <a:ext cx="5205095" cy="47536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noAutofit/>
          </a:bodyPr>
          <a:p>
            <a:pPr marL="0" lvl="0" indent="0">
              <a:buNone/>
            </a:pPr>
            <a:r>
              <a:rPr lang="en-US" altLang="zh-CN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class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Loop {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marL="0" lvl="0" indent="0">
              <a:buNone/>
            </a:pP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private: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2240" lvl="1" indent="0">
              <a:buNone/>
            </a:pP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   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BasicBlock *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preheader_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= </a:t>
            </a:r>
            <a:r>
              <a:rPr lang="en-US" altLang="zh-CN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nullptr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;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2240" lvl="1" indent="0">
              <a:buNone/>
            </a:pP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   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BasicBlock *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header_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;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2240" lvl="1" indent="0">
              <a:buNone/>
            </a:pP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   </a:t>
            </a:r>
            <a:r>
              <a:rPr lang="en-US" altLang="zh-CN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std::shared_ptr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&lt;Loop&gt;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parent_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= 	</a:t>
            </a:r>
            <a:r>
              <a:rPr lang="en-US" altLang="zh-CN">
                <a:solidFill>
                  <a:schemeClr val="accent3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nullptr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;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2240" lvl="1" indent="0">
              <a:buNone/>
            </a:pP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   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BBvec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blocks_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;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2240" lvl="1" indent="0">
              <a:buNone/>
            </a:pP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   </a:t>
            </a:r>
            <a:r>
              <a:rPr lang="en-US" altLang="zh-CN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std::vector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&lt;</a:t>
            </a:r>
            <a:r>
              <a:rPr lang="en-US" altLang="zh-CN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std::shared_ptr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&lt;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Loop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&gt;&gt;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	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sub_loops_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;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42240" lvl="1" indent="0">
              <a:buNone/>
            </a:pP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   </a:t>
            </a:r>
            <a:r>
              <a:rPr lang="en-US" altLang="zh-CN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std::unordered_set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&lt;</a:t>
            </a:r>
            <a:r>
              <a:rPr lang="en-US" altLang="zh-CN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BasicBlock *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&gt; 	</a:t>
            </a:r>
            <a:r>
              <a:rPr lang="en-US" altLang="zh-CN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latches_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;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marL="0" lvl="0" indent="0">
              <a:buNone/>
            </a:pP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public: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142240" lvl="1" indent="0">
              <a:buNone/>
            </a:pP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Loop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BasicBlock *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header) : 	header_(header) {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142240" lvl="1" indent="0">
              <a:buNone/>
            </a:pP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blocks_.</a:t>
            </a:r>
            <a:r>
              <a:rPr lang="en-US" altLang="zh-CN" b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push_back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(header);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lvl="0" indent="0">
              <a:buNone/>
            </a:pP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算法执行流程</a:t>
            </a:r>
          </a:p>
          <a:p>
            <a:pPr lvl="1"/>
            <a:r>
              <a:rPr lang="zh-CN" altLang="en-US"/>
              <a:t>运行支配树分析</a:t>
            </a:r>
            <a:endParaRPr lang="zh-CN" altLang="en-US"/>
          </a:p>
          <a:p>
            <a:pPr lvl="1"/>
            <a:r>
              <a:rPr lang="zh-CN" altLang="en-US"/>
              <a:t>按支配树后序遍历所有基本块</a:t>
            </a:r>
            <a:endParaRPr lang="zh-CN" altLang="en-US"/>
          </a:p>
          <a:p>
            <a:pPr lvl="1"/>
            <a:r>
              <a:rPr lang="zh-CN" altLang="en-US"/>
              <a:t>对每个块，检查其前驱是否存在回边</a:t>
            </a:r>
            <a:endParaRPr lang="zh-CN" altLang="en-US"/>
          </a:p>
          <a:p>
            <a:pPr lvl="1"/>
            <a:r>
              <a:rPr lang="zh-CN" altLang="en-US"/>
              <a:t>如果存在回边，创建新的循环并：</a:t>
            </a:r>
            <a:endParaRPr lang="zh-CN" altLang="en-US"/>
          </a:p>
          <a:p>
            <a:pPr lvl="2"/>
            <a:r>
              <a:rPr lang="zh-CN" altLang="en-US"/>
              <a:t>设置循环</a:t>
            </a:r>
            <a:r>
              <a:rPr lang="en-US" altLang="zh-CN"/>
              <a:t>header</a:t>
            </a:r>
            <a:endParaRPr lang="en-US" altLang="zh-CN"/>
          </a:p>
          <a:p>
            <a:pPr lvl="2"/>
            <a:r>
              <a:rPr lang="zh-CN" altLang="en-US"/>
              <a:t>添加</a:t>
            </a:r>
            <a:r>
              <a:rPr lang="en-US" altLang="zh-CN"/>
              <a:t>latch</a:t>
            </a:r>
            <a:r>
              <a:rPr lang="zh-CN" altLang="en-US"/>
              <a:t>节点</a:t>
            </a:r>
            <a:endParaRPr lang="zh-CN" altLang="en-US"/>
          </a:p>
          <a:p>
            <a:pPr lvl="2"/>
            <a:r>
              <a:rPr lang="zh-CN" altLang="en-US"/>
              <a:t>发现循环体和子循环</a:t>
            </a:r>
            <a:endParaRPr lang="zh-CN" altLang="en-US"/>
          </a:p>
          <a:p>
            <a:pPr lvl="3"/>
            <a:r>
              <a:rPr lang="en-US" altLang="zh-CN">
                <a:sym typeface="+mn-ea"/>
              </a:rPr>
              <a:t>discover_loop_and_sub_loops</a:t>
            </a:r>
            <a:r>
              <a:rPr lang="zh-CN" altLang="en-US">
                <a:sym typeface="+mn-ea"/>
              </a:rPr>
              <a:t>函数</a:t>
            </a:r>
            <a:endParaRPr lang="zh-CN" altLang="en-US"/>
          </a:p>
          <a:p>
            <a:pPr lvl="1"/>
            <a:endParaRPr lang="zh-CN" altLang="en-US"/>
          </a:p>
          <a:p>
            <a:pPr marL="311150" lvl="1" indent="0">
              <a:buNone/>
            </a:pP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LoopDetection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582410" y="1628140"/>
            <a:ext cx="4285615" cy="4856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noAutofit/>
          </a:bodyPr>
          <a:p>
            <a:pPr marL="0" lvl="0" indent="0">
              <a:buNone/>
            </a:pP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 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i;</a:t>
            </a:r>
            <a:endParaRPr lang="en-US" altLang="zh-CN" b="0">
              <a:solidFill>
                <a:srgbClr val="0000FF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 </a:t>
            </a:r>
            <a:r>
              <a:rPr lang="en-US" altLang="zh-CN" b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j;</a:t>
            </a:r>
            <a:endParaRPr lang="en-US" altLang="zh-CN" b="0">
              <a:solidFill>
                <a:srgbClr val="0000FF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int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ret;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i = </a:t>
            </a:r>
            <a:r>
              <a:rPr lang="en-US" altLang="zh-CN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while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(i&lt;</a:t>
            </a:r>
            <a:r>
              <a:rPr lang="en-US" altLang="zh-CN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10000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{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lvl="0" indent="457200">
              <a:buNone/>
            </a:pP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j = </a:t>
            </a:r>
            <a:r>
              <a:rPr lang="en-US" altLang="zh-CN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0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lvl="0" indent="457200">
              <a:buNone/>
            </a:pP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while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(j&lt;</a:t>
            </a:r>
            <a:r>
              <a:rPr lang="en-US" altLang="zh-CN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10000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)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{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lvl="1" indent="457200">
              <a:buNone/>
            </a:pP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ret=(i*i*i*i*i*i*i*i*i*i)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457200" lvl="1" indent="457200">
              <a:buNone/>
            </a:pP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/i/i/i/i/i/i/i/i/i/i;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   j=j+</a:t>
            </a:r>
            <a:r>
              <a:rPr lang="en-US" altLang="zh-CN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}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   i=i+</a:t>
            </a:r>
            <a:r>
              <a:rPr lang="en-US" altLang="zh-CN" b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}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zh-CN" b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output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(ret);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0" lvl="0" indent="0">
              <a:buNone/>
            </a:pP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return</a:t>
            </a:r>
            <a:r>
              <a:rPr lang="en-US" altLang="zh-CN" b="0">
                <a:solidFill>
                  <a:srgbClr val="3B3B3B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;</a:t>
            </a:r>
            <a:endParaRPr lang="en-US" altLang="zh-CN" b="0">
              <a:solidFill>
                <a:srgbClr val="3B3B3B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算法执行流程</a:t>
            </a:r>
          </a:p>
          <a:p>
            <a:pPr lvl="1"/>
            <a:r>
              <a:rPr lang="zh-CN" altLang="en-US"/>
              <a:t>运行支配树分析</a:t>
            </a:r>
            <a:endParaRPr lang="zh-CN" altLang="en-US"/>
          </a:p>
          <a:p>
            <a:pPr marL="311150" lvl="1" indent="0">
              <a:buNone/>
            </a:pPr>
            <a:endParaRPr lang="zh-CN" altLang="en-US"/>
          </a:p>
          <a:p>
            <a:pPr marL="311150" lvl="1" indent="0">
              <a:buNone/>
            </a:pP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LoopDetection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875" y="2065020"/>
            <a:ext cx="3314700" cy="4219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565" y="2065020"/>
            <a:ext cx="3295650" cy="4219575"/>
          </a:xfrm>
          <a:prstGeom prst="rect">
            <a:avLst/>
          </a:prstGeom>
        </p:spPr>
      </p:pic>
      <p:sp>
        <p:nvSpPr>
          <p:cNvPr id="10" name="右箭头 4"/>
          <p:cNvSpPr/>
          <p:nvPr/>
        </p:nvSpPr>
        <p:spPr>
          <a:xfrm>
            <a:off x="5231130" y="3912870"/>
            <a:ext cx="1674495" cy="523240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31431" y="3674477"/>
            <a:ext cx="1314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Dominator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66335" y="1109980"/>
            <a:ext cx="6024245" cy="85725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后续遍历顺序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label11 -&gt; label39 -&gt; label18 -&gt; label12 -&gt; 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label10 -&gt; label3 -&gt; label_entry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258695" y="6284595"/>
            <a:ext cx="607060" cy="34607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CFG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531860" y="6284595"/>
            <a:ext cx="607060" cy="34607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支配树</a:t>
            </a:r>
            <a:endParaRPr lang="zh-CN" altLang="en-US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算法执行流程</a:t>
            </a:r>
            <a:endParaRPr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运行支配树分析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按支配树后序遍历所有基本块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对每个块，检查其前驱是否存在回边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如果存在回边，创建新的循环并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设置循环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header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添加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latch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节点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发现循环体和子循环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3"/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discover_loop_and_sub_loops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en-US" altLang="zh-CN"/>
          </a:p>
          <a:p>
            <a:pPr lvl="1"/>
            <a:endParaRPr lang="zh-CN" altLang="en-US"/>
          </a:p>
          <a:p>
            <a:pPr marL="311150" lvl="1" indent="0">
              <a:buNone/>
            </a:pPr>
            <a:endParaRPr lang="zh-CN" altLang="en-US"/>
          </a:p>
          <a:p>
            <a:pPr marL="311150" lvl="1" indent="0">
              <a:buNone/>
            </a:pP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LoopDetection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4966335" y="804545"/>
            <a:ext cx="6024245" cy="85725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后续遍历顺序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label11 -&gt; label39 -&gt; label18 -&gt; label12 -&gt; 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label10 -&gt; label3 -&gt; label_entry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39610" y="5961380"/>
            <a:ext cx="607060" cy="34607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CFG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41890" y="5961380"/>
            <a:ext cx="607060" cy="34607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支配树</a:t>
            </a:r>
            <a:endParaRPr lang="zh-CN" altLang="en-US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5790" y="1661795"/>
            <a:ext cx="3314700" cy="42195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880" y="1661795"/>
            <a:ext cx="3295650" cy="42195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算法执行流程</a:t>
            </a:r>
            <a:endParaRPr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运行支配树分析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按支配树后序遍历所有基本块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对每个块，检查其前驱是否存在回边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如果存在回边，创建新的循环并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设置循环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header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添加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latch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节点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发现循环体和子循环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3"/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discover_loop_and_sub_loops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zh-CN" altLang="en-US"/>
          </a:p>
          <a:p>
            <a:pPr marL="311150" lvl="1" indent="0">
              <a:buNone/>
            </a:pPr>
            <a:endParaRPr lang="zh-CN" altLang="en-US"/>
          </a:p>
          <a:p>
            <a:pPr marL="311150" lvl="1" indent="0">
              <a:buNone/>
            </a:pP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LoopDetection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5880" y="1661795"/>
            <a:ext cx="3295650" cy="4219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790" y="1661795"/>
            <a:ext cx="3314700" cy="42195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039610" y="5961380"/>
            <a:ext cx="607060" cy="34607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CFG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41890" y="5961380"/>
            <a:ext cx="607060" cy="34607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支配树</a:t>
            </a:r>
            <a:endParaRPr lang="zh-CN" altLang="en-US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966335" y="804545"/>
            <a:ext cx="6024245" cy="85725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后续遍历顺序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label11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-&gt; label39 -&gt; label18 -&gt; label12 -&gt; 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label10 -&gt; label3 -&gt; label_entry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算法执行流程</a:t>
            </a:r>
            <a:endParaRPr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运行支配树分析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按支配树后序遍历所有基本块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对每个块，检查其前驱是否存在回边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2"/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is_dominate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，当前块是否支配前驱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如果存在回边，创建新的循环并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设置循环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header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添加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latch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节点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发现循环体和子循环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3"/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discover_loop_and_sub_loops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zh-CN" altLang="en-US"/>
          </a:p>
          <a:p>
            <a:pPr marL="311150" lvl="1" indent="0">
              <a:buNone/>
            </a:pPr>
            <a:endParaRPr lang="zh-CN" altLang="en-US"/>
          </a:p>
          <a:p>
            <a:pPr marL="311150" lvl="1" indent="0">
              <a:buNone/>
            </a:pP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LoopDetection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5880" y="1661795"/>
            <a:ext cx="3295650" cy="4219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790" y="1661795"/>
            <a:ext cx="3314700" cy="42195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012305" y="2478405"/>
            <a:ext cx="1383030" cy="159004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041890" y="5961380"/>
            <a:ext cx="607060" cy="34607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支配树</a:t>
            </a:r>
            <a:endParaRPr lang="zh-CN" altLang="en-US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39610" y="5961380"/>
            <a:ext cx="607060" cy="34607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CFG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66335" y="804545"/>
            <a:ext cx="6024245" cy="85725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后续遍历顺序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label11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-&gt; label39 -&gt; label18 -&gt; label12 -&gt; 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label10 -&gt; label3 -&gt; label_entry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算法执行流程</a:t>
            </a:r>
            <a:endParaRPr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运行支配树分析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按支配树后序遍历所有基本块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对每个块，检查其前驱是否存在回边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2"/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is_dominate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，当前块是否支配前驱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如果存在回边，创建新的循环并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设置循环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header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添加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latch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节点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发现循环体和子循环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3"/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discover_loop_and_sub_loops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zh-CN" altLang="en-US"/>
          </a:p>
          <a:p>
            <a:pPr marL="311150" lvl="1" indent="0">
              <a:buNone/>
            </a:pPr>
            <a:endParaRPr lang="zh-CN" altLang="en-US"/>
          </a:p>
          <a:p>
            <a:pPr marL="311150" lvl="1" indent="0">
              <a:buNone/>
            </a:pP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LoopDetection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5880" y="1661795"/>
            <a:ext cx="3295650" cy="4219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790" y="1661795"/>
            <a:ext cx="3314700" cy="42195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250680" y="4286250"/>
            <a:ext cx="1917065" cy="7404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5891530" y="4286250"/>
            <a:ext cx="1372235" cy="1644015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041890" y="5961380"/>
            <a:ext cx="607060" cy="34607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支配树</a:t>
            </a:r>
            <a:endParaRPr lang="zh-CN" altLang="en-US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39610" y="5961380"/>
            <a:ext cx="607060" cy="34607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CFG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66335" y="804545"/>
            <a:ext cx="6024245" cy="85725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后续遍历顺序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label11 -&gt; label39 -&gt; label18 -&gt; 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label12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-&gt; 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label10 -&gt; label3 -&gt; label_entry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5346700" y="5636260"/>
            <a:ext cx="46291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4499610" y="4455795"/>
            <a:ext cx="607060" cy="34607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当前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bb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346700" y="4628515"/>
            <a:ext cx="46291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4657725" y="5462905"/>
            <a:ext cx="607060" cy="34607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前驱</a:t>
            </a:r>
            <a:endParaRPr 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算法执行流程</a:t>
            </a:r>
            <a:endParaRPr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运行支配树分析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按支配树后序遍历所有基本块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对每个块，检查其前驱是否存在回边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如果存在回边，创建新的循环并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设置循环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header</a:t>
            </a:r>
            <a:endParaRPr lang="en-US" altLang="zh-CN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添加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latch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节点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发现循环体和子循环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3"/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discover_loop_and_sub_loops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zh-CN" altLang="en-US"/>
          </a:p>
          <a:p>
            <a:pPr marL="311150" lvl="1" indent="0">
              <a:buNone/>
            </a:pPr>
            <a:endParaRPr lang="zh-CN" altLang="en-US"/>
          </a:p>
          <a:p>
            <a:pPr marL="311150" lvl="1" indent="0">
              <a:buNone/>
            </a:pP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LoopDetection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5880" y="1661795"/>
            <a:ext cx="3295650" cy="4219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790" y="1661795"/>
            <a:ext cx="3314700" cy="42195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250680" y="4286250"/>
            <a:ext cx="1917065" cy="7404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7376" y="5427077"/>
            <a:ext cx="25260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loop</a:t>
            </a:r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zh-CN" altLang="en-US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header: label12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body: label12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41890" y="5961380"/>
            <a:ext cx="607060" cy="34607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支配树</a:t>
            </a:r>
            <a:endParaRPr lang="zh-CN" altLang="en-US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39610" y="5961380"/>
            <a:ext cx="607060" cy="34607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CFG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66335" y="804545"/>
            <a:ext cx="6024245" cy="85725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后续遍历顺序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label11 -&gt; label39 -&gt; label18 -&gt; 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label12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-&gt; 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label10 -&gt; label3 -&gt; label_entry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算法执行流程</a:t>
            </a:r>
            <a:endParaRPr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运行支配树分析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按支配树后序遍历所有基本块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对每个块，检查其前驱是否存在回边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如果存在回边，创建新的循环并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2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设置循环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header</a:t>
            </a:r>
            <a:endParaRPr lang="en-US" altLang="zh-CN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添加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latch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节点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发现循环体和子循环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3"/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discover_loop_and_sub_loops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zh-CN" altLang="en-US"/>
          </a:p>
          <a:p>
            <a:pPr marL="311150" lvl="1" indent="0">
              <a:buNone/>
            </a:pPr>
            <a:endParaRPr lang="zh-CN" altLang="en-US"/>
          </a:p>
          <a:p>
            <a:pPr marL="311150" lvl="1" indent="0">
              <a:buNone/>
            </a:pP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LoopDetection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5880" y="1661795"/>
            <a:ext cx="3295650" cy="4219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790" y="1661795"/>
            <a:ext cx="3314700" cy="42195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250680" y="4286250"/>
            <a:ext cx="1917065" cy="7404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7376" y="5427077"/>
            <a:ext cx="25260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loop</a:t>
            </a:r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zh-CN" altLang="en-US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header: label12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body: label12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latch: label18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41890" y="5961380"/>
            <a:ext cx="607060" cy="34607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支配树</a:t>
            </a:r>
            <a:endParaRPr lang="zh-CN" altLang="en-US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39610" y="5961380"/>
            <a:ext cx="607060" cy="34607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CFG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66335" y="804545"/>
            <a:ext cx="6024245" cy="85725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后续遍历顺序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label11 -&gt; label39 -&gt; label18 -&gt; 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label12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-&gt; 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label10 -&gt; label3 -&gt; label_entry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6516" y="979714"/>
            <a:ext cx="11901001" cy="56526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Why LICM</a:t>
            </a:r>
            <a:r>
              <a:rPr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？</a:t>
            </a:r>
            <a:endParaRPr lang="en-US" altLang="zh-CN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的概念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LoopDetection</a:t>
            </a:r>
            <a:endParaRPr lang="en-US" altLang="zh-CN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LICM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（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Loop Invariant Code Motion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）</a:t>
            </a: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算法执行流程</a:t>
            </a:r>
            <a:endParaRPr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运行支配树分析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按支配树后序遍历所有基本块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对每个块，检查其前驱是否存在回边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如果存在回边，创建新的循环并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2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设置循环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header</a:t>
            </a:r>
            <a:endParaRPr lang="en-US" altLang="zh-CN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添加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latch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节点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发现循环体和子循环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3"/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discover_loop_and_sub_loops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zh-CN" altLang="en-US"/>
          </a:p>
          <a:p>
            <a:pPr marL="311150" lvl="1" indent="0">
              <a:buNone/>
            </a:pPr>
            <a:endParaRPr lang="zh-CN" altLang="en-US"/>
          </a:p>
          <a:p>
            <a:pPr marL="311150" lvl="1" indent="0">
              <a:buNone/>
            </a:pP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LoopDetection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5880" y="1661795"/>
            <a:ext cx="3295650" cy="4219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790" y="1661795"/>
            <a:ext cx="3314700" cy="42195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250680" y="4286250"/>
            <a:ext cx="1917065" cy="7404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27376" y="5427077"/>
            <a:ext cx="25260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loop</a:t>
            </a:r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zh-CN" altLang="en-US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header: label12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body: label12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latch: label18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41890" y="5961380"/>
            <a:ext cx="607060" cy="34607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支配树</a:t>
            </a:r>
            <a:endParaRPr lang="zh-CN" altLang="en-US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39610" y="5961380"/>
            <a:ext cx="607060" cy="34607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CFG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66335" y="804545"/>
            <a:ext cx="6024245" cy="85725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后续遍历顺序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label11 -&gt; label39 -&gt; label18 -&gt; 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label12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-&gt; 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label10 -&gt; label3 -&gt; label_entry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0540" y="1891030"/>
            <a:ext cx="3314700" cy="421957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discover_loop_and_sub_loops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初始化工作表，将所有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latch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块加入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处理未分配给任何循环的节点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将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加入当前循环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将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的所有前驱加入工作表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处理已属于其他循环的节点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获取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当前所属的循环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sub_loop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建立循环嵌套关系：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填充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sub_loops_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blocks_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域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将子循环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的前驱加入工作表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建立正确的循环嵌套关系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11150" lvl="1" indent="0">
              <a:buNone/>
            </a:pPr>
            <a:endParaRPr lang="zh-CN" altLang="en-US"/>
          </a:p>
          <a:p>
            <a:pPr marL="311150" lvl="1" indent="0">
              <a:buNone/>
            </a:pP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LoopDetection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8014335" y="4542155"/>
            <a:ext cx="1917065" cy="7404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71941" y="1119872"/>
            <a:ext cx="252603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loop</a:t>
            </a:r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header: label12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body: label12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latch: label18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0540" y="1891030"/>
            <a:ext cx="3314700" cy="421957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discover_loop_and_sub_loops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初始化工作表，将所有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latch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块加入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处理未分配给任何循环的节点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将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加入当前循环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将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的所有前驱加入工作表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处理已属于其他循环的节点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获取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当前所属的循环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sub_loop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建立循环嵌套关系：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填充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sub_loops_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blocks_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域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将子循环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的前驱加入工作表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建立正确的循环嵌套关系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11150" lvl="1" indent="0">
              <a:buNone/>
            </a:pPr>
            <a:endParaRPr lang="zh-CN" altLang="en-US"/>
          </a:p>
          <a:p>
            <a:pPr marL="311150" lvl="1" indent="0">
              <a:buNone/>
            </a:pP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LoopDetection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052435" y="5457190"/>
            <a:ext cx="1917065" cy="7404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68436" y="1093202"/>
            <a:ext cx="252603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loop</a:t>
            </a:r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zh-CN" altLang="en-US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header: label12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body: label12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worklist</a:t>
            </a:r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：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label18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discover_loop_and_sub_loops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初始化工作表，将所有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latch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块加入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处理未分配给任何循环的节点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将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加入当前循环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将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的所有前驱加入工作表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处理已属于其他循环的节点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获取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当前所属的循环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sub_loop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建立循环嵌套关系：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填充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sub_loops_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blocks_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域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将子循环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的前驱加入工作表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建立正确的循环嵌套关系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11150" lvl="1" indent="0">
              <a:buNone/>
            </a:pPr>
            <a:endParaRPr lang="zh-CN" altLang="en-US"/>
          </a:p>
          <a:p>
            <a:pPr marL="311150" lvl="1" indent="0">
              <a:buNone/>
            </a:pP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LoopDetection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0540" y="1891030"/>
            <a:ext cx="3314700" cy="4219575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052435" y="5462270"/>
            <a:ext cx="1917065" cy="7404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68436" y="1093202"/>
            <a:ext cx="340614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loop</a:t>
            </a:r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zh-CN" altLang="en-US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header: label12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body: label12, label18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worklist</a:t>
            </a:r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：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label18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0540" y="1891030"/>
            <a:ext cx="3314700" cy="421957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discover_loop_and_sub_loops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初始化工作表，将所有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latch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块加入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处理未分配给任何循环的节点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将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加入当前循环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将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的所有前驱加入工作表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处理已属于其他循环的节点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获取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当前所属的循环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sub_loop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建立循环嵌套关系：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填充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sub_loops_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blocks_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域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将子循环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的前驱加入工作表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建立正确的循环嵌套关系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11150" lvl="1" indent="0">
              <a:buNone/>
            </a:pPr>
            <a:endParaRPr lang="zh-CN" altLang="en-US"/>
          </a:p>
          <a:p>
            <a:pPr marL="311150" lvl="1" indent="0">
              <a:buNone/>
            </a:pP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LoopDetection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052435" y="4569460"/>
            <a:ext cx="1917065" cy="7404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68436" y="1093202"/>
            <a:ext cx="340614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loop</a:t>
            </a:r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zh-CN" altLang="en-US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header: label12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body: label12, label18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worklist</a:t>
            </a:r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：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label12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0540" y="1891030"/>
            <a:ext cx="3314700" cy="421957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discover_loop_and_sub_loops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初始化工作表，将所有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latch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块加入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处理未分配给任何循环的节点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将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加入当前循环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将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的所有前驱加入工作表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处理已属于其他循环的节点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获取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当前所属的循环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sub_loop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建立循环嵌套关系：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填充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sub_loops_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blocks_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域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将子循环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的前驱加入工作表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建立正确的循环嵌套关系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11150" lvl="1" indent="0">
              <a:buNone/>
            </a:pPr>
            <a:endParaRPr lang="zh-CN" altLang="en-US"/>
          </a:p>
          <a:p>
            <a:pPr marL="311150" lvl="1" indent="0">
              <a:buNone/>
            </a:pP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LoopDetection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052435" y="4552315"/>
            <a:ext cx="1917065" cy="7404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68436" y="1093202"/>
            <a:ext cx="340614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loop</a:t>
            </a:r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zh-CN" altLang="en-US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header: label12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body: label12, label18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worklist</a:t>
            </a:r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：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label12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0540" y="1891030"/>
            <a:ext cx="3314700" cy="421957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discover_loop_and_sub_loops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初始化工作表，将所有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latch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块加入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处理未分配给任何循环的节点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将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加入当前循环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将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的所有前驱加入工作表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处理已属于其他循环的节点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获取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当前所属的循环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sub_loop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建立循环嵌套关系：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填充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sub_loops_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blocks_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域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将子循环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的前驱加入工作表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建立正确的循环嵌套关系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11150" lvl="1" indent="0">
              <a:buNone/>
            </a:pPr>
            <a:endParaRPr lang="zh-CN" altLang="en-US"/>
          </a:p>
          <a:p>
            <a:pPr marL="311150" lvl="1" indent="0">
              <a:buNone/>
            </a:pP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LoopDetection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8052435" y="4547235"/>
            <a:ext cx="1917065" cy="7404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68436" y="1093202"/>
            <a:ext cx="340614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loop</a:t>
            </a:r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zh-CN" altLang="en-US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header: label12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body: label18, label12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sub_loop=nullptr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worklist</a:t>
            </a:r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：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  <a:sym typeface="+mn-ea"/>
              </a:rPr>
              <a:t>{}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算法执行流程</a:t>
            </a:r>
            <a:endParaRPr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运行支配树分析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按支配树后序遍历所有基本块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对每个块，检查其前驱是否存在回边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如果存在回边，创建新的循环并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设置循环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header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添加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latch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节点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发现循环体和子循环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3"/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discover_loop_and_sub_loops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zh-CN" altLang="en-US"/>
          </a:p>
          <a:p>
            <a:pPr marL="311150" lvl="1" indent="0">
              <a:buNone/>
            </a:pPr>
            <a:endParaRPr lang="zh-CN" altLang="en-US"/>
          </a:p>
          <a:p>
            <a:pPr marL="311150" lvl="1" indent="0">
              <a:buNone/>
            </a:pP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LoopDetection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5880" y="1661795"/>
            <a:ext cx="3295650" cy="4219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790" y="1661795"/>
            <a:ext cx="3314700" cy="42195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7376" y="5427077"/>
            <a:ext cx="32804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loop</a:t>
            </a:r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zh-CN" altLang="en-US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header: label12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body: label12,label18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255760" y="3401060"/>
            <a:ext cx="1917065" cy="7404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966335" y="804545"/>
            <a:ext cx="6024245" cy="85725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后续遍历顺序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label11 -&gt; label39 -&gt; label18 -&gt; 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label12 -&gt; 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label10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-&gt; label3 -&gt; label_entry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39610" y="5961380"/>
            <a:ext cx="607060" cy="34607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CFG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41890" y="5961380"/>
            <a:ext cx="607060" cy="34607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支配树</a:t>
            </a:r>
            <a:endParaRPr lang="zh-CN" altLang="en-US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算法执行流程</a:t>
            </a:r>
            <a:endParaRPr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运行支配树分析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按支配树后序遍历所有基本块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对每个块，检查其前驱是否存在回边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如果存在回边，创建新的循环并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设置循环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header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添加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latch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节点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发现循环体和子循环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3"/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discover_loop_and_sub_loops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zh-CN" altLang="en-US"/>
          </a:p>
          <a:p>
            <a:pPr marL="311150" lvl="1" indent="0">
              <a:buNone/>
            </a:pPr>
            <a:endParaRPr lang="zh-CN" altLang="en-US"/>
          </a:p>
          <a:p>
            <a:pPr marL="311150" lvl="1" indent="0">
              <a:buNone/>
            </a:pP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LoopDetection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5880" y="1661795"/>
            <a:ext cx="3295650" cy="4219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790" y="1661795"/>
            <a:ext cx="3314700" cy="42195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7376" y="5427077"/>
            <a:ext cx="32804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loop</a:t>
            </a:r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zh-CN" altLang="en-US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header: label12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body: label12,label18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56800" y="2483485"/>
            <a:ext cx="1917065" cy="7404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966335" y="804545"/>
            <a:ext cx="6024245" cy="85725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后续遍历顺序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label11 -&gt; label39 -&gt; label18 -&gt; 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label12 -&gt; 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label10 -&gt; 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label3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-&gt; label_entry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039610" y="5961380"/>
            <a:ext cx="607060" cy="34607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CFG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041890" y="5961380"/>
            <a:ext cx="607060" cy="34607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支配树</a:t>
            </a:r>
            <a:endParaRPr lang="zh-CN" altLang="en-US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算法执行流程</a:t>
            </a:r>
            <a:endParaRPr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运行支配树分析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按支配树后序遍历所有基本块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对每个块，检查其前驱是否存在回边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如果存在回边，创建新的循环并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设置循环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header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添加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latch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节点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发现循环体和子循环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3"/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discover_loop_and_sub_loops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zh-CN" altLang="en-US"/>
          </a:p>
          <a:p>
            <a:pPr marL="311150" lvl="1" indent="0">
              <a:buNone/>
            </a:pPr>
            <a:endParaRPr lang="zh-CN" altLang="en-US"/>
          </a:p>
          <a:p>
            <a:pPr marL="311150" lvl="1" indent="0">
              <a:buNone/>
            </a:pP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LoopDetection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5880" y="1661795"/>
            <a:ext cx="3295650" cy="4219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790" y="1661795"/>
            <a:ext cx="3314700" cy="42195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7376" y="5427077"/>
            <a:ext cx="328041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loop</a:t>
            </a:r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zh-CN" altLang="en-US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header: label12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body: label12,label18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56800" y="2483485"/>
            <a:ext cx="1917065" cy="7404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041890" y="5961380"/>
            <a:ext cx="607060" cy="34607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支配树</a:t>
            </a:r>
            <a:endParaRPr lang="zh-CN" altLang="en-US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39610" y="5961380"/>
            <a:ext cx="607060" cy="34607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CFG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66335" y="804545"/>
            <a:ext cx="6024245" cy="85725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后续遍历顺序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label11 -&gt; label39 -&gt; label18 -&gt; 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label12 -&gt; 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label10 -&gt; 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label3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-&gt; label_entry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一个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endParaRPr lang="en-US" altLang="zh-CN"/>
          </a:p>
          <a:p>
            <a:pPr marL="311150" lvl="1" indent="0">
              <a:buNone/>
            </a:pP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LICM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6275" y="2283460"/>
            <a:ext cx="4511040" cy="28295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noAutofit/>
          </a:bodyPr>
          <a:p>
            <a:r>
              <a:rPr lang="en-US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void example(int n, int *arr) </a:t>
            </a:r>
            <a:endParaRPr lang="en-US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en-US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for(int i = 0; i &lt; n; i++) </a:t>
            </a:r>
            <a:endParaRPr lang="en-US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457200"/>
            <a:r>
              <a:rPr lang="en-US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en-US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b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int constant = 100 * 200;      </a:t>
            </a:r>
            <a:endParaRPr lang="en-US" altLang="zh-CN" b="0">
              <a:solidFill>
                <a:srgbClr val="F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int offset = n * 5;</a:t>
            </a:r>
            <a:r>
              <a:rPr lang="en-US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   </a:t>
            </a:r>
            <a:endParaRPr lang="en-US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arr[i] = constant + offset;    </a:t>
            </a:r>
            <a:endParaRPr lang="zh-CN" altLang="en-US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}</a:t>
            </a:r>
            <a:endParaRPr lang="en-US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算法执行流程</a:t>
            </a:r>
            <a:endParaRPr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运行支配树分析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按支配树后序遍历所有基本块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对每个块，检查其前驱是否存在回边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如果存在回边，创建新的循环并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2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设置循环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header</a:t>
            </a:r>
            <a:endParaRPr lang="en-US" altLang="zh-CN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添加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latch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节点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发现循环体和子循环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3"/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discover_loop_and_sub_loops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zh-CN" altLang="en-US"/>
          </a:p>
          <a:p>
            <a:pPr marL="311150" lvl="1" indent="0">
              <a:buNone/>
            </a:pPr>
            <a:endParaRPr lang="zh-CN" altLang="en-US"/>
          </a:p>
          <a:p>
            <a:pPr marL="311150" lvl="1" indent="0">
              <a:buNone/>
            </a:pP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LoopDetection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5880" y="1661795"/>
            <a:ext cx="3295650" cy="4219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790" y="1661795"/>
            <a:ext cx="3314700" cy="42195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27376" y="4915267"/>
            <a:ext cx="328041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loop1</a:t>
            </a:r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zh-CN" altLang="en-US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header: label12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body: label12,label18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loop2:  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header: label3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body: label3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latch: label39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956800" y="2483485"/>
            <a:ext cx="1917065" cy="7404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0041890" y="5961380"/>
            <a:ext cx="607060" cy="34607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支配树</a:t>
            </a:r>
            <a:endParaRPr lang="zh-CN" altLang="en-US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39610" y="5961380"/>
            <a:ext cx="607060" cy="34607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CFG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66335" y="804545"/>
            <a:ext cx="6024245" cy="85725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后续遍历顺序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label11 -&gt; label39 -&gt; label18 -&gt; 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label12 -&gt; 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label10 -&gt; 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label3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-&gt; label_entry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0540" y="2021205"/>
            <a:ext cx="3314700" cy="421957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discover_loop_and_sub_loops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初始化工作表，将所有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latch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块加入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处理未分配给任何循环的节点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将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加入当前循环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将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的所有前驱加入工作表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处理已属于其他循环的节点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获取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当前所属的循环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sub_loop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建立循环嵌套关系：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填充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sub_loops_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blocks_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域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将子循环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的前驱加入工作表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建立正确的循环嵌套关系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11150" lvl="1" indent="0">
              <a:buNone/>
            </a:pPr>
            <a:endParaRPr lang="zh-CN" altLang="en-US"/>
          </a:p>
          <a:p>
            <a:pPr marL="311150" lvl="1" indent="0">
              <a:buNone/>
            </a:pP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LoopDetection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9141460" y="2853690"/>
            <a:ext cx="1917065" cy="7404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71941" y="1119872"/>
            <a:ext cx="240030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loop2</a:t>
            </a:r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zh-CN" altLang="en-US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header: label3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body: label3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worklist: label39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discover_loop_and_sub_loops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初始化工作表，将所有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latch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块加入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处理未分配给任何循环的节点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将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加入当前循环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将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的所有前驱加入工作表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处理已属于其他循环的节点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获取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当前所属的循环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sub_loop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建立循环嵌套关系：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填充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sub_loops_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blocks_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域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将子循环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的前驱加入工作表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建立正确的循环嵌套关系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11150" lvl="1" indent="0">
              <a:buNone/>
            </a:pPr>
            <a:endParaRPr lang="zh-CN" altLang="en-US"/>
          </a:p>
          <a:p>
            <a:pPr marL="311150" lvl="1" indent="0">
              <a:buNone/>
            </a:pP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LoopDetection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0540" y="2021840"/>
            <a:ext cx="3314700" cy="42195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867900" y="5609590"/>
            <a:ext cx="1917065" cy="7404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71941" y="1119872"/>
            <a:ext cx="328041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loop2</a:t>
            </a:r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zh-CN" altLang="en-US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header: label3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body: label3, label39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worklist: label12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discover_loop_and_sub_loops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初始化工作表，将所有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latch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块加入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处理未分配给任何循环的节点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将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加入当前循环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将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的所有前驱加入工作表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处理已属于其他循环的节点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获取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当前所属的循环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sub_loop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建立循环嵌套关系：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填充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sub_loops_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blocks_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域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将子循环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的前驱加入工作表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建立正确的循环嵌套关系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11150" lvl="1" indent="0">
              <a:buNone/>
            </a:pPr>
            <a:endParaRPr lang="zh-CN" altLang="en-US"/>
          </a:p>
          <a:p>
            <a:pPr marL="311150" lvl="1" indent="0">
              <a:buNone/>
            </a:pP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LoopDetection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0540" y="2021205"/>
            <a:ext cx="3314700" cy="42195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7997190" y="4657090"/>
            <a:ext cx="1917065" cy="7404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71941" y="1119872"/>
            <a:ext cx="529209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loop2</a:t>
            </a:r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zh-CN" altLang="en-US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header: label3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body: label3, label39,label12,label18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subloop: label12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worklist: label10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0540" y="2021205"/>
            <a:ext cx="3314700" cy="421957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discover_loop_and_sub_loops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初始化工作表，将所有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latch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块加入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处理未分配给任何循环的节点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将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加入当前循环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将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的所有前驱加入工作表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处理已属于其他循环的节点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获取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当前所属的循环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sub_loop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建立循环嵌套关系：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填充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sub_loops_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blocks_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域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将子循环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的前驱加入工作表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建立正确的循环嵌套关系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11150" lvl="1" indent="0">
              <a:buNone/>
            </a:pPr>
            <a:endParaRPr lang="zh-CN" altLang="en-US"/>
          </a:p>
          <a:p>
            <a:pPr marL="311150" lvl="1" indent="0">
              <a:buNone/>
            </a:pP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LoopDetection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7764145" y="3760470"/>
            <a:ext cx="1917065" cy="7404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95720" y="1105535"/>
            <a:ext cx="5252720" cy="1991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loop2</a:t>
            </a:r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zh-CN" altLang="en-US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header: label3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body:label3,label39,label12,label18,	 label12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subloop: label12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worklist: {label3}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discover_loop_and_sub_loops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初始化工作表，将所有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latch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块加入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处理未分配给任何循环的节点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将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加入当前循环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将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的所有前驱加入工作表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处理已属于其他循环的节点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获取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bb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当前所属的循环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sub_loop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建立循环嵌套关系：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填充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sub_loops_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blocks_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域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将子循环</a:t>
            </a: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的前驱加入工作表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建立正确的循环嵌套关系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11150" lvl="1" indent="0">
              <a:buNone/>
            </a:pPr>
            <a:endParaRPr lang="zh-CN" altLang="en-US"/>
          </a:p>
          <a:p>
            <a:pPr marL="311150" lvl="1" indent="0">
              <a:buNone/>
            </a:pP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LoopDetection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0540" y="2037715"/>
            <a:ext cx="3314700" cy="421957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9174480" y="2881630"/>
            <a:ext cx="1917065" cy="74041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771640" y="1120140"/>
            <a:ext cx="505968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loop2</a:t>
            </a:r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zh-CN" altLang="en-US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header: label3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body:label3,label39,label12,label18,	 label12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subloop: label12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endParaRPr lang="en-US" altLang="zh-CN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endParaRPr lang="en-US" altLang="zh-CN" b="1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算法执行流程</a:t>
            </a:r>
            <a:endParaRPr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运行支配树分析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按支配树后序遍历所有基本块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对每个块，检查其前驱是否存在回边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如果存在回边，创建新的循环并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设置循环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header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添加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latch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节点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发现循环体和子循环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3"/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discover_loop_and_sub_loops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zh-CN" altLang="en-US"/>
          </a:p>
          <a:p>
            <a:pPr marL="311150" lvl="1" indent="0">
              <a:buNone/>
            </a:pPr>
            <a:endParaRPr lang="zh-CN" altLang="en-US"/>
          </a:p>
          <a:p>
            <a:pPr marL="311150" lvl="1" indent="0">
              <a:buNone/>
            </a:pPr>
            <a:endParaRPr lang="zh-CN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LoopDetection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45880" y="1661795"/>
            <a:ext cx="3295650" cy="42195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790" y="1661795"/>
            <a:ext cx="3314700" cy="42195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94356" y="4908282"/>
            <a:ext cx="617220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loop1</a:t>
            </a:r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</a:t>
            </a:r>
            <a:endParaRPr lang="zh-CN" altLang="en-US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header: label12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body: label12,label18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loop2:  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header: label3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body: label3,label39,label12,label18,label10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subloop: label12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39610" y="5961380"/>
            <a:ext cx="607060" cy="34607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CFG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041890" y="5961380"/>
            <a:ext cx="607060" cy="346075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支配树</a:t>
            </a:r>
            <a:endParaRPr lang="zh-CN" altLang="en-US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966335" y="804545"/>
            <a:ext cx="6024245" cy="857250"/>
          </a:xfrm>
          <a:prstGeom prst="rect">
            <a:avLst/>
          </a:prstGeom>
          <a:noFill/>
        </p:spPr>
        <p:txBody>
          <a:bodyPr wrap="none" rtlCol="0">
            <a:noAutofit/>
          </a:bodyPr>
          <a:p>
            <a:pPr algn="l"/>
            <a:r>
              <a:rPr lang="zh-CN" altLang="en-US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后续遍历顺序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: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label11 -&gt; label39 -&gt; label18 -&gt; </a:t>
            </a:r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label12 -&gt; </a:t>
            </a:r>
            <a:endParaRPr lang="en-US" altLang="zh-CN" b="1">
              <a:solidFill>
                <a:srgbClr val="00B05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indent="457200" algn="l"/>
            <a:r>
              <a:rPr lang="en-US" altLang="zh-CN" b="1">
                <a:solidFill>
                  <a:srgbClr val="00B05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label10 -&gt; label3 -&gt; 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label_entry</a:t>
            </a:r>
            <a:endParaRPr lang="en-US" altLang="zh-CN" b="1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6516" y="979714"/>
            <a:ext cx="11901001" cy="56526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Why LICM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？</a:t>
            </a:r>
            <a:endParaRPr lang="en-US" altLang="zh-CN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的概念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LoopDetection</a:t>
            </a:r>
            <a:endParaRPr lang="en-US" altLang="zh-CN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LICM</a:t>
            </a:r>
            <a:r>
              <a:rPr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（</a:t>
            </a:r>
            <a:r>
              <a:rPr lang="en-US" altLang="zh-CN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 Invariant Code Motion</a:t>
            </a:r>
            <a:r>
              <a:rPr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）</a:t>
            </a:r>
            <a:endParaRPr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Lab4.2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中的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Pass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sz="280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分析型</a:t>
            </a:r>
            <a:r>
              <a:rPr lang="en-US" altLang="zh-CN" sz="280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Pass</a:t>
            </a:r>
            <a:endParaRPr lang="en-US" altLang="zh-CN" sz="280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lvl="2"/>
            <a:r>
              <a:rPr lang="en-US" altLang="zh-CN" sz="2400" b="1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Dominators</a:t>
            </a:r>
            <a:r>
              <a:rPr lang="zh-CN" altLang="en-US" sz="2400" b="1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：支配树分析 </a:t>
            </a:r>
            <a:r>
              <a:rPr lang="en-US" altLang="zh-CN" sz="24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Finish in Lab4.1</a:t>
            </a:r>
            <a:endParaRPr lang="en-US" altLang="zh-CN" sz="2400" b="1" i="1"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lvl="2"/>
            <a:r>
              <a:rPr lang="en-US" altLang="zh-CN" sz="2400" b="1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FuncInfo</a:t>
            </a:r>
            <a:r>
              <a:rPr lang="zh-CN" altLang="en-US" sz="2400" b="1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：纯函数分析</a:t>
            </a:r>
            <a:endParaRPr lang="zh-CN" altLang="en-US" sz="2400" b="1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lvl="2"/>
            <a:r>
              <a:rPr lang="en-US" altLang="zh-CN" sz="2400" b="1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LoopDetection: </a:t>
            </a:r>
            <a:r>
              <a:rPr lang="zh-CN" altLang="en-US" sz="2400" b="1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循环检测</a:t>
            </a:r>
            <a:r>
              <a:rPr lang="en-US" altLang="zh-CN" sz="2400" b="1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en-US" altLang="zh-CN" sz="24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Finish in Lab4.2 phase1</a:t>
            </a:r>
            <a:endParaRPr lang="en-US" altLang="zh-CN" sz="2400" b="1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lvl="1"/>
            <a:r>
              <a:rPr lang="zh-CN" altLang="en-US" sz="280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转换型</a:t>
            </a:r>
            <a:r>
              <a:rPr lang="en-US" altLang="zh-CN" sz="2800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Pass</a:t>
            </a:r>
            <a:endParaRPr lang="en-US" altLang="zh-CN" sz="2800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lvl="2"/>
            <a:r>
              <a:rPr lang="en-US" altLang="zh-CN" sz="2400" b="1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LICM: </a:t>
            </a:r>
            <a:r>
              <a:rPr lang="zh-CN" altLang="en-US" sz="2400" b="1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循环不变量外提 </a:t>
            </a:r>
            <a:r>
              <a:rPr lang="en-US" altLang="zh-CN" sz="24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TODO ( Lab4.2 phase2</a:t>
            </a:r>
            <a:r>
              <a:rPr lang="zh-CN" altLang="en-US" sz="2400" b="1" i="1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）</a:t>
            </a:r>
            <a:endParaRPr lang="en-US" altLang="zh-CN" sz="2400" b="1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lvl="2"/>
            <a:r>
              <a:rPr lang="en-US" altLang="zh-CN" sz="2400" b="1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DeadCode</a:t>
            </a:r>
            <a:r>
              <a:rPr lang="zh-CN" altLang="en-US" sz="2400" b="1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：死代码删除</a:t>
            </a:r>
            <a:endParaRPr lang="en-US" altLang="zh-CN" sz="2400" b="1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marL="599440" lvl="2" indent="0">
              <a:buNone/>
            </a:pPr>
            <a:endParaRPr lang="en-US" altLang="zh-CN" sz="2400" b="1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LICM</a:t>
            </a:r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标准的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LICM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（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中）</a:t>
            </a:r>
            <a:endParaRPr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sz="2400">
                <a:latin typeface="Consolas" panose="020B0609020204030204" pitchFamily="49" charset="0"/>
                <a:cs typeface="Consolas" panose="020B0609020204030204" pitchFamily="49" charset="0"/>
              </a:rPr>
              <a:t>LoopSimplify: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将循环转换为标准格式，使其更容易被其他优化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Pass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处理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拥有一个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每个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有一个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preheader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有一个专用的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exit block</a:t>
            </a:r>
            <a:endParaRPr sz="20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LoopRotate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将循环的结尾测试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(end-test)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转变为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开始测试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(start-test)</a:t>
            </a:r>
            <a:endParaRPr lang="en-US" altLang="zh-CN"/>
          </a:p>
          <a:p>
            <a:pPr marL="599440" lvl="2" indent="0">
              <a:buNone/>
            </a:pPr>
            <a:endParaRPr lang="en-US" altLang="zh-CN"/>
          </a:p>
          <a:p>
            <a:pPr marL="599440" lvl="2" indent="0">
              <a:buNone/>
            </a:pP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LICM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163320" y="4378325"/>
            <a:ext cx="3023235" cy="11988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(i = </a:t>
            </a:r>
            <a:r>
              <a:rPr lang="en-US" altLang="zh-CN" b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 i &lt; n; i++) {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b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body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97625" y="4378325"/>
            <a:ext cx="3023235" cy="203009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 = </a:t>
            </a:r>
            <a:r>
              <a:rPr lang="en-US" altLang="zh-CN" b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if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(i &lt; n) {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do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{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b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body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i++;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}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while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(i &lt; n);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10" name="右箭头 4"/>
          <p:cNvSpPr/>
          <p:nvPr/>
        </p:nvSpPr>
        <p:spPr>
          <a:xfrm>
            <a:off x="4859219" y="4762951"/>
            <a:ext cx="945364" cy="52296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一个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11150" lvl="1" indent="0">
              <a:buNone/>
            </a:pP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LICM</a:t>
            </a:r>
            <a:r>
              <a:rPr lang="zh-CN" altLang="en-US"/>
              <a:t>？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76275" y="2283460"/>
            <a:ext cx="4511040" cy="28295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noAutofit/>
          </a:bodyPr>
          <a:p>
            <a:r>
              <a:rPr lang="en-US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void example(int n, int *arr) </a:t>
            </a:r>
            <a:endParaRPr lang="en-US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en-US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for(int i = 0; i &lt; n; i++) </a:t>
            </a:r>
            <a:endParaRPr lang="en-US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457200"/>
            <a:r>
              <a:rPr lang="en-US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en-US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b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int constant = 100 * 200;      </a:t>
            </a:r>
            <a:endParaRPr lang="en-US" altLang="zh-CN" b="0">
              <a:solidFill>
                <a:srgbClr val="F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int offset = n * 5;</a:t>
            </a:r>
            <a:r>
              <a:rPr lang="en-US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   </a:t>
            </a:r>
            <a:endParaRPr lang="en-US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arr[i] = constant + offset;    </a:t>
            </a:r>
            <a:endParaRPr lang="zh-CN" altLang="en-US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}</a:t>
            </a:r>
            <a:endParaRPr lang="en-US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346825" y="2283460"/>
            <a:ext cx="4511040" cy="28295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noAutofit/>
          </a:bodyPr>
          <a:p>
            <a:r>
              <a:rPr lang="en-US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void example(int n, int *arr) </a:t>
            </a:r>
            <a:endParaRPr lang="en-US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en-US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int constant = 100 * 200;          </a:t>
            </a:r>
            <a:endParaRPr lang="zh-CN" altLang="en-US" b="0">
              <a:solidFill>
                <a:srgbClr val="F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int offset = n * 5; </a:t>
            </a:r>
            <a:r>
              <a:rPr lang="en-US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      </a:t>
            </a:r>
            <a:endParaRPr lang="zh-CN" altLang="en-US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for(int i = 0; i &lt; n; i++)</a:t>
            </a:r>
            <a:endParaRPr lang="en-US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457200"/>
            <a:r>
              <a:rPr lang="en-US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{</a:t>
            </a:r>
            <a:endParaRPr lang="en-US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arr[i] = constant + offset;    </a:t>
            </a:r>
            <a:endParaRPr lang="zh-CN" altLang="en-US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}</a:t>
            </a:r>
            <a:endParaRPr lang="en-US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b="0"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5396865" y="3431540"/>
            <a:ext cx="740410" cy="34290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为什么要做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LoopRotate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对</a:t>
            </a:r>
            <a:r>
              <a:rPr sz="2400">
                <a:latin typeface="Consolas" panose="020B0609020204030204" pitchFamily="49" charset="0"/>
                <a:cs typeface="Consolas" panose="020B0609020204030204" pitchFamily="49" charset="0"/>
              </a:rPr>
              <a:t> licm 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而言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99440" lvl="2" indent="0">
              <a:buNone/>
            </a:pPr>
            <a:endParaRPr lang="en-US" altLang="zh-CN" sz="2400" b="1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LICM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73785" y="3035300"/>
            <a:ext cx="3462655" cy="25666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noAutofit/>
          </a:bodyPr>
          <a:p>
            <a:endParaRPr lang="en-US" altLang="zh-CN" b="0">
              <a:solidFill>
                <a:srgbClr val="0000FF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(i = </a:t>
            </a:r>
            <a:r>
              <a:rPr lang="en-US" altLang="zh-CN" b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 i &lt; n; i++) {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x = </a:t>
            </a:r>
            <a:r>
              <a:rPr lang="en-US" altLang="zh-CN" b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expensive_computation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();  // </a:t>
            </a:r>
            <a:r>
              <a:rPr lang="zh-CN" alt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循环不变量</a:t>
            </a:r>
            <a:endParaRPr lang="zh-CN" altLang="en-US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b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arr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[i] = x + i;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70990" y="2667635"/>
            <a:ext cx="3023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未经过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LoopRotate</a:t>
            </a:r>
            <a:endParaRPr lang="en-US" altLang="zh-CN" b="1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34175" y="3036570"/>
            <a:ext cx="4697095" cy="27432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noAutofit/>
          </a:bodyPr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 = 0;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if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(i &lt; n) {          </a:t>
            </a:r>
            <a:endParaRPr lang="zh-CN" altLang="en-US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do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{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x = </a:t>
            </a:r>
            <a:r>
              <a:rPr lang="en-US" altLang="zh-CN" b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expensive_computation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();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b="0">
                <a:solidFill>
                  <a:srgbClr val="92D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arr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[i] = x + i;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i++;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}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while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(i &lt; n);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57185" y="2667635"/>
            <a:ext cx="3023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经过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LoopRotate</a:t>
            </a:r>
            <a:endParaRPr lang="en-US" altLang="zh-CN" b="1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左右箭头 10"/>
          <p:cNvSpPr/>
          <p:nvPr/>
        </p:nvSpPr>
        <p:spPr>
          <a:xfrm>
            <a:off x="5033010" y="4196080"/>
            <a:ext cx="1204595" cy="344170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275965" y="3316605"/>
            <a:ext cx="0" cy="6121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 flipH="1" flipV="1">
            <a:off x="7915910" y="3794760"/>
            <a:ext cx="694055" cy="4521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7090410" y="1099185"/>
            <a:ext cx="3023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1. </a:t>
            </a:r>
            <a:r>
              <a:rPr lang="zh-CN" altLang="en-US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明确循环的入口条件</a:t>
            </a:r>
            <a:endParaRPr lang="zh-CN" altLang="en-US" b="1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 </a:t>
            </a:r>
            <a:r>
              <a:rPr lang="zh-CN" altLang="en-US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确保循环会至少执行</a:t>
            </a:r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</a:t>
            </a:r>
            <a:r>
              <a:rPr lang="zh-CN" altLang="en-US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次，可以移动。</a:t>
            </a:r>
            <a:endParaRPr lang="zh-CN" altLang="en-US" b="1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为什么要做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LoopRotate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对</a:t>
            </a:r>
            <a:r>
              <a:rPr sz="2400">
                <a:latin typeface="Consolas" panose="020B0609020204030204" pitchFamily="49" charset="0"/>
                <a:cs typeface="Consolas" panose="020B0609020204030204" pitchFamily="49" charset="0"/>
              </a:rPr>
              <a:t> LoopUnrolling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（循环展开）</a:t>
            </a:r>
            <a:r>
              <a:rPr sz="2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而言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99440" lvl="2" indent="0">
              <a:buNone/>
            </a:pPr>
            <a:endParaRPr lang="en-US" altLang="zh-CN" sz="2400" b="1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LICM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073785" y="3035300"/>
            <a:ext cx="3462655" cy="28492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noAutofit/>
          </a:bodyPr>
          <a:p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for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(i = </a:t>
            </a:r>
            <a:r>
              <a:rPr lang="en-US" altLang="zh-CN" b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 i &lt; n; i += </a:t>
            </a:r>
            <a:r>
              <a:rPr lang="en-US" altLang="zh-CN" b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 {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b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[i] = </a:t>
            </a:r>
            <a:r>
              <a:rPr lang="en-US" altLang="zh-CN" b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[i];               </a:t>
            </a:r>
            <a:endParaRPr lang="zh-CN" altLang="en-US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if 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(i + </a:t>
            </a:r>
            <a:r>
              <a:rPr lang="en-US" altLang="zh-CN" b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&lt; n)          </a:t>
            </a:r>
            <a:endParaRPr lang="zh-CN" altLang="en-US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b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[i+</a:t>
            </a:r>
            <a:r>
              <a:rPr lang="en-US" altLang="zh-CN" b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 = </a:t>
            </a:r>
            <a:r>
              <a:rPr lang="en-US" altLang="zh-CN" b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[i+</a:t>
            </a:r>
            <a:r>
              <a:rPr lang="en-US" altLang="zh-CN" b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];      </a:t>
            </a:r>
            <a:endParaRPr lang="zh-CN" altLang="en-US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570990" y="2667635"/>
            <a:ext cx="3023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未经过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LoopRotate</a:t>
            </a:r>
            <a:endParaRPr lang="en-US" altLang="zh-CN" b="1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734175" y="3036570"/>
            <a:ext cx="4697095" cy="28486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noAutofit/>
          </a:bodyPr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 = </a:t>
            </a:r>
            <a:r>
              <a:rPr lang="en-US" altLang="zh-CN" b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if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(i &lt; n-</a:t>
            </a:r>
            <a:r>
              <a:rPr lang="en-US" altLang="zh-CN" b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 {               </a:t>
            </a:r>
            <a:endParaRPr lang="zh-CN" altLang="en-US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do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{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b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[i] = </a:t>
            </a:r>
            <a:r>
              <a:rPr lang="en-US" altLang="zh-CN" b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[i];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</a:t>
            </a:r>
            <a:r>
              <a:rPr lang="en-US" altLang="zh-CN" b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[i+</a:t>
            </a:r>
            <a:r>
              <a:rPr lang="en-US" altLang="zh-CN" b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 = </a:t>
            </a:r>
            <a:r>
              <a:rPr lang="en-US" altLang="zh-CN" b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[i+</a:t>
            </a:r>
            <a:r>
              <a:rPr lang="en-US" altLang="zh-CN" b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];     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i += </a:t>
            </a:r>
            <a:r>
              <a:rPr lang="en-US" altLang="zh-CN" b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}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while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(i &lt; n-</a:t>
            </a:r>
            <a:r>
              <a:rPr lang="en-US" altLang="zh-CN" b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);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if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(i &lt; n)       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457200"/>
            <a:r>
              <a:rPr lang="en-US" altLang="zh-CN" b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[i] = </a:t>
            </a:r>
            <a:r>
              <a:rPr lang="en-US" altLang="zh-CN" b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B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[i];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57185" y="2667635"/>
            <a:ext cx="3023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经过</a:t>
            </a:r>
            <a:r>
              <a:rPr lang="en-US" altLang="zh-CN" b="1">
                <a:solidFill>
                  <a:srgbClr val="0000FF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LoopRotate</a:t>
            </a:r>
            <a:endParaRPr lang="en-US" altLang="zh-CN" b="1">
              <a:solidFill>
                <a:srgbClr val="0000FF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11" name="左右箭头 10"/>
          <p:cNvSpPr/>
          <p:nvPr/>
        </p:nvSpPr>
        <p:spPr>
          <a:xfrm>
            <a:off x="5033010" y="4196080"/>
            <a:ext cx="1204595" cy="344170"/>
          </a:xfrm>
          <a:prstGeom prst="left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090410" y="1099185"/>
            <a:ext cx="302323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1. </a:t>
            </a:r>
            <a:r>
              <a:rPr lang="zh-CN" altLang="en-US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边界条件处理更简单</a:t>
            </a:r>
            <a:endParaRPr lang="zh-CN" altLang="en-US" b="1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 </a:t>
            </a:r>
            <a:r>
              <a:rPr lang="zh-CN" altLang="en-US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更好的指令调度</a:t>
            </a:r>
            <a:endParaRPr lang="zh-CN" altLang="en-US" b="1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3. </a:t>
            </a:r>
            <a:r>
              <a:rPr lang="zh-CN" altLang="en-US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容易向量化</a:t>
            </a:r>
            <a:endParaRPr lang="zh-CN" altLang="en-US" b="1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我们的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LICM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并不要求实现</a:t>
            </a:r>
            <a:r>
              <a:rPr sz="2400">
                <a:latin typeface="Consolas" panose="020B0609020204030204" pitchFamily="49" charset="0"/>
                <a:cs typeface="Consolas" panose="020B0609020204030204" pitchFamily="49" charset="0"/>
              </a:rPr>
              <a:t> LoopSimplify 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和</a:t>
            </a:r>
            <a:r>
              <a:rPr sz="2400">
                <a:latin typeface="Consolas" panose="020B0609020204030204" pitchFamily="49" charset="0"/>
                <a:cs typeface="Consolas" panose="020B0609020204030204" pitchFamily="49" charset="0"/>
              </a:rPr>
              <a:t> LoopRotate</a:t>
            </a:r>
            <a:endParaRPr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但需要在进行外提的时候设置</a:t>
            </a:r>
            <a:r>
              <a:rPr sz="2400">
                <a:latin typeface="Consolas" panose="020B0609020204030204" pitchFamily="49" charset="0"/>
                <a:cs typeface="Consolas" panose="020B0609020204030204" pitchFamily="49" charset="0"/>
              </a:rPr>
              <a:t> Loop 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的</a:t>
            </a:r>
            <a:r>
              <a:rPr sz="2400">
                <a:latin typeface="Consolas" panose="020B0609020204030204" pitchFamily="49" charset="0"/>
                <a:cs typeface="Consolas" panose="020B0609020204030204" pitchFamily="49" charset="0"/>
              </a:rPr>
              <a:t> preheader</a:t>
            </a:r>
            <a:endParaRPr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en-US" altLang="zh-CN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循环不变式指令类型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跳过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store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phi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等指令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跳过非纯函数调用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跳过处理全局变量的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指令</a:t>
            </a:r>
            <a:endParaRPr lang="en-US" altLang="zh-CN"/>
          </a:p>
          <a:p>
            <a:pPr lvl="1"/>
            <a:endParaRPr lang="en-US" altLang="zh-CN"/>
          </a:p>
          <a:p>
            <a:pPr marL="599440" lvl="2" indent="0">
              <a:buNone/>
            </a:pP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LICM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6096000" y="4159250"/>
            <a:ext cx="4243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纯函数：</a:t>
            </a:r>
            <a:endParaRPr lang="zh-CN" b="1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1. </a:t>
            </a:r>
            <a:r>
              <a:rPr lang="zh-CN" altLang="en-US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只依赖输入，相同输入产生相同输出</a:t>
            </a:r>
            <a:endParaRPr lang="zh-CN" altLang="en-US" b="1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algn="l"/>
            <a:r>
              <a:rPr lang="en-US" altLang="zh-CN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2. </a:t>
            </a:r>
            <a:r>
              <a:rPr lang="zh-CN" altLang="en-US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没有任何副作用的函数</a:t>
            </a:r>
            <a:endParaRPr lang="zh-CN" altLang="en-US" b="1">
              <a:solidFill>
                <a:srgbClr val="FF000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3202940" y="4447540"/>
            <a:ext cx="2744470" cy="200025"/>
          </a:xfrm>
          <a:prstGeom prst="straightConnector1">
            <a:avLst/>
          </a:prstGeom>
          <a:ln w="31750" cap="rnd">
            <a:solidFill>
              <a:schemeClr val="accent6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算法执行流程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遍历循环及其子循环，从内层循环开始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收集循环信息，实现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collect_loop_info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识别循环不变式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插入或创建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preheader</a:t>
            </a:r>
            <a:endParaRPr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重构控制流图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按序外提循环不变式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99440" lvl="2" indent="0">
              <a:buNone/>
            </a:pPr>
            <a:endParaRPr lang="en-US" altLang="zh-CN" sz="2400" b="1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LICM</a:t>
            </a:r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一个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example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99440" lvl="2" indent="0">
              <a:buNone/>
            </a:pPr>
            <a:endParaRPr lang="en-US" altLang="zh-CN" sz="2400" b="1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LICM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37935" y="1496060"/>
            <a:ext cx="5414010" cy="460946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21665" y="1496060"/>
            <a:ext cx="5149215" cy="5043805"/>
          </a:xfrm>
          <a:prstGeom prst="rect">
            <a:avLst/>
          </a:prstGeom>
          <a:noFill/>
          <a:ln w="19050">
            <a:solidFill>
              <a:srgbClr val="1D41D5"/>
            </a:solidFill>
          </a:ln>
        </p:spPr>
        <p:txBody>
          <a:bodyPr wrap="square">
            <a:noAutofit/>
          </a:bodyPr>
          <a:p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</a:t>
            </a:r>
            <a:r>
              <a:rPr lang="en-US" altLang="zh-CN" b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global_sum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= </a:t>
            </a:r>
            <a:r>
              <a:rPr lang="en-US" altLang="zh-CN" b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void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loop_example(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n,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int*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arr,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x) {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for(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i = </a:t>
            </a:r>
            <a:r>
              <a:rPr lang="en-US" altLang="zh-CN" b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0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 i &lt; n; i++) {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const1 = x + </a:t>
            </a:r>
            <a:r>
              <a:rPr lang="en-US" altLang="zh-CN" b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42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        	// </a:t>
            </a:r>
            <a:r>
              <a:rPr lang="zh-CN" alt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循环不变式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1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const2 = const1 * </a:t>
            </a:r>
            <a:r>
              <a:rPr lang="en-US" altLang="zh-CN" b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    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457200" lvl="1" indent="457200"/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循环不变式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2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lang="en-US" altLang="zh-CN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int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var = i * </a:t>
            </a:r>
            <a:r>
              <a:rPr lang="en-US" altLang="zh-CN" b="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3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;            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457200" lvl="1" indent="457200"/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循环变量计算</a:t>
            </a:r>
            <a:endParaRPr lang="zh-CN" altLang="en-US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lang="en-US" altLang="zh-CN" b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arr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[i] = const2 + var;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lang="en-US" altLang="zh-CN" b="0">
                <a:solidFill>
                  <a:srgbClr val="7030A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global_sum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+= </a:t>
            </a:r>
            <a:r>
              <a:rPr lang="en-US" altLang="zh-CN" b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arr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[i];       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457200" lvl="1" indent="457200"/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全局变量修改</a:t>
            </a:r>
            <a:endParaRPr lang="zh-CN" altLang="en-US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    </a:t>
            </a:r>
            <a:r>
              <a:rPr lang="en-US" altLang="zh-CN" b="0"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printf</a:t>
            </a:r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("%d\n", const2);     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marL="457200" lvl="1" indent="457200"/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// </a:t>
            </a:r>
            <a:r>
              <a:rPr lang="zh-CN" altLang="en-US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非纯函数调用</a:t>
            </a:r>
            <a:endParaRPr lang="zh-CN" altLang="en-US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   }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}</a:t>
            </a:r>
            <a:endParaRPr lang="en-US" altLang="zh-CN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收集循环信息，实现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collect_loop_info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收集所有指令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检查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store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指令是否修改了全局变量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检查是否包含非纯函数调用</a:t>
            </a:r>
            <a:endParaRPr lang="zh-CN" altLang="en-US">
              <a:solidFill>
                <a:srgbClr val="FF0000"/>
              </a:solidFill>
            </a:endParaRPr>
          </a:p>
          <a:p>
            <a:pPr marL="599440" lvl="2" indent="0">
              <a:buNone/>
            </a:pP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LICM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" y="2944495"/>
            <a:ext cx="4070350" cy="34658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71920" y="1496060"/>
            <a:ext cx="5372100" cy="5043805"/>
          </a:xfrm>
          <a:prstGeom prst="rect">
            <a:avLst/>
          </a:prstGeom>
          <a:noFill/>
          <a:ln w="19050">
            <a:solidFill>
              <a:srgbClr val="1D41D5"/>
            </a:solidFill>
          </a:ln>
        </p:spPr>
        <p:txBody>
          <a:bodyPr wrap="square">
            <a:noAutofit/>
          </a:bodyPr>
          <a:p>
            <a:endParaRPr lang="en-US" altLang="zh-CN" sz="12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loop_instructions:{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%i = phi i32 [ 0, %entry ], [ %i.next, %loop.body ],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%cond = icmp slt i32 %i, %n,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%const1 = add i32 %x, 42,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%const2 = mul i32 %const1, 2,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%var = mul i32 %i, 3,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%sum = add i32 %const2, %var,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%idx = getelementptr i32, i32* %arr, i32 %i,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400" b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store i32 %sum, i32* %idx,</a:t>
            </a:r>
            <a:endParaRPr lang="en-US" altLang="zh-CN" sz="1400" b="0">
              <a:solidFill>
                <a:schemeClr val="tx1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%arr_val = load i32, i32* %idx,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%old_sum = load i32, i32* @global_sum,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%new_sum = add i32 %old_sum, %arr_val,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400" b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store i32 %new_sum, i32* @global_sum,</a:t>
            </a:r>
            <a:endParaRPr lang="en-US" altLang="zh-CN" sz="1400" b="0">
              <a:solidFill>
                <a:schemeClr val="tx1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400" b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call i32 @printf(...)</a:t>
            </a:r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%i.next = add i32 %i, 1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收集循环信息，实现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collect_loop_info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收集所有指令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检查</a:t>
            </a:r>
            <a:r>
              <a:rPr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指令是否修改了全局变量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检查是否包含非纯函数调用</a:t>
            </a:r>
            <a:endParaRPr lang="zh-CN" altLang="en-US">
              <a:solidFill>
                <a:srgbClr val="FF0000"/>
              </a:solidFill>
            </a:endParaRPr>
          </a:p>
          <a:p>
            <a:pPr marL="599440" lvl="2" indent="0">
              <a:buNone/>
            </a:pP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LICM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" y="2944495"/>
            <a:ext cx="4070350" cy="34658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71920" y="1496060"/>
            <a:ext cx="5372100" cy="5043805"/>
          </a:xfrm>
          <a:prstGeom prst="rect">
            <a:avLst/>
          </a:prstGeom>
          <a:noFill/>
          <a:ln w="19050">
            <a:solidFill>
              <a:srgbClr val="1D41D5"/>
            </a:solidFill>
          </a:ln>
        </p:spPr>
        <p:txBody>
          <a:bodyPr wrap="square">
            <a:noAutofit/>
          </a:bodyPr>
          <a:p>
            <a:endParaRPr lang="en-US" altLang="zh-CN" sz="12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loop_instructions:{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%i = phi i32 [ 0, %entry ], [ %i.next, %loop.body ],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%cond = icmp slt i32 %i, %n,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%const1 = add i32 %x, 42,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%const2 = mul i32 %const1, 2,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%var = mul i32 %i, 3,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%sum = add i32 %const2, %var,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%idx = getelementptr i32, i32* %arr, i32 %i,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400" b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store i32 %sum, i32* %idx</a:t>
            </a:r>
            <a:r>
              <a:rPr lang="en-US" altLang="zh-CN" sz="1400" b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endParaRPr lang="en-US" altLang="zh-CN" sz="1400" b="0">
              <a:solidFill>
                <a:schemeClr val="tx1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%arr_val = load i32, i32* %idx,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%old_sum = load i32, i32* @global_sum,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%new_sum = add i32 %old_sum, %arr_val,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400" b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store i32 %new_sum, i32* @global_sum</a:t>
            </a:r>
            <a:r>
              <a:rPr lang="en-US" altLang="zh-CN" sz="1400" b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endParaRPr lang="en-US" altLang="zh-CN" sz="1400" b="0">
              <a:solidFill>
                <a:schemeClr val="tx1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400" b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call i32 @printf(...)</a:t>
            </a:r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%i.next = add i32 %i, 1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updated_global:{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global_sum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收集循环信息，实现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collect_loop_info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函数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收集所有指令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检查</a:t>
            </a:r>
            <a:r>
              <a:rPr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指令是否修改了全局变量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检查是否包含非纯函数调用</a:t>
            </a:r>
            <a:endParaRPr lang="zh-CN" altLang="en-US">
              <a:solidFill>
                <a:srgbClr val="FF0000"/>
              </a:solidFill>
            </a:endParaRPr>
          </a:p>
          <a:p>
            <a:pPr marL="599440" lvl="2" indent="0">
              <a:buNone/>
            </a:pPr>
            <a:endParaRPr lang="zh-CN" altLang="en-US" sz="24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LICM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115" y="2944495"/>
            <a:ext cx="4070350" cy="34658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71920" y="1496060"/>
            <a:ext cx="5372100" cy="5043805"/>
          </a:xfrm>
          <a:prstGeom prst="rect">
            <a:avLst/>
          </a:prstGeom>
          <a:noFill/>
          <a:ln w="19050">
            <a:solidFill>
              <a:srgbClr val="1D41D5"/>
            </a:solidFill>
          </a:ln>
        </p:spPr>
        <p:txBody>
          <a:bodyPr wrap="square">
            <a:noAutofit/>
          </a:bodyPr>
          <a:p>
            <a:endParaRPr lang="en-US" altLang="zh-CN" sz="12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loop_instructions:{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%i = phi i32 [ 0, %entry ], [ %i.next, %loop.body ],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%cond = icmp slt i32 %i, %n,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%const1 = add i32 %x, 42,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%const2 = mul i32 %const1, 2,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%var = mul i32 %i, 3,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%sum = add i32 %const2, %var,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%idx = getelementptr i32, i32* %arr, i32 %i,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store i32 %sum, i32* %idx,</a:t>
            </a:r>
            <a:endParaRPr lang="en-US" altLang="zh-CN" sz="1400" b="0">
              <a:solidFill>
                <a:schemeClr val="tx1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%arr_val = load i32, i32* %idx,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%old_sum = load i32, i32* @global_sum,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%new_sum = add i32 %old_sum, %arr_val,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store i32 %new_sum, i32* @global_sum,</a:t>
            </a:r>
            <a:endParaRPr lang="en-US" altLang="zh-CN" sz="1400" b="0">
              <a:solidFill>
                <a:schemeClr val="tx1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</a:t>
            </a:r>
            <a:r>
              <a:rPr lang="en-US" altLang="zh-CN" sz="1400" b="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call i32 @printf(...)</a:t>
            </a:r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,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  %i.next = add i32 %i, 1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updated_global:{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global_sum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contains_impure_call = true {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printf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4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14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识别循环不变式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跳过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store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ret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br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、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phi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指令与非纯函数调用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特殊处理全局变量的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指令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检查指令的所有操作是否是循环不变的</a:t>
            </a:r>
            <a:endParaRPr lang="en-US" altLang="zh-CN" sz="2400" b="1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LICM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216650" y="1970405"/>
            <a:ext cx="5747385" cy="4569460"/>
          </a:xfrm>
          <a:prstGeom prst="rect">
            <a:avLst/>
          </a:prstGeom>
          <a:noFill/>
          <a:ln w="19050">
            <a:solidFill>
              <a:srgbClr val="1D41D5"/>
            </a:solidFill>
          </a:ln>
        </p:spPr>
        <p:txBody>
          <a:bodyPr wrap="square">
            <a:noAutofit/>
          </a:bodyPr>
          <a:p>
            <a:r>
              <a:rPr lang="en-US" altLang="zh-CN" sz="160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loop_instructions:{</a:t>
            </a:r>
            <a:endParaRPr lang="en-US" altLang="zh-CN" sz="160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60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  %i = phi i32 [ 0, %entry ], [ %i.next, %loop.body ],</a:t>
            </a:r>
            <a:endParaRPr lang="en-US" altLang="zh-CN" sz="16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  %cond = icmp slt i32 %i, %n,</a:t>
            </a:r>
            <a:endParaRPr lang="en-US" altLang="zh-CN" sz="16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160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%const1 = add i32 %x, 42,</a:t>
            </a:r>
            <a:endParaRPr lang="en-US" altLang="zh-CN" sz="1600" b="0">
              <a:solidFill>
                <a:srgbClr val="FF0000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rgbClr val="FF0000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  %const2 = mul i32 %const1, 2,</a:t>
            </a:r>
            <a:endParaRPr lang="en-US" altLang="zh-CN" sz="16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  %var = mul i32 %i, 3,</a:t>
            </a:r>
            <a:endParaRPr lang="en-US" altLang="zh-CN" sz="16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  %sum = add i32 %const2, %var,</a:t>
            </a:r>
            <a:endParaRPr lang="en-US" altLang="zh-CN" sz="16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  %idx = getelementptr i32, i32* %arr, i32 %i,</a:t>
            </a:r>
            <a:endParaRPr lang="en-US" altLang="zh-CN" sz="16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600">
                <a:effectLst/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  store i32 %sum, i32* %idx,</a:t>
            </a:r>
            <a:endParaRPr lang="en-US" altLang="zh-CN" sz="1600" b="0">
              <a:solidFill>
                <a:schemeClr val="tx1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  %arr_val = load i32, i32* %idx,</a:t>
            </a:r>
            <a:endParaRPr lang="en-US" altLang="zh-CN" sz="16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  %old_sum = load i32, i32* @global_sum,</a:t>
            </a:r>
            <a:endParaRPr lang="en-US" altLang="zh-CN" sz="16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  %new_sum = add i32 %old_sum, %arr_val,</a:t>
            </a:r>
            <a:endParaRPr lang="en-US" altLang="zh-CN" sz="16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600">
                <a:effectLst/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  store i32 %new_sum, i32* @global_sum,</a:t>
            </a:r>
            <a:endParaRPr lang="en-US" altLang="zh-CN" sz="1600" b="0">
              <a:solidFill>
                <a:schemeClr val="tx1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  </a:t>
            </a:r>
            <a:r>
              <a:rPr lang="en-US" altLang="zh-CN" sz="1600">
                <a:solidFill>
                  <a:schemeClr val="tx1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call i32 @printf(...)</a:t>
            </a:r>
            <a:r>
              <a:rPr lang="en-US" altLang="zh-CN" sz="160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,</a:t>
            </a:r>
            <a:endParaRPr lang="en-US" altLang="zh-CN" sz="16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  %i.next = add i32 %i, 1</a:t>
            </a:r>
            <a:endParaRPr lang="en-US" altLang="zh-CN" sz="16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60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  <a:sym typeface="+mn-ea"/>
              </a:rPr>
              <a:t>}</a:t>
            </a:r>
            <a:endParaRPr lang="en-US" altLang="zh-CN" sz="16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76325" y="3647440"/>
            <a:ext cx="4251960" cy="2892425"/>
          </a:xfrm>
          <a:prstGeom prst="rect">
            <a:avLst/>
          </a:prstGeom>
          <a:noFill/>
          <a:ln w="19050">
            <a:solidFill>
              <a:srgbClr val="1D41D5"/>
            </a:solidFill>
          </a:ln>
        </p:spPr>
        <p:txBody>
          <a:bodyPr wrap="square">
            <a:noAutofit/>
          </a:bodyPr>
          <a:p>
            <a:endParaRPr lang="en-US" altLang="zh-CN" sz="12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2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6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loop_invarinats:{</a:t>
            </a:r>
            <a:endParaRPr lang="en-US" altLang="zh-CN" sz="16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6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%const1 = add i32 %x, 42,</a:t>
            </a:r>
            <a:endParaRPr lang="en-US" altLang="zh-CN" sz="16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pPr indent="457200"/>
            <a:r>
              <a:rPr lang="en-US" altLang="zh-CN" sz="16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%const2 = mul i32 %const1, 2</a:t>
            </a:r>
            <a:endParaRPr lang="en-US" altLang="zh-CN" sz="16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r>
              <a:rPr lang="en-US" altLang="zh-CN" sz="1600" b="0">
                <a:solidFill>
                  <a:srgbClr val="24292E"/>
                </a:solidFill>
                <a:effectLst/>
                <a:latin typeface="Consolas" panose="020B0609020204030204" pitchFamily="49" charset="0"/>
                <a:ea typeface="微软雅黑" panose="020B0503020204020204" pitchFamily="34" charset="-122"/>
              </a:rPr>
              <a:t>}</a:t>
            </a:r>
            <a:endParaRPr lang="en-US" altLang="zh-CN" sz="16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  <a:p>
            <a:endParaRPr lang="en-US" altLang="zh-CN" sz="1600" b="0">
              <a:solidFill>
                <a:srgbClr val="24292E"/>
              </a:solidFill>
              <a:effectLst/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插入或创建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preheader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创建</a:t>
            </a:r>
            <a:r>
              <a:rPr sz="2400">
                <a:latin typeface="Consolas" panose="020B0609020204030204" pitchFamily="49" charset="0"/>
                <a:cs typeface="Consolas" panose="020B0609020204030204" pitchFamily="49" charset="0"/>
              </a:rPr>
              <a:t>preheader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便于外提（</a:t>
            </a:r>
            <a:r>
              <a:rPr sz="2400">
                <a:latin typeface="Consolas" panose="020B0609020204030204" pitchFamily="49" charset="0"/>
                <a:cs typeface="Consolas" panose="020B0609020204030204" pitchFamily="49" charset="0"/>
              </a:rPr>
              <a:t>hoist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）</a:t>
            </a:r>
            <a:endParaRPr lang="zh-CN" alt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重构控制流图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CFG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99440" lvl="2" indent="0">
              <a:buNone/>
            </a:pPr>
            <a:endParaRPr lang="en-US" altLang="zh-CN" sz="2400" b="1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LICM</a:t>
            </a:r>
            <a:endParaRPr lang="en-US" altLang="zh-CN"/>
          </a:p>
        </p:txBody>
      </p:sp>
      <p:pic>
        <p:nvPicPr>
          <p:cNvPr id="4" name="图片 3" descr="loop_preheader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528445" y="2082800"/>
            <a:ext cx="9058275" cy="44672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46516" y="979714"/>
            <a:ext cx="11901001" cy="565265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Why LICM</a:t>
            </a:r>
            <a:r>
              <a:rPr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？</a:t>
            </a:r>
            <a:endParaRPr lang="en-US" altLang="zh-CN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的概念</a:t>
            </a:r>
            <a:endParaRPr lang="zh-CN" altLang="en-US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LoopDetection</a:t>
            </a:r>
            <a:endParaRPr lang="en-US" altLang="zh-CN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LICM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（</a:t>
            </a:r>
            <a:r>
              <a:rPr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Loop Invariant Code Motion</a:t>
            </a:r>
            <a:r>
              <a:rPr dirty="0">
                <a:latin typeface="Consolas" panose="020B0609020204030204" pitchFamily="49" charset="0"/>
                <a:cs typeface="Consolas" panose="020B0609020204030204" pitchFamily="49" charset="0"/>
              </a:rPr>
              <a:t>）</a:t>
            </a:r>
            <a:endParaRPr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插入或创建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preheader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创建</a:t>
            </a:r>
            <a:r>
              <a:rPr sz="2400">
                <a:latin typeface="Consolas" panose="020B0609020204030204" pitchFamily="49" charset="0"/>
                <a:cs typeface="Consolas" panose="020B0609020204030204" pitchFamily="49" charset="0"/>
              </a:rPr>
              <a:t>preheader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便于外提（</a:t>
            </a:r>
            <a:r>
              <a:rPr sz="2400">
                <a:latin typeface="Consolas" panose="020B0609020204030204" pitchFamily="49" charset="0"/>
                <a:cs typeface="Consolas" panose="020B0609020204030204" pitchFamily="49" charset="0"/>
              </a:rPr>
              <a:t>hoist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</a:rPr>
              <a:t>）</a:t>
            </a:r>
            <a:endParaRPr lang="zh-CN" altLang="en-US" sz="24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重构控制流图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CFG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99440" lvl="2" indent="0">
              <a:buNone/>
            </a:pPr>
            <a:endParaRPr lang="en-US" altLang="zh-CN" sz="2400" b="1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LICM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5100" y="1692275"/>
            <a:ext cx="4880610" cy="4718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15" y="2944495"/>
            <a:ext cx="4070350" cy="3465830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186045" y="3679825"/>
            <a:ext cx="1006475" cy="318770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按序外提循环不变式</a:t>
            </a:r>
            <a:endParaRPr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将循环不变式外提到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preheader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中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1"/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注意</a:t>
            </a:r>
            <a:r>
              <a:rPr sz="240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terminator 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的修改</a:t>
            </a:r>
            <a:endParaRPr lang="zh-CN" altLang="en-US" sz="2400">
              <a:latin typeface="Consolas" panose="020B0609020204030204" pitchFamily="49" charset="0"/>
              <a:cs typeface="Consolas" panose="020B0609020204030204" pitchFamily="49" charset="0"/>
              <a:sym typeface="+mn-ea"/>
            </a:endParaRPr>
          </a:p>
          <a:p>
            <a:pPr lvl="1"/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注意</a:t>
            </a:r>
            <a:r>
              <a:rPr sz="240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remove_instr 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与</a:t>
            </a:r>
            <a:r>
              <a:rPr sz="240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 erase_instr </a:t>
            </a:r>
            <a:r>
              <a:rPr lang="zh-CN" altLang="en-US" sz="2400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的区别</a:t>
            </a:r>
            <a:endParaRPr lang="en-US" altLang="zh-CN" sz="240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endParaRPr lang="zh-CN" altLang="en-US" sz="2400">
              <a:solidFill>
                <a:srgbClr val="0070C0"/>
              </a:solidFill>
            </a:endParaRPr>
          </a:p>
          <a:p>
            <a:pPr lvl="1"/>
            <a:endParaRPr lang="zh-CN" altLang="en-US">
              <a:sym typeface="+mn-ea"/>
            </a:endParaRPr>
          </a:p>
          <a:p>
            <a:pPr lvl="1"/>
            <a:endParaRPr lang="en-US" altLang="zh-CN"/>
          </a:p>
          <a:p>
            <a:pPr marL="311150" lvl="1" indent="0">
              <a:buNone/>
            </a:pPr>
            <a:endParaRPr lang="en-US" altLang="zh-CN"/>
          </a:p>
          <a:p>
            <a:pPr marL="599440" lvl="2" indent="0">
              <a:buNone/>
            </a:pPr>
            <a:endParaRPr lang="en-US" altLang="zh-CN" sz="24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LICM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7120" y="3023870"/>
            <a:ext cx="3712845" cy="359029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5504815" y="4196080"/>
            <a:ext cx="1006475" cy="318770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825" y="2110740"/>
            <a:ext cx="4707890" cy="45510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665771" y="3835132"/>
            <a:ext cx="811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hoist</a:t>
            </a:r>
            <a:endParaRPr lang="en-US" altLang="zh-CN" b="1">
              <a:solidFill>
                <a:srgbClr val="0070C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132205" y="4994275"/>
            <a:ext cx="2216150" cy="2286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11895" y="2937510"/>
            <a:ext cx="2216150" cy="228600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3445510" y="3147695"/>
            <a:ext cx="5260340" cy="18732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完整的循环不变量外提结果</a:t>
            </a:r>
            <a:endParaRPr sz="2400" b="1">
              <a:solidFill>
                <a:srgbClr val="0070C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LICM</a:t>
            </a:r>
            <a:endParaRPr lang="en-US" altLang="zh-CN"/>
          </a:p>
        </p:txBody>
      </p:sp>
      <p:sp>
        <p:nvSpPr>
          <p:cNvPr id="6" name="右箭头 5"/>
          <p:cNvSpPr/>
          <p:nvPr/>
        </p:nvSpPr>
        <p:spPr>
          <a:xfrm>
            <a:off x="5449570" y="3785235"/>
            <a:ext cx="1443990" cy="414020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65466" y="3466832"/>
            <a:ext cx="685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licm</a:t>
            </a:r>
            <a:endParaRPr lang="en-US" altLang="zh-CN" b="1">
              <a:solidFill>
                <a:srgbClr val="0070C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255" y="1858010"/>
            <a:ext cx="5013325" cy="426847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355" y="1858010"/>
            <a:ext cx="4734560" cy="4269105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对于</a:t>
            </a:r>
            <a:r>
              <a:rPr lang="en-US" altLang="zh-CN" sz="24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LoopDetection</a:t>
            </a:r>
            <a:r>
              <a:rPr sz="24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中的样例（二重循环）</a:t>
            </a:r>
            <a:endParaRPr sz="2400" b="1">
              <a:solidFill>
                <a:srgbClr val="0070C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LICM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0105" y="1550670"/>
            <a:ext cx="4367530" cy="52266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8785" y="1550670"/>
            <a:ext cx="4416425" cy="5111115"/>
          </a:xfrm>
          <a:prstGeom prst="rect">
            <a:avLst/>
          </a:prstGeom>
        </p:spPr>
      </p:pic>
      <p:sp>
        <p:nvSpPr>
          <p:cNvPr id="6" name="右箭头 5"/>
          <p:cNvSpPr/>
          <p:nvPr/>
        </p:nvSpPr>
        <p:spPr>
          <a:xfrm>
            <a:off x="5449570" y="3785235"/>
            <a:ext cx="1443990" cy="414020"/>
          </a:xfrm>
          <a:prstGeom prst="rightArrow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765466" y="3466832"/>
            <a:ext cx="6858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licm</a:t>
            </a:r>
            <a:endParaRPr lang="en-US" altLang="zh-CN" b="1">
              <a:solidFill>
                <a:srgbClr val="0070C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</a:rPr>
              <a:t>性能效果简单展示</a:t>
            </a:r>
            <a:endParaRPr sz="2400" b="1">
              <a:solidFill>
                <a:srgbClr val="0070C0"/>
              </a:solidFill>
              <a:latin typeface="Consolas" panose="020B0609020204030204" pitchFamily="49" charset="0"/>
              <a:ea typeface="微软雅黑" panose="020B0503020204020204" pitchFamily="34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LICM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24660" y="1453515"/>
            <a:ext cx="8745220" cy="5208270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一些关于</a:t>
            </a:r>
            <a:r>
              <a:rPr lang="en-US" altLang="zh-CN" sz="24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loop</a:t>
            </a:r>
            <a:r>
              <a:rPr sz="2400" b="1">
                <a:solidFill>
                  <a:srgbClr val="0070C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的额外资料</a:t>
            </a:r>
            <a:endParaRPr sz="2400" b="1">
              <a:solidFill>
                <a:srgbClr val="0070C0"/>
              </a:solidFill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lvl="1"/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llvm loop 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terminology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  <a:sym typeface="+mn-ea"/>
              </a:rPr>
              <a:t>：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https://llvm.org/docs/LoopTerminology.html#loop-terminology-loop-simplify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llvm pass licm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11150" lvl="1" indent="0">
              <a:buNone/>
            </a:pP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 https://llvm.org/docs/Passes.html#passes-licm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39750" lvl="1" indent="-228600">
              <a:buFont typeface="Wingdings" panose="05000000000000000000" charset="0"/>
              <a:buChar char="n"/>
            </a:pPr>
            <a:r>
              <a:rPr lang="en-US" altLang="zh-CN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Loop Optimizations in LLVM</a:t>
            </a: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：</a:t>
            </a:r>
            <a:endParaRPr lang="zh-CN" altLang="en-US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11150" lvl="1" indent="0">
              <a:buFont typeface="Wingdings" panose="05000000000000000000" charset="0"/>
              <a:buNone/>
            </a:pP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 https://llvm.org/devmtg/2018-10/slides/Kruse-LoopTransforms.pdf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LICM</a:t>
            </a:r>
            <a:endParaRPr lang="en-US" altLang="zh-CN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>
          <a:xfrm>
            <a:off x="373063" y="259715"/>
            <a:ext cx="7626350" cy="590550"/>
          </a:xfrm>
        </p:spPr>
        <p:txBody>
          <a:bodyPr>
            <a:normAutofit fontScale="90000" lnSpcReduction="20000"/>
          </a:bodyPr>
          <a:lstStyle/>
          <a:p>
            <a:r>
              <a:rPr lang="en-US" altLang="zh-CN"/>
              <a:t>2024</a:t>
            </a:r>
            <a:r>
              <a:rPr lang="zh-CN" altLang="en-US"/>
              <a:t>年秋季学期</a:t>
            </a:r>
            <a:r>
              <a:rPr lang="en-US" altLang="zh-CN"/>
              <a:t>《</a:t>
            </a:r>
            <a:r>
              <a:rPr lang="zh-CN" altLang="en-US"/>
              <a:t>编译原理和技术</a:t>
            </a:r>
            <a:r>
              <a:rPr lang="en-US" altLang="zh-CN"/>
              <a:t>》 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>
          <a:xfrm>
            <a:off x="2247900" y="2962275"/>
            <a:ext cx="7696200" cy="933450"/>
          </a:xfrm>
        </p:spPr>
        <p:txBody>
          <a:bodyPr>
            <a:normAutofit fontScale="90000"/>
          </a:bodyPr>
          <a:lstStyle/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Thanks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内容占位符 4"/>
          <p:cNvSpPr>
            <a:spLocks noGrp="1"/>
          </p:cNvSpPr>
          <p:nvPr>
            <p:ph sz="quarter" idx="14"/>
          </p:nvPr>
        </p:nvSpPr>
        <p:spPr>
          <a:xfrm>
            <a:off x="1524000" y="3729359"/>
            <a:ext cx="9144000" cy="2659717"/>
          </a:xfrm>
        </p:spPr>
        <p:txBody>
          <a:bodyPr/>
          <a:lstStyle/>
          <a:p>
            <a:pPr fontAlgn="b"/>
            <a:endParaRPr lang="en-US" altLang="zh-CN"/>
          </a:p>
          <a:p>
            <a:pPr fontAlgn="b"/>
            <a:endParaRPr lang="en-US" altLang="zh-CN"/>
          </a:p>
          <a:p>
            <a:pPr fontAlgn="b"/>
            <a:r>
              <a:t>李宇哲</a:t>
            </a:r>
            <a:endParaRPr lang="en-US" altLang="zh-CN"/>
          </a:p>
          <a:p>
            <a:pPr fontAlgn="b"/>
            <a:r>
              <a:rPr lang="en-US" altLang="zh-CN"/>
              <a:t>2024.12.4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5145" y="3545205"/>
            <a:ext cx="3209925" cy="31165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710" y="3152140"/>
            <a:ext cx="2847340" cy="3489325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6685" y="1056640"/>
            <a:ext cx="11901170" cy="2489200"/>
          </a:xfrm>
        </p:spPr>
        <p:txBody>
          <a:bodyPr>
            <a:normAutofit lnSpcReduction="20000"/>
          </a:bodyPr>
          <a:lstStyle/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中循环的概念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Loop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是一个</a:t>
            </a:r>
            <a:r>
              <a:rPr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控制流图</a:t>
            </a:r>
            <a:r>
              <a:rPr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(CFG) 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中具备以下特性的节点形成的子集：</a:t>
            </a:r>
            <a:r>
              <a:rPr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endParaRPr lang="zh-CN" altLang="en-US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导出子图（即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CFG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中循环和他们之间的边形成的子图）是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强连通的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（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Strongly Connected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）。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所有从循环外部指向该子集的边都指向同一个节点</a:t>
            </a:r>
            <a:r>
              <a:rPr lang="zh-CN">
                <a:latin typeface="Consolas" panose="020B0609020204030204" pitchFamily="49" charset="0"/>
                <a:cs typeface="Consolas" panose="020B0609020204030204" pitchFamily="49" charset="0"/>
              </a:rPr>
              <a:t>（</a:t>
            </a:r>
            <a:r>
              <a:rPr lang="zh-CN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头结点</a:t>
            </a:r>
            <a:r>
              <a:rPr lang="en-US" altLang="zh-CN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header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）。头节点支配整个循环中的所有节点。</a:t>
            </a:r>
            <a:endParaRPr lang="zh-CN" altLang="en-US"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该子集是符合以上条件的最大子集。我们无法在该子集中添加更多的节点，且保持子图仍然是强连通的，并且头节点不变。一个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header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对应一个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loop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11150" lvl="1" indent="0">
              <a:buNone/>
            </a:pP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</a:t>
            </a:r>
            <a:r>
              <a:rPr lang="zh-CN" altLang="en-US"/>
              <a:t>的概念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6685" y="1056640"/>
            <a:ext cx="6854190" cy="5605145"/>
          </a:xfrm>
        </p:spPr>
        <p:txBody>
          <a:bodyPr/>
          <a:lstStyle/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中循环的概念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Loop</a:t>
            </a:r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中一些额外概念：</a:t>
            </a:r>
            <a:r>
              <a:rPr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endParaRPr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lvl="2"/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Entering block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：一个不在循环中的节点，有一条边指向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。如果唯一，并且这条边唯一指向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，则这个块也叫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preheader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Latch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：有一条指向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的循环内节点。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Backedge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：从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latch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指向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header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的边。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Exiting Edge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：从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loop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内部指向外部的边，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99440" lvl="2" indent="0">
              <a:buNone/>
            </a:pP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从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exiting block 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指向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 exit block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</a:t>
            </a:r>
            <a:r>
              <a:rPr lang="zh-CN" altLang="en-US"/>
              <a:t>的概念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8885" y="1859280"/>
            <a:ext cx="4336415" cy="4210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6685" y="1056640"/>
            <a:ext cx="6499225" cy="5605145"/>
          </a:xfrm>
        </p:spPr>
        <p:txBody>
          <a:bodyPr/>
          <a:lstStyle/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中循环的概念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一些特殊情况：</a:t>
            </a:r>
            <a:r>
              <a:rPr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endParaRPr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最小的循环：一个指向自己的基本块，这个块既是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，也是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latch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，如果有指向其他基本块的边还是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exiting block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</a:t>
            </a:r>
            <a:r>
              <a:rPr lang="zh-CN" altLang="en-US"/>
              <a:t>的概念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1335" y="2438400"/>
            <a:ext cx="4697730" cy="24860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46685" y="1056640"/>
            <a:ext cx="6494780" cy="5605145"/>
          </a:xfrm>
        </p:spPr>
        <p:txBody>
          <a:bodyPr/>
          <a:lstStyle/>
          <a:p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LLVM</a:t>
            </a:r>
            <a:r>
              <a:rPr>
                <a:latin typeface="Consolas" panose="020B0609020204030204" pitchFamily="49" charset="0"/>
                <a:cs typeface="Consolas" panose="020B0609020204030204" pitchFamily="49" charset="0"/>
              </a:rPr>
              <a:t>中循环的概念</a:t>
            </a: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zh-CN" altLang="en-US"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一些特殊情况：</a:t>
            </a:r>
            <a:r>
              <a:rPr>
                <a:latin typeface="Consolas" panose="020B0609020204030204" pitchFamily="49" charset="0"/>
                <a:ea typeface="微软雅黑" panose="020B0503020204020204" pitchFamily="34" charset="-122"/>
                <a:cs typeface="Consolas" panose="020B0609020204030204" pitchFamily="49" charset="0"/>
              </a:rPr>
              <a:t> </a:t>
            </a:r>
            <a:endParaRPr>
              <a:latin typeface="Consolas" panose="020B0609020204030204" pitchFamily="49" charset="0"/>
              <a:ea typeface="微软雅黑" panose="020B0503020204020204" pitchFamily="34" charset="-122"/>
              <a:cs typeface="Consolas" panose="020B0609020204030204" pitchFamily="49" charset="0"/>
            </a:endParaRPr>
          </a:p>
          <a:p>
            <a:pPr lvl="2"/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最小的循环：一个指向自己的基本块，这个块既是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header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，也是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latch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，如果有指向其他基本块的边还是</a:t>
            </a:r>
            <a:r>
              <a:rPr lang="en-US" altLang="zh-CN">
                <a:latin typeface="Consolas" panose="020B0609020204030204" pitchFamily="49" charset="0"/>
                <a:cs typeface="Consolas" panose="020B0609020204030204" pitchFamily="49" charset="0"/>
              </a:rPr>
              <a:t>exiting block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28040" lvl="2" indent="-228600"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循环的嵌套：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一个循环可以是另一个循环的子集，并且它们</a:t>
            </a:r>
            <a:r>
              <a:rPr lang="zh-CN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具有不同的头节点</a:t>
            </a:r>
            <a:r>
              <a:rPr lang="zh-CN" altLang="en-US">
                <a:latin typeface="Consolas" panose="020B0609020204030204" pitchFamily="49" charset="0"/>
                <a:cs typeface="Consolas" panose="020B0609020204030204" pitchFamily="49" charset="0"/>
              </a:rPr>
              <a:t>。</a:t>
            </a:r>
            <a:endParaRPr lang="zh-CN" altLang="en-US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99440" lvl="2" indent="0">
              <a:buFont typeface="Wingdings" panose="05000000000000000000" charset="0"/>
              <a:buNone/>
            </a:pPr>
            <a:endParaRPr lang="en-US" altLang="zh-CN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</a:t>
            </a:r>
            <a:r>
              <a:rPr lang="zh-CN" altLang="en-US"/>
              <a:t>的概念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20535" y="1758950"/>
            <a:ext cx="4714875" cy="4200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1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5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6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8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7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9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0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20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2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2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2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2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26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25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27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28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29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30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3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3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3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3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35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36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37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38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9.xml><?xml version="1.0" encoding="utf-8"?>
<a:theme xmlns:a="http://schemas.openxmlformats.org/drawingml/2006/main" name="39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0.xml><?xml version="1.0" encoding="utf-8"?>
<a:theme xmlns:a="http://schemas.openxmlformats.org/drawingml/2006/main" name="40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1.xml><?xml version="1.0" encoding="utf-8"?>
<a:theme xmlns:a="http://schemas.openxmlformats.org/drawingml/2006/main" name="4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2.xml><?xml version="1.0" encoding="utf-8"?>
<a:theme xmlns:a="http://schemas.openxmlformats.org/drawingml/2006/main" name="4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3.xml><?xml version="1.0" encoding="utf-8"?>
<a:theme xmlns:a="http://schemas.openxmlformats.org/drawingml/2006/main" name="44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4.xml><?xml version="1.0" encoding="utf-8"?>
<a:theme xmlns:a="http://schemas.openxmlformats.org/drawingml/2006/main" name="4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5.xml><?xml version="1.0" encoding="utf-8"?>
<a:theme xmlns:a="http://schemas.openxmlformats.org/drawingml/2006/main" name="45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6.xml><?xml version="1.0" encoding="utf-8"?>
<a:theme xmlns:a="http://schemas.openxmlformats.org/drawingml/2006/main" name="46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7.xml><?xml version="1.0" encoding="utf-8"?>
<a:theme xmlns:a="http://schemas.openxmlformats.org/drawingml/2006/main" name="47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8.xml><?xml version="1.0" encoding="utf-8"?>
<a:theme xmlns:a="http://schemas.openxmlformats.org/drawingml/2006/main" name="48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9.xml><?xml version="1.0" encoding="utf-8"?>
<a:theme xmlns:a="http://schemas.openxmlformats.org/drawingml/2006/main" name="49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6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0.xml><?xml version="1.0" encoding="utf-8"?>
<a:theme xmlns:a="http://schemas.openxmlformats.org/drawingml/2006/main" name="50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8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9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5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13022</Words>
  <Application>WPS 文字</Application>
  <PresentationFormat>宽屏</PresentationFormat>
  <Paragraphs>1091</Paragraphs>
  <Slides>56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50</vt:i4>
      </vt:variant>
      <vt:variant>
        <vt:lpstr>幻灯片标题</vt:lpstr>
      </vt:variant>
      <vt:variant>
        <vt:i4>56</vt:i4>
      </vt:variant>
    </vt:vector>
  </HeadingPairs>
  <TitlesOfParts>
    <vt:vector size="121" baseType="lpstr">
      <vt:lpstr>Arial</vt:lpstr>
      <vt:lpstr>宋体</vt:lpstr>
      <vt:lpstr>Wingdings</vt:lpstr>
      <vt:lpstr>微软雅黑</vt:lpstr>
      <vt:lpstr>汉仪旗黑</vt:lpstr>
      <vt:lpstr>Consolas</vt:lpstr>
      <vt:lpstr>苹方-简</vt:lpstr>
      <vt:lpstr>Wingdings</vt:lpstr>
      <vt:lpstr>宋体</vt:lpstr>
      <vt:lpstr>Arial Unicode MS</vt:lpstr>
      <vt:lpstr>Calibri</vt:lpstr>
      <vt:lpstr>Helvetica Neue</vt:lpstr>
      <vt:lpstr>汉仪书宋二KW</vt:lpstr>
      <vt:lpstr>等线</vt:lpstr>
      <vt:lpstr>汉仪中等线KW</vt:lpstr>
      <vt:lpstr>1_Office 主题​​</vt:lpstr>
      <vt:lpstr>2_Office 主题​​</vt:lpstr>
      <vt:lpstr>3_Office 主题​​</vt:lpstr>
      <vt:lpstr>4_Office 主题​​</vt:lpstr>
      <vt:lpstr>6_Office 主题​​</vt:lpstr>
      <vt:lpstr>7_Office 主题​​</vt:lpstr>
      <vt:lpstr>8_Office 主题​​</vt:lpstr>
      <vt:lpstr>9_Office 主题​​</vt:lpstr>
      <vt:lpstr>5_Office 主题​​</vt:lpstr>
      <vt:lpstr>11_Office 主题​​</vt:lpstr>
      <vt:lpstr>12_Office 主题​​</vt:lpstr>
      <vt:lpstr>14_Office 主题​​</vt:lpstr>
      <vt:lpstr>13_Office 主题​​</vt:lpstr>
      <vt:lpstr>15_Office 主题​​</vt:lpstr>
      <vt:lpstr>16_Office 主题​​</vt:lpstr>
      <vt:lpstr>18_Office 主题​​</vt:lpstr>
      <vt:lpstr>17_Office 主题​​</vt:lpstr>
      <vt:lpstr>19_Office 主题​​</vt:lpstr>
      <vt:lpstr>10_Office 主题​​</vt:lpstr>
      <vt:lpstr>20_Office 主题​​</vt:lpstr>
      <vt:lpstr>21_Office 主题​​</vt:lpstr>
      <vt:lpstr>22_Office 主题​​</vt:lpstr>
      <vt:lpstr>23_Office 主题​​</vt:lpstr>
      <vt:lpstr>24_Office 主题​​</vt:lpstr>
      <vt:lpstr>26_Office 主题​​</vt:lpstr>
      <vt:lpstr>25_Office 主题​​</vt:lpstr>
      <vt:lpstr>27_Office 主题​​</vt:lpstr>
      <vt:lpstr>28_Office 主题​​</vt:lpstr>
      <vt:lpstr>29_Office 主题​​</vt:lpstr>
      <vt:lpstr>30_Office 主题​​</vt:lpstr>
      <vt:lpstr>31_Office 主题​​</vt:lpstr>
      <vt:lpstr>32_Office 主题​​</vt:lpstr>
      <vt:lpstr>33_Office 主题​​</vt:lpstr>
      <vt:lpstr>34_Office 主题​​</vt:lpstr>
      <vt:lpstr>35_Office 主题​​</vt:lpstr>
      <vt:lpstr>36_Office 主题​​</vt:lpstr>
      <vt:lpstr>37_Office 主题​​</vt:lpstr>
      <vt:lpstr>38_Office 主题​​</vt:lpstr>
      <vt:lpstr>39_Office 主题​​</vt:lpstr>
      <vt:lpstr>40_Office 主题​​</vt:lpstr>
      <vt:lpstr>41_Office 主题​​</vt:lpstr>
      <vt:lpstr>43_Office 主题​​</vt:lpstr>
      <vt:lpstr>44_Office 主题​​</vt:lpstr>
      <vt:lpstr>42_Office 主题​​</vt:lpstr>
      <vt:lpstr>45_Office 主题​​</vt:lpstr>
      <vt:lpstr>46_Office 主题​​</vt:lpstr>
      <vt:lpstr>47_Office 主题​​</vt:lpstr>
      <vt:lpstr>48_Office 主题​​</vt:lpstr>
      <vt:lpstr>49_Office 主题​​</vt:lpstr>
      <vt:lpstr>50_Office 主题​​</vt:lpstr>
      <vt:lpstr>PowerPoint 演示文稿</vt:lpstr>
      <vt:lpstr>目录</vt:lpstr>
      <vt:lpstr>Why LICM？</vt:lpstr>
      <vt:lpstr>Why LICM？</vt:lpstr>
      <vt:lpstr>目录</vt:lpstr>
      <vt:lpstr>Loop的概念</vt:lpstr>
      <vt:lpstr>Loop的概念</vt:lpstr>
      <vt:lpstr>Loop的概念</vt:lpstr>
      <vt:lpstr>Loop的概念</vt:lpstr>
      <vt:lpstr>目录</vt:lpstr>
      <vt:lpstr>LoopDetection</vt:lpstr>
      <vt:lpstr>LoopDetection</vt:lpstr>
      <vt:lpstr>LoopDetection</vt:lpstr>
      <vt:lpstr>LoopDetection</vt:lpstr>
      <vt:lpstr>LoopDetection</vt:lpstr>
      <vt:lpstr>LoopDetection</vt:lpstr>
      <vt:lpstr>LoopDetection</vt:lpstr>
      <vt:lpstr>LoopDetection</vt:lpstr>
      <vt:lpstr>LoopDetection</vt:lpstr>
      <vt:lpstr>LoopDetection</vt:lpstr>
      <vt:lpstr>LoopDetection</vt:lpstr>
      <vt:lpstr>LoopDetection</vt:lpstr>
      <vt:lpstr>LoopDetection</vt:lpstr>
      <vt:lpstr>LoopDetection</vt:lpstr>
      <vt:lpstr>LoopDetection</vt:lpstr>
      <vt:lpstr>LoopDetection</vt:lpstr>
      <vt:lpstr>LoopDetection</vt:lpstr>
      <vt:lpstr>LoopDetection</vt:lpstr>
      <vt:lpstr>LoopDetection</vt:lpstr>
      <vt:lpstr>LoopDetection</vt:lpstr>
      <vt:lpstr>LoopDetection</vt:lpstr>
      <vt:lpstr>LoopDetection</vt:lpstr>
      <vt:lpstr>LoopDetection</vt:lpstr>
      <vt:lpstr>LoopDetection</vt:lpstr>
      <vt:lpstr>LoopDetection</vt:lpstr>
      <vt:lpstr>LoopDetection</vt:lpstr>
      <vt:lpstr>目录</vt:lpstr>
      <vt:lpstr>LICM</vt:lpstr>
      <vt:lpstr>LICM</vt:lpstr>
      <vt:lpstr>LICM</vt:lpstr>
      <vt:lpstr>LICM</vt:lpstr>
      <vt:lpstr>LICM</vt:lpstr>
      <vt:lpstr>LICM</vt:lpstr>
      <vt:lpstr>LICM</vt:lpstr>
      <vt:lpstr>LICM</vt:lpstr>
      <vt:lpstr>LICM</vt:lpstr>
      <vt:lpstr>LICM</vt:lpstr>
      <vt:lpstr>LICM</vt:lpstr>
      <vt:lpstr>LICM</vt:lpstr>
      <vt:lpstr>LICM</vt:lpstr>
      <vt:lpstr>LICM</vt:lpstr>
      <vt:lpstr>LICM</vt:lpstr>
      <vt:lpstr>LICM</vt:lpstr>
      <vt:lpstr>LICM</vt:lpstr>
      <vt:lpstr>LICM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平 龚</dc:creator>
  <cp:lastModifiedBy>JYJS</cp:lastModifiedBy>
  <cp:revision>169</cp:revision>
  <dcterms:created xsi:type="dcterms:W3CDTF">2024-12-04T07:03:14Z</dcterms:created>
  <dcterms:modified xsi:type="dcterms:W3CDTF">2024-12-04T07:03:14Z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7396282DE32DF458A1B94F674035AED0_43</vt:lpwstr>
  </property>
  <property fmtid="{D5CDD505-2E9C-101B-9397-08002B2CF9AE}" pid="3" name="KSOProductBuildVer">
    <vt:lpwstr>2052-6.10.1.8873</vt:lpwstr>
  </property>
</Properties>
</file>