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  <p:sldMasterId id="2147483668" r:id="rId7"/>
    <p:sldMasterId id="2147483672" r:id="rId8"/>
    <p:sldMasterId id="2147483676" r:id="rId9"/>
    <p:sldMasterId id="2147483680" r:id="rId10"/>
    <p:sldMasterId id="2147483684" r:id="rId11"/>
    <p:sldMasterId id="2147483688" r:id="rId12"/>
    <p:sldMasterId id="2147483692" r:id="rId13"/>
    <p:sldMasterId id="2147483696" r:id="rId14"/>
    <p:sldMasterId id="2147483700" r:id="rId15"/>
    <p:sldMasterId id="2147483704" r:id="rId16"/>
    <p:sldMasterId id="2147483708" r:id="rId17"/>
    <p:sldMasterId id="2147483712" r:id="rId18"/>
    <p:sldMasterId id="2147483716" r:id="rId19"/>
  </p:sldMasterIdLst>
  <p:notesMasterIdLst>
    <p:notesMasterId r:id="rId21"/>
  </p:notesMasterIdLst>
  <p:handoutMasterIdLst>
    <p:handoutMasterId r:id="rId94"/>
  </p:handoutMasterIdLst>
  <p:sldIdLst>
    <p:sldId id="2620" r:id="rId20"/>
    <p:sldId id="2611" r:id="rId22"/>
    <p:sldId id="2739" r:id="rId23"/>
    <p:sldId id="2763" r:id="rId24"/>
    <p:sldId id="2745" r:id="rId25"/>
    <p:sldId id="2627" r:id="rId26"/>
    <p:sldId id="2632" r:id="rId27"/>
    <p:sldId id="2636" r:id="rId28"/>
    <p:sldId id="2637" r:id="rId29"/>
    <p:sldId id="2638" r:id="rId30"/>
    <p:sldId id="2640" r:id="rId31"/>
    <p:sldId id="2641" r:id="rId32"/>
    <p:sldId id="2642" r:id="rId33"/>
    <p:sldId id="2737" r:id="rId34"/>
    <p:sldId id="2644" r:id="rId35"/>
    <p:sldId id="2645" r:id="rId36"/>
    <p:sldId id="2647" r:id="rId37"/>
    <p:sldId id="2773" r:id="rId38"/>
    <p:sldId id="2650" r:id="rId39"/>
    <p:sldId id="2658" r:id="rId40"/>
    <p:sldId id="2657" r:id="rId41"/>
    <p:sldId id="3044" r:id="rId42"/>
    <p:sldId id="2652" r:id="rId43"/>
    <p:sldId id="2750" r:id="rId44"/>
    <p:sldId id="2751" r:id="rId45"/>
    <p:sldId id="2764" r:id="rId46"/>
    <p:sldId id="2817" r:id="rId47"/>
    <p:sldId id="2998" r:id="rId48"/>
    <p:sldId id="2870" r:id="rId49"/>
    <p:sldId id="2873" r:id="rId50"/>
    <p:sldId id="2871" r:id="rId51"/>
    <p:sldId id="2929" r:id="rId52"/>
    <p:sldId id="2999" r:id="rId53"/>
    <p:sldId id="2931" r:id="rId54"/>
    <p:sldId id="2932" r:id="rId55"/>
    <p:sldId id="2940" r:id="rId56"/>
    <p:sldId id="2941" r:id="rId57"/>
    <p:sldId id="2936" r:id="rId58"/>
    <p:sldId id="2942" r:id="rId59"/>
    <p:sldId id="2943" r:id="rId60"/>
    <p:sldId id="2939" r:id="rId61"/>
    <p:sldId id="3000" r:id="rId62"/>
    <p:sldId id="2997" r:id="rId63"/>
    <p:sldId id="2996" r:id="rId64"/>
    <p:sldId id="2752" r:id="rId65"/>
    <p:sldId id="2769" r:id="rId66"/>
    <p:sldId id="2770" r:id="rId67"/>
    <p:sldId id="2771" r:id="rId68"/>
    <p:sldId id="2768" r:id="rId69"/>
    <p:sldId id="2772" r:id="rId70"/>
    <p:sldId id="2665" r:id="rId71"/>
    <p:sldId id="2761" r:id="rId72"/>
    <p:sldId id="2779" r:id="rId73"/>
    <p:sldId id="2774" r:id="rId74"/>
    <p:sldId id="2775" r:id="rId75"/>
    <p:sldId id="2778" r:id="rId76"/>
    <p:sldId id="2777" r:id="rId77"/>
    <p:sldId id="2781" r:id="rId78"/>
    <p:sldId id="2780" r:id="rId79"/>
    <p:sldId id="2782" r:id="rId80"/>
    <p:sldId id="2783" r:id="rId81"/>
    <p:sldId id="2784" r:id="rId82"/>
    <p:sldId id="2785" r:id="rId83"/>
    <p:sldId id="2787" r:id="rId84"/>
    <p:sldId id="2788" r:id="rId85"/>
    <p:sldId id="2789" r:id="rId86"/>
    <p:sldId id="2790" r:id="rId87"/>
    <p:sldId id="2791" r:id="rId88"/>
    <p:sldId id="2793" r:id="rId89"/>
    <p:sldId id="2795" r:id="rId90"/>
    <p:sldId id="2796" r:id="rId91"/>
    <p:sldId id="3045" r:id="rId92"/>
    <p:sldId id="2792" r:id="rId9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B0EB131-F20C-4F67-AAFB-8DCAFCCE729D}">
          <p14:sldIdLst>
            <p14:sldId id="2620"/>
          </p14:sldIdLst>
        </p14:section>
        <p14:section name="Pass" id="{E7A3BB7D-6AFB-479B-829F-96C2EB9DE1F8}">
          <p14:sldIdLst>
            <p14:sldId id="2611"/>
            <p14:sldId id="2739"/>
            <p14:sldId id="2763"/>
            <p14:sldId id="2745"/>
          </p14:sldIdLst>
        </p14:section>
        <p14:section name="Mem2Reg" id="{FD4189E3-1F5B-4472-B1BC-EC500D854FCC}">
          <p14:sldIdLst>
            <p14:sldId id="2627"/>
            <p14:sldId id="2632"/>
            <p14:sldId id="2636"/>
            <p14:sldId id="2637"/>
          </p14:sldIdLst>
        </p14:section>
        <p14:section name="Mem2Reg：块内" id="{07611BC6-C90A-44E6-9829-70B3F10A943F}">
          <p14:sldIdLst>
            <p14:sldId id="2638"/>
            <p14:sldId id="2640"/>
            <p14:sldId id="2641"/>
            <p14:sldId id="2642"/>
            <p14:sldId id="2737"/>
            <p14:sldId id="2644"/>
          </p14:sldIdLst>
        </p14:section>
        <p14:section name="Mem2Reg：一般情况" id="{24C34524-AAE1-4453-A325-A78FDB8BBA50}">
          <p14:sldIdLst>
            <p14:sldId id="2645"/>
            <p14:sldId id="2647"/>
            <p14:sldId id="2773"/>
            <p14:sldId id="2650"/>
          </p14:sldIdLst>
        </p14:section>
        <p14:section name="gen_phi" id="{3FB73469-7C0B-4F69-9440-5D26C4EEF4A3}">
          <p14:sldIdLst>
            <p14:sldId id="2658"/>
            <p14:sldId id="2657"/>
            <p14:sldId id="3044"/>
            <p14:sldId id="2652"/>
            <p14:sldId id="2750"/>
            <p14:sldId id="2751"/>
            <p14:sldId id="2764"/>
          </p14:sldIdLst>
        </p14:section>
        <p14:section name="Dominators" id="{2a539552-55b5-4f0d-bf75-18ce2f101900}">
          <p14:sldIdLst>
            <p14:sldId id="2817"/>
            <p14:sldId id="2998"/>
            <p14:sldId id="2870"/>
            <p14:sldId id="2873"/>
            <p14:sldId id="2871"/>
            <p14:sldId id="2929"/>
            <p14:sldId id="2999"/>
            <p14:sldId id="2931"/>
            <p14:sldId id="2932"/>
            <p14:sldId id="2940"/>
            <p14:sldId id="2941"/>
            <p14:sldId id="2936"/>
            <p14:sldId id="2942"/>
            <p14:sldId id="2943"/>
            <p14:sldId id="2939"/>
            <p14:sldId id="3000"/>
          </p14:sldIdLst>
        </p14:section>
        <p14:section name="gen_phi 图解" id="{A3423E1F-1499-41CC-81CC-3214BE970257}">
          <p14:sldIdLst>
            <p14:sldId id="2997"/>
            <p14:sldId id="2996"/>
            <p14:sldId id="2752"/>
            <p14:sldId id="2769"/>
            <p14:sldId id="2770"/>
            <p14:sldId id="2771"/>
            <p14:sldId id="2768"/>
            <p14:sldId id="2772"/>
          </p14:sldIdLst>
        </p14:section>
        <p14:section name="rename" id="{0A3ABEF5-1C66-48BE-B58A-DAD6E9965E30}">
          <p14:sldIdLst>
            <p14:sldId id="2665"/>
            <p14:sldId id="2761"/>
          </p14:sldIdLst>
        </p14:section>
        <p14:section name="rename 图解" id="{C7751502-C023-4052-A1ED-8D144EE66533}">
          <p14:sldIdLst>
            <p14:sldId id="2779"/>
            <p14:sldId id="2774"/>
            <p14:sldId id="2775"/>
            <p14:sldId id="2778"/>
            <p14:sldId id="2777"/>
            <p14:sldId id="2781"/>
            <p14:sldId id="2780"/>
            <p14:sldId id="2782"/>
            <p14:sldId id="2783"/>
            <p14:sldId id="2784"/>
            <p14:sldId id="2785"/>
            <p14:sldId id="2787"/>
            <p14:sldId id="2788"/>
            <p14:sldId id="2789"/>
            <p14:sldId id="2790"/>
            <p14:sldId id="2791"/>
          </p14:sldIdLst>
        </p14:section>
        <p14:section name="bye" id="{6E075175-6B6F-4BF3-A932-2646FBEDC0D2}">
          <p14:sldIdLst>
            <p14:sldId id="2793"/>
            <p14:sldId id="2795"/>
            <p14:sldId id="2796"/>
            <p14:sldId id="3045"/>
            <p14:sldId id="27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5944" autoAdjust="0"/>
  </p:normalViewPr>
  <p:slideViewPr>
    <p:cSldViewPr snapToGrid="0" showGuides="1">
      <p:cViewPr>
        <p:scale>
          <a:sx n="100" d="100"/>
          <a:sy n="100" d="100"/>
        </p:scale>
        <p:origin x="948" y="324"/>
      </p:cViewPr>
      <p:guideLst>
        <p:guide orient="horz" pos="2160"/>
        <p:guide pos="38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7" Type="http://schemas.openxmlformats.org/officeDocument/2006/relationships/tableStyles" Target="tableStyles.xml"/><Relationship Id="rId96" Type="http://schemas.openxmlformats.org/officeDocument/2006/relationships/viewProps" Target="viewProps.xml"/><Relationship Id="rId95" Type="http://schemas.openxmlformats.org/officeDocument/2006/relationships/presProps" Target="presProps.xml"/><Relationship Id="rId94" Type="http://schemas.openxmlformats.org/officeDocument/2006/relationships/handoutMaster" Target="handoutMasters/handoutMaster1.xml"/><Relationship Id="rId93" Type="http://schemas.openxmlformats.org/officeDocument/2006/relationships/slide" Target="slides/slide73.xml"/><Relationship Id="rId92" Type="http://schemas.openxmlformats.org/officeDocument/2006/relationships/slide" Target="slides/slide72.xml"/><Relationship Id="rId91" Type="http://schemas.openxmlformats.org/officeDocument/2006/relationships/slide" Target="slides/slide71.xml"/><Relationship Id="rId90" Type="http://schemas.openxmlformats.org/officeDocument/2006/relationships/slide" Target="slides/slide70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69.xml"/><Relationship Id="rId88" Type="http://schemas.openxmlformats.org/officeDocument/2006/relationships/slide" Target="slides/slide68.xml"/><Relationship Id="rId87" Type="http://schemas.openxmlformats.org/officeDocument/2006/relationships/slide" Target="slides/slide67.xml"/><Relationship Id="rId86" Type="http://schemas.openxmlformats.org/officeDocument/2006/relationships/slide" Target="slides/slide66.xml"/><Relationship Id="rId85" Type="http://schemas.openxmlformats.org/officeDocument/2006/relationships/slide" Target="slides/slide65.xml"/><Relationship Id="rId84" Type="http://schemas.openxmlformats.org/officeDocument/2006/relationships/slide" Target="slides/slide64.xml"/><Relationship Id="rId83" Type="http://schemas.openxmlformats.org/officeDocument/2006/relationships/slide" Target="slides/slide63.xml"/><Relationship Id="rId82" Type="http://schemas.openxmlformats.org/officeDocument/2006/relationships/slide" Target="slides/slide62.xml"/><Relationship Id="rId81" Type="http://schemas.openxmlformats.org/officeDocument/2006/relationships/slide" Target="slides/slide61.xml"/><Relationship Id="rId80" Type="http://schemas.openxmlformats.org/officeDocument/2006/relationships/slide" Target="slides/slide60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59.xml"/><Relationship Id="rId78" Type="http://schemas.openxmlformats.org/officeDocument/2006/relationships/slide" Target="slides/slide58.xml"/><Relationship Id="rId77" Type="http://schemas.openxmlformats.org/officeDocument/2006/relationships/slide" Target="slides/slide57.xml"/><Relationship Id="rId76" Type="http://schemas.openxmlformats.org/officeDocument/2006/relationships/slide" Target="slides/slide56.xml"/><Relationship Id="rId75" Type="http://schemas.openxmlformats.org/officeDocument/2006/relationships/slide" Target="slides/slide55.xml"/><Relationship Id="rId74" Type="http://schemas.openxmlformats.org/officeDocument/2006/relationships/slide" Target="slides/slide54.xml"/><Relationship Id="rId73" Type="http://schemas.openxmlformats.org/officeDocument/2006/relationships/slide" Target="slides/slide53.xml"/><Relationship Id="rId72" Type="http://schemas.openxmlformats.org/officeDocument/2006/relationships/slide" Target="slides/slide52.xml"/><Relationship Id="rId71" Type="http://schemas.openxmlformats.org/officeDocument/2006/relationships/slide" Target="slides/slide51.xml"/><Relationship Id="rId70" Type="http://schemas.openxmlformats.org/officeDocument/2006/relationships/slide" Target="slides/slide50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49.xml"/><Relationship Id="rId68" Type="http://schemas.openxmlformats.org/officeDocument/2006/relationships/slide" Target="slides/slide48.xml"/><Relationship Id="rId67" Type="http://schemas.openxmlformats.org/officeDocument/2006/relationships/slide" Target="slides/slide47.xml"/><Relationship Id="rId66" Type="http://schemas.openxmlformats.org/officeDocument/2006/relationships/slide" Target="slides/slide46.xml"/><Relationship Id="rId65" Type="http://schemas.openxmlformats.org/officeDocument/2006/relationships/slide" Target="slides/slide45.xml"/><Relationship Id="rId64" Type="http://schemas.openxmlformats.org/officeDocument/2006/relationships/slide" Target="slides/slide44.xml"/><Relationship Id="rId63" Type="http://schemas.openxmlformats.org/officeDocument/2006/relationships/slide" Target="slides/slide43.xml"/><Relationship Id="rId62" Type="http://schemas.openxmlformats.org/officeDocument/2006/relationships/slide" Target="slides/slide42.xml"/><Relationship Id="rId61" Type="http://schemas.openxmlformats.org/officeDocument/2006/relationships/slide" Target="slides/slide41.xml"/><Relationship Id="rId60" Type="http://schemas.openxmlformats.org/officeDocument/2006/relationships/slide" Target="slides/slide40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39.xml"/><Relationship Id="rId58" Type="http://schemas.openxmlformats.org/officeDocument/2006/relationships/slide" Target="slides/slide38.xml"/><Relationship Id="rId57" Type="http://schemas.openxmlformats.org/officeDocument/2006/relationships/slide" Target="slides/slide37.xml"/><Relationship Id="rId56" Type="http://schemas.openxmlformats.org/officeDocument/2006/relationships/slide" Target="slides/slide36.xml"/><Relationship Id="rId55" Type="http://schemas.openxmlformats.org/officeDocument/2006/relationships/slide" Target="slides/slide35.xml"/><Relationship Id="rId54" Type="http://schemas.openxmlformats.org/officeDocument/2006/relationships/slide" Target="slides/slide34.xml"/><Relationship Id="rId53" Type="http://schemas.openxmlformats.org/officeDocument/2006/relationships/slide" Target="slides/slide33.xml"/><Relationship Id="rId52" Type="http://schemas.openxmlformats.org/officeDocument/2006/relationships/slide" Target="slides/slide32.xml"/><Relationship Id="rId51" Type="http://schemas.openxmlformats.org/officeDocument/2006/relationships/slide" Target="slides/slide31.xml"/><Relationship Id="rId50" Type="http://schemas.openxmlformats.org/officeDocument/2006/relationships/slide" Target="slides/slide30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29.xml"/><Relationship Id="rId48" Type="http://schemas.openxmlformats.org/officeDocument/2006/relationships/slide" Target="slides/slide28.xml"/><Relationship Id="rId47" Type="http://schemas.openxmlformats.org/officeDocument/2006/relationships/slide" Target="slides/slide27.xml"/><Relationship Id="rId46" Type="http://schemas.openxmlformats.org/officeDocument/2006/relationships/slide" Target="slides/slide26.xml"/><Relationship Id="rId45" Type="http://schemas.openxmlformats.org/officeDocument/2006/relationships/slide" Target="slides/slide25.xml"/><Relationship Id="rId44" Type="http://schemas.openxmlformats.org/officeDocument/2006/relationships/slide" Target="slides/slide24.xml"/><Relationship Id="rId43" Type="http://schemas.openxmlformats.org/officeDocument/2006/relationships/slide" Target="slides/slide23.xml"/><Relationship Id="rId42" Type="http://schemas.openxmlformats.org/officeDocument/2006/relationships/slide" Target="slides/slide22.xml"/><Relationship Id="rId41" Type="http://schemas.openxmlformats.org/officeDocument/2006/relationships/slide" Target="slides/slide21.xml"/><Relationship Id="rId40" Type="http://schemas.openxmlformats.org/officeDocument/2006/relationships/slide" Target="slides/slide2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9.xml"/><Relationship Id="rId38" Type="http://schemas.openxmlformats.org/officeDocument/2006/relationships/slide" Target="slides/slide18.xml"/><Relationship Id="rId37" Type="http://schemas.openxmlformats.org/officeDocument/2006/relationships/slide" Target="slides/slide17.xml"/><Relationship Id="rId36" Type="http://schemas.openxmlformats.org/officeDocument/2006/relationships/slide" Target="slides/slide16.xml"/><Relationship Id="rId35" Type="http://schemas.openxmlformats.org/officeDocument/2006/relationships/slide" Target="slides/slide15.xml"/><Relationship Id="rId34" Type="http://schemas.openxmlformats.org/officeDocument/2006/relationships/slide" Target="slides/slide14.xml"/><Relationship Id="rId33" Type="http://schemas.openxmlformats.org/officeDocument/2006/relationships/slide" Target="slides/slide13.xml"/><Relationship Id="rId32" Type="http://schemas.openxmlformats.org/officeDocument/2006/relationships/slide" Target="slides/slide12.xml"/><Relationship Id="rId31" Type="http://schemas.openxmlformats.org/officeDocument/2006/relationships/slide" Target="slides/slide11.xml"/><Relationship Id="rId30" Type="http://schemas.openxmlformats.org/officeDocument/2006/relationships/slide" Target="slides/slide1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9.xml"/><Relationship Id="rId28" Type="http://schemas.openxmlformats.org/officeDocument/2006/relationships/slide" Target="slides/slide8.xml"/><Relationship Id="rId27" Type="http://schemas.openxmlformats.org/officeDocument/2006/relationships/slide" Target="slides/slide7.xml"/><Relationship Id="rId26" Type="http://schemas.openxmlformats.org/officeDocument/2006/relationships/slide" Target="slides/slide6.xml"/><Relationship Id="rId25" Type="http://schemas.openxmlformats.org/officeDocument/2006/relationships/slide" Target="slides/slide5.xml"/><Relationship Id="rId24" Type="http://schemas.openxmlformats.org/officeDocument/2006/relationships/slide" Target="slides/slide4.xml"/><Relationship Id="rId23" Type="http://schemas.openxmlformats.org/officeDocument/2006/relationships/slide" Target="slides/slide3.xml"/><Relationship Id="rId22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9F53162-8D2A-4135-84FE-0DD36A51E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2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5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1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4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hf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hf hdr="0" ft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hf hdr="0" ft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hf hdr="0" ft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hf hdr="0" ft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hf hdr="0" ft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hf hdr="0" ft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6" Type="http://schemas.openxmlformats.org/officeDocument/2006/relationships/theme" Target="../theme/theme10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_rels/slideMaster1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12.xml.rels><?xml version="1.0" encoding="UTF-8" standalone="yes"?>
<Relationships xmlns="http://schemas.openxmlformats.org/package/2006/relationships"><Relationship Id="rId6" Type="http://schemas.openxmlformats.org/officeDocument/2006/relationships/theme" Target="../theme/theme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_rels/slideMaster13.xml.rels><?xml version="1.0" encoding="UTF-8" standalone="yes"?>
<Relationships xmlns="http://schemas.openxmlformats.org/package/2006/relationships"><Relationship Id="rId6" Type="http://schemas.openxmlformats.org/officeDocument/2006/relationships/theme" Target="../theme/theme1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14.xml.rels><?xml version="1.0" encoding="UTF-8" standalone="yes"?>
<Relationships xmlns="http://schemas.openxmlformats.org/package/2006/relationships"><Relationship Id="rId6" Type="http://schemas.openxmlformats.org/officeDocument/2006/relationships/theme" Target="../theme/theme1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_rels/slideMaster15.xml.rels><?xml version="1.0" encoding="UTF-8" standalone="yes"?>
<Relationships xmlns="http://schemas.openxmlformats.org/package/2006/relationships"><Relationship Id="rId6" Type="http://schemas.openxmlformats.org/officeDocument/2006/relationships/theme" Target="../theme/theme15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/Relationships>
</file>

<file path=ppt/slideMasters/_rels/slideMaster16.xml.rels><?xml version="1.0" encoding="UTF-8" standalone="yes"?>
<Relationships xmlns="http://schemas.openxmlformats.org/package/2006/relationships"><Relationship Id="rId6" Type="http://schemas.openxmlformats.org/officeDocument/2006/relationships/theme" Target="../theme/theme16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17.xml.rels><?xml version="1.0" encoding="UTF-8" standalone="yes"?>
<Relationships xmlns="http://schemas.openxmlformats.org/package/2006/relationships"><Relationship Id="rId6" Type="http://schemas.openxmlformats.org/officeDocument/2006/relationships/theme" Target="../theme/theme1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18.xml.rels><?xml version="1.0" encoding="UTF-8" standalone="yes"?>
<Relationships xmlns="http://schemas.openxmlformats.org/package/2006/relationships"><Relationship Id="rId6" Type="http://schemas.openxmlformats.org/officeDocument/2006/relationships/theme" Target="../theme/theme1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6" Type="http://schemas.openxmlformats.org/officeDocument/2006/relationships/theme" Target="../theme/theme5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6" Type="http://schemas.openxmlformats.org/officeDocument/2006/relationships/theme" Target="../theme/theme6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6" Type="http://schemas.openxmlformats.org/officeDocument/2006/relationships/theme" Target="../theme/theme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8.xml.rels><?xml version="1.0" encoding="UTF-8" standalone="yes"?>
<Relationships xmlns="http://schemas.openxmlformats.org/package/2006/relationships"><Relationship Id="rId6" Type="http://schemas.openxmlformats.org/officeDocument/2006/relationships/theme" Target="../theme/theme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9.xml.rels><?xml version="1.0" encoding="UTF-8" standalone="yes"?>
<Relationships xmlns="http://schemas.openxmlformats.org/package/2006/relationships"><Relationship Id="rId6" Type="http://schemas.openxmlformats.org/officeDocument/2006/relationships/theme" Target="../theme/theme9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54.xml"/><Relationship Id="rId5" Type="http://schemas.openxmlformats.org/officeDocument/2006/relationships/image" Target="../media/image10.png"/><Relationship Id="rId4" Type="http://schemas.openxmlformats.org/officeDocument/2006/relationships/tags" Target="../tags/tag56.xml"/><Relationship Id="rId3" Type="http://schemas.openxmlformats.org/officeDocument/2006/relationships/image" Target="../media/image9.png"/><Relationship Id="rId2" Type="http://schemas.openxmlformats.org/officeDocument/2006/relationships/tags" Target="../tags/tag55.xml"/><Relationship Id="rId1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emf"/><Relationship Id="rId2" Type="http://schemas.openxmlformats.org/officeDocument/2006/relationships/tags" Target="../tags/tag57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8" Type="http://schemas.openxmlformats.org/officeDocument/2006/relationships/notesSlide" Target="../notesSlides/notesSlide28.xml"/><Relationship Id="rId47" Type="http://schemas.openxmlformats.org/officeDocument/2006/relationships/slideLayout" Target="../slideLayouts/slideLayout48.xml"/><Relationship Id="rId46" Type="http://schemas.openxmlformats.org/officeDocument/2006/relationships/tags" Target="../tags/tag103.xml"/><Relationship Id="rId45" Type="http://schemas.openxmlformats.org/officeDocument/2006/relationships/tags" Target="../tags/tag102.xml"/><Relationship Id="rId44" Type="http://schemas.openxmlformats.org/officeDocument/2006/relationships/tags" Target="../tags/tag101.xml"/><Relationship Id="rId43" Type="http://schemas.openxmlformats.org/officeDocument/2006/relationships/tags" Target="../tags/tag100.xml"/><Relationship Id="rId42" Type="http://schemas.openxmlformats.org/officeDocument/2006/relationships/tags" Target="../tags/tag99.xml"/><Relationship Id="rId41" Type="http://schemas.openxmlformats.org/officeDocument/2006/relationships/tags" Target="../tags/tag98.xml"/><Relationship Id="rId40" Type="http://schemas.openxmlformats.org/officeDocument/2006/relationships/tags" Target="../tags/tag97.xml"/><Relationship Id="rId4" Type="http://schemas.openxmlformats.org/officeDocument/2006/relationships/tags" Target="../tags/tag61.xml"/><Relationship Id="rId39" Type="http://schemas.openxmlformats.org/officeDocument/2006/relationships/tags" Target="../tags/tag96.xml"/><Relationship Id="rId38" Type="http://schemas.openxmlformats.org/officeDocument/2006/relationships/tags" Target="../tags/tag95.xml"/><Relationship Id="rId37" Type="http://schemas.openxmlformats.org/officeDocument/2006/relationships/tags" Target="../tags/tag94.xml"/><Relationship Id="rId36" Type="http://schemas.openxmlformats.org/officeDocument/2006/relationships/tags" Target="../tags/tag93.xml"/><Relationship Id="rId35" Type="http://schemas.openxmlformats.org/officeDocument/2006/relationships/tags" Target="../tags/tag92.xml"/><Relationship Id="rId34" Type="http://schemas.openxmlformats.org/officeDocument/2006/relationships/tags" Target="../tags/tag91.xml"/><Relationship Id="rId33" Type="http://schemas.openxmlformats.org/officeDocument/2006/relationships/tags" Target="../tags/tag90.xml"/><Relationship Id="rId32" Type="http://schemas.openxmlformats.org/officeDocument/2006/relationships/tags" Target="../tags/tag89.xml"/><Relationship Id="rId31" Type="http://schemas.openxmlformats.org/officeDocument/2006/relationships/tags" Target="../tags/tag88.xml"/><Relationship Id="rId30" Type="http://schemas.openxmlformats.org/officeDocument/2006/relationships/tags" Target="../tags/tag87.xml"/><Relationship Id="rId3" Type="http://schemas.openxmlformats.org/officeDocument/2006/relationships/tags" Target="../tags/tag60.xml"/><Relationship Id="rId29" Type="http://schemas.openxmlformats.org/officeDocument/2006/relationships/tags" Target="../tags/tag86.xml"/><Relationship Id="rId28" Type="http://schemas.openxmlformats.org/officeDocument/2006/relationships/tags" Target="../tags/tag85.xml"/><Relationship Id="rId27" Type="http://schemas.openxmlformats.org/officeDocument/2006/relationships/tags" Target="../tags/tag84.xml"/><Relationship Id="rId26" Type="http://schemas.openxmlformats.org/officeDocument/2006/relationships/tags" Target="../tags/tag83.xml"/><Relationship Id="rId25" Type="http://schemas.openxmlformats.org/officeDocument/2006/relationships/tags" Target="../tags/tag82.xml"/><Relationship Id="rId24" Type="http://schemas.openxmlformats.org/officeDocument/2006/relationships/tags" Target="../tags/tag81.xml"/><Relationship Id="rId23" Type="http://schemas.openxmlformats.org/officeDocument/2006/relationships/tags" Target="../tags/tag80.xml"/><Relationship Id="rId22" Type="http://schemas.openxmlformats.org/officeDocument/2006/relationships/tags" Target="../tags/tag79.xml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tags" Target="../tags/tag59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8" Type="http://schemas.openxmlformats.org/officeDocument/2006/relationships/notesSlide" Target="../notesSlides/notesSlide29.xml"/><Relationship Id="rId27" Type="http://schemas.openxmlformats.org/officeDocument/2006/relationships/slideLayout" Target="../slideLayouts/slideLayout6.xml"/><Relationship Id="rId26" Type="http://schemas.openxmlformats.org/officeDocument/2006/relationships/tags" Target="../tags/tag129.xml"/><Relationship Id="rId25" Type="http://schemas.openxmlformats.org/officeDocument/2006/relationships/tags" Target="../tags/tag128.xml"/><Relationship Id="rId24" Type="http://schemas.openxmlformats.org/officeDocument/2006/relationships/tags" Target="../tags/tag127.xml"/><Relationship Id="rId23" Type="http://schemas.openxmlformats.org/officeDocument/2006/relationships/tags" Target="../tags/tag126.xml"/><Relationship Id="rId22" Type="http://schemas.openxmlformats.org/officeDocument/2006/relationships/tags" Target="../tags/tag125.xml"/><Relationship Id="rId21" Type="http://schemas.openxmlformats.org/officeDocument/2006/relationships/tags" Target="../tags/tag124.xml"/><Relationship Id="rId20" Type="http://schemas.openxmlformats.org/officeDocument/2006/relationships/tags" Target="../tags/tag123.xml"/><Relationship Id="rId2" Type="http://schemas.openxmlformats.org/officeDocument/2006/relationships/tags" Target="../tags/tag105.xml"/><Relationship Id="rId19" Type="http://schemas.openxmlformats.org/officeDocument/2006/relationships/tags" Target="../tags/tag122.xml"/><Relationship Id="rId18" Type="http://schemas.openxmlformats.org/officeDocument/2006/relationships/tags" Target="../tags/tag121.xml"/><Relationship Id="rId17" Type="http://schemas.openxmlformats.org/officeDocument/2006/relationships/tags" Target="../tags/tag120.xml"/><Relationship Id="rId16" Type="http://schemas.openxmlformats.org/officeDocument/2006/relationships/tags" Target="../tags/tag119.xml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tags" Target="../tags/tag10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8" Type="http://schemas.openxmlformats.org/officeDocument/2006/relationships/notesSlide" Target="../notesSlides/notesSlide30.xml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155.xml"/><Relationship Id="rId25" Type="http://schemas.openxmlformats.org/officeDocument/2006/relationships/tags" Target="../tags/tag154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tags" Target="../tags/tag131.xml"/><Relationship Id="rId19" Type="http://schemas.openxmlformats.org/officeDocument/2006/relationships/tags" Target="../tags/tag148.xml"/><Relationship Id="rId18" Type="http://schemas.openxmlformats.org/officeDocument/2006/relationships/tags" Target="../tags/tag147.xml"/><Relationship Id="rId17" Type="http://schemas.openxmlformats.org/officeDocument/2006/relationships/tags" Target="../tags/tag146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tags" Target="../tags/tag130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8" Type="http://schemas.openxmlformats.org/officeDocument/2006/relationships/notesSlide" Target="../notesSlides/notesSlide31.xml"/><Relationship Id="rId27" Type="http://schemas.openxmlformats.org/officeDocument/2006/relationships/slideLayout" Target="../slideLayouts/slideLayout9.xml"/><Relationship Id="rId26" Type="http://schemas.openxmlformats.org/officeDocument/2006/relationships/tags" Target="../tags/tag181.xml"/><Relationship Id="rId25" Type="http://schemas.openxmlformats.org/officeDocument/2006/relationships/tags" Target="../tags/tag180.xml"/><Relationship Id="rId24" Type="http://schemas.openxmlformats.org/officeDocument/2006/relationships/tags" Target="../tags/tag179.xml"/><Relationship Id="rId23" Type="http://schemas.openxmlformats.org/officeDocument/2006/relationships/tags" Target="../tags/tag178.xml"/><Relationship Id="rId22" Type="http://schemas.openxmlformats.org/officeDocument/2006/relationships/tags" Target="../tags/tag177.xml"/><Relationship Id="rId21" Type="http://schemas.openxmlformats.org/officeDocument/2006/relationships/tags" Target="../tags/tag176.xml"/><Relationship Id="rId20" Type="http://schemas.openxmlformats.org/officeDocument/2006/relationships/tags" Target="../tags/tag175.xml"/><Relationship Id="rId2" Type="http://schemas.openxmlformats.org/officeDocument/2006/relationships/tags" Target="../tags/tag157.xml"/><Relationship Id="rId19" Type="http://schemas.openxmlformats.org/officeDocument/2006/relationships/tags" Target="../tags/tag174.xml"/><Relationship Id="rId18" Type="http://schemas.openxmlformats.org/officeDocument/2006/relationships/tags" Target="../tags/tag173.xml"/><Relationship Id="rId17" Type="http://schemas.openxmlformats.org/officeDocument/2006/relationships/tags" Target="../tags/tag172.xml"/><Relationship Id="rId16" Type="http://schemas.openxmlformats.org/officeDocument/2006/relationships/tags" Target="../tags/tag171.xml"/><Relationship Id="rId15" Type="http://schemas.openxmlformats.org/officeDocument/2006/relationships/tags" Target="../tags/tag170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tags" Target="../tags/tag156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83.xml"/><Relationship Id="rId2" Type="http://schemas.openxmlformats.org/officeDocument/2006/relationships/image" Target="../media/image14.png"/><Relationship Id="rId1" Type="http://schemas.openxmlformats.org/officeDocument/2006/relationships/tags" Target="../tags/tag18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51.xml"/><Relationship Id="rId3" Type="http://schemas.openxmlformats.org/officeDocument/2006/relationships/tags" Target="../tags/tag185.xml"/><Relationship Id="rId2" Type="http://schemas.openxmlformats.org/officeDocument/2006/relationships/image" Target="../media/image14.png"/><Relationship Id="rId1" Type="http://schemas.openxmlformats.org/officeDocument/2006/relationships/tags" Target="../tags/tag184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9" Type="http://schemas.openxmlformats.org/officeDocument/2006/relationships/notesSlide" Target="../notesSlides/notesSlide34.xml"/><Relationship Id="rId28" Type="http://schemas.openxmlformats.org/officeDocument/2006/relationships/slideLayout" Target="../slideLayouts/slideLayout18.xml"/><Relationship Id="rId27" Type="http://schemas.openxmlformats.org/officeDocument/2006/relationships/tags" Target="../tags/tag212.xml"/><Relationship Id="rId26" Type="http://schemas.openxmlformats.org/officeDocument/2006/relationships/tags" Target="../tags/tag211.xml"/><Relationship Id="rId25" Type="http://schemas.openxmlformats.org/officeDocument/2006/relationships/tags" Target="../tags/tag210.xml"/><Relationship Id="rId24" Type="http://schemas.openxmlformats.org/officeDocument/2006/relationships/tags" Target="../tags/tag209.xml"/><Relationship Id="rId23" Type="http://schemas.openxmlformats.org/officeDocument/2006/relationships/tags" Target="../tags/tag208.xml"/><Relationship Id="rId22" Type="http://schemas.openxmlformats.org/officeDocument/2006/relationships/tags" Target="../tags/tag207.xml"/><Relationship Id="rId21" Type="http://schemas.openxmlformats.org/officeDocument/2006/relationships/tags" Target="../tags/tag206.xml"/><Relationship Id="rId20" Type="http://schemas.openxmlformats.org/officeDocument/2006/relationships/tags" Target="../tags/tag205.xml"/><Relationship Id="rId2" Type="http://schemas.openxmlformats.org/officeDocument/2006/relationships/tags" Target="../tags/tag187.xml"/><Relationship Id="rId19" Type="http://schemas.openxmlformats.org/officeDocument/2006/relationships/tags" Target="../tags/tag204.xml"/><Relationship Id="rId18" Type="http://schemas.openxmlformats.org/officeDocument/2006/relationships/tags" Target="../tags/tag203.xml"/><Relationship Id="rId17" Type="http://schemas.openxmlformats.org/officeDocument/2006/relationships/tags" Target="../tags/tag202.xml"/><Relationship Id="rId16" Type="http://schemas.openxmlformats.org/officeDocument/2006/relationships/tags" Target="../tags/tag201.xml"/><Relationship Id="rId15" Type="http://schemas.openxmlformats.org/officeDocument/2006/relationships/tags" Target="../tags/tag200.xml"/><Relationship Id="rId14" Type="http://schemas.openxmlformats.org/officeDocument/2006/relationships/tags" Target="../tags/tag199.xml"/><Relationship Id="rId13" Type="http://schemas.openxmlformats.org/officeDocument/2006/relationships/tags" Target="../tags/tag198.xml"/><Relationship Id="rId12" Type="http://schemas.openxmlformats.org/officeDocument/2006/relationships/tags" Target="../tags/tag197.xml"/><Relationship Id="rId11" Type="http://schemas.openxmlformats.org/officeDocument/2006/relationships/tags" Target="../tags/tag196.xml"/><Relationship Id="rId10" Type="http://schemas.openxmlformats.org/officeDocument/2006/relationships/tags" Target="../tags/tag195.xml"/><Relationship Id="rId1" Type="http://schemas.openxmlformats.org/officeDocument/2006/relationships/tags" Target="../tags/tag186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1" Type="http://schemas.openxmlformats.org/officeDocument/2006/relationships/notesSlide" Target="../notesSlides/notesSlide35.xml"/><Relationship Id="rId30" Type="http://schemas.openxmlformats.org/officeDocument/2006/relationships/slideLayout" Target="../slideLayouts/slideLayout21.xml"/><Relationship Id="rId3" Type="http://schemas.openxmlformats.org/officeDocument/2006/relationships/tags" Target="../tags/tag215.xml"/><Relationship Id="rId29" Type="http://schemas.openxmlformats.org/officeDocument/2006/relationships/image" Target="../media/image14.png"/><Relationship Id="rId28" Type="http://schemas.openxmlformats.org/officeDocument/2006/relationships/tags" Target="../tags/tag240.xml"/><Relationship Id="rId27" Type="http://schemas.openxmlformats.org/officeDocument/2006/relationships/tags" Target="../tags/tag239.xml"/><Relationship Id="rId26" Type="http://schemas.openxmlformats.org/officeDocument/2006/relationships/tags" Target="../tags/tag238.xml"/><Relationship Id="rId25" Type="http://schemas.openxmlformats.org/officeDocument/2006/relationships/tags" Target="../tags/tag237.xml"/><Relationship Id="rId24" Type="http://schemas.openxmlformats.org/officeDocument/2006/relationships/tags" Target="../tags/tag236.xml"/><Relationship Id="rId23" Type="http://schemas.openxmlformats.org/officeDocument/2006/relationships/tags" Target="../tags/tag235.xml"/><Relationship Id="rId22" Type="http://schemas.openxmlformats.org/officeDocument/2006/relationships/tags" Target="../tags/tag234.xml"/><Relationship Id="rId21" Type="http://schemas.openxmlformats.org/officeDocument/2006/relationships/tags" Target="../tags/tag233.xml"/><Relationship Id="rId20" Type="http://schemas.openxmlformats.org/officeDocument/2006/relationships/tags" Target="../tags/tag232.xml"/><Relationship Id="rId2" Type="http://schemas.openxmlformats.org/officeDocument/2006/relationships/tags" Target="../tags/tag214.xml"/><Relationship Id="rId19" Type="http://schemas.openxmlformats.org/officeDocument/2006/relationships/tags" Target="../tags/tag231.xml"/><Relationship Id="rId18" Type="http://schemas.openxmlformats.org/officeDocument/2006/relationships/tags" Target="../tags/tag230.xml"/><Relationship Id="rId17" Type="http://schemas.openxmlformats.org/officeDocument/2006/relationships/tags" Target="../tags/tag229.xml"/><Relationship Id="rId16" Type="http://schemas.openxmlformats.org/officeDocument/2006/relationships/tags" Target="../tags/tag228.xml"/><Relationship Id="rId15" Type="http://schemas.openxmlformats.org/officeDocument/2006/relationships/tags" Target="../tags/tag227.xml"/><Relationship Id="rId14" Type="http://schemas.openxmlformats.org/officeDocument/2006/relationships/tags" Target="../tags/tag226.xml"/><Relationship Id="rId13" Type="http://schemas.openxmlformats.org/officeDocument/2006/relationships/tags" Target="../tags/tag225.xml"/><Relationship Id="rId12" Type="http://schemas.openxmlformats.org/officeDocument/2006/relationships/tags" Target="../tags/tag224.xml"/><Relationship Id="rId11" Type="http://schemas.openxmlformats.org/officeDocument/2006/relationships/tags" Target="../tags/tag223.xml"/><Relationship Id="rId10" Type="http://schemas.openxmlformats.org/officeDocument/2006/relationships/tags" Target="../tags/tag222.xml"/><Relationship Id="rId1" Type="http://schemas.openxmlformats.org/officeDocument/2006/relationships/tags" Target="../tags/tag213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1" Type="http://schemas.openxmlformats.org/officeDocument/2006/relationships/notesSlide" Target="../notesSlides/notesSlide36.xml"/><Relationship Id="rId30" Type="http://schemas.openxmlformats.org/officeDocument/2006/relationships/slideLayout" Target="../slideLayouts/slideLayout30.xml"/><Relationship Id="rId3" Type="http://schemas.openxmlformats.org/officeDocument/2006/relationships/tags" Target="../tags/tag243.xml"/><Relationship Id="rId29" Type="http://schemas.openxmlformats.org/officeDocument/2006/relationships/image" Target="../media/image14.png"/><Relationship Id="rId28" Type="http://schemas.openxmlformats.org/officeDocument/2006/relationships/tags" Target="../tags/tag268.xml"/><Relationship Id="rId27" Type="http://schemas.openxmlformats.org/officeDocument/2006/relationships/tags" Target="../tags/tag267.xml"/><Relationship Id="rId26" Type="http://schemas.openxmlformats.org/officeDocument/2006/relationships/tags" Target="../tags/tag266.xml"/><Relationship Id="rId25" Type="http://schemas.openxmlformats.org/officeDocument/2006/relationships/tags" Target="../tags/tag265.xml"/><Relationship Id="rId24" Type="http://schemas.openxmlformats.org/officeDocument/2006/relationships/tags" Target="../tags/tag264.xml"/><Relationship Id="rId23" Type="http://schemas.openxmlformats.org/officeDocument/2006/relationships/tags" Target="../tags/tag263.xml"/><Relationship Id="rId22" Type="http://schemas.openxmlformats.org/officeDocument/2006/relationships/tags" Target="../tags/tag262.xml"/><Relationship Id="rId21" Type="http://schemas.openxmlformats.org/officeDocument/2006/relationships/tags" Target="../tags/tag261.xml"/><Relationship Id="rId20" Type="http://schemas.openxmlformats.org/officeDocument/2006/relationships/tags" Target="../tags/tag260.xml"/><Relationship Id="rId2" Type="http://schemas.openxmlformats.org/officeDocument/2006/relationships/tags" Target="../tags/tag242.xml"/><Relationship Id="rId19" Type="http://schemas.openxmlformats.org/officeDocument/2006/relationships/tags" Target="../tags/tag259.xml"/><Relationship Id="rId18" Type="http://schemas.openxmlformats.org/officeDocument/2006/relationships/tags" Target="../tags/tag258.xml"/><Relationship Id="rId17" Type="http://schemas.openxmlformats.org/officeDocument/2006/relationships/tags" Target="../tags/tag257.xml"/><Relationship Id="rId16" Type="http://schemas.openxmlformats.org/officeDocument/2006/relationships/tags" Target="../tags/tag256.xml"/><Relationship Id="rId15" Type="http://schemas.openxmlformats.org/officeDocument/2006/relationships/tags" Target="../tags/tag255.xml"/><Relationship Id="rId14" Type="http://schemas.openxmlformats.org/officeDocument/2006/relationships/tags" Target="../tags/tag254.xml"/><Relationship Id="rId13" Type="http://schemas.openxmlformats.org/officeDocument/2006/relationships/tags" Target="../tags/tag253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tags" Target="../tags/tag241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1" Type="http://schemas.openxmlformats.org/officeDocument/2006/relationships/notesSlide" Target="../notesSlides/notesSlide37.xml"/><Relationship Id="rId30" Type="http://schemas.openxmlformats.org/officeDocument/2006/relationships/slideLayout" Target="../slideLayouts/slideLayout33.xml"/><Relationship Id="rId3" Type="http://schemas.openxmlformats.org/officeDocument/2006/relationships/tags" Target="../tags/tag271.xml"/><Relationship Id="rId29" Type="http://schemas.openxmlformats.org/officeDocument/2006/relationships/image" Target="../media/image14.png"/><Relationship Id="rId28" Type="http://schemas.openxmlformats.org/officeDocument/2006/relationships/tags" Target="../tags/tag296.xml"/><Relationship Id="rId27" Type="http://schemas.openxmlformats.org/officeDocument/2006/relationships/tags" Target="../tags/tag295.xml"/><Relationship Id="rId26" Type="http://schemas.openxmlformats.org/officeDocument/2006/relationships/tags" Target="../tags/tag294.xml"/><Relationship Id="rId25" Type="http://schemas.openxmlformats.org/officeDocument/2006/relationships/tags" Target="../tags/tag293.xml"/><Relationship Id="rId24" Type="http://schemas.openxmlformats.org/officeDocument/2006/relationships/tags" Target="../tags/tag292.xml"/><Relationship Id="rId23" Type="http://schemas.openxmlformats.org/officeDocument/2006/relationships/tags" Target="../tags/tag291.xml"/><Relationship Id="rId22" Type="http://schemas.openxmlformats.org/officeDocument/2006/relationships/tags" Target="../tags/tag290.xml"/><Relationship Id="rId21" Type="http://schemas.openxmlformats.org/officeDocument/2006/relationships/tags" Target="../tags/tag289.xml"/><Relationship Id="rId20" Type="http://schemas.openxmlformats.org/officeDocument/2006/relationships/tags" Target="../tags/tag288.xml"/><Relationship Id="rId2" Type="http://schemas.openxmlformats.org/officeDocument/2006/relationships/tags" Target="../tags/tag270.xml"/><Relationship Id="rId19" Type="http://schemas.openxmlformats.org/officeDocument/2006/relationships/tags" Target="../tags/tag287.xml"/><Relationship Id="rId18" Type="http://schemas.openxmlformats.org/officeDocument/2006/relationships/tags" Target="../tags/tag286.xml"/><Relationship Id="rId17" Type="http://schemas.openxmlformats.org/officeDocument/2006/relationships/tags" Target="../tags/tag285.xml"/><Relationship Id="rId16" Type="http://schemas.openxmlformats.org/officeDocument/2006/relationships/tags" Target="../tags/tag284.xml"/><Relationship Id="rId15" Type="http://schemas.openxmlformats.org/officeDocument/2006/relationships/tags" Target="../tags/tag283.xml"/><Relationship Id="rId14" Type="http://schemas.openxmlformats.org/officeDocument/2006/relationships/tags" Target="../tags/tag282.xml"/><Relationship Id="rId13" Type="http://schemas.openxmlformats.org/officeDocument/2006/relationships/tags" Target="../tags/tag281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tags" Target="../tags/tag269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305.xml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3" Type="http://schemas.openxmlformats.org/officeDocument/2006/relationships/notesSlide" Target="../notesSlides/notesSlide38.xml"/><Relationship Id="rId32" Type="http://schemas.openxmlformats.org/officeDocument/2006/relationships/slideLayout" Target="../slideLayouts/slideLayout24.xml"/><Relationship Id="rId31" Type="http://schemas.openxmlformats.org/officeDocument/2006/relationships/tags" Target="../tags/tag326.xml"/><Relationship Id="rId30" Type="http://schemas.openxmlformats.org/officeDocument/2006/relationships/image" Target="../media/image14.png"/><Relationship Id="rId3" Type="http://schemas.openxmlformats.org/officeDocument/2006/relationships/tags" Target="../tags/tag299.xml"/><Relationship Id="rId29" Type="http://schemas.openxmlformats.org/officeDocument/2006/relationships/tags" Target="../tags/tag325.xml"/><Relationship Id="rId28" Type="http://schemas.openxmlformats.org/officeDocument/2006/relationships/tags" Target="../tags/tag324.xml"/><Relationship Id="rId27" Type="http://schemas.openxmlformats.org/officeDocument/2006/relationships/tags" Target="../tags/tag323.xml"/><Relationship Id="rId26" Type="http://schemas.openxmlformats.org/officeDocument/2006/relationships/tags" Target="../tags/tag322.xml"/><Relationship Id="rId25" Type="http://schemas.openxmlformats.org/officeDocument/2006/relationships/tags" Target="../tags/tag321.xml"/><Relationship Id="rId24" Type="http://schemas.openxmlformats.org/officeDocument/2006/relationships/tags" Target="../tags/tag320.xml"/><Relationship Id="rId23" Type="http://schemas.openxmlformats.org/officeDocument/2006/relationships/tags" Target="../tags/tag319.xml"/><Relationship Id="rId22" Type="http://schemas.openxmlformats.org/officeDocument/2006/relationships/tags" Target="../tags/tag318.xml"/><Relationship Id="rId21" Type="http://schemas.openxmlformats.org/officeDocument/2006/relationships/tags" Target="../tags/tag317.xml"/><Relationship Id="rId20" Type="http://schemas.openxmlformats.org/officeDocument/2006/relationships/tags" Target="../tags/tag316.xml"/><Relationship Id="rId2" Type="http://schemas.openxmlformats.org/officeDocument/2006/relationships/tags" Target="../tags/tag298.xml"/><Relationship Id="rId19" Type="http://schemas.openxmlformats.org/officeDocument/2006/relationships/tags" Target="../tags/tag315.xml"/><Relationship Id="rId18" Type="http://schemas.openxmlformats.org/officeDocument/2006/relationships/tags" Target="../tags/tag314.xml"/><Relationship Id="rId17" Type="http://schemas.openxmlformats.org/officeDocument/2006/relationships/tags" Target="../tags/tag313.xml"/><Relationship Id="rId16" Type="http://schemas.openxmlformats.org/officeDocument/2006/relationships/tags" Target="../tags/tag312.xml"/><Relationship Id="rId15" Type="http://schemas.openxmlformats.org/officeDocument/2006/relationships/tags" Target="../tags/tag311.xml"/><Relationship Id="rId14" Type="http://schemas.openxmlformats.org/officeDocument/2006/relationships/tags" Target="../tags/tag310.xml"/><Relationship Id="rId13" Type="http://schemas.openxmlformats.org/officeDocument/2006/relationships/tags" Target="../tags/tag309.xml"/><Relationship Id="rId12" Type="http://schemas.openxmlformats.org/officeDocument/2006/relationships/tags" Target="../tags/tag308.xml"/><Relationship Id="rId11" Type="http://schemas.openxmlformats.org/officeDocument/2006/relationships/tags" Target="../tags/tag307.xml"/><Relationship Id="rId10" Type="http://schemas.openxmlformats.org/officeDocument/2006/relationships/tags" Target="../tags/tag306.xml"/><Relationship Id="rId1" Type="http://schemas.openxmlformats.org/officeDocument/2006/relationships/tags" Target="../tags/tag297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3" Type="http://schemas.openxmlformats.org/officeDocument/2006/relationships/notesSlide" Target="../notesSlides/notesSlide39.xml"/><Relationship Id="rId32" Type="http://schemas.openxmlformats.org/officeDocument/2006/relationships/slideLayout" Target="../slideLayouts/slideLayout36.xml"/><Relationship Id="rId31" Type="http://schemas.openxmlformats.org/officeDocument/2006/relationships/tags" Target="../tags/tag356.xml"/><Relationship Id="rId30" Type="http://schemas.openxmlformats.org/officeDocument/2006/relationships/image" Target="../media/image14.png"/><Relationship Id="rId3" Type="http://schemas.openxmlformats.org/officeDocument/2006/relationships/tags" Target="../tags/tag329.xml"/><Relationship Id="rId29" Type="http://schemas.openxmlformats.org/officeDocument/2006/relationships/tags" Target="../tags/tag355.xml"/><Relationship Id="rId28" Type="http://schemas.openxmlformats.org/officeDocument/2006/relationships/tags" Target="../tags/tag354.xml"/><Relationship Id="rId27" Type="http://schemas.openxmlformats.org/officeDocument/2006/relationships/tags" Target="../tags/tag353.xml"/><Relationship Id="rId26" Type="http://schemas.openxmlformats.org/officeDocument/2006/relationships/tags" Target="../tags/tag352.xml"/><Relationship Id="rId25" Type="http://schemas.openxmlformats.org/officeDocument/2006/relationships/tags" Target="../tags/tag351.xml"/><Relationship Id="rId24" Type="http://schemas.openxmlformats.org/officeDocument/2006/relationships/tags" Target="../tags/tag350.xml"/><Relationship Id="rId23" Type="http://schemas.openxmlformats.org/officeDocument/2006/relationships/tags" Target="../tags/tag349.xml"/><Relationship Id="rId22" Type="http://schemas.openxmlformats.org/officeDocument/2006/relationships/tags" Target="../tags/tag348.xml"/><Relationship Id="rId21" Type="http://schemas.openxmlformats.org/officeDocument/2006/relationships/tags" Target="../tags/tag347.xml"/><Relationship Id="rId20" Type="http://schemas.openxmlformats.org/officeDocument/2006/relationships/tags" Target="../tags/tag346.xml"/><Relationship Id="rId2" Type="http://schemas.openxmlformats.org/officeDocument/2006/relationships/tags" Target="../tags/tag328.xml"/><Relationship Id="rId19" Type="http://schemas.openxmlformats.org/officeDocument/2006/relationships/tags" Target="../tags/tag345.xml"/><Relationship Id="rId18" Type="http://schemas.openxmlformats.org/officeDocument/2006/relationships/tags" Target="../tags/tag344.xml"/><Relationship Id="rId17" Type="http://schemas.openxmlformats.org/officeDocument/2006/relationships/tags" Target="../tags/tag343.xml"/><Relationship Id="rId16" Type="http://schemas.openxmlformats.org/officeDocument/2006/relationships/tags" Target="../tags/tag342.xml"/><Relationship Id="rId15" Type="http://schemas.openxmlformats.org/officeDocument/2006/relationships/tags" Target="../tags/tag341.xml"/><Relationship Id="rId14" Type="http://schemas.openxmlformats.org/officeDocument/2006/relationships/tags" Target="../tags/tag340.xml"/><Relationship Id="rId13" Type="http://schemas.openxmlformats.org/officeDocument/2006/relationships/tags" Target="../tags/tag339.xml"/><Relationship Id="rId12" Type="http://schemas.openxmlformats.org/officeDocument/2006/relationships/tags" Target="../tags/tag338.xml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365.xml"/><Relationship Id="rId8" Type="http://schemas.openxmlformats.org/officeDocument/2006/relationships/tags" Target="../tags/tag364.xml"/><Relationship Id="rId7" Type="http://schemas.openxmlformats.org/officeDocument/2006/relationships/tags" Target="../tags/tag363.xml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4" Type="http://schemas.openxmlformats.org/officeDocument/2006/relationships/tags" Target="../tags/tag360.xml"/><Relationship Id="rId33" Type="http://schemas.openxmlformats.org/officeDocument/2006/relationships/notesSlide" Target="../notesSlides/notesSlide40.xml"/><Relationship Id="rId32" Type="http://schemas.openxmlformats.org/officeDocument/2006/relationships/slideLayout" Target="../slideLayouts/slideLayout39.xml"/><Relationship Id="rId31" Type="http://schemas.openxmlformats.org/officeDocument/2006/relationships/tags" Target="../tags/tag386.xml"/><Relationship Id="rId30" Type="http://schemas.openxmlformats.org/officeDocument/2006/relationships/image" Target="../media/image14.png"/><Relationship Id="rId3" Type="http://schemas.openxmlformats.org/officeDocument/2006/relationships/tags" Target="../tags/tag359.xml"/><Relationship Id="rId29" Type="http://schemas.openxmlformats.org/officeDocument/2006/relationships/tags" Target="../tags/tag385.xml"/><Relationship Id="rId28" Type="http://schemas.openxmlformats.org/officeDocument/2006/relationships/tags" Target="../tags/tag384.xml"/><Relationship Id="rId27" Type="http://schemas.openxmlformats.org/officeDocument/2006/relationships/tags" Target="../tags/tag383.xml"/><Relationship Id="rId26" Type="http://schemas.openxmlformats.org/officeDocument/2006/relationships/tags" Target="../tags/tag382.xml"/><Relationship Id="rId25" Type="http://schemas.openxmlformats.org/officeDocument/2006/relationships/tags" Target="../tags/tag381.xml"/><Relationship Id="rId24" Type="http://schemas.openxmlformats.org/officeDocument/2006/relationships/tags" Target="../tags/tag380.xml"/><Relationship Id="rId23" Type="http://schemas.openxmlformats.org/officeDocument/2006/relationships/tags" Target="../tags/tag379.xml"/><Relationship Id="rId22" Type="http://schemas.openxmlformats.org/officeDocument/2006/relationships/tags" Target="../tags/tag378.xml"/><Relationship Id="rId21" Type="http://schemas.openxmlformats.org/officeDocument/2006/relationships/tags" Target="../tags/tag377.xml"/><Relationship Id="rId20" Type="http://schemas.openxmlformats.org/officeDocument/2006/relationships/tags" Target="../tags/tag376.xml"/><Relationship Id="rId2" Type="http://schemas.openxmlformats.org/officeDocument/2006/relationships/tags" Target="../tags/tag358.xml"/><Relationship Id="rId19" Type="http://schemas.openxmlformats.org/officeDocument/2006/relationships/tags" Target="../tags/tag375.xml"/><Relationship Id="rId18" Type="http://schemas.openxmlformats.org/officeDocument/2006/relationships/tags" Target="../tags/tag374.xml"/><Relationship Id="rId17" Type="http://schemas.openxmlformats.org/officeDocument/2006/relationships/tags" Target="../tags/tag373.xml"/><Relationship Id="rId16" Type="http://schemas.openxmlformats.org/officeDocument/2006/relationships/tags" Target="../tags/tag372.xml"/><Relationship Id="rId15" Type="http://schemas.openxmlformats.org/officeDocument/2006/relationships/tags" Target="../tags/tag371.xml"/><Relationship Id="rId14" Type="http://schemas.openxmlformats.org/officeDocument/2006/relationships/tags" Target="../tags/tag370.xml"/><Relationship Id="rId13" Type="http://schemas.openxmlformats.org/officeDocument/2006/relationships/tags" Target="../tags/tag369.xml"/><Relationship Id="rId12" Type="http://schemas.openxmlformats.org/officeDocument/2006/relationships/tags" Target="../tags/tag368.xml"/><Relationship Id="rId11" Type="http://schemas.openxmlformats.org/officeDocument/2006/relationships/tags" Target="../tags/tag367.xml"/><Relationship Id="rId10" Type="http://schemas.openxmlformats.org/officeDocument/2006/relationships/tags" Target="../tags/tag366.xml"/><Relationship Id="rId1" Type="http://schemas.openxmlformats.org/officeDocument/2006/relationships/tags" Target="../tags/tag357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395.xml"/><Relationship Id="rId8" Type="http://schemas.openxmlformats.org/officeDocument/2006/relationships/tags" Target="../tags/tag394.xml"/><Relationship Id="rId7" Type="http://schemas.openxmlformats.org/officeDocument/2006/relationships/tags" Target="../tags/tag393.xml"/><Relationship Id="rId6" Type="http://schemas.openxmlformats.org/officeDocument/2006/relationships/tags" Target="../tags/tag392.xml"/><Relationship Id="rId5" Type="http://schemas.openxmlformats.org/officeDocument/2006/relationships/tags" Target="../tags/tag391.xml"/><Relationship Id="rId4" Type="http://schemas.openxmlformats.org/officeDocument/2006/relationships/tags" Target="../tags/tag390.xml"/><Relationship Id="rId30" Type="http://schemas.openxmlformats.org/officeDocument/2006/relationships/notesSlide" Target="../notesSlides/notesSlide41.xml"/><Relationship Id="rId3" Type="http://schemas.openxmlformats.org/officeDocument/2006/relationships/tags" Target="../tags/tag389.xml"/><Relationship Id="rId29" Type="http://schemas.openxmlformats.org/officeDocument/2006/relationships/slideLayout" Target="../slideLayouts/slideLayout27.xml"/><Relationship Id="rId28" Type="http://schemas.openxmlformats.org/officeDocument/2006/relationships/tags" Target="../tags/tag414.xml"/><Relationship Id="rId27" Type="http://schemas.openxmlformats.org/officeDocument/2006/relationships/tags" Target="../tags/tag413.xml"/><Relationship Id="rId26" Type="http://schemas.openxmlformats.org/officeDocument/2006/relationships/tags" Target="../tags/tag412.xml"/><Relationship Id="rId25" Type="http://schemas.openxmlformats.org/officeDocument/2006/relationships/tags" Target="../tags/tag411.xml"/><Relationship Id="rId24" Type="http://schemas.openxmlformats.org/officeDocument/2006/relationships/tags" Target="../tags/tag410.xml"/><Relationship Id="rId23" Type="http://schemas.openxmlformats.org/officeDocument/2006/relationships/tags" Target="../tags/tag409.xml"/><Relationship Id="rId22" Type="http://schemas.openxmlformats.org/officeDocument/2006/relationships/tags" Target="../tags/tag408.xml"/><Relationship Id="rId21" Type="http://schemas.openxmlformats.org/officeDocument/2006/relationships/tags" Target="../tags/tag407.xml"/><Relationship Id="rId20" Type="http://schemas.openxmlformats.org/officeDocument/2006/relationships/tags" Target="../tags/tag406.xml"/><Relationship Id="rId2" Type="http://schemas.openxmlformats.org/officeDocument/2006/relationships/tags" Target="../tags/tag388.xml"/><Relationship Id="rId19" Type="http://schemas.openxmlformats.org/officeDocument/2006/relationships/tags" Target="../tags/tag405.xml"/><Relationship Id="rId18" Type="http://schemas.openxmlformats.org/officeDocument/2006/relationships/tags" Target="../tags/tag404.xml"/><Relationship Id="rId17" Type="http://schemas.openxmlformats.org/officeDocument/2006/relationships/tags" Target="../tags/tag403.xml"/><Relationship Id="rId16" Type="http://schemas.openxmlformats.org/officeDocument/2006/relationships/tags" Target="../tags/tag402.xml"/><Relationship Id="rId15" Type="http://schemas.openxmlformats.org/officeDocument/2006/relationships/tags" Target="../tags/tag401.xml"/><Relationship Id="rId14" Type="http://schemas.openxmlformats.org/officeDocument/2006/relationships/tags" Target="../tags/tag400.xml"/><Relationship Id="rId13" Type="http://schemas.openxmlformats.org/officeDocument/2006/relationships/tags" Target="../tags/tag399.xml"/><Relationship Id="rId12" Type="http://schemas.openxmlformats.org/officeDocument/2006/relationships/tags" Target="../tags/tag398.xml"/><Relationship Id="rId11" Type="http://schemas.openxmlformats.org/officeDocument/2006/relationships/tags" Target="../tags/tag397.xml"/><Relationship Id="rId10" Type="http://schemas.openxmlformats.org/officeDocument/2006/relationships/tags" Target="../tags/tag396.xml"/><Relationship Id="rId1" Type="http://schemas.openxmlformats.org/officeDocument/2006/relationships/tags" Target="../tags/tag38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5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422.xml"/><Relationship Id="rId8" Type="http://schemas.openxmlformats.org/officeDocument/2006/relationships/tags" Target="../tags/tag421.xml"/><Relationship Id="rId7" Type="http://schemas.openxmlformats.org/officeDocument/2006/relationships/tags" Target="../tags/tag420.xml"/><Relationship Id="rId6" Type="http://schemas.openxmlformats.org/officeDocument/2006/relationships/tags" Target="../tags/tag419.xml"/><Relationship Id="rId5" Type="http://schemas.openxmlformats.org/officeDocument/2006/relationships/tags" Target="../tags/tag418.xml"/><Relationship Id="rId4" Type="http://schemas.openxmlformats.org/officeDocument/2006/relationships/tags" Target="../tags/tag417.xml"/><Relationship Id="rId3" Type="http://schemas.openxmlformats.org/officeDocument/2006/relationships/image" Target="../media/image12.png"/><Relationship Id="rId20" Type="http://schemas.openxmlformats.org/officeDocument/2006/relationships/notesSlide" Target="../notesSlides/notesSlide44.xml"/><Relationship Id="rId2" Type="http://schemas.openxmlformats.org/officeDocument/2006/relationships/tags" Target="../tags/tag416.xml"/><Relationship Id="rId19" Type="http://schemas.openxmlformats.org/officeDocument/2006/relationships/slideLayout" Target="../slideLayouts/slideLayout42.xml"/><Relationship Id="rId18" Type="http://schemas.openxmlformats.org/officeDocument/2006/relationships/tags" Target="../tags/tag431.xml"/><Relationship Id="rId17" Type="http://schemas.openxmlformats.org/officeDocument/2006/relationships/tags" Target="../tags/tag430.xml"/><Relationship Id="rId16" Type="http://schemas.openxmlformats.org/officeDocument/2006/relationships/tags" Target="../tags/tag429.xml"/><Relationship Id="rId15" Type="http://schemas.openxmlformats.org/officeDocument/2006/relationships/tags" Target="../tags/tag428.xml"/><Relationship Id="rId14" Type="http://schemas.openxmlformats.org/officeDocument/2006/relationships/tags" Target="../tags/tag427.xml"/><Relationship Id="rId13" Type="http://schemas.openxmlformats.org/officeDocument/2006/relationships/tags" Target="../tags/tag426.xml"/><Relationship Id="rId12" Type="http://schemas.openxmlformats.org/officeDocument/2006/relationships/tags" Target="../tags/tag425.xml"/><Relationship Id="rId11" Type="http://schemas.openxmlformats.org/officeDocument/2006/relationships/tags" Target="../tags/tag424.xml"/><Relationship Id="rId10" Type="http://schemas.openxmlformats.org/officeDocument/2006/relationships/tags" Target="../tags/tag423.xml"/><Relationship Id="rId1" Type="http://schemas.openxmlformats.org/officeDocument/2006/relationships/tags" Target="../tags/tag415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5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438.xml"/><Relationship Id="rId6" Type="http://schemas.openxmlformats.org/officeDocument/2006/relationships/tags" Target="../tags/tag437.xml"/><Relationship Id="rId5" Type="http://schemas.openxmlformats.org/officeDocument/2006/relationships/tags" Target="../tags/tag436.xml"/><Relationship Id="rId4" Type="http://schemas.openxmlformats.org/officeDocument/2006/relationships/tags" Target="../tags/tag435.xml"/><Relationship Id="rId3" Type="http://schemas.openxmlformats.org/officeDocument/2006/relationships/tags" Target="../tags/tag434.xml"/><Relationship Id="rId2" Type="http://schemas.openxmlformats.org/officeDocument/2006/relationships/tags" Target="../tags/tag433.xml"/><Relationship Id="rId1" Type="http://schemas.openxmlformats.org/officeDocument/2006/relationships/tags" Target="../tags/tag4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3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445.xml"/><Relationship Id="rId6" Type="http://schemas.openxmlformats.org/officeDocument/2006/relationships/tags" Target="../tags/tag444.xml"/><Relationship Id="rId5" Type="http://schemas.openxmlformats.org/officeDocument/2006/relationships/tags" Target="../tags/tag443.xml"/><Relationship Id="rId4" Type="http://schemas.openxmlformats.org/officeDocument/2006/relationships/tags" Target="../tags/tag442.xml"/><Relationship Id="rId3" Type="http://schemas.openxmlformats.org/officeDocument/2006/relationships/tags" Target="../tags/tag441.xml"/><Relationship Id="rId2" Type="http://schemas.openxmlformats.org/officeDocument/2006/relationships/tags" Target="../tags/tag440.xml"/><Relationship Id="rId1" Type="http://schemas.openxmlformats.org/officeDocument/2006/relationships/tags" Target="../tags/tag439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4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" Type="http://schemas.openxmlformats.org/officeDocument/2006/relationships/tags" Target="../tags/tag446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5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459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" Type="http://schemas.openxmlformats.org/officeDocument/2006/relationships/tags" Target="../tags/tag453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6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466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3" Type="http://schemas.openxmlformats.org/officeDocument/2006/relationships/tags" Target="../tags/tag462.xml"/><Relationship Id="rId2" Type="http://schemas.openxmlformats.org/officeDocument/2006/relationships/tags" Target="../tags/tag461.xml"/><Relationship Id="rId1" Type="http://schemas.openxmlformats.org/officeDocument/2006/relationships/tags" Target="../tags/tag460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7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473.xml"/><Relationship Id="rId6" Type="http://schemas.openxmlformats.org/officeDocument/2006/relationships/tags" Target="../tags/tag472.xml"/><Relationship Id="rId5" Type="http://schemas.openxmlformats.org/officeDocument/2006/relationships/tags" Target="../tags/tag471.xml"/><Relationship Id="rId4" Type="http://schemas.openxmlformats.org/officeDocument/2006/relationships/tags" Target="../tags/tag470.xml"/><Relationship Id="rId3" Type="http://schemas.openxmlformats.org/officeDocument/2006/relationships/tags" Target="../tags/tag469.xml"/><Relationship Id="rId2" Type="http://schemas.openxmlformats.org/officeDocument/2006/relationships/tags" Target="../tags/tag468.xml"/><Relationship Id="rId1" Type="http://schemas.openxmlformats.org/officeDocument/2006/relationships/tags" Target="../tags/tag467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8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480.xml"/><Relationship Id="rId6" Type="http://schemas.openxmlformats.org/officeDocument/2006/relationships/tags" Target="../tags/tag479.xml"/><Relationship Id="rId5" Type="http://schemas.openxmlformats.org/officeDocument/2006/relationships/tags" Target="../tags/tag478.xml"/><Relationship Id="rId4" Type="http://schemas.openxmlformats.org/officeDocument/2006/relationships/tags" Target="../tags/tag477.xml"/><Relationship Id="rId3" Type="http://schemas.openxmlformats.org/officeDocument/2006/relationships/tags" Target="../tags/tag476.xml"/><Relationship Id="rId2" Type="http://schemas.openxmlformats.org/officeDocument/2006/relationships/tags" Target="../tags/tag475.xml"/><Relationship Id="rId1" Type="http://schemas.openxmlformats.org/officeDocument/2006/relationships/tags" Target="../tags/tag474.xml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9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487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Relationship Id="rId3" Type="http://schemas.openxmlformats.org/officeDocument/2006/relationships/tags" Target="../tags/tag483.xml"/><Relationship Id="rId2" Type="http://schemas.openxmlformats.org/officeDocument/2006/relationships/tags" Target="../tags/tag482.xml"/><Relationship Id="rId1" Type="http://schemas.openxmlformats.org/officeDocument/2006/relationships/tags" Target="../tags/tag48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0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494.xml"/><Relationship Id="rId6" Type="http://schemas.openxmlformats.org/officeDocument/2006/relationships/tags" Target="../tags/tag493.xml"/><Relationship Id="rId5" Type="http://schemas.openxmlformats.org/officeDocument/2006/relationships/tags" Target="../tags/tag492.xml"/><Relationship Id="rId4" Type="http://schemas.openxmlformats.org/officeDocument/2006/relationships/tags" Target="../tags/tag491.xml"/><Relationship Id="rId3" Type="http://schemas.openxmlformats.org/officeDocument/2006/relationships/tags" Target="../tags/tag490.xml"/><Relationship Id="rId2" Type="http://schemas.openxmlformats.org/officeDocument/2006/relationships/tags" Target="../tags/tag489.xml"/><Relationship Id="rId1" Type="http://schemas.openxmlformats.org/officeDocument/2006/relationships/tags" Target="../tags/tag488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1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501.xml"/><Relationship Id="rId6" Type="http://schemas.openxmlformats.org/officeDocument/2006/relationships/tags" Target="../tags/tag500.xml"/><Relationship Id="rId5" Type="http://schemas.openxmlformats.org/officeDocument/2006/relationships/tags" Target="../tags/tag499.xml"/><Relationship Id="rId4" Type="http://schemas.openxmlformats.org/officeDocument/2006/relationships/tags" Target="../tags/tag498.xml"/><Relationship Id="rId3" Type="http://schemas.openxmlformats.org/officeDocument/2006/relationships/tags" Target="../tags/tag497.xml"/><Relationship Id="rId2" Type="http://schemas.openxmlformats.org/officeDocument/2006/relationships/tags" Target="../tags/tag496.xml"/><Relationship Id="rId1" Type="http://schemas.openxmlformats.org/officeDocument/2006/relationships/tags" Target="../tags/tag495.xml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2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508.xml"/><Relationship Id="rId6" Type="http://schemas.openxmlformats.org/officeDocument/2006/relationships/tags" Target="../tags/tag507.xml"/><Relationship Id="rId5" Type="http://schemas.openxmlformats.org/officeDocument/2006/relationships/tags" Target="../tags/tag506.xml"/><Relationship Id="rId4" Type="http://schemas.openxmlformats.org/officeDocument/2006/relationships/tags" Target="../tags/tag505.xml"/><Relationship Id="rId3" Type="http://schemas.openxmlformats.org/officeDocument/2006/relationships/tags" Target="../tags/tag504.xml"/><Relationship Id="rId2" Type="http://schemas.openxmlformats.org/officeDocument/2006/relationships/tags" Target="../tags/tag503.xml"/><Relationship Id="rId1" Type="http://schemas.openxmlformats.org/officeDocument/2006/relationships/tags" Target="../tags/tag502.xml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3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515.xml"/><Relationship Id="rId6" Type="http://schemas.openxmlformats.org/officeDocument/2006/relationships/tags" Target="../tags/tag514.xml"/><Relationship Id="rId5" Type="http://schemas.openxmlformats.org/officeDocument/2006/relationships/tags" Target="../tags/tag513.xml"/><Relationship Id="rId4" Type="http://schemas.openxmlformats.org/officeDocument/2006/relationships/tags" Target="../tags/tag512.xml"/><Relationship Id="rId3" Type="http://schemas.openxmlformats.org/officeDocument/2006/relationships/tags" Target="../tags/tag511.xml"/><Relationship Id="rId2" Type="http://schemas.openxmlformats.org/officeDocument/2006/relationships/tags" Target="../tags/tag510.xml"/><Relationship Id="rId1" Type="http://schemas.openxmlformats.org/officeDocument/2006/relationships/tags" Target="../tags/tag509.xml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4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522.xml"/><Relationship Id="rId6" Type="http://schemas.openxmlformats.org/officeDocument/2006/relationships/tags" Target="../tags/tag521.xml"/><Relationship Id="rId5" Type="http://schemas.openxmlformats.org/officeDocument/2006/relationships/tags" Target="../tags/tag520.xml"/><Relationship Id="rId4" Type="http://schemas.openxmlformats.org/officeDocument/2006/relationships/tags" Target="../tags/tag519.xml"/><Relationship Id="rId3" Type="http://schemas.openxmlformats.org/officeDocument/2006/relationships/tags" Target="../tags/tag518.xml"/><Relationship Id="rId2" Type="http://schemas.openxmlformats.org/officeDocument/2006/relationships/tags" Target="../tags/tag517.xml"/><Relationship Id="rId1" Type="http://schemas.openxmlformats.org/officeDocument/2006/relationships/tags" Target="../tags/tag516.xml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5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529.xml"/><Relationship Id="rId6" Type="http://schemas.openxmlformats.org/officeDocument/2006/relationships/tags" Target="../tags/tag528.xml"/><Relationship Id="rId5" Type="http://schemas.openxmlformats.org/officeDocument/2006/relationships/tags" Target="../tags/tag527.xml"/><Relationship Id="rId4" Type="http://schemas.openxmlformats.org/officeDocument/2006/relationships/tags" Target="../tags/tag526.xml"/><Relationship Id="rId3" Type="http://schemas.openxmlformats.org/officeDocument/2006/relationships/tags" Target="../tags/tag525.xml"/><Relationship Id="rId2" Type="http://schemas.openxmlformats.org/officeDocument/2006/relationships/tags" Target="../tags/tag524.xml"/><Relationship Id="rId1" Type="http://schemas.openxmlformats.org/officeDocument/2006/relationships/tags" Target="../tags/tag523.xml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6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536.xml"/><Relationship Id="rId6" Type="http://schemas.openxmlformats.org/officeDocument/2006/relationships/tags" Target="../tags/tag535.xml"/><Relationship Id="rId5" Type="http://schemas.openxmlformats.org/officeDocument/2006/relationships/tags" Target="../tags/tag534.xml"/><Relationship Id="rId4" Type="http://schemas.openxmlformats.org/officeDocument/2006/relationships/tags" Target="../tags/tag533.xml"/><Relationship Id="rId3" Type="http://schemas.openxmlformats.org/officeDocument/2006/relationships/tags" Target="../tags/tag532.xml"/><Relationship Id="rId2" Type="http://schemas.openxmlformats.org/officeDocument/2006/relationships/tags" Target="../tags/tag531.xml"/><Relationship Id="rId1" Type="http://schemas.openxmlformats.org/officeDocument/2006/relationships/tags" Target="../tags/tag530.xml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7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543.xml"/><Relationship Id="rId6" Type="http://schemas.openxmlformats.org/officeDocument/2006/relationships/tags" Target="../tags/tag542.xml"/><Relationship Id="rId5" Type="http://schemas.openxmlformats.org/officeDocument/2006/relationships/tags" Target="../tags/tag541.xml"/><Relationship Id="rId4" Type="http://schemas.openxmlformats.org/officeDocument/2006/relationships/tags" Target="../tags/tag540.xml"/><Relationship Id="rId3" Type="http://schemas.openxmlformats.org/officeDocument/2006/relationships/tags" Target="../tags/tag539.xml"/><Relationship Id="rId2" Type="http://schemas.openxmlformats.org/officeDocument/2006/relationships/tags" Target="../tags/tag538.xml"/><Relationship Id="rId1" Type="http://schemas.openxmlformats.org/officeDocument/2006/relationships/tags" Target="../tags/tag537.xml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8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550.xml"/><Relationship Id="rId6" Type="http://schemas.openxmlformats.org/officeDocument/2006/relationships/tags" Target="../tags/tag549.xml"/><Relationship Id="rId5" Type="http://schemas.openxmlformats.org/officeDocument/2006/relationships/tags" Target="../tags/tag548.xml"/><Relationship Id="rId4" Type="http://schemas.openxmlformats.org/officeDocument/2006/relationships/tags" Target="../tags/tag547.xml"/><Relationship Id="rId3" Type="http://schemas.openxmlformats.org/officeDocument/2006/relationships/tags" Target="../tags/tag546.xml"/><Relationship Id="rId2" Type="http://schemas.openxmlformats.org/officeDocument/2006/relationships/tags" Target="../tags/tag545.xml"/><Relationship Id="rId1" Type="http://schemas.openxmlformats.org/officeDocument/2006/relationships/tags" Target="../tags/tag54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73063" y="161925"/>
            <a:ext cx="7626350" cy="59055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2024</a:t>
            </a:r>
            <a:r>
              <a:rPr lang="zh-CN" altLang="en-US"/>
              <a:t>年秋季学期</a:t>
            </a:r>
            <a:r>
              <a:rPr lang="en-US" altLang="zh-CN"/>
              <a:t>《</a:t>
            </a:r>
            <a:r>
              <a:rPr lang="zh-CN" altLang="en-US"/>
              <a:t>编译原理和技术</a:t>
            </a:r>
            <a:r>
              <a:rPr lang="en-US" altLang="zh-CN"/>
              <a:t>》 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1524000" y="3729359"/>
            <a:ext cx="9144000" cy="2659717"/>
          </a:xfrm>
        </p:spPr>
        <p:txBody>
          <a:bodyPr/>
          <a:lstStyle/>
          <a:p>
            <a:pPr fontAlgn="b"/>
            <a:endParaRPr lang="en-US" altLang="zh-CN"/>
          </a:p>
          <a:p>
            <a:pPr fontAlgn="b"/>
            <a:endParaRPr lang="en-US" altLang="zh-CN"/>
          </a:p>
          <a:p>
            <a:pPr fontAlgn="b"/>
            <a:r>
              <a:rPr lang="zh-CN" altLang="en-US"/>
              <a:t>刘睿博</a:t>
            </a:r>
            <a:endParaRPr lang="zh-CN" altLang="en-US"/>
          </a:p>
          <a:p>
            <a:pPr fontAlgn="b"/>
            <a:r>
              <a:rPr lang="zh-CN" altLang="en-US"/>
              <a:t>编译原理</a:t>
            </a:r>
            <a:r>
              <a:rPr lang="zh-CN" altLang="en-US"/>
              <a:t>课程组</a:t>
            </a:r>
            <a:endParaRPr lang="zh-CN" altLang="en-US"/>
          </a:p>
          <a:p>
            <a:pPr fontAlgn="b"/>
            <a:r>
              <a:rPr lang="zh-CN" altLang="en-US"/>
              <a:t>中国科学技术大学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1524000" y="148255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/>
              <a:t>Lab4 </a:t>
            </a:r>
            <a:endParaRPr lang="en-US" altLang="zh-CN"/>
          </a:p>
          <a:p>
            <a:r>
              <a:rPr lang="en-US" altLang="zh-CN"/>
              <a:t>Mem2Reg 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49290" y="77304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基本思想：对内存变量使用基于栈的到达定义分析</a:t>
            </a:r>
            <a:endParaRPr lang="en-US" altLang="zh-CN"/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按行扫描该基本块中的所有指令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err="1">
                <a:latin typeface="微软雅黑" panose="020B0503020204020204" pitchFamily="34" charset="-122"/>
                <a:ea typeface="微软雅黑" panose="020B0503020204020204" pitchFamily="34" charset="-122"/>
              </a:rPr>
              <a:t>alloca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指令，建立相关变量的栈；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指令，将需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的值入栈；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指令，使用栈顶元素替换目标寄存器的所有使用；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过程：对内存变量使用基于栈的到达定义分析</a:t>
            </a:r>
            <a:endParaRPr lang="en-US" altLang="zh-CN"/>
          </a:p>
          <a:p>
            <a:pPr lvl="1"/>
            <a:r>
              <a:rPr lang="zh-CN" altLang="en-US"/>
              <a:t>按行扫描该基本块中的所有指令</a:t>
            </a:r>
            <a:endParaRPr lang="en-US" altLang="zh-CN"/>
          </a:p>
          <a:p>
            <a:pPr lvl="2"/>
            <a:r>
              <a:rPr lang="zh-CN" altLang="en-US" sz="2400" b="1">
                <a:solidFill>
                  <a:srgbClr val="FF0000"/>
                </a:solidFill>
              </a:rPr>
              <a:t>对</a:t>
            </a:r>
            <a:r>
              <a:rPr lang="en-US" altLang="zh-CN" sz="2400" b="1" err="1">
                <a:solidFill>
                  <a:srgbClr val="FF0000"/>
                </a:solidFill>
              </a:rPr>
              <a:t>alloca</a:t>
            </a:r>
            <a:r>
              <a:rPr lang="zh-CN" altLang="en-US" sz="2400" b="1">
                <a:solidFill>
                  <a:srgbClr val="FF0000"/>
                </a:solidFill>
              </a:rPr>
              <a:t>指令，建立相关变量的栈；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134" y="2460625"/>
            <a:ext cx="8261350" cy="42608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过程：对内存变量使用基于栈的到达定义分析</a:t>
            </a:r>
            <a:endParaRPr lang="en-US" altLang="zh-CN"/>
          </a:p>
          <a:p>
            <a:pPr lvl="1"/>
            <a:r>
              <a:rPr lang="zh-CN" altLang="en-US"/>
              <a:t>按行扫描该基本块中的所有指令</a:t>
            </a:r>
            <a:endParaRPr lang="en-US" altLang="zh-CN"/>
          </a:p>
          <a:p>
            <a:pPr lvl="2"/>
            <a:r>
              <a:rPr lang="zh-CN" altLang="en-US" sz="2200" b="1">
                <a:solidFill>
                  <a:srgbClr val="FF0000"/>
                </a:solidFill>
              </a:rPr>
              <a:t>对</a:t>
            </a:r>
            <a:r>
              <a:rPr lang="en-US" altLang="zh-CN" sz="2200" b="1">
                <a:solidFill>
                  <a:srgbClr val="FF0000"/>
                </a:solidFill>
              </a:rPr>
              <a:t>store</a:t>
            </a:r>
            <a:r>
              <a:rPr lang="zh-CN" altLang="en-US" sz="2200" b="1">
                <a:solidFill>
                  <a:srgbClr val="FF0000"/>
                </a:solidFill>
              </a:rPr>
              <a:t>指令，将需</a:t>
            </a:r>
            <a:r>
              <a:rPr lang="en-US" altLang="zh-CN" sz="2200" b="1">
                <a:solidFill>
                  <a:srgbClr val="FF0000"/>
                </a:solidFill>
              </a:rPr>
              <a:t>store</a:t>
            </a:r>
            <a:r>
              <a:rPr lang="zh-CN" altLang="en-US" sz="2200" b="1">
                <a:solidFill>
                  <a:srgbClr val="FF0000"/>
                </a:solidFill>
              </a:rPr>
              <a:t>的值入栈；</a:t>
            </a:r>
            <a:endParaRPr lang="en-US" altLang="zh-CN" sz="2200" b="1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134" y="2460625"/>
            <a:ext cx="8261350" cy="42608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过程：对内存变量使用基于栈的到达定义分析</a:t>
            </a:r>
            <a:endParaRPr lang="en-US" altLang="zh-CN"/>
          </a:p>
          <a:p>
            <a:pPr lvl="1"/>
            <a:r>
              <a:rPr lang="zh-CN" altLang="en-US"/>
              <a:t>按行扫描该基本块中的所有指令</a:t>
            </a:r>
            <a:endParaRPr lang="en-US" altLang="zh-CN"/>
          </a:p>
          <a:p>
            <a:pPr lvl="2"/>
            <a:r>
              <a:rPr lang="zh-CN" altLang="en-US" sz="2200" b="1">
                <a:solidFill>
                  <a:srgbClr val="FF0000"/>
                </a:solidFill>
              </a:rPr>
              <a:t>对</a:t>
            </a:r>
            <a:r>
              <a:rPr lang="en-US" altLang="zh-CN" sz="2200" b="1">
                <a:solidFill>
                  <a:srgbClr val="FF0000"/>
                </a:solidFill>
              </a:rPr>
              <a:t>load</a:t>
            </a:r>
            <a:r>
              <a:rPr lang="zh-CN" altLang="en-US" sz="2200" b="1">
                <a:solidFill>
                  <a:srgbClr val="FF0000"/>
                </a:solidFill>
              </a:rPr>
              <a:t>指令，使用栈顶元素替换目标寄存器的所有使用；</a:t>
            </a:r>
            <a:endParaRPr lang="en-US" altLang="zh-CN" sz="2200" b="1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134" y="2460625"/>
            <a:ext cx="8261350" cy="42608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过程：对内存变量使用基于栈的到达定义分析</a:t>
            </a:r>
            <a:endParaRPr lang="en-US" altLang="zh-CN"/>
          </a:p>
          <a:p>
            <a:pPr lvl="1"/>
            <a:r>
              <a:rPr lang="zh-CN" altLang="en-US"/>
              <a:t>按行扫描该基本块中的所有指令</a:t>
            </a:r>
            <a:endParaRPr lang="en-US" altLang="zh-CN"/>
          </a:p>
          <a:p>
            <a:pPr lvl="2"/>
            <a:r>
              <a:rPr lang="zh-CN" altLang="en-US" sz="2200" b="1">
                <a:solidFill>
                  <a:srgbClr val="FF0000"/>
                </a:solidFill>
              </a:rPr>
              <a:t>对</a:t>
            </a:r>
            <a:r>
              <a:rPr lang="en-US" altLang="zh-CN" sz="2200" b="1">
                <a:solidFill>
                  <a:srgbClr val="FF0000"/>
                </a:solidFill>
              </a:rPr>
              <a:t>store</a:t>
            </a:r>
            <a:r>
              <a:rPr lang="zh-CN" altLang="en-US" sz="2200" b="1">
                <a:solidFill>
                  <a:srgbClr val="FF0000"/>
                </a:solidFill>
              </a:rPr>
              <a:t>指令，将需</a:t>
            </a:r>
            <a:r>
              <a:rPr lang="en-US" altLang="zh-CN" sz="2200" b="1">
                <a:solidFill>
                  <a:srgbClr val="FF0000"/>
                </a:solidFill>
              </a:rPr>
              <a:t>store</a:t>
            </a:r>
            <a:r>
              <a:rPr lang="zh-CN" altLang="en-US" sz="2200" b="1">
                <a:solidFill>
                  <a:srgbClr val="FF0000"/>
                </a:solidFill>
              </a:rPr>
              <a:t>的值入栈；</a:t>
            </a:r>
            <a:endParaRPr lang="en-US" altLang="zh-CN" sz="2200" b="1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134" y="2460625"/>
            <a:ext cx="8261350" cy="4260850"/>
          </a:xfrm>
          <a:prstGeom prst="rect">
            <a:avLst/>
          </a:prstGeom>
        </p:spPr>
      </p:pic>
      <p:sp>
        <p:nvSpPr>
          <p:cNvPr id="1025" name="矩形 1024"/>
          <p:cNvSpPr>
            <a:spLocks noChangeAspect="1"/>
          </p:cNvSpPr>
          <p:nvPr/>
        </p:nvSpPr>
        <p:spPr>
          <a:xfrm>
            <a:off x="3784600" y="2460625"/>
            <a:ext cx="8261350" cy="42608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过程：对内存变量使用基于栈的到达定义分析</a:t>
            </a:r>
            <a:endParaRPr lang="en-US" altLang="zh-CN"/>
          </a:p>
          <a:p>
            <a:pPr lvl="1"/>
            <a:r>
              <a:rPr lang="zh-CN" altLang="en-US"/>
              <a:t>按行扫描该基本块中的所有指令</a:t>
            </a:r>
            <a:endParaRPr lang="en-US" altLang="zh-CN"/>
          </a:p>
          <a:p>
            <a:pPr lvl="1"/>
            <a:r>
              <a:rPr lang="zh-CN" altLang="en-US"/>
              <a:t>扫描结束后，删除所有</a:t>
            </a:r>
            <a:r>
              <a:rPr lang="en-US" altLang="zh-CN" err="1"/>
              <a:t>alloca</a:t>
            </a:r>
            <a:r>
              <a:rPr lang="en-US" altLang="zh-CN"/>
              <a:t>/load/store</a:t>
            </a:r>
            <a:r>
              <a:rPr lang="zh-CN" altLang="en-US"/>
              <a:t>指令；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69628" y="3429000"/>
            <a:ext cx="3461118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define i32 @</a:t>
            </a:r>
            <a:r>
              <a:rPr lang="da-DK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main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{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label_entry: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op1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add i32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op3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mul i32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op1,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ret i32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9124" y="2997229"/>
            <a:ext cx="3754276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define i32 @</a:t>
            </a:r>
            <a:r>
              <a:rPr lang="da-DK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main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{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label_entry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</a:t>
            </a:r>
            <a:r>
              <a:rPr lang="da-DK" altLang="zh-CN" b="1" strike="sngStrike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%op0 = alloca i32</a:t>
            </a:r>
            <a:endParaRPr lang="da-DK" altLang="zh-CN" b="1" strike="sngStrike">
              <a:solidFill>
                <a:srgbClr val="F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op1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add i32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</a:t>
            </a:r>
            <a:r>
              <a:rPr lang="da-DK" altLang="zh-CN" b="1" strike="sngStrike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store i32 %op1, i32* %op0</a:t>
            </a:r>
            <a:endParaRPr lang="da-DK" altLang="zh-CN" b="1" strike="sngStrike">
              <a:solidFill>
                <a:srgbClr val="F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</a:t>
            </a:r>
            <a:r>
              <a:rPr lang="da-DK" altLang="zh-CN" b="1" strike="sngStrike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%op2 = load i32, i32* %op0</a:t>
            </a:r>
            <a:endParaRPr lang="da-DK" altLang="zh-CN" b="1" strike="sngStrike">
              <a:solidFill>
                <a:srgbClr val="F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op3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mul i32 </a:t>
            </a:r>
            <a:r>
              <a:rPr lang="da-DK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</a:t>
            </a:r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op2,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</a:t>
            </a:r>
            <a:r>
              <a:rPr lang="da-DK" altLang="zh-CN" b="1" strike="sngStrike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store i32 %op3, i32* %op0</a:t>
            </a:r>
            <a:endParaRPr lang="da-DK" altLang="zh-CN" b="1" strike="sngStrike">
              <a:solidFill>
                <a:srgbClr val="F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ret i32 </a:t>
            </a:r>
            <a:r>
              <a:rPr lang="da-DK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da-DK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右箭头 4"/>
          <p:cNvSpPr/>
          <p:nvPr/>
        </p:nvSpPr>
        <p:spPr>
          <a:xfrm>
            <a:off x="5581280" y="4056184"/>
            <a:ext cx="945364" cy="52296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83810" y="3371487"/>
            <a:ext cx="1885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删除已经处理完毕的内存操作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5499" y="1056905"/>
            <a:ext cx="11901001" cy="4860834"/>
          </a:xfrm>
        </p:spPr>
        <p:txBody>
          <a:bodyPr/>
          <a:lstStyle/>
          <a:p>
            <a:r>
              <a:rPr lang="zh-CN" altLang="en-US"/>
              <a:t>考虑更一般的</a:t>
            </a:r>
            <a:r>
              <a:rPr lang="en-US" altLang="zh-CN"/>
              <a:t>IR</a:t>
            </a:r>
            <a:r>
              <a:rPr lang="zh-CN" altLang="en-US"/>
              <a:t>情况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67396" y="1604963"/>
            <a:ext cx="2419597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main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{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x;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(</a:t>
            </a:r>
            <a:r>
              <a:rPr lang="en-US" altLang="zh-CN" b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    x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else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    x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return x;</a:t>
            </a:r>
            <a:endParaRPr lang="en-US" altLang="zh-CN" b="0">
              <a:solidFill>
                <a:srgbClr val="F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693226" y="4041569"/>
            <a:ext cx="3864238" cy="9528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031483" y="5001493"/>
            <a:ext cx="2525981" cy="571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60324" y="5440005"/>
            <a:ext cx="4271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%7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的值即可能取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，也可能取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%9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，此时有多个定义，基于栈的到达定义分析无法处理，怎么办？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2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777055" y="1419101"/>
            <a:ext cx="6078765" cy="4032027"/>
            <a:chOff x="5828440" y="1227582"/>
            <a:chExt cx="6078765" cy="4032027"/>
          </a:xfrm>
        </p:grpSpPr>
        <p:sp>
          <p:nvSpPr>
            <p:cNvPr id="18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21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22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23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7608849" y="4605443"/>
              <a:ext cx="3055931" cy="654166"/>
              <a:chOff x="7288773" y="4974726"/>
              <a:chExt cx="3055931" cy="654166"/>
            </a:xfrm>
          </p:grpSpPr>
          <p:sp>
            <p:nvSpPr>
              <p:cNvPr id="24" name="Rectangle 35"/>
              <p:cNvSpPr>
                <a:spLocks noChangeArrowheads="1"/>
              </p:cNvSpPr>
              <p:nvPr/>
            </p:nvSpPr>
            <p:spPr bwMode="auto">
              <a:xfrm>
                <a:off x="10070066" y="497472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7288773" y="5044117"/>
                <a:ext cx="271026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5499" y="1056904"/>
            <a:ext cx="5843623" cy="5605153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zh-CN" sz="1800" kern="0">
                <a:effectLst/>
                <a:cs typeface="Times New Roman" panose="02020503050405090304" pitchFamily="18" charset="0"/>
              </a:rPr>
              <a:t>在程序的控制流图中的分支节点处，合并不同路径上变量的定义。</a:t>
            </a:r>
            <a:endParaRPr lang="en-US" altLang="zh-CN" sz="1800" kern="0">
              <a:effectLst/>
              <a:cs typeface="Times New Roman" panose="02020503050405090304" pitchFamily="18" charset="0"/>
            </a:endParaRPr>
          </a:p>
          <a:p>
            <a:pPr lvl="1"/>
            <a:r>
              <a:rPr lang="zh-CN" altLang="en-US" sz="1800" kern="0">
                <a:cs typeface="Times New Roman" panose="02020503050405090304" pitchFamily="18" charset="0"/>
              </a:rPr>
              <a:t>当从</a:t>
            </a:r>
            <a:r>
              <a:rPr lang="en-US" altLang="zh-CN" sz="1800" kern="0">
                <a:cs typeface="Times New Roman" panose="02020503050405090304" pitchFamily="18" charset="0"/>
              </a:rPr>
              <a:t>5</a:t>
            </a:r>
            <a:r>
              <a:rPr lang="zh-CN" altLang="en-US" sz="1800" kern="0">
                <a:cs typeface="Times New Roman" panose="02020503050405090304" pitchFamily="18" charset="0"/>
              </a:rPr>
              <a:t>号基本块进入</a:t>
            </a:r>
            <a:r>
              <a:rPr lang="en-US" altLang="zh-CN" sz="1800" kern="0">
                <a:cs typeface="Times New Roman" panose="02020503050405090304" pitchFamily="18" charset="0"/>
              </a:rPr>
              <a:t>6</a:t>
            </a:r>
            <a:r>
              <a:rPr lang="zh-CN" altLang="en-US" sz="1800" kern="0">
                <a:cs typeface="Times New Roman" panose="02020503050405090304" pitchFamily="18" charset="0"/>
              </a:rPr>
              <a:t>号基本块，</a:t>
            </a:r>
            <a:r>
              <a:rPr lang="en-US" altLang="zh-CN" sz="1800" kern="0">
                <a:cs typeface="Times New Roman" panose="02020503050405090304" pitchFamily="18" charset="0"/>
              </a:rPr>
              <a:t>%7</a:t>
            </a:r>
            <a:r>
              <a:rPr lang="zh-CN" altLang="en-US" sz="1800" kern="0">
                <a:cs typeface="Times New Roman" panose="02020503050405090304" pitchFamily="18" charset="0"/>
              </a:rPr>
              <a:t>取</a:t>
            </a:r>
            <a:r>
              <a:rPr lang="en-US" altLang="zh-CN" sz="1800" kern="0">
                <a:cs typeface="Times New Roman" panose="02020503050405090304" pitchFamily="18" charset="0"/>
              </a:rPr>
              <a:t>1</a:t>
            </a:r>
            <a:r>
              <a:rPr lang="zh-CN" altLang="en-US" sz="1800" kern="0">
                <a:cs typeface="Times New Roman" panose="02020503050405090304" pitchFamily="18" charset="0"/>
              </a:rPr>
              <a:t>；</a:t>
            </a:r>
            <a:endParaRPr lang="en-US" altLang="zh-CN" sz="1800" kern="0">
              <a:cs typeface="Times New Roman" panose="02020503050405090304" pitchFamily="18" charset="0"/>
            </a:endParaRPr>
          </a:p>
          <a:p>
            <a:pPr lvl="1"/>
            <a:r>
              <a:rPr lang="zh-CN" altLang="en-US" sz="1800" kern="0">
                <a:cs typeface="Times New Roman" panose="02020503050405090304" pitchFamily="18" charset="0"/>
              </a:rPr>
              <a:t>当从</a:t>
            </a:r>
            <a:r>
              <a:rPr lang="en-US" altLang="zh-CN" sz="1800" kern="0">
                <a:cs typeface="Times New Roman" panose="02020503050405090304" pitchFamily="18" charset="0"/>
              </a:rPr>
              <a:t>8</a:t>
            </a:r>
            <a:r>
              <a:rPr lang="zh-CN" altLang="en-US" sz="1800" kern="0">
                <a:cs typeface="Times New Roman" panose="02020503050405090304" pitchFamily="18" charset="0"/>
              </a:rPr>
              <a:t>号基本块进入</a:t>
            </a:r>
            <a:r>
              <a:rPr lang="en-US" altLang="zh-CN" sz="1800" kern="0">
                <a:cs typeface="Times New Roman" panose="02020503050405090304" pitchFamily="18" charset="0"/>
              </a:rPr>
              <a:t>3</a:t>
            </a:r>
            <a:r>
              <a:rPr lang="zh-CN" altLang="en-US" sz="1800" kern="0">
                <a:cs typeface="Times New Roman" panose="02020503050405090304" pitchFamily="18" charset="0"/>
              </a:rPr>
              <a:t>号基本块，</a:t>
            </a:r>
            <a:r>
              <a:rPr lang="en-US" altLang="zh-CN" sz="1800" kern="0">
                <a:cs typeface="Times New Roman" panose="02020503050405090304" pitchFamily="18" charset="0"/>
              </a:rPr>
              <a:t>%7</a:t>
            </a:r>
            <a:r>
              <a:rPr lang="zh-CN" altLang="en-US" sz="1800" kern="0">
                <a:cs typeface="Times New Roman" panose="02020503050405090304" pitchFamily="18" charset="0"/>
              </a:rPr>
              <a:t>取</a:t>
            </a:r>
            <a:r>
              <a:rPr lang="en-US" altLang="zh-CN" sz="1800" kern="0">
                <a:cs typeface="Times New Roman" panose="02020503050405090304" pitchFamily="18" charset="0"/>
              </a:rPr>
              <a:t>%9</a:t>
            </a:r>
            <a:r>
              <a:rPr lang="zh-CN" altLang="en-US" sz="1800" kern="0">
                <a:cs typeface="Times New Roman" panose="02020503050405090304" pitchFamily="18" charset="0"/>
              </a:rPr>
              <a:t>；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777055" y="1419101"/>
            <a:ext cx="6078765" cy="4034053"/>
            <a:chOff x="5828440" y="1227582"/>
            <a:chExt cx="6078765" cy="4034053"/>
          </a:xfrm>
        </p:grpSpPr>
        <p:sp>
          <p:nvSpPr>
            <p:cNvPr id="23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7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605446" y="4592687"/>
              <a:ext cx="4478486" cy="668948"/>
              <a:chOff x="6285370" y="4961970"/>
              <a:chExt cx="4478486" cy="668948"/>
            </a:xfrm>
          </p:grpSpPr>
          <p:sp>
            <p:nvSpPr>
              <p:cNvPr id="31" name="Rectangle 35"/>
              <p:cNvSpPr>
                <a:spLocks noChangeArrowheads="1"/>
              </p:cNvSpPr>
              <p:nvPr/>
            </p:nvSpPr>
            <p:spPr bwMode="auto">
              <a:xfrm>
                <a:off x="6285370" y="4961970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6626196" y="5046143"/>
                <a:ext cx="4137660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rgbClr val="00B05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phi i32 [ 1, %5 ], [ %9, %8 ]</a:t>
                </a:r>
                <a:endParaRPr lang="en-US" altLang="zh-CN" sz="1600" b="1">
                  <a:solidFill>
                    <a:srgbClr val="00B050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的一般过程：</a:t>
            </a:r>
            <a:endParaRPr lang="en-US" altLang="zh-CN"/>
          </a:p>
          <a:p>
            <a:pPr marL="768350" lvl="1" indent="-457200">
              <a:buFont typeface="+mj-lt"/>
              <a:buAutoNum type="arabicPeriod"/>
            </a:pPr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  （基于支配树分析）</a:t>
            </a:r>
            <a:endParaRPr lang="en-US" altLang="zh-CN"/>
          </a:p>
          <a:p>
            <a:pPr lvl="2"/>
            <a:r>
              <a:rPr lang="zh-CN" altLang="en-US"/>
              <a:t>通过插入</a:t>
            </a:r>
            <a:r>
              <a:rPr lang="en-US" altLang="zh-CN"/>
              <a:t>phi</a:t>
            </a:r>
            <a:r>
              <a:rPr lang="zh-CN" altLang="en-US"/>
              <a:t>函数解决交汇块定义冲突问题</a:t>
            </a:r>
            <a:endParaRPr lang="en-US" altLang="zh-CN"/>
          </a:p>
          <a:p>
            <a:pPr lvl="2"/>
            <a:r>
              <a:rPr lang="zh-CN" altLang="en-US"/>
              <a:t>仅插入</a:t>
            </a:r>
            <a:r>
              <a:rPr lang="en-US" altLang="zh-CN"/>
              <a:t>phi</a:t>
            </a:r>
            <a:r>
              <a:rPr lang="zh-CN" altLang="en-US"/>
              <a:t>函数，不填写相关参数</a:t>
            </a:r>
            <a:endParaRPr lang="en-US" altLang="zh-CN"/>
          </a:p>
          <a:p>
            <a:pPr marL="768350" lvl="1" indent="-457200">
              <a:buFont typeface="+mj-lt"/>
              <a:buAutoNum type="arabicPeriod"/>
            </a:pPr>
            <a:r>
              <a:rPr lang="zh-CN" altLang="en-US"/>
              <a:t>变量重命名    （基于栈的到达定</a:t>
            </a:r>
            <a:r>
              <a:rPr lang="zh-CN" altLang="en-US"/>
              <a:t>值分析）</a:t>
            </a:r>
            <a:endParaRPr lang="en-US" altLang="zh-CN"/>
          </a:p>
          <a:p>
            <a:pPr lvl="2"/>
            <a:r>
              <a:rPr lang="zh-CN" altLang="en-US"/>
              <a:t>到达定值分析，消除内存变量涉及的</a:t>
            </a:r>
            <a:r>
              <a:rPr lang="en-US" altLang="zh-CN"/>
              <a:t>load</a:t>
            </a:r>
            <a:r>
              <a:rPr lang="zh-CN" altLang="en-US"/>
              <a:t>指令依赖</a:t>
            </a:r>
            <a:endParaRPr lang="en-US" altLang="zh-CN"/>
          </a:p>
          <a:p>
            <a:pPr lvl="2"/>
            <a:r>
              <a:rPr lang="zh-CN" altLang="en-US"/>
              <a:t>回填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marL="768350" lvl="1" indent="-457200">
              <a:buFont typeface="+mj-lt"/>
              <a:buAutoNum type="arabicPeriod"/>
            </a:pPr>
            <a:r>
              <a:rPr lang="zh-CN" altLang="en-US"/>
              <a:t>删除冗余指令</a:t>
            </a:r>
            <a:endParaRPr lang="en-US" altLang="zh-CN"/>
          </a:p>
          <a:p>
            <a:pPr lvl="2"/>
            <a:r>
              <a:rPr lang="zh-CN" altLang="en-US"/>
              <a:t>删除内存变量涉及的</a:t>
            </a:r>
            <a:r>
              <a:rPr lang="en-US" altLang="zh-CN" err="1"/>
              <a:t>alloca</a:t>
            </a:r>
            <a:r>
              <a:rPr lang="en-US" altLang="zh-CN"/>
              <a:t>/load/store</a:t>
            </a:r>
            <a:r>
              <a:rPr lang="zh-CN" altLang="en-US"/>
              <a:t>指令</a:t>
            </a:r>
            <a:endParaRPr lang="en-US" altLang="zh-CN"/>
          </a:p>
          <a:p>
            <a:pPr marL="1056640" lvl="2" indent="-45720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的一般过程：</a:t>
            </a:r>
            <a:endParaRPr lang="en-US" altLang="zh-CN"/>
          </a:p>
          <a:p>
            <a:pPr marL="768350" lvl="1" indent="-457200"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插入</a:t>
            </a:r>
            <a:r>
              <a:rPr lang="en-US" altLang="zh-CN">
                <a:solidFill>
                  <a:srgbClr val="FF0000"/>
                </a:solidFill>
              </a:rPr>
              <a:t>phi</a:t>
            </a:r>
            <a:r>
              <a:rPr lang="zh-CN" altLang="en-US">
                <a:solidFill>
                  <a:srgbClr val="FF0000"/>
                </a:solidFill>
              </a:rPr>
              <a:t>函数  （基于支配树分析）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通过插入</a:t>
            </a:r>
            <a:r>
              <a:rPr lang="en-US" altLang="zh-CN">
                <a:solidFill>
                  <a:srgbClr val="FF0000"/>
                </a:solidFill>
              </a:rPr>
              <a:t>phi</a:t>
            </a:r>
            <a:r>
              <a:rPr lang="zh-CN" altLang="en-US">
                <a:solidFill>
                  <a:srgbClr val="FF0000"/>
                </a:solidFill>
              </a:rPr>
              <a:t>函数解决交汇块定义冲突问题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仅插入</a:t>
            </a:r>
            <a:r>
              <a:rPr lang="en-US" altLang="zh-CN">
                <a:solidFill>
                  <a:srgbClr val="FF0000"/>
                </a:solidFill>
              </a:rPr>
              <a:t>phi</a:t>
            </a:r>
            <a:r>
              <a:rPr lang="zh-CN" altLang="en-US">
                <a:solidFill>
                  <a:srgbClr val="FF0000"/>
                </a:solidFill>
              </a:rPr>
              <a:t>函数，不填写相关参数</a:t>
            </a:r>
            <a:endParaRPr lang="en-US" altLang="zh-CN">
              <a:solidFill>
                <a:srgbClr val="FF0000"/>
              </a:solidFill>
            </a:endParaRPr>
          </a:p>
          <a:p>
            <a:pPr marL="768350" lvl="1" indent="-457200">
              <a:buFont typeface="+mj-lt"/>
              <a:buAutoNum type="arabicPeriod"/>
            </a:pPr>
            <a:r>
              <a:rPr lang="zh-CN" altLang="en-US"/>
              <a:t>变量重命名    （基于栈的到达定义分析）</a:t>
            </a:r>
            <a:endParaRPr lang="en-US" altLang="zh-CN"/>
          </a:p>
          <a:p>
            <a:pPr lvl="2"/>
            <a:r>
              <a:rPr lang="zh-CN" altLang="en-US"/>
              <a:t>到达定值分析，消除内存变量涉及的</a:t>
            </a:r>
            <a:r>
              <a:rPr lang="en-US" altLang="zh-CN"/>
              <a:t>load</a:t>
            </a:r>
            <a:r>
              <a:rPr lang="zh-CN" altLang="en-US"/>
              <a:t>指令依赖</a:t>
            </a:r>
            <a:endParaRPr lang="en-US" altLang="zh-CN"/>
          </a:p>
          <a:p>
            <a:pPr lvl="2"/>
            <a:r>
              <a:rPr lang="zh-CN" altLang="en-US"/>
              <a:t>回填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marL="768350" lvl="1" indent="-457200">
              <a:buFont typeface="+mj-lt"/>
              <a:buAutoNum type="arabicPeriod"/>
            </a:pPr>
            <a:r>
              <a:rPr lang="zh-CN" altLang="en-US"/>
              <a:t>删除冗余指令</a:t>
            </a:r>
            <a:endParaRPr lang="en-US" altLang="zh-CN"/>
          </a:p>
          <a:p>
            <a:pPr lvl="2"/>
            <a:r>
              <a:rPr lang="zh-CN" altLang="en-US"/>
              <a:t>删除内存变量涉及的</a:t>
            </a:r>
            <a:r>
              <a:rPr lang="en-US" altLang="zh-CN" err="1"/>
              <a:t>alloca</a:t>
            </a:r>
            <a:r>
              <a:rPr lang="en-US" altLang="zh-CN"/>
              <a:t>/load/store</a:t>
            </a:r>
            <a:r>
              <a:rPr lang="zh-CN" altLang="en-US"/>
              <a:t>指令</a:t>
            </a:r>
            <a:endParaRPr lang="en-US" altLang="zh-CN"/>
          </a:p>
          <a:p>
            <a:pPr marL="1056640" lvl="2" indent="-45720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6516" y="979714"/>
            <a:ext cx="11901001" cy="5652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Pass</a:t>
            </a:r>
            <a:r>
              <a:rPr lang="zh-CN" altLang="en-US">
                <a:solidFill>
                  <a:srgbClr val="FF0000"/>
                </a:solidFill>
              </a:rPr>
              <a:t>的概念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/>
              <a:t>简单的Mem2</a:t>
            </a:r>
            <a:r>
              <a:rPr lang="en-US" altLang="zh-CN"/>
              <a:t>Reg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Do</a:t>
            </a:r>
            <a:r>
              <a:rPr lang="en-US" altLang="zh-CN"/>
              <a:t>minators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Mem2Reg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/>
              <a:t>哪些内存变量需要插入？</a:t>
            </a:r>
            <a:endParaRPr lang="en-US" altLang="zh-CN"/>
          </a:p>
          <a:p>
            <a:pPr lvl="1"/>
            <a:r>
              <a:rPr lang="zh-CN" altLang="en-US"/>
              <a:t>在哪插入？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/>
              <a:t>哪些内存变量需要插入？</a:t>
            </a:r>
            <a:r>
              <a:rPr lang="en-US" altLang="zh-CN">
                <a:solidFill>
                  <a:srgbClr val="00B050"/>
                </a:solidFill>
              </a:rPr>
              <a:t>-&gt; </a:t>
            </a:r>
            <a:r>
              <a:rPr lang="zh-CN" altLang="en-US">
                <a:solidFill>
                  <a:srgbClr val="00B050"/>
                </a:solidFill>
              </a:rPr>
              <a:t>跨多个基本块的内存变量</a:t>
            </a:r>
            <a:endParaRPr lang="en-US" altLang="zh-CN">
              <a:solidFill>
                <a:srgbClr val="00B050"/>
              </a:solidFill>
            </a:endParaRPr>
          </a:p>
          <a:p>
            <a:pPr lvl="1"/>
            <a:r>
              <a:rPr lang="zh-CN" altLang="en-US"/>
              <a:t>在哪插入？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/>
              <a:t>哪些内存变量需要插入？</a:t>
            </a:r>
            <a:r>
              <a:rPr lang="en-US" altLang="zh-CN"/>
              <a:t>-&gt; </a:t>
            </a:r>
            <a:r>
              <a:rPr lang="zh-CN" altLang="en-US"/>
              <a:t>跨多个基本块的内存变量</a:t>
            </a:r>
            <a:endParaRPr lang="en-US" altLang="zh-CN"/>
          </a:p>
          <a:p>
            <a:pPr lvl="1"/>
            <a:r>
              <a:rPr lang="zh-CN" altLang="en-US"/>
              <a:t>在哪插入？</a:t>
            </a:r>
            <a:endParaRPr lang="en-US" altLang="zh-CN"/>
          </a:p>
          <a:p>
            <a:pPr lvl="2"/>
            <a:endParaRPr lang="zh-CN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0534" y="2219325"/>
            <a:ext cx="6584950" cy="4502150"/>
          </a:xfrm>
          <a:prstGeom prst="rect">
            <a:avLst/>
          </a:prstGeom>
        </p:spPr>
      </p:pic>
      <p:sp>
        <p:nvSpPr>
          <p:cNvPr id="2049" name="矩形 2048"/>
          <p:cNvSpPr>
            <a:spLocks noChangeAspect="1"/>
          </p:cNvSpPr>
          <p:nvPr/>
        </p:nvSpPr>
        <p:spPr>
          <a:xfrm>
            <a:off x="5461000" y="2219325"/>
            <a:ext cx="6584950" cy="45021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0" name="矩形 2049"/>
          <p:cNvSpPr>
            <a:spLocks noChangeAspect="1"/>
          </p:cNvSpPr>
          <p:nvPr/>
        </p:nvSpPr>
        <p:spPr>
          <a:xfrm>
            <a:off x="5461000" y="2219325"/>
            <a:ext cx="6584950" cy="45021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89495" y="4279900"/>
            <a:ext cx="1867535" cy="701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91400" y="4531360"/>
            <a:ext cx="1866265" cy="2584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/>
              <a:t>哪些内存变量需要插入？</a:t>
            </a:r>
            <a:r>
              <a:rPr lang="en-US" altLang="zh-CN"/>
              <a:t>-&gt; </a:t>
            </a:r>
            <a:r>
              <a:rPr lang="zh-CN" altLang="en-US"/>
              <a:t>跨多个基本块的内存变量</a:t>
            </a:r>
            <a:endParaRPr lang="en-US" altLang="zh-CN"/>
          </a:p>
          <a:p>
            <a:pPr lvl="1"/>
            <a:r>
              <a:rPr lang="zh-CN" altLang="en-US"/>
              <a:t>在哪插入？</a:t>
            </a:r>
            <a:endParaRPr lang="en-US" altLang="zh-CN"/>
          </a:p>
          <a:p>
            <a:pPr lvl="2"/>
            <a:r>
              <a:rPr lang="zh-CN" altLang="en-US"/>
              <a:t>在</a:t>
            </a:r>
            <a:r>
              <a:rPr lang="en-US" altLang="zh-CN"/>
              <a:t>B3</a:t>
            </a:r>
            <a:r>
              <a:rPr lang="zh-CN" altLang="en-US"/>
              <a:t>中插入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zh-CN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0534" y="2219325"/>
            <a:ext cx="6584950" cy="4502150"/>
          </a:xfrm>
          <a:prstGeom prst="rect">
            <a:avLst/>
          </a:prstGeom>
        </p:spPr>
      </p:pic>
      <p:sp>
        <p:nvSpPr>
          <p:cNvPr id="2049" name="矩形 2048"/>
          <p:cNvSpPr>
            <a:spLocks noChangeAspect="1"/>
          </p:cNvSpPr>
          <p:nvPr/>
        </p:nvSpPr>
        <p:spPr>
          <a:xfrm>
            <a:off x="5461000" y="2219325"/>
            <a:ext cx="6584950" cy="45021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0" name="矩形 2049"/>
          <p:cNvSpPr>
            <a:spLocks noChangeAspect="1"/>
          </p:cNvSpPr>
          <p:nvPr/>
        </p:nvSpPr>
        <p:spPr>
          <a:xfrm>
            <a:off x="5461000" y="2219325"/>
            <a:ext cx="6584950" cy="45021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/>
              <a:t>哪些内存变量需要插入？</a:t>
            </a:r>
            <a:r>
              <a:rPr lang="en-US" altLang="zh-CN"/>
              <a:t>-&gt; </a:t>
            </a:r>
            <a:r>
              <a:rPr lang="zh-CN" altLang="en-US"/>
              <a:t>跨多个基本块的内存变量</a:t>
            </a:r>
            <a:endParaRPr lang="en-US" altLang="zh-CN"/>
          </a:p>
          <a:p>
            <a:pPr lvl="1"/>
            <a:r>
              <a:rPr lang="zh-CN" altLang="en-US"/>
              <a:t>在哪插入？</a:t>
            </a:r>
            <a:endParaRPr lang="en-US" altLang="zh-CN"/>
          </a:p>
          <a:p>
            <a:pPr lvl="2"/>
            <a:r>
              <a:rPr lang="zh-CN" altLang="en-US"/>
              <a:t>在</a:t>
            </a:r>
            <a:r>
              <a:rPr lang="en-US" altLang="zh-CN"/>
              <a:t>B3</a:t>
            </a:r>
            <a:r>
              <a:rPr lang="zh-CN" altLang="en-US"/>
              <a:t>中插入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2"/>
            <a:r>
              <a:rPr lang="en-US" altLang="zh-CN"/>
              <a:t>B3</a:t>
            </a:r>
            <a:r>
              <a:rPr lang="zh-CN" altLang="en-US"/>
              <a:t>插入的</a:t>
            </a:r>
            <a:r>
              <a:rPr lang="en-US" altLang="zh-CN"/>
              <a:t>phi</a:t>
            </a:r>
            <a:r>
              <a:rPr lang="zh-CN" altLang="en-US"/>
              <a:t>函数本身也是对</a:t>
            </a:r>
            <a:r>
              <a:rPr lang="en-US" altLang="zh-CN"/>
              <a:t>%1</a:t>
            </a:r>
            <a:r>
              <a:rPr lang="zh-CN" altLang="en-US"/>
              <a:t>的定义，</a:t>
            </a:r>
            <a:endParaRPr lang="en-US" altLang="zh-CN"/>
          </a:p>
          <a:p>
            <a:pPr marL="599440" lvl="2" indent="0">
              <a:buNone/>
            </a:pPr>
            <a:r>
              <a:rPr lang="zh-CN" altLang="en-US"/>
              <a:t>也要在其支配边界</a:t>
            </a:r>
            <a:r>
              <a:rPr lang="en-US" altLang="zh-CN"/>
              <a:t>DF(B3) = {B5}</a:t>
            </a:r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函数，</a:t>
            </a:r>
            <a:endParaRPr lang="en-US" altLang="zh-CN"/>
          </a:p>
          <a:p>
            <a:pPr marL="599440" lvl="2" indent="0">
              <a:buNone/>
            </a:pPr>
            <a:r>
              <a:rPr lang="zh-CN" altLang="en-US"/>
              <a:t>所以在</a:t>
            </a:r>
            <a:r>
              <a:rPr lang="en-US" altLang="zh-CN"/>
              <a:t>B5</a:t>
            </a:r>
            <a:r>
              <a:rPr lang="zh-CN" altLang="en-US"/>
              <a:t>中插入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zh-CN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0534" y="2219325"/>
            <a:ext cx="6584950" cy="45021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/>
              <a:t>哪些内存变量需要插入？</a:t>
            </a:r>
            <a:r>
              <a:rPr lang="en-US" altLang="zh-CN"/>
              <a:t>-&gt; </a:t>
            </a:r>
            <a:r>
              <a:rPr lang="zh-CN" altLang="en-US"/>
              <a:t>跨多个基本块的内存变量</a:t>
            </a:r>
            <a:endParaRPr lang="en-US" altLang="zh-CN"/>
          </a:p>
          <a:p>
            <a:pPr lvl="1"/>
            <a:r>
              <a:rPr lang="zh-CN" altLang="en-US"/>
              <a:t>在哪插入？</a:t>
            </a:r>
            <a:endParaRPr lang="en-US" altLang="zh-CN"/>
          </a:p>
          <a:p>
            <a:pPr lvl="2"/>
            <a:r>
              <a:rPr lang="zh-CN" altLang="en-US"/>
              <a:t>在</a:t>
            </a:r>
            <a:r>
              <a:rPr lang="en-US" altLang="zh-CN"/>
              <a:t>B3</a:t>
            </a:r>
            <a:r>
              <a:rPr lang="zh-CN" altLang="en-US"/>
              <a:t>中插入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en-US" altLang="zh-CN"/>
          </a:p>
          <a:p>
            <a:pPr lvl="2"/>
            <a:r>
              <a:rPr lang="en-US" altLang="zh-CN"/>
              <a:t>B3</a:t>
            </a:r>
            <a:r>
              <a:rPr lang="zh-CN" altLang="en-US"/>
              <a:t>插入的</a:t>
            </a:r>
            <a:r>
              <a:rPr lang="en-US" altLang="zh-CN"/>
              <a:t>phi</a:t>
            </a:r>
            <a:r>
              <a:rPr lang="zh-CN" altLang="en-US"/>
              <a:t>函数本身也是对</a:t>
            </a:r>
            <a:r>
              <a:rPr lang="en-US" altLang="zh-CN"/>
              <a:t>%1</a:t>
            </a:r>
            <a:r>
              <a:rPr lang="zh-CN" altLang="en-US"/>
              <a:t>的定义，</a:t>
            </a:r>
            <a:endParaRPr lang="en-US" altLang="zh-CN"/>
          </a:p>
          <a:p>
            <a:pPr marL="599440" lvl="2" indent="0">
              <a:buNone/>
            </a:pPr>
            <a:r>
              <a:rPr lang="zh-CN" altLang="en-US"/>
              <a:t>也要在其支配边界</a:t>
            </a:r>
            <a:r>
              <a:rPr lang="en-US" altLang="zh-CN"/>
              <a:t>DF(B3) = {B5}</a:t>
            </a:r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函数，</a:t>
            </a:r>
            <a:endParaRPr lang="en-US" altLang="zh-CN"/>
          </a:p>
          <a:p>
            <a:pPr marL="599440" lvl="2" indent="0">
              <a:buNone/>
            </a:pPr>
            <a:r>
              <a:rPr lang="zh-CN" altLang="en-US"/>
              <a:t>所以在</a:t>
            </a:r>
            <a:r>
              <a:rPr lang="en-US" altLang="zh-CN"/>
              <a:t>B5</a:t>
            </a:r>
            <a:r>
              <a:rPr lang="zh-CN" altLang="en-US"/>
              <a:t>中插入</a:t>
            </a:r>
            <a:r>
              <a:rPr lang="en-US" altLang="zh-CN"/>
              <a:t>phi</a:t>
            </a:r>
            <a:r>
              <a:rPr lang="zh-CN" altLang="en-US"/>
              <a:t>函数</a:t>
            </a:r>
            <a:endParaRPr lang="zh-CN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0534" y="2219325"/>
            <a:ext cx="6584950" cy="45021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插入</a:t>
                </a:r>
                <a:r>
                  <a:rPr lang="en-US" altLang="zh-CN"/>
                  <a:t>phi</a:t>
                </a:r>
                <a:r>
                  <a:rPr lang="zh-CN" altLang="en-US"/>
                  <a:t>函数</a:t>
                </a:r>
                <a:endParaRPr lang="en-US" altLang="zh-CN"/>
              </a:p>
              <a:p>
                <a:pPr lvl="1"/>
                <a:r>
                  <a:rPr lang="zh-CN" altLang="en-US"/>
                  <a:t>哪些内存变量需要插入？</a:t>
                </a:r>
                <a:r>
                  <a:rPr lang="en-US" altLang="zh-CN"/>
                  <a:t>-&gt; </a:t>
                </a:r>
                <a:r>
                  <a:rPr lang="zh-CN" altLang="en-US"/>
                  <a:t>跨多个基本块的内存变量</a:t>
                </a:r>
                <a:endParaRPr lang="en-US" altLang="zh-CN"/>
              </a:p>
              <a:p>
                <a:pPr lvl="1"/>
                <a:r>
                  <a:rPr lang="zh-CN" altLang="en-US"/>
                  <a:t>在哪插入？ </a:t>
                </a:r>
                <a:r>
                  <a:rPr lang="en-US" altLang="zh-CN">
                    <a:solidFill>
                      <a:srgbClr val="00B050"/>
                    </a:solidFill>
                  </a:rPr>
                  <a:t>-&gt; </a:t>
                </a:r>
                <a:r>
                  <a:rPr lang="zh-CN" altLang="en-US">
                    <a:solidFill>
                      <a:srgbClr val="00B050"/>
                    </a:solidFill>
                  </a:rPr>
                  <a:t>被定义变量所在的支配边界</a:t>
                </a:r>
                <a:r>
                  <a:rPr lang="en-US" altLang="zh-CN">
                    <a:solidFill>
                      <a:srgbClr val="00B050"/>
                    </a:solidFill>
                  </a:rPr>
                  <a:t> </a:t>
                </a:r>
                <a:endParaRPr lang="en-US" altLang="zh-CN">
                  <a:solidFill>
                    <a:srgbClr val="00B050"/>
                  </a:solidFill>
                </a:endParaRPr>
              </a:p>
              <a:p>
                <a:pPr lvl="2"/>
                <a:r>
                  <a:rPr lang="zh-CN" altLang="en-US" sz="2000">
                    <a:latin typeface="Cambria Math" panose="02040503050406030204" pitchFamily="18" charset="0"/>
                  </a:rPr>
                  <a:t>严格支配：如果</a:t>
                </a:r>
                <a:r>
                  <a:rPr lang="en-US" altLang="zh-CN" sz="2000">
                    <a:latin typeface="Cambria Math" panose="02040503050406030204" pitchFamily="18" charset="0"/>
                  </a:rPr>
                  <a:t> n </a:t>
                </a:r>
                <a:r>
                  <a:rPr lang="zh-CN" altLang="en-US" sz="2000">
                    <a:latin typeface="Cambria Math" panose="02040503050406030204" pitchFamily="18" charset="0"/>
                  </a:rPr>
                  <a:t>支配</a:t>
                </a:r>
                <a:r>
                  <a:rPr lang="en-US" altLang="zh-CN" sz="2000">
                    <a:latin typeface="Cambria Math" panose="02040503050406030204" pitchFamily="18" charset="0"/>
                  </a:rPr>
                  <a:t> 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x</a:t>
                </a:r>
                <a:r>
                  <a:rPr lang="zh-CN" altLang="en-US" sz="2000">
                    <a:latin typeface="Cambria Math" panose="02040503050406030204" pitchFamily="18" charset="0"/>
                  </a:rPr>
                  <a:t>，且</a:t>
                </a:r>
                <a:r>
                  <a:rPr lang="en-US" altLang="zh-CN" sz="2000">
                    <a:latin typeface="Cambria Math" panose="02040503050406030204" pitchFamily="18" charset="0"/>
                  </a:rPr>
                  <a:t> n </a:t>
                </a:r>
                <a:r>
                  <a:rPr lang="en-US" altLang="zh-CN" sz="2000">
                    <a:latin typeface="Arial" panose="020B0604020202090204" pitchFamily="34" charset="0"/>
                    <a:cs typeface="Arial" panose="020B0604020202090204" pitchFamily="34" charset="0"/>
                  </a:rPr>
                  <a:t>≠ 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x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，则称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 n 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严格支配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 x.</a:t>
                </a:r>
                <a:endParaRPr lang="zh-CN" altLang="en-US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支配边界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支配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的前驱节点，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不严格支配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/>
                  <a:t>.</a:t>
                </a:r>
                <a:endParaRPr lang="zh-CN" altLang="zh-CN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27" r="2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10059" y="3089714"/>
            <a:ext cx="5435425" cy="371621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的概念</a:t>
            </a:r>
            <a:endParaRPr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简单的</a:t>
            </a:r>
            <a:r>
              <a:rPr lang="en-US" altLang="zh-CN">
                <a:sym typeface="+mn-ea"/>
              </a:rPr>
              <a:t>Mem2Reg</a:t>
            </a: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Dominators </a:t>
            </a:r>
            <a:r>
              <a:rPr>
                <a:solidFill>
                  <a:srgbClr val="FF0000"/>
                </a:solidFill>
                <a:sym typeface="+mn-ea"/>
              </a:rPr>
              <a:t>支配树分析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>
                <a:sym typeface="+mn-ea"/>
              </a:rPr>
              <a:t>Mem2Reg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t>什么是</a:t>
            </a:r>
            <a:r>
              <a:t>支配树？</a:t>
            </a:r>
          </a:p>
          <a:p>
            <a:pPr lvl="1"/>
            <a:r>
              <a:rPr lang="zh-CN" altLang="en-US"/>
              <a:t>给出函数</a:t>
            </a:r>
            <a:r>
              <a:rPr lang="zh-CN" altLang="en-US"/>
              <a:t>中基本块节点间的直接支配关系的树形</a:t>
            </a:r>
            <a:r>
              <a:rPr lang="zh-CN" altLang="en-US"/>
              <a:t>数据结构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Dominators</a:t>
            </a:r>
            <a:endParaRPr lang="en-US" altLang="zh-CN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1546860" y="2217420"/>
            <a:ext cx="2915920" cy="4255770"/>
            <a:chOff x="3120" y="768"/>
            <a:chExt cx="2640" cy="3552"/>
          </a:xfrm>
        </p:grpSpPr>
        <p:sp>
          <p:nvSpPr>
            <p:cNvPr id="5" name="Oval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264" y="768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1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95" y="11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2</a:t>
              </a:r>
              <a:endParaRPr lang="zh-CN" altLang="en-US" sz="1600"/>
            </a:p>
          </p:txBody>
        </p:sp>
        <p:sp>
          <p:nvSpPr>
            <p:cNvPr id="7" name="Oval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64" y="1391"/>
              <a:ext cx="374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3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290" y="2015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4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35" y="2379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5</a:t>
              </a:r>
              <a:endParaRPr lang="zh-CN" altLang="en-US" sz="1600"/>
            </a:p>
          </p:txBody>
        </p:sp>
        <p:sp>
          <p:nvSpPr>
            <p:cNvPr id="10" name="Oval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21" y="2404"/>
              <a:ext cx="375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6</a:t>
              </a:r>
              <a:endParaRPr lang="zh-CN" altLang="en-US" sz="1600"/>
            </a:p>
          </p:txBody>
        </p:sp>
        <p:sp>
          <p:nvSpPr>
            <p:cNvPr id="11" name="Oval 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279" y="2784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7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290" y="3380"/>
              <a:ext cx="375" cy="34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8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750" y="37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9</a:t>
              </a:r>
              <a:endParaRPr lang="zh-CN" altLang="en-US" sz="1600"/>
            </a:p>
          </p:txBody>
        </p:sp>
        <p:sp>
          <p:nvSpPr>
            <p:cNvPr id="14" name="Oval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834" y="3771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10</a:t>
              </a:r>
              <a:endParaRPr lang="zh-CN" altLang="en-US" sz="1600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017" y="1039"/>
              <a:ext cx="251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4451" y="1110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070" y="1393"/>
              <a:ext cx="20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466" y="1744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043" y="2286"/>
              <a:ext cx="252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638" y="2284"/>
              <a:ext cx="252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083" y="2674"/>
              <a:ext cx="251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596" y="2688"/>
              <a:ext cx="252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4477" y="3126"/>
              <a:ext cx="0" cy="2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4636" y="3665"/>
              <a:ext cx="254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4070" y="3665"/>
              <a:ext cx="253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>
              <p:custDataLst>
                <p:tags r:id="rId22"/>
              </p:custDataLst>
            </p:nvPr>
          </p:nvSpPr>
          <p:spPr bwMode="auto">
            <a:xfrm>
              <a:off x="4636" y="2147"/>
              <a:ext cx="743" cy="830"/>
            </a:xfrm>
            <a:custGeom>
              <a:avLst/>
              <a:gdLst>
                <a:gd name="T0" fmla="*/ 0 w 842"/>
                <a:gd name="T1" fmla="*/ 447 h 1020"/>
                <a:gd name="T2" fmla="*/ 309 w 842"/>
                <a:gd name="T3" fmla="*/ 389 h 1020"/>
                <a:gd name="T4" fmla="*/ 509 w 842"/>
                <a:gd name="T5" fmla="*/ 218 h 1020"/>
                <a:gd name="T6" fmla="*/ 319 w 842"/>
                <a:gd name="T7" fmla="*/ 66 h 1020"/>
                <a:gd name="T8" fmla="*/ 9 w 842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2" h="1020">
                  <a:moveTo>
                    <a:pt x="0" y="1020"/>
                  </a:moveTo>
                  <a:cubicBezTo>
                    <a:pt x="85" y="998"/>
                    <a:pt x="370" y="973"/>
                    <a:pt x="510" y="886"/>
                  </a:cubicBezTo>
                  <a:cubicBezTo>
                    <a:pt x="650" y="799"/>
                    <a:pt x="838" y="618"/>
                    <a:pt x="840" y="496"/>
                  </a:cubicBezTo>
                  <a:cubicBezTo>
                    <a:pt x="842" y="374"/>
                    <a:pt x="663" y="234"/>
                    <a:pt x="525" y="151"/>
                  </a:cubicBezTo>
                  <a:cubicBezTo>
                    <a:pt x="387" y="68"/>
                    <a:pt x="120" y="32"/>
                    <a:pt x="1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Freeform 27"/>
            <p:cNvSpPr/>
            <p:nvPr>
              <p:custDataLst>
                <p:tags r:id="rId23"/>
              </p:custDataLst>
            </p:nvPr>
          </p:nvSpPr>
          <p:spPr bwMode="auto">
            <a:xfrm>
              <a:off x="3120" y="862"/>
              <a:ext cx="1148" cy="3157"/>
            </a:xfrm>
            <a:custGeom>
              <a:avLst/>
              <a:gdLst>
                <a:gd name="T0" fmla="*/ 443 w 1302"/>
                <a:gd name="T1" fmla="*/ 1692 h 3880"/>
                <a:gd name="T2" fmla="*/ 298 w 1302"/>
                <a:gd name="T3" fmla="*/ 1652 h 3880"/>
                <a:gd name="T4" fmla="*/ 135 w 1302"/>
                <a:gd name="T5" fmla="*/ 1403 h 3880"/>
                <a:gd name="T6" fmla="*/ 17 w 1302"/>
                <a:gd name="T7" fmla="*/ 765 h 3880"/>
                <a:gd name="T8" fmla="*/ 234 w 1302"/>
                <a:gd name="T9" fmla="*/ 252 h 3880"/>
                <a:gd name="T10" fmla="*/ 496 w 1302"/>
                <a:gd name="T11" fmla="*/ 41 h 3880"/>
                <a:gd name="T12" fmla="*/ 786 w 1302"/>
                <a:gd name="T13" fmla="*/ 2 h 38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3880">
                  <a:moveTo>
                    <a:pt x="732" y="3859"/>
                  </a:moveTo>
                  <a:cubicBezTo>
                    <a:pt x="692" y="3844"/>
                    <a:pt x="577" y="3880"/>
                    <a:pt x="492" y="3770"/>
                  </a:cubicBezTo>
                  <a:cubicBezTo>
                    <a:pt x="407" y="3660"/>
                    <a:pt x="299" y="3537"/>
                    <a:pt x="222" y="3200"/>
                  </a:cubicBezTo>
                  <a:cubicBezTo>
                    <a:pt x="145" y="2863"/>
                    <a:pt x="0" y="2182"/>
                    <a:pt x="27" y="1745"/>
                  </a:cubicBezTo>
                  <a:cubicBezTo>
                    <a:pt x="54" y="1308"/>
                    <a:pt x="255" y="850"/>
                    <a:pt x="387" y="575"/>
                  </a:cubicBezTo>
                  <a:cubicBezTo>
                    <a:pt x="519" y="300"/>
                    <a:pt x="670" y="190"/>
                    <a:pt x="822" y="95"/>
                  </a:cubicBezTo>
                  <a:cubicBezTo>
                    <a:pt x="974" y="0"/>
                    <a:pt x="1202" y="24"/>
                    <a:pt x="1302" y="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Freeform 28"/>
            <p:cNvSpPr/>
            <p:nvPr>
              <p:custDataLst>
                <p:tags r:id="rId24"/>
              </p:custDataLst>
            </p:nvPr>
          </p:nvSpPr>
          <p:spPr bwMode="auto">
            <a:xfrm>
              <a:off x="4493" y="1332"/>
              <a:ext cx="1267" cy="2988"/>
            </a:xfrm>
            <a:custGeom>
              <a:avLst/>
              <a:gdLst>
                <a:gd name="T0" fmla="*/ 0 w 1438"/>
                <a:gd name="T1" fmla="*/ 1294 h 3672"/>
                <a:gd name="T2" fmla="*/ 127 w 1438"/>
                <a:gd name="T3" fmla="*/ 1518 h 3672"/>
                <a:gd name="T4" fmla="*/ 408 w 1438"/>
                <a:gd name="T5" fmla="*/ 1564 h 3672"/>
                <a:gd name="T6" fmla="*/ 742 w 1438"/>
                <a:gd name="T7" fmla="*/ 1242 h 3672"/>
                <a:gd name="T8" fmla="*/ 841 w 1438"/>
                <a:gd name="T9" fmla="*/ 676 h 3672"/>
                <a:gd name="T10" fmla="*/ 589 w 1438"/>
                <a:gd name="T11" fmla="*/ 229 h 3672"/>
                <a:gd name="T12" fmla="*/ 307 w 1438"/>
                <a:gd name="T13" fmla="*/ 24 h 3672"/>
                <a:gd name="T14" fmla="*/ 82 w 1438"/>
                <a:gd name="T15" fmla="*/ 77 h 3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38" h="3672">
                  <a:moveTo>
                    <a:pt x="0" y="2951"/>
                  </a:moveTo>
                  <a:cubicBezTo>
                    <a:pt x="35" y="3036"/>
                    <a:pt x="98" y="3359"/>
                    <a:pt x="211" y="3462"/>
                  </a:cubicBezTo>
                  <a:cubicBezTo>
                    <a:pt x="324" y="3565"/>
                    <a:pt x="506" y="3672"/>
                    <a:pt x="676" y="3567"/>
                  </a:cubicBezTo>
                  <a:cubicBezTo>
                    <a:pt x="846" y="3462"/>
                    <a:pt x="1111" y="3169"/>
                    <a:pt x="1231" y="2832"/>
                  </a:cubicBezTo>
                  <a:cubicBezTo>
                    <a:pt x="1351" y="2495"/>
                    <a:pt x="1438" y="1927"/>
                    <a:pt x="1396" y="1542"/>
                  </a:cubicBezTo>
                  <a:cubicBezTo>
                    <a:pt x="1354" y="1157"/>
                    <a:pt x="1123" y="769"/>
                    <a:pt x="976" y="522"/>
                  </a:cubicBezTo>
                  <a:cubicBezTo>
                    <a:pt x="829" y="275"/>
                    <a:pt x="651" y="114"/>
                    <a:pt x="511" y="57"/>
                  </a:cubicBezTo>
                  <a:cubicBezTo>
                    <a:pt x="371" y="0"/>
                    <a:pt x="214" y="152"/>
                    <a:pt x="136" y="17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Freeform 29"/>
            <p:cNvSpPr/>
            <p:nvPr>
              <p:custDataLst>
                <p:tags r:id="rId25"/>
              </p:custDataLst>
            </p:nvPr>
          </p:nvSpPr>
          <p:spPr bwMode="auto">
            <a:xfrm>
              <a:off x="4622" y="1658"/>
              <a:ext cx="156" cy="379"/>
            </a:xfrm>
            <a:custGeom>
              <a:avLst/>
              <a:gdLst>
                <a:gd name="T0" fmla="*/ 14 w 156"/>
                <a:gd name="T1" fmla="*/ 379 h 379"/>
                <a:gd name="T2" fmla="*/ 126 w 156"/>
                <a:gd name="T3" fmla="*/ 295 h 379"/>
                <a:gd name="T4" fmla="*/ 155 w 156"/>
                <a:gd name="T5" fmla="*/ 210 h 379"/>
                <a:gd name="T6" fmla="*/ 130 w 156"/>
                <a:gd name="T7" fmla="*/ 118 h 379"/>
                <a:gd name="T8" fmla="*/ 0 w 156"/>
                <a:gd name="T9" fmla="*/ 0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379">
                  <a:moveTo>
                    <a:pt x="14" y="379"/>
                  </a:moveTo>
                  <a:cubicBezTo>
                    <a:pt x="33" y="365"/>
                    <a:pt x="102" y="323"/>
                    <a:pt x="126" y="295"/>
                  </a:cubicBezTo>
                  <a:cubicBezTo>
                    <a:pt x="150" y="267"/>
                    <a:pt x="154" y="239"/>
                    <a:pt x="155" y="210"/>
                  </a:cubicBezTo>
                  <a:cubicBezTo>
                    <a:pt x="156" y="181"/>
                    <a:pt x="156" y="153"/>
                    <a:pt x="130" y="118"/>
                  </a:cubicBezTo>
                  <a:cubicBezTo>
                    <a:pt x="104" y="83"/>
                    <a:pt x="27" y="25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30" name="Freeform 30"/>
            <p:cNvSpPr/>
            <p:nvPr>
              <p:custDataLst>
                <p:tags r:id="rId26"/>
              </p:custDataLst>
            </p:nvPr>
          </p:nvSpPr>
          <p:spPr bwMode="auto">
            <a:xfrm>
              <a:off x="4636" y="3077"/>
              <a:ext cx="408" cy="660"/>
            </a:xfrm>
            <a:custGeom>
              <a:avLst/>
              <a:gdLst>
                <a:gd name="T0" fmla="*/ 408 w 408"/>
                <a:gd name="T1" fmla="*/ 660 h 660"/>
                <a:gd name="T2" fmla="*/ 281 w 408"/>
                <a:gd name="T3" fmla="*/ 267 h 660"/>
                <a:gd name="T4" fmla="*/ 0 w 408"/>
                <a:gd name="T5" fmla="*/ 0 h 6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660">
                  <a:moveTo>
                    <a:pt x="408" y="660"/>
                  </a:moveTo>
                  <a:cubicBezTo>
                    <a:pt x="387" y="592"/>
                    <a:pt x="349" y="377"/>
                    <a:pt x="281" y="267"/>
                  </a:cubicBezTo>
                  <a:cubicBezTo>
                    <a:pt x="213" y="157"/>
                    <a:pt x="59" y="56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sp>
        <p:nvSpPr>
          <p:cNvPr id="32" name="Line 20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V="1">
            <a:off x="4652010" y="4295775"/>
            <a:ext cx="2027555" cy="63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en-US"/>
          </a:p>
        </p:txBody>
      </p:sp>
      <p:sp>
        <p:nvSpPr>
          <p:cNvPr id="33" name="文本框 32"/>
          <p:cNvSpPr txBox="1"/>
          <p:nvPr/>
        </p:nvSpPr>
        <p:spPr>
          <a:xfrm>
            <a:off x="4809490" y="3836035"/>
            <a:ext cx="1713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400" b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支配树分析</a:t>
            </a:r>
            <a:endParaRPr kumimoji="1" lang="zh-CN" altLang="en-US" sz="2400" b="1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Group 4"/>
          <p:cNvGrpSpPr/>
          <p:nvPr/>
        </p:nvGrpSpPr>
        <p:grpSpPr bwMode="auto">
          <a:xfrm>
            <a:off x="7084791" y="2217420"/>
            <a:ext cx="1672236" cy="3834027"/>
            <a:chOff x="3695" y="768"/>
            <a:chExt cx="1514" cy="3200"/>
          </a:xfrm>
        </p:grpSpPr>
        <p:sp>
          <p:nvSpPr>
            <p:cNvPr id="61" name="Oval 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264" y="768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1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2" name="Oval 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695" y="11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2</a:t>
              </a:r>
              <a:endParaRPr lang="zh-CN" altLang="en-US" sz="1600"/>
            </a:p>
          </p:txBody>
        </p:sp>
        <p:sp>
          <p:nvSpPr>
            <p:cNvPr id="63" name="Oval 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264" y="1391"/>
              <a:ext cx="374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3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4" name="Oval 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90" y="2015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4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5" name="Oval 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735" y="2379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5</a:t>
              </a:r>
              <a:endParaRPr lang="zh-CN" altLang="en-US" sz="1600"/>
            </a:p>
          </p:txBody>
        </p:sp>
        <p:sp>
          <p:nvSpPr>
            <p:cNvPr id="66" name="Oval 1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290" y="2632"/>
              <a:ext cx="375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/>
                <a:t>7</a:t>
              </a:r>
              <a:endParaRPr lang="en-US" altLang="zh-CN" sz="1600"/>
            </a:p>
          </p:txBody>
        </p:sp>
        <p:sp>
          <p:nvSpPr>
            <p:cNvPr id="67" name="Oval 1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834" y="2404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</a:rPr>
                <a:t>6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68" name="Oval 1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90" y="3231"/>
              <a:ext cx="375" cy="34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8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9" name="Oval 1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750" y="3597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9</a:t>
              </a:r>
              <a:endParaRPr lang="zh-CN" altLang="en-US" sz="1600"/>
            </a:p>
          </p:txBody>
        </p:sp>
        <p:sp>
          <p:nvSpPr>
            <p:cNvPr id="70" name="Oval 1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834" y="3622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10</a:t>
              </a:r>
              <a:endParaRPr lang="zh-CN" altLang="en-US" sz="1600"/>
            </a:p>
          </p:txBody>
        </p:sp>
        <p:sp>
          <p:nvSpPr>
            <p:cNvPr id="71" name="Line 15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4017" y="1039"/>
              <a:ext cx="251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4451" y="1110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4466" y="1744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H="1">
              <a:off x="4043" y="2286"/>
              <a:ext cx="252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20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>
              <a:off x="4638" y="2284"/>
              <a:ext cx="252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3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4477" y="2977"/>
              <a:ext cx="0" cy="2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4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4636" y="3516"/>
              <a:ext cx="254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5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 flipH="1">
              <a:off x="4070" y="3516"/>
              <a:ext cx="253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8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4467" y="2351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en-US"/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4" name="日期占位符 3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t>什么是</a:t>
            </a:r>
            <a:r>
              <a:t>支配树？</a:t>
            </a:r>
          </a:p>
          <a:p>
            <a:pPr lvl="1"/>
            <a:r>
              <a:rPr lang="zh-CN" altLang="en-US"/>
              <a:t>给出函数</a:t>
            </a:r>
            <a:r>
              <a:rPr lang="zh-CN" altLang="en-US"/>
              <a:t>中基本块节点间的直接支配关系的树形</a:t>
            </a:r>
            <a:r>
              <a:rPr lang="zh-CN" altLang="en-US"/>
              <a:t>数据结构</a:t>
            </a:r>
            <a:endParaRPr lang="zh-CN" altLang="en-US"/>
          </a:p>
          <a:p>
            <a:pPr lvl="1"/>
            <a:r>
              <a:rPr lang="zh-CN" altLang="en-US"/>
              <a:t>支配：</a:t>
            </a:r>
            <a:r>
              <a:rPr lang="zh-CN" altLang="en-US">
                <a:sym typeface="+mn-ea"/>
              </a:rPr>
              <a:t>如果节点</a:t>
            </a:r>
            <a:r>
              <a:rPr>
                <a:sym typeface="+mn-ea"/>
              </a:rPr>
              <a:t> </a:t>
            </a:r>
            <a:r>
              <a:rPr lang="zh-CN" altLang="en-US">
                <a:sym typeface="+mn-ea"/>
              </a:rPr>
              <a:t>n</a:t>
            </a:r>
            <a:r>
              <a:rPr>
                <a:sym typeface="+mn-ea"/>
              </a:rPr>
              <a:t> </a:t>
            </a:r>
            <a:r>
              <a:rPr lang="zh-CN" altLang="en-US">
                <a:sym typeface="+mn-ea"/>
              </a:rPr>
              <a:t>位于从</a:t>
            </a:r>
            <a:r>
              <a:rPr>
                <a:sym typeface="+mn-ea"/>
              </a:rPr>
              <a:t> </a:t>
            </a:r>
            <a:r>
              <a:rPr lang="zh-CN" altLang="en-US">
                <a:sym typeface="+mn-ea"/>
              </a:rPr>
              <a:t>CFG</a:t>
            </a:r>
            <a:r>
              <a:rPr>
                <a:sym typeface="+mn-ea"/>
              </a:rPr>
              <a:t> </a:t>
            </a:r>
            <a:r>
              <a:rPr lang="zh-CN" altLang="en-US">
                <a:sym typeface="+mn-ea"/>
              </a:rPr>
              <a:t>入口节点到</a:t>
            </a:r>
            <a:r>
              <a:rPr>
                <a:sym typeface="+mn-ea"/>
              </a:rPr>
              <a:t> </a:t>
            </a:r>
            <a:r>
              <a:rPr lang="zh-CN" altLang="en-US">
                <a:sym typeface="+mn-ea"/>
              </a:rPr>
              <a:t>b</a:t>
            </a:r>
            <a:r>
              <a:rPr>
                <a:sym typeface="+mn-ea"/>
              </a:rPr>
              <a:t> </a:t>
            </a:r>
            <a:r>
              <a:rPr lang="zh-CN" altLang="en-US">
                <a:sym typeface="+mn-ea"/>
              </a:rPr>
              <a:t>的每条路径上，</a:t>
            </a:r>
            <a:endParaRPr lang="zh-CN" altLang="en-US"/>
          </a:p>
          <a:p>
            <a:pPr marL="311150" lvl="1" indent="0">
              <a:buNone/>
            </a:pPr>
            <a:r>
              <a:rPr>
                <a:sym typeface="+mn-ea"/>
              </a:rPr>
              <a:t>            </a:t>
            </a:r>
            <a:r>
              <a:rPr lang="zh-CN" altLang="en-US">
                <a:sym typeface="+mn-ea"/>
              </a:rPr>
              <a:t>则称节点</a:t>
            </a:r>
            <a:r>
              <a:rPr>
                <a:sym typeface="+mn-ea"/>
              </a:rPr>
              <a:t> </a:t>
            </a:r>
            <a:r>
              <a:rPr lang="zh-CN" altLang="en-US">
                <a:sym typeface="+mn-ea"/>
              </a:rPr>
              <a:t>n</a:t>
            </a:r>
            <a:r>
              <a:rPr>
                <a:sym typeface="+mn-ea"/>
              </a:rPr>
              <a:t> </a:t>
            </a:r>
            <a:r>
              <a:rPr lang="zh-CN" altLang="en-US">
                <a:sym typeface="+mn-ea"/>
              </a:rPr>
              <a:t>支配</a:t>
            </a:r>
            <a:r>
              <a:rPr>
                <a:sym typeface="+mn-ea"/>
              </a:rPr>
              <a:t> </a:t>
            </a:r>
            <a:r>
              <a:rPr lang="zh-CN" altLang="en-US">
                <a:sym typeface="+mn-ea"/>
              </a:rPr>
              <a:t>b，记作</a:t>
            </a:r>
            <a:r>
              <a:rPr>
                <a:sym typeface="+mn-ea"/>
              </a:rPr>
              <a:t> n∈Dom(b)</a:t>
            </a:r>
            <a:endParaRPr>
              <a:sym typeface="+mn-ea"/>
            </a:endParaRPr>
          </a:p>
          <a:p>
            <a:pPr lvl="2"/>
            <a:r>
              <a:rPr lang="zh-CN" altLang="en-US"/>
              <a:t>如右图</a:t>
            </a:r>
            <a:r>
              <a:rPr lang="en-US" altLang="zh-CN"/>
              <a:t> 1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8 </a:t>
            </a:r>
            <a:r>
              <a:rPr lang="zh-CN" altLang="en-US"/>
              <a:t>均为</a:t>
            </a:r>
            <a:r>
              <a:rPr lang="en-US" altLang="zh-CN"/>
              <a:t> 8 </a:t>
            </a:r>
            <a:r>
              <a:rPr lang="zh-CN" altLang="en-US"/>
              <a:t>的</a:t>
            </a:r>
            <a:r>
              <a:rPr lang="zh-CN" altLang="en-US"/>
              <a:t>支配节点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Dominators</a:t>
            </a:r>
            <a:endParaRPr lang="en-US" altLang="zh-CN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8740140" y="2289810"/>
            <a:ext cx="2915920" cy="4255770"/>
            <a:chOff x="3120" y="768"/>
            <a:chExt cx="2640" cy="3552"/>
          </a:xfrm>
        </p:grpSpPr>
        <p:sp>
          <p:nvSpPr>
            <p:cNvPr id="5" name="Oval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264" y="768"/>
              <a:ext cx="374" cy="34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rgbClr val="FF0000"/>
                  </a:solidFill>
                </a:rPr>
                <a:t>1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95" y="11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2</a:t>
              </a:r>
              <a:endParaRPr lang="zh-CN" altLang="en-US" sz="1600"/>
            </a:p>
          </p:txBody>
        </p:sp>
        <p:sp>
          <p:nvSpPr>
            <p:cNvPr id="7" name="Oval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64" y="1391"/>
              <a:ext cx="374" cy="34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rgbClr val="FF0000"/>
                  </a:solidFill>
                </a:rPr>
                <a:t>3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290" y="2015"/>
              <a:ext cx="375" cy="34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rgbClr val="FF0000"/>
                  </a:solidFill>
                </a:rPr>
                <a:t>4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35" y="2379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5</a:t>
              </a:r>
              <a:endParaRPr lang="zh-CN" altLang="en-US" sz="1600"/>
            </a:p>
          </p:txBody>
        </p:sp>
        <p:sp>
          <p:nvSpPr>
            <p:cNvPr id="10" name="Oval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21" y="2404"/>
              <a:ext cx="375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6</a:t>
              </a:r>
              <a:endParaRPr lang="zh-CN" altLang="en-US" sz="1600"/>
            </a:p>
          </p:txBody>
        </p:sp>
        <p:sp>
          <p:nvSpPr>
            <p:cNvPr id="11" name="Oval 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279" y="2784"/>
              <a:ext cx="375" cy="34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rgbClr val="FF0000"/>
                  </a:solidFill>
                </a:rPr>
                <a:t>7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290" y="3380"/>
              <a:ext cx="375" cy="346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rgbClr val="FF0000"/>
                  </a:solidFill>
                </a:rPr>
                <a:t>8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750" y="37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9</a:t>
              </a:r>
              <a:endParaRPr lang="zh-CN" altLang="en-US" sz="1600"/>
            </a:p>
          </p:txBody>
        </p:sp>
        <p:sp>
          <p:nvSpPr>
            <p:cNvPr id="14" name="Oval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834" y="3771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10</a:t>
              </a:r>
              <a:endParaRPr lang="zh-CN" altLang="en-US" sz="1600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017" y="1039"/>
              <a:ext cx="251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4451" y="1110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070" y="1393"/>
              <a:ext cx="20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466" y="1744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043" y="2286"/>
              <a:ext cx="252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638" y="2284"/>
              <a:ext cx="252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083" y="2674"/>
              <a:ext cx="251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596" y="2688"/>
              <a:ext cx="252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4477" y="3126"/>
              <a:ext cx="0" cy="2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4636" y="3665"/>
              <a:ext cx="254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4070" y="3665"/>
              <a:ext cx="253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>
              <p:custDataLst>
                <p:tags r:id="rId22"/>
              </p:custDataLst>
            </p:nvPr>
          </p:nvSpPr>
          <p:spPr bwMode="auto">
            <a:xfrm>
              <a:off x="4636" y="2147"/>
              <a:ext cx="743" cy="830"/>
            </a:xfrm>
            <a:custGeom>
              <a:avLst/>
              <a:gdLst>
                <a:gd name="T0" fmla="*/ 0 w 842"/>
                <a:gd name="T1" fmla="*/ 447 h 1020"/>
                <a:gd name="T2" fmla="*/ 309 w 842"/>
                <a:gd name="T3" fmla="*/ 389 h 1020"/>
                <a:gd name="T4" fmla="*/ 509 w 842"/>
                <a:gd name="T5" fmla="*/ 218 h 1020"/>
                <a:gd name="T6" fmla="*/ 319 w 842"/>
                <a:gd name="T7" fmla="*/ 66 h 1020"/>
                <a:gd name="T8" fmla="*/ 9 w 842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2" h="1020">
                  <a:moveTo>
                    <a:pt x="0" y="1020"/>
                  </a:moveTo>
                  <a:cubicBezTo>
                    <a:pt x="85" y="998"/>
                    <a:pt x="370" y="973"/>
                    <a:pt x="510" y="886"/>
                  </a:cubicBezTo>
                  <a:cubicBezTo>
                    <a:pt x="650" y="799"/>
                    <a:pt x="838" y="618"/>
                    <a:pt x="840" y="496"/>
                  </a:cubicBezTo>
                  <a:cubicBezTo>
                    <a:pt x="842" y="374"/>
                    <a:pt x="663" y="234"/>
                    <a:pt x="525" y="151"/>
                  </a:cubicBezTo>
                  <a:cubicBezTo>
                    <a:pt x="387" y="68"/>
                    <a:pt x="120" y="32"/>
                    <a:pt x="1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Freeform 27"/>
            <p:cNvSpPr/>
            <p:nvPr>
              <p:custDataLst>
                <p:tags r:id="rId23"/>
              </p:custDataLst>
            </p:nvPr>
          </p:nvSpPr>
          <p:spPr bwMode="auto">
            <a:xfrm>
              <a:off x="3120" y="862"/>
              <a:ext cx="1148" cy="3157"/>
            </a:xfrm>
            <a:custGeom>
              <a:avLst/>
              <a:gdLst>
                <a:gd name="T0" fmla="*/ 443 w 1302"/>
                <a:gd name="T1" fmla="*/ 1692 h 3880"/>
                <a:gd name="T2" fmla="*/ 298 w 1302"/>
                <a:gd name="T3" fmla="*/ 1652 h 3880"/>
                <a:gd name="T4" fmla="*/ 135 w 1302"/>
                <a:gd name="T5" fmla="*/ 1403 h 3880"/>
                <a:gd name="T6" fmla="*/ 17 w 1302"/>
                <a:gd name="T7" fmla="*/ 765 h 3880"/>
                <a:gd name="T8" fmla="*/ 234 w 1302"/>
                <a:gd name="T9" fmla="*/ 252 h 3880"/>
                <a:gd name="T10" fmla="*/ 496 w 1302"/>
                <a:gd name="T11" fmla="*/ 41 h 3880"/>
                <a:gd name="T12" fmla="*/ 786 w 1302"/>
                <a:gd name="T13" fmla="*/ 2 h 38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3880">
                  <a:moveTo>
                    <a:pt x="732" y="3859"/>
                  </a:moveTo>
                  <a:cubicBezTo>
                    <a:pt x="692" y="3844"/>
                    <a:pt x="577" y="3880"/>
                    <a:pt x="492" y="3770"/>
                  </a:cubicBezTo>
                  <a:cubicBezTo>
                    <a:pt x="407" y="3660"/>
                    <a:pt x="299" y="3537"/>
                    <a:pt x="222" y="3200"/>
                  </a:cubicBezTo>
                  <a:cubicBezTo>
                    <a:pt x="145" y="2863"/>
                    <a:pt x="0" y="2182"/>
                    <a:pt x="27" y="1745"/>
                  </a:cubicBezTo>
                  <a:cubicBezTo>
                    <a:pt x="54" y="1308"/>
                    <a:pt x="255" y="850"/>
                    <a:pt x="387" y="575"/>
                  </a:cubicBezTo>
                  <a:cubicBezTo>
                    <a:pt x="519" y="300"/>
                    <a:pt x="670" y="190"/>
                    <a:pt x="822" y="95"/>
                  </a:cubicBezTo>
                  <a:cubicBezTo>
                    <a:pt x="974" y="0"/>
                    <a:pt x="1202" y="24"/>
                    <a:pt x="1302" y="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Freeform 28"/>
            <p:cNvSpPr/>
            <p:nvPr>
              <p:custDataLst>
                <p:tags r:id="rId24"/>
              </p:custDataLst>
            </p:nvPr>
          </p:nvSpPr>
          <p:spPr bwMode="auto">
            <a:xfrm>
              <a:off x="4493" y="1332"/>
              <a:ext cx="1267" cy="2988"/>
            </a:xfrm>
            <a:custGeom>
              <a:avLst/>
              <a:gdLst>
                <a:gd name="T0" fmla="*/ 0 w 1438"/>
                <a:gd name="T1" fmla="*/ 1294 h 3672"/>
                <a:gd name="T2" fmla="*/ 127 w 1438"/>
                <a:gd name="T3" fmla="*/ 1518 h 3672"/>
                <a:gd name="T4" fmla="*/ 408 w 1438"/>
                <a:gd name="T5" fmla="*/ 1564 h 3672"/>
                <a:gd name="T6" fmla="*/ 742 w 1438"/>
                <a:gd name="T7" fmla="*/ 1242 h 3672"/>
                <a:gd name="T8" fmla="*/ 841 w 1438"/>
                <a:gd name="T9" fmla="*/ 676 h 3672"/>
                <a:gd name="T10" fmla="*/ 589 w 1438"/>
                <a:gd name="T11" fmla="*/ 229 h 3672"/>
                <a:gd name="T12" fmla="*/ 307 w 1438"/>
                <a:gd name="T13" fmla="*/ 24 h 3672"/>
                <a:gd name="T14" fmla="*/ 82 w 1438"/>
                <a:gd name="T15" fmla="*/ 77 h 3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38" h="3672">
                  <a:moveTo>
                    <a:pt x="0" y="2951"/>
                  </a:moveTo>
                  <a:cubicBezTo>
                    <a:pt x="35" y="3036"/>
                    <a:pt x="98" y="3359"/>
                    <a:pt x="211" y="3462"/>
                  </a:cubicBezTo>
                  <a:cubicBezTo>
                    <a:pt x="324" y="3565"/>
                    <a:pt x="506" y="3672"/>
                    <a:pt x="676" y="3567"/>
                  </a:cubicBezTo>
                  <a:cubicBezTo>
                    <a:pt x="846" y="3462"/>
                    <a:pt x="1111" y="3169"/>
                    <a:pt x="1231" y="2832"/>
                  </a:cubicBezTo>
                  <a:cubicBezTo>
                    <a:pt x="1351" y="2495"/>
                    <a:pt x="1438" y="1927"/>
                    <a:pt x="1396" y="1542"/>
                  </a:cubicBezTo>
                  <a:cubicBezTo>
                    <a:pt x="1354" y="1157"/>
                    <a:pt x="1123" y="769"/>
                    <a:pt x="976" y="522"/>
                  </a:cubicBezTo>
                  <a:cubicBezTo>
                    <a:pt x="829" y="275"/>
                    <a:pt x="651" y="114"/>
                    <a:pt x="511" y="57"/>
                  </a:cubicBezTo>
                  <a:cubicBezTo>
                    <a:pt x="371" y="0"/>
                    <a:pt x="214" y="152"/>
                    <a:pt x="136" y="17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Freeform 29"/>
            <p:cNvSpPr/>
            <p:nvPr>
              <p:custDataLst>
                <p:tags r:id="rId25"/>
              </p:custDataLst>
            </p:nvPr>
          </p:nvSpPr>
          <p:spPr bwMode="auto">
            <a:xfrm>
              <a:off x="4622" y="1658"/>
              <a:ext cx="156" cy="379"/>
            </a:xfrm>
            <a:custGeom>
              <a:avLst/>
              <a:gdLst>
                <a:gd name="T0" fmla="*/ 14 w 156"/>
                <a:gd name="T1" fmla="*/ 379 h 379"/>
                <a:gd name="T2" fmla="*/ 126 w 156"/>
                <a:gd name="T3" fmla="*/ 295 h 379"/>
                <a:gd name="T4" fmla="*/ 155 w 156"/>
                <a:gd name="T5" fmla="*/ 210 h 379"/>
                <a:gd name="T6" fmla="*/ 130 w 156"/>
                <a:gd name="T7" fmla="*/ 118 h 379"/>
                <a:gd name="T8" fmla="*/ 0 w 156"/>
                <a:gd name="T9" fmla="*/ 0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379">
                  <a:moveTo>
                    <a:pt x="14" y="379"/>
                  </a:moveTo>
                  <a:cubicBezTo>
                    <a:pt x="33" y="365"/>
                    <a:pt x="102" y="323"/>
                    <a:pt x="126" y="295"/>
                  </a:cubicBezTo>
                  <a:cubicBezTo>
                    <a:pt x="150" y="267"/>
                    <a:pt x="154" y="239"/>
                    <a:pt x="155" y="210"/>
                  </a:cubicBezTo>
                  <a:cubicBezTo>
                    <a:pt x="156" y="181"/>
                    <a:pt x="156" y="153"/>
                    <a:pt x="130" y="118"/>
                  </a:cubicBezTo>
                  <a:cubicBezTo>
                    <a:pt x="104" y="83"/>
                    <a:pt x="27" y="25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30" name="Freeform 30"/>
            <p:cNvSpPr/>
            <p:nvPr>
              <p:custDataLst>
                <p:tags r:id="rId26"/>
              </p:custDataLst>
            </p:nvPr>
          </p:nvSpPr>
          <p:spPr bwMode="auto">
            <a:xfrm>
              <a:off x="4636" y="3077"/>
              <a:ext cx="408" cy="660"/>
            </a:xfrm>
            <a:custGeom>
              <a:avLst/>
              <a:gdLst>
                <a:gd name="T0" fmla="*/ 408 w 408"/>
                <a:gd name="T1" fmla="*/ 660 h 660"/>
                <a:gd name="T2" fmla="*/ 281 w 408"/>
                <a:gd name="T3" fmla="*/ 267 h 660"/>
                <a:gd name="T4" fmla="*/ 0 w 408"/>
                <a:gd name="T5" fmla="*/ 0 h 6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660">
                  <a:moveTo>
                    <a:pt x="408" y="660"/>
                  </a:moveTo>
                  <a:cubicBezTo>
                    <a:pt x="387" y="592"/>
                    <a:pt x="349" y="377"/>
                    <a:pt x="281" y="267"/>
                  </a:cubicBezTo>
                  <a:cubicBezTo>
                    <a:pt x="213" y="157"/>
                    <a:pt x="59" y="56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2" name="日期占位符 31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机器无关的代码优化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是中间代码优化的基本单元，执行编译器的转换和优化。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就是“遍历一遍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，可以同时对它做一些操作”的意思。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1150" lvl="1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Pass</a:t>
            </a:r>
            <a:r>
              <a:rPr lang="zh-CN" altLang="en-US"/>
              <a:t>的概念</a:t>
            </a:r>
            <a:endParaRPr lang="zh-CN" altLang="en-US"/>
          </a:p>
        </p:txBody>
      </p:sp>
      <p:grpSp>
        <p:nvGrpSpPr>
          <p:cNvPr id="518" name="组合 517"/>
          <p:cNvGrpSpPr/>
          <p:nvPr/>
        </p:nvGrpSpPr>
        <p:grpSpPr>
          <a:xfrm>
            <a:off x="263785" y="2634569"/>
            <a:ext cx="11705956" cy="3367088"/>
            <a:chOff x="182563" y="2068513"/>
            <a:chExt cx="11705956" cy="3367088"/>
          </a:xfrm>
        </p:grpSpPr>
        <p:sp>
          <p:nvSpPr>
            <p:cNvPr id="79" name="Freeform 5"/>
            <p:cNvSpPr>
              <a:spLocks noEditPoints="1"/>
            </p:cNvSpPr>
            <p:nvPr/>
          </p:nvSpPr>
          <p:spPr bwMode="auto">
            <a:xfrm>
              <a:off x="7162801" y="2079626"/>
              <a:ext cx="3965575" cy="3355975"/>
            </a:xfrm>
            <a:custGeom>
              <a:avLst/>
              <a:gdLst>
                <a:gd name="T0" fmla="*/ 214 w 4431"/>
                <a:gd name="T1" fmla="*/ 0 h 3738"/>
                <a:gd name="T2" fmla="*/ 427 w 4431"/>
                <a:gd name="T3" fmla="*/ 0 h 3738"/>
                <a:gd name="T4" fmla="*/ 747 w 4431"/>
                <a:gd name="T5" fmla="*/ 0 h 3738"/>
                <a:gd name="T6" fmla="*/ 1067 w 4431"/>
                <a:gd name="T7" fmla="*/ 0 h 3738"/>
                <a:gd name="T8" fmla="*/ 1280 w 4431"/>
                <a:gd name="T9" fmla="*/ 0 h 3738"/>
                <a:gd name="T10" fmla="*/ 1600 w 4431"/>
                <a:gd name="T11" fmla="*/ 0 h 3738"/>
                <a:gd name="T12" fmla="*/ 1920 w 4431"/>
                <a:gd name="T13" fmla="*/ 0 h 3738"/>
                <a:gd name="T14" fmla="*/ 2134 w 4431"/>
                <a:gd name="T15" fmla="*/ 0 h 3738"/>
                <a:gd name="T16" fmla="*/ 2454 w 4431"/>
                <a:gd name="T17" fmla="*/ 0 h 3738"/>
                <a:gd name="T18" fmla="*/ 2774 w 4431"/>
                <a:gd name="T19" fmla="*/ 0 h 3738"/>
                <a:gd name="T20" fmla="*/ 2987 w 4431"/>
                <a:gd name="T21" fmla="*/ 0 h 3738"/>
                <a:gd name="T22" fmla="*/ 3307 w 4431"/>
                <a:gd name="T23" fmla="*/ 0 h 3738"/>
                <a:gd name="T24" fmla="*/ 3627 w 4431"/>
                <a:gd name="T25" fmla="*/ 0 h 3738"/>
                <a:gd name="T26" fmla="*/ 3840 w 4431"/>
                <a:gd name="T27" fmla="*/ 0 h 3738"/>
                <a:gd name="T28" fmla="*/ 4160 w 4431"/>
                <a:gd name="T29" fmla="*/ 0 h 3738"/>
                <a:gd name="T30" fmla="*/ 4431 w 4431"/>
                <a:gd name="T31" fmla="*/ 49 h 3738"/>
                <a:gd name="T32" fmla="*/ 4431 w 4431"/>
                <a:gd name="T33" fmla="*/ 263 h 3738"/>
                <a:gd name="T34" fmla="*/ 4431 w 4431"/>
                <a:gd name="T35" fmla="*/ 583 h 3738"/>
                <a:gd name="T36" fmla="*/ 4431 w 4431"/>
                <a:gd name="T37" fmla="*/ 903 h 3738"/>
                <a:gd name="T38" fmla="*/ 4431 w 4431"/>
                <a:gd name="T39" fmla="*/ 1116 h 3738"/>
                <a:gd name="T40" fmla="*/ 4431 w 4431"/>
                <a:gd name="T41" fmla="*/ 1436 h 3738"/>
                <a:gd name="T42" fmla="*/ 4431 w 4431"/>
                <a:gd name="T43" fmla="*/ 1756 h 3738"/>
                <a:gd name="T44" fmla="*/ 4431 w 4431"/>
                <a:gd name="T45" fmla="*/ 1969 h 3738"/>
                <a:gd name="T46" fmla="*/ 4431 w 4431"/>
                <a:gd name="T47" fmla="*/ 2289 h 3738"/>
                <a:gd name="T48" fmla="*/ 4431 w 4431"/>
                <a:gd name="T49" fmla="*/ 2609 h 3738"/>
                <a:gd name="T50" fmla="*/ 4431 w 4431"/>
                <a:gd name="T51" fmla="*/ 2823 h 3738"/>
                <a:gd name="T52" fmla="*/ 4431 w 4431"/>
                <a:gd name="T53" fmla="*/ 3143 h 3738"/>
                <a:gd name="T54" fmla="*/ 4431 w 4431"/>
                <a:gd name="T55" fmla="*/ 3463 h 3738"/>
                <a:gd name="T56" fmla="*/ 4431 w 4431"/>
                <a:gd name="T57" fmla="*/ 3676 h 3738"/>
                <a:gd name="T58" fmla="*/ 4280 w 4431"/>
                <a:gd name="T59" fmla="*/ 3738 h 3738"/>
                <a:gd name="T60" fmla="*/ 3960 w 4431"/>
                <a:gd name="T61" fmla="*/ 3738 h 3738"/>
                <a:gd name="T62" fmla="*/ 3640 w 4431"/>
                <a:gd name="T63" fmla="*/ 3738 h 3738"/>
                <a:gd name="T64" fmla="*/ 3426 w 4431"/>
                <a:gd name="T65" fmla="*/ 3738 h 3738"/>
                <a:gd name="T66" fmla="*/ 3106 w 4431"/>
                <a:gd name="T67" fmla="*/ 3738 h 3738"/>
                <a:gd name="T68" fmla="*/ 2786 w 4431"/>
                <a:gd name="T69" fmla="*/ 3738 h 3738"/>
                <a:gd name="T70" fmla="*/ 2573 w 4431"/>
                <a:gd name="T71" fmla="*/ 3738 h 3738"/>
                <a:gd name="T72" fmla="*/ 2253 w 4431"/>
                <a:gd name="T73" fmla="*/ 3738 h 3738"/>
                <a:gd name="T74" fmla="*/ 1933 w 4431"/>
                <a:gd name="T75" fmla="*/ 3738 h 3738"/>
                <a:gd name="T76" fmla="*/ 1720 w 4431"/>
                <a:gd name="T77" fmla="*/ 3738 h 3738"/>
                <a:gd name="T78" fmla="*/ 1400 w 4431"/>
                <a:gd name="T79" fmla="*/ 3738 h 3738"/>
                <a:gd name="T80" fmla="*/ 1080 w 4431"/>
                <a:gd name="T81" fmla="*/ 3738 h 3738"/>
                <a:gd name="T82" fmla="*/ 866 w 4431"/>
                <a:gd name="T83" fmla="*/ 3738 h 3738"/>
                <a:gd name="T84" fmla="*/ 546 w 4431"/>
                <a:gd name="T85" fmla="*/ 3738 h 3738"/>
                <a:gd name="T86" fmla="*/ 226 w 4431"/>
                <a:gd name="T87" fmla="*/ 3738 h 3738"/>
                <a:gd name="T88" fmla="*/ 13 w 4431"/>
                <a:gd name="T89" fmla="*/ 3738 h 3738"/>
                <a:gd name="T90" fmla="*/ 0 w 4431"/>
                <a:gd name="T91" fmla="*/ 3538 h 3738"/>
                <a:gd name="T92" fmla="*/ 0 w 4431"/>
                <a:gd name="T93" fmla="*/ 3218 h 3738"/>
                <a:gd name="T94" fmla="*/ 0 w 4431"/>
                <a:gd name="T95" fmla="*/ 2898 h 3738"/>
                <a:gd name="T96" fmla="*/ 0 w 4431"/>
                <a:gd name="T97" fmla="*/ 2684 h 3738"/>
                <a:gd name="T98" fmla="*/ 0 w 4431"/>
                <a:gd name="T99" fmla="*/ 2364 h 3738"/>
                <a:gd name="T100" fmla="*/ 0 w 4431"/>
                <a:gd name="T101" fmla="*/ 2044 h 3738"/>
                <a:gd name="T102" fmla="*/ 0 w 4431"/>
                <a:gd name="T103" fmla="*/ 1831 h 3738"/>
                <a:gd name="T104" fmla="*/ 0 w 4431"/>
                <a:gd name="T105" fmla="*/ 1511 h 3738"/>
                <a:gd name="T106" fmla="*/ 0 w 4431"/>
                <a:gd name="T107" fmla="*/ 1191 h 3738"/>
                <a:gd name="T108" fmla="*/ 0 w 4431"/>
                <a:gd name="T109" fmla="*/ 978 h 3738"/>
                <a:gd name="T110" fmla="*/ 0 w 4431"/>
                <a:gd name="T111" fmla="*/ 658 h 3738"/>
                <a:gd name="T112" fmla="*/ 0 w 4431"/>
                <a:gd name="T113" fmla="*/ 338 h 3738"/>
                <a:gd name="T114" fmla="*/ 0 w 4431"/>
                <a:gd name="T115" fmla="*/ 124 h 3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31" h="3738">
                  <a:moveTo>
                    <a:pt x="0" y="0"/>
                  </a:moveTo>
                  <a:lnTo>
                    <a:pt x="0" y="0"/>
                  </a:lnTo>
                  <a:lnTo>
                    <a:pt x="107" y="0"/>
                  </a:lnTo>
                  <a:moveTo>
                    <a:pt x="214" y="0"/>
                  </a:moveTo>
                  <a:lnTo>
                    <a:pt x="214" y="0"/>
                  </a:lnTo>
                  <a:lnTo>
                    <a:pt x="320" y="0"/>
                  </a:lnTo>
                  <a:moveTo>
                    <a:pt x="427" y="0"/>
                  </a:moveTo>
                  <a:lnTo>
                    <a:pt x="427" y="0"/>
                  </a:lnTo>
                  <a:lnTo>
                    <a:pt x="534" y="0"/>
                  </a:lnTo>
                  <a:moveTo>
                    <a:pt x="640" y="0"/>
                  </a:moveTo>
                  <a:lnTo>
                    <a:pt x="640" y="0"/>
                  </a:lnTo>
                  <a:lnTo>
                    <a:pt x="747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960" y="0"/>
                  </a:lnTo>
                  <a:moveTo>
                    <a:pt x="1067" y="0"/>
                  </a:moveTo>
                  <a:lnTo>
                    <a:pt x="1067" y="0"/>
                  </a:lnTo>
                  <a:lnTo>
                    <a:pt x="1174" y="0"/>
                  </a:lnTo>
                  <a:moveTo>
                    <a:pt x="1280" y="0"/>
                  </a:moveTo>
                  <a:lnTo>
                    <a:pt x="1280" y="0"/>
                  </a:lnTo>
                  <a:lnTo>
                    <a:pt x="1387" y="0"/>
                  </a:lnTo>
                  <a:moveTo>
                    <a:pt x="1494" y="0"/>
                  </a:moveTo>
                  <a:lnTo>
                    <a:pt x="1494" y="0"/>
                  </a:lnTo>
                  <a:lnTo>
                    <a:pt x="1600" y="0"/>
                  </a:lnTo>
                  <a:moveTo>
                    <a:pt x="1707" y="0"/>
                  </a:moveTo>
                  <a:lnTo>
                    <a:pt x="1707" y="0"/>
                  </a:lnTo>
                  <a:lnTo>
                    <a:pt x="1814" y="0"/>
                  </a:lnTo>
                  <a:moveTo>
                    <a:pt x="1920" y="0"/>
                  </a:moveTo>
                  <a:lnTo>
                    <a:pt x="1920" y="0"/>
                  </a:lnTo>
                  <a:lnTo>
                    <a:pt x="2027" y="0"/>
                  </a:lnTo>
                  <a:moveTo>
                    <a:pt x="2134" y="0"/>
                  </a:moveTo>
                  <a:lnTo>
                    <a:pt x="2134" y="0"/>
                  </a:lnTo>
                  <a:lnTo>
                    <a:pt x="2240" y="0"/>
                  </a:lnTo>
                  <a:moveTo>
                    <a:pt x="2347" y="0"/>
                  </a:moveTo>
                  <a:lnTo>
                    <a:pt x="2347" y="0"/>
                  </a:lnTo>
                  <a:lnTo>
                    <a:pt x="2454" y="0"/>
                  </a:lnTo>
                  <a:moveTo>
                    <a:pt x="2560" y="0"/>
                  </a:moveTo>
                  <a:lnTo>
                    <a:pt x="2560" y="0"/>
                  </a:lnTo>
                  <a:lnTo>
                    <a:pt x="2667" y="0"/>
                  </a:lnTo>
                  <a:moveTo>
                    <a:pt x="2774" y="0"/>
                  </a:moveTo>
                  <a:lnTo>
                    <a:pt x="2774" y="0"/>
                  </a:lnTo>
                  <a:lnTo>
                    <a:pt x="2880" y="0"/>
                  </a:lnTo>
                  <a:moveTo>
                    <a:pt x="2987" y="0"/>
                  </a:moveTo>
                  <a:lnTo>
                    <a:pt x="2987" y="0"/>
                  </a:lnTo>
                  <a:lnTo>
                    <a:pt x="3094" y="0"/>
                  </a:lnTo>
                  <a:moveTo>
                    <a:pt x="3200" y="0"/>
                  </a:moveTo>
                  <a:lnTo>
                    <a:pt x="3200" y="0"/>
                  </a:lnTo>
                  <a:lnTo>
                    <a:pt x="3307" y="0"/>
                  </a:lnTo>
                  <a:moveTo>
                    <a:pt x="3414" y="0"/>
                  </a:moveTo>
                  <a:lnTo>
                    <a:pt x="3414" y="0"/>
                  </a:lnTo>
                  <a:lnTo>
                    <a:pt x="3520" y="0"/>
                  </a:lnTo>
                  <a:moveTo>
                    <a:pt x="3627" y="0"/>
                  </a:moveTo>
                  <a:lnTo>
                    <a:pt x="3627" y="0"/>
                  </a:lnTo>
                  <a:lnTo>
                    <a:pt x="3734" y="0"/>
                  </a:lnTo>
                  <a:moveTo>
                    <a:pt x="3840" y="0"/>
                  </a:moveTo>
                  <a:lnTo>
                    <a:pt x="3840" y="0"/>
                  </a:lnTo>
                  <a:lnTo>
                    <a:pt x="3947" y="0"/>
                  </a:lnTo>
                  <a:moveTo>
                    <a:pt x="4054" y="0"/>
                  </a:moveTo>
                  <a:lnTo>
                    <a:pt x="4054" y="0"/>
                  </a:lnTo>
                  <a:lnTo>
                    <a:pt x="4160" y="0"/>
                  </a:lnTo>
                  <a:moveTo>
                    <a:pt x="4267" y="0"/>
                  </a:moveTo>
                  <a:lnTo>
                    <a:pt x="4267" y="0"/>
                  </a:lnTo>
                  <a:lnTo>
                    <a:pt x="4374" y="0"/>
                  </a:lnTo>
                  <a:moveTo>
                    <a:pt x="4431" y="49"/>
                  </a:moveTo>
                  <a:lnTo>
                    <a:pt x="4431" y="49"/>
                  </a:lnTo>
                  <a:lnTo>
                    <a:pt x="4431" y="156"/>
                  </a:lnTo>
                  <a:moveTo>
                    <a:pt x="4431" y="263"/>
                  </a:moveTo>
                  <a:lnTo>
                    <a:pt x="4431" y="263"/>
                  </a:lnTo>
                  <a:lnTo>
                    <a:pt x="4431" y="369"/>
                  </a:lnTo>
                  <a:moveTo>
                    <a:pt x="4431" y="476"/>
                  </a:moveTo>
                  <a:lnTo>
                    <a:pt x="4431" y="476"/>
                  </a:lnTo>
                  <a:lnTo>
                    <a:pt x="4431" y="583"/>
                  </a:lnTo>
                  <a:moveTo>
                    <a:pt x="4431" y="689"/>
                  </a:moveTo>
                  <a:lnTo>
                    <a:pt x="4431" y="689"/>
                  </a:lnTo>
                  <a:lnTo>
                    <a:pt x="4431" y="796"/>
                  </a:lnTo>
                  <a:moveTo>
                    <a:pt x="4431" y="903"/>
                  </a:moveTo>
                  <a:lnTo>
                    <a:pt x="4431" y="903"/>
                  </a:lnTo>
                  <a:lnTo>
                    <a:pt x="4431" y="1009"/>
                  </a:lnTo>
                  <a:moveTo>
                    <a:pt x="4431" y="1116"/>
                  </a:moveTo>
                  <a:lnTo>
                    <a:pt x="4431" y="1116"/>
                  </a:lnTo>
                  <a:lnTo>
                    <a:pt x="4431" y="1223"/>
                  </a:lnTo>
                  <a:moveTo>
                    <a:pt x="4431" y="1329"/>
                  </a:moveTo>
                  <a:lnTo>
                    <a:pt x="4431" y="1329"/>
                  </a:lnTo>
                  <a:lnTo>
                    <a:pt x="4431" y="1436"/>
                  </a:lnTo>
                  <a:moveTo>
                    <a:pt x="4431" y="1543"/>
                  </a:moveTo>
                  <a:lnTo>
                    <a:pt x="4431" y="1543"/>
                  </a:lnTo>
                  <a:lnTo>
                    <a:pt x="4431" y="1649"/>
                  </a:lnTo>
                  <a:moveTo>
                    <a:pt x="4431" y="1756"/>
                  </a:moveTo>
                  <a:lnTo>
                    <a:pt x="4431" y="1756"/>
                  </a:lnTo>
                  <a:lnTo>
                    <a:pt x="4431" y="1863"/>
                  </a:lnTo>
                  <a:moveTo>
                    <a:pt x="4431" y="1969"/>
                  </a:moveTo>
                  <a:lnTo>
                    <a:pt x="4431" y="1969"/>
                  </a:lnTo>
                  <a:lnTo>
                    <a:pt x="4431" y="2076"/>
                  </a:lnTo>
                  <a:moveTo>
                    <a:pt x="4431" y="2183"/>
                  </a:moveTo>
                  <a:lnTo>
                    <a:pt x="4431" y="2183"/>
                  </a:lnTo>
                  <a:lnTo>
                    <a:pt x="4431" y="2289"/>
                  </a:lnTo>
                  <a:moveTo>
                    <a:pt x="4431" y="2396"/>
                  </a:moveTo>
                  <a:lnTo>
                    <a:pt x="4431" y="2396"/>
                  </a:lnTo>
                  <a:lnTo>
                    <a:pt x="4431" y="2503"/>
                  </a:lnTo>
                  <a:moveTo>
                    <a:pt x="4431" y="2609"/>
                  </a:moveTo>
                  <a:lnTo>
                    <a:pt x="4431" y="2609"/>
                  </a:lnTo>
                  <a:lnTo>
                    <a:pt x="4431" y="2716"/>
                  </a:lnTo>
                  <a:moveTo>
                    <a:pt x="4431" y="2823"/>
                  </a:moveTo>
                  <a:lnTo>
                    <a:pt x="4431" y="2823"/>
                  </a:lnTo>
                  <a:lnTo>
                    <a:pt x="4431" y="2929"/>
                  </a:lnTo>
                  <a:moveTo>
                    <a:pt x="4431" y="3036"/>
                  </a:moveTo>
                  <a:lnTo>
                    <a:pt x="4431" y="3036"/>
                  </a:lnTo>
                  <a:lnTo>
                    <a:pt x="4431" y="3143"/>
                  </a:lnTo>
                  <a:moveTo>
                    <a:pt x="4431" y="3249"/>
                  </a:moveTo>
                  <a:lnTo>
                    <a:pt x="4431" y="3249"/>
                  </a:lnTo>
                  <a:lnTo>
                    <a:pt x="4431" y="3356"/>
                  </a:lnTo>
                  <a:moveTo>
                    <a:pt x="4431" y="3463"/>
                  </a:moveTo>
                  <a:lnTo>
                    <a:pt x="4431" y="3463"/>
                  </a:lnTo>
                  <a:lnTo>
                    <a:pt x="4431" y="3569"/>
                  </a:lnTo>
                  <a:moveTo>
                    <a:pt x="4431" y="3676"/>
                  </a:moveTo>
                  <a:lnTo>
                    <a:pt x="4431" y="3676"/>
                  </a:lnTo>
                  <a:lnTo>
                    <a:pt x="4431" y="3738"/>
                  </a:lnTo>
                  <a:lnTo>
                    <a:pt x="4386" y="3738"/>
                  </a:lnTo>
                  <a:moveTo>
                    <a:pt x="4280" y="3738"/>
                  </a:moveTo>
                  <a:lnTo>
                    <a:pt x="4280" y="3738"/>
                  </a:lnTo>
                  <a:lnTo>
                    <a:pt x="4173" y="3738"/>
                  </a:lnTo>
                  <a:moveTo>
                    <a:pt x="4066" y="3738"/>
                  </a:moveTo>
                  <a:lnTo>
                    <a:pt x="4066" y="3738"/>
                  </a:lnTo>
                  <a:lnTo>
                    <a:pt x="3960" y="3738"/>
                  </a:lnTo>
                  <a:moveTo>
                    <a:pt x="3853" y="3738"/>
                  </a:moveTo>
                  <a:lnTo>
                    <a:pt x="3853" y="3738"/>
                  </a:lnTo>
                  <a:lnTo>
                    <a:pt x="3746" y="3738"/>
                  </a:lnTo>
                  <a:moveTo>
                    <a:pt x="3640" y="3738"/>
                  </a:moveTo>
                  <a:lnTo>
                    <a:pt x="3640" y="3738"/>
                  </a:lnTo>
                  <a:lnTo>
                    <a:pt x="3533" y="3738"/>
                  </a:lnTo>
                  <a:moveTo>
                    <a:pt x="3426" y="3738"/>
                  </a:moveTo>
                  <a:lnTo>
                    <a:pt x="3426" y="3738"/>
                  </a:lnTo>
                  <a:lnTo>
                    <a:pt x="3320" y="3738"/>
                  </a:lnTo>
                  <a:moveTo>
                    <a:pt x="3213" y="3738"/>
                  </a:moveTo>
                  <a:lnTo>
                    <a:pt x="3213" y="3738"/>
                  </a:lnTo>
                  <a:lnTo>
                    <a:pt x="3106" y="3738"/>
                  </a:lnTo>
                  <a:moveTo>
                    <a:pt x="3000" y="3738"/>
                  </a:moveTo>
                  <a:lnTo>
                    <a:pt x="3000" y="3738"/>
                  </a:lnTo>
                  <a:lnTo>
                    <a:pt x="2893" y="3738"/>
                  </a:lnTo>
                  <a:moveTo>
                    <a:pt x="2786" y="3738"/>
                  </a:moveTo>
                  <a:lnTo>
                    <a:pt x="2786" y="3738"/>
                  </a:lnTo>
                  <a:lnTo>
                    <a:pt x="2680" y="3738"/>
                  </a:lnTo>
                  <a:moveTo>
                    <a:pt x="2573" y="3738"/>
                  </a:moveTo>
                  <a:lnTo>
                    <a:pt x="2573" y="3738"/>
                  </a:lnTo>
                  <a:lnTo>
                    <a:pt x="2466" y="3738"/>
                  </a:lnTo>
                  <a:moveTo>
                    <a:pt x="2360" y="3738"/>
                  </a:moveTo>
                  <a:lnTo>
                    <a:pt x="2360" y="3738"/>
                  </a:lnTo>
                  <a:lnTo>
                    <a:pt x="2253" y="3738"/>
                  </a:lnTo>
                  <a:moveTo>
                    <a:pt x="2146" y="3738"/>
                  </a:moveTo>
                  <a:lnTo>
                    <a:pt x="2146" y="3738"/>
                  </a:lnTo>
                  <a:lnTo>
                    <a:pt x="2040" y="3738"/>
                  </a:lnTo>
                  <a:moveTo>
                    <a:pt x="1933" y="3738"/>
                  </a:moveTo>
                  <a:lnTo>
                    <a:pt x="1933" y="3738"/>
                  </a:lnTo>
                  <a:lnTo>
                    <a:pt x="1826" y="3738"/>
                  </a:lnTo>
                  <a:moveTo>
                    <a:pt x="1720" y="3738"/>
                  </a:moveTo>
                  <a:lnTo>
                    <a:pt x="1720" y="3738"/>
                  </a:lnTo>
                  <a:lnTo>
                    <a:pt x="1613" y="3738"/>
                  </a:lnTo>
                  <a:moveTo>
                    <a:pt x="1506" y="3738"/>
                  </a:moveTo>
                  <a:lnTo>
                    <a:pt x="1506" y="3738"/>
                  </a:lnTo>
                  <a:lnTo>
                    <a:pt x="1400" y="3738"/>
                  </a:lnTo>
                  <a:moveTo>
                    <a:pt x="1293" y="3738"/>
                  </a:moveTo>
                  <a:lnTo>
                    <a:pt x="1293" y="3738"/>
                  </a:lnTo>
                  <a:lnTo>
                    <a:pt x="1186" y="3738"/>
                  </a:lnTo>
                  <a:moveTo>
                    <a:pt x="1080" y="3738"/>
                  </a:moveTo>
                  <a:lnTo>
                    <a:pt x="1080" y="3738"/>
                  </a:lnTo>
                  <a:lnTo>
                    <a:pt x="973" y="3738"/>
                  </a:lnTo>
                  <a:moveTo>
                    <a:pt x="866" y="3738"/>
                  </a:moveTo>
                  <a:lnTo>
                    <a:pt x="866" y="3738"/>
                  </a:lnTo>
                  <a:lnTo>
                    <a:pt x="760" y="3738"/>
                  </a:lnTo>
                  <a:moveTo>
                    <a:pt x="653" y="3738"/>
                  </a:moveTo>
                  <a:lnTo>
                    <a:pt x="653" y="3738"/>
                  </a:lnTo>
                  <a:lnTo>
                    <a:pt x="546" y="3738"/>
                  </a:lnTo>
                  <a:moveTo>
                    <a:pt x="440" y="3738"/>
                  </a:moveTo>
                  <a:lnTo>
                    <a:pt x="440" y="3738"/>
                  </a:lnTo>
                  <a:lnTo>
                    <a:pt x="333" y="3738"/>
                  </a:lnTo>
                  <a:moveTo>
                    <a:pt x="226" y="3738"/>
                  </a:moveTo>
                  <a:lnTo>
                    <a:pt x="226" y="3738"/>
                  </a:lnTo>
                  <a:lnTo>
                    <a:pt x="120" y="3738"/>
                  </a:lnTo>
                  <a:moveTo>
                    <a:pt x="13" y="3738"/>
                  </a:moveTo>
                  <a:lnTo>
                    <a:pt x="13" y="3738"/>
                  </a:lnTo>
                  <a:lnTo>
                    <a:pt x="0" y="3738"/>
                  </a:lnTo>
                  <a:lnTo>
                    <a:pt x="0" y="3644"/>
                  </a:lnTo>
                  <a:moveTo>
                    <a:pt x="0" y="3538"/>
                  </a:moveTo>
                  <a:lnTo>
                    <a:pt x="0" y="3538"/>
                  </a:lnTo>
                  <a:lnTo>
                    <a:pt x="0" y="3431"/>
                  </a:lnTo>
                  <a:moveTo>
                    <a:pt x="0" y="3324"/>
                  </a:moveTo>
                  <a:lnTo>
                    <a:pt x="0" y="3324"/>
                  </a:lnTo>
                  <a:lnTo>
                    <a:pt x="0" y="3218"/>
                  </a:lnTo>
                  <a:moveTo>
                    <a:pt x="0" y="3111"/>
                  </a:moveTo>
                  <a:lnTo>
                    <a:pt x="0" y="3111"/>
                  </a:lnTo>
                  <a:lnTo>
                    <a:pt x="0" y="3004"/>
                  </a:lnTo>
                  <a:moveTo>
                    <a:pt x="0" y="2898"/>
                  </a:moveTo>
                  <a:lnTo>
                    <a:pt x="0" y="2898"/>
                  </a:lnTo>
                  <a:lnTo>
                    <a:pt x="0" y="2791"/>
                  </a:lnTo>
                  <a:moveTo>
                    <a:pt x="0" y="2684"/>
                  </a:moveTo>
                  <a:lnTo>
                    <a:pt x="0" y="2684"/>
                  </a:lnTo>
                  <a:lnTo>
                    <a:pt x="0" y="2578"/>
                  </a:lnTo>
                  <a:moveTo>
                    <a:pt x="0" y="2471"/>
                  </a:moveTo>
                  <a:lnTo>
                    <a:pt x="0" y="2471"/>
                  </a:lnTo>
                  <a:lnTo>
                    <a:pt x="0" y="2364"/>
                  </a:lnTo>
                  <a:moveTo>
                    <a:pt x="0" y="2258"/>
                  </a:moveTo>
                  <a:lnTo>
                    <a:pt x="0" y="2258"/>
                  </a:lnTo>
                  <a:lnTo>
                    <a:pt x="0" y="2151"/>
                  </a:lnTo>
                  <a:moveTo>
                    <a:pt x="0" y="2044"/>
                  </a:moveTo>
                  <a:lnTo>
                    <a:pt x="0" y="2044"/>
                  </a:lnTo>
                  <a:lnTo>
                    <a:pt x="0" y="1938"/>
                  </a:lnTo>
                  <a:moveTo>
                    <a:pt x="0" y="1831"/>
                  </a:moveTo>
                  <a:lnTo>
                    <a:pt x="0" y="1831"/>
                  </a:lnTo>
                  <a:lnTo>
                    <a:pt x="0" y="1724"/>
                  </a:lnTo>
                  <a:moveTo>
                    <a:pt x="0" y="1618"/>
                  </a:moveTo>
                  <a:lnTo>
                    <a:pt x="0" y="1618"/>
                  </a:lnTo>
                  <a:lnTo>
                    <a:pt x="0" y="1511"/>
                  </a:lnTo>
                  <a:moveTo>
                    <a:pt x="0" y="1404"/>
                  </a:moveTo>
                  <a:lnTo>
                    <a:pt x="0" y="1404"/>
                  </a:lnTo>
                  <a:lnTo>
                    <a:pt x="0" y="1298"/>
                  </a:lnTo>
                  <a:moveTo>
                    <a:pt x="0" y="1191"/>
                  </a:moveTo>
                  <a:lnTo>
                    <a:pt x="0" y="1191"/>
                  </a:lnTo>
                  <a:lnTo>
                    <a:pt x="0" y="1084"/>
                  </a:lnTo>
                  <a:moveTo>
                    <a:pt x="0" y="978"/>
                  </a:moveTo>
                  <a:lnTo>
                    <a:pt x="0" y="978"/>
                  </a:lnTo>
                  <a:lnTo>
                    <a:pt x="0" y="871"/>
                  </a:lnTo>
                  <a:moveTo>
                    <a:pt x="0" y="764"/>
                  </a:moveTo>
                  <a:lnTo>
                    <a:pt x="0" y="764"/>
                  </a:lnTo>
                  <a:lnTo>
                    <a:pt x="0" y="658"/>
                  </a:lnTo>
                  <a:moveTo>
                    <a:pt x="0" y="551"/>
                  </a:moveTo>
                  <a:lnTo>
                    <a:pt x="0" y="551"/>
                  </a:lnTo>
                  <a:lnTo>
                    <a:pt x="0" y="444"/>
                  </a:lnTo>
                  <a:moveTo>
                    <a:pt x="0" y="338"/>
                  </a:moveTo>
                  <a:lnTo>
                    <a:pt x="0" y="338"/>
                  </a:lnTo>
                  <a:lnTo>
                    <a:pt x="0" y="231"/>
                  </a:lnTo>
                  <a:moveTo>
                    <a:pt x="0" y="124"/>
                  </a:moveTo>
                  <a:lnTo>
                    <a:pt x="0" y="124"/>
                  </a:lnTo>
                  <a:lnTo>
                    <a:pt x="0" y="18"/>
                  </a:lnTo>
                </a:path>
              </a:pathLst>
            </a:custGeom>
            <a:noFill/>
            <a:ln w="23813" cap="rnd">
              <a:solidFill>
                <a:srgbClr val="80808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0" name="Freeform 6"/>
            <p:cNvSpPr>
              <a:spLocks noEditPoints="1"/>
            </p:cNvSpPr>
            <p:nvPr/>
          </p:nvSpPr>
          <p:spPr bwMode="auto">
            <a:xfrm>
              <a:off x="896938" y="2068513"/>
              <a:ext cx="3271838" cy="3354388"/>
            </a:xfrm>
            <a:custGeom>
              <a:avLst/>
              <a:gdLst>
                <a:gd name="T0" fmla="*/ 213 w 3655"/>
                <a:gd name="T1" fmla="*/ 0 h 3738"/>
                <a:gd name="T2" fmla="*/ 426 w 3655"/>
                <a:gd name="T3" fmla="*/ 0 h 3738"/>
                <a:gd name="T4" fmla="*/ 746 w 3655"/>
                <a:gd name="T5" fmla="*/ 0 h 3738"/>
                <a:gd name="T6" fmla="*/ 1066 w 3655"/>
                <a:gd name="T7" fmla="*/ 0 h 3738"/>
                <a:gd name="T8" fmla="*/ 1280 w 3655"/>
                <a:gd name="T9" fmla="*/ 0 h 3738"/>
                <a:gd name="T10" fmla="*/ 1600 w 3655"/>
                <a:gd name="T11" fmla="*/ 0 h 3738"/>
                <a:gd name="T12" fmla="*/ 1920 w 3655"/>
                <a:gd name="T13" fmla="*/ 0 h 3738"/>
                <a:gd name="T14" fmla="*/ 2133 w 3655"/>
                <a:gd name="T15" fmla="*/ 0 h 3738"/>
                <a:gd name="T16" fmla="*/ 2453 w 3655"/>
                <a:gd name="T17" fmla="*/ 0 h 3738"/>
                <a:gd name="T18" fmla="*/ 2773 w 3655"/>
                <a:gd name="T19" fmla="*/ 0 h 3738"/>
                <a:gd name="T20" fmla="*/ 2986 w 3655"/>
                <a:gd name="T21" fmla="*/ 0 h 3738"/>
                <a:gd name="T22" fmla="*/ 3306 w 3655"/>
                <a:gd name="T23" fmla="*/ 0 h 3738"/>
                <a:gd name="T24" fmla="*/ 3626 w 3655"/>
                <a:gd name="T25" fmla="*/ 0 h 3738"/>
                <a:gd name="T26" fmla="*/ 3655 w 3655"/>
                <a:gd name="T27" fmla="*/ 186 h 3738"/>
                <a:gd name="T28" fmla="*/ 3655 w 3655"/>
                <a:gd name="T29" fmla="*/ 399 h 3738"/>
                <a:gd name="T30" fmla="*/ 3655 w 3655"/>
                <a:gd name="T31" fmla="*/ 719 h 3738"/>
                <a:gd name="T32" fmla="*/ 3655 w 3655"/>
                <a:gd name="T33" fmla="*/ 1039 h 3738"/>
                <a:gd name="T34" fmla="*/ 3655 w 3655"/>
                <a:gd name="T35" fmla="*/ 1252 h 3738"/>
                <a:gd name="T36" fmla="*/ 3655 w 3655"/>
                <a:gd name="T37" fmla="*/ 1572 h 3738"/>
                <a:gd name="T38" fmla="*/ 3655 w 3655"/>
                <a:gd name="T39" fmla="*/ 1892 h 3738"/>
                <a:gd name="T40" fmla="*/ 3655 w 3655"/>
                <a:gd name="T41" fmla="*/ 2106 h 3738"/>
                <a:gd name="T42" fmla="*/ 3655 w 3655"/>
                <a:gd name="T43" fmla="*/ 2426 h 3738"/>
                <a:gd name="T44" fmla="*/ 3655 w 3655"/>
                <a:gd name="T45" fmla="*/ 2746 h 3738"/>
                <a:gd name="T46" fmla="*/ 3655 w 3655"/>
                <a:gd name="T47" fmla="*/ 2959 h 3738"/>
                <a:gd name="T48" fmla="*/ 3655 w 3655"/>
                <a:gd name="T49" fmla="*/ 3279 h 3738"/>
                <a:gd name="T50" fmla="*/ 3655 w 3655"/>
                <a:gd name="T51" fmla="*/ 3599 h 3738"/>
                <a:gd name="T52" fmla="*/ 3580 w 3655"/>
                <a:gd name="T53" fmla="*/ 3738 h 3738"/>
                <a:gd name="T54" fmla="*/ 3260 w 3655"/>
                <a:gd name="T55" fmla="*/ 3738 h 3738"/>
                <a:gd name="T56" fmla="*/ 2940 w 3655"/>
                <a:gd name="T57" fmla="*/ 3738 h 3738"/>
                <a:gd name="T58" fmla="*/ 2727 w 3655"/>
                <a:gd name="T59" fmla="*/ 3738 h 3738"/>
                <a:gd name="T60" fmla="*/ 2407 w 3655"/>
                <a:gd name="T61" fmla="*/ 3738 h 3738"/>
                <a:gd name="T62" fmla="*/ 2087 w 3655"/>
                <a:gd name="T63" fmla="*/ 3738 h 3738"/>
                <a:gd name="T64" fmla="*/ 1874 w 3655"/>
                <a:gd name="T65" fmla="*/ 3738 h 3738"/>
                <a:gd name="T66" fmla="*/ 1554 w 3655"/>
                <a:gd name="T67" fmla="*/ 3738 h 3738"/>
                <a:gd name="T68" fmla="*/ 1234 w 3655"/>
                <a:gd name="T69" fmla="*/ 3738 h 3738"/>
                <a:gd name="T70" fmla="*/ 1020 w 3655"/>
                <a:gd name="T71" fmla="*/ 3738 h 3738"/>
                <a:gd name="T72" fmla="*/ 700 w 3655"/>
                <a:gd name="T73" fmla="*/ 3738 h 3738"/>
                <a:gd name="T74" fmla="*/ 380 w 3655"/>
                <a:gd name="T75" fmla="*/ 3738 h 3738"/>
                <a:gd name="T76" fmla="*/ 167 w 3655"/>
                <a:gd name="T77" fmla="*/ 3738 h 3738"/>
                <a:gd name="T78" fmla="*/ 0 w 3655"/>
                <a:gd name="T79" fmla="*/ 3585 h 3738"/>
                <a:gd name="T80" fmla="*/ 0 w 3655"/>
                <a:gd name="T81" fmla="*/ 3265 h 3738"/>
                <a:gd name="T82" fmla="*/ 0 w 3655"/>
                <a:gd name="T83" fmla="*/ 3052 h 3738"/>
                <a:gd name="T84" fmla="*/ 0 w 3655"/>
                <a:gd name="T85" fmla="*/ 2732 h 3738"/>
                <a:gd name="T86" fmla="*/ 0 w 3655"/>
                <a:gd name="T87" fmla="*/ 2412 h 3738"/>
                <a:gd name="T88" fmla="*/ 0 w 3655"/>
                <a:gd name="T89" fmla="*/ 2199 h 3738"/>
                <a:gd name="T90" fmla="*/ 0 w 3655"/>
                <a:gd name="T91" fmla="*/ 1879 h 3738"/>
                <a:gd name="T92" fmla="*/ 0 w 3655"/>
                <a:gd name="T93" fmla="*/ 1559 h 3738"/>
                <a:gd name="T94" fmla="*/ 0 w 3655"/>
                <a:gd name="T95" fmla="*/ 1345 h 3738"/>
                <a:gd name="T96" fmla="*/ 0 w 3655"/>
                <a:gd name="T97" fmla="*/ 1025 h 3738"/>
                <a:gd name="T98" fmla="*/ 0 w 3655"/>
                <a:gd name="T99" fmla="*/ 705 h 3738"/>
                <a:gd name="T100" fmla="*/ 0 w 3655"/>
                <a:gd name="T101" fmla="*/ 492 h 3738"/>
                <a:gd name="T102" fmla="*/ 0 w 3655"/>
                <a:gd name="T103" fmla="*/ 172 h 3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55" h="3738">
                  <a:moveTo>
                    <a:pt x="0" y="0"/>
                  </a:moveTo>
                  <a:lnTo>
                    <a:pt x="0" y="0"/>
                  </a:lnTo>
                  <a:lnTo>
                    <a:pt x="106" y="0"/>
                  </a:lnTo>
                  <a:moveTo>
                    <a:pt x="213" y="0"/>
                  </a:moveTo>
                  <a:lnTo>
                    <a:pt x="213" y="0"/>
                  </a:lnTo>
                  <a:lnTo>
                    <a:pt x="320" y="0"/>
                  </a:lnTo>
                  <a:moveTo>
                    <a:pt x="426" y="0"/>
                  </a:moveTo>
                  <a:lnTo>
                    <a:pt x="426" y="0"/>
                  </a:lnTo>
                  <a:lnTo>
                    <a:pt x="533" y="0"/>
                  </a:lnTo>
                  <a:moveTo>
                    <a:pt x="640" y="0"/>
                  </a:moveTo>
                  <a:lnTo>
                    <a:pt x="640" y="0"/>
                  </a:lnTo>
                  <a:lnTo>
                    <a:pt x="746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960" y="0"/>
                  </a:lnTo>
                  <a:moveTo>
                    <a:pt x="1066" y="0"/>
                  </a:moveTo>
                  <a:lnTo>
                    <a:pt x="1066" y="0"/>
                  </a:lnTo>
                  <a:lnTo>
                    <a:pt x="1173" y="0"/>
                  </a:lnTo>
                  <a:moveTo>
                    <a:pt x="1280" y="0"/>
                  </a:moveTo>
                  <a:lnTo>
                    <a:pt x="1280" y="0"/>
                  </a:lnTo>
                  <a:lnTo>
                    <a:pt x="1386" y="0"/>
                  </a:lnTo>
                  <a:moveTo>
                    <a:pt x="1493" y="0"/>
                  </a:moveTo>
                  <a:lnTo>
                    <a:pt x="1493" y="0"/>
                  </a:lnTo>
                  <a:lnTo>
                    <a:pt x="1600" y="0"/>
                  </a:lnTo>
                  <a:moveTo>
                    <a:pt x="1706" y="0"/>
                  </a:moveTo>
                  <a:lnTo>
                    <a:pt x="1706" y="0"/>
                  </a:lnTo>
                  <a:lnTo>
                    <a:pt x="1813" y="0"/>
                  </a:lnTo>
                  <a:moveTo>
                    <a:pt x="1920" y="0"/>
                  </a:moveTo>
                  <a:lnTo>
                    <a:pt x="1920" y="0"/>
                  </a:lnTo>
                  <a:lnTo>
                    <a:pt x="2026" y="0"/>
                  </a:lnTo>
                  <a:moveTo>
                    <a:pt x="2133" y="0"/>
                  </a:moveTo>
                  <a:lnTo>
                    <a:pt x="2133" y="0"/>
                  </a:lnTo>
                  <a:lnTo>
                    <a:pt x="2240" y="0"/>
                  </a:lnTo>
                  <a:moveTo>
                    <a:pt x="2346" y="0"/>
                  </a:moveTo>
                  <a:lnTo>
                    <a:pt x="2346" y="0"/>
                  </a:lnTo>
                  <a:lnTo>
                    <a:pt x="2453" y="0"/>
                  </a:lnTo>
                  <a:moveTo>
                    <a:pt x="2560" y="0"/>
                  </a:moveTo>
                  <a:lnTo>
                    <a:pt x="2560" y="0"/>
                  </a:lnTo>
                  <a:lnTo>
                    <a:pt x="2666" y="0"/>
                  </a:lnTo>
                  <a:moveTo>
                    <a:pt x="2773" y="0"/>
                  </a:moveTo>
                  <a:lnTo>
                    <a:pt x="2773" y="0"/>
                  </a:lnTo>
                  <a:lnTo>
                    <a:pt x="2880" y="0"/>
                  </a:lnTo>
                  <a:moveTo>
                    <a:pt x="2986" y="0"/>
                  </a:moveTo>
                  <a:lnTo>
                    <a:pt x="2986" y="0"/>
                  </a:lnTo>
                  <a:lnTo>
                    <a:pt x="3093" y="0"/>
                  </a:lnTo>
                  <a:moveTo>
                    <a:pt x="3200" y="0"/>
                  </a:moveTo>
                  <a:lnTo>
                    <a:pt x="3200" y="0"/>
                  </a:lnTo>
                  <a:lnTo>
                    <a:pt x="3306" y="0"/>
                  </a:lnTo>
                  <a:moveTo>
                    <a:pt x="3413" y="0"/>
                  </a:moveTo>
                  <a:lnTo>
                    <a:pt x="3413" y="0"/>
                  </a:lnTo>
                  <a:lnTo>
                    <a:pt x="3520" y="0"/>
                  </a:lnTo>
                  <a:moveTo>
                    <a:pt x="3626" y="0"/>
                  </a:moveTo>
                  <a:lnTo>
                    <a:pt x="3626" y="0"/>
                  </a:lnTo>
                  <a:lnTo>
                    <a:pt x="3655" y="0"/>
                  </a:lnTo>
                  <a:lnTo>
                    <a:pt x="3655" y="79"/>
                  </a:lnTo>
                  <a:moveTo>
                    <a:pt x="3655" y="186"/>
                  </a:moveTo>
                  <a:lnTo>
                    <a:pt x="3655" y="186"/>
                  </a:lnTo>
                  <a:lnTo>
                    <a:pt x="3655" y="292"/>
                  </a:lnTo>
                  <a:moveTo>
                    <a:pt x="3655" y="399"/>
                  </a:moveTo>
                  <a:lnTo>
                    <a:pt x="3655" y="399"/>
                  </a:lnTo>
                  <a:lnTo>
                    <a:pt x="3655" y="506"/>
                  </a:lnTo>
                  <a:moveTo>
                    <a:pt x="3655" y="612"/>
                  </a:moveTo>
                  <a:lnTo>
                    <a:pt x="3655" y="612"/>
                  </a:lnTo>
                  <a:lnTo>
                    <a:pt x="3655" y="719"/>
                  </a:lnTo>
                  <a:moveTo>
                    <a:pt x="3655" y="826"/>
                  </a:moveTo>
                  <a:lnTo>
                    <a:pt x="3655" y="826"/>
                  </a:lnTo>
                  <a:lnTo>
                    <a:pt x="3655" y="932"/>
                  </a:lnTo>
                  <a:moveTo>
                    <a:pt x="3655" y="1039"/>
                  </a:moveTo>
                  <a:lnTo>
                    <a:pt x="3655" y="1039"/>
                  </a:lnTo>
                  <a:lnTo>
                    <a:pt x="3655" y="1146"/>
                  </a:lnTo>
                  <a:moveTo>
                    <a:pt x="3655" y="1252"/>
                  </a:moveTo>
                  <a:lnTo>
                    <a:pt x="3655" y="1252"/>
                  </a:lnTo>
                  <a:lnTo>
                    <a:pt x="3655" y="1359"/>
                  </a:lnTo>
                  <a:moveTo>
                    <a:pt x="3655" y="1466"/>
                  </a:moveTo>
                  <a:lnTo>
                    <a:pt x="3655" y="1466"/>
                  </a:lnTo>
                  <a:lnTo>
                    <a:pt x="3655" y="1572"/>
                  </a:lnTo>
                  <a:moveTo>
                    <a:pt x="3655" y="1679"/>
                  </a:moveTo>
                  <a:lnTo>
                    <a:pt x="3655" y="1679"/>
                  </a:lnTo>
                  <a:lnTo>
                    <a:pt x="3655" y="1786"/>
                  </a:lnTo>
                  <a:moveTo>
                    <a:pt x="3655" y="1892"/>
                  </a:moveTo>
                  <a:lnTo>
                    <a:pt x="3655" y="1892"/>
                  </a:lnTo>
                  <a:lnTo>
                    <a:pt x="3655" y="1999"/>
                  </a:lnTo>
                  <a:moveTo>
                    <a:pt x="3655" y="2106"/>
                  </a:moveTo>
                  <a:lnTo>
                    <a:pt x="3655" y="2106"/>
                  </a:lnTo>
                  <a:lnTo>
                    <a:pt x="3655" y="2212"/>
                  </a:lnTo>
                  <a:moveTo>
                    <a:pt x="3655" y="2319"/>
                  </a:moveTo>
                  <a:lnTo>
                    <a:pt x="3655" y="2319"/>
                  </a:lnTo>
                  <a:lnTo>
                    <a:pt x="3655" y="2426"/>
                  </a:lnTo>
                  <a:moveTo>
                    <a:pt x="3655" y="2532"/>
                  </a:moveTo>
                  <a:lnTo>
                    <a:pt x="3655" y="2532"/>
                  </a:lnTo>
                  <a:lnTo>
                    <a:pt x="3655" y="2639"/>
                  </a:lnTo>
                  <a:moveTo>
                    <a:pt x="3655" y="2746"/>
                  </a:moveTo>
                  <a:lnTo>
                    <a:pt x="3655" y="2746"/>
                  </a:lnTo>
                  <a:lnTo>
                    <a:pt x="3655" y="2852"/>
                  </a:lnTo>
                  <a:moveTo>
                    <a:pt x="3655" y="2959"/>
                  </a:moveTo>
                  <a:lnTo>
                    <a:pt x="3655" y="2959"/>
                  </a:lnTo>
                  <a:lnTo>
                    <a:pt x="3655" y="3066"/>
                  </a:lnTo>
                  <a:moveTo>
                    <a:pt x="3655" y="3172"/>
                  </a:moveTo>
                  <a:lnTo>
                    <a:pt x="3655" y="3172"/>
                  </a:lnTo>
                  <a:lnTo>
                    <a:pt x="3655" y="3279"/>
                  </a:lnTo>
                  <a:moveTo>
                    <a:pt x="3655" y="3386"/>
                  </a:moveTo>
                  <a:lnTo>
                    <a:pt x="3655" y="3386"/>
                  </a:lnTo>
                  <a:lnTo>
                    <a:pt x="3655" y="3492"/>
                  </a:lnTo>
                  <a:moveTo>
                    <a:pt x="3655" y="3599"/>
                  </a:moveTo>
                  <a:lnTo>
                    <a:pt x="3655" y="3599"/>
                  </a:lnTo>
                  <a:lnTo>
                    <a:pt x="3655" y="3706"/>
                  </a:lnTo>
                  <a:moveTo>
                    <a:pt x="3580" y="3738"/>
                  </a:moveTo>
                  <a:lnTo>
                    <a:pt x="3580" y="3738"/>
                  </a:lnTo>
                  <a:lnTo>
                    <a:pt x="3474" y="3738"/>
                  </a:lnTo>
                  <a:moveTo>
                    <a:pt x="3367" y="3738"/>
                  </a:moveTo>
                  <a:lnTo>
                    <a:pt x="3367" y="3738"/>
                  </a:lnTo>
                  <a:lnTo>
                    <a:pt x="3260" y="3738"/>
                  </a:lnTo>
                  <a:moveTo>
                    <a:pt x="3154" y="3738"/>
                  </a:moveTo>
                  <a:lnTo>
                    <a:pt x="3154" y="3738"/>
                  </a:lnTo>
                  <a:lnTo>
                    <a:pt x="3047" y="3738"/>
                  </a:lnTo>
                  <a:moveTo>
                    <a:pt x="2940" y="3738"/>
                  </a:moveTo>
                  <a:lnTo>
                    <a:pt x="2940" y="3738"/>
                  </a:lnTo>
                  <a:lnTo>
                    <a:pt x="2834" y="3738"/>
                  </a:lnTo>
                  <a:moveTo>
                    <a:pt x="2727" y="3738"/>
                  </a:moveTo>
                  <a:lnTo>
                    <a:pt x="2727" y="3738"/>
                  </a:lnTo>
                  <a:lnTo>
                    <a:pt x="2620" y="3738"/>
                  </a:lnTo>
                  <a:moveTo>
                    <a:pt x="2514" y="3738"/>
                  </a:moveTo>
                  <a:lnTo>
                    <a:pt x="2514" y="3738"/>
                  </a:lnTo>
                  <a:lnTo>
                    <a:pt x="2407" y="3738"/>
                  </a:lnTo>
                  <a:moveTo>
                    <a:pt x="2300" y="3738"/>
                  </a:moveTo>
                  <a:lnTo>
                    <a:pt x="2300" y="3738"/>
                  </a:lnTo>
                  <a:lnTo>
                    <a:pt x="2194" y="3738"/>
                  </a:lnTo>
                  <a:moveTo>
                    <a:pt x="2087" y="3738"/>
                  </a:moveTo>
                  <a:lnTo>
                    <a:pt x="2087" y="3738"/>
                  </a:lnTo>
                  <a:lnTo>
                    <a:pt x="1980" y="3738"/>
                  </a:lnTo>
                  <a:moveTo>
                    <a:pt x="1874" y="3738"/>
                  </a:moveTo>
                  <a:lnTo>
                    <a:pt x="1874" y="3738"/>
                  </a:lnTo>
                  <a:lnTo>
                    <a:pt x="1767" y="3738"/>
                  </a:lnTo>
                  <a:moveTo>
                    <a:pt x="1660" y="3738"/>
                  </a:moveTo>
                  <a:lnTo>
                    <a:pt x="1660" y="3738"/>
                  </a:lnTo>
                  <a:lnTo>
                    <a:pt x="1554" y="3738"/>
                  </a:lnTo>
                  <a:moveTo>
                    <a:pt x="1447" y="3738"/>
                  </a:moveTo>
                  <a:lnTo>
                    <a:pt x="1447" y="3738"/>
                  </a:lnTo>
                  <a:lnTo>
                    <a:pt x="1340" y="3738"/>
                  </a:lnTo>
                  <a:moveTo>
                    <a:pt x="1234" y="3738"/>
                  </a:moveTo>
                  <a:lnTo>
                    <a:pt x="1234" y="3738"/>
                  </a:lnTo>
                  <a:lnTo>
                    <a:pt x="1127" y="3738"/>
                  </a:lnTo>
                  <a:moveTo>
                    <a:pt x="1020" y="3738"/>
                  </a:moveTo>
                  <a:lnTo>
                    <a:pt x="1020" y="3738"/>
                  </a:lnTo>
                  <a:lnTo>
                    <a:pt x="914" y="3738"/>
                  </a:lnTo>
                  <a:moveTo>
                    <a:pt x="807" y="3738"/>
                  </a:moveTo>
                  <a:lnTo>
                    <a:pt x="807" y="3738"/>
                  </a:lnTo>
                  <a:lnTo>
                    <a:pt x="700" y="3738"/>
                  </a:lnTo>
                  <a:moveTo>
                    <a:pt x="594" y="3738"/>
                  </a:moveTo>
                  <a:lnTo>
                    <a:pt x="594" y="3738"/>
                  </a:lnTo>
                  <a:lnTo>
                    <a:pt x="487" y="3738"/>
                  </a:lnTo>
                  <a:moveTo>
                    <a:pt x="380" y="3738"/>
                  </a:moveTo>
                  <a:lnTo>
                    <a:pt x="380" y="3738"/>
                  </a:lnTo>
                  <a:lnTo>
                    <a:pt x="274" y="3738"/>
                  </a:lnTo>
                  <a:moveTo>
                    <a:pt x="167" y="3738"/>
                  </a:moveTo>
                  <a:lnTo>
                    <a:pt x="167" y="3738"/>
                  </a:lnTo>
                  <a:lnTo>
                    <a:pt x="60" y="3738"/>
                  </a:lnTo>
                  <a:moveTo>
                    <a:pt x="0" y="3692"/>
                  </a:moveTo>
                  <a:lnTo>
                    <a:pt x="0" y="3692"/>
                  </a:lnTo>
                  <a:lnTo>
                    <a:pt x="0" y="3585"/>
                  </a:lnTo>
                  <a:moveTo>
                    <a:pt x="0" y="3479"/>
                  </a:moveTo>
                  <a:lnTo>
                    <a:pt x="0" y="3479"/>
                  </a:lnTo>
                  <a:lnTo>
                    <a:pt x="0" y="3372"/>
                  </a:lnTo>
                  <a:moveTo>
                    <a:pt x="0" y="3265"/>
                  </a:moveTo>
                  <a:lnTo>
                    <a:pt x="0" y="3265"/>
                  </a:lnTo>
                  <a:lnTo>
                    <a:pt x="0" y="3159"/>
                  </a:lnTo>
                  <a:moveTo>
                    <a:pt x="0" y="3052"/>
                  </a:moveTo>
                  <a:lnTo>
                    <a:pt x="0" y="3052"/>
                  </a:lnTo>
                  <a:lnTo>
                    <a:pt x="0" y="2945"/>
                  </a:lnTo>
                  <a:moveTo>
                    <a:pt x="0" y="2839"/>
                  </a:moveTo>
                  <a:lnTo>
                    <a:pt x="0" y="2839"/>
                  </a:lnTo>
                  <a:lnTo>
                    <a:pt x="0" y="2732"/>
                  </a:lnTo>
                  <a:moveTo>
                    <a:pt x="0" y="2625"/>
                  </a:moveTo>
                  <a:lnTo>
                    <a:pt x="0" y="2625"/>
                  </a:lnTo>
                  <a:lnTo>
                    <a:pt x="0" y="2519"/>
                  </a:lnTo>
                  <a:moveTo>
                    <a:pt x="0" y="2412"/>
                  </a:moveTo>
                  <a:lnTo>
                    <a:pt x="0" y="2412"/>
                  </a:lnTo>
                  <a:lnTo>
                    <a:pt x="0" y="2305"/>
                  </a:lnTo>
                  <a:moveTo>
                    <a:pt x="0" y="2199"/>
                  </a:moveTo>
                  <a:lnTo>
                    <a:pt x="0" y="2199"/>
                  </a:lnTo>
                  <a:lnTo>
                    <a:pt x="0" y="2092"/>
                  </a:lnTo>
                  <a:moveTo>
                    <a:pt x="0" y="1985"/>
                  </a:moveTo>
                  <a:lnTo>
                    <a:pt x="0" y="1985"/>
                  </a:lnTo>
                  <a:lnTo>
                    <a:pt x="0" y="1879"/>
                  </a:lnTo>
                  <a:moveTo>
                    <a:pt x="0" y="1772"/>
                  </a:moveTo>
                  <a:lnTo>
                    <a:pt x="0" y="1772"/>
                  </a:lnTo>
                  <a:lnTo>
                    <a:pt x="0" y="1665"/>
                  </a:lnTo>
                  <a:moveTo>
                    <a:pt x="0" y="1559"/>
                  </a:moveTo>
                  <a:lnTo>
                    <a:pt x="0" y="1559"/>
                  </a:lnTo>
                  <a:lnTo>
                    <a:pt x="0" y="1452"/>
                  </a:lnTo>
                  <a:moveTo>
                    <a:pt x="0" y="1345"/>
                  </a:moveTo>
                  <a:lnTo>
                    <a:pt x="0" y="1345"/>
                  </a:lnTo>
                  <a:lnTo>
                    <a:pt x="0" y="1239"/>
                  </a:lnTo>
                  <a:moveTo>
                    <a:pt x="0" y="1132"/>
                  </a:moveTo>
                  <a:lnTo>
                    <a:pt x="0" y="1132"/>
                  </a:lnTo>
                  <a:lnTo>
                    <a:pt x="0" y="1025"/>
                  </a:lnTo>
                  <a:moveTo>
                    <a:pt x="0" y="919"/>
                  </a:moveTo>
                  <a:lnTo>
                    <a:pt x="0" y="919"/>
                  </a:lnTo>
                  <a:lnTo>
                    <a:pt x="0" y="812"/>
                  </a:lnTo>
                  <a:moveTo>
                    <a:pt x="0" y="705"/>
                  </a:moveTo>
                  <a:lnTo>
                    <a:pt x="0" y="705"/>
                  </a:lnTo>
                  <a:lnTo>
                    <a:pt x="0" y="599"/>
                  </a:lnTo>
                  <a:moveTo>
                    <a:pt x="0" y="492"/>
                  </a:moveTo>
                  <a:lnTo>
                    <a:pt x="0" y="492"/>
                  </a:lnTo>
                  <a:lnTo>
                    <a:pt x="0" y="385"/>
                  </a:lnTo>
                  <a:moveTo>
                    <a:pt x="0" y="279"/>
                  </a:moveTo>
                  <a:lnTo>
                    <a:pt x="0" y="279"/>
                  </a:lnTo>
                  <a:lnTo>
                    <a:pt x="0" y="172"/>
                  </a:lnTo>
                  <a:moveTo>
                    <a:pt x="0" y="65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23813" cap="rnd">
              <a:solidFill>
                <a:srgbClr val="80808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2" name="Freeform 8"/>
            <p:cNvSpPr/>
            <p:nvPr/>
          </p:nvSpPr>
          <p:spPr bwMode="auto">
            <a:xfrm>
              <a:off x="1042988" y="2935288"/>
              <a:ext cx="2957513" cy="665163"/>
            </a:xfrm>
            <a:custGeom>
              <a:avLst/>
              <a:gdLst>
                <a:gd name="T0" fmla="*/ 0 w 3304"/>
                <a:gd name="T1" fmla="*/ 0 h 741"/>
                <a:gd name="T2" fmla="*/ 0 w 3304"/>
                <a:gd name="T3" fmla="*/ 0 h 741"/>
                <a:gd name="T4" fmla="*/ 3304 w 3304"/>
                <a:gd name="T5" fmla="*/ 0 h 741"/>
                <a:gd name="T6" fmla="*/ 3304 w 3304"/>
                <a:gd name="T7" fmla="*/ 741 h 741"/>
                <a:gd name="T8" fmla="*/ 0 w 3304"/>
                <a:gd name="T9" fmla="*/ 741 h 741"/>
                <a:gd name="T10" fmla="*/ 0 w 3304"/>
                <a:gd name="T11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4" h="741">
                  <a:moveTo>
                    <a:pt x="0" y="0"/>
                  </a:moveTo>
                  <a:lnTo>
                    <a:pt x="0" y="0"/>
                  </a:lnTo>
                  <a:lnTo>
                    <a:pt x="3304" y="0"/>
                  </a:lnTo>
                  <a:lnTo>
                    <a:pt x="3304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1300" b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Clang C/C++/</a:t>
              </a:r>
              <a:r>
                <a:rPr lang="en-US" altLang="zh-CN" sz="1300" b="1" err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ObjC</a:t>
              </a:r>
              <a:endParaRPr lang="en-US" altLang="zh-CN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  <a:p>
              <a:pPr algn="ctr"/>
              <a:r>
                <a:rPr lang="en-US" altLang="zh-CN" sz="1300" b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Frontend</a:t>
              </a:r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4" name="Rectangle 10"/>
            <p:cNvSpPr>
              <a:spLocks noChangeArrowheads="1"/>
            </p:cNvSpPr>
            <p:nvPr/>
          </p:nvSpPr>
          <p:spPr bwMode="auto">
            <a:xfrm>
              <a:off x="2238376" y="3097213"/>
              <a:ext cx="4603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 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5" name="Rectangle 11"/>
            <p:cNvSpPr>
              <a:spLocks noChangeArrowheads="1"/>
            </p:cNvSpPr>
            <p:nvPr/>
          </p:nvSpPr>
          <p:spPr bwMode="auto">
            <a:xfrm>
              <a:off x="2290763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6" name="Rectangle 12"/>
            <p:cNvSpPr>
              <a:spLocks noChangeArrowheads="1"/>
            </p:cNvSpPr>
            <p:nvPr/>
          </p:nvSpPr>
          <p:spPr bwMode="auto">
            <a:xfrm>
              <a:off x="2408238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7" name="Rectangle 13"/>
            <p:cNvSpPr>
              <a:spLocks noChangeArrowheads="1"/>
            </p:cNvSpPr>
            <p:nvPr/>
          </p:nvSpPr>
          <p:spPr bwMode="auto">
            <a:xfrm>
              <a:off x="2493963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8" name="Rectangle 14"/>
            <p:cNvSpPr>
              <a:spLocks noChangeArrowheads="1"/>
            </p:cNvSpPr>
            <p:nvPr/>
          </p:nvSpPr>
          <p:spPr bwMode="auto">
            <a:xfrm>
              <a:off x="2611438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9" name="Rectangle 15"/>
            <p:cNvSpPr>
              <a:spLocks noChangeArrowheads="1"/>
            </p:cNvSpPr>
            <p:nvPr/>
          </p:nvSpPr>
          <p:spPr bwMode="auto">
            <a:xfrm>
              <a:off x="2714626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1" name="Rectangle 17"/>
            <p:cNvSpPr>
              <a:spLocks noChangeArrowheads="1"/>
            </p:cNvSpPr>
            <p:nvPr/>
          </p:nvSpPr>
          <p:spPr bwMode="auto">
            <a:xfrm>
              <a:off x="2903538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2" name="Rectangle 18"/>
            <p:cNvSpPr>
              <a:spLocks noChangeArrowheads="1"/>
            </p:cNvSpPr>
            <p:nvPr/>
          </p:nvSpPr>
          <p:spPr bwMode="auto">
            <a:xfrm>
              <a:off x="3052763" y="3097213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4" name="Rectangle 20"/>
            <p:cNvSpPr>
              <a:spLocks noChangeArrowheads="1"/>
            </p:cNvSpPr>
            <p:nvPr/>
          </p:nvSpPr>
          <p:spPr bwMode="auto">
            <a:xfrm>
              <a:off x="2189163" y="3328988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5" name="Rectangle 21"/>
            <p:cNvSpPr>
              <a:spLocks noChangeArrowheads="1"/>
            </p:cNvSpPr>
            <p:nvPr/>
          </p:nvSpPr>
          <p:spPr bwMode="auto">
            <a:xfrm>
              <a:off x="2332038" y="3328988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6" name="Rectangle 22"/>
            <p:cNvSpPr>
              <a:spLocks noChangeArrowheads="1"/>
            </p:cNvSpPr>
            <p:nvPr/>
          </p:nvSpPr>
          <p:spPr bwMode="auto">
            <a:xfrm>
              <a:off x="2433638" y="3328988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7" name="Rectangle 23"/>
            <p:cNvSpPr>
              <a:spLocks noChangeArrowheads="1"/>
            </p:cNvSpPr>
            <p:nvPr/>
          </p:nvSpPr>
          <p:spPr bwMode="auto">
            <a:xfrm>
              <a:off x="2525713" y="3328988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571751" y="3328988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665413" y="3328988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02" name="Freeform 28"/>
            <p:cNvSpPr/>
            <p:nvPr/>
          </p:nvSpPr>
          <p:spPr bwMode="auto">
            <a:xfrm>
              <a:off x="1042988" y="3767138"/>
              <a:ext cx="2957513" cy="665163"/>
            </a:xfrm>
            <a:custGeom>
              <a:avLst/>
              <a:gdLst>
                <a:gd name="T0" fmla="*/ 0 w 3304"/>
                <a:gd name="T1" fmla="*/ 0 h 741"/>
                <a:gd name="T2" fmla="*/ 0 w 3304"/>
                <a:gd name="T3" fmla="*/ 0 h 741"/>
                <a:gd name="T4" fmla="*/ 3304 w 3304"/>
                <a:gd name="T5" fmla="*/ 0 h 741"/>
                <a:gd name="T6" fmla="*/ 3304 w 3304"/>
                <a:gd name="T7" fmla="*/ 741 h 741"/>
                <a:gd name="T8" fmla="*/ 0 w 3304"/>
                <a:gd name="T9" fmla="*/ 741 h 741"/>
                <a:gd name="T10" fmla="*/ 0 w 3304"/>
                <a:gd name="T11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4" h="741">
                  <a:moveTo>
                    <a:pt x="0" y="0"/>
                  </a:moveTo>
                  <a:lnTo>
                    <a:pt x="0" y="0"/>
                  </a:lnTo>
                  <a:lnTo>
                    <a:pt x="3304" y="0"/>
                  </a:lnTo>
                  <a:lnTo>
                    <a:pt x="3304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1300" b="1" err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llvm-gcc</a:t>
              </a:r>
              <a:r>
                <a:rPr lang="en-US" altLang="zh-CN" sz="1300" b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 Frontend</a:t>
              </a:r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05" name="Rectangle 31"/>
            <p:cNvSpPr>
              <a:spLocks noChangeArrowheads="1"/>
            </p:cNvSpPr>
            <p:nvPr/>
          </p:nvSpPr>
          <p:spPr bwMode="auto">
            <a:xfrm>
              <a:off x="2033588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08" name="Rectangle 34"/>
            <p:cNvSpPr>
              <a:spLocks noChangeArrowheads="1"/>
            </p:cNvSpPr>
            <p:nvPr/>
          </p:nvSpPr>
          <p:spPr bwMode="auto">
            <a:xfrm>
              <a:off x="2381251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09" name="Rectangle 35"/>
            <p:cNvSpPr>
              <a:spLocks noChangeArrowheads="1"/>
            </p:cNvSpPr>
            <p:nvPr/>
          </p:nvSpPr>
          <p:spPr bwMode="auto">
            <a:xfrm>
              <a:off x="2460626" y="4019551"/>
              <a:ext cx="4603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 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0" name="Rectangle 36"/>
            <p:cNvSpPr>
              <a:spLocks noChangeArrowheads="1"/>
            </p:cNvSpPr>
            <p:nvPr/>
          </p:nvSpPr>
          <p:spPr bwMode="auto">
            <a:xfrm>
              <a:off x="2513013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1" name="Rectangle 37"/>
            <p:cNvSpPr>
              <a:spLocks noChangeArrowheads="1"/>
            </p:cNvSpPr>
            <p:nvPr/>
          </p:nvSpPr>
          <p:spPr bwMode="auto">
            <a:xfrm>
              <a:off x="2595563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2" name="Rectangle 38"/>
            <p:cNvSpPr>
              <a:spLocks noChangeArrowheads="1"/>
            </p:cNvSpPr>
            <p:nvPr/>
          </p:nvSpPr>
          <p:spPr bwMode="auto">
            <a:xfrm>
              <a:off x="2655888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3" name="Rectangle 39"/>
            <p:cNvSpPr>
              <a:spLocks noChangeArrowheads="1"/>
            </p:cNvSpPr>
            <p:nvPr/>
          </p:nvSpPr>
          <p:spPr bwMode="auto">
            <a:xfrm>
              <a:off x="2757488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4" name="Rectangle 40"/>
            <p:cNvSpPr>
              <a:spLocks noChangeArrowheads="1"/>
            </p:cNvSpPr>
            <p:nvPr/>
          </p:nvSpPr>
          <p:spPr bwMode="auto">
            <a:xfrm>
              <a:off x="2849563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5" name="Rectangle 41"/>
            <p:cNvSpPr>
              <a:spLocks noChangeArrowheads="1"/>
            </p:cNvSpPr>
            <p:nvPr/>
          </p:nvSpPr>
          <p:spPr bwMode="auto">
            <a:xfrm>
              <a:off x="2895601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6" name="Rectangle 42"/>
            <p:cNvSpPr>
              <a:spLocks noChangeArrowheads="1"/>
            </p:cNvSpPr>
            <p:nvPr/>
          </p:nvSpPr>
          <p:spPr bwMode="auto">
            <a:xfrm>
              <a:off x="2987676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7" name="Rectangle 43"/>
            <p:cNvSpPr>
              <a:spLocks noChangeArrowheads="1"/>
            </p:cNvSpPr>
            <p:nvPr/>
          </p:nvSpPr>
          <p:spPr bwMode="auto">
            <a:xfrm>
              <a:off x="3079751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9" name="Freeform 45"/>
            <p:cNvSpPr/>
            <p:nvPr/>
          </p:nvSpPr>
          <p:spPr bwMode="auto">
            <a:xfrm>
              <a:off x="1036638" y="4597401"/>
              <a:ext cx="2957513" cy="665163"/>
            </a:xfrm>
            <a:custGeom>
              <a:avLst/>
              <a:gdLst>
                <a:gd name="T0" fmla="*/ 0 w 3304"/>
                <a:gd name="T1" fmla="*/ 0 h 741"/>
                <a:gd name="T2" fmla="*/ 0 w 3304"/>
                <a:gd name="T3" fmla="*/ 0 h 741"/>
                <a:gd name="T4" fmla="*/ 3304 w 3304"/>
                <a:gd name="T5" fmla="*/ 0 h 741"/>
                <a:gd name="T6" fmla="*/ 3304 w 3304"/>
                <a:gd name="T7" fmla="*/ 741 h 741"/>
                <a:gd name="T8" fmla="*/ 0 w 3304"/>
                <a:gd name="T9" fmla="*/ 741 h 741"/>
                <a:gd name="T10" fmla="*/ 0 w 3304"/>
                <a:gd name="T11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4" h="741">
                  <a:moveTo>
                    <a:pt x="0" y="0"/>
                  </a:moveTo>
                  <a:lnTo>
                    <a:pt x="0" y="0"/>
                  </a:lnTo>
                  <a:lnTo>
                    <a:pt x="3304" y="0"/>
                  </a:lnTo>
                  <a:lnTo>
                    <a:pt x="3304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1300" b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GHC Frontend</a:t>
              </a:r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20" name="Rectangle 46"/>
            <p:cNvSpPr>
              <a:spLocks noChangeArrowheads="1"/>
            </p:cNvSpPr>
            <p:nvPr/>
          </p:nvSpPr>
          <p:spPr bwMode="auto">
            <a:xfrm>
              <a:off x="1965326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21" name="Rectangle 47"/>
            <p:cNvSpPr>
              <a:spLocks noChangeArrowheads="1"/>
            </p:cNvSpPr>
            <p:nvPr/>
          </p:nvSpPr>
          <p:spPr bwMode="auto">
            <a:xfrm>
              <a:off x="2346326" y="4851401"/>
              <a:ext cx="4603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 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22" name="Rectangle 48"/>
            <p:cNvSpPr>
              <a:spLocks noChangeArrowheads="1"/>
            </p:cNvSpPr>
            <p:nvPr/>
          </p:nvSpPr>
          <p:spPr bwMode="auto">
            <a:xfrm>
              <a:off x="2398713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23" name="Rectangle 49"/>
            <p:cNvSpPr>
              <a:spLocks noChangeArrowheads="1"/>
            </p:cNvSpPr>
            <p:nvPr/>
          </p:nvSpPr>
          <p:spPr bwMode="auto">
            <a:xfrm>
              <a:off x="2481263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24" name="Rectangle 50"/>
            <p:cNvSpPr>
              <a:spLocks noChangeArrowheads="1"/>
            </p:cNvSpPr>
            <p:nvPr/>
          </p:nvSpPr>
          <p:spPr bwMode="auto">
            <a:xfrm>
              <a:off x="2541588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25" name="Rectangle 51"/>
            <p:cNvSpPr>
              <a:spLocks noChangeArrowheads="1"/>
            </p:cNvSpPr>
            <p:nvPr/>
          </p:nvSpPr>
          <p:spPr bwMode="auto">
            <a:xfrm>
              <a:off x="2781301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26" name="Freeform 52"/>
            <p:cNvSpPr/>
            <p:nvPr/>
          </p:nvSpPr>
          <p:spPr bwMode="auto">
            <a:xfrm>
              <a:off x="4624388" y="3702051"/>
              <a:ext cx="2117725" cy="808038"/>
            </a:xfrm>
            <a:custGeom>
              <a:avLst/>
              <a:gdLst>
                <a:gd name="T0" fmla="*/ 0 w 2366"/>
                <a:gd name="T1" fmla="*/ 901 h 901"/>
                <a:gd name="T2" fmla="*/ 0 w 2366"/>
                <a:gd name="T3" fmla="*/ 901 h 901"/>
                <a:gd name="T4" fmla="*/ 2366 w 2366"/>
                <a:gd name="T5" fmla="*/ 901 h 901"/>
                <a:gd name="T6" fmla="*/ 2366 w 2366"/>
                <a:gd name="T7" fmla="*/ 0 h 901"/>
                <a:gd name="T8" fmla="*/ 0 w 2366"/>
                <a:gd name="T9" fmla="*/ 0 h 901"/>
                <a:gd name="T10" fmla="*/ 0 w 2366"/>
                <a:gd name="T11" fmla="*/ 90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6" h="901">
                  <a:moveTo>
                    <a:pt x="0" y="901"/>
                  </a:moveTo>
                  <a:lnTo>
                    <a:pt x="0" y="901"/>
                  </a:lnTo>
                  <a:lnTo>
                    <a:pt x="2366" y="901"/>
                  </a:lnTo>
                  <a:lnTo>
                    <a:pt x="2366" y="0"/>
                  </a:lnTo>
                  <a:lnTo>
                    <a:pt x="0" y="0"/>
                  </a:lnTo>
                  <a:lnTo>
                    <a:pt x="0" y="90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1300" b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LLVM Optimizer</a:t>
              </a:r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27" name="Freeform 53"/>
            <p:cNvSpPr/>
            <p:nvPr/>
          </p:nvSpPr>
          <p:spPr bwMode="auto">
            <a:xfrm>
              <a:off x="4602163" y="3695701"/>
              <a:ext cx="2117725" cy="808038"/>
            </a:xfrm>
            <a:custGeom>
              <a:avLst/>
              <a:gdLst>
                <a:gd name="T0" fmla="*/ 0 w 2366"/>
                <a:gd name="T1" fmla="*/ 0 h 901"/>
                <a:gd name="T2" fmla="*/ 0 w 2366"/>
                <a:gd name="T3" fmla="*/ 0 h 901"/>
                <a:gd name="T4" fmla="*/ 2366 w 2366"/>
                <a:gd name="T5" fmla="*/ 0 h 901"/>
                <a:gd name="T6" fmla="*/ 2366 w 2366"/>
                <a:gd name="T7" fmla="*/ 901 h 901"/>
                <a:gd name="T8" fmla="*/ 0 w 2366"/>
                <a:gd name="T9" fmla="*/ 901 h 901"/>
                <a:gd name="T10" fmla="*/ 0 w 2366"/>
                <a:gd name="T1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6" h="901">
                  <a:moveTo>
                    <a:pt x="0" y="0"/>
                  </a:moveTo>
                  <a:lnTo>
                    <a:pt x="0" y="0"/>
                  </a:lnTo>
                  <a:lnTo>
                    <a:pt x="2366" y="0"/>
                  </a:lnTo>
                  <a:lnTo>
                    <a:pt x="2366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36" name="Freeform 62"/>
            <p:cNvSpPr/>
            <p:nvPr/>
          </p:nvSpPr>
          <p:spPr bwMode="auto">
            <a:xfrm>
              <a:off x="7267576" y="2935288"/>
              <a:ext cx="3748088" cy="665163"/>
            </a:xfrm>
            <a:custGeom>
              <a:avLst/>
              <a:gdLst>
                <a:gd name="T0" fmla="*/ 0 w 4187"/>
                <a:gd name="T1" fmla="*/ 741 h 741"/>
                <a:gd name="T2" fmla="*/ 0 w 4187"/>
                <a:gd name="T3" fmla="*/ 741 h 741"/>
                <a:gd name="T4" fmla="*/ 4187 w 4187"/>
                <a:gd name="T5" fmla="*/ 741 h 741"/>
                <a:gd name="T6" fmla="*/ 4187 w 4187"/>
                <a:gd name="T7" fmla="*/ 0 h 741"/>
                <a:gd name="T8" fmla="*/ 0 w 4187"/>
                <a:gd name="T9" fmla="*/ 0 h 741"/>
                <a:gd name="T10" fmla="*/ 0 w 4187"/>
                <a:gd name="T11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7" h="741">
                  <a:moveTo>
                    <a:pt x="0" y="741"/>
                  </a:moveTo>
                  <a:lnTo>
                    <a:pt x="0" y="741"/>
                  </a:lnTo>
                  <a:lnTo>
                    <a:pt x="4187" y="741"/>
                  </a:lnTo>
                  <a:lnTo>
                    <a:pt x="4187" y="0"/>
                  </a:lnTo>
                  <a:lnTo>
                    <a:pt x="0" y="0"/>
                  </a:ln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1300" b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LLVM X86 Backend</a:t>
              </a:r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37" name="Freeform 63"/>
            <p:cNvSpPr/>
            <p:nvPr/>
          </p:nvSpPr>
          <p:spPr bwMode="auto">
            <a:xfrm>
              <a:off x="7267576" y="2935288"/>
              <a:ext cx="3748088" cy="665163"/>
            </a:xfrm>
            <a:custGeom>
              <a:avLst/>
              <a:gdLst>
                <a:gd name="T0" fmla="*/ 0 w 4187"/>
                <a:gd name="T1" fmla="*/ 0 h 741"/>
                <a:gd name="T2" fmla="*/ 0 w 4187"/>
                <a:gd name="T3" fmla="*/ 0 h 741"/>
                <a:gd name="T4" fmla="*/ 4187 w 4187"/>
                <a:gd name="T5" fmla="*/ 0 h 741"/>
                <a:gd name="T6" fmla="*/ 4187 w 4187"/>
                <a:gd name="T7" fmla="*/ 741 h 741"/>
                <a:gd name="T8" fmla="*/ 0 w 4187"/>
                <a:gd name="T9" fmla="*/ 741 h 741"/>
                <a:gd name="T10" fmla="*/ 0 w 4187"/>
                <a:gd name="T11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7" h="741">
                  <a:moveTo>
                    <a:pt x="0" y="0"/>
                  </a:moveTo>
                  <a:lnTo>
                    <a:pt x="0" y="0"/>
                  </a:lnTo>
                  <a:lnTo>
                    <a:pt x="4187" y="0"/>
                  </a:lnTo>
                  <a:lnTo>
                    <a:pt x="4187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48" name="Freeform 74"/>
            <p:cNvSpPr/>
            <p:nvPr/>
          </p:nvSpPr>
          <p:spPr bwMode="auto">
            <a:xfrm>
              <a:off x="7267576" y="3767138"/>
              <a:ext cx="3748088" cy="665163"/>
            </a:xfrm>
            <a:custGeom>
              <a:avLst/>
              <a:gdLst>
                <a:gd name="T0" fmla="*/ 0 w 4187"/>
                <a:gd name="T1" fmla="*/ 741 h 741"/>
                <a:gd name="T2" fmla="*/ 0 w 4187"/>
                <a:gd name="T3" fmla="*/ 741 h 741"/>
                <a:gd name="T4" fmla="*/ 4187 w 4187"/>
                <a:gd name="T5" fmla="*/ 741 h 741"/>
                <a:gd name="T6" fmla="*/ 4187 w 4187"/>
                <a:gd name="T7" fmla="*/ 0 h 741"/>
                <a:gd name="T8" fmla="*/ 0 w 4187"/>
                <a:gd name="T9" fmla="*/ 0 h 741"/>
                <a:gd name="T10" fmla="*/ 0 w 4187"/>
                <a:gd name="T11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7" h="741">
                  <a:moveTo>
                    <a:pt x="0" y="741"/>
                  </a:moveTo>
                  <a:lnTo>
                    <a:pt x="0" y="741"/>
                  </a:lnTo>
                  <a:lnTo>
                    <a:pt x="4187" y="741"/>
                  </a:lnTo>
                  <a:lnTo>
                    <a:pt x="4187" y="0"/>
                  </a:lnTo>
                  <a:lnTo>
                    <a:pt x="0" y="0"/>
                  </a:ln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1300" b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LLVM ARM Backend</a:t>
              </a:r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49" name="Freeform 75"/>
            <p:cNvSpPr/>
            <p:nvPr/>
          </p:nvSpPr>
          <p:spPr bwMode="auto">
            <a:xfrm>
              <a:off x="7267576" y="3767138"/>
              <a:ext cx="3748088" cy="665163"/>
            </a:xfrm>
            <a:custGeom>
              <a:avLst/>
              <a:gdLst>
                <a:gd name="T0" fmla="*/ 0 w 4187"/>
                <a:gd name="T1" fmla="*/ 0 h 741"/>
                <a:gd name="T2" fmla="*/ 0 w 4187"/>
                <a:gd name="T3" fmla="*/ 0 h 741"/>
                <a:gd name="T4" fmla="*/ 4187 w 4187"/>
                <a:gd name="T5" fmla="*/ 0 h 741"/>
                <a:gd name="T6" fmla="*/ 4187 w 4187"/>
                <a:gd name="T7" fmla="*/ 741 h 741"/>
                <a:gd name="T8" fmla="*/ 0 w 4187"/>
                <a:gd name="T9" fmla="*/ 741 h 741"/>
                <a:gd name="T10" fmla="*/ 0 w 4187"/>
                <a:gd name="T11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7" h="741">
                  <a:moveTo>
                    <a:pt x="0" y="0"/>
                  </a:moveTo>
                  <a:lnTo>
                    <a:pt x="0" y="0"/>
                  </a:lnTo>
                  <a:lnTo>
                    <a:pt x="4187" y="0"/>
                  </a:lnTo>
                  <a:lnTo>
                    <a:pt x="4187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65" name="Freeform 91"/>
            <p:cNvSpPr/>
            <p:nvPr/>
          </p:nvSpPr>
          <p:spPr bwMode="auto">
            <a:xfrm>
              <a:off x="7267576" y="4597401"/>
              <a:ext cx="3748088" cy="665163"/>
            </a:xfrm>
            <a:custGeom>
              <a:avLst/>
              <a:gdLst>
                <a:gd name="T0" fmla="*/ 0 w 4187"/>
                <a:gd name="T1" fmla="*/ 741 h 741"/>
                <a:gd name="T2" fmla="*/ 0 w 4187"/>
                <a:gd name="T3" fmla="*/ 741 h 741"/>
                <a:gd name="T4" fmla="*/ 4187 w 4187"/>
                <a:gd name="T5" fmla="*/ 741 h 741"/>
                <a:gd name="T6" fmla="*/ 4187 w 4187"/>
                <a:gd name="T7" fmla="*/ 0 h 741"/>
                <a:gd name="T8" fmla="*/ 0 w 4187"/>
                <a:gd name="T9" fmla="*/ 0 h 741"/>
                <a:gd name="T10" fmla="*/ 0 w 4187"/>
                <a:gd name="T11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7" h="741">
                  <a:moveTo>
                    <a:pt x="0" y="741"/>
                  </a:moveTo>
                  <a:lnTo>
                    <a:pt x="0" y="741"/>
                  </a:lnTo>
                  <a:lnTo>
                    <a:pt x="4187" y="741"/>
                  </a:lnTo>
                  <a:lnTo>
                    <a:pt x="4187" y="0"/>
                  </a:lnTo>
                  <a:lnTo>
                    <a:pt x="0" y="0"/>
                  </a:lnTo>
                  <a:lnTo>
                    <a:pt x="0" y="7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1300" b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LLVM </a:t>
              </a:r>
              <a:r>
                <a:rPr lang="en-US" altLang="zh-CN" sz="1300" b="1" err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Loongarch</a:t>
              </a:r>
              <a:r>
                <a:rPr lang="en-US" altLang="zh-CN" sz="1300" b="1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 Backend</a:t>
              </a:r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66" name="Freeform 92"/>
            <p:cNvSpPr/>
            <p:nvPr/>
          </p:nvSpPr>
          <p:spPr bwMode="auto">
            <a:xfrm>
              <a:off x="7267576" y="4597401"/>
              <a:ext cx="3748088" cy="665163"/>
            </a:xfrm>
            <a:custGeom>
              <a:avLst/>
              <a:gdLst>
                <a:gd name="T0" fmla="*/ 0 w 4187"/>
                <a:gd name="T1" fmla="*/ 0 h 741"/>
                <a:gd name="T2" fmla="*/ 0 w 4187"/>
                <a:gd name="T3" fmla="*/ 0 h 741"/>
                <a:gd name="T4" fmla="*/ 4187 w 4187"/>
                <a:gd name="T5" fmla="*/ 0 h 741"/>
                <a:gd name="T6" fmla="*/ 4187 w 4187"/>
                <a:gd name="T7" fmla="*/ 741 h 741"/>
                <a:gd name="T8" fmla="*/ 0 w 4187"/>
                <a:gd name="T9" fmla="*/ 741 h 741"/>
                <a:gd name="T10" fmla="*/ 0 w 4187"/>
                <a:gd name="T11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7" h="741">
                  <a:moveTo>
                    <a:pt x="0" y="0"/>
                  </a:moveTo>
                  <a:lnTo>
                    <a:pt x="0" y="0"/>
                  </a:lnTo>
                  <a:lnTo>
                    <a:pt x="4187" y="0"/>
                  </a:lnTo>
                  <a:lnTo>
                    <a:pt x="4187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76" name="Rectangle 102"/>
            <p:cNvSpPr>
              <a:spLocks noChangeArrowheads="1"/>
            </p:cNvSpPr>
            <p:nvPr/>
          </p:nvSpPr>
          <p:spPr bwMode="auto">
            <a:xfrm>
              <a:off x="533401" y="3178176"/>
              <a:ext cx="12065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C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77" name="Rectangle 103"/>
            <p:cNvSpPr>
              <a:spLocks noChangeArrowheads="1"/>
            </p:cNvSpPr>
            <p:nvPr/>
          </p:nvSpPr>
          <p:spPr bwMode="auto">
            <a:xfrm>
              <a:off x="200026" y="3981451"/>
              <a:ext cx="52097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F</a:t>
              </a:r>
              <a:r>
                <a:rPr kumimoji="0" lang="en-US" altLang="zh-CN" sz="1300" b="1" i="0" u="none" strike="noStrike" cap="none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ortan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78" name="Rectangle 104"/>
            <p:cNvSpPr>
              <a:spLocks noChangeArrowheads="1"/>
            </p:cNvSpPr>
            <p:nvPr/>
          </p:nvSpPr>
          <p:spPr bwMode="auto">
            <a:xfrm>
              <a:off x="363538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79" name="Rectangle 105"/>
            <p:cNvSpPr>
              <a:spLocks noChangeArrowheads="1"/>
            </p:cNvSpPr>
            <p:nvPr/>
          </p:nvSpPr>
          <p:spPr bwMode="auto">
            <a:xfrm>
              <a:off x="430213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0" name="Rectangle 106"/>
            <p:cNvSpPr>
              <a:spLocks noChangeArrowheads="1"/>
            </p:cNvSpPr>
            <p:nvPr/>
          </p:nvSpPr>
          <p:spPr bwMode="auto">
            <a:xfrm>
              <a:off x="476251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1" name="Rectangle 107"/>
            <p:cNvSpPr>
              <a:spLocks noChangeArrowheads="1"/>
            </p:cNvSpPr>
            <p:nvPr/>
          </p:nvSpPr>
          <p:spPr bwMode="auto">
            <a:xfrm>
              <a:off x="538163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2" name="Rectangle 108"/>
            <p:cNvSpPr>
              <a:spLocks noChangeArrowheads="1"/>
            </p:cNvSpPr>
            <p:nvPr/>
          </p:nvSpPr>
          <p:spPr bwMode="auto">
            <a:xfrm>
              <a:off x="638176" y="401955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3" name="Rectangle 109"/>
            <p:cNvSpPr>
              <a:spLocks noChangeArrowheads="1"/>
            </p:cNvSpPr>
            <p:nvPr/>
          </p:nvSpPr>
          <p:spPr bwMode="auto">
            <a:xfrm>
              <a:off x="182563" y="4851401"/>
              <a:ext cx="58509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H</a:t>
              </a:r>
              <a:r>
                <a:rPr kumimoji="0" lang="en-US" altLang="zh-CN" sz="1300" b="1" i="0" u="none" strike="noStrike" cap="none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askell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4" name="Rectangle 110"/>
            <p:cNvSpPr>
              <a:spLocks noChangeArrowheads="1"/>
            </p:cNvSpPr>
            <p:nvPr/>
          </p:nvSpPr>
          <p:spPr bwMode="auto">
            <a:xfrm>
              <a:off x="306388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5" name="Rectangle 111"/>
            <p:cNvSpPr>
              <a:spLocks noChangeArrowheads="1"/>
            </p:cNvSpPr>
            <p:nvPr/>
          </p:nvSpPr>
          <p:spPr bwMode="auto">
            <a:xfrm>
              <a:off x="406401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6" name="Rectangle 112"/>
            <p:cNvSpPr>
              <a:spLocks noChangeArrowheads="1"/>
            </p:cNvSpPr>
            <p:nvPr/>
          </p:nvSpPr>
          <p:spPr bwMode="auto">
            <a:xfrm>
              <a:off x="474663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7" name="Rectangle 113"/>
            <p:cNvSpPr>
              <a:spLocks noChangeArrowheads="1"/>
            </p:cNvSpPr>
            <p:nvPr/>
          </p:nvSpPr>
          <p:spPr bwMode="auto">
            <a:xfrm>
              <a:off x="554038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8" name="Rectangle 114"/>
            <p:cNvSpPr>
              <a:spLocks noChangeArrowheads="1"/>
            </p:cNvSpPr>
            <p:nvPr/>
          </p:nvSpPr>
          <p:spPr bwMode="auto">
            <a:xfrm>
              <a:off x="646113" y="4851401"/>
              <a:ext cx="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05" name="Freeform 131"/>
            <p:cNvSpPr/>
            <p:nvPr/>
          </p:nvSpPr>
          <p:spPr bwMode="auto">
            <a:xfrm>
              <a:off x="4011613" y="3284538"/>
              <a:ext cx="487363" cy="673100"/>
            </a:xfrm>
            <a:custGeom>
              <a:avLst/>
              <a:gdLst>
                <a:gd name="T0" fmla="*/ 0 w 544"/>
                <a:gd name="T1" fmla="*/ 0 h 750"/>
                <a:gd name="T2" fmla="*/ 0 w 544"/>
                <a:gd name="T3" fmla="*/ 0 h 750"/>
                <a:gd name="T4" fmla="*/ 544 w 544"/>
                <a:gd name="T5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4" h="750">
                  <a:moveTo>
                    <a:pt x="0" y="0"/>
                  </a:moveTo>
                  <a:lnTo>
                    <a:pt x="0" y="0"/>
                  </a:lnTo>
                  <a:lnTo>
                    <a:pt x="544" y="75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06" name="Freeform 132"/>
            <p:cNvSpPr>
              <a:spLocks noEditPoints="1"/>
            </p:cNvSpPr>
            <p:nvPr/>
          </p:nvSpPr>
          <p:spPr bwMode="auto">
            <a:xfrm>
              <a:off x="4465638" y="3932238"/>
              <a:ext cx="101600" cy="117475"/>
            </a:xfrm>
            <a:custGeom>
              <a:avLst/>
              <a:gdLst>
                <a:gd name="T0" fmla="*/ 114 w 114"/>
                <a:gd name="T1" fmla="*/ 132 h 132"/>
                <a:gd name="T2" fmla="*/ 114 w 114"/>
                <a:gd name="T3" fmla="*/ 132 h 132"/>
                <a:gd name="T4" fmla="*/ 77 w 114"/>
                <a:gd name="T5" fmla="*/ 0 h 132"/>
                <a:gd name="T6" fmla="*/ 0 w 114"/>
                <a:gd name="T7" fmla="*/ 57 h 132"/>
                <a:gd name="T8" fmla="*/ 114 w 114"/>
                <a:gd name="T9" fmla="*/ 132 h 132"/>
                <a:gd name="T10" fmla="*/ 114 w 114"/>
                <a:gd name="T11" fmla="*/ 132 h 132"/>
                <a:gd name="T12" fmla="*/ 114 w 114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32">
                  <a:moveTo>
                    <a:pt x="114" y="132"/>
                  </a:moveTo>
                  <a:lnTo>
                    <a:pt x="114" y="132"/>
                  </a:lnTo>
                  <a:lnTo>
                    <a:pt x="77" y="0"/>
                  </a:lnTo>
                  <a:lnTo>
                    <a:pt x="0" y="57"/>
                  </a:lnTo>
                  <a:lnTo>
                    <a:pt x="114" y="132"/>
                  </a:lnTo>
                  <a:close/>
                  <a:moveTo>
                    <a:pt x="114" y="132"/>
                  </a:moveTo>
                  <a:lnTo>
                    <a:pt x="114" y="132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07" name="Freeform 133"/>
            <p:cNvSpPr>
              <a:spLocks noEditPoints="1"/>
            </p:cNvSpPr>
            <p:nvPr/>
          </p:nvSpPr>
          <p:spPr bwMode="auto">
            <a:xfrm>
              <a:off x="4465638" y="3932238"/>
              <a:ext cx="101600" cy="117475"/>
            </a:xfrm>
            <a:custGeom>
              <a:avLst/>
              <a:gdLst>
                <a:gd name="T0" fmla="*/ 114 w 114"/>
                <a:gd name="T1" fmla="*/ 132 h 132"/>
                <a:gd name="T2" fmla="*/ 114 w 114"/>
                <a:gd name="T3" fmla="*/ 132 h 132"/>
                <a:gd name="T4" fmla="*/ 77 w 114"/>
                <a:gd name="T5" fmla="*/ 0 h 132"/>
                <a:gd name="T6" fmla="*/ 0 w 114"/>
                <a:gd name="T7" fmla="*/ 57 h 132"/>
                <a:gd name="T8" fmla="*/ 114 w 114"/>
                <a:gd name="T9" fmla="*/ 132 h 132"/>
                <a:gd name="T10" fmla="*/ 114 w 114"/>
                <a:gd name="T11" fmla="*/ 132 h 132"/>
                <a:gd name="T12" fmla="*/ 114 w 114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32">
                  <a:moveTo>
                    <a:pt x="114" y="132"/>
                  </a:moveTo>
                  <a:lnTo>
                    <a:pt x="114" y="132"/>
                  </a:lnTo>
                  <a:lnTo>
                    <a:pt x="77" y="0"/>
                  </a:lnTo>
                  <a:lnTo>
                    <a:pt x="0" y="57"/>
                  </a:lnTo>
                  <a:lnTo>
                    <a:pt x="114" y="132"/>
                  </a:lnTo>
                  <a:close/>
                  <a:moveTo>
                    <a:pt x="114" y="132"/>
                  </a:moveTo>
                  <a:lnTo>
                    <a:pt x="114" y="132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08" name="Freeform 134"/>
            <p:cNvSpPr/>
            <p:nvPr/>
          </p:nvSpPr>
          <p:spPr bwMode="auto">
            <a:xfrm>
              <a:off x="4011613" y="4098926"/>
              <a:ext cx="423863" cy="0"/>
            </a:xfrm>
            <a:custGeom>
              <a:avLst/>
              <a:gdLst>
                <a:gd name="T0" fmla="*/ 0 w 473"/>
                <a:gd name="T1" fmla="*/ 0 w 473"/>
                <a:gd name="T2" fmla="*/ 473 w 4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73">
                  <a:moveTo>
                    <a:pt x="0" y="0"/>
                  </a:moveTo>
                  <a:lnTo>
                    <a:pt x="0" y="0"/>
                  </a:lnTo>
                  <a:lnTo>
                    <a:pt x="473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09" name="Freeform 135"/>
            <p:cNvSpPr>
              <a:spLocks noEditPoints="1"/>
            </p:cNvSpPr>
            <p:nvPr/>
          </p:nvSpPr>
          <p:spPr bwMode="auto">
            <a:xfrm>
              <a:off x="4435476" y="4056063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0" name="Freeform 136"/>
            <p:cNvSpPr>
              <a:spLocks noEditPoints="1"/>
            </p:cNvSpPr>
            <p:nvPr/>
          </p:nvSpPr>
          <p:spPr bwMode="auto">
            <a:xfrm>
              <a:off x="4435476" y="4056063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1" name="Freeform 137"/>
            <p:cNvSpPr/>
            <p:nvPr/>
          </p:nvSpPr>
          <p:spPr bwMode="auto">
            <a:xfrm>
              <a:off x="4006851" y="4240213"/>
              <a:ext cx="492125" cy="673100"/>
            </a:xfrm>
            <a:custGeom>
              <a:avLst/>
              <a:gdLst>
                <a:gd name="T0" fmla="*/ 0 w 551"/>
                <a:gd name="T1" fmla="*/ 750 h 750"/>
                <a:gd name="T2" fmla="*/ 0 w 551"/>
                <a:gd name="T3" fmla="*/ 750 h 750"/>
                <a:gd name="T4" fmla="*/ 551 w 551"/>
                <a:gd name="T5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1" h="750">
                  <a:moveTo>
                    <a:pt x="0" y="750"/>
                  </a:moveTo>
                  <a:lnTo>
                    <a:pt x="0" y="750"/>
                  </a:lnTo>
                  <a:lnTo>
                    <a:pt x="551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2" name="Freeform 138"/>
            <p:cNvSpPr>
              <a:spLocks noEditPoints="1"/>
            </p:cNvSpPr>
            <p:nvPr/>
          </p:nvSpPr>
          <p:spPr bwMode="auto">
            <a:xfrm>
              <a:off x="4464051" y="4146551"/>
              <a:ext cx="101600" cy="119063"/>
            </a:xfrm>
            <a:custGeom>
              <a:avLst/>
              <a:gdLst>
                <a:gd name="T0" fmla="*/ 114 w 114"/>
                <a:gd name="T1" fmla="*/ 0 h 131"/>
                <a:gd name="T2" fmla="*/ 114 w 114"/>
                <a:gd name="T3" fmla="*/ 0 h 131"/>
                <a:gd name="T4" fmla="*/ 0 w 114"/>
                <a:gd name="T5" fmla="*/ 74 h 131"/>
                <a:gd name="T6" fmla="*/ 77 w 114"/>
                <a:gd name="T7" fmla="*/ 131 h 131"/>
                <a:gd name="T8" fmla="*/ 114 w 114"/>
                <a:gd name="T9" fmla="*/ 0 h 131"/>
                <a:gd name="T10" fmla="*/ 114 w 114"/>
                <a:gd name="T11" fmla="*/ 0 h 131"/>
                <a:gd name="T12" fmla="*/ 114 w 114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31">
                  <a:moveTo>
                    <a:pt x="114" y="0"/>
                  </a:moveTo>
                  <a:lnTo>
                    <a:pt x="114" y="0"/>
                  </a:lnTo>
                  <a:lnTo>
                    <a:pt x="0" y="74"/>
                  </a:lnTo>
                  <a:lnTo>
                    <a:pt x="77" y="131"/>
                  </a:lnTo>
                  <a:lnTo>
                    <a:pt x="114" y="0"/>
                  </a:lnTo>
                  <a:close/>
                  <a:moveTo>
                    <a:pt x="114" y="0"/>
                  </a:moveTo>
                  <a:lnTo>
                    <a:pt x="11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3" name="Freeform 139"/>
            <p:cNvSpPr>
              <a:spLocks noEditPoints="1"/>
            </p:cNvSpPr>
            <p:nvPr/>
          </p:nvSpPr>
          <p:spPr bwMode="auto">
            <a:xfrm>
              <a:off x="4464051" y="4146551"/>
              <a:ext cx="101600" cy="119063"/>
            </a:xfrm>
            <a:custGeom>
              <a:avLst/>
              <a:gdLst>
                <a:gd name="T0" fmla="*/ 114 w 114"/>
                <a:gd name="T1" fmla="*/ 0 h 131"/>
                <a:gd name="T2" fmla="*/ 114 w 114"/>
                <a:gd name="T3" fmla="*/ 0 h 131"/>
                <a:gd name="T4" fmla="*/ 0 w 114"/>
                <a:gd name="T5" fmla="*/ 74 h 131"/>
                <a:gd name="T6" fmla="*/ 77 w 114"/>
                <a:gd name="T7" fmla="*/ 131 h 131"/>
                <a:gd name="T8" fmla="*/ 114 w 114"/>
                <a:gd name="T9" fmla="*/ 0 h 131"/>
                <a:gd name="T10" fmla="*/ 114 w 114"/>
                <a:gd name="T11" fmla="*/ 0 h 131"/>
                <a:gd name="T12" fmla="*/ 114 w 114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31">
                  <a:moveTo>
                    <a:pt x="114" y="0"/>
                  </a:moveTo>
                  <a:lnTo>
                    <a:pt x="114" y="0"/>
                  </a:lnTo>
                  <a:lnTo>
                    <a:pt x="0" y="74"/>
                  </a:lnTo>
                  <a:lnTo>
                    <a:pt x="77" y="131"/>
                  </a:lnTo>
                  <a:lnTo>
                    <a:pt x="114" y="0"/>
                  </a:lnTo>
                  <a:close/>
                  <a:moveTo>
                    <a:pt x="114" y="0"/>
                  </a:moveTo>
                  <a:lnTo>
                    <a:pt x="114" y="0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4" name="Freeform 140"/>
            <p:cNvSpPr/>
            <p:nvPr/>
          </p:nvSpPr>
          <p:spPr bwMode="auto">
            <a:xfrm>
              <a:off x="788988" y="4929188"/>
              <a:ext cx="80963" cy="0"/>
            </a:xfrm>
            <a:custGeom>
              <a:avLst/>
              <a:gdLst>
                <a:gd name="T0" fmla="*/ 0 w 91"/>
                <a:gd name="T1" fmla="*/ 0 w 91"/>
                <a:gd name="T2" fmla="*/ 91 w 9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1">
                  <a:moveTo>
                    <a:pt x="0" y="0"/>
                  </a:moveTo>
                  <a:lnTo>
                    <a:pt x="0" y="0"/>
                  </a:lnTo>
                  <a:lnTo>
                    <a:pt x="91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5" name="Freeform 141"/>
            <p:cNvSpPr>
              <a:spLocks noEditPoints="1"/>
            </p:cNvSpPr>
            <p:nvPr/>
          </p:nvSpPr>
          <p:spPr bwMode="auto">
            <a:xfrm>
              <a:off x="869951" y="4886326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6" name="Freeform 142"/>
            <p:cNvSpPr>
              <a:spLocks noEditPoints="1"/>
            </p:cNvSpPr>
            <p:nvPr/>
          </p:nvSpPr>
          <p:spPr bwMode="auto">
            <a:xfrm>
              <a:off x="869951" y="4886326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7" name="Freeform 143"/>
            <p:cNvSpPr/>
            <p:nvPr/>
          </p:nvSpPr>
          <p:spPr bwMode="auto">
            <a:xfrm>
              <a:off x="788988" y="4098926"/>
              <a:ext cx="88900" cy="0"/>
            </a:xfrm>
            <a:custGeom>
              <a:avLst/>
              <a:gdLst>
                <a:gd name="T0" fmla="*/ 0 w 99"/>
                <a:gd name="T1" fmla="*/ 0 w 99"/>
                <a:gd name="T2" fmla="*/ 99 w 9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9">
                  <a:moveTo>
                    <a:pt x="0" y="0"/>
                  </a:moveTo>
                  <a:lnTo>
                    <a:pt x="0" y="0"/>
                  </a:lnTo>
                  <a:lnTo>
                    <a:pt x="99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8" name="Freeform 144"/>
            <p:cNvSpPr>
              <a:spLocks noEditPoints="1"/>
            </p:cNvSpPr>
            <p:nvPr/>
          </p:nvSpPr>
          <p:spPr bwMode="auto">
            <a:xfrm>
              <a:off x="877888" y="4056063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9" name="Freeform 145"/>
            <p:cNvSpPr>
              <a:spLocks noEditPoints="1"/>
            </p:cNvSpPr>
            <p:nvPr/>
          </p:nvSpPr>
          <p:spPr bwMode="auto">
            <a:xfrm>
              <a:off x="877888" y="4056063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0" name="Freeform 146"/>
            <p:cNvSpPr/>
            <p:nvPr/>
          </p:nvSpPr>
          <p:spPr bwMode="auto">
            <a:xfrm>
              <a:off x="752476" y="3268663"/>
              <a:ext cx="125413" cy="0"/>
            </a:xfrm>
            <a:custGeom>
              <a:avLst/>
              <a:gdLst>
                <a:gd name="T0" fmla="*/ 0 w 140"/>
                <a:gd name="T1" fmla="*/ 0 w 140"/>
                <a:gd name="T2" fmla="*/ 140 w 1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0">
                  <a:moveTo>
                    <a:pt x="0" y="0"/>
                  </a:moveTo>
                  <a:lnTo>
                    <a:pt x="0" y="0"/>
                  </a:lnTo>
                  <a:lnTo>
                    <a:pt x="140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1" name="Freeform 147"/>
            <p:cNvSpPr>
              <a:spLocks noEditPoints="1"/>
            </p:cNvSpPr>
            <p:nvPr/>
          </p:nvSpPr>
          <p:spPr bwMode="auto">
            <a:xfrm>
              <a:off x="877888" y="322580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2" name="Freeform 148"/>
            <p:cNvSpPr>
              <a:spLocks noEditPoints="1"/>
            </p:cNvSpPr>
            <p:nvPr/>
          </p:nvSpPr>
          <p:spPr bwMode="auto">
            <a:xfrm>
              <a:off x="877888" y="322580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3" name="Freeform 149"/>
            <p:cNvSpPr/>
            <p:nvPr/>
          </p:nvSpPr>
          <p:spPr bwMode="auto">
            <a:xfrm>
              <a:off x="6732588" y="3414713"/>
              <a:ext cx="438150" cy="666750"/>
            </a:xfrm>
            <a:custGeom>
              <a:avLst/>
              <a:gdLst>
                <a:gd name="T0" fmla="*/ 0 w 491"/>
                <a:gd name="T1" fmla="*/ 742 h 742"/>
                <a:gd name="T2" fmla="*/ 0 w 491"/>
                <a:gd name="T3" fmla="*/ 742 h 742"/>
                <a:gd name="T4" fmla="*/ 491 w 491"/>
                <a:gd name="T5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1" h="742">
                  <a:moveTo>
                    <a:pt x="0" y="742"/>
                  </a:moveTo>
                  <a:lnTo>
                    <a:pt x="0" y="742"/>
                  </a:lnTo>
                  <a:lnTo>
                    <a:pt x="491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4" name="Freeform 150"/>
            <p:cNvSpPr>
              <a:spLocks noEditPoints="1"/>
            </p:cNvSpPr>
            <p:nvPr/>
          </p:nvSpPr>
          <p:spPr bwMode="auto">
            <a:xfrm>
              <a:off x="7135813" y="3319463"/>
              <a:ext cx="98425" cy="119063"/>
            </a:xfrm>
            <a:custGeom>
              <a:avLst/>
              <a:gdLst>
                <a:gd name="T0" fmla="*/ 111 w 111"/>
                <a:gd name="T1" fmla="*/ 0 h 134"/>
                <a:gd name="T2" fmla="*/ 111 w 111"/>
                <a:gd name="T3" fmla="*/ 0 h 134"/>
                <a:gd name="T4" fmla="*/ 0 w 111"/>
                <a:gd name="T5" fmla="*/ 81 h 134"/>
                <a:gd name="T6" fmla="*/ 80 w 111"/>
                <a:gd name="T7" fmla="*/ 134 h 134"/>
                <a:gd name="T8" fmla="*/ 111 w 111"/>
                <a:gd name="T9" fmla="*/ 0 h 134"/>
                <a:gd name="T10" fmla="*/ 111 w 111"/>
                <a:gd name="T11" fmla="*/ 0 h 134"/>
                <a:gd name="T12" fmla="*/ 111 w 111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34">
                  <a:moveTo>
                    <a:pt x="111" y="0"/>
                  </a:moveTo>
                  <a:lnTo>
                    <a:pt x="111" y="0"/>
                  </a:lnTo>
                  <a:lnTo>
                    <a:pt x="0" y="81"/>
                  </a:lnTo>
                  <a:lnTo>
                    <a:pt x="80" y="134"/>
                  </a:lnTo>
                  <a:lnTo>
                    <a:pt x="111" y="0"/>
                  </a:lnTo>
                  <a:close/>
                  <a:moveTo>
                    <a:pt x="111" y="0"/>
                  </a:moveTo>
                  <a:lnTo>
                    <a:pt x="111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5" name="Freeform 151"/>
            <p:cNvSpPr>
              <a:spLocks noEditPoints="1"/>
            </p:cNvSpPr>
            <p:nvPr/>
          </p:nvSpPr>
          <p:spPr bwMode="auto">
            <a:xfrm>
              <a:off x="7135813" y="3319463"/>
              <a:ext cx="98425" cy="119063"/>
            </a:xfrm>
            <a:custGeom>
              <a:avLst/>
              <a:gdLst>
                <a:gd name="T0" fmla="*/ 111 w 111"/>
                <a:gd name="T1" fmla="*/ 0 h 134"/>
                <a:gd name="T2" fmla="*/ 111 w 111"/>
                <a:gd name="T3" fmla="*/ 0 h 134"/>
                <a:gd name="T4" fmla="*/ 0 w 111"/>
                <a:gd name="T5" fmla="*/ 81 h 134"/>
                <a:gd name="T6" fmla="*/ 80 w 111"/>
                <a:gd name="T7" fmla="*/ 134 h 134"/>
                <a:gd name="T8" fmla="*/ 111 w 111"/>
                <a:gd name="T9" fmla="*/ 0 h 134"/>
                <a:gd name="T10" fmla="*/ 111 w 111"/>
                <a:gd name="T11" fmla="*/ 0 h 134"/>
                <a:gd name="T12" fmla="*/ 111 w 111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34">
                  <a:moveTo>
                    <a:pt x="111" y="0"/>
                  </a:moveTo>
                  <a:lnTo>
                    <a:pt x="111" y="0"/>
                  </a:lnTo>
                  <a:lnTo>
                    <a:pt x="0" y="81"/>
                  </a:lnTo>
                  <a:lnTo>
                    <a:pt x="80" y="134"/>
                  </a:lnTo>
                  <a:lnTo>
                    <a:pt x="111" y="0"/>
                  </a:lnTo>
                  <a:close/>
                  <a:moveTo>
                    <a:pt x="111" y="0"/>
                  </a:moveTo>
                  <a:lnTo>
                    <a:pt x="111" y="0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6" name="Freeform 152"/>
            <p:cNvSpPr/>
            <p:nvPr/>
          </p:nvSpPr>
          <p:spPr bwMode="auto">
            <a:xfrm>
              <a:off x="6732588" y="4098926"/>
              <a:ext cx="369888" cy="0"/>
            </a:xfrm>
            <a:custGeom>
              <a:avLst/>
              <a:gdLst>
                <a:gd name="T0" fmla="*/ 0 w 414"/>
                <a:gd name="T1" fmla="*/ 0 w 414"/>
                <a:gd name="T2" fmla="*/ 414 w 4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14">
                  <a:moveTo>
                    <a:pt x="0" y="0"/>
                  </a:moveTo>
                  <a:lnTo>
                    <a:pt x="0" y="0"/>
                  </a:lnTo>
                  <a:lnTo>
                    <a:pt x="414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7" name="Freeform 153"/>
            <p:cNvSpPr>
              <a:spLocks noEditPoints="1"/>
            </p:cNvSpPr>
            <p:nvPr/>
          </p:nvSpPr>
          <p:spPr bwMode="auto">
            <a:xfrm>
              <a:off x="7102476" y="4056063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8" name="Freeform 154"/>
            <p:cNvSpPr>
              <a:spLocks noEditPoints="1"/>
            </p:cNvSpPr>
            <p:nvPr/>
          </p:nvSpPr>
          <p:spPr bwMode="auto">
            <a:xfrm>
              <a:off x="7102476" y="4056063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9" name="Freeform 155"/>
            <p:cNvSpPr/>
            <p:nvPr/>
          </p:nvSpPr>
          <p:spPr bwMode="auto">
            <a:xfrm>
              <a:off x="6732588" y="4116388"/>
              <a:ext cx="438150" cy="666750"/>
            </a:xfrm>
            <a:custGeom>
              <a:avLst/>
              <a:gdLst>
                <a:gd name="T0" fmla="*/ 0 w 491"/>
                <a:gd name="T1" fmla="*/ 0 h 742"/>
                <a:gd name="T2" fmla="*/ 0 w 491"/>
                <a:gd name="T3" fmla="*/ 0 h 742"/>
                <a:gd name="T4" fmla="*/ 491 w 491"/>
                <a:gd name="T5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1" h="742">
                  <a:moveTo>
                    <a:pt x="0" y="0"/>
                  </a:moveTo>
                  <a:lnTo>
                    <a:pt x="0" y="0"/>
                  </a:lnTo>
                  <a:lnTo>
                    <a:pt x="491" y="742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35" name="Freeform 161"/>
            <p:cNvSpPr/>
            <p:nvPr/>
          </p:nvSpPr>
          <p:spPr bwMode="auto">
            <a:xfrm>
              <a:off x="11026776" y="4067176"/>
              <a:ext cx="120650" cy="1588"/>
            </a:xfrm>
            <a:custGeom>
              <a:avLst/>
              <a:gdLst>
                <a:gd name="T0" fmla="*/ 0 w 135"/>
                <a:gd name="T1" fmla="*/ 1 h 1"/>
                <a:gd name="T2" fmla="*/ 0 w 135"/>
                <a:gd name="T3" fmla="*/ 1 h 1"/>
                <a:gd name="T4" fmla="*/ 135 w 13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0" y="1"/>
                  </a:lnTo>
                  <a:lnTo>
                    <a:pt x="135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36" name="Freeform 162"/>
            <p:cNvSpPr>
              <a:spLocks noEditPoints="1"/>
            </p:cNvSpPr>
            <p:nvPr/>
          </p:nvSpPr>
          <p:spPr bwMode="auto">
            <a:xfrm>
              <a:off x="11145838" y="4024313"/>
              <a:ext cx="115888" cy="85725"/>
            </a:xfrm>
            <a:custGeom>
              <a:avLst/>
              <a:gdLst>
                <a:gd name="T0" fmla="*/ 129 w 129"/>
                <a:gd name="T1" fmla="*/ 47 h 96"/>
                <a:gd name="T2" fmla="*/ 129 w 129"/>
                <a:gd name="T3" fmla="*/ 47 h 96"/>
                <a:gd name="T4" fmla="*/ 0 w 129"/>
                <a:gd name="T5" fmla="*/ 0 h 96"/>
                <a:gd name="T6" fmla="*/ 1 w 129"/>
                <a:gd name="T7" fmla="*/ 96 h 96"/>
                <a:gd name="T8" fmla="*/ 129 w 129"/>
                <a:gd name="T9" fmla="*/ 47 h 96"/>
                <a:gd name="T10" fmla="*/ 129 w 129"/>
                <a:gd name="T11" fmla="*/ 47 h 96"/>
                <a:gd name="T12" fmla="*/ 129 w 129"/>
                <a:gd name="T13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6">
                  <a:moveTo>
                    <a:pt x="129" y="47"/>
                  </a:moveTo>
                  <a:lnTo>
                    <a:pt x="129" y="47"/>
                  </a:lnTo>
                  <a:lnTo>
                    <a:pt x="0" y="0"/>
                  </a:lnTo>
                  <a:lnTo>
                    <a:pt x="1" y="96"/>
                  </a:lnTo>
                  <a:lnTo>
                    <a:pt x="129" y="47"/>
                  </a:lnTo>
                  <a:close/>
                  <a:moveTo>
                    <a:pt x="129" y="47"/>
                  </a:moveTo>
                  <a:lnTo>
                    <a:pt x="129" y="47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37" name="Freeform 163"/>
            <p:cNvSpPr>
              <a:spLocks noEditPoints="1"/>
            </p:cNvSpPr>
            <p:nvPr/>
          </p:nvSpPr>
          <p:spPr bwMode="auto">
            <a:xfrm>
              <a:off x="11145838" y="4024313"/>
              <a:ext cx="115888" cy="85725"/>
            </a:xfrm>
            <a:custGeom>
              <a:avLst/>
              <a:gdLst>
                <a:gd name="T0" fmla="*/ 129 w 129"/>
                <a:gd name="T1" fmla="*/ 47 h 96"/>
                <a:gd name="T2" fmla="*/ 129 w 129"/>
                <a:gd name="T3" fmla="*/ 47 h 96"/>
                <a:gd name="T4" fmla="*/ 0 w 129"/>
                <a:gd name="T5" fmla="*/ 0 h 96"/>
                <a:gd name="T6" fmla="*/ 1 w 129"/>
                <a:gd name="T7" fmla="*/ 96 h 96"/>
                <a:gd name="T8" fmla="*/ 129 w 129"/>
                <a:gd name="T9" fmla="*/ 47 h 96"/>
                <a:gd name="T10" fmla="*/ 129 w 129"/>
                <a:gd name="T11" fmla="*/ 47 h 96"/>
                <a:gd name="T12" fmla="*/ 129 w 129"/>
                <a:gd name="T13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6">
                  <a:moveTo>
                    <a:pt x="129" y="47"/>
                  </a:moveTo>
                  <a:lnTo>
                    <a:pt x="129" y="47"/>
                  </a:lnTo>
                  <a:lnTo>
                    <a:pt x="0" y="0"/>
                  </a:lnTo>
                  <a:lnTo>
                    <a:pt x="1" y="96"/>
                  </a:lnTo>
                  <a:lnTo>
                    <a:pt x="129" y="47"/>
                  </a:lnTo>
                  <a:close/>
                  <a:moveTo>
                    <a:pt x="129" y="47"/>
                  </a:moveTo>
                  <a:lnTo>
                    <a:pt x="129" y="47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41" name="Freeform 167"/>
            <p:cNvSpPr/>
            <p:nvPr/>
          </p:nvSpPr>
          <p:spPr bwMode="auto">
            <a:xfrm>
              <a:off x="4595813" y="2222501"/>
              <a:ext cx="350838" cy="503238"/>
            </a:xfrm>
            <a:custGeom>
              <a:avLst/>
              <a:gdLst>
                <a:gd name="T0" fmla="*/ 0 w 392"/>
                <a:gd name="T1" fmla="*/ 560 h 560"/>
                <a:gd name="T2" fmla="*/ 0 w 392"/>
                <a:gd name="T3" fmla="*/ 560 h 560"/>
                <a:gd name="T4" fmla="*/ 392 w 392"/>
                <a:gd name="T5" fmla="*/ 560 h 560"/>
                <a:gd name="T6" fmla="*/ 392 w 392"/>
                <a:gd name="T7" fmla="*/ 0 h 560"/>
                <a:gd name="T8" fmla="*/ 0 w 392"/>
                <a:gd name="T9" fmla="*/ 0 h 560"/>
                <a:gd name="T10" fmla="*/ 0 w 392"/>
                <a:gd name="T11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560">
                  <a:moveTo>
                    <a:pt x="0" y="560"/>
                  </a:moveTo>
                  <a:lnTo>
                    <a:pt x="0" y="560"/>
                  </a:lnTo>
                  <a:lnTo>
                    <a:pt x="392" y="560"/>
                  </a:lnTo>
                  <a:lnTo>
                    <a:pt x="392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42" name="Freeform 168"/>
            <p:cNvSpPr/>
            <p:nvPr/>
          </p:nvSpPr>
          <p:spPr bwMode="auto">
            <a:xfrm>
              <a:off x="4595813" y="2222501"/>
              <a:ext cx="350838" cy="503238"/>
            </a:xfrm>
            <a:custGeom>
              <a:avLst/>
              <a:gdLst>
                <a:gd name="T0" fmla="*/ 0 w 392"/>
                <a:gd name="T1" fmla="*/ 0 h 560"/>
                <a:gd name="T2" fmla="*/ 0 w 392"/>
                <a:gd name="T3" fmla="*/ 0 h 560"/>
                <a:gd name="T4" fmla="*/ 392 w 392"/>
                <a:gd name="T5" fmla="*/ 0 h 560"/>
                <a:gd name="T6" fmla="*/ 392 w 392"/>
                <a:gd name="T7" fmla="*/ 560 h 560"/>
                <a:gd name="T8" fmla="*/ 0 w 392"/>
                <a:gd name="T9" fmla="*/ 560 h 560"/>
                <a:gd name="T10" fmla="*/ 0 w 392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560">
                  <a:moveTo>
                    <a:pt x="0" y="0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392" y="56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43" name="Rectangle 169"/>
            <p:cNvSpPr>
              <a:spLocks noChangeArrowheads="1"/>
            </p:cNvSpPr>
            <p:nvPr/>
          </p:nvSpPr>
          <p:spPr bwMode="auto">
            <a:xfrm rot="5400000">
              <a:off x="4582807" y="2377831"/>
              <a:ext cx="38953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3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Pass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47" name="Freeform 173"/>
            <p:cNvSpPr/>
            <p:nvPr/>
          </p:nvSpPr>
          <p:spPr bwMode="auto">
            <a:xfrm>
              <a:off x="5184776" y="2222501"/>
              <a:ext cx="350838" cy="503238"/>
            </a:xfrm>
            <a:custGeom>
              <a:avLst/>
              <a:gdLst>
                <a:gd name="T0" fmla="*/ 0 w 393"/>
                <a:gd name="T1" fmla="*/ 560 h 560"/>
                <a:gd name="T2" fmla="*/ 0 w 393"/>
                <a:gd name="T3" fmla="*/ 560 h 560"/>
                <a:gd name="T4" fmla="*/ 393 w 393"/>
                <a:gd name="T5" fmla="*/ 560 h 560"/>
                <a:gd name="T6" fmla="*/ 393 w 393"/>
                <a:gd name="T7" fmla="*/ 0 h 560"/>
                <a:gd name="T8" fmla="*/ 0 w 393"/>
                <a:gd name="T9" fmla="*/ 0 h 560"/>
                <a:gd name="T10" fmla="*/ 0 w 393"/>
                <a:gd name="T11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560">
                  <a:moveTo>
                    <a:pt x="0" y="560"/>
                  </a:moveTo>
                  <a:lnTo>
                    <a:pt x="0" y="560"/>
                  </a:lnTo>
                  <a:lnTo>
                    <a:pt x="393" y="560"/>
                  </a:lnTo>
                  <a:lnTo>
                    <a:pt x="393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48" name="Freeform 174"/>
            <p:cNvSpPr/>
            <p:nvPr/>
          </p:nvSpPr>
          <p:spPr bwMode="auto">
            <a:xfrm>
              <a:off x="5184776" y="2222501"/>
              <a:ext cx="350838" cy="503238"/>
            </a:xfrm>
            <a:custGeom>
              <a:avLst/>
              <a:gdLst>
                <a:gd name="T0" fmla="*/ 0 w 393"/>
                <a:gd name="T1" fmla="*/ 0 h 560"/>
                <a:gd name="T2" fmla="*/ 0 w 393"/>
                <a:gd name="T3" fmla="*/ 0 h 560"/>
                <a:gd name="T4" fmla="*/ 393 w 393"/>
                <a:gd name="T5" fmla="*/ 0 h 560"/>
                <a:gd name="T6" fmla="*/ 393 w 393"/>
                <a:gd name="T7" fmla="*/ 560 h 560"/>
                <a:gd name="T8" fmla="*/ 0 w 393"/>
                <a:gd name="T9" fmla="*/ 560 h 560"/>
                <a:gd name="T10" fmla="*/ 0 w 393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560">
                  <a:moveTo>
                    <a:pt x="0" y="0"/>
                  </a:moveTo>
                  <a:lnTo>
                    <a:pt x="0" y="0"/>
                  </a:lnTo>
                  <a:lnTo>
                    <a:pt x="393" y="0"/>
                  </a:lnTo>
                  <a:lnTo>
                    <a:pt x="393" y="56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53" name="Freeform 179"/>
            <p:cNvSpPr/>
            <p:nvPr/>
          </p:nvSpPr>
          <p:spPr bwMode="auto">
            <a:xfrm>
              <a:off x="5773738" y="2222501"/>
              <a:ext cx="350838" cy="503238"/>
            </a:xfrm>
            <a:custGeom>
              <a:avLst/>
              <a:gdLst>
                <a:gd name="T0" fmla="*/ 0 w 393"/>
                <a:gd name="T1" fmla="*/ 560 h 560"/>
                <a:gd name="T2" fmla="*/ 0 w 393"/>
                <a:gd name="T3" fmla="*/ 560 h 560"/>
                <a:gd name="T4" fmla="*/ 393 w 393"/>
                <a:gd name="T5" fmla="*/ 560 h 560"/>
                <a:gd name="T6" fmla="*/ 393 w 393"/>
                <a:gd name="T7" fmla="*/ 0 h 560"/>
                <a:gd name="T8" fmla="*/ 0 w 393"/>
                <a:gd name="T9" fmla="*/ 0 h 560"/>
                <a:gd name="T10" fmla="*/ 0 w 393"/>
                <a:gd name="T11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560">
                  <a:moveTo>
                    <a:pt x="0" y="560"/>
                  </a:moveTo>
                  <a:lnTo>
                    <a:pt x="0" y="560"/>
                  </a:lnTo>
                  <a:lnTo>
                    <a:pt x="393" y="560"/>
                  </a:lnTo>
                  <a:lnTo>
                    <a:pt x="393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54" name="Freeform 180"/>
            <p:cNvSpPr/>
            <p:nvPr/>
          </p:nvSpPr>
          <p:spPr bwMode="auto">
            <a:xfrm>
              <a:off x="5773738" y="2222501"/>
              <a:ext cx="350838" cy="503238"/>
            </a:xfrm>
            <a:custGeom>
              <a:avLst/>
              <a:gdLst>
                <a:gd name="T0" fmla="*/ 0 w 393"/>
                <a:gd name="T1" fmla="*/ 0 h 560"/>
                <a:gd name="T2" fmla="*/ 0 w 393"/>
                <a:gd name="T3" fmla="*/ 0 h 560"/>
                <a:gd name="T4" fmla="*/ 393 w 393"/>
                <a:gd name="T5" fmla="*/ 0 h 560"/>
                <a:gd name="T6" fmla="*/ 393 w 393"/>
                <a:gd name="T7" fmla="*/ 560 h 560"/>
                <a:gd name="T8" fmla="*/ 0 w 393"/>
                <a:gd name="T9" fmla="*/ 560 h 560"/>
                <a:gd name="T10" fmla="*/ 0 w 393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560">
                  <a:moveTo>
                    <a:pt x="0" y="0"/>
                  </a:moveTo>
                  <a:lnTo>
                    <a:pt x="0" y="0"/>
                  </a:lnTo>
                  <a:lnTo>
                    <a:pt x="393" y="0"/>
                  </a:lnTo>
                  <a:lnTo>
                    <a:pt x="393" y="56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59" name="Freeform 185"/>
            <p:cNvSpPr/>
            <p:nvPr/>
          </p:nvSpPr>
          <p:spPr bwMode="auto">
            <a:xfrm>
              <a:off x="6362701" y="2222501"/>
              <a:ext cx="350838" cy="503238"/>
            </a:xfrm>
            <a:custGeom>
              <a:avLst/>
              <a:gdLst>
                <a:gd name="T0" fmla="*/ 0 w 392"/>
                <a:gd name="T1" fmla="*/ 560 h 560"/>
                <a:gd name="T2" fmla="*/ 0 w 392"/>
                <a:gd name="T3" fmla="*/ 560 h 560"/>
                <a:gd name="T4" fmla="*/ 392 w 392"/>
                <a:gd name="T5" fmla="*/ 560 h 560"/>
                <a:gd name="T6" fmla="*/ 392 w 392"/>
                <a:gd name="T7" fmla="*/ 0 h 560"/>
                <a:gd name="T8" fmla="*/ 0 w 392"/>
                <a:gd name="T9" fmla="*/ 0 h 560"/>
                <a:gd name="T10" fmla="*/ 0 w 392"/>
                <a:gd name="T11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560">
                  <a:moveTo>
                    <a:pt x="0" y="560"/>
                  </a:moveTo>
                  <a:lnTo>
                    <a:pt x="0" y="560"/>
                  </a:lnTo>
                  <a:lnTo>
                    <a:pt x="392" y="560"/>
                  </a:lnTo>
                  <a:lnTo>
                    <a:pt x="392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60" name="Freeform 186"/>
            <p:cNvSpPr/>
            <p:nvPr/>
          </p:nvSpPr>
          <p:spPr bwMode="auto">
            <a:xfrm>
              <a:off x="6362701" y="2222501"/>
              <a:ext cx="350838" cy="503238"/>
            </a:xfrm>
            <a:custGeom>
              <a:avLst/>
              <a:gdLst>
                <a:gd name="T0" fmla="*/ 0 w 392"/>
                <a:gd name="T1" fmla="*/ 0 h 560"/>
                <a:gd name="T2" fmla="*/ 0 w 392"/>
                <a:gd name="T3" fmla="*/ 0 h 560"/>
                <a:gd name="T4" fmla="*/ 392 w 392"/>
                <a:gd name="T5" fmla="*/ 0 h 560"/>
                <a:gd name="T6" fmla="*/ 392 w 392"/>
                <a:gd name="T7" fmla="*/ 560 h 560"/>
                <a:gd name="T8" fmla="*/ 0 w 392"/>
                <a:gd name="T9" fmla="*/ 560 h 560"/>
                <a:gd name="T10" fmla="*/ 0 w 392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560">
                  <a:moveTo>
                    <a:pt x="0" y="0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392" y="560"/>
                  </a:lnTo>
                  <a:lnTo>
                    <a:pt x="0" y="56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65" name="Freeform 191"/>
            <p:cNvSpPr/>
            <p:nvPr/>
          </p:nvSpPr>
          <p:spPr bwMode="auto">
            <a:xfrm>
              <a:off x="4959351" y="2474913"/>
              <a:ext cx="60325" cy="0"/>
            </a:xfrm>
            <a:custGeom>
              <a:avLst/>
              <a:gdLst>
                <a:gd name="T0" fmla="*/ 0 w 67"/>
                <a:gd name="T1" fmla="*/ 0 w 67"/>
                <a:gd name="T2" fmla="*/ 67 w 6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7">
                  <a:moveTo>
                    <a:pt x="0" y="0"/>
                  </a:moveTo>
                  <a:lnTo>
                    <a:pt x="0" y="0"/>
                  </a:lnTo>
                  <a:lnTo>
                    <a:pt x="67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66" name="Freeform 192"/>
            <p:cNvSpPr>
              <a:spLocks noEditPoints="1"/>
            </p:cNvSpPr>
            <p:nvPr/>
          </p:nvSpPr>
          <p:spPr bwMode="auto">
            <a:xfrm>
              <a:off x="5019676" y="243205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67" name="Freeform 193"/>
            <p:cNvSpPr>
              <a:spLocks noEditPoints="1"/>
            </p:cNvSpPr>
            <p:nvPr/>
          </p:nvSpPr>
          <p:spPr bwMode="auto">
            <a:xfrm>
              <a:off x="5019676" y="243205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68" name="Freeform 194"/>
            <p:cNvSpPr/>
            <p:nvPr/>
          </p:nvSpPr>
          <p:spPr bwMode="auto">
            <a:xfrm>
              <a:off x="5548313" y="2474913"/>
              <a:ext cx="60325" cy="0"/>
            </a:xfrm>
            <a:custGeom>
              <a:avLst/>
              <a:gdLst>
                <a:gd name="T0" fmla="*/ 0 w 67"/>
                <a:gd name="T1" fmla="*/ 0 w 67"/>
                <a:gd name="T2" fmla="*/ 67 w 6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7">
                  <a:moveTo>
                    <a:pt x="0" y="0"/>
                  </a:moveTo>
                  <a:lnTo>
                    <a:pt x="0" y="0"/>
                  </a:lnTo>
                  <a:lnTo>
                    <a:pt x="67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69" name="Freeform 195"/>
            <p:cNvSpPr>
              <a:spLocks noEditPoints="1"/>
            </p:cNvSpPr>
            <p:nvPr/>
          </p:nvSpPr>
          <p:spPr bwMode="auto">
            <a:xfrm>
              <a:off x="5608638" y="243205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70" name="Freeform 196"/>
            <p:cNvSpPr>
              <a:spLocks noEditPoints="1"/>
            </p:cNvSpPr>
            <p:nvPr/>
          </p:nvSpPr>
          <p:spPr bwMode="auto">
            <a:xfrm>
              <a:off x="5608638" y="243205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74" name="Freeform 200"/>
            <p:cNvSpPr/>
            <p:nvPr/>
          </p:nvSpPr>
          <p:spPr bwMode="auto">
            <a:xfrm>
              <a:off x="1042988" y="2266951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75" name="Freeform 201"/>
            <p:cNvSpPr/>
            <p:nvPr/>
          </p:nvSpPr>
          <p:spPr bwMode="auto">
            <a:xfrm>
              <a:off x="1042988" y="2266951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76" name="Freeform 202"/>
            <p:cNvSpPr>
              <a:spLocks noEditPoints="1"/>
            </p:cNvSpPr>
            <p:nvPr/>
          </p:nvSpPr>
          <p:spPr bwMode="auto">
            <a:xfrm>
              <a:off x="1174751" y="2301876"/>
              <a:ext cx="147638" cy="150813"/>
            </a:xfrm>
            <a:custGeom>
              <a:avLst/>
              <a:gdLst>
                <a:gd name="T0" fmla="*/ 143 w 165"/>
                <a:gd name="T1" fmla="*/ 169 h 169"/>
                <a:gd name="T2" fmla="*/ 143 w 165"/>
                <a:gd name="T3" fmla="*/ 169 h 169"/>
                <a:gd name="T4" fmla="*/ 165 w 165"/>
                <a:gd name="T5" fmla="*/ 149 h 169"/>
                <a:gd name="T6" fmla="*/ 165 w 165"/>
                <a:gd name="T7" fmla="*/ 5 h 169"/>
                <a:gd name="T8" fmla="*/ 61 w 165"/>
                <a:gd name="T9" fmla="*/ 5 h 169"/>
                <a:gd name="T10" fmla="*/ 61 w 165"/>
                <a:gd name="T11" fmla="*/ 21 h 169"/>
                <a:gd name="T12" fmla="*/ 148 w 165"/>
                <a:gd name="T13" fmla="*/ 21 h 169"/>
                <a:gd name="T14" fmla="*/ 148 w 165"/>
                <a:gd name="T15" fmla="*/ 144 h 169"/>
                <a:gd name="T16" fmla="*/ 140 w 165"/>
                <a:gd name="T17" fmla="*/ 153 h 169"/>
                <a:gd name="T18" fmla="*/ 118 w 165"/>
                <a:gd name="T19" fmla="*/ 152 h 169"/>
                <a:gd name="T20" fmla="*/ 123 w 165"/>
                <a:gd name="T21" fmla="*/ 169 h 169"/>
                <a:gd name="T22" fmla="*/ 143 w 165"/>
                <a:gd name="T23" fmla="*/ 169 h 169"/>
                <a:gd name="T24" fmla="*/ 65 w 165"/>
                <a:gd name="T25" fmla="*/ 39 h 169"/>
                <a:gd name="T26" fmla="*/ 65 w 165"/>
                <a:gd name="T27" fmla="*/ 39 h 169"/>
                <a:gd name="T28" fmla="*/ 65 w 165"/>
                <a:gd name="T29" fmla="*/ 56 h 169"/>
                <a:gd name="T30" fmla="*/ 138 w 165"/>
                <a:gd name="T31" fmla="*/ 56 h 169"/>
                <a:gd name="T32" fmla="*/ 138 w 165"/>
                <a:gd name="T33" fmla="*/ 39 h 169"/>
                <a:gd name="T34" fmla="*/ 65 w 165"/>
                <a:gd name="T35" fmla="*/ 39 h 169"/>
                <a:gd name="T36" fmla="*/ 71 w 165"/>
                <a:gd name="T37" fmla="*/ 73 h 169"/>
                <a:gd name="T38" fmla="*/ 71 w 165"/>
                <a:gd name="T39" fmla="*/ 73 h 169"/>
                <a:gd name="T40" fmla="*/ 71 w 165"/>
                <a:gd name="T41" fmla="*/ 134 h 169"/>
                <a:gd name="T42" fmla="*/ 132 w 165"/>
                <a:gd name="T43" fmla="*/ 134 h 169"/>
                <a:gd name="T44" fmla="*/ 132 w 165"/>
                <a:gd name="T45" fmla="*/ 73 h 169"/>
                <a:gd name="T46" fmla="*/ 71 w 165"/>
                <a:gd name="T47" fmla="*/ 73 h 169"/>
                <a:gd name="T48" fmla="*/ 115 w 165"/>
                <a:gd name="T49" fmla="*/ 118 h 169"/>
                <a:gd name="T50" fmla="*/ 115 w 165"/>
                <a:gd name="T51" fmla="*/ 118 h 169"/>
                <a:gd name="T52" fmla="*/ 88 w 165"/>
                <a:gd name="T53" fmla="*/ 118 h 169"/>
                <a:gd name="T54" fmla="*/ 88 w 165"/>
                <a:gd name="T55" fmla="*/ 88 h 169"/>
                <a:gd name="T56" fmla="*/ 115 w 165"/>
                <a:gd name="T57" fmla="*/ 88 h 169"/>
                <a:gd name="T58" fmla="*/ 115 w 165"/>
                <a:gd name="T59" fmla="*/ 118 h 169"/>
                <a:gd name="T60" fmla="*/ 25 w 165"/>
                <a:gd name="T61" fmla="*/ 0 h 169"/>
                <a:gd name="T62" fmla="*/ 25 w 165"/>
                <a:gd name="T63" fmla="*/ 0 h 169"/>
                <a:gd name="T64" fmla="*/ 13 w 165"/>
                <a:gd name="T65" fmla="*/ 12 h 169"/>
                <a:gd name="T66" fmla="*/ 44 w 165"/>
                <a:gd name="T67" fmla="*/ 40 h 169"/>
                <a:gd name="T68" fmla="*/ 56 w 165"/>
                <a:gd name="T69" fmla="*/ 27 h 169"/>
                <a:gd name="T70" fmla="*/ 25 w 165"/>
                <a:gd name="T71" fmla="*/ 0 h 169"/>
                <a:gd name="T72" fmla="*/ 0 w 165"/>
                <a:gd name="T73" fmla="*/ 54 h 169"/>
                <a:gd name="T74" fmla="*/ 0 w 165"/>
                <a:gd name="T75" fmla="*/ 54 h 169"/>
                <a:gd name="T76" fmla="*/ 0 w 165"/>
                <a:gd name="T77" fmla="*/ 71 h 169"/>
                <a:gd name="T78" fmla="*/ 26 w 165"/>
                <a:gd name="T79" fmla="*/ 71 h 169"/>
                <a:gd name="T80" fmla="*/ 26 w 165"/>
                <a:gd name="T81" fmla="*/ 139 h 169"/>
                <a:gd name="T82" fmla="*/ 21 w 165"/>
                <a:gd name="T83" fmla="*/ 149 h 169"/>
                <a:gd name="T84" fmla="*/ 28 w 165"/>
                <a:gd name="T85" fmla="*/ 164 h 169"/>
                <a:gd name="T86" fmla="*/ 62 w 165"/>
                <a:gd name="T87" fmla="*/ 135 h 169"/>
                <a:gd name="T88" fmla="*/ 58 w 165"/>
                <a:gd name="T89" fmla="*/ 116 h 169"/>
                <a:gd name="T90" fmla="*/ 43 w 165"/>
                <a:gd name="T91" fmla="*/ 131 h 169"/>
                <a:gd name="T92" fmla="*/ 43 w 165"/>
                <a:gd name="T93" fmla="*/ 54 h 169"/>
                <a:gd name="T94" fmla="*/ 0 w 165"/>
                <a:gd name="T95" fmla="*/ 5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5" h="169">
                  <a:moveTo>
                    <a:pt x="143" y="169"/>
                  </a:moveTo>
                  <a:lnTo>
                    <a:pt x="143" y="169"/>
                  </a:lnTo>
                  <a:cubicBezTo>
                    <a:pt x="158" y="169"/>
                    <a:pt x="165" y="162"/>
                    <a:pt x="165" y="149"/>
                  </a:cubicBezTo>
                  <a:lnTo>
                    <a:pt x="165" y="5"/>
                  </a:lnTo>
                  <a:lnTo>
                    <a:pt x="61" y="5"/>
                  </a:lnTo>
                  <a:lnTo>
                    <a:pt x="61" y="21"/>
                  </a:lnTo>
                  <a:lnTo>
                    <a:pt x="148" y="21"/>
                  </a:lnTo>
                  <a:lnTo>
                    <a:pt x="148" y="144"/>
                  </a:lnTo>
                  <a:cubicBezTo>
                    <a:pt x="148" y="150"/>
                    <a:pt x="145" y="153"/>
                    <a:pt x="140" y="153"/>
                  </a:cubicBezTo>
                  <a:lnTo>
                    <a:pt x="118" y="152"/>
                  </a:lnTo>
                  <a:lnTo>
                    <a:pt x="123" y="169"/>
                  </a:lnTo>
                  <a:lnTo>
                    <a:pt x="143" y="169"/>
                  </a:lnTo>
                  <a:close/>
                  <a:moveTo>
                    <a:pt x="65" y="39"/>
                  </a:moveTo>
                  <a:lnTo>
                    <a:pt x="65" y="39"/>
                  </a:lnTo>
                  <a:lnTo>
                    <a:pt x="65" y="56"/>
                  </a:lnTo>
                  <a:lnTo>
                    <a:pt x="138" y="56"/>
                  </a:lnTo>
                  <a:lnTo>
                    <a:pt x="138" y="39"/>
                  </a:lnTo>
                  <a:lnTo>
                    <a:pt x="65" y="39"/>
                  </a:lnTo>
                  <a:close/>
                  <a:moveTo>
                    <a:pt x="71" y="73"/>
                  </a:moveTo>
                  <a:lnTo>
                    <a:pt x="71" y="73"/>
                  </a:lnTo>
                  <a:lnTo>
                    <a:pt x="71" y="134"/>
                  </a:lnTo>
                  <a:lnTo>
                    <a:pt x="132" y="134"/>
                  </a:lnTo>
                  <a:lnTo>
                    <a:pt x="132" y="73"/>
                  </a:lnTo>
                  <a:lnTo>
                    <a:pt x="71" y="73"/>
                  </a:lnTo>
                  <a:close/>
                  <a:moveTo>
                    <a:pt x="115" y="118"/>
                  </a:moveTo>
                  <a:lnTo>
                    <a:pt x="115" y="118"/>
                  </a:lnTo>
                  <a:lnTo>
                    <a:pt x="88" y="118"/>
                  </a:lnTo>
                  <a:lnTo>
                    <a:pt x="88" y="88"/>
                  </a:lnTo>
                  <a:lnTo>
                    <a:pt x="115" y="88"/>
                  </a:lnTo>
                  <a:lnTo>
                    <a:pt x="115" y="118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13" y="12"/>
                  </a:lnTo>
                  <a:cubicBezTo>
                    <a:pt x="26" y="22"/>
                    <a:pt x="36" y="31"/>
                    <a:pt x="44" y="40"/>
                  </a:cubicBezTo>
                  <a:lnTo>
                    <a:pt x="56" y="27"/>
                  </a:lnTo>
                  <a:cubicBezTo>
                    <a:pt x="47" y="18"/>
                    <a:pt x="37" y="9"/>
                    <a:pt x="25" y="0"/>
                  </a:cubicBezTo>
                  <a:close/>
                  <a:moveTo>
                    <a:pt x="0" y="54"/>
                  </a:moveTo>
                  <a:lnTo>
                    <a:pt x="0" y="54"/>
                  </a:lnTo>
                  <a:lnTo>
                    <a:pt x="0" y="71"/>
                  </a:lnTo>
                  <a:lnTo>
                    <a:pt x="26" y="71"/>
                  </a:lnTo>
                  <a:lnTo>
                    <a:pt x="26" y="139"/>
                  </a:lnTo>
                  <a:cubicBezTo>
                    <a:pt x="26" y="143"/>
                    <a:pt x="24" y="146"/>
                    <a:pt x="21" y="149"/>
                  </a:cubicBezTo>
                  <a:lnTo>
                    <a:pt x="28" y="164"/>
                  </a:lnTo>
                  <a:cubicBezTo>
                    <a:pt x="40" y="156"/>
                    <a:pt x="51" y="146"/>
                    <a:pt x="62" y="135"/>
                  </a:cubicBezTo>
                  <a:lnTo>
                    <a:pt x="58" y="116"/>
                  </a:lnTo>
                  <a:cubicBezTo>
                    <a:pt x="52" y="122"/>
                    <a:pt x="48" y="127"/>
                    <a:pt x="43" y="131"/>
                  </a:cubicBezTo>
                  <a:lnTo>
                    <a:pt x="43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77" name="Freeform 203"/>
            <p:cNvSpPr>
              <a:spLocks noEditPoints="1"/>
            </p:cNvSpPr>
            <p:nvPr/>
          </p:nvSpPr>
          <p:spPr bwMode="auto">
            <a:xfrm>
              <a:off x="1343026" y="2300288"/>
              <a:ext cx="152400" cy="153988"/>
            </a:xfrm>
            <a:custGeom>
              <a:avLst/>
              <a:gdLst>
                <a:gd name="T0" fmla="*/ 98 w 170"/>
                <a:gd name="T1" fmla="*/ 0 h 172"/>
                <a:gd name="T2" fmla="*/ 98 w 170"/>
                <a:gd name="T3" fmla="*/ 0 h 172"/>
                <a:gd name="T4" fmla="*/ 98 w 170"/>
                <a:gd name="T5" fmla="*/ 28 h 172"/>
                <a:gd name="T6" fmla="*/ 55 w 170"/>
                <a:gd name="T7" fmla="*/ 28 h 172"/>
                <a:gd name="T8" fmla="*/ 55 w 170"/>
                <a:gd name="T9" fmla="*/ 45 h 172"/>
                <a:gd name="T10" fmla="*/ 98 w 170"/>
                <a:gd name="T11" fmla="*/ 45 h 172"/>
                <a:gd name="T12" fmla="*/ 98 w 170"/>
                <a:gd name="T13" fmla="*/ 76 h 172"/>
                <a:gd name="T14" fmla="*/ 46 w 170"/>
                <a:gd name="T15" fmla="*/ 76 h 172"/>
                <a:gd name="T16" fmla="*/ 46 w 170"/>
                <a:gd name="T17" fmla="*/ 93 h 172"/>
                <a:gd name="T18" fmla="*/ 87 w 170"/>
                <a:gd name="T19" fmla="*/ 93 h 172"/>
                <a:gd name="T20" fmla="*/ 56 w 170"/>
                <a:gd name="T21" fmla="*/ 150 h 172"/>
                <a:gd name="T22" fmla="*/ 52 w 170"/>
                <a:gd name="T23" fmla="*/ 151 h 172"/>
                <a:gd name="T24" fmla="*/ 56 w 170"/>
                <a:gd name="T25" fmla="*/ 167 h 172"/>
                <a:gd name="T26" fmla="*/ 146 w 170"/>
                <a:gd name="T27" fmla="*/ 154 h 172"/>
                <a:gd name="T28" fmla="*/ 154 w 170"/>
                <a:gd name="T29" fmla="*/ 172 h 172"/>
                <a:gd name="T30" fmla="*/ 170 w 170"/>
                <a:gd name="T31" fmla="*/ 164 h 172"/>
                <a:gd name="T32" fmla="*/ 142 w 170"/>
                <a:gd name="T33" fmla="*/ 105 h 172"/>
                <a:gd name="T34" fmla="*/ 124 w 170"/>
                <a:gd name="T35" fmla="*/ 110 h 172"/>
                <a:gd name="T36" fmla="*/ 139 w 170"/>
                <a:gd name="T37" fmla="*/ 138 h 172"/>
                <a:gd name="T38" fmla="*/ 78 w 170"/>
                <a:gd name="T39" fmla="*/ 148 h 172"/>
                <a:gd name="T40" fmla="*/ 107 w 170"/>
                <a:gd name="T41" fmla="*/ 93 h 172"/>
                <a:gd name="T42" fmla="*/ 167 w 170"/>
                <a:gd name="T43" fmla="*/ 93 h 172"/>
                <a:gd name="T44" fmla="*/ 167 w 170"/>
                <a:gd name="T45" fmla="*/ 76 h 172"/>
                <a:gd name="T46" fmla="*/ 116 w 170"/>
                <a:gd name="T47" fmla="*/ 76 h 172"/>
                <a:gd name="T48" fmla="*/ 116 w 170"/>
                <a:gd name="T49" fmla="*/ 45 h 172"/>
                <a:gd name="T50" fmla="*/ 162 w 170"/>
                <a:gd name="T51" fmla="*/ 45 h 172"/>
                <a:gd name="T52" fmla="*/ 162 w 170"/>
                <a:gd name="T53" fmla="*/ 28 h 172"/>
                <a:gd name="T54" fmla="*/ 116 w 170"/>
                <a:gd name="T55" fmla="*/ 28 h 172"/>
                <a:gd name="T56" fmla="*/ 116 w 170"/>
                <a:gd name="T57" fmla="*/ 0 h 172"/>
                <a:gd name="T58" fmla="*/ 98 w 170"/>
                <a:gd name="T59" fmla="*/ 0 h 172"/>
                <a:gd name="T60" fmla="*/ 17 w 170"/>
                <a:gd name="T61" fmla="*/ 1 h 172"/>
                <a:gd name="T62" fmla="*/ 17 w 170"/>
                <a:gd name="T63" fmla="*/ 1 h 172"/>
                <a:gd name="T64" fmla="*/ 4 w 170"/>
                <a:gd name="T65" fmla="*/ 13 h 172"/>
                <a:gd name="T66" fmla="*/ 35 w 170"/>
                <a:gd name="T67" fmla="*/ 42 h 172"/>
                <a:gd name="T68" fmla="*/ 47 w 170"/>
                <a:gd name="T69" fmla="*/ 29 h 172"/>
                <a:gd name="T70" fmla="*/ 17 w 170"/>
                <a:gd name="T71" fmla="*/ 1 h 172"/>
                <a:gd name="T72" fmla="*/ 12 w 170"/>
                <a:gd name="T73" fmla="*/ 45 h 172"/>
                <a:gd name="T74" fmla="*/ 12 w 170"/>
                <a:gd name="T75" fmla="*/ 45 h 172"/>
                <a:gd name="T76" fmla="*/ 0 w 170"/>
                <a:gd name="T77" fmla="*/ 57 h 172"/>
                <a:gd name="T78" fmla="*/ 28 w 170"/>
                <a:gd name="T79" fmla="*/ 85 h 172"/>
                <a:gd name="T80" fmla="*/ 41 w 170"/>
                <a:gd name="T81" fmla="*/ 73 h 172"/>
                <a:gd name="T82" fmla="*/ 12 w 170"/>
                <a:gd name="T83" fmla="*/ 45 h 172"/>
                <a:gd name="T84" fmla="*/ 31 w 170"/>
                <a:gd name="T85" fmla="*/ 97 h 172"/>
                <a:gd name="T86" fmla="*/ 31 w 170"/>
                <a:gd name="T87" fmla="*/ 97 h 172"/>
                <a:gd name="T88" fmla="*/ 2 w 170"/>
                <a:gd name="T89" fmla="*/ 162 h 172"/>
                <a:gd name="T90" fmla="*/ 20 w 170"/>
                <a:gd name="T91" fmla="*/ 170 h 172"/>
                <a:gd name="T92" fmla="*/ 47 w 170"/>
                <a:gd name="T93" fmla="*/ 104 h 172"/>
                <a:gd name="T94" fmla="*/ 31 w 170"/>
                <a:gd name="T95" fmla="*/ 9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0" h="172">
                  <a:moveTo>
                    <a:pt x="98" y="0"/>
                  </a:moveTo>
                  <a:lnTo>
                    <a:pt x="98" y="0"/>
                  </a:lnTo>
                  <a:lnTo>
                    <a:pt x="98" y="28"/>
                  </a:lnTo>
                  <a:lnTo>
                    <a:pt x="55" y="28"/>
                  </a:lnTo>
                  <a:lnTo>
                    <a:pt x="55" y="45"/>
                  </a:lnTo>
                  <a:lnTo>
                    <a:pt x="98" y="45"/>
                  </a:lnTo>
                  <a:lnTo>
                    <a:pt x="98" y="76"/>
                  </a:lnTo>
                  <a:lnTo>
                    <a:pt x="46" y="76"/>
                  </a:lnTo>
                  <a:lnTo>
                    <a:pt x="46" y="93"/>
                  </a:lnTo>
                  <a:lnTo>
                    <a:pt x="87" y="93"/>
                  </a:lnTo>
                  <a:cubicBezTo>
                    <a:pt x="74" y="123"/>
                    <a:pt x="64" y="142"/>
                    <a:pt x="56" y="150"/>
                  </a:cubicBezTo>
                  <a:cubicBezTo>
                    <a:pt x="55" y="150"/>
                    <a:pt x="53" y="151"/>
                    <a:pt x="52" y="151"/>
                  </a:cubicBezTo>
                  <a:lnTo>
                    <a:pt x="56" y="167"/>
                  </a:lnTo>
                  <a:cubicBezTo>
                    <a:pt x="89" y="163"/>
                    <a:pt x="119" y="159"/>
                    <a:pt x="146" y="154"/>
                  </a:cubicBezTo>
                  <a:cubicBezTo>
                    <a:pt x="149" y="159"/>
                    <a:pt x="151" y="165"/>
                    <a:pt x="154" y="172"/>
                  </a:cubicBezTo>
                  <a:lnTo>
                    <a:pt x="170" y="164"/>
                  </a:lnTo>
                  <a:cubicBezTo>
                    <a:pt x="162" y="143"/>
                    <a:pt x="153" y="123"/>
                    <a:pt x="142" y="105"/>
                  </a:cubicBezTo>
                  <a:lnTo>
                    <a:pt x="124" y="110"/>
                  </a:lnTo>
                  <a:cubicBezTo>
                    <a:pt x="129" y="119"/>
                    <a:pt x="134" y="128"/>
                    <a:pt x="139" y="138"/>
                  </a:cubicBezTo>
                  <a:cubicBezTo>
                    <a:pt x="119" y="142"/>
                    <a:pt x="99" y="146"/>
                    <a:pt x="78" y="148"/>
                  </a:cubicBezTo>
                  <a:cubicBezTo>
                    <a:pt x="87" y="136"/>
                    <a:pt x="96" y="118"/>
                    <a:pt x="107" y="93"/>
                  </a:cubicBezTo>
                  <a:lnTo>
                    <a:pt x="167" y="93"/>
                  </a:lnTo>
                  <a:lnTo>
                    <a:pt x="167" y="76"/>
                  </a:lnTo>
                  <a:lnTo>
                    <a:pt x="116" y="76"/>
                  </a:lnTo>
                  <a:lnTo>
                    <a:pt x="116" y="45"/>
                  </a:lnTo>
                  <a:lnTo>
                    <a:pt x="162" y="45"/>
                  </a:lnTo>
                  <a:lnTo>
                    <a:pt x="162" y="28"/>
                  </a:lnTo>
                  <a:lnTo>
                    <a:pt x="116" y="28"/>
                  </a:lnTo>
                  <a:lnTo>
                    <a:pt x="116" y="0"/>
                  </a:lnTo>
                  <a:lnTo>
                    <a:pt x="98" y="0"/>
                  </a:lnTo>
                  <a:close/>
                  <a:moveTo>
                    <a:pt x="17" y="1"/>
                  </a:moveTo>
                  <a:lnTo>
                    <a:pt x="17" y="1"/>
                  </a:lnTo>
                  <a:lnTo>
                    <a:pt x="4" y="13"/>
                  </a:lnTo>
                  <a:cubicBezTo>
                    <a:pt x="17" y="24"/>
                    <a:pt x="28" y="33"/>
                    <a:pt x="35" y="42"/>
                  </a:cubicBezTo>
                  <a:lnTo>
                    <a:pt x="47" y="29"/>
                  </a:lnTo>
                  <a:cubicBezTo>
                    <a:pt x="39" y="20"/>
                    <a:pt x="29" y="11"/>
                    <a:pt x="17" y="1"/>
                  </a:cubicBezTo>
                  <a:close/>
                  <a:moveTo>
                    <a:pt x="12" y="45"/>
                  </a:moveTo>
                  <a:lnTo>
                    <a:pt x="12" y="45"/>
                  </a:lnTo>
                  <a:lnTo>
                    <a:pt x="0" y="57"/>
                  </a:lnTo>
                  <a:cubicBezTo>
                    <a:pt x="12" y="67"/>
                    <a:pt x="21" y="77"/>
                    <a:pt x="28" y="85"/>
                  </a:cubicBezTo>
                  <a:lnTo>
                    <a:pt x="41" y="73"/>
                  </a:lnTo>
                  <a:cubicBezTo>
                    <a:pt x="33" y="63"/>
                    <a:pt x="23" y="54"/>
                    <a:pt x="12" y="45"/>
                  </a:cubicBezTo>
                  <a:close/>
                  <a:moveTo>
                    <a:pt x="31" y="97"/>
                  </a:moveTo>
                  <a:lnTo>
                    <a:pt x="31" y="97"/>
                  </a:lnTo>
                  <a:cubicBezTo>
                    <a:pt x="23" y="119"/>
                    <a:pt x="13" y="141"/>
                    <a:pt x="2" y="162"/>
                  </a:cubicBezTo>
                  <a:lnTo>
                    <a:pt x="20" y="170"/>
                  </a:lnTo>
                  <a:cubicBezTo>
                    <a:pt x="30" y="149"/>
                    <a:pt x="39" y="127"/>
                    <a:pt x="47" y="104"/>
                  </a:cubicBezTo>
                  <a:lnTo>
                    <a:pt x="31" y="9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78" name="Freeform 204"/>
            <p:cNvSpPr>
              <a:spLocks noEditPoints="1"/>
            </p:cNvSpPr>
            <p:nvPr/>
          </p:nvSpPr>
          <p:spPr bwMode="auto">
            <a:xfrm>
              <a:off x="1174751" y="2540001"/>
              <a:ext cx="152400" cy="153988"/>
            </a:xfrm>
            <a:custGeom>
              <a:avLst/>
              <a:gdLst>
                <a:gd name="T0" fmla="*/ 58 w 171"/>
                <a:gd name="T1" fmla="*/ 3 h 171"/>
                <a:gd name="T2" fmla="*/ 58 w 171"/>
                <a:gd name="T3" fmla="*/ 3 h 171"/>
                <a:gd name="T4" fmla="*/ 34 w 171"/>
                <a:gd name="T5" fmla="*/ 38 h 171"/>
                <a:gd name="T6" fmla="*/ 0 w 171"/>
                <a:gd name="T7" fmla="*/ 66 h 171"/>
                <a:gd name="T8" fmla="*/ 10 w 171"/>
                <a:gd name="T9" fmla="*/ 81 h 171"/>
                <a:gd name="T10" fmla="*/ 47 w 171"/>
                <a:gd name="T11" fmla="*/ 49 h 171"/>
                <a:gd name="T12" fmla="*/ 73 w 171"/>
                <a:gd name="T13" fmla="*/ 12 h 171"/>
                <a:gd name="T14" fmla="*/ 58 w 171"/>
                <a:gd name="T15" fmla="*/ 3 h 171"/>
                <a:gd name="T16" fmla="*/ 63 w 171"/>
                <a:gd name="T17" fmla="*/ 88 h 171"/>
                <a:gd name="T18" fmla="*/ 63 w 171"/>
                <a:gd name="T19" fmla="*/ 88 h 171"/>
                <a:gd name="T20" fmla="*/ 47 w 171"/>
                <a:gd name="T21" fmla="*/ 127 h 171"/>
                <a:gd name="T22" fmla="*/ 9 w 171"/>
                <a:gd name="T23" fmla="*/ 157 h 171"/>
                <a:gd name="T24" fmla="*/ 20 w 171"/>
                <a:gd name="T25" fmla="*/ 171 h 171"/>
                <a:gd name="T26" fmla="*/ 63 w 171"/>
                <a:gd name="T27" fmla="*/ 135 h 171"/>
                <a:gd name="T28" fmla="*/ 81 w 171"/>
                <a:gd name="T29" fmla="*/ 88 h 171"/>
                <a:gd name="T30" fmla="*/ 123 w 171"/>
                <a:gd name="T31" fmla="*/ 88 h 171"/>
                <a:gd name="T32" fmla="*/ 117 w 171"/>
                <a:gd name="T33" fmla="*/ 141 h 171"/>
                <a:gd name="T34" fmla="*/ 99 w 171"/>
                <a:gd name="T35" fmla="*/ 152 h 171"/>
                <a:gd name="T36" fmla="*/ 68 w 171"/>
                <a:gd name="T37" fmla="*/ 152 h 171"/>
                <a:gd name="T38" fmla="*/ 73 w 171"/>
                <a:gd name="T39" fmla="*/ 169 h 171"/>
                <a:gd name="T40" fmla="*/ 108 w 171"/>
                <a:gd name="T41" fmla="*/ 169 h 171"/>
                <a:gd name="T42" fmla="*/ 128 w 171"/>
                <a:gd name="T43" fmla="*/ 160 h 171"/>
                <a:gd name="T44" fmla="*/ 137 w 171"/>
                <a:gd name="T45" fmla="*/ 129 h 171"/>
                <a:gd name="T46" fmla="*/ 141 w 171"/>
                <a:gd name="T47" fmla="*/ 72 h 171"/>
                <a:gd name="T48" fmla="*/ 29 w 171"/>
                <a:gd name="T49" fmla="*/ 72 h 171"/>
                <a:gd name="T50" fmla="*/ 29 w 171"/>
                <a:gd name="T51" fmla="*/ 88 h 171"/>
                <a:gd name="T52" fmla="*/ 63 w 171"/>
                <a:gd name="T53" fmla="*/ 88 h 171"/>
                <a:gd name="T54" fmla="*/ 115 w 171"/>
                <a:gd name="T55" fmla="*/ 0 h 171"/>
                <a:gd name="T56" fmla="*/ 115 w 171"/>
                <a:gd name="T57" fmla="*/ 0 h 171"/>
                <a:gd name="T58" fmla="*/ 99 w 171"/>
                <a:gd name="T59" fmla="*/ 9 h 171"/>
                <a:gd name="T60" fmla="*/ 159 w 171"/>
                <a:gd name="T61" fmla="*/ 80 h 171"/>
                <a:gd name="T62" fmla="*/ 171 w 171"/>
                <a:gd name="T63" fmla="*/ 67 h 171"/>
                <a:gd name="T64" fmla="*/ 115 w 171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1" h="171">
                  <a:moveTo>
                    <a:pt x="58" y="3"/>
                  </a:moveTo>
                  <a:lnTo>
                    <a:pt x="58" y="3"/>
                  </a:lnTo>
                  <a:cubicBezTo>
                    <a:pt x="50" y="17"/>
                    <a:pt x="42" y="28"/>
                    <a:pt x="34" y="38"/>
                  </a:cubicBezTo>
                  <a:cubicBezTo>
                    <a:pt x="23" y="50"/>
                    <a:pt x="12" y="59"/>
                    <a:pt x="0" y="66"/>
                  </a:cubicBezTo>
                  <a:lnTo>
                    <a:pt x="10" y="81"/>
                  </a:lnTo>
                  <a:cubicBezTo>
                    <a:pt x="26" y="70"/>
                    <a:pt x="38" y="59"/>
                    <a:pt x="47" y="49"/>
                  </a:cubicBezTo>
                  <a:cubicBezTo>
                    <a:pt x="56" y="40"/>
                    <a:pt x="65" y="27"/>
                    <a:pt x="73" y="12"/>
                  </a:cubicBezTo>
                  <a:lnTo>
                    <a:pt x="58" y="3"/>
                  </a:lnTo>
                  <a:close/>
                  <a:moveTo>
                    <a:pt x="63" y="88"/>
                  </a:moveTo>
                  <a:lnTo>
                    <a:pt x="63" y="88"/>
                  </a:lnTo>
                  <a:cubicBezTo>
                    <a:pt x="60" y="104"/>
                    <a:pt x="54" y="117"/>
                    <a:pt x="47" y="127"/>
                  </a:cubicBezTo>
                  <a:cubicBezTo>
                    <a:pt x="39" y="138"/>
                    <a:pt x="26" y="148"/>
                    <a:pt x="9" y="157"/>
                  </a:cubicBezTo>
                  <a:lnTo>
                    <a:pt x="20" y="171"/>
                  </a:lnTo>
                  <a:cubicBezTo>
                    <a:pt x="39" y="160"/>
                    <a:pt x="54" y="148"/>
                    <a:pt x="63" y="135"/>
                  </a:cubicBezTo>
                  <a:cubicBezTo>
                    <a:pt x="71" y="123"/>
                    <a:pt x="77" y="108"/>
                    <a:pt x="81" y="88"/>
                  </a:cubicBezTo>
                  <a:lnTo>
                    <a:pt x="123" y="88"/>
                  </a:lnTo>
                  <a:cubicBezTo>
                    <a:pt x="122" y="115"/>
                    <a:pt x="120" y="133"/>
                    <a:pt x="117" y="141"/>
                  </a:cubicBezTo>
                  <a:cubicBezTo>
                    <a:pt x="114" y="149"/>
                    <a:pt x="108" y="152"/>
                    <a:pt x="99" y="152"/>
                  </a:cubicBezTo>
                  <a:cubicBezTo>
                    <a:pt x="89" y="152"/>
                    <a:pt x="79" y="152"/>
                    <a:pt x="68" y="152"/>
                  </a:cubicBezTo>
                  <a:lnTo>
                    <a:pt x="73" y="169"/>
                  </a:lnTo>
                  <a:lnTo>
                    <a:pt x="108" y="169"/>
                  </a:lnTo>
                  <a:cubicBezTo>
                    <a:pt x="117" y="169"/>
                    <a:pt x="124" y="165"/>
                    <a:pt x="128" y="160"/>
                  </a:cubicBezTo>
                  <a:cubicBezTo>
                    <a:pt x="133" y="154"/>
                    <a:pt x="136" y="144"/>
                    <a:pt x="137" y="129"/>
                  </a:cubicBezTo>
                  <a:cubicBezTo>
                    <a:pt x="139" y="115"/>
                    <a:pt x="140" y="95"/>
                    <a:pt x="141" y="72"/>
                  </a:cubicBezTo>
                  <a:lnTo>
                    <a:pt x="29" y="72"/>
                  </a:lnTo>
                  <a:lnTo>
                    <a:pt x="29" y="88"/>
                  </a:lnTo>
                  <a:lnTo>
                    <a:pt x="63" y="88"/>
                  </a:lnTo>
                  <a:close/>
                  <a:moveTo>
                    <a:pt x="115" y="0"/>
                  </a:moveTo>
                  <a:lnTo>
                    <a:pt x="115" y="0"/>
                  </a:lnTo>
                  <a:lnTo>
                    <a:pt x="99" y="9"/>
                  </a:lnTo>
                  <a:cubicBezTo>
                    <a:pt x="111" y="38"/>
                    <a:pt x="131" y="62"/>
                    <a:pt x="159" y="80"/>
                  </a:cubicBezTo>
                  <a:lnTo>
                    <a:pt x="171" y="67"/>
                  </a:lnTo>
                  <a:cubicBezTo>
                    <a:pt x="144" y="50"/>
                    <a:pt x="125" y="28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" name="Freeform 206"/>
            <p:cNvSpPr>
              <a:spLocks noEditPoints="1"/>
            </p:cNvSpPr>
            <p:nvPr/>
          </p:nvSpPr>
          <p:spPr bwMode="auto">
            <a:xfrm>
              <a:off x="1341438" y="2538413"/>
              <a:ext cx="152400" cy="153988"/>
            </a:xfrm>
            <a:custGeom>
              <a:avLst/>
              <a:gdLst>
                <a:gd name="T0" fmla="*/ 47 w 170"/>
                <a:gd name="T1" fmla="*/ 79 h 171"/>
                <a:gd name="T2" fmla="*/ 47 w 170"/>
                <a:gd name="T3" fmla="*/ 79 h 171"/>
                <a:gd name="T4" fmla="*/ 63 w 170"/>
                <a:gd name="T5" fmla="*/ 103 h 171"/>
                <a:gd name="T6" fmla="*/ 73 w 170"/>
                <a:gd name="T7" fmla="*/ 89 h 171"/>
                <a:gd name="T8" fmla="*/ 47 w 170"/>
                <a:gd name="T9" fmla="*/ 60 h 171"/>
                <a:gd name="T10" fmla="*/ 47 w 170"/>
                <a:gd name="T11" fmla="*/ 52 h 171"/>
                <a:gd name="T12" fmla="*/ 71 w 170"/>
                <a:gd name="T13" fmla="*/ 52 h 171"/>
                <a:gd name="T14" fmla="*/ 71 w 170"/>
                <a:gd name="T15" fmla="*/ 35 h 171"/>
                <a:gd name="T16" fmla="*/ 47 w 170"/>
                <a:gd name="T17" fmla="*/ 35 h 171"/>
                <a:gd name="T18" fmla="*/ 47 w 170"/>
                <a:gd name="T19" fmla="*/ 0 h 171"/>
                <a:gd name="T20" fmla="*/ 30 w 170"/>
                <a:gd name="T21" fmla="*/ 0 h 171"/>
                <a:gd name="T22" fmla="*/ 30 w 170"/>
                <a:gd name="T23" fmla="*/ 35 h 171"/>
                <a:gd name="T24" fmla="*/ 4 w 170"/>
                <a:gd name="T25" fmla="*/ 35 h 171"/>
                <a:gd name="T26" fmla="*/ 4 w 170"/>
                <a:gd name="T27" fmla="*/ 52 h 171"/>
                <a:gd name="T28" fmla="*/ 29 w 170"/>
                <a:gd name="T29" fmla="*/ 52 h 171"/>
                <a:gd name="T30" fmla="*/ 0 w 170"/>
                <a:gd name="T31" fmla="*/ 109 h 171"/>
                <a:gd name="T32" fmla="*/ 7 w 170"/>
                <a:gd name="T33" fmla="*/ 129 h 171"/>
                <a:gd name="T34" fmla="*/ 30 w 170"/>
                <a:gd name="T35" fmla="*/ 83 h 171"/>
                <a:gd name="T36" fmla="*/ 30 w 170"/>
                <a:gd name="T37" fmla="*/ 171 h 171"/>
                <a:gd name="T38" fmla="*/ 47 w 170"/>
                <a:gd name="T39" fmla="*/ 171 h 171"/>
                <a:gd name="T40" fmla="*/ 47 w 170"/>
                <a:gd name="T41" fmla="*/ 79 h 171"/>
                <a:gd name="T42" fmla="*/ 157 w 170"/>
                <a:gd name="T43" fmla="*/ 0 h 171"/>
                <a:gd name="T44" fmla="*/ 157 w 170"/>
                <a:gd name="T45" fmla="*/ 0 h 171"/>
                <a:gd name="T46" fmla="*/ 79 w 170"/>
                <a:gd name="T47" fmla="*/ 14 h 171"/>
                <a:gd name="T48" fmla="*/ 79 w 170"/>
                <a:gd name="T49" fmla="*/ 75 h 171"/>
                <a:gd name="T50" fmla="*/ 55 w 170"/>
                <a:gd name="T51" fmla="*/ 157 h 171"/>
                <a:gd name="T52" fmla="*/ 68 w 170"/>
                <a:gd name="T53" fmla="*/ 170 h 171"/>
                <a:gd name="T54" fmla="*/ 96 w 170"/>
                <a:gd name="T55" fmla="*/ 75 h 171"/>
                <a:gd name="T56" fmla="*/ 126 w 170"/>
                <a:gd name="T57" fmla="*/ 75 h 171"/>
                <a:gd name="T58" fmla="*/ 126 w 170"/>
                <a:gd name="T59" fmla="*/ 171 h 171"/>
                <a:gd name="T60" fmla="*/ 144 w 170"/>
                <a:gd name="T61" fmla="*/ 171 h 171"/>
                <a:gd name="T62" fmla="*/ 144 w 170"/>
                <a:gd name="T63" fmla="*/ 75 h 171"/>
                <a:gd name="T64" fmla="*/ 170 w 170"/>
                <a:gd name="T65" fmla="*/ 75 h 171"/>
                <a:gd name="T66" fmla="*/ 170 w 170"/>
                <a:gd name="T67" fmla="*/ 58 h 171"/>
                <a:gd name="T68" fmla="*/ 96 w 170"/>
                <a:gd name="T69" fmla="*/ 58 h 171"/>
                <a:gd name="T70" fmla="*/ 96 w 170"/>
                <a:gd name="T71" fmla="*/ 29 h 171"/>
                <a:gd name="T72" fmla="*/ 166 w 170"/>
                <a:gd name="T73" fmla="*/ 16 h 171"/>
                <a:gd name="T74" fmla="*/ 157 w 170"/>
                <a:gd name="T7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171">
                  <a:moveTo>
                    <a:pt x="47" y="79"/>
                  </a:moveTo>
                  <a:lnTo>
                    <a:pt x="47" y="79"/>
                  </a:lnTo>
                  <a:cubicBezTo>
                    <a:pt x="51" y="85"/>
                    <a:pt x="57" y="93"/>
                    <a:pt x="63" y="103"/>
                  </a:cubicBezTo>
                  <a:lnTo>
                    <a:pt x="73" y="89"/>
                  </a:lnTo>
                  <a:cubicBezTo>
                    <a:pt x="64" y="79"/>
                    <a:pt x="56" y="69"/>
                    <a:pt x="47" y="60"/>
                  </a:cubicBezTo>
                  <a:lnTo>
                    <a:pt x="47" y="52"/>
                  </a:lnTo>
                  <a:lnTo>
                    <a:pt x="71" y="52"/>
                  </a:lnTo>
                  <a:lnTo>
                    <a:pt x="71" y="35"/>
                  </a:lnTo>
                  <a:lnTo>
                    <a:pt x="47" y="35"/>
                  </a:lnTo>
                  <a:lnTo>
                    <a:pt x="47" y="0"/>
                  </a:lnTo>
                  <a:lnTo>
                    <a:pt x="30" y="0"/>
                  </a:lnTo>
                  <a:lnTo>
                    <a:pt x="30" y="35"/>
                  </a:lnTo>
                  <a:lnTo>
                    <a:pt x="4" y="35"/>
                  </a:lnTo>
                  <a:lnTo>
                    <a:pt x="4" y="52"/>
                  </a:lnTo>
                  <a:lnTo>
                    <a:pt x="29" y="52"/>
                  </a:lnTo>
                  <a:cubicBezTo>
                    <a:pt x="23" y="73"/>
                    <a:pt x="13" y="93"/>
                    <a:pt x="0" y="109"/>
                  </a:cubicBezTo>
                  <a:lnTo>
                    <a:pt x="7" y="129"/>
                  </a:lnTo>
                  <a:cubicBezTo>
                    <a:pt x="16" y="115"/>
                    <a:pt x="24" y="100"/>
                    <a:pt x="30" y="83"/>
                  </a:cubicBezTo>
                  <a:lnTo>
                    <a:pt x="30" y="171"/>
                  </a:lnTo>
                  <a:lnTo>
                    <a:pt x="47" y="171"/>
                  </a:lnTo>
                  <a:lnTo>
                    <a:pt x="47" y="79"/>
                  </a:lnTo>
                  <a:close/>
                  <a:moveTo>
                    <a:pt x="157" y="0"/>
                  </a:moveTo>
                  <a:lnTo>
                    <a:pt x="157" y="0"/>
                  </a:lnTo>
                  <a:cubicBezTo>
                    <a:pt x="134" y="8"/>
                    <a:pt x="108" y="13"/>
                    <a:pt x="79" y="14"/>
                  </a:cubicBezTo>
                  <a:lnTo>
                    <a:pt x="79" y="75"/>
                  </a:lnTo>
                  <a:cubicBezTo>
                    <a:pt x="78" y="110"/>
                    <a:pt x="70" y="137"/>
                    <a:pt x="55" y="157"/>
                  </a:cubicBezTo>
                  <a:lnTo>
                    <a:pt x="68" y="170"/>
                  </a:lnTo>
                  <a:cubicBezTo>
                    <a:pt x="85" y="147"/>
                    <a:pt x="95" y="115"/>
                    <a:pt x="96" y="75"/>
                  </a:cubicBezTo>
                  <a:lnTo>
                    <a:pt x="126" y="75"/>
                  </a:lnTo>
                  <a:lnTo>
                    <a:pt x="126" y="171"/>
                  </a:lnTo>
                  <a:lnTo>
                    <a:pt x="144" y="171"/>
                  </a:lnTo>
                  <a:lnTo>
                    <a:pt x="144" y="75"/>
                  </a:lnTo>
                  <a:lnTo>
                    <a:pt x="170" y="75"/>
                  </a:lnTo>
                  <a:lnTo>
                    <a:pt x="170" y="58"/>
                  </a:lnTo>
                  <a:lnTo>
                    <a:pt x="96" y="58"/>
                  </a:lnTo>
                  <a:lnTo>
                    <a:pt x="96" y="29"/>
                  </a:lnTo>
                  <a:cubicBezTo>
                    <a:pt x="122" y="27"/>
                    <a:pt x="145" y="23"/>
                    <a:pt x="166" y="16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2" name="Freeform 207"/>
            <p:cNvSpPr/>
            <p:nvPr/>
          </p:nvSpPr>
          <p:spPr bwMode="auto">
            <a:xfrm>
              <a:off x="1838325" y="2266950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3" name="Freeform 208"/>
            <p:cNvSpPr/>
            <p:nvPr/>
          </p:nvSpPr>
          <p:spPr bwMode="auto">
            <a:xfrm>
              <a:off x="1838325" y="2266950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4" name="Freeform 209"/>
            <p:cNvSpPr>
              <a:spLocks noEditPoints="1"/>
            </p:cNvSpPr>
            <p:nvPr/>
          </p:nvSpPr>
          <p:spPr bwMode="auto">
            <a:xfrm>
              <a:off x="1970088" y="2301875"/>
              <a:ext cx="153987" cy="152400"/>
            </a:xfrm>
            <a:custGeom>
              <a:avLst/>
              <a:gdLst>
                <a:gd name="T0" fmla="*/ 63 w 172"/>
                <a:gd name="T1" fmla="*/ 5 h 170"/>
                <a:gd name="T2" fmla="*/ 63 w 172"/>
                <a:gd name="T3" fmla="*/ 5 h 170"/>
                <a:gd name="T4" fmla="*/ 63 w 172"/>
                <a:gd name="T5" fmla="*/ 21 h 170"/>
                <a:gd name="T6" fmla="*/ 98 w 172"/>
                <a:gd name="T7" fmla="*/ 21 h 170"/>
                <a:gd name="T8" fmla="*/ 94 w 172"/>
                <a:gd name="T9" fmla="*/ 38 h 170"/>
                <a:gd name="T10" fmla="*/ 68 w 172"/>
                <a:gd name="T11" fmla="*/ 38 h 170"/>
                <a:gd name="T12" fmla="*/ 68 w 172"/>
                <a:gd name="T13" fmla="*/ 54 h 170"/>
                <a:gd name="T14" fmla="*/ 91 w 172"/>
                <a:gd name="T15" fmla="*/ 54 h 170"/>
                <a:gd name="T16" fmla="*/ 86 w 172"/>
                <a:gd name="T17" fmla="*/ 73 h 170"/>
                <a:gd name="T18" fmla="*/ 59 w 172"/>
                <a:gd name="T19" fmla="*/ 73 h 170"/>
                <a:gd name="T20" fmla="*/ 59 w 172"/>
                <a:gd name="T21" fmla="*/ 90 h 170"/>
                <a:gd name="T22" fmla="*/ 172 w 172"/>
                <a:gd name="T23" fmla="*/ 90 h 170"/>
                <a:gd name="T24" fmla="*/ 172 w 172"/>
                <a:gd name="T25" fmla="*/ 73 h 170"/>
                <a:gd name="T26" fmla="*/ 155 w 172"/>
                <a:gd name="T27" fmla="*/ 73 h 170"/>
                <a:gd name="T28" fmla="*/ 155 w 172"/>
                <a:gd name="T29" fmla="*/ 38 h 170"/>
                <a:gd name="T30" fmla="*/ 112 w 172"/>
                <a:gd name="T31" fmla="*/ 38 h 170"/>
                <a:gd name="T32" fmla="*/ 115 w 172"/>
                <a:gd name="T33" fmla="*/ 21 h 170"/>
                <a:gd name="T34" fmla="*/ 166 w 172"/>
                <a:gd name="T35" fmla="*/ 21 h 170"/>
                <a:gd name="T36" fmla="*/ 166 w 172"/>
                <a:gd name="T37" fmla="*/ 5 h 170"/>
                <a:gd name="T38" fmla="*/ 63 w 172"/>
                <a:gd name="T39" fmla="*/ 5 h 170"/>
                <a:gd name="T40" fmla="*/ 104 w 172"/>
                <a:gd name="T41" fmla="*/ 73 h 170"/>
                <a:gd name="T42" fmla="*/ 104 w 172"/>
                <a:gd name="T43" fmla="*/ 73 h 170"/>
                <a:gd name="T44" fmla="*/ 108 w 172"/>
                <a:gd name="T45" fmla="*/ 54 h 170"/>
                <a:gd name="T46" fmla="*/ 138 w 172"/>
                <a:gd name="T47" fmla="*/ 54 h 170"/>
                <a:gd name="T48" fmla="*/ 138 w 172"/>
                <a:gd name="T49" fmla="*/ 73 h 170"/>
                <a:gd name="T50" fmla="*/ 104 w 172"/>
                <a:gd name="T51" fmla="*/ 73 h 170"/>
                <a:gd name="T52" fmla="*/ 160 w 172"/>
                <a:gd name="T53" fmla="*/ 104 h 170"/>
                <a:gd name="T54" fmla="*/ 160 w 172"/>
                <a:gd name="T55" fmla="*/ 104 h 170"/>
                <a:gd name="T56" fmla="*/ 72 w 172"/>
                <a:gd name="T57" fmla="*/ 104 h 170"/>
                <a:gd name="T58" fmla="*/ 72 w 172"/>
                <a:gd name="T59" fmla="*/ 170 h 170"/>
                <a:gd name="T60" fmla="*/ 89 w 172"/>
                <a:gd name="T61" fmla="*/ 170 h 170"/>
                <a:gd name="T62" fmla="*/ 89 w 172"/>
                <a:gd name="T63" fmla="*/ 163 h 170"/>
                <a:gd name="T64" fmla="*/ 143 w 172"/>
                <a:gd name="T65" fmla="*/ 163 h 170"/>
                <a:gd name="T66" fmla="*/ 143 w 172"/>
                <a:gd name="T67" fmla="*/ 170 h 170"/>
                <a:gd name="T68" fmla="*/ 160 w 172"/>
                <a:gd name="T69" fmla="*/ 170 h 170"/>
                <a:gd name="T70" fmla="*/ 160 w 172"/>
                <a:gd name="T71" fmla="*/ 104 h 170"/>
                <a:gd name="T72" fmla="*/ 89 w 172"/>
                <a:gd name="T73" fmla="*/ 146 h 170"/>
                <a:gd name="T74" fmla="*/ 89 w 172"/>
                <a:gd name="T75" fmla="*/ 146 h 170"/>
                <a:gd name="T76" fmla="*/ 89 w 172"/>
                <a:gd name="T77" fmla="*/ 120 h 170"/>
                <a:gd name="T78" fmla="*/ 143 w 172"/>
                <a:gd name="T79" fmla="*/ 120 h 170"/>
                <a:gd name="T80" fmla="*/ 143 w 172"/>
                <a:gd name="T81" fmla="*/ 146 h 170"/>
                <a:gd name="T82" fmla="*/ 89 w 172"/>
                <a:gd name="T83" fmla="*/ 146 h 170"/>
                <a:gd name="T84" fmla="*/ 25 w 172"/>
                <a:gd name="T85" fmla="*/ 0 h 170"/>
                <a:gd name="T86" fmla="*/ 25 w 172"/>
                <a:gd name="T87" fmla="*/ 0 h 170"/>
                <a:gd name="T88" fmla="*/ 13 w 172"/>
                <a:gd name="T89" fmla="*/ 12 h 170"/>
                <a:gd name="T90" fmla="*/ 43 w 172"/>
                <a:gd name="T91" fmla="*/ 39 h 170"/>
                <a:gd name="T92" fmla="*/ 55 w 172"/>
                <a:gd name="T93" fmla="*/ 27 h 170"/>
                <a:gd name="T94" fmla="*/ 25 w 172"/>
                <a:gd name="T95" fmla="*/ 0 h 170"/>
                <a:gd name="T96" fmla="*/ 0 w 172"/>
                <a:gd name="T97" fmla="*/ 54 h 170"/>
                <a:gd name="T98" fmla="*/ 0 w 172"/>
                <a:gd name="T99" fmla="*/ 54 h 170"/>
                <a:gd name="T100" fmla="*/ 0 w 172"/>
                <a:gd name="T101" fmla="*/ 71 h 170"/>
                <a:gd name="T102" fmla="*/ 26 w 172"/>
                <a:gd name="T103" fmla="*/ 71 h 170"/>
                <a:gd name="T104" fmla="*/ 26 w 172"/>
                <a:gd name="T105" fmla="*/ 139 h 170"/>
                <a:gd name="T106" fmla="*/ 21 w 172"/>
                <a:gd name="T107" fmla="*/ 149 h 170"/>
                <a:gd name="T108" fmla="*/ 28 w 172"/>
                <a:gd name="T109" fmla="*/ 164 h 170"/>
                <a:gd name="T110" fmla="*/ 64 w 172"/>
                <a:gd name="T111" fmla="*/ 135 h 170"/>
                <a:gd name="T112" fmla="*/ 59 w 172"/>
                <a:gd name="T113" fmla="*/ 116 h 170"/>
                <a:gd name="T114" fmla="*/ 43 w 172"/>
                <a:gd name="T115" fmla="*/ 132 h 170"/>
                <a:gd name="T116" fmla="*/ 43 w 172"/>
                <a:gd name="T117" fmla="*/ 54 h 170"/>
                <a:gd name="T118" fmla="*/ 0 w 172"/>
                <a:gd name="T119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70">
                  <a:moveTo>
                    <a:pt x="63" y="5"/>
                  </a:moveTo>
                  <a:lnTo>
                    <a:pt x="63" y="5"/>
                  </a:lnTo>
                  <a:lnTo>
                    <a:pt x="63" y="21"/>
                  </a:lnTo>
                  <a:lnTo>
                    <a:pt x="98" y="21"/>
                  </a:lnTo>
                  <a:lnTo>
                    <a:pt x="94" y="38"/>
                  </a:lnTo>
                  <a:lnTo>
                    <a:pt x="68" y="38"/>
                  </a:lnTo>
                  <a:lnTo>
                    <a:pt x="68" y="54"/>
                  </a:lnTo>
                  <a:lnTo>
                    <a:pt x="91" y="54"/>
                  </a:lnTo>
                  <a:lnTo>
                    <a:pt x="86" y="73"/>
                  </a:lnTo>
                  <a:lnTo>
                    <a:pt x="59" y="73"/>
                  </a:lnTo>
                  <a:lnTo>
                    <a:pt x="59" y="90"/>
                  </a:lnTo>
                  <a:lnTo>
                    <a:pt x="172" y="90"/>
                  </a:lnTo>
                  <a:lnTo>
                    <a:pt x="172" y="73"/>
                  </a:lnTo>
                  <a:lnTo>
                    <a:pt x="155" y="73"/>
                  </a:lnTo>
                  <a:lnTo>
                    <a:pt x="155" y="38"/>
                  </a:lnTo>
                  <a:lnTo>
                    <a:pt x="112" y="38"/>
                  </a:lnTo>
                  <a:lnTo>
                    <a:pt x="115" y="21"/>
                  </a:lnTo>
                  <a:lnTo>
                    <a:pt x="166" y="21"/>
                  </a:lnTo>
                  <a:lnTo>
                    <a:pt x="166" y="5"/>
                  </a:lnTo>
                  <a:lnTo>
                    <a:pt x="63" y="5"/>
                  </a:lnTo>
                  <a:close/>
                  <a:moveTo>
                    <a:pt x="104" y="73"/>
                  </a:moveTo>
                  <a:lnTo>
                    <a:pt x="104" y="73"/>
                  </a:lnTo>
                  <a:lnTo>
                    <a:pt x="108" y="54"/>
                  </a:lnTo>
                  <a:lnTo>
                    <a:pt x="138" y="54"/>
                  </a:lnTo>
                  <a:lnTo>
                    <a:pt x="138" y="73"/>
                  </a:lnTo>
                  <a:lnTo>
                    <a:pt x="104" y="73"/>
                  </a:lnTo>
                  <a:close/>
                  <a:moveTo>
                    <a:pt x="160" y="104"/>
                  </a:moveTo>
                  <a:lnTo>
                    <a:pt x="160" y="104"/>
                  </a:lnTo>
                  <a:lnTo>
                    <a:pt x="72" y="104"/>
                  </a:lnTo>
                  <a:lnTo>
                    <a:pt x="72" y="170"/>
                  </a:lnTo>
                  <a:lnTo>
                    <a:pt x="89" y="170"/>
                  </a:lnTo>
                  <a:lnTo>
                    <a:pt x="89" y="163"/>
                  </a:lnTo>
                  <a:lnTo>
                    <a:pt x="143" y="163"/>
                  </a:lnTo>
                  <a:lnTo>
                    <a:pt x="143" y="170"/>
                  </a:lnTo>
                  <a:lnTo>
                    <a:pt x="160" y="170"/>
                  </a:lnTo>
                  <a:lnTo>
                    <a:pt x="160" y="104"/>
                  </a:lnTo>
                  <a:close/>
                  <a:moveTo>
                    <a:pt x="89" y="146"/>
                  </a:moveTo>
                  <a:lnTo>
                    <a:pt x="89" y="146"/>
                  </a:lnTo>
                  <a:lnTo>
                    <a:pt x="89" y="120"/>
                  </a:lnTo>
                  <a:lnTo>
                    <a:pt x="143" y="120"/>
                  </a:lnTo>
                  <a:lnTo>
                    <a:pt x="143" y="146"/>
                  </a:lnTo>
                  <a:lnTo>
                    <a:pt x="89" y="146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13" y="12"/>
                  </a:lnTo>
                  <a:cubicBezTo>
                    <a:pt x="26" y="22"/>
                    <a:pt x="36" y="31"/>
                    <a:pt x="43" y="39"/>
                  </a:cubicBezTo>
                  <a:lnTo>
                    <a:pt x="55" y="27"/>
                  </a:lnTo>
                  <a:cubicBezTo>
                    <a:pt x="47" y="18"/>
                    <a:pt x="37" y="9"/>
                    <a:pt x="25" y="0"/>
                  </a:cubicBezTo>
                  <a:close/>
                  <a:moveTo>
                    <a:pt x="0" y="54"/>
                  </a:moveTo>
                  <a:lnTo>
                    <a:pt x="0" y="54"/>
                  </a:lnTo>
                  <a:lnTo>
                    <a:pt x="0" y="71"/>
                  </a:lnTo>
                  <a:lnTo>
                    <a:pt x="26" y="71"/>
                  </a:lnTo>
                  <a:lnTo>
                    <a:pt x="26" y="139"/>
                  </a:lnTo>
                  <a:cubicBezTo>
                    <a:pt x="26" y="143"/>
                    <a:pt x="24" y="146"/>
                    <a:pt x="21" y="149"/>
                  </a:cubicBezTo>
                  <a:lnTo>
                    <a:pt x="28" y="164"/>
                  </a:lnTo>
                  <a:cubicBezTo>
                    <a:pt x="40" y="156"/>
                    <a:pt x="52" y="146"/>
                    <a:pt x="64" y="135"/>
                  </a:cubicBezTo>
                  <a:lnTo>
                    <a:pt x="59" y="116"/>
                  </a:lnTo>
                  <a:cubicBezTo>
                    <a:pt x="53" y="122"/>
                    <a:pt x="48" y="127"/>
                    <a:pt x="43" y="132"/>
                  </a:cubicBezTo>
                  <a:lnTo>
                    <a:pt x="43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5" name="Freeform 210"/>
            <p:cNvSpPr>
              <a:spLocks noEditPoints="1"/>
            </p:cNvSpPr>
            <p:nvPr/>
          </p:nvSpPr>
          <p:spPr bwMode="auto">
            <a:xfrm>
              <a:off x="2136775" y="2300288"/>
              <a:ext cx="153987" cy="153988"/>
            </a:xfrm>
            <a:custGeom>
              <a:avLst/>
              <a:gdLst>
                <a:gd name="T0" fmla="*/ 98 w 171"/>
                <a:gd name="T1" fmla="*/ 0 h 172"/>
                <a:gd name="T2" fmla="*/ 98 w 171"/>
                <a:gd name="T3" fmla="*/ 0 h 172"/>
                <a:gd name="T4" fmla="*/ 98 w 171"/>
                <a:gd name="T5" fmla="*/ 28 h 172"/>
                <a:gd name="T6" fmla="*/ 56 w 171"/>
                <a:gd name="T7" fmla="*/ 28 h 172"/>
                <a:gd name="T8" fmla="*/ 56 w 171"/>
                <a:gd name="T9" fmla="*/ 45 h 172"/>
                <a:gd name="T10" fmla="*/ 98 w 171"/>
                <a:gd name="T11" fmla="*/ 45 h 172"/>
                <a:gd name="T12" fmla="*/ 98 w 171"/>
                <a:gd name="T13" fmla="*/ 76 h 172"/>
                <a:gd name="T14" fmla="*/ 47 w 171"/>
                <a:gd name="T15" fmla="*/ 76 h 172"/>
                <a:gd name="T16" fmla="*/ 47 w 171"/>
                <a:gd name="T17" fmla="*/ 93 h 172"/>
                <a:gd name="T18" fmla="*/ 88 w 171"/>
                <a:gd name="T19" fmla="*/ 93 h 172"/>
                <a:gd name="T20" fmla="*/ 56 w 171"/>
                <a:gd name="T21" fmla="*/ 150 h 172"/>
                <a:gd name="T22" fmla="*/ 52 w 171"/>
                <a:gd name="T23" fmla="*/ 151 h 172"/>
                <a:gd name="T24" fmla="*/ 57 w 171"/>
                <a:gd name="T25" fmla="*/ 167 h 172"/>
                <a:gd name="T26" fmla="*/ 147 w 171"/>
                <a:gd name="T27" fmla="*/ 154 h 172"/>
                <a:gd name="T28" fmla="*/ 154 w 171"/>
                <a:gd name="T29" fmla="*/ 172 h 172"/>
                <a:gd name="T30" fmla="*/ 171 w 171"/>
                <a:gd name="T31" fmla="*/ 164 h 172"/>
                <a:gd name="T32" fmla="*/ 142 w 171"/>
                <a:gd name="T33" fmla="*/ 105 h 172"/>
                <a:gd name="T34" fmla="*/ 125 w 171"/>
                <a:gd name="T35" fmla="*/ 110 h 172"/>
                <a:gd name="T36" fmla="*/ 140 w 171"/>
                <a:gd name="T37" fmla="*/ 138 h 172"/>
                <a:gd name="T38" fmla="*/ 79 w 171"/>
                <a:gd name="T39" fmla="*/ 148 h 172"/>
                <a:gd name="T40" fmla="*/ 107 w 171"/>
                <a:gd name="T41" fmla="*/ 93 h 172"/>
                <a:gd name="T42" fmla="*/ 168 w 171"/>
                <a:gd name="T43" fmla="*/ 93 h 172"/>
                <a:gd name="T44" fmla="*/ 168 w 171"/>
                <a:gd name="T45" fmla="*/ 76 h 172"/>
                <a:gd name="T46" fmla="*/ 116 w 171"/>
                <a:gd name="T47" fmla="*/ 76 h 172"/>
                <a:gd name="T48" fmla="*/ 116 w 171"/>
                <a:gd name="T49" fmla="*/ 45 h 172"/>
                <a:gd name="T50" fmla="*/ 163 w 171"/>
                <a:gd name="T51" fmla="*/ 45 h 172"/>
                <a:gd name="T52" fmla="*/ 163 w 171"/>
                <a:gd name="T53" fmla="*/ 28 h 172"/>
                <a:gd name="T54" fmla="*/ 116 w 171"/>
                <a:gd name="T55" fmla="*/ 28 h 172"/>
                <a:gd name="T56" fmla="*/ 116 w 171"/>
                <a:gd name="T57" fmla="*/ 0 h 172"/>
                <a:gd name="T58" fmla="*/ 98 w 171"/>
                <a:gd name="T59" fmla="*/ 0 h 172"/>
                <a:gd name="T60" fmla="*/ 18 w 171"/>
                <a:gd name="T61" fmla="*/ 1 h 172"/>
                <a:gd name="T62" fmla="*/ 18 w 171"/>
                <a:gd name="T63" fmla="*/ 1 h 172"/>
                <a:gd name="T64" fmla="*/ 5 w 171"/>
                <a:gd name="T65" fmla="*/ 13 h 172"/>
                <a:gd name="T66" fmla="*/ 35 w 171"/>
                <a:gd name="T67" fmla="*/ 42 h 172"/>
                <a:gd name="T68" fmla="*/ 48 w 171"/>
                <a:gd name="T69" fmla="*/ 29 h 172"/>
                <a:gd name="T70" fmla="*/ 18 w 171"/>
                <a:gd name="T71" fmla="*/ 1 h 172"/>
                <a:gd name="T72" fmla="*/ 13 w 171"/>
                <a:gd name="T73" fmla="*/ 45 h 172"/>
                <a:gd name="T74" fmla="*/ 13 w 171"/>
                <a:gd name="T75" fmla="*/ 45 h 172"/>
                <a:gd name="T76" fmla="*/ 0 w 171"/>
                <a:gd name="T77" fmla="*/ 57 h 172"/>
                <a:gd name="T78" fmla="*/ 28 w 171"/>
                <a:gd name="T79" fmla="*/ 85 h 172"/>
                <a:gd name="T80" fmla="*/ 41 w 171"/>
                <a:gd name="T81" fmla="*/ 73 h 172"/>
                <a:gd name="T82" fmla="*/ 13 w 171"/>
                <a:gd name="T83" fmla="*/ 45 h 172"/>
                <a:gd name="T84" fmla="*/ 31 w 171"/>
                <a:gd name="T85" fmla="*/ 97 h 172"/>
                <a:gd name="T86" fmla="*/ 31 w 171"/>
                <a:gd name="T87" fmla="*/ 97 h 172"/>
                <a:gd name="T88" fmla="*/ 3 w 171"/>
                <a:gd name="T89" fmla="*/ 162 h 172"/>
                <a:gd name="T90" fmla="*/ 20 w 171"/>
                <a:gd name="T91" fmla="*/ 170 h 172"/>
                <a:gd name="T92" fmla="*/ 47 w 171"/>
                <a:gd name="T93" fmla="*/ 104 h 172"/>
                <a:gd name="T94" fmla="*/ 31 w 171"/>
                <a:gd name="T95" fmla="*/ 9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1" h="172">
                  <a:moveTo>
                    <a:pt x="98" y="0"/>
                  </a:moveTo>
                  <a:lnTo>
                    <a:pt x="98" y="0"/>
                  </a:lnTo>
                  <a:lnTo>
                    <a:pt x="98" y="28"/>
                  </a:lnTo>
                  <a:lnTo>
                    <a:pt x="56" y="28"/>
                  </a:lnTo>
                  <a:lnTo>
                    <a:pt x="56" y="45"/>
                  </a:lnTo>
                  <a:lnTo>
                    <a:pt x="98" y="45"/>
                  </a:lnTo>
                  <a:lnTo>
                    <a:pt x="98" y="76"/>
                  </a:lnTo>
                  <a:lnTo>
                    <a:pt x="47" y="76"/>
                  </a:lnTo>
                  <a:lnTo>
                    <a:pt x="47" y="93"/>
                  </a:lnTo>
                  <a:lnTo>
                    <a:pt x="88" y="93"/>
                  </a:lnTo>
                  <a:cubicBezTo>
                    <a:pt x="75" y="123"/>
                    <a:pt x="64" y="142"/>
                    <a:pt x="56" y="150"/>
                  </a:cubicBezTo>
                  <a:cubicBezTo>
                    <a:pt x="55" y="150"/>
                    <a:pt x="54" y="151"/>
                    <a:pt x="52" y="151"/>
                  </a:cubicBezTo>
                  <a:lnTo>
                    <a:pt x="57" y="167"/>
                  </a:lnTo>
                  <a:cubicBezTo>
                    <a:pt x="89" y="163"/>
                    <a:pt x="119" y="159"/>
                    <a:pt x="147" y="154"/>
                  </a:cubicBezTo>
                  <a:cubicBezTo>
                    <a:pt x="149" y="159"/>
                    <a:pt x="152" y="165"/>
                    <a:pt x="154" y="172"/>
                  </a:cubicBezTo>
                  <a:lnTo>
                    <a:pt x="171" y="164"/>
                  </a:lnTo>
                  <a:cubicBezTo>
                    <a:pt x="163" y="143"/>
                    <a:pt x="153" y="123"/>
                    <a:pt x="142" y="105"/>
                  </a:cubicBezTo>
                  <a:lnTo>
                    <a:pt x="125" y="110"/>
                  </a:lnTo>
                  <a:cubicBezTo>
                    <a:pt x="130" y="119"/>
                    <a:pt x="135" y="128"/>
                    <a:pt x="140" y="138"/>
                  </a:cubicBezTo>
                  <a:cubicBezTo>
                    <a:pt x="120" y="142"/>
                    <a:pt x="99" y="146"/>
                    <a:pt x="79" y="148"/>
                  </a:cubicBezTo>
                  <a:cubicBezTo>
                    <a:pt x="87" y="136"/>
                    <a:pt x="96" y="118"/>
                    <a:pt x="107" y="93"/>
                  </a:cubicBezTo>
                  <a:lnTo>
                    <a:pt x="168" y="93"/>
                  </a:lnTo>
                  <a:lnTo>
                    <a:pt x="168" y="76"/>
                  </a:lnTo>
                  <a:lnTo>
                    <a:pt x="116" y="76"/>
                  </a:lnTo>
                  <a:lnTo>
                    <a:pt x="116" y="45"/>
                  </a:lnTo>
                  <a:lnTo>
                    <a:pt x="163" y="45"/>
                  </a:lnTo>
                  <a:lnTo>
                    <a:pt x="163" y="28"/>
                  </a:lnTo>
                  <a:lnTo>
                    <a:pt x="116" y="28"/>
                  </a:lnTo>
                  <a:lnTo>
                    <a:pt x="116" y="0"/>
                  </a:lnTo>
                  <a:lnTo>
                    <a:pt x="98" y="0"/>
                  </a:lnTo>
                  <a:close/>
                  <a:moveTo>
                    <a:pt x="18" y="1"/>
                  </a:moveTo>
                  <a:lnTo>
                    <a:pt x="18" y="1"/>
                  </a:lnTo>
                  <a:lnTo>
                    <a:pt x="5" y="13"/>
                  </a:lnTo>
                  <a:cubicBezTo>
                    <a:pt x="18" y="24"/>
                    <a:pt x="28" y="33"/>
                    <a:pt x="35" y="42"/>
                  </a:cubicBezTo>
                  <a:lnTo>
                    <a:pt x="48" y="29"/>
                  </a:lnTo>
                  <a:cubicBezTo>
                    <a:pt x="40" y="20"/>
                    <a:pt x="30" y="11"/>
                    <a:pt x="18" y="1"/>
                  </a:cubicBez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0" y="57"/>
                  </a:lnTo>
                  <a:cubicBezTo>
                    <a:pt x="12" y="67"/>
                    <a:pt x="22" y="77"/>
                    <a:pt x="28" y="85"/>
                  </a:cubicBezTo>
                  <a:lnTo>
                    <a:pt x="41" y="73"/>
                  </a:lnTo>
                  <a:cubicBezTo>
                    <a:pt x="33" y="63"/>
                    <a:pt x="24" y="54"/>
                    <a:pt x="13" y="45"/>
                  </a:cubicBezTo>
                  <a:close/>
                  <a:moveTo>
                    <a:pt x="31" y="97"/>
                  </a:moveTo>
                  <a:lnTo>
                    <a:pt x="31" y="97"/>
                  </a:lnTo>
                  <a:cubicBezTo>
                    <a:pt x="23" y="119"/>
                    <a:pt x="14" y="141"/>
                    <a:pt x="3" y="162"/>
                  </a:cubicBezTo>
                  <a:lnTo>
                    <a:pt x="20" y="170"/>
                  </a:lnTo>
                  <a:cubicBezTo>
                    <a:pt x="30" y="149"/>
                    <a:pt x="39" y="127"/>
                    <a:pt x="47" y="104"/>
                  </a:cubicBezTo>
                  <a:lnTo>
                    <a:pt x="31" y="9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6" name="Freeform 211"/>
            <p:cNvSpPr>
              <a:spLocks noEditPoints="1"/>
            </p:cNvSpPr>
            <p:nvPr/>
          </p:nvSpPr>
          <p:spPr bwMode="auto">
            <a:xfrm>
              <a:off x="1970088" y="2540000"/>
              <a:ext cx="152400" cy="153988"/>
            </a:xfrm>
            <a:custGeom>
              <a:avLst/>
              <a:gdLst>
                <a:gd name="T0" fmla="*/ 58 w 171"/>
                <a:gd name="T1" fmla="*/ 3 h 171"/>
                <a:gd name="T2" fmla="*/ 58 w 171"/>
                <a:gd name="T3" fmla="*/ 3 h 171"/>
                <a:gd name="T4" fmla="*/ 33 w 171"/>
                <a:gd name="T5" fmla="*/ 38 h 171"/>
                <a:gd name="T6" fmla="*/ 0 w 171"/>
                <a:gd name="T7" fmla="*/ 66 h 171"/>
                <a:gd name="T8" fmla="*/ 10 w 171"/>
                <a:gd name="T9" fmla="*/ 81 h 171"/>
                <a:gd name="T10" fmla="*/ 47 w 171"/>
                <a:gd name="T11" fmla="*/ 49 h 171"/>
                <a:gd name="T12" fmla="*/ 73 w 171"/>
                <a:gd name="T13" fmla="*/ 12 h 171"/>
                <a:gd name="T14" fmla="*/ 58 w 171"/>
                <a:gd name="T15" fmla="*/ 3 h 171"/>
                <a:gd name="T16" fmla="*/ 63 w 171"/>
                <a:gd name="T17" fmla="*/ 88 h 171"/>
                <a:gd name="T18" fmla="*/ 63 w 171"/>
                <a:gd name="T19" fmla="*/ 88 h 171"/>
                <a:gd name="T20" fmla="*/ 47 w 171"/>
                <a:gd name="T21" fmla="*/ 127 h 171"/>
                <a:gd name="T22" fmla="*/ 9 w 171"/>
                <a:gd name="T23" fmla="*/ 157 h 171"/>
                <a:gd name="T24" fmla="*/ 20 w 171"/>
                <a:gd name="T25" fmla="*/ 171 h 171"/>
                <a:gd name="T26" fmla="*/ 63 w 171"/>
                <a:gd name="T27" fmla="*/ 135 h 171"/>
                <a:gd name="T28" fmla="*/ 81 w 171"/>
                <a:gd name="T29" fmla="*/ 88 h 171"/>
                <a:gd name="T30" fmla="*/ 123 w 171"/>
                <a:gd name="T31" fmla="*/ 88 h 171"/>
                <a:gd name="T32" fmla="*/ 117 w 171"/>
                <a:gd name="T33" fmla="*/ 141 h 171"/>
                <a:gd name="T34" fmla="*/ 98 w 171"/>
                <a:gd name="T35" fmla="*/ 152 h 171"/>
                <a:gd name="T36" fmla="*/ 67 w 171"/>
                <a:gd name="T37" fmla="*/ 152 h 171"/>
                <a:gd name="T38" fmla="*/ 72 w 171"/>
                <a:gd name="T39" fmla="*/ 169 h 171"/>
                <a:gd name="T40" fmla="*/ 107 w 171"/>
                <a:gd name="T41" fmla="*/ 169 h 171"/>
                <a:gd name="T42" fmla="*/ 128 w 171"/>
                <a:gd name="T43" fmla="*/ 160 h 171"/>
                <a:gd name="T44" fmla="*/ 137 w 171"/>
                <a:gd name="T45" fmla="*/ 129 h 171"/>
                <a:gd name="T46" fmla="*/ 141 w 171"/>
                <a:gd name="T47" fmla="*/ 72 h 171"/>
                <a:gd name="T48" fmla="*/ 28 w 171"/>
                <a:gd name="T49" fmla="*/ 72 h 171"/>
                <a:gd name="T50" fmla="*/ 28 w 171"/>
                <a:gd name="T51" fmla="*/ 88 h 171"/>
                <a:gd name="T52" fmla="*/ 63 w 171"/>
                <a:gd name="T53" fmla="*/ 88 h 171"/>
                <a:gd name="T54" fmla="*/ 114 w 171"/>
                <a:gd name="T55" fmla="*/ 0 h 171"/>
                <a:gd name="T56" fmla="*/ 114 w 171"/>
                <a:gd name="T57" fmla="*/ 0 h 171"/>
                <a:gd name="T58" fmla="*/ 99 w 171"/>
                <a:gd name="T59" fmla="*/ 9 h 171"/>
                <a:gd name="T60" fmla="*/ 159 w 171"/>
                <a:gd name="T61" fmla="*/ 80 h 171"/>
                <a:gd name="T62" fmla="*/ 171 w 171"/>
                <a:gd name="T63" fmla="*/ 67 h 171"/>
                <a:gd name="T64" fmla="*/ 114 w 171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1" h="171">
                  <a:moveTo>
                    <a:pt x="58" y="3"/>
                  </a:moveTo>
                  <a:lnTo>
                    <a:pt x="58" y="3"/>
                  </a:lnTo>
                  <a:cubicBezTo>
                    <a:pt x="50" y="17"/>
                    <a:pt x="42" y="28"/>
                    <a:pt x="33" y="38"/>
                  </a:cubicBezTo>
                  <a:cubicBezTo>
                    <a:pt x="23" y="50"/>
                    <a:pt x="12" y="59"/>
                    <a:pt x="0" y="66"/>
                  </a:cubicBezTo>
                  <a:lnTo>
                    <a:pt x="10" y="81"/>
                  </a:lnTo>
                  <a:cubicBezTo>
                    <a:pt x="26" y="70"/>
                    <a:pt x="38" y="59"/>
                    <a:pt x="47" y="49"/>
                  </a:cubicBezTo>
                  <a:cubicBezTo>
                    <a:pt x="56" y="40"/>
                    <a:pt x="64" y="27"/>
                    <a:pt x="73" y="12"/>
                  </a:cubicBezTo>
                  <a:lnTo>
                    <a:pt x="58" y="3"/>
                  </a:lnTo>
                  <a:close/>
                  <a:moveTo>
                    <a:pt x="63" y="88"/>
                  </a:moveTo>
                  <a:lnTo>
                    <a:pt x="63" y="88"/>
                  </a:lnTo>
                  <a:cubicBezTo>
                    <a:pt x="59" y="104"/>
                    <a:pt x="54" y="117"/>
                    <a:pt x="47" y="127"/>
                  </a:cubicBezTo>
                  <a:cubicBezTo>
                    <a:pt x="38" y="138"/>
                    <a:pt x="25" y="148"/>
                    <a:pt x="9" y="157"/>
                  </a:cubicBezTo>
                  <a:lnTo>
                    <a:pt x="20" y="171"/>
                  </a:lnTo>
                  <a:cubicBezTo>
                    <a:pt x="39" y="160"/>
                    <a:pt x="53" y="148"/>
                    <a:pt x="63" y="135"/>
                  </a:cubicBezTo>
                  <a:cubicBezTo>
                    <a:pt x="70" y="123"/>
                    <a:pt x="76" y="108"/>
                    <a:pt x="81" y="88"/>
                  </a:cubicBezTo>
                  <a:lnTo>
                    <a:pt x="123" y="88"/>
                  </a:lnTo>
                  <a:cubicBezTo>
                    <a:pt x="122" y="115"/>
                    <a:pt x="120" y="133"/>
                    <a:pt x="117" y="141"/>
                  </a:cubicBezTo>
                  <a:cubicBezTo>
                    <a:pt x="114" y="149"/>
                    <a:pt x="108" y="152"/>
                    <a:pt x="98" y="152"/>
                  </a:cubicBezTo>
                  <a:cubicBezTo>
                    <a:pt x="89" y="152"/>
                    <a:pt x="78" y="152"/>
                    <a:pt x="67" y="152"/>
                  </a:cubicBezTo>
                  <a:lnTo>
                    <a:pt x="72" y="169"/>
                  </a:lnTo>
                  <a:lnTo>
                    <a:pt x="107" y="169"/>
                  </a:lnTo>
                  <a:cubicBezTo>
                    <a:pt x="117" y="169"/>
                    <a:pt x="124" y="165"/>
                    <a:pt x="128" y="160"/>
                  </a:cubicBezTo>
                  <a:cubicBezTo>
                    <a:pt x="132" y="154"/>
                    <a:pt x="135" y="144"/>
                    <a:pt x="137" y="129"/>
                  </a:cubicBezTo>
                  <a:cubicBezTo>
                    <a:pt x="139" y="115"/>
                    <a:pt x="140" y="95"/>
                    <a:pt x="141" y="72"/>
                  </a:cubicBezTo>
                  <a:lnTo>
                    <a:pt x="28" y="72"/>
                  </a:lnTo>
                  <a:lnTo>
                    <a:pt x="28" y="88"/>
                  </a:lnTo>
                  <a:lnTo>
                    <a:pt x="63" y="88"/>
                  </a:lnTo>
                  <a:close/>
                  <a:moveTo>
                    <a:pt x="114" y="0"/>
                  </a:moveTo>
                  <a:lnTo>
                    <a:pt x="114" y="0"/>
                  </a:lnTo>
                  <a:lnTo>
                    <a:pt x="99" y="9"/>
                  </a:lnTo>
                  <a:cubicBezTo>
                    <a:pt x="110" y="38"/>
                    <a:pt x="130" y="62"/>
                    <a:pt x="159" y="80"/>
                  </a:cubicBezTo>
                  <a:lnTo>
                    <a:pt x="171" y="67"/>
                  </a:lnTo>
                  <a:cubicBezTo>
                    <a:pt x="143" y="50"/>
                    <a:pt x="124" y="28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7" name="Freeform 212"/>
            <p:cNvSpPr>
              <a:spLocks noEditPoints="1"/>
            </p:cNvSpPr>
            <p:nvPr/>
          </p:nvSpPr>
          <p:spPr bwMode="auto">
            <a:xfrm>
              <a:off x="2135188" y="2538413"/>
              <a:ext cx="153987" cy="153988"/>
            </a:xfrm>
            <a:custGeom>
              <a:avLst/>
              <a:gdLst>
                <a:gd name="T0" fmla="*/ 48 w 171"/>
                <a:gd name="T1" fmla="*/ 79 h 171"/>
                <a:gd name="T2" fmla="*/ 48 w 171"/>
                <a:gd name="T3" fmla="*/ 79 h 171"/>
                <a:gd name="T4" fmla="*/ 64 w 171"/>
                <a:gd name="T5" fmla="*/ 103 h 171"/>
                <a:gd name="T6" fmla="*/ 73 w 171"/>
                <a:gd name="T7" fmla="*/ 89 h 171"/>
                <a:gd name="T8" fmla="*/ 48 w 171"/>
                <a:gd name="T9" fmla="*/ 60 h 171"/>
                <a:gd name="T10" fmla="*/ 48 w 171"/>
                <a:gd name="T11" fmla="*/ 52 h 171"/>
                <a:gd name="T12" fmla="*/ 71 w 171"/>
                <a:gd name="T13" fmla="*/ 52 h 171"/>
                <a:gd name="T14" fmla="*/ 71 w 171"/>
                <a:gd name="T15" fmla="*/ 35 h 171"/>
                <a:gd name="T16" fmla="*/ 48 w 171"/>
                <a:gd name="T17" fmla="*/ 35 h 171"/>
                <a:gd name="T18" fmla="*/ 48 w 171"/>
                <a:gd name="T19" fmla="*/ 0 h 171"/>
                <a:gd name="T20" fmla="*/ 30 w 171"/>
                <a:gd name="T21" fmla="*/ 0 h 171"/>
                <a:gd name="T22" fmla="*/ 30 w 171"/>
                <a:gd name="T23" fmla="*/ 35 h 171"/>
                <a:gd name="T24" fmla="*/ 5 w 171"/>
                <a:gd name="T25" fmla="*/ 35 h 171"/>
                <a:gd name="T26" fmla="*/ 5 w 171"/>
                <a:gd name="T27" fmla="*/ 52 h 171"/>
                <a:gd name="T28" fmla="*/ 29 w 171"/>
                <a:gd name="T29" fmla="*/ 52 h 171"/>
                <a:gd name="T30" fmla="*/ 0 w 171"/>
                <a:gd name="T31" fmla="*/ 109 h 171"/>
                <a:gd name="T32" fmla="*/ 8 w 171"/>
                <a:gd name="T33" fmla="*/ 129 h 171"/>
                <a:gd name="T34" fmla="*/ 30 w 171"/>
                <a:gd name="T35" fmla="*/ 83 h 171"/>
                <a:gd name="T36" fmla="*/ 30 w 171"/>
                <a:gd name="T37" fmla="*/ 171 h 171"/>
                <a:gd name="T38" fmla="*/ 48 w 171"/>
                <a:gd name="T39" fmla="*/ 171 h 171"/>
                <a:gd name="T40" fmla="*/ 48 w 171"/>
                <a:gd name="T41" fmla="*/ 79 h 171"/>
                <a:gd name="T42" fmla="*/ 158 w 171"/>
                <a:gd name="T43" fmla="*/ 0 h 171"/>
                <a:gd name="T44" fmla="*/ 158 w 171"/>
                <a:gd name="T45" fmla="*/ 0 h 171"/>
                <a:gd name="T46" fmla="*/ 80 w 171"/>
                <a:gd name="T47" fmla="*/ 14 h 171"/>
                <a:gd name="T48" fmla="*/ 80 w 171"/>
                <a:gd name="T49" fmla="*/ 75 h 171"/>
                <a:gd name="T50" fmla="*/ 56 w 171"/>
                <a:gd name="T51" fmla="*/ 157 h 171"/>
                <a:gd name="T52" fmla="*/ 68 w 171"/>
                <a:gd name="T53" fmla="*/ 170 h 171"/>
                <a:gd name="T54" fmla="*/ 97 w 171"/>
                <a:gd name="T55" fmla="*/ 75 h 171"/>
                <a:gd name="T56" fmla="*/ 127 w 171"/>
                <a:gd name="T57" fmla="*/ 75 h 171"/>
                <a:gd name="T58" fmla="*/ 127 w 171"/>
                <a:gd name="T59" fmla="*/ 171 h 171"/>
                <a:gd name="T60" fmla="*/ 145 w 171"/>
                <a:gd name="T61" fmla="*/ 171 h 171"/>
                <a:gd name="T62" fmla="*/ 145 w 171"/>
                <a:gd name="T63" fmla="*/ 75 h 171"/>
                <a:gd name="T64" fmla="*/ 171 w 171"/>
                <a:gd name="T65" fmla="*/ 75 h 171"/>
                <a:gd name="T66" fmla="*/ 171 w 171"/>
                <a:gd name="T67" fmla="*/ 58 h 171"/>
                <a:gd name="T68" fmla="*/ 97 w 171"/>
                <a:gd name="T69" fmla="*/ 58 h 171"/>
                <a:gd name="T70" fmla="*/ 97 w 171"/>
                <a:gd name="T71" fmla="*/ 29 h 171"/>
                <a:gd name="T72" fmla="*/ 167 w 171"/>
                <a:gd name="T73" fmla="*/ 16 h 171"/>
                <a:gd name="T74" fmla="*/ 158 w 171"/>
                <a:gd name="T7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1" h="171">
                  <a:moveTo>
                    <a:pt x="48" y="79"/>
                  </a:moveTo>
                  <a:lnTo>
                    <a:pt x="48" y="79"/>
                  </a:lnTo>
                  <a:cubicBezTo>
                    <a:pt x="52" y="85"/>
                    <a:pt x="57" y="93"/>
                    <a:pt x="64" y="103"/>
                  </a:cubicBezTo>
                  <a:lnTo>
                    <a:pt x="73" y="89"/>
                  </a:lnTo>
                  <a:cubicBezTo>
                    <a:pt x="65" y="79"/>
                    <a:pt x="56" y="69"/>
                    <a:pt x="48" y="60"/>
                  </a:cubicBezTo>
                  <a:lnTo>
                    <a:pt x="48" y="52"/>
                  </a:lnTo>
                  <a:lnTo>
                    <a:pt x="71" y="52"/>
                  </a:lnTo>
                  <a:lnTo>
                    <a:pt x="71" y="35"/>
                  </a:lnTo>
                  <a:lnTo>
                    <a:pt x="48" y="35"/>
                  </a:lnTo>
                  <a:lnTo>
                    <a:pt x="48" y="0"/>
                  </a:lnTo>
                  <a:lnTo>
                    <a:pt x="30" y="0"/>
                  </a:lnTo>
                  <a:lnTo>
                    <a:pt x="30" y="35"/>
                  </a:lnTo>
                  <a:lnTo>
                    <a:pt x="5" y="35"/>
                  </a:lnTo>
                  <a:lnTo>
                    <a:pt x="5" y="52"/>
                  </a:lnTo>
                  <a:lnTo>
                    <a:pt x="29" y="52"/>
                  </a:lnTo>
                  <a:cubicBezTo>
                    <a:pt x="23" y="73"/>
                    <a:pt x="13" y="93"/>
                    <a:pt x="0" y="109"/>
                  </a:cubicBezTo>
                  <a:lnTo>
                    <a:pt x="8" y="129"/>
                  </a:lnTo>
                  <a:cubicBezTo>
                    <a:pt x="17" y="115"/>
                    <a:pt x="24" y="100"/>
                    <a:pt x="30" y="83"/>
                  </a:cubicBezTo>
                  <a:lnTo>
                    <a:pt x="30" y="171"/>
                  </a:lnTo>
                  <a:lnTo>
                    <a:pt x="48" y="171"/>
                  </a:lnTo>
                  <a:lnTo>
                    <a:pt x="48" y="79"/>
                  </a:lnTo>
                  <a:close/>
                  <a:moveTo>
                    <a:pt x="158" y="0"/>
                  </a:moveTo>
                  <a:lnTo>
                    <a:pt x="158" y="0"/>
                  </a:lnTo>
                  <a:cubicBezTo>
                    <a:pt x="135" y="8"/>
                    <a:pt x="109" y="13"/>
                    <a:pt x="80" y="14"/>
                  </a:cubicBezTo>
                  <a:lnTo>
                    <a:pt x="80" y="75"/>
                  </a:lnTo>
                  <a:cubicBezTo>
                    <a:pt x="79" y="110"/>
                    <a:pt x="71" y="137"/>
                    <a:pt x="56" y="157"/>
                  </a:cubicBezTo>
                  <a:lnTo>
                    <a:pt x="68" y="170"/>
                  </a:lnTo>
                  <a:cubicBezTo>
                    <a:pt x="86" y="147"/>
                    <a:pt x="95" y="115"/>
                    <a:pt x="97" y="75"/>
                  </a:cubicBezTo>
                  <a:lnTo>
                    <a:pt x="127" y="75"/>
                  </a:lnTo>
                  <a:lnTo>
                    <a:pt x="127" y="171"/>
                  </a:lnTo>
                  <a:lnTo>
                    <a:pt x="145" y="171"/>
                  </a:lnTo>
                  <a:lnTo>
                    <a:pt x="145" y="75"/>
                  </a:lnTo>
                  <a:lnTo>
                    <a:pt x="171" y="75"/>
                  </a:lnTo>
                  <a:lnTo>
                    <a:pt x="171" y="58"/>
                  </a:lnTo>
                  <a:lnTo>
                    <a:pt x="97" y="58"/>
                  </a:lnTo>
                  <a:lnTo>
                    <a:pt x="97" y="29"/>
                  </a:lnTo>
                  <a:cubicBezTo>
                    <a:pt x="122" y="27"/>
                    <a:pt x="146" y="23"/>
                    <a:pt x="167" y="16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8" name="Freeform 213"/>
            <p:cNvSpPr/>
            <p:nvPr/>
          </p:nvSpPr>
          <p:spPr bwMode="auto">
            <a:xfrm>
              <a:off x="2633663" y="2266950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9" name="Freeform 214"/>
            <p:cNvSpPr/>
            <p:nvPr/>
          </p:nvSpPr>
          <p:spPr bwMode="auto">
            <a:xfrm>
              <a:off x="2633663" y="2266950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0" name="Freeform 215"/>
            <p:cNvSpPr>
              <a:spLocks noEditPoints="1"/>
            </p:cNvSpPr>
            <p:nvPr/>
          </p:nvSpPr>
          <p:spPr bwMode="auto">
            <a:xfrm>
              <a:off x="2765425" y="2301875"/>
              <a:ext cx="153987" cy="152400"/>
            </a:xfrm>
            <a:custGeom>
              <a:avLst/>
              <a:gdLst>
                <a:gd name="T0" fmla="*/ 64 w 172"/>
                <a:gd name="T1" fmla="*/ 5 h 170"/>
                <a:gd name="T2" fmla="*/ 64 w 172"/>
                <a:gd name="T3" fmla="*/ 5 h 170"/>
                <a:gd name="T4" fmla="*/ 64 w 172"/>
                <a:gd name="T5" fmla="*/ 21 h 170"/>
                <a:gd name="T6" fmla="*/ 98 w 172"/>
                <a:gd name="T7" fmla="*/ 21 h 170"/>
                <a:gd name="T8" fmla="*/ 95 w 172"/>
                <a:gd name="T9" fmla="*/ 38 h 170"/>
                <a:gd name="T10" fmla="*/ 68 w 172"/>
                <a:gd name="T11" fmla="*/ 38 h 170"/>
                <a:gd name="T12" fmla="*/ 68 w 172"/>
                <a:gd name="T13" fmla="*/ 54 h 170"/>
                <a:gd name="T14" fmla="*/ 91 w 172"/>
                <a:gd name="T15" fmla="*/ 54 h 170"/>
                <a:gd name="T16" fmla="*/ 87 w 172"/>
                <a:gd name="T17" fmla="*/ 73 h 170"/>
                <a:gd name="T18" fmla="*/ 59 w 172"/>
                <a:gd name="T19" fmla="*/ 73 h 170"/>
                <a:gd name="T20" fmla="*/ 59 w 172"/>
                <a:gd name="T21" fmla="*/ 90 h 170"/>
                <a:gd name="T22" fmla="*/ 172 w 172"/>
                <a:gd name="T23" fmla="*/ 90 h 170"/>
                <a:gd name="T24" fmla="*/ 172 w 172"/>
                <a:gd name="T25" fmla="*/ 73 h 170"/>
                <a:gd name="T26" fmla="*/ 156 w 172"/>
                <a:gd name="T27" fmla="*/ 73 h 170"/>
                <a:gd name="T28" fmla="*/ 156 w 172"/>
                <a:gd name="T29" fmla="*/ 38 h 170"/>
                <a:gd name="T30" fmla="*/ 112 w 172"/>
                <a:gd name="T31" fmla="*/ 38 h 170"/>
                <a:gd name="T32" fmla="*/ 116 w 172"/>
                <a:gd name="T33" fmla="*/ 21 h 170"/>
                <a:gd name="T34" fmla="*/ 167 w 172"/>
                <a:gd name="T35" fmla="*/ 21 h 170"/>
                <a:gd name="T36" fmla="*/ 167 w 172"/>
                <a:gd name="T37" fmla="*/ 5 h 170"/>
                <a:gd name="T38" fmla="*/ 64 w 172"/>
                <a:gd name="T39" fmla="*/ 5 h 170"/>
                <a:gd name="T40" fmla="*/ 104 w 172"/>
                <a:gd name="T41" fmla="*/ 73 h 170"/>
                <a:gd name="T42" fmla="*/ 104 w 172"/>
                <a:gd name="T43" fmla="*/ 73 h 170"/>
                <a:gd name="T44" fmla="*/ 109 w 172"/>
                <a:gd name="T45" fmla="*/ 54 h 170"/>
                <a:gd name="T46" fmla="*/ 138 w 172"/>
                <a:gd name="T47" fmla="*/ 54 h 170"/>
                <a:gd name="T48" fmla="*/ 138 w 172"/>
                <a:gd name="T49" fmla="*/ 73 h 170"/>
                <a:gd name="T50" fmla="*/ 104 w 172"/>
                <a:gd name="T51" fmla="*/ 73 h 170"/>
                <a:gd name="T52" fmla="*/ 161 w 172"/>
                <a:gd name="T53" fmla="*/ 104 h 170"/>
                <a:gd name="T54" fmla="*/ 161 w 172"/>
                <a:gd name="T55" fmla="*/ 104 h 170"/>
                <a:gd name="T56" fmla="*/ 72 w 172"/>
                <a:gd name="T57" fmla="*/ 104 h 170"/>
                <a:gd name="T58" fmla="*/ 72 w 172"/>
                <a:gd name="T59" fmla="*/ 170 h 170"/>
                <a:gd name="T60" fmla="*/ 90 w 172"/>
                <a:gd name="T61" fmla="*/ 170 h 170"/>
                <a:gd name="T62" fmla="*/ 90 w 172"/>
                <a:gd name="T63" fmla="*/ 163 h 170"/>
                <a:gd name="T64" fmla="*/ 143 w 172"/>
                <a:gd name="T65" fmla="*/ 163 h 170"/>
                <a:gd name="T66" fmla="*/ 143 w 172"/>
                <a:gd name="T67" fmla="*/ 170 h 170"/>
                <a:gd name="T68" fmla="*/ 161 w 172"/>
                <a:gd name="T69" fmla="*/ 170 h 170"/>
                <a:gd name="T70" fmla="*/ 161 w 172"/>
                <a:gd name="T71" fmla="*/ 104 h 170"/>
                <a:gd name="T72" fmla="*/ 90 w 172"/>
                <a:gd name="T73" fmla="*/ 146 h 170"/>
                <a:gd name="T74" fmla="*/ 90 w 172"/>
                <a:gd name="T75" fmla="*/ 146 h 170"/>
                <a:gd name="T76" fmla="*/ 90 w 172"/>
                <a:gd name="T77" fmla="*/ 120 h 170"/>
                <a:gd name="T78" fmla="*/ 143 w 172"/>
                <a:gd name="T79" fmla="*/ 120 h 170"/>
                <a:gd name="T80" fmla="*/ 143 w 172"/>
                <a:gd name="T81" fmla="*/ 146 h 170"/>
                <a:gd name="T82" fmla="*/ 90 w 172"/>
                <a:gd name="T83" fmla="*/ 146 h 170"/>
                <a:gd name="T84" fmla="*/ 26 w 172"/>
                <a:gd name="T85" fmla="*/ 0 h 170"/>
                <a:gd name="T86" fmla="*/ 26 w 172"/>
                <a:gd name="T87" fmla="*/ 0 h 170"/>
                <a:gd name="T88" fmla="*/ 13 w 172"/>
                <a:gd name="T89" fmla="*/ 12 h 170"/>
                <a:gd name="T90" fmla="*/ 43 w 172"/>
                <a:gd name="T91" fmla="*/ 39 h 170"/>
                <a:gd name="T92" fmla="*/ 56 w 172"/>
                <a:gd name="T93" fmla="*/ 27 h 170"/>
                <a:gd name="T94" fmla="*/ 26 w 172"/>
                <a:gd name="T95" fmla="*/ 0 h 170"/>
                <a:gd name="T96" fmla="*/ 0 w 172"/>
                <a:gd name="T97" fmla="*/ 54 h 170"/>
                <a:gd name="T98" fmla="*/ 0 w 172"/>
                <a:gd name="T99" fmla="*/ 54 h 170"/>
                <a:gd name="T100" fmla="*/ 0 w 172"/>
                <a:gd name="T101" fmla="*/ 71 h 170"/>
                <a:gd name="T102" fmla="*/ 26 w 172"/>
                <a:gd name="T103" fmla="*/ 71 h 170"/>
                <a:gd name="T104" fmla="*/ 26 w 172"/>
                <a:gd name="T105" fmla="*/ 139 h 170"/>
                <a:gd name="T106" fmla="*/ 21 w 172"/>
                <a:gd name="T107" fmla="*/ 149 h 170"/>
                <a:gd name="T108" fmla="*/ 28 w 172"/>
                <a:gd name="T109" fmla="*/ 164 h 170"/>
                <a:gd name="T110" fmla="*/ 64 w 172"/>
                <a:gd name="T111" fmla="*/ 135 h 170"/>
                <a:gd name="T112" fmla="*/ 59 w 172"/>
                <a:gd name="T113" fmla="*/ 116 h 170"/>
                <a:gd name="T114" fmla="*/ 43 w 172"/>
                <a:gd name="T115" fmla="*/ 132 h 170"/>
                <a:gd name="T116" fmla="*/ 43 w 172"/>
                <a:gd name="T117" fmla="*/ 54 h 170"/>
                <a:gd name="T118" fmla="*/ 0 w 172"/>
                <a:gd name="T119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70">
                  <a:moveTo>
                    <a:pt x="64" y="5"/>
                  </a:moveTo>
                  <a:lnTo>
                    <a:pt x="64" y="5"/>
                  </a:lnTo>
                  <a:lnTo>
                    <a:pt x="64" y="21"/>
                  </a:lnTo>
                  <a:lnTo>
                    <a:pt x="98" y="21"/>
                  </a:lnTo>
                  <a:lnTo>
                    <a:pt x="95" y="38"/>
                  </a:lnTo>
                  <a:lnTo>
                    <a:pt x="68" y="38"/>
                  </a:lnTo>
                  <a:lnTo>
                    <a:pt x="68" y="54"/>
                  </a:lnTo>
                  <a:lnTo>
                    <a:pt x="91" y="54"/>
                  </a:lnTo>
                  <a:lnTo>
                    <a:pt x="87" y="73"/>
                  </a:lnTo>
                  <a:lnTo>
                    <a:pt x="59" y="73"/>
                  </a:lnTo>
                  <a:lnTo>
                    <a:pt x="59" y="90"/>
                  </a:lnTo>
                  <a:lnTo>
                    <a:pt x="172" y="90"/>
                  </a:lnTo>
                  <a:lnTo>
                    <a:pt x="172" y="73"/>
                  </a:lnTo>
                  <a:lnTo>
                    <a:pt x="156" y="73"/>
                  </a:lnTo>
                  <a:lnTo>
                    <a:pt x="156" y="38"/>
                  </a:lnTo>
                  <a:lnTo>
                    <a:pt x="112" y="38"/>
                  </a:lnTo>
                  <a:lnTo>
                    <a:pt x="116" y="21"/>
                  </a:lnTo>
                  <a:lnTo>
                    <a:pt x="167" y="21"/>
                  </a:lnTo>
                  <a:lnTo>
                    <a:pt x="167" y="5"/>
                  </a:lnTo>
                  <a:lnTo>
                    <a:pt x="64" y="5"/>
                  </a:lnTo>
                  <a:close/>
                  <a:moveTo>
                    <a:pt x="104" y="73"/>
                  </a:moveTo>
                  <a:lnTo>
                    <a:pt x="104" y="73"/>
                  </a:lnTo>
                  <a:lnTo>
                    <a:pt x="109" y="54"/>
                  </a:lnTo>
                  <a:lnTo>
                    <a:pt x="138" y="54"/>
                  </a:lnTo>
                  <a:lnTo>
                    <a:pt x="138" y="73"/>
                  </a:lnTo>
                  <a:lnTo>
                    <a:pt x="104" y="73"/>
                  </a:lnTo>
                  <a:close/>
                  <a:moveTo>
                    <a:pt x="161" y="104"/>
                  </a:moveTo>
                  <a:lnTo>
                    <a:pt x="161" y="104"/>
                  </a:lnTo>
                  <a:lnTo>
                    <a:pt x="72" y="104"/>
                  </a:lnTo>
                  <a:lnTo>
                    <a:pt x="72" y="170"/>
                  </a:lnTo>
                  <a:lnTo>
                    <a:pt x="90" y="170"/>
                  </a:lnTo>
                  <a:lnTo>
                    <a:pt x="90" y="163"/>
                  </a:lnTo>
                  <a:lnTo>
                    <a:pt x="143" y="163"/>
                  </a:lnTo>
                  <a:lnTo>
                    <a:pt x="143" y="170"/>
                  </a:lnTo>
                  <a:lnTo>
                    <a:pt x="161" y="170"/>
                  </a:lnTo>
                  <a:lnTo>
                    <a:pt x="161" y="104"/>
                  </a:lnTo>
                  <a:close/>
                  <a:moveTo>
                    <a:pt x="90" y="146"/>
                  </a:moveTo>
                  <a:lnTo>
                    <a:pt x="90" y="146"/>
                  </a:lnTo>
                  <a:lnTo>
                    <a:pt x="90" y="120"/>
                  </a:lnTo>
                  <a:lnTo>
                    <a:pt x="143" y="120"/>
                  </a:lnTo>
                  <a:lnTo>
                    <a:pt x="143" y="146"/>
                  </a:lnTo>
                  <a:lnTo>
                    <a:pt x="90" y="146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13" y="12"/>
                  </a:lnTo>
                  <a:cubicBezTo>
                    <a:pt x="26" y="22"/>
                    <a:pt x="36" y="31"/>
                    <a:pt x="43" y="39"/>
                  </a:cubicBezTo>
                  <a:lnTo>
                    <a:pt x="56" y="27"/>
                  </a:lnTo>
                  <a:cubicBezTo>
                    <a:pt x="47" y="18"/>
                    <a:pt x="37" y="9"/>
                    <a:pt x="26" y="0"/>
                  </a:cubicBezTo>
                  <a:close/>
                  <a:moveTo>
                    <a:pt x="0" y="54"/>
                  </a:moveTo>
                  <a:lnTo>
                    <a:pt x="0" y="54"/>
                  </a:lnTo>
                  <a:lnTo>
                    <a:pt x="0" y="71"/>
                  </a:lnTo>
                  <a:lnTo>
                    <a:pt x="26" y="71"/>
                  </a:lnTo>
                  <a:lnTo>
                    <a:pt x="26" y="139"/>
                  </a:lnTo>
                  <a:cubicBezTo>
                    <a:pt x="26" y="143"/>
                    <a:pt x="24" y="146"/>
                    <a:pt x="21" y="149"/>
                  </a:cubicBezTo>
                  <a:lnTo>
                    <a:pt x="28" y="164"/>
                  </a:lnTo>
                  <a:cubicBezTo>
                    <a:pt x="41" y="156"/>
                    <a:pt x="53" y="146"/>
                    <a:pt x="64" y="135"/>
                  </a:cubicBezTo>
                  <a:lnTo>
                    <a:pt x="59" y="116"/>
                  </a:lnTo>
                  <a:cubicBezTo>
                    <a:pt x="53" y="122"/>
                    <a:pt x="48" y="127"/>
                    <a:pt x="43" y="132"/>
                  </a:cubicBezTo>
                  <a:lnTo>
                    <a:pt x="43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1" name="Freeform 216"/>
            <p:cNvSpPr>
              <a:spLocks noEditPoints="1"/>
            </p:cNvSpPr>
            <p:nvPr/>
          </p:nvSpPr>
          <p:spPr bwMode="auto">
            <a:xfrm>
              <a:off x="2933700" y="2298700"/>
              <a:ext cx="150812" cy="155575"/>
            </a:xfrm>
            <a:custGeom>
              <a:avLst/>
              <a:gdLst>
                <a:gd name="T0" fmla="*/ 72 w 168"/>
                <a:gd name="T1" fmla="*/ 0 h 172"/>
                <a:gd name="T2" fmla="*/ 72 w 168"/>
                <a:gd name="T3" fmla="*/ 0 h 172"/>
                <a:gd name="T4" fmla="*/ 55 w 168"/>
                <a:gd name="T5" fmla="*/ 8 h 172"/>
                <a:gd name="T6" fmla="*/ 85 w 168"/>
                <a:gd name="T7" fmla="*/ 52 h 172"/>
                <a:gd name="T8" fmla="*/ 102 w 168"/>
                <a:gd name="T9" fmla="*/ 44 h 172"/>
                <a:gd name="T10" fmla="*/ 72 w 168"/>
                <a:gd name="T11" fmla="*/ 0 h 172"/>
                <a:gd name="T12" fmla="*/ 131 w 168"/>
                <a:gd name="T13" fmla="*/ 9 h 172"/>
                <a:gd name="T14" fmla="*/ 131 w 168"/>
                <a:gd name="T15" fmla="*/ 9 h 172"/>
                <a:gd name="T16" fmla="*/ 84 w 168"/>
                <a:gd name="T17" fmla="*/ 105 h 172"/>
                <a:gd name="T18" fmla="*/ 32 w 168"/>
                <a:gd name="T19" fmla="*/ 25 h 172"/>
                <a:gd name="T20" fmla="*/ 16 w 168"/>
                <a:gd name="T21" fmla="*/ 35 h 172"/>
                <a:gd name="T22" fmla="*/ 71 w 168"/>
                <a:gd name="T23" fmla="*/ 118 h 172"/>
                <a:gd name="T24" fmla="*/ 0 w 168"/>
                <a:gd name="T25" fmla="*/ 156 h 172"/>
                <a:gd name="T26" fmla="*/ 10 w 168"/>
                <a:gd name="T27" fmla="*/ 172 h 172"/>
                <a:gd name="T28" fmla="*/ 86 w 168"/>
                <a:gd name="T29" fmla="*/ 131 h 172"/>
                <a:gd name="T30" fmla="*/ 158 w 168"/>
                <a:gd name="T31" fmla="*/ 171 h 172"/>
                <a:gd name="T32" fmla="*/ 168 w 168"/>
                <a:gd name="T33" fmla="*/ 155 h 172"/>
                <a:gd name="T34" fmla="*/ 99 w 168"/>
                <a:gd name="T35" fmla="*/ 118 h 172"/>
                <a:gd name="T36" fmla="*/ 149 w 168"/>
                <a:gd name="T37" fmla="*/ 13 h 172"/>
                <a:gd name="T38" fmla="*/ 131 w 168"/>
                <a:gd name="T39" fmla="*/ 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8" h="172">
                  <a:moveTo>
                    <a:pt x="72" y="0"/>
                  </a:moveTo>
                  <a:lnTo>
                    <a:pt x="72" y="0"/>
                  </a:lnTo>
                  <a:lnTo>
                    <a:pt x="55" y="8"/>
                  </a:lnTo>
                  <a:cubicBezTo>
                    <a:pt x="66" y="21"/>
                    <a:pt x="76" y="35"/>
                    <a:pt x="85" y="52"/>
                  </a:cubicBezTo>
                  <a:lnTo>
                    <a:pt x="102" y="44"/>
                  </a:lnTo>
                  <a:cubicBezTo>
                    <a:pt x="93" y="28"/>
                    <a:pt x="83" y="13"/>
                    <a:pt x="72" y="0"/>
                  </a:cubicBezTo>
                  <a:close/>
                  <a:moveTo>
                    <a:pt x="131" y="9"/>
                  </a:moveTo>
                  <a:lnTo>
                    <a:pt x="131" y="9"/>
                  </a:lnTo>
                  <a:cubicBezTo>
                    <a:pt x="124" y="48"/>
                    <a:pt x="108" y="80"/>
                    <a:pt x="84" y="105"/>
                  </a:cubicBezTo>
                  <a:cubicBezTo>
                    <a:pt x="62" y="84"/>
                    <a:pt x="44" y="57"/>
                    <a:pt x="32" y="25"/>
                  </a:cubicBezTo>
                  <a:lnTo>
                    <a:pt x="16" y="35"/>
                  </a:lnTo>
                  <a:cubicBezTo>
                    <a:pt x="29" y="67"/>
                    <a:pt x="48" y="95"/>
                    <a:pt x="71" y="118"/>
                  </a:cubicBezTo>
                  <a:cubicBezTo>
                    <a:pt x="52" y="134"/>
                    <a:pt x="28" y="147"/>
                    <a:pt x="0" y="156"/>
                  </a:cubicBezTo>
                  <a:lnTo>
                    <a:pt x="10" y="172"/>
                  </a:lnTo>
                  <a:cubicBezTo>
                    <a:pt x="40" y="162"/>
                    <a:pt x="65" y="148"/>
                    <a:pt x="86" y="131"/>
                  </a:cubicBezTo>
                  <a:cubicBezTo>
                    <a:pt x="106" y="148"/>
                    <a:pt x="130" y="161"/>
                    <a:pt x="158" y="171"/>
                  </a:cubicBezTo>
                  <a:lnTo>
                    <a:pt x="168" y="155"/>
                  </a:lnTo>
                  <a:cubicBezTo>
                    <a:pt x="142" y="146"/>
                    <a:pt x="119" y="133"/>
                    <a:pt x="99" y="118"/>
                  </a:cubicBezTo>
                  <a:cubicBezTo>
                    <a:pt x="124" y="91"/>
                    <a:pt x="141" y="56"/>
                    <a:pt x="149" y="13"/>
                  </a:cubicBezTo>
                  <a:lnTo>
                    <a:pt x="131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2" name="Freeform 217"/>
            <p:cNvSpPr>
              <a:spLocks noEditPoints="1"/>
            </p:cNvSpPr>
            <p:nvPr/>
          </p:nvSpPr>
          <p:spPr bwMode="auto">
            <a:xfrm>
              <a:off x="2765425" y="2540000"/>
              <a:ext cx="152400" cy="153988"/>
            </a:xfrm>
            <a:custGeom>
              <a:avLst/>
              <a:gdLst>
                <a:gd name="T0" fmla="*/ 58 w 171"/>
                <a:gd name="T1" fmla="*/ 3 h 171"/>
                <a:gd name="T2" fmla="*/ 58 w 171"/>
                <a:gd name="T3" fmla="*/ 3 h 171"/>
                <a:gd name="T4" fmla="*/ 34 w 171"/>
                <a:gd name="T5" fmla="*/ 38 h 171"/>
                <a:gd name="T6" fmla="*/ 0 w 171"/>
                <a:gd name="T7" fmla="*/ 66 h 171"/>
                <a:gd name="T8" fmla="*/ 10 w 171"/>
                <a:gd name="T9" fmla="*/ 81 h 171"/>
                <a:gd name="T10" fmla="*/ 47 w 171"/>
                <a:gd name="T11" fmla="*/ 49 h 171"/>
                <a:gd name="T12" fmla="*/ 73 w 171"/>
                <a:gd name="T13" fmla="*/ 12 h 171"/>
                <a:gd name="T14" fmla="*/ 58 w 171"/>
                <a:gd name="T15" fmla="*/ 3 h 171"/>
                <a:gd name="T16" fmla="*/ 64 w 171"/>
                <a:gd name="T17" fmla="*/ 88 h 171"/>
                <a:gd name="T18" fmla="*/ 64 w 171"/>
                <a:gd name="T19" fmla="*/ 88 h 171"/>
                <a:gd name="T20" fmla="*/ 47 w 171"/>
                <a:gd name="T21" fmla="*/ 127 h 171"/>
                <a:gd name="T22" fmla="*/ 9 w 171"/>
                <a:gd name="T23" fmla="*/ 157 h 171"/>
                <a:gd name="T24" fmla="*/ 21 w 171"/>
                <a:gd name="T25" fmla="*/ 171 h 171"/>
                <a:gd name="T26" fmla="*/ 64 w 171"/>
                <a:gd name="T27" fmla="*/ 135 h 171"/>
                <a:gd name="T28" fmla="*/ 81 w 171"/>
                <a:gd name="T29" fmla="*/ 88 h 171"/>
                <a:gd name="T30" fmla="*/ 123 w 171"/>
                <a:gd name="T31" fmla="*/ 88 h 171"/>
                <a:gd name="T32" fmla="*/ 117 w 171"/>
                <a:gd name="T33" fmla="*/ 141 h 171"/>
                <a:gd name="T34" fmla="*/ 99 w 171"/>
                <a:gd name="T35" fmla="*/ 152 h 171"/>
                <a:gd name="T36" fmla="*/ 68 w 171"/>
                <a:gd name="T37" fmla="*/ 152 h 171"/>
                <a:gd name="T38" fmla="*/ 73 w 171"/>
                <a:gd name="T39" fmla="*/ 169 h 171"/>
                <a:gd name="T40" fmla="*/ 108 w 171"/>
                <a:gd name="T41" fmla="*/ 169 h 171"/>
                <a:gd name="T42" fmla="*/ 128 w 171"/>
                <a:gd name="T43" fmla="*/ 160 h 171"/>
                <a:gd name="T44" fmla="*/ 138 w 171"/>
                <a:gd name="T45" fmla="*/ 129 h 171"/>
                <a:gd name="T46" fmla="*/ 141 w 171"/>
                <a:gd name="T47" fmla="*/ 72 h 171"/>
                <a:gd name="T48" fmla="*/ 29 w 171"/>
                <a:gd name="T49" fmla="*/ 72 h 171"/>
                <a:gd name="T50" fmla="*/ 29 w 171"/>
                <a:gd name="T51" fmla="*/ 88 h 171"/>
                <a:gd name="T52" fmla="*/ 64 w 171"/>
                <a:gd name="T53" fmla="*/ 88 h 171"/>
                <a:gd name="T54" fmla="*/ 115 w 171"/>
                <a:gd name="T55" fmla="*/ 0 h 171"/>
                <a:gd name="T56" fmla="*/ 115 w 171"/>
                <a:gd name="T57" fmla="*/ 0 h 171"/>
                <a:gd name="T58" fmla="*/ 99 w 171"/>
                <a:gd name="T59" fmla="*/ 9 h 171"/>
                <a:gd name="T60" fmla="*/ 159 w 171"/>
                <a:gd name="T61" fmla="*/ 80 h 171"/>
                <a:gd name="T62" fmla="*/ 171 w 171"/>
                <a:gd name="T63" fmla="*/ 67 h 171"/>
                <a:gd name="T64" fmla="*/ 115 w 171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1" h="171">
                  <a:moveTo>
                    <a:pt x="58" y="3"/>
                  </a:moveTo>
                  <a:lnTo>
                    <a:pt x="58" y="3"/>
                  </a:lnTo>
                  <a:cubicBezTo>
                    <a:pt x="50" y="17"/>
                    <a:pt x="42" y="28"/>
                    <a:pt x="34" y="38"/>
                  </a:cubicBezTo>
                  <a:cubicBezTo>
                    <a:pt x="24" y="50"/>
                    <a:pt x="12" y="59"/>
                    <a:pt x="0" y="66"/>
                  </a:cubicBezTo>
                  <a:lnTo>
                    <a:pt x="10" y="81"/>
                  </a:lnTo>
                  <a:cubicBezTo>
                    <a:pt x="26" y="70"/>
                    <a:pt x="38" y="59"/>
                    <a:pt x="47" y="49"/>
                  </a:cubicBezTo>
                  <a:cubicBezTo>
                    <a:pt x="56" y="40"/>
                    <a:pt x="65" y="27"/>
                    <a:pt x="73" y="12"/>
                  </a:cubicBezTo>
                  <a:lnTo>
                    <a:pt x="58" y="3"/>
                  </a:lnTo>
                  <a:close/>
                  <a:moveTo>
                    <a:pt x="64" y="88"/>
                  </a:moveTo>
                  <a:lnTo>
                    <a:pt x="64" y="88"/>
                  </a:lnTo>
                  <a:cubicBezTo>
                    <a:pt x="60" y="104"/>
                    <a:pt x="54" y="117"/>
                    <a:pt x="47" y="127"/>
                  </a:cubicBezTo>
                  <a:cubicBezTo>
                    <a:pt x="39" y="138"/>
                    <a:pt x="26" y="148"/>
                    <a:pt x="9" y="157"/>
                  </a:cubicBezTo>
                  <a:lnTo>
                    <a:pt x="21" y="171"/>
                  </a:lnTo>
                  <a:cubicBezTo>
                    <a:pt x="40" y="160"/>
                    <a:pt x="54" y="148"/>
                    <a:pt x="64" y="135"/>
                  </a:cubicBezTo>
                  <a:cubicBezTo>
                    <a:pt x="71" y="123"/>
                    <a:pt x="77" y="108"/>
                    <a:pt x="81" y="88"/>
                  </a:cubicBezTo>
                  <a:lnTo>
                    <a:pt x="123" y="88"/>
                  </a:lnTo>
                  <a:cubicBezTo>
                    <a:pt x="122" y="115"/>
                    <a:pt x="120" y="133"/>
                    <a:pt x="117" y="141"/>
                  </a:cubicBezTo>
                  <a:cubicBezTo>
                    <a:pt x="114" y="149"/>
                    <a:pt x="108" y="152"/>
                    <a:pt x="99" y="152"/>
                  </a:cubicBezTo>
                  <a:cubicBezTo>
                    <a:pt x="89" y="152"/>
                    <a:pt x="79" y="152"/>
                    <a:pt x="68" y="152"/>
                  </a:cubicBezTo>
                  <a:lnTo>
                    <a:pt x="73" y="169"/>
                  </a:lnTo>
                  <a:lnTo>
                    <a:pt x="108" y="169"/>
                  </a:lnTo>
                  <a:cubicBezTo>
                    <a:pt x="117" y="169"/>
                    <a:pt x="124" y="165"/>
                    <a:pt x="128" y="160"/>
                  </a:cubicBezTo>
                  <a:cubicBezTo>
                    <a:pt x="133" y="154"/>
                    <a:pt x="136" y="144"/>
                    <a:pt x="138" y="129"/>
                  </a:cubicBezTo>
                  <a:cubicBezTo>
                    <a:pt x="139" y="115"/>
                    <a:pt x="141" y="95"/>
                    <a:pt x="141" y="72"/>
                  </a:cubicBezTo>
                  <a:lnTo>
                    <a:pt x="29" y="72"/>
                  </a:lnTo>
                  <a:lnTo>
                    <a:pt x="29" y="88"/>
                  </a:lnTo>
                  <a:lnTo>
                    <a:pt x="64" y="88"/>
                  </a:lnTo>
                  <a:close/>
                  <a:moveTo>
                    <a:pt x="115" y="0"/>
                  </a:moveTo>
                  <a:lnTo>
                    <a:pt x="115" y="0"/>
                  </a:lnTo>
                  <a:lnTo>
                    <a:pt x="99" y="9"/>
                  </a:lnTo>
                  <a:cubicBezTo>
                    <a:pt x="111" y="38"/>
                    <a:pt x="131" y="62"/>
                    <a:pt x="159" y="80"/>
                  </a:cubicBezTo>
                  <a:lnTo>
                    <a:pt x="171" y="67"/>
                  </a:lnTo>
                  <a:cubicBezTo>
                    <a:pt x="144" y="50"/>
                    <a:pt x="125" y="28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3" name="Freeform 218"/>
            <p:cNvSpPr>
              <a:spLocks noEditPoints="1"/>
            </p:cNvSpPr>
            <p:nvPr/>
          </p:nvSpPr>
          <p:spPr bwMode="auto">
            <a:xfrm>
              <a:off x="2930525" y="2538413"/>
              <a:ext cx="152400" cy="153988"/>
            </a:xfrm>
            <a:custGeom>
              <a:avLst/>
              <a:gdLst>
                <a:gd name="T0" fmla="*/ 47 w 170"/>
                <a:gd name="T1" fmla="*/ 79 h 171"/>
                <a:gd name="T2" fmla="*/ 47 w 170"/>
                <a:gd name="T3" fmla="*/ 79 h 171"/>
                <a:gd name="T4" fmla="*/ 63 w 170"/>
                <a:gd name="T5" fmla="*/ 103 h 171"/>
                <a:gd name="T6" fmla="*/ 73 w 170"/>
                <a:gd name="T7" fmla="*/ 89 h 171"/>
                <a:gd name="T8" fmla="*/ 47 w 170"/>
                <a:gd name="T9" fmla="*/ 60 h 171"/>
                <a:gd name="T10" fmla="*/ 47 w 170"/>
                <a:gd name="T11" fmla="*/ 52 h 171"/>
                <a:gd name="T12" fmla="*/ 71 w 170"/>
                <a:gd name="T13" fmla="*/ 52 h 171"/>
                <a:gd name="T14" fmla="*/ 71 w 170"/>
                <a:gd name="T15" fmla="*/ 35 h 171"/>
                <a:gd name="T16" fmla="*/ 47 w 170"/>
                <a:gd name="T17" fmla="*/ 35 h 171"/>
                <a:gd name="T18" fmla="*/ 47 w 170"/>
                <a:gd name="T19" fmla="*/ 0 h 171"/>
                <a:gd name="T20" fmla="*/ 30 w 170"/>
                <a:gd name="T21" fmla="*/ 0 h 171"/>
                <a:gd name="T22" fmla="*/ 30 w 170"/>
                <a:gd name="T23" fmla="*/ 35 h 171"/>
                <a:gd name="T24" fmla="*/ 4 w 170"/>
                <a:gd name="T25" fmla="*/ 35 h 171"/>
                <a:gd name="T26" fmla="*/ 4 w 170"/>
                <a:gd name="T27" fmla="*/ 52 h 171"/>
                <a:gd name="T28" fmla="*/ 29 w 170"/>
                <a:gd name="T29" fmla="*/ 52 h 171"/>
                <a:gd name="T30" fmla="*/ 0 w 170"/>
                <a:gd name="T31" fmla="*/ 109 h 171"/>
                <a:gd name="T32" fmla="*/ 7 w 170"/>
                <a:gd name="T33" fmla="*/ 129 h 171"/>
                <a:gd name="T34" fmla="*/ 30 w 170"/>
                <a:gd name="T35" fmla="*/ 83 h 171"/>
                <a:gd name="T36" fmla="*/ 30 w 170"/>
                <a:gd name="T37" fmla="*/ 171 h 171"/>
                <a:gd name="T38" fmla="*/ 47 w 170"/>
                <a:gd name="T39" fmla="*/ 171 h 171"/>
                <a:gd name="T40" fmla="*/ 47 w 170"/>
                <a:gd name="T41" fmla="*/ 79 h 171"/>
                <a:gd name="T42" fmla="*/ 157 w 170"/>
                <a:gd name="T43" fmla="*/ 0 h 171"/>
                <a:gd name="T44" fmla="*/ 157 w 170"/>
                <a:gd name="T45" fmla="*/ 0 h 171"/>
                <a:gd name="T46" fmla="*/ 79 w 170"/>
                <a:gd name="T47" fmla="*/ 14 h 171"/>
                <a:gd name="T48" fmla="*/ 79 w 170"/>
                <a:gd name="T49" fmla="*/ 75 h 171"/>
                <a:gd name="T50" fmla="*/ 55 w 170"/>
                <a:gd name="T51" fmla="*/ 157 h 171"/>
                <a:gd name="T52" fmla="*/ 68 w 170"/>
                <a:gd name="T53" fmla="*/ 170 h 171"/>
                <a:gd name="T54" fmla="*/ 96 w 170"/>
                <a:gd name="T55" fmla="*/ 75 h 171"/>
                <a:gd name="T56" fmla="*/ 126 w 170"/>
                <a:gd name="T57" fmla="*/ 75 h 171"/>
                <a:gd name="T58" fmla="*/ 126 w 170"/>
                <a:gd name="T59" fmla="*/ 171 h 171"/>
                <a:gd name="T60" fmla="*/ 144 w 170"/>
                <a:gd name="T61" fmla="*/ 171 h 171"/>
                <a:gd name="T62" fmla="*/ 144 w 170"/>
                <a:gd name="T63" fmla="*/ 75 h 171"/>
                <a:gd name="T64" fmla="*/ 170 w 170"/>
                <a:gd name="T65" fmla="*/ 75 h 171"/>
                <a:gd name="T66" fmla="*/ 170 w 170"/>
                <a:gd name="T67" fmla="*/ 58 h 171"/>
                <a:gd name="T68" fmla="*/ 96 w 170"/>
                <a:gd name="T69" fmla="*/ 58 h 171"/>
                <a:gd name="T70" fmla="*/ 96 w 170"/>
                <a:gd name="T71" fmla="*/ 29 h 171"/>
                <a:gd name="T72" fmla="*/ 166 w 170"/>
                <a:gd name="T73" fmla="*/ 16 h 171"/>
                <a:gd name="T74" fmla="*/ 157 w 170"/>
                <a:gd name="T7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171">
                  <a:moveTo>
                    <a:pt x="47" y="79"/>
                  </a:moveTo>
                  <a:lnTo>
                    <a:pt x="47" y="79"/>
                  </a:lnTo>
                  <a:cubicBezTo>
                    <a:pt x="52" y="85"/>
                    <a:pt x="57" y="93"/>
                    <a:pt x="63" y="103"/>
                  </a:cubicBezTo>
                  <a:lnTo>
                    <a:pt x="73" y="89"/>
                  </a:lnTo>
                  <a:cubicBezTo>
                    <a:pt x="64" y="79"/>
                    <a:pt x="56" y="69"/>
                    <a:pt x="47" y="60"/>
                  </a:cubicBezTo>
                  <a:lnTo>
                    <a:pt x="47" y="52"/>
                  </a:lnTo>
                  <a:lnTo>
                    <a:pt x="71" y="52"/>
                  </a:lnTo>
                  <a:lnTo>
                    <a:pt x="71" y="35"/>
                  </a:lnTo>
                  <a:lnTo>
                    <a:pt x="47" y="35"/>
                  </a:lnTo>
                  <a:lnTo>
                    <a:pt x="47" y="0"/>
                  </a:lnTo>
                  <a:lnTo>
                    <a:pt x="30" y="0"/>
                  </a:lnTo>
                  <a:lnTo>
                    <a:pt x="30" y="35"/>
                  </a:lnTo>
                  <a:lnTo>
                    <a:pt x="4" y="35"/>
                  </a:lnTo>
                  <a:lnTo>
                    <a:pt x="4" y="52"/>
                  </a:lnTo>
                  <a:lnTo>
                    <a:pt x="29" y="52"/>
                  </a:lnTo>
                  <a:cubicBezTo>
                    <a:pt x="23" y="73"/>
                    <a:pt x="13" y="93"/>
                    <a:pt x="0" y="109"/>
                  </a:cubicBezTo>
                  <a:lnTo>
                    <a:pt x="7" y="129"/>
                  </a:lnTo>
                  <a:cubicBezTo>
                    <a:pt x="16" y="115"/>
                    <a:pt x="24" y="100"/>
                    <a:pt x="30" y="83"/>
                  </a:cubicBezTo>
                  <a:lnTo>
                    <a:pt x="30" y="171"/>
                  </a:lnTo>
                  <a:lnTo>
                    <a:pt x="47" y="171"/>
                  </a:lnTo>
                  <a:lnTo>
                    <a:pt x="47" y="79"/>
                  </a:lnTo>
                  <a:close/>
                  <a:moveTo>
                    <a:pt x="157" y="0"/>
                  </a:moveTo>
                  <a:lnTo>
                    <a:pt x="157" y="0"/>
                  </a:lnTo>
                  <a:cubicBezTo>
                    <a:pt x="134" y="8"/>
                    <a:pt x="108" y="13"/>
                    <a:pt x="79" y="14"/>
                  </a:cubicBezTo>
                  <a:lnTo>
                    <a:pt x="79" y="75"/>
                  </a:lnTo>
                  <a:cubicBezTo>
                    <a:pt x="78" y="110"/>
                    <a:pt x="70" y="137"/>
                    <a:pt x="55" y="157"/>
                  </a:cubicBezTo>
                  <a:lnTo>
                    <a:pt x="68" y="170"/>
                  </a:lnTo>
                  <a:cubicBezTo>
                    <a:pt x="85" y="147"/>
                    <a:pt x="95" y="115"/>
                    <a:pt x="96" y="75"/>
                  </a:cubicBezTo>
                  <a:lnTo>
                    <a:pt x="126" y="75"/>
                  </a:lnTo>
                  <a:lnTo>
                    <a:pt x="126" y="171"/>
                  </a:lnTo>
                  <a:lnTo>
                    <a:pt x="144" y="171"/>
                  </a:lnTo>
                  <a:lnTo>
                    <a:pt x="144" y="75"/>
                  </a:lnTo>
                  <a:lnTo>
                    <a:pt x="170" y="75"/>
                  </a:lnTo>
                  <a:lnTo>
                    <a:pt x="170" y="58"/>
                  </a:lnTo>
                  <a:lnTo>
                    <a:pt x="96" y="58"/>
                  </a:lnTo>
                  <a:lnTo>
                    <a:pt x="96" y="29"/>
                  </a:lnTo>
                  <a:cubicBezTo>
                    <a:pt x="122" y="27"/>
                    <a:pt x="145" y="23"/>
                    <a:pt x="166" y="16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4" name="Freeform 219"/>
            <p:cNvSpPr/>
            <p:nvPr/>
          </p:nvSpPr>
          <p:spPr bwMode="auto">
            <a:xfrm>
              <a:off x="3429000" y="2266950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5" name="Freeform 220"/>
            <p:cNvSpPr/>
            <p:nvPr/>
          </p:nvSpPr>
          <p:spPr bwMode="auto">
            <a:xfrm>
              <a:off x="3429000" y="2266950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6" name="Rectangle 221"/>
            <p:cNvSpPr>
              <a:spLocks noChangeArrowheads="1"/>
            </p:cNvSpPr>
            <p:nvPr/>
          </p:nvSpPr>
          <p:spPr bwMode="auto">
            <a:xfrm>
              <a:off x="3646488" y="2297113"/>
              <a:ext cx="166687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IR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7" name="Freeform 222"/>
            <p:cNvSpPr/>
            <p:nvPr/>
          </p:nvSpPr>
          <p:spPr bwMode="auto">
            <a:xfrm>
              <a:off x="3559175" y="2536825"/>
              <a:ext cx="152400" cy="146050"/>
            </a:xfrm>
            <a:custGeom>
              <a:avLst/>
              <a:gdLst>
                <a:gd name="T0" fmla="*/ 40 w 170"/>
                <a:gd name="T1" fmla="*/ 48 h 163"/>
                <a:gd name="T2" fmla="*/ 40 w 170"/>
                <a:gd name="T3" fmla="*/ 48 h 163"/>
                <a:gd name="T4" fmla="*/ 81 w 170"/>
                <a:gd name="T5" fmla="*/ 48 h 163"/>
                <a:gd name="T6" fmla="*/ 81 w 170"/>
                <a:gd name="T7" fmla="*/ 86 h 163"/>
                <a:gd name="T8" fmla="*/ 28 w 170"/>
                <a:gd name="T9" fmla="*/ 86 h 163"/>
                <a:gd name="T10" fmla="*/ 28 w 170"/>
                <a:gd name="T11" fmla="*/ 104 h 163"/>
                <a:gd name="T12" fmla="*/ 81 w 170"/>
                <a:gd name="T13" fmla="*/ 104 h 163"/>
                <a:gd name="T14" fmla="*/ 81 w 170"/>
                <a:gd name="T15" fmla="*/ 146 h 163"/>
                <a:gd name="T16" fmla="*/ 5 w 170"/>
                <a:gd name="T17" fmla="*/ 146 h 163"/>
                <a:gd name="T18" fmla="*/ 5 w 170"/>
                <a:gd name="T19" fmla="*/ 163 h 163"/>
                <a:gd name="T20" fmla="*/ 170 w 170"/>
                <a:gd name="T21" fmla="*/ 163 h 163"/>
                <a:gd name="T22" fmla="*/ 170 w 170"/>
                <a:gd name="T23" fmla="*/ 146 h 163"/>
                <a:gd name="T24" fmla="*/ 99 w 170"/>
                <a:gd name="T25" fmla="*/ 146 h 163"/>
                <a:gd name="T26" fmla="*/ 99 w 170"/>
                <a:gd name="T27" fmla="*/ 104 h 163"/>
                <a:gd name="T28" fmla="*/ 155 w 170"/>
                <a:gd name="T29" fmla="*/ 104 h 163"/>
                <a:gd name="T30" fmla="*/ 155 w 170"/>
                <a:gd name="T31" fmla="*/ 86 h 163"/>
                <a:gd name="T32" fmla="*/ 99 w 170"/>
                <a:gd name="T33" fmla="*/ 86 h 163"/>
                <a:gd name="T34" fmla="*/ 99 w 170"/>
                <a:gd name="T35" fmla="*/ 48 h 163"/>
                <a:gd name="T36" fmla="*/ 158 w 170"/>
                <a:gd name="T37" fmla="*/ 48 h 163"/>
                <a:gd name="T38" fmla="*/ 158 w 170"/>
                <a:gd name="T39" fmla="*/ 31 h 163"/>
                <a:gd name="T40" fmla="*/ 99 w 170"/>
                <a:gd name="T41" fmla="*/ 31 h 163"/>
                <a:gd name="T42" fmla="*/ 99 w 170"/>
                <a:gd name="T43" fmla="*/ 0 h 163"/>
                <a:gd name="T44" fmla="*/ 81 w 170"/>
                <a:gd name="T45" fmla="*/ 0 h 163"/>
                <a:gd name="T46" fmla="*/ 81 w 170"/>
                <a:gd name="T47" fmla="*/ 31 h 163"/>
                <a:gd name="T48" fmla="*/ 46 w 170"/>
                <a:gd name="T49" fmla="*/ 31 h 163"/>
                <a:gd name="T50" fmla="*/ 53 w 170"/>
                <a:gd name="T51" fmla="*/ 7 h 163"/>
                <a:gd name="T52" fmla="*/ 34 w 170"/>
                <a:gd name="T53" fmla="*/ 4 h 163"/>
                <a:gd name="T54" fmla="*/ 0 w 170"/>
                <a:gd name="T55" fmla="*/ 75 h 163"/>
                <a:gd name="T56" fmla="*/ 12 w 170"/>
                <a:gd name="T57" fmla="*/ 90 h 163"/>
                <a:gd name="T58" fmla="*/ 40 w 170"/>
                <a:gd name="T59" fmla="*/ 4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0" h="163">
                  <a:moveTo>
                    <a:pt x="40" y="48"/>
                  </a:moveTo>
                  <a:lnTo>
                    <a:pt x="40" y="48"/>
                  </a:lnTo>
                  <a:lnTo>
                    <a:pt x="81" y="48"/>
                  </a:lnTo>
                  <a:lnTo>
                    <a:pt x="81" y="86"/>
                  </a:lnTo>
                  <a:lnTo>
                    <a:pt x="28" y="86"/>
                  </a:lnTo>
                  <a:lnTo>
                    <a:pt x="28" y="104"/>
                  </a:lnTo>
                  <a:lnTo>
                    <a:pt x="81" y="104"/>
                  </a:lnTo>
                  <a:lnTo>
                    <a:pt x="81" y="146"/>
                  </a:lnTo>
                  <a:lnTo>
                    <a:pt x="5" y="146"/>
                  </a:lnTo>
                  <a:lnTo>
                    <a:pt x="5" y="163"/>
                  </a:lnTo>
                  <a:lnTo>
                    <a:pt x="170" y="163"/>
                  </a:lnTo>
                  <a:lnTo>
                    <a:pt x="170" y="146"/>
                  </a:lnTo>
                  <a:lnTo>
                    <a:pt x="99" y="146"/>
                  </a:lnTo>
                  <a:lnTo>
                    <a:pt x="99" y="104"/>
                  </a:lnTo>
                  <a:lnTo>
                    <a:pt x="155" y="104"/>
                  </a:lnTo>
                  <a:lnTo>
                    <a:pt x="155" y="86"/>
                  </a:lnTo>
                  <a:lnTo>
                    <a:pt x="99" y="86"/>
                  </a:lnTo>
                  <a:lnTo>
                    <a:pt x="99" y="48"/>
                  </a:lnTo>
                  <a:lnTo>
                    <a:pt x="158" y="48"/>
                  </a:lnTo>
                  <a:lnTo>
                    <a:pt x="158" y="31"/>
                  </a:lnTo>
                  <a:lnTo>
                    <a:pt x="99" y="31"/>
                  </a:lnTo>
                  <a:lnTo>
                    <a:pt x="99" y="0"/>
                  </a:lnTo>
                  <a:lnTo>
                    <a:pt x="81" y="0"/>
                  </a:lnTo>
                  <a:lnTo>
                    <a:pt x="81" y="31"/>
                  </a:lnTo>
                  <a:lnTo>
                    <a:pt x="46" y="31"/>
                  </a:lnTo>
                  <a:cubicBezTo>
                    <a:pt x="49" y="23"/>
                    <a:pt x="51" y="15"/>
                    <a:pt x="53" y="7"/>
                  </a:cubicBezTo>
                  <a:lnTo>
                    <a:pt x="34" y="4"/>
                  </a:lnTo>
                  <a:cubicBezTo>
                    <a:pt x="29" y="34"/>
                    <a:pt x="17" y="57"/>
                    <a:pt x="0" y="75"/>
                  </a:cubicBezTo>
                  <a:lnTo>
                    <a:pt x="12" y="90"/>
                  </a:lnTo>
                  <a:cubicBezTo>
                    <a:pt x="23" y="79"/>
                    <a:pt x="33" y="65"/>
                    <a:pt x="40" y="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8" name="Freeform 223"/>
            <p:cNvSpPr/>
            <p:nvPr/>
          </p:nvSpPr>
          <p:spPr bwMode="auto">
            <a:xfrm>
              <a:off x="3727450" y="2535238"/>
              <a:ext cx="153987" cy="153988"/>
            </a:xfrm>
            <a:custGeom>
              <a:avLst/>
              <a:gdLst>
                <a:gd name="T0" fmla="*/ 134 w 173"/>
                <a:gd name="T1" fmla="*/ 0 h 173"/>
                <a:gd name="T2" fmla="*/ 134 w 173"/>
                <a:gd name="T3" fmla="*/ 0 h 173"/>
                <a:gd name="T4" fmla="*/ 122 w 173"/>
                <a:gd name="T5" fmla="*/ 11 h 173"/>
                <a:gd name="T6" fmla="*/ 142 w 173"/>
                <a:gd name="T7" fmla="*/ 28 h 173"/>
                <a:gd name="T8" fmla="*/ 113 w 173"/>
                <a:gd name="T9" fmla="*/ 28 h 173"/>
                <a:gd name="T10" fmla="*/ 112 w 173"/>
                <a:gd name="T11" fmla="*/ 1 h 173"/>
                <a:gd name="T12" fmla="*/ 94 w 173"/>
                <a:gd name="T13" fmla="*/ 1 h 173"/>
                <a:gd name="T14" fmla="*/ 95 w 173"/>
                <a:gd name="T15" fmla="*/ 28 h 173"/>
                <a:gd name="T16" fmla="*/ 18 w 173"/>
                <a:gd name="T17" fmla="*/ 28 h 173"/>
                <a:gd name="T18" fmla="*/ 18 w 173"/>
                <a:gd name="T19" fmla="*/ 90 h 173"/>
                <a:gd name="T20" fmla="*/ 0 w 173"/>
                <a:gd name="T21" fmla="*/ 161 h 173"/>
                <a:gd name="T22" fmla="*/ 13 w 173"/>
                <a:gd name="T23" fmla="*/ 173 h 173"/>
                <a:gd name="T24" fmla="*/ 36 w 173"/>
                <a:gd name="T25" fmla="*/ 90 h 173"/>
                <a:gd name="T26" fmla="*/ 36 w 173"/>
                <a:gd name="T27" fmla="*/ 89 h 173"/>
                <a:gd name="T28" fmla="*/ 64 w 173"/>
                <a:gd name="T29" fmla="*/ 89 h 173"/>
                <a:gd name="T30" fmla="*/ 62 w 173"/>
                <a:gd name="T31" fmla="*/ 125 h 173"/>
                <a:gd name="T32" fmla="*/ 55 w 173"/>
                <a:gd name="T33" fmla="*/ 132 h 173"/>
                <a:gd name="T34" fmla="*/ 37 w 173"/>
                <a:gd name="T35" fmla="*/ 131 h 173"/>
                <a:gd name="T36" fmla="*/ 42 w 173"/>
                <a:gd name="T37" fmla="*/ 147 h 173"/>
                <a:gd name="T38" fmla="*/ 57 w 173"/>
                <a:gd name="T39" fmla="*/ 148 h 173"/>
                <a:gd name="T40" fmla="*/ 76 w 173"/>
                <a:gd name="T41" fmla="*/ 136 h 173"/>
                <a:gd name="T42" fmla="*/ 81 w 173"/>
                <a:gd name="T43" fmla="*/ 72 h 173"/>
                <a:gd name="T44" fmla="*/ 36 w 173"/>
                <a:gd name="T45" fmla="*/ 72 h 173"/>
                <a:gd name="T46" fmla="*/ 36 w 173"/>
                <a:gd name="T47" fmla="*/ 45 h 173"/>
                <a:gd name="T48" fmla="*/ 96 w 173"/>
                <a:gd name="T49" fmla="*/ 45 h 173"/>
                <a:gd name="T50" fmla="*/ 104 w 173"/>
                <a:gd name="T51" fmla="*/ 102 h 173"/>
                <a:gd name="T52" fmla="*/ 111 w 173"/>
                <a:gd name="T53" fmla="*/ 123 h 173"/>
                <a:gd name="T54" fmla="*/ 65 w 173"/>
                <a:gd name="T55" fmla="*/ 158 h 173"/>
                <a:gd name="T56" fmla="*/ 75 w 173"/>
                <a:gd name="T57" fmla="*/ 173 h 173"/>
                <a:gd name="T58" fmla="*/ 119 w 173"/>
                <a:gd name="T59" fmla="*/ 141 h 173"/>
                <a:gd name="T60" fmla="*/ 127 w 173"/>
                <a:gd name="T61" fmla="*/ 153 h 173"/>
                <a:gd name="T62" fmla="*/ 152 w 173"/>
                <a:gd name="T63" fmla="*/ 170 h 173"/>
                <a:gd name="T64" fmla="*/ 173 w 173"/>
                <a:gd name="T65" fmla="*/ 131 h 173"/>
                <a:gd name="T66" fmla="*/ 157 w 173"/>
                <a:gd name="T67" fmla="*/ 123 h 173"/>
                <a:gd name="T68" fmla="*/ 150 w 173"/>
                <a:gd name="T69" fmla="*/ 150 h 173"/>
                <a:gd name="T70" fmla="*/ 137 w 173"/>
                <a:gd name="T71" fmla="*/ 138 h 173"/>
                <a:gd name="T72" fmla="*/ 130 w 173"/>
                <a:gd name="T73" fmla="*/ 126 h 173"/>
                <a:gd name="T74" fmla="*/ 159 w 173"/>
                <a:gd name="T75" fmla="*/ 65 h 173"/>
                <a:gd name="T76" fmla="*/ 143 w 173"/>
                <a:gd name="T77" fmla="*/ 58 h 173"/>
                <a:gd name="T78" fmla="*/ 123 w 173"/>
                <a:gd name="T79" fmla="*/ 105 h 173"/>
                <a:gd name="T80" fmla="*/ 120 w 173"/>
                <a:gd name="T81" fmla="*/ 96 h 173"/>
                <a:gd name="T82" fmla="*/ 114 w 173"/>
                <a:gd name="T83" fmla="*/ 45 h 173"/>
                <a:gd name="T84" fmla="*/ 169 w 173"/>
                <a:gd name="T85" fmla="*/ 45 h 173"/>
                <a:gd name="T86" fmla="*/ 169 w 173"/>
                <a:gd name="T87" fmla="*/ 28 h 173"/>
                <a:gd name="T88" fmla="*/ 147 w 173"/>
                <a:gd name="T89" fmla="*/ 28 h 173"/>
                <a:gd name="T90" fmla="*/ 155 w 173"/>
                <a:gd name="T91" fmla="*/ 20 h 173"/>
                <a:gd name="T92" fmla="*/ 134 w 173"/>
                <a:gd name="T9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3" h="173">
                  <a:moveTo>
                    <a:pt x="134" y="0"/>
                  </a:moveTo>
                  <a:lnTo>
                    <a:pt x="134" y="0"/>
                  </a:lnTo>
                  <a:lnTo>
                    <a:pt x="122" y="11"/>
                  </a:lnTo>
                  <a:cubicBezTo>
                    <a:pt x="130" y="17"/>
                    <a:pt x="137" y="23"/>
                    <a:pt x="142" y="28"/>
                  </a:cubicBezTo>
                  <a:lnTo>
                    <a:pt x="113" y="28"/>
                  </a:lnTo>
                  <a:cubicBezTo>
                    <a:pt x="113" y="20"/>
                    <a:pt x="112" y="10"/>
                    <a:pt x="112" y="1"/>
                  </a:cubicBezTo>
                  <a:lnTo>
                    <a:pt x="94" y="1"/>
                  </a:lnTo>
                  <a:cubicBezTo>
                    <a:pt x="94" y="10"/>
                    <a:pt x="94" y="19"/>
                    <a:pt x="95" y="28"/>
                  </a:cubicBezTo>
                  <a:lnTo>
                    <a:pt x="18" y="28"/>
                  </a:lnTo>
                  <a:lnTo>
                    <a:pt x="18" y="90"/>
                  </a:lnTo>
                  <a:cubicBezTo>
                    <a:pt x="18" y="120"/>
                    <a:pt x="11" y="144"/>
                    <a:pt x="0" y="161"/>
                  </a:cubicBezTo>
                  <a:lnTo>
                    <a:pt x="13" y="173"/>
                  </a:lnTo>
                  <a:cubicBezTo>
                    <a:pt x="27" y="152"/>
                    <a:pt x="35" y="124"/>
                    <a:pt x="36" y="90"/>
                  </a:cubicBezTo>
                  <a:lnTo>
                    <a:pt x="36" y="89"/>
                  </a:lnTo>
                  <a:lnTo>
                    <a:pt x="64" y="89"/>
                  </a:lnTo>
                  <a:cubicBezTo>
                    <a:pt x="64" y="108"/>
                    <a:pt x="63" y="121"/>
                    <a:pt x="62" y="125"/>
                  </a:cubicBezTo>
                  <a:cubicBezTo>
                    <a:pt x="61" y="129"/>
                    <a:pt x="59" y="132"/>
                    <a:pt x="55" y="132"/>
                  </a:cubicBezTo>
                  <a:cubicBezTo>
                    <a:pt x="50" y="132"/>
                    <a:pt x="44" y="131"/>
                    <a:pt x="37" y="131"/>
                  </a:cubicBezTo>
                  <a:lnTo>
                    <a:pt x="42" y="147"/>
                  </a:lnTo>
                  <a:cubicBezTo>
                    <a:pt x="48" y="148"/>
                    <a:pt x="53" y="148"/>
                    <a:pt x="57" y="148"/>
                  </a:cubicBezTo>
                  <a:cubicBezTo>
                    <a:pt x="67" y="148"/>
                    <a:pt x="73" y="144"/>
                    <a:pt x="76" y="136"/>
                  </a:cubicBezTo>
                  <a:cubicBezTo>
                    <a:pt x="79" y="127"/>
                    <a:pt x="81" y="106"/>
                    <a:pt x="81" y="72"/>
                  </a:cubicBezTo>
                  <a:lnTo>
                    <a:pt x="36" y="72"/>
                  </a:lnTo>
                  <a:lnTo>
                    <a:pt x="36" y="45"/>
                  </a:lnTo>
                  <a:lnTo>
                    <a:pt x="96" y="45"/>
                  </a:lnTo>
                  <a:cubicBezTo>
                    <a:pt x="97" y="68"/>
                    <a:pt x="100" y="87"/>
                    <a:pt x="104" y="102"/>
                  </a:cubicBezTo>
                  <a:cubicBezTo>
                    <a:pt x="106" y="109"/>
                    <a:pt x="108" y="117"/>
                    <a:pt x="111" y="123"/>
                  </a:cubicBezTo>
                  <a:cubicBezTo>
                    <a:pt x="98" y="139"/>
                    <a:pt x="83" y="150"/>
                    <a:pt x="65" y="158"/>
                  </a:cubicBezTo>
                  <a:lnTo>
                    <a:pt x="75" y="173"/>
                  </a:lnTo>
                  <a:cubicBezTo>
                    <a:pt x="92" y="166"/>
                    <a:pt x="106" y="155"/>
                    <a:pt x="119" y="141"/>
                  </a:cubicBezTo>
                  <a:cubicBezTo>
                    <a:pt x="121" y="146"/>
                    <a:pt x="124" y="150"/>
                    <a:pt x="127" y="153"/>
                  </a:cubicBezTo>
                  <a:cubicBezTo>
                    <a:pt x="136" y="164"/>
                    <a:pt x="144" y="170"/>
                    <a:pt x="152" y="170"/>
                  </a:cubicBezTo>
                  <a:cubicBezTo>
                    <a:pt x="161" y="170"/>
                    <a:pt x="168" y="157"/>
                    <a:pt x="173" y="131"/>
                  </a:cubicBezTo>
                  <a:lnTo>
                    <a:pt x="157" y="123"/>
                  </a:lnTo>
                  <a:cubicBezTo>
                    <a:pt x="154" y="141"/>
                    <a:pt x="152" y="150"/>
                    <a:pt x="150" y="150"/>
                  </a:cubicBezTo>
                  <a:cubicBezTo>
                    <a:pt x="147" y="150"/>
                    <a:pt x="142" y="146"/>
                    <a:pt x="137" y="138"/>
                  </a:cubicBezTo>
                  <a:cubicBezTo>
                    <a:pt x="135" y="134"/>
                    <a:pt x="133" y="131"/>
                    <a:pt x="130" y="126"/>
                  </a:cubicBezTo>
                  <a:cubicBezTo>
                    <a:pt x="142" y="110"/>
                    <a:pt x="151" y="89"/>
                    <a:pt x="159" y="65"/>
                  </a:cubicBezTo>
                  <a:lnTo>
                    <a:pt x="143" y="58"/>
                  </a:lnTo>
                  <a:cubicBezTo>
                    <a:pt x="137" y="76"/>
                    <a:pt x="131" y="92"/>
                    <a:pt x="123" y="105"/>
                  </a:cubicBezTo>
                  <a:cubicBezTo>
                    <a:pt x="122" y="102"/>
                    <a:pt x="121" y="99"/>
                    <a:pt x="120" y="96"/>
                  </a:cubicBezTo>
                  <a:cubicBezTo>
                    <a:pt x="117" y="84"/>
                    <a:pt x="115" y="67"/>
                    <a:pt x="114" y="45"/>
                  </a:cubicBezTo>
                  <a:lnTo>
                    <a:pt x="169" y="45"/>
                  </a:lnTo>
                  <a:lnTo>
                    <a:pt x="169" y="28"/>
                  </a:lnTo>
                  <a:lnTo>
                    <a:pt x="147" y="28"/>
                  </a:lnTo>
                  <a:lnTo>
                    <a:pt x="155" y="20"/>
                  </a:lnTo>
                  <a:cubicBezTo>
                    <a:pt x="149" y="13"/>
                    <a:pt x="142" y="6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29" name="Freeform 224"/>
            <p:cNvSpPr/>
            <p:nvPr/>
          </p:nvSpPr>
          <p:spPr bwMode="auto">
            <a:xfrm>
              <a:off x="1639888" y="2497138"/>
              <a:ext cx="31750" cy="0"/>
            </a:xfrm>
            <a:custGeom>
              <a:avLst/>
              <a:gdLst>
                <a:gd name="T0" fmla="*/ 0 w 36"/>
                <a:gd name="T1" fmla="*/ 0 w 36"/>
                <a:gd name="T2" fmla="*/ 36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0" name="Freeform 225"/>
            <p:cNvSpPr>
              <a:spLocks noEditPoints="1"/>
            </p:cNvSpPr>
            <p:nvPr/>
          </p:nvSpPr>
          <p:spPr bwMode="auto">
            <a:xfrm>
              <a:off x="1671638" y="2454275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1" name="Freeform 226"/>
            <p:cNvSpPr>
              <a:spLocks noEditPoints="1"/>
            </p:cNvSpPr>
            <p:nvPr/>
          </p:nvSpPr>
          <p:spPr bwMode="auto">
            <a:xfrm>
              <a:off x="1671638" y="2454275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2" name="Freeform 227"/>
            <p:cNvSpPr/>
            <p:nvPr/>
          </p:nvSpPr>
          <p:spPr bwMode="auto">
            <a:xfrm>
              <a:off x="2435225" y="2497138"/>
              <a:ext cx="31750" cy="0"/>
            </a:xfrm>
            <a:custGeom>
              <a:avLst/>
              <a:gdLst>
                <a:gd name="T0" fmla="*/ 0 w 37"/>
                <a:gd name="T1" fmla="*/ 0 w 37"/>
                <a:gd name="T2" fmla="*/ 37 w 3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">
                  <a:moveTo>
                    <a:pt x="0" y="0"/>
                  </a:move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3" name="Freeform 228"/>
            <p:cNvSpPr>
              <a:spLocks noEditPoints="1"/>
            </p:cNvSpPr>
            <p:nvPr/>
          </p:nvSpPr>
          <p:spPr bwMode="auto">
            <a:xfrm>
              <a:off x="2466975" y="2454275"/>
              <a:ext cx="115887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4" name="Freeform 229"/>
            <p:cNvSpPr>
              <a:spLocks noEditPoints="1"/>
            </p:cNvSpPr>
            <p:nvPr/>
          </p:nvSpPr>
          <p:spPr bwMode="auto">
            <a:xfrm>
              <a:off x="2466975" y="2454275"/>
              <a:ext cx="115887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5" name="Freeform 230"/>
            <p:cNvSpPr/>
            <p:nvPr/>
          </p:nvSpPr>
          <p:spPr bwMode="auto">
            <a:xfrm>
              <a:off x="3230563" y="2497138"/>
              <a:ext cx="31750" cy="0"/>
            </a:xfrm>
            <a:custGeom>
              <a:avLst/>
              <a:gdLst>
                <a:gd name="T0" fmla="*/ 0 w 36"/>
                <a:gd name="T1" fmla="*/ 0 w 36"/>
                <a:gd name="T2" fmla="*/ 36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6" name="Freeform 231"/>
            <p:cNvSpPr>
              <a:spLocks noEditPoints="1"/>
            </p:cNvSpPr>
            <p:nvPr/>
          </p:nvSpPr>
          <p:spPr bwMode="auto">
            <a:xfrm>
              <a:off x="3262313" y="2454275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7" name="Freeform 232"/>
            <p:cNvSpPr>
              <a:spLocks noEditPoints="1"/>
            </p:cNvSpPr>
            <p:nvPr/>
          </p:nvSpPr>
          <p:spPr bwMode="auto">
            <a:xfrm>
              <a:off x="3262313" y="2454275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8" name="Freeform 233"/>
            <p:cNvSpPr>
              <a:spLocks noEditPoints="1"/>
            </p:cNvSpPr>
            <p:nvPr/>
          </p:nvSpPr>
          <p:spPr bwMode="auto">
            <a:xfrm>
              <a:off x="4368800" y="2079625"/>
              <a:ext cx="2608262" cy="3355975"/>
            </a:xfrm>
            <a:custGeom>
              <a:avLst/>
              <a:gdLst>
                <a:gd name="T0" fmla="*/ 107 w 2914"/>
                <a:gd name="T1" fmla="*/ 0 h 3738"/>
                <a:gd name="T2" fmla="*/ 320 w 2914"/>
                <a:gd name="T3" fmla="*/ 0 h 3738"/>
                <a:gd name="T4" fmla="*/ 534 w 2914"/>
                <a:gd name="T5" fmla="*/ 0 h 3738"/>
                <a:gd name="T6" fmla="*/ 747 w 2914"/>
                <a:gd name="T7" fmla="*/ 0 h 3738"/>
                <a:gd name="T8" fmla="*/ 960 w 2914"/>
                <a:gd name="T9" fmla="*/ 0 h 3738"/>
                <a:gd name="T10" fmla="*/ 1174 w 2914"/>
                <a:gd name="T11" fmla="*/ 0 h 3738"/>
                <a:gd name="T12" fmla="*/ 1387 w 2914"/>
                <a:gd name="T13" fmla="*/ 0 h 3738"/>
                <a:gd name="T14" fmla="*/ 1600 w 2914"/>
                <a:gd name="T15" fmla="*/ 0 h 3738"/>
                <a:gd name="T16" fmla="*/ 1814 w 2914"/>
                <a:gd name="T17" fmla="*/ 0 h 3738"/>
                <a:gd name="T18" fmla="*/ 2027 w 2914"/>
                <a:gd name="T19" fmla="*/ 0 h 3738"/>
                <a:gd name="T20" fmla="*/ 2240 w 2914"/>
                <a:gd name="T21" fmla="*/ 0 h 3738"/>
                <a:gd name="T22" fmla="*/ 2454 w 2914"/>
                <a:gd name="T23" fmla="*/ 0 h 3738"/>
                <a:gd name="T24" fmla="*/ 2667 w 2914"/>
                <a:gd name="T25" fmla="*/ 0 h 3738"/>
                <a:gd name="T26" fmla="*/ 2880 w 2914"/>
                <a:gd name="T27" fmla="*/ 0 h 3738"/>
                <a:gd name="T28" fmla="*/ 2914 w 2914"/>
                <a:gd name="T29" fmla="*/ 180 h 3738"/>
                <a:gd name="T30" fmla="*/ 2914 w 2914"/>
                <a:gd name="T31" fmla="*/ 394 h 3738"/>
                <a:gd name="T32" fmla="*/ 2914 w 2914"/>
                <a:gd name="T33" fmla="*/ 607 h 3738"/>
                <a:gd name="T34" fmla="*/ 2914 w 2914"/>
                <a:gd name="T35" fmla="*/ 820 h 3738"/>
                <a:gd name="T36" fmla="*/ 2914 w 2914"/>
                <a:gd name="T37" fmla="*/ 1034 h 3738"/>
                <a:gd name="T38" fmla="*/ 2914 w 2914"/>
                <a:gd name="T39" fmla="*/ 1247 h 3738"/>
                <a:gd name="T40" fmla="*/ 2914 w 2914"/>
                <a:gd name="T41" fmla="*/ 1460 h 3738"/>
                <a:gd name="T42" fmla="*/ 2914 w 2914"/>
                <a:gd name="T43" fmla="*/ 1674 h 3738"/>
                <a:gd name="T44" fmla="*/ 2914 w 2914"/>
                <a:gd name="T45" fmla="*/ 1887 h 3738"/>
                <a:gd name="T46" fmla="*/ 2914 w 2914"/>
                <a:gd name="T47" fmla="*/ 2100 h 3738"/>
                <a:gd name="T48" fmla="*/ 2914 w 2914"/>
                <a:gd name="T49" fmla="*/ 2314 h 3738"/>
                <a:gd name="T50" fmla="*/ 2914 w 2914"/>
                <a:gd name="T51" fmla="*/ 2527 h 3738"/>
                <a:gd name="T52" fmla="*/ 2914 w 2914"/>
                <a:gd name="T53" fmla="*/ 2740 h 3738"/>
                <a:gd name="T54" fmla="*/ 2914 w 2914"/>
                <a:gd name="T55" fmla="*/ 2954 h 3738"/>
                <a:gd name="T56" fmla="*/ 2914 w 2914"/>
                <a:gd name="T57" fmla="*/ 3167 h 3738"/>
                <a:gd name="T58" fmla="*/ 2914 w 2914"/>
                <a:gd name="T59" fmla="*/ 3380 h 3738"/>
                <a:gd name="T60" fmla="*/ 2914 w 2914"/>
                <a:gd name="T61" fmla="*/ 3594 h 3738"/>
                <a:gd name="T62" fmla="*/ 2914 w 2914"/>
                <a:gd name="T63" fmla="*/ 3738 h 3738"/>
                <a:gd name="T64" fmla="*/ 2738 w 2914"/>
                <a:gd name="T65" fmla="*/ 3738 h 3738"/>
                <a:gd name="T66" fmla="*/ 2525 w 2914"/>
                <a:gd name="T67" fmla="*/ 3738 h 3738"/>
                <a:gd name="T68" fmla="*/ 2311 w 2914"/>
                <a:gd name="T69" fmla="*/ 3738 h 3738"/>
                <a:gd name="T70" fmla="*/ 2098 w 2914"/>
                <a:gd name="T71" fmla="*/ 3738 h 3738"/>
                <a:gd name="T72" fmla="*/ 1885 w 2914"/>
                <a:gd name="T73" fmla="*/ 3738 h 3738"/>
                <a:gd name="T74" fmla="*/ 1671 w 2914"/>
                <a:gd name="T75" fmla="*/ 3738 h 3738"/>
                <a:gd name="T76" fmla="*/ 1458 w 2914"/>
                <a:gd name="T77" fmla="*/ 3738 h 3738"/>
                <a:gd name="T78" fmla="*/ 1245 w 2914"/>
                <a:gd name="T79" fmla="*/ 3738 h 3738"/>
                <a:gd name="T80" fmla="*/ 1031 w 2914"/>
                <a:gd name="T81" fmla="*/ 3738 h 3738"/>
                <a:gd name="T82" fmla="*/ 818 w 2914"/>
                <a:gd name="T83" fmla="*/ 3738 h 3738"/>
                <a:gd name="T84" fmla="*/ 605 w 2914"/>
                <a:gd name="T85" fmla="*/ 3738 h 3738"/>
                <a:gd name="T86" fmla="*/ 391 w 2914"/>
                <a:gd name="T87" fmla="*/ 3738 h 3738"/>
                <a:gd name="T88" fmla="*/ 178 w 2914"/>
                <a:gd name="T89" fmla="*/ 3738 h 3738"/>
                <a:gd name="T90" fmla="*/ 0 w 2914"/>
                <a:gd name="T91" fmla="*/ 3703 h 3738"/>
                <a:gd name="T92" fmla="*/ 0 w 2914"/>
                <a:gd name="T93" fmla="*/ 3489 h 3738"/>
                <a:gd name="T94" fmla="*/ 0 w 2914"/>
                <a:gd name="T95" fmla="*/ 3276 h 3738"/>
                <a:gd name="T96" fmla="*/ 0 w 2914"/>
                <a:gd name="T97" fmla="*/ 3063 h 3738"/>
                <a:gd name="T98" fmla="*/ 0 w 2914"/>
                <a:gd name="T99" fmla="*/ 2849 h 3738"/>
                <a:gd name="T100" fmla="*/ 0 w 2914"/>
                <a:gd name="T101" fmla="*/ 2636 h 3738"/>
                <a:gd name="T102" fmla="*/ 0 w 2914"/>
                <a:gd name="T103" fmla="*/ 2423 h 3738"/>
                <a:gd name="T104" fmla="*/ 0 w 2914"/>
                <a:gd name="T105" fmla="*/ 2209 h 3738"/>
                <a:gd name="T106" fmla="*/ 0 w 2914"/>
                <a:gd name="T107" fmla="*/ 1996 h 3738"/>
                <a:gd name="T108" fmla="*/ 0 w 2914"/>
                <a:gd name="T109" fmla="*/ 1783 h 3738"/>
                <a:gd name="T110" fmla="*/ 0 w 2914"/>
                <a:gd name="T111" fmla="*/ 1569 h 3738"/>
                <a:gd name="T112" fmla="*/ 0 w 2914"/>
                <a:gd name="T113" fmla="*/ 1356 h 3738"/>
                <a:gd name="T114" fmla="*/ 0 w 2914"/>
                <a:gd name="T115" fmla="*/ 1143 h 3738"/>
                <a:gd name="T116" fmla="*/ 0 w 2914"/>
                <a:gd name="T117" fmla="*/ 929 h 3738"/>
                <a:gd name="T118" fmla="*/ 0 w 2914"/>
                <a:gd name="T119" fmla="*/ 716 h 3738"/>
                <a:gd name="T120" fmla="*/ 0 w 2914"/>
                <a:gd name="T121" fmla="*/ 503 h 3738"/>
                <a:gd name="T122" fmla="*/ 0 w 2914"/>
                <a:gd name="T123" fmla="*/ 289 h 3738"/>
                <a:gd name="T124" fmla="*/ 0 w 2914"/>
                <a:gd name="T125" fmla="*/ 76 h 3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14" h="3738">
                  <a:moveTo>
                    <a:pt x="0" y="0"/>
                  </a:moveTo>
                  <a:lnTo>
                    <a:pt x="0" y="0"/>
                  </a:lnTo>
                  <a:lnTo>
                    <a:pt x="107" y="0"/>
                  </a:lnTo>
                  <a:moveTo>
                    <a:pt x="214" y="0"/>
                  </a:moveTo>
                  <a:lnTo>
                    <a:pt x="214" y="0"/>
                  </a:lnTo>
                  <a:lnTo>
                    <a:pt x="320" y="0"/>
                  </a:lnTo>
                  <a:moveTo>
                    <a:pt x="427" y="0"/>
                  </a:moveTo>
                  <a:lnTo>
                    <a:pt x="427" y="0"/>
                  </a:lnTo>
                  <a:lnTo>
                    <a:pt x="534" y="0"/>
                  </a:lnTo>
                  <a:moveTo>
                    <a:pt x="640" y="0"/>
                  </a:moveTo>
                  <a:lnTo>
                    <a:pt x="640" y="0"/>
                  </a:lnTo>
                  <a:lnTo>
                    <a:pt x="747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960" y="0"/>
                  </a:lnTo>
                  <a:moveTo>
                    <a:pt x="1067" y="0"/>
                  </a:moveTo>
                  <a:lnTo>
                    <a:pt x="1067" y="0"/>
                  </a:lnTo>
                  <a:lnTo>
                    <a:pt x="1174" y="0"/>
                  </a:lnTo>
                  <a:moveTo>
                    <a:pt x="1280" y="0"/>
                  </a:moveTo>
                  <a:lnTo>
                    <a:pt x="1280" y="0"/>
                  </a:lnTo>
                  <a:lnTo>
                    <a:pt x="1387" y="0"/>
                  </a:lnTo>
                  <a:moveTo>
                    <a:pt x="1494" y="0"/>
                  </a:moveTo>
                  <a:lnTo>
                    <a:pt x="1494" y="0"/>
                  </a:lnTo>
                  <a:lnTo>
                    <a:pt x="1600" y="0"/>
                  </a:lnTo>
                  <a:moveTo>
                    <a:pt x="1707" y="0"/>
                  </a:moveTo>
                  <a:lnTo>
                    <a:pt x="1707" y="0"/>
                  </a:lnTo>
                  <a:lnTo>
                    <a:pt x="1814" y="0"/>
                  </a:lnTo>
                  <a:moveTo>
                    <a:pt x="1920" y="0"/>
                  </a:moveTo>
                  <a:lnTo>
                    <a:pt x="1920" y="0"/>
                  </a:lnTo>
                  <a:lnTo>
                    <a:pt x="2027" y="0"/>
                  </a:lnTo>
                  <a:moveTo>
                    <a:pt x="2134" y="0"/>
                  </a:moveTo>
                  <a:lnTo>
                    <a:pt x="2134" y="0"/>
                  </a:lnTo>
                  <a:lnTo>
                    <a:pt x="2240" y="0"/>
                  </a:lnTo>
                  <a:moveTo>
                    <a:pt x="2347" y="0"/>
                  </a:moveTo>
                  <a:lnTo>
                    <a:pt x="2347" y="0"/>
                  </a:lnTo>
                  <a:lnTo>
                    <a:pt x="2454" y="0"/>
                  </a:lnTo>
                  <a:moveTo>
                    <a:pt x="2560" y="0"/>
                  </a:moveTo>
                  <a:lnTo>
                    <a:pt x="2560" y="0"/>
                  </a:lnTo>
                  <a:lnTo>
                    <a:pt x="2667" y="0"/>
                  </a:lnTo>
                  <a:moveTo>
                    <a:pt x="2774" y="0"/>
                  </a:moveTo>
                  <a:lnTo>
                    <a:pt x="2774" y="0"/>
                  </a:lnTo>
                  <a:lnTo>
                    <a:pt x="2880" y="0"/>
                  </a:lnTo>
                  <a:moveTo>
                    <a:pt x="2914" y="74"/>
                  </a:moveTo>
                  <a:lnTo>
                    <a:pt x="2914" y="74"/>
                  </a:lnTo>
                  <a:lnTo>
                    <a:pt x="2914" y="180"/>
                  </a:lnTo>
                  <a:moveTo>
                    <a:pt x="2914" y="287"/>
                  </a:moveTo>
                  <a:lnTo>
                    <a:pt x="2914" y="287"/>
                  </a:lnTo>
                  <a:lnTo>
                    <a:pt x="2914" y="394"/>
                  </a:lnTo>
                  <a:moveTo>
                    <a:pt x="2914" y="500"/>
                  </a:moveTo>
                  <a:lnTo>
                    <a:pt x="2914" y="500"/>
                  </a:lnTo>
                  <a:lnTo>
                    <a:pt x="2914" y="607"/>
                  </a:lnTo>
                  <a:moveTo>
                    <a:pt x="2914" y="714"/>
                  </a:moveTo>
                  <a:lnTo>
                    <a:pt x="2914" y="714"/>
                  </a:lnTo>
                  <a:lnTo>
                    <a:pt x="2914" y="820"/>
                  </a:lnTo>
                  <a:moveTo>
                    <a:pt x="2914" y="927"/>
                  </a:moveTo>
                  <a:lnTo>
                    <a:pt x="2914" y="927"/>
                  </a:lnTo>
                  <a:lnTo>
                    <a:pt x="2914" y="1034"/>
                  </a:lnTo>
                  <a:moveTo>
                    <a:pt x="2914" y="1140"/>
                  </a:moveTo>
                  <a:lnTo>
                    <a:pt x="2914" y="1140"/>
                  </a:lnTo>
                  <a:lnTo>
                    <a:pt x="2914" y="1247"/>
                  </a:lnTo>
                  <a:moveTo>
                    <a:pt x="2914" y="1354"/>
                  </a:moveTo>
                  <a:lnTo>
                    <a:pt x="2914" y="1354"/>
                  </a:lnTo>
                  <a:lnTo>
                    <a:pt x="2914" y="1460"/>
                  </a:lnTo>
                  <a:moveTo>
                    <a:pt x="2914" y="1567"/>
                  </a:moveTo>
                  <a:lnTo>
                    <a:pt x="2914" y="1567"/>
                  </a:lnTo>
                  <a:lnTo>
                    <a:pt x="2914" y="1674"/>
                  </a:lnTo>
                  <a:moveTo>
                    <a:pt x="2914" y="1780"/>
                  </a:moveTo>
                  <a:lnTo>
                    <a:pt x="2914" y="1780"/>
                  </a:lnTo>
                  <a:lnTo>
                    <a:pt x="2914" y="1887"/>
                  </a:lnTo>
                  <a:moveTo>
                    <a:pt x="2914" y="1994"/>
                  </a:moveTo>
                  <a:lnTo>
                    <a:pt x="2914" y="1994"/>
                  </a:lnTo>
                  <a:lnTo>
                    <a:pt x="2914" y="2100"/>
                  </a:lnTo>
                  <a:moveTo>
                    <a:pt x="2914" y="2207"/>
                  </a:moveTo>
                  <a:lnTo>
                    <a:pt x="2914" y="2207"/>
                  </a:lnTo>
                  <a:lnTo>
                    <a:pt x="2914" y="2314"/>
                  </a:lnTo>
                  <a:moveTo>
                    <a:pt x="2914" y="2420"/>
                  </a:moveTo>
                  <a:lnTo>
                    <a:pt x="2914" y="2420"/>
                  </a:lnTo>
                  <a:lnTo>
                    <a:pt x="2914" y="2527"/>
                  </a:lnTo>
                  <a:moveTo>
                    <a:pt x="2914" y="2634"/>
                  </a:moveTo>
                  <a:lnTo>
                    <a:pt x="2914" y="2634"/>
                  </a:lnTo>
                  <a:lnTo>
                    <a:pt x="2914" y="2740"/>
                  </a:lnTo>
                  <a:moveTo>
                    <a:pt x="2914" y="2847"/>
                  </a:moveTo>
                  <a:lnTo>
                    <a:pt x="2914" y="2847"/>
                  </a:lnTo>
                  <a:lnTo>
                    <a:pt x="2914" y="2954"/>
                  </a:lnTo>
                  <a:moveTo>
                    <a:pt x="2914" y="3060"/>
                  </a:moveTo>
                  <a:lnTo>
                    <a:pt x="2914" y="3060"/>
                  </a:lnTo>
                  <a:lnTo>
                    <a:pt x="2914" y="3167"/>
                  </a:lnTo>
                  <a:moveTo>
                    <a:pt x="2914" y="3274"/>
                  </a:moveTo>
                  <a:lnTo>
                    <a:pt x="2914" y="3274"/>
                  </a:lnTo>
                  <a:lnTo>
                    <a:pt x="2914" y="3380"/>
                  </a:lnTo>
                  <a:moveTo>
                    <a:pt x="2914" y="3487"/>
                  </a:moveTo>
                  <a:lnTo>
                    <a:pt x="2914" y="3487"/>
                  </a:lnTo>
                  <a:lnTo>
                    <a:pt x="2914" y="3594"/>
                  </a:lnTo>
                  <a:moveTo>
                    <a:pt x="2914" y="3700"/>
                  </a:moveTo>
                  <a:lnTo>
                    <a:pt x="2914" y="3700"/>
                  </a:lnTo>
                  <a:lnTo>
                    <a:pt x="2914" y="3738"/>
                  </a:lnTo>
                  <a:lnTo>
                    <a:pt x="2845" y="3738"/>
                  </a:lnTo>
                  <a:moveTo>
                    <a:pt x="2738" y="3738"/>
                  </a:moveTo>
                  <a:lnTo>
                    <a:pt x="2738" y="3738"/>
                  </a:lnTo>
                  <a:lnTo>
                    <a:pt x="2631" y="3738"/>
                  </a:lnTo>
                  <a:moveTo>
                    <a:pt x="2525" y="3738"/>
                  </a:moveTo>
                  <a:lnTo>
                    <a:pt x="2525" y="3738"/>
                  </a:lnTo>
                  <a:lnTo>
                    <a:pt x="2418" y="3738"/>
                  </a:lnTo>
                  <a:moveTo>
                    <a:pt x="2311" y="3738"/>
                  </a:moveTo>
                  <a:lnTo>
                    <a:pt x="2311" y="3738"/>
                  </a:lnTo>
                  <a:lnTo>
                    <a:pt x="2205" y="3738"/>
                  </a:lnTo>
                  <a:moveTo>
                    <a:pt x="2098" y="3738"/>
                  </a:moveTo>
                  <a:lnTo>
                    <a:pt x="2098" y="3738"/>
                  </a:lnTo>
                  <a:lnTo>
                    <a:pt x="1991" y="3738"/>
                  </a:lnTo>
                  <a:moveTo>
                    <a:pt x="1885" y="3738"/>
                  </a:moveTo>
                  <a:lnTo>
                    <a:pt x="1885" y="3738"/>
                  </a:lnTo>
                  <a:lnTo>
                    <a:pt x="1778" y="3738"/>
                  </a:lnTo>
                  <a:moveTo>
                    <a:pt x="1671" y="3738"/>
                  </a:moveTo>
                  <a:lnTo>
                    <a:pt x="1671" y="3738"/>
                  </a:lnTo>
                  <a:lnTo>
                    <a:pt x="1565" y="3738"/>
                  </a:lnTo>
                  <a:moveTo>
                    <a:pt x="1458" y="3738"/>
                  </a:moveTo>
                  <a:lnTo>
                    <a:pt x="1458" y="3738"/>
                  </a:lnTo>
                  <a:lnTo>
                    <a:pt x="1351" y="3738"/>
                  </a:lnTo>
                  <a:moveTo>
                    <a:pt x="1245" y="3738"/>
                  </a:moveTo>
                  <a:lnTo>
                    <a:pt x="1245" y="3738"/>
                  </a:lnTo>
                  <a:lnTo>
                    <a:pt x="1138" y="3738"/>
                  </a:lnTo>
                  <a:moveTo>
                    <a:pt x="1031" y="3738"/>
                  </a:moveTo>
                  <a:lnTo>
                    <a:pt x="1031" y="3738"/>
                  </a:lnTo>
                  <a:lnTo>
                    <a:pt x="925" y="3738"/>
                  </a:lnTo>
                  <a:moveTo>
                    <a:pt x="818" y="3738"/>
                  </a:moveTo>
                  <a:lnTo>
                    <a:pt x="818" y="3738"/>
                  </a:lnTo>
                  <a:lnTo>
                    <a:pt x="711" y="3738"/>
                  </a:lnTo>
                  <a:moveTo>
                    <a:pt x="605" y="3738"/>
                  </a:moveTo>
                  <a:lnTo>
                    <a:pt x="605" y="3738"/>
                  </a:lnTo>
                  <a:lnTo>
                    <a:pt x="498" y="3738"/>
                  </a:lnTo>
                  <a:moveTo>
                    <a:pt x="391" y="3738"/>
                  </a:moveTo>
                  <a:lnTo>
                    <a:pt x="391" y="3738"/>
                  </a:lnTo>
                  <a:lnTo>
                    <a:pt x="285" y="3738"/>
                  </a:lnTo>
                  <a:moveTo>
                    <a:pt x="178" y="3738"/>
                  </a:moveTo>
                  <a:lnTo>
                    <a:pt x="178" y="3738"/>
                  </a:lnTo>
                  <a:lnTo>
                    <a:pt x="71" y="3738"/>
                  </a:lnTo>
                  <a:moveTo>
                    <a:pt x="0" y="3703"/>
                  </a:moveTo>
                  <a:lnTo>
                    <a:pt x="0" y="3703"/>
                  </a:lnTo>
                  <a:lnTo>
                    <a:pt x="0" y="3596"/>
                  </a:lnTo>
                  <a:moveTo>
                    <a:pt x="0" y="3489"/>
                  </a:moveTo>
                  <a:lnTo>
                    <a:pt x="0" y="3489"/>
                  </a:lnTo>
                  <a:lnTo>
                    <a:pt x="0" y="3383"/>
                  </a:lnTo>
                  <a:moveTo>
                    <a:pt x="0" y="3276"/>
                  </a:moveTo>
                  <a:lnTo>
                    <a:pt x="0" y="3276"/>
                  </a:lnTo>
                  <a:lnTo>
                    <a:pt x="0" y="3169"/>
                  </a:lnTo>
                  <a:moveTo>
                    <a:pt x="0" y="3063"/>
                  </a:moveTo>
                  <a:lnTo>
                    <a:pt x="0" y="3063"/>
                  </a:lnTo>
                  <a:lnTo>
                    <a:pt x="0" y="2956"/>
                  </a:lnTo>
                  <a:moveTo>
                    <a:pt x="0" y="2849"/>
                  </a:moveTo>
                  <a:lnTo>
                    <a:pt x="0" y="2849"/>
                  </a:lnTo>
                  <a:lnTo>
                    <a:pt x="0" y="2743"/>
                  </a:lnTo>
                  <a:moveTo>
                    <a:pt x="0" y="2636"/>
                  </a:moveTo>
                  <a:lnTo>
                    <a:pt x="0" y="2636"/>
                  </a:lnTo>
                  <a:lnTo>
                    <a:pt x="0" y="2529"/>
                  </a:lnTo>
                  <a:moveTo>
                    <a:pt x="0" y="2423"/>
                  </a:moveTo>
                  <a:lnTo>
                    <a:pt x="0" y="2423"/>
                  </a:lnTo>
                  <a:lnTo>
                    <a:pt x="0" y="2316"/>
                  </a:lnTo>
                  <a:moveTo>
                    <a:pt x="0" y="2209"/>
                  </a:moveTo>
                  <a:lnTo>
                    <a:pt x="0" y="2209"/>
                  </a:lnTo>
                  <a:lnTo>
                    <a:pt x="0" y="2103"/>
                  </a:lnTo>
                  <a:moveTo>
                    <a:pt x="0" y="1996"/>
                  </a:moveTo>
                  <a:lnTo>
                    <a:pt x="0" y="1996"/>
                  </a:lnTo>
                  <a:lnTo>
                    <a:pt x="0" y="1889"/>
                  </a:lnTo>
                  <a:moveTo>
                    <a:pt x="0" y="1783"/>
                  </a:moveTo>
                  <a:lnTo>
                    <a:pt x="0" y="1783"/>
                  </a:lnTo>
                  <a:lnTo>
                    <a:pt x="0" y="1676"/>
                  </a:lnTo>
                  <a:moveTo>
                    <a:pt x="0" y="1569"/>
                  </a:moveTo>
                  <a:lnTo>
                    <a:pt x="0" y="1569"/>
                  </a:lnTo>
                  <a:lnTo>
                    <a:pt x="0" y="1463"/>
                  </a:lnTo>
                  <a:moveTo>
                    <a:pt x="0" y="1356"/>
                  </a:moveTo>
                  <a:lnTo>
                    <a:pt x="0" y="1356"/>
                  </a:lnTo>
                  <a:lnTo>
                    <a:pt x="0" y="1249"/>
                  </a:lnTo>
                  <a:moveTo>
                    <a:pt x="0" y="1143"/>
                  </a:moveTo>
                  <a:lnTo>
                    <a:pt x="0" y="1143"/>
                  </a:lnTo>
                  <a:lnTo>
                    <a:pt x="0" y="1036"/>
                  </a:lnTo>
                  <a:moveTo>
                    <a:pt x="0" y="929"/>
                  </a:moveTo>
                  <a:lnTo>
                    <a:pt x="0" y="929"/>
                  </a:lnTo>
                  <a:lnTo>
                    <a:pt x="0" y="823"/>
                  </a:lnTo>
                  <a:moveTo>
                    <a:pt x="0" y="716"/>
                  </a:moveTo>
                  <a:lnTo>
                    <a:pt x="0" y="716"/>
                  </a:lnTo>
                  <a:lnTo>
                    <a:pt x="0" y="609"/>
                  </a:lnTo>
                  <a:moveTo>
                    <a:pt x="0" y="503"/>
                  </a:moveTo>
                  <a:lnTo>
                    <a:pt x="0" y="503"/>
                  </a:lnTo>
                  <a:lnTo>
                    <a:pt x="0" y="396"/>
                  </a:lnTo>
                  <a:moveTo>
                    <a:pt x="0" y="289"/>
                  </a:moveTo>
                  <a:lnTo>
                    <a:pt x="0" y="289"/>
                  </a:lnTo>
                  <a:lnTo>
                    <a:pt x="0" y="183"/>
                  </a:lnTo>
                  <a:moveTo>
                    <a:pt x="0" y="76"/>
                  </a:moveTo>
                  <a:lnTo>
                    <a:pt x="0" y="76"/>
                  </a:lnTo>
                  <a:lnTo>
                    <a:pt x="0" y="0"/>
                  </a:lnTo>
                </a:path>
              </a:pathLst>
            </a:custGeom>
            <a:noFill/>
            <a:ln w="23813" cap="rnd">
              <a:solidFill>
                <a:srgbClr val="80808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39" name="Freeform 234"/>
            <p:cNvSpPr/>
            <p:nvPr/>
          </p:nvSpPr>
          <p:spPr bwMode="auto">
            <a:xfrm>
              <a:off x="7267575" y="2278063"/>
              <a:ext cx="585787" cy="458788"/>
            </a:xfrm>
            <a:custGeom>
              <a:avLst/>
              <a:gdLst>
                <a:gd name="T0" fmla="*/ 0 w 654"/>
                <a:gd name="T1" fmla="*/ 511 h 511"/>
                <a:gd name="T2" fmla="*/ 0 w 654"/>
                <a:gd name="T3" fmla="*/ 511 h 511"/>
                <a:gd name="T4" fmla="*/ 654 w 654"/>
                <a:gd name="T5" fmla="*/ 511 h 511"/>
                <a:gd name="T6" fmla="*/ 654 w 654"/>
                <a:gd name="T7" fmla="*/ 0 h 511"/>
                <a:gd name="T8" fmla="*/ 0 w 654"/>
                <a:gd name="T9" fmla="*/ 0 h 511"/>
                <a:gd name="T10" fmla="*/ 0 w 654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4" h="511">
                  <a:moveTo>
                    <a:pt x="0" y="511"/>
                  </a:moveTo>
                  <a:lnTo>
                    <a:pt x="0" y="511"/>
                  </a:lnTo>
                  <a:lnTo>
                    <a:pt x="654" y="511"/>
                  </a:lnTo>
                  <a:lnTo>
                    <a:pt x="654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0" name="Freeform 235"/>
            <p:cNvSpPr/>
            <p:nvPr/>
          </p:nvSpPr>
          <p:spPr bwMode="auto">
            <a:xfrm>
              <a:off x="7267575" y="2278063"/>
              <a:ext cx="585787" cy="458788"/>
            </a:xfrm>
            <a:custGeom>
              <a:avLst/>
              <a:gdLst>
                <a:gd name="T0" fmla="*/ 0 w 654"/>
                <a:gd name="T1" fmla="*/ 0 h 511"/>
                <a:gd name="T2" fmla="*/ 0 w 654"/>
                <a:gd name="T3" fmla="*/ 0 h 511"/>
                <a:gd name="T4" fmla="*/ 654 w 654"/>
                <a:gd name="T5" fmla="*/ 0 h 511"/>
                <a:gd name="T6" fmla="*/ 654 w 654"/>
                <a:gd name="T7" fmla="*/ 511 h 511"/>
                <a:gd name="T8" fmla="*/ 0 w 654"/>
                <a:gd name="T9" fmla="*/ 511 h 511"/>
                <a:gd name="T10" fmla="*/ 0 w 654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4" h="511">
                  <a:moveTo>
                    <a:pt x="0" y="0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1" name="Freeform 236"/>
            <p:cNvSpPr>
              <a:spLocks noEditPoints="1"/>
            </p:cNvSpPr>
            <p:nvPr/>
          </p:nvSpPr>
          <p:spPr bwMode="auto">
            <a:xfrm>
              <a:off x="7400925" y="2311400"/>
              <a:ext cx="150812" cy="153988"/>
            </a:xfrm>
            <a:custGeom>
              <a:avLst/>
              <a:gdLst>
                <a:gd name="T0" fmla="*/ 89 w 169"/>
                <a:gd name="T1" fmla="*/ 38 h 171"/>
                <a:gd name="T2" fmla="*/ 152 w 169"/>
                <a:gd name="T3" fmla="*/ 4 h 171"/>
                <a:gd name="T4" fmla="*/ 89 w 169"/>
                <a:gd name="T5" fmla="*/ 0 h 171"/>
                <a:gd name="T6" fmla="*/ 72 w 169"/>
                <a:gd name="T7" fmla="*/ 51 h 171"/>
                <a:gd name="T8" fmla="*/ 144 w 169"/>
                <a:gd name="T9" fmla="*/ 70 h 171"/>
                <a:gd name="T10" fmla="*/ 169 w 169"/>
                <a:gd name="T11" fmla="*/ 37 h 171"/>
                <a:gd name="T12" fmla="*/ 148 w 169"/>
                <a:gd name="T13" fmla="*/ 51 h 171"/>
                <a:gd name="T14" fmla="*/ 95 w 169"/>
                <a:gd name="T15" fmla="*/ 53 h 171"/>
                <a:gd name="T16" fmla="*/ 89 w 169"/>
                <a:gd name="T17" fmla="*/ 38 h 171"/>
                <a:gd name="T18" fmla="*/ 26 w 169"/>
                <a:gd name="T19" fmla="*/ 169 h 171"/>
                <a:gd name="T20" fmla="*/ 44 w 169"/>
                <a:gd name="T21" fmla="*/ 101 h 171"/>
                <a:gd name="T22" fmla="*/ 64 w 169"/>
                <a:gd name="T23" fmla="*/ 74 h 171"/>
                <a:gd name="T24" fmla="*/ 44 w 169"/>
                <a:gd name="T25" fmla="*/ 50 h 171"/>
                <a:gd name="T26" fmla="*/ 63 w 169"/>
                <a:gd name="T27" fmla="*/ 34 h 171"/>
                <a:gd name="T28" fmla="*/ 44 w 169"/>
                <a:gd name="T29" fmla="*/ 0 h 171"/>
                <a:gd name="T30" fmla="*/ 27 w 169"/>
                <a:gd name="T31" fmla="*/ 34 h 171"/>
                <a:gd name="T32" fmla="*/ 3 w 169"/>
                <a:gd name="T33" fmla="*/ 50 h 171"/>
                <a:gd name="T34" fmla="*/ 27 w 169"/>
                <a:gd name="T35" fmla="*/ 89 h 171"/>
                <a:gd name="T36" fmla="*/ 4 w 169"/>
                <a:gd name="T37" fmla="*/ 114 h 171"/>
                <a:gd name="T38" fmla="*/ 27 w 169"/>
                <a:gd name="T39" fmla="*/ 146 h 171"/>
                <a:gd name="T40" fmla="*/ 3 w 169"/>
                <a:gd name="T41" fmla="*/ 152 h 171"/>
                <a:gd name="T42" fmla="*/ 26 w 169"/>
                <a:gd name="T43" fmla="*/ 169 h 171"/>
                <a:gd name="T44" fmla="*/ 162 w 169"/>
                <a:gd name="T45" fmla="*/ 81 h 171"/>
                <a:gd name="T46" fmla="*/ 74 w 169"/>
                <a:gd name="T47" fmla="*/ 171 h 171"/>
                <a:gd name="T48" fmla="*/ 91 w 169"/>
                <a:gd name="T49" fmla="*/ 163 h 171"/>
                <a:gd name="T50" fmla="*/ 144 w 169"/>
                <a:gd name="T51" fmla="*/ 171 h 171"/>
                <a:gd name="T52" fmla="*/ 162 w 169"/>
                <a:gd name="T53" fmla="*/ 81 h 171"/>
                <a:gd name="T54" fmla="*/ 91 w 169"/>
                <a:gd name="T55" fmla="*/ 147 h 171"/>
                <a:gd name="T56" fmla="*/ 144 w 169"/>
                <a:gd name="T57" fmla="*/ 130 h 171"/>
                <a:gd name="T58" fmla="*/ 91 w 169"/>
                <a:gd name="T59" fmla="*/ 147 h 171"/>
                <a:gd name="T60" fmla="*/ 91 w 169"/>
                <a:gd name="T61" fmla="*/ 114 h 171"/>
                <a:gd name="T62" fmla="*/ 144 w 169"/>
                <a:gd name="T63" fmla="*/ 97 h 171"/>
                <a:gd name="T64" fmla="*/ 91 w 169"/>
                <a:gd name="T65" fmla="*/ 11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71">
                  <a:moveTo>
                    <a:pt x="89" y="38"/>
                  </a:moveTo>
                  <a:lnTo>
                    <a:pt x="89" y="38"/>
                  </a:lnTo>
                  <a:cubicBezTo>
                    <a:pt x="112" y="34"/>
                    <a:pt x="136" y="27"/>
                    <a:pt x="161" y="18"/>
                  </a:cubicBezTo>
                  <a:lnTo>
                    <a:pt x="152" y="4"/>
                  </a:lnTo>
                  <a:cubicBezTo>
                    <a:pt x="132" y="12"/>
                    <a:pt x="111" y="18"/>
                    <a:pt x="89" y="23"/>
                  </a:cubicBezTo>
                  <a:lnTo>
                    <a:pt x="89" y="0"/>
                  </a:lnTo>
                  <a:lnTo>
                    <a:pt x="72" y="0"/>
                  </a:lnTo>
                  <a:lnTo>
                    <a:pt x="72" y="51"/>
                  </a:lnTo>
                  <a:cubicBezTo>
                    <a:pt x="72" y="63"/>
                    <a:pt x="78" y="70"/>
                    <a:pt x="90" y="70"/>
                  </a:cubicBezTo>
                  <a:lnTo>
                    <a:pt x="144" y="70"/>
                  </a:lnTo>
                  <a:cubicBezTo>
                    <a:pt x="151" y="70"/>
                    <a:pt x="157" y="68"/>
                    <a:pt x="161" y="65"/>
                  </a:cubicBezTo>
                  <a:cubicBezTo>
                    <a:pt x="164" y="62"/>
                    <a:pt x="167" y="53"/>
                    <a:pt x="169" y="37"/>
                  </a:cubicBezTo>
                  <a:lnTo>
                    <a:pt x="152" y="32"/>
                  </a:lnTo>
                  <a:cubicBezTo>
                    <a:pt x="152" y="42"/>
                    <a:pt x="150" y="49"/>
                    <a:pt x="148" y="51"/>
                  </a:cubicBezTo>
                  <a:cubicBezTo>
                    <a:pt x="147" y="52"/>
                    <a:pt x="144" y="53"/>
                    <a:pt x="141" y="53"/>
                  </a:cubicBezTo>
                  <a:lnTo>
                    <a:pt x="95" y="53"/>
                  </a:lnTo>
                  <a:cubicBezTo>
                    <a:pt x="91" y="53"/>
                    <a:pt x="89" y="51"/>
                    <a:pt x="89" y="47"/>
                  </a:cubicBezTo>
                  <a:lnTo>
                    <a:pt x="89" y="38"/>
                  </a:lnTo>
                  <a:close/>
                  <a:moveTo>
                    <a:pt x="26" y="169"/>
                  </a:moveTo>
                  <a:lnTo>
                    <a:pt x="26" y="169"/>
                  </a:lnTo>
                  <a:cubicBezTo>
                    <a:pt x="38" y="169"/>
                    <a:pt x="44" y="163"/>
                    <a:pt x="44" y="151"/>
                  </a:cubicBezTo>
                  <a:lnTo>
                    <a:pt x="44" y="101"/>
                  </a:lnTo>
                  <a:cubicBezTo>
                    <a:pt x="51" y="98"/>
                    <a:pt x="57" y="95"/>
                    <a:pt x="64" y="92"/>
                  </a:cubicBezTo>
                  <a:lnTo>
                    <a:pt x="64" y="74"/>
                  </a:lnTo>
                  <a:cubicBezTo>
                    <a:pt x="58" y="77"/>
                    <a:pt x="51" y="80"/>
                    <a:pt x="44" y="83"/>
                  </a:cubicBezTo>
                  <a:lnTo>
                    <a:pt x="44" y="50"/>
                  </a:lnTo>
                  <a:lnTo>
                    <a:pt x="63" y="50"/>
                  </a:lnTo>
                  <a:lnTo>
                    <a:pt x="63" y="34"/>
                  </a:lnTo>
                  <a:lnTo>
                    <a:pt x="44" y="34"/>
                  </a:lnTo>
                  <a:lnTo>
                    <a:pt x="44" y="0"/>
                  </a:lnTo>
                  <a:lnTo>
                    <a:pt x="27" y="0"/>
                  </a:lnTo>
                  <a:lnTo>
                    <a:pt x="27" y="34"/>
                  </a:lnTo>
                  <a:lnTo>
                    <a:pt x="3" y="34"/>
                  </a:lnTo>
                  <a:lnTo>
                    <a:pt x="3" y="50"/>
                  </a:lnTo>
                  <a:lnTo>
                    <a:pt x="27" y="50"/>
                  </a:lnTo>
                  <a:lnTo>
                    <a:pt x="27" y="89"/>
                  </a:lnTo>
                  <a:cubicBezTo>
                    <a:pt x="18" y="92"/>
                    <a:pt x="9" y="94"/>
                    <a:pt x="0" y="96"/>
                  </a:cubicBezTo>
                  <a:lnTo>
                    <a:pt x="4" y="114"/>
                  </a:lnTo>
                  <a:cubicBezTo>
                    <a:pt x="12" y="112"/>
                    <a:pt x="19" y="109"/>
                    <a:pt x="27" y="107"/>
                  </a:cubicBezTo>
                  <a:lnTo>
                    <a:pt x="27" y="146"/>
                  </a:lnTo>
                  <a:cubicBezTo>
                    <a:pt x="27" y="151"/>
                    <a:pt x="24" y="153"/>
                    <a:pt x="20" y="153"/>
                  </a:cubicBezTo>
                  <a:cubicBezTo>
                    <a:pt x="14" y="153"/>
                    <a:pt x="9" y="153"/>
                    <a:pt x="3" y="152"/>
                  </a:cubicBezTo>
                  <a:lnTo>
                    <a:pt x="7" y="169"/>
                  </a:lnTo>
                  <a:lnTo>
                    <a:pt x="26" y="169"/>
                  </a:lnTo>
                  <a:close/>
                  <a:moveTo>
                    <a:pt x="162" y="81"/>
                  </a:moveTo>
                  <a:lnTo>
                    <a:pt x="162" y="81"/>
                  </a:lnTo>
                  <a:lnTo>
                    <a:pt x="74" y="81"/>
                  </a:lnTo>
                  <a:lnTo>
                    <a:pt x="74" y="171"/>
                  </a:lnTo>
                  <a:lnTo>
                    <a:pt x="91" y="171"/>
                  </a:lnTo>
                  <a:lnTo>
                    <a:pt x="91" y="163"/>
                  </a:lnTo>
                  <a:lnTo>
                    <a:pt x="144" y="163"/>
                  </a:lnTo>
                  <a:lnTo>
                    <a:pt x="144" y="171"/>
                  </a:lnTo>
                  <a:lnTo>
                    <a:pt x="162" y="171"/>
                  </a:lnTo>
                  <a:lnTo>
                    <a:pt x="162" y="81"/>
                  </a:lnTo>
                  <a:close/>
                  <a:moveTo>
                    <a:pt x="91" y="147"/>
                  </a:moveTo>
                  <a:lnTo>
                    <a:pt x="91" y="147"/>
                  </a:lnTo>
                  <a:lnTo>
                    <a:pt x="91" y="130"/>
                  </a:lnTo>
                  <a:lnTo>
                    <a:pt x="144" y="130"/>
                  </a:lnTo>
                  <a:lnTo>
                    <a:pt x="144" y="147"/>
                  </a:lnTo>
                  <a:lnTo>
                    <a:pt x="91" y="147"/>
                  </a:lnTo>
                  <a:close/>
                  <a:moveTo>
                    <a:pt x="91" y="114"/>
                  </a:moveTo>
                  <a:lnTo>
                    <a:pt x="91" y="114"/>
                  </a:lnTo>
                  <a:lnTo>
                    <a:pt x="91" y="97"/>
                  </a:lnTo>
                  <a:lnTo>
                    <a:pt x="144" y="97"/>
                  </a:lnTo>
                  <a:lnTo>
                    <a:pt x="144" y="114"/>
                  </a:lnTo>
                  <a:lnTo>
                    <a:pt x="91" y="1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2" name="Freeform 237"/>
            <p:cNvSpPr>
              <a:spLocks noEditPoints="1"/>
            </p:cNvSpPr>
            <p:nvPr/>
          </p:nvSpPr>
          <p:spPr bwMode="auto">
            <a:xfrm>
              <a:off x="7567613" y="2312988"/>
              <a:ext cx="153987" cy="150813"/>
            </a:xfrm>
            <a:custGeom>
              <a:avLst/>
              <a:gdLst>
                <a:gd name="T0" fmla="*/ 72 w 172"/>
                <a:gd name="T1" fmla="*/ 42 h 169"/>
                <a:gd name="T2" fmla="*/ 72 w 172"/>
                <a:gd name="T3" fmla="*/ 42 h 169"/>
                <a:gd name="T4" fmla="*/ 63 w 172"/>
                <a:gd name="T5" fmla="*/ 55 h 169"/>
                <a:gd name="T6" fmla="*/ 101 w 172"/>
                <a:gd name="T7" fmla="*/ 77 h 169"/>
                <a:gd name="T8" fmla="*/ 109 w 172"/>
                <a:gd name="T9" fmla="*/ 63 h 169"/>
                <a:gd name="T10" fmla="*/ 72 w 172"/>
                <a:gd name="T11" fmla="*/ 42 h 169"/>
                <a:gd name="T12" fmla="*/ 54 w 172"/>
                <a:gd name="T13" fmla="*/ 116 h 169"/>
                <a:gd name="T14" fmla="*/ 54 w 172"/>
                <a:gd name="T15" fmla="*/ 116 h 169"/>
                <a:gd name="T16" fmla="*/ 44 w 172"/>
                <a:gd name="T17" fmla="*/ 131 h 169"/>
                <a:gd name="T18" fmla="*/ 120 w 172"/>
                <a:gd name="T19" fmla="*/ 169 h 169"/>
                <a:gd name="T20" fmla="*/ 130 w 172"/>
                <a:gd name="T21" fmla="*/ 154 h 169"/>
                <a:gd name="T22" fmla="*/ 106 w 172"/>
                <a:gd name="T23" fmla="*/ 140 h 169"/>
                <a:gd name="T24" fmla="*/ 147 w 172"/>
                <a:gd name="T25" fmla="*/ 97 h 169"/>
                <a:gd name="T26" fmla="*/ 147 w 172"/>
                <a:gd name="T27" fmla="*/ 82 h 169"/>
                <a:gd name="T28" fmla="*/ 22 w 172"/>
                <a:gd name="T29" fmla="*/ 82 h 169"/>
                <a:gd name="T30" fmla="*/ 22 w 172"/>
                <a:gd name="T31" fmla="*/ 99 h 169"/>
                <a:gd name="T32" fmla="*/ 125 w 172"/>
                <a:gd name="T33" fmla="*/ 99 h 169"/>
                <a:gd name="T34" fmla="*/ 90 w 172"/>
                <a:gd name="T35" fmla="*/ 132 h 169"/>
                <a:gd name="T36" fmla="*/ 54 w 172"/>
                <a:gd name="T37" fmla="*/ 116 h 169"/>
                <a:gd name="T38" fmla="*/ 80 w 172"/>
                <a:gd name="T39" fmla="*/ 0 h 169"/>
                <a:gd name="T40" fmla="*/ 80 w 172"/>
                <a:gd name="T41" fmla="*/ 0 h 169"/>
                <a:gd name="T42" fmla="*/ 0 w 172"/>
                <a:gd name="T43" fmla="*/ 62 h 169"/>
                <a:gd name="T44" fmla="*/ 9 w 172"/>
                <a:gd name="T45" fmla="*/ 78 h 169"/>
                <a:gd name="T46" fmla="*/ 86 w 172"/>
                <a:gd name="T47" fmla="*/ 16 h 169"/>
                <a:gd name="T48" fmla="*/ 163 w 172"/>
                <a:gd name="T49" fmla="*/ 75 h 169"/>
                <a:gd name="T50" fmla="*/ 172 w 172"/>
                <a:gd name="T51" fmla="*/ 59 h 169"/>
                <a:gd name="T52" fmla="*/ 92 w 172"/>
                <a:gd name="T53" fmla="*/ 0 h 169"/>
                <a:gd name="T54" fmla="*/ 80 w 172"/>
                <a:gd name="T5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2" h="169">
                  <a:moveTo>
                    <a:pt x="72" y="42"/>
                  </a:moveTo>
                  <a:lnTo>
                    <a:pt x="72" y="42"/>
                  </a:lnTo>
                  <a:lnTo>
                    <a:pt x="63" y="55"/>
                  </a:lnTo>
                  <a:cubicBezTo>
                    <a:pt x="76" y="61"/>
                    <a:pt x="88" y="68"/>
                    <a:pt x="101" y="77"/>
                  </a:cubicBezTo>
                  <a:lnTo>
                    <a:pt x="109" y="63"/>
                  </a:lnTo>
                  <a:cubicBezTo>
                    <a:pt x="98" y="55"/>
                    <a:pt x="86" y="48"/>
                    <a:pt x="72" y="42"/>
                  </a:cubicBezTo>
                  <a:close/>
                  <a:moveTo>
                    <a:pt x="54" y="116"/>
                  </a:moveTo>
                  <a:lnTo>
                    <a:pt x="54" y="116"/>
                  </a:lnTo>
                  <a:lnTo>
                    <a:pt x="44" y="131"/>
                  </a:lnTo>
                  <a:cubicBezTo>
                    <a:pt x="70" y="140"/>
                    <a:pt x="96" y="153"/>
                    <a:pt x="120" y="169"/>
                  </a:cubicBezTo>
                  <a:lnTo>
                    <a:pt x="130" y="154"/>
                  </a:lnTo>
                  <a:cubicBezTo>
                    <a:pt x="123" y="149"/>
                    <a:pt x="115" y="144"/>
                    <a:pt x="106" y="140"/>
                  </a:cubicBezTo>
                  <a:cubicBezTo>
                    <a:pt x="122" y="127"/>
                    <a:pt x="135" y="113"/>
                    <a:pt x="147" y="97"/>
                  </a:cubicBezTo>
                  <a:lnTo>
                    <a:pt x="147" y="82"/>
                  </a:lnTo>
                  <a:lnTo>
                    <a:pt x="22" y="82"/>
                  </a:lnTo>
                  <a:lnTo>
                    <a:pt x="22" y="99"/>
                  </a:lnTo>
                  <a:lnTo>
                    <a:pt x="125" y="99"/>
                  </a:lnTo>
                  <a:cubicBezTo>
                    <a:pt x="113" y="112"/>
                    <a:pt x="101" y="123"/>
                    <a:pt x="90" y="132"/>
                  </a:cubicBezTo>
                  <a:cubicBezTo>
                    <a:pt x="79" y="126"/>
                    <a:pt x="67" y="121"/>
                    <a:pt x="54" y="116"/>
                  </a:cubicBezTo>
                  <a:close/>
                  <a:moveTo>
                    <a:pt x="80" y="0"/>
                  </a:moveTo>
                  <a:lnTo>
                    <a:pt x="80" y="0"/>
                  </a:lnTo>
                  <a:cubicBezTo>
                    <a:pt x="59" y="25"/>
                    <a:pt x="32" y="45"/>
                    <a:pt x="0" y="62"/>
                  </a:cubicBezTo>
                  <a:lnTo>
                    <a:pt x="9" y="78"/>
                  </a:lnTo>
                  <a:cubicBezTo>
                    <a:pt x="41" y="61"/>
                    <a:pt x="67" y="40"/>
                    <a:pt x="86" y="16"/>
                  </a:cubicBezTo>
                  <a:cubicBezTo>
                    <a:pt x="107" y="41"/>
                    <a:pt x="133" y="60"/>
                    <a:pt x="163" y="75"/>
                  </a:cubicBezTo>
                  <a:lnTo>
                    <a:pt x="172" y="59"/>
                  </a:lnTo>
                  <a:cubicBezTo>
                    <a:pt x="142" y="45"/>
                    <a:pt x="115" y="25"/>
                    <a:pt x="92" y="0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3" name="Freeform 238"/>
            <p:cNvSpPr>
              <a:spLocks noEditPoints="1"/>
            </p:cNvSpPr>
            <p:nvPr/>
          </p:nvSpPr>
          <p:spPr bwMode="auto">
            <a:xfrm>
              <a:off x="7402513" y="2549525"/>
              <a:ext cx="150812" cy="157163"/>
            </a:xfrm>
            <a:custGeom>
              <a:avLst/>
              <a:gdLst>
                <a:gd name="T0" fmla="*/ 16 w 169"/>
                <a:gd name="T1" fmla="*/ 3 h 174"/>
                <a:gd name="T2" fmla="*/ 34 w 169"/>
                <a:gd name="T3" fmla="*/ 44 h 174"/>
                <a:gd name="T4" fmla="*/ 16 w 169"/>
                <a:gd name="T5" fmla="*/ 3 h 174"/>
                <a:gd name="T6" fmla="*/ 122 w 169"/>
                <a:gd name="T7" fmla="*/ 169 h 174"/>
                <a:gd name="T8" fmla="*/ 169 w 169"/>
                <a:gd name="T9" fmla="*/ 152 h 174"/>
                <a:gd name="T10" fmla="*/ 120 w 169"/>
                <a:gd name="T11" fmla="*/ 153 h 174"/>
                <a:gd name="T12" fmla="*/ 57 w 169"/>
                <a:gd name="T13" fmla="*/ 148 h 174"/>
                <a:gd name="T14" fmla="*/ 41 w 169"/>
                <a:gd name="T15" fmla="*/ 135 h 174"/>
                <a:gd name="T16" fmla="*/ 0 w 169"/>
                <a:gd name="T17" fmla="*/ 64 h 174"/>
                <a:gd name="T18" fmla="*/ 25 w 169"/>
                <a:gd name="T19" fmla="*/ 80 h 174"/>
                <a:gd name="T20" fmla="*/ 0 w 169"/>
                <a:gd name="T21" fmla="*/ 161 h 174"/>
                <a:gd name="T22" fmla="*/ 33 w 169"/>
                <a:gd name="T23" fmla="*/ 148 h 174"/>
                <a:gd name="T24" fmla="*/ 59 w 169"/>
                <a:gd name="T25" fmla="*/ 166 h 174"/>
                <a:gd name="T26" fmla="*/ 122 w 169"/>
                <a:gd name="T27" fmla="*/ 169 h 174"/>
                <a:gd name="T28" fmla="*/ 104 w 169"/>
                <a:gd name="T29" fmla="*/ 0 h 174"/>
                <a:gd name="T30" fmla="*/ 85 w 169"/>
                <a:gd name="T31" fmla="*/ 23 h 174"/>
                <a:gd name="T32" fmla="*/ 73 w 169"/>
                <a:gd name="T33" fmla="*/ 3 h 174"/>
                <a:gd name="T34" fmla="*/ 67 w 169"/>
                <a:gd name="T35" fmla="*/ 58 h 174"/>
                <a:gd name="T36" fmla="*/ 104 w 169"/>
                <a:gd name="T37" fmla="*/ 40 h 174"/>
                <a:gd name="T38" fmla="*/ 56 w 169"/>
                <a:gd name="T39" fmla="*/ 63 h 174"/>
                <a:gd name="T40" fmla="*/ 85 w 169"/>
                <a:gd name="T41" fmla="*/ 80 h 174"/>
                <a:gd name="T42" fmla="*/ 51 w 169"/>
                <a:gd name="T43" fmla="*/ 132 h 174"/>
                <a:gd name="T44" fmla="*/ 96 w 169"/>
                <a:gd name="T45" fmla="*/ 111 h 174"/>
                <a:gd name="T46" fmla="*/ 117 w 169"/>
                <a:gd name="T47" fmla="*/ 80 h 174"/>
                <a:gd name="T48" fmla="*/ 121 w 169"/>
                <a:gd name="T49" fmla="*/ 141 h 174"/>
                <a:gd name="T50" fmla="*/ 147 w 169"/>
                <a:gd name="T51" fmla="*/ 145 h 174"/>
                <a:gd name="T52" fmla="*/ 167 w 169"/>
                <a:gd name="T53" fmla="*/ 112 h 174"/>
                <a:gd name="T54" fmla="*/ 148 w 169"/>
                <a:gd name="T55" fmla="*/ 128 h 174"/>
                <a:gd name="T56" fmla="*/ 139 w 169"/>
                <a:gd name="T57" fmla="*/ 130 h 174"/>
                <a:gd name="T58" fmla="*/ 133 w 169"/>
                <a:gd name="T59" fmla="*/ 80 h 174"/>
                <a:gd name="T60" fmla="*/ 164 w 169"/>
                <a:gd name="T61" fmla="*/ 63 h 174"/>
                <a:gd name="T62" fmla="*/ 121 w 169"/>
                <a:gd name="T63" fmla="*/ 40 h 174"/>
                <a:gd name="T64" fmla="*/ 157 w 169"/>
                <a:gd name="T65" fmla="*/ 23 h 174"/>
                <a:gd name="T66" fmla="*/ 121 w 169"/>
                <a:gd name="T6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" h="174">
                  <a:moveTo>
                    <a:pt x="16" y="3"/>
                  </a:moveTo>
                  <a:lnTo>
                    <a:pt x="16" y="3"/>
                  </a:lnTo>
                  <a:lnTo>
                    <a:pt x="3" y="14"/>
                  </a:lnTo>
                  <a:cubicBezTo>
                    <a:pt x="17" y="25"/>
                    <a:pt x="27" y="35"/>
                    <a:pt x="34" y="44"/>
                  </a:cubicBezTo>
                  <a:lnTo>
                    <a:pt x="46" y="32"/>
                  </a:lnTo>
                  <a:cubicBezTo>
                    <a:pt x="38" y="23"/>
                    <a:pt x="28" y="13"/>
                    <a:pt x="16" y="3"/>
                  </a:cubicBezTo>
                  <a:close/>
                  <a:moveTo>
                    <a:pt x="122" y="169"/>
                  </a:moveTo>
                  <a:lnTo>
                    <a:pt x="122" y="169"/>
                  </a:lnTo>
                  <a:lnTo>
                    <a:pt x="165" y="169"/>
                  </a:lnTo>
                  <a:lnTo>
                    <a:pt x="169" y="152"/>
                  </a:lnTo>
                  <a:cubicBezTo>
                    <a:pt x="164" y="152"/>
                    <a:pt x="157" y="153"/>
                    <a:pt x="148" y="153"/>
                  </a:cubicBezTo>
                  <a:cubicBezTo>
                    <a:pt x="138" y="153"/>
                    <a:pt x="129" y="153"/>
                    <a:pt x="120" y="153"/>
                  </a:cubicBezTo>
                  <a:cubicBezTo>
                    <a:pt x="105" y="153"/>
                    <a:pt x="93" y="153"/>
                    <a:pt x="82" y="153"/>
                  </a:cubicBezTo>
                  <a:cubicBezTo>
                    <a:pt x="71" y="153"/>
                    <a:pt x="63" y="151"/>
                    <a:pt x="57" y="148"/>
                  </a:cubicBezTo>
                  <a:cubicBezTo>
                    <a:pt x="53" y="146"/>
                    <a:pt x="48" y="142"/>
                    <a:pt x="44" y="137"/>
                  </a:cubicBezTo>
                  <a:cubicBezTo>
                    <a:pt x="43" y="136"/>
                    <a:pt x="42" y="135"/>
                    <a:pt x="41" y="135"/>
                  </a:cubicBezTo>
                  <a:lnTo>
                    <a:pt x="41" y="64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25" y="80"/>
                  </a:lnTo>
                  <a:lnTo>
                    <a:pt x="25" y="133"/>
                  </a:lnTo>
                  <a:cubicBezTo>
                    <a:pt x="17" y="137"/>
                    <a:pt x="9" y="146"/>
                    <a:pt x="0" y="161"/>
                  </a:cubicBezTo>
                  <a:lnTo>
                    <a:pt x="13" y="174"/>
                  </a:lnTo>
                  <a:cubicBezTo>
                    <a:pt x="22" y="157"/>
                    <a:pt x="29" y="148"/>
                    <a:pt x="33" y="148"/>
                  </a:cubicBezTo>
                  <a:cubicBezTo>
                    <a:pt x="35" y="148"/>
                    <a:pt x="37" y="150"/>
                    <a:pt x="40" y="153"/>
                  </a:cubicBezTo>
                  <a:cubicBezTo>
                    <a:pt x="45" y="159"/>
                    <a:pt x="52" y="164"/>
                    <a:pt x="59" y="166"/>
                  </a:cubicBezTo>
                  <a:cubicBezTo>
                    <a:pt x="67" y="168"/>
                    <a:pt x="77" y="169"/>
                    <a:pt x="89" y="169"/>
                  </a:cubicBezTo>
                  <a:cubicBezTo>
                    <a:pt x="101" y="169"/>
                    <a:pt x="112" y="169"/>
                    <a:pt x="122" y="169"/>
                  </a:cubicBezTo>
                  <a:close/>
                  <a:moveTo>
                    <a:pt x="104" y="0"/>
                  </a:moveTo>
                  <a:lnTo>
                    <a:pt x="104" y="0"/>
                  </a:lnTo>
                  <a:lnTo>
                    <a:pt x="104" y="23"/>
                  </a:lnTo>
                  <a:lnTo>
                    <a:pt x="85" y="23"/>
                  </a:lnTo>
                  <a:cubicBezTo>
                    <a:pt x="86" y="18"/>
                    <a:pt x="88" y="12"/>
                    <a:pt x="90" y="7"/>
                  </a:cubicBezTo>
                  <a:lnTo>
                    <a:pt x="73" y="3"/>
                  </a:lnTo>
                  <a:cubicBezTo>
                    <a:pt x="69" y="19"/>
                    <a:pt x="61" y="34"/>
                    <a:pt x="51" y="48"/>
                  </a:cubicBezTo>
                  <a:lnTo>
                    <a:pt x="67" y="58"/>
                  </a:lnTo>
                  <a:cubicBezTo>
                    <a:pt x="70" y="52"/>
                    <a:pt x="74" y="46"/>
                    <a:pt x="77" y="40"/>
                  </a:cubicBezTo>
                  <a:lnTo>
                    <a:pt x="104" y="40"/>
                  </a:lnTo>
                  <a:lnTo>
                    <a:pt x="104" y="63"/>
                  </a:lnTo>
                  <a:lnTo>
                    <a:pt x="56" y="63"/>
                  </a:lnTo>
                  <a:lnTo>
                    <a:pt x="56" y="80"/>
                  </a:lnTo>
                  <a:lnTo>
                    <a:pt x="85" y="80"/>
                  </a:lnTo>
                  <a:cubicBezTo>
                    <a:pt x="84" y="90"/>
                    <a:pt x="82" y="99"/>
                    <a:pt x="79" y="106"/>
                  </a:cubicBezTo>
                  <a:cubicBezTo>
                    <a:pt x="75" y="116"/>
                    <a:pt x="65" y="125"/>
                    <a:pt x="51" y="132"/>
                  </a:cubicBezTo>
                  <a:lnTo>
                    <a:pt x="62" y="146"/>
                  </a:lnTo>
                  <a:cubicBezTo>
                    <a:pt x="80" y="137"/>
                    <a:pt x="91" y="125"/>
                    <a:pt x="96" y="111"/>
                  </a:cubicBezTo>
                  <a:cubicBezTo>
                    <a:pt x="99" y="102"/>
                    <a:pt x="101" y="92"/>
                    <a:pt x="101" y="80"/>
                  </a:cubicBezTo>
                  <a:lnTo>
                    <a:pt x="117" y="80"/>
                  </a:lnTo>
                  <a:lnTo>
                    <a:pt x="117" y="129"/>
                  </a:lnTo>
                  <a:cubicBezTo>
                    <a:pt x="117" y="134"/>
                    <a:pt x="118" y="137"/>
                    <a:pt x="121" y="141"/>
                  </a:cubicBezTo>
                  <a:cubicBezTo>
                    <a:pt x="124" y="143"/>
                    <a:pt x="128" y="145"/>
                    <a:pt x="134" y="145"/>
                  </a:cubicBezTo>
                  <a:lnTo>
                    <a:pt x="147" y="145"/>
                  </a:lnTo>
                  <a:cubicBezTo>
                    <a:pt x="153" y="145"/>
                    <a:pt x="158" y="143"/>
                    <a:pt x="160" y="141"/>
                  </a:cubicBezTo>
                  <a:cubicBezTo>
                    <a:pt x="163" y="138"/>
                    <a:pt x="165" y="128"/>
                    <a:pt x="167" y="112"/>
                  </a:cubicBezTo>
                  <a:lnTo>
                    <a:pt x="151" y="107"/>
                  </a:lnTo>
                  <a:cubicBezTo>
                    <a:pt x="151" y="120"/>
                    <a:pt x="149" y="127"/>
                    <a:pt x="148" y="128"/>
                  </a:cubicBezTo>
                  <a:cubicBezTo>
                    <a:pt x="147" y="129"/>
                    <a:pt x="145" y="130"/>
                    <a:pt x="143" y="130"/>
                  </a:cubicBezTo>
                  <a:lnTo>
                    <a:pt x="139" y="130"/>
                  </a:lnTo>
                  <a:cubicBezTo>
                    <a:pt x="135" y="130"/>
                    <a:pt x="133" y="128"/>
                    <a:pt x="133" y="125"/>
                  </a:cubicBezTo>
                  <a:lnTo>
                    <a:pt x="133" y="80"/>
                  </a:lnTo>
                  <a:lnTo>
                    <a:pt x="164" y="80"/>
                  </a:lnTo>
                  <a:lnTo>
                    <a:pt x="164" y="63"/>
                  </a:lnTo>
                  <a:lnTo>
                    <a:pt x="121" y="63"/>
                  </a:lnTo>
                  <a:lnTo>
                    <a:pt x="121" y="40"/>
                  </a:lnTo>
                  <a:lnTo>
                    <a:pt x="157" y="40"/>
                  </a:lnTo>
                  <a:lnTo>
                    <a:pt x="157" y="23"/>
                  </a:lnTo>
                  <a:lnTo>
                    <a:pt x="121" y="23"/>
                  </a:lnTo>
                  <a:lnTo>
                    <a:pt x="121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4" name="Freeform 239"/>
            <p:cNvSpPr>
              <a:spLocks noEditPoints="1"/>
            </p:cNvSpPr>
            <p:nvPr/>
          </p:nvSpPr>
          <p:spPr bwMode="auto">
            <a:xfrm>
              <a:off x="7566025" y="2551113"/>
              <a:ext cx="155575" cy="152400"/>
            </a:xfrm>
            <a:custGeom>
              <a:avLst/>
              <a:gdLst>
                <a:gd name="T0" fmla="*/ 70 w 174"/>
                <a:gd name="T1" fmla="*/ 5 h 169"/>
                <a:gd name="T2" fmla="*/ 80 w 174"/>
                <a:gd name="T3" fmla="*/ 21 h 169"/>
                <a:gd name="T4" fmla="*/ 63 w 174"/>
                <a:gd name="T5" fmla="*/ 66 h 169"/>
                <a:gd name="T6" fmla="*/ 118 w 174"/>
                <a:gd name="T7" fmla="*/ 65 h 169"/>
                <a:gd name="T8" fmla="*/ 174 w 174"/>
                <a:gd name="T9" fmla="*/ 64 h 169"/>
                <a:gd name="T10" fmla="*/ 160 w 174"/>
                <a:gd name="T11" fmla="*/ 20 h 169"/>
                <a:gd name="T12" fmla="*/ 70 w 174"/>
                <a:gd name="T13" fmla="*/ 5 h 169"/>
                <a:gd name="T14" fmla="*/ 97 w 174"/>
                <a:gd name="T15" fmla="*/ 21 h 169"/>
                <a:gd name="T16" fmla="*/ 118 w 174"/>
                <a:gd name="T17" fmla="*/ 45 h 169"/>
                <a:gd name="T18" fmla="*/ 24 w 174"/>
                <a:gd name="T19" fmla="*/ 169 h 169"/>
                <a:gd name="T20" fmla="*/ 43 w 174"/>
                <a:gd name="T21" fmla="*/ 151 h 169"/>
                <a:gd name="T22" fmla="*/ 63 w 174"/>
                <a:gd name="T23" fmla="*/ 92 h 169"/>
                <a:gd name="T24" fmla="*/ 43 w 174"/>
                <a:gd name="T25" fmla="*/ 83 h 169"/>
                <a:gd name="T26" fmla="*/ 62 w 174"/>
                <a:gd name="T27" fmla="*/ 50 h 169"/>
                <a:gd name="T28" fmla="*/ 43 w 174"/>
                <a:gd name="T29" fmla="*/ 33 h 169"/>
                <a:gd name="T30" fmla="*/ 25 w 174"/>
                <a:gd name="T31" fmla="*/ 0 h 169"/>
                <a:gd name="T32" fmla="*/ 4 w 174"/>
                <a:gd name="T33" fmla="*/ 33 h 169"/>
                <a:gd name="T34" fmla="*/ 25 w 174"/>
                <a:gd name="T35" fmla="*/ 50 h 169"/>
                <a:gd name="T36" fmla="*/ 0 w 174"/>
                <a:gd name="T37" fmla="*/ 96 h 169"/>
                <a:gd name="T38" fmla="*/ 25 w 174"/>
                <a:gd name="T39" fmla="*/ 107 h 169"/>
                <a:gd name="T40" fmla="*/ 18 w 174"/>
                <a:gd name="T41" fmla="*/ 153 h 169"/>
                <a:gd name="T42" fmla="*/ 8 w 174"/>
                <a:gd name="T43" fmla="*/ 169 h 169"/>
                <a:gd name="T44" fmla="*/ 73 w 174"/>
                <a:gd name="T45" fmla="*/ 92 h 169"/>
                <a:gd name="T46" fmla="*/ 73 w 174"/>
                <a:gd name="T47" fmla="*/ 108 h 169"/>
                <a:gd name="T48" fmla="*/ 109 w 174"/>
                <a:gd name="T49" fmla="*/ 125 h 169"/>
                <a:gd name="T50" fmla="*/ 64 w 174"/>
                <a:gd name="T51" fmla="*/ 141 h 169"/>
                <a:gd name="T52" fmla="*/ 109 w 174"/>
                <a:gd name="T53" fmla="*/ 168 h 169"/>
                <a:gd name="T54" fmla="*/ 126 w 174"/>
                <a:gd name="T55" fmla="*/ 141 h 169"/>
                <a:gd name="T56" fmla="*/ 171 w 174"/>
                <a:gd name="T57" fmla="*/ 125 h 169"/>
                <a:gd name="T58" fmla="*/ 126 w 174"/>
                <a:gd name="T59" fmla="*/ 108 h 169"/>
                <a:gd name="T60" fmla="*/ 161 w 174"/>
                <a:gd name="T61" fmla="*/ 92 h 169"/>
                <a:gd name="T62" fmla="*/ 126 w 174"/>
                <a:gd name="T63" fmla="*/ 77 h 169"/>
                <a:gd name="T64" fmla="*/ 109 w 174"/>
                <a:gd name="T65" fmla="*/ 9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169">
                  <a:moveTo>
                    <a:pt x="70" y="5"/>
                  </a:moveTo>
                  <a:lnTo>
                    <a:pt x="70" y="5"/>
                  </a:lnTo>
                  <a:lnTo>
                    <a:pt x="70" y="21"/>
                  </a:lnTo>
                  <a:lnTo>
                    <a:pt x="80" y="21"/>
                  </a:lnTo>
                  <a:cubicBezTo>
                    <a:pt x="85" y="34"/>
                    <a:pt x="92" y="45"/>
                    <a:pt x="102" y="54"/>
                  </a:cubicBezTo>
                  <a:cubicBezTo>
                    <a:pt x="91" y="59"/>
                    <a:pt x="78" y="63"/>
                    <a:pt x="63" y="66"/>
                  </a:cubicBezTo>
                  <a:lnTo>
                    <a:pt x="72" y="81"/>
                  </a:lnTo>
                  <a:cubicBezTo>
                    <a:pt x="89" y="77"/>
                    <a:pt x="105" y="71"/>
                    <a:pt x="118" y="65"/>
                  </a:cubicBezTo>
                  <a:cubicBezTo>
                    <a:pt x="131" y="72"/>
                    <a:pt x="148" y="77"/>
                    <a:pt x="168" y="80"/>
                  </a:cubicBezTo>
                  <a:lnTo>
                    <a:pt x="174" y="64"/>
                  </a:lnTo>
                  <a:cubicBezTo>
                    <a:pt x="159" y="62"/>
                    <a:pt x="145" y="59"/>
                    <a:pt x="134" y="55"/>
                  </a:cubicBezTo>
                  <a:cubicBezTo>
                    <a:pt x="147" y="45"/>
                    <a:pt x="155" y="34"/>
                    <a:pt x="160" y="20"/>
                  </a:cubicBezTo>
                  <a:lnTo>
                    <a:pt x="160" y="5"/>
                  </a:lnTo>
                  <a:lnTo>
                    <a:pt x="70" y="5"/>
                  </a:lnTo>
                  <a:close/>
                  <a:moveTo>
                    <a:pt x="97" y="21"/>
                  </a:moveTo>
                  <a:lnTo>
                    <a:pt x="97" y="21"/>
                  </a:lnTo>
                  <a:lnTo>
                    <a:pt x="141" y="21"/>
                  </a:lnTo>
                  <a:cubicBezTo>
                    <a:pt x="136" y="30"/>
                    <a:pt x="128" y="38"/>
                    <a:pt x="118" y="45"/>
                  </a:cubicBezTo>
                  <a:cubicBezTo>
                    <a:pt x="109" y="39"/>
                    <a:pt x="102" y="31"/>
                    <a:pt x="97" y="21"/>
                  </a:cubicBezTo>
                  <a:close/>
                  <a:moveTo>
                    <a:pt x="24" y="169"/>
                  </a:moveTo>
                  <a:lnTo>
                    <a:pt x="24" y="169"/>
                  </a:lnTo>
                  <a:cubicBezTo>
                    <a:pt x="37" y="169"/>
                    <a:pt x="43" y="163"/>
                    <a:pt x="43" y="151"/>
                  </a:cubicBezTo>
                  <a:lnTo>
                    <a:pt x="43" y="100"/>
                  </a:lnTo>
                  <a:cubicBezTo>
                    <a:pt x="49" y="98"/>
                    <a:pt x="56" y="95"/>
                    <a:pt x="63" y="92"/>
                  </a:cubicBezTo>
                  <a:lnTo>
                    <a:pt x="63" y="74"/>
                  </a:lnTo>
                  <a:cubicBezTo>
                    <a:pt x="56" y="77"/>
                    <a:pt x="49" y="80"/>
                    <a:pt x="43" y="83"/>
                  </a:cubicBezTo>
                  <a:lnTo>
                    <a:pt x="43" y="50"/>
                  </a:lnTo>
                  <a:lnTo>
                    <a:pt x="62" y="50"/>
                  </a:lnTo>
                  <a:lnTo>
                    <a:pt x="62" y="33"/>
                  </a:lnTo>
                  <a:lnTo>
                    <a:pt x="43" y="33"/>
                  </a:lnTo>
                  <a:lnTo>
                    <a:pt x="43" y="0"/>
                  </a:lnTo>
                  <a:lnTo>
                    <a:pt x="25" y="0"/>
                  </a:lnTo>
                  <a:lnTo>
                    <a:pt x="25" y="33"/>
                  </a:lnTo>
                  <a:lnTo>
                    <a:pt x="4" y="33"/>
                  </a:lnTo>
                  <a:lnTo>
                    <a:pt x="4" y="50"/>
                  </a:lnTo>
                  <a:lnTo>
                    <a:pt x="25" y="50"/>
                  </a:lnTo>
                  <a:lnTo>
                    <a:pt x="25" y="89"/>
                  </a:lnTo>
                  <a:cubicBezTo>
                    <a:pt x="17" y="92"/>
                    <a:pt x="8" y="94"/>
                    <a:pt x="0" y="96"/>
                  </a:cubicBezTo>
                  <a:lnTo>
                    <a:pt x="4" y="113"/>
                  </a:lnTo>
                  <a:cubicBezTo>
                    <a:pt x="11" y="111"/>
                    <a:pt x="18" y="109"/>
                    <a:pt x="25" y="107"/>
                  </a:cubicBezTo>
                  <a:lnTo>
                    <a:pt x="25" y="146"/>
                  </a:lnTo>
                  <a:cubicBezTo>
                    <a:pt x="25" y="151"/>
                    <a:pt x="23" y="153"/>
                    <a:pt x="18" y="153"/>
                  </a:cubicBezTo>
                  <a:cubicBezTo>
                    <a:pt x="14" y="153"/>
                    <a:pt x="9" y="152"/>
                    <a:pt x="4" y="152"/>
                  </a:cubicBezTo>
                  <a:lnTo>
                    <a:pt x="8" y="169"/>
                  </a:lnTo>
                  <a:lnTo>
                    <a:pt x="24" y="169"/>
                  </a:lnTo>
                  <a:close/>
                  <a:moveTo>
                    <a:pt x="73" y="92"/>
                  </a:moveTo>
                  <a:lnTo>
                    <a:pt x="73" y="92"/>
                  </a:lnTo>
                  <a:lnTo>
                    <a:pt x="73" y="108"/>
                  </a:lnTo>
                  <a:lnTo>
                    <a:pt x="109" y="108"/>
                  </a:lnTo>
                  <a:lnTo>
                    <a:pt x="109" y="125"/>
                  </a:lnTo>
                  <a:lnTo>
                    <a:pt x="64" y="125"/>
                  </a:lnTo>
                  <a:lnTo>
                    <a:pt x="64" y="141"/>
                  </a:lnTo>
                  <a:lnTo>
                    <a:pt x="109" y="141"/>
                  </a:lnTo>
                  <a:lnTo>
                    <a:pt x="109" y="168"/>
                  </a:lnTo>
                  <a:lnTo>
                    <a:pt x="126" y="168"/>
                  </a:lnTo>
                  <a:lnTo>
                    <a:pt x="126" y="141"/>
                  </a:lnTo>
                  <a:lnTo>
                    <a:pt x="171" y="141"/>
                  </a:lnTo>
                  <a:lnTo>
                    <a:pt x="171" y="125"/>
                  </a:lnTo>
                  <a:lnTo>
                    <a:pt x="126" y="125"/>
                  </a:lnTo>
                  <a:lnTo>
                    <a:pt x="126" y="108"/>
                  </a:lnTo>
                  <a:lnTo>
                    <a:pt x="161" y="108"/>
                  </a:lnTo>
                  <a:lnTo>
                    <a:pt x="161" y="92"/>
                  </a:lnTo>
                  <a:lnTo>
                    <a:pt x="126" y="92"/>
                  </a:lnTo>
                  <a:lnTo>
                    <a:pt x="126" y="77"/>
                  </a:lnTo>
                  <a:lnTo>
                    <a:pt x="109" y="77"/>
                  </a:lnTo>
                  <a:lnTo>
                    <a:pt x="109" y="92"/>
                  </a:lnTo>
                  <a:lnTo>
                    <a:pt x="73" y="9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5" name="Freeform 240"/>
            <p:cNvSpPr/>
            <p:nvPr/>
          </p:nvSpPr>
          <p:spPr bwMode="auto">
            <a:xfrm>
              <a:off x="8034338" y="2278063"/>
              <a:ext cx="654050" cy="458788"/>
            </a:xfrm>
            <a:custGeom>
              <a:avLst/>
              <a:gdLst>
                <a:gd name="T0" fmla="*/ 0 w 732"/>
                <a:gd name="T1" fmla="*/ 511 h 511"/>
                <a:gd name="T2" fmla="*/ 0 w 732"/>
                <a:gd name="T3" fmla="*/ 511 h 511"/>
                <a:gd name="T4" fmla="*/ 732 w 732"/>
                <a:gd name="T5" fmla="*/ 511 h 511"/>
                <a:gd name="T6" fmla="*/ 732 w 732"/>
                <a:gd name="T7" fmla="*/ 0 h 511"/>
                <a:gd name="T8" fmla="*/ 0 w 732"/>
                <a:gd name="T9" fmla="*/ 0 h 511"/>
                <a:gd name="T10" fmla="*/ 0 w 732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2" h="511">
                  <a:moveTo>
                    <a:pt x="0" y="511"/>
                  </a:moveTo>
                  <a:lnTo>
                    <a:pt x="0" y="511"/>
                  </a:lnTo>
                  <a:lnTo>
                    <a:pt x="732" y="511"/>
                  </a:lnTo>
                  <a:lnTo>
                    <a:pt x="732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6" name="Freeform 241"/>
            <p:cNvSpPr/>
            <p:nvPr/>
          </p:nvSpPr>
          <p:spPr bwMode="auto">
            <a:xfrm>
              <a:off x="8034338" y="2278063"/>
              <a:ext cx="654050" cy="458788"/>
            </a:xfrm>
            <a:custGeom>
              <a:avLst/>
              <a:gdLst>
                <a:gd name="T0" fmla="*/ 0 w 732"/>
                <a:gd name="T1" fmla="*/ 0 h 511"/>
                <a:gd name="T2" fmla="*/ 0 w 732"/>
                <a:gd name="T3" fmla="*/ 0 h 511"/>
                <a:gd name="T4" fmla="*/ 732 w 732"/>
                <a:gd name="T5" fmla="*/ 0 h 511"/>
                <a:gd name="T6" fmla="*/ 732 w 732"/>
                <a:gd name="T7" fmla="*/ 511 h 511"/>
                <a:gd name="T8" fmla="*/ 0 w 732"/>
                <a:gd name="T9" fmla="*/ 511 h 511"/>
                <a:gd name="T10" fmla="*/ 0 w 732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2" h="511">
                  <a:moveTo>
                    <a:pt x="0" y="0"/>
                  </a:moveTo>
                  <a:lnTo>
                    <a:pt x="0" y="0"/>
                  </a:lnTo>
                  <a:lnTo>
                    <a:pt x="732" y="0"/>
                  </a:lnTo>
                  <a:lnTo>
                    <a:pt x="732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7" name="Freeform 242"/>
            <p:cNvSpPr>
              <a:spLocks noEditPoints="1"/>
            </p:cNvSpPr>
            <p:nvPr/>
          </p:nvSpPr>
          <p:spPr bwMode="auto">
            <a:xfrm>
              <a:off x="8120063" y="2309813"/>
              <a:ext cx="149225" cy="155575"/>
            </a:xfrm>
            <a:custGeom>
              <a:avLst/>
              <a:gdLst>
                <a:gd name="T0" fmla="*/ 160 w 166"/>
                <a:gd name="T1" fmla="*/ 14 h 173"/>
                <a:gd name="T2" fmla="*/ 160 w 166"/>
                <a:gd name="T3" fmla="*/ 14 h 173"/>
                <a:gd name="T4" fmla="*/ 92 w 166"/>
                <a:gd name="T5" fmla="*/ 14 h 173"/>
                <a:gd name="T6" fmla="*/ 86 w 166"/>
                <a:gd name="T7" fmla="*/ 0 h 173"/>
                <a:gd name="T8" fmla="*/ 67 w 166"/>
                <a:gd name="T9" fmla="*/ 3 h 173"/>
                <a:gd name="T10" fmla="*/ 74 w 166"/>
                <a:gd name="T11" fmla="*/ 14 h 173"/>
                <a:gd name="T12" fmla="*/ 6 w 166"/>
                <a:gd name="T13" fmla="*/ 14 h 173"/>
                <a:gd name="T14" fmla="*/ 6 w 166"/>
                <a:gd name="T15" fmla="*/ 52 h 173"/>
                <a:gd name="T16" fmla="*/ 23 w 166"/>
                <a:gd name="T17" fmla="*/ 52 h 173"/>
                <a:gd name="T18" fmla="*/ 23 w 166"/>
                <a:gd name="T19" fmla="*/ 30 h 173"/>
                <a:gd name="T20" fmla="*/ 144 w 166"/>
                <a:gd name="T21" fmla="*/ 30 h 173"/>
                <a:gd name="T22" fmla="*/ 144 w 166"/>
                <a:gd name="T23" fmla="*/ 52 h 173"/>
                <a:gd name="T24" fmla="*/ 160 w 166"/>
                <a:gd name="T25" fmla="*/ 52 h 173"/>
                <a:gd name="T26" fmla="*/ 160 w 166"/>
                <a:gd name="T27" fmla="*/ 14 h 173"/>
                <a:gd name="T28" fmla="*/ 28 w 166"/>
                <a:gd name="T29" fmla="*/ 42 h 173"/>
                <a:gd name="T30" fmla="*/ 28 w 166"/>
                <a:gd name="T31" fmla="*/ 42 h 173"/>
                <a:gd name="T32" fmla="*/ 28 w 166"/>
                <a:gd name="T33" fmla="*/ 57 h 173"/>
                <a:gd name="T34" fmla="*/ 69 w 166"/>
                <a:gd name="T35" fmla="*/ 57 h 173"/>
                <a:gd name="T36" fmla="*/ 64 w 166"/>
                <a:gd name="T37" fmla="*/ 62 h 173"/>
                <a:gd name="T38" fmla="*/ 18 w 166"/>
                <a:gd name="T39" fmla="*/ 74 h 173"/>
                <a:gd name="T40" fmla="*/ 26 w 166"/>
                <a:gd name="T41" fmla="*/ 87 h 173"/>
                <a:gd name="T42" fmla="*/ 0 w 166"/>
                <a:gd name="T43" fmla="*/ 87 h 173"/>
                <a:gd name="T44" fmla="*/ 0 w 166"/>
                <a:gd name="T45" fmla="*/ 103 h 173"/>
                <a:gd name="T46" fmla="*/ 120 w 166"/>
                <a:gd name="T47" fmla="*/ 103 h 173"/>
                <a:gd name="T48" fmla="*/ 120 w 166"/>
                <a:gd name="T49" fmla="*/ 152 h 173"/>
                <a:gd name="T50" fmla="*/ 113 w 166"/>
                <a:gd name="T51" fmla="*/ 158 h 173"/>
                <a:gd name="T52" fmla="*/ 98 w 166"/>
                <a:gd name="T53" fmla="*/ 156 h 173"/>
                <a:gd name="T54" fmla="*/ 98 w 166"/>
                <a:gd name="T55" fmla="*/ 112 h 173"/>
                <a:gd name="T56" fmla="*/ 27 w 166"/>
                <a:gd name="T57" fmla="*/ 112 h 173"/>
                <a:gd name="T58" fmla="*/ 27 w 166"/>
                <a:gd name="T59" fmla="*/ 157 h 173"/>
                <a:gd name="T60" fmla="*/ 96 w 166"/>
                <a:gd name="T61" fmla="*/ 157 h 173"/>
                <a:gd name="T62" fmla="*/ 100 w 166"/>
                <a:gd name="T63" fmla="*/ 173 h 173"/>
                <a:gd name="T64" fmla="*/ 119 w 166"/>
                <a:gd name="T65" fmla="*/ 173 h 173"/>
                <a:gd name="T66" fmla="*/ 137 w 166"/>
                <a:gd name="T67" fmla="*/ 156 h 173"/>
                <a:gd name="T68" fmla="*/ 137 w 166"/>
                <a:gd name="T69" fmla="*/ 103 h 173"/>
                <a:gd name="T70" fmla="*/ 166 w 166"/>
                <a:gd name="T71" fmla="*/ 103 h 173"/>
                <a:gd name="T72" fmla="*/ 166 w 166"/>
                <a:gd name="T73" fmla="*/ 87 h 173"/>
                <a:gd name="T74" fmla="*/ 133 w 166"/>
                <a:gd name="T75" fmla="*/ 87 h 173"/>
                <a:gd name="T76" fmla="*/ 142 w 166"/>
                <a:gd name="T77" fmla="*/ 74 h 173"/>
                <a:gd name="T78" fmla="*/ 88 w 166"/>
                <a:gd name="T79" fmla="*/ 60 h 173"/>
                <a:gd name="T80" fmla="*/ 89 w 166"/>
                <a:gd name="T81" fmla="*/ 57 h 173"/>
                <a:gd name="T82" fmla="*/ 138 w 166"/>
                <a:gd name="T83" fmla="*/ 57 h 173"/>
                <a:gd name="T84" fmla="*/ 138 w 166"/>
                <a:gd name="T85" fmla="*/ 42 h 173"/>
                <a:gd name="T86" fmla="*/ 93 w 166"/>
                <a:gd name="T87" fmla="*/ 42 h 173"/>
                <a:gd name="T88" fmla="*/ 94 w 166"/>
                <a:gd name="T89" fmla="*/ 41 h 173"/>
                <a:gd name="T90" fmla="*/ 94 w 166"/>
                <a:gd name="T91" fmla="*/ 33 h 173"/>
                <a:gd name="T92" fmla="*/ 77 w 166"/>
                <a:gd name="T93" fmla="*/ 33 h 173"/>
                <a:gd name="T94" fmla="*/ 77 w 166"/>
                <a:gd name="T95" fmla="*/ 41 h 173"/>
                <a:gd name="T96" fmla="*/ 77 w 166"/>
                <a:gd name="T97" fmla="*/ 42 h 173"/>
                <a:gd name="T98" fmla="*/ 28 w 166"/>
                <a:gd name="T99" fmla="*/ 42 h 173"/>
                <a:gd name="T100" fmla="*/ 77 w 166"/>
                <a:gd name="T101" fmla="*/ 71 h 173"/>
                <a:gd name="T102" fmla="*/ 77 w 166"/>
                <a:gd name="T103" fmla="*/ 71 h 173"/>
                <a:gd name="T104" fmla="*/ 130 w 166"/>
                <a:gd name="T105" fmla="*/ 87 h 173"/>
                <a:gd name="T106" fmla="*/ 30 w 166"/>
                <a:gd name="T107" fmla="*/ 87 h 173"/>
                <a:gd name="T108" fmla="*/ 76 w 166"/>
                <a:gd name="T109" fmla="*/ 71 h 173"/>
                <a:gd name="T110" fmla="*/ 77 w 166"/>
                <a:gd name="T111" fmla="*/ 71 h 173"/>
                <a:gd name="T112" fmla="*/ 82 w 166"/>
                <a:gd name="T113" fmla="*/ 142 h 173"/>
                <a:gd name="T114" fmla="*/ 82 w 166"/>
                <a:gd name="T115" fmla="*/ 142 h 173"/>
                <a:gd name="T116" fmla="*/ 44 w 166"/>
                <a:gd name="T117" fmla="*/ 142 h 173"/>
                <a:gd name="T118" fmla="*/ 44 w 166"/>
                <a:gd name="T119" fmla="*/ 127 h 173"/>
                <a:gd name="T120" fmla="*/ 82 w 166"/>
                <a:gd name="T121" fmla="*/ 127 h 173"/>
                <a:gd name="T122" fmla="*/ 82 w 166"/>
                <a:gd name="T123" fmla="*/ 14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6" h="173">
                  <a:moveTo>
                    <a:pt x="160" y="14"/>
                  </a:moveTo>
                  <a:lnTo>
                    <a:pt x="160" y="14"/>
                  </a:lnTo>
                  <a:lnTo>
                    <a:pt x="92" y="14"/>
                  </a:lnTo>
                  <a:cubicBezTo>
                    <a:pt x="90" y="9"/>
                    <a:pt x="88" y="4"/>
                    <a:pt x="86" y="0"/>
                  </a:cubicBezTo>
                  <a:lnTo>
                    <a:pt x="67" y="3"/>
                  </a:lnTo>
                  <a:cubicBezTo>
                    <a:pt x="70" y="6"/>
                    <a:pt x="72" y="10"/>
                    <a:pt x="74" y="14"/>
                  </a:cubicBezTo>
                  <a:lnTo>
                    <a:pt x="6" y="14"/>
                  </a:lnTo>
                  <a:lnTo>
                    <a:pt x="6" y="52"/>
                  </a:lnTo>
                  <a:lnTo>
                    <a:pt x="23" y="52"/>
                  </a:lnTo>
                  <a:lnTo>
                    <a:pt x="23" y="30"/>
                  </a:lnTo>
                  <a:lnTo>
                    <a:pt x="144" y="30"/>
                  </a:lnTo>
                  <a:lnTo>
                    <a:pt x="144" y="52"/>
                  </a:lnTo>
                  <a:lnTo>
                    <a:pt x="160" y="52"/>
                  </a:lnTo>
                  <a:lnTo>
                    <a:pt x="160" y="14"/>
                  </a:lnTo>
                  <a:close/>
                  <a:moveTo>
                    <a:pt x="28" y="42"/>
                  </a:moveTo>
                  <a:lnTo>
                    <a:pt x="28" y="42"/>
                  </a:lnTo>
                  <a:lnTo>
                    <a:pt x="28" y="57"/>
                  </a:lnTo>
                  <a:lnTo>
                    <a:pt x="69" y="57"/>
                  </a:lnTo>
                  <a:cubicBezTo>
                    <a:pt x="68" y="59"/>
                    <a:pt x="66" y="60"/>
                    <a:pt x="64" y="62"/>
                  </a:cubicBezTo>
                  <a:cubicBezTo>
                    <a:pt x="56" y="66"/>
                    <a:pt x="41" y="70"/>
                    <a:pt x="18" y="74"/>
                  </a:cubicBezTo>
                  <a:lnTo>
                    <a:pt x="26" y="87"/>
                  </a:lnTo>
                  <a:lnTo>
                    <a:pt x="0" y="87"/>
                  </a:lnTo>
                  <a:lnTo>
                    <a:pt x="0" y="103"/>
                  </a:lnTo>
                  <a:lnTo>
                    <a:pt x="120" y="103"/>
                  </a:lnTo>
                  <a:lnTo>
                    <a:pt x="120" y="152"/>
                  </a:lnTo>
                  <a:cubicBezTo>
                    <a:pt x="120" y="156"/>
                    <a:pt x="117" y="158"/>
                    <a:pt x="113" y="158"/>
                  </a:cubicBezTo>
                  <a:cubicBezTo>
                    <a:pt x="108" y="158"/>
                    <a:pt x="103" y="157"/>
                    <a:pt x="98" y="156"/>
                  </a:cubicBezTo>
                  <a:lnTo>
                    <a:pt x="98" y="112"/>
                  </a:lnTo>
                  <a:lnTo>
                    <a:pt x="27" y="112"/>
                  </a:lnTo>
                  <a:lnTo>
                    <a:pt x="27" y="157"/>
                  </a:lnTo>
                  <a:lnTo>
                    <a:pt x="96" y="157"/>
                  </a:lnTo>
                  <a:lnTo>
                    <a:pt x="100" y="173"/>
                  </a:lnTo>
                  <a:lnTo>
                    <a:pt x="119" y="173"/>
                  </a:lnTo>
                  <a:cubicBezTo>
                    <a:pt x="131" y="173"/>
                    <a:pt x="137" y="167"/>
                    <a:pt x="137" y="156"/>
                  </a:cubicBezTo>
                  <a:lnTo>
                    <a:pt x="137" y="103"/>
                  </a:lnTo>
                  <a:lnTo>
                    <a:pt x="166" y="103"/>
                  </a:lnTo>
                  <a:lnTo>
                    <a:pt x="166" y="87"/>
                  </a:lnTo>
                  <a:lnTo>
                    <a:pt x="133" y="87"/>
                  </a:lnTo>
                  <a:lnTo>
                    <a:pt x="142" y="74"/>
                  </a:lnTo>
                  <a:cubicBezTo>
                    <a:pt x="125" y="68"/>
                    <a:pt x="107" y="64"/>
                    <a:pt x="88" y="60"/>
                  </a:cubicBezTo>
                  <a:lnTo>
                    <a:pt x="89" y="57"/>
                  </a:lnTo>
                  <a:lnTo>
                    <a:pt x="138" y="57"/>
                  </a:lnTo>
                  <a:lnTo>
                    <a:pt x="138" y="42"/>
                  </a:lnTo>
                  <a:lnTo>
                    <a:pt x="93" y="42"/>
                  </a:lnTo>
                  <a:cubicBezTo>
                    <a:pt x="93" y="42"/>
                    <a:pt x="94" y="42"/>
                    <a:pt x="94" y="41"/>
                  </a:cubicBezTo>
                  <a:lnTo>
                    <a:pt x="94" y="33"/>
                  </a:lnTo>
                  <a:lnTo>
                    <a:pt x="77" y="33"/>
                  </a:lnTo>
                  <a:lnTo>
                    <a:pt x="77" y="41"/>
                  </a:lnTo>
                  <a:cubicBezTo>
                    <a:pt x="77" y="41"/>
                    <a:pt x="77" y="42"/>
                    <a:pt x="77" y="42"/>
                  </a:cubicBezTo>
                  <a:lnTo>
                    <a:pt x="28" y="42"/>
                  </a:lnTo>
                  <a:close/>
                  <a:moveTo>
                    <a:pt x="77" y="71"/>
                  </a:moveTo>
                  <a:lnTo>
                    <a:pt x="77" y="71"/>
                  </a:lnTo>
                  <a:cubicBezTo>
                    <a:pt x="95" y="75"/>
                    <a:pt x="113" y="80"/>
                    <a:pt x="130" y="87"/>
                  </a:cubicBezTo>
                  <a:lnTo>
                    <a:pt x="30" y="87"/>
                  </a:lnTo>
                  <a:cubicBezTo>
                    <a:pt x="51" y="83"/>
                    <a:pt x="67" y="78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lose/>
                  <a:moveTo>
                    <a:pt x="82" y="142"/>
                  </a:moveTo>
                  <a:lnTo>
                    <a:pt x="82" y="142"/>
                  </a:lnTo>
                  <a:lnTo>
                    <a:pt x="44" y="142"/>
                  </a:lnTo>
                  <a:lnTo>
                    <a:pt x="44" y="127"/>
                  </a:lnTo>
                  <a:lnTo>
                    <a:pt x="82" y="127"/>
                  </a:lnTo>
                  <a:lnTo>
                    <a:pt x="82" y="1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8" name="Freeform 243"/>
            <p:cNvSpPr>
              <a:spLocks noEditPoints="1"/>
            </p:cNvSpPr>
            <p:nvPr/>
          </p:nvSpPr>
          <p:spPr bwMode="auto">
            <a:xfrm>
              <a:off x="8285163" y="2309813"/>
              <a:ext cx="152400" cy="155575"/>
            </a:xfrm>
            <a:custGeom>
              <a:avLst/>
              <a:gdLst>
                <a:gd name="T0" fmla="*/ 7 w 170"/>
                <a:gd name="T1" fmla="*/ 18 h 173"/>
                <a:gd name="T2" fmla="*/ 7 w 170"/>
                <a:gd name="T3" fmla="*/ 18 h 173"/>
                <a:gd name="T4" fmla="*/ 7 w 170"/>
                <a:gd name="T5" fmla="*/ 36 h 173"/>
                <a:gd name="T6" fmla="*/ 49 w 170"/>
                <a:gd name="T7" fmla="*/ 36 h 173"/>
                <a:gd name="T8" fmla="*/ 0 w 170"/>
                <a:gd name="T9" fmla="*/ 100 h 173"/>
                <a:gd name="T10" fmla="*/ 11 w 170"/>
                <a:gd name="T11" fmla="*/ 115 h 173"/>
                <a:gd name="T12" fmla="*/ 26 w 170"/>
                <a:gd name="T13" fmla="*/ 100 h 173"/>
                <a:gd name="T14" fmla="*/ 26 w 170"/>
                <a:gd name="T15" fmla="*/ 173 h 173"/>
                <a:gd name="T16" fmla="*/ 43 w 170"/>
                <a:gd name="T17" fmla="*/ 173 h 173"/>
                <a:gd name="T18" fmla="*/ 43 w 170"/>
                <a:gd name="T19" fmla="*/ 79 h 173"/>
                <a:gd name="T20" fmla="*/ 68 w 170"/>
                <a:gd name="T21" fmla="*/ 36 h 173"/>
                <a:gd name="T22" fmla="*/ 168 w 170"/>
                <a:gd name="T23" fmla="*/ 36 h 173"/>
                <a:gd name="T24" fmla="*/ 168 w 170"/>
                <a:gd name="T25" fmla="*/ 18 h 173"/>
                <a:gd name="T26" fmla="*/ 75 w 170"/>
                <a:gd name="T27" fmla="*/ 18 h 173"/>
                <a:gd name="T28" fmla="*/ 80 w 170"/>
                <a:gd name="T29" fmla="*/ 2 h 173"/>
                <a:gd name="T30" fmla="*/ 62 w 170"/>
                <a:gd name="T31" fmla="*/ 0 h 173"/>
                <a:gd name="T32" fmla="*/ 56 w 170"/>
                <a:gd name="T33" fmla="*/ 18 h 173"/>
                <a:gd name="T34" fmla="*/ 7 w 170"/>
                <a:gd name="T35" fmla="*/ 18 h 173"/>
                <a:gd name="T36" fmla="*/ 56 w 170"/>
                <a:gd name="T37" fmla="*/ 106 h 173"/>
                <a:gd name="T38" fmla="*/ 56 w 170"/>
                <a:gd name="T39" fmla="*/ 106 h 173"/>
                <a:gd name="T40" fmla="*/ 56 w 170"/>
                <a:gd name="T41" fmla="*/ 123 h 173"/>
                <a:gd name="T42" fmla="*/ 108 w 170"/>
                <a:gd name="T43" fmla="*/ 123 h 173"/>
                <a:gd name="T44" fmla="*/ 108 w 170"/>
                <a:gd name="T45" fmla="*/ 147 h 173"/>
                <a:gd name="T46" fmla="*/ 99 w 170"/>
                <a:gd name="T47" fmla="*/ 156 h 173"/>
                <a:gd name="T48" fmla="*/ 79 w 170"/>
                <a:gd name="T49" fmla="*/ 156 h 173"/>
                <a:gd name="T50" fmla="*/ 83 w 170"/>
                <a:gd name="T51" fmla="*/ 172 h 173"/>
                <a:gd name="T52" fmla="*/ 106 w 170"/>
                <a:gd name="T53" fmla="*/ 172 h 173"/>
                <a:gd name="T54" fmla="*/ 125 w 170"/>
                <a:gd name="T55" fmla="*/ 153 h 173"/>
                <a:gd name="T56" fmla="*/ 125 w 170"/>
                <a:gd name="T57" fmla="*/ 123 h 173"/>
                <a:gd name="T58" fmla="*/ 170 w 170"/>
                <a:gd name="T59" fmla="*/ 123 h 173"/>
                <a:gd name="T60" fmla="*/ 170 w 170"/>
                <a:gd name="T61" fmla="*/ 106 h 173"/>
                <a:gd name="T62" fmla="*/ 125 w 170"/>
                <a:gd name="T63" fmla="*/ 106 h 173"/>
                <a:gd name="T64" fmla="*/ 125 w 170"/>
                <a:gd name="T65" fmla="*/ 98 h 173"/>
                <a:gd name="T66" fmla="*/ 159 w 170"/>
                <a:gd name="T67" fmla="*/ 71 h 173"/>
                <a:gd name="T68" fmla="*/ 159 w 170"/>
                <a:gd name="T69" fmla="*/ 55 h 173"/>
                <a:gd name="T70" fmla="*/ 70 w 170"/>
                <a:gd name="T71" fmla="*/ 55 h 173"/>
                <a:gd name="T72" fmla="*/ 70 w 170"/>
                <a:gd name="T73" fmla="*/ 71 h 173"/>
                <a:gd name="T74" fmla="*/ 136 w 170"/>
                <a:gd name="T75" fmla="*/ 71 h 173"/>
                <a:gd name="T76" fmla="*/ 108 w 170"/>
                <a:gd name="T77" fmla="*/ 91 h 173"/>
                <a:gd name="T78" fmla="*/ 108 w 170"/>
                <a:gd name="T79" fmla="*/ 106 h 173"/>
                <a:gd name="T80" fmla="*/ 56 w 170"/>
                <a:gd name="T81" fmla="*/ 10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0" h="173">
                  <a:moveTo>
                    <a:pt x="7" y="18"/>
                  </a:moveTo>
                  <a:lnTo>
                    <a:pt x="7" y="18"/>
                  </a:lnTo>
                  <a:lnTo>
                    <a:pt x="7" y="36"/>
                  </a:lnTo>
                  <a:lnTo>
                    <a:pt x="49" y="36"/>
                  </a:lnTo>
                  <a:cubicBezTo>
                    <a:pt x="37" y="60"/>
                    <a:pt x="21" y="82"/>
                    <a:pt x="0" y="100"/>
                  </a:cubicBezTo>
                  <a:lnTo>
                    <a:pt x="11" y="115"/>
                  </a:lnTo>
                  <a:cubicBezTo>
                    <a:pt x="16" y="110"/>
                    <a:pt x="21" y="105"/>
                    <a:pt x="26" y="100"/>
                  </a:cubicBezTo>
                  <a:lnTo>
                    <a:pt x="26" y="173"/>
                  </a:lnTo>
                  <a:lnTo>
                    <a:pt x="43" y="173"/>
                  </a:lnTo>
                  <a:lnTo>
                    <a:pt x="43" y="79"/>
                  </a:lnTo>
                  <a:cubicBezTo>
                    <a:pt x="53" y="66"/>
                    <a:pt x="61" y="51"/>
                    <a:pt x="68" y="36"/>
                  </a:cubicBezTo>
                  <a:lnTo>
                    <a:pt x="168" y="36"/>
                  </a:lnTo>
                  <a:lnTo>
                    <a:pt x="168" y="18"/>
                  </a:lnTo>
                  <a:lnTo>
                    <a:pt x="75" y="18"/>
                  </a:lnTo>
                  <a:cubicBezTo>
                    <a:pt x="77" y="13"/>
                    <a:pt x="79" y="8"/>
                    <a:pt x="80" y="2"/>
                  </a:cubicBezTo>
                  <a:lnTo>
                    <a:pt x="62" y="0"/>
                  </a:lnTo>
                  <a:cubicBezTo>
                    <a:pt x="61" y="6"/>
                    <a:pt x="59" y="12"/>
                    <a:pt x="56" y="18"/>
                  </a:cubicBezTo>
                  <a:lnTo>
                    <a:pt x="7" y="18"/>
                  </a:lnTo>
                  <a:close/>
                  <a:moveTo>
                    <a:pt x="56" y="106"/>
                  </a:moveTo>
                  <a:lnTo>
                    <a:pt x="56" y="106"/>
                  </a:lnTo>
                  <a:lnTo>
                    <a:pt x="56" y="123"/>
                  </a:lnTo>
                  <a:lnTo>
                    <a:pt x="108" y="123"/>
                  </a:lnTo>
                  <a:lnTo>
                    <a:pt x="108" y="147"/>
                  </a:lnTo>
                  <a:cubicBezTo>
                    <a:pt x="108" y="153"/>
                    <a:pt x="105" y="156"/>
                    <a:pt x="99" y="156"/>
                  </a:cubicBezTo>
                  <a:cubicBezTo>
                    <a:pt x="92" y="156"/>
                    <a:pt x="85" y="156"/>
                    <a:pt x="79" y="156"/>
                  </a:cubicBezTo>
                  <a:lnTo>
                    <a:pt x="83" y="172"/>
                  </a:lnTo>
                  <a:lnTo>
                    <a:pt x="106" y="172"/>
                  </a:lnTo>
                  <a:cubicBezTo>
                    <a:pt x="119" y="172"/>
                    <a:pt x="125" y="166"/>
                    <a:pt x="125" y="153"/>
                  </a:cubicBezTo>
                  <a:lnTo>
                    <a:pt x="125" y="123"/>
                  </a:lnTo>
                  <a:lnTo>
                    <a:pt x="170" y="123"/>
                  </a:lnTo>
                  <a:lnTo>
                    <a:pt x="170" y="106"/>
                  </a:lnTo>
                  <a:lnTo>
                    <a:pt x="125" y="106"/>
                  </a:lnTo>
                  <a:lnTo>
                    <a:pt x="125" y="98"/>
                  </a:lnTo>
                  <a:cubicBezTo>
                    <a:pt x="138" y="89"/>
                    <a:pt x="149" y="80"/>
                    <a:pt x="159" y="71"/>
                  </a:cubicBezTo>
                  <a:lnTo>
                    <a:pt x="159" y="55"/>
                  </a:lnTo>
                  <a:lnTo>
                    <a:pt x="70" y="55"/>
                  </a:lnTo>
                  <a:lnTo>
                    <a:pt x="70" y="71"/>
                  </a:lnTo>
                  <a:lnTo>
                    <a:pt x="136" y="71"/>
                  </a:lnTo>
                  <a:cubicBezTo>
                    <a:pt x="127" y="78"/>
                    <a:pt x="118" y="85"/>
                    <a:pt x="108" y="91"/>
                  </a:cubicBezTo>
                  <a:lnTo>
                    <a:pt x="108" y="106"/>
                  </a:lnTo>
                  <a:lnTo>
                    <a:pt x="56" y="10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49" name="Freeform 244"/>
            <p:cNvSpPr>
              <a:spLocks noEditPoints="1"/>
            </p:cNvSpPr>
            <p:nvPr/>
          </p:nvSpPr>
          <p:spPr bwMode="auto">
            <a:xfrm>
              <a:off x="8451850" y="2316163"/>
              <a:ext cx="153987" cy="149225"/>
            </a:xfrm>
            <a:custGeom>
              <a:avLst/>
              <a:gdLst>
                <a:gd name="T0" fmla="*/ 17 w 172"/>
                <a:gd name="T1" fmla="*/ 0 h 166"/>
                <a:gd name="T2" fmla="*/ 77 w 172"/>
                <a:gd name="T3" fmla="*/ 49 h 166"/>
                <a:gd name="T4" fmla="*/ 17 w 172"/>
                <a:gd name="T5" fmla="*/ 0 h 166"/>
                <a:gd name="T6" fmla="*/ 61 w 172"/>
                <a:gd name="T7" fmla="*/ 34 h 166"/>
                <a:gd name="T8" fmla="*/ 33 w 172"/>
                <a:gd name="T9" fmla="*/ 15 h 166"/>
                <a:gd name="T10" fmla="*/ 61 w 172"/>
                <a:gd name="T11" fmla="*/ 34 h 166"/>
                <a:gd name="T12" fmla="*/ 94 w 172"/>
                <a:gd name="T13" fmla="*/ 0 h 166"/>
                <a:gd name="T14" fmla="*/ 132 w 172"/>
                <a:gd name="T15" fmla="*/ 49 h 166"/>
                <a:gd name="T16" fmla="*/ 126 w 172"/>
                <a:gd name="T17" fmla="*/ 64 h 166"/>
                <a:gd name="T18" fmla="*/ 90 w 172"/>
                <a:gd name="T19" fmla="*/ 53 h 166"/>
                <a:gd name="T20" fmla="*/ 65 w 172"/>
                <a:gd name="T21" fmla="*/ 64 h 166"/>
                <a:gd name="T22" fmla="*/ 3 w 172"/>
                <a:gd name="T23" fmla="*/ 79 h 166"/>
                <a:gd name="T24" fmla="*/ 0 w 172"/>
                <a:gd name="T25" fmla="*/ 102 h 166"/>
                <a:gd name="T26" fmla="*/ 20 w 172"/>
                <a:gd name="T27" fmla="*/ 112 h 166"/>
                <a:gd name="T28" fmla="*/ 35 w 172"/>
                <a:gd name="T29" fmla="*/ 166 h 166"/>
                <a:gd name="T30" fmla="*/ 62 w 172"/>
                <a:gd name="T31" fmla="*/ 159 h 166"/>
                <a:gd name="T32" fmla="*/ 78 w 172"/>
                <a:gd name="T33" fmla="*/ 166 h 166"/>
                <a:gd name="T34" fmla="*/ 37 w 172"/>
                <a:gd name="T35" fmla="*/ 105 h 166"/>
                <a:gd name="T36" fmla="*/ 103 w 172"/>
                <a:gd name="T37" fmla="*/ 79 h 166"/>
                <a:gd name="T38" fmla="*/ 93 w 172"/>
                <a:gd name="T39" fmla="*/ 105 h 166"/>
                <a:gd name="T40" fmla="*/ 109 w 172"/>
                <a:gd name="T41" fmla="*/ 166 h 166"/>
                <a:gd name="T42" fmla="*/ 139 w 172"/>
                <a:gd name="T43" fmla="*/ 159 h 166"/>
                <a:gd name="T44" fmla="*/ 154 w 172"/>
                <a:gd name="T45" fmla="*/ 166 h 166"/>
                <a:gd name="T46" fmla="*/ 165 w 172"/>
                <a:gd name="T47" fmla="*/ 116 h 166"/>
                <a:gd name="T48" fmla="*/ 122 w 172"/>
                <a:gd name="T49" fmla="*/ 79 h 166"/>
                <a:gd name="T50" fmla="*/ 168 w 172"/>
                <a:gd name="T51" fmla="*/ 64 h 166"/>
                <a:gd name="T52" fmla="*/ 134 w 172"/>
                <a:gd name="T53" fmla="*/ 49 h 166"/>
                <a:gd name="T54" fmla="*/ 156 w 172"/>
                <a:gd name="T55" fmla="*/ 0 h 166"/>
                <a:gd name="T56" fmla="*/ 140 w 172"/>
                <a:gd name="T57" fmla="*/ 34 h 166"/>
                <a:gd name="T58" fmla="*/ 110 w 172"/>
                <a:gd name="T59" fmla="*/ 34 h 166"/>
                <a:gd name="T60" fmla="*/ 140 w 172"/>
                <a:gd name="T61" fmla="*/ 15 h 166"/>
                <a:gd name="T62" fmla="*/ 35 w 172"/>
                <a:gd name="T63" fmla="*/ 144 h 166"/>
                <a:gd name="T64" fmla="*/ 35 w 172"/>
                <a:gd name="T65" fmla="*/ 120 h 166"/>
                <a:gd name="T66" fmla="*/ 62 w 172"/>
                <a:gd name="T67" fmla="*/ 144 h 166"/>
                <a:gd name="T68" fmla="*/ 109 w 172"/>
                <a:gd name="T69" fmla="*/ 144 h 166"/>
                <a:gd name="T70" fmla="*/ 109 w 172"/>
                <a:gd name="T71" fmla="*/ 120 h 166"/>
                <a:gd name="T72" fmla="*/ 139 w 172"/>
                <a:gd name="T73" fmla="*/ 14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" h="166">
                  <a:moveTo>
                    <a:pt x="17" y="0"/>
                  </a:moveTo>
                  <a:lnTo>
                    <a:pt x="17" y="0"/>
                  </a:lnTo>
                  <a:lnTo>
                    <a:pt x="17" y="49"/>
                  </a:lnTo>
                  <a:lnTo>
                    <a:pt x="77" y="49"/>
                  </a:lnTo>
                  <a:lnTo>
                    <a:pt x="77" y="0"/>
                  </a:lnTo>
                  <a:lnTo>
                    <a:pt x="17" y="0"/>
                  </a:lnTo>
                  <a:close/>
                  <a:moveTo>
                    <a:pt x="61" y="34"/>
                  </a:moveTo>
                  <a:lnTo>
                    <a:pt x="61" y="34"/>
                  </a:lnTo>
                  <a:lnTo>
                    <a:pt x="33" y="34"/>
                  </a:lnTo>
                  <a:lnTo>
                    <a:pt x="33" y="15"/>
                  </a:lnTo>
                  <a:lnTo>
                    <a:pt x="61" y="15"/>
                  </a:lnTo>
                  <a:lnTo>
                    <a:pt x="61" y="34"/>
                  </a:lnTo>
                  <a:close/>
                  <a:moveTo>
                    <a:pt x="94" y="0"/>
                  </a:moveTo>
                  <a:lnTo>
                    <a:pt x="94" y="0"/>
                  </a:lnTo>
                  <a:lnTo>
                    <a:pt x="94" y="49"/>
                  </a:lnTo>
                  <a:lnTo>
                    <a:pt x="132" y="49"/>
                  </a:lnTo>
                  <a:lnTo>
                    <a:pt x="118" y="53"/>
                  </a:lnTo>
                  <a:cubicBezTo>
                    <a:pt x="121" y="56"/>
                    <a:pt x="123" y="60"/>
                    <a:pt x="126" y="64"/>
                  </a:cubicBezTo>
                  <a:lnTo>
                    <a:pt x="84" y="64"/>
                  </a:lnTo>
                  <a:cubicBezTo>
                    <a:pt x="86" y="60"/>
                    <a:pt x="88" y="56"/>
                    <a:pt x="90" y="53"/>
                  </a:cubicBezTo>
                  <a:lnTo>
                    <a:pt x="73" y="51"/>
                  </a:lnTo>
                  <a:cubicBezTo>
                    <a:pt x="71" y="55"/>
                    <a:pt x="68" y="60"/>
                    <a:pt x="65" y="64"/>
                  </a:cubicBezTo>
                  <a:lnTo>
                    <a:pt x="3" y="64"/>
                  </a:lnTo>
                  <a:lnTo>
                    <a:pt x="3" y="79"/>
                  </a:lnTo>
                  <a:lnTo>
                    <a:pt x="49" y="79"/>
                  </a:lnTo>
                  <a:cubicBezTo>
                    <a:pt x="37" y="89"/>
                    <a:pt x="20" y="96"/>
                    <a:pt x="0" y="102"/>
                  </a:cubicBezTo>
                  <a:lnTo>
                    <a:pt x="8" y="116"/>
                  </a:lnTo>
                  <a:cubicBezTo>
                    <a:pt x="12" y="115"/>
                    <a:pt x="16" y="114"/>
                    <a:pt x="20" y="112"/>
                  </a:cubicBezTo>
                  <a:lnTo>
                    <a:pt x="20" y="166"/>
                  </a:lnTo>
                  <a:lnTo>
                    <a:pt x="35" y="166"/>
                  </a:lnTo>
                  <a:lnTo>
                    <a:pt x="35" y="159"/>
                  </a:lnTo>
                  <a:lnTo>
                    <a:pt x="62" y="159"/>
                  </a:lnTo>
                  <a:lnTo>
                    <a:pt x="62" y="166"/>
                  </a:lnTo>
                  <a:lnTo>
                    <a:pt x="78" y="166"/>
                  </a:lnTo>
                  <a:lnTo>
                    <a:pt x="78" y="105"/>
                  </a:lnTo>
                  <a:lnTo>
                    <a:pt x="37" y="105"/>
                  </a:lnTo>
                  <a:cubicBezTo>
                    <a:pt x="51" y="98"/>
                    <a:pt x="63" y="90"/>
                    <a:pt x="73" y="79"/>
                  </a:cubicBezTo>
                  <a:lnTo>
                    <a:pt x="103" y="79"/>
                  </a:lnTo>
                  <a:cubicBezTo>
                    <a:pt x="111" y="89"/>
                    <a:pt x="123" y="98"/>
                    <a:pt x="137" y="105"/>
                  </a:cubicBezTo>
                  <a:lnTo>
                    <a:pt x="93" y="105"/>
                  </a:lnTo>
                  <a:lnTo>
                    <a:pt x="93" y="166"/>
                  </a:lnTo>
                  <a:lnTo>
                    <a:pt x="109" y="166"/>
                  </a:lnTo>
                  <a:lnTo>
                    <a:pt x="109" y="159"/>
                  </a:lnTo>
                  <a:lnTo>
                    <a:pt x="139" y="159"/>
                  </a:lnTo>
                  <a:lnTo>
                    <a:pt x="139" y="166"/>
                  </a:lnTo>
                  <a:lnTo>
                    <a:pt x="154" y="166"/>
                  </a:lnTo>
                  <a:lnTo>
                    <a:pt x="154" y="113"/>
                  </a:lnTo>
                  <a:cubicBezTo>
                    <a:pt x="158" y="114"/>
                    <a:pt x="161" y="115"/>
                    <a:pt x="165" y="116"/>
                  </a:cubicBezTo>
                  <a:lnTo>
                    <a:pt x="172" y="102"/>
                  </a:lnTo>
                  <a:cubicBezTo>
                    <a:pt x="150" y="96"/>
                    <a:pt x="134" y="89"/>
                    <a:pt x="122" y="79"/>
                  </a:cubicBezTo>
                  <a:lnTo>
                    <a:pt x="168" y="79"/>
                  </a:lnTo>
                  <a:lnTo>
                    <a:pt x="168" y="64"/>
                  </a:lnTo>
                  <a:lnTo>
                    <a:pt x="143" y="64"/>
                  </a:lnTo>
                  <a:cubicBezTo>
                    <a:pt x="140" y="59"/>
                    <a:pt x="137" y="54"/>
                    <a:pt x="134" y="49"/>
                  </a:cubicBezTo>
                  <a:lnTo>
                    <a:pt x="156" y="49"/>
                  </a:lnTo>
                  <a:lnTo>
                    <a:pt x="156" y="0"/>
                  </a:lnTo>
                  <a:lnTo>
                    <a:pt x="94" y="0"/>
                  </a:lnTo>
                  <a:close/>
                  <a:moveTo>
                    <a:pt x="140" y="34"/>
                  </a:moveTo>
                  <a:lnTo>
                    <a:pt x="140" y="34"/>
                  </a:lnTo>
                  <a:lnTo>
                    <a:pt x="110" y="34"/>
                  </a:lnTo>
                  <a:lnTo>
                    <a:pt x="110" y="15"/>
                  </a:lnTo>
                  <a:lnTo>
                    <a:pt x="140" y="15"/>
                  </a:lnTo>
                  <a:lnTo>
                    <a:pt x="140" y="34"/>
                  </a:lnTo>
                  <a:close/>
                  <a:moveTo>
                    <a:pt x="35" y="144"/>
                  </a:moveTo>
                  <a:lnTo>
                    <a:pt x="35" y="144"/>
                  </a:lnTo>
                  <a:lnTo>
                    <a:pt x="35" y="120"/>
                  </a:lnTo>
                  <a:lnTo>
                    <a:pt x="62" y="120"/>
                  </a:lnTo>
                  <a:lnTo>
                    <a:pt x="62" y="144"/>
                  </a:lnTo>
                  <a:lnTo>
                    <a:pt x="35" y="144"/>
                  </a:lnTo>
                  <a:close/>
                  <a:moveTo>
                    <a:pt x="109" y="144"/>
                  </a:moveTo>
                  <a:lnTo>
                    <a:pt x="109" y="144"/>
                  </a:lnTo>
                  <a:lnTo>
                    <a:pt x="109" y="120"/>
                  </a:lnTo>
                  <a:lnTo>
                    <a:pt x="139" y="120"/>
                  </a:lnTo>
                  <a:lnTo>
                    <a:pt x="139" y="144"/>
                  </a:lnTo>
                  <a:lnTo>
                    <a:pt x="109" y="14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0" name="Freeform 245"/>
            <p:cNvSpPr>
              <a:spLocks noEditPoints="1"/>
            </p:cNvSpPr>
            <p:nvPr/>
          </p:nvSpPr>
          <p:spPr bwMode="auto">
            <a:xfrm>
              <a:off x="8201025" y="2551113"/>
              <a:ext cx="153987" cy="153988"/>
            </a:xfrm>
            <a:custGeom>
              <a:avLst/>
              <a:gdLst>
                <a:gd name="T0" fmla="*/ 58 w 171"/>
                <a:gd name="T1" fmla="*/ 2 h 171"/>
                <a:gd name="T2" fmla="*/ 58 w 171"/>
                <a:gd name="T3" fmla="*/ 2 h 171"/>
                <a:gd name="T4" fmla="*/ 33 w 171"/>
                <a:gd name="T5" fmla="*/ 38 h 171"/>
                <a:gd name="T6" fmla="*/ 0 w 171"/>
                <a:gd name="T7" fmla="*/ 66 h 171"/>
                <a:gd name="T8" fmla="*/ 10 w 171"/>
                <a:gd name="T9" fmla="*/ 81 h 171"/>
                <a:gd name="T10" fmla="*/ 47 w 171"/>
                <a:gd name="T11" fmla="*/ 49 h 171"/>
                <a:gd name="T12" fmla="*/ 73 w 171"/>
                <a:gd name="T13" fmla="*/ 12 h 171"/>
                <a:gd name="T14" fmla="*/ 58 w 171"/>
                <a:gd name="T15" fmla="*/ 2 h 171"/>
                <a:gd name="T16" fmla="*/ 63 w 171"/>
                <a:gd name="T17" fmla="*/ 88 h 171"/>
                <a:gd name="T18" fmla="*/ 63 w 171"/>
                <a:gd name="T19" fmla="*/ 88 h 171"/>
                <a:gd name="T20" fmla="*/ 47 w 171"/>
                <a:gd name="T21" fmla="*/ 127 h 171"/>
                <a:gd name="T22" fmla="*/ 9 w 171"/>
                <a:gd name="T23" fmla="*/ 156 h 171"/>
                <a:gd name="T24" fmla="*/ 20 w 171"/>
                <a:gd name="T25" fmla="*/ 171 h 171"/>
                <a:gd name="T26" fmla="*/ 63 w 171"/>
                <a:gd name="T27" fmla="*/ 135 h 171"/>
                <a:gd name="T28" fmla="*/ 81 w 171"/>
                <a:gd name="T29" fmla="*/ 88 h 171"/>
                <a:gd name="T30" fmla="*/ 123 w 171"/>
                <a:gd name="T31" fmla="*/ 88 h 171"/>
                <a:gd name="T32" fmla="*/ 117 w 171"/>
                <a:gd name="T33" fmla="*/ 141 h 171"/>
                <a:gd name="T34" fmla="*/ 98 w 171"/>
                <a:gd name="T35" fmla="*/ 152 h 171"/>
                <a:gd name="T36" fmla="*/ 67 w 171"/>
                <a:gd name="T37" fmla="*/ 152 h 171"/>
                <a:gd name="T38" fmla="*/ 72 w 171"/>
                <a:gd name="T39" fmla="*/ 169 h 171"/>
                <a:gd name="T40" fmla="*/ 107 w 171"/>
                <a:gd name="T41" fmla="*/ 169 h 171"/>
                <a:gd name="T42" fmla="*/ 128 w 171"/>
                <a:gd name="T43" fmla="*/ 160 h 171"/>
                <a:gd name="T44" fmla="*/ 137 w 171"/>
                <a:gd name="T45" fmla="*/ 129 h 171"/>
                <a:gd name="T46" fmla="*/ 141 w 171"/>
                <a:gd name="T47" fmla="*/ 71 h 171"/>
                <a:gd name="T48" fmla="*/ 28 w 171"/>
                <a:gd name="T49" fmla="*/ 71 h 171"/>
                <a:gd name="T50" fmla="*/ 28 w 171"/>
                <a:gd name="T51" fmla="*/ 88 h 171"/>
                <a:gd name="T52" fmla="*/ 63 w 171"/>
                <a:gd name="T53" fmla="*/ 88 h 171"/>
                <a:gd name="T54" fmla="*/ 114 w 171"/>
                <a:gd name="T55" fmla="*/ 0 h 171"/>
                <a:gd name="T56" fmla="*/ 114 w 171"/>
                <a:gd name="T57" fmla="*/ 0 h 171"/>
                <a:gd name="T58" fmla="*/ 99 w 171"/>
                <a:gd name="T59" fmla="*/ 9 h 171"/>
                <a:gd name="T60" fmla="*/ 159 w 171"/>
                <a:gd name="T61" fmla="*/ 80 h 171"/>
                <a:gd name="T62" fmla="*/ 171 w 171"/>
                <a:gd name="T63" fmla="*/ 66 h 171"/>
                <a:gd name="T64" fmla="*/ 114 w 171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1" h="171">
                  <a:moveTo>
                    <a:pt x="58" y="2"/>
                  </a:moveTo>
                  <a:lnTo>
                    <a:pt x="58" y="2"/>
                  </a:lnTo>
                  <a:cubicBezTo>
                    <a:pt x="50" y="16"/>
                    <a:pt x="42" y="28"/>
                    <a:pt x="33" y="38"/>
                  </a:cubicBezTo>
                  <a:cubicBezTo>
                    <a:pt x="23" y="50"/>
                    <a:pt x="12" y="59"/>
                    <a:pt x="0" y="66"/>
                  </a:cubicBezTo>
                  <a:lnTo>
                    <a:pt x="10" y="81"/>
                  </a:lnTo>
                  <a:cubicBezTo>
                    <a:pt x="26" y="70"/>
                    <a:pt x="38" y="59"/>
                    <a:pt x="47" y="49"/>
                  </a:cubicBezTo>
                  <a:cubicBezTo>
                    <a:pt x="56" y="40"/>
                    <a:pt x="64" y="27"/>
                    <a:pt x="73" y="12"/>
                  </a:cubicBezTo>
                  <a:lnTo>
                    <a:pt x="58" y="2"/>
                  </a:lnTo>
                  <a:close/>
                  <a:moveTo>
                    <a:pt x="63" y="88"/>
                  </a:moveTo>
                  <a:lnTo>
                    <a:pt x="63" y="88"/>
                  </a:lnTo>
                  <a:cubicBezTo>
                    <a:pt x="59" y="104"/>
                    <a:pt x="54" y="117"/>
                    <a:pt x="47" y="127"/>
                  </a:cubicBezTo>
                  <a:cubicBezTo>
                    <a:pt x="38" y="138"/>
                    <a:pt x="25" y="148"/>
                    <a:pt x="9" y="156"/>
                  </a:cubicBezTo>
                  <a:lnTo>
                    <a:pt x="20" y="171"/>
                  </a:lnTo>
                  <a:cubicBezTo>
                    <a:pt x="39" y="160"/>
                    <a:pt x="53" y="148"/>
                    <a:pt x="63" y="135"/>
                  </a:cubicBezTo>
                  <a:cubicBezTo>
                    <a:pt x="70" y="123"/>
                    <a:pt x="76" y="108"/>
                    <a:pt x="81" y="88"/>
                  </a:cubicBezTo>
                  <a:lnTo>
                    <a:pt x="123" y="88"/>
                  </a:lnTo>
                  <a:cubicBezTo>
                    <a:pt x="122" y="115"/>
                    <a:pt x="120" y="133"/>
                    <a:pt x="117" y="141"/>
                  </a:cubicBezTo>
                  <a:cubicBezTo>
                    <a:pt x="114" y="149"/>
                    <a:pt x="108" y="152"/>
                    <a:pt x="98" y="152"/>
                  </a:cubicBezTo>
                  <a:cubicBezTo>
                    <a:pt x="89" y="152"/>
                    <a:pt x="78" y="152"/>
                    <a:pt x="67" y="152"/>
                  </a:cubicBezTo>
                  <a:lnTo>
                    <a:pt x="72" y="169"/>
                  </a:lnTo>
                  <a:lnTo>
                    <a:pt x="107" y="169"/>
                  </a:lnTo>
                  <a:cubicBezTo>
                    <a:pt x="117" y="169"/>
                    <a:pt x="124" y="165"/>
                    <a:pt x="128" y="160"/>
                  </a:cubicBezTo>
                  <a:cubicBezTo>
                    <a:pt x="132" y="154"/>
                    <a:pt x="135" y="144"/>
                    <a:pt x="137" y="129"/>
                  </a:cubicBezTo>
                  <a:cubicBezTo>
                    <a:pt x="139" y="114"/>
                    <a:pt x="140" y="95"/>
                    <a:pt x="141" y="71"/>
                  </a:cubicBezTo>
                  <a:lnTo>
                    <a:pt x="28" y="71"/>
                  </a:lnTo>
                  <a:lnTo>
                    <a:pt x="28" y="88"/>
                  </a:lnTo>
                  <a:lnTo>
                    <a:pt x="63" y="88"/>
                  </a:lnTo>
                  <a:close/>
                  <a:moveTo>
                    <a:pt x="114" y="0"/>
                  </a:moveTo>
                  <a:lnTo>
                    <a:pt x="114" y="0"/>
                  </a:lnTo>
                  <a:lnTo>
                    <a:pt x="99" y="9"/>
                  </a:lnTo>
                  <a:cubicBezTo>
                    <a:pt x="110" y="38"/>
                    <a:pt x="130" y="62"/>
                    <a:pt x="159" y="80"/>
                  </a:cubicBezTo>
                  <a:lnTo>
                    <a:pt x="171" y="66"/>
                  </a:lnTo>
                  <a:cubicBezTo>
                    <a:pt x="143" y="50"/>
                    <a:pt x="124" y="28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1" name="Freeform 246"/>
            <p:cNvSpPr>
              <a:spLocks noEditPoints="1"/>
            </p:cNvSpPr>
            <p:nvPr/>
          </p:nvSpPr>
          <p:spPr bwMode="auto">
            <a:xfrm>
              <a:off x="8369300" y="2555875"/>
              <a:ext cx="152400" cy="147638"/>
            </a:xfrm>
            <a:custGeom>
              <a:avLst/>
              <a:gdLst>
                <a:gd name="T0" fmla="*/ 170 w 170"/>
                <a:gd name="T1" fmla="*/ 116 h 165"/>
                <a:gd name="T2" fmla="*/ 150 w 170"/>
                <a:gd name="T3" fmla="*/ 138 h 165"/>
                <a:gd name="T4" fmla="*/ 114 w 170"/>
                <a:gd name="T5" fmla="*/ 146 h 165"/>
                <a:gd name="T6" fmla="*/ 110 w 170"/>
                <a:gd name="T7" fmla="*/ 80 h 165"/>
                <a:gd name="T8" fmla="*/ 159 w 170"/>
                <a:gd name="T9" fmla="*/ 0 h 165"/>
                <a:gd name="T10" fmla="*/ 91 w 170"/>
                <a:gd name="T11" fmla="*/ 17 h 165"/>
                <a:gd name="T12" fmla="*/ 142 w 170"/>
                <a:gd name="T13" fmla="*/ 62 h 165"/>
                <a:gd name="T14" fmla="*/ 93 w 170"/>
                <a:gd name="T15" fmla="*/ 144 h 165"/>
                <a:gd name="T16" fmla="*/ 145 w 170"/>
                <a:gd name="T17" fmla="*/ 163 h 165"/>
                <a:gd name="T18" fmla="*/ 170 w 170"/>
                <a:gd name="T19" fmla="*/ 116 h 165"/>
                <a:gd name="T20" fmla="*/ 0 w 170"/>
                <a:gd name="T21" fmla="*/ 0 h 165"/>
                <a:gd name="T22" fmla="*/ 23 w 170"/>
                <a:gd name="T23" fmla="*/ 17 h 165"/>
                <a:gd name="T24" fmla="*/ 4 w 170"/>
                <a:gd name="T25" fmla="*/ 35 h 165"/>
                <a:gd name="T26" fmla="*/ 19 w 170"/>
                <a:gd name="T27" fmla="*/ 165 h 165"/>
                <a:gd name="T28" fmla="*/ 68 w 170"/>
                <a:gd name="T29" fmla="*/ 156 h 165"/>
                <a:gd name="T30" fmla="*/ 83 w 170"/>
                <a:gd name="T31" fmla="*/ 165 h 165"/>
                <a:gd name="T32" fmla="*/ 63 w 170"/>
                <a:gd name="T33" fmla="*/ 35 h 165"/>
                <a:gd name="T34" fmla="*/ 86 w 170"/>
                <a:gd name="T35" fmla="*/ 17 h 165"/>
                <a:gd name="T36" fmla="*/ 0 w 170"/>
                <a:gd name="T37" fmla="*/ 0 h 165"/>
                <a:gd name="T38" fmla="*/ 19 w 170"/>
                <a:gd name="T39" fmla="*/ 139 h 165"/>
                <a:gd name="T40" fmla="*/ 68 w 170"/>
                <a:gd name="T41" fmla="*/ 125 h 165"/>
                <a:gd name="T42" fmla="*/ 19 w 170"/>
                <a:gd name="T43" fmla="*/ 139 h 165"/>
                <a:gd name="T44" fmla="*/ 27 w 170"/>
                <a:gd name="T45" fmla="*/ 51 h 165"/>
                <a:gd name="T46" fmla="*/ 19 w 170"/>
                <a:gd name="T47" fmla="*/ 95 h 165"/>
                <a:gd name="T48" fmla="*/ 27 w 170"/>
                <a:gd name="T49" fmla="*/ 51 h 165"/>
                <a:gd name="T50" fmla="*/ 19 w 170"/>
                <a:gd name="T51" fmla="*/ 98 h 165"/>
                <a:gd name="T52" fmla="*/ 39 w 170"/>
                <a:gd name="T53" fmla="*/ 61 h 165"/>
                <a:gd name="T54" fmla="*/ 48 w 170"/>
                <a:gd name="T55" fmla="*/ 51 h 165"/>
                <a:gd name="T56" fmla="*/ 61 w 170"/>
                <a:gd name="T57" fmla="*/ 96 h 165"/>
                <a:gd name="T58" fmla="*/ 68 w 170"/>
                <a:gd name="T59" fmla="*/ 109 h 165"/>
                <a:gd name="T60" fmla="*/ 19 w 170"/>
                <a:gd name="T61" fmla="*/ 98 h 165"/>
                <a:gd name="T62" fmla="*/ 38 w 170"/>
                <a:gd name="T63" fmla="*/ 35 h 165"/>
                <a:gd name="T64" fmla="*/ 48 w 170"/>
                <a:gd name="T65" fmla="*/ 17 h 165"/>
                <a:gd name="T66" fmla="*/ 38 w 170"/>
                <a:gd name="T67" fmla="*/ 35 h 165"/>
                <a:gd name="T68" fmla="*/ 68 w 170"/>
                <a:gd name="T69" fmla="*/ 83 h 165"/>
                <a:gd name="T70" fmla="*/ 59 w 170"/>
                <a:gd name="T71" fmla="*/ 79 h 165"/>
                <a:gd name="T72" fmla="*/ 68 w 170"/>
                <a:gd name="T73" fmla="*/ 5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165">
                  <a:moveTo>
                    <a:pt x="170" y="116"/>
                  </a:moveTo>
                  <a:lnTo>
                    <a:pt x="170" y="116"/>
                  </a:lnTo>
                  <a:lnTo>
                    <a:pt x="152" y="110"/>
                  </a:lnTo>
                  <a:cubicBezTo>
                    <a:pt x="152" y="124"/>
                    <a:pt x="151" y="133"/>
                    <a:pt x="150" y="138"/>
                  </a:cubicBezTo>
                  <a:cubicBezTo>
                    <a:pt x="149" y="144"/>
                    <a:pt x="146" y="146"/>
                    <a:pt x="142" y="146"/>
                  </a:cubicBezTo>
                  <a:lnTo>
                    <a:pt x="114" y="146"/>
                  </a:lnTo>
                  <a:cubicBezTo>
                    <a:pt x="111" y="146"/>
                    <a:pt x="110" y="143"/>
                    <a:pt x="110" y="137"/>
                  </a:cubicBezTo>
                  <a:lnTo>
                    <a:pt x="110" y="80"/>
                  </a:lnTo>
                  <a:lnTo>
                    <a:pt x="159" y="80"/>
                  </a:lnTo>
                  <a:lnTo>
                    <a:pt x="159" y="0"/>
                  </a:lnTo>
                  <a:lnTo>
                    <a:pt x="91" y="0"/>
                  </a:lnTo>
                  <a:lnTo>
                    <a:pt x="91" y="17"/>
                  </a:lnTo>
                  <a:lnTo>
                    <a:pt x="142" y="17"/>
                  </a:lnTo>
                  <a:lnTo>
                    <a:pt x="142" y="62"/>
                  </a:lnTo>
                  <a:lnTo>
                    <a:pt x="93" y="62"/>
                  </a:lnTo>
                  <a:lnTo>
                    <a:pt x="93" y="144"/>
                  </a:lnTo>
                  <a:cubicBezTo>
                    <a:pt x="93" y="156"/>
                    <a:pt x="97" y="163"/>
                    <a:pt x="106" y="163"/>
                  </a:cubicBezTo>
                  <a:lnTo>
                    <a:pt x="145" y="163"/>
                  </a:lnTo>
                  <a:cubicBezTo>
                    <a:pt x="154" y="163"/>
                    <a:pt x="160" y="160"/>
                    <a:pt x="163" y="154"/>
                  </a:cubicBezTo>
                  <a:cubicBezTo>
                    <a:pt x="166" y="148"/>
                    <a:pt x="168" y="135"/>
                    <a:pt x="170" y="116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23" y="17"/>
                  </a:lnTo>
                  <a:lnTo>
                    <a:pt x="23" y="35"/>
                  </a:lnTo>
                  <a:lnTo>
                    <a:pt x="4" y="35"/>
                  </a:lnTo>
                  <a:lnTo>
                    <a:pt x="4" y="165"/>
                  </a:lnTo>
                  <a:lnTo>
                    <a:pt x="19" y="165"/>
                  </a:lnTo>
                  <a:lnTo>
                    <a:pt x="19" y="156"/>
                  </a:lnTo>
                  <a:lnTo>
                    <a:pt x="68" y="156"/>
                  </a:lnTo>
                  <a:lnTo>
                    <a:pt x="68" y="165"/>
                  </a:lnTo>
                  <a:lnTo>
                    <a:pt x="83" y="165"/>
                  </a:lnTo>
                  <a:lnTo>
                    <a:pt x="83" y="35"/>
                  </a:lnTo>
                  <a:lnTo>
                    <a:pt x="63" y="35"/>
                  </a:lnTo>
                  <a:lnTo>
                    <a:pt x="63" y="17"/>
                  </a:lnTo>
                  <a:lnTo>
                    <a:pt x="86" y="17"/>
                  </a:lnTo>
                  <a:lnTo>
                    <a:pt x="86" y="0"/>
                  </a:lnTo>
                  <a:lnTo>
                    <a:pt x="0" y="0"/>
                  </a:lnTo>
                  <a:close/>
                  <a:moveTo>
                    <a:pt x="19" y="139"/>
                  </a:moveTo>
                  <a:lnTo>
                    <a:pt x="19" y="139"/>
                  </a:lnTo>
                  <a:lnTo>
                    <a:pt x="19" y="125"/>
                  </a:lnTo>
                  <a:lnTo>
                    <a:pt x="68" y="125"/>
                  </a:lnTo>
                  <a:lnTo>
                    <a:pt x="68" y="139"/>
                  </a:lnTo>
                  <a:lnTo>
                    <a:pt x="19" y="139"/>
                  </a:lnTo>
                  <a:close/>
                  <a:moveTo>
                    <a:pt x="27" y="51"/>
                  </a:moveTo>
                  <a:lnTo>
                    <a:pt x="27" y="51"/>
                  </a:lnTo>
                  <a:lnTo>
                    <a:pt x="27" y="61"/>
                  </a:lnTo>
                  <a:cubicBezTo>
                    <a:pt x="27" y="76"/>
                    <a:pt x="24" y="87"/>
                    <a:pt x="19" y="95"/>
                  </a:cubicBezTo>
                  <a:lnTo>
                    <a:pt x="19" y="51"/>
                  </a:lnTo>
                  <a:lnTo>
                    <a:pt x="27" y="51"/>
                  </a:lnTo>
                  <a:close/>
                  <a:moveTo>
                    <a:pt x="19" y="98"/>
                  </a:moveTo>
                  <a:lnTo>
                    <a:pt x="19" y="98"/>
                  </a:lnTo>
                  <a:lnTo>
                    <a:pt x="27" y="105"/>
                  </a:lnTo>
                  <a:cubicBezTo>
                    <a:pt x="35" y="95"/>
                    <a:pt x="38" y="81"/>
                    <a:pt x="39" y="61"/>
                  </a:cubicBezTo>
                  <a:lnTo>
                    <a:pt x="39" y="51"/>
                  </a:lnTo>
                  <a:lnTo>
                    <a:pt x="48" y="51"/>
                  </a:lnTo>
                  <a:lnTo>
                    <a:pt x="48" y="82"/>
                  </a:lnTo>
                  <a:cubicBezTo>
                    <a:pt x="48" y="91"/>
                    <a:pt x="52" y="96"/>
                    <a:pt x="61" y="96"/>
                  </a:cubicBezTo>
                  <a:lnTo>
                    <a:pt x="68" y="96"/>
                  </a:lnTo>
                  <a:lnTo>
                    <a:pt x="68" y="109"/>
                  </a:lnTo>
                  <a:lnTo>
                    <a:pt x="19" y="109"/>
                  </a:lnTo>
                  <a:lnTo>
                    <a:pt x="19" y="98"/>
                  </a:lnTo>
                  <a:close/>
                  <a:moveTo>
                    <a:pt x="38" y="35"/>
                  </a:moveTo>
                  <a:lnTo>
                    <a:pt x="38" y="35"/>
                  </a:lnTo>
                  <a:lnTo>
                    <a:pt x="38" y="17"/>
                  </a:lnTo>
                  <a:lnTo>
                    <a:pt x="48" y="17"/>
                  </a:lnTo>
                  <a:lnTo>
                    <a:pt x="48" y="35"/>
                  </a:lnTo>
                  <a:lnTo>
                    <a:pt x="38" y="35"/>
                  </a:lnTo>
                  <a:close/>
                  <a:moveTo>
                    <a:pt x="68" y="83"/>
                  </a:moveTo>
                  <a:lnTo>
                    <a:pt x="68" y="83"/>
                  </a:lnTo>
                  <a:lnTo>
                    <a:pt x="64" y="83"/>
                  </a:lnTo>
                  <a:cubicBezTo>
                    <a:pt x="61" y="83"/>
                    <a:pt x="59" y="81"/>
                    <a:pt x="59" y="79"/>
                  </a:cubicBezTo>
                  <a:lnTo>
                    <a:pt x="59" y="51"/>
                  </a:lnTo>
                  <a:lnTo>
                    <a:pt x="68" y="51"/>
                  </a:lnTo>
                  <a:lnTo>
                    <a:pt x="68" y="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2" name="Freeform 247"/>
            <p:cNvSpPr/>
            <p:nvPr/>
          </p:nvSpPr>
          <p:spPr bwMode="auto">
            <a:xfrm>
              <a:off x="8901113" y="2278063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3" name="Freeform 248"/>
            <p:cNvSpPr/>
            <p:nvPr/>
          </p:nvSpPr>
          <p:spPr bwMode="auto">
            <a:xfrm>
              <a:off x="8901113" y="2278063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4" name="Freeform 249"/>
            <p:cNvSpPr>
              <a:spLocks noEditPoints="1"/>
            </p:cNvSpPr>
            <p:nvPr/>
          </p:nvSpPr>
          <p:spPr bwMode="auto">
            <a:xfrm>
              <a:off x="9031288" y="2432050"/>
              <a:ext cx="147637" cy="152400"/>
            </a:xfrm>
            <a:custGeom>
              <a:avLst/>
              <a:gdLst>
                <a:gd name="T0" fmla="*/ 86 w 166"/>
                <a:gd name="T1" fmla="*/ 39 h 170"/>
                <a:gd name="T2" fmla="*/ 106 w 166"/>
                <a:gd name="T3" fmla="*/ 53 h 170"/>
                <a:gd name="T4" fmla="*/ 84 w 166"/>
                <a:gd name="T5" fmla="*/ 67 h 170"/>
                <a:gd name="T6" fmla="*/ 145 w 166"/>
                <a:gd name="T7" fmla="*/ 82 h 170"/>
                <a:gd name="T8" fmla="*/ 123 w 166"/>
                <a:gd name="T9" fmla="*/ 67 h 170"/>
                <a:gd name="T10" fmla="*/ 142 w 166"/>
                <a:gd name="T11" fmla="*/ 53 h 170"/>
                <a:gd name="T12" fmla="*/ 123 w 166"/>
                <a:gd name="T13" fmla="*/ 39 h 170"/>
                <a:gd name="T14" fmla="*/ 106 w 166"/>
                <a:gd name="T15" fmla="*/ 26 h 170"/>
                <a:gd name="T16" fmla="*/ 86 w 166"/>
                <a:gd name="T17" fmla="*/ 39 h 170"/>
                <a:gd name="T18" fmla="*/ 89 w 166"/>
                <a:gd name="T19" fmla="*/ 92 h 170"/>
                <a:gd name="T20" fmla="*/ 139 w 166"/>
                <a:gd name="T21" fmla="*/ 142 h 170"/>
                <a:gd name="T22" fmla="*/ 89 w 166"/>
                <a:gd name="T23" fmla="*/ 92 h 170"/>
                <a:gd name="T24" fmla="*/ 124 w 166"/>
                <a:gd name="T25" fmla="*/ 128 h 170"/>
                <a:gd name="T26" fmla="*/ 104 w 166"/>
                <a:gd name="T27" fmla="*/ 107 h 170"/>
                <a:gd name="T28" fmla="*/ 124 w 166"/>
                <a:gd name="T29" fmla="*/ 128 h 170"/>
                <a:gd name="T30" fmla="*/ 166 w 166"/>
                <a:gd name="T31" fmla="*/ 5 h 170"/>
                <a:gd name="T32" fmla="*/ 62 w 166"/>
                <a:gd name="T33" fmla="*/ 109 h 170"/>
                <a:gd name="T34" fmla="*/ 62 w 166"/>
                <a:gd name="T35" fmla="*/ 170 h 170"/>
                <a:gd name="T36" fmla="*/ 79 w 166"/>
                <a:gd name="T37" fmla="*/ 21 h 170"/>
                <a:gd name="T38" fmla="*/ 150 w 166"/>
                <a:gd name="T39" fmla="*/ 145 h 170"/>
                <a:gd name="T40" fmla="*/ 126 w 166"/>
                <a:gd name="T41" fmla="*/ 153 h 170"/>
                <a:gd name="T42" fmla="*/ 147 w 166"/>
                <a:gd name="T43" fmla="*/ 169 h 170"/>
                <a:gd name="T44" fmla="*/ 166 w 166"/>
                <a:gd name="T45" fmla="*/ 5 h 170"/>
                <a:gd name="T46" fmla="*/ 26 w 166"/>
                <a:gd name="T47" fmla="*/ 0 h 170"/>
                <a:gd name="T48" fmla="*/ 43 w 166"/>
                <a:gd name="T49" fmla="*/ 40 h 170"/>
                <a:gd name="T50" fmla="*/ 26 w 166"/>
                <a:gd name="T51" fmla="*/ 0 h 170"/>
                <a:gd name="T52" fmla="*/ 0 w 166"/>
                <a:gd name="T53" fmla="*/ 54 h 170"/>
                <a:gd name="T54" fmla="*/ 25 w 166"/>
                <a:gd name="T55" fmla="*/ 71 h 170"/>
                <a:gd name="T56" fmla="*/ 20 w 166"/>
                <a:gd name="T57" fmla="*/ 145 h 170"/>
                <a:gd name="T58" fmla="*/ 57 w 166"/>
                <a:gd name="T59" fmla="*/ 135 h 170"/>
                <a:gd name="T60" fmla="*/ 42 w 166"/>
                <a:gd name="T61" fmla="*/ 128 h 170"/>
                <a:gd name="T62" fmla="*/ 0 w 166"/>
                <a:gd name="T63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170">
                  <a:moveTo>
                    <a:pt x="86" y="39"/>
                  </a:moveTo>
                  <a:lnTo>
                    <a:pt x="86" y="39"/>
                  </a:lnTo>
                  <a:lnTo>
                    <a:pt x="86" y="53"/>
                  </a:lnTo>
                  <a:lnTo>
                    <a:pt x="106" y="53"/>
                  </a:lnTo>
                  <a:lnTo>
                    <a:pt x="106" y="67"/>
                  </a:lnTo>
                  <a:lnTo>
                    <a:pt x="84" y="67"/>
                  </a:lnTo>
                  <a:lnTo>
                    <a:pt x="84" y="82"/>
                  </a:lnTo>
                  <a:lnTo>
                    <a:pt x="145" y="82"/>
                  </a:lnTo>
                  <a:lnTo>
                    <a:pt x="145" y="67"/>
                  </a:lnTo>
                  <a:lnTo>
                    <a:pt x="123" y="67"/>
                  </a:lnTo>
                  <a:lnTo>
                    <a:pt x="123" y="53"/>
                  </a:lnTo>
                  <a:lnTo>
                    <a:pt x="142" y="53"/>
                  </a:lnTo>
                  <a:lnTo>
                    <a:pt x="142" y="39"/>
                  </a:lnTo>
                  <a:lnTo>
                    <a:pt x="123" y="39"/>
                  </a:lnTo>
                  <a:lnTo>
                    <a:pt x="123" y="26"/>
                  </a:lnTo>
                  <a:lnTo>
                    <a:pt x="106" y="26"/>
                  </a:lnTo>
                  <a:lnTo>
                    <a:pt x="106" y="39"/>
                  </a:lnTo>
                  <a:lnTo>
                    <a:pt x="86" y="39"/>
                  </a:lnTo>
                  <a:close/>
                  <a:moveTo>
                    <a:pt x="89" y="92"/>
                  </a:moveTo>
                  <a:lnTo>
                    <a:pt x="89" y="92"/>
                  </a:lnTo>
                  <a:lnTo>
                    <a:pt x="89" y="142"/>
                  </a:lnTo>
                  <a:lnTo>
                    <a:pt x="139" y="142"/>
                  </a:lnTo>
                  <a:lnTo>
                    <a:pt x="139" y="92"/>
                  </a:lnTo>
                  <a:lnTo>
                    <a:pt x="89" y="92"/>
                  </a:lnTo>
                  <a:close/>
                  <a:moveTo>
                    <a:pt x="124" y="128"/>
                  </a:moveTo>
                  <a:lnTo>
                    <a:pt x="124" y="128"/>
                  </a:lnTo>
                  <a:lnTo>
                    <a:pt x="104" y="128"/>
                  </a:lnTo>
                  <a:lnTo>
                    <a:pt x="104" y="107"/>
                  </a:lnTo>
                  <a:lnTo>
                    <a:pt x="124" y="107"/>
                  </a:lnTo>
                  <a:lnTo>
                    <a:pt x="124" y="128"/>
                  </a:lnTo>
                  <a:close/>
                  <a:moveTo>
                    <a:pt x="166" y="5"/>
                  </a:moveTo>
                  <a:lnTo>
                    <a:pt x="166" y="5"/>
                  </a:lnTo>
                  <a:lnTo>
                    <a:pt x="62" y="5"/>
                  </a:lnTo>
                  <a:lnTo>
                    <a:pt x="62" y="109"/>
                  </a:lnTo>
                  <a:cubicBezTo>
                    <a:pt x="62" y="129"/>
                    <a:pt x="58" y="145"/>
                    <a:pt x="49" y="158"/>
                  </a:cubicBezTo>
                  <a:lnTo>
                    <a:pt x="62" y="170"/>
                  </a:lnTo>
                  <a:cubicBezTo>
                    <a:pt x="73" y="154"/>
                    <a:pt x="79" y="134"/>
                    <a:pt x="79" y="108"/>
                  </a:cubicBezTo>
                  <a:lnTo>
                    <a:pt x="79" y="21"/>
                  </a:lnTo>
                  <a:lnTo>
                    <a:pt x="150" y="21"/>
                  </a:lnTo>
                  <a:lnTo>
                    <a:pt x="150" y="145"/>
                  </a:lnTo>
                  <a:cubicBezTo>
                    <a:pt x="150" y="151"/>
                    <a:pt x="147" y="154"/>
                    <a:pt x="142" y="154"/>
                  </a:cubicBezTo>
                  <a:cubicBezTo>
                    <a:pt x="137" y="154"/>
                    <a:pt x="132" y="154"/>
                    <a:pt x="126" y="153"/>
                  </a:cubicBezTo>
                  <a:lnTo>
                    <a:pt x="130" y="169"/>
                  </a:lnTo>
                  <a:lnTo>
                    <a:pt x="147" y="169"/>
                  </a:lnTo>
                  <a:cubicBezTo>
                    <a:pt x="160" y="169"/>
                    <a:pt x="166" y="163"/>
                    <a:pt x="166" y="151"/>
                  </a:cubicBezTo>
                  <a:lnTo>
                    <a:pt x="166" y="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13" y="12"/>
                  </a:lnTo>
                  <a:cubicBezTo>
                    <a:pt x="26" y="22"/>
                    <a:pt x="35" y="31"/>
                    <a:pt x="43" y="40"/>
                  </a:cubicBezTo>
                  <a:lnTo>
                    <a:pt x="55" y="27"/>
                  </a:lnTo>
                  <a:cubicBezTo>
                    <a:pt x="47" y="18"/>
                    <a:pt x="37" y="9"/>
                    <a:pt x="26" y="0"/>
                  </a:cubicBezTo>
                  <a:close/>
                  <a:moveTo>
                    <a:pt x="0" y="54"/>
                  </a:moveTo>
                  <a:lnTo>
                    <a:pt x="0" y="54"/>
                  </a:lnTo>
                  <a:lnTo>
                    <a:pt x="0" y="71"/>
                  </a:lnTo>
                  <a:lnTo>
                    <a:pt x="25" y="71"/>
                  </a:lnTo>
                  <a:lnTo>
                    <a:pt x="25" y="136"/>
                  </a:lnTo>
                  <a:cubicBezTo>
                    <a:pt x="25" y="140"/>
                    <a:pt x="23" y="143"/>
                    <a:pt x="20" y="145"/>
                  </a:cubicBezTo>
                  <a:lnTo>
                    <a:pt x="27" y="161"/>
                  </a:lnTo>
                  <a:cubicBezTo>
                    <a:pt x="38" y="153"/>
                    <a:pt x="48" y="145"/>
                    <a:pt x="57" y="135"/>
                  </a:cubicBezTo>
                  <a:lnTo>
                    <a:pt x="53" y="118"/>
                  </a:lnTo>
                  <a:cubicBezTo>
                    <a:pt x="49" y="121"/>
                    <a:pt x="46" y="125"/>
                    <a:pt x="42" y="128"/>
                  </a:cubicBezTo>
                  <a:lnTo>
                    <a:pt x="42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5" name="Freeform 250"/>
            <p:cNvSpPr>
              <a:spLocks noEditPoints="1"/>
            </p:cNvSpPr>
            <p:nvPr/>
          </p:nvSpPr>
          <p:spPr bwMode="auto">
            <a:xfrm>
              <a:off x="9197975" y="2428875"/>
              <a:ext cx="153987" cy="157163"/>
            </a:xfrm>
            <a:custGeom>
              <a:avLst/>
              <a:gdLst>
                <a:gd name="T0" fmla="*/ 41 w 171"/>
                <a:gd name="T1" fmla="*/ 104 h 174"/>
                <a:gd name="T2" fmla="*/ 41 w 171"/>
                <a:gd name="T3" fmla="*/ 104 h 174"/>
                <a:gd name="T4" fmla="*/ 41 w 171"/>
                <a:gd name="T5" fmla="*/ 119 h 174"/>
                <a:gd name="T6" fmla="*/ 54 w 171"/>
                <a:gd name="T7" fmla="*/ 119 h 174"/>
                <a:gd name="T8" fmla="*/ 83 w 171"/>
                <a:gd name="T9" fmla="*/ 145 h 174"/>
                <a:gd name="T10" fmla="*/ 28 w 171"/>
                <a:gd name="T11" fmla="*/ 159 h 174"/>
                <a:gd name="T12" fmla="*/ 35 w 171"/>
                <a:gd name="T13" fmla="*/ 174 h 174"/>
                <a:gd name="T14" fmla="*/ 100 w 171"/>
                <a:gd name="T15" fmla="*/ 155 h 174"/>
                <a:gd name="T16" fmla="*/ 164 w 171"/>
                <a:gd name="T17" fmla="*/ 174 h 174"/>
                <a:gd name="T18" fmla="*/ 171 w 171"/>
                <a:gd name="T19" fmla="*/ 159 h 174"/>
                <a:gd name="T20" fmla="*/ 117 w 171"/>
                <a:gd name="T21" fmla="*/ 146 h 174"/>
                <a:gd name="T22" fmla="*/ 151 w 171"/>
                <a:gd name="T23" fmla="*/ 117 h 174"/>
                <a:gd name="T24" fmla="*/ 151 w 171"/>
                <a:gd name="T25" fmla="*/ 104 h 174"/>
                <a:gd name="T26" fmla="*/ 41 w 171"/>
                <a:gd name="T27" fmla="*/ 104 h 174"/>
                <a:gd name="T28" fmla="*/ 73 w 171"/>
                <a:gd name="T29" fmla="*/ 119 h 174"/>
                <a:gd name="T30" fmla="*/ 73 w 171"/>
                <a:gd name="T31" fmla="*/ 119 h 174"/>
                <a:gd name="T32" fmla="*/ 127 w 171"/>
                <a:gd name="T33" fmla="*/ 119 h 174"/>
                <a:gd name="T34" fmla="*/ 99 w 171"/>
                <a:gd name="T35" fmla="*/ 138 h 174"/>
                <a:gd name="T36" fmla="*/ 73 w 171"/>
                <a:gd name="T37" fmla="*/ 119 h 174"/>
                <a:gd name="T38" fmla="*/ 33 w 171"/>
                <a:gd name="T39" fmla="*/ 65 h 174"/>
                <a:gd name="T40" fmla="*/ 33 w 171"/>
                <a:gd name="T41" fmla="*/ 65 h 174"/>
                <a:gd name="T42" fmla="*/ 61 w 171"/>
                <a:gd name="T43" fmla="*/ 65 h 174"/>
                <a:gd name="T44" fmla="*/ 61 w 171"/>
                <a:gd name="T45" fmla="*/ 93 h 174"/>
                <a:gd name="T46" fmla="*/ 139 w 171"/>
                <a:gd name="T47" fmla="*/ 93 h 174"/>
                <a:gd name="T48" fmla="*/ 139 w 171"/>
                <a:gd name="T49" fmla="*/ 65 h 174"/>
                <a:gd name="T50" fmla="*/ 167 w 171"/>
                <a:gd name="T51" fmla="*/ 65 h 174"/>
                <a:gd name="T52" fmla="*/ 167 w 171"/>
                <a:gd name="T53" fmla="*/ 48 h 174"/>
                <a:gd name="T54" fmla="*/ 139 w 171"/>
                <a:gd name="T55" fmla="*/ 48 h 174"/>
                <a:gd name="T56" fmla="*/ 139 w 171"/>
                <a:gd name="T57" fmla="*/ 36 h 174"/>
                <a:gd name="T58" fmla="*/ 122 w 171"/>
                <a:gd name="T59" fmla="*/ 36 h 174"/>
                <a:gd name="T60" fmla="*/ 122 w 171"/>
                <a:gd name="T61" fmla="*/ 48 h 174"/>
                <a:gd name="T62" fmla="*/ 78 w 171"/>
                <a:gd name="T63" fmla="*/ 48 h 174"/>
                <a:gd name="T64" fmla="*/ 78 w 171"/>
                <a:gd name="T65" fmla="*/ 36 h 174"/>
                <a:gd name="T66" fmla="*/ 61 w 171"/>
                <a:gd name="T67" fmla="*/ 36 h 174"/>
                <a:gd name="T68" fmla="*/ 61 w 171"/>
                <a:gd name="T69" fmla="*/ 48 h 174"/>
                <a:gd name="T70" fmla="*/ 33 w 171"/>
                <a:gd name="T71" fmla="*/ 48 h 174"/>
                <a:gd name="T72" fmla="*/ 33 w 171"/>
                <a:gd name="T73" fmla="*/ 31 h 174"/>
                <a:gd name="T74" fmla="*/ 167 w 171"/>
                <a:gd name="T75" fmla="*/ 31 h 174"/>
                <a:gd name="T76" fmla="*/ 167 w 171"/>
                <a:gd name="T77" fmla="*/ 15 h 174"/>
                <a:gd name="T78" fmla="*/ 104 w 171"/>
                <a:gd name="T79" fmla="*/ 15 h 174"/>
                <a:gd name="T80" fmla="*/ 98 w 171"/>
                <a:gd name="T81" fmla="*/ 0 h 174"/>
                <a:gd name="T82" fmla="*/ 79 w 171"/>
                <a:gd name="T83" fmla="*/ 3 h 174"/>
                <a:gd name="T84" fmla="*/ 86 w 171"/>
                <a:gd name="T85" fmla="*/ 15 h 174"/>
                <a:gd name="T86" fmla="*/ 15 w 171"/>
                <a:gd name="T87" fmla="*/ 15 h 174"/>
                <a:gd name="T88" fmla="*/ 15 w 171"/>
                <a:gd name="T89" fmla="*/ 75 h 174"/>
                <a:gd name="T90" fmla="*/ 0 w 171"/>
                <a:gd name="T91" fmla="*/ 161 h 174"/>
                <a:gd name="T92" fmla="*/ 13 w 171"/>
                <a:gd name="T93" fmla="*/ 173 h 174"/>
                <a:gd name="T94" fmla="*/ 33 w 171"/>
                <a:gd name="T95" fmla="*/ 75 h 174"/>
                <a:gd name="T96" fmla="*/ 33 w 171"/>
                <a:gd name="T97" fmla="*/ 65 h 174"/>
                <a:gd name="T98" fmla="*/ 78 w 171"/>
                <a:gd name="T99" fmla="*/ 65 h 174"/>
                <a:gd name="T100" fmla="*/ 78 w 171"/>
                <a:gd name="T101" fmla="*/ 65 h 174"/>
                <a:gd name="T102" fmla="*/ 122 w 171"/>
                <a:gd name="T103" fmla="*/ 65 h 174"/>
                <a:gd name="T104" fmla="*/ 122 w 171"/>
                <a:gd name="T105" fmla="*/ 79 h 174"/>
                <a:gd name="T106" fmla="*/ 78 w 171"/>
                <a:gd name="T107" fmla="*/ 79 h 174"/>
                <a:gd name="T108" fmla="*/ 78 w 171"/>
                <a:gd name="T109" fmla="*/ 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1" h="174">
                  <a:moveTo>
                    <a:pt x="41" y="104"/>
                  </a:moveTo>
                  <a:lnTo>
                    <a:pt x="41" y="104"/>
                  </a:lnTo>
                  <a:lnTo>
                    <a:pt x="41" y="119"/>
                  </a:lnTo>
                  <a:lnTo>
                    <a:pt x="54" y="119"/>
                  </a:lnTo>
                  <a:cubicBezTo>
                    <a:pt x="61" y="129"/>
                    <a:pt x="71" y="138"/>
                    <a:pt x="83" y="145"/>
                  </a:cubicBezTo>
                  <a:cubicBezTo>
                    <a:pt x="67" y="152"/>
                    <a:pt x="48" y="156"/>
                    <a:pt x="28" y="159"/>
                  </a:cubicBezTo>
                  <a:lnTo>
                    <a:pt x="35" y="174"/>
                  </a:lnTo>
                  <a:cubicBezTo>
                    <a:pt x="60" y="170"/>
                    <a:pt x="82" y="164"/>
                    <a:pt x="100" y="155"/>
                  </a:cubicBezTo>
                  <a:cubicBezTo>
                    <a:pt x="118" y="164"/>
                    <a:pt x="139" y="170"/>
                    <a:pt x="164" y="174"/>
                  </a:cubicBezTo>
                  <a:lnTo>
                    <a:pt x="171" y="159"/>
                  </a:lnTo>
                  <a:cubicBezTo>
                    <a:pt x="151" y="157"/>
                    <a:pt x="133" y="152"/>
                    <a:pt x="117" y="146"/>
                  </a:cubicBezTo>
                  <a:cubicBezTo>
                    <a:pt x="130" y="138"/>
                    <a:pt x="142" y="128"/>
                    <a:pt x="151" y="117"/>
                  </a:cubicBezTo>
                  <a:lnTo>
                    <a:pt x="151" y="104"/>
                  </a:lnTo>
                  <a:lnTo>
                    <a:pt x="41" y="104"/>
                  </a:lnTo>
                  <a:close/>
                  <a:moveTo>
                    <a:pt x="73" y="119"/>
                  </a:moveTo>
                  <a:lnTo>
                    <a:pt x="73" y="119"/>
                  </a:lnTo>
                  <a:lnTo>
                    <a:pt x="127" y="119"/>
                  </a:lnTo>
                  <a:cubicBezTo>
                    <a:pt x="119" y="126"/>
                    <a:pt x="110" y="133"/>
                    <a:pt x="99" y="138"/>
                  </a:cubicBezTo>
                  <a:cubicBezTo>
                    <a:pt x="89" y="133"/>
                    <a:pt x="80" y="126"/>
                    <a:pt x="73" y="119"/>
                  </a:cubicBezTo>
                  <a:close/>
                  <a:moveTo>
                    <a:pt x="33" y="65"/>
                  </a:moveTo>
                  <a:lnTo>
                    <a:pt x="33" y="65"/>
                  </a:lnTo>
                  <a:lnTo>
                    <a:pt x="61" y="65"/>
                  </a:lnTo>
                  <a:lnTo>
                    <a:pt x="61" y="93"/>
                  </a:lnTo>
                  <a:lnTo>
                    <a:pt x="139" y="93"/>
                  </a:lnTo>
                  <a:lnTo>
                    <a:pt x="139" y="65"/>
                  </a:lnTo>
                  <a:lnTo>
                    <a:pt x="167" y="65"/>
                  </a:lnTo>
                  <a:lnTo>
                    <a:pt x="167" y="48"/>
                  </a:lnTo>
                  <a:lnTo>
                    <a:pt x="139" y="48"/>
                  </a:lnTo>
                  <a:lnTo>
                    <a:pt x="139" y="36"/>
                  </a:lnTo>
                  <a:lnTo>
                    <a:pt x="122" y="36"/>
                  </a:lnTo>
                  <a:lnTo>
                    <a:pt x="122" y="48"/>
                  </a:lnTo>
                  <a:lnTo>
                    <a:pt x="78" y="48"/>
                  </a:lnTo>
                  <a:lnTo>
                    <a:pt x="78" y="36"/>
                  </a:lnTo>
                  <a:lnTo>
                    <a:pt x="61" y="36"/>
                  </a:lnTo>
                  <a:lnTo>
                    <a:pt x="61" y="48"/>
                  </a:lnTo>
                  <a:lnTo>
                    <a:pt x="33" y="48"/>
                  </a:lnTo>
                  <a:lnTo>
                    <a:pt x="33" y="31"/>
                  </a:lnTo>
                  <a:lnTo>
                    <a:pt x="167" y="31"/>
                  </a:lnTo>
                  <a:lnTo>
                    <a:pt x="167" y="15"/>
                  </a:lnTo>
                  <a:lnTo>
                    <a:pt x="104" y="15"/>
                  </a:lnTo>
                  <a:cubicBezTo>
                    <a:pt x="102" y="9"/>
                    <a:pt x="100" y="5"/>
                    <a:pt x="98" y="0"/>
                  </a:cubicBezTo>
                  <a:lnTo>
                    <a:pt x="79" y="3"/>
                  </a:lnTo>
                  <a:cubicBezTo>
                    <a:pt x="82" y="7"/>
                    <a:pt x="84" y="11"/>
                    <a:pt x="86" y="15"/>
                  </a:cubicBezTo>
                  <a:lnTo>
                    <a:pt x="15" y="15"/>
                  </a:lnTo>
                  <a:lnTo>
                    <a:pt x="15" y="75"/>
                  </a:lnTo>
                  <a:cubicBezTo>
                    <a:pt x="15" y="112"/>
                    <a:pt x="10" y="140"/>
                    <a:pt x="0" y="161"/>
                  </a:cubicBezTo>
                  <a:lnTo>
                    <a:pt x="13" y="173"/>
                  </a:lnTo>
                  <a:cubicBezTo>
                    <a:pt x="26" y="148"/>
                    <a:pt x="32" y="116"/>
                    <a:pt x="33" y="75"/>
                  </a:cubicBezTo>
                  <a:lnTo>
                    <a:pt x="33" y="65"/>
                  </a:lnTo>
                  <a:close/>
                  <a:moveTo>
                    <a:pt x="78" y="65"/>
                  </a:moveTo>
                  <a:lnTo>
                    <a:pt x="78" y="65"/>
                  </a:lnTo>
                  <a:lnTo>
                    <a:pt x="122" y="65"/>
                  </a:lnTo>
                  <a:lnTo>
                    <a:pt x="122" y="79"/>
                  </a:lnTo>
                  <a:lnTo>
                    <a:pt x="78" y="79"/>
                  </a:lnTo>
                  <a:lnTo>
                    <a:pt x="78" y="6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6" name="Freeform 251"/>
            <p:cNvSpPr/>
            <p:nvPr/>
          </p:nvSpPr>
          <p:spPr bwMode="auto">
            <a:xfrm>
              <a:off x="9694863" y="2278063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7" name="Freeform 252"/>
            <p:cNvSpPr/>
            <p:nvPr/>
          </p:nvSpPr>
          <p:spPr bwMode="auto">
            <a:xfrm>
              <a:off x="9694863" y="2278063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8" name="Freeform 253"/>
            <p:cNvSpPr>
              <a:spLocks noEditPoints="1"/>
            </p:cNvSpPr>
            <p:nvPr/>
          </p:nvSpPr>
          <p:spPr bwMode="auto">
            <a:xfrm>
              <a:off x="9825038" y="2309813"/>
              <a:ext cx="153987" cy="155575"/>
            </a:xfrm>
            <a:custGeom>
              <a:avLst/>
              <a:gdLst>
                <a:gd name="T0" fmla="*/ 164 w 172"/>
                <a:gd name="T1" fmla="*/ 44 h 173"/>
                <a:gd name="T2" fmla="*/ 164 w 172"/>
                <a:gd name="T3" fmla="*/ 44 h 173"/>
                <a:gd name="T4" fmla="*/ 105 w 172"/>
                <a:gd name="T5" fmla="*/ 52 h 173"/>
                <a:gd name="T6" fmla="*/ 103 w 172"/>
                <a:gd name="T7" fmla="*/ 1 h 173"/>
                <a:gd name="T8" fmla="*/ 85 w 172"/>
                <a:gd name="T9" fmla="*/ 1 h 173"/>
                <a:gd name="T10" fmla="*/ 88 w 172"/>
                <a:gd name="T11" fmla="*/ 54 h 173"/>
                <a:gd name="T12" fmla="*/ 48 w 172"/>
                <a:gd name="T13" fmla="*/ 60 h 173"/>
                <a:gd name="T14" fmla="*/ 50 w 172"/>
                <a:gd name="T15" fmla="*/ 76 h 173"/>
                <a:gd name="T16" fmla="*/ 89 w 172"/>
                <a:gd name="T17" fmla="*/ 71 h 173"/>
                <a:gd name="T18" fmla="*/ 94 w 172"/>
                <a:gd name="T19" fmla="*/ 103 h 173"/>
                <a:gd name="T20" fmla="*/ 119 w 172"/>
                <a:gd name="T21" fmla="*/ 155 h 173"/>
                <a:gd name="T22" fmla="*/ 148 w 172"/>
                <a:gd name="T23" fmla="*/ 172 h 173"/>
                <a:gd name="T24" fmla="*/ 162 w 172"/>
                <a:gd name="T25" fmla="*/ 164 h 173"/>
                <a:gd name="T26" fmla="*/ 172 w 172"/>
                <a:gd name="T27" fmla="*/ 130 h 173"/>
                <a:gd name="T28" fmla="*/ 157 w 172"/>
                <a:gd name="T29" fmla="*/ 121 h 173"/>
                <a:gd name="T30" fmla="*/ 147 w 172"/>
                <a:gd name="T31" fmla="*/ 155 h 173"/>
                <a:gd name="T32" fmla="*/ 127 w 172"/>
                <a:gd name="T33" fmla="*/ 139 h 173"/>
                <a:gd name="T34" fmla="*/ 110 w 172"/>
                <a:gd name="T35" fmla="*/ 95 h 173"/>
                <a:gd name="T36" fmla="*/ 106 w 172"/>
                <a:gd name="T37" fmla="*/ 69 h 173"/>
                <a:gd name="T38" fmla="*/ 166 w 172"/>
                <a:gd name="T39" fmla="*/ 61 h 173"/>
                <a:gd name="T40" fmla="*/ 164 w 172"/>
                <a:gd name="T41" fmla="*/ 44 h 173"/>
                <a:gd name="T42" fmla="*/ 23 w 172"/>
                <a:gd name="T43" fmla="*/ 74 h 173"/>
                <a:gd name="T44" fmla="*/ 23 w 172"/>
                <a:gd name="T45" fmla="*/ 74 h 173"/>
                <a:gd name="T46" fmla="*/ 23 w 172"/>
                <a:gd name="T47" fmla="*/ 173 h 173"/>
                <a:gd name="T48" fmla="*/ 41 w 172"/>
                <a:gd name="T49" fmla="*/ 173 h 173"/>
                <a:gd name="T50" fmla="*/ 41 w 172"/>
                <a:gd name="T51" fmla="*/ 48 h 173"/>
                <a:gd name="T52" fmla="*/ 59 w 172"/>
                <a:gd name="T53" fmla="*/ 8 h 173"/>
                <a:gd name="T54" fmla="*/ 42 w 172"/>
                <a:gd name="T55" fmla="*/ 0 h 173"/>
                <a:gd name="T56" fmla="*/ 0 w 172"/>
                <a:gd name="T57" fmla="*/ 76 h 173"/>
                <a:gd name="T58" fmla="*/ 5 w 172"/>
                <a:gd name="T59" fmla="*/ 94 h 173"/>
                <a:gd name="T60" fmla="*/ 23 w 172"/>
                <a:gd name="T61" fmla="*/ 74 h 173"/>
                <a:gd name="T62" fmla="*/ 123 w 172"/>
                <a:gd name="T63" fmla="*/ 2 h 173"/>
                <a:gd name="T64" fmla="*/ 123 w 172"/>
                <a:gd name="T65" fmla="*/ 2 h 173"/>
                <a:gd name="T66" fmla="*/ 112 w 172"/>
                <a:gd name="T67" fmla="*/ 13 h 173"/>
                <a:gd name="T68" fmla="*/ 139 w 172"/>
                <a:gd name="T69" fmla="*/ 41 h 173"/>
                <a:gd name="T70" fmla="*/ 151 w 172"/>
                <a:gd name="T71" fmla="*/ 29 h 173"/>
                <a:gd name="T72" fmla="*/ 123 w 172"/>
                <a:gd name="T73" fmla="*/ 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" h="173">
                  <a:moveTo>
                    <a:pt x="164" y="44"/>
                  </a:moveTo>
                  <a:lnTo>
                    <a:pt x="164" y="44"/>
                  </a:lnTo>
                  <a:lnTo>
                    <a:pt x="105" y="52"/>
                  </a:lnTo>
                  <a:cubicBezTo>
                    <a:pt x="104" y="37"/>
                    <a:pt x="103" y="20"/>
                    <a:pt x="103" y="1"/>
                  </a:cubicBezTo>
                  <a:lnTo>
                    <a:pt x="85" y="1"/>
                  </a:lnTo>
                  <a:cubicBezTo>
                    <a:pt x="86" y="21"/>
                    <a:pt x="86" y="38"/>
                    <a:pt x="88" y="54"/>
                  </a:cubicBezTo>
                  <a:lnTo>
                    <a:pt x="48" y="60"/>
                  </a:lnTo>
                  <a:lnTo>
                    <a:pt x="50" y="76"/>
                  </a:lnTo>
                  <a:lnTo>
                    <a:pt x="89" y="71"/>
                  </a:lnTo>
                  <a:cubicBezTo>
                    <a:pt x="90" y="84"/>
                    <a:pt x="92" y="95"/>
                    <a:pt x="94" y="103"/>
                  </a:cubicBezTo>
                  <a:cubicBezTo>
                    <a:pt x="100" y="124"/>
                    <a:pt x="108" y="142"/>
                    <a:pt x="119" y="155"/>
                  </a:cubicBezTo>
                  <a:cubicBezTo>
                    <a:pt x="129" y="166"/>
                    <a:pt x="138" y="172"/>
                    <a:pt x="148" y="172"/>
                  </a:cubicBezTo>
                  <a:cubicBezTo>
                    <a:pt x="153" y="172"/>
                    <a:pt x="158" y="169"/>
                    <a:pt x="162" y="164"/>
                  </a:cubicBezTo>
                  <a:cubicBezTo>
                    <a:pt x="166" y="156"/>
                    <a:pt x="169" y="145"/>
                    <a:pt x="172" y="130"/>
                  </a:cubicBezTo>
                  <a:lnTo>
                    <a:pt x="157" y="121"/>
                  </a:lnTo>
                  <a:cubicBezTo>
                    <a:pt x="154" y="143"/>
                    <a:pt x="151" y="154"/>
                    <a:pt x="147" y="155"/>
                  </a:cubicBezTo>
                  <a:cubicBezTo>
                    <a:pt x="141" y="154"/>
                    <a:pt x="134" y="149"/>
                    <a:pt x="127" y="139"/>
                  </a:cubicBezTo>
                  <a:cubicBezTo>
                    <a:pt x="120" y="129"/>
                    <a:pt x="114" y="114"/>
                    <a:pt x="110" y="95"/>
                  </a:cubicBezTo>
                  <a:cubicBezTo>
                    <a:pt x="109" y="88"/>
                    <a:pt x="107" y="79"/>
                    <a:pt x="106" y="69"/>
                  </a:cubicBezTo>
                  <a:lnTo>
                    <a:pt x="166" y="61"/>
                  </a:lnTo>
                  <a:lnTo>
                    <a:pt x="164" y="44"/>
                  </a:lnTo>
                  <a:close/>
                  <a:moveTo>
                    <a:pt x="23" y="74"/>
                  </a:moveTo>
                  <a:lnTo>
                    <a:pt x="23" y="74"/>
                  </a:lnTo>
                  <a:lnTo>
                    <a:pt x="23" y="173"/>
                  </a:lnTo>
                  <a:lnTo>
                    <a:pt x="41" y="173"/>
                  </a:lnTo>
                  <a:lnTo>
                    <a:pt x="41" y="48"/>
                  </a:lnTo>
                  <a:cubicBezTo>
                    <a:pt x="48" y="35"/>
                    <a:pt x="54" y="22"/>
                    <a:pt x="59" y="8"/>
                  </a:cubicBezTo>
                  <a:lnTo>
                    <a:pt x="42" y="0"/>
                  </a:lnTo>
                  <a:cubicBezTo>
                    <a:pt x="33" y="29"/>
                    <a:pt x="19" y="54"/>
                    <a:pt x="0" y="76"/>
                  </a:cubicBezTo>
                  <a:lnTo>
                    <a:pt x="5" y="94"/>
                  </a:lnTo>
                  <a:cubicBezTo>
                    <a:pt x="12" y="88"/>
                    <a:pt x="18" y="81"/>
                    <a:pt x="23" y="74"/>
                  </a:cubicBezTo>
                  <a:close/>
                  <a:moveTo>
                    <a:pt x="123" y="2"/>
                  </a:moveTo>
                  <a:lnTo>
                    <a:pt x="123" y="2"/>
                  </a:lnTo>
                  <a:lnTo>
                    <a:pt x="112" y="13"/>
                  </a:lnTo>
                  <a:cubicBezTo>
                    <a:pt x="124" y="23"/>
                    <a:pt x="133" y="32"/>
                    <a:pt x="139" y="41"/>
                  </a:cubicBezTo>
                  <a:lnTo>
                    <a:pt x="151" y="29"/>
                  </a:lnTo>
                  <a:cubicBezTo>
                    <a:pt x="144" y="20"/>
                    <a:pt x="134" y="11"/>
                    <a:pt x="123" y="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9" name="Freeform 254"/>
            <p:cNvSpPr>
              <a:spLocks noEditPoints="1"/>
            </p:cNvSpPr>
            <p:nvPr/>
          </p:nvSpPr>
          <p:spPr bwMode="auto">
            <a:xfrm>
              <a:off x="9991725" y="2317750"/>
              <a:ext cx="152400" cy="146050"/>
            </a:xfrm>
            <a:custGeom>
              <a:avLst/>
              <a:gdLst>
                <a:gd name="T0" fmla="*/ 67 w 170"/>
                <a:gd name="T1" fmla="*/ 57 h 164"/>
                <a:gd name="T2" fmla="*/ 67 w 170"/>
                <a:gd name="T3" fmla="*/ 57 h 164"/>
                <a:gd name="T4" fmla="*/ 33 w 170"/>
                <a:gd name="T5" fmla="*/ 57 h 164"/>
                <a:gd name="T6" fmla="*/ 43 w 170"/>
                <a:gd name="T7" fmla="*/ 19 h 164"/>
                <a:gd name="T8" fmla="*/ 70 w 170"/>
                <a:gd name="T9" fmla="*/ 19 h 164"/>
                <a:gd name="T10" fmla="*/ 70 w 170"/>
                <a:gd name="T11" fmla="*/ 2 h 164"/>
                <a:gd name="T12" fmla="*/ 6 w 170"/>
                <a:gd name="T13" fmla="*/ 2 h 164"/>
                <a:gd name="T14" fmla="*/ 6 w 170"/>
                <a:gd name="T15" fmla="*/ 19 h 164"/>
                <a:gd name="T16" fmla="*/ 26 w 170"/>
                <a:gd name="T17" fmla="*/ 19 h 164"/>
                <a:gd name="T18" fmla="*/ 0 w 170"/>
                <a:gd name="T19" fmla="*/ 89 h 164"/>
                <a:gd name="T20" fmla="*/ 9 w 170"/>
                <a:gd name="T21" fmla="*/ 103 h 164"/>
                <a:gd name="T22" fmla="*/ 18 w 170"/>
                <a:gd name="T23" fmla="*/ 89 h 164"/>
                <a:gd name="T24" fmla="*/ 18 w 170"/>
                <a:gd name="T25" fmla="*/ 159 h 164"/>
                <a:gd name="T26" fmla="*/ 35 w 170"/>
                <a:gd name="T27" fmla="*/ 159 h 164"/>
                <a:gd name="T28" fmla="*/ 35 w 170"/>
                <a:gd name="T29" fmla="*/ 146 h 164"/>
                <a:gd name="T30" fmla="*/ 51 w 170"/>
                <a:gd name="T31" fmla="*/ 146 h 164"/>
                <a:gd name="T32" fmla="*/ 51 w 170"/>
                <a:gd name="T33" fmla="*/ 155 h 164"/>
                <a:gd name="T34" fmla="*/ 67 w 170"/>
                <a:gd name="T35" fmla="*/ 155 h 164"/>
                <a:gd name="T36" fmla="*/ 67 w 170"/>
                <a:gd name="T37" fmla="*/ 57 h 164"/>
                <a:gd name="T38" fmla="*/ 35 w 170"/>
                <a:gd name="T39" fmla="*/ 130 h 164"/>
                <a:gd name="T40" fmla="*/ 35 w 170"/>
                <a:gd name="T41" fmla="*/ 130 h 164"/>
                <a:gd name="T42" fmla="*/ 35 w 170"/>
                <a:gd name="T43" fmla="*/ 73 h 164"/>
                <a:gd name="T44" fmla="*/ 51 w 170"/>
                <a:gd name="T45" fmla="*/ 73 h 164"/>
                <a:gd name="T46" fmla="*/ 51 w 170"/>
                <a:gd name="T47" fmla="*/ 130 h 164"/>
                <a:gd name="T48" fmla="*/ 35 w 170"/>
                <a:gd name="T49" fmla="*/ 130 h 164"/>
                <a:gd name="T50" fmla="*/ 88 w 170"/>
                <a:gd name="T51" fmla="*/ 27 h 164"/>
                <a:gd name="T52" fmla="*/ 88 w 170"/>
                <a:gd name="T53" fmla="*/ 27 h 164"/>
                <a:gd name="T54" fmla="*/ 78 w 170"/>
                <a:gd name="T55" fmla="*/ 90 h 164"/>
                <a:gd name="T56" fmla="*/ 153 w 170"/>
                <a:gd name="T57" fmla="*/ 90 h 164"/>
                <a:gd name="T58" fmla="*/ 149 w 170"/>
                <a:gd name="T59" fmla="*/ 139 h 164"/>
                <a:gd name="T60" fmla="*/ 124 w 170"/>
                <a:gd name="T61" fmla="*/ 148 h 164"/>
                <a:gd name="T62" fmla="*/ 107 w 170"/>
                <a:gd name="T63" fmla="*/ 146 h 164"/>
                <a:gd name="T64" fmla="*/ 112 w 170"/>
                <a:gd name="T65" fmla="*/ 163 h 164"/>
                <a:gd name="T66" fmla="*/ 128 w 170"/>
                <a:gd name="T67" fmla="*/ 164 h 164"/>
                <a:gd name="T68" fmla="*/ 162 w 170"/>
                <a:gd name="T69" fmla="*/ 153 h 164"/>
                <a:gd name="T70" fmla="*/ 170 w 170"/>
                <a:gd name="T71" fmla="*/ 73 h 164"/>
                <a:gd name="T72" fmla="*/ 151 w 170"/>
                <a:gd name="T73" fmla="*/ 73 h 164"/>
                <a:gd name="T74" fmla="*/ 161 w 170"/>
                <a:gd name="T75" fmla="*/ 0 h 164"/>
                <a:gd name="T76" fmla="*/ 78 w 170"/>
                <a:gd name="T77" fmla="*/ 0 h 164"/>
                <a:gd name="T78" fmla="*/ 78 w 170"/>
                <a:gd name="T79" fmla="*/ 16 h 164"/>
                <a:gd name="T80" fmla="*/ 141 w 170"/>
                <a:gd name="T81" fmla="*/ 16 h 164"/>
                <a:gd name="T82" fmla="*/ 133 w 170"/>
                <a:gd name="T83" fmla="*/ 73 h 164"/>
                <a:gd name="T84" fmla="*/ 97 w 170"/>
                <a:gd name="T85" fmla="*/ 73 h 164"/>
                <a:gd name="T86" fmla="*/ 105 w 170"/>
                <a:gd name="T87" fmla="*/ 28 h 164"/>
                <a:gd name="T88" fmla="*/ 88 w 170"/>
                <a:gd name="T89" fmla="*/ 27 h 164"/>
                <a:gd name="T90" fmla="*/ 74 w 170"/>
                <a:gd name="T91" fmla="*/ 109 h 164"/>
                <a:gd name="T92" fmla="*/ 74 w 170"/>
                <a:gd name="T93" fmla="*/ 109 h 164"/>
                <a:gd name="T94" fmla="*/ 74 w 170"/>
                <a:gd name="T95" fmla="*/ 126 h 164"/>
                <a:gd name="T96" fmla="*/ 143 w 170"/>
                <a:gd name="T97" fmla="*/ 126 h 164"/>
                <a:gd name="T98" fmla="*/ 143 w 170"/>
                <a:gd name="T99" fmla="*/ 109 h 164"/>
                <a:gd name="T100" fmla="*/ 74 w 170"/>
                <a:gd name="T101" fmla="*/ 10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64">
                  <a:moveTo>
                    <a:pt x="67" y="57"/>
                  </a:moveTo>
                  <a:lnTo>
                    <a:pt x="67" y="57"/>
                  </a:lnTo>
                  <a:lnTo>
                    <a:pt x="33" y="57"/>
                  </a:lnTo>
                  <a:cubicBezTo>
                    <a:pt x="37" y="46"/>
                    <a:pt x="41" y="33"/>
                    <a:pt x="43" y="19"/>
                  </a:cubicBezTo>
                  <a:lnTo>
                    <a:pt x="70" y="19"/>
                  </a:lnTo>
                  <a:lnTo>
                    <a:pt x="70" y="2"/>
                  </a:lnTo>
                  <a:lnTo>
                    <a:pt x="6" y="2"/>
                  </a:lnTo>
                  <a:lnTo>
                    <a:pt x="6" y="19"/>
                  </a:lnTo>
                  <a:lnTo>
                    <a:pt x="26" y="19"/>
                  </a:lnTo>
                  <a:cubicBezTo>
                    <a:pt x="22" y="45"/>
                    <a:pt x="13" y="68"/>
                    <a:pt x="0" y="89"/>
                  </a:cubicBezTo>
                  <a:lnTo>
                    <a:pt x="9" y="103"/>
                  </a:lnTo>
                  <a:cubicBezTo>
                    <a:pt x="12" y="98"/>
                    <a:pt x="15" y="94"/>
                    <a:pt x="18" y="89"/>
                  </a:cubicBezTo>
                  <a:lnTo>
                    <a:pt x="18" y="159"/>
                  </a:lnTo>
                  <a:lnTo>
                    <a:pt x="35" y="159"/>
                  </a:lnTo>
                  <a:lnTo>
                    <a:pt x="35" y="146"/>
                  </a:lnTo>
                  <a:lnTo>
                    <a:pt x="51" y="146"/>
                  </a:lnTo>
                  <a:lnTo>
                    <a:pt x="51" y="155"/>
                  </a:lnTo>
                  <a:lnTo>
                    <a:pt x="67" y="155"/>
                  </a:lnTo>
                  <a:lnTo>
                    <a:pt x="67" y="57"/>
                  </a:lnTo>
                  <a:close/>
                  <a:moveTo>
                    <a:pt x="35" y="130"/>
                  </a:moveTo>
                  <a:lnTo>
                    <a:pt x="35" y="130"/>
                  </a:lnTo>
                  <a:lnTo>
                    <a:pt x="35" y="73"/>
                  </a:lnTo>
                  <a:lnTo>
                    <a:pt x="51" y="73"/>
                  </a:lnTo>
                  <a:lnTo>
                    <a:pt x="51" y="130"/>
                  </a:lnTo>
                  <a:lnTo>
                    <a:pt x="35" y="130"/>
                  </a:lnTo>
                  <a:close/>
                  <a:moveTo>
                    <a:pt x="88" y="27"/>
                  </a:moveTo>
                  <a:lnTo>
                    <a:pt x="88" y="27"/>
                  </a:lnTo>
                  <a:lnTo>
                    <a:pt x="78" y="90"/>
                  </a:lnTo>
                  <a:lnTo>
                    <a:pt x="153" y="90"/>
                  </a:lnTo>
                  <a:cubicBezTo>
                    <a:pt x="153" y="117"/>
                    <a:pt x="152" y="134"/>
                    <a:pt x="149" y="139"/>
                  </a:cubicBezTo>
                  <a:cubicBezTo>
                    <a:pt x="146" y="145"/>
                    <a:pt x="138" y="148"/>
                    <a:pt x="124" y="148"/>
                  </a:cubicBezTo>
                  <a:cubicBezTo>
                    <a:pt x="121" y="148"/>
                    <a:pt x="115" y="147"/>
                    <a:pt x="107" y="146"/>
                  </a:cubicBezTo>
                  <a:lnTo>
                    <a:pt x="112" y="163"/>
                  </a:lnTo>
                  <a:cubicBezTo>
                    <a:pt x="117" y="164"/>
                    <a:pt x="123" y="164"/>
                    <a:pt x="128" y="164"/>
                  </a:cubicBezTo>
                  <a:cubicBezTo>
                    <a:pt x="145" y="164"/>
                    <a:pt x="156" y="160"/>
                    <a:pt x="162" y="153"/>
                  </a:cubicBezTo>
                  <a:cubicBezTo>
                    <a:pt x="167" y="146"/>
                    <a:pt x="170" y="120"/>
                    <a:pt x="170" y="73"/>
                  </a:cubicBezTo>
                  <a:lnTo>
                    <a:pt x="151" y="73"/>
                  </a:lnTo>
                  <a:lnTo>
                    <a:pt x="161" y="0"/>
                  </a:lnTo>
                  <a:lnTo>
                    <a:pt x="78" y="0"/>
                  </a:lnTo>
                  <a:lnTo>
                    <a:pt x="78" y="16"/>
                  </a:lnTo>
                  <a:lnTo>
                    <a:pt x="141" y="16"/>
                  </a:lnTo>
                  <a:lnTo>
                    <a:pt x="133" y="73"/>
                  </a:lnTo>
                  <a:lnTo>
                    <a:pt x="97" y="73"/>
                  </a:lnTo>
                  <a:lnTo>
                    <a:pt x="105" y="28"/>
                  </a:lnTo>
                  <a:lnTo>
                    <a:pt x="88" y="27"/>
                  </a:lnTo>
                  <a:close/>
                  <a:moveTo>
                    <a:pt x="74" y="109"/>
                  </a:moveTo>
                  <a:lnTo>
                    <a:pt x="74" y="109"/>
                  </a:lnTo>
                  <a:lnTo>
                    <a:pt x="74" y="126"/>
                  </a:lnTo>
                  <a:lnTo>
                    <a:pt x="143" y="126"/>
                  </a:lnTo>
                  <a:lnTo>
                    <a:pt x="143" y="109"/>
                  </a:lnTo>
                  <a:lnTo>
                    <a:pt x="74" y="1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0" name="Freeform 255"/>
            <p:cNvSpPr/>
            <p:nvPr/>
          </p:nvSpPr>
          <p:spPr bwMode="auto">
            <a:xfrm>
              <a:off x="9825038" y="2549525"/>
              <a:ext cx="152400" cy="155575"/>
            </a:xfrm>
            <a:custGeom>
              <a:avLst/>
              <a:gdLst>
                <a:gd name="T0" fmla="*/ 90 w 169"/>
                <a:gd name="T1" fmla="*/ 50 h 173"/>
                <a:gd name="T2" fmla="*/ 90 w 169"/>
                <a:gd name="T3" fmla="*/ 50 h 173"/>
                <a:gd name="T4" fmla="*/ 90 w 169"/>
                <a:gd name="T5" fmla="*/ 72 h 173"/>
                <a:gd name="T6" fmla="*/ 52 w 169"/>
                <a:gd name="T7" fmla="*/ 72 h 173"/>
                <a:gd name="T8" fmla="*/ 73 w 169"/>
                <a:gd name="T9" fmla="*/ 41 h 173"/>
                <a:gd name="T10" fmla="*/ 169 w 169"/>
                <a:gd name="T11" fmla="*/ 41 h 173"/>
                <a:gd name="T12" fmla="*/ 169 w 169"/>
                <a:gd name="T13" fmla="*/ 23 h 173"/>
                <a:gd name="T14" fmla="*/ 82 w 169"/>
                <a:gd name="T15" fmla="*/ 23 h 173"/>
                <a:gd name="T16" fmla="*/ 90 w 169"/>
                <a:gd name="T17" fmla="*/ 2 h 173"/>
                <a:gd name="T18" fmla="*/ 72 w 169"/>
                <a:gd name="T19" fmla="*/ 0 h 173"/>
                <a:gd name="T20" fmla="*/ 62 w 169"/>
                <a:gd name="T21" fmla="*/ 23 h 173"/>
                <a:gd name="T22" fmla="*/ 6 w 169"/>
                <a:gd name="T23" fmla="*/ 23 h 173"/>
                <a:gd name="T24" fmla="*/ 6 w 169"/>
                <a:gd name="T25" fmla="*/ 41 h 173"/>
                <a:gd name="T26" fmla="*/ 53 w 169"/>
                <a:gd name="T27" fmla="*/ 41 h 173"/>
                <a:gd name="T28" fmla="*/ 0 w 169"/>
                <a:gd name="T29" fmla="*/ 96 h 173"/>
                <a:gd name="T30" fmla="*/ 11 w 169"/>
                <a:gd name="T31" fmla="*/ 111 h 173"/>
                <a:gd name="T32" fmla="*/ 39 w 169"/>
                <a:gd name="T33" fmla="*/ 87 h 173"/>
                <a:gd name="T34" fmla="*/ 39 w 169"/>
                <a:gd name="T35" fmla="*/ 156 h 173"/>
                <a:gd name="T36" fmla="*/ 56 w 169"/>
                <a:gd name="T37" fmla="*/ 156 h 173"/>
                <a:gd name="T38" fmla="*/ 56 w 169"/>
                <a:gd name="T39" fmla="*/ 88 h 173"/>
                <a:gd name="T40" fmla="*/ 90 w 169"/>
                <a:gd name="T41" fmla="*/ 88 h 173"/>
                <a:gd name="T42" fmla="*/ 90 w 169"/>
                <a:gd name="T43" fmla="*/ 173 h 173"/>
                <a:gd name="T44" fmla="*/ 108 w 169"/>
                <a:gd name="T45" fmla="*/ 173 h 173"/>
                <a:gd name="T46" fmla="*/ 108 w 169"/>
                <a:gd name="T47" fmla="*/ 88 h 173"/>
                <a:gd name="T48" fmla="*/ 142 w 169"/>
                <a:gd name="T49" fmla="*/ 88 h 173"/>
                <a:gd name="T50" fmla="*/ 142 w 169"/>
                <a:gd name="T51" fmla="*/ 131 h 173"/>
                <a:gd name="T52" fmla="*/ 134 w 169"/>
                <a:gd name="T53" fmla="*/ 139 h 173"/>
                <a:gd name="T54" fmla="*/ 118 w 169"/>
                <a:gd name="T55" fmla="*/ 138 h 173"/>
                <a:gd name="T56" fmla="*/ 122 w 169"/>
                <a:gd name="T57" fmla="*/ 154 h 173"/>
                <a:gd name="T58" fmla="*/ 139 w 169"/>
                <a:gd name="T59" fmla="*/ 154 h 173"/>
                <a:gd name="T60" fmla="*/ 159 w 169"/>
                <a:gd name="T61" fmla="*/ 135 h 173"/>
                <a:gd name="T62" fmla="*/ 159 w 169"/>
                <a:gd name="T63" fmla="*/ 72 h 173"/>
                <a:gd name="T64" fmla="*/ 108 w 169"/>
                <a:gd name="T65" fmla="*/ 72 h 173"/>
                <a:gd name="T66" fmla="*/ 108 w 169"/>
                <a:gd name="T67" fmla="*/ 50 h 173"/>
                <a:gd name="T68" fmla="*/ 90 w 169"/>
                <a:gd name="T69" fmla="*/ 5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9" h="173">
                  <a:moveTo>
                    <a:pt x="90" y="50"/>
                  </a:moveTo>
                  <a:lnTo>
                    <a:pt x="90" y="50"/>
                  </a:lnTo>
                  <a:lnTo>
                    <a:pt x="90" y="72"/>
                  </a:lnTo>
                  <a:lnTo>
                    <a:pt x="52" y="72"/>
                  </a:lnTo>
                  <a:cubicBezTo>
                    <a:pt x="60" y="62"/>
                    <a:pt x="67" y="52"/>
                    <a:pt x="73" y="41"/>
                  </a:cubicBezTo>
                  <a:lnTo>
                    <a:pt x="169" y="41"/>
                  </a:lnTo>
                  <a:lnTo>
                    <a:pt x="169" y="23"/>
                  </a:lnTo>
                  <a:lnTo>
                    <a:pt x="82" y="23"/>
                  </a:lnTo>
                  <a:cubicBezTo>
                    <a:pt x="85" y="17"/>
                    <a:pt x="87" y="10"/>
                    <a:pt x="90" y="2"/>
                  </a:cubicBezTo>
                  <a:lnTo>
                    <a:pt x="72" y="0"/>
                  </a:lnTo>
                  <a:cubicBezTo>
                    <a:pt x="69" y="8"/>
                    <a:pt x="66" y="16"/>
                    <a:pt x="62" y="23"/>
                  </a:cubicBezTo>
                  <a:lnTo>
                    <a:pt x="6" y="23"/>
                  </a:lnTo>
                  <a:lnTo>
                    <a:pt x="6" y="41"/>
                  </a:lnTo>
                  <a:lnTo>
                    <a:pt x="53" y="41"/>
                  </a:lnTo>
                  <a:cubicBezTo>
                    <a:pt x="40" y="61"/>
                    <a:pt x="22" y="80"/>
                    <a:pt x="0" y="96"/>
                  </a:cubicBezTo>
                  <a:lnTo>
                    <a:pt x="11" y="111"/>
                  </a:lnTo>
                  <a:cubicBezTo>
                    <a:pt x="21" y="103"/>
                    <a:pt x="30" y="95"/>
                    <a:pt x="39" y="87"/>
                  </a:cubicBezTo>
                  <a:lnTo>
                    <a:pt x="39" y="156"/>
                  </a:lnTo>
                  <a:lnTo>
                    <a:pt x="56" y="156"/>
                  </a:lnTo>
                  <a:lnTo>
                    <a:pt x="56" y="88"/>
                  </a:lnTo>
                  <a:lnTo>
                    <a:pt x="90" y="88"/>
                  </a:lnTo>
                  <a:lnTo>
                    <a:pt x="90" y="173"/>
                  </a:lnTo>
                  <a:lnTo>
                    <a:pt x="108" y="173"/>
                  </a:lnTo>
                  <a:lnTo>
                    <a:pt x="108" y="88"/>
                  </a:lnTo>
                  <a:lnTo>
                    <a:pt x="142" y="88"/>
                  </a:lnTo>
                  <a:lnTo>
                    <a:pt x="142" y="131"/>
                  </a:lnTo>
                  <a:cubicBezTo>
                    <a:pt x="142" y="136"/>
                    <a:pt x="139" y="139"/>
                    <a:pt x="134" y="139"/>
                  </a:cubicBezTo>
                  <a:lnTo>
                    <a:pt x="118" y="138"/>
                  </a:lnTo>
                  <a:lnTo>
                    <a:pt x="122" y="154"/>
                  </a:lnTo>
                  <a:lnTo>
                    <a:pt x="139" y="154"/>
                  </a:lnTo>
                  <a:cubicBezTo>
                    <a:pt x="152" y="154"/>
                    <a:pt x="159" y="148"/>
                    <a:pt x="159" y="135"/>
                  </a:cubicBezTo>
                  <a:lnTo>
                    <a:pt x="159" y="72"/>
                  </a:lnTo>
                  <a:lnTo>
                    <a:pt x="108" y="72"/>
                  </a:lnTo>
                  <a:lnTo>
                    <a:pt x="108" y="5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1" name="Freeform 256"/>
            <p:cNvSpPr>
              <a:spLocks noEditPoints="1"/>
            </p:cNvSpPr>
            <p:nvPr/>
          </p:nvSpPr>
          <p:spPr bwMode="auto">
            <a:xfrm>
              <a:off x="9993313" y="2555875"/>
              <a:ext cx="146050" cy="147638"/>
            </a:xfrm>
            <a:custGeom>
              <a:avLst/>
              <a:gdLst>
                <a:gd name="T0" fmla="*/ 54 w 163"/>
                <a:gd name="T1" fmla="*/ 90 h 165"/>
                <a:gd name="T2" fmla="*/ 54 w 163"/>
                <a:gd name="T3" fmla="*/ 90 h 165"/>
                <a:gd name="T4" fmla="*/ 54 w 163"/>
                <a:gd name="T5" fmla="*/ 140 h 165"/>
                <a:gd name="T6" fmla="*/ 123 w 163"/>
                <a:gd name="T7" fmla="*/ 140 h 165"/>
                <a:gd name="T8" fmla="*/ 123 w 163"/>
                <a:gd name="T9" fmla="*/ 90 h 165"/>
                <a:gd name="T10" fmla="*/ 54 w 163"/>
                <a:gd name="T11" fmla="*/ 90 h 165"/>
                <a:gd name="T12" fmla="*/ 107 w 163"/>
                <a:gd name="T13" fmla="*/ 125 h 165"/>
                <a:gd name="T14" fmla="*/ 107 w 163"/>
                <a:gd name="T15" fmla="*/ 125 h 165"/>
                <a:gd name="T16" fmla="*/ 70 w 163"/>
                <a:gd name="T17" fmla="*/ 125 h 165"/>
                <a:gd name="T18" fmla="*/ 70 w 163"/>
                <a:gd name="T19" fmla="*/ 105 h 165"/>
                <a:gd name="T20" fmla="*/ 107 w 163"/>
                <a:gd name="T21" fmla="*/ 105 h 165"/>
                <a:gd name="T22" fmla="*/ 107 w 163"/>
                <a:gd name="T23" fmla="*/ 125 h 165"/>
                <a:gd name="T24" fmla="*/ 137 w 163"/>
                <a:gd name="T25" fmla="*/ 16 h 165"/>
                <a:gd name="T26" fmla="*/ 137 w 163"/>
                <a:gd name="T27" fmla="*/ 16 h 165"/>
                <a:gd name="T28" fmla="*/ 137 w 163"/>
                <a:gd name="T29" fmla="*/ 33 h 165"/>
                <a:gd name="T30" fmla="*/ 40 w 163"/>
                <a:gd name="T31" fmla="*/ 33 h 165"/>
                <a:gd name="T32" fmla="*/ 40 w 163"/>
                <a:gd name="T33" fmla="*/ 16 h 165"/>
                <a:gd name="T34" fmla="*/ 137 w 163"/>
                <a:gd name="T35" fmla="*/ 16 h 165"/>
                <a:gd name="T36" fmla="*/ 40 w 163"/>
                <a:gd name="T37" fmla="*/ 49 h 165"/>
                <a:gd name="T38" fmla="*/ 40 w 163"/>
                <a:gd name="T39" fmla="*/ 49 h 165"/>
                <a:gd name="T40" fmla="*/ 155 w 163"/>
                <a:gd name="T41" fmla="*/ 49 h 165"/>
                <a:gd name="T42" fmla="*/ 155 w 163"/>
                <a:gd name="T43" fmla="*/ 0 h 165"/>
                <a:gd name="T44" fmla="*/ 23 w 163"/>
                <a:gd name="T45" fmla="*/ 0 h 165"/>
                <a:gd name="T46" fmla="*/ 23 w 163"/>
                <a:gd name="T47" fmla="*/ 75 h 165"/>
                <a:gd name="T48" fmla="*/ 0 w 163"/>
                <a:gd name="T49" fmla="*/ 152 h 165"/>
                <a:gd name="T50" fmla="*/ 14 w 163"/>
                <a:gd name="T51" fmla="*/ 165 h 165"/>
                <a:gd name="T52" fmla="*/ 40 w 163"/>
                <a:gd name="T53" fmla="*/ 77 h 165"/>
                <a:gd name="T54" fmla="*/ 147 w 163"/>
                <a:gd name="T55" fmla="*/ 77 h 165"/>
                <a:gd name="T56" fmla="*/ 145 w 163"/>
                <a:gd name="T57" fmla="*/ 141 h 165"/>
                <a:gd name="T58" fmla="*/ 132 w 163"/>
                <a:gd name="T59" fmla="*/ 150 h 165"/>
                <a:gd name="T60" fmla="*/ 109 w 163"/>
                <a:gd name="T61" fmla="*/ 149 h 165"/>
                <a:gd name="T62" fmla="*/ 112 w 163"/>
                <a:gd name="T63" fmla="*/ 164 h 165"/>
                <a:gd name="T64" fmla="*/ 135 w 163"/>
                <a:gd name="T65" fmla="*/ 165 h 165"/>
                <a:gd name="T66" fmla="*/ 161 w 163"/>
                <a:gd name="T67" fmla="*/ 148 h 165"/>
                <a:gd name="T68" fmla="*/ 163 w 163"/>
                <a:gd name="T69" fmla="*/ 62 h 165"/>
                <a:gd name="T70" fmla="*/ 40 w 163"/>
                <a:gd name="T71" fmla="*/ 62 h 165"/>
                <a:gd name="T72" fmla="*/ 40 w 163"/>
                <a:gd name="T7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3" h="165">
                  <a:moveTo>
                    <a:pt x="54" y="90"/>
                  </a:moveTo>
                  <a:lnTo>
                    <a:pt x="54" y="90"/>
                  </a:lnTo>
                  <a:lnTo>
                    <a:pt x="54" y="140"/>
                  </a:lnTo>
                  <a:lnTo>
                    <a:pt x="123" y="140"/>
                  </a:lnTo>
                  <a:lnTo>
                    <a:pt x="123" y="90"/>
                  </a:lnTo>
                  <a:lnTo>
                    <a:pt x="54" y="90"/>
                  </a:lnTo>
                  <a:close/>
                  <a:moveTo>
                    <a:pt x="107" y="125"/>
                  </a:moveTo>
                  <a:lnTo>
                    <a:pt x="107" y="125"/>
                  </a:lnTo>
                  <a:lnTo>
                    <a:pt x="70" y="125"/>
                  </a:lnTo>
                  <a:lnTo>
                    <a:pt x="70" y="105"/>
                  </a:lnTo>
                  <a:lnTo>
                    <a:pt x="107" y="105"/>
                  </a:lnTo>
                  <a:lnTo>
                    <a:pt x="107" y="125"/>
                  </a:lnTo>
                  <a:close/>
                  <a:moveTo>
                    <a:pt x="137" y="16"/>
                  </a:moveTo>
                  <a:lnTo>
                    <a:pt x="137" y="16"/>
                  </a:lnTo>
                  <a:lnTo>
                    <a:pt x="137" y="33"/>
                  </a:lnTo>
                  <a:lnTo>
                    <a:pt x="40" y="33"/>
                  </a:lnTo>
                  <a:lnTo>
                    <a:pt x="40" y="16"/>
                  </a:lnTo>
                  <a:lnTo>
                    <a:pt x="137" y="16"/>
                  </a:lnTo>
                  <a:close/>
                  <a:moveTo>
                    <a:pt x="40" y="49"/>
                  </a:moveTo>
                  <a:lnTo>
                    <a:pt x="40" y="49"/>
                  </a:lnTo>
                  <a:lnTo>
                    <a:pt x="155" y="49"/>
                  </a:lnTo>
                  <a:lnTo>
                    <a:pt x="155" y="0"/>
                  </a:lnTo>
                  <a:lnTo>
                    <a:pt x="23" y="0"/>
                  </a:lnTo>
                  <a:lnTo>
                    <a:pt x="23" y="75"/>
                  </a:lnTo>
                  <a:cubicBezTo>
                    <a:pt x="22" y="106"/>
                    <a:pt x="15" y="132"/>
                    <a:pt x="0" y="152"/>
                  </a:cubicBezTo>
                  <a:lnTo>
                    <a:pt x="14" y="165"/>
                  </a:lnTo>
                  <a:cubicBezTo>
                    <a:pt x="31" y="141"/>
                    <a:pt x="39" y="111"/>
                    <a:pt x="40" y="77"/>
                  </a:cubicBezTo>
                  <a:lnTo>
                    <a:pt x="147" y="77"/>
                  </a:lnTo>
                  <a:cubicBezTo>
                    <a:pt x="146" y="114"/>
                    <a:pt x="146" y="135"/>
                    <a:pt x="145" y="141"/>
                  </a:cubicBezTo>
                  <a:cubicBezTo>
                    <a:pt x="143" y="147"/>
                    <a:pt x="139" y="150"/>
                    <a:pt x="132" y="150"/>
                  </a:cubicBezTo>
                  <a:cubicBezTo>
                    <a:pt x="126" y="150"/>
                    <a:pt x="118" y="149"/>
                    <a:pt x="109" y="149"/>
                  </a:cubicBezTo>
                  <a:lnTo>
                    <a:pt x="112" y="164"/>
                  </a:lnTo>
                  <a:cubicBezTo>
                    <a:pt x="123" y="164"/>
                    <a:pt x="131" y="165"/>
                    <a:pt x="135" y="165"/>
                  </a:cubicBezTo>
                  <a:cubicBezTo>
                    <a:pt x="150" y="165"/>
                    <a:pt x="159" y="159"/>
                    <a:pt x="161" y="148"/>
                  </a:cubicBezTo>
                  <a:cubicBezTo>
                    <a:pt x="163" y="137"/>
                    <a:pt x="163" y="108"/>
                    <a:pt x="163" y="62"/>
                  </a:cubicBezTo>
                  <a:lnTo>
                    <a:pt x="40" y="62"/>
                  </a:lnTo>
                  <a:lnTo>
                    <a:pt x="40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2" name="Freeform 257"/>
            <p:cNvSpPr/>
            <p:nvPr/>
          </p:nvSpPr>
          <p:spPr bwMode="auto">
            <a:xfrm>
              <a:off x="7864475" y="2508250"/>
              <a:ext cx="4762" cy="0"/>
            </a:xfrm>
            <a:custGeom>
              <a:avLst/>
              <a:gdLst>
                <a:gd name="T0" fmla="*/ 0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3" name="Freeform 258"/>
            <p:cNvSpPr>
              <a:spLocks noEditPoints="1"/>
            </p:cNvSpPr>
            <p:nvPr/>
          </p:nvSpPr>
          <p:spPr bwMode="auto">
            <a:xfrm>
              <a:off x="7869238" y="2463800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4" name="Freeform 259"/>
            <p:cNvSpPr>
              <a:spLocks noEditPoints="1"/>
            </p:cNvSpPr>
            <p:nvPr/>
          </p:nvSpPr>
          <p:spPr bwMode="auto">
            <a:xfrm>
              <a:off x="7869238" y="2463800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5" name="Freeform 260"/>
            <p:cNvSpPr/>
            <p:nvPr/>
          </p:nvSpPr>
          <p:spPr bwMode="auto">
            <a:xfrm>
              <a:off x="8701088" y="2508250"/>
              <a:ext cx="33337" cy="0"/>
            </a:xfrm>
            <a:custGeom>
              <a:avLst/>
              <a:gdLst>
                <a:gd name="T0" fmla="*/ 0 w 37"/>
                <a:gd name="T1" fmla="*/ 0 w 37"/>
                <a:gd name="T2" fmla="*/ 37 w 3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">
                  <a:moveTo>
                    <a:pt x="0" y="0"/>
                  </a:move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6" name="Freeform 261"/>
            <p:cNvSpPr>
              <a:spLocks noEditPoints="1"/>
            </p:cNvSpPr>
            <p:nvPr/>
          </p:nvSpPr>
          <p:spPr bwMode="auto">
            <a:xfrm>
              <a:off x="8734425" y="2463800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7" name="Freeform 262"/>
            <p:cNvSpPr>
              <a:spLocks noEditPoints="1"/>
            </p:cNvSpPr>
            <p:nvPr/>
          </p:nvSpPr>
          <p:spPr bwMode="auto">
            <a:xfrm>
              <a:off x="8734425" y="2463800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8" name="Freeform 263"/>
            <p:cNvSpPr/>
            <p:nvPr/>
          </p:nvSpPr>
          <p:spPr bwMode="auto">
            <a:xfrm>
              <a:off x="9496425" y="2508250"/>
              <a:ext cx="33337" cy="0"/>
            </a:xfrm>
            <a:custGeom>
              <a:avLst/>
              <a:gdLst>
                <a:gd name="T0" fmla="*/ 0 w 37"/>
                <a:gd name="T1" fmla="*/ 0 w 37"/>
                <a:gd name="T2" fmla="*/ 37 w 3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">
                  <a:moveTo>
                    <a:pt x="0" y="0"/>
                  </a:move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69" name="Freeform 264"/>
            <p:cNvSpPr>
              <a:spLocks noEditPoints="1"/>
            </p:cNvSpPr>
            <p:nvPr/>
          </p:nvSpPr>
          <p:spPr bwMode="auto">
            <a:xfrm>
              <a:off x="9529763" y="2463800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70" name="Freeform 265"/>
            <p:cNvSpPr>
              <a:spLocks noEditPoints="1"/>
            </p:cNvSpPr>
            <p:nvPr/>
          </p:nvSpPr>
          <p:spPr bwMode="auto">
            <a:xfrm>
              <a:off x="9529763" y="2463800"/>
              <a:ext cx="114300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71" name="Freeform 266"/>
            <p:cNvSpPr/>
            <p:nvPr/>
          </p:nvSpPr>
          <p:spPr bwMode="auto">
            <a:xfrm>
              <a:off x="10434638" y="2278063"/>
              <a:ext cx="584200" cy="458788"/>
            </a:xfrm>
            <a:custGeom>
              <a:avLst/>
              <a:gdLst>
                <a:gd name="T0" fmla="*/ 0 w 653"/>
                <a:gd name="T1" fmla="*/ 511 h 511"/>
                <a:gd name="T2" fmla="*/ 0 w 653"/>
                <a:gd name="T3" fmla="*/ 511 h 511"/>
                <a:gd name="T4" fmla="*/ 653 w 653"/>
                <a:gd name="T5" fmla="*/ 511 h 511"/>
                <a:gd name="T6" fmla="*/ 653 w 653"/>
                <a:gd name="T7" fmla="*/ 0 h 511"/>
                <a:gd name="T8" fmla="*/ 0 w 653"/>
                <a:gd name="T9" fmla="*/ 0 h 511"/>
                <a:gd name="T10" fmla="*/ 0 w 653"/>
                <a:gd name="T11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511"/>
                  </a:moveTo>
                  <a:lnTo>
                    <a:pt x="0" y="511"/>
                  </a:lnTo>
                  <a:lnTo>
                    <a:pt x="653" y="511"/>
                  </a:lnTo>
                  <a:lnTo>
                    <a:pt x="653" y="0"/>
                  </a:lnTo>
                  <a:lnTo>
                    <a:pt x="0" y="0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72" name="Freeform 267"/>
            <p:cNvSpPr/>
            <p:nvPr/>
          </p:nvSpPr>
          <p:spPr bwMode="auto">
            <a:xfrm>
              <a:off x="10434638" y="2278063"/>
              <a:ext cx="584200" cy="458788"/>
            </a:xfrm>
            <a:custGeom>
              <a:avLst/>
              <a:gdLst>
                <a:gd name="T0" fmla="*/ 0 w 653"/>
                <a:gd name="T1" fmla="*/ 0 h 511"/>
                <a:gd name="T2" fmla="*/ 0 w 653"/>
                <a:gd name="T3" fmla="*/ 0 h 511"/>
                <a:gd name="T4" fmla="*/ 653 w 653"/>
                <a:gd name="T5" fmla="*/ 0 h 511"/>
                <a:gd name="T6" fmla="*/ 653 w 653"/>
                <a:gd name="T7" fmla="*/ 511 h 511"/>
                <a:gd name="T8" fmla="*/ 0 w 653"/>
                <a:gd name="T9" fmla="*/ 511 h 511"/>
                <a:gd name="T10" fmla="*/ 0 w 653"/>
                <a:gd name="T1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511">
                  <a:moveTo>
                    <a:pt x="0" y="0"/>
                  </a:moveTo>
                  <a:lnTo>
                    <a:pt x="0" y="0"/>
                  </a:lnTo>
                  <a:lnTo>
                    <a:pt x="653" y="0"/>
                  </a:lnTo>
                  <a:lnTo>
                    <a:pt x="653" y="511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73" name="Freeform 268"/>
            <p:cNvSpPr>
              <a:spLocks noEditPoints="1"/>
            </p:cNvSpPr>
            <p:nvPr/>
          </p:nvSpPr>
          <p:spPr bwMode="auto">
            <a:xfrm>
              <a:off x="10564813" y="2309813"/>
              <a:ext cx="153987" cy="155575"/>
            </a:xfrm>
            <a:custGeom>
              <a:avLst/>
              <a:gdLst>
                <a:gd name="T0" fmla="*/ 164 w 172"/>
                <a:gd name="T1" fmla="*/ 44 h 173"/>
                <a:gd name="T2" fmla="*/ 164 w 172"/>
                <a:gd name="T3" fmla="*/ 44 h 173"/>
                <a:gd name="T4" fmla="*/ 105 w 172"/>
                <a:gd name="T5" fmla="*/ 52 h 173"/>
                <a:gd name="T6" fmla="*/ 103 w 172"/>
                <a:gd name="T7" fmla="*/ 1 h 173"/>
                <a:gd name="T8" fmla="*/ 85 w 172"/>
                <a:gd name="T9" fmla="*/ 1 h 173"/>
                <a:gd name="T10" fmla="*/ 88 w 172"/>
                <a:gd name="T11" fmla="*/ 54 h 173"/>
                <a:gd name="T12" fmla="*/ 48 w 172"/>
                <a:gd name="T13" fmla="*/ 60 h 173"/>
                <a:gd name="T14" fmla="*/ 50 w 172"/>
                <a:gd name="T15" fmla="*/ 76 h 173"/>
                <a:gd name="T16" fmla="*/ 89 w 172"/>
                <a:gd name="T17" fmla="*/ 71 h 173"/>
                <a:gd name="T18" fmla="*/ 94 w 172"/>
                <a:gd name="T19" fmla="*/ 103 h 173"/>
                <a:gd name="T20" fmla="*/ 119 w 172"/>
                <a:gd name="T21" fmla="*/ 155 h 173"/>
                <a:gd name="T22" fmla="*/ 148 w 172"/>
                <a:gd name="T23" fmla="*/ 172 h 173"/>
                <a:gd name="T24" fmla="*/ 162 w 172"/>
                <a:gd name="T25" fmla="*/ 164 h 173"/>
                <a:gd name="T26" fmla="*/ 172 w 172"/>
                <a:gd name="T27" fmla="*/ 130 h 173"/>
                <a:gd name="T28" fmla="*/ 157 w 172"/>
                <a:gd name="T29" fmla="*/ 121 h 173"/>
                <a:gd name="T30" fmla="*/ 147 w 172"/>
                <a:gd name="T31" fmla="*/ 155 h 173"/>
                <a:gd name="T32" fmla="*/ 127 w 172"/>
                <a:gd name="T33" fmla="*/ 139 h 173"/>
                <a:gd name="T34" fmla="*/ 110 w 172"/>
                <a:gd name="T35" fmla="*/ 95 h 173"/>
                <a:gd name="T36" fmla="*/ 106 w 172"/>
                <a:gd name="T37" fmla="*/ 69 h 173"/>
                <a:gd name="T38" fmla="*/ 166 w 172"/>
                <a:gd name="T39" fmla="*/ 61 h 173"/>
                <a:gd name="T40" fmla="*/ 164 w 172"/>
                <a:gd name="T41" fmla="*/ 44 h 173"/>
                <a:gd name="T42" fmla="*/ 23 w 172"/>
                <a:gd name="T43" fmla="*/ 74 h 173"/>
                <a:gd name="T44" fmla="*/ 23 w 172"/>
                <a:gd name="T45" fmla="*/ 74 h 173"/>
                <a:gd name="T46" fmla="*/ 23 w 172"/>
                <a:gd name="T47" fmla="*/ 173 h 173"/>
                <a:gd name="T48" fmla="*/ 41 w 172"/>
                <a:gd name="T49" fmla="*/ 173 h 173"/>
                <a:gd name="T50" fmla="*/ 41 w 172"/>
                <a:gd name="T51" fmla="*/ 48 h 173"/>
                <a:gd name="T52" fmla="*/ 59 w 172"/>
                <a:gd name="T53" fmla="*/ 8 h 173"/>
                <a:gd name="T54" fmla="*/ 42 w 172"/>
                <a:gd name="T55" fmla="*/ 0 h 173"/>
                <a:gd name="T56" fmla="*/ 0 w 172"/>
                <a:gd name="T57" fmla="*/ 76 h 173"/>
                <a:gd name="T58" fmla="*/ 5 w 172"/>
                <a:gd name="T59" fmla="*/ 94 h 173"/>
                <a:gd name="T60" fmla="*/ 23 w 172"/>
                <a:gd name="T61" fmla="*/ 74 h 173"/>
                <a:gd name="T62" fmla="*/ 123 w 172"/>
                <a:gd name="T63" fmla="*/ 2 h 173"/>
                <a:gd name="T64" fmla="*/ 123 w 172"/>
                <a:gd name="T65" fmla="*/ 2 h 173"/>
                <a:gd name="T66" fmla="*/ 112 w 172"/>
                <a:gd name="T67" fmla="*/ 13 h 173"/>
                <a:gd name="T68" fmla="*/ 139 w 172"/>
                <a:gd name="T69" fmla="*/ 41 h 173"/>
                <a:gd name="T70" fmla="*/ 151 w 172"/>
                <a:gd name="T71" fmla="*/ 29 h 173"/>
                <a:gd name="T72" fmla="*/ 123 w 172"/>
                <a:gd name="T73" fmla="*/ 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" h="173">
                  <a:moveTo>
                    <a:pt x="164" y="44"/>
                  </a:moveTo>
                  <a:lnTo>
                    <a:pt x="164" y="44"/>
                  </a:lnTo>
                  <a:lnTo>
                    <a:pt x="105" y="52"/>
                  </a:lnTo>
                  <a:cubicBezTo>
                    <a:pt x="104" y="37"/>
                    <a:pt x="103" y="20"/>
                    <a:pt x="103" y="1"/>
                  </a:cubicBezTo>
                  <a:lnTo>
                    <a:pt x="85" y="1"/>
                  </a:lnTo>
                  <a:cubicBezTo>
                    <a:pt x="86" y="21"/>
                    <a:pt x="86" y="38"/>
                    <a:pt x="88" y="54"/>
                  </a:cubicBezTo>
                  <a:lnTo>
                    <a:pt x="48" y="60"/>
                  </a:lnTo>
                  <a:lnTo>
                    <a:pt x="50" y="76"/>
                  </a:lnTo>
                  <a:lnTo>
                    <a:pt x="89" y="71"/>
                  </a:lnTo>
                  <a:cubicBezTo>
                    <a:pt x="90" y="84"/>
                    <a:pt x="92" y="95"/>
                    <a:pt x="94" y="103"/>
                  </a:cubicBezTo>
                  <a:cubicBezTo>
                    <a:pt x="100" y="124"/>
                    <a:pt x="108" y="142"/>
                    <a:pt x="119" y="155"/>
                  </a:cubicBezTo>
                  <a:cubicBezTo>
                    <a:pt x="129" y="166"/>
                    <a:pt x="138" y="172"/>
                    <a:pt x="148" y="172"/>
                  </a:cubicBezTo>
                  <a:cubicBezTo>
                    <a:pt x="153" y="172"/>
                    <a:pt x="158" y="169"/>
                    <a:pt x="162" y="164"/>
                  </a:cubicBezTo>
                  <a:cubicBezTo>
                    <a:pt x="166" y="156"/>
                    <a:pt x="169" y="145"/>
                    <a:pt x="172" y="130"/>
                  </a:cubicBezTo>
                  <a:lnTo>
                    <a:pt x="157" y="121"/>
                  </a:lnTo>
                  <a:cubicBezTo>
                    <a:pt x="154" y="143"/>
                    <a:pt x="151" y="154"/>
                    <a:pt x="147" y="155"/>
                  </a:cubicBezTo>
                  <a:cubicBezTo>
                    <a:pt x="141" y="154"/>
                    <a:pt x="134" y="149"/>
                    <a:pt x="127" y="139"/>
                  </a:cubicBezTo>
                  <a:cubicBezTo>
                    <a:pt x="120" y="129"/>
                    <a:pt x="114" y="114"/>
                    <a:pt x="110" y="95"/>
                  </a:cubicBezTo>
                  <a:cubicBezTo>
                    <a:pt x="109" y="88"/>
                    <a:pt x="107" y="79"/>
                    <a:pt x="106" y="69"/>
                  </a:cubicBezTo>
                  <a:lnTo>
                    <a:pt x="166" y="61"/>
                  </a:lnTo>
                  <a:lnTo>
                    <a:pt x="164" y="44"/>
                  </a:lnTo>
                  <a:close/>
                  <a:moveTo>
                    <a:pt x="23" y="74"/>
                  </a:moveTo>
                  <a:lnTo>
                    <a:pt x="23" y="74"/>
                  </a:lnTo>
                  <a:lnTo>
                    <a:pt x="23" y="173"/>
                  </a:lnTo>
                  <a:lnTo>
                    <a:pt x="41" y="173"/>
                  </a:lnTo>
                  <a:lnTo>
                    <a:pt x="41" y="48"/>
                  </a:lnTo>
                  <a:cubicBezTo>
                    <a:pt x="48" y="35"/>
                    <a:pt x="54" y="22"/>
                    <a:pt x="59" y="8"/>
                  </a:cubicBezTo>
                  <a:lnTo>
                    <a:pt x="42" y="0"/>
                  </a:lnTo>
                  <a:cubicBezTo>
                    <a:pt x="33" y="29"/>
                    <a:pt x="19" y="54"/>
                    <a:pt x="0" y="76"/>
                  </a:cubicBezTo>
                  <a:lnTo>
                    <a:pt x="5" y="94"/>
                  </a:lnTo>
                  <a:cubicBezTo>
                    <a:pt x="12" y="88"/>
                    <a:pt x="18" y="81"/>
                    <a:pt x="23" y="74"/>
                  </a:cubicBezTo>
                  <a:close/>
                  <a:moveTo>
                    <a:pt x="123" y="2"/>
                  </a:moveTo>
                  <a:lnTo>
                    <a:pt x="123" y="2"/>
                  </a:lnTo>
                  <a:lnTo>
                    <a:pt x="112" y="13"/>
                  </a:lnTo>
                  <a:cubicBezTo>
                    <a:pt x="124" y="23"/>
                    <a:pt x="133" y="32"/>
                    <a:pt x="139" y="41"/>
                  </a:cubicBezTo>
                  <a:lnTo>
                    <a:pt x="151" y="29"/>
                  </a:lnTo>
                  <a:cubicBezTo>
                    <a:pt x="144" y="20"/>
                    <a:pt x="134" y="11"/>
                    <a:pt x="123" y="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74" name="Freeform 269"/>
            <p:cNvSpPr>
              <a:spLocks noEditPoints="1"/>
            </p:cNvSpPr>
            <p:nvPr/>
          </p:nvSpPr>
          <p:spPr bwMode="auto">
            <a:xfrm>
              <a:off x="10731500" y="2317750"/>
              <a:ext cx="152400" cy="146050"/>
            </a:xfrm>
            <a:custGeom>
              <a:avLst/>
              <a:gdLst>
                <a:gd name="T0" fmla="*/ 67 w 170"/>
                <a:gd name="T1" fmla="*/ 57 h 164"/>
                <a:gd name="T2" fmla="*/ 67 w 170"/>
                <a:gd name="T3" fmla="*/ 57 h 164"/>
                <a:gd name="T4" fmla="*/ 33 w 170"/>
                <a:gd name="T5" fmla="*/ 57 h 164"/>
                <a:gd name="T6" fmla="*/ 43 w 170"/>
                <a:gd name="T7" fmla="*/ 19 h 164"/>
                <a:gd name="T8" fmla="*/ 70 w 170"/>
                <a:gd name="T9" fmla="*/ 19 h 164"/>
                <a:gd name="T10" fmla="*/ 70 w 170"/>
                <a:gd name="T11" fmla="*/ 2 h 164"/>
                <a:gd name="T12" fmla="*/ 6 w 170"/>
                <a:gd name="T13" fmla="*/ 2 h 164"/>
                <a:gd name="T14" fmla="*/ 6 w 170"/>
                <a:gd name="T15" fmla="*/ 19 h 164"/>
                <a:gd name="T16" fmla="*/ 26 w 170"/>
                <a:gd name="T17" fmla="*/ 19 h 164"/>
                <a:gd name="T18" fmla="*/ 0 w 170"/>
                <a:gd name="T19" fmla="*/ 89 h 164"/>
                <a:gd name="T20" fmla="*/ 9 w 170"/>
                <a:gd name="T21" fmla="*/ 103 h 164"/>
                <a:gd name="T22" fmla="*/ 18 w 170"/>
                <a:gd name="T23" fmla="*/ 89 h 164"/>
                <a:gd name="T24" fmla="*/ 18 w 170"/>
                <a:gd name="T25" fmla="*/ 159 h 164"/>
                <a:gd name="T26" fmla="*/ 35 w 170"/>
                <a:gd name="T27" fmla="*/ 159 h 164"/>
                <a:gd name="T28" fmla="*/ 35 w 170"/>
                <a:gd name="T29" fmla="*/ 146 h 164"/>
                <a:gd name="T30" fmla="*/ 51 w 170"/>
                <a:gd name="T31" fmla="*/ 146 h 164"/>
                <a:gd name="T32" fmla="*/ 51 w 170"/>
                <a:gd name="T33" fmla="*/ 155 h 164"/>
                <a:gd name="T34" fmla="*/ 67 w 170"/>
                <a:gd name="T35" fmla="*/ 155 h 164"/>
                <a:gd name="T36" fmla="*/ 67 w 170"/>
                <a:gd name="T37" fmla="*/ 57 h 164"/>
                <a:gd name="T38" fmla="*/ 35 w 170"/>
                <a:gd name="T39" fmla="*/ 130 h 164"/>
                <a:gd name="T40" fmla="*/ 35 w 170"/>
                <a:gd name="T41" fmla="*/ 130 h 164"/>
                <a:gd name="T42" fmla="*/ 35 w 170"/>
                <a:gd name="T43" fmla="*/ 73 h 164"/>
                <a:gd name="T44" fmla="*/ 51 w 170"/>
                <a:gd name="T45" fmla="*/ 73 h 164"/>
                <a:gd name="T46" fmla="*/ 51 w 170"/>
                <a:gd name="T47" fmla="*/ 130 h 164"/>
                <a:gd name="T48" fmla="*/ 35 w 170"/>
                <a:gd name="T49" fmla="*/ 130 h 164"/>
                <a:gd name="T50" fmla="*/ 88 w 170"/>
                <a:gd name="T51" fmla="*/ 27 h 164"/>
                <a:gd name="T52" fmla="*/ 88 w 170"/>
                <a:gd name="T53" fmla="*/ 27 h 164"/>
                <a:gd name="T54" fmla="*/ 78 w 170"/>
                <a:gd name="T55" fmla="*/ 90 h 164"/>
                <a:gd name="T56" fmla="*/ 153 w 170"/>
                <a:gd name="T57" fmla="*/ 90 h 164"/>
                <a:gd name="T58" fmla="*/ 149 w 170"/>
                <a:gd name="T59" fmla="*/ 139 h 164"/>
                <a:gd name="T60" fmla="*/ 124 w 170"/>
                <a:gd name="T61" fmla="*/ 148 h 164"/>
                <a:gd name="T62" fmla="*/ 107 w 170"/>
                <a:gd name="T63" fmla="*/ 146 h 164"/>
                <a:gd name="T64" fmla="*/ 112 w 170"/>
                <a:gd name="T65" fmla="*/ 163 h 164"/>
                <a:gd name="T66" fmla="*/ 128 w 170"/>
                <a:gd name="T67" fmla="*/ 164 h 164"/>
                <a:gd name="T68" fmla="*/ 162 w 170"/>
                <a:gd name="T69" fmla="*/ 153 h 164"/>
                <a:gd name="T70" fmla="*/ 170 w 170"/>
                <a:gd name="T71" fmla="*/ 73 h 164"/>
                <a:gd name="T72" fmla="*/ 151 w 170"/>
                <a:gd name="T73" fmla="*/ 73 h 164"/>
                <a:gd name="T74" fmla="*/ 161 w 170"/>
                <a:gd name="T75" fmla="*/ 0 h 164"/>
                <a:gd name="T76" fmla="*/ 78 w 170"/>
                <a:gd name="T77" fmla="*/ 0 h 164"/>
                <a:gd name="T78" fmla="*/ 78 w 170"/>
                <a:gd name="T79" fmla="*/ 16 h 164"/>
                <a:gd name="T80" fmla="*/ 141 w 170"/>
                <a:gd name="T81" fmla="*/ 16 h 164"/>
                <a:gd name="T82" fmla="*/ 133 w 170"/>
                <a:gd name="T83" fmla="*/ 73 h 164"/>
                <a:gd name="T84" fmla="*/ 97 w 170"/>
                <a:gd name="T85" fmla="*/ 73 h 164"/>
                <a:gd name="T86" fmla="*/ 105 w 170"/>
                <a:gd name="T87" fmla="*/ 28 h 164"/>
                <a:gd name="T88" fmla="*/ 88 w 170"/>
                <a:gd name="T89" fmla="*/ 27 h 164"/>
                <a:gd name="T90" fmla="*/ 74 w 170"/>
                <a:gd name="T91" fmla="*/ 109 h 164"/>
                <a:gd name="T92" fmla="*/ 74 w 170"/>
                <a:gd name="T93" fmla="*/ 109 h 164"/>
                <a:gd name="T94" fmla="*/ 74 w 170"/>
                <a:gd name="T95" fmla="*/ 126 h 164"/>
                <a:gd name="T96" fmla="*/ 143 w 170"/>
                <a:gd name="T97" fmla="*/ 126 h 164"/>
                <a:gd name="T98" fmla="*/ 143 w 170"/>
                <a:gd name="T99" fmla="*/ 109 h 164"/>
                <a:gd name="T100" fmla="*/ 74 w 170"/>
                <a:gd name="T101" fmla="*/ 10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64">
                  <a:moveTo>
                    <a:pt x="67" y="57"/>
                  </a:moveTo>
                  <a:lnTo>
                    <a:pt x="67" y="57"/>
                  </a:lnTo>
                  <a:lnTo>
                    <a:pt x="33" y="57"/>
                  </a:lnTo>
                  <a:cubicBezTo>
                    <a:pt x="37" y="46"/>
                    <a:pt x="41" y="33"/>
                    <a:pt x="43" y="19"/>
                  </a:cubicBezTo>
                  <a:lnTo>
                    <a:pt x="70" y="19"/>
                  </a:lnTo>
                  <a:lnTo>
                    <a:pt x="70" y="2"/>
                  </a:lnTo>
                  <a:lnTo>
                    <a:pt x="6" y="2"/>
                  </a:lnTo>
                  <a:lnTo>
                    <a:pt x="6" y="19"/>
                  </a:lnTo>
                  <a:lnTo>
                    <a:pt x="26" y="19"/>
                  </a:lnTo>
                  <a:cubicBezTo>
                    <a:pt x="22" y="45"/>
                    <a:pt x="13" y="68"/>
                    <a:pt x="0" y="89"/>
                  </a:cubicBezTo>
                  <a:lnTo>
                    <a:pt x="9" y="103"/>
                  </a:lnTo>
                  <a:cubicBezTo>
                    <a:pt x="12" y="98"/>
                    <a:pt x="15" y="94"/>
                    <a:pt x="18" y="89"/>
                  </a:cubicBezTo>
                  <a:lnTo>
                    <a:pt x="18" y="159"/>
                  </a:lnTo>
                  <a:lnTo>
                    <a:pt x="35" y="159"/>
                  </a:lnTo>
                  <a:lnTo>
                    <a:pt x="35" y="146"/>
                  </a:lnTo>
                  <a:lnTo>
                    <a:pt x="51" y="146"/>
                  </a:lnTo>
                  <a:lnTo>
                    <a:pt x="51" y="155"/>
                  </a:lnTo>
                  <a:lnTo>
                    <a:pt x="67" y="155"/>
                  </a:lnTo>
                  <a:lnTo>
                    <a:pt x="67" y="57"/>
                  </a:lnTo>
                  <a:close/>
                  <a:moveTo>
                    <a:pt x="35" y="130"/>
                  </a:moveTo>
                  <a:lnTo>
                    <a:pt x="35" y="130"/>
                  </a:lnTo>
                  <a:lnTo>
                    <a:pt x="35" y="73"/>
                  </a:lnTo>
                  <a:lnTo>
                    <a:pt x="51" y="73"/>
                  </a:lnTo>
                  <a:lnTo>
                    <a:pt x="51" y="130"/>
                  </a:lnTo>
                  <a:lnTo>
                    <a:pt x="35" y="130"/>
                  </a:lnTo>
                  <a:close/>
                  <a:moveTo>
                    <a:pt x="88" y="27"/>
                  </a:moveTo>
                  <a:lnTo>
                    <a:pt x="88" y="27"/>
                  </a:lnTo>
                  <a:lnTo>
                    <a:pt x="78" y="90"/>
                  </a:lnTo>
                  <a:lnTo>
                    <a:pt x="153" y="90"/>
                  </a:lnTo>
                  <a:cubicBezTo>
                    <a:pt x="153" y="117"/>
                    <a:pt x="152" y="134"/>
                    <a:pt x="149" y="139"/>
                  </a:cubicBezTo>
                  <a:cubicBezTo>
                    <a:pt x="146" y="145"/>
                    <a:pt x="138" y="148"/>
                    <a:pt x="124" y="148"/>
                  </a:cubicBezTo>
                  <a:cubicBezTo>
                    <a:pt x="121" y="148"/>
                    <a:pt x="115" y="147"/>
                    <a:pt x="107" y="146"/>
                  </a:cubicBezTo>
                  <a:lnTo>
                    <a:pt x="112" y="163"/>
                  </a:lnTo>
                  <a:cubicBezTo>
                    <a:pt x="117" y="164"/>
                    <a:pt x="123" y="164"/>
                    <a:pt x="128" y="164"/>
                  </a:cubicBezTo>
                  <a:cubicBezTo>
                    <a:pt x="145" y="164"/>
                    <a:pt x="156" y="160"/>
                    <a:pt x="162" y="153"/>
                  </a:cubicBezTo>
                  <a:cubicBezTo>
                    <a:pt x="167" y="146"/>
                    <a:pt x="170" y="120"/>
                    <a:pt x="170" y="73"/>
                  </a:cubicBezTo>
                  <a:lnTo>
                    <a:pt x="151" y="73"/>
                  </a:lnTo>
                  <a:lnTo>
                    <a:pt x="161" y="0"/>
                  </a:lnTo>
                  <a:lnTo>
                    <a:pt x="78" y="0"/>
                  </a:lnTo>
                  <a:lnTo>
                    <a:pt x="78" y="16"/>
                  </a:lnTo>
                  <a:lnTo>
                    <a:pt x="141" y="16"/>
                  </a:lnTo>
                  <a:lnTo>
                    <a:pt x="133" y="73"/>
                  </a:lnTo>
                  <a:lnTo>
                    <a:pt x="97" y="73"/>
                  </a:lnTo>
                  <a:lnTo>
                    <a:pt x="105" y="28"/>
                  </a:lnTo>
                  <a:lnTo>
                    <a:pt x="88" y="27"/>
                  </a:lnTo>
                  <a:close/>
                  <a:moveTo>
                    <a:pt x="74" y="109"/>
                  </a:moveTo>
                  <a:lnTo>
                    <a:pt x="74" y="109"/>
                  </a:lnTo>
                  <a:lnTo>
                    <a:pt x="74" y="126"/>
                  </a:lnTo>
                  <a:lnTo>
                    <a:pt x="143" y="126"/>
                  </a:lnTo>
                  <a:lnTo>
                    <a:pt x="143" y="109"/>
                  </a:lnTo>
                  <a:lnTo>
                    <a:pt x="74" y="1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75" name="Freeform 270"/>
            <p:cNvSpPr>
              <a:spLocks noEditPoints="1"/>
            </p:cNvSpPr>
            <p:nvPr/>
          </p:nvSpPr>
          <p:spPr bwMode="auto">
            <a:xfrm>
              <a:off x="10566400" y="2549525"/>
              <a:ext cx="152400" cy="149225"/>
            </a:xfrm>
            <a:custGeom>
              <a:avLst/>
              <a:gdLst>
                <a:gd name="T0" fmla="*/ 66 w 170"/>
                <a:gd name="T1" fmla="*/ 127 h 166"/>
                <a:gd name="T2" fmla="*/ 66 w 170"/>
                <a:gd name="T3" fmla="*/ 127 h 166"/>
                <a:gd name="T4" fmla="*/ 3 w 170"/>
                <a:gd name="T5" fmla="*/ 147 h 166"/>
                <a:gd name="T6" fmla="*/ 5 w 170"/>
                <a:gd name="T7" fmla="*/ 165 h 166"/>
                <a:gd name="T8" fmla="*/ 66 w 170"/>
                <a:gd name="T9" fmla="*/ 144 h 166"/>
                <a:gd name="T10" fmla="*/ 66 w 170"/>
                <a:gd name="T11" fmla="*/ 127 h 166"/>
                <a:gd name="T12" fmla="*/ 34 w 170"/>
                <a:gd name="T13" fmla="*/ 0 h 166"/>
                <a:gd name="T14" fmla="*/ 34 w 170"/>
                <a:gd name="T15" fmla="*/ 0 h 166"/>
                <a:gd name="T16" fmla="*/ 8 w 170"/>
                <a:gd name="T17" fmla="*/ 54 h 166"/>
                <a:gd name="T18" fmla="*/ 0 w 170"/>
                <a:gd name="T19" fmla="*/ 60 h 166"/>
                <a:gd name="T20" fmla="*/ 5 w 170"/>
                <a:gd name="T21" fmla="*/ 77 h 166"/>
                <a:gd name="T22" fmla="*/ 34 w 170"/>
                <a:gd name="T23" fmla="*/ 73 h 166"/>
                <a:gd name="T24" fmla="*/ 11 w 170"/>
                <a:gd name="T25" fmla="*/ 104 h 166"/>
                <a:gd name="T26" fmla="*/ 3 w 170"/>
                <a:gd name="T27" fmla="*/ 109 h 166"/>
                <a:gd name="T28" fmla="*/ 8 w 170"/>
                <a:gd name="T29" fmla="*/ 126 h 166"/>
                <a:gd name="T30" fmla="*/ 67 w 170"/>
                <a:gd name="T31" fmla="*/ 110 h 166"/>
                <a:gd name="T32" fmla="*/ 67 w 170"/>
                <a:gd name="T33" fmla="*/ 94 h 166"/>
                <a:gd name="T34" fmla="*/ 30 w 170"/>
                <a:gd name="T35" fmla="*/ 105 h 166"/>
                <a:gd name="T36" fmla="*/ 71 w 170"/>
                <a:gd name="T37" fmla="*/ 42 h 166"/>
                <a:gd name="T38" fmla="*/ 55 w 170"/>
                <a:gd name="T39" fmla="*/ 36 h 166"/>
                <a:gd name="T40" fmla="*/ 44 w 170"/>
                <a:gd name="T41" fmla="*/ 57 h 166"/>
                <a:gd name="T42" fmla="*/ 22 w 170"/>
                <a:gd name="T43" fmla="*/ 59 h 166"/>
                <a:gd name="T44" fmla="*/ 51 w 170"/>
                <a:gd name="T45" fmla="*/ 7 h 166"/>
                <a:gd name="T46" fmla="*/ 34 w 170"/>
                <a:gd name="T47" fmla="*/ 0 h 166"/>
                <a:gd name="T48" fmla="*/ 155 w 170"/>
                <a:gd name="T49" fmla="*/ 9 h 166"/>
                <a:gd name="T50" fmla="*/ 155 w 170"/>
                <a:gd name="T51" fmla="*/ 9 h 166"/>
                <a:gd name="T52" fmla="*/ 77 w 170"/>
                <a:gd name="T53" fmla="*/ 9 h 166"/>
                <a:gd name="T54" fmla="*/ 77 w 170"/>
                <a:gd name="T55" fmla="*/ 149 h 166"/>
                <a:gd name="T56" fmla="*/ 62 w 170"/>
                <a:gd name="T57" fmla="*/ 149 h 166"/>
                <a:gd name="T58" fmla="*/ 62 w 170"/>
                <a:gd name="T59" fmla="*/ 166 h 166"/>
                <a:gd name="T60" fmla="*/ 170 w 170"/>
                <a:gd name="T61" fmla="*/ 166 h 166"/>
                <a:gd name="T62" fmla="*/ 170 w 170"/>
                <a:gd name="T63" fmla="*/ 149 h 166"/>
                <a:gd name="T64" fmla="*/ 155 w 170"/>
                <a:gd name="T65" fmla="*/ 149 h 166"/>
                <a:gd name="T66" fmla="*/ 155 w 170"/>
                <a:gd name="T67" fmla="*/ 9 h 166"/>
                <a:gd name="T68" fmla="*/ 94 w 170"/>
                <a:gd name="T69" fmla="*/ 149 h 166"/>
                <a:gd name="T70" fmla="*/ 94 w 170"/>
                <a:gd name="T71" fmla="*/ 149 h 166"/>
                <a:gd name="T72" fmla="*/ 94 w 170"/>
                <a:gd name="T73" fmla="*/ 119 h 166"/>
                <a:gd name="T74" fmla="*/ 138 w 170"/>
                <a:gd name="T75" fmla="*/ 119 h 166"/>
                <a:gd name="T76" fmla="*/ 138 w 170"/>
                <a:gd name="T77" fmla="*/ 149 h 166"/>
                <a:gd name="T78" fmla="*/ 94 w 170"/>
                <a:gd name="T79" fmla="*/ 149 h 166"/>
                <a:gd name="T80" fmla="*/ 94 w 170"/>
                <a:gd name="T81" fmla="*/ 102 h 166"/>
                <a:gd name="T82" fmla="*/ 94 w 170"/>
                <a:gd name="T83" fmla="*/ 102 h 166"/>
                <a:gd name="T84" fmla="*/ 94 w 170"/>
                <a:gd name="T85" fmla="*/ 72 h 166"/>
                <a:gd name="T86" fmla="*/ 138 w 170"/>
                <a:gd name="T87" fmla="*/ 72 h 166"/>
                <a:gd name="T88" fmla="*/ 138 w 170"/>
                <a:gd name="T89" fmla="*/ 102 h 166"/>
                <a:gd name="T90" fmla="*/ 94 w 170"/>
                <a:gd name="T91" fmla="*/ 102 h 166"/>
                <a:gd name="T92" fmla="*/ 94 w 170"/>
                <a:gd name="T93" fmla="*/ 55 h 166"/>
                <a:gd name="T94" fmla="*/ 94 w 170"/>
                <a:gd name="T95" fmla="*/ 55 h 166"/>
                <a:gd name="T96" fmla="*/ 94 w 170"/>
                <a:gd name="T97" fmla="*/ 26 h 166"/>
                <a:gd name="T98" fmla="*/ 138 w 170"/>
                <a:gd name="T99" fmla="*/ 26 h 166"/>
                <a:gd name="T100" fmla="*/ 138 w 170"/>
                <a:gd name="T101" fmla="*/ 55 h 166"/>
                <a:gd name="T102" fmla="*/ 94 w 170"/>
                <a:gd name="T103" fmla="*/ 5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0" h="166">
                  <a:moveTo>
                    <a:pt x="66" y="127"/>
                  </a:moveTo>
                  <a:lnTo>
                    <a:pt x="66" y="127"/>
                  </a:lnTo>
                  <a:cubicBezTo>
                    <a:pt x="48" y="136"/>
                    <a:pt x="27" y="142"/>
                    <a:pt x="3" y="147"/>
                  </a:cubicBezTo>
                  <a:lnTo>
                    <a:pt x="5" y="165"/>
                  </a:lnTo>
                  <a:cubicBezTo>
                    <a:pt x="28" y="160"/>
                    <a:pt x="48" y="153"/>
                    <a:pt x="66" y="144"/>
                  </a:cubicBezTo>
                  <a:lnTo>
                    <a:pt x="66" y="127"/>
                  </a:lnTo>
                  <a:close/>
                  <a:moveTo>
                    <a:pt x="34" y="0"/>
                  </a:moveTo>
                  <a:lnTo>
                    <a:pt x="34" y="0"/>
                  </a:lnTo>
                  <a:cubicBezTo>
                    <a:pt x="27" y="20"/>
                    <a:pt x="18" y="38"/>
                    <a:pt x="8" y="54"/>
                  </a:cubicBezTo>
                  <a:cubicBezTo>
                    <a:pt x="6" y="57"/>
                    <a:pt x="3" y="59"/>
                    <a:pt x="0" y="60"/>
                  </a:cubicBezTo>
                  <a:lnTo>
                    <a:pt x="5" y="77"/>
                  </a:lnTo>
                  <a:cubicBezTo>
                    <a:pt x="15" y="76"/>
                    <a:pt x="24" y="74"/>
                    <a:pt x="34" y="73"/>
                  </a:cubicBezTo>
                  <a:cubicBezTo>
                    <a:pt x="25" y="88"/>
                    <a:pt x="17" y="98"/>
                    <a:pt x="11" y="104"/>
                  </a:cubicBezTo>
                  <a:cubicBezTo>
                    <a:pt x="9" y="106"/>
                    <a:pt x="6" y="108"/>
                    <a:pt x="3" y="109"/>
                  </a:cubicBezTo>
                  <a:lnTo>
                    <a:pt x="8" y="126"/>
                  </a:lnTo>
                  <a:cubicBezTo>
                    <a:pt x="26" y="123"/>
                    <a:pt x="46" y="118"/>
                    <a:pt x="67" y="110"/>
                  </a:cubicBezTo>
                  <a:lnTo>
                    <a:pt x="67" y="94"/>
                  </a:lnTo>
                  <a:cubicBezTo>
                    <a:pt x="55" y="99"/>
                    <a:pt x="42" y="103"/>
                    <a:pt x="30" y="105"/>
                  </a:cubicBezTo>
                  <a:cubicBezTo>
                    <a:pt x="41" y="92"/>
                    <a:pt x="55" y="71"/>
                    <a:pt x="71" y="42"/>
                  </a:cubicBezTo>
                  <a:lnTo>
                    <a:pt x="55" y="36"/>
                  </a:lnTo>
                  <a:cubicBezTo>
                    <a:pt x="51" y="43"/>
                    <a:pt x="47" y="50"/>
                    <a:pt x="44" y="57"/>
                  </a:cubicBezTo>
                  <a:cubicBezTo>
                    <a:pt x="37" y="58"/>
                    <a:pt x="29" y="59"/>
                    <a:pt x="22" y="59"/>
                  </a:cubicBezTo>
                  <a:cubicBezTo>
                    <a:pt x="32" y="46"/>
                    <a:pt x="41" y="28"/>
                    <a:pt x="51" y="7"/>
                  </a:cubicBezTo>
                  <a:lnTo>
                    <a:pt x="34" y="0"/>
                  </a:lnTo>
                  <a:close/>
                  <a:moveTo>
                    <a:pt x="155" y="9"/>
                  </a:moveTo>
                  <a:lnTo>
                    <a:pt x="155" y="9"/>
                  </a:lnTo>
                  <a:lnTo>
                    <a:pt x="77" y="9"/>
                  </a:lnTo>
                  <a:lnTo>
                    <a:pt x="77" y="149"/>
                  </a:lnTo>
                  <a:lnTo>
                    <a:pt x="62" y="149"/>
                  </a:lnTo>
                  <a:lnTo>
                    <a:pt x="62" y="166"/>
                  </a:lnTo>
                  <a:lnTo>
                    <a:pt x="170" y="166"/>
                  </a:lnTo>
                  <a:lnTo>
                    <a:pt x="170" y="149"/>
                  </a:lnTo>
                  <a:lnTo>
                    <a:pt x="155" y="149"/>
                  </a:lnTo>
                  <a:lnTo>
                    <a:pt x="155" y="9"/>
                  </a:lnTo>
                  <a:close/>
                  <a:moveTo>
                    <a:pt x="94" y="149"/>
                  </a:moveTo>
                  <a:lnTo>
                    <a:pt x="94" y="149"/>
                  </a:lnTo>
                  <a:lnTo>
                    <a:pt x="94" y="119"/>
                  </a:lnTo>
                  <a:lnTo>
                    <a:pt x="138" y="119"/>
                  </a:lnTo>
                  <a:lnTo>
                    <a:pt x="138" y="149"/>
                  </a:lnTo>
                  <a:lnTo>
                    <a:pt x="94" y="149"/>
                  </a:lnTo>
                  <a:close/>
                  <a:moveTo>
                    <a:pt x="94" y="102"/>
                  </a:moveTo>
                  <a:lnTo>
                    <a:pt x="94" y="102"/>
                  </a:lnTo>
                  <a:lnTo>
                    <a:pt x="94" y="72"/>
                  </a:lnTo>
                  <a:lnTo>
                    <a:pt x="138" y="72"/>
                  </a:lnTo>
                  <a:lnTo>
                    <a:pt x="138" y="102"/>
                  </a:lnTo>
                  <a:lnTo>
                    <a:pt x="94" y="102"/>
                  </a:lnTo>
                  <a:close/>
                  <a:moveTo>
                    <a:pt x="94" y="55"/>
                  </a:moveTo>
                  <a:lnTo>
                    <a:pt x="94" y="55"/>
                  </a:lnTo>
                  <a:lnTo>
                    <a:pt x="94" y="26"/>
                  </a:lnTo>
                  <a:lnTo>
                    <a:pt x="138" y="26"/>
                  </a:lnTo>
                  <a:lnTo>
                    <a:pt x="138" y="55"/>
                  </a:lnTo>
                  <a:lnTo>
                    <a:pt x="94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76" name="Freeform 271"/>
            <p:cNvSpPr>
              <a:spLocks noEditPoints="1"/>
            </p:cNvSpPr>
            <p:nvPr/>
          </p:nvSpPr>
          <p:spPr bwMode="auto">
            <a:xfrm>
              <a:off x="10734675" y="2551113"/>
              <a:ext cx="150812" cy="153988"/>
            </a:xfrm>
            <a:custGeom>
              <a:avLst/>
              <a:gdLst>
                <a:gd name="T0" fmla="*/ 45 w 168"/>
                <a:gd name="T1" fmla="*/ 0 h 172"/>
                <a:gd name="T2" fmla="*/ 45 w 168"/>
                <a:gd name="T3" fmla="*/ 0 h 172"/>
                <a:gd name="T4" fmla="*/ 45 w 168"/>
                <a:gd name="T5" fmla="*/ 44 h 172"/>
                <a:gd name="T6" fmla="*/ 0 w 168"/>
                <a:gd name="T7" fmla="*/ 62 h 172"/>
                <a:gd name="T8" fmla="*/ 7 w 168"/>
                <a:gd name="T9" fmla="*/ 78 h 172"/>
                <a:gd name="T10" fmla="*/ 45 w 168"/>
                <a:gd name="T11" fmla="*/ 61 h 172"/>
                <a:gd name="T12" fmla="*/ 45 w 168"/>
                <a:gd name="T13" fmla="*/ 85 h 172"/>
                <a:gd name="T14" fmla="*/ 63 w 168"/>
                <a:gd name="T15" fmla="*/ 85 h 172"/>
                <a:gd name="T16" fmla="*/ 63 w 168"/>
                <a:gd name="T17" fmla="*/ 0 h 172"/>
                <a:gd name="T18" fmla="*/ 45 w 168"/>
                <a:gd name="T19" fmla="*/ 0 h 172"/>
                <a:gd name="T20" fmla="*/ 72 w 168"/>
                <a:gd name="T21" fmla="*/ 20 h 172"/>
                <a:gd name="T22" fmla="*/ 72 w 168"/>
                <a:gd name="T23" fmla="*/ 20 h 172"/>
                <a:gd name="T24" fmla="*/ 72 w 168"/>
                <a:gd name="T25" fmla="*/ 36 h 172"/>
                <a:gd name="T26" fmla="*/ 110 w 168"/>
                <a:gd name="T27" fmla="*/ 36 h 172"/>
                <a:gd name="T28" fmla="*/ 110 w 168"/>
                <a:gd name="T29" fmla="*/ 59 h 172"/>
                <a:gd name="T30" fmla="*/ 78 w 168"/>
                <a:gd name="T31" fmla="*/ 59 h 172"/>
                <a:gd name="T32" fmla="*/ 78 w 168"/>
                <a:gd name="T33" fmla="*/ 75 h 172"/>
                <a:gd name="T34" fmla="*/ 160 w 168"/>
                <a:gd name="T35" fmla="*/ 75 h 172"/>
                <a:gd name="T36" fmla="*/ 160 w 168"/>
                <a:gd name="T37" fmla="*/ 59 h 172"/>
                <a:gd name="T38" fmla="*/ 127 w 168"/>
                <a:gd name="T39" fmla="*/ 59 h 172"/>
                <a:gd name="T40" fmla="*/ 127 w 168"/>
                <a:gd name="T41" fmla="*/ 36 h 172"/>
                <a:gd name="T42" fmla="*/ 165 w 168"/>
                <a:gd name="T43" fmla="*/ 36 h 172"/>
                <a:gd name="T44" fmla="*/ 165 w 168"/>
                <a:gd name="T45" fmla="*/ 20 h 172"/>
                <a:gd name="T46" fmla="*/ 127 w 168"/>
                <a:gd name="T47" fmla="*/ 20 h 172"/>
                <a:gd name="T48" fmla="*/ 127 w 168"/>
                <a:gd name="T49" fmla="*/ 0 h 172"/>
                <a:gd name="T50" fmla="*/ 110 w 168"/>
                <a:gd name="T51" fmla="*/ 0 h 172"/>
                <a:gd name="T52" fmla="*/ 110 w 168"/>
                <a:gd name="T53" fmla="*/ 20 h 172"/>
                <a:gd name="T54" fmla="*/ 72 w 168"/>
                <a:gd name="T55" fmla="*/ 20 h 172"/>
                <a:gd name="T56" fmla="*/ 13 w 168"/>
                <a:gd name="T57" fmla="*/ 7 h 172"/>
                <a:gd name="T58" fmla="*/ 13 w 168"/>
                <a:gd name="T59" fmla="*/ 7 h 172"/>
                <a:gd name="T60" fmla="*/ 3 w 168"/>
                <a:gd name="T61" fmla="*/ 21 h 172"/>
                <a:gd name="T62" fmla="*/ 33 w 168"/>
                <a:gd name="T63" fmla="*/ 38 h 172"/>
                <a:gd name="T64" fmla="*/ 41 w 168"/>
                <a:gd name="T65" fmla="*/ 25 h 172"/>
                <a:gd name="T66" fmla="*/ 13 w 168"/>
                <a:gd name="T67" fmla="*/ 7 h 172"/>
                <a:gd name="T68" fmla="*/ 1 w 168"/>
                <a:gd name="T69" fmla="*/ 93 h 172"/>
                <a:gd name="T70" fmla="*/ 1 w 168"/>
                <a:gd name="T71" fmla="*/ 93 h 172"/>
                <a:gd name="T72" fmla="*/ 1 w 168"/>
                <a:gd name="T73" fmla="*/ 109 h 172"/>
                <a:gd name="T74" fmla="*/ 65 w 168"/>
                <a:gd name="T75" fmla="*/ 109 h 172"/>
                <a:gd name="T76" fmla="*/ 0 w 168"/>
                <a:gd name="T77" fmla="*/ 137 h 172"/>
                <a:gd name="T78" fmla="*/ 9 w 168"/>
                <a:gd name="T79" fmla="*/ 152 h 172"/>
                <a:gd name="T80" fmla="*/ 40 w 168"/>
                <a:gd name="T81" fmla="*/ 140 h 172"/>
                <a:gd name="T82" fmla="*/ 40 w 168"/>
                <a:gd name="T83" fmla="*/ 148 h 172"/>
                <a:gd name="T84" fmla="*/ 33 w 168"/>
                <a:gd name="T85" fmla="*/ 157 h 172"/>
                <a:gd name="T86" fmla="*/ 36 w 168"/>
                <a:gd name="T87" fmla="*/ 172 h 172"/>
                <a:gd name="T88" fmla="*/ 97 w 168"/>
                <a:gd name="T89" fmla="*/ 158 h 172"/>
                <a:gd name="T90" fmla="*/ 94 w 168"/>
                <a:gd name="T91" fmla="*/ 142 h 172"/>
                <a:gd name="T92" fmla="*/ 56 w 168"/>
                <a:gd name="T93" fmla="*/ 153 h 172"/>
                <a:gd name="T94" fmla="*/ 56 w 168"/>
                <a:gd name="T95" fmla="*/ 131 h 172"/>
                <a:gd name="T96" fmla="*/ 84 w 168"/>
                <a:gd name="T97" fmla="*/ 110 h 172"/>
                <a:gd name="T98" fmla="*/ 158 w 168"/>
                <a:gd name="T99" fmla="*/ 172 h 172"/>
                <a:gd name="T100" fmla="*/ 168 w 168"/>
                <a:gd name="T101" fmla="*/ 157 h 172"/>
                <a:gd name="T102" fmla="*/ 130 w 168"/>
                <a:gd name="T103" fmla="*/ 140 h 172"/>
                <a:gd name="T104" fmla="*/ 155 w 168"/>
                <a:gd name="T105" fmla="*/ 120 h 172"/>
                <a:gd name="T106" fmla="*/ 142 w 168"/>
                <a:gd name="T107" fmla="*/ 109 h 172"/>
                <a:gd name="T108" fmla="*/ 118 w 168"/>
                <a:gd name="T109" fmla="*/ 130 h 172"/>
                <a:gd name="T110" fmla="*/ 100 w 168"/>
                <a:gd name="T111" fmla="*/ 109 h 172"/>
                <a:gd name="T112" fmla="*/ 167 w 168"/>
                <a:gd name="T113" fmla="*/ 109 h 172"/>
                <a:gd name="T114" fmla="*/ 167 w 168"/>
                <a:gd name="T115" fmla="*/ 93 h 172"/>
                <a:gd name="T116" fmla="*/ 96 w 168"/>
                <a:gd name="T117" fmla="*/ 93 h 172"/>
                <a:gd name="T118" fmla="*/ 86 w 168"/>
                <a:gd name="T119" fmla="*/ 76 h 172"/>
                <a:gd name="T120" fmla="*/ 70 w 168"/>
                <a:gd name="T121" fmla="*/ 82 h 172"/>
                <a:gd name="T122" fmla="*/ 78 w 168"/>
                <a:gd name="T123" fmla="*/ 93 h 172"/>
                <a:gd name="T124" fmla="*/ 1 w 168"/>
                <a:gd name="T125" fmla="*/ 9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172">
                  <a:moveTo>
                    <a:pt x="45" y="0"/>
                  </a:moveTo>
                  <a:lnTo>
                    <a:pt x="45" y="0"/>
                  </a:lnTo>
                  <a:lnTo>
                    <a:pt x="45" y="44"/>
                  </a:lnTo>
                  <a:cubicBezTo>
                    <a:pt x="32" y="51"/>
                    <a:pt x="17" y="57"/>
                    <a:pt x="0" y="62"/>
                  </a:cubicBezTo>
                  <a:lnTo>
                    <a:pt x="7" y="78"/>
                  </a:lnTo>
                  <a:cubicBezTo>
                    <a:pt x="21" y="73"/>
                    <a:pt x="34" y="67"/>
                    <a:pt x="45" y="61"/>
                  </a:cubicBezTo>
                  <a:lnTo>
                    <a:pt x="45" y="85"/>
                  </a:lnTo>
                  <a:lnTo>
                    <a:pt x="63" y="85"/>
                  </a:lnTo>
                  <a:lnTo>
                    <a:pt x="63" y="0"/>
                  </a:lnTo>
                  <a:lnTo>
                    <a:pt x="45" y="0"/>
                  </a:lnTo>
                  <a:close/>
                  <a:moveTo>
                    <a:pt x="72" y="20"/>
                  </a:moveTo>
                  <a:lnTo>
                    <a:pt x="72" y="20"/>
                  </a:lnTo>
                  <a:lnTo>
                    <a:pt x="72" y="36"/>
                  </a:lnTo>
                  <a:lnTo>
                    <a:pt x="110" y="36"/>
                  </a:lnTo>
                  <a:lnTo>
                    <a:pt x="110" y="59"/>
                  </a:lnTo>
                  <a:lnTo>
                    <a:pt x="78" y="59"/>
                  </a:lnTo>
                  <a:lnTo>
                    <a:pt x="78" y="75"/>
                  </a:lnTo>
                  <a:lnTo>
                    <a:pt x="160" y="75"/>
                  </a:lnTo>
                  <a:lnTo>
                    <a:pt x="160" y="59"/>
                  </a:lnTo>
                  <a:lnTo>
                    <a:pt x="127" y="59"/>
                  </a:lnTo>
                  <a:lnTo>
                    <a:pt x="127" y="36"/>
                  </a:lnTo>
                  <a:lnTo>
                    <a:pt x="165" y="36"/>
                  </a:lnTo>
                  <a:lnTo>
                    <a:pt x="165" y="20"/>
                  </a:lnTo>
                  <a:lnTo>
                    <a:pt x="127" y="20"/>
                  </a:lnTo>
                  <a:lnTo>
                    <a:pt x="127" y="0"/>
                  </a:lnTo>
                  <a:lnTo>
                    <a:pt x="110" y="0"/>
                  </a:lnTo>
                  <a:lnTo>
                    <a:pt x="110" y="20"/>
                  </a:lnTo>
                  <a:lnTo>
                    <a:pt x="72" y="20"/>
                  </a:lnTo>
                  <a:close/>
                  <a:moveTo>
                    <a:pt x="13" y="7"/>
                  </a:moveTo>
                  <a:lnTo>
                    <a:pt x="13" y="7"/>
                  </a:lnTo>
                  <a:lnTo>
                    <a:pt x="3" y="21"/>
                  </a:lnTo>
                  <a:cubicBezTo>
                    <a:pt x="13" y="25"/>
                    <a:pt x="23" y="31"/>
                    <a:pt x="33" y="38"/>
                  </a:cubicBezTo>
                  <a:lnTo>
                    <a:pt x="41" y="25"/>
                  </a:lnTo>
                  <a:cubicBezTo>
                    <a:pt x="33" y="18"/>
                    <a:pt x="23" y="12"/>
                    <a:pt x="13" y="7"/>
                  </a:cubicBezTo>
                  <a:close/>
                  <a:moveTo>
                    <a:pt x="1" y="93"/>
                  </a:moveTo>
                  <a:lnTo>
                    <a:pt x="1" y="93"/>
                  </a:lnTo>
                  <a:lnTo>
                    <a:pt x="1" y="109"/>
                  </a:lnTo>
                  <a:lnTo>
                    <a:pt x="65" y="109"/>
                  </a:lnTo>
                  <a:cubicBezTo>
                    <a:pt x="50" y="120"/>
                    <a:pt x="29" y="129"/>
                    <a:pt x="0" y="137"/>
                  </a:cubicBezTo>
                  <a:lnTo>
                    <a:pt x="9" y="152"/>
                  </a:lnTo>
                  <a:cubicBezTo>
                    <a:pt x="20" y="148"/>
                    <a:pt x="30" y="144"/>
                    <a:pt x="40" y="140"/>
                  </a:cubicBezTo>
                  <a:lnTo>
                    <a:pt x="40" y="148"/>
                  </a:lnTo>
                  <a:cubicBezTo>
                    <a:pt x="40" y="152"/>
                    <a:pt x="38" y="155"/>
                    <a:pt x="33" y="157"/>
                  </a:cubicBezTo>
                  <a:lnTo>
                    <a:pt x="36" y="172"/>
                  </a:lnTo>
                  <a:cubicBezTo>
                    <a:pt x="60" y="168"/>
                    <a:pt x="80" y="163"/>
                    <a:pt x="97" y="158"/>
                  </a:cubicBezTo>
                  <a:lnTo>
                    <a:pt x="94" y="142"/>
                  </a:lnTo>
                  <a:cubicBezTo>
                    <a:pt x="82" y="146"/>
                    <a:pt x="70" y="150"/>
                    <a:pt x="56" y="153"/>
                  </a:cubicBezTo>
                  <a:lnTo>
                    <a:pt x="56" y="131"/>
                  </a:lnTo>
                  <a:cubicBezTo>
                    <a:pt x="67" y="125"/>
                    <a:pt x="76" y="118"/>
                    <a:pt x="84" y="110"/>
                  </a:cubicBezTo>
                  <a:cubicBezTo>
                    <a:pt x="99" y="140"/>
                    <a:pt x="124" y="161"/>
                    <a:pt x="158" y="172"/>
                  </a:cubicBezTo>
                  <a:lnTo>
                    <a:pt x="168" y="157"/>
                  </a:lnTo>
                  <a:cubicBezTo>
                    <a:pt x="154" y="153"/>
                    <a:pt x="141" y="147"/>
                    <a:pt x="130" y="140"/>
                  </a:cubicBezTo>
                  <a:cubicBezTo>
                    <a:pt x="139" y="134"/>
                    <a:pt x="148" y="128"/>
                    <a:pt x="155" y="120"/>
                  </a:cubicBezTo>
                  <a:lnTo>
                    <a:pt x="142" y="109"/>
                  </a:lnTo>
                  <a:cubicBezTo>
                    <a:pt x="135" y="117"/>
                    <a:pt x="127" y="124"/>
                    <a:pt x="118" y="130"/>
                  </a:cubicBezTo>
                  <a:cubicBezTo>
                    <a:pt x="111" y="124"/>
                    <a:pt x="105" y="117"/>
                    <a:pt x="100" y="109"/>
                  </a:cubicBezTo>
                  <a:lnTo>
                    <a:pt x="167" y="109"/>
                  </a:lnTo>
                  <a:lnTo>
                    <a:pt x="167" y="93"/>
                  </a:lnTo>
                  <a:lnTo>
                    <a:pt x="96" y="93"/>
                  </a:lnTo>
                  <a:cubicBezTo>
                    <a:pt x="93" y="87"/>
                    <a:pt x="90" y="81"/>
                    <a:pt x="86" y="76"/>
                  </a:cubicBezTo>
                  <a:lnTo>
                    <a:pt x="70" y="82"/>
                  </a:lnTo>
                  <a:cubicBezTo>
                    <a:pt x="73" y="85"/>
                    <a:pt x="76" y="89"/>
                    <a:pt x="78" y="93"/>
                  </a:cubicBezTo>
                  <a:lnTo>
                    <a:pt x="1" y="9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77" name="Freeform 272"/>
            <p:cNvSpPr>
              <a:spLocks noEditPoints="1"/>
            </p:cNvSpPr>
            <p:nvPr/>
          </p:nvSpPr>
          <p:spPr bwMode="auto">
            <a:xfrm>
              <a:off x="10267950" y="2463800"/>
              <a:ext cx="115887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78" name="Freeform 273"/>
            <p:cNvSpPr>
              <a:spLocks noEditPoints="1"/>
            </p:cNvSpPr>
            <p:nvPr/>
          </p:nvSpPr>
          <p:spPr bwMode="auto">
            <a:xfrm>
              <a:off x="10267950" y="2463800"/>
              <a:ext cx="115887" cy="87313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50" name="文本框 549"/>
            <p:cNvSpPr txBox="1"/>
            <p:nvPr/>
          </p:nvSpPr>
          <p:spPr>
            <a:xfrm>
              <a:off x="4065477" y="4749284"/>
              <a:ext cx="8700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LLVM IR</a:t>
              </a:r>
              <a:endParaRPr lang="zh-CN" altLang="en-US" sz="13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94"/>
            <p:cNvSpPr/>
            <p:nvPr/>
          </p:nvSpPr>
          <p:spPr bwMode="auto">
            <a:xfrm>
              <a:off x="6132183" y="2472933"/>
              <a:ext cx="60325" cy="0"/>
            </a:xfrm>
            <a:custGeom>
              <a:avLst/>
              <a:gdLst>
                <a:gd name="T0" fmla="*/ 0 w 67"/>
                <a:gd name="T1" fmla="*/ 0 w 67"/>
                <a:gd name="T2" fmla="*/ 67 w 6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7">
                  <a:moveTo>
                    <a:pt x="0" y="0"/>
                  </a:moveTo>
                  <a:lnTo>
                    <a:pt x="0" y="0"/>
                  </a:lnTo>
                  <a:lnTo>
                    <a:pt x="67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" name="Freeform 195"/>
            <p:cNvSpPr>
              <a:spLocks noEditPoints="1"/>
            </p:cNvSpPr>
            <p:nvPr/>
          </p:nvSpPr>
          <p:spPr bwMode="auto">
            <a:xfrm>
              <a:off x="6192508" y="243007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1" name="Freeform 196"/>
            <p:cNvSpPr>
              <a:spLocks noEditPoints="1"/>
            </p:cNvSpPr>
            <p:nvPr/>
          </p:nvSpPr>
          <p:spPr bwMode="auto">
            <a:xfrm>
              <a:off x="6192508" y="2430071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83" name="Rectangle 169"/>
            <p:cNvSpPr>
              <a:spLocks noChangeArrowheads="1"/>
            </p:cNvSpPr>
            <p:nvPr/>
          </p:nvSpPr>
          <p:spPr bwMode="auto">
            <a:xfrm rot="5400000">
              <a:off x="5166193" y="2377420"/>
              <a:ext cx="38953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3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Pass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0" name="Rectangle 169"/>
            <p:cNvSpPr>
              <a:spLocks noChangeArrowheads="1"/>
            </p:cNvSpPr>
            <p:nvPr/>
          </p:nvSpPr>
          <p:spPr bwMode="auto">
            <a:xfrm rot="5400000">
              <a:off x="5755086" y="2373771"/>
              <a:ext cx="38953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3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Pass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93" name="Rectangle 169"/>
            <p:cNvSpPr>
              <a:spLocks noChangeArrowheads="1"/>
            </p:cNvSpPr>
            <p:nvPr/>
          </p:nvSpPr>
          <p:spPr bwMode="auto">
            <a:xfrm rot="5400000">
              <a:off x="6350016" y="2377421"/>
              <a:ext cx="38953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4572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9144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371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18288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3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ea typeface="微软雅黑" panose="020B0503020204020204" pitchFamily="34" charset="-122"/>
                  <a:cs typeface="Arial" panose="020B0604020202090204" pitchFamily="34" charset="0"/>
                </a:rPr>
                <a:t>Pass</a:t>
              </a:r>
              <a:endParaRPr kumimoji="0" lang="zh-CN" altLang="zh-CN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6408541" y="4746603"/>
              <a:ext cx="8700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LLVM IR</a:t>
              </a:r>
              <a:endParaRPr lang="zh-CN" altLang="en-US" sz="13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Freeform 153"/>
            <p:cNvSpPr>
              <a:spLocks noEditPoints="1"/>
            </p:cNvSpPr>
            <p:nvPr/>
          </p:nvSpPr>
          <p:spPr bwMode="auto">
            <a:xfrm rot="2995708">
              <a:off x="7152069" y="4766490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04" name="Freeform 154"/>
            <p:cNvSpPr>
              <a:spLocks noEditPoints="1"/>
            </p:cNvSpPr>
            <p:nvPr/>
          </p:nvSpPr>
          <p:spPr bwMode="auto">
            <a:xfrm rot="2995708">
              <a:off x="7152069" y="4766490"/>
              <a:ext cx="114300" cy="85725"/>
            </a:xfrm>
            <a:custGeom>
              <a:avLst/>
              <a:gdLst>
                <a:gd name="T0" fmla="*/ 128 w 128"/>
                <a:gd name="T1" fmla="*/ 48 h 96"/>
                <a:gd name="T2" fmla="*/ 128 w 128"/>
                <a:gd name="T3" fmla="*/ 48 h 96"/>
                <a:gd name="T4" fmla="*/ 0 w 128"/>
                <a:gd name="T5" fmla="*/ 0 h 96"/>
                <a:gd name="T6" fmla="*/ 0 w 128"/>
                <a:gd name="T7" fmla="*/ 96 h 96"/>
                <a:gd name="T8" fmla="*/ 128 w 128"/>
                <a:gd name="T9" fmla="*/ 48 h 96"/>
                <a:gd name="T10" fmla="*/ 128 w 128"/>
                <a:gd name="T11" fmla="*/ 48 h 96"/>
                <a:gd name="T12" fmla="*/ 128 w 128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96">
                  <a:moveTo>
                    <a:pt x="128" y="48"/>
                  </a:moveTo>
                  <a:lnTo>
                    <a:pt x="128" y="48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28" y="48"/>
                  </a:lnTo>
                  <a:close/>
                  <a:moveTo>
                    <a:pt x="128" y="48"/>
                  </a:moveTo>
                  <a:lnTo>
                    <a:pt x="128" y="48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06" name="Freeform 161"/>
            <p:cNvSpPr/>
            <p:nvPr/>
          </p:nvSpPr>
          <p:spPr bwMode="auto">
            <a:xfrm>
              <a:off x="11036302" y="3278086"/>
              <a:ext cx="120650" cy="1588"/>
            </a:xfrm>
            <a:custGeom>
              <a:avLst/>
              <a:gdLst>
                <a:gd name="T0" fmla="*/ 0 w 135"/>
                <a:gd name="T1" fmla="*/ 1 h 1"/>
                <a:gd name="T2" fmla="*/ 0 w 135"/>
                <a:gd name="T3" fmla="*/ 1 h 1"/>
                <a:gd name="T4" fmla="*/ 135 w 13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0" y="1"/>
                  </a:lnTo>
                  <a:lnTo>
                    <a:pt x="135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07" name="Freeform 162"/>
            <p:cNvSpPr>
              <a:spLocks noEditPoints="1"/>
            </p:cNvSpPr>
            <p:nvPr/>
          </p:nvSpPr>
          <p:spPr bwMode="auto">
            <a:xfrm>
              <a:off x="11155364" y="3235223"/>
              <a:ext cx="115888" cy="85725"/>
            </a:xfrm>
            <a:custGeom>
              <a:avLst/>
              <a:gdLst>
                <a:gd name="T0" fmla="*/ 129 w 129"/>
                <a:gd name="T1" fmla="*/ 47 h 96"/>
                <a:gd name="T2" fmla="*/ 129 w 129"/>
                <a:gd name="T3" fmla="*/ 47 h 96"/>
                <a:gd name="T4" fmla="*/ 0 w 129"/>
                <a:gd name="T5" fmla="*/ 0 h 96"/>
                <a:gd name="T6" fmla="*/ 1 w 129"/>
                <a:gd name="T7" fmla="*/ 96 h 96"/>
                <a:gd name="T8" fmla="*/ 129 w 129"/>
                <a:gd name="T9" fmla="*/ 47 h 96"/>
                <a:gd name="T10" fmla="*/ 129 w 129"/>
                <a:gd name="T11" fmla="*/ 47 h 96"/>
                <a:gd name="T12" fmla="*/ 129 w 129"/>
                <a:gd name="T13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6">
                  <a:moveTo>
                    <a:pt x="129" y="47"/>
                  </a:moveTo>
                  <a:lnTo>
                    <a:pt x="129" y="47"/>
                  </a:lnTo>
                  <a:lnTo>
                    <a:pt x="0" y="0"/>
                  </a:lnTo>
                  <a:lnTo>
                    <a:pt x="1" y="96"/>
                  </a:lnTo>
                  <a:lnTo>
                    <a:pt x="129" y="47"/>
                  </a:lnTo>
                  <a:close/>
                  <a:moveTo>
                    <a:pt x="129" y="47"/>
                  </a:moveTo>
                  <a:lnTo>
                    <a:pt x="129" y="47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118" name="Freeform 163"/>
            <p:cNvSpPr>
              <a:spLocks noEditPoints="1"/>
            </p:cNvSpPr>
            <p:nvPr/>
          </p:nvSpPr>
          <p:spPr bwMode="auto">
            <a:xfrm>
              <a:off x="11155364" y="3235223"/>
              <a:ext cx="115888" cy="85725"/>
            </a:xfrm>
            <a:custGeom>
              <a:avLst/>
              <a:gdLst>
                <a:gd name="T0" fmla="*/ 129 w 129"/>
                <a:gd name="T1" fmla="*/ 47 h 96"/>
                <a:gd name="T2" fmla="*/ 129 w 129"/>
                <a:gd name="T3" fmla="*/ 47 h 96"/>
                <a:gd name="T4" fmla="*/ 0 w 129"/>
                <a:gd name="T5" fmla="*/ 0 h 96"/>
                <a:gd name="T6" fmla="*/ 1 w 129"/>
                <a:gd name="T7" fmla="*/ 96 h 96"/>
                <a:gd name="T8" fmla="*/ 129 w 129"/>
                <a:gd name="T9" fmla="*/ 47 h 96"/>
                <a:gd name="T10" fmla="*/ 129 w 129"/>
                <a:gd name="T11" fmla="*/ 47 h 96"/>
                <a:gd name="T12" fmla="*/ 129 w 129"/>
                <a:gd name="T13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6">
                  <a:moveTo>
                    <a:pt x="129" y="47"/>
                  </a:moveTo>
                  <a:lnTo>
                    <a:pt x="129" y="47"/>
                  </a:lnTo>
                  <a:lnTo>
                    <a:pt x="0" y="0"/>
                  </a:lnTo>
                  <a:lnTo>
                    <a:pt x="1" y="96"/>
                  </a:lnTo>
                  <a:lnTo>
                    <a:pt x="129" y="47"/>
                  </a:lnTo>
                  <a:close/>
                  <a:moveTo>
                    <a:pt x="129" y="47"/>
                  </a:moveTo>
                  <a:lnTo>
                    <a:pt x="129" y="47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12" name="Freeform 161"/>
            <p:cNvSpPr/>
            <p:nvPr/>
          </p:nvSpPr>
          <p:spPr bwMode="auto">
            <a:xfrm>
              <a:off x="11018838" y="4905778"/>
              <a:ext cx="120650" cy="1588"/>
            </a:xfrm>
            <a:custGeom>
              <a:avLst/>
              <a:gdLst>
                <a:gd name="T0" fmla="*/ 0 w 135"/>
                <a:gd name="T1" fmla="*/ 1 h 1"/>
                <a:gd name="T2" fmla="*/ 0 w 135"/>
                <a:gd name="T3" fmla="*/ 1 h 1"/>
                <a:gd name="T4" fmla="*/ 135 w 13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0" y="1"/>
                  </a:lnTo>
                  <a:lnTo>
                    <a:pt x="135" y="0"/>
                  </a:lnTo>
                </a:path>
              </a:pathLst>
            </a:custGeom>
            <a:noFill/>
            <a:ln w="23813" cap="rnd">
              <a:solidFill>
                <a:srgbClr val="66666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13" name="Freeform 162"/>
            <p:cNvSpPr>
              <a:spLocks noEditPoints="1"/>
            </p:cNvSpPr>
            <p:nvPr/>
          </p:nvSpPr>
          <p:spPr bwMode="auto">
            <a:xfrm>
              <a:off x="11137900" y="4862915"/>
              <a:ext cx="115888" cy="85725"/>
            </a:xfrm>
            <a:custGeom>
              <a:avLst/>
              <a:gdLst>
                <a:gd name="T0" fmla="*/ 129 w 129"/>
                <a:gd name="T1" fmla="*/ 47 h 96"/>
                <a:gd name="T2" fmla="*/ 129 w 129"/>
                <a:gd name="T3" fmla="*/ 47 h 96"/>
                <a:gd name="T4" fmla="*/ 0 w 129"/>
                <a:gd name="T5" fmla="*/ 0 h 96"/>
                <a:gd name="T6" fmla="*/ 1 w 129"/>
                <a:gd name="T7" fmla="*/ 96 h 96"/>
                <a:gd name="T8" fmla="*/ 129 w 129"/>
                <a:gd name="T9" fmla="*/ 47 h 96"/>
                <a:gd name="T10" fmla="*/ 129 w 129"/>
                <a:gd name="T11" fmla="*/ 47 h 96"/>
                <a:gd name="T12" fmla="*/ 129 w 129"/>
                <a:gd name="T13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6">
                  <a:moveTo>
                    <a:pt x="129" y="47"/>
                  </a:moveTo>
                  <a:lnTo>
                    <a:pt x="129" y="47"/>
                  </a:lnTo>
                  <a:lnTo>
                    <a:pt x="0" y="0"/>
                  </a:lnTo>
                  <a:lnTo>
                    <a:pt x="1" y="96"/>
                  </a:lnTo>
                  <a:lnTo>
                    <a:pt x="129" y="47"/>
                  </a:lnTo>
                  <a:close/>
                  <a:moveTo>
                    <a:pt x="129" y="47"/>
                  </a:moveTo>
                  <a:lnTo>
                    <a:pt x="129" y="47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14" name="Freeform 163"/>
            <p:cNvSpPr>
              <a:spLocks noEditPoints="1"/>
            </p:cNvSpPr>
            <p:nvPr/>
          </p:nvSpPr>
          <p:spPr bwMode="auto">
            <a:xfrm>
              <a:off x="11137900" y="4862915"/>
              <a:ext cx="115888" cy="85725"/>
            </a:xfrm>
            <a:custGeom>
              <a:avLst/>
              <a:gdLst>
                <a:gd name="T0" fmla="*/ 129 w 129"/>
                <a:gd name="T1" fmla="*/ 47 h 96"/>
                <a:gd name="T2" fmla="*/ 129 w 129"/>
                <a:gd name="T3" fmla="*/ 47 h 96"/>
                <a:gd name="T4" fmla="*/ 0 w 129"/>
                <a:gd name="T5" fmla="*/ 0 h 96"/>
                <a:gd name="T6" fmla="*/ 1 w 129"/>
                <a:gd name="T7" fmla="*/ 96 h 96"/>
                <a:gd name="T8" fmla="*/ 129 w 129"/>
                <a:gd name="T9" fmla="*/ 47 h 96"/>
                <a:gd name="T10" fmla="*/ 129 w 129"/>
                <a:gd name="T11" fmla="*/ 47 h 96"/>
                <a:gd name="T12" fmla="*/ 129 w 129"/>
                <a:gd name="T13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6">
                  <a:moveTo>
                    <a:pt x="129" y="47"/>
                  </a:moveTo>
                  <a:lnTo>
                    <a:pt x="129" y="47"/>
                  </a:lnTo>
                  <a:lnTo>
                    <a:pt x="0" y="0"/>
                  </a:lnTo>
                  <a:lnTo>
                    <a:pt x="1" y="96"/>
                  </a:lnTo>
                  <a:lnTo>
                    <a:pt x="129" y="47"/>
                  </a:lnTo>
                  <a:close/>
                  <a:moveTo>
                    <a:pt x="129" y="47"/>
                  </a:moveTo>
                  <a:lnTo>
                    <a:pt x="129" y="47"/>
                  </a:lnTo>
                  <a:close/>
                </a:path>
              </a:pathLst>
            </a:custGeom>
            <a:noFill/>
            <a:ln w="23813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b="1"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sp>
          <p:nvSpPr>
            <p:cNvPr id="515" name="文本框 514"/>
            <p:cNvSpPr txBox="1"/>
            <p:nvPr/>
          </p:nvSpPr>
          <p:spPr>
            <a:xfrm>
              <a:off x="11314720" y="3083203"/>
              <a:ext cx="48763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x86</a:t>
              </a:r>
              <a:endParaRPr lang="zh-CN" altLang="en-US" sz="13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6" name="文本框 515"/>
            <p:cNvSpPr txBox="1"/>
            <p:nvPr/>
          </p:nvSpPr>
          <p:spPr>
            <a:xfrm>
              <a:off x="11290278" y="3874969"/>
              <a:ext cx="59824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ARM</a:t>
              </a:r>
              <a:endParaRPr lang="zh-CN" altLang="en-US" sz="13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7" name="文本框 516"/>
            <p:cNvSpPr txBox="1"/>
            <p:nvPr/>
          </p:nvSpPr>
          <p:spPr>
            <a:xfrm>
              <a:off x="11328901" y="4750212"/>
              <a:ext cx="5180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龙芯</a:t>
              </a:r>
              <a:endParaRPr lang="zh-CN" altLang="en-US" sz="13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t>什么是</a:t>
            </a:r>
            <a:r>
              <a:t>支配树？</a:t>
            </a:r>
          </a:p>
          <a:p>
            <a:pPr lvl="1"/>
            <a:r>
              <a:rPr lang="zh-CN" altLang="en-US"/>
              <a:t>给出函数</a:t>
            </a:r>
            <a:r>
              <a:rPr lang="zh-CN" altLang="en-US"/>
              <a:t>中基本块节点间的直接支配关系的树形</a:t>
            </a:r>
            <a:r>
              <a:rPr lang="zh-CN" altLang="en-US"/>
              <a:t>数据结构</a:t>
            </a:r>
            <a:endParaRPr lang="zh-CN" altLang="en-US"/>
          </a:p>
          <a:p>
            <a:pPr lvl="1"/>
            <a:r>
              <a:rPr lang="zh-CN" altLang="en-US"/>
              <a:t>支配：如果节点</a:t>
            </a:r>
            <a:r>
              <a:t> </a:t>
            </a:r>
            <a:r>
              <a:rPr lang="zh-CN" altLang="en-US"/>
              <a:t>n</a:t>
            </a:r>
            <a:r>
              <a:t> </a:t>
            </a:r>
            <a:r>
              <a:rPr lang="zh-CN" altLang="en-US"/>
              <a:t>位于从</a:t>
            </a:r>
            <a:r>
              <a:t> </a:t>
            </a:r>
            <a:r>
              <a:rPr lang="zh-CN" altLang="en-US"/>
              <a:t>CFG</a:t>
            </a:r>
            <a:r>
              <a:t> </a:t>
            </a:r>
            <a:r>
              <a:rPr lang="zh-CN" altLang="en-US"/>
              <a:t>入口节点到</a:t>
            </a:r>
            <a:r>
              <a:t> </a:t>
            </a:r>
            <a:r>
              <a:rPr lang="zh-CN" altLang="en-US"/>
              <a:t>b</a:t>
            </a:r>
            <a:r>
              <a:t> </a:t>
            </a:r>
            <a:r>
              <a:rPr lang="zh-CN" altLang="en-US"/>
              <a:t>的每条路径上，</a:t>
            </a:r>
            <a:endParaRPr lang="zh-CN" altLang="en-US"/>
          </a:p>
          <a:p>
            <a:pPr marL="311150" lvl="1" indent="0">
              <a:buNone/>
            </a:pPr>
            <a:r>
              <a:rPr>
                <a:sym typeface="+mn-ea"/>
              </a:rPr>
              <a:t>            </a:t>
            </a:r>
            <a:r>
              <a:rPr lang="zh-CN" altLang="en-US">
                <a:sym typeface="+mn-ea"/>
              </a:rPr>
              <a:t>则称节点</a:t>
            </a:r>
            <a:r>
              <a:rPr>
                <a:sym typeface="+mn-ea"/>
              </a:rPr>
              <a:t> </a:t>
            </a:r>
            <a:r>
              <a:rPr lang="zh-CN" altLang="en-US">
                <a:sym typeface="+mn-ea"/>
              </a:rPr>
              <a:t>n</a:t>
            </a:r>
            <a:r>
              <a:rPr>
                <a:sym typeface="+mn-ea"/>
              </a:rPr>
              <a:t> </a:t>
            </a:r>
            <a:r>
              <a:rPr lang="zh-CN" altLang="en-US">
                <a:sym typeface="+mn-ea"/>
              </a:rPr>
              <a:t>支配</a:t>
            </a:r>
            <a:r>
              <a:rPr>
                <a:sym typeface="+mn-ea"/>
              </a:rPr>
              <a:t> </a:t>
            </a:r>
            <a:r>
              <a:rPr lang="zh-CN" altLang="en-US">
                <a:sym typeface="+mn-ea"/>
              </a:rPr>
              <a:t>b，记作</a:t>
            </a:r>
            <a:r>
              <a:rPr>
                <a:sym typeface="+mn-ea"/>
              </a:rPr>
              <a:t> n∈Dom(b)</a:t>
            </a:r>
            <a:endParaRPr>
              <a:sym typeface="+mn-ea"/>
            </a:endParaRPr>
          </a:p>
          <a:p>
            <a:pPr lvl="2"/>
            <a:r>
              <a:rPr lang="zh-CN" altLang="en-US"/>
              <a:t>如右图</a:t>
            </a:r>
            <a:r>
              <a:rPr lang="en-US" altLang="zh-CN"/>
              <a:t> 1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8 </a:t>
            </a:r>
            <a:r>
              <a:rPr lang="zh-CN" altLang="en-US"/>
              <a:t>均为</a:t>
            </a:r>
            <a:r>
              <a:rPr lang="en-US" altLang="zh-CN"/>
              <a:t> 8 </a:t>
            </a:r>
            <a:r>
              <a:rPr lang="zh-CN" altLang="en-US"/>
              <a:t>的</a:t>
            </a:r>
            <a:r>
              <a:rPr lang="zh-CN" altLang="en-US"/>
              <a:t>支配节点</a:t>
            </a:r>
            <a:endParaRPr lang="zh-CN" altLang="en-US"/>
          </a:p>
          <a:p>
            <a:pPr lvl="2"/>
            <a:endParaRPr lang="zh-CN" altLang="en-US"/>
          </a:p>
          <a:p>
            <a:pPr marL="311150" lvl="1" indent="0">
              <a:buNone/>
            </a:pPr>
            <a:r>
              <a:rPr sz="2400"/>
              <a:t>  </a:t>
            </a:r>
            <a:r>
              <a:rPr lang="zh-CN" altLang="en-US" sz="2400"/>
              <a:t>注意到如果节点</a:t>
            </a:r>
            <a:r>
              <a:rPr sz="2400"/>
              <a:t> m, n </a:t>
            </a:r>
            <a:r>
              <a:rPr lang="zh-CN" altLang="en-US" sz="2400"/>
              <a:t>都支配节点</a:t>
            </a:r>
            <a:r>
              <a:rPr sz="2400"/>
              <a:t> b</a:t>
            </a:r>
            <a:r>
              <a:rPr lang="zh-CN" altLang="en-US" sz="2400"/>
              <a:t>，那么：</a:t>
            </a:r>
            <a:endParaRPr lang="zh-CN" altLang="en-US" sz="2400"/>
          </a:p>
          <a:p>
            <a:pPr marL="311150" lvl="1" indent="457200">
              <a:buNone/>
            </a:pPr>
            <a:r>
              <a:t>a) m </a:t>
            </a:r>
            <a:r>
              <a:rPr lang="zh-CN" altLang="en-US"/>
              <a:t>支配</a:t>
            </a:r>
            <a:r>
              <a:t> n</a:t>
            </a:r>
          </a:p>
          <a:p>
            <a:pPr marL="311150" lvl="1" indent="457200">
              <a:buNone/>
            </a:pPr>
            <a:r>
              <a:t>b) n </a:t>
            </a:r>
            <a:r>
              <a:rPr lang="zh-CN" altLang="en-US"/>
              <a:t>支配</a:t>
            </a:r>
            <a:r>
              <a:t> m</a:t>
            </a:r>
          </a:p>
          <a:p>
            <a:pPr marL="311150" lvl="1" indent="0">
              <a:buNone/>
            </a:pPr>
            <a:r>
              <a:t>  </a:t>
            </a:r>
            <a:r>
              <a:rPr lang="zh-CN" altLang="en-US"/>
              <a:t>至少有一条</a:t>
            </a:r>
            <a:r>
              <a:rPr lang="zh-CN" altLang="en-US"/>
              <a:t>成立</a:t>
            </a:r>
            <a:endParaRPr lang="zh-CN" altLang="en-US"/>
          </a:p>
          <a:p>
            <a:pPr marL="311150" lvl="1" indent="0">
              <a:buNone/>
            </a:pPr>
            <a:r>
              <a:rPr lang="zh-CN" altLang="en-US"/>
              <a:t>也就是说，所有</a:t>
            </a:r>
            <a:r>
              <a:t> b </a:t>
            </a:r>
            <a:r>
              <a:rPr lang="zh-CN" altLang="en-US"/>
              <a:t>的支配节点均可以按照偏序关系</a:t>
            </a:r>
            <a:r>
              <a:rPr lang="zh-CN" altLang="en-US"/>
              <a:t>排序</a:t>
            </a:r>
            <a:endParaRPr lang="zh-CN" altLang="en-US"/>
          </a:p>
          <a:p>
            <a:pPr marL="311150" lvl="1" indent="0">
              <a:buNone/>
            </a:pPr>
            <a:r>
              <a:rPr lang="zh-CN" altLang="en-US"/>
              <a:t>这个偏序关系就是节点间的支配关系</a:t>
            </a:r>
            <a:r>
              <a:t>, </a:t>
            </a:r>
            <a:r>
              <a:rPr lang="zh-CN" altLang="en-US">
                <a:solidFill>
                  <a:srgbClr val="C00000"/>
                </a:solidFill>
              </a:rPr>
              <a:t>支配关系一定满足逆后序</a:t>
            </a:r>
            <a:endParaRPr lang="zh-CN" altLang="en-US"/>
          </a:p>
          <a:p>
            <a:pPr lvl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Dominators</a:t>
            </a:r>
            <a:endParaRPr lang="en-US" altLang="zh-CN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8740140" y="2289810"/>
            <a:ext cx="2915920" cy="4255770"/>
            <a:chOff x="3120" y="768"/>
            <a:chExt cx="2640" cy="3552"/>
          </a:xfrm>
        </p:grpSpPr>
        <p:sp>
          <p:nvSpPr>
            <p:cNvPr id="5" name="Oval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264" y="768"/>
              <a:ext cx="374" cy="34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rgbClr val="FF0000"/>
                  </a:solidFill>
                </a:rPr>
                <a:t>1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95" y="11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2</a:t>
              </a:r>
              <a:endParaRPr lang="zh-CN" altLang="en-US" sz="1600"/>
            </a:p>
          </p:txBody>
        </p:sp>
        <p:sp>
          <p:nvSpPr>
            <p:cNvPr id="7" name="Oval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64" y="1391"/>
              <a:ext cx="374" cy="34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rgbClr val="FF0000"/>
                  </a:solidFill>
                </a:rPr>
                <a:t>3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290" y="2015"/>
              <a:ext cx="375" cy="34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rgbClr val="FF0000"/>
                  </a:solidFill>
                </a:rPr>
                <a:t>4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35" y="2379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5</a:t>
              </a:r>
              <a:endParaRPr lang="zh-CN" altLang="en-US" sz="1600"/>
            </a:p>
          </p:txBody>
        </p:sp>
        <p:sp>
          <p:nvSpPr>
            <p:cNvPr id="10" name="Oval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21" y="2404"/>
              <a:ext cx="375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6</a:t>
              </a:r>
              <a:endParaRPr lang="zh-CN" altLang="en-US" sz="1600"/>
            </a:p>
          </p:txBody>
        </p:sp>
        <p:sp>
          <p:nvSpPr>
            <p:cNvPr id="11" name="Oval 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279" y="2784"/>
              <a:ext cx="375" cy="34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rgbClr val="FF0000"/>
                  </a:solidFill>
                </a:rPr>
                <a:t>7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290" y="3380"/>
              <a:ext cx="375" cy="346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rgbClr val="FF0000"/>
                  </a:solidFill>
                </a:rPr>
                <a:t>8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750" y="37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9</a:t>
              </a:r>
              <a:endParaRPr lang="zh-CN" altLang="en-US" sz="1600"/>
            </a:p>
          </p:txBody>
        </p:sp>
        <p:sp>
          <p:nvSpPr>
            <p:cNvPr id="14" name="Oval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834" y="3771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10</a:t>
              </a:r>
              <a:endParaRPr lang="zh-CN" altLang="en-US" sz="1600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017" y="1039"/>
              <a:ext cx="251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4451" y="1110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070" y="1393"/>
              <a:ext cx="20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466" y="1744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043" y="2286"/>
              <a:ext cx="252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638" y="2284"/>
              <a:ext cx="252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083" y="2674"/>
              <a:ext cx="251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596" y="2688"/>
              <a:ext cx="252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4477" y="3126"/>
              <a:ext cx="0" cy="2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4636" y="3665"/>
              <a:ext cx="254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4070" y="3665"/>
              <a:ext cx="253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>
              <p:custDataLst>
                <p:tags r:id="rId22"/>
              </p:custDataLst>
            </p:nvPr>
          </p:nvSpPr>
          <p:spPr bwMode="auto">
            <a:xfrm>
              <a:off x="4636" y="2147"/>
              <a:ext cx="743" cy="830"/>
            </a:xfrm>
            <a:custGeom>
              <a:avLst/>
              <a:gdLst>
                <a:gd name="T0" fmla="*/ 0 w 842"/>
                <a:gd name="T1" fmla="*/ 447 h 1020"/>
                <a:gd name="T2" fmla="*/ 309 w 842"/>
                <a:gd name="T3" fmla="*/ 389 h 1020"/>
                <a:gd name="T4" fmla="*/ 509 w 842"/>
                <a:gd name="T5" fmla="*/ 218 h 1020"/>
                <a:gd name="T6" fmla="*/ 319 w 842"/>
                <a:gd name="T7" fmla="*/ 66 h 1020"/>
                <a:gd name="T8" fmla="*/ 9 w 842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2" h="1020">
                  <a:moveTo>
                    <a:pt x="0" y="1020"/>
                  </a:moveTo>
                  <a:cubicBezTo>
                    <a:pt x="85" y="998"/>
                    <a:pt x="370" y="973"/>
                    <a:pt x="510" y="886"/>
                  </a:cubicBezTo>
                  <a:cubicBezTo>
                    <a:pt x="650" y="799"/>
                    <a:pt x="838" y="618"/>
                    <a:pt x="840" y="496"/>
                  </a:cubicBezTo>
                  <a:cubicBezTo>
                    <a:pt x="842" y="374"/>
                    <a:pt x="663" y="234"/>
                    <a:pt x="525" y="151"/>
                  </a:cubicBezTo>
                  <a:cubicBezTo>
                    <a:pt x="387" y="68"/>
                    <a:pt x="120" y="32"/>
                    <a:pt x="1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Freeform 27"/>
            <p:cNvSpPr/>
            <p:nvPr>
              <p:custDataLst>
                <p:tags r:id="rId23"/>
              </p:custDataLst>
            </p:nvPr>
          </p:nvSpPr>
          <p:spPr bwMode="auto">
            <a:xfrm>
              <a:off x="3120" y="862"/>
              <a:ext cx="1148" cy="3157"/>
            </a:xfrm>
            <a:custGeom>
              <a:avLst/>
              <a:gdLst>
                <a:gd name="T0" fmla="*/ 443 w 1302"/>
                <a:gd name="T1" fmla="*/ 1692 h 3880"/>
                <a:gd name="T2" fmla="*/ 298 w 1302"/>
                <a:gd name="T3" fmla="*/ 1652 h 3880"/>
                <a:gd name="T4" fmla="*/ 135 w 1302"/>
                <a:gd name="T5" fmla="*/ 1403 h 3880"/>
                <a:gd name="T6" fmla="*/ 17 w 1302"/>
                <a:gd name="T7" fmla="*/ 765 h 3880"/>
                <a:gd name="T8" fmla="*/ 234 w 1302"/>
                <a:gd name="T9" fmla="*/ 252 h 3880"/>
                <a:gd name="T10" fmla="*/ 496 w 1302"/>
                <a:gd name="T11" fmla="*/ 41 h 3880"/>
                <a:gd name="T12" fmla="*/ 786 w 1302"/>
                <a:gd name="T13" fmla="*/ 2 h 38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3880">
                  <a:moveTo>
                    <a:pt x="732" y="3859"/>
                  </a:moveTo>
                  <a:cubicBezTo>
                    <a:pt x="692" y="3844"/>
                    <a:pt x="577" y="3880"/>
                    <a:pt x="492" y="3770"/>
                  </a:cubicBezTo>
                  <a:cubicBezTo>
                    <a:pt x="407" y="3660"/>
                    <a:pt x="299" y="3537"/>
                    <a:pt x="222" y="3200"/>
                  </a:cubicBezTo>
                  <a:cubicBezTo>
                    <a:pt x="145" y="2863"/>
                    <a:pt x="0" y="2182"/>
                    <a:pt x="27" y="1745"/>
                  </a:cubicBezTo>
                  <a:cubicBezTo>
                    <a:pt x="54" y="1308"/>
                    <a:pt x="255" y="850"/>
                    <a:pt x="387" y="575"/>
                  </a:cubicBezTo>
                  <a:cubicBezTo>
                    <a:pt x="519" y="300"/>
                    <a:pt x="670" y="190"/>
                    <a:pt x="822" y="95"/>
                  </a:cubicBezTo>
                  <a:cubicBezTo>
                    <a:pt x="974" y="0"/>
                    <a:pt x="1202" y="24"/>
                    <a:pt x="1302" y="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Freeform 28"/>
            <p:cNvSpPr/>
            <p:nvPr>
              <p:custDataLst>
                <p:tags r:id="rId24"/>
              </p:custDataLst>
            </p:nvPr>
          </p:nvSpPr>
          <p:spPr bwMode="auto">
            <a:xfrm>
              <a:off x="4493" y="1332"/>
              <a:ext cx="1267" cy="2988"/>
            </a:xfrm>
            <a:custGeom>
              <a:avLst/>
              <a:gdLst>
                <a:gd name="T0" fmla="*/ 0 w 1438"/>
                <a:gd name="T1" fmla="*/ 1294 h 3672"/>
                <a:gd name="T2" fmla="*/ 127 w 1438"/>
                <a:gd name="T3" fmla="*/ 1518 h 3672"/>
                <a:gd name="T4" fmla="*/ 408 w 1438"/>
                <a:gd name="T5" fmla="*/ 1564 h 3672"/>
                <a:gd name="T6" fmla="*/ 742 w 1438"/>
                <a:gd name="T7" fmla="*/ 1242 h 3672"/>
                <a:gd name="T8" fmla="*/ 841 w 1438"/>
                <a:gd name="T9" fmla="*/ 676 h 3672"/>
                <a:gd name="T10" fmla="*/ 589 w 1438"/>
                <a:gd name="T11" fmla="*/ 229 h 3672"/>
                <a:gd name="T12" fmla="*/ 307 w 1438"/>
                <a:gd name="T13" fmla="*/ 24 h 3672"/>
                <a:gd name="T14" fmla="*/ 82 w 1438"/>
                <a:gd name="T15" fmla="*/ 77 h 3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38" h="3672">
                  <a:moveTo>
                    <a:pt x="0" y="2951"/>
                  </a:moveTo>
                  <a:cubicBezTo>
                    <a:pt x="35" y="3036"/>
                    <a:pt x="98" y="3359"/>
                    <a:pt x="211" y="3462"/>
                  </a:cubicBezTo>
                  <a:cubicBezTo>
                    <a:pt x="324" y="3565"/>
                    <a:pt x="506" y="3672"/>
                    <a:pt x="676" y="3567"/>
                  </a:cubicBezTo>
                  <a:cubicBezTo>
                    <a:pt x="846" y="3462"/>
                    <a:pt x="1111" y="3169"/>
                    <a:pt x="1231" y="2832"/>
                  </a:cubicBezTo>
                  <a:cubicBezTo>
                    <a:pt x="1351" y="2495"/>
                    <a:pt x="1438" y="1927"/>
                    <a:pt x="1396" y="1542"/>
                  </a:cubicBezTo>
                  <a:cubicBezTo>
                    <a:pt x="1354" y="1157"/>
                    <a:pt x="1123" y="769"/>
                    <a:pt x="976" y="522"/>
                  </a:cubicBezTo>
                  <a:cubicBezTo>
                    <a:pt x="829" y="275"/>
                    <a:pt x="651" y="114"/>
                    <a:pt x="511" y="57"/>
                  </a:cubicBezTo>
                  <a:cubicBezTo>
                    <a:pt x="371" y="0"/>
                    <a:pt x="214" y="152"/>
                    <a:pt x="136" y="17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Freeform 29"/>
            <p:cNvSpPr/>
            <p:nvPr>
              <p:custDataLst>
                <p:tags r:id="rId25"/>
              </p:custDataLst>
            </p:nvPr>
          </p:nvSpPr>
          <p:spPr bwMode="auto">
            <a:xfrm>
              <a:off x="4622" y="1658"/>
              <a:ext cx="156" cy="379"/>
            </a:xfrm>
            <a:custGeom>
              <a:avLst/>
              <a:gdLst>
                <a:gd name="T0" fmla="*/ 14 w 156"/>
                <a:gd name="T1" fmla="*/ 379 h 379"/>
                <a:gd name="T2" fmla="*/ 126 w 156"/>
                <a:gd name="T3" fmla="*/ 295 h 379"/>
                <a:gd name="T4" fmla="*/ 155 w 156"/>
                <a:gd name="T5" fmla="*/ 210 h 379"/>
                <a:gd name="T6" fmla="*/ 130 w 156"/>
                <a:gd name="T7" fmla="*/ 118 h 379"/>
                <a:gd name="T8" fmla="*/ 0 w 156"/>
                <a:gd name="T9" fmla="*/ 0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379">
                  <a:moveTo>
                    <a:pt x="14" y="379"/>
                  </a:moveTo>
                  <a:cubicBezTo>
                    <a:pt x="33" y="365"/>
                    <a:pt x="102" y="323"/>
                    <a:pt x="126" y="295"/>
                  </a:cubicBezTo>
                  <a:cubicBezTo>
                    <a:pt x="150" y="267"/>
                    <a:pt x="154" y="239"/>
                    <a:pt x="155" y="210"/>
                  </a:cubicBezTo>
                  <a:cubicBezTo>
                    <a:pt x="156" y="181"/>
                    <a:pt x="156" y="153"/>
                    <a:pt x="130" y="118"/>
                  </a:cubicBezTo>
                  <a:cubicBezTo>
                    <a:pt x="104" y="83"/>
                    <a:pt x="27" y="25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30" name="Freeform 30"/>
            <p:cNvSpPr/>
            <p:nvPr>
              <p:custDataLst>
                <p:tags r:id="rId26"/>
              </p:custDataLst>
            </p:nvPr>
          </p:nvSpPr>
          <p:spPr bwMode="auto">
            <a:xfrm>
              <a:off x="4636" y="3077"/>
              <a:ext cx="408" cy="660"/>
            </a:xfrm>
            <a:custGeom>
              <a:avLst/>
              <a:gdLst>
                <a:gd name="T0" fmla="*/ 408 w 408"/>
                <a:gd name="T1" fmla="*/ 660 h 660"/>
                <a:gd name="T2" fmla="*/ 281 w 408"/>
                <a:gd name="T3" fmla="*/ 267 h 660"/>
                <a:gd name="T4" fmla="*/ 0 w 408"/>
                <a:gd name="T5" fmla="*/ 0 h 6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660">
                  <a:moveTo>
                    <a:pt x="408" y="660"/>
                  </a:moveTo>
                  <a:cubicBezTo>
                    <a:pt x="387" y="592"/>
                    <a:pt x="349" y="377"/>
                    <a:pt x="281" y="267"/>
                  </a:cubicBezTo>
                  <a:cubicBezTo>
                    <a:pt x="213" y="157"/>
                    <a:pt x="59" y="56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2" name="日期占位符 3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t>什么是</a:t>
            </a:r>
            <a:r>
              <a:t>支配树？</a:t>
            </a:r>
          </a:p>
          <a:p>
            <a:pPr lvl="1"/>
            <a:r>
              <a:rPr lang="zh-CN" altLang="en-US"/>
              <a:t>给出函数</a:t>
            </a:r>
            <a:r>
              <a:rPr lang="zh-CN" altLang="en-US"/>
              <a:t>中基本块节点间的直接支配关系的树形</a:t>
            </a:r>
            <a:r>
              <a:rPr lang="zh-CN" altLang="en-US"/>
              <a:t>数据结构</a:t>
            </a:r>
            <a:endParaRPr lang="zh-CN" altLang="en-US"/>
          </a:p>
          <a:p>
            <a:pPr lvl="1"/>
            <a:r>
              <a:rPr lang="zh-CN" altLang="en-US"/>
              <a:t>直接支配</a:t>
            </a:r>
            <a:r>
              <a:t>:  </a:t>
            </a:r>
            <a:r>
              <a:rPr lang="zh-CN" altLang="en-US"/>
              <a:t>如果</a:t>
            </a:r>
            <a:r>
              <a:t> n </a:t>
            </a:r>
            <a:r>
              <a:rPr lang="zh-CN" altLang="en-US"/>
              <a:t>直接支配</a:t>
            </a:r>
            <a:r>
              <a:t> b</a:t>
            </a:r>
            <a:r>
              <a:rPr lang="zh-CN" altLang="en-US"/>
              <a:t>，且所有</a:t>
            </a:r>
            <a:r>
              <a:t> b </a:t>
            </a:r>
            <a:r>
              <a:rPr lang="zh-CN" altLang="en-US"/>
              <a:t>的支配节点</a:t>
            </a:r>
            <a:r>
              <a:t>(</a:t>
            </a:r>
            <a:r>
              <a:rPr lang="zh-CN" altLang="en-US"/>
              <a:t>除自身</a:t>
            </a:r>
            <a:r>
              <a:t>)</a:t>
            </a:r>
          </a:p>
          <a:p>
            <a:pPr marL="311150" lvl="1" indent="0">
              <a:buNone/>
            </a:pPr>
            <a:r>
              <a:t>                 </a:t>
            </a:r>
            <a:r>
              <a:rPr lang="zh-CN" altLang="en-US"/>
              <a:t>都是</a:t>
            </a:r>
            <a:r>
              <a:t> n </a:t>
            </a:r>
            <a:r>
              <a:rPr lang="zh-CN" altLang="en-US"/>
              <a:t>的支配节点，则称</a:t>
            </a:r>
            <a:r>
              <a:t> n </a:t>
            </a:r>
            <a:r>
              <a:rPr lang="zh-CN" altLang="en-US"/>
              <a:t>直接支配</a:t>
            </a:r>
            <a:r>
              <a:t> b</a:t>
            </a:r>
          </a:p>
          <a:p>
            <a:pPr marL="311150" lvl="1" indent="0">
              <a:buNone/>
            </a:pPr>
            <a:r>
              <a:t>                 </a:t>
            </a:r>
            <a:r>
              <a:rPr lang="zh-CN" altLang="en-US"/>
              <a:t>记作</a:t>
            </a:r>
            <a:r>
              <a:t> IDom(b) = n</a:t>
            </a:r>
          </a:p>
          <a:p>
            <a:pPr lvl="2"/>
            <a:r>
              <a:rPr lang="zh-CN" altLang="en-US"/>
              <a:t>例如图中</a:t>
            </a:r>
            <a:r>
              <a:rPr lang="en-US" altLang="zh-CN"/>
              <a:t> 8 </a:t>
            </a:r>
            <a:r>
              <a:rPr lang="zh-CN" altLang="en-US"/>
              <a:t>的直接支配节点为</a:t>
            </a:r>
            <a:r>
              <a:rPr lang="en-US" altLang="zh-CN"/>
              <a:t> 7</a:t>
            </a:r>
            <a:r>
              <a:rPr lang="zh-CN" altLang="en-US"/>
              <a:t>；</a:t>
            </a:r>
            <a:r>
              <a:rPr lang="en-US" altLang="zh-CN"/>
              <a:t>7 </a:t>
            </a:r>
            <a:r>
              <a:rPr lang="zh-CN" altLang="en-US"/>
              <a:t>的直接支配节点为</a:t>
            </a:r>
            <a:r>
              <a:rPr lang="en-US" altLang="zh-CN"/>
              <a:t> 4</a:t>
            </a:r>
            <a:endParaRPr lang="en-US" altLang="zh-CN"/>
          </a:p>
          <a:p>
            <a:pPr lvl="2"/>
            <a:r>
              <a:rPr lang="zh-CN" altLang="en-US"/>
              <a:t>后面所说的顺序（如果没有指定）默认为</a:t>
            </a:r>
            <a:r>
              <a:rPr lang="zh-CN" altLang="en-US">
                <a:solidFill>
                  <a:srgbClr val="C00000"/>
                </a:solidFill>
              </a:rPr>
              <a:t>逆后序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Dominators</a:t>
            </a:r>
            <a:endParaRPr lang="en-US" altLang="zh-CN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8740140" y="2289810"/>
            <a:ext cx="2915920" cy="4255770"/>
            <a:chOff x="3120" y="768"/>
            <a:chExt cx="2640" cy="3552"/>
          </a:xfrm>
        </p:grpSpPr>
        <p:sp>
          <p:nvSpPr>
            <p:cNvPr id="5" name="Oval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264" y="768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1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95" y="11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2</a:t>
              </a:r>
              <a:endParaRPr lang="zh-CN" altLang="en-US" sz="1600"/>
            </a:p>
          </p:txBody>
        </p:sp>
        <p:sp>
          <p:nvSpPr>
            <p:cNvPr id="7" name="Oval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64" y="1391"/>
              <a:ext cx="374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3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290" y="2015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4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35" y="2379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5</a:t>
              </a:r>
              <a:endParaRPr lang="zh-CN" altLang="en-US" sz="1600"/>
            </a:p>
          </p:txBody>
        </p:sp>
        <p:sp>
          <p:nvSpPr>
            <p:cNvPr id="10" name="Oval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21" y="2404"/>
              <a:ext cx="375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6</a:t>
              </a:r>
              <a:endParaRPr lang="zh-CN" altLang="en-US" sz="1600"/>
            </a:p>
          </p:txBody>
        </p:sp>
        <p:sp>
          <p:nvSpPr>
            <p:cNvPr id="11" name="Oval 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279" y="2784"/>
              <a:ext cx="375" cy="34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accent2"/>
                  </a:solidFill>
                </a:rPr>
                <a:t>7</a:t>
              </a:r>
              <a:endParaRPr lang="zh-CN" alt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290" y="3380"/>
              <a:ext cx="375" cy="346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rgbClr val="FF0000"/>
                  </a:solidFill>
                </a:rPr>
                <a:t>8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750" y="37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9</a:t>
              </a:r>
              <a:endParaRPr lang="zh-CN" altLang="en-US" sz="1600"/>
            </a:p>
          </p:txBody>
        </p:sp>
        <p:sp>
          <p:nvSpPr>
            <p:cNvPr id="14" name="Oval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834" y="3771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10</a:t>
              </a:r>
              <a:endParaRPr lang="zh-CN" altLang="en-US" sz="1600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017" y="1039"/>
              <a:ext cx="251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4451" y="1110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070" y="1393"/>
              <a:ext cx="20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466" y="1744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043" y="2286"/>
              <a:ext cx="252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638" y="2284"/>
              <a:ext cx="252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083" y="2674"/>
              <a:ext cx="251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596" y="2688"/>
              <a:ext cx="252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4477" y="3126"/>
              <a:ext cx="0" cy="2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4636" y="3665"/>
              <a:ext cx="254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4070" y="3665"/>
              <a:ext cx="253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>
              <p:custDataLst>
                <p:tags r:id="rId22"/>
              </p:custDataLst>
            </p:nvPr>
          </p:nvSpPr>
          <p:spPr bwMode="auto">
            <a:xfrm>
              <a:off x="4636" y="2147"/>
              <a:ext cx="743" cy="830"/>
            </a:xfrm>
            <a:custGeom>
              <a:avLst/>
              <a:gdLst>
                <a:gd name="T0" fmla="*/ 0 w 842"/>
                <a:gd name="T1" fmla="*/ 447 h 1020"/>
                <a:gd name="T2" fmla="*/ 309 w 842"/>
                <a:gd name="T3" fmla="*/ 389 h 1020"/>
                <a:gd name="T4" fmla="*/ 509 w 842"/>
                <a:gd name="T5" fmla="*/ 218 h 1020"/>
                <a:gd name="T6" fmla="*/ 319 w 842"/>
                <a:gd name="T7" fmla="*/ 66 h 1020"/>
                <a:gd name="T8" fmla="*/ 9 w 842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2" h="1020">
                  <a:moveTo>
                    <a:pt x="0" y="1020"/>
                  </a:moveTo>
                  <a:cubicBezTo>
                    <a:pt x="85" y="998"/>
                    <a:pt x="370" y="973"/>
                    <a:pt x="510" y="886"/>
                  </a:cubicBezTo>
                  <a:cubicBezTo>
                    <a:pt x="650" y="799"/>
                    <a:pt x="838" y="618"/>
                    <a:pt x="840" y="496"/>
                  </a:cubicBezTo>
                  <a:cubicBezTo>
                    <a:pt x="842" y="374"/>
                    <a:pt x="663" y="234"/>
                    <a:pt x="525" y="151"/>
                  </a:cubicBezTo>
                  <a:cubicBezTo>
                    <a:pt x="387" y="68"/>
                    <a:pt x="120" y="32"/>
                    <a:pt x="1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Freeform 27"/>
            <p:cNvSpPr/>
            <p:nvPr>
              <p:custDataLst>
                <p:tags r:id="rId23"/>
              </p:custDataLst>
            </p:nvPr>
          </p:nvSpPr>
          <p:spPr bwMode="auto">
            <a:xfrm>
              <a:off x="3120" y="862"/>
              <a:ext cx="1148" cy="3157"/>
            </a:xfrm>
            <a:custGeom>
              <a:avLst/>
              <a:gdLst>
                <a:gd name="T0" fmla="*/ 443 w 1302"/>
                <a:gd name="T1" fmla="*/ 1692 h 3880"/>
                <a:gd name="T2" fmla="*/ 298 w 1302"/>
                <a:gd name="T3" fmla="*/ 1652 h 3880"/>
                <a:gd name="T4" fmla="*/ 135 w 1302"/>
                <a:gd name="T5" fmla="*/ 1403 h 3880"/>
                <a:gd name="T6" fmla="*/ 17 w 1302"/>
                <a:gd name="T7" fmla="*/ 765 h 3880"/>
                <a:gd name="T8" fmla="*/ 234 w 1302"/>
                <a:gd name="T9" fmla="*/ 252 h 3880"/>
                <a:gd name="T10" fmla="*/ 496 w 1302"/>
                <a:gd name="T11" fmla="*/ 41 h 3880"/>
                <a:gd name="T12" fmla="*/ 786 w 1302"/>
                <a:gd name="T13" fmla="*/ 2 h 38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3880">
                  <a:moveTo>
                    <a:pt x="732" y="3859"/>
                  </a:moveTo>
                  <a:cubicBezTo>
                    <a:pt x="692" y="3844"/>
                    <a:pt x="577" y="3880"/>
                    <a:pt x="492" y="3770"/>
                  </a:cubicBezTo>
                  <a:cubicBezTo>
                    <a:pt x="407" y="3660"/>
                    <a:pt x="299" y="3537"/>
                    <a:pt x="222" y="3200"/>
                  </a:cubicBezTo>
                  <a:cubicBezTo>
                    <a:pt x="145" y="2863"/>
                    <a:pt x="0" y="2182"/>
                    <a:pt x="27" y="1745"/>
                  </a:cubicBezTo>
                  <a:cubicBezTo>
                    <a:pt x="54" y="1308"/>
                    <a:pt x="255" y="850"/>
                    <a:pt x="387" y="575"/>
                  </a:cubicBezTo>
                  <a:cubicBezTo>
                    <a:pt x="519" y="300"/>
                    <a:pt x="670" y="190"/>
                    <a:pt x="822" y="95"/>
                  </a:cubicBezTo>
                  <a:cubicBezTo>
                    <a:pt x="974" y="0"/>
                    <a:pt x="1202" y="24"/>
                    <a:pt x="1302" y="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Freeform 28"/>
            <p:cNvSpPr/>
            <p:nvPr>
              <p:custDataLst>
                <p:tags r:id="rId24"/>
              </p:custDataLst>
            </p:nvPr>
          </p:nvSpPr>
          <p:spPr bwMode="auto">
            <a:xfrm>
              <a:off x="4493" y="1332"/>
              <a:ext cx="1267" cy="2988"/>
            </a:xfrm>
            <a:custGeom>
              <a:avLst/>
              <a:gdLst>
                <a:gd name="T0" fmla="*/ 0 w 1438"/>
                <a:gd name="T1" fmla="*/ 1294 h 3672"/>
                <a:gd name="T2" fmla="*/ 127 w 1438"/>
                <a:gd name="T3" fmla="*/ 1518 h 3672"/>
                <a:gd name="T4" fmla="*/ 408 w 1438"/>
                <a:gd name="T5" fmla="*/ 1564 h 3672"/>
                <a:gd name="T6" fmla="*/ 742 w 1438"/>
                <a:gd name="T7" fmla="*/ 1242 h 3672"/>
                <a:gd name="T8" fmla="*/ 841 w 1438"/>
                <a:gd name="T9" fmla="*/ 676 h 3672"/>
                <a:gd name="T10" fmla="*/ 589 w 1438"/>
                <a:gd name="T11" fmla="*/ 229 h 3672"/>
                <a:gd name="T12" fmla="*/ 307 w 1438"/>
                <a:gd name="T13" fmla="*/ 24 h 3672"/>
                <a:gd name="T14" fmla="*/ 82 w 1438"/>
                <a:gd name="T15" fmla="*/ 77 h 3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38" h="3672">
                  <a:moveTo>
                    <a:pt x="0" y="2951"/>
                  </a:moveTo>
                  <a:cubicBezTo>
                    <a:pt x="35" y="3036"/>
                    <a:pt x="98" y="3359"/>
                    <a:pt x="211" y="3462"/>
                  </a:cubicBezTo>
                  <a:cubicBezTo>
                    <a:pt x="324" y="3565"/>
                    <a:pt x="506" y="3672"/>
                    <a:pt x="676" y="3567"/>
                  </a:cubicBezTo>
                  <a:cubicBezTo>
                    <a:pt x="846" y="3462"/>
                    <a:pt x="1111" y="3169"/>
                    <a:pt x="1231" y="2832"/>
                  </a:cubicBezTo>
                  <a:cubicBezTo>
                    <a:pt x="1351" y="2495"/>
                    <a:pt x="1438" y="1927"/>
                    <a:pt x="1396" y="1542"/>
                  </a:cubicBezTo>
                  <a:cubicBezTo>
                    <a:pt x="1354" y="1157"/>
                    <a:pt x="1123" y="769"/>
                    <a:pt x="976" y="522"/>
                  </a:cubicBezTo>
                  <a:cubicBezTo>
                    <a:pt x="829" y="275"/>
                    <a:pt x="651" y="114"/>
                    <a:pt x="511" y="57"/>
                  </a:cubicBezTo>
                  <a:cubicBezTo>
                    <a:pt x="371" y="0"/>
                    <a:pt x="214" y="152"/>
                    <a:pt x="136" y="17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Freeform 29"/>
            <p:cNvSpPr/>
            <p:nvPr>
              <p:custDataLst>
                <p:tags r:id="rId25"/>
              </p:custDataLst>
            </p:nvPr>
          </p:nvSpPr>
          <p:spPr bwMode="auto">
            <a:xfrm>
              <a:off x="4622" y="1658"/>
              <a:ext cx="156" cy="379"/>
            </a:xfrm>
            <a:custGeom>
              <a:avLst/>
              <a:gdLst>
                <a:gd name="T0" fmla="*/ 14 w 156"/>
                <a:gd name="T1" fmla="*/ 379 h 379"/>
                <a:gd name="T2" fmla="*/ 126 w 156"/>
                <a:gd name="T3" fmla="*/ 295 h 379"/>
                <a:gd name="T4" fmla="*/ 155 w 156"/>
                <a:gd name="T5" fmla="*/ 210 h 379"/>
                <a:gd name="T6" fmla="*/ 130 w 156"/>
                <a:gd name="T7" fmla="*/ 118 h 379"/>
                <a:gd name="T8" fmla="*/ 0 w 156"/>
                <a:gd name="T9" fmla="*/ 0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379">
                  <a:moveTo>
                    <a:pt x="14" y="379"/>
                  </a:moveTo>
                  <a:cubicBezTo>
                    <a:pt x="33" y="365"/>
                    <a:pt x="102" y="323"/>
                    <a:pt x="126" y="295"/>
                  </a:cubicBezTo>
                  <a:cubicBezTo>
                    <a:pt x="150" y="267"/>
                    <a:pt x="154" y="239"/>
                    <a:pt x="155" y="210"/>
                  </a:cubicBezTo>
                  <a:cubicBezTo>
                    <a:pt x="156" y="181"/>
                    <a:pt x="156" y="153"/>
                    <a:pt x="130" y="118"/>
                  </a:cubicBezTo>
                  <a:cubicBezTo>
                    <a:pt x="104" y="83"/>
                    <a:pt x="27" y="25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30" name="Freeform 30"/>
            <p:cNvSpPr/>
            <p:nvPr>
              <p:custDataLst>
                <p:tags r:id="rId26"/>
              </p:custDataLst>
            </p:nvPr>
          </p:nvSpPr>
          <p:spPr bwMode="auto">
            <a:xfrm>
              <a:off x="4636" y="3077"/>
              <a:ext cx="408" cy="660"/>
            </a:xfrm>
            <a:custGeom>
              <a:avLst/>
              <a:gdLst>
                <a:gd name="T0" fmla="*/ 408 w 408"/>
                <a:gd name="T1" fmla="*/ 660 h 660"/>
                <a:gd name="T2" fmla="*/ 281 w 408"/>
                <a:gd name="T3" fmla="*/ 267 h 660"/>
                <a:gd name="T4" fmla="*/ 0 w 408"/>
                <a:gd name="T5" fmla="*/ 0 h 6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660">
                  <a:moveTo>
                    <a:pt x="408" y="660"/>
                  </a:moveTo>
                  <a:cubicBezTo>
                    <a:pt x="387" y="592"/>
                    <a:pt x="349" y="377"/>
                    <a:pt x="281" y="267"/>
                  </a:cubicBezTo>
                  <a:cubicBezTo>
                    <a:pt x="213" y="157"/>
                    <a:pt x="59" y="56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2" name="日期占位符 31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t>如何得到一棵</a:t>
            </a:r>
            <a:r>
              <a:t>支配树？</a:t>
            </a: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Dominators</a:t>
            </a:r>
            <a:endParaRPr lang="en-US" altLang="zh-CN"/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1180" y="1617345"/>
            <a:ext cx="9216390" cy="4894580"/>
          </a:xfrm>
          <a:prstGeom prst="rect">
            <a:avLst/>
          </a:prstGeom>
        </p:spPr>
      </p:pic>
      <p:sp>
        <p:nvSpPr>
          <p:cNvPr id="34" name="圆角矩形 33"/>
          <p:cNvSpPr/>
          <p:nvPr>
            <p:custDataLst>
              <p:tags r:id="rId3"/>
            </p:custDataLst>
          </p:nvPr>
        </p:nvSpPr>
        <p:spPr>
          <a:xfrm>
            <a:off x="478790" y="1520825"/>
            <a:ext cx="6557645" cy="1492885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93940" y="2083435"/>
            <a:ext cx="3350895" cy="1017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zh-CN" altLang="en-US" sz="2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t>如何得到一棵</a:t>
            </a:r>
            <a:r>
              <a:t>支配树？</a:t>
            </a: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Dominators</a:t>
            </a:r>
            <a:endParaRPr lang="en-US" altLang="zh-CN"/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1180" y="1617345"/>
            <a:ext cx="9216390" cy="4894580"/>
          </a:xfrm>
          <a:prstGeom prst="rect">
            <a:avLst/>
          </a:prstGeom>
        </p:spPr>
      </p:pic>
      <p:sp>
        <p:nvSpPr>
          <p:cNvPr id="34" name="圆角矩形 33"/>
          <p:cNvSpPr/>
          <p:nvPr>
            <p:custDataLst>
              <p:tags r:id="rId3"/>
            </p:custDataLst>
          </p:nvPr>
        </p:nvSpPr>
        <p:spPr>
          <a:xfrm>
            <a:off x="836295" y="3683635"/>
            <a:ext cx="9032240" cy="2828925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93895" y="2083435"/>
            <a:ext cx="7697470" cy="13455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noAutofit/>
          </a:bodyPr>
          <a:p>
            <a:r>
              <a:rPr lang="zh-CN" altLang="en-US" sz="19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按照逆后序遍历节点，记当前节点为</a:t>
            </a:r>
            <a:r>
              <a:rPr lang="en-US" altLang="zh-CN" sz="19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9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9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</a:t>
            </a:r>
            <a:r>
              <a:rPr lang="zh-CN" altLang="en-US" sz="19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9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19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逆后序</a:t>
            </a:r>
            <a:r>
              <a:rPr lang="en-US" altLang="zh-CN" sz="19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9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最小前驱</a:t>
            </a:r>
            <a:r>
              <a:rPr lang="zh-CN" altLang="en-US" sz="19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9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其余前驱</a:t>
            </a:r>
            <a:r>
              <a:rPr lang="en-US" altLang="zh-CN" sz="19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9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直接支配</a:t>
            </a:r>
            <a:r>
              <a:rPr lang="zh-CN" altLang="en-US" sz="19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节点非空</a:t>
            </a:r>
            <a:r>
              <a:rPr lang="en-US" altLang="zh-CN" sz="19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900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的共同</a:t>
            </a:r>
            <a:r>
              <a:rPr lang="zh-CN" altLang="en-US" sz="19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最大支配</a:t>
            </a:r>
            <a:r>
              <a:rPr lang="zh-CN" altLang="en-US" sz="19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节点记作</a:t>
            </a:r>
            <a:r>
              <a:rPr lang="en-US" altLang="zh-CN" sz="19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19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暂时的</a:t>
            </a:r>
            <a:r>
              <a:rPr lang="en-US" altLang="zh-CN" sz="19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9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直接支配节点</a:t>
            </a:r>
            <a:endParaRPr lang="zh-CN" altLang="en-US" sz="19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如果任一直接支配节点有改变，则迭代计算新的支配节点集合</a:t>
            </a:r>
            <a:endParaRPr lang="zh-CN" altLang="en-US" sz="19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" name="内容占位符 30"/>
          <p:cNvGraphicFramePr/>
          <p:nvPr>
            <p:ph idx="1"/>
            <p:custDataLst>
              <p:tags r:id="rId1"/>
            </p:custDataLst>
          </p:nvPr>
        </p:nvGraphicFramePr>
        <p:xfrm>
          <a:off x="146685" y="1139190"/>
          <a:ext cx="4889500" cy="410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50"/>
                <a:gridCol w="2444750"/>
              </a:tblGrid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序号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直接支配节点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5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6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7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8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9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10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Dominators</a:t>
            </a:r>
            <a:endParaRPr lang="en-US" altLang="zh-CN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8740140" y="2289810"/>
            <a:ext cx="2915920" cy="4255770"/>
            <a:chOff x="3120" y="768"/>
            <a:chExt cx="2640" cy="3552"/>
          </a:xfrm>
        </p:grpSpPr>
        <p:sp>
          <p:nvSpPr>
            <p:cNvPr id="5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264" y="768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1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695" y="11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2</a:t>
              </a:r>
              <a:endParaRPr lang="zh-CN" altLang="en-US" sz="1600"/>
            </a:p>
          </p:txBody>
        </p:sp>
        <p:sp>
          <p:nvSpPr>
            <p:cNvPr id="7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264" y="1391"/>
              <a:ext cx="374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3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290" y="2015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4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35" y="2379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5</a:t>
              </a:r>
              <a:endParaRPr lang="zh-CN" altLang="en-US" sz="1600"/>
            </a:p>
          </p:txBody>
        </p:sp>
        <p:sp>
          <p:nvSpPr>
            <p:cNvPr id="10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821" y="2404"/>
              <a:ext cx="375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6</a:t>
              </a:r>
              <a:endParaRPr lang="zh-CN" altLang="en-US" sz="1600"/>
            </a:p>
          </p:txBody>
        </p:sp>
        <p:sp>
          <p:nvSpPr>
            <p:cNvPr id="11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279" y="2784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7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290" y="3380"/>
              <a:ext cx="375" cy="34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8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750" y="37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9</a:t>
              </a:r>
              <a:endParaRPr lang="zh-CN" altLang="en-US" sz="1600"/>
            </a:p>
          </p:txBody>
        </p:sp>
        <p:sp>
          <p:nvSpPr>
            <p:cNvPr id="14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834" y="3771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10</a:t>
              </a:r>
              <a:endParaRPr lang="zh-CN" altLang="en-US" sz="1600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017" y="1039"/>
              <a:ext cx="251" cy="15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451" y="1110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070" y="1393"/>
              <a:ext cx="20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466" y="1744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043" y="2286"/>
              <a:ext cx="252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638" y="2284"/>
              <a:ext cx="252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083" y="2674"/>
              <a:ext cx="251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596" y="2688"/>
              <a:ext cx="252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4477" y="3126"/>
              <a:ext cx="0" cy="2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636" y="3665"/>
              <a:ext cx="254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4070" y="3665"/>
              <a:ext cx="253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>
              <p:custDataLst>
                <p:tags r:id="rId23"/>
              </p:custDataLst>
            </p:nvPr>
          </p:nvSpPr>
          <p:spPr bwMode="auto">
            <a:xfrm>
              <a:off x="4636" y="2147"/>
              <a:ext cx="743" cy="830"/>
            </a:xfrm>
            <a:custGeom>
              <a:avLst/>
              <a:gdLst>
                <a:gd name="T0" fmla="*/ 0 w 842"/>
                <a:gd name="T1" fmla="*/ 447 h 1020"/>
                <a:gd name="T2" fmla="*/ 309 w 842"/>
                <a:gd name="T3" fmla="*/ 389 h 1020"/>
                <a:gd name="T4" fmla="*/ 509 w 842"/>
                <a:gd name="T5" fmla="*/ 218 h 1020"/>
                <a:gd name="T6" fmla="*/ 319 w 842"/>
                <a:gd name="T7" fmla="*/ 66 h 1020"/>
                <a:gd name="T8" fmla="*/ 9 w 842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2" h="1020">
                  <a:moveTo>
                    <a:pt x="0" y="1020"/>
                  </a:moveTo>
                  <a:cubicBezTo>
                    <a:pt x="85" y="998"/>
                    <a:pt x="370" y="973"/>
                    <a:pt x="510" y="886"/>
                  </a:cubicBezTo>
                  <a:cubicBezTo>
                    <a:pt x="650" y="799"/>
                    <a:pt x="838" y="618"/>
                    <a:pt x="840" y="496"/>
                  </a:cubicBezTo>
                  <a:cubicBezTo>
                    <a:pt x="842" y="374"/>
                    <a:pt x="663" y="234"/>
                    <a:pt x="525" y="151"/>
                  </a:cubicBezTo>
                  <a:cubicBezTo>
                    <a:pt x="387" y="68"/>
                    <a:pt x="120" y="32"/>
                    <a:pt x="1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Freeform 27"/>
            <p:cNvSpPr/>
            <p:nvPr>
              <p:custDataLst>
                <p:tags r:id="rId24"/>
              </p:custDataLst>
            </p:nvPr>
          </p:nvSpPr>
          <p:spPr bwMode="auto">
            <a:xfrm>
              <a:off x="3120" y="862"/>
              <a:ext cx="1148" cy="3157"/>
            </a:xfrm>
            <a:custGeom>
              <a:avLst/>
              <a:gdLst>
                <a:gd name="T0" fmla="*/ 443 w 1302"/>
                <a:gd name="T1" fmla="*/ 1692 h 3880"/>
                <a:gd name="T2" fmla="*/ 298 w 1302"/>
                <a:gd name="T3" fmla="*/ 1652 h 3880"/>
                <a:gd name="T4" fmla="*/ 135 w 1302"/>
                <a:gd name="T5" fmla="*/ 1403 h 3880"/>
                <a:gd name="T6" fmla="*/ 17 w 1302"/>
                <a:gd name="T7" fmla="*/ 765 h 3880"/>
                <a:gd name="T8" fmla="*/ 234 w 1302"/>
                <a:gd name="T9" fmla="*/ 252 h 3880"/>
                <a:gd name="T10" fmla="*/ 496 w 1302"/>
                <a:gd name="T11" fmla="*/ 41 h 3880"/>
                <a:gd name="T12" fmla="*/ 786 w 1302"/>
                <a:gd name="T13" fmla="*/ 2 h 38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3880">
                  <a:moveTo>
                    <a:pt x="732" y="3859"/>
                  </a:moveTo>
                  <a:cubicBezTo>
                    <a:pt x="692" y="3844"/>
                    <a:pt x="577" y="3880"/>
                    <a:pt x="492" y="3770"/>
                  </a:cubicBezTo>
                  <a:cubicBezTo>
                    <a:pt x="407" y="3660"/>
                    <a:pt x="299" y="3537"/>
                    <a:pt x="222" y="3200"/>
                  </a:cubicBezTo>
                  <a:cubicBezTo>
                    <a:pt x="145" y="2863"/>
                    <a:pt x="0" y="2182"/>
                    <a:pt x="27" y="1745"/>
                  </a:cubicBezTo>
                  <a:cubicBezTo>
                    <a:pt x="54" y="1308"/>
                    <a:pt x="255" y="850"/>
                    <a:pt x="387" y="575"/>
                  </a:cubicBezTo>
                  <a:cubicBezTo>
                    <a:pt x="519" y="300"/>
                    <a:pt x="670" y="190"/>
                    <a:pt x="822" y="95"/>
                  </a:cubicBezTo>
                  <a:cubicBezTo>
                    <a:pt x="974" y="0"/>
                    <a:pt x="1202" y="24"/>
                    <a:pt x="1302" y="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Freeform 28"/>
            <p:cNvSpPr/>
            <p:nvPr>
              <p:custDataLst>
                <p:tags r:id="rId25"/>
              </p:custDataLst>
            </p:nvPr>
          </p:nvSpPr>
          <p:spPr bwMode="auto">
            <a:xfrm>
              <a:off x="4493" y="1332"/>
              <a:ext cx="1267" cy="2988"/>
            </a:xfrm>
            <a:custGeom>
              <a:avLst/>
              <a:gdLst>
                <a:gd name="T0" fmla="*/ 0 w 1438"/>
                <a:gd name="T1" fmla="*/ 1294 h 3672"/>
                <a:gd name="T2" fmla="*/ 127 w 1438"/>
                <a:gd name="T3" fmla="*/ 1518 h 3672"/>
                <a:gd name="T4" fmla="*/ 408 w 1438"/>
                <a:gd name="T5" fmla="*/ 1564 h 3672"/>
                <a:gd name="T6" fmla="*/ 742 w 1438"/>
                <a:gd name="T7" fmla="*/ 1242 h 3672"/>
                <a:gd name="T8" fmla="*/ 841 w 1438"/>
                <a:gd name="T9" fmla="*/ 676 h 3672"/>
                <a:gd name="T10" fmla="*/ 589 w 1438"/>
                <a:gd name="T11" fmla="*/ 229 h 3672"/>
                <a:gd name="T12" fmla="*/ 307 w 1438"/>
                <a:gd name="T13" fmla="*/ 24 h 3672"/>
                <a:gd name="T14" fmla="*/ 82 w 1438"/>
                <a:gd name="T15" fmla="*/ 77 h 3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38" h="3672">
                  <a:moveTo>
                    <a:pt x="0" y="2951"/>
                  </a:moveTo>
                  <a:cubicBezTo>
                    <a:pt x="35" y="3036"/>
                    <a:pt x="98" y="3359"/>
                    <a:pt x="211" y="3462"/>
                  </a:cubicBezTo>
                  <a:cubicBezTo>
                    <a:pt x="324" y="3565"/>
                    <a:pt x="506" y="3672"/>
                    <a:pt x="676" y="3567"/>
                  </a:cubicBezTo>
                  <a:cubicBezTo>
                    <a:pt x="846" y="3462"/>
                    <a:pt x="1111" y="3169"/>
                    <a:pt x="1231" y="2832"/>
                  </a:cubicBezTo>
                  <a:cubicBezTo>
                    <a:pt x="1351" y="2495"/>
                    <a:pt x="1438" y="1927"/>
                    <a:pt x="1396" y="1542"/>
                  </a:cubicBezTo>
                  <a:cubicBezTo>
                    <a:pt x="1354" y="1157"/>
                    <a:pt x="1123" y="769"/>
                    <a:pt x="976" y="522"/>
                  </a:cubicBezTo>
                  <a:cubicBezTo>
                    <a:pt x="829" y="275"/>
                    <a:pt x="651" y="114"/>
                    <a:pt x="511" y="57"/>
                  </a:cubicBezTo>
                  <a:cubicBezTo>
                    <a:pt x="371" y="0"/>
                    <a:pt x="214" y="152"/>
                    <a:pt x="136" y="17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Freeform 29"/>
            <p:cNvSpPr/>
            <p:nvPr>
              <p:custDataLst>
                <p:tags r:id="rId26"/>
              </p:custDataLst>
            </p:nvPr>
          </p:nvSpPr>
          <p:spPr bwMode="auto">
            <a:xfrm>
              <a:off x="4622" y="1658"/>
              <a:ext cx="156" cy="379"/>
            </a:xfrm>
            <a:custGeom>
              <a:avLst/>
              <a:gdLst>
                <a:gd name="T0" fmla="*/ 14 w 156"/>
                <a:gd name="T1" fmla="*/ 379 h 379"/>
                <a:gd name="T2" fmla="*/ 126 w 156"/>
                <a:gd name="T3" fmla="*/ 295 h 379"/>
                <a:gd name="T4" fmla="*/ 155 w 156"/>
                <a:gd name="T5" fmla="*/ 210 h 379"/>
                <a:gd name="T6" fmla="*/ 130 w 156"/>
                <a:gd name="T7" fmla="*/ 118 h 379"/>
                <a:gd name="T8" fmla="*/ 0 w 156"/>
                <a:gd name="T9" fmla="*/ 0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379">
                  <a:moveTo>
                    <a:pt x="14" y="379"/>
                  </a:moveTo>
                  <a:cubicBezTo>
                    <a:pt x="33" y="365"/>
                    <a:pt x="102" y="323"/>
                    <a:pt x="126" y="295"/>
                  </a:cubicBezTo>
                  <a:cubicBezTo>
                    <a:pt x="150" y="267"/>
                    <a:pt x="154" y="239"/>
                    <a:pt x="155" y="210"/>
                  </a:cubicBezTo>
                  <a:cubicBezTo>
                    <a:pt x="156" y="181"/>
                    <a:pt x="156" y="153"/>
                    <a:pt x="130" y="118"/>
                  </a:cubicBezTo>
                  <a:cubicBezTo>
                    <a:pt x="104" y="83"/>
                    <a:pt x="27" y="25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30" name="Freeform 30"/>
            <p:cNvSpPr/>
            <p:nvPr>
              <p:custDataLst>
                <p:tags r:id="rId27"/>
              </p:custDataLst>
            </p:nvPr>
          </p:nvSpPr>
          <p:spPr bwMode="auto">
            <a:xfrm>
              <a:off x="4636" y="3077"/>
              <a:ext cx="408" cy="660"/>
            </a:xfrm>
            <a:custGeom>
              <a:avLst/>
              <a:gdLst>
                <a:gd name="T0" fmla="*/ 408 w 408"/>
                <a:gd name="T1" fmla="*/ 660 h 660"/>
                <a:gd name="T2" fmla="*/ 281 w 408"/>
                <a:gd name="T3" fmla="*/ 267 h 660"/>
                <a:gd name="T4" fmla="*/ 0 w 408"/>
                <a:gd name="T5" fmla="*/ 0 h 6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660">
                  <a:moveTo>
                    <a:pt x="408" y="660"/>
                  </a:moveTo>
                  <a:cubicBezTo>
                    <a:pt x="387" y="592"/>
                    <a:pt x="349" y="377"/>
                    <a:pt x="281" y="267"/>
                  </a:cubicBezTo>
                  <a:cubicBezTo>
                    <a:pt x="213" y="157"/>
                    <a:pt x="59" y="56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2" name="日期占位符 3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" name="内容占位符 30"/>
          <p:cNvGraphicFramePr/>
          <p:nvPr>
            <p:ph idx="1"/>
            <p:custDataLst>
              <p:tags r:id="rId1"/>
            </p:custDataLst>
          </p:nvPr>
        </p:nvGraphicFramePr>
        <p:xfrm>
          <a:off x="146685" y="1139190"/>
          <a:ext cx="4889500" cy="410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50"/>
                <a:gridCol w="2444750"/>
              </a:tblGrid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序号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直接支配节点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lang="en-US" altLang="zh-CN">
                        <a:solidFill>
                          <a:srgbClr val="FF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5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6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7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8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9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10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Dominators</a:t>
            </a:r>
            <a:endParaRPr lang="en-US" altLang="zh-CN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8740140" y="2289810"/>
            <a:ext cx="2915920" cy="4255770"/>
            <a:chOff x="3120" y="768"/>
            <a:chExt cx="2640" cy="3552"/>
          </a:xfrm>
        </p:grpSpPr>
        <p:sp>
          <p:nvSpPr>
            <p:cNvPr id="5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264" y="768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1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695" y="11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2</a:t>
              </a:r>
              <a:endParaRPr lang="zh-CN" altLang="en-US" sz="1600"/>
            </a:p>
          </p:txBody>
        </p:sp>
        <p:sp>
          <p:nvSpPr>
            <p:cNvPr id="7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264" y="1391"/>
              <a:ext cx="374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3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290" y="2015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4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35" y="2379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5</a:t>
              </a:r>
              <a:endParaRPr lang="zh-CN" altLang="en-US" sz="1600"/>
            </a:p>
          </p:txBody>
        </p:sp>
        <p:sp>
          <p:nvSpPr>
            <p:cNvPr id="10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821" y="2404"/>
              <a:ext cx="375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6</a:t>
              </a:r>
              <a:endParaRPr lang="zh-CN" altLang="en-US" sz="1600"/>
            </a:p>
          </p:txBody>
        </p:sp>
        <p:sp>
          <p:nvSpPr>
            <p:cNvPr id="11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279" y="2784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7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290" y="3380"/>
              <a:ext cx="375" cy="34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8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750" y="37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9</a:t>
              </a:r>
              <a:endParaRPr lang="zh-CN" altLang="en-US" sz="1600"/>
            </a:p>
          </p:txBody>
        </p:sp>
        <p:sp>
          <p:nvSpPr>
            <p:cNvPr id="14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834" y="3771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10</a:t>
              </a:r>
              <a:endParaRPr lang="zh-CN" altLang="en-US" sz="1600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017" y="1039"/>
              <a:ext cx="251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451" y="1110"/>
              <a:ext cx="0" cy="2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070" y="1393"/>
              <a:ext cx="200" cy="1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466" y="1744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043" y="2286"/>
              <a:ext cx="252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638" y="2284"/>
              <a:ext cx="252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083" y="2674"/>
              <a:ext cx="251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596" y="2688"/>
              <a:ext cx="252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4477" y="3126"/>
              <a:ext cx="0" cy="2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636" y="3665"/>
              <a:ext cx="254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4070" y="3665"/>
              <a:ext cx="253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>
              <p:custDataLst>
                <p:tags r:id="rId23"/>
              </p:custDataLst>
            </p:nvPr>
          </p:nvSpPr>
          <p:spPr bwMode="auto">
            <a:xfrm>
              <a:off x="4636" y="2147"/>
              <a:ext cx="743" cy="830"/>
            </a:xfrm>
            <a:custGeom>
              <a:avLst/>
              <a:gdLst>
                <a:gd name="T0" fmla="*/ 0 w 842"/>
                <a:gd name="T1" fmla="*/ 447 h 1020"/>
                <a:gd name="T2" fmla="*/ 309 w 842"/>
                <a:gd name="T3" fmla="*/ 389 h 1020"/>
                <a:gd name="T4" fmla="*/ 509 w 842"/>
                <a:gd name="T5" fmla="*/ 218 h 1020"/>
                <a:gd name="T6" fmla="*/ 319 w 842"/>
                <a:gd name="T7" fmla="*/ 66 h 1020"/>
                <a:gd name="T8" fmla="*/ 9 w 842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2" h="1020">
                  <a:moveTo>
                    <a:pt x="0" y="1020"/>
                  </a:moveTo>
                  <a:cubicBezTo>
                    <a:pt x="85" y="998"/>
                    <a:pt x="370" y="973"/>
                    <a:pt x="510" y="886"/>
                  </a:cubicBezTo>
                  <a:cubicBezTo>
                    <a:pt x="650" y="799"/>
                    <a:pt x="838" y="618"/>
                    <a:pt x="840" y="496"/>
                  </a:cubicBezTo>
                  <a:cubicBezTo>
                    <a:pt x="842" y="374"/>
                    <a:pt x="663" y="234"/>
                    <a:pt x="525" y="151"/>
                  </a:cubicBezTo>
                  <a:cubicBezTo>
                    <a:pt x="387" y="68"/>
                    <a:pt x="120" y="32"/>
                    <a:pt x="1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Freeform 27"/>
            <p:cNvSpPr/>
            <p:nvPr>
              <p:custDataLst>
                <p:tags r:id="rId24"/>
              </p:custDataLst>
            </p:nvPr>
          </p:nvSpPr>
          <p:spPr bwMode="auto">
            <a:xfrm>
              <a:off x="3120" y="862"/>
              <a:ext cx="1148" cy="3157"/>
            </a:xfrm>
            <a:custGeom>
              <a:avLst/>
              <a:gdLst>
                <a:gd name="T0" fmla="*/ 443 w 1302"/>
                <a:gd name="T1" fmla="*/ 1692 h 3880"/>
                <a:gd name="T2" fmla="*/ 298 w 1302"/>
                <a:gd name="T3" fmla="*/ 1652 h 3880"/>
                <a:gd name="T4" fmla="*/ 135 w 1302"/>
                <a:gd name="T5" fmla="*/ 1403 h 3880"/>
                <a:gd name="T6" fmla="*/ 17 w 1302"/>
                <a:gd name="T7" fmla="*/ 765 h 3880"/>
                <a:gd name="T8" fmla="*/ 234 w 1302"/>
                <a:gd name="T9" fmla="*/ 252 h 3880"/>
                <a:gd name="T10" fmla="*/ 496 w 1302"/>
                <a:gd name="T11" fmla="*/ 41 h 3880"/>
                <a:gd name="T12" fmla="*/ 786 w 1302"/>
                <a:gd name="T13" fmla="*/ 2 h 38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3880">
                  <a:moveTo>
                    <a:pt x="732" y="3859"/>
                  </a:moveTo>
                  <a:cubicBezTo>
                    <a:pt x="692" y="3844"/>
                    <a:pt x="577" y="3880"/>
                    <a:pt x="492" y="3770"/>
                  </a:cubicBezTo>
                  <a:cubicBezTo>
                    <a:pt x="407" y="3660"/>
                    <a:pt x="299" y="3537"/>
                    <a:pt x="222" y="3200"/>
                  </a:cubicBezTo>
                  <a:cubicBezTo>
                    <a:pt x="145" y="2863"/>
                    <a:pt x="0" y="2182"/>
                    <a:pt x="27" y="1745"/>
                  </a:cubicBezTo>
                  <a:cubicBezTo>
                    <a:pt x="54" y="1308"/>
                    <a:pt x="255" y="850"/>
                    <a:pt x="387" y="575"/>
                  </a:cubicBezTo>
                  <a:cubicBezTo>
                    <a:pt x="519" y="300"/>
                    <a:pt x="670" y="190"/>
                    <a:pt x="822" y="95"/>
                  </a:cubicBezTo>
                  <a:cubicBezTo>
                    <a:pt x="974" y="0"/>
                    <a:pt x="1202" y="24"/>
                    <a:pt x="1302" y="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Freeform 28"/>
            <p:cNvSpPr/>
            <p:nvPr>
              <p:custDataLst>
                <p:tags r:id="rId25"/>
              </p:custDataLst>
            </p:nvPr>
          </p:nvSpPr>
          <p:spPr bwMode="auto">
            <a:xfrm>
              <a:off x="4493" y="1332"/>
              <a:ext cx="1267" cy="2988"/>
            </a:xfrm>
            <a:custGeom>
              <a:avLst/>
              <a:gdLst>
                <a:gd name="T0" fmla="*/ 0 w 1438"/>
                <a:gd name="T1" fmla="*/ 1294 h 3672"/>
                <a:gd name="T2" fmla="*/ 127 w 1438"/>
                <a:gd name="T3" fmla="*/ 1518 h 3672"/>
                <a:gd name="T4" fmla="*/ 408 w 1438"/>
                <a:gd name="T5" fmla="*/ 1564 h 3672"/>
                <a:gd name="T6" fmla="*/ 742 w 1438"/>
                <a:gd name="T7" fmla="*/ 1242 h 3672"/>
                <a:gd name="T8" fmla="*/ 841 w 1438"/>
                <a:gd name="T9" fmla="*/ 676 h 3672"/>
                <a:gd name="T10" fmla="*/ 589 w 1438"/>
                <a:gd name="T11" fmla="*/ 229 h 3672"/>
                <a:gd name="T12" fmla="*/ 307 w 1438"/>
                <a:gd name="T13" fmla="*/ 24 h 3672"/>
                <a:gd name="T14" fmla="*/ 82 w 1438"/>
                <a:gd name="T15" fmla="*/ 77 h 3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38" h="3672">
                  <a:moveTo>
                    <a:pt x="0" y="2951"/>
                  </a:moveTo>
                  <a:cubicBezTo>
                    <a:pt x="35" y="3036"/>
                    <a:pt x="98" y="3359"/>
                    <a:pt x="211" y="3462"/>
                  </a:cubicBezTo>
                  <a:cubicBezTo>
                    <a:pt x="324" y="3565"/>
                    <a:pt x="506" y="3672"/>
                    <a:pt x="676" y="3567"/>
                  </a:cubicBezTo>
                  <a:cubicBezTo>
                    <a:pt x="846" y="3462"/>
                    <a:pt x="1111" y="3169"/>
                    <a:pt x="1231" y="2832"/>
                  </a:cubicBezTo>
                  <a:cubicBezTo>
                    <a:pt x="1351" y="2495"/>
                    <a:pt x="1438" y="1927"/>
                    <a:pt x="1396" y="1542"/>
                  </a:cubicBezTo>
                  <a:cubicBezTo>
                    <a:pt x="1354" y="1157"/>
                    <a:pt x="1123" y="769"/>
                    <a:pt x="976" y="522"/>
                  </a:cubicBezTo>
                  <a:cubicBezTo>
                    <a:pt x="829" y="275"/>
                    <a:pt x="651" y="114"/>
                    <a:pt x="511" y="57"/>
                  </a:cubicBezTo>
                  <a:cubicBezTo>
                    <a:pt x="371" y="0"/>
                    <a:pt x="214" y="152"/>
                    <a:pt x="136" y="177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Freeform 29"/>
            <p:cNvSpPr/>
            <p:nvPr>
              <p:custDataLst>
                <p:tags r:id="rId26"/>
              </p:custDataLst>
            </p:nvPr>
          </p:nvSpPr>
          <p:spPr bwMode="auto">
            <a:xfrm>
              <a:off x="4622" y="1658"/>
              <a:ext cx="156" cy="379"/>
            </a:xfrm>
            <a:custGeom>
              <a:avLst/>
              <a:gdLst>
                <a:gd name="T0" fmla="*/ 14 w 156"/>
                <a:gd name="T1" fmla="*/ 379 h 379"/>
                <a:gd name="T2" fmla="*/ 126 w 156"/>
                <a:gd name="T3" fmla="*/ 295 h 379"/>
                <a:gd name="T4" fmla="*/ 155 w 156"/>
                <a:gd name="T5" fmla="*/ 210 h 379"/>
                <a:gd name="T6" fmla="*/ 130 w 156"/>
                <a:gd name="T7" fmla="*/ 118 h 379"/>
                <a:gd name="T8" fmla="*/ 0 w 156"/>
                <a:gd name="T9" fmla="*/ 0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379">
                  <a:moveTo>
                    <a:pt x="14" y="379"/>
                  </a:moveTo>
                  <a:cubicBezTo>
                    <a:pt x="33" y="365"/>
                    <a:pt x="102" y="323"/>
                    <a:pt x="126" y="295"/>
                  </a:cubicBezTo>
                  <a:cubicBezTo>
                    <a:pt x="150" y="267"/>
                    <a:pt x="154" y="239"/>
                    <a:pt x="155" y="210"/>
                  </a:cubicBezTo>
                  <a:cubicBezTo>
                    <a:pt x="156" y="181"/>
                    <a:pt x="156" y="153"/>
                    <a:pt x="130" y="118"/>
                  </a:cubicBezTo>
                  <a:cubicBezTo>
                    <a:pt x="104" y="83"/>
                    <a:pt x="27" y="25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30" name="Freeform 30"/>
            <p:cNvSpPr/>
            <p:nvPr>
              <p:custDataLst>
                <p:tags r:id="rId27"/>
              </p:custDataLst>
            </p:nvPr>
          </p:nvSpPr>
          <p:spPr bwMode="auto">
            <a:xfrm>
              <a:off x="4636" y="3077"/>
              <a:ext cx="408" cy="660"/>
            </a:xfrm>
            <a:custGeom>
              <a:avLst/>
              <a:gdLst>
                <a:gd name="T0" fmla="*/ 408 w 408"/>
                <a:gd name="T1" fmla="*/ 660 h 660"/>
                <a:gd name="T2" fmla="*/ 281 w 408"/>
                <a:gd name="T3" fmla="*/ 267 h 660"/>
                <a:gd name="T4" fmla="*/ 0 w 408"/>
                <a:gd name="T5" fmla="*/ 0 h 6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660">
                  <a:moveTo>
                    <a:pt x="408" y="660"/>
                  </a:moveTo>
                  <a:cubicBezTo>
                    <a:pt x="387" y="592"/>
                    <a:pt x="349" y="377"/>
                    <a:pt x="281" y="267"/>
                  </a:cubicBezTo>
                  <a:cubicBezTo>
                    <a:pt x="213" y="157"/>
                    <a:pt x="59" y="56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395595" y="1139190"/>
            <a:ext cx="6260465" cy="5236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 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有四个前驱节点：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new_idom = 1</a:t>
            </a:r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rcRect t="42423"/>
          <a:stretch>
            <a:fillRect/>
          </a:stretch>
        </p:blipFill>
        <p:spPr>
          <a:xfrm>
            <a:off x="0" y="4482465"/>
            <a:ext cx="7479665" cy="2287270"/>
          </a:xfrm>
          <a:prstGeom prst="rect">
            <a:avLst/>
          </a:prstGeom>
        </p:spPr>
      </p:pic>
      <p:sp>
        <p:nvSpPr>
          <p:cNvPr id="34" name="圆角矩形 33"/>
          <p:cNvSpPr/>
          <p:nvPr/>
        </p:nvSpPr>
        <p:spPr>
          <a:xfrm>
            <a:off x="539750" y="4767580"/>
            <a:ext cx="6592570" cy="32131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" name="内容占位符 30"/>
          <p:cNvGraphicFramePr/>
          <p:nvPr>
            <p:ph idx="1"/>
            <p:custDataLst>
              <p:tags r:id="rId1"/>
            </p:custDataLst>
          </p:nvPr>
        </p:nvGraphicFramePr>
        <p:xfrm>
          <a:off x="146685" y="1139190"/>
          <a:ext cx="4889500" cy="410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50"/>
                <a:gridCol w="2444750"/>
              </a:tblGrid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序号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直接支配节点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微软雅黑" charset="0"/>
                          <a:ea typeface="微软雅黑" charset="0"/>
                        </a:rPr>
                        <a:t>?</a:t>
                      </a:r>
                      <a:endParaRPr lang="en-US" altLang="zh-CN">
                        <a:solidFill>
                          <a:srgbClr val="FF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5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6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7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8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9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10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Dominators</a:t>
            </a:r>
            <a:endParaRPr lang="en-US" altLang="zh-CN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8740140" y="2289810"/>
            <a:ext cx="2915920" cy="4255770"/>
            <a:chOff x="3120" y="768"/>
            <a:chExt cx="2640" cy="3552"/>
          </a:xfrm>
        </p:grpSpPr>
        <p:sp>
          <p:nvSpPr>
            <p:cNvPr id="5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264" y="768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1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695" y="11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2</a:t>
              </a:r>
              <a:endParaRPr lang="zh-CN" altLang="en-US" sz="1600"/>
            </a:p>
          </p:txBody>
        </p:sp>
        <p:sp>
          <p:nvSpPr>
            <p:cNvPr id="7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264" y="1391"/>
              <a:ext cx="374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3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290" y="2015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4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35" y="2379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5</a:t>
              </a:r>
              <a:endParaRPr lang="zh-CN" altLang="en-US" sz="1600"/>
            </a:p>
          </p:txBody>
        </p:sp>
        <p:sp>
          <p:nvSpPr>
            <p:cNvPr id="10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821" y="2404"/>
              <a:ext cx="375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6</a:t>
              </a:r>
              <a:endParaRPr lang="zh-CN" altLang="en-US" sz="1600"/>
            </a:p>
          </p:txBody>
        </p:sp>
        <p:sp>
          <p:nvSpPr>
            <p:cNvPr id="11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279" y="2784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7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290" y="3380"/>
              <a:ext cx="375" cy="34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8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750" y="37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9</a:t>
              </a:r>
              <a:endParaRPr lang="zh-CN" altLang="en-US" sz="1600"/>
            </a:p>
          </p:txBody>
        </p:sp>
        <p:sp>
          <p:nvSpPr>
            <p:cNvPr id="14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834" y="3771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10</a:t>
              </a:r>
              <a:endParaRPr lang="zh-CN" altLang="en-US" sz="1600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017" y="1039"/>
              <a:ext cx="251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451" y="1110"/>
              <a:ext cx="0" cy="2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070" y="1393"/>
              <a:ext cx="200" cy="1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466" y="1744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043" y="2286"/>
              <a:ext cx="252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638" y="2284"/>
              <a:ext cx="252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083" y="2674"/>
              <a:ext cx="251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596" y="2688"/>
              <a:ext cx="252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4477" y="3126"/>
              <a:ext cx="0" cy="2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636" y="3665"/>
              <a:ext cx="254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4070" y="3665"/>
              <a:ext cx="253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>
              <p:custDataLst>
                <p:tags r:id="rId23"/>
              </p:custDataLst>
            </p:nvPr>
          </p:nvSpPr>
          <p:spPr bwMode="auto">
            <a:xfrm>
              <a:off x="4636" y="2147"/>
              <a:ext cx="743" cy="830"/>
            </a:xfrm>
            <a:custGeom>
              <a:avLst/>
              <a:gdLst>
                <a:gd name="T0" fmla="*/ 0 w 842"/>
                <a:gd name="T1" fmla="*/ 447 h 1020"/>
                <a:gd name="T2" fmla="*/ 309 w 842"/>
                <a:gd name="T3" fmla="*/ 389 h 1020"/>
                <a:gd name="T4" fmla="*/ 509 w 842"/>
                <a:gd name="T5" fmla="*/ 218 h 1020"/>
                <a:gd name="T6" fmla="*/ 319 w 842"/>
                <a:gd name="T7" fmla="*/ 66 h 1020"/>
                <a:gd name="T8" fmla="*/ 9 w 842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2" h="1020">
                  <a:moveTo>
                    <a:pt x="0" y="1020"/>
                  </a:moveTo>
                  <a:cubicBezTo>
                    <a:pt x="85" y="998"/>
                    <a:pt x="370" y="973"/>
                    <a:pt x="510" y="886"/>
                  </a:cubicBezTo>
                  <a:cubicBezTo>
                    <a:pt x="650" y="799"/>
                    <a:pt x="838" y="618"/>
                    <a:pt x="840" y="496"/>
                  </a:cubicBezTo>
                  <a:cubicBezTo>
                    <a:pt x="842" y="374"/>
                    <a:pt x="663" y="234"/>
                    <a:pt x="525" y="151"/>
                  </a:cubicBezTo>
                  <a:cubicBezTo>
                    <a:pt x="387" y="68"/>
                    <a:pt x="120" y="32"/>
                    <a:pt x="1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Freeform 27"/>
            <p:cNvSpPr/>
            <p:nvPr>
              <p:custDataLst>
                <p:tags r:id="rId24"/>
              </p:custDataLst>
            </p:nvPr>
          </p:nvSpPr>
          <p:spPr bwMode="auto">
            <a:xfrm>
              <a:off x="3120" y="862"/>
              <a:ext cx="1148" cy="3157"/>
            </a:xfrm>
            <a:custGeom>
              <a:avLst/>
              <a:gdLst>
                <a:gd name="T0" fmla="*/ 443 w 1302"/>
                <a:gd name="T1" fmla="*/ 1692 h 3880"/>
                <a:gd name="T2" fmla="*/ 298 w 1302"/>
                <a:gd name="T3" fmla="*/ 1652 h 3880"/>
                <a:gd name="T4" fmla="*/ 135 w 1302"/>
                <a:gd name="T5" fmla="*/ 1403 h 3880"/>
                <a:gd name="T6" fmla="*/ 17 w 1302"/>
                <a:gd name="T7" fmla="*/ 765 h 3880"/>
                <a:gd name="T8" fmla="*/ 234 w 1302"/>
                <a:gd name="T9" fmla="*/ 252 h 3880"/>
                <a:gd name="T10" fmla="*/ 496 w 1302"/>
                <a:gd name="T11" fmla="*/ 41 h 3880"/>
                <a:gd name="T12" fmla="*/ 786 w 1302"/>
                <a:gd name="T13" fmla="*/ 2 h 38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3880">
                  <a:moveTo>
                    <a:pt x="732" y="3859"/>
                  </a:moveTo>
                  <a:cubicBezTo>
                    <a:pt x="692" y="3844"/>
                    <a:pt x="577" y="3880"/>
                    <a:pt x="492" y="3770"/>
                  </a:cubicBezTo>
                  <a:cubicBezTo>
                    <a:pt x="407" y="3660"/>
                    <a:pt x="299" y="3537"/>
                    <a:pt x="222" y="3200"/>
                  </a:cubicBezTo>
                  <a:cubicBezTo>
                    <a:pt x="145" y="2863"/>
                    <a:pt x="0" y="2182"/>
                    <a:pt x="27" y="1745"/>
                  </a:cubicBezTo>
                  <a:cubicBezTo>
                    <a:pt x="54" y="1308"/>
                    <a:pt x="255" y="850"/>
                    <a:pt x="387" y="575"/>
                  </a:cubicBezTo>
                  <a:cubicBezTo>
                    <a:pt x="519" y="300"/>
                    <a:pt x="670" y="190"/>
                    <a:pt x="822" y="95"/>
                  </a:cubicBezTo>
                  <a:cubicBezTo>
                    <a:pt x="974" y="0"/>
                    <a:pt x="1202" y="24"/>
                    <a:pt x="1302" y="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Freeform 28"/>
            <p:cNvSpPr/>
            <p:nvPr>
              <p:custDataLst>
                <p:tags r:id="rId25"/>
              </p:custDataLst>
            </p:nvPr>
          </p:nvSpPr>
          <p:spPr bwMode="auto">
            <a:xfrm>
              <a:off x="4493" y="1332"/>
              <a:ext cx="1267" cy="2988"/>
            </a:xfrm>
            <a:custGeom>
              <a:avLst/>
              <a:gdLst>
                <a:gd name="T0" fmla="*/ 0 w 1438"/>
                <a:gd name="T1" fmla="*/ 1294 h 3672"/>
                <a:gd name="T2" fmla="*/ 127 w 1438"/>
                <a:gd name="T3" fmla="*/ 1518 h 3672"/>
                <a:gd name="T4" fmla="*/ 408 w 1438"/>
                <a:gd name="T5" fmla="*/ 1564 h 3672"/>
                <a:gd name="T6" fmla="*/ 742 w 1438"/>
                <a:gd name="T7" fmla="*/ 1242 h 3672"/>
                <a:gd name="T8" fmla="*/ 841 w 1438"/>
                <a:gd name="T9" fmla="*/ 676 h 3672"/>
                <a:gd name="T10" fmla="*/ 589 w 1438"/>
                <a:gd name="T11" fmla="*/ 229 h 3672"/>
                <a:gd name="T12" fmla="*/ 307 w 1438"/>
                <a:gd name="T13" fmla="*/ 24 h 3672"/>
                <a:gd name="T14" fmla="*/ 82 w 1438"/>
                <a:gd name="T15" fmla="*/ 77 h 3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38" h="3672">
                  <a:moveTo>
                    <a:pt x="0" y="2951"/>
                  </a:moveTo>
                  <a:cubicBezTo>
                    <a:pt x="35" y="3036"/>
                    <a:pt x="98" y="3359"/>
                    <a:pt x="211" y="3462"/>
                  </a:cubicBezTo>
                  <a:cubicBezTo>
                    <a:pt x="324" y="3565"/>
                    <a:pt x="506" y="3672"/>
                    <a:pt x="676" y="3567"/>
                  </a:cubicBezTo>
                  <a:cubicBezTo>
                    <a:pt x="846" y="3462"/>
                    <a:pt x="1111" y="3169"/>
                    <a:pt x="1231" y="2832"/>
                  </a:cubicBezTo>
                  <a:cubicBezTo>
                    <a:pt x="1351" y="2495"/>
                    <a:pt x="1438" y="1927"/>
                    <a:pt x="1396" y="1542"/>
                  </a:cubicBezTo>
                  <a:cubicBezTo>
                    <a:pt x="1354" y="1157"/>
                    <a:pt x="1123" y="769"/>
                    <a:pt x="976" y="522"/>
                  </a:cubicBezTo>
                  <a:cubicBezTo>
                    <a:pt x="829" y="275"/>
                    <a:pt x="651" y="114"/>
                    <a:pt x="511" y="57"/>
                  </a:cubicBezTo>
                  <a:cubicBezTo>
                    <a:pt x="371" y="0"/>
                    <a:pt x="214" y="152"/>
                    <a:pt x="136" y="177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Freeform 29"/>
            <p:cNvSpPr/>
            <p:nvPr>
              <p:custDataLst>
                <p:tags r:id="rId26"/>
              </p:custDataLst>
            </p:nvPr>
          </p:nvSpPr>
          <p:spPr bwMode="auto">
            <a:xfrm>
              <a:off x="4622" y="1658"/>
              <a:ext cx="156" cy="379"/>
            </a:xfrm>
            <a:custGeom>
              <a:avLst/>
              <a:gdLst>
                <a:gd name="T0" fmla="*/ 14 w 156"/>
                <a:gd name="T1" fmla="*/ 379 h 379"/>
                <a:gd name="T2" fmla="*/ 126 w 156"/>
                <a:gd name="T3" fmla="*/ 295 h 379"/>
                <a:gd name="T4" fmla="*/ 155 w 156"/>
                <a:gd name="T5" fmla="*/ 210 h 379"/>
                <a:gd name="T6" fmla="*/ 130 w 156"/>
                <a:gd name="T7" fmla="*/ 118 h 379"/>
                <a:gd name="T8" fmla="*/ 0 w 156"/>
                <a:gd name="T9" fmla="*/ 0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379">
                  <a:moveTo>
                    <a:pt x="14" y="379"/>
                  </a:moveTo>
                  <a:cubicBezTo>
                    <a:pt x="33" y="365"/>
                    <a:pt x="102" y="323"/>
                    <a:pt x="126" y="295"/>
                  </a:cubicBezTo>
                  <a:cubicBezTo>
                    <a:pt x="150" y="267"/>
                    <a:pt x="154" y="239"/>
                    <a:pt x="155" y="210"/>
                  </a:cubicBezTo>
                  <a:cubicBezTo>
                    <a:pt x="156" y="181"/>
                    <a:pt x="156" y="153"/>
                    <a:pt x="130" y="118"/>
                  </a:cubicBezTo>
                  <a:cubicBezTo>
                    <a:pt x="104" y="83"/>
                    <a:pt x="27" y="25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30" name="Freeform 30"/>
            <p:cNvSpPr/>
            <p:nvPr>
              <p:custDataLst>
                <p:tags r:id="rId27"/>
              </p:custDataLst>
            </p:nvPr>
          </p:nvSpPr>
          <p:spPr bwMode="auto">
            <a:xfrm>
              <a:off x="4636" y="3077"/>
              <a:ext cx="408" cy="660"/>
            </a:xfrm>
            <a:custGeom>
              <a:avLst/>
              <a:gdLst>
                <a:gd name="T0" fmla="*/ 408 w 408"/>
                <a:gd name="T1" fmla="*/ 660 h 660"/>
                <a:gd name="T2" fmla="*/ 281 w 408"/>
                <a:gd name="T3" fmla="*/ 267 h 660"/>
                <a:gd name="T4" fmla="*/ 0 w 408"/>
                <a:gd name="T5" fmla="*/ 0 h 6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660">
                  <a:moveTo>
                    <a:pt x="408" y="660"/>
                  </a:moveTo>
                  <a:cubicBezTo>
                    <a:pt x="387" y="592"/>
                    <a:pt x="349" y="377"/>
                    <a:pt x="281" y="267"/>
                  </a:cubicBezTo>
                  <a:cubicBezTo>
                    <a:pt x="213" y="157"/>
                    <a:pt x="59" y="56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395595" y="1139190"/>
            <a:ext cx="6260465" cy="5236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 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有四个前驱节点：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 = 2</a:t>
            </a:r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new_idom = intersect (2, 1)</a:t>
            </a:r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= 1</a:t>
            </a:r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其余两个节点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doms 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尚未定义</a:t>
            </a:r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rcRect t="42423"/>
          <a:stretch>
            <a:fillRect/>
          </a:stretch>
        </p:blipFill>
        <p:spPr>
          <a:xfrm>
            <a:off x="0" y="4482465"/>
            <a:ext cx="7479665" cy="2287270"/>
          </a:xfrm>
          <a:prstGeom prst="rect">
            <a:avLst/>
          </a:prstGeom>
        </p:spPr>
      </p:pic>
      <p:sp>
        <p:nvSpPr>
          <p:cNvPr id="34" name="圆角矩形 33"/>
          <p:cNvSpPr/>
          <p:nvPr/>
        </p:nvSpPr>
        <p:spPr>
          <a:xfrm>
            <a:off x="887095" y="5327650"/>
            <a:ext cx="6592570" cy="560705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" name="内容占位符 30"/>
          <p:cNvGraphicFramePr/>
          <p:nvPr>
            <p:ph idx="1"/>
            <p:custDataLst>
              <p:tags r:id="rId1"/>
            </p:custDataLst>
          </p:nvPr>
        </p:nvGraphicFramePr>
        <p:xfrm>
          <a:off x="146685" y="1139190"/>
          <a:ext cx="4889500" cy="410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50"/>
                <a:gridCol w="2444750"/>
              </a:tblGrid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序号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直接支配节点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5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6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7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8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9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10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Dominators</a:t>
            </a:r>
            <a:endParaRPr lang="en-US" altLang="zh-CN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8740140" y="2289810"/>
            <a:ext cx="2915920" cy="4255770"/>
            <a:chOff x="3120" y="768"/>
            <a:chExt cx="2640" cy="3552"/>
          </a:xfrm>
        </p:grpSpPr>
        <p:sp>
          <p:nvSpPr>
            <p:cNvPr id="5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264" y="768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1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695" y="11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2</a:t>
              </a:r>
              <a:endParaRPr lang="zh-CN" altLang="en-US" sz="1600"/>
            </a:p>
          </p:txBody>
        </p:sp>
        <p:sp>
          <p:nvSpPr>
            <p:cNvPr id="7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264" y="1391"/>
              <a:ext cx="374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3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290" y="2015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4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35" y="2379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5</a:t>
              </a:r>
              <a:endParaRPr lang="zh-CN" altLang="en-US" sz="1600"/>
            </a:p>
          </p:txBody>
        </p:sp>
        <p:sp>
          <p:nvSpPr>
            <p:cNvPr id="10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821" y="2404"/>
              <a:ext cx="375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6</a:t>
              </a:r>
              <a:endParaRPr lang="zh-CN" altLang="en-US" sz="1600"/>
            </a:p>
          </p:txBody>
        </p:sp>
        <p:sp>
          <p:nvSpPr>
            <p:cNvPr id="11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279" y="2784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7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290" y="3380"/>
              <a:ext cx="375" cy="34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8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750" y="37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9</a:t>
              </a:r>
              <a:endParaRPr lang="zh-CN" altLang="en-US" sz="1600"/>
            </a:p>
          </p:txBody>
        </p:sp>
        <p:sp>
          <p:nvSpPr>
            <p:cNvPr id="14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834" y="3771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10</a:t>
              </a:r>
              <a:endParaRPr lang="zh-CN" altLang="en-US" sz="1600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017" y="1039"/>
              <a:ext cx="251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451" y="1110"/>
              <a:ext cx="0" cy="2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070" y="1393"/>
              <a:ext cx="200" cy="1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466" y="1744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043" y="2286"/>
              <a:ext cx="252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638" y="2284"/>
              <a:ext cx="252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083" y="2674"/>
              <a:ext cx="251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596" y="2688"/>
              <a:ext cx="252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4477" y="3126"/>
              <a:ext cx="0" cy="2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636" y="3665"/>
              <a:ext cx="254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4070" y="3665"/>
              <a:ext cx="253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>
              <p:custDataLst>
                <p:tags r:id="rId23"/>
              </p:custDataLst>
            </p:nvPr>
          </p:nvSpPr>
          <p:spPr bwMode="auto">
            <a:xfrm>
              <a:off x="4636" y="2147"/>
              <a:ext cx="743" cy="830"/>
            </a:xfrm>
            <a:custGeom>
              <a:avLst/>
              <a:gdLst>
                <a:gd name="T0" fmla="*/ 0 w 842"/>
                <a:gd name="T1" fmla="*/ 447 h 1020"/>
                <a:gd name="T2" fmla="*/ 309 w 842"/>
                <a:gd name="T3" fmla="*/ 389 h 1020"/>
                <a:gd name="T4" fmla="*/ 509 w 842"/>
                <a:gd name="T5" fmla="*/ 218 h 1020"/>
                <a:gd name="T6" fmla="*/ 319 w 842"/>
                <a:gd name="T7" fmla="*/ 66 h 1020"/>
                <a:gd name="T8" fmla="*/ 9 w 842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2" h="1020">
                  <a:moveTo>
                    <a:pt x="0" y="1020"/>
                  </a:moveTo>
                  <a:cubicBezTo>
                    <a:pt x="85" y="998"/>
                    <a:pt x="370" y="973"/>
                    <a:pt x="510" y="886"/>
                  </a:cubicBezTo>
                  <a:cubicBezTo>
                    <a:pt x="650" y="799"/>
                    <a:pt x="838" y="618"/>
                    <a:pt x="840" y="496"/>
                  </a:cubicBezTo>
                  <a:cubicBezTo>
                    <a:pt x="842" y="374"/>
                    <a:pt x="663" y="234"/>
                    <a:pt x="525" y="151"/>
                  </a:cubicBezTo>
                  <a:cubicBezTo>
                    <a:pt x="387" y="68"/>
                    <a:pt x="120" y="32"/>
                    <a:pt x="1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Freeform 27"/>
            <p:cNvSpPr/>
            <p:nvPr>
              <p:custDataLst>
                <p:tags r:id="rId24"/>
              </p:custDataLst>
            </p:nvPr>
          </p:nvSpPr>
          <p:spPr bwMode="auto">
            <a:xfrm>
              <a:off x="3120" y="862"/>
              <a:ext cx="1148" cy="3157"/>
            </a:xfrm>
            <a:custGeom>
              <a:avLst/>
              <a:gdLst>
                <a:gd name="T0" fmla="*/ 443 w 1302"/>
                <a:gd name="T1" fmla="*/ 1692 h 3880"/>
                <a:gd name="T2" fmla="*/ 298 w 1302"/>
                <a:gd name="T3" fmla="*/ 1652 h 3880"/>
                <a:gd name="T4" fmla="*/ 135 w 1302"/>
                <a:gd name="T5" fmla="*/ 1403 h 3880"/>
                <a:gd name="T6" fmla="*/ 17 w 1302"/>
                <a:gd name="T7" fmla="*/ 765 h 3880"/>
                <a:gd name="T8" fmla="*/ 234 w 1302"/>
                <a:gd name="T9" fmla="*/ 252 h 3880"/>
                <a:gd name="T10" fmla="*/ 496 w 1302"/>
                <a:gd name="T11" fmla="*/ 41 h 3880"/>
                <a:gd name="T12" fmla="*/ 786 w 1302"/>
                <a:gd name="T13" fmla="*/ 2 h 38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3880">
                  <a:moveTo>
                    <a:pt x="732" y="3859"/>
                  </a:moveTo>
                  <a:cubicBezTo>
                    <a:pt x="692" y="3844"/>
                    <a:pt x="577" y="3880"/>
                    <a:pt x="492" y="3770"/>
                  </a:cubicBezTo>
                  <a:cubicBezTo>
                    <a:pt x="407" y="3660"/>
                    <a:pt x="299" y="3537"/>
                    <a:pt x="222" y="3200"/>
                  </a:cubicBezTo>
                  <a:cubicBezTo>
                    <a:pt x="145" y="2863"/>
                    <a:pt x="0" y="2182"/>
                    <a:pt x="27" y="1745"/>
                  </a:cubicBezTo>
                  <a:cubicBezTo>
                    <a:pt x="54" y="1308"/>
                    <a:pt x="255" y="850"/>
                    <a:pt x="387" y="575"/>
                  </a:cubicBezTo>
                  <a:cubicBezTo>
                    <a:pt x="519" y="300"/>
                    <a:pt x="670" y="190"/>
                    <a:pt x="822" y="95"/>
                  </a:cubicBezTo>
                  <a:cubicBezTo>
                    <a:pt x="974" y="0"/>
                    <a:pt x="1202" y="24"/>
                    <a:pt x="1302" y="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Freeform 28"/>
            <p:cNvSpPr/>
            <p:nvPr>
              <p:custDataLst>
                <p:tags r:id="rId25"/>
              </p:custDataLst>
            </p:nvPr>
          </p:nvSpPr>
          <p:spPr bwMode="auto">
            <a:xfrm>
              <a:off x="4493" y="1332"/>
              <a:ext cx="1267" cy="2988"/>
            </a:xfrm>
            <a:custGeom>
              <a:avLst/>
              <a:gdLst>
                <a:gd name="T0" fmla="*/ 0 w 1438"/>
                <a:gd name="T1" fmla="*/ 1294 h 3672"/>
                <a:gd name="T2" fmla="*/ 127 w 1438"/>
                <a:gd name="T3" fmla="*/ 1518 h 3672"/>
                <a:gd name="T4" fmla="*/ 408 w 1438"/>
                <a:gd name="T5" fmla="*/ 1564 h 3672"/>
                <a:gd name="T6" fmla="*/ 742 w 1438"/>
                <a:gd name="T7" fmla="*/ 1242 h 3672"/>
                <a:gd name="T8" fmla="*/ 841 w 1438"/>
                <a:gd name="T9" fmla="*/ 676 h 3672"/>
                <a:gd name="T10" fmla="*/ 589 w 1438"/>
                <a:gd name="T11" fmla="*/ 229 h 3672"/>
                <a:gd name="T12" fmla="*/ 307 w 1438"/>
                <a:gd name="T13" fmla="*/ 24 h 3672"/>
                <a:gd name="T14" fmla="*/ 82 w 1438"/>
                <a:gd name="T15" fmla="*/ 77 h 3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38" h="3672">
                  <a:moveTo>
                    <a:pt x="0" y="2951"/>
                  </a:moveTo>
                  <a:cubicBezTo>
                    <a:pt x="35" y="3036"/>
                    <a:pt x="98" y="3359"/>
                    <a:pt x="211" y="3462"/>
                  </a:cubicBezTo>
                  <a:cubicBezTo>
                    <a:pt x="324" y="3565"/>
                    <a:pt x="506" y="3672"/>
                    <a:pt x="676" y="3567"/>
                  </a:cubicBezTo>
                  <a:cubicBezTo>
                    <a:pt x="846" y="3462"/>
                    <a:pt x="1111" y="3169"/>
                    <a:pt x="1231" y="2832"/>
                  </a:cubicBezTo>
                  <a:cubicBezTo>
                    <a:pt x="1351" y="2495"/>
                    <a:pt x="1438" y="1927"/>
                    <a:pt x="1396" y="1542"/>
                  </a:cubicBezTo>
                  <a:cubicBezTo>
                    <a:pt x="1354" y="1157"/>
                    <a:pt x="1123" y="769"/>
                    <a:pt x="976" y="522"/>
                  </a:cubicBezTo>
                  <a:cubicBezTo>
                    <a:pt x="829" y="275"/>
                    <a:pt x="651" y="114"/>
                    <a:pt x="511" y="57"/>
                  </a:cubicBezTo>
                  <a:cubicBezTo>
                    <a:pt x="371" y="0"/>
                    <a:pt x="214" y="152"/>
                    <a:pt x="136" y="177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Freeform 29"/>
            <p:cNvSpPr/>
            <p:nvPr>
              <p:custDataLst>
                <p:tags r:id="rId26"/>
              </p:custDataLst>
            </p:nvPr>
          </p:nvSpPr>
          <p:spPr bwMode="auto">
            <a:xfrm>
              <a:off x="4622" y="1658"/>
              <a:ext cx="156" cy="379"/>
            </a:xfrm>
            <a:custGeom>
              <a:avLst/>
              <a:gdLst>
                <a:gd name="T0" fmla="*/ 14 w 156"/>
                <a:gd name="T1" fmla="*/ 379 h 379"/>
                <a:gd name="T2" fmla="*/ 126 w 156"/>
                <a:gd name="T3" fmla="*/ 295 h 379"/>
                <a:gd name="T4" fmla="*/ 155 w 156"/>
                <a:gd name="T5" fmla="*/ 210 h 379"/>
                <a:gd name="T6" fmla="*/ 130 w 156"/>
                <a:gd name="T7" fmla="*/ 118 h 379"/>
                <a:gd name="T8" fmla="*/ 0 w 156"/>
                <a:gd name="T9" fmla="*/ 0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379">
                  <a:moveTo>
                    <a:pt x="14" y="379"/>
                  </a:moveTo>
                  <a:cubicBezTo>
                    <a:pt x="33" y="365"/>
                    <a:pt x="102" y="323"/>
                    <a:pt x="126" y="295"/>
                  </a:cubicBezTo>
                  <a:cubicBezTo>
                    <a:pt x="150" y="267"/>
                    <a:pt x="154" y="239"/>
                    <a:pt x="155" y="210"/>
                  </a:cubicBezTo>
                  <a:cubicBezTo>
                    <a:pt x="156" y="181"/>
                    <a:pt x="156" y="153"/>
                    <a:pt x="130" y="118"/>
                  </a:cubicBezTo>
                  <a:cubicBezTo>
                    <a:pt x="104" y="83"/>
                    <a:pt x="27" y="25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30" name="Freeform 30"/>
            <p:cNvSpPr/>
            <p:nvPr>
              <p:custDataLst>
                <p:tags r:id="rId27"/>
              </p:custDataLst>
            </p:nvPr>
          </p:nvSpPr>
          <p:spPr bwMode="auto">
            <a:xfrm>
              <a:off x="4636" y="3077"/>
              <a:ext cx="408" cy="660"/>
            </a:xfrm>
            <a:custGeom>
              <a:avLst/>
              <a:gdLst>
                <a:gd name="T0" fmla="*/ 408 w 408"/>
                <a:gd name="T1" fmla="*/ 660 h 660"/>
                <a:gd name="T2" fmla="*/ 281 w 408"/>
                <a:gd name="T3" fmla="*/ 267 h 660"/>
                <a:gd name="T4" fmla="*/ 0 w 408"/>
                <a:gd name="T5" fmla="*/ 0 h 6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660">
                  <a:moveTo>
                    <a:pt x="408" y="660"/>
                  </a:moveTo>
                  <a:cubicBezTo>
                    <a:pt x="387" y="592"/>
                    <a:pt x="349" y="377"/>
                    <a:pt x="281" y="267"/>
                  </a:cubicBezTo>
                  <a:cubicBezTo>
                    <a:pt x="213" y="157"/>
                    <a:pt x="59" y="56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395595" y="1139190"/>
            <a:ext cx="6260465" cy="5236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 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有四个前驱节点：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doms[3] = 1</a:t>
            </a:r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rcRect t="42423"/>
          <a:stretch>
            <a:fillRect/>
          </a:stretch>
        </p:blipFill>
        <p:spPr>
          <a:xfrm>
            <a:off x="0" y="4482465"/>
            <a:ext cx="7479665" cy="2287270"/>
          </a:xfrm>
          <a:prstGeom prst="rect">
            <a:avLst/>
          </a:prstGeom>
        </p:spPr>
      </p:pic>
      <p:sp>
        <p:nvSpPr>
          <p:cNvPr id="34" name="圆角矩形 33"/>
          <p:cNvSpPr/>
          <p:nvPr/>
        </p:nvSpPr>
        <p:spPr>
          <a:xfrm>
            <a:off x="565785" y="5888355"/>
            <a:ext cx="2715895" cy="882015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" name="内容占位符 30"/>
          <p:cNvGraphicFramePr/>
          <p:nvPr>
            <p:ph idx="1"/>
            <p:custDataLst>
              <p:tags r:id="rId1"/>
            </p:custDataLst>
          </p:nvPr>
        </p:nvGraphicFramePr>
        <p:xfrm>
          <a:off x="146685" y="1139190"/>
          <a:ext cx="4889500" cy="410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50"/>
                <a:gridCol w="2444750"/>
              </a:tblGrid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序号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直接支配节点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1-3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3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5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4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6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4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7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？</a:t>
                      </a:r>
                      <a:endParaRPr lang="zh-CN" altLang="en-US" sz="1800">
                        <a:solidFill>
                          <a:srgbClr val="FF0000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8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9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10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Dominators</a:t>
            </a:r>
            <a:endParaRPr lang="en-US" altLang="zh-CN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8740140" y="2289810"/>
            <a:ext cx="2915920" cy="4255770"/>
            <a:chOff x="3120" y="768"/>
            <a:chExt cx="2640" cy="3552"/>
          </a:xfrm>
        </p:grpSpPr>
        <p:sp>
          <p:nvSpPr>
            <p:cNvPr id="5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264" y="768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1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695" y="11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2</a:t>
              </a:r>
              <a:endParaRPr lang="zh-CN" altLang="en-US" sz="1600"/>
            </a:p>
          </p:txBody>
        </p:sp>
        <p:sp>
          <p:nvSpPr>
            <p:cNvPr id="7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264" y="1391"/>
              <a:ext cx="374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3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290" y="2015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4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35" y="2379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5</a:t>
              </a:r>
              <a:endParaRPr lang="zh-CN" altLang="en-US" sz="1600"/>
            </a:p>
          </p:txBody>
        </p:sp>
        <p:sp>
          <p:nvSpPr>
            <p:cNvPr id="10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821" y="2404"/>
              <a:ext cx="375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6</a:t>
              </a:r>
              <a:endParaRPr lang="zh-CN" altLang="en-US" sz="1600"/>
            </a:p>
          </p:txBody>
        </p:sp>
        <p:sp>
          <p:nvSpPr>
            <p:cNvPr id="11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279" y="2784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7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290" y="3380"/>
              <a:ext cx="375" cy="34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8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750" y="37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9</a:t>
              </a:r>
              <a:endParaRPr lang="zh-CN" altLang="en-US" sz="1600"/>
            </a:p>
          </p:txBody>
        </p:sp>
        <p:sp>
          <p:nvSpPr>
            <p:cNvPr id="14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834" y="3771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10</a:t>
              </a:r>
              <a:endParaRPr lang="zh-CN" altLang="en-US" sz="1600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017" y="1039"/>
              <a:ext cx="251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451" y="1110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070" y="1393"/>
              <a:ext cx="20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466" y="1744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043" y="2286"/>
              <a:ext cx="252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638" y="2284"/>
              <a:ext cx="252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083" y="2674"/>
              <a:ext cx="251" cy="15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596" y="2688"/>
              <a:ext cx="252" cy="15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4477" y="3126"/>
              <a:ext cx="0" cy="2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636" y="3665"/>
              <a:ext cx="254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4070" y="3665"/>
              <a:ext cx="253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>
              <p:custDataLst>
                <p:tags r:id="rId23"/>
              </p:custDataLst>
            </p:nvPr>
          </p:nvSpPr>
          <p:spPr bwMode="auto">
            <a:xfrm>
              <a:off x="4636" y="2147"/>
              <a:ext cx="743" cy="830"/>
            </a:xfrm>
            <a:custGeom>
              <a:avLst/>
              <a:gdLst>
                <a:gd name="T0" fmla="*/ 0 w 842"/>
                <a:gd name="T1" fmla="*/ 447 h 1020"/>
                <a:gd name="T2" fmla="*/ 309 w 842"/>
                <a:gd name="T3" fmla="*/ 389 h 1020"/>
                <a:gd name="T4" fmla="*/ 509 w 842"/>
                <a:gd name="T5" fmla="*/ 218 h 1020"/>
                <a:gd name="T6" fmla="*/ 319 w 842"/>
                <a:gd name="T7" fmla="*/ 66 h 1020"/>
                <a:gd name="T8" fmla="*/ 9 w 842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2" h="1020">
                  <a:moveTo>
                    <a:pt x="0" y="1020"/>
                  </a:moveTo>
                  <a:cubicBezTo>
                    <a:pt x="85" y="998"/>
                    <a:pt x="370" y="973"/>
                    <a:pt x="510" y="886"/>
                  </a:cubicBezTo>
                  <a:cubicBezTo>
                    <a:pt x="650" y="799"/>
                    <a:pt x="838" y="618"/>
                    <a:pt x="840" y="496"/>
                  </a:cubicBezTo>
                  <a:cubicBezTo>
                    <a:pt x="842" y="374"/>
                    <a:pt x="663" y="234"/>
                    <a:pt x="525" y="151"/>
                  </a:cubicBezTo>
                  <a:cubicBezTo>
                    <a:pt x="387" y="68"/>
                    <a:pt x="120" y="32"/>
                    <a:pt x="1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Freeform 27"/>
            <p:cNvSpPr/>
            <p:nvPr>
              <p:custDataLst>
                <p:tags r:id="rId24"/>
              </p:custDataLst>
            </p:nvPr>
          </p:nvSpPr>
          <p:spPr bwMode="auto">
            <a:xfrm>
              <a:off x="3120" y="862"/>
              <a:ext cx="1148" cy="3157"/>
            </a:xfrm>
            <a:custGeom>
              <a:avLst/>
              <a:gdLst>
                <a:gd name="T0" fmla="*/ 443 w 1302"/>
                <a:gd name="T1" fmla="*/ 1692 h 3880"/>
                <a:gd name="T2" fmla="*/ 298 w 1302"/>
                <a:gd name="T3" fmla="*/ 1652 h 3880"/>
                <a:gd name="T4" fmla="*/ 135 w 1302"/>
                <a:gd name="T5" fmla="*/ 1403 h 3880"/>
                <a:gd name="T6" fmla="*/ 17 w 1302"/>
                <a:gd name="T7" fmla="*/ 765 h 3880"/>
                <a:gd name="T8" fmla="*/ 234 w 1302"/>
                <a:gd name="T9" fmla="*/ 252 h 3880"/>
                <a:gd name="T10" fmla="*/ 496 w 1302"/>
                <a:gd name="T11" fmla="*/ 41 h 3880"/>
                <a:gd name="T12" fmla="*/ 786 w 1302"/>
                <a:gd name="T13" fmla="*/ 2 h 38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3880">
                  <a:moveTo>
                    <a:pt x="732" y="3859"/>
                  </a:moveTo>
                  <a:cubicBezTo>
                    <a:pt x="692" y="3844"/>
                    <a:pt x="577" y="3880"/>
                    <a:pt x="492" y="3770"/>
                  </a:cubicBezTo>
                  <a:cubicBezTo>
                    <a:pt x="407" y="3660"/>
                    <a:pt x="299" y="3537"/>
                    <a:pt x="222" y="3200"/>
                  </a:cubicBezTo>
                  <a:cubicBezTo>
                    <a:pt x="145" y="2863"/>
                    <a:pt x="0" y="2182"/>
                    <a:pt x="27" y="1745"/>
                  </a:cubicBezTo>
                  <a:cubicBezTo>
                    <a:pt x="54" y="1308"/>
                    <a:pt x="255" y="850"/>
                    <a:pt x="387" y="575"/>
                  </a:cubicBezTo>
                  <a:cubicBezTo>
                    <a:pt x="519" y="300"/>
                    <a:pt x="670" y="190"/>
                    <a:pt x="822" y="95"/>
                  </a:cubicBezTo>
                  <a:cubicBezTo>
                    <a:pt x="974" y="0"/>
                    <a:pt x="1202" y="24"/>
                    <a:pt x="1302" y="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Freeform 28"/>
            <p:cNvSpPr/>
            <p:nvPr>
              <p:custDataLst>
                <p:tags r:id="rId25"/>
              </p:custDataLst>
            </p:nvPr>
          </p:nvSpPr>
          <p:spPr bwMode="auto">
            <a:xfrm>
              <a:off x="4493" y="1332"/>
              <a:ext cx="1267" cy="2988"/>
            </a:xfrm>
            <a:custGeom>
              <a:avLst/>
              <a:gdLst>
                <a:gd name="T0" fmla="*/ 0 w 1438"/>
                <a:gd name="T1" fmla="*/ 1294 h 3672"/>
                <a:gd name="T2" fmla="*/ 127 w 1438"/>
                <a:gd name="T3" fmla="*/ 1518 h 3672"/>
                <a:gd name="T4" fmla="*/ 408 w 1438"/>
                <a:gd name="T5" fmla="*/ 1564 h 3672"/>
                <a:gd name="T6" fmla="*/ 742 w 1438"/>
                <a:gd name="T7" fmla="*/ 1242 h 3672"/>
                <a:gd name="T8" fmla="*/ 841 w 1438"/>
                <a:gd name="T9" fmla="*/ 676 h 3672"/>
                <a:gd name="T10" fmla="*/ 589 w 1438"/>
                <a:gd name="T11" fmla="*/ 229 h 3672"/>
                <a:gd name="T12" fmla="*/ 307 w 1438"/>
                <a:gd name="T13" fmla="*/ 24 h 3672"/>
                <a:gd name="T14" fmla="*/ 82 w 1438"/>
                <a:gd name="T15" fmla="*/ 77 h 3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38" h="3672">
                  <a:moveTo>
                    <a:pt x="0" y="2951"/>
                  </a:moveTo>
                  <a:cubicBezTo>
                    <a:pt x="35" y="3036"/>
                    <a:pt x="98" y="3359"/>
                    <a:pt x="211" y="3462"/>
                  </a:cubicBezTo>
                  <a:cubicBezTo>
                    <a:pt x="324" y="3565"/>
                    <a:pt x="506" y="3672"/>
                    <a:pt x="676" y="3567"/>
                  </a:cubicBezTo>
                  <a:cubicBezTo>
                    <a:pt x="846" y="3462"/>
                    <a:pt x="1111" y="3169"/>
                    <a:pt x="1231" y="2832"/>
                  </a:cubicBezTo>
                  <a:cubicBezTo>
                    <a:pt x="1351" y="2495"/>
                    <a:pt x="1438" y="1927"/>
                    <a:pt x="1396" y="1542"/>
                  </a:cubicBezTo>
                  <a:cubicBezTo>
                    <a:pt x="1354" y="1157"/>
                    <a:pt x="1123" y="769"/>
                    <a:pt x="976" y="522"/>
                  </a:cubicBezTo>
                  <a:cubicBezTo>
                    <a:pt x="829" y="275"/>
                    <a:pt x="651" y="114"/>
                    <a:pt x="511" y="57"/>
                  </a:cubicBezTo>
                  <a:cubicBezTo>
                    <a:pt x="371" y="0"/>
                    <a:pt x="214" y="152"/>
                    <a:pt x="136" y="17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Freeform 29"/>
            <p:cNvSpPr/>
            <p:nvPr>
              <p:custDataLst>
                <p:tags r:id="rId26"/>
              </p:custDataLst>
            </p:nvPr>
          </p:nvSpPr>
          <p:spPr bwMode="auto">
            <a:xfrm>
              <a:off x="4622" y="1658"/>
              <a:ext cx="156" cy="379"/>
            </a:xfrm>
            <a:custGeom>
              <a:avLst/>
              <a:gdLst>
                <a:gd name="T0" fmla="*/ 14 w 156"/>
                <a:gd name="T1" fmla="*/ 379 h 379"/>
                <a:gd name="T2" fmla="*/ 126 w 156"/>
                <a:gd name="T3" fmla="*/ 295 h 379"/>
                <a:gd name="T4" fmla="*/ 155 w 156"/>
                <a:gd name="T5" fmla="*/ 210 h 379"/>
                <a:gd name="T6" fmla="*/ 130 w 156"/>
                <a:gd name="T7" fmla="*/ 118 h 379"/>
                <a:gd name="T8" fmla="*/ 0 w 156"/>
                <a:gd name="T9" fmla="*/ 0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379">
                  <a:moveTo>
                    <a:pt x="14" y="379"/>
                  </a:moveTo>
                  <a:cubicBezTo>
                    <a:pt x="33" y="365"/>
                    <a:pt x="102" y="323"/>
                    <a:pt x="126" y="295"/>
                  </a:cubicBezTo>
                  <a:cubicBezTo>
                    <a:pt x="150" y="267"/>
                    <a:pt x="154" y="239"/>
                    <a:pt x="155" y="210"/>
                  </a:cubicBezTo>
                  <a:cubicBezTo>
                    <a:pt x="156" y="181"/>
                    <a:pt x="156" y="153"/>
                    <a:pt x="130" y="118"/>
                  </a:cubicBezTo>
                  <a:cubicBezTo>
                    <a:pt x="104" y="83"/>
                    <a:pt x="27" y="25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30" name="Freeform 30"/>
            <p:cNvSpPr/>
            <p:nvPr>
              <p:custDataLst>
                <p:tags r:id="rId27"/>
              </p:custDataLst>
            </p:nvPr>
          </p:nvSpPr>
          <p:spPr bwMode="auto">
            <a:xfrm>
              <a:off x="4636" y="3077"/>
              <a:ext cx="408" cy="660"/>
            </a:xfrm>
            <a:custGeom>
              <a:avLst/>
              <a:gdLst>
                <a:gd name="T0" fmla="*/ 408 w 408"/>
                <a:gd name="T1" fmla="*/ 660 h 660"/>
                <a:gd name="T2" fmla="*/ 281 w 408"/>
                <a:gd name="T3" fmla="*/ 267 h 660"/>
                <a:gd name="T4" fmla="*/ 0 w 408"/>
                <a:gd name="T5" fmla="*/ 0 h 6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660">
                  <a:moveTo>
                    <a:pt x="408" y="660"/>
                  </a:moveTo>
                  <a:cubicBezTo>
                    <a:pt x="387" y="592"/>
                    <a:pt x="349" y="377"/>
                    <a:pt x="281" y="267"/>
                  </a:cubicBezTo>
                  <a:cubicBezTo>
                    <a:pt x="213" y="157"/>
                    <a:pt x="59" y="56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sp>
        <p:nvSpPr>
          <p:cNvPr id="32" name="文本框 31"/>
          <p:cNvSpPr txBox="1"/>
          <p:nvPr>
            <p:custDataLst>
              <p:tags r:id="rId28"/>
            </p:custDataLst>
          </p:nvPr>
        </p:nvSpPr>
        <p:spPr>
          <a:xfrm>
            <a:off x="5395595" y="1139190"/>
            <a:ext cx="6260465" cy="5236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 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有三个前驱节点：</a:t>
            </a:r>
            <a:r>
              <a:rPr kumimoji="1" 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new_idom = 5</a:t>
            </a:r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/>
          <a:srcRect t="42423"/>
          <a:stretch>
            <a:fillRect/>
          </a:stretch>
        </p:blipFill>
        <p:spPr>
          <a:xfrm>
            <a:off x="0" y="4482465"/>
            <a:ext cx="7479665" cy="2287270"/>
          </a:xfrm>
          <a:prstGeom prst="rect">
            <a:avLst/>
          </a:prstGeom>
        </p:spPr>
      </p:pic>
      <p:sp>
        <p:nvSpPr>
          <p:cNvPr id="34" name="圆角矩形 33"/>
          <p:cNvSpPr/>
          <p:nvPr>
            <p:custDataLst>
              <p:tags r:id="rId31"/>
            </p:custDataLst>
          </p:nvPr>
        </p:nvSpPr>
        <p:spPr>
          <a:xfrm>
            <a:off x="539750" y="4767580"/>
            <a:ext cx="6592570" cy="288925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Dominators</a:t>
            </a:r>
            <a:endParaRPr lang="en-US" altLang="zh-CN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8740140" y="2289810"/>
            <a:ext cx="2915920" cy="4255770"/>
            <a:chOff x="3120" y="768"/>
            <a:chExt cx="2640" cy="3552"/>
          </a:xfrm>
        </p:grpSpPr>
        <p:sp>
          <p:nvSpPr>
            <p:cNvPr id="5" name="Oval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264" y="768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1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95" y="11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2</a:t>
              </a:r>
              <a:endParaRPr lang="zh-CN" altLang="en-US" sz="1600"/>
            </a:p>
          </p:txBody>
        </p:sp>
        <p:sp>
          <p:nvSpPr>
            <p:cNvPr id="7" name="Oval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64" y="1391"/>
              <a:ext cx="374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3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290" y="2015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4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35" y="2379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5</a:t>
              </a:r>
              <a:endParaRPr lang="zh-CN" altLang="en-US" sz="1600"/>
            </a:p>
          </p:txBody>
        </p:sp>
        <p:sp>
          <p:nvSpPr>
            <p:cNvPr id="10" name="Oval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21" y="2404"/>
              <a:ext cx="375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6</a:t>
              </a:r>
              <a:endParaRPr lang="zh-CN" altLang="en-US" sz="1600"/>
            </a:p>
          </p:txBody>
        </p:sp>
        <p:sp>
          <p:nvSpPr>
            <p:cNvPr id="11" name="Oval 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279" y="2784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7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290" y="3380"/>
              <a:ext cx="375" cy="34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8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750" y="37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9</a:t>
              </a:r>
              <a:endParaRPr lang="zh-CN" altLang="en-US" sz="1600"/>
            </a:p>
          </p:txBody>
        </p:sp>
        <p:sp>
          <p:nvSpPr>
            <p:cNvPr id="14" name="Oval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834" y="3771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10</a:t>
              </a:r>
              <a:endParaRPr lang="zh-CN" altLang="en-US" sz="1600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017" y="1039"/>
              <a:ext cx="251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4451" y="1110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070" y="1393"/>
              <a:ext cx="20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466" y="1744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043" y="2286"/>
              <a:ext cx="252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638" y="2284"/>
              <a:ext cx="252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083" y="2674"/>
              <a:ext cx="251" cy="15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596" y="2688"/>
              <a:ext cx="252" cy="15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4477" y="3126"/>
              <a:ext cx="0" cy="2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4636" y="3665"/>
              <a:ext cx="254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4070" y="3665"/>
              <a:ext cx="253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>
              <p:custDataLst>
                <p:tags r:id="rId22"/>
              </p:custDataLst>
            </p:nvPr>
          </p:nvSpPr>
          <p:spPr bwMode="auto">
            <a:xfrm>
              <a:off x="4636" y="2147"/>
              <a:ext cx="743" cy="830"/>
            </a:xfrm>
            <a:custGeom>
              <a:avLst/>
              <a:gdLst>
                <a:gd name="T0" fmla="*/ 0 w 842"/>
                <a:gd name="T1" fmla="*/ 447 h 1020"/>
                <a:gd name="T2" fmla="*/ 309 w 842"/>
                <a:gd name="T3" fmla="*/ 389 h 1020"/>
                <a:gd name="T4" fmla="*/ 509 w 842"/>
                <a:gd name="T5" fmla="*/ 218 h 1020"/>
                <a:gd name="T6" fmla="*/ 319 w 842"/>
                <a:gd name="T7" fmla="*/ 66 h 1020"/>
                <a:gd name="T8" fmla="*/ 9 w 842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2" h="1020">
                  <a:moveTo>
                    <a:pt x="0" y="1020"/>
                  </a:moveTo>
                  <a:cubicBezTo>
                    <a:pt x="85" y="998"/>
                    <a:pt x="370" y="973"/>
                    <a:pt x="510" y="886"/>
                  </a:cubicBezTo>
                  <a:cubicBezTo>
                    <a:pt x="650" y="799"/>
                    <a:pt x="838" y="618"/>
                    <a:pt x="840" y="496"/>
                  </a:cubicBezTo>
                  <a:cubicBezTo>
                    <a:pt x="842" y="374"/>
                    <a:pt x="663" y="234"/>
                    <a:pt x="525" y="151"/>
                  </a:cubicBezTo>
                  <a:cubicBezTo>
                    <a:pt x="387" y="68"/>
                    <a:pt x="120" y="32"/>
                    <a:pt x="1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Freeform 27"/>
            <p:cNvSpPr/>
            <p:nvPr>
              <p:custDataLst>
                <p:tags r:id="rId23"/>
              </p:custDataLst>
            </p:nvPr>
          </p:nvSpPr>
          <p:spPr bwMode="auto">
            <a:xfrm>
              <a:off x="3120" y="862"/>
              <a:ext cx="1148" cy="3157"/>
            </a:xfrm>
            <a:custGeom>
              <a:avLst/>
              <a:gdLst>
                <a:gd name="T0" fmla="*/ 443 w 1302"/>
                <a:gd name="T1" fmla="*/ 1692 h 3880"/>
                <a:gd name="T2" fmla="*/ 298 w 1302"/>
                <a:gd name="T3" fmla="*/ 1652 h 3880"/>
                <a:gd name="T4" fmla="*/ 135 w 1302"/>
                <a:gd name="T5" fmla="*/ 1403 h 3880"/>
                <a:gd name="T6" fmla="*/ 17 w 1302"/>
                <a:gd name="T7" fmla="*/ 765 h 3880"/>
                <a:gd name="T8" fmla="*/ 234 w 1302"/>
                <a:gd name="T9" fmla="*/ 252 h 3880"/>
                <a:gd name="T10" fmla="*/ 496 w 1302"/>
                <a:gd name="T11" fmla="*/ 41 h 3880"/>
                <a:gd name="T12" fmla="*/ 786 w 1302"/>
                <a:gd name="T13" fmla="*/ 2 h 38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3880">
                  <a:moveTo>
                    <a:pt x="732" y="3859"/>
                  </a:moveTo>
                  <a:cubicBezTo>
                    <a:pt x="692" y="3844"/>
                    <a:pt x="577" y="3880"/>
                    <a:pt x="492" y="3770"/>
                  </a:cubicBezTo>
                  <a:cubicBezTo>
                    <a:pt x="407" y="3660"/>
                    <a:pt x="299" y="3537"/>
                    <a:pt x="222" y="3200"/>
                  </a:cubicBezTo>
                  <a:cubicBezTo>
                    <a:pt x="145" y="2863"/>
                    <a:pt x="0" y="2182"/>
                    <a:pt x="27" y="1745"/>
                  </a:cubicBezTo>
                  <a:cubicBezTo>
                    <a:pt x="54" y="1308"/>
                    <a:pt x="255" y="850"/>
                    <a:pt x="387" y="575"/>
                  </a:cubicBezTo>
                  <a:cubicBezTo>
                    <a:pt x="519" y="300"/>
                    <a:pt x="670" y="190"/>
                    <a:pt x="822" y="95"/>
                  </a:cubicBezTo>
                  <a:cubicBezTo>
                    <a:pt x="974" y="0"/>
                    <a:pt x="1202" y="24"/>
                    <a:pt x="1302" y="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Freeform 28"/>
            <p:cNvSpPr/>
            <p:nvPr>
              <p:custDataLst>
                <p:tags r:id="rId24"/>
              </p:custDataLst>
            </p:nvPr>
          </p:nvSpPr>
          <p:spPr bwMode="auto">
            <a:xfrm>
              <a:off x="4493" y="1332"/>
              <a:ext cx="1267" cy="2988"/>
            </a:xfrm>
            <a:custGeom>
              <a:avLst/>
              <a:gdLst>
                <a:gd name="T0" fmla="*/ 0 w 1438"/>
                <a:gd name="T1" fmla="*/ 1294 h 3672"/>
                <a:gd name="T2" fmla="*/ 127 w 1438"/>
                <a:gd name="T3" fmla="*/ 1518 h 3672"/>
                <a:gd name="T4" fmla="*/ 408 w 1438"/>
                <a:gd name="T5" fmla="*/ 1564 h 3672"/>
                <a:gd name="T6" fmla="*/ 742 w 1438"/>
                <a:gd name="T7" fmla="*/ 1242 h 3672"/>
                <a:gd name="T8" fmla="*/ 841 w 1438"/>
                <a:gd name="T9" fmla="*/ 676 h 3672"/>
                <a:gd name="T10" fmla="*/ 589 w 1438"/>
                <a:gd name="T11" fmla="*/ 229 h 3672"/>
                <a:gd name="T12" fmla="*/ 307 w 1438"/>
                <a:gd name="T13" fmla="*/ 24 h 3672"/>
                <a:gd name="T14" fmla="*/ 82 w 1438"/>
                <a:gd name="T15" fmla="*/ 77 h 3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38" h="3672">
                  <a:moveTo>
                    <a:pt x="0" y="2951"/>
                  </a:moveTo>
                  <a:cubicBezTo>
                    <a:pt x="35" y="3036"/>
                    <a:pt x="98" y="3359"/>
                    <a:pt x="211" y="3462"/>
                  </a:cubicBezTo>
                  <a:cubicBezTo>
                    <a:pt x="324" y="3565"/>
                    <a:pt x="506" y="3672"/>
                    <a:pt x="676" y="3567"/>
                  </a:cubicBezTo>
                  <a:cubicBezTo>
                    <a:pt x="846" y="3462"/>
                    <a:pt x="1111" y="3169"/>
                    <a:pt x="1231" y="2832"/>
                  </a:cubicBezTo>
                  <a:cubicBezTo>
                    <a:pt x="1351" y="2495"/>
                    <a:pt x="1438" y="1927"/>
                    <a:pt x="1396" y="1542"/>
                  </a:cubicBezTo>
                  <a:cubicBezTo>
                    <a:pt x="1354" y="1157"/>
                    <a:pt x="1123" y="769"/>
                    <a:pt x="976" y="522"/>
                  </a:cubicBezTo>
                  <a:cubicBezTo>
                    <a:pt x="829" y="275"/>
                    <a:pt x="651" y="114"/>
                    <a:pt x="511" y="57"/>
                  </a:cubicBezTo>
                  <a:cubicBezTo>
                    <a:pt x="371" y="0"/>
                    <a:pt x="214" y="152"/>
                    <a:pt x="136" y="17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Freeform 29"/>
            <p:cNvSpPr/>
            <p:nvPr>
              <p:custDataLst>
                <p:tags r:id="rId25"/>
              </p:custDataLst>
            </p:nvPr>
          </p:nvSpPr>
          <p:spPr bwMode="auto">
            <a:xfrm>
              <a:off x="4622" y="1658"/>
              <a:ext cx="156" cy="379"/>
            </a:xfrm>
            <a:custGeom>
              <a:avLst/>
              <a:gdLst>
                <a:gd name="T0" fmla="*/ 14 w 156"/>
                <a:gd name="T1" fmla="*/ 379 h 379"/>
                <a:gd name="T2" fmla="*/ 126 w 156"/>
                <a:gd name="T3" fmla="*/ 295 h 379"/>
                <a:gd name="T4" fmla="*/ 155 w 156"/>
                <a:gd name="T5" fmla="*/ 210 h 379"/>
                <a:gd name="T6" fmla="*/ 130 w 156"/>
                <a:gd name="T7" fmla="*/ 118 h 379"/>
                <a:gd name="T8" fmla="*/ 0 w 156"/>
                <a:gd name="T9" fmla="*/ 0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379">
                  <a:moveTo>
                    <a:pt x="14" y="379"/>
                  </a:moveTo>
                  <a:cubicBezTo>
                    <a:pt x="33" y="365"/>
                    <a:pt x="102" y="323"/>
                    <a:pt x="126" y="295"/>
                  </a:cubicBezTo>
                  <a:cubicBezTo>
                    <a:pt x="150" y="267"/>
                    <a:pt x="154" y="239"/>
                    <a:pt x="155" y="210"/>
                  </a:cubicBezTo>
                  <a:cubicBezTo>
                    <a:pt x="156" y="181"/>
                    <a:pt x="156" y="153"/>
                    <a:pt x="130" y="118"/>
                  </a:cubicBezTo>
                  <a:cubicBezTo>
                    <a:pt x="104" y="83"/>
                    <a:pt x="27" y="25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30" name="Freeform 30"/>
            <p:cNvSpPr/>
            <p:nvPr>
              <p:custDataLst>
                <p:tags r:id="rId26"/>
              </p:custDataLst>
            </p:nvPr>
          </p:nvSpPr>
          <p:spPr bwMode="auto">
            <a:xfrm>
              <a:off x="4636" y="3077"/>
              <a:ext cx="408" cy="660"/>
            </a:xfrm>
            <a:custGeom>
              <a:avLst/>
              <a:gdLst>
                <a:gd name="T0" fmla="*/ 408 w 408"/>
                <a:gd name="T1" fmla="*/ 660 h 660"/>
                <a:gd name="T2" fmla="*/ 281 w 408"/>
                <a:gd name="T3" fmla="*/ 267 h 660"/>
                <a:gd name="T4" fmla="*/ 0 w 408"/>
                <a:gd name="T5" fmla="*/ 0 h 6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660">
                  <a:moveTo>
                    <a:pt x="408" y="660"/>
                  </a:moveTo>
                  <a:cubicBezTo>
                    <a:pt x="387" y="592"/>
                    <a:pt x="349" y="377"/>
                    <a:pt x="281" y="267"/>
                  </a:cubicBezTo>
                  <a:cubicBezTo>
                    <a:pt x="213" y="157"/>
                    <a:pt x="59" y="56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sp>
        <p:nvSpPr>
          <p:cNvPr id="32" name="文本框 31"/>
          <p:cNvSpPr txBox="1"/>
          <p:nvPr>
            <p:custDataLst>
              <p:tags r:id="rId27"/>
            </p:custDataLst>
          </p:nvPr>
        </p:nvSpPr>
        <p:spPr>
          <a:xfrm>
            <a:off x="5405120" y="1139190"/>
            <a:ext cx="6260465" cy="5236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 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有三个前驱节点：</a:t>
            </a:r>
            <a:r>
              <a:rPr kumimoji="1" 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 = 6</a:t>
            </a:r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new_idom = intersect (5, 6)</a:t>
            </a:r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= 4</a:t>
            </a:r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doms[10]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尚未定义</a:t>
            </a:r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" name="表格 32"/>
          <p:cNvGraphicFramePr/>
          <p:nvPr>
            <p:custDataLst>
              <p:tags r:id="rId28"/>
            </p:custDataLst>
          </p:nvPr>
        </p:nvGraphicFramePr>
        <p:xfrm>
          <a:off x="146685" y="1139190"/>
          <a:ext cx="4889500" cy="410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50"/>
                <a:gridCol w="2444750"/>
              </a:tblGrid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序号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直接支配节点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1-3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3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5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4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6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4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7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？</a:t>
                      </a:r>
                      <a:endParaRPr lang="zh-CN" altLang="en-US" sz="1800">
                        <a:solidFill>
                          <a:srgbClr val="FF0000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8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9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10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4" name="图片 33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/>
          <a:srcRect t="42423"/>
          <a:stretch>
            <a:fillRect/>
          </a:stretch>
        </p:blipFill>
        <p:spPr>
          <a:xfrm>
            <a:off x="0" y="4482465"/>
            <a:ext cx="7479665" cy="2287270"/>
          </a:xfrm>
          <a:prstGeom prst="rect">
            <a:avLst/>
          </a:prstGeom>
        </p:spPr>
      </p:pic>
      <p:sp>
        <p:nvSpPr>
          <p:cNvPr id="35" name="圆角矩形 34"/>
          <p:cNvSpPr/>
          <p:nvPr>
            <p:custDataLst>
              <p:tags r:id="rId31"/>
            </p:custDataLst>
          </p:nvPr>
        </p:nvSpPr>
        <p:spPr>
          <a:xfrm>
            <a:off x="539750" y="5056505"/>
            <a:ext cx="6940550" cy="894715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机器无关的代码优化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是中间代码优化的基本单元，执行编译器的转换和优化。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就是“遍历一遍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，可以同时对它做一些操作”的意思。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分析型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进行分析，得到一些数据流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控制流信息，用于后续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使用，如循环查找。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转换型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进行等价变化，提升代码性能，如常量传播。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优化目标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运行时间更短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占用空间更小</a:t>
            </a:r>
            <a:endParaRPr lang="en-US" altLang="zh-CN"/>
          </a:p>
          <a:p>
            <a:pPr marL="311150" lvl="1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Pass</a:t>
            </a:r>
            <a:r>
              <a:rPr lang="zh-CN" altLang="en-US"/>
              <a:t>的概念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Dominators</a:t>
            </a:r>
            <a:endParaRPr lang="en-US" altLang="zh-CN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8740140" y="2289810"/>
            <a:ext cx="2915920" cy="4255770"/>
            <a:chOff x="3120" y="768"/>
            <a:chExt cx="2640" cy="3552"/>
          </a:xfrm>
        </p:grpSpPr>
        <p:sp>
          <p:nvSpPr>
            <p:cNvPr id="5" name="Oval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264" y="768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1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95" y="11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2</a:t>
              </a:r>
              <a:endParaRPr lang="zh-CN" altLang="en-US" sz="1600"/>
            </a:p>
          </p:txBody>
        </p:sp>
        <p:sp>
          <p:nvSpPr>
            <p:cNvPr id="7" name="Oval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64" y="1391"/>
              <a:ext cx="374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3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290" y="2015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4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35" y="2379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5</a:t>
              </a:r>
              <a:endParaRPr lang="zh-CN" altLang="en-US" sz="1600"/>
            </a:p>
          </p:txBody>
        </p:sp>
        <p:sp>
          <p:nvSpPr>
            <p:cNvPr id="10" name="Oval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21" y="2404"/>
              <a:ext cx="375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6</a:t>
              </a:r>
              <a:endParaRPr lang="zh-CN" altLang="en-US" sz="1600"/>
            </a:p>
          </p:txBody>
        </p:sp>
        <p:sp>
          <p:nvSpPr>
            <p:cNvPr id="11" name="Oval 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279" y="2784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7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290" y="3380"/>
              <a:ext cx="375" cy="34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8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750" y="37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9</a:t>
              </a:r>
              <a:endParaRPr lang="zh-CN" altLang="en-US" sz="1600"/>
            </a:p>
          </p:txBody>
        </p:sp>
        <p:sp>
          <p:nvSpPr>
            <p:cNvPr id="14" name="Oval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834" y="3771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10</a:t>
              </a:r>
              <a:endParaRPr lang="zh-CN" altLang="en-US" sz="1600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017" y="1039"/>
              <a:ext cx="251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4451" y="1110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070" y="1393"/>
              <a:ext cx="20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466" y="1744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043" y="2286"/>
              <a:ext cx="252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638" y="2284"/>
              <a:ext cx="252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083" y="2674"/>
              <a:ext cx="251" cy="15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596" y="2688"/>
              <a:ext cx="252" cy="15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4477" y="3126"/>
              <a:ext cx="0" cy="2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4636" y="3665"/>
              <a:ext cx="254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4070" y="3665"/>
              <a:ext cx="253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>
              <p:custDataLst>
                <p:tags r:id="rId22"/>
              </p:custDataLst>
            </p:nvPr>
          </p:nvSpPr>
          <p:spPr bwMode="auto">
            <a:xfrm>
              <a:off x="4636" y="2147"/>
              <a:ext cx="743" cy="830"/>
            </a:xfrm>
            <a:custGeom>
              <a:avLst/>
              <a:gdLst>
                <a:gd name="T0" fmla="*/ 0 w 842"/>
                <a:gd name="T1" fmla="*/ 447 h 1020"/>
                <a:gd name="T2" fmla="*/ 309 w 842"/>
                <a:gd name="T3" fmla="*/ 389 h 1020"/>
                <a:gd name="T4" fmla="*/ 509 w 842"/>
                <a:gd name="T5" fmla="*/ 218 h 1020"/>
                <a:gd name="T6" fmla="*/ 319 w 842"/>
                <a:gd name="T7" fmla="*/ 66 h 1020"/>
                <a:gd name="T8" fmla="*/ 9 w 842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2" h="1020">
                  <a:moveTo>
                    <a:pt x="0" y="1020"/>
                  </a:moveTo>
                  <a:cubicBezTo>
                    <a:pt x="85" y="998"/>
                    <a:pt x="370" y="973"/>
                    <a:pt x="510" y="886"/>
                  </a:cubicBezTo>
                  <a:cubicBezTo>
                    <a:pt x="650" y="799"/>
                    <a:pt x="838" y="618"/>
                    <a:pt x="840" y="496"/>
                  </a:cubicBezTo>
                  <a:cubicBezTo>
                    <a:pt x="842" y="374"/>
                    <a:pt x="663" y="234"/>
                    <a:pt x="525" y="151"/>
                  </a:cubicBezTo>
                  <a:cubicBezTo>
                    <a:pt x="387" y="68"/>
                    <a:pt x="120" y="32"/>
                    <a:pt x="1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Freeform 27"/>
            <p:cNvSpPr/>
            <p:nvPr>
              <p:custDataLst>
                <p:tags r:id="rId23"/>
              </p:custDataLst>
            </p:nvPr>
          </p:nvSpPr>
          <p:spPr bwMode="auto">
            <a:xfrm>
              <a:off x="3120" y="862"/>
              <a:ext cx="1148" cy="3157"/>
            </a:xfrm>
            <a:custGeom>
              <a:avLst/>
              <a:gdLst>
                <a:gd name="T0" fmla="*/ 443 w 1302"/>
                <a:gd name="T1" fmla="*/ 1692 h 3880"/>
                <a:gd name="T2" fmla="*/ 298 w 1302"/>
                <a:gd name="T3" fmla="*/ 1652 h 3880"/>
                <a:gd name="T4" fmla="*/ 135 w 1302"/>
                <a:gd name="T5" fmla="*/ 1403 h 3880"/>
                <a:gd name="T6" fmla="*/ 17 w 1302"/>
                <a:gd name="T7" fmla="*/ 765 h 3880"/>
                <a:gd name="T8" fmla="*/ 234 w 1302"/>
                <a:gd name="T9" fmla="*/ 252 h 3880"/>
                <a:gd name="T10" fmla="*/ 496 w 1302"/>
                <a:gd name="T11" fmla="*/ 41 h 3880"/>
                <a:gd name="T12" fmla="*/ 786 w 1302"/>
                <a:gd name="T13" fmla="*/ 2 h 38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3880">
                  <a:moveTo>
                    <a:pt x="732" y="3859"/>
                  </a:moveTo>
                  <a:cubicBezTo>
                    <a:pt x="692" y="3844"/>
                    <a:pt x="577" y="3880"/>
                    <a:pt x="492" y="3770"/>
                  </a:cubicBezTo>
                  <a:cubicBezTo>
                    <a:pt x="407" y="3660"/>
                    <a:pt x="299" y="3537"/>
                    <a:pt x="222" y="3200"/>
                  </a:cubicBezTo>
                  <a:cubicBezTo>
                    <a:pt x="145" y="2863"/>
                    <a:pt x="0" y="2182"/>
                    <a:pt x="27" y="1745"/>
                  </a:cubicBezTo>
                  <a:cubicBezTo>
                    <a:pt x="54" y="1308"/>
                    <a:pt x="255" y="850"/>
                    <a:pt x="387" y="575"/>
                  </a:cubicBezTo>
                  <a:cubicBezTo>
                    <a:pt x="519" y="300"/>
                    <a:pt x="670" y="190"/>
                    <a:pt x="822" y="95"/>
                  </a:cubicBezTo>
                  <a:cubicBezTo>
                    <a:pt x="974" y="0"/>
                    <a:pt x="1202" y="24"/>
                    <a:pt x="1302" y="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Freeform 28"/>
            <p:cNvSpPr/>
            <p:nvPr>
              <p:custDataLst>
                <p:tags r:id="rId24"/>
              </p:custDataLst>
            </p:nvPr>
          </p:nvSpPr>
          <p:spPr bwMode="auto">
            <a:xfrm>
              <a:off x="4493" y="1332"/>
              <a:ext cx="1267" cy="2988"/>
            </a:xfrm>
            <a:custGeom>
              <a:avLst/>
              <a:gdLst>
                <a:gd name="T0" fmla="*/ 0 w 1438"/>
                <a:gd name="T1" fmla="*/ 1294 h 3672"/>
                <a:gd name="T2" fmla="*/ 127 w 1438"/>
                <a:gd name="T3" fmla="*/ 1518 h 3672"/>
                <a:gd name="T4" fmla="*/ 408 w 1438"/>
                <a:gd name="T5" fmla="*/ 1564 h 3672"/>
                <a:gd name="T6" fmla="*/ 742 w 1438"/>
                <a:gd name="T7" fmla="*/ 1242 h 3672"/>
                <a:gd name="T8" fmla="*/ 841 w 1438"/>
                <a:gd name="T9" fmla="*/ 676 h 3672"/>
                <a:gd name="T10" fmla="*/ 589 w 1438"/>
                <a:gd name="T11" fmla="*/ 229 h 3672"/>
                <a:gd name="T12" fmla="*/ 307 w 1438"/>
                <a:gd name="T13" fmla="*/ 24 h 3672"/>
                <a:gd name="T14" fmla="*/ 82 w 1438"/>
                <a:gd name="T15" fmla="*/ 77 h 3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38" h="3672">
                  <a:moveTo>
                    <a:pt x="0" y="2951"/>
                  </a:moveTo>
                  <a:cubicBezTo>
                    <a:pt x="35" y="3036"/>
                    <a:pt x="98" y="3359"/>
                    <a:pt x="211" y="3462"/>
                  </a:cubicBezTo>
                  <a:cubicBezTo>
                    <a:pt x="324" y="3565"/>
                    <a:pt x="506" y="3672"/>
                    <a:pt x="676" y="3567"/>
                  </a:cubicBezTo>
                  <a:cubicBezTo>
                    <a:pt x="846" y="3462"/>
                    <a:pt x="1111" y="3169"/>
                    <a:pt x="1231" y="2832"/>
                  </a:cubicBezTo>
                  <a:cubicBezTo>
                    <a:pt x="1351" y="2495"/>
                    <a:pt x="1438" y="1927"/>
                    <a:pt x="1396" y="1542"/>
                  </a:cubicBezTo>
                  <a:cubicBezTo>
                    <a:pt x="1354" y="1157"/>
                    <a:pt x="1123" y="769"/>
                    <a:pt x="976" y="522"/>
                  </a:cubicBezTo>
                  <a:cubicBezTo>
                    <a:pt x="829" y="275"/>
                    <a:pt x="651" y="114"/>
                    <a:pt x="511" y="57"/>
                  </a:cubicBezTo>
                  <a:cubicBezTo>
                    <a:pt x="371" y="0"/>
                    <a:pt x="214" y="152"/>
                    <a:pt x="136" y="17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Freeform 29"/>
            <p:cNvSpPr/>
            <p:nvPr>
              <p:custDataLst>
                <p:tags r:id="rId25"/>
              </p:custDataLst>
            </p:nvPr>
          </p:nvSpPr>
          <p:spPr bwMode="auto">
            <a:xfrm>
              <a:off x="4622" y="1658"/>
              <a:ext cx="156" cy="379"/>
            </a:xfrm>
            <a:custGeom>
              <a:avLst/>
              <a:gdLst>
                <a:gd name="T0" fmla="*/ 14 w 156"/>
                <a:gd name="T1" fmla="*/ 379 h 379"/>
                <a:gd name="T2" fmla="*/ 126 w 156"/>
                <a:gd name="T3" fmla="*/ 295 h 379"/>
                <a:gd name="T4" fmla="*/ 155 w 156"/>
                <a:gd name="T5" fmla="*/ 210 h 379"/>
                <a:gd name="T6" fmla="*/ 130 w 156"/>
                <a:gd name="T7" fmla="*/ 118 h 379"/>
                <a:gd name="T8" fmla="*/ 0 w 156"/>
                <a:gd name="T9" fmla="*/ 0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379">
                  <a:moveTo>
                    <a:pt x="14" y="379"/>
                  </a:moveTo>
                  <a:cubicBezTo>
                    <a:pt x="33" y="365"/>
                    <a:pt x="102" y="323"/>
                    <a:pt x="126" y="295"/>
                  </a:cubicBezTo>
                  <a:cubicBezTo>
                    <a:pt x="150" y="267"/>
                    <a:pt x="154" y="239"/>
                    <a:pt x="155" y="210"/>
                  </a:cubicBezTo>
                  <a:cubicBezTo>
                    <a:pt x="156" y="181"/>
                    <a:pt x="156" y="153"/>
                    <a:pt x="130" y="118"/>
                  </a:cubicBezTo>
                  <a:cubicBezTo>
                    <a:pt x="104" y="83"/>
                    <a:pt x="27" y="25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30" name="Freeform 30"/>
            <p:cNvSpPr/>
            <p:nvPr>
              <p:custDataLst>
                <p:tags r:id="rId26"/>
              </p:custDataLst>
            </p:nvPr>
          </p:nvSpPr>
          <p:spPr bwMode="auto">
            <a:xfrm>
              <a:off x="4636" y="3077"/>
              <a:ext cx="408" cy="660"/>
            </a:xfrm>
            <a:custGeom>
              <a:avLst/>
              <a:gdLst>
                <a:gd name="T0" fmla="*/ 408 w 408"/>
                <a:gd name="T1" fmla="*/ 660 h 660"/>
                <a:gd name="T2" fmla="*/ 281 w 408"/>
                <a:gd name="T3" fmla="*/ 267 h 660"/>
                <a:gd name="T4" fmla="*/ 0 w 408"/>
                <a:gd name="T5" fmla="*/ 0 h 6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660">
                  <a:moveTo>
                    <a:pt x="408" y="660"/>
                  </a:moveTo>
                  <a:cubicBezTo>
                    <a:pt x="387" y="592"/>
                    <a:pt x="349" y="377"/>
                    <a:pt x="281" y="267"/>
                  </a:cubicBezTo>
                  <a:cubicBezTo>
                    <a:pt x="213" y="157"/>
                    <a:pt x="59" y="56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sp>
        <p:nvSpPr>
          <p:cNvPr id="32" name="文本框 31"/>
          <p:cNvSpPr txBox="1"/>
          <p:nvPr>
            <p:custDataLst>
              <p:tags r:id="rId27"/>
            </p:custDataLst>
          </p:nvPr>
        </p:nvSpPr>
        <p:spPr>
          <a:xfrm>
            <a:off x="5395595" y="1139190"/>
            <a:ext cx="6260465" cy="5236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 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有三个前驱节点：</a:t>
            </a:r>
            <a:r>
              <a:rPr kumimoji="1" 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kumimoji="1" lang="en-US" altLang="zh-CN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doms[7] = 4</a:t>
            </a:r>
            <a:endParaRPr kumimoji="1" lang="en-US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" name="表格 32"/>
          <p:cNvGraphicFramePr/>
          <p:nvPr>
            <p:custDataLst>
              <p:tags r:id="rId28"/>
            </p:custDataLst>
          </p:nvPr>
        </p:nvGraphicFramePr>
        <p:xfrm>
          <a:off x="146685" y="1139190"/>
          <a:ext cx="4889500" cy="410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50"/>
                <a:gridCol w="2444750"/>
              </a:tblGrid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序号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直接支配节点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1-3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3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5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4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6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4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7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4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8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9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10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Undef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4" name="图片 33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/>
          <a:srcRect t="42423"/>
          <a:stretch>
            <a:fillRect/>
          </a:stretch>
        </p:blipFill>
        <p:spPr>
          <a:xfrm>
            <a:off x="0" y="4482465"/>
            <a:ext cx="7479665" cy="2287270"/>
          </a:xfrm>
          <a:prstGeom prst="rect">
            <a:avLst/>
          </a:prstGeom>
        </p:spPr>
      </p:pic>
      <p:sp>
        <p:nvSpPr>
          <p:cNvPr id="35" name="圆角矩形 34"/>
          <p:cNvSpPr/>
          <p:nvPr>
            <p:custDataLst>
              <p:tags r:id="rId31"/>
            </p:custDataLst>
          </p:nvPr>
        </p:nvSpPr>
        <p:spPr>
          <a:xfrm>
            <a:off x="539115" y="5918835"/>
            <a:ext cx="2879090" cy="894715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" name="内容占位符 30"/>
          <p:cNvGraphicFramePr/>
          <p:nvPr>
            <p:ph idx="1"/>
            <p:custDataLst>
              <p:tags r:id="rId1"/>
            </p:custDataLst>
          </p:nvPr>
        </p:nvGraphicFramePr>
        <p:xfrm>
          <a:off x="146685" y="1139190"/>
          <a:ext cx="4889500" cy="410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50"/>
                <a:gridCol w="2444750"/>
              </a:tblGrid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序号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直接支配节点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3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5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4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6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4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7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4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8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7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9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8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10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8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Dominators</a:t>
            </a:r>
            <a:endParaRPr lang="en-US" altLang="zh-CN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8740140" y="2289810"/>
            <a:ext cx="2915920" cy="4255770"/>
            <a:chOff x="3120" y="768"/>
            <a:chExt cx="2640" cy="3552"/>
          </a:xfrm>
        </p:grpSpPr>
        <p:sp>
          <p:nvSpPr>
            <p:cNvPr id="5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264" y="768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1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695" y="11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2</a:t>
              </a:r>
              <a:endParaRPr lang="zh-CN" altLang="en-US" sz="1600"/>
            </a:p>
          </p:txBody>
        </p:sp>
        <p:sp>
          <p:nvSpPr>
            <p:cNvPr id="7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264" y="1391"/>
              <a:ext cx="374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3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290" y="2015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4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35" y="2379"/>
              <a:ext cx="374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5</a:t>
              </a:r>
              <a:endParaRPr lang="zh-CN" altLang="en-US" sz="1600"/>
            </a:p>
          </p:txBody>
        </p:sp>
        <p:sp>
          <p:nvSpPr>
            <p:cNvPr id="10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821" y="2404"/>
              <a:ext cx="375" cy="3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6</a:t>
              </a:r>
              <a:endParaRPr lang="zh-CN" altLang="en-US" sz="1600"/>
            </a:p>
          </p:txBody>
        </p:sp>
        <p:sp>
          <p:nvSpPr>
            <p:cNvPr id="11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279" y="2784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7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290" y="3380"/>
              <a:ext cx="375" cy="34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>
                  <a:solidFill>
                    <a:schemeClr val="tx1"/>
                  </a:solidFill>
                </a:rPr>
                <a:t>8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750" y="3746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9</a:t>
              </a:r>
              <a:endParaRPr lang="zh-CN" altLang="en-US" sz="1600"/>
            </a:p>
          </p:txBody>
        </p:sp>
        <p:sp>
          <p:nvSpPr>
            <p:cNvPr id="14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834" y="3771"/>
              <a:ext cx="375" cy="3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/>
                <a:t>10</a:t>
              </a:r>
              <a:endParaRPr lang="zh-CN" altLang="en-US" sz="1600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017" y="1039"/>
              <a:ext cx="251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451" y="1110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070" y="1393"/>
              <a:ext cx="20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466" y="1744"/>
              <a:ext cx="0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043" y="2286"/>
              <a:ext cx="252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638" y="2284"/>
              <a:ext cx="252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083" y="2674"/>
              <a:ext cx="251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596" y="2688"/>
              <a:ext cx="252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4477" y="3126"/>
              <a:ext cx="0" cy="2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636" y="3665"/>
              <a:ext cx="254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4070" y="3665"/>
              <a:ext cx="253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>
              <p:custDataLst>
                <p:tags r:id="rId23"/>
              </p:custDataLst>
            </p:nvPr>
          </p:nvSpPr>
          <p:spPr bwMode="auto">
            <a:xfrm>
              <a:off x="4636" y="2147"/>
              <a:ext cx="743" cy="830"/>
            </a:xfrm>
            <a:custGeom>
              <a:avLst/>
              <a:gdLst>
                <a:gd name="T0" fmla="*/ 0 w 842"/>
                <a:gd name="T1" fmla="*/ 447 h 1020"/>
                <a:gd name="T2" fmla="*/ 309 w 842"/>
                <a:gd name="T3" fmla="*/ 389 h 1020"/>
                <a:gd name="T4" fmla="*/ 509 w 842"/>
                <a:gd name="T5" fmla="*/ 218 h 1020"/>
                <a:gd name="T6" fmla="*/ 319 w 842"/>
                <a:gd name="T7" fmla="*/ 66 h 1020"/>
                <a:gd name="T8" fmla="*/ 9 w 842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2" h="1020">
                  <a:moveTo>
                    <a:pt x="0" y="1020"/>
                  </a:moveTo>
                  <a:cubicBezTo>
                    <a:pt x="85" y="998"/>
                    <a:pt x="370" y="973"/>
                    <a:pt x="510" y="886"/>
                  </a:cubicBezTo>
                  <a:cubicBezTo>
                    <a:pt x="650" y="799"/>
                    <a:pt x="838" y="618"/>
                    <a:pt x="840" y="496"/>
                  </a:cubicBezTo>
                  <a:cubicBezTo>
                    <a:pt x="842" y="374"/>
                    <a:pt x="663" y="234"/>
                    <a:pt x="525" y="151"/>
                  </a:cubicBezTo>
                  <a:cubicBezTo>
                    <a:pt x="387" y="68"/>
                    <a:pt x="120" y="32"/>
                    <a:pt x="1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Freeform 27"/>
            <p:cNvSpPr/>
            <p:nvPr>
              <p:custDataLst>
                <p:tags r:id="rId24"/>
              </p:custDataLst>
            </p:nvPr>
          </p:nvSpPr>
          <p:spPr bwMode="auto">
            <a:xfrm>
              <a:off x="3120" y="862"/>
              <a:ext cx="1148" cy="3157"/>
            </a:xfrm>
            <a:custGeom>
              <a:avLst/>
              <a:gdLst>
                <a:gd name="T0" fmla="*/ 443 w 1302"/>
                <a:gd name="T1" fmla="*/ 1692 h 3880"/>
                <a:gd name="T2" fmla="*/ 298 w 1302"/>
                <a:gd name="T3" fmla="*/ 1652 h 3880"/>
                <a:gd name="T4" fmla="*/ 135 w 1302"/>
                <a:gd name="T5" fmla="*/ 1403 h 3880"/>
                <a:gd name="T6" fmla="*/ 17 w 1302"/>
                <a:gd name="T7" fmla="*/ 765 h 3880"/>
                <a:gd name="T8" fmla="*/ 234 w 1302"/>
                <a:gd name="T9" fmla="*/ 252 h 3880"/>
                <a:gd name="T10" fmla="*/ 496 w 1302"/>
                <a:gd name="T11" fmla="*/ 41 h 3880"/>
                <a:gd name="T12" fmla="*/ 786 w 1302"/>
                <a:gd name="T13" fmla="*/ 2 h 38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3880">
                  <a:moveTo>
                    <a:pt x="732" y="3859"/>
                  </a:moveTo>
                  <a:cubicBezTo>
                    <a:pt x="692" y="3844"/>
                    <a:pt x="577" y="3880"/>
                    <a:pt x="492" y="3770"/>
                  </a:cubicBezTo>
                  <a:cubicBezTo>
                    <a:pt x="407" y="3660"/>
                    <a:pt x="299" y="3537"/>
                    <a:pt x="222" y="3200"/>
                  </a:cubicBezTo>
                  <a:cubicBezTo>
                    <a:pt x="145" y="2863"/>
                    <a:pt x="0" y="2182"/>
                    <a:pt x="27" y="1745"/>
                  </a:cubicBezTo>
                  <a:cubicBezTo>
                    <a:pt x="54" y="1308"/>
                    <a:pt x="255" y="850"/>
                    <a:pt x="387" y="575"/>
                  </a:cubicBezTo>
                  <a:cubicBezTo>
                    <a:pt x="519" y="300"/>
                    <a:pt x="670" y="190"/>
                    <a:pt x="822" y="95"/>
                  </a:cubicBezTo>
                  <a:cubicBezTo>
                    <a:pt x="974" y="0"/>
                    <a:pt x="1202" y="24"/>
                    <a:pt x="1302" y="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Freeform 28"/>
            <p:cNvSpPr/>
            <p:nvPr>
              <p:custDataLst>
                <p:tags r:id="rId25"/>
              </p:custDataLst>
            </p:nvPr>
          </p:nvSpPr>
          <p:spPr bwMode="auto">
            <a:xfrm>
              <a:off x="4493" y="1332"/>
              <a:ext cx="1267" cy="2988"/>
            </a:xfrm>
            <a:custGeom>
              <a:avLst/>
              <a:gdLst>
                <a:gd name="T0" fmla="*/ 0 w 1438"/>
                <a:gd name="T1" fmla="*/ 1294 h 3672"/>
                <a:gd name="T2" fmla="*/ 127 w 1438"/>
                <a:gd name="T3" fmla="*/ 1518 h 3672"/>
                <a:gd name="T4" fmla="*/ 408 w 1438"/>
                <a:gd name="T5" fmla="*/ 1564 h 3672"/>
                <a:gd name="T6" fmla="*/ 742 w 1438"/>
                <a:gd name="T7" fmla="*/ 1242 h 3672"/>
                <a:gd name="T8" fmla="*/ 841 w 1438"/>
                <a:gd name="T9" fmla="*/ 676 h 3672"/>
                <a:gd name="T10" fmla="*/ 589 w 1438"/>
                <a:gd name="T11" fmla="*/ 229 h 3672"/>
                <a:gd name="T12" fmla="*/ 307 w 1438"/>
                <a:gd name="T13" fmla="*/ 24 h 3672"/>
                <a:gd name="T14" fmla="*/ 82 w 1438"/>
                <a:gd name="T15" fmla="*/ 77 h 3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38" h="3672">
                  <a:moveTo>
                    <a:pt x="0" y="2951"/>
                  </a:moveTo>
                  <a:cubicBezTo>
                    <a:pt x="35" y="3036"/>
                    <a:pt x="98" y="3359"/>
                    <a:pt x="211" y="3462"/>
                  </a:cubicBezTo>
                  <a:cubicBezTo>
                    <a:pt x="324" y="3565"/>
                    <a:pt x="506" y="3672"/>
                    <a:pt x="676" y="3567"/>
                  </a:cubicBezTo>
                  <a:cubicBezTo>
                    <a:pt x="846" y="3462"/>
                    <a:pt x="1111" y="3169"/>
                    <a:pt x="1231" y="2832"/>
                  </a:cubicBezTo>
                  <a:cubicBezTo>
                    <a:pt x="1351" y="2495"/>
                    <a:pt x="1438" y="1927"/>
                    <a:pt x="1396" y="1542"/>
                  </a:cubicBezTo>
                  <a:cubicBezTo>
                    <a:pt x="1354" y="1157"/>
                    <a:pt x="1123" y="769"/>
                    <a:pt x="976" y="522"/>
                  </a:cubicBezTo>
                  <a:cubicBezTo>
                    <a:pt x="829" y="275"/>
                    <a:pt x="651" y="114"/>
                    <a:pt x="511" y="57"/>
                  </a:cubicBezTo>
                  <a:cubicBezTo>
                    <a:pt x="371" y="0"/>
                    <a:pt x="214" y="152"/>
                    <a:pt x="136" y="17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Freeform 29"/>
            <p:cNvSpPr/>
            <p:nvPr>
              <p:custDataLst>
                <p:tags r:id="rId26"/>
              </p:custDataLst>
            </p:nvPr>
          </p:nvSpPr>
          <p:spPr bwMode="auto">
            <a:xfrm>
              <a:off x="4622" y="1658"/>
              <a:ext cx="156" cy="379"/>
            </a:xfrm>
            <a:custGeom>
              <a:avLst/>
              <a:gdLst>
                <a:gd name="T0" fmla="*/ 14 w 156"/>
                <a:gd name="T1" fmla="*/ 379 h 379"/>
                <a:gd name="T2" fmla="*/ 126 w 156"/>
                <a:gd name="T3" fmla="*/ 295 h 379"/>
                <a:gd name="T4" fmla="*/ 155 w 156"/>
                <a:gd name="T5" fmla="*/ 210 h 379"/>
                <a:gd name="T6" fmla="*/ 130 w 156"/>
                <a:gd name="T7" fmla="*/ 118 h 379"/>
                <a:gd name="T8" fmla="*/ 0 w 156"/>
                <a:gd name="T9" fmla="*/ 0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379">
                  <a:moveTo>
                    <a:pt x="14" y="379"/>
                  </a:moveTo>
                  <a:cubicBezTo>
                    <a:pt x="33" y="365"/>
                    <a:pt x="102" y="323"/>
                    <a:pt x="126" y="295"/>
                  </a:cubicBezTo>
                  <a:cubicBezTo>
                    <a:pt x="150" y="267"/>
                    <a:pt x="154" y="239"/>
                    <a:pt x="155" y="210"/>
                  </a:cubicBezTo>
                  <a:cubicBezTo>
                    <a:pt x="156" y="181"/>
                    <a:pt x="156" y="153"/>
                    <a:pt x="130" y="118"/>
                  </a:cubicBezTo>
                  <a:cubicBezTo>
                    <a:pt x="104" y="83"/>
                    <a:pt x="27" y="25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30" name="Freeform 30"/>
            <p:cNvSpPr/>
            <p:nvPr>
              <p:custDataLst>
                <p:tags r:id="rId27"/>
              </p:custDataLst>
            </p:nvPr>
          </p:nvSpPr>
          <p:spPr bwMode="auto">
            <a:xfrm>
              <a:off x="4636" y="3077"/>
              <a:ext cx="408" cy="660"/>
            </a:xfrm>
            <a:custGeom>
              <a:avLst/>
              <a:gdLst>
                <a:gd name="T0" fmla="*/ 408 w 408"/>
                <a:gd name="T1" fmla="*/ 660 h 660"/>
                <a:gd name="T2" fmla="*/ 281 w 408"/>
                <a:gd name="T3" fmla="*/ 267 h 660"/>
                <a:gd name="T4" fmla="*/ 0 w 408"/>
                <a:gd name="T5" fmla="*/ 0 h 6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660">
                  <a:moveTo>
                    <a:pt x="408" y="660"/>
                  </a:moveTo>
                  <a:cubicBezTo>
                    <a:pt x="387" y="592"/>
                    <a:pt x="349" y="377"/>
                    <a:pt x="281" y="267"/>
                  </a:cubicBezTo>
                  <a:cubicBezTo>
                    <a:pt x="213" y="157"/>
                    <a:pt x="59" y="56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sp>
        <p:nvSpPr>
          <p:cNvPr id="32" name="文本框 31"/>
          <p:cNvSpPr txBox="1"/>
          <p:nvPr>
            <p:custDataLst>
              <p:tags r:id="rId28"/>
            </p:custDataLst>
          </p:nvPr>
        </p:nvSpPr>
        <p:spPr>
          <a:xfrm>
            <a:off x="5395595" y="1139190"/>
            <a:ext cx="5957570" cy="2252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在逆后序遍历过程中发现</a:t>
            </a:r>
            <a:r>
              <a:rPr kumimoji="1"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doms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改变，</a:t>
            </a:r>
            <a:endParaRPr kumimoji="1" lang="zh-CN" altLang="en-US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进入下一次</a:t>
            </a:r>
            <a:r>
              <a:rPr kumimoji="1"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endParaRPr kumimoji="1" lang="zh-CN" altLang="en-US" sz="24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3" name="日期占位符 3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至此，我们已经得到了直接支配节点的集合</a:t>
            </a:r>
            <a:r>
              <a:rPr lang="en-US" altLang="zh-CN"/>
              <a:t>(idom_)</a:t>
            </a:r>
            <a:endParaRPr lang="en-US" altLang="zh-CN"/>
          </a:p>
          <a:p>
            <a:r>
              <a:t>据此可以得到函数的支配树与支配边界，这里不再赘述</a:t>
            </a:r>
          </a:p>
          <a:p>
            <a:r>
              <a:t>下面继续介绍规范的</a:t>
            </a:r>
            <a:r>
              <a:rPr lang="en-US" altLang="zh-CN"/>
              <a:t>Mem2Reg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Dominators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Pass</a:t>
            </a:r>
            <a:r>
              <a:rPr>
                <a:sym typeface="+mn-ea"/>
              </a:rPr>
              <a:t>的概念</a:t>
            </a:r>
            <a:endParaRPr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简单的</a:t>
            </a:r>
            <a:r>
              <a:rPr lang="en-US" altLang="zh-CN">
                <a:sym typeface="+mn-ea"/>
              </a:rPr>
              <a:t>Mem2Reg</a:t>
            </a: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Dominators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>
                <a:solidFill>
                  <a:srgbClr val="FF0000"/>
                </a:solidFill>
                <a:sym typeface="+mn-ea"/>
              </a:rPr>
              <a:t>Mem2Reg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内容占位符 38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/>
            <p:txBody>
              <a:bodyPr/>
              <a:lstStyle/>
              <a:p>
                <a:r>
                  <a:rPr lang="zh-CN" altLang="en-US"/>
                  <a:t>插入</a:t>
                </a:r>
                <a:r>
                  <a:rPr lang="en-US" altLang="zh-CN"/>
                  <a:t>phi</a:t>
                </a:r>
                <a:r>
                  <a:rPr lang="zh-CN" altLang="en-US"/>
                  <a:t>函数</a:t>
                </a:r>
                <a:endParaRPr lang="en-US" altLang="zh-CN"/>
              </a:p>
              <a:p>
                <a:pPr lvl="1"/>
                <a:r>
                  <a:rPr lang="zh-CN" altLang="en-US"/>
                  <a:t>哪些内存变量需要插入？</a:t>
                </a:r>
                <a:r>
                  <a:rPr lang="en-US" altLang="zh-CN"/>
                  <a:t>-&gt; </a:t>
                </a:r>
                <a:r>
                  <a:rPr lang="zh-CN" altLang="en-US"/>
                  <a:t>跨多个基本块的内存变量</a:t>
                </a:r>
                <a:endParaRPr lang="en-US" altLang="zh-CN"/>
              </a:p>
              <a:p>
                <a:pPr lvl="1"/>
                <a:r>
                  <a:rPr lang="zh-CN" altLang="en-US"/>
                  <a:t>在哪插入？ </a:t>
                </a:r>
                <a:r>
                  <a:rPr lang="en-US" altLang="zh-CN">
                    <a:solidFill>
                      <a:srgbClr val="00B050"/>
                    </a:solidFill>
                  </a:rPr>
                  <a:t>-&gt; </a:t>
                </a:r>
                <a:r>
                  <a:rPr lang="zh-CN" altLang="en-US">
                    <a:solidFill>
                      <a:srgbClr val="00B050"/>
                    </a:solidFill>
                  </a:rPr>
                  <a:t>被定义变量所在的支配边界</a:t>
                </a:r>
                <a:r>
                  <a:rPr lang="en-US" altLang="zh-CN">
                    <a:solidFill>
                      <a:srgbClr val="00B050"/>
                    </a:solidFill>
                  </a:rPr>
                  <a:t> </a:t>
                </a:r>
                <a:endParaRPr lang="en-US" altLang="zh-CN">
                  <a:solidFill>
                    <a:srgbClr val="00B050"/>
                  </a:solidFill>
                </a:endParaRPr>
              </a:p>
              <a:p>
                <a:pPr lvl="2"/>
                <a:r>
                  <a:rPr lang="zh-CN" altLang="en-US" sz="2000">
                    <a:latin typeface="Cambria Math" panose="02040503050406030204" pitchFamily="18" charset="0"/>
                  </a:rPr>
                  <a:t>严格支配：如果</a:t>
                </a:r>
                <a:r>
                  <a:rPr lang="en-US" altLang="zh-CN" sz="2000">
                    <a:latin typeface="Cambria Math" panose="02040503050406030204" pitchFamily="18" charset="0"/>
                  </a:rPr>
                  <a:t> n </a:t>
                </a:r>
                <a:r>
                  <a:rPr lang="zh-CN" altLang="en-US" sz="2000">
                    <a:latin typeface="Cambria Math" panose="02040503050406030204" pitchFamily="18" charset="0"/>
                  </a:rPr>
                  <a:t>支配</a:t>
                </a:r>
                <a:r>
                  <a:rPr lang="en-US" altLang="zh-CN" sz="2000">
                    <a:latin typeface="Cambria Math" panose="02040503050406030204" pitchFamily="18" charset="0"/>
                  </a:rPr>
                  <a:t> 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x</a:t>
                </a:r>
                <a:r>
                  <a:rPr lang="zh-CN" altLang="en-US" sz="2000">
                    <a:latin typeface="Cambria Math" panose="02040503050406030204" pitchFamily="18" charset="0"/>
                  </a:rPr>
                  <a:t>，且</a:t>
                </a:r>
                <a:r>
                  <a:rPr lang="en-US" altLang="zh-CN" sz="2000">
                    <a:latin typeface="Cambria Math" panose="02040503050406030204" pitchFamily="18" charset="0"/>
                  </a:rPr>
                  <a:t> n </a:t>
                </a:r>
                <a:r>
                  <a:rPr lang="en-US" altLang="zh-CN" sz="2000">
                    <a:latin typeface="Arial" panose="020B0604020202090204" pitchFamily="34" charset="0"/>
                    <a:cs typeface="Arial" panose="020B0604020202090204" pitchFamily="34" charset="0"/>
                  </a:rPr>
                  <a:t>≠ 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x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，则称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 n 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严格支配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 x.</a:t>
                </a:r>
                <a:endParaRPr lang="zh-CN" altLang="en-US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支配边界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支配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的前驱节点，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不严格支配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/>
                  <a:t>.</a:t>
                </a:r>
                <a:endParaRPr lang="zh-CN" altLang="zh-CN"/>
              </a:p>
            </p:txBody>
          </p:sp>
        </mc:Choice>
        <mc:Fallback>
          <p:sp>
            <p:nvSpPr>
              <p:cNvPr id="39" name="内容占位符 38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blipFill rotWithShape="1">
                <a:blip r:embed="rId3"/>
                <a:stretch>
                  <a:fillRect l="-4" t="-27" r="2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标题 39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2" name="日期占位符 41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6145257" y="2823721"/>
            <a:ext cx="5741555" cy="4034053"/>
            <a:chOff x="5828440" y="1227582"/>
            <a:chExt cx="5741555" cy="4034053"/>
          </a:xfrm>
        </p:grpSpPr>
        <p:sp>
          <p:nvSpPr>
            <p:cNvPr id="45" name="Freeform 2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8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0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49" name="Rectangle 31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341970" y="1935030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50" name="文本框 4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52" name="Rectangle 33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53" name="文本框 52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9021083" y="2959666"/>
              <a:ext cx="2548912" cy="1180908"/>
              <a:chOff x="8548529" y="3406907"/>
              <a:chExt cx="2548912" cy="1180908"/>
            </a:xfrm>
          </p:grpSpPr>
          <p:sp>
            <p:nvSpPr>
              <p:cNvPr id="55" name="Rectangle 34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745993" y="340690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56" name="文本框 55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7332158" y="4656673"/>
              <a:ext cx="3012546" cy="604962"/>
              <a:chOff x="7012082" y="5025956"/>
              <a:chExt cx="3012546" cy="604962"/>
            </a:xfrm>
          </p:grpSpPr>
          <p:sp>
            <p:nvSpPr>
              <p:cNvPr id="58" name="Rectangle 35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59" name="文本框 58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7365424" y="5046143"/>
                <a:ext cx="265920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0" name="Freeform 28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034053"/>
            <a:chOff x="5828440" y="1227582"/>
            <a:chExt cx="6078765" cy="4034053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604962"/>
              <a:chOff x="7012082" y="5025956"/>
              <a:chExt cx="3012546" cy="604962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01915" y="5751396"/>
            <a:ext cx="338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找到对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%2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进行定义的基本块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Oval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032423" y="3783882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419417" y="4220003"/>
            <a:ext cx="413089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600"/>
              <a:t>5</a:t>
            </a:r>
            <a:endParaRPr lang="zh-CN" altLang="en-US" sz="1600"/>
          </a:p>
        </p:txBody>
      </p:sp>
      <p:sp>
        <p:nvSpPr>
          <p:cNvPr id="10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618920" y="4249956"/>
            <a:ext cx="414193" cy="41335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1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020273" y="4705247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9759607" y="4108577"/>
            <a:ext cx="278338" cy="1869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0416794" y="4106180"/>
            <a:ext cx="278338" cy="189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0224135" y="4199255"/>
            <a:ext cx="635" cy="506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702031" y="5751396"/>
            <a:ext cx="2787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 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遍历每个定值基本基本块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DF(B)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4638" y="3679963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640324" y="5751396"/>
            <a:ext cx="2911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 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DF(8)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也是对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%2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的定值基本块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593310" y="57513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 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继续遍历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74777" y="3722919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593310" y="57513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 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继续遍历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74368" y="5156167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Lab4</a:t>
            </a:r>
            <a:r>
              <a:rPr lang="zh-CN" altLang="en-US"/>
              <a:t>中的</a:t>
            </a:r>
            <a:r>
              <a:rPr lang="en-US" altLang="zh-CN"/>
              <a:t>Pass</a:t>
            </a:r>
            <a:endParaRPr lang="en-US" altLang="zh-CN"/>
          </a:p>
          <a:p>
            <a:pPr lvl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分析型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Dominators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：支配树分析 </a:t>
            </a:r>
            <a:r>
              <a:rPr lang="en-US" altLang="zh-CN" sz="24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endParaRPr lang="en-US" altLang="zh-CN" sz="2400" b="1" i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FuncInfo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：纯函数分析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LoopDetection：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循环检测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TODO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转换型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Mem2Reg: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提升内存变量为寄存器变量 </a:t>
            </a:r>
            <a:r>
              <a:rPr lang="en-US" altLang="zh-CN" sz="24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DeadCode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：死代码删除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LICM：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循环不变量外提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TODO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9440" lvl="2" indent="0"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Pass</a:t>
            </a:r>
            <a:r>
              <a:rPr lang="zh-CN" altLang="en-US"/>
              <a:t>的概念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635512" y="5751396"/>
            <a:ext cx="29210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函数参数是无法填写的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因为编译器缺少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相关到达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定义信息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rot="1483602">
            <a:off x="4060144" y="3133945"/>
            <a:ext cx="4253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函数不完整</a:t>
            </a:r>
            <a:endParaRPr lang="zh-CN" altLang="en-US" sz="4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的一般过程：</a:t>
            </a:r>
            <a:endParaRPr lang="en-US" altLang="zh-CN"/>
          </a:p>
          <a:p>
            <a:pPr marL="768350" lvl="1" indent="-457200">
              <a:buFont typeface="+mj-lt"/>
              <a:buAutoNum type="arabicPeriod"/>
            </a:pPr>
            <a:r>
              <a:rPr lang="zh-CN" altLang="en-US"/>
              <a:t>插入</a:t>
            </a:r>
            <a:r>
              <a:rPr lang="en-US" altLang="zh-CN"/>
              <a:t>phi</a:t>
            </a:r>
            <a:r>
              <a:rPr lang="zh-CN" altLang="en-US"/>
              <a:t>函数（基于控制流分析）</a:t>
            </a:r>
            <a:endParaRPr lang="en-US" altLang="zh-CN"/>
          </a:p>
          <a:p>
            <a:pPr lvl="2"/>
            <a:r>
              <a:rPr lang="zh-CN" altLang="en-US"/>
              <a:t>通过插入</a:t>
            </a:r>
            <a:r>
              <a:rPr lang="en-US" altLang="zh-CN"/>
              <a:t>phi</a:t>
            </a:r>
            <a:r>
              <a:rPr lang="zh-CN" altLang="en-US"/>
              <a:t>函数解决交汇块定义冲突问题</a:t>
            </a:r>
            <a:endParaRPr lang="en-US" altLang="zh-CN"/>
          </a:p>
          <a:p>
            <a:pPr lvl="2"/>
            <a:r>
              <a:rPr lang="zh-CN" altLang="en-US"/>
              <a:t>仅插入</a:t>
            </a:r>
            <a:r>
              <a:rPr lang="en-US" altLang="zh-CN"/>
              <a:t>phi</a:t>
            </a:r>
            <a:r>
              <a:rPr lang="zh-CN" altLang="en-US"/>
              <a:t>函数，不填写相关参数</a:t>
            </a:r>
            <a:endParaRPr lang="en-US" altLang="zh-CN"/>
          </a:p>
          <a:p>
            <a:pPr marL="768350" lvl="1" indent="-457200"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变量重命名（基于栈的到达定</a:t>
            </a:r>
            <a:r>
              <a:rPr lang="zh-CN" altLang="en-US">
                <a:solidFill>
                  <a:srgbClr val="FF0000"/>
                </a:solidFill>
              </a:rPr>
              <a:t>值分析）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到达定值分析，消除内存变量涉及的</a:t>
            </a:r>
            <a:r>
              <a:rPr lang="en-US" altLang="zh-CN">
                <a:solidFill>
                  <a:srgbClr val="FF0000"/>
                </a:solidFill>
              </a:rPr>
              <a:t>load</a:t>
            </a:r>
            <a:r>
              <a:rPr lang="zh-CN" altLang="en-US">
                <a:solidFill>
                  <a:srgbClr val="FF0000"/>
                </a:solidFill>
              </a:rPr>
              <a:t>指令依赖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回填</a:t>
            </a:r>
            <a:r>
              <a:rPr lang="en-US" altLang="zh-CN">
                <a:solidFill>
                  <a:srgbClr val="FF0000"/>
                </a:solidFill>
              </a:rPr>
              <a:t>phi</a:t>
            </a:r>
            <a:r>
              <a:rPr lang="zh-CN" altLang="en-US">
                <a:solidFill>
                  <a:srgbClr val="FF0000"/>
                </a:solidFill>
              </a:rPr>
              <a:t>函数</a:t>
            </a:r>
            <a:endParaRPr lang="en-US" altLang="zh-CN">
              <a:solidFill>
                <a:srgbClr val="FF0000"/>
              </a:solidFill>
            </a:endParaRPr>
          </a:p>
          <a:p>
            <a:pPr marL="768350" lvl="1" indent="-457200">
              <a:buFont typeface="+mj-lt"/>
              <a:buAutoNum type="arabicPeriod"/>
            </a:pPr>
            <a:r>
              <a:rPr lang="zh-CN" altLang="en-US"/>
              <a:t>删除冗余指令</a:t>
            </a:r>
            <a:endParaRPr lang="en-US" altLang="zh-CN"/>
          </a:p>
          <a:p>
            <a:pPr lvl="2"/>
            <a:r>
              <a:rPr lang="zh-CN" altLang="en-US"/>
              <a:t>删除内存变量涉及的</a:t>
            </a:r>
            <a:r>
              <a:rPr lang="en-US" altLang="zh-CN"/>
              <a:t>alloca/load/store</a:t>
            </a:r>
            <a:r>
              <a:rPr lang="zh-CN" altLang="en-US"/>
              <a:t>指令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变量重命名</a:t>
            </a:r>
            <a:endParaRPr lang="en-US" altLang="zh-CN"/>
          </a:p>
          <a:p>
            <a:pPr lvl="1"/>
            <a:r>
              <a:rPr lang="zh-CN" altLang="en-US"/>
              <a:t>使用基于栈的到达定义分析（基于</a:t>
            </a:r>
            <a:r>
              <a:rPr lang="en-US" altLang="zh-CN"/>
              <a:t>DFS</a:t>
            </a:r>
            <a:r>
              <a:rPr lang="zh-CN" altLang="en-US"/>
              <a:t>遍历每条指令）</a:t>
            </a:r>
            <a:endParaRPr lang="en-US" altLang="zh-CN"/>
          </a:p>
          <a:p>
            <a:pPr lvl="2"/>
            <a:r>
              <a:rPr lang="zh-CN" altLang="en-US"/>
              <a:t>对</a:t>
            </a:r>
            <a:r>
              <a:rPr lang="en-US" altLang="zh-CN" err="1"/>
              <a:t>alloca</a:t>
            </a:r>
            <a:r>
              <a:rPr lang="zh-CN" altLang="en-US"/>
              <a:t>指令，建立相关变量的栈；</a:t>
            </a:r>
            <a:endParaRPr lang="en-US" altLang="zh-CN"/>
          </a:p>
          <a:p>
            <a:pPr lvl="2"/>
            <a:r>
              <a:rPr lang="zh-CN" altLang="en-US"/>
              <a:t>对</a:t>
            </a:r>
            <a:r>
              <a:rPr lang="en-US" altLang="zh-CN"/>
              <a:t>store</a:t>
            </a:r>
            <a:r>
              <a:rPr lang="zh-CN" altLang="en-US"/>
              <a:t>指令，将需</a:t>
            </a:r>
            <a:r>
              <a:rPr lang="en-US" altLang="zh-CN"/>
              <a:t>store</a:t>
            </a:r>
            <a:r>
              <a:rPr lang="zh-CN" altLang="en-US"/>
              <a:t>的值入栈；</a:t>
            </a:r>
            <a:endParaRPr lang="en-US" altLang="zh-CN"/>
          </a:p>
          <a:p>
            <a:pPr lvl="2"/>
            <a:r>
              <a:rPr lang="zh-CN" altLang="en-US"/>
              <a:t>对</a:t>
            </a:r>
            <a:r>
              <a:rPr lang="en-US" altLang="zh-CN"/>
              <a:t>load</a:t>
            </a:r>
            <a:r>
              <a:rPr lang="zh-CN" altLang="en-US"/>
              <a:t>指令，使用栈顶元素替换目标寄存器的所有使用；</a:t>
            </a:r>
            <a:endParaRPr lang="en-US" altLang="zh-CN"/>
          </a:p>
          <a:p>
            <a:pPr lvl="2"/>
            <a:r>
              <a:rPr lang="zh-CN" altLang="en-US" b="1">
                <a:solidFill>
                  <a:srgbClr val="FF0000"/>
                </a:solidFill>
              </a:rPr>
              <a:t>对于</a:t>
            </a:r>
            <a:r>
              <a:rPr lang="en-US" altLang="zh-CN" b="1">
                <a:solidFill>
                  <a:srgbClr val="FF0000"/>
                </a:solidFill>
              </a:rPr>
              <a:t>phi</a:t>
            </a:r>
            <a:r>
              <a:rPr lang="zh-CN" altLang="en-US" b="1">
                <a:solidFill>
                  <a:srgbClr val="FF0000"/>
                </a:solidFill>
              </a:rPr>
              <a:t>函数，将</a:t>
            </a:r>
            <a:r>
              <a:rPr lang="en-US" altLang="zh-CN" b="1">
                <a:solidFill>
                  <a:srgbClr val="FF0000"/>
                </a:solidFill>
              </a:rPr>
              <a:t>phi</a:t>
            </a:r>
            <a:r>
              <a:rPr lang="zh-CN" altLang="en-US" b="1">
                <a:solidFill>
                  <a:srgbClr val="FF0000"/>
                </a:solidFill>
              </a:rPr>
              <a:t>函数的寄存器入栈；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回填</a:t>
            </a:r>
            <a:r>
              <a:rPr lang="en-US" altLang="zh-CN">
                <a:solidFill>
                  <a:srgbClr val="FF0000"/>
                </a:solidFill>
              </a:rPr>
              <a:t>phi</a:t>
            </a:r>
            <a:r>
              <a:rPr lang="zh-CN" altLang="en-US">
                <a:solidFill>
                  <a:srgbClr val="FF0000"/>
                </a:solidFill>
              </a:rPr>
              <a:t>函数参数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56498" y="5751396"/>
            <a:ext cx="3279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Entry-&gt;B5-&gt;B6-&gt;B8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Oval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1033" y="1419142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027" y="1855263"/>
            <a:ext cx="413089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600"/>
              <a:t>5</a:t>
            </a:r>
            <a:endParaRPr lang="zh-CN" altLang="en-US" sz="1600"/>
          </a:p>
        </p:txBody>
      </p:sp>
      <p:sp>
        <p:nvSpPr>
          <p:cNvPr id="10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7530" y="1885216"/>
            <a:ext cx="414193" cy="41335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1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38883" y="2340507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78217" y="1743837"/>
            <a:ext cx="278338" cy="1869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835404" y="1741440"/>
            <a:ext cx="278338" cy="189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42745" y="1834515"/>
            <a:ext cx="635" cy="506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56498" y="5751396"/>
            <a:ext cx="3279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alloca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指令：建立分析栈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345534" y="3494909"/>
            <a:ext cx="900114" cy="913979"/>
            <a:chOff x="10515664" y="3336009"/>
            <a:chExt cx="900114" cy="913979"/>
          </a:xfrm>
        </p:grpSpPr>
        <p:sp>
          <p:nvSpPr>
            <p:cNvPr id="46" name="Freeform 26"/>
            <p:cNvSpPr/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8"/>
            <p:cNvSpPr/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014368" y="1623922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64" name="Freeform 26"/>
            <p:cNvSpPr/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8"/>
            <p:cNvSpPr/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Oval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1033" y="1419142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027" y="1855263"/>
            <a:ext cx="413089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600"/>
              <a:t>5</a:t>
            </a:r>
            <a:endParaRPr lang="zh-CN" altLang="en-US" sz="1600"/>
          </a:p>
        </p:txBody>
      </p:sp>
      <p:sp>
        <p:nvSpPr>
          <p:cNvPr id="10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7530" y="1885216"/>
            <a:ext cx="414193" cy="41335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1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38883" y="2340507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78217" y="1743837"/>
            <a:ext cx="278338" cy="1869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835404" y="1741440"/>
            <a:ext cx="278338" cy="189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42745" y="1834515"/>
            <a:ext cx="635" cy="506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56498" y="5751396"/>
            <a:ext cx="3279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最新定值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14368" y="1623922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11" name="Freeform 26"/>
            <p:cNvSpPr/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Oval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1033" y="1419142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027" y="1855263"/>
            <a:ext cx="413089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600"/>
              <a:t>5</a:t>
            </a:r>
            <a:endParaRPr lang="zh-CN" altLang="en-US" sz="1600"/>
          </a:p>
        </p:txBody>
      </p:sp>
      <p:sp>
        <p:nvSpPr>
          <p:cNvPr id="13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7530" y="1885216"/>
            <a:ext cx="414193" cy="41335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4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38883" y="2340507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78217" y="1743837"/>
            <a:ext cx="278338" cy="1869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835404" y="1741440"/>
            <a:ext cx="278338" cy="189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42745" y="1834515"/>
            <a:ext cx="635" cy="506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</a:t>
                </a:r>
                <a:r>
                  <a:rPr lang="en-US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56498" y="5751396"/>
            <a:ext cx="3279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指令：替换成栈顶定值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14368" y="1623922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5" name="Freeform 26"/>
            <p:cNvSpPr/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28"/>
            <p:cNvSpPr/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1033" y="1419142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027" y="1855263"/>
            <a:ext cx="413089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600"/>
              <a:t>5</a:t>
            </a:r>
            <a:endParaRPr lang="zh-CN" altLang="en-US" sz="1600"/>
          </a:p>
        </p:txBody>
      </p:sp>
      <p:sp>
        <p:nvSpPr>
          <p:cNvPr id="13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7530" y="1885216"/>
            <a:ext cx="414193" cy="41335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4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38883" y="2340507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78217" y="1743837"/>
            <a:ext cx="278338" cy="1869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835404" y="1741440"/>
            <a:ext cx="278338" cy="189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42745" y="1834515"/>
            <a:ext cx="635" cy="506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56498" y="5751396"/>
            <a:ext cx="3279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最新定值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968744" y="3716538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310145" y="3494909"/>
            <a:ext cx="900114" cy="913979"/>
            <a:chOff x="1345534" y="3494909"/>
            <a:chExt cx="900114" cy="913979"/>
          </a:xfrm>
        </p:grpSpPr>
        <p:grpSp>
          <p:nvGrpSpPr>
            <p:cNvPr id="10" name="组合 9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12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Oval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1033" y="1419142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027" y="1855263"/>
            <a:ext cx="413089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600"/>
              <a:t>5</a:t>
            </a:r>
            <a:endParaRPr lang="zh-CN" altLang="en-US" sz="1600"/>
          </a:p>
        </p:txBody>
      </p:sp>
      <p:sp>
        <p:nvSpPr>
          <p:cNvPr id="15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7530" y="1885216"/>
            <a:ext cx="414193" cy="41335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6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38883" y="2340507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78217" y="1743837"/>
            <a:ext cx="278338" cy="1869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835404" y="1741440"/>
            <a:ext cx="278338" cy="189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42745" y="1834515"/>
            <a:ext cx="635" cy="506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656457" y="5751396"/>
            <a:ext cx="287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补全后继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B5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的定值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310145" y="3494909"/>
            <a:ext cx="900114" cy="913979"/>
            <a:chOff x="1345534" y="3494909"/>
            <a:chExt cx="900114" cy="913979"/>
          </a:xfrm>
        </p:grpSpPr>
        <p:grpSp>
          <p:nvGrpSpPr>
            <p:cNvPr id="10" name="组合 9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12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968744" y="3716538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Oval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1033" y="1419142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5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027" y="1855263"/>
            <a:ext cx="413089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600"/>
              <a:t>5</a:t>
            </a:r>
            <a:endParaRPr lang="zh-CN" altLang="en-US" sz="1600"/>
          </a:p>
        </p:txBody>
      </p:sp>
      <p:sp>
        <p:nvSpPr>
          <p:cNvPr id="16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7530" y="1885216"/>
            <a:ext cx="414193" cy="41335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7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38883" y="2340507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78217" y="1743837"/>
            <a:ext cx="278338" cy="1869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835404" y="1741440"/>
            <a:ext cx="278338" cy="189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42745" y="1834515"/>
            <a:ext cx="635" cy="506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860040" y="5751396"/>
            <a:ext cx="247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弹出栈中相关定值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支配树上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B5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无后继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12" name="Freeform 26"/>
            <p:cNvSpPr/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8"/>
            <p:cNvSpPr/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156194" y="2003943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Oval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1033" y="1419142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027" y="1855263"/>
            <a:ext cx="413089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600"/>
              <a:t>5</a:t>
            </a:r>
            <a:endParaRPr lang="zh-CN" altLang="en-US" sz="1600"/>
          </a:p>
        </p:txBody>
      </p:sp>
      <p:sp>
        <p:nvSpPr>
          <p:cNvPr id="15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7530" y="1885216"/>
            <a:ext cx="414193" cy="41335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6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38883" y="2340507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78217" y="1743837"/>
            <a:ext cx="278338" cy="1869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835404" y="1741440"/>
            <a:ext cx="278338" cy="189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42745" y="1834515"/>
            <a:ext cx="635" cy="506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6516" y="979714"/>
            <a:ext cx="11901001" cy="5652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Pass</a:t>
            </a:r>
            <a:r>
              <a:rPr lang="zh-CN" altLang="en-US"/>
              <a:t>的概念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简单的</a:t>
            </a:r>
            <a:r>
              <a:rPr lang="en-US" altLang="zh-CN">
                <a:solidFill>
                  <a:srgbClr val="FF0000"/>
                </a:solidFill>
              </a:rPr>
              <a:t>Mem2Reg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/>
              <a:t>Dominators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Mem2Reg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56499" y="5751396"/>
            <a:ext cx="3279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最新定值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310145" y="3494909"/>
            <a:ext cx="900114" cy="913979"/>
            <a:chOff x="1345534" y="3494909"/>
            <a:chExt cx="900114" cy="913979"/>
          </a:xfrm>
        </p:grpSpPr>
        <p:grpSp>
          <p:nvGrpSpPr>
            <p:cNvPr id="10" name="组合 9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12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1512877" y="3762705"/>
              <a:ext cx="5562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%10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74368" y="5060387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Oval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1033" y="1419142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5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027" y="1855263"/>
            <a:ext cx="413089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600"/>
              <a:t>5</a:t>
            </a:r>
            <a:endParaRPr lang="zh-CN" altLang="en-US" sz="1600"/>
          </a:p>
        </p:txBody>
      </p:sp>
      <p:sp>
        <p:nvSpPr>
          <p:cNvPr id="16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7530" y="1885216"/>
            <a:ext cx="414193" cy="41335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7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38883" y="2340507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78217" y="1743837"/>
            <a:ext cx="278338" cy="1869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835404" y="1741440"/>
            <a:ext cx="278338" cy="189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42745" y="1834515"/>
            <a:ext cx="635" cy="506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</a:t>
                </a:r>
                <a:r>
                  <a:rPr lang="da-DK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%10</a:t>
                </a:r>
                <a:endParaRPr lang="da-DK" altLang="zh-CN" sz="1600" b="1"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56499" y="5751396"/>
            <a:ext cx="3279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指令：替换成栈顶定值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310145" y="3494909"/>
            <a:ext cx="900114" cy="913979"/>
            <a:chOff x="1345534" y="3494909"/>
            <a:chExt cx="900114" cy="913979"/>
          </a:xfrm>
        </p:grpSpPr>
        <p:grpSp>
          <p:nvGrpSpPr>
            <p:cNvPr id="10" name="组合 9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12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1512877" y="3762705"/>
              <a:ext cx="5562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%10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74368" y="5060387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Oval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1033" y="1419142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5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027" y="1855263"/>
            <a:ext cx="413089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600"/>
              <a:t>5</a:t>
            </a:r>
            <a:endParaRPr lang="zh-CN" altLang="en-US" sz="1600"/>
          </a:p>
        </p:txBody>
      </p:sp>
      <p:sp>
        <p:nvSpPr>
          <p:cNvPr id="16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7530" y="1885216"/>
            <a:ext cx="414193" cy="41335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7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38883" y="2340507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78217" y="1743837"/>
            <a:ext cx="278338" cy="1869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835404" y="1741440"/>
            <a:ext cx="278338" cy="189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42745" y="1834515"/>
            <a:ext cx="635" cy="506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860040" y="5751396"/>
            <a:ext cx="247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弹出栈中相关定值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支配树上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B6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无后继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12" name="Freeform 26"/>
            <p:cNvSpPr/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8"/>
            <p:cNvSpPr/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113688" y="2004132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Oval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1033" y="1419142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1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027" y="1855263"/>
            <a:ext cx="413089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600"/>
              <a:t>5</a:t>
            </a:r>
            <a:endParaRPr lang="zh-CN" altLang="en-US" sz="1600"/>
          </a:p>
        </p:txBody>
      </p:sp>
      <p:sp>
        <p:nvSpPr>
          <p:cNvPr id="14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7530" y="1885216"/>
            <a:ext cx="414193" cy="41335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5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38883" y="2340507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78217" y="1743837"/>
            <a:ext cx="278338" cy="1869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835404" y="1741440"/>
            <a:ext cx="278338" cy="189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42745" y="1834515"/>
            <a:ext cx="635" cy="506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332158" y="4656673"/>
              <a:ext cx="3012546" cy="851184"/>
              <a:chOff x="7012082" y="5025956"/>
              <a:chExt cx="3012546" cy="8511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012082" y="5025956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365424" y="5046143"/>
                <a:ext cx="2659204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56499" y="5751396"/>
            <a:ext cx="3279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按照支配树的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顺序遍历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进行到达定值分析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最新定值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310145" y="3494909"/>
            <a:ext cx="900114" cy="913979"/>
            <a:chOff x="1345534" y="3494909"/>
            <a:chExt cx="900114" cy="913979"/>
          </a:xfrm>
        </p:grpSpPr>
        <p:grpSp>
          <p:nvGrpSpPr>
            <p:cNvPr id="10" name="组合 9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12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1592226" y="3762705"/>
              <a:ext cx="39754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%9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781222" y="3745704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Oval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1033" y="1419142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5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027" y="1855263"/>
            <a:ext cx="413089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600"/>
              <a:t>5</a:t>
            </a:r>
            <a:endParaRPr lang="zh-CN" altLang="en-US" sz="1600"/>
          </a:p>
        </p:txBody>
      </p:sp>
      <p:sp>
        <p:nvSpPr>
          <p:cNvPr id="16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7530" y="1885216"/>
            <a:ext cx="414193" cy="41335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7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38883" y="2340507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78217" y="1743837"/>
            <a:ext cx="278338" cy="1869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835404" y="1741440"/>
            <a:ext cx="278338" cy="189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42745" y="1834515"/>
            <a:ext cx="635" cy="506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251205" y="4667749"/>
              <a:ext cx="3161523" cy="840108"/>
              <a:chOff x="6931129" y="5037032"/>
              <a:chExt cx="3161523" cy="84010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6931129" y="5037032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297400" y="5046143"/>
                <a:ext cx="279525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  <a:ea typeface="微软雅黑" panose="020B0503020204020204" pitchFamily="34" charset="-122"/>
                  </a:rPr>
                  <a:t>[%9,%8]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656457" y="5751396"/>
            <a:ext cx="287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补全后继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B8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的定值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310145" y="3494909"/>
            <a:ext cx="900114" cy="913979"/>
            <a:chOff x="1345534" y="3494909"/>
            <a:chExt cx="900114" cy="913979"/>
          </a:xfrm>
        </p:grpSpPr>
        <p:grpSp>
          <p:nvGrpSpPr>
            <p:cNvPr id="10" name="组合 9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12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1592225" y="3762705"/>
              <a:ext cx="3975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%9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781222" y="3745704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Oval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1033" y="1419142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5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027" y="1855263"/>
            <a:ext cx="413089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600"/>
              <a:t>5</a:t>
            </a:r>
            <a:endParaRPr lang="zh-CN" altLang="en-US" sz="1600"/>
          </a:p>
        </p:txBody>
      </p:sp>
      <p:sp>
        <p:nvSpPr>
          <p:cNvPr id="16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7530" y="1885216"/>
            <a:ext cx="414193" cy="41335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7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38883" y="2340507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78217" y="1743837"/>
            <a:ext cx="278338" cy="1869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835404" y="1741440"/>
            <a:ext cx="278338" cy="189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42745" y="1834515"/>
            <a:ext cx="635" cy="506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251205" y="4667749"/>
              <a:ext cx="3161523" cy="840108"/>
              <a:chOff x="6931129" y="5037032"/>
              <a:chExt cx="3161523" cy="84010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6931129" y="5037032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297400" y="5046143"/>
                <a:ext cx="279525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 [%9,%8]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860038" y="5751396"/>
            <a:ext cx="247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弹出栈中相关定值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支配树上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B8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无后继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5534" y="3494909"/>
            <a:ext cx="900114" cy="913979"/>
            <a:chOff x="1345534" y="3494909"/>
            <a:chExt cx="900114" cy="913979"/>
          </a:xfrm>
        </p:grpSpPr>
        <p:grpSp>
          <p:nvGrpSpPr>
            <p:cNvPr id="56" name="组合 55"/>
            <p:cNvGrpSpPr/>
            <p:nvPr/>
          </p:nvGrpSpPr>
          <p:grpSpPr>
            <a:xfrm>
              <a:off x="1345534" y="3494909"/>
              <a:ext cx="900114" cy="913979"/>
              <a:chOff x="10515664" y="3336009"/>
              <a:chExt cx="900114" cy="913979"/>
            </a:xfrm>
          </p:grpSpPr>
          <p:sp>
            <p:nvSpPr>
              <p:cNvPr id="46" name="Freeform 26"/>
              <p:cNvSpPr/>
              <p:nvPr/>
            </p:nvSpPr>
            <p:spPr bwMode="auto">
              <a:xfrm>
                <a:off x="10515664" y="3336009"/>
                <a:ext cx="900113" cy="901700"/>
              </a:xfrm>
              <a:custGeom>
                <a:avLst/>
                <a:gdLst>
                  <a:gd name="T0" fmla="*/ 567 w 567"/>
                  <a:gd name="T1" fmla="*/ 568 h 568"/>
                  <a:gd name="T2" fmla="*/ 499 w 567"/>
                  <a:gd name="T3" fmla="*/ 500 h 568"/>
                  <a:gd name="T4" fmla="*/ 68 w 567"/>
                  <a:gd name="T5" fmla="*/ 500 h 568"/>
                  <a:gd name="T6" fmla="*/ 68 w 567"/>
                  <a:gd name="T7" fmla="*/ 68 h 568"/>
                  <a:gd name="T8" fmla="*/ 0 w 567"/>
                  <a:gd name="T9" fmla="*/ 0 h 568"/>
                  <a:gd name="T10" fmla="*/ 0 w 567"/>
                  <a:gd name="T11" fmla="*/ 568 h 568"/>
                  <a:gd name="T12" fmla="*/ 567 w 567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568"/>
                    </a:moveTo>
                    <a:lnTo>
                      <a:pt x="499" y="500"/>
                    </a:lnTo>
                    <a:lnTo>
                      <a:pt x="68" y="500"/>
                    </a:lnTo>
                    <a:lnTo>
                      <a:pt x="68" y="68"/>
                    </a:lnTo>
                    <a:lnTo>
                      <a:pt x="0" y="0"/>
                    </a:lnTo>
                    <a:lnTo>
                      <a:pt x="0" y="568"/>
                    </a:lnTo>
                    <a:lnTo>
                      <a:pt x="567" y="5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10515665" y="3348288"/>
                <a:ext cx="900113" cy="901700"/>
              </a:xfrm>
              <a:custGeom>
                <a:avLst/>
                <a:gdLst>
                  <a:gd name="T0" fmla="*/ 567 w 567"/>
                  <a:gd name="T1" fmla="*/ 0 h 568"/>
                  <a:gd name="T2" fmla="*/ 499 w 567"/>
                  <a:gd name="T3" fmla="*/ 68 h 568"/>
                  <a:gd name="T4" fmla="*/ 499 w 567"/>
                  <a:gd name="T5" fmla="*/ 500 h 568"/>
                  <a:gd name="T6" fmla="*/ 68 w 567"/>
                  <a:gd name="T7" fmla="*/ 500 h 568"/>
                  <a:gd name="T8" fmla="*/ 0 w 567"/>
                  <a:gd name="T9" fmla="*/ 568 h 568"/>
                  <a:gd name="T10" fmla="*/ 567 w 567"/>
                  <a:gd name="T11" fmla="*/ 568 h 568"/>
                  <a:gd name="T12" fmla="*/ 567 w 567"/>
                  <a:gd name="T13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68">
                    <a:moveTo>
                      <a:pt x="567" y="0"/>
                    </a:moveTo>
                    <a:lnTo>
                      <a:pt x="499" y="68"/>
                    </a:lnTo>
                    <a:lnTo>
                      <a:pt x="499" y="500"/>
                    </a:lnTo>
                    <a:lnTo>
                      <a:pt x="68" y="500"/>
                    </a:lnTo>
                    <a:lnTo>
                      <a:pt x="0" y="568"/>
                    </a:lnTo>
                    <a:lnTo>
                      <a:pt x="567" y="56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1711649" y="3762705"/>
              <a:ext cx="1586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12" name="Freeform 26"/>
            <p:cNvSpPr/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8"/>
            <p:cNvSpPr/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781222" y="3745704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Oval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1033" y="1419142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1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027" y="1855263"/>
            <a:ext cx="413089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600"/>
              <a:t>5</a:t>
            </a:r>
            <a:endParaRPr lang="zh-CN" altLang="en-US" sz="1600"/>
          </a:p>
        </p:txBody>
      </p:sp>
      <p:sp>
        <p:nvSpPr>
          <p:cNvPr id="14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7530" y="1885216"/>
            <a:ext cx="414193" cy="41335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5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38883" y="2340507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78217" y="1743837"/>
            <a:ext cx="278338" cy="1869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835404" y="1741440"/>
            <a:ext cx="278338" cy="189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42745" y="1834515"/>
            <a:ext cx="635" cy="506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251205" y="4667749"/>
              <a:ext cx="3161523" cy="840108"/>
              <a:chOff x="6931129" y="5037032"/>
              <a:chExt cx="3161523" cy="84010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6931129" y="5037032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297400" y="5046143"/>
                <a:ext cx="279525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[1,%5] [%9,%8]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98051" y="5751396"/>
            <a:ext cx="3195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弹出栈中相关定值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支配树上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的后继已经遍历完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1657530" y="4490993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0601505" y="4474352"/>
            <a:ext cx="3173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345534" y="3494909"/>
            <a:ext cx="900114" cy="913979"/>
            <a:chOff x="10515664" y="3336009"/>
            <a:chExt cx="900114" cy="913979"/>
          </a:xfrm>
        </p:grpSpPr>
        <p:sp>
          <p:nvSpPr>
            <p:cNvPr id="46" name="Freeform 26"/>
            <p:cNvSpPr/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8"/>
            <p:cNvSpPr/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310145" y="3494909"/>
            <a:ext cx="900114" cy="913979"/>
            <a:chOff x="10515664" y="3336009"/>
            <a:chExt cx="900114" cy="913979"/>
          </a:xfrm>
        </p:grpSpPr>
        <p:sp>
          <p:nvSpPr>
            <p:cNvPr id="12" name="Freeform 26"/>
            <p:cNvSpPr/>
            <p:nvPr/>
          </p:nvSpPr>
          <p:spPr bwMode="auto">
            <a:xfrm>
              <a:off x="10515664" y="3336009"/>
              <a:ext cx="900113" cy="901700"/>
            </a:xfrm>
            <a:custGeom>
              <a:avLst/>
              <a:gdLst>
                <a:gd name="T0" fmla="*/ 567 w 567"/>
                <a:gd name="T1" fmla="*/ 568 h 568"/>
                <a:gd name="T2" fmla="*/ 499 w 567"/>
                <a:gd name="T3" fmla="*/ 500 h 568"/>
                <a:gd name="T4" fmla="*/ 68 w 567"/>
                <a:gd name="T5" fmla="*/ 500 h 568"/>
                <a:gd name="T6" fmla="*/ 68 w 567"/>
                <a:gd name="T7" fmla="*/ 68 h 568"/>
                <a:gd name="T8" fmla="*/ 0 w 567"/>
                <a:gd name="T9" fmla="*/ 0 h 568"/>
                <a:gd name="T10" fmla="*/ 0 w 567"/>
                <a:gd name="T11" fmla="*/ 568 h 568"/>
                <a:gd name="T12" fmla="*/ 567 w 567"/>
                <a:gd name="T13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568"/>
                  </a:moveTo>
                  <a:lnTo>
                    <a:pt x="499" y="500"/>
                  </a:lnTo>
                  <a:lnTo>
                    <a:pt x="68" y="500"/>
                  </a:lnTo>
                  <a:lnTo>
                    <a:pt x="68" y="68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567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8"/>
            <p:cNvSpPr/>
            <p:nvPr/>
          </p:nvSpPr>
          <p:spPr bwMode="auto">
            <a:xfrm>
              <a:off x="10515665" y="3348288"/>
              <a:ext cx="900113" cy="901700"/>
            </a:xfrm>
            <a:custGeom>
              <a:avLst/>
              <a:gdLst>
                <a:gd name="T0" fmla="*/ 567 w 567"/>
                <a:gd name="T1" fmla="*/ 0 h 568"/>
                <a:gd name="T2" fmla="*/ 499 w 567"/>
                <a:gd name="T3" fmla="*/ 68 h 568"/>
                <a:gd name="T4" fmla="*/ 499 w 567"/>
                <a:gd name="T5" fmla="*/ 500 h 568"/>
                <a:gd name="T6" fmla="*/ 68 w 567"/>
                <a:gd name="T7" fmla="*/ 500 h 568"/>
                <a:gd name="T8" fmla="*/ 0 w 567"/>
                <a:gd name="T9" fmla="*/ 568 h 568"/>
                <a:gd name="T10" fmla="*/ 567 w 567"/>
                <a:gd name="T11" fmla="*/ 568 h 568"/>
                <a:gd name="T12" fmla="*/ 567 w 567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568">
                  <a:moveTo>
                    <a:pt x="567" y="0"/>
                  </a:moveTo>
                  <a:lnTo>
                    <a:pt x="499" y="68"/>
                  </a:lnTo>
                  <a:lnTo>
                    <a:pt x="499" y="500"/>
                  </a:lnTo>
                  <a:lnTo>
                    <a:pt x="68" y="500"/>
                  </a:lnTo>
                  <a:lnTo>
                    <a:pt x="0" y="568"/>
                  </a:lnTo>
                  <a:lnTo>
                    <a:pt x="567" y="56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14368" y="1623922"/>
            <a:ext cx="36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i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000" b="1" i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Oval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1033" y="1419142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027" y="1855263"/>
            <a:ext cx="413089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600"/>
              <a:t>5</a:t>
            </a:r>
            <a:endParaRPr lang="zh-CN" altLang="en-US" sz="1600"/>
          </a:p>
        </p:txBody>
      </p:sp>
      <p:sp>
        <p:nvSpPr>
          <p:cNvPr id="5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7530" y="1885216"/>
            <a:ext cx="414193" cy="41335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1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38883" y="2340507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78217" y="1743837"/>
            <a:ext cx="278338" cy="1869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835404" y="1741440"/>
            <a:ext cx="278338" cy="189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42745" y="1834515"/>
            <a:ext cx="635" cy="506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056617" y="1419101"/>
            <a:ext cx="6078765" cy="4280275"/>
            <a:chOff x="5828440" y="1227582"/>
            <a:chExt cx="6078765" cy="4280275"/>
          </a:xfrm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833538" y="2793614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92137" y="2811450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 rot="241717">
              <a:off x="7548286" y="3935019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725734" y="1227582"/>
              <a:ext cx="3939046" cy="1569660"/>
              <a:chOff x="7341970" y="1304475"/>
              <a:chExt cx="3939046" cy="156966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981660" y="1304475"/>
                <a:ext cx="329935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strike="sngStrike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600" b="1" strike="sngStrike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 strike="sngStrike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 strike="sngStrike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600" b="1" strike="sngStrike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600" b="1" strike="sngStrike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 strike="sngStrike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 strike="sngStrike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 strike="sngStrike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 strike="sngStrike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600" b="1" strike="sngStrike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600" b="1" strike="sngStrike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828440" y="3303390"/>
              <a:ext cx="2756927" cy="585165"/>
              <a:chOff x="6604612" y="3612874"/>
              <a:chExt cx="2756927" cy="585165"/>
            </a:xfrm>
          </p:grpSpPr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41942" y="3613264"/>
                <a:ext cx="241959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strike="sngStrike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600" b="1" strike="sngStrike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600" b="1" strike="sngStrike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021083" y="3287326"/>
              <a:ext cx="2886122" cy="853248"/>
              <a:chOff x="8548529" y="3734567"/>
              <a:chExt cx="2886122" cy="853248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1160013" y="3734567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548529" y="3756818"/>
                <a:ext cx="254891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 strike="sngStrike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600" b="1" strike="sngStrike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600" b="1" strike="sngStrike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251205" y="4667749"/>
              <a:ext cx="3161523" cy="840108"/>
              <a:chOff x="6931129" y="5037032"/>
              <a:chExt cx="3161523" cy="84010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6931129" y="5037032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297400" y="5046143"/>
                <a:ext cx="2795252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[1,%5] [%9,%8]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 strike="sngStrike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600" b="1" strike="sngStrike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8996302" y="4159887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654865" y="5751396"/>
            <a:ext cx="288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Step6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删除各块中的冗余指令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alloca/load/store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Oval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1033" y="1419142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027" y="1855263"/>
            <a:ext cx="413089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600"/>
              <a:t>5</a:t>
            </a:r>
            <a:endParaRPr lang="zh-CN" altLang="en-US" sz="1600"/>
          </a:p>
        </p:txBody>
      </p:sp>
      <p:sp>
        <p:nvSpPr>
          <p:cNvPr id="10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7530" y="1885216"/>
            <a:ext cx="414193" cy="41335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1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38883" y="2340507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78217" y="1743837"/>
            <a:ext cx="278338" cy="1869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835404" y="1741440"/>
            <a:ext cx="278338" cy="189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42745" y="1834515"/>
            <a:ext cx="635" cy="506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388145" y="575139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最终结果！！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418633" y="2033161"/>
            <a:ext cx="5354734" cy="2791677"/>
            <a:chOff x="7210418" y="2491786"/>
            <a:chExt cx="5354734" cy="2791677"/>
          </a:xfrm>
        </p:grpSpPr>
        <p:sp>
          <p:nvSpPr>
            <p:cNvPr id="4" name="Freeform 24"/>
            <p:cNvSpPr>
              <a:spLocks noEditPoints="1"/>
            </p:cNvSpPr>
            <p:nvPr/>
          </p:nvSpPr>
          <p:spPr bwMode="auto">
            <a:xfrm>
              <a:off x="9687419" y="3058726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28"/>
            <p:cNvSpPr>
              <a:spLocks noEditPoints="1"/>
            </p:cNvSpPr>
            <p:nvPr/>
          </p:nvSpPr>
          <p:spPr bwMode="auto">
            <a:xfrm>
              <a:off x="8646018" y="3076562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30"/>
            <p:cNvSpPr>
              <a:spLocks noEditPoints="1"/>
            </p:cNvSpPr>
            <p:nvPr/>
          </p:nvSpPr>
          <p:spPr bwMode="auto">
            <a:xfrm rot="241717">
              <a:off x="8364376" y="3956847"/>
              <a:ext cx="1346869" cy="686266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557576" y="2491786"/>
              <a:ext cx="3939046" cy="584775"/>
              <a:chOff x="7341970" y="1304475"/>
              <a:chExt cx="3939046" cy="584775"/>
            </a:xfrm>
          </p:grpSpPr>
          <p:sp>
            <p:nvSpPr>
              <p:cNvPr id="18" name="Rectangle 31"/>
              <p:cNvSpPr>
                <a:spLocks noChangeArrowheads="1"/>
              </p:cNvSpPr>
              <p:nvPr/>
            </p:nvSpPr>
            <p:spPr bwMode="auto">
              <a:xfrm>
                <a:off x="7341970" y="1304475"/>
                <a:ext cx="5630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7981660" y="1304475"/>
                <a:ext cx="3299356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1, 0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210418" y="3568502"/>
              <a:ext cx="1700734" cy="338944"/>
              <a:chOff x="6604612" y="3612874"/>
              <a:chExt cx="2756927" cy="338944"/>
            </a:xfrm>
          </p:grpSpPr>
          <p:sp>
            <p:nvSpPr>
              <p:cNvPr id="16" name="Rectangle 33"/>
              <p:cNvSpPr>
                <a:spLocks noChangeArrowheads="1"/>
              </p:cNvSpPr>
              <p:nvPr/>
            </p:nvSpPr>
            <p:spPr bwMode="auto">
              <a:xfrm>
                <a:off x="6604612" y="3612874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941942" y="3613264"/>
                <a:ext cx="2419597" cy="3385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12290514" y="3551895"/>
              <a:ext cx="274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charset="0"/>
                </a:rPr>
                <a:t>B</a:t>
              </a: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charset="0"/>
                </a:rPr>
                <a:t>8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106840" y="3574689"/>
              <a:ext cx="2085160" cy="5847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%9 = sub i32 0, 1</a:t>
              </a:r>
              <a:endParaRPr lang="da-DK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br label %6</a:t>
              </a:r>
              <a:endParaRPr lang="da-DK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067295" y="4689577"/>
              <a:ext cx="3161523" cy="593886"/>
              <a:chOff x="6931129" y="5037032"/>
              <a:chExt cx="3161523" cy="593886"/>
            </a:xfrm>
          </p:grpSpPr>
          <p:sp>
            <p:nvSpPr>
              <p:cNvPr id="12" name="Rectangle 35"/>
              <p:cNvSpPr>
                <a:spLocks noChangeArrowheads="1"/>
              </p:cNvSpPr>
              <p:nvPr/>
            </p:nvSpPr>
            <p:spPr bwMode="auto">
              <a:xfrm>
                <a:off x="6931129" y="5037032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297400" y="5046143"/>
                <a:ext cx="2795252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%10 = </a:t>
                </a:r>
                <a:r>
                  <a:rPr lang="en-US" altLang="zh-CN" sz="1600" b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phi [1,%5] [%9,%8]</a:t>
                </a:r>
                <a:endParaRPr lang="da-DK" altLang="zh-CN" sz="1600" b="1">
                  <a:solidFill>
                    <a:schemeClr val="accent5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6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i32 %10</a:t>
                </a:r>
                <a:endPara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Freeform 28"/>
            <p:cNvSpPr>
              <a:spLocks noEditPoints="1"/>
            </p:cNvSpPr>
            <p:nvPr/>
          </p:nvSpPr>
          <p:spPr bwMode="auto">
            <a:xfrm>
              <a:off x="9812392" y="4181715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Oval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1033" y="1419142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2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027" y="1855263"/>
            <a:ext cx="413089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600"/>
              <a:t>5</a:t>
            </a:r>
            <a:endParaRPr lang="zh-CN" altLang="en-US" sz="1600"/>
          </a:p>
        </p:txBody>
      </p:sp>
      <p:sp>
        <p:nvSpPr>
          <p:cNvPr id="23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7530" y="1885216"/>
            <a:ext cx="414193" cy="41335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24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38883" y="2340507"/>
            <a:ext cx="414193" cy="41455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28800" rIns="900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1600">
                <a:solidFill>
                  <a:schemeClr val="tx1"/>
                </a:solidFill>
              </a:rPr>
              <a:t>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5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78217" y="1743837"/>
            <a:ext cx="278338" cy="1869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835404" y="1741440"/>
            <a:ext cx="278338" cy="189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42745" y="1834515"/>
            <a:ext cx="635" cy="506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more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593331" y="502550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常量传播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24"/>
          <p:cNvSpPr>
            <a:spLocks noEditPoints="1"/>
          </p:cNvSpPr>
          <p:nvPr/>
        </p:nvSpPr>
        <p:spPr bwMode="auto">
          <a:xfrm>
            <a:off x="5895634" y="2600101"/>
            <a:ext cx="1071563" cy="493712"/>
          </a:xfrm>
          <a:custGeom>
            <a:avLst/>
            <a:gdLst>
              <a:gd name="T0" fmla="*/ 645 w 675"/>
              <a:gd name="T1" fmla="*/ 273 h 311"/>
              <a:gd name="T2" fmla="*/ 628 w 675"/>
              <a:gd name="T3" fmla="*/ 311 h 311"/>
              <a:gd name="T4" fmla="*/ 675 w 675"/>
              <a:gd name="T5" fmla="*/ 309 h 311"/>
              <a:gd name="T6" fmla="*/ 645 w 675"/>
              <a:gd name="T7" fmla="*/ 273 h 311"/>
              <a:gd name="T8" fmla="*/ 0 w 675"/>
              <a:gd name="T9" fmla="*/ 0 h 311"/>
              <a:gd name="T10" fmla="*/ 637 w 675"/>
              <a:gd name="T11" fmla="*/ 292 h 311"/>
              <a:gd name="T12" fmla="*/ 0 w 675"/>
              <a:gd name="T13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5" h="311">
                <a:moveTo>
                  <a:pt x="645" y="273"/>
                </a:moveTo>
                <a:lnTo>
                  <a:pt x="628" y="311"/>
                </a:lnTo>
                <a:lnTo>
                  <a:pt x="675" y="309"/>
                </a:lnTo>
                <a:lnTo>
                  <a:pt x="645" y="273"/>
                </a:lnTo>
                <a:close/>
                <a:moveTo>
                  <a:pt x="0" y="0"/>
                </a:moveTo>
                <a:lnTo>
                  <a:pt x="637" y="292"/>
                </a:lnTo>
                <a:lnTo>
                  <a:pt x="0" y="0"/>
                </a:lnTo>
                <a:close/>
              </a:path>
            </a:pathLst>
          </a:cu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4854233" y="2617937"/>
            <a:ext cx="1041401" cy="485245"/>
          </a:xfrm>
          <a:custGeom>
            <a:avLst/>
            <a:gdLst>
              <a:gd name="T0" fmla="*/ 47 w 749"/>
              <a:gd name="T1" fmla="*/ 349 h 349"/>
              <a:gd name="T2" fmla="*/ 29 w 749"/>
              <a:gd name="T3" fmla="*/ 310 h 349"/>
              <a:gd name="T4" fmla="*/ 0 w 749"/>
              <a:gd name="T5" fmla="*/ 347 h 349"/>
              <a:gd name="T6" fmla="*/ 47 w 749"/>
              <a:gd name="T7" fmla="*/ 349 h 349"/>
              <a:gd name="T8" fmla="*/ 749 w 749"/>
              <a:gd name="T9" fmla="*/ 0 h 349"/>
              <a:gd name="T10" fmla="*/ 38 w 749"/>
              <a:gd name="T11" fmla="*/ 330 h 349"/>
              <a:gd name="T12" fmla="*/ 749 w 749"/>
              <a:gd name="T13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9" h="349">
                <a:moveTo>
                  <a:pt x="47" y="349"/>
                </a:moveTo>
                <a:lnTo>
                  <a:pt x="29" y="310"/>
                </a:lnTo>
                <a:lnTo>
                  <a:pt x="0" y="347"/>
                </a:lnTo>
                <a:lnTo>
                  <a:pt x="47" y="349"/>
                </a:lnTo>
                <a:close/>
                <a:moveTo>
                  <a:pt x="749" y="0"/>
                </a:moveTo>
                <a:lnTo>
                  <a:pt x="38" y="330"/>
                </a:lnTo>
                <a:lnTo>
                  <a:pt x="749" y="0"/>
                </a:lnTo>
                <a:close/>
              </a:path>
            </a:pathLst>
          </a:cu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30"/>
          <p:cNvSpPr>
            <a:spLocks noEditPoints="1"/>
          </p:cNvSpPr>
          <p:nvPr/>
        </p:nvSpPr>
        <p:spPr bwMode="auto">
          <a:xfrm rot="241717">
            <a:off x="4572591" y="3498222"/>
            <a:ext cx="1346869" cy="686266"/>
          </a:xfrm>
          <a:custGeom>
            <a:avLst/>
            <a:gdLst>
              <a:gd name="T0" fmla="*/ 628 w 656"/>
              <a:gd name="T1" fmla="*/ 309 h 347"/>
              <a:gd name="T2" fmla="*/ 609 w 656"/>
              <a:gd name="T3" fmla="*/ 346 h 347"/>
              <a:gd name="T4" fmla="*/ 656 w 656"/>
              <a:gd name="T5" fmla="*/ 347 h 347"/>
              <a:gd name="T6" fmla="*/ 628 w 656"/>
              <a:gd name="T7" fmla="*/ 309 h 347"/>
              <a:gd name="T8" fmla="*/ 0 w 656"/>
              <a:gd name="T9" fmla="*/ 0 h 347"/>
              <a:gd name="T10" fmla="*/ 618 w 656"/>
              <a:gd name="T11" fmla="*/ 328 h 347"/>
              <a:gd name="T12" fmla="*/ 0 w 656"/>
              <a:gd name="T13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6" h="347">
                <a:moveTo>
                  <a:pt x="628" y="309"/>
                </a:moveTo>
                <a:lnTo>
                  <a:pt x="609" y="346"/>
                </a:lnTo>
                <a:lnTo>
                  <a:pt x="656" y="347"/>
                </a:lnTo>
                <a:lnTo>
                  <a:pt x="628" y="309"/>
                </a:lnTo>
                <a:close/>
                <a:moveTo>
                  <a:pt x="0" y="0"/>
                </a:moveTo>
                <a:lnTo>
                  <a:pt x="618" y="328"/>
                </a:lnTo>
                <a:lnTo>
                  <a:pt x="0" y="0"/>
                </a:lnTo>
                <a:close/>
              </a:path>
            </a:pathLst>
          </a:cu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431528" y="2033161"/>
            <a:ext cx="4607572" cy="584775"/>
            <a:chOff x="7341970" y="1304475"/>
            <a:chExt cx="3939046" cy="871542"/>
          </a:xfrm>
        </p:grpSpPr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7341970" y="1304475"/>
              <a:ext cx="5630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charset="0"/>
                </a:rPr>
                <a:t>Entry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981660" y="1304475"/>
              <a:ext cx="3299356" cy="87154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effectLst/>
                  <a:highlight>
                    <a:srgbClr val="C0C0C0"/>
                  </a:highlight>
                  <a:latin typeface="Consolas" panose="020B0609020204030204" pitchFamily="49" charset="0"/>
                  <a:ea typeface="微软雅黑" panose="020B0503020204020204" pitchFamily="34" charset="-122"/>
                </a:rPr>
                <a:t>%4 = icmp sgt i32 1, 0</a:t>
              </a:r>
              <a:endParaRPr lang="en-US" altLang="zh-CN" sz="1600" b="1"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br i1 </a:t>
              </a:r>
              <a:r>
                <a:rPr lang="en-US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true</a:t>
              </a:r>
              <a:r>
                <a: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, label %5, label %8</a:t>
              </a:r>
              <a:endParaRPr lang="en-US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418633" y="3109877"/>
            <a:ext cx="1700734" cy="338944"/>
            <a:chOff x="6604612" y="3612874"/>
            <a:chExt cx="2756927" cy="338944"/>
          </a:xfrm>
        </p:grpSpPr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6604612" y="3612874"/>
              <a:ext cx="274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charset="0"/>
                </a:rPr>
                <a:t>B</a:t>
              </a: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charset="0"/>
                </a:rPr>
                <a:t>5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41942" y="3613264"/>
              <a:ext cx="2419597" cy="33855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br label %6</a:t>
              </a:r>
              <a:endParaRPr lang="en-US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8498729" y="3093270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charset="0"/>
              </a:rPr>
              <a:t>B</a:t>
            </a: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charset="0"/>
              </a:rPr>
              <a:t>8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15055" y="3116064"/>
            <a:ext cx="2085160" cy="5847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zh-CN" sz="1600" b="1"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%9 = sub i32 0, 1</a:t>
            </a:r>
            <a:endParaRPr lang="da-DK" altLang="zh-CN" sz="1600" b="1">
              <a:effectLst/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br label %6</a:t>
            </a:r>
            <a:endParaRPr lang="da-DK" altLang="zh-CN" sz="1600" b="1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75510" y="4230952"/>
            <a:ext cx="3161523" cy="593886"/>
            <a:chOff x="6931129" y="5037032"/>
            <a:chExt cx="3161523" cy="593886"/>
          </a:xfrm>
        </p:grpSpPr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6931129" y="5037032"/>
              <a:ext cx="274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charset="0"/>
                </a:rPr>
                <a:t>B</a:t>
              </a: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charset="0"/>
                </a:rPr>
                <a:t>6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97400" y="5046143"/>
              <a:ext cx="2795252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%10 = </a:t>
              </a:r>
              <a:r>
                <a: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phi [1,%5] [</a:t>
              </a:r>
              <a:r>
                <a:rPr lang="en-US" altLang="zh-CN" sz="16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-1</a:t>
              </a:r>
              <a:r>
                <a:rPr lang="en-US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,%8]</a:t>
              </a:r>
              <a:endParaRPr lang="da-DK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sz="16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ret i32 %10</a:t>
              </a:r>
              <a:endParaRPr lang="da-DK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Freeform 28"/>
          <p:cNvSpPr>
            <a:spLocks noEditPoints="1"/>
          </p:cNvSpPr>
          <p:nvPr/>
        </p:nvSpPr>
        <p:spPr bwMode="auto">
          <a:xfrm>
            <a:off x="6020607" y="3723090"/>
            <a:ext cx="1348402" cy="507862"/>
          </a:xfrm>
          <a:custGeom>
            <a:avLst/>
            <a:gdLst>
              <a:gd name="T0" fmla="*/ 47 w 749"/>
              <a:gd name="T1" fmla="*/ 349 h 349"/>
              <a:gd name="T2" fmla="*/ 29 w 749"/>
              <a:gd name="T3" fmla="*/ 310 h 349"/>
              <a:gd name="T4" fmla="*/ 0 w 749"/>
              <a:gd name="T5" fmla="*/ 347 h 349"/>
              <a:gd name="T6" fmla="*/ 47 w 749"/>
              <a:gd name="T7" fmla="*/ 349 h 349"/>
              <a:gd name="T8" fmla="*/ 749 w 749"/>
              <a:gd name="T9" fmla="*/ 0 h 349"/>
              <a:gd name="T10" fmla="*/ 38 w 749"/>
              <a:gd name="T11" fmla="*/ 330 h 349"/>
              <a:gd name="T12" fmla="*/ 749 w 749"/>
              <a:gd name="T13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9" h="349">
                <a:moveTo>
                  <a:pt x="47" y="349"/>
                </a:moveTo>
                <a:lnTo>
                  <a:pt x="29" y="310"/>
                </a:lnTo>
                <a:lnTo>
                  <a:pt x="0" y="347"/>
                </a:lnTo>
                <a:lnTo>
                  <a:pt x="47" y="349"/>
                </a:lnTo>
                <a:close/>
                <a:moveTo>
                  <a:pt x="749" y="0"/>
                </a:moveTo>
                <a:lnTo>
                  <a:pt x="38" y="330"/>
                </a:lnTo>
                <a:lnTo>
                  <a:pt x="749" y="0"/>
                </a:lnTo>
                <a:close/>
              </a:path>
            </a:pathLst>
          </a:cu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/>
              <a:t>LightIR</a:t>
            </a:r>
            <a:r>
              <a:rPr lang="en-US" altLang="zh-CN"/>
              <a:t> (LLVM) </a:t>
            </a:r>
            <a:r>
              <a:rPr lang="zh-CN" altLang="en-US"/>
              <a:t>引入了</a:t>
            </a:r>
            <a:r>
              <a:rPr lang="en-US" altLang="zh-CN" err="1"/>
              <a:t>alloca</a:t>
            </a:r>
            <a:r>
              <a:rPr lang="zh-CN" altLang="en-US"/>
              <a:t>指令来表示栈变量。</a:t>
            </a:r>
            <a:endParaRPr lang="en-US" altLang="zh-CN"/>
          </a:p>
          <a:p>
            <a:r>
              <a:rPr lang="zh-CN" altLang="en-US"/>
              <a:t>前端可以简单地将每个局部变量映射到一个</a:t>
            </a:r>
            <a:r>
              <a:rPr lang="en-US" altLang="zh-CN" err="1"/>
              <a:t>alloca</a:t>
            </a:r>
            <a:r>
              <a:rPr lang="zh-CN" altLang="en-US"/>
              <a:t>指令，并通过</a:t>
            </a:r>
            <a:r>
              <a:rPr lang="en-US" altLang="zh-CN"/>
              <a:t>load/store</a:t>
            </a:r>
            <a:r>
              <a:rPr lang="zh-CN" altLang="en-US"/>
              <a:t>操作读写相应的内存变量，简化了前端设计难度；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985937" y="3277180"/>
            <a:ext cx="8516771" cy="2308324"/>
            <a:chOff x="1807808" y="4010798"/>
            <a:chExt cx="8516771" cy="2308324"/>
          </a:xfrm>
        </p:grpSpPr>
        <p:sp>
          <p:nvSpPr>
            <p:cNvPr id="7" name="文本框 6"/>
            <p:cNvSpPr txBox="1"/>
            <p:nvPr/>
          </p:nvSpPr>
          <p:spPr>
            <a:xfrm>
              <a:off x="1807808" y="4426296"/>
              <a:ext cx="2217716" cy="14773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b="0">
                  <a:solidFill>
                    <a:srgbClr val="D73A49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int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</a:t>
              </a:r>
              <a:r>
                <a:rPr lang="en-US" altLang="zh-CN" b="0">
                  <a:solidFill>
                    <a:srgbClr val="6F42C1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main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(</a:t>
              </a:r>
              <a:r>
                <a:rPr lang="en-US" altLang="zh-CN" b="0">
                  <a:solidFill>
                    <a:srgbClr val="D73A49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void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) {</a:t>
              </a:r>
              <a:endPara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</a:t>
              </a:r>
              <a:r>
                <a:rPr lang="en-US" altLang="zh-CN" b="0">
                  <a:solidFill>
                    <a:srgbClr val="D73A49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int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a;</a:t>
              </a:r>
              <a:endPara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a </a:t>
              </a:r>
              <a:r>
                <a:rPr lang="en-US" altLang="zh-CN" b="0">
                  <a:solidFill>
                    <a:srgbClr val="D73A49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=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</a:t>
              </a:r>
              <a:r>
                <a:rPr lang="en-US" altLang="zh-CN" b="0">
                  <a:solidFill>
                    <a:srgbClr val="005CC5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1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</a:t>
              </a:r>
              <a:r>
                <a:rPr lang="en-US" altLang="zh-CN" b="0">
                  <a:solidFill>
                    <a:srgbClr val="D73A49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+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</a:t>
              </a:r>
              <a:r>
                <a:rPr lang="en-US" altLang="zh-CN" b="0">
                  <a:solidFill>
                    <a:srgbClr val="005CC5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1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;</a:t>
              </a:r>
              <a:endPara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</a:t>
              </a:r>
              <a:r>
                <a:rPr lang="en-US" altLang="zh-CN" b="0">
                  <a:solidFill>
                    <a:srgbClr val="D73A49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return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</a:t>
              </a:r>
              <a:r>
                <a:rPr lang="en-US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a</a:t>
              </a:r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;</a:t>
              </a:r>
              <a:endPara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en-US" altLang="zh-CN" b="0">
                  <a:solidFill>
                    <a:srgbClr val="24292E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}</a:t>
              </a:r>
              <a:endPara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82020" y="4010798"/>
              <a:ext cx="4042559" cy="23083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define i32 @main() {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label_entry: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%op0 = </a:t>
              </a:r>
              <a:r>
                <a:rPr lang="da-DK" altLang="zh-CN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alloca</a:t>
              </a:r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i32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%op1 = add i32 1, 1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</a:t>
              </a:r>
              <a:r>
                <a:rPr lang="da-DK" altLang="zh-CN" b="1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store</a:t>
              </a:r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i32 %op1, i32* %op0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%op2 = </a:t>
              </a:r>
              <a:r>
                <a:rPr lang="da-DK" altLang="zh-CN" b="1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load</a:t>
              </a:r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i32, i32* %op0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ret i32 %op2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}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右箭头 4"/>
            <p:cNvSpPr/>
            <p:nvPr/>
          </p:nvSpPr>
          <p:spPr>
            <a:xfrm>
              <a:off x="4681090" y="4903479"/>
              <a:ext cx="945364" cy="522962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58141" y="4484333"/>
              <a:ext cx="2039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前端生成的</a:t>
              </a: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IR</a:t>
              </a:r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more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900000" y="3903546"/>
            <a:ext cx="2392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死代码删除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控制流化简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86957" y="3259723"/>
            <a:ext cx="1218086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 i32 1</a:t>
            </a:r>
            <a:endParaRPr lang="da-DK" altLang="zh-CN" sz="1600" b="1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6180" y="1992184"/>
            <a:ext cx="2419597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main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{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x;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(</a:t>
            </a:r>
            <a:r>
              <a:rPr lang="en-US" altLang="zh-CN" b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    x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else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    x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return x;</a:t>
            </a:r>
            <a:endParaRPr lang="en-US" altLang="zh-CN" b="0">
              <a:solidFill>
                <a:srgbClr val="F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标题 2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/>
          <a:p>
            <a:r>
              <a:rPr lang="en-US" altLang="zh-CN"/>
              <a:t>What is more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125543" y="1965068"/>
            <a:ext cx="4779114" cy="3354422"/>
            <a:chOff x="4062720" y="1914611"/>
            <a:chExt cx="4779114" cy="3354422"/>
          </a:xfrm>
        </p:grpSpPr>
        <p:sp>
          <p:nvSpPr>
            <p:cNvPr id="18" name="Freeform 24"/>
            <p:cNvSpPr>
              <a:spLocks noEditPoints="1"/>
            </p:cNvSpPr>
            <p:nvPr/>
          </p:nvSpPr>
          <p:spPr bwMode="auto">
            <a:xfrm>
              <a:off x="6461765" y="3118483"/>
              <a:ext cx="1071563" cy="493712"/>
            </a:xfrm>
            <a:custGeom>
              <a:avLst/>
              <a:gdLst>
                <a:gd name="T0" fmla="*/ 645 w 675"/>
                <a:gd name="T1" fmla="*/ 273 h 311"/>
                <a:gd name="T2" fmla="*/ 628 w 675"/>
                <a:gd name="T3" fmla="*/ 311 h 311"/>
                <a:gd name="T4" fmla="*/ 675 w 675"/>
                <a:gd name="T5" fmla="*/ 309 h 311"/>
                <a:gd name="T6" fmla="*/ 645 w 675"/>
                <a:gd name="T7" fmla="*/ 273 h 311"/>
                <a:gd name="T8" fmla="*/ 0 w 675"/>
                <a:gd name="T9" fmla="*/ 0 h 311"/>
                <a:gd name="T10" fmla="*/ 637 w 675"/>
                <a:gd name="T11" fmla="*/ 292 h 311"/>
                <a:gd name="T12" fmla="*/ 0 w 675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11">
                  <a:moveTo>
                    <a:pt x="645" y="273"/>
                  </a:moveTo>
                  <a:lnTo>
                    <a:pt x="628" y="311"/>
                  </a:lnTo>
                  <a:lnTo>
                    <a:pt x="675" y="309"/>
                  </a:lnTo>
                  <a:lnTo>
                    <a:pt x="645" y="273"/>
                  </a:lnTo>
                  <a:close/>
                  <a:moveTo>
                    <a:pt x="0" y="0"/>
                  </a:moveTo>
                  <a:lnTo>
                    <a:pt x="637" y="2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8"/>
            <p:cNvSpPr>
              <a:spLocks noEditPoints="1"/>
            </p:cNvSpPr>
            <p:nvPr/>
          </p:nvSpPr>
          <p:spPr bwMode="auto">
            <a:xfrm>
              <a:off x="5420364" y="3136319"/>
              <a:ext cx="1041401" cy="485245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0"/>
            <p:cNvSpPr>
              <a:spLocks noEditPoints="1"/>
            </p:cNvSpPr>
            <p:nvPr/>
          </p:nvSpPr>
          <p:spPr bwMode="auto">
            <a:xfrm rot="241717">
              <a:off x="5262944" y="4134072"/>
              <a:ext cx="1267624" cy="622451"/>
            </a:xfrm>
            <a:custGeom>
              <a:avLst/>
              <a:gdLst>
                <a:gd name="T0" fmla="*/ 628 w 656"/>
                <a:gd name="T1" fmla="*/ 309 h 347"/>
                <a:gd name="T2" fmla="*/ 609 w 656"/>
                <a:gd name="T3" fmla="*/ 346 h 347"/>
                <a:gd name="T4" fmla="*/ 656 w 656"/>
                <a:gd name="T5" fmla="*/ 347 h 347"/>
                <a:gd name="T6" fmla="*/ 628 w 656"/>
                <a:gd name="T7" fmla="*/ 309 h 347"/>
                <a:gd name="T8" fmla="*/ 0 w 656"/>
                <a:gd name="T9" fmla="*/ 0 h 347"/>
                <a:gd name="T10" fmla="*/ 618 w 656"/>
                <a:gd name="T11" fmla="*/ 328 h 347"/>
                <a:gd name="T12" fmla="*/ 0 w 656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347">
                  <a:moveTo>
                    <a:pt x="628" y="309"/>
                  </a:moveTo>
                  <a:lnTo>
                    <a:pt x="609" y="346"/>
                  </a:lnTo>
                  <a:lnTo>
                    <a:pt x="656" y="347"/>
                  </a:lnTo>
                  <a:lnTo>
                    <a:pt x="628" y="309"/>
                  </a:lnTo>
                  <a:close/>
                  <a:moveTo>
                    <a:pt x="0" y="0"/>
                  </a:moveTo>
                  <a:lnTo>
                    <a:pt x="618" y="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408829" y="1914611"/>
              <a:ext cx="3827028" cy="1200329"/>
              <a:chOff x="7453988" y="1304475"/>
              <a:chExt cx="3827028" cy="1200329"/>
            </a:xfrm>
          </p:grpSpPr>
          <p:sp>
            <p:nvSpPr>
              <p:cNvPr id="21" name="Rectangle 31"/>
              <p:cNvSpPr>
                <a:spLocks noChangeArrowheads="1"/>
              </p:cNvSpPr>
              <p:nvPr/>
            </p:nvSpPr>
            <p:spPr bwMode="auto">
              <a:xfrm>
                <a:off x="7453988" y="1304475"/>
                <a:ext cx="45102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Entry</a:t>
                </a:r>
                <a:endParaRPr kumimoji="0" lang="zh-CN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981660" y="1304475"/>
                <a:ext cx="3299356" cy="120032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 </a:t>
                </a:r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2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 </a:t>
                </a:r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= alloca i32</a:t>
                </a:r>
                <a:endParaRPr lang="en-US" altLang="zh-CN" sz="12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2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2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%3 = load i32, i32* </a:t>
                </a:r>
                <a:r>
                  <a:rPr lang="en-US" altLang="zh-CN" sz="1200" b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%1</a:t>
                </a:r>
                <a:endParaRPr lang="en-US" altLang="zh-CN" sz="1200" b="1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%4 = icmp sgt i32 %3, 0</a:t>
                </a:r>
                <a:endParaRPr lang="en-US" altLang="zh-CN" sz="12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i1 %4, label %5, label %8</a:t>
                </a:r>
                <a:endParaRPr lang="en-US" altLang="zh-CN" sz="12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062720" y="3620226"/>
              <a:ext cx="2175489" cy="462055"/>
              <a:chOff x="6927313" y="3612874"/>
              <a:chExt cx="2175489" cy="462055"/>
            </a:xfrm>
          </p:grpSpPr>
          <p:sp>
            <p:nvSpPr>
              <p:cNvPr id="22" name="Rectangle 33"/>
              <p:cNvSpPr>
                <a:spLocks noChangeArrowheads="1"/>
              </p:cNvSpPr>
              <p:nvPr/>
            </p:nvSpPr>
            <p:spPr bwMode="auto">
              <a:xfrm>
                <a:off x="6927313" y="3612874"/>
                <a:ext cx="21961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5</a:t>
                </a:r>
                <a:endParaRPr kumimoji="0" lang="zh-CN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200680" y="3613264"/>
                <a:ext cx="1902122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1, i32* </a:t>
                </a:r>
                <a:r>
                  <a:rPr lang="en-US" altLang="zh-CN" sz="12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en-US" altLang="zh-CN" sz="12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en-US" altLang="zh-CN" sz="12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586179" y="3612195"/>
              <a:ext cx="2255655" cy="668582"/>
              <a:chOff x="8840876" y="3734567"/>
              <a:chExt cx="2255655" cy="668582"/>
            </a:xfrm>
          </p:grpSpPr>
          <p:sp>
            <p:nvSpPr>
              <p:cNvPr id="23" name="Rectangle 34"/>
              <p:cNvSpPr>
                <a:spLocks noChangeArrowheads="1"/>
              </p:cNvSpPr>
              <p:nvPr/>
            </p:nvSpPr>
            <p:spPr bwMode="auto">
              <a:xfrm>
                <a:off x="10876919" y="3734567"/>
                <a:ext cx="21961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8</a:t>
                </a:r>
                <a:endParaRPr kumimoji="0" lang="zh-CN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840876" y="3756818"/>
                <a:ext cx="1964218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%9 = sub i32 0, 1</a:t>
                </a:r>
                <a:endParaRPr lang="da-DK" altLang="zh-CN" sz="12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store i32 %9, i32* </a:t>
                </a:r>
                <a:r>
                  <a:rPr lang="da-DK" altLang="zh-CN" sz="1200" b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%2</a:t>
                </a:r>
                <a:endParaRPr lang="da-DK" altLang="zh-CN" sz="1200" b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br label %6</a:t>
                </a:r>
                <a:endParaRPr lang="da-DK" altLang="zh-CN" sz="12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564416" y="4739383"/>
              <a:ext cx="2368875" cy="529650"/>
              <a:chOff x="7606588" y="4976132"/>
              <a:chExt cx="2368875" cy="529650"/>
            </a:xfrm>
          </p:grpSpPr>
          <p:sp>
            <p:nvSpPr>
              <p:cNvPr id="24" name="Rectangle 35"/>
              <p:cNvSpPr>
                <a:spLocks noChangeArrowheads="1"/>
              </p:cNvSpPr>
              <p:nvPr/>
            </p:nvSpPr>
            <p:spPr bwMode="auto">
              <a:xfrm>
                <a:off x="9755851" y="4976132"/>
                <a:ext cx="21961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B</a:t>
                </a:r>
                <a:r>
                  <a:rPr kumimoji="0" lang="en-US" altLang="zh-CN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charset="0"/>
                  </a:rPr>
                  <a:t>6</a:t>
                </a:r>
                <a:endParaRPr kumimoji="0" lang="zh-CN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90204" pitchFamily="34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7606588" y="5044117"/>
                <a:ext cx="2074634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1200" b="1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%7 = load i32, i32* %2</a:t>
                </a:r>
                <a:endParaRPr lang="da-DK" altLang="zh-CN" sz="1200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sz="1200" b="1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ret i32 %7</a:t>
                </a:r>
                <a:endParaRPr lang="da-DK" altLang="zh-CN" sz="1200" b="1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34054" y="4292421"/>
              <a:ext cx="1348402" cy="507862"/>
            </a:xfrm>
            <a:custGeom>
              <a:avLst/>
              <a:gdLst>
                <a:gd name="T0" fmla="*/ 47 w 749"/>
                <a:gd name="T1" fmla="*/ 349 h 349"/>
                <a:gd name="T2" fmla="*/ 29 w 749"/>
                <a:gd name="T3" fmla="*/ 310 h 349"/>
                <a:gd name="T4" fmla="*/ 0 w 749"/>
                <a:gd name="T5" fmla="*/ 347 h 349"/>
                <a:gd name="T6" fmla="*/ 47 w 749"/>
                <a:gd name="T7" fmla="*/ 349 h 349"/>
                <a:gd name="T8" fmla="*/ 749 w 749"/>
                <a:gd name="T9" fmla="*/ 0 h 349"/>
                <a:gd name="T10" fmla="*/ 38 w 749"/>
                <a:gd name="T11" fmla="*/ 330 h 349"/>
                <a:gd name="T12" fmla="*/ 749 w 749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9" h="349">
                  <a:moveTo>
                    <a:pt x="47" y="349"/>
                  </a:moveTo>
                  <a:lnTo>
                    <a:pt x="29" y="310"/>
                  </a:lnTo>
                  <a:lnTo>
                    <a:pt x="0" y="347"/>
                  </a:lnTo>
                  <a:lnTo>
                    <a:pt x="47" y="349"/>
                  </a:lnTo>
                  <a:close/>
                  <a:moveTo>
                    <a:pt x="749" y="0"/>
                  </a:moveTo>
                  <a:lnTo>
                    <a:pt x="38" y="330"/>
                  </a:lnTo>
                  <a:lnTo>
                    <a:pt x="749" y="0"/>
                  </a:lnTo>
                  <a:close/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504508" y="3254068"/>
            <a:ext cx="1218086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zh-CN" sz="1600" b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 i32 1</a:t>
            </a:r>
            <a:endParaRPr lang="da-DK" altLang="zh-CN" sz="1600" b="1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右箭头 4"/>
          <p:cNvSpPr/>
          <p:nvPr/>
        </p:nvSpPr>
        <p:spPr>
          <a:xfrm>
            <a:off x="3022177" y="3165397"/>
            <a:ext cx="945364" cy="522962"/>
          </a:xfrm>
          <a:prstGeom prst="rightArrow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4"/>
          <p:cNvSpPr/>
          <p:nvPr/>
        </p:nvSpPr>
        <p:spPr>
          <a:xfrm>
            <a:off x="9165547" y="3165397"/>
            <a:ext cx="945364" cy="522962"/>
          </a:xfrm>
          <a:prstGeom prst="rightArrow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40861" y="26574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前端翻译</a:t>
            </a:r>
            <a:endParaRPr lang="zh-CN" altLang="en-US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059130" y="2657475"/>
            <a:ext cx="11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zh-CN" altLang="en-US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6761" y="5088657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i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cminus </a:t>
            </a:r>
            <a:r>
              <a:rPr lang="zh-CN" altLang="en-US" sz="1600" i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endParaRPr lang="zh-CN" altLang="en-US" sz="1600" i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08316" y="5545361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i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初步翻译得到的</a:t>
            </a:r>
            <a:r>
              <a:rPr lang="en-US" altLang="zh-CN" sz="1600" i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endParaRPr lang="zh-CN" altLang="en-US" sz="1600" i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307884" y="3732628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i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完全优化后的</a:t>
            </a:r>
            <a:r>
              <a:rPr lang="en-US" altLang="zh-CN" sz="1600" i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endParaRPr lang="zh-CN" altLang="en-US" sz="1600" i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What is more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 descr="7823496d17e8445443d3b767d930d3e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111250"/>
            <a:ext cx="9420225" cy="561022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73063" y="161925"/>
            <a:ext cx="7626350" cy="59055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2024</a:t>
            </a:r>
            <a:r>
              <a:rPr lang="zh-CN" altLang="en-US"/>
              <a:t>年秋季学期</a:t>
            </a:r>
            <a:r>
              <a:rPr lang="en-US" altLang="zh-CN"/>
              <a:t>《</a:t>
            </a:r>
            <a:r>
              <a:rPr lang="zh-CN" altLang="en-US"/>
              <a:t>编译原理和技术</a:t>
            </a:r>
            <a:r>
              <a:rPr lang="en-US" altLang="zh-CN"/>
              <a:t>》 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2247900" y="2962275"/>
            <a:ext cx="7696200" cy="933450"/>
          </a:xfrm>
        </p:spPr>
        <p:txBody>
          <a:bodyPr>
            <a:normAutofit/>
          </a:bodyPr>
          <a:lstStyle/>
          <a:p>
            <a:r>
              <a:rPr lang="en-US" altLang="zh-CN"/>
              <a:t>Thanks</a:t>
            </a:r>
            <a:endParaRPr lang="zh-CN" altLang="en-US"/>
          </a:p>
        </p:txBody>
      </p:sp>
      <p:sp>
        <p:nvSpPr>
          <p:cNvPr id="7" name="内容占位符 4"/>
          <p:cNvSpPr>
            <a:spLocks noGrp="1"/>
          </p:cNvSpPr>
          <p:nvPr>
            <p:ph sz="quarter" idx="14"/>
          </p:nvPr>
        </p:nvSpPr>
        <p:spPr>
          <a:xfrm>
            <a:off x="1524000" y="3729359"/>
            <a:ext cx="9144000" cy="2659717"/>
          </a:xfrm>
        </p:spPr>
        <p:txBody>
          <a:bodyPr/>
          <a:lstStyle/>
          <a:p>
            <a:pPr fontAlgn="b"/>
            <a:endParaRPr lang="en-US" altLang="zh-CN"/>
          </a:p>
          <a:p>
            <a:pPr fontAlgn="b"/>
            <a:endParaRPr lang="en-US" altLang="zh-CN"/>
          </a:p>
          <a:p>
            <a:pPr fontAlgn="b"/>
            <a:r>
              <a:rPr lang="zh-CN" altLang="en-US"/>
              <a:t>刘睿博</a:t>
            </a:r>
            <a:endParaRPr lang="zh-CN" altLang="en-US"/>
          </a:p>
          <a:p>
            <a:pPr fontAlgn="b"/>
            <a:r>
              <a:rPr lang="en-US" altLang="zh-CN"/>
              <a:t>2024.12.4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6516" y="1056904"/>
            <a:ext cx="10117723" cy="5605153"/>
          </a:xfrm>
        </p:spPr>
        <p:txBody>
          <a:bodyPr/>
          <a:lstStyle/>
          <a:p>
            <a:r>
              <a:rPr lang="zh-CN" altLang="en-US"/>
              <a:t>该</a:t>
            </a:r>
            <a:r>
              <a:rPr lang="en-US" altLang="zh-CN"/>
              <a:t>IR</a:t>
            </a:r>
            <a:r>
              <a:rPr lang="zh-CN" altLang="en-US"/>
              <a:t>存在的问题</a:t>
            </a:r>
            <a:endParaRPr lang="en-US" altLang="zh-CN"/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不必要的</a:t>
            </a:r>
            <a:r>
              <a:rPr lang="en-US" altLang="zh-CN" err="1">
                <a:latin typeface="微软雅黑" panose="020B0503020204020204" pitchFamily="34" charset="-122"/>
                <a:ea typeface="微软雅黑" panose="020B0503020204020204" pitchFamily="34" charset="-122"/>
              </a:rPr>
              <a:t>alloca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/load/store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访存多，性能差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不是严格的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SSA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形式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不利于后续中间代码优化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74720" y="3277180"/>
            <a:ext cx="4042559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define i32 @main() {</a:t>
            </a:r>
            <a:endParaRPr lang="da-DK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label_entry:</a:t>
            </a:r>
            <a:endParaRPr lang="da-DK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%op0 = </a:t>
            </a:r>
            <a:r>
              <a:rPr lang="da-DK" altLang="zh-CN" b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alloca</a:t>
            </a:r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i32</a:t>
            </a:r>
            <a:endParaRPr lang="da-DK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%op1 = add i32 1, 1</a:t>
            </a:r>
            <a:endParaRPr lang="da-DK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</a:t>
            </a:r>
            <a:r>
              <a:rPr lang="da-DK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store</a:t>
            </a:r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i32 %op1, i32* %op0</a:t>
            </a:r>
            <a:endParaRPr lang="da-DK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%op2 = </a:t>
            </a:r>
            <a:r>
              <a:rPr lang="da-DK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load</a:t>
            </a:r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i32, i32* %op0</a:t>
            </a:r>
            <a:endParaRPr lang="da-DK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 ret i32 %op2</a:t>
            </a:r>
            <a:endParaRPr lang="da-DK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da-DK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r>
              <a:rPr lang="zh-CN" altLang="en-US"/>
              <a:t>：自动将内存变量提升为寄存器变量</a:t>
            </a:r>
            <a:endParaRPr lang="en-US" altLang="zh-CN"/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删除不必要的访存指令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SSA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Mem2Reg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72471" y="3382027"/>
            <a:ext cx="9173441" cy="2308324"/>
            <a:chOff x="1372471" y="3382027"/>
            <a:chExt cx="9173441" cy="2308324"/>
          </a:xfrm>
        </p:grpSpPr>
        <p:grpSp>
          <p:nvGrpSpPr>
            <p:cNvPr id="13" name="组合 12"/>
            <p:cNvGrpSpPr/>
            <p:nvPr/>
          </p:nvGrpSpPr>
          <p:grpSpPr>
            <a:xfrm>
              <a:off x="5685456" y="3797525"/>
              <a:ext cx="4860456" cy="1477328"/>
              <a:chOff x="7695746" y="3845027"/>
              <a:chExt cx="4860456" cy="1477328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9095084" y="3845027"/>
                <a:ext cx="3461118" cy="14773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da-DK" altLang="zh-CN" b="0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define i32 @main() {</a:t>
                </a:r>
                <a:endPara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b="0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label_entry:</a:t>
                </a:r>
                <a:endPara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b="0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    %op1 = add i32 1, 1</a:t>
                </a:r>
                <a:endPara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b="0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    ret i32 %op1</a:t>
                </a:r>
                <a:endPara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r>
                  <a:rPr lang="da-DK" altLang="zh-CN" b="0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</a:rPr>
                  <a:t>}</a:t>
                </a:r>
                <a:endPara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右箭头 4"/>
              <p:cNvSpPr/>
              <p:nvPr/>
            </p:nvSpPr>
            <p:spPr>
              <a:xfrm>
                <a:off x="7883228" y="4349406"/>
                <a:ext cx="945364" cy="522962"/>
              </a:xfrm>
              <a:prstGeom prst="rightArrow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7695746" y="3949944"/>
                <a:ext cx="1369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Mem2Reg</a:t>
                </a:r>
                <a:endParaRPr lang="zh-CN" altLang="en-US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372471" y="3382027"/>
              <a:ext cx="4042559" cy="23083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define i32 @main() {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label_entry: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%op0 = </a:t>
              </a:r>
              <a:r>
                <a:rPr lang="da-DK" altLang="zh-CN" b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alloca</a:t>
              </a:r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i32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%op1 = add i32 1, 1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</a:t>
              </a:r>
              <a:r>
                <a:rPr lang="da-DK" altLang="zh-CN" b="1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store</a:t>
              </a:r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i32 %op1, i32* %op0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%op2 = </a:t>
              </a:r>
              <a:r>
                <a:rPr lang="da-DK" altLang="zh-CN" b="1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load</a:t>
              </a:r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 i32, i32* %op0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    ret i32 %op2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r>
                <a:rPr lang="da-DK" altLang="zh-CN" b="0">
                  <a:effectLst/>
                  <a:latin typeface="Consolas" panose="020B0609020204030204" pitchFamily="49" charset="0"/>
                  <a:ea typeface="微软雅黑" panose="020B0503020204020204" pitchFamily="34" charset="-122"/>
                </a:rPr>
                <a:t>}</a:t>
              </a:r>
              <a:endParaRPr lang="da-DK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7427FD09-88CF-9D44-96A3-70F37CDE5FE9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TABLE_ENDDRAG_ORIGIN_RECT" val="384*293"/>
  <p:tag name="TABLE_ENDDRAG_RECT" val="11*89*384*293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TABLE_ENDDRAG_ORIGIN_RECT" val="384*293"/>
  <p:tag name="TABLE_ENDDRAG_RECT" val="11*89*384*293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TABLE_ENDDRAG_ORIGIN_RECT" val="384*293"/>
  <p:tag name="TABLE_ENDDRAG_RECT" val="11*89*384*293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TABLE_ENDDRAG_ORIGIN_RECT" val="384*293"/>
  <p:tag name="TABLE_ENDDRAG_RECT" val="11*89*384*293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TABLE_ENDDRAG_ORIGIN_RECT" val="384*293"/>
  <p:tag name="TABLE_ENDDRAG_RECT" val="11*89*384*293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TABLE_ENDDRAG_ORIGIN_RECT" val="384*293"/>
  <p:tag name="TABLE_ENDDRAG_RECT" val="11*89*384*293"/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TABLE_ENDDRAG_ORIGIN_RECT" val="384*293"/>
  <p:tag name="TABLE_ENDDRAG_RECT" val="11*89*384*293"/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TABLE_ENDDRAG_ORIGIN_RECT" val="384*293"/>
  <p:tag name="TABLE_ENDDRAG_RECT" val="11*89*384*293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8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13800</Words>
  <Application>WPS 文字</Application>
  <PresentationFormat>宽屏</PresentationFormat>
  <Paragraphs>2457</Paragraphs>
  <Slides>73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18</vt:i4>
      </vt:variant>
      <vt:variant>
        <vt:lpstr>幻灯片标题</vt:lpstr>
      </vt:variant>
      <vt:variant>
        <vt:i4>73</vt:i4>
      </vt:variant>
    </vt:vector>
  </HeadingPairs>
  <TitlesOfParts>
    <vt:vector size="109" baseType="lpstr">
      <vt:lpstr>Arial</vt:lpstr>
      <vt:lpstr>宋体</vt:lpstr>
      <vt:lpstr>Wingdings</vt:lpstr>
      <vt:lpstr>微软雅黑</vt:lpstr>
      <vt:lpstr>汉仪旗黑</vt:lpstr>
      <vt:lpstr>Consolas</vt:lpstr>
      <vt:lpstr>苹方-简</vt:lpstr>
      <vt:lpstr>等线</vt:lpstr>
      <vt:lpstr>汉仪中等线KW</vt:lpstr>
      <vt:lpstr>宋体</vt:lpstr>
      <vt:lpstr>Arial Unicode MS</vt:lpstr>
      <vt:lpstr>Calibri</vt:lpstr>
      <vt:lpstr>Helvetica Neue</vt:lpstr>
      <vt:lpstr>汉仪书宋二KW</vt:lpstr>
      <vt:lpstr>Times New Roman</vt:lpstr>
      <vt:lpstr>Cambria Math</vt:lpstr>
      <vt:lpstr>Kingsoft Math</vt:lpstr>
      <vt:lpstr>微软雅黑</vt:lpstr>
      <vt:lpstr>1_Office 主题​​</vt:lpstr>
      <vt:lpstr>3_Office 主题​​</vt:lpstr>
      <vt:lpstr>4_Office 主题​​</vt:lpstr>
      <vt:lpstr>5_Office 主题​​</vt:lpstr>
      <vt:lpstr>7_Office 主题​​</vt:lpstr>
      <vt:lpstr>8_Office 主题​​</vt:lpstr>
      <vt:lpstr>9_Office 主题​​</vt:lpstr>
      <vt:lpstr>13_Office 主题​​</vt:lpstr>
      <vt:lpstr>16_Office 主题​​</vt:lpstr>
      <vt:lpstr>17_Office 主题​​</vt:lpstr>
      <vt:lpstr>18_Office 主题​​</vt:lpstr>
      <vt:lpstr>10_Office 主题​​</vt:lpstr>
      <vt:lpstr>11_Office 主题​​</vt:lpstr>
      <vt:lpstr>2_Office 主题​​</vt:lpstr>
      <vt:lpstr>12_Office 主题​​</vt:lpstr>
      <vt:lpstr>6_Office 主题​​</vt:lpstr>
      <vt:lpstr>14_Office 主题​​</vt:lpstr>
      <vt:lpstr>15_Office 主题​​</vt:lpstr>
      <vt:lpstr>PowerPoint 演示文稿</vt:lpstr>
      <vt:lpstr>目录</vt:lpstr>
      <vt:lpstr>Pass的概念</vt:lpstr>
      <vt:lpstr>Pass的概念</vt:lpstr>
      <vt:lpstr>Pass的概念</vt:lpstr>
      <vt:lpstr>目录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目录</vt:lpstr>
      <vt:lpstr>Dominators</vt:lpstr>
      <vt:lpstr>Dominators</vt:lpstr>
      <vt:lpstr>Dominators</vt:lpstr>
      <vt:lpstr>Dominators</vt:lpstr>
      <vt:lpstr>Dominators</vt:lpstr>
      <vt:lpstr>Dominators</vt:lpstr>
      <vt:lpstr>Dominators</vt:lpstr>
      <vt:lpstr>Dominators</vt:lpstr>
      <vt:lpstr>Dominators</vt:lpstr>
      <vt:lpstr>Dominators</vt:lpstr>
      <vt:lpstr>Dominators</vt:lpstr>
      <vt:lpstr>Dominators</vt:lpstr>
      <vt:lpstr>Dominators</vt:lpstr>
      <vt:lpstr>Dominators</vt:lpstr>
      <vt:lpstr>Dominators</vt:lpstr>
      <vt:lpstr>目录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Mem2Reg</vt:lpstr>
      <vt:lpstr>What is more</vt:lpstr>
      <vt:lpstr>What is more</vt:lpstr>
      <vt:lpstr>What is more</vt:lpstr>
      <vt:lpstr>What is more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平 龚</dc:creator>
  <cp:lastModifiedBy>JYJS</cp:lastModifiedBy>
  <cp:revision>171</cp:revision>
  <dcterms:created xsi:type="dcterms:W3CDTF">2024-12-04T06:49:34Z</dcterms:created>
  <dcterms:modified xsi:type="dcterms:W3CDTF">2024-12-04T06:49:34Z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A1DAEEF72DB1FB5CEE754E67656C985C_43</vt:lpwstr>
  </property>
  <property fmtid="{D5CDD505-2E9C-101B-9397-08002B2CF9AE}" pid="3" name="KSOProductBuildVer">
    <vt:lpwstr>2052-6.10.1.8873</vt:lpwstr>
  </property>
</Properties>
</file>