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483" r:id="rId3"/>
    <p:sldId id="463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88" r:id="rId26"/>
    <p:sldId id="571" r:id="rId27"/>
    <p:sldId id="572" r:id="rId28"/>
    <p:sldId id="573" r:id="rId29"/>
    <p:sldId id="589" r:id="rId30"/>
    <p:sldId id="574" r:id="rId31"/>
    <p:sldId id="575" r:id="rId32"/>
    <p:sldId id="576" r:id="rId33"/>
    <p:sldId id="577" r:id="rId34"/>
    <p:sldId id="578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86" r:id="rId43"/>
    <p:sldId id="587" r:id="rId44"/>
    <p:sldId id="5964" r:id="rId45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89163" autoAdjust="0"/>
  </p:normalViewPr>
  <p:slideViewPr>
    <p:cSldViewPr snapToGrid="0" showGuides="1">
      <p:cViewPr varScale="1">
        <p:scale>
          <a:sx n="81" d="100"/>
          <a:sy n="81" d="100"/>
        </p:scale>
        <p:origin x="532" y="60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基本类型，复杂且可组合的类型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基本类型，复杂且可组合的类型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这个时候你们想到了什么工具？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</a:t>
            </a:r>
            <a:r>
              <a:rPr lang="en-US" altLang="zh-CN" dirty="0"/>
              <a:t>S</a:t>
            </a:r>
            <a:r>
              <a:rPr lang="zh-CN" altLang="en-US" dirty="0"/>
              <a:t>属性定义还是</a:t>
            </a:r>
            <a:r>
              <a:rPr lang="en-US" altLang="zh-CN" dirty="0"/>
              <a:t>L</a:t>
            </a:r>
            <a:r>
              <a:rPr lang="zh-CN" altLang="en-US" dirty="0"/>
              <a:t>属性定义？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同学提问，这个</a:t>
            </a:r>
            <a:r>
              <a:rPr lang="en-US" altLang="zh-CN" dirty="0" err="1"/>
              <a:t>C.b</a:t>
            </a:r>
            <a:r>
              <a:rPr lang="zh-CN" altLang="en-US" dirty="0"/>
              <a:t>在哪里？</a:t>
            </a:r>
            <a:r>
              <a:rPr lang="en-US" altLang="zh-CN" dirty="0" err="1"/>
              <a:t>C.b</a:t>
            </a:r>
            <a:r>
              <a:rPr lang="zh-CN" altLang="en-US" dirty="0"/>
              <a:t>的根源是</a:t>
            </a:r>
            <a:r>
              <a:rPr lang="en-US" altLang="zh-CN" dirty="0"/>
              <a:t>B.t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50305040509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日期占位符 3"/>
          <p:cNvSpPr txBox="1"/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/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505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50305040509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50305040509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grpSp>
        <p:nvGrpSpPr>
          <p:cNvPr id="6" name="组合 18"/>
          <p:cNvGrpSpPr/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9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04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000" y="144000"/>
            <a:ext cx="757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》</a:t>
            </a:r>
            <a:endParaRPr lang="en-US" altLang="zh-CN" sz="3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6673" y="2164527"/>
            <a:ext cx="10718640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中间代码生成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Part5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：类型表达式及自动构造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25"/>
    </mc:Choice>
    <mc:Fallback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基本类型是类型表达式</a:t>
            </a:r>
            <a:endParaRPr lang="en-US" altLang="zh-CN" sz="2800" dirty="0"/>
          </a:p>
          <a:p>
            <a:r>
              <a:rPr lang="zh-CN" altLang="en-US" sz="2800" dirty="0"/>
              <a:t>可为类型表达式命名，</a:t>
            </a:r>
            <a:r>
              <a:rPr lang="zh-CN" altLang="en-US" sz="2800" dirty="0">
                <a:solidFill>
                  <a:srgbClr val="0000FF"/>
                </a:solidFill>
              </a:rPr>
              <a:t>类名</a:t>
            </a:r>
            <a:r>
              <a:rPr lang="zh-CN" altLang="en-US" sz="2800" dirty="0"/>
              <a:t>也是类型表达式</a:t>
            </a:r>
            <a:endParaRPr lang="en-US" altLang="zh-CN" sz="2800" dirty="0"/>
          </a:p>
          <a:p>
            <a:r>
              <a:rPr lang="zh-CN" altLang="en-US" sz="2800" dirty="0"/>
              <a:t>将</a:t>
            </a:r>
            <a:r>
              <a:rPr lang="zh-CN" altLang="en-US" sz="2800" dirty="0">
                <a:solidFill>
                  <a:srgbClr val="0000FF"/>
                </a:solidFill>
              </a:rPr>
              <a:t>类型构造算子</a:t>
            </a:r>
            <a:r>
              <a:rPr lang="en-US" altLang="zh-CN" sz="2800" dirty="0"/>
              <a:t>(type constructor)</a:t>
            </a:r>
            <a:r>
              <a:rPr lang="zh-CN" altLang="en-US" sz="2800" dirty="0"/>
              <a:t>作用于类型表达式可以构成新的类型表达式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数组类型构造算子</a:t>
            </a:r>
            <a:r>
              <a:rPr lang="en-US" altLang="zh-CN" sz="2400" i="1" dirty="0"/>
              <a:t>array</a:t>
            </a:r>
            <a:endParaRPr lang="en-US" altLang="zh-CN" sz="2400" i="1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T</a:t>
            </a:r>
            <a:r>
              <a:rPr lang="zh-CN" altLang="en-US" sz="2000" dirty="0"/>
              <a:t>是类型表达式，</a:t>
            </a:r>
            <a:r>
              <a:rPr lang="en-US" altLang="zh-CN" sz="2000" dirty="0"/>
              <a:t>N</a:t>
            </a:r>
            <a:r>
              <a:rPr lang="zh-CN" altLang="en-US" sz="2000" dirty="0"/>
              <a:t>是一个整数，则</a:t>
            </a:r>
            <a:r>
              <a:rPr lang="en-US" altLang="zh-CN" sz="2000" i="1" dirty="0"/>
              <a:t>array(N, T)</a:t>
            </a:r>
            <a:r>
              <a:rPr lang="zh-CN" altLang="en-US" sz="2000" dirty="0"/>
              <a:t>是类型表达式</a:t>
            </a:r>
            <a:endParaRPr lang="en-US" altLang="zh-CN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1040" y="4597878"/>
          <a:ext cx="477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/>
                <a:gridCol w="29159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类型表达式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array</a:t>
                      </a:r>
                      <a:r>
                        <a:rPr lang="en-US" dirty="0"/>
                        <a:t> (3, </a:t>
                      </a:r>
                      <a:r>
                        <a:rPr lang="en-US" i="1" dirty="0"/>
                        <a:t>integer</a:t>
                      </a:r>
                      <a:r>
                        <a:rPr lang="en-US" dirty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int[2][3]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array</a:t>
                      </a:r>
                      <a:r>
                        <a:rPr lang="en-US" dirty="0"/>
                        <a:t> (2, </a:t>
                      </a:r>
                      <a:r>
                        <a:rPr lang="en-US" i="1" dirty="0"/>
                        <a:t>array</a:t>
                      </a:r>
                      <a:r>
                        <a:rPr lang="en-US" dirty="0"/>
                        <a:t> (3, </a:t>
                      </a:r>
                      <a:r>
                        <a:rPr lang="en-US" i="1" dirty="0"/>
                        <a:t>integer</a:t>
                      </a:r>
                      <a:r>
                        <a:rPr lang="en-US" dirty="0"/>
                        <a:t>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51"/>
          <p:cNvGrpSpPr/>
          <p:nvPr/>
        </p:nvGrpSpPr>
        <p:grpSpPr bwMode="auto">
          <a:xfrm>
            <a:off x="7204711" y="4500561"/>
            <a:ext cx="3206750" cy="1676402"/>
            <a:chOff x="642" y="2064"/>
            <a:chExt cx="2020" cy="105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26" y="2064"/>
              <a:ext cx="8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i="1" dirty="0"/>
                <a:t>array</a:t>
              </a:r>
              <a:endParaRPr lang="en-US" altLang="zh-CN" sz="2800" i="1" dirty="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42" y="243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dirty="0"/>
                <a:t>2</a:t>
              </a:r>
              <a:endParaRPr lang="en-US" altLang="zh-CN" sz="2800" dirty="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380" y="2401"/>
              <a:ext cx="75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i="1" dirty="0"/>
                <a:t>array</a:t>
              </a:r>
              <a:endParaRPr lang="zh-CN" altLang="en-US" sz="2800" i="1" dirty="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915" y="233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362" y="234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091" y="2700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55" y="2872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37" y="2894"/>
              <a:ext cx="82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i="1" dirty="0">
                  <a:sym typeface="Symbol" panose="05050102010706020507" pitchFamily="18" charset="2"/>
                </a:rPr>
                <a:t>integer</a:t>
              </a:r>
              <a:endParaRPr lang="zh-CN" altLang="en-US" sz="2800" i="1" dirty="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787" y="2701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圆角矩形标注 59"/>
          <p:cNvSpPr/>
          <p:nvPr/>
        </p:nvSpPr>
        <p:spPr>
          <a:xfrm>
            <a:off x="6342788" y="3190241"/>
            <a:ext cx="3489236" cy="1807209"/>
          </a:xfrm>
          <a:prstGeom prst="wedgeRoundRectCallout">
            <a:avLst>
              <a:gd name="adj1" fmla="val -70741"/>
              <a:gd name="adj2" fmla="val 619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Times New Roman" panose="02020503050405090304" pitchFamily="18" charset="0"/>
                <a:ea typeface="微软雅黑" panose="020B0503020204020204" pitchFamily="34" charset="-122"/>
              </a:rPr>
              <a:t>也可以写为</a:t>
            </a:r>
            <a:endParaRPr lang="en-US" altLang="zh-CN" sz="2000" b="1" dirty="0">
              <a:solidFill>
                <a:srgbClr val="FF0000"/>
              </a:solidFill>
              <a:latin typeface="Times New Roman" panose="0202050305040509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en-US" sz="2000" b="1" i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array ({0,…,2}, integer)</a:t>
            </a:r>
            <a:endParaRPr lang="en-US" sz="2000" b="1" i="1" dirty="0">
              <a:latin typeface="Times New Roman" panose="0202050305040509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其中</a:t>
            </a:r>
            <a:r>
              <a:rPr lang="en-US" sz="2000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{0,…,2}</a:t>
            </a:r>
            <a:r>
              <a:rPr lang="zh-CN" altLang="en-US" sz="2000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代表索引集合</a:t>
            </a:r>
            <a:endParaRPr lang="en-US" altLang="zh-CN" sz="2000" b="1" dirty="0">
              <a:latin typeface="Times New Roman" panose="02020503050405090304" pitchFamily="18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如首元素索引从</a:t>
            </a:r>
            <a:r>
              <a:rPr lang="en-US" altLang="zh-CN" sz="2000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开始，则为</a:t>
            </a:r>
            <a:r>
              <a:rPr lang="en-US" sz="2000" b="1" i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array ({1,…,3}, integer)</a:t>
            </a:r>
            <a:endParaRPr lang="en-US" sz="2000" b="1" i="1" dirty="0">
              <a:latin typeface="Times New Roman" panose="0202050305040509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基本类型是类型表达式</a:t>
            </a:r>
            <a:endParaRPr lang="en-US" altLang="zh-CN" sz="2800" dirty="0"/>
          </a:p>
          <a:p>
            <a:r>
              <a:rPr lang="zh-CN" altLang="en-US" sz="2800" dirty="0"/>
              <a:t>可为类型表达式命名，类名也是类型表达式</a:t>
            </a:r>
            <a:endParaRPr lang="en-US" altLang="zh-CN" sz="2800" dirty="0"/>
          </a:p>
          <a:p>
            <a:r>
              <a:rPr lang="zh-CN" altLang="en-US" sz="2800" dirty="0"/>
              <a:t>将类型构造算子</a:t>
            </a:r>
            <a:r>
              <a:rPr lang="en-US" altLang="zh-CN" sz="2800" dirty="0"/>
              <a:t>(type constructor)</a:t>
            </a:r>
            <a:r>
              <a:rPr lang="zh-CN" altLang="en-US" sz="2800" dirty="0"/>
              <a:t>作用于类型表达式可以构成新的类型表达式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数组类型构造算子</a:t>
            </a:r>
            <a:r>
              <a:rPr lang="en-US" altLang="zh-CN" sz="2400" i="1" dirty="0"/>
              <a:t>array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指针类型构造算子</a:t>
            </a:r>
            <a:r>
              <a:rPr lang="en-US" altLang="zh-CN" sz="2400" i="1" dirty="0">
                <a:solidFill>
                  <a:srgbClr val="C00000"/>
                </a:solidFill>
              </a:rPr>
              <a:t>pointer</a:t>
            </a:r>
            <a:endParaRPr lang="en-US" altLang="zh-CN" sz="2400" i="1" dirty="0">
              <a:solidFill>
                <a:srgbClr val="C00000"/>
              </a:solidFill>
            </a:endParaRPr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T</a:t>
            </a:r>
            <a:r>
              <a:rPr lang="zh-CN" altLang="en-US" sz="2000" dirty="0"/>
              <a:t>是类型表达式，则</a:t>
            </a:r>
            <a:r>
              <a:rPr lang="en-US" altLang="zh-CN" sz="2000" i="1" dirty="0"/>
              <a:t>pointer(T)</a:t>
            </a:r>
            <a:r>
              <a:rPr lang="zh-CN" altLang="en-US" sz="2000" dirty="0"/>
              <a:t>是类型表达式</a:t>
            </a:r>
            <a:endParaRPr lang="en-US" altLang="zh-CN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基本类型是类型表达式</a:t>
            </a:r>
            <a:endParaRPr lang="en-US" altLang="zh-CN" sz="2800" dirty="0"/>
          </a:p>
          <a:p>
            <a:r>
              <a:rPr lang="zh-CN" altLang="en-US" sz="2800" dirty="0"/>
              <a:t>可为类型表达式命名，类名也是类型表达式</a:t>
            </a:r>
            <a:endParaRPr lang="en-US" altLang="zh-CN" sz="2800" dirty="0"/>
          </a:p>
          <a:p>
            <a:r>
              <a:rPr lang="zh-CN" altLang="en-US" sz="2800" dirty="0"/>
              <a:t>将类型构造算子</a:t>
            </a:r>
            <a:r>
              <a:rPr lang="en-US" altLang="zh-CN" sz="2800" dirty="0"/>
              <a:t>(type constructor)</a:t>
            </a:r>
            <a:r>
              <a:rPr lang="zh-CN" altLang="en-US" sz="2800" dirty="0"/>
              <a:t>作用于类型表达式可以构成新的类型表达式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数组类型构造算子</a:t>
            </a:r>
            <a:r>
              <a:rPr lang="en-US" altLang="zh-CN" sz="2400" i="1" dirty="0"/>
              <a:t>array</a:t>
            </a:r>
            <a:endParaRPr lang="en-US" altLang="zh-CN" sz="2400" dirty="0"/>
          </a:p>
          <a:p>
            <a:pPr lvl="1"/>
            <a:r>
              <a:rPr lang="zh-CN" altLang="en-US" sz="2400" dirty="0"/>
              <a:t>指针类型构造算子</a:t>
            </a:r>
            <a:r>
              <a:rPr lang="en-US" altLang="zh-CN" sz="2400" i="1" dirty="0"/>
              <a:t>pointer</a:t>
            </a:r>
            <a:endParaRPr lang="en-US" altLang="zh-CN" sz="2400" i="1" dirty="0"/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笛卡尔乘积类型构造算子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altLang="zh-CN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是类型表达式，则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T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也是类型表达式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2"/>
            <a:r>
              <a:rPr lang="zh-CN" altLang="en-US" sz="2000" dirty="0">
                <a:solidFill>
                  <a:srgbClr val="C00000"/>
                </a:solidFill>
                <a:sym typeface="Symbol" panose="05050102010706020507" pitchFamily="18" charset="2"/>
              </a:rPr>
              <a:t>主要用于描述列表和元组，如：表示函数的参数</a:t>
            </a:r>
            <a:endParaRPr lang="en-US" altLang="zh-CN" sz="2000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基本类型是类型表达式</a:t>
            </a:r>
            <a:endParaRPr lang="en-US" altLang="zh-CN" sz="2800" dirty="0"/>
          </a:p>
          <a:p>
            <a:r>
              <a:rPr lang="zh-CN" altLang="en-US" sz="2800" dirty="0"/>
              <a:t>可为类型表达式命名，类名也是类型表达式</a:t>
            </a:r>
            <a:endParaRPr lang="en-US" altLang="zh-CN" sz="2800" dirty="0"/>
          </a:p>
          <a:p>
            <a:r>
              <a:rPr lang="zh-CN" altLang="en-US" sz="2800" dirty="0"/>
              <a:t>将类型构造算子</a:t>
            </a:r>
            <a:r>
              <a:rPr lang="en-US" altLang="zh-CN" sz="2800" dirty="0"/>
              <a:t>(type constructor)</a:t>
            </a:r>
            <a:r>
              <a:rPr lang="zh-CN" altLang="en-US" sz="2800" dirty="0"/>
              <a:t>作用于类型表达式可以构成新的类型表达式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数组类型构造算子</a:t>
            </a:r>
            <a:r>
              <a:rPr lang="en-US" altLang="zh-CN" sz="2400" i="1" dirty="0"/>
              <a:t>array</a:t>
            </a:r>
            <a:endParaRPr lang="en-US" altLang="zh-CN" sz="2400" dirty="0"/>
          </a:p>
          <a:p>
            <a:pPr lvl="1"/>
            <a:r>
              <a:rPr lang="zh-CN" altLang="en-US" sz="2400" dirty="0"/>
              <a:t>指针类型构造算子</a:t>
            </a:r>
            <a:r>
              <a:rPr lang="en-US" altLang="zh-CN" sz="2400" i="1" dirty="0"/>
              <a:t>pointer</a:t>
            </a:r>
            <a:endParaRPr lang="en-US" altLang="zh-CN" sz="2400" i="1" dirty="0"/>
          </a:p>
          <a:p>
            <a:pPr lvl="1"/>
            <a:r>
              <a:rPr lang="zh-CN" altLang="en-US" sz="2400" dirty="0"/>
              <a:t>笛卡尔乘积类型构造算子</a:t>
            </a:r>
            <a:r>
              <a:rPr lang="en-US" altLang="zh-CN" sz="2400" dirty="0">
                <a:sym typeface="Symbol" panose="05050102010706020507" pitchFamily="18" charset="2"/>
              </a:rPr>
              <a:t>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函数类型构造算子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→</a:t>
            </a:r>
            <a:endParaRPr lang="en-US" altLang="zh-CN" sz="2400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/>
            <a:r>
              <a:rPr lang="zh-CN" altLang="en-US" sz="2000" dirty="0"/>
              <a:t>若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和</a:t>
            </a:r>
            <a:r>
              <a:rPr lang="en-US" altLang="zh-CN" sz="2000" dirty="0"/>
              <a:t>R</a:t>
            </a:r>
            <a:r>
              <a:rPr lang="zh-CN" altLang="en-US" sz="2000" dirty="0"/>
              <a:t>是类型表达式，则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T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 …</a:t>
            </a:r>
            <a:r>
              <a:rPr lang="en-US" altLang="zh-CN" sz="2000" dirty="0" err="1">
                <a:sym typeface="Symbol" panose="05050102010706020507" pitchFamily="18" charset="2"/>
              </a:rPr>
              <a:t>T</a:t>
            </a:r>
            <a:r>
              <a:rPr lang="en-US" altLang="zh-CN" sz="2000" baseline="-25000" dirty="0" err="1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 → </a:t>
            </a:r>
            <a:r>
              <a:rPr lang="en-US" altLang="zh-CN" sz="2000" dirty="0"/>
              <a:t>R</a:t>
            </a:r>
            <a:r>
              <a:rPr lang="zh-CN" altLang="en-US" sz="2000" dirty="0">
                <a:sym typeface="Symbol" panose="05050102010706020507" pitchFamily="18" charset="2"/>
              </a:rPr>
              <a:t>也是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  <p:sp>
        <p:nvSpPr>
          <p:cNvPr id="7" name="圆角矩形标注 6"/>
          <p:cNvSpPr/>
          <p:nvPr/>
        </p:nvSpPr>
        <p:spPr>
          <a:xfrm>
            <a:off x="5244662" y="4517291"/>
            <a:ext cx="1185138" cy="337789"/>
          </a:xfrm>
          <a:prstGeom prst="wedgeRoundRectCallout">
            <a:avLst>
              <a:gd name="adj1" fmla="val 15680"/>
              <a:gd name="adj2" fmla="val 15433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652343" y="4517289"/>
            <a:ext cx="1376159" cy="337790"/>
          </a:xfrm>
          <a:prstGeom prst="wedgeRoundRectCallout">
            <a:avLst>
              <a:gd name="adj1" fmla="val 6821"/>
              <a:gd name="adj2" fmla="val 15734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64214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基本类型是类型表达式</a:t>
            </a:r>
            <a:endParaRPr lang="en-US" altLang="zh-CN" sz="2800" dirty="0"/>
          </a:p>
          <a:p>
            <a:r>
              <a:rPr lang="zh-CN" altLang="en-US" sz="2800" dirty="0"/>
              <a:t>可为类型表达式命名，类名也是类型表达式</a:t>
            </a:r>
            <a:endParaRPr lang="en-US" altLang="zh-CN" sz="2800" dirty="0"/>
          </a:p>
          <a:p>
            <a:r>
              <a:rPr lang="zh-CN" altLang="en-US" sz="2800" dirty="0"/>
              <a:t>将类型构造算子</a:t>
            </a:r>
            <a:r>
              <a:rPr lang="en-US" altLang="zh-CN" sz="2800" dirty="0"/>
              <a:t>(type constructor)</a:t>
            </a:r>
            <a:r>
              <a:rPr lang="zh-CN" altLang="en-US" sz="2800" dirty="0"/>
              <a:t>作用于类型表达式可以构成新的类型表达式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数组类型构造算子</a:t>
            </a:r>
            <a:r>
              <a:rPr lang="en-US" altLang="zh-CN" sz="2400" i="1" dirty="0"/>
              <a:t>array</a:t>
            </a:r>
            <a:endParaRPr lang="en-US" altLang="zh-CN" sz="2400" dirty="0"/>
          </a:p>
          <a:p>
            <a:pPr lvl="1"/>
            <a:r>
              <a:rPr lang="zh-CN" altLang="en-US" sz="2400" dirty="0"/>
              <a:t>指针类型构造算子</a:t>
            </a:r>
            <a:r>
              <a:rPr lang="en-US" altLang="zh-CN" sz="2400" i="1" dirty="0"/>
              <a:t>pointer</a:t>
            </a:r>
            <a:endParaRPr lang="en-US" altLang="zh-CN" sz="2400" i="1" dirty="0"/>
          </a:p>
          <a:p>
            <a:pPr lvl="1"/>
            <a:r>
              <a:rPr lang="zh-CN" altLang="en-US" sz="2400" dirty="0"/>
              <a:t>笛卡尔乘积类型构造算子</a:t>
            </a:r>
            <a:r>
              <a:rPr lang="en-US" altLang="zh-CN" sz="2400" dirty="0">
                <a:sym typeface="Symbol" panose="05050102010706020507" pitchFamily="18" charset="2"/>
              </a:rPr>
              <a:t>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/>
              <a:t>函数类型构造算子</a:t>
            </a:r>
            <a:r>
              <a:rPr lang="zh-CN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→</a:t>
            </a:r>
            <a:endParaRPr lang="en-US" altLang="zh-CN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记录类型构造算子</a:t>
            </a:r>
            <a:r>
              <a:rPr lang="en-US" altLang="zh-CN" sz="2400" i="1" dirty="0">
                <a:solidFill>
                  <a:srgbClr val="C00000"/>
                </a:solidFill>
              </a:rPr>
              <a:t>record</a:t>
            </a:r>
            <a:endParaRPr lang="en-US" altLang="zh-CN" sz="2400" dirty="0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2"/>
            <a:r>
              <a:rPr lang="zh-CN" altLang="en-US" sz="2000" dirty="0"/>
              <a:t>若有标识符</a:t>
            </a:r>
            <a:r>
              <a:rPr lang="en-US" altLang="zh-CN" sz="2000" dirty="0"/>
              <a:t>N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N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dirty="0" err="1"/>
              <a:t>N</a:t>
            </a:r>
            <a:r>
              <a:rPr lang="en-US" altLang="zh-CN" sz="2000" baseline="-25000" dirty="0" err="1"/>
              <a:t>n</a:t>
            </a:r>
            <a:r>
              <a:rPr lang="en-US" altLang="zh-CN" sz="2000" baseline="-25000" dirty="0"/>
              <a:t> </a:t>
            </a:r>
            <a:r>
              <a:rPr lang="zh-CN" altLang="en-US" sz="2000" dirty="0"/>
              <a:t>以及对应的类型表达式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n</a:t>
            </a:r>
            <a:r>
              <a:rPr lang="zh-CN" altLang="en-US" sz="2000" dirty="0"/>
              <a:t>，则</a:t>
            </a:r>
            <a:r>
              <a:rPr lang="en-US" altLang="zh-CN" sz="2000" i="1" dirty="0"/>
              <a:t>record</a:t>
            </a:r>
            <a:r>
              <a:rPr lang="en-US" altLang="zh-CN" sz="2000" dirty="0"/>
              <a:t>((N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en-US" altLang="zh-CN" sz="2000" dirty="0"/>
              <a:t>(N</a:t>
            </a:r>
            <a:r>
              <a:rPr lang="en-US" altLang="zh-CN" sz="2000" baseline="-25000" dirty="0"/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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</a:t>
            </a:r>
            <a:r>
              <a:rPr lang="en-US" altLang="zh-CN" sz="2000" dirty="0">
                <a:sym typeface="Symbol" panose="05050102010706020507" pitchFamily="18" charset="2"/>
              </a:rPr>
              <a:t> …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</a:t>
            </a:r>
            <a:r>
              <a:rPr lang="en-US" altLang="zh-CN" sz="2000" baseline="-25000" dirty="0" err="1"/>
              <a:t>n</a:t>
            </a:r>
            <a:r>
              <a:rPr lang="en-US" altLang="zh-CN" sz="2000" dirty="0" err="1">
                <a:sym typeface="Symbol" panose="05050102010706020507" pitchFamily="18" charset="2"/>
              </a:rPr>
              <a:t>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n</a:t>
            </a:r>
            <a:r>
              <a:rPr lang="en-US" altLang="zh-CN" sz="2000" dirty="0"/>
              <a:t>) )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也是类型表达式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  <p:sp>
        <p:nvSpPr>
          <p:cNvPr id="7" name="圆角矩形标注 6"/>
          <p:cNvSpPr/>
          <p:nvPr/>
        </p:nvSpPr>
        <p:spPr>
          <a:xfrm>
            <a:off x="4853876" y="4832992"/>
            <a:ext cx="1185138" cy="575295"/>
          </a:xfrm>
          <a:prstGeom prst="wedgeRoundRectCallout">
            <a:avLst>
              <a:gd name="adj1" fmla="val -94909"/>
              <a:gd name="adj2" fmla="val 1191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记录中的字段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799487" y="4716985"/>
            <a:ext cx="1721600" cy="561310"/>
          </a:xfrm>
          <a:prstGeom prst="wedgeRoundRectCallout">
            <a:avLst>
              <a:gd name="adj1" fmla="val -6752"/>
              <a:gd name="adj2" fmla="val 1519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字段对应的类型表达式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dirty="0"/>
              <a:t>考虑</a:t>
            </a:r>
            <a:r>
              <a:rPr lang="en-US" altLang="zh-CN" dirty="0"/>
              <a:t>C</a:t>
            </a:r>
            <a:r>
              <a:rPr lang="zh-CN" altLang="en-US" dirty="0"/>
              <a:t>语言中数组</a:t>
            </a:r>
            <a:r>
              <a:rPr lang="en-US" altLang="zh-CN" dirty="0"/>
              <a:t>double a[10][20]</a:t>
            </a:r>
            <a:r>
              <a:rPr lang="zh-CN" altLang="en-US" dirty="0"/>
              <a:t>，写出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a[0][0]</a:t>
            </a:r>
            <a:r>
              <a:rPr lang="zh-CN" altLang="en-US" dirty="0"/>
              <a:t>的类型表达式</a:t>
            </a:r>
            <a:endParaRPr lang="zh-CN" altLang="en-US" dirty="0"/>
          </a:p>
          <a:p>
            <a:pPr marL="457200" lvl="1" indent="0">
              <a:buNone/>
              <a:tabLst>
                <a:tab pos="1882775" algn="l"/>
              </a:tabLst>
            </a:pPr>
            <a:endParaRPr lang="en-US" altLang="zh-CN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a[0][0]:	double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a[0]:	array(20,double); 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pointer(double)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a:	array(10,array(20,double)); 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pointer(array(20,double))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类型表达式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dirty="0"/>
              <a:t>考虑</a:t>
            </a:r>
            <a:r>
              <a:rPr lang="en-US" altLang="zh-CN" dirty="0"/>
              <a:t>C</a:t>
            </a:r>
            <a:r>
              <a:rPr lang="zh-CN" altLang="en-US" dirty="0"/>
              <a:t>语言中数组</a:t>
            </a:r>
            <a:r>
              <a:rPr lang="en-US" altLang="zh-CN" dirty="0"/>
              <a:t>double a[10][20]</a:t>
            </a:r>
            <a:r>
              <a:rPr lang="zh-CN" altLang="en-US" dirty="0"/>
              <a:t>，写出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a[0][0]</a:t>
            </a:r>
            <a:r>
              <a:rPr lang="zh-CN" altLang="en-US" dirty="0"/>
              <a:t>的类型表达式</a:t>
            </a:r>
            <a:endParaRPr lang="zh-CN" altLang="en-US" dirty="0"/>
          </a:p>
          <a:p>
            <a:pPr marL="457200" lvl="1" indent="0">
              <a:buNone/>
              <a:tabLst>
                <a:tab pos="1882775" algn="l"/>
              </a:tabLst>
            </a:pPr>
            <a:endParaRPr lang="en-US" altLang="zh-CN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rgbClr val="0000FF"/>
                </a:solidFill>
              </a:rPr>
              <a:t>a[0][0]:	double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a[0]:	array(20,double); 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pointer(double)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a:	array(10,array(20,double)); 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pointer(array(20,double))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类型表达式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dirty="0"/>
              <a:t>考虑</a:t>
            </a:r>
            <a:r>
              <a:rPr lang="en-US" altLang="zh-CN" dirty="0"/>
              <a:t>C</a:t>
            </a:r>
            <a:r>
              <a:rPr lang="zh-CN" altLang="en-US" dirty="0"/>
              <a:t>语言中数组</a:t>
            </a:r>
            <a:r>
              <a:rPr lang="en-US" altLang="zh-CN" dirty="0"/>
              <a:t>double a[10][20]</a:t>
            </a:r>
            <a:r>
              <a:rPr lang="zh-CN" altLang="en-US" dirty="0"/>
              <a:t>，写出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a[0][0]</a:t>
            </a:r>
            <a:r>
              <a:rPr lang="zh-CN" altLang="en-US" dirty="0"/>
              <a:t>的类型表达式</a:t>
            </a:r>
            <a:endParaRPr lang="zh-CN" altLang="en-US" dirty="0"/>
          </a:p>
          <a:p>
            <a:pPr marL="457200" lvl="1" indent="0">
              <a:buNone/>
              <a:tabLst>
                <a:tab pos="1882775" algn="l"/>
              </a:tabLst>
            </a:pPr>
            <a:endParaRPr lang="en-US" altLang="zh-CN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rgbClr val="0000FF"/>
                </a:solidFill>
              </a:rPr>
              <a:t>a[0][0]:	double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rgbClr val="0000FF"/>
                </a:solidFill>
              </a:rPr>
              <a:t>a[0]:	array(20,double);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pointer(double)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a:	array(10,array(20,double)); 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pointer(array(20,double))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类型表达式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dirty="0"/>
              <a:t>考虑</a:t>
            </a:r>
            <a:r>
              <a:rPr lang="en-US" altLang="zh-CN" dirty="0"/>
              <a:t>C</a:t>
            </a:r>
            <a:r>
              <a:rPr lang="zh-CN" altLang="en-US" dirty="0"/>
              <a:t>语言中数组</a:t>
            </a:r>
            <a:r>
              <a:rPr lang="en-US" altLang="zh-CN" dirty="0"/>
              <a:t>double a[10][20]</a:t>
            </a:r>
            <a:r>
              <a:rPr lang="zh-CN" altLang="en-US" dirty="0"/>
              <a:t>，写出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a[0]</a:t>
            </a:r>
            <a:r>
              <a:rPr lang="zh-CN" altLang="en-US" dirty="0"/>
              <a:t>、</a:t>
            </a:r>
            <a:r>
              <a:rPr lang="en-US" altLang="zh-CN" dirty="0"/>
              <a:t>a[0][0]</a:t>
            </a:r>
            <a:r>
              <a:rPr lang="zh-CN" altLang="en-US" dirty="0"/>
              <a:t>的类型表达式</a:t>
            </a:r>
            <a:endParaRPr lang="zh-CN" altLang="en-US" dirty="0"/>
          </a:p>
          <a:p>
            <a:pPr marL="457200" lvl="1" indent="0">
              <a:buNone/>
              <a:tabLst>
                <a:tab pos="1882775" algn="l"/>
              </a:tabLst>
            </a:pPr>
            <a:endParaRPr lang="en-US" altLang="zh-CN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rgbClr val="0000FF"/>
                </a:solidFill>
              </a:rPr>
              <a:t>a[0][0]:	double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rgbClr val="0000FF"/>
                </a:solidFill>
              </a:rPr>
              <a:t>a[0]:	array(20,double);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pointer(double)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dirty="0">
                <a:solidFill>
                  <a:srgbClr val="0000FF"/>
                </a:solidFill>
              </a:rPr>
              <a:t>a:	array(10,array(20,double)); 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>
                <a:solidFill>
                  <a:srgbClr val="0000FF"/>
                </a:solidFill>
              </a:rPr>
              <a:t>	pointer(array(20,double))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类型表达式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为</a:t>
            </a:r>
            <a:r>
              <a:rPr lang="en-US" altLang="zh-CN" sz="2800" dirty="0"/>
              <a:t>row</a:t>
            </a:r>
            <a:r>
              <a:rPr lang="zh-CN" altLang="en-US" sz="2800" dirty="0"/>
              <a:t>、</a:t>
            </a:r>
            <a:r>
              <a:rPr lang="en-US" altLang="zh-CN" sz="2800" dirty="0"/>
              <a:t>table</a:t>
            </a:r>
            <a:r>
              <a:rPr lang="zh-CN" altLang="en-US" sz="2800" dirty="0"/>
              <a:t>和</a:t>
            </a:r>
            <a:r>
              <a:rPr lang="en-US" altLang="zh-CN" sz="2800" dirty="0"/>
              <a:t>p</a:t>
            </a:r>
            <a:r>
              <a:rPr lang="zh-CN" altLang="en-US" sz="2800" dirty="0"/>
              <a:t>分别写出类型表达式：</a:t>
            </a:r>
            <a:endParaRPr lang="en-US" altLang="zh-CN" sz="28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    int address;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    char lexeme[15];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} row;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row table[101];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row *p;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>
                <a:solidFill>
                  <a:schemeClr val="bg1"/>
                </a:solidFill>
              </a:rPr>
              <a:t>row</a:t>
            </a:r>
            <a:r>
              <a:rPr lang="zh-CN" altLang="en-US" sz="2000" dirty="0">
                <a:solidFill>
                  <a:schemeClr val="bg1"/>
                </a:solidFill>
              </a:rPr>
              <a:t>的类型表达式：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>
                <a:solidFill>
                  <a:schemeClr val="bg1"/>
                </a:solidFill>
              </a:rPr>
              <a:t>record((</a:t>
            </a:r>
            <a:r>
              <a:rPr lang="en-US" altLang="zh-CN" sz="2000" dirty="0" err="1">
                <a:solidFill>
                  <a:schemeClr val="bg1"/>
                </a:solidFill>
              </a:rPr>
              <a:t>address</a:t>
            </a:r>
            <a:r>
              <a:rPr lang="en-US" altLang="zh-CN" sz="2000" dirty="0" err="1">
                <a:solidFill>
                  <a:schemeClr val="bg1"/>
                </a:solidFill>
                <a:sym typeface="Symbol" panose="05050102010706020507" pitchFamily="18" charset="2"/>
              </a:rPr>
              <a:t>integer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en-US" altLang="zh-CN" sz="2000" dirty="0">
                <a:solidFill>
                  <a:schemeClr val="bg1"/>
                </a:solidFill>
                <a:sym typeface="Symbol" panose="05050102010706020507" pitchFamily="18" charset="2"/>
              </a:rPr>
              <a:t>  (lexeme  (array(15, char)))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>
                <a:solidFill>
                  <a:schemeClr val="bg1"/>
                </a:solidFill>
              </a:rPr>
              <a:t>table</a:t>
            </a:r>
            <a:r>
              <a:rPr lang="zh-CN" altLang="en-US" sz="2000" dirty="0">
                <a:solidFill>
                  <a:schemeClr val="bg1"/>
                </a:solidFill>
              </a:rPr>
              <a:t>的类型表达式：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>
                <a:solidFill>
                  <a:schemeClr val="bg1"/>
                </a:solidFill>
              </a:rPr>
              <a:t>array(101, row) //</a:t>
            </a:r>
            <a:r>
              <a:rPr lang="zh-CN" altLang="en-US" sz="2000" dirty="0">
                <a:solidFill>
                  <a:schemeClr val="bg1"/>
                </a:solidFill>
              </a:rPr>
              <a:t>此处</a:t>
            </a:r>
            <a:r>
              <a:rPr lang="en-US" altLang="zh-CN" sz="2000" dirty="0">
                <a:solidFill>
                  <a:schemeClr val="bg1"/>
                </a:solidFill>
              </a:rPr>
              <a:t>row</a:t>
            </a:r>
            <a:r>
              <a:rPr lang="zh-CN" altLang="en-US" sz="2000" dirty="0">
                <a:solidFill>
                  <a:schemeClr val="bg1"/>
                </a:solidFill>
              </a:rPr>
              <a:t>是类型名，因此也是类型表达式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>
                <a:solidFill>
                  <a:schemeClr val="bg1"/>
                </a:solidFill>
              </a:rPr>
              <a:t>p</a:t>
            </a:r>
            <a:r>
              <a:rPr lang="zh-CN" altLang="en-US" sz="2000" dirty="0">
                <a:solidFill>
                  <a:schemeClr val="bg1"/>
                </a:solidFill>
              </a:rPr>
              <a:t>的类型表达式：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>
                <a:solidFill>
                  <a:schemeClr val="bg1"/>
                </a:solidFill>
              </a:rPr>
              <a:t>pointer(row)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/>
              <a:t>类型表达式</a:t>
            </a:r>
            <a:endParaRPr lang="en-US" altLang="zh-CN" dirty="0"/>
          </a:p>
          <a:p>
            <a:r>
              <a:rPr lang="zh-CN" altLang="en-US" dirty="0"/>
              <a:t>构造类型表达式的语法制导定义</a:t>
            </a:r>
            <a:r>
              <a:rPr lang="en-US" altLang="zh-CN" dirty="0"/>
              <a:t>SDD</a:t>
            </a:r>
            <a:endParaRPr lang="en-US" altLang="zh-CN" dirty="0"/>
          </a:p>
          <a:p>
            <a:r>
              <a:rPr lang="zh-CN" altLang="en-US" dirty="0"/>
              <a:t>构造类型表达式的语法制导翻译</a:t>
            </a:r>
            <a:r>
              <a:rPr lang="en-US" altLang="zh-CN" dirty="0"/>
              <a:t>SDT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为</a:t>
            </a:r>
            <a:r>
              <a:rPr lang="en-US" altLang="zh-CN" sz="2800" dirty="0"/>
              <a:t>row</a:t>
            </a:r>
            <a:r>
              <a:rPr lang="zh-CN" altLang="en-US" sz="2800" dirty="0"/>
              <a:t>、</a:t>
            </a:r>
            <a:r>
              <a:rPr lang="en-US" altLang="zh-CN" sz="2800" dirty="0"/>
              <a:t>table</a:t>
            </a:r>
            <a:r>
              <a:rPr lang="zh-CN" altLang="en-US" sz="2800" dirty="0"/>
              <a:t>和</a:t>
            </a:r>
            <a:r>
              <a:rPr lang="en-US" altLang="zh-CN" sz="2800" dirty="0"/>
              <a:t>p</a:t>
            </a:r>
            <a:r>
              <a:rPr lang="zh-CN" altLang="en-US" sz="2800" dirty="0"/>
              <a:t>分别写出类型表达式：</a:t>
            </a:r>
            <a:endParaRPr lang="en-US" altLang="zh-CN" sz="28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    int address;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    char lexeme[15];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} row;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row table[101];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row *p;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row</a:t>
            </a:r>
            <a:r>
              <a:rPr lang="zh-CN" altLang="en-US" sz="2000" dirty="0"/>
              <a:t>的类型表达式：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record((</a:t>
            </a:r>
            <a:r>
              <a:rPr lang="en-US" altLang="zh-CN" sz="2000" dirty="0" err="1"/>
              <a:t>address</a:t>
            </a:r>
            <a:r>
              <a:rPr lang="en-US" altLang="zh-CN" sz="2000" dirty="0" err="1">
                <a:sym typeface="Symbol" panose="05050102010706020507" pitchFamily="18" charset="2"/>
              </a:rPr>
              <a:t>integer</a:t>
            </a:r>
            <a:r>
              <a:rPr lang="en-US" altLang="zh-CN" sz="2000" dirty="0"/>
              <a:t>)</a:t>
            </a:r>
            <a:r>
              <a:rPr lang="en-US" altLang="zh-CN" sz="2000" dirty="0">
                <a:sym typeface="Symbol" panose="05050102010706020507" pitchFamily="18" charset="2"/>
              </a:rPr>
              <a:t>  (lexeme  (array(15, char)))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table</a:t>
            </a:r>
            <a:r>
              <a:rPr lang="zh-CN" altLang="en-US" sz="2000" dirty="0"/>
              <a:t>的类型表达式：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array(101, row) //</a:t>
            </a:r>
            <a:r>
              <a:rPr lang="zh-CN" altLang="en-US" sz="2000" dirty="0"/>
              <a:t>此处</a:t>
            </a:r>
            <a:r>
              <a:rPr lang="en-US" altLang="zh-CN" sz="2000" dirty="0"/>
              <a:t>row</a:t>
            </a:r>
            <a:r>
              <a:rPr lang="zh-CN" altLang="en-US" sz="2000" dirty="0"/>
              <a:t>是类型名，因此也是类型表达式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p</a:t>
            </a:r>
            <a:r>
              <a:rPr lang="zh-CN" altLang="en-US" sz="2000" dirty="0"/>
              <a:t>的类型表达式：</a:t>
            </a:r>
            <a:endParaRPr lang="en-US" altLang="zh-CN" sz="20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000" dirty="0"/>
              <a:t>pointer(row)</a:t>
            </a:r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考虑下面的函数</a:t>
            </a:r>
            <a:r>
              <a:rPr lang="en-US" altLang="zh-CN" sz="2800" dirty="0"/>
              <a:t>f</a:t>
            </a:r>
            <a:r>
              <a:rPr lang="zh-CN" altLang="en-US" sz="2800" dirty="0"/>
              <a:t>，写出其类型表达式。</a:t>
            </a:r>
            <a:endParaRPr lang="en-US" altLang="zh-CN" sz="28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400" dirty="0"/>
              <a:t>int *f(char a, char b);</a:t>
            </a:r>
            <a:endParaRPr lang="en-US" altLang="zh-CN" sz="2400" dirty="0"/>
          </a:p>
          <a:p>
            <a:pPr marL="457200" lvl="1" indent="0">
              <a:buNone/>
              <a:tabLst>
                <a:tab pos="1882775" algn="l"/>
              </a:tabLst>
            </a:pPr>
            <a:endParaRPr lang="en-US" altLang="zh-CN" sz="24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400" dirty="0"/>
              <a:t>f</a:t>
            </a:r>
            <a:r>
              <a:rPr lang="zh-CN" altLang="en-US" sz="2400" dirty="0"/>
              <a:t>的类型表达式：</a:t>
            </a:r>
            <a:endParaRPr lang="en-US" altLang="zh-CN" sz="24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400" dirty="0"/>
              <a:t>(</a:t>
            </a:r>
            <a:r>
              <a:rPr lang="en-US" altLang="zh-CN" sz="2400" dirty="0" err="1"/>
              <a:t>char</a:t>
            </a:r>
            <a:r>
              <a:rPr lang="en-US" altLang="zh-CN" sz="2400" dirty="0" err="1">
                <a:sym typeface="Symbol" panose="05050102010706020507" pitchFamily="18" charset="2"/>
              </a:rPr>
              <a:t>char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Arial" panose="020B0604020202090204" pitchFamily="34" charset="0"/>
                <a:cs typeface="Arial" panose="020B0604020202090204" pitchFamily="34" charset="0"/>
                <a:sym typeface="Symbol" panose="05050102010706020507" pitchFamily="18" charset="2"/>
              </a:rPr>
              <a:t>→</a:t>
            </a:r>
            <a:r>
              <a:rPr lang="en-US" altLang="zh-CN" sz="2400" dirty="0">
                <a:sym typeface="Symbol" panose="05050102010706020507" pitchFamily="18" charset="2"/>
              </a:rPr>
              <a:t> pointer(integer)</a:t>
            </a:r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3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考虑下面的函数</a:t>
            </a:r>
            <a:r>
              <a:rPr lang="en-US" altLang="zh-CN" sz="2800" dirty="0"/>
              <a:t>f</a:t>
            </a:r>
            <a:r>
              <a:rPr lang="zh-CN" altLang="en-US" sz="2800" dirty="0"/>
              <a:t>，写出其类型表达式。</a:t>
            </a:r>
            <a:endParaRPr lang="en-US" altLang="zh-CN" sz="28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400" dirty="0"/>
              <a:t>int *f(char a, char b);</a:t>
            </a:r>
            <a:endParaRPr lang="en-US" altLang="zh-CN" sz="2400" dirty="0"/>
          </a:p>
          <a:p>
            <a:pPr marL="457200" lvl="1" indent="0">
              <a:buNone/>
              <a:tabLst>
                <a:tab pos="1882775" algn="l"/>
              </a:tabLst>
            </a:pPr>
            <a:endParaRPr lang="en-US" altLang="zh-CN" sz="24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400" dirty="0"/>
              <a:t>f</a:t>
            </a:r>
            <a:r>
              <a:rPr lang="zh-CN" altLang="en-US" sz="2400" dirty="0"/>
              <a:t>的类型表达式：</a:t>
            </a:r>
            <a:endParaRPr lang="en-US" altLang="zh-CN" sz="2400" dirty="0"/>
          </a:p>
          <a:p>
            <a:pPr marL="457200" lvl="1" indent="0">
              <a:buNone/>
              <a:tabLst>
                <a:tab pos="1882775" algn="l"/>
              </a:tabLst>
            </a:pPr>
            <a:r>
              <a:rPr lang="en-US" altLang="zh-CN" sz="2400" dirty="0"/>
              <a:t>(</a:t>
            </a:r>
            <a:r>
              <a:rPr lang="en-US" altLang="zh-CN" sz="2400" dirty="0" err="1"/>
              <a:t>char</a:t>
            </a:r>
            <a:r>
              <a:rPr lang="en-US" altLang="zh-CN" sz="2400" dirty="0" err="1">
                <a:sym typeface="Symbol" panose="05050102010706020507" pitchFamily="18" charset="2"/>
              </a:rPr>
              <a:t>char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Arial" panose="020B0604020202090204" pitchFamily="34" charset="0"/>
                <a:cs typeface="Arial" panose="020B0604020202090204" pitchFamily="34" charset="0"/>
                <a:sym typeface="Symbol" panose="05050102010706020507" pitchFamily="18" charset="2"/>
              </a:rPr>
              <a:t>→</a:t>
            </a:r>
            <a:r>
              <a:rPr lang="en-US" altLang="zh-CN" sz="2400" dirty="0">
                <a:sym typeface="Symbol" panose="05050102010706020507" pitchFamily="18" charset="2"/>
              </a:rPr>
              <a:t> pointer(integer)</a:t>
            </a:r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7" name="圆角矩形标注 6"/>
          <p:cNvSpPr/>
          <p:nvPr/>
        </p:nvSpPr>
        <p:spPr>
          <a:xfrm>
            <a:off x="6708188" y="4257041"/>
            <a:ext cx="2933652" cy="1178559"/>
          </a:xfrm>
          <a:prstGeom prst="wedgeRoundRectCallout">
            <a:avLst>
              <a:gd name="adj1" fmla="val -47305"/>
              <a:gd name="adj2" fmla="val -11436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问题：可否自动化地实现类型表达式的生成？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类型表达式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构造类型表达式的语法制导定义</a:t>
            </a:r>
            <a:r>
              <a:rPr lang="en-US" altLang="zh-CN" dirty="0"/>
              <a:t>SDD</a:t>
            </a:r>
            <a:endParaRPr lang="en-US" altLang="zh-CN" dirty="0"/>
          </a:p>
          <a:p>
            <a:r>
              <a:rPr lang="zh-CN" altLang="en-US" dirty="0"/>
              <a:t>构造类型表达式的语法制导翻译</a:t>
            </a:r>
            <a:r>
              <a:rPr lang="en-US" altLang="zh-CN" dirty="0"/>
              <a:t>SDT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为以下文法制定构造类型表达式的语义规则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SDD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302532" y="1898913"/>
          <a:ext cx="7736818" cy="2816994"/>
        </p:xfrm>
        <a:graphic>
          <a:graphicData uri="http://schemas.openxmlformats.org/drawingml/2006/table">
            <a:tbl>
              <a:tblPr/>
              <a:tblGrid>
                <a:gridCol w="2714681"/>
                <a:gridCol w="5022137"/>
              </a:tblGrid>
              <a:tr h="469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804" marB="28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804" marB="28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C</a:t>
                      </a:r>
                      <a:endParaRPr kumimoji="0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673677"/>
          </a:xfrm>
        </p:spPr>
        <p:txBody>
          <a:bodyPr>
            <a:normAutofit/>
          </a:bodyPr>
          <a:lstStyle/>
          <a:p>
            <a:r>
              <a:rPr lang="zh-CN" altLang="en-US" dirty="0"/>
              <a:t>为以下文法制定构造类型表达式的语义规则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为每个文法符号设置</a:t>
            </a:r>
            <a:r>
              <a:rPr lang="zh-CN" altLang="en-US" dirty="0">
                <a:solidFill>
                  <a:srgbClr val="C00000"/>
                </a:solidFill>
              </a:rPr>
              <a:t>综合属性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继承属性</a:t>
            </a:r>
            <a:r>
              <a:rPr lang="en-US" altLang="zh-CN" dirty="0"/>
              <a:t>b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：该符号对应的类型表达式</a:t>
            </a:r>
            <a:endParaRPr lang="en-US" altLang="zh-CN" dirty="0"/>
          </a:p>
          <a:p>
            <a:pPr lvl="1"/>
            <a:r>
              <a:rPr lang="en-US" altLang="zh-CN" dirty="0"/>
              <a:t>b:  </a:t>
            </a:r>
            <a:r>
              <a:rPr lang="zh-CN" altLang="en-US" dirty="0"/>
              <a:t>将类型信息从左到右传递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SDD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302532" y="1898913"/>
          <a:ext cx="7736818" cy="2816994"/>
        </p:xfrm>
        <a:graphic>
          <a:graphicData uri="http://schemas.openxmlformats.org/drawingml/2006/table">
            <a:tbl>
              <a:tblPr/>
              <a:tblGrid>
                <a:gridCol w="2714681"/>
                <a:gridCol w="5022137"/>
              </a:tblGrid>
              <a:tr h="469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804" marB="28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804" marB="28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C</a:t>
                      </a:r>
                      <a:endParaRPr kumimoji="0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705208"/>
          </a:xfrm>
        </p:spPr>
        <p:txBody>
          <a:bodyPr>
            <a:normAutofit/>
          </a:bodyPr>
          <a:lstStyle/>
          <a:p>
            <a:r>
              <a:rPr lang="zh-CN" altLang="en-US" dirty="0"/>
              <a:t>为以下文法制定构造类型表达式的语义规则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为每个文法符号设置</a:t>
            </a:r>
            <a:r>
              <a:rPr lang="zh-CN" altLang="en-US" dirty="0">
                <a:solidFill>
                  <a:srgbClr val="C00000"/>
                </a:solidFill>
              </a:rPr>
              <a:t>综合属性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继承属性</a:t>
            </a:r>
            <a:r>
              <a:rPr lang="en-US" altLang="zh-CN" dirty="0"/>
              <a:t>b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：该符号对应的类型表达式</a:t>
            </a:r>
            <a:endParaRPr lang="en-US" altLang="zh-CN" dirty="0"/>
          </a:p>
          <a:p>
            <a:pPr lvl="1"/>
            <a:r>
              <a:rPr lang="en-US" altLang="zh-CN" dirty="0"/>
              <a:t>b:  </a:t>
            </a:r>
            <a:r>
              <a:rPr lang="zh-CN" altLang="en-US" dirty="0"/>
              <a:t>将类型信息从左到右传递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SDD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302532" y="1898913"/>
          <a:ext cx="7736818" cy="2816994"/>
        </p:xfrm>
        <a:graphic>
          <a:graphicData uri="http://schemas.openxmlformats.org/drawingml/2006/table">
            <a:tbl>
              <a:tblPr/>
              <a:tblGrid>
                <a:gridCol w="2714681"/>
                <a:gridCol w="5022137"/>
              </a:tblGrid>
              <a:tr h="4694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804" marB="28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804" marB="288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C</a:t>
                      </a:r>
                      <a:endParaRPr kumimoji="0" lang="zh-CN" alt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B.t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.b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类型表达式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构造类型表达式的语法制导定义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SDD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构造类型表达式的语法制导翻译</a:t>
            </a:r>
            <a:r>
              <a:rPr lang="en-US" altLang="zh-CN" dirty="0"/>
              <a:t>SDT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SDD</a:t>
            </a:r>
            <a:r>
              <a:rPr lang="zh-CN" altLang="en-US" dirty="0"/>
              <a:t>改造为</a:t>
            </a:r>
            <a:r>
              <a:rPr lang="en-US" altLang="zh-CN" dirty="0"/>
              <a:t>SDT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但是继承属性的计算与</a:t>
            </a:r>
            <a:r>
              <a:rPr lang="en-US" altLang="zh-CN" dirty="0"/>
              <a:t>LR</a:t>
            </a:r>
            <a:r>
              <a:rPr lang="zh-CN" altLang="en-US" dirty="0"/>
              <a:t>分析方法不适配</a:t>
            </a:r>
            <a:endParaRPr lang="en-US" altLang="zh-CN" dirty="0"/>
          </a:p>
          <a:p>
            <a:r>
              <a:rPr lang="zh-CN" altLang="en-US" dirty="0"/>
              <a:t>因此，如果要使用</a:t>
            </a:r>
            <a:r>
              <a:rPr lang="en-US" altLang="zh-CN" dirty="0"/>
              <a:t>LR</a:t>
            </a:r>
            <a:r>
              <a:rPr lang="zh-CN" altLang="en-US" dirty="0"/>
              <a:t>，就需要改造文法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302532" y="1950284"/>
          <a:ext cx="7736818" cy="2347495"/>
        </p:xfrm>
        <a:graphic>
          <a:graphicData uri="http://schemas.openxmlformats.org/drawingml/2006/table">
            <a:tbl>
              <a:tblPr/>
              <a:tblGrid>
                <a:gridCol w="7736818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.b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通过改造文法，与</a:t>
            </a:r>
            <a:r>
              <a:rPr lang="en-US" altLang="zh-CN" dirty="0"/>
              <a:t>LR</a:t>
            </a:r>
            <a:r>
              <a:rPr lang="zh-CN" altLang="en-US" dirty="0"/>
              <a:t>适配</a:t>
            </a:r>
            <a:endParaRPr lang="en-US" altLang="zh-CN" dirty="0"/>
          </a:p>
          <a:p>
            <a:pPr lvl="1"/>
            <a:r>
              <a:rPr lang="zh-CN" altLang="en-US" dirty="0"/>
              <a:t>引入标记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归约时可在栈顶以下位置找到</a:t>
            </a:r>
            <a:r>
              <a:rPr lang="en-US" altLang="zh-CN" dirty="0"/>
              <a:t>B.t</a:t>
            </a:r>
            <a:endParaRPr lang="en-US" altLang="zh-CN" dirty="0"/>
          </a:p>
          <a:p>
            <a:pPr lvl="1"/>
            <a:r>
              <a:rPr lang="zh-CN" altLang="en-US" dirty="0"/>
              <a:t>引入标记</a:t>
            </a:r>
            <a:r>
              <a:rPr lang="en-US" altLang="zh-CN" dirty="0"/>
              <a:t>N</a:t>
            </a:r>
            <a:r>
              <a:rPr lang="zh-CN" altLang="en-US" dirty="0"/>
              <a:t>，把继承属性</a:t>
            </a:r>
            <a:r>
              <a:rPr lang="en-US" altLang="zh-CN" dirty="0" err="1"/>
              <a:t>C.b</a:t>
            </a:r>
            <a:r>
              <a:rPr lang="zh-CN" altLang="en-US"/>
              <a:t>当做综合属性记录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302532" y="2702123"/>
          <a:ext cx="7736818" cy="3056830"/>
        </p:xfrm>
        <a:graphic>
          <a:graphicData uri="http://schemas.openxmlformats.org/drawingml/2006/table">
            <a:tbl>
              <a:tblPr/>
              <a:tblGrid>
                <a:gridCol w="7736818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类型可以是语法的一部分，因此也是结构的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54274" y="1862931"/>
            <a:ext cx="8083453" cy="24853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30505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600" dirty="0"/>
              <a:t>考虑以下文法，</a:t>
            </a:r>
            <a:r>
              <a:rPr lang="en-US" altLang="zh-CN" sz="2600" dirty="0">
                <a:solidFill>
                  <a:srgbClr val="C00000"/>
                </a:solidFill>
              </a:rPr>
              <a:t>D</a:t>
            </a:r>
            <a:r>
              <a:rPr lang="zh-CN" altLang="en-US" sz="2600" dirty="0">
                <a:solidFill>
                  <a:srgbClr val="C00000"/>
                </a:solidFill>
              </a:rPr>
              <a:t>代表声明语句</a:t>
            </a:r>
            <a:r>
              <a:rPr lang="zh-CN" altLang="en-US" sz="2600" dirty="0"/>
              <a:t>，</a:t>
            </a:r>
            <a:r>
              <a:rPr lang="en-US" altLang="zh-CN" sz="2600" dirty="0"/>
              <a:t>S</a:t>
            </a:r>
            <a:r>
              <a:rPr lang="zh-CN" altLang="en-US" sz="2600" dirty="0"/>
              <a:t>代表一般语句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i="1" dirty="0"/>
              <a:t>P </a:t>
            </a:r>
            <a:r>
              <a:rPr lang="en-US" altLang="zh-CN" sz="260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i="1" dirty="0"/>
              <a:t>D </a:t>
            </a:r>
            <a:r>
              <a:rPr lang="en-US" altLang="zh-CN" sz="2600" dirty="0"/>
              <a:t>; </a:t>
            </a:r>
            <a:r>
              <a:rPr lang="en-US" altLang="zh-CN" sz="2600" i="1" dirty="0"/>
              <a:t>S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i="1" dirty="0"/>
              <a:t>D </a:t>
            </a:r>
            <a:r>
              <a:rPr lang="en-US" altLang="zh-CN" sz="260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i="1" dirty="0"/>
              <a:t>D </a:t>
            </a:r>
            <a:r>
              <a:rPr lang="en-US" altLang="zh-CN" sz="2600" dirty="0"/>
              <a:t>; </a:t>
            </a:r>
            <a:r>
              <a:rPr lang="en-US" altLang="zh-CN" sz="2600" i="1" dirty="0"/>
              <a:t>D</a:t>
            </a:r>
            <a:r>
              <a:rPr lang="en-US" altLang="zh-CN" sz="2600" dirty="0"/>
              <a:t> | id : </a:t>
            </a:r>
            <a:r>
              <a:rPr lang="en-US" altLang="zh-CN" sz="2600" i="1" dirty="0"/>
              <a:t>T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dirty="0" err="1">
                <a:ea typeface="黑体" panose="02010609060101010101" pitchFamily="49" charset="-122"/>
              </a:rPr>
              <a:t>boolean</a:t>
            </a:r>
            <a:r>
              <a:rPr lang="en-US" altLang="zh-CN" sz="2600" dirty="0">
                <a:ea typeface="黑体" panose="02010609060101010101" pitchFamily="49" charset="-122"/>
              </a:rPr>
              <a:t> | integer | array [</a:t>
            </a:r>
            <a:r>
              <a:rPr lang="en-US" altLang="zh-CN" sz="2600" dirty="0" err="1">
                <a:ea typeface="黑体" panose="02010609060101010101" pitchFamily="49" charset="-122"/>
              </a:rPr>
              <a:t>num</a:t>
            </a:r>
            <a:r>
              <a:rPr lang="en-US" altLang="zh-CN" sz="2600" dirty="0">
                <a:ea typeface="黑体" panose="02010609060101010101" pitchFamily="49" charset="-122"/>
              </a:rPr>
              <a:t> ] of </a:t>
            </a: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r>
              <a:rPr lang="en-US" altLang="zh-CN" sz="2600" dirty="0">
                <a:ea typeface="黑体" panose="02010609060101010101" pitchFamily="49" charset="-122"/>
              </a:rPr>
              <a:t> |  </a:t>
            </a:r>
            <a:r>
              <a:rPr lang="en-US" altLang="zh-CN" sz="2600" dirty="0">
                <a:sym typeface="Symbol" panose="05050102010706020507" pitchFamily="18" charset="2"/>
              </a:rPr>
              <a:t></a:t>
            </a: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r>
              <a:rPr lang="en-US" altLang="zh-CN" sz="2600" dirty="0">
                <a:ea typeface="黑体" panose="02010609060101010101" pitchFamily="49" charset="-122"/>
              </a:rPr>
              <a:t> | </a:t>
            </a: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r>
              <a:rPr lang="en-US" altLang="zh-CN" sz="2600" dirty="0">
                <a:solidFill>
                  <a:srgbClr val="0000FF"/>
                </a:solidFill>
                <a:ea typeface="黑体" panose="02010609060101010101" pitchFamily="49" charset="-122"/>
              </a:rPr>
              <a:t> ‘</a:t>
            </a:r>
            <a:r>
              <a:rPr lang="en-US" altLang="zh-CN" sz="26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solidFill>
                  <a:srgbClr val="0000FF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933415" y="795487"/>
          <a:ext cx="2015310" cy="5560867"/>
        </p:xfrm>
        <a:graphic>
          <a:graphicData uri="http://schemas.openxmlformats.org/drawingml/2006/table">
            <a:tbl>
              <a:tblPr/>
              <a:tblGrid>
                <a:gridCol w="863704"/>
                <a:gridCol w="1151606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6356353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70927" y="5834324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933415" y="795487"/>
          <a:ext cx="2015310" cy="5560867"/>
        </p:xfrm>
        <a:graphic>
          <a:graphicData uri="http://schemas.openxmlformats.org/drawingml/2006/table">
            <a:tbl>
              <a:tblPr/>
              <a:tblGrid>
                <a:gridCol w="863704"/>
                <a:gridCol w="1151606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617984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5553312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933415" y="795487"/>
          <a:ext cx="2015310" cy="5560867"/>
        </p:xfrm>
        <a:graphic>
          <a:graphicData uri="http://schemas.openxmlformats.org/drawingml/2006/table">
            <a:tbl>
              <a:tblPr/>
              <a:tblGrid>
                <a:gridCol w="863704"/>
                <a:gridCol w="1151606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617984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5553312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933415" y="795487"/>
          <a:ext cx="2015310" cy="5560867"/>
        </p:xfrm>
        <a:graphic>
          <a:graphicData uri="http://schemas.openxmlformats.org/drawingml/2006/table">
            <a:tbl>
              <a:tblPr/>
              <a:tblGrid>
                <a:gridCol w="863704"/>
                <a:gridCol w="1151606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5666134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503960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933415" y="795487"/>
          <a:ext cx="2015310" cy="5560867"/>
        </p:xfrm>
        <a:graphic>
          <a:graphicData uri="http://schemas.openxmlformats.org/drawingml/2006/table">
            <a:tbl>
              <a:tblPr/>
              <a:tblGrid>
                <a:gridCol w="863704"/>
                <a:gridCol w="1151606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num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[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4196935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3570407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933415" y="795487"/>
          <a:ext cx="2015310" cy="5560867"/>
        </p:xfrm>
        <a:graphic>
          <a:graphicData uri="http://schemas.openxmlformats.org/drawingml/2006/table">
            <a:tbl>
              <a:tblPr/>
              <a:tblGrid>
                <a:gridCol w="863704"/>
                <a:gridCol w="1151606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num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[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3631863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300533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933415" y="795487"/>
          <a:ext cx="2015310" cy="5560867"/>
        </p:xfrm>
        <a:graphic>
          <a:graphicData uri="http://schemas.openxmlformats.org/drawingml/2006/table">
            <a:tbl>
              <a:tblPr/>
              <a:tblGrid>
                <a:gridCol w="863704"/>
                <a:gridCol w="1151606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num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[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num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[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2131841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150531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933415" y="795487"/>
          <a:ext cx="2015310" cy="5560867"/>
        </p:xfrm>
        <a:graphic>
          <a:graphicData uri="http://schemas.openxmlformats.org/drawingml/2006/table">
            <a:tbl>
              <a:tblPr/>
              <a:tblGrid>
                <a:gridCol w="863704"/>
                <a:gridCol w="1151606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num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[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num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[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1587315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960787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933415" y="795487"/>
          <a:ext cx="2015310" cy="5560867"/>
        </p:xfrm>
        <a:graphic>
          <a:graphicData uri="http://schemas.openxmlformats.org/drawingml/2006/table">
            <a:tbl>
              <a:tblPr/>
              <a:tblGrid>
                <a:gridCol w="863704"/>
                <a:gridCol w="1151606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num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[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num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[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1124979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498451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867040" y="2499547"/>
          <a:ext cx="2136513" cy="3856807"/>
        </p:xfrm>
        <a:graphic>
          <a:graphicData uri="http://schemas.openxmlformats.org/drawingml/2006/table">
            <a:tbl>
              <a:tblPr/>
              <a:tblGrid>
                <a:gridCol w="915648"/>
                <a:gridCol w="1220865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array(3,integer)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]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num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[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3025694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239916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圆角矩形标注 12"/>
          <p:cNvSpPr/>
          <p:nvPr/>
        </p:nvSpPr>
        <p:spPr>
          <a:xfrm>
            <a:off x="3557205" y="5591181"/>
            <a:ext cx="2933652" cy="838888"/>
          </a:xfrm>
          <a:prstGeom prst="wedgeRoundRectCallout">
            <a:avLst>
              <a:gd name="adj1" fmla="val 89582"/>
              <a:gd name="adj2" fmla="val -303530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完成第一次归约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i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rPr>
              <a:t>C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 [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num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="1" i="1" baseline="-25000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1</a:t>
            </a:r>
            <a:r>
              <a:rPr lang="zh-CN" altLang="en-US" sz="2000" b="1" i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 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类型可以是语法的一部分，因此也是结构的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54274" y="1862931"/>
            <a:ext cx="8083453" cy="24853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30505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600" dirty="0"/>
              <a:t>考虑以下文法，</a:t>
            </a:r>
            <a:r>
              <a:rPr lang="en-US" altLang="zh-CN" sz="2600" dirty="0">
                <a:solidFill>
                  <a:srgbClr val="C00000"/>
                </a:solidFill>
              </a:rPr>
              <a:t>D</a:t>
            </a:r>
            <a:r>
              <a:rPr lang="zh-CN" altLang="en-US" sz="2600" dirty="0">
                <a:solidFill>
                  <a:srgbClr val="C00000"/>
                </a:solidFill>
              </a:rPr>
              <a:t>代表声明语句</a:t>
            </a:r>
            <a:r>
              <a:rPr lang="zh-CN" altLang="en-US" sz="2600" dirty="0"/>
              <a:t>，</a:t>
            </a:r>
            <a:r>
              <a:rPr lang="en-US" altLang="zh-CN" sz="2600" dirty="0"/>
              <a:t>S</a:t>
            </a:r>
            <a:r>
              <a:rPr lang="zh-CN" altLang="en-US" sz="2600" dirty="0"/>
              <a:t>代表一般语句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i="1" dirty="0"/>
              <a:t>P </a:t>
            </a:r>
            <a:r>
              <a:rPr lang="en-US" altLang="zh-CN" sz="260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i="1" dirty="0"/>
              <a:t>D </a:t>
            </a:r>
            <a:r>
              <a:rPr lang="en-US" altLang="zh-CN" sz="2600" dirty="0"/>
              <a:t>; </a:t>
            </a:r>
            <a:r>
              <a:rPr lang="en-US" altLang="zh-CN" sz="2600" i="1" dirty="0"/>
              <a:t>S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i="1" dirty="0"/>
              <a:t>D </a:t>
            </a:r>
            <a:r>
              <a:rPr lang="en-US" altLang="zh-CN" sz="260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i="1" dirty="0"/>
              <a:t>D </a:t>
            </a:r>
            <a:r>
              <a:rPr lang="en-US" altLang="zh-CN" sz="2600" dirty="0"/>
              <a:t>; </a:t>
            </a:r>
            <a:r>
              <a:rPr lang="en-US" altLang="zh-CN" sz="2600" i="1" dirty="0"/>
              <a:t>D</a:t>
            </a:r>
            <a:r>
              <a:rPr lang="en-US" altLang="zh-CN" sz="2600" dirty="0"/>
              <a:t> | id : </a:t>
            </a:r>
            <a:r>
              <a:rPr lang="en-US" altLang="zh-CN" sz="2600" i="1" dirty="0"/>
              <a:t>T</a:t>
            </a:r>
            <a:endParaRPr lang="en-US" altLang="zh-CN" sz="2600" dirty="0"/>
          </a:p>
          <a:p>
            <a:pPr>
              <a:buNone/>
            </a:pP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dirty="0"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dirty="0" err="1">
                <a:ea typeface="黑体" panose="02010609060101010101" pitchFamily="49" charset="-122"/>
              </a:rPr>
              <a:t>boolean</a:t>
            </a:r>
            <a:r>
              <a:rPr lang="en-US" altLang="zh-CN" sz="2600" dirty="0">
                <a:ea typeface="黑体" panose="02010609060101010101" pitchFamily="49" charset="-122"/>
              </a:rPr>
              <a:t> | integer | array [</a:t>
            </a:r>
            <a:r>
              <a:rPr lang="en-US" altLang="zh-CN" sz="2600" dirty="0" err="1">
                <a:ea typeface="黑体" panose="02010609060101010101" pitchFamily="49" charset="-122"/>
              </a:rPr>
              <a:t>num</a:t>
            </a:r>
            <a:r>
              <a:rPr lang="en-US" altLang="zh-CN" sz="2600" dirty="0">
                <a:ea typeface="黑体" panose="02010609060101010101" pitchFamily="49" charset="-122"/>
              </a:rPr>
              <a:t> ] of </a:t>
            </a: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r>
              <a:rPr lang="en-US" altLang="zh-CN" sz="2600" dirty="0">
                <a:ea typeface="黑体" panose="02010609060101010101" pitchFamily="49" charset="-122"/>
              </a:rPr>
              <a:t> |  </a:t>
            </a:r>
            <a:r>
              <a:rPr lang="en-US" altLang="zh-CN" sz="2600" dirty="0">
                <a:sym typeface="Symbol" panose="05050102010706020507" pitchFamily="18" charset="2"/>
              </a:rPr>
              <a:t></a:t>
            </a: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r>
              <a:rPr lang="en-US" altLang="zh-CN" sz="2600" dirty="0">
                <a:ea typeface="黑体" panose="02010609060101010101" pitchFamily="49" charset="-122"/>
              </a:rPr>
              <a:t> | </a:t>
            </a: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r>
              <a:rPr lang="en-US" altLang="zh-CN" sz="2600" dirty="0">
                <a:solidFill>
                  <a:srgbClr val="0000FF"/>
                </a:solidFill>
                <a:ea typeface="黑体" panose="02010609060101010101" pitchFamily="49" charset="-122"/>
              </a:rPr>
              <a:t> ‘</a:t>
            </a:r>
            <a:r>
              <a:rPr lang="en-US" altLang="zh-CN" sz="2600" dirty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solidFill>
                  <a:srgbClr val="0000FF"/>
                </a:solidFill>
                <a:ea typeface="黑体" panose="02010609060101010101" pitchFamily="49" charset="-122"/>
              </a:rPr>
              <a:t>’</a:t>
            </a:r>
            <a:r>
              <a:rPr lang="en-US" altLang="zh-CN" sz="2600" i="1" dirty="0">
                <a:ea typeface="黑体" panose="02010609060101010101" pitchFamily="49" charset="-122"/>
              </a:rPr>
              <a:t>T</a:t>
            </a:r>
            <a:endParaRPr lang="zh-CN" altLang="en-US" sz="2600" dirty="0"/>
          </a:p>
        </p:txBody>
      </p:sp>
      <p:sp>
        <p:nvSpPr>
          <p:cNvPr id="8" name="左大括号 7"/>
          <p:cNvSpPr/>
          <p:nvPr/>
        </p:nvSpPr>
        <p:spPr>
          <a:xfrm rot="16200000">
            <a:off x="3734317" y="3383083"/>
            <a:ext cx="422436" cy="2289256"/>
          </a:xfrm>
          <a:prstGeom prst="leftBrace">
            <a:avLst>
              <a:gd name="adj1" fmla="val 30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7396994" y="2414152"/>
            <a:ext cx="422436" cy="4290775"/>
          </a:xfrm>
          <a:prstGeom prst="leftBrace">
            <a:avLst>
              <a:gd name="adj1" fmla="val 30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3391536" y="49183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基本类型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77133" y="49103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复杂且可组合的类型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417538" y="3218211"/>
            <a:ext cx="914400" cy="364522"/>
          </a:xfrm>
          <a:prstGeom prst="wedgeRoundRectCallout">
            <a:avLst>
              <a:gd name="adj1" fmla="val -18611"/>
              <a:gd name="adj2" fmla="val 1182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608212" y="3218211"/>
            <a:ext cx="914400" cy="364522"/>
          </a:xfrm>
          <a:prstGeom prst="wedgeRoundRectCallout">
            <a:avLst>
              <a:gd name="adj1" fmla="val 33612"/>
              <a:gd name="adj2" fmla="val 1210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8663225" y="3218211"/>
            <a:ext cx="914400" cy="364522"/>
          </a:xfrm>
          <a:prstGeom prst="wedgeRoundRectCallout">
            <a:avLst>
              <a:gd name="adj1" fmla="val 33612"/>
              <a:gd name="adj2" fmla="val 12103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797169" y="1617417"/>
          <a:ext cx="2357123" cy="4221144"/>
        </p:xfrm>
        <a:graphic>
          <a:graphicData uri="http://schemas.openxmlformats.org/drawingml/2006/table">
            <a:tbl>
              <a:tblPr/>
              <a:tblGrid>
                <a:gridCol w="1010195"/>
                <a:gridCol w="1346928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8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array(2, array(3,integer))</a:t>
                      </a:r>
                      <a:endParaRPr kumimoji="0" lang="en-US" altLang="zh-CN" sz="40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integer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111368" y="4422974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111368" y="3796446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圆角矩形标注 12"/>
          <p:cNvSpPr/>
          <p:nvPr/>
        </p:nvSpPr>
        <p:spPr>
          <a:xfrm>
            <a:off x="3557205" y="5591181"/>
            <a:ext cx="2933652" cy="838888"/>
          </a:xfrm>
          <a:prstGeom prst="wedgeRoundRectCallout">
            <a:avLst>
              <a:gd name="adj1" fmla="val 88882"/>
              <a:gd name="adj2" fmla="val -13451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完成第二次归约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i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rPr>
              <a:t>C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 [</a:t>
            </a:r>
            <a:r>
              <a:rPr lang="en-US" altLang="zh-CN" sz="2000" b="1" dirty="0" err="1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num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] 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N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="1" i="1" baseline="-25000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1</a:t>
            </a:r>
            <a:r>
              <a:rPr lang="zh-CN" altLang="en-US" sz="2000" b="1" i="1" baseline="-25000" dirty="0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 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r>
              <a:rPr lang="en-US" altLang="zh-CN" dirty="0"/>
              <a:t>int[2][3]</a:t>
            </a:r>
            <a:r>
              <a:rPr lang="zh-CN" altLang="en-US" dirty="0"/>
              <a:t>的</a:t>
            </a:r>
            <a:r>
              <a:rPr lang="en-US" altLang="zh-CN" dirty="0"/>
              <a:t>LR</a:t>
            </a:r>
            <a:r>
              <a:rPr lang="zh-CN" altLang="en-US" dirty="0"/>
              <a:t>栈操作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构造类型表达式的</a:t>
            </a:r>
            <a:r>
              <a:rPr lang="en-US" altLang="zh-CN" dirty="0"/>
              <a:t>SDT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55516" y="1950283"/>
          <a:ext cx="4818579" cy="3495742"/>
        </p:xfrm>
        <a:graphic>
          <a:graphicData uri="http://schemas.openxmlformats.org/drawingml/2006/table">
            <a:tbl>
              <a:tblPr/>
              <a:tblGrid>
                <a:gridCol w="4818579"/>
              </a:tblGrid>
              <a:tr h="2347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B M C</a:t>
                      </a:r>
                      <a:r>
                        <a:rPr kumimoji="0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T.t = C.t;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M.t = B.t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int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integer}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B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float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B.t = float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 [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]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zh-CN" altLang="en-US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array(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num.val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, C</a:t>
                      </a:r>
                      <a:r>
                        <a:rPr kumimoji="0" lang="en-US" altLang="zh-CN" sz="2400" b="1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.t);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rgbClr val="C00000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  <a:sym typeface="Symbol" panose="05050102010706020507" pitchFamily="18" charset="2"/>
                        </a:rPr>
                        <a:t>N.t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}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 </a:t>
                      </a: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C.t = </a:t>
                      </a:r>
                      <a:r>
                        <a:rPr kumimoji="0" lang="en-US" altLang="zh-CN" sz="2400" b="1" i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C.b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54000" marR="54000" marT="28799" marB="287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832089" y="4464840"/>
          <a:ext cx="2357123" cy="1694124"/>
        </p:xfrm>
        <a:graphic>
          <a:graphicData uri="http://schemas.openxmlformats.org/drawingml/2006/table">
            <a:tbl>
              <a:tblPr/>
              <a:tblGrid>
                <a:gridCol w="1010195"/>
                <a:gridCol w="1346928"/>
              </a:tblGrid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array(2, array(3,integer))</a:t>
                      </a:r>
                      <a:endParaRPr kumimoji="0" lang="en-US" altLang="zh-CN" sz="40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247598" y="6291524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/>
              <a:t>栈     </a:t>
            </a:r>
            <a:r>
              <a:rPr lang="en-US" altLang="zh-CN" sz="2800" i="1" dirty="0"/>
              <a:t>state   </a:t>
            </a:r>
            <a:r>
              <a:rPr lang="en-US" altLang="zh-CN" sz="2800" i="1" dirty="0" err="1"/>
              <a:t>val</a:t>
            </a:r>
            <a:endParaRPr lang="en-US" altLang="zh-CN" sz="2800" i="1" dirty="0"/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>
            <a:off x="7074157" y="5841917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7074157" y="521538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 dirty="0"/>
              <a:t>top</a:t>
            </a:r>
            <a:endParaRPr lang="en-US" altLang="zh-CN" sz="2800" i="1" dirty="0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 flipV="1">
            <a:off x="10254501" y="4947534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圆角矩形标注 12"/>
          <p:cNvSpPr/>
          <p:nvPr/>
        </p:nvSpPr>
        <p:spPr>
          <a:xfrm>
            <a:off x="3557205" y="5591181"/>
            <a:ext cx="2933652" cy="838888"/>
          </a:xfrm>
          <a:prstGeom prst="wedgeRoundRectCallout">
            <a:avLst>
              <a:gd name="adj1" fmla="val 67519"/>
              <a:gd name="adj2" fmla="val -3408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完成第三次归约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i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rPr>
              <a:t>T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olidFill>
                  <a:schemeClr val="bg1"/>
                </a:solidFill>
                <a:latin typeface="Times New Roman" panose="02020503050405090304" pitchFamily="18" charset="0"/>
                <a:ea typeface="宋体" pitchFamily="2" charset="-122"/>
              </a:rPr>
              <a:t> B M C 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04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000" y="144000"/>
            <a:ext cx="751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》</a:t>
            </a:r>
            <a:endParaRPr lang="en-US" altLang="zh-CN" sz="3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25"/>
    </mc:Choice>
    <mc:Fallback>
      <p:transition advTm="142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基本类型是类型表达式</a:t>
            </a:r>
            <a:endParaRPr lang="en-US" altLang="zh-CN" dirty="0"/>
          </a:p>
          <a:p>
            <a:pPr lvl="1"/>
            <a:r>
              <a:rPr lang="en-US" altLang="zh-CN" i="1" dirty="0"/>
              <a:t>integer</a:t>
            </a:r>
            <a:endParaRPr lang="en-US" altLang="zh-CN" i="1" dirty="0"/>
          </a:p>
          <a:p>
            <a:pPr lvl="1"/>
            <a:r>
              <a:rPr lang="en-US" altLang="zh-CN" i="1" dirty="0"/>
              <a:t>real</a:t>
            </a:r>
            <a:endParaRPr lang="en-US" altLang="zh-CN" i="1" dirty="0"/>
          </a:p>
          <a:p>
            <a:pPr lvl="1"/>
            <a:r>
              <a:rPr lang="en-US" altLang="zh-CN" i="1" dirty="0"/>
              <a:t>char</a:t>
            </a:r>
            <a:endParaRPr lang="en-US" altLang="zh-CN" i="1" dirty="0"/>
          </a:p>
          <a:p>
            <a:pPr lvl="1"/>
            <a:r>
              <a:rPr lang="en-US" altLang="zh-CN" i="1" dirty="0" err="1"/>
              <a:t>boolean</a:t>
            </a:r>
            <a:endParaRPr lang="en-US" altLang="zh-CN" i="1" dirty="0"/>
          </a:p>
          <a:p>
            <a:pPr lvl="1"/>
            <a:r>
              <a:rPr lang="en-US" altLang="zh-CN" i="1" dirty="0" err="1"/>
              <a:t>type_error</a:t>
            </a:r>
            <a:r>
              <a:rPr lang="en-US" altLang="zh-CN" dirty="0"/>
              <a:t> //</a:t>
            </a:r>
            <a:r>
              <a:rPr lang="zh-CN" altLang="en-US" dirty="0"/>
              <a:t>出错类型</a:t>
            </a:r>
            <a:endParaRPr lang="en-US" altLang="zh-CN" dirty="0"/>
          </a:p>
          <a:p>
            <a:pPr lvl="1"/>
            <a:r>
              <a:rPr lang="en-US" altLang="zh-CN" i="1" dirty="0"/>
              <a:t>void</a:t>
            </a:r>
            <a:r>
              <a:rPr lang="en-US" altLang="zh-CN" dirty="0"/>
              <a:t> //</a:t>
            </a:r>
            <a:r>
              <a:rPr lang="zh-CN" altLang="en-US" dirty="0"/>
              <a:t>无类型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  <p:sp>
        <p:nvSpPr>
          <p:cNvPr id="7" name="圆角矩形标注 6"/>
          <p:cNvSpPr/>
          <p:nvPr/>
        </p:nvSpPr>
        <p:spPr>
          <a:xfrm>
            <a:off x="4358606" y="4990984"/>
            <a:ext cx="1387011" cy="575295"/>
          </a:xfrm>
          <a:prstGeom prst="wedgeRoundRectCallout">
            <a:avLst>
              <a:gd name="adj1" fmla="val -114827"/>
              <a:gd name="adj2" fmla="val -9696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语句的类型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181055" y="3290929"/>
            <a:ext cx="1644899" cy="701348"/>
          </a:xfrm>
          <a:prstGeom prst="wedgeRoundRectCallout">
            <a:avLst>
              <a:gd name="adj1" fmla="val -89219"/>
              <a:gd name="adj2" fmla="val 7054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在类型检查中传递错误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基本类型是类型表达式</a:t>
            </a:r>
            <a:endParaRPr lang="en-US" altLang="zh-CN" sz="2800" dirty="0"/>
          </a:p>
          <a:p>
            <a:r>
              <a:rPr lang="zh-CN" altLang="en-US" sz="2800" dirty="0"/>
              <a:t>可为类型表达式命名，</a:t>
            </a:r>
            <a:r>
              <a:rPr lang="zh-CN" altLang="en-US" sz="2800" dirty="0">
                <a:solidFill>
                  <a:srgbClr val="0000FF"/>
                </a:solidFill>
              </a:rPr>
              <a:t>类名</a:t>
            </a:r>
            <a:r>
              <a:rPr lang="zh-CN" altLang="en-US" sz="2800" dirty="0"/>
              <a:t>也是类型表达式</a:t>
            </a:r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基本类型是类型表达式</a:t>
            </a:r>
            <a:endParaRPr lang="en-US" altLang="zh-CN" sz="2800" dirty="0"/>
          </a:p>
          <a:p>
            <a:r>
              <a:rPr lang="zh-CN" altLang="en-US" sz="2800" dirty="0"/>
              <a:t>可为类型表达式命名，</a:t>
            </a:r>
            <a:r>
              <a:rPr lang="zh-CN" altLang="en-US" sz="2800" dirty="0">
                <a:solidFill>
                  <a:srgbClr val="0000FF"/>
                </a:solidFill>
              </a:rPr>
              <a:t>类名</a:t>
            </a:r>
            <a:r>
              <a:rPr lang="zh-CN" altLang="en-US" sz="2800" dirty="0"/>
              <a:t>也是类型表达式</a:t>
            </a:r>
            <a:endParaRPr lang="en-US" altLang="zh-CN" sz="2800" dirty="0"/>
          </a:p>
          <a:p>
            <a:r>
              <a:rPr lang="zh-CN" altLang="en-US" sz="2800" dirty="0"/>
              <a:t>将</a:t>
            </a:r>
            <a:r>
              <a:rPr lang="zh-CN" altLang="en-US" sz="2800" dirty="0">
                <a:solidFill>
                  <a:srgbClr val="0000FF"/>
                </a:solidFill>
              </a:rPr>
              <a:t>类型构造算子</a:t>
            </a:r>
            <a:r>
              <a:rPr lang="en-US" altLang="zh-CN" sz="2800" dirty="0"/>
              <a:t>(type constructor)</a:t>
            </a:r>
            <a:r>
              <a:rPr lang="zh-CN" altLang="en-US" sz="2800" dirty="0"/>
              <a:t>作用于类型表达式可以构成新的类型表达式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数组类型构造算子</a:t>
            </a:r>
            <a:r>
              <a:rPr lang="en-US" altLang="zh-CN" sz="2400" i="1" dirty="0"/>
              <a:t>array</a:t>
            </a:r>
            <a:endParaRPr lang="en-US" altLang="zh-CN" sz="2400" i="1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T</a:t>
            </a:r>
            <a:r>
              <a:rPr lang="zh-CN" altLang="en-US" sz="2000" dirty="0"/>
              <a:t>是类型表达式，</a:t>
            </a:r>
            <a:r>
              <a:rPr lang="en-US" altLang="zh-CN" sz="2000" dirty="0"/>
              <a:t>N</a:t>
            </a:r>
            <a:r>
              <a:rPr lang="zh-CN" altLang="en-US" sz="2000" dirty="0"/>
              <a:t>是一个整数，则</a:t>
            </a:r>
            <a:r>
              <a:rPr lang="en-US" altLang="zh-CN" sz="2000" i="1" dirty="0"/>
              <a:t>array(N, T)</a:t>
            </a:r>
            <a:r>
              <a:rPr lang="zh-CN" altLang="en-US" sz="2000" dirty="0"/>
              <a:t>是类型表达式</a:t>
            </a:r>
            <a:endParaRPr lang="en-US" altLang="zh-CN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基本类型是类型表达式</a:t>
            </a:r>
            <a:endParaRPr lang="en-US" altLang="zh-CN" sz="2800" dirty="0"/>
          </a:p>
          <a:p>
            <a:r>
              <a:rPr lang="zh-CN" altLang="en-US" sz="2800" dirty="0"/>
              <a:t>可为类型表达式命名，</a:t>
            </a:r>
            <a:r>
              <a:rPr lang="zh-CN" altLang="en-US" sz="2800" dirty="0">
                <a:solidFill>
                  <a:srgbClr val="0000FF"/>
                </a:solidFill>
              </a:rPr>
              <a:t>类名</a:t>
            </a:r>
            <a:r>
              <a:rPr lang="zh-CN" altLang="en-US" sz="2800" dirty="0"/>
              <a:t>也是类型表达式</a:t>
            </a:r>
            <a:endParaRPr lang="en-US" altLang="zh-CN" sz="2800" dirty="0"/>
          </a:p>
          <a:p>
            <a:r>
              <a:rPr lang="zh-CN" altLang="en-US" sz="2800" dirty="0"/>
              <a:t>将</a:t>
            </a:r>
            <a:r>
              <a:rPr lang="zh-CN" altLang="en-US" sz="2800" dirty="0">
                <a:solidFill>
                  <a:srgbClr val="0000FF"/>
                </a:solidFill>
              </a:rPr>
              <a:t>类型构造算子</a:t>
            </a:r>
            <a:r>
              <a:rPr lang="en-US" altLang="zh-CN" sz="2800" dirty="0"/>
              <a:t>(type constructor)</a:t>
            </a:r>
            <a:r>
              <a:rPr lang="zh-CN" altLang="en-US" sz="2800" dirty="0"/>
              <a:t>作用于类型表达式可以构成新的类型表达式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数组类型构造算子</a:t>
            </a:r>
            <a:r>
              <a:rPr lang="en-US" altLang="zh-CN" sz="2400" i="1" dirty="0"/>
              <a:t>array</a:t>
            </a:r>
            <a:endParaRPr lang="en-US" altLang="zh-CN" sz="2400" i="1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T</a:t>
            </a:r>
            <a:r>
              <a:rPr lang="zh-CN" altLang="en-US" sz="2000" dirty="0"/>
              <a:t>是类型表达式，</a:t>
            </a:r>
            <a:r>
              <a:rPr lang="en-US" altLang="zh-CN" sz="2000" dirty="0"/>
              <a:t>N</a:t>
            </a:r>
            <a:r>
              <a:rPr lang="zh-CN" altLang="en-US" sz="2000" dirty="0"/>
              <a:t>是一个整数，则</a:t>
            </a:r>
            <a:r>
              <a:rPr lang="en-US" altLang="zh-CN" sz="2000" i="1" dirty="0"/>
              <a:t>array(N, T)</a:t>
            </a:r>
            <a:r>
              <a:rPr lang="zh-CN" altLang="en-US" sz="2000" dirty="0"/>
              <a:t>是类型表达式</a:t>
            </a:r>
            <a:endParaRPr lang="en-US" altLang="zh-CN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1040" y="4597878"/>
          <a:ext cx="477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/>
                <a:gridCol w="29159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类型表达式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array</a:t>
                      </a:r>
                      <a:r>
                        <a:rPr lang="en-US" dirty="0"/>
                        <a:t> (3, </a:t>
                      </a:r>
                      <a:r>
                        <a:rPr lang="en-US" i="1" dirty="0"/>
                        <a:t>integer</a:t>
                      </a:r>
                      <a:r>
                        <a:rPr lang="en-US" dirty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int[2][3]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array</a:t>
                      </a:r>
                      <a:r>
                        <a:rPr lang="en-US" dirty="0"/>
                        <a:t> (2, </a:t>
                      </a:r>
                      <a:r>
                        <a:rPr lang="en-US" i="1" dirty="0"/>
                        <a:t>array</a:t>
                      </a:r>
                      <a:r>
                        <a:rPr lang="en-US" dirty="0"/>
                        <a:t> (3, </a:t>
                      </a:r>
                      <a:r>
                        <a:rPr lang="en-US" i="1" dirty="0"/>
                        <a:t>integer</a:t>
                      </a:r>
                      <a:r>
                        <a:rPr lang="en-US" dirty="0"/>
                        <a:t>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基本类型是类型表达式</a:t>
            </a:r>
            <a:endParaRPr lang="en-US" altLang="zh-CN" sz="2800" dirty="0"/>
          </a:p>
          <a:p>
            <a:r>
              <a:rPr lang="zh-CN" altLang="en-US" sz="2800" dirty="0"/>
              <a:t>可为类型表达式命名，</a:t>
            </a:r>
            <a:r>
              <a:rPr lang="zh-CN" altLang="en-US" sz="2800" dirty="0">
                <a:solidFill>
                  <a:srgbClr val="0000FF"/>
                </a:solidFill>
              </a:rPr>
              <a:t>类名</a:t>
            </a:r>
            <a:r>
              <a:rPr lang="zh-CN" altLang="en-US" sz="2800" dirty="0"/>
              <a:t>也是类型表达式</a:t>
            </a:r>
            <a:endParaRPr lang="en-US" altLang="zh-CN" sz="2800" dirty="0"/>
          </a:p>
          <a:p>
            <a:r>
              <a:rPr lang="zh-CN" altLang="en-US" sz="2800" dirty="0"/>
              <a:t>将</a:t>
            </a:r>
            <a:r>
              <a:rPr lang="zh-CN" altLang="en-US" sz="2800" dirty="0">
                <a:solidFill>
                  <a:srgbClr val="0000FF"/>
                </a:solidFill>
              </a:rPr>
              <a:t>类型构造算子</a:t>
            </a:r>
            <a:r>
              <a:rPr lang="en-US" altLang="zh-CN" sz="2800" dirty="0"/>
              <a:t>(type constructor)</a:t>
            </a:r>
            <a:r>
              <a:rPr lang="zh-CN" altLang="en-US" sz="2800" dirty="0"/>
              <a:t>作用于类型表达式可以构成新的类型表达式</a:t>
            </a:r>
            <a:endParaRPr lang="en-US" altLang="zh-CN" sz="2800" dirty="0"/>
          </a:p>
          <a:p>
            <a:pPr lvl="1"/>
            <a:r>
              <a:rPr lang="zh-CN" altLang="en-US" sz="2400" dirty="0"/>
              <a:t>数组类型构造算子</a:t>
            </a:r>
            <a:r>
              <a:rPr lang="en-US" altLang="zh-CN" sz="2400" i="1" dirty="0"/>
              <a:t>array</a:t>
            </a:r>
            <a:endParaRPr lang="en-US" altLang="zh-CN" sz="2400" i="1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T</a:t>
            </a:r>
            <a:r>
              <a:rPr lang="zh-CN" altLang="en-US" sz="2000" dirty="0"/>
              <a:t>是类型表达式，</a:t>
            </a:r>
            <a:r>
              <a:rPr lang="en-US" altLang="zh-CN" sz="2000" dirty="0"/>
              <a:t>N</a:t>
            </a:r>
            <a:r>
              <a:rPr lang="zh-CN" altLang="en-US" sz="2000" dirty="0"/>
              <a:t>是一个整数，则</a:t>
            </a:r>
            <a:r>
              <a:rPr lang="en-US" altLang="zh-CN" sz="2000" i="1" dirty="0"/>
              <a:t>array(N, T)</a:t>
            </a:r>
            <a:r>
              <a:rPr lang="zh-CN" altLang="en-US" sz="2000" dirty="0"/>
              <a:t>是类型表达式</a:t>
            </a:r>
            <a:endParaRPr lang="en-US" altLang="zh-CN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 </a:t>
            </a:r>
            <a:r>
              <a:rPr lang="en-US" altLang="zh-CN" sz="2800" dirty="0"/>
              <a:t>(Type expression)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71040" y="4597878"/>
          <a:ext cx="477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/>
                <a:gridCol w="291592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类型表达式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array</a:t>
                      </a:r>
                      <a:r>
                        <a:rPr lang="en-US" dirty="0"/>
                        <a:t> (3, </a:t>
                      </a:r>
                      <a:r>
                        <a:rPr lang="en-US" i="1" dirty="0"/>
                        <a:t>integer</a:t>
                      </a:r>
                      <a:r>
                        <a:rPr lang="en-US" dirty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int[2][3]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array</a:t>
                      </a:r>
                      <a:r>
                        <a:rPr lang="en-US" dirty="0"/>
                        <a:t> (2, </a:t>
                      </a:r>
                      <a:r>
                        <a:rPr lang="en-US" i="1" dirty="0"/>
                        <a:t>array</a:t>
                      </a:r>
                      <a:r>
                        <a:rPr lang="en-US" dirty="0"/>
                        <a:t> (3, </a:t>
                      </a:r>
                      <a:r>
                        <a:rPr lang="en-US" i="1" dirty="0"/>
                        <a:t>integer</a:t>
                      </a:r>
                      <a:r>
                        <a:rPr lang="en-US" dirty="0"/>
                        <a:t>))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51"/>
          <p:cNvGrpSpPr/>
          <p:nvPr/>
        </p:nvGrpSpPr>
        <p:grpSpPr bwMode="auto">
          <a:xfrm>
            <a:off x="7204711" y="4500561"/>
            <a:ext cx="3206750" cy="1676402"/>
            <a:chOff x="642" y="2064"/>
            <a:chExt cx="2020" cy="105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26" y="2064"/>
              <a:ext cx="8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i="1" dirty="0"/>
                <a:t>array</a:t>
              </a:r>
              <a:endParaRPr lang="en-US" altLang="zh-CN" sz="2800" i="1" dirty="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42" y="243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dirty="0"/>
                <a:t>2</a:t>
              </a:r>
              <a:endParaRPr lang="en-US" altLang="zh-CN" sz="2800" dirty="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380" y="2401"/>
              <a:ext cx="75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i="1" dirty="0"/>
                <a:t>array</a:t>
              </a:r>
              <a:endParaRPr lang="zh-CN" altLang="en-US" sz="2800" i="1" dirty="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915" y="233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362" y="234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091" y="2700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55" y="2872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37" y="2894"/>
              <a:ext cx="825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2800" i="1" dirty="0">
                  <a:sym typeface="Symbol" panose="05050102010706020507" pitchFamily="18" charset="2"/>
                </a:rPr>
                <a:t>integer</a:t>
              </a:r>
              <a:endParaRPr lang="zh-CN" altLang="en-US" sz="2800" i="1" dirty="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787" y="2701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8214</Words>
  <Application>WPS 文字</Application>
  <PresentationFormat>宽屏</PresentationFormat>
  <Paragraphs>942</Paragraphs>
  <Slides>42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汉仪旗黑</vt:lpstr>
      <vt:lpstr>楷体</vt:lpstr>
      <vt:lpstr>汉仪楷体KW</vt:lpstr>
      <vt:lpstr>Gill Sans MT</vt:lpstr>
      <vt:lpstr>苹方-简</vt:lpstr>
      <vt:lpstr>Times New Roman</vt:lpstr>
      <vt:lpstr>Courier New</vt:lpstr>
      <vt:lpstr>汉仪书宋二KW</vt:lpstr>
      <vt:lpstr>黑体</vt:lpstr>
      <vt:lpstr>汉仪中黑KW</vt:lpstr>
      <vt:lpstr>Symbol</vt:lpstr>
      <vt:lpstr>Kingsoft Sign</vt:lpstr>
      <vt:lpstr>宋体</vt:lpstr>
      <vt:lpstr>Arial Unicode MS</vt:lpstr>
      <vt:lpstr>等线</vt:lpstr>
      <vt:lpstr>汉仪中等线KW</vt:lpstr>
      <vt:lpstr>Calibri</vt:lpstr>
      <vt:lpstr>Helvetica Neue</vt:lpstr>
      <vt:lpstr>Symbol</vt:lpstr>
      <vt:lpstr>微软雅黑</vt:lpstr>
      <vt:lpstr>楷体</vt:lpstr>
      <vt:lpstr>黑体</vt:lpstr>
      <vt:lpstr>1_Office 主题​​</vt:lpstr>
      <vt:lpstr>PowerPoint 演示文稿</vt:lpstr>
      <vt:lpstr>本节提纲</vt:lpstr>
      <vt:lpstr>类型表达式 (Type expression)</vt:lpstr>
      <vt:lpstr>类型表达式 (Type expression)</vt:lpstr>
      <vt:lpstr>类型表达式 (Type expression)</vt:lpstr>
      <vt:lpstr>类型表达式 (Type expression)</vt:lpstr>
      <vt:lpstr>类型表达式 (Type expression)</vt:lpstr>
      <vt:lpstr>类型表达式 (Type expression)</vt:lpstr>
      <vt:lpstr>类型表达式 (Type expression)</vt:lpstr>
      <vt:lpstr>类型表达式 (Type expression)</vt:lpstr>
      <vt:lpstr>类型表达式 (Type expression)</vt:lpstr>
      <vt:lpstr>类型表达式 (Type expression)</vt:lpstr>
      <vt:lpstr>类型表达式 (Type expression)</vt:lpstr>
      <vt:lpstr>类型表达式 (Type expression)</vt:lpstr>
      <vt:lpstr>类型表达式-例1</vt:lpstr>
      <vt:lpstr>类型表达式-例1</vt:lpstr>
      <vt:lpstr>类型表达式-例1</vt:lpstr>
      <vt:lpstr>类型表达式-例1</vt:lpstr>
      <vt:lpstr>类型表达式-例2</vt:lpstr>
      <vt:lpstr>类型表达式-例2</vt:lpstr>
      <vt:lpstr>类型表达式-例3</vt:lpstr>
      <vt:lpstr>类型表达式-例3</vt:lpstr>
      <vt:lpstr>本节提纲</vt:lpstr>
      <vt:lpstr>构造类型表达式的SDD</vt:lpstr>
      <vt:lpstr>构造类型表达式的SDD</vt:lpstr>
      <vt:lpstr>构造类型表达式的SDD</vt:lpstr>
      <vt:lpstr>本节提纲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构造类型表达式的SDT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JYJS</cp:lastModifiedBy>
  <cp:revision>1329</cp:revision>
  <cp:lastPrinted>2025-04-02T13:59:03Z</cp:lastPrinted>
  <dcterms:created xsi:type="dcterms:W3CDTF">2025-04-02T13:59:03Z</dcterms:created>
  <dcterms:modified xsi:type="dcterms:W3CDTF">2025-04-02T13:59:03Z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307007DDA781757DA742ED672E30475D_43</vt:lpwstr>
  </property>
  <property fmtid="{D5CDD505-2E9C-101B-9397-08002B2CF9AE}" pid="3" name="KSOProductBuildVer">
    <vt:lpwstr>2052-7.2.2.8955</vt:lpwstr>
  </property>
</Properties>
</file>