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46"/>
  </p:notesMasterIdLst>
  <p:handoutMasterIdLst>
    <p:handoutMasterId r:id="rId47"/>
  </p:handoutMasterIdLst>
  <p:sldIdLst>
    <p:sldId id="483" r:id="rId2"/>
    <p:sldId id="463" r:id="rId3"/>
    <p:sldId id="464" r:id="rId4"/>
    <p:sldId id="465" r:id="rId5"/>
    <p:sldId id="468" r:id="rId6"/>
    <p:sldId id="504" r:id="rId7"/>
    <p:sldId id="469" r:id="rId8"/>
    <p:sldId id="470" r:id="rId9"/>
    <p:sldId id="471" r:id="rId10"/>
    <p:sldId id="472" r:id="rId11"/>
    <p:sldId id="473" r:id="rId12"/>
    <p:sldId id="474" r:id="rId13"/>
    <p:sldId id="475" r:id="rId14"/>
    <p:sldId id="476" r:id="rId15"/>
    <p:sldId id="477" r:id="rId16"/>
    <p:sldId id="478" r:id="rId17"/>
    <p:sldId id="479" r:id="rId18"/>
    <p:sldId id="480" r:id="rId19"/>
    <p:sldId id="481" r:id="rId20"/>
    <p:sldId id="482" r:id="rId21"/>
    <p:sldId id="5965" r:id="rId22"/>
    <p:sldId id="484" r:id="rId23"/>
    <p:sldId id="485" r:id="rId24"/>
    <p:sldId id="486" r:id="rId25"/>
    <p:sldId id="487" r:id="rId26"/>
    <p:sldId id="488" r:id="rId27"/>
    <p:sldId id="489" r:id="rId28"/>
    <p:sldId id="490" r:id="rId29"/>
    <p:sldId id="491" r:id="rId30"/>
    <p:sldId id="492" r:id="rId31"/>
    <p:sldId id="493" r:id="rId32"/>
    <p:sldId id="494" r:id="rId33"/>
    <p:sldId id="505" r:id="rId34"/>
    <p:sldId id="506" r:id="rId35"/>
    <p:sldId id="495" r:id="rId36"/>
    <p:sldId id="496" r:id="rId37"/>
    <p:sldId id="497" r:id="rId38"/>
    <p:sldId id="498" r:id="rId39"/>
    <p:sldId id="499" r:id="rId40"/>
    <p:sldId id="500" r:id="rId41"/>
    <p:sldId id="501" r:id="rId42"/>
    <p:sldId id="502" r:id="rId43"/>
    <p:sldId id="503" r:id="rId44"/>
    <p:sldId id="5964" r:id="rId45"/>
  </p:sldIdLst>
  <p:sldSz cx="12192000" cy="6858000"/>
  <p:notesSz cx="9925050" cy="679767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7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曹将" initials="曹将" lastIdx="3" clrIdx="0">
    <p:extLst>
      <p:ext uri="{19B8F6BF-5375-455C-9EA6-DF929625EA0E}">
        <p15:presenceInfo xmlns:p15="http://schemas.microsoft.com/office/powerpoint/2012/main" userId="c4ed7d33dd594ec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14CA0"/>
    <a:srgbClr val="C65AC1"/>
    <a:srgbClr val="004CA0"/>
    <a:srgbClr val="0000FF"/>
    <a:srgbClr val="034DA1"/>
    <a:srgbClr val="0066FF"/>
    <a:srgbClr val="ED7D31"/>
    <a:srgbClr val="99FF99"/>
    <a:srgbClr val="CC99FF"/>
    <a:srgbClr val="A38A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浅色样式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12C8C85-51F0-491E-9774-3900AFEF0FD7}" styleName="浅色样式 2 - 强调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96" autoAdjust="0"/>
    <p:restoredTop sz="89163" autoAdjust="0"/>
  </p:normalViewPr>
  <p:slideViewPr>
    <p:cSldViewPr snapToGrid="0" showGuides="1">
      <p:cViewPr varScale="1">
        <p:scale>
          <a:sx n="81" d="100"/>
          <a:sy n="81" d="100"/>
        </p:scale>
        <p:origin x="528" y="60"/>
      </p:cViewPr>
      <p:guideLst>
        <p:guide orient="horz" pos="2387"/>
        <p:guide pos="381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commentAuthors" Target="commentAuthors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g Li" userId="993c76cd61c8fb8c" providerId="LiveId" clId="{6F1028E6-5D16-42AA-8A94-AB026508EF67}"/>
    <pc:docChg chg="modSld">
      <pc:chgData name="Cheng Li" userId="993c76cd61c8fb8c" providerId="LiveId" clId="{6F1028E6-5D16-42AA-8A94-AB026508EF67}" dt="2025-03-06T03:20:45.270" v="17" actId="20577"/>
      <pc:docMkLst>
        <pc:docMk/>
      </pc:docMkLst>
      <pc:sldChg chg="modSp mod">
        <pc:chgData name="Cheng Li" userId="993c76cd61c8fb8c" providerId="LiveId" clId="{6F1028E6-5D16-42AA-8A94-AB026508EF67}" dt="2025-03-06T03:20:32.681" v="8" actId="20577"/>
        <pc:sldMkLst>
          <pc:docMk/>
          <pc:sldMk cId="82017535" sldId="483"/>
        </pc:sldMkLst>
        <pc:spChg chg="mod">
          <ac:chgData name="Cheng Li" userId="993c76cd61c8fb8c" providerId="LiveId" clId="{6F1028E6-5D16-42AA-8A94-AB026508EF67}" dt="2025-03-06T03:20:24.916" v="0"/>
          <ac:spMkLst>
            <pc:docMk/>
            <pc:sldMk cId="82017535" sldId="483"/>
            <ac:spMk id="5" creationId="{627B8996-59F5-4D20-9D42-7546CDAC1725}"/>
          </ac:spMkLst>
        </pc:spChg>
        <pc:spChg chg="mod">
          <ac:chgData name="Cheng Li" userId="993c76cd61c8fb8c" providerId="LiveId" clId="{6F1028E6-5D16-42AA-8A94-AB026508EF67}" dt="2025-03-06T03:20:32.681" v="8" actId="20577"/>
          <ac:spMkLst>
            <pc:docMk/>
            <pc:sldMk cId="82017535" sldId="483"/>
            <ac:spMk id="7" creationId="{00000000-0000-0000-0000-000000000000}"/>
          </ac:spMkLst>
        </pc:spChg>
      </pc:sldChg>
      <pc:sldChg chg="modSp mod">
        <pc:chgData name="Cheng Li" userId="993c76cd61c8fb8c" providerId="LiveId" clId="{6F1028E6-5D16-42AA-8A94-AB026508EF67}" dt="2025-03-06T03:20:45.270" v="17" actId="20577"/>
        <pc:sldMkLst>
          <pc:docMk/>
          <pc:sldMk cId="1218619173" sldId="5964"/>
        </pc:sldMkLst>
        <pc:spChg chg="mod">
          <ac:chgData name="Cheng Li" userId="993c76cd61c8fb8c" providerId="LiveId" clId="{6F1028E6-5D16-42AA-8A94-AB026508EF67}" dt="2025-03-06T03:20:38.803" v="9"/>
          <ac:spMkLst>
            <pc:docMk/>
            <pc:sldMk cId="1218619173" sldId="5964"/>
            <ac:spMk id="5" creationId="{627B8996-59F5-4D20-9D42-7546CDAC1725}"/>
          </ac:spMkLst>
        </pc:spChg>
        <pc:spChg chg="mod">
          <ac:chgData name="Cheng Li" userId="993c76cd61c8fb8c" providerId="LiveId" clId="{6F1028E6-5D16-42AA-8A94-AB026508EF67}" dt="2025-03-06T03:20:45.270" v="17" actId="20577"/>
          <ac:spMkLst>
            <pc:docMk/>
            <pc:sldMk cId="1218619173" sldId="5964"/>
            <ac:spMk id="7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0796" y="0"/>
            <a:ext cx="4301937" cy="34031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562300-1FE7-4FAC-83B0-D7A4CADAEAA1}" type="datetimeFigureOut">
              <a:rPr lang="en-US" smtClean="0"/>
              <a:pPr/>
              <a:t>3/6/2025</a:t>
            </a:fld>
            <a:endParaRPr 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0796" y="6457357"/>
            <a:ext cx="4301937" cy="34031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64D52A-61AB-4812-969F-BE0056F03E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9287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21899" y="0"/>
            <a:ext cx="4300855" cy="34106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E990F5-43F9-40AD-9E69-A5743A253161}" type="datetimeFigureOut">
              <a:rPr lang="zh-CN" altLang="en-US" smtClean="0"/>
              <a:pPr/>
              <a:t>2025/3/6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922588" y="849313"/>
            <a:ext cx="4079875" cy="2295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2506" y="3271382"/>
            <a:ext cx="7940040" cy="267658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21899" y="6456613"/>
            <a:ext cx="4300855" cy="3410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F0FDD1-5445-47D8-99AF-E17C10F84B5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68281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85419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8975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3329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92417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添加板书，这个地方合并了</a:t>
            </a:r>
            <a:r>
              <a:rPr lang="en-US" altLang="zh-CN" dirty="0"/>
              <a:t>term | </a:t>
            </a:r>
            <a:r>
              <a:rPr lang="zh-CN" altLang="en-US" dirty="0"/>
              <a:t>（</a:t>
            </a:r>
            <a:r>
              <a:rPr lang="en-US" altLang="zh-CN" dirty="0"/>
              <a:t>+expr</a:t>
            </a:r>
            <a:r>
              <a:rPr lang="en-US" altLang="zh-CN" baseline="0" dirty="0"/>
              <a:t> | - expr | </a:t>
            </a:r>
            <a:r>
              <a:rPr lang="en-US" altLang="zh-CN" baseline="0" dirty="0" err="1"/>
              <a:t>eplison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84777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添加板书，这个地方合并了</a:t>
            </a:r>
            <a:r>
              <a:rPr lang="en-US" altLang="zh-CN" dirty="0"/>
              <a:t>term | </a:t>
            </a:r>
            <a:r>
              <a:rPr lang="zh-CN" altLang="en-US" dirty="0"/>
              <a:t>（</a:t>
            </a:r>
            <a:r>
              <a:rPr lang="en-US" altLang="zh-CN" dirty="0"/>
              <a:t>+expr</a:t>
            </a:r>
            <a:r>
              <a:rPr lang="en-US" altLang="zh-CN" baseline="0" dirty="0"/>
              <a:t> | - expr | </a:t>
            </a:r>
            <a:r>
              <a:rPr lang="en-US" altLang="zh-CN" baseline="0" dirty="0" err="1"/>
              <a:t>eplison</a:t>
            </a:r>
            <a:r>
              <a:rPr lang="zh-CN" altLang="en-US" dirty="0"/>
              <a:t>）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7485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20816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11598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0011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58712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2106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8333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9594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9369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16726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16210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94752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最左推导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2056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最左推导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370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红色为</a:t>
            </a:r>
            <a:r>
              <a:rPr lang="en-US" altLang="zh-CN" dirty="0"/>
              <a:t>alpha</a:t>
            </a:r>
            <a:r>
              <a:rPr lang="zh-CN" altLang="en-US" dirty="0"/>
              <a:t>，蓝色为</a:t>
            </a:r>
            <a:r>
              <a:rPr lang="en-US" altLang="zh-CN" dirty="0"/>
              <a:t>beta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1261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红色为</a:t>
            </a:r>
            <a:r>
              <a:rPr lang="en-US" altLang="zh-CN" dirty="0"/>
              <a:t>alpha</a:t>
            </a:r>
            <a:r>
              <a:rPr lang="zh-CN" altLang="en-US" dirty="0"/>
              <a:t>，蓝色为</a:t>
            </a:r>
            <a:r>
              <a:rPr lang="en-US" altLang="zh-CN" dirty="0"/>
              <a:t>beta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023076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红色为</a:t>
            </a:r>
            <a:r>
              <a:rPr lang="en-US" altLang="zh-CN" dirty="0"/>
              <a:t>alpha</a:t>
            </a:r>
            <a:r>
              <a:rPr lang="zh-CN" altLang="en-US" dirty="0"/>
              <a:t>，蓝色为</a:t>
            </a:r>
            <a:r>
              <a:rPr lang="en-US" altLang="zh-CN" dirty="0"/>
              <a:t>beta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4802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67740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先把前面的</a:t>
            </a:r>
            <a:r>
              <a:rPr lang="en-US" altLang="zh-CN" dirty="0"/>
              <a:t>A</a:t>
            </a:r>
            <a:r>
              <a:rPr lang="zh-CN" altLang="en-US" dirty="0"/>
              <a:t>提取出来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36481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91FFA3-0EA4-44E6-8181-C4602F553C13}" type="slidenum">
              <a:rPr lang="zh-CN" altLang="en-US" smtClean="0"/>
              <a:t>43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241082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zh-CN" altLang="en-US" sz="2800" dirty="0"/>
            </a:br>
            <a:endParaRPr lang="en-US" altLang="zh-CN" sz="28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0F0FDD1-5445-47D8-99AF-E17C10F84B5D}" type="slidenum">
              <a:rPr lang="zh-CN" altLang="en-US" smtClean="0"/>
              <a:pPr/>
              <a:t>44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7376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Pascal</a:t>
            </a:r>
            <a:r>
              <a:rPr lang="zh-CN" altLang="en-US" dirty="0"/>
              <a:t>语言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311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程序本身就是推导的过程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3010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5168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04086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82896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3CFEA5-D6B2-4E0A-AE62-62F361EF20BC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575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98AAF5-0ECA-6D48-BB0C-83F7708D91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048AFF-262A-DF45-A894-D8C0CF169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053600-57CB-4847-8892-3646D9878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BA86CDF9-0113-48A2-8D27-18ED99EC357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2588" y="161925"/>
            <a:ext cx="7626350" cy="59055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lang="zh-CN" altLang="en-US" sz="3600" b="1" kern="12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sp>
        <p:nvSpPr>
          <p:cNvPr id="14" name="内容占位符 13">
            <a:extLst>
              <a:ext uri="{FF2B5EF4-FFF2-40B4-BE49-F238E27FC236}">
                <a16:creationId xmlns:a16="http://schemas.microsoft.com/office/drawing/2014/main" id="{8317AAF8-D365-4CCE-8E3D-634583D577AD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24000" y="3729360"/>
            <a:ext cx="9144000" cy="1655762"/>
          </a:xfrm>
        </p:spPr>
        <p:txBody>
          <a:bodyPr/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zh-CN" altLang="en-US" sz="2400" b="1" kern="1200" dirty="0" smtClean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</a:lstStyle>
          <a:p>
            <a:pPr lvl="0"/>
            <a:r>
              <a:rPr lang="zh-CN" altLang="en-US" dirty="0"/>
              <a:t>（姓名）</a:t>
            </a:r>
          </a:p>
          <a:p>
            <a:pPr lvl="0"/>
            <a:r>
              <a:rPr lang="zh-CN" altLang="en-US" dirty="0"/>
              <a:t>中国科学技术大学</a:t>
            </a:r>
          </a:p>
          <a:p>
            <a:pPr lvl="0"/>
            <a:endParaRPr lang="zh-CN" altLang="en-US" dirty="0"/>
          </a:p>
        </p:txBody>
      </p:sp>
      <p:sp>
        <p:nvSpPr>
          <p:cNvPr id="16" name="内容占位符 15">
            <a:extLst>
              <a:ext uri="{FF2B5EF4-FFF2-40B4-BE49-F238E27FC236}">
                <a16:creationId xmlns:a16="http://schemas.microsoft.com/office/drawing/2014/main" id="{685A5458-BE19-477B-9021-BD7264109DE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524000" y="1072979"/>
            <a:ext cx="9144000" cy="2387600"/>
          </a:xfrm>
        </p:spPr>
        <p:txBody>
          <a:bodyPr anchor="b">
            <a:normAutofit/>
          </a:bodyPr>
          <a:lstStyle>
            <a:lvl1pPr marL="0" indent="0" algn="ctr">
              <a:buNone/>
              <a:defRPr lang="zh-CN" altLang="en-US" sz="60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lvl="0"/>
            <a:r>
              <a:rPr lang="zh-CN" altLang="en-US" kern="1200" dirty="0">
                <a:solidFill>
                  <a:srgbClr val="0070C0"/>
                </a:solidFill>
              </a:rPr>
              <a:t>第一讲</a:t>
            </a:r>
            <a:r>
              <a:rPr lang="en-US" altLang="zh-CN" kern="1200" dirty="0">
                <a:solidFill>
                  <a:srgbClr val="0070C0"/>
                </a:solidFill>
              </a:rPr>
              <a:t> </a:t>
            </a:r>
            <a:r>
              <a:rPr lang="zh-CN" altLang="en-US" kern="1200" dirty="0">
                <a:solidFill>
                  <a:srgbClr val="0070C0"/>
                </a:solidFill>
              </a:rPr>
              <a:t>预备实验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74349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A44695-FADB-40EA-AFEB-6877954E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054D087-B035-42DC-B718-5B1ECEC8F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5FDB91C-FB58-4969-BD88-58F98546F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91E9FD-22C3-47D1-9F31-14F8188CE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9EF92B66-533D-49A0-B305-06BAC8F5371C}"/>
              </a:ext>
            </a:extLst>
          </p:cNvPr>
          <p:cNvGrpSpPr/>
          <p:nvPr userDrawn="1"/>
        </p:nvGrpSpPr>
        <p:grpSpPr>
          <a:xfrm>
            <a:off x="3179676" y="2019713"/>
            <a:ext cx="5832648" cy="2444733"/>
            <a:chOff x="4738353" y="1691570"/>
            <a:chExt cx="7209594" cy="2444733"/>
          </a:xfrm>
        </p:grpSpPr>
        <p:sp>
          <p:nvSpPr>
            <p:cNvPr id="11" name="TextBox 9">
              <a:extLst>
                <a:ext uri="{FF2B5EF4-FFF2-40B4-BE49-F238E27FC236}">
                  <a16:creationId xmlns:a16="http://schemas.microsoft.com/office/drawing/2014/main" id="{3D596B64-AD27-4D1B-A9F5-F24A70E86E8F}"/>
                </a:ext>
              </a:extLst>
            </p:cNvPr>
            <p:cNvSpPr txBox="1"/>
            <p:nvPr/>
          </p:nvSpPr>
          <p:spPr>
            <a:xfrm>
              <a:off x="4738353" y="1691570"/>
              <a:ext cx="7209594" cy="1344149"/>
            </a:xfrm>
            <a:prstGeom prst="rect">
              <a:avLst/>
            </a:prstGeom>
            <a:noFill/>
          </p:spPr>
          <p:txBody>
            <a:bodyPr wrap="square" tIns="240000" rtlCol="0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5400" b="1" kern="0" spc="800" dirty="0">
                  <a:ln w="11430"/>
                  <a:solidFill>
                    <a:srgbClr val="0070C0"/>
                  </a:solidFill>
                  <a:latin typeface="微软雅黑" pitchFamily="34" charset="-122"/>
                  <a:ea typeface="微软雅黑" pitchFamily="34" charset="-122"/>
                </a:rPr>
                <a:t>下期再见！</a:t>
              </a:r>
              <a:endParaRPr kumimoji="0" lang="en-US" altLang="zh-CN" sz="5400" b="1" i="0" u="none" strike="noStrike" kern="0" cap="none" spc="800" normalizeH="0" baseline="0" noProof="0" dirty="0">
                <a:ln w="11430"/>
                <a:solidFill>
                  <a:srgbClr val="0070C0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12" name="副标题 2">
              <a:extLst>
                <a:ext uri="{FF2B5EF4-FFF2-40B4-BE49-F238E27FC236}">
                  <a16:creationId xmlns:a16="http://schemas.microsoft.com/office/drawing/2014/main" id="{EDCAA9E4-7F53-48F7-8E14-868A28339E05}"/>
                </a:ext>
              </a:extLst>
            </p:cNvPr>
            <p:cNvSpPr txBox="1">
              <a:spLocks/>
            </p:cNvSpPr>
            <p:nvPr/>
          </p:nvSpPr>
          <p:spPr bwMode="auto">
            <a:xfrm>
              <a:off x="4738353" y="3035719"/>
              <a:ext cx="7031579" cy="1100584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121920" tIns="60960" rIns="121920" bIns="6096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32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1pPr>
              <a:lvl2pPr marL="742950" indent="-28575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8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2pPr>
              <a:lvl3pPr marL="1143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•"/>
                <a:defRPr sz="24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3pPr>
              <a:lvl4pPr marL="1600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–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4pPr>
              <a:lvl5pPr marL="20574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Arial" pitchFamily="34" charset="0"/>
                  <a:ea typeface="微软雅黑" pitchFamily="34" charset="-122"/>
                  <a:cs typeface="Arial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lr>
                  <a:srgbClr val="003366"/>
                </a:buClr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ts val="0"/>
                </a:spcBef>
                <a:spcAft>
                  <a:spcPct val="0"/>
                </a:spcAft>
                <a:buClr>
                  <a:srgbClr val="003366"/>
                </a:buClr>
                <a:buSzTx/>
                <a:buFontTx/>
                <a:buNone/>
                <a:tabLst/>
                <a:defRPr/>
              </a:pPr>
              <a:r>
                <a:rPr kumimoji="0" lang="en-US" altLang="zh-CN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Thanks</a:t>
              </a:r>
              <a:r>
                <a:rPr kumimoji="0" lang="zh-CN" altLang="en-US" sz="44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Arial" pitchFamily="34" charset="0"/>
                  <a:ea typeface="微软雅黑" pitchFamily="34" charset="-122"/>
                  <a:cs typeface="Arial" pitchFamily="34" charset="0"/>
                </a:rPr>
                <a:t>！</a:t>
              </a:r>
              <a:endParaRPr kumimoji="0" lang="en-US" altLang="zh-CN" sz="44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Arial" pitchFamily="34" charset="0"/>
                <a:ea typeface="微软雅黑" pitchFamily="34" charset="-122"/>
                <a:cs typeface="Arial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5868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BF8CFD-8979-6B41-923E-479EE9D31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16" y="1056904"/>
            <a:ext cx="11901001" cy="5605153"/>
          </a:xfrm>
          <a:prstGeom prst="rect">
            <a:avLst/>
          </a:prstGeom>
        </p:spPr>
        <p:txBody>
          <a:bodyPr/>
          <a:lstStyle>
            <a:lvl1pPr marL="228600" indent="-228600">
              <a:buSzPct val="80000"/>
              <a:buFontTx/>
              <a:buBlip>
                <a:blip r:embed="rId2"/>
              </a:buBlip>
              <a:defRPr lang="zh-CN" altLang="en-US" sz="2800" b="1" kern="1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40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n"/>
              <a:defRPr kumimoji="1" lang="en-US" altLang="zh-CN" sz="2400" b="1" kern="1200" baseline="0" dirty="0" smtClean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  <a:cs typeface="+mn-cs"/>
              </a:defRPr>
            </a:lvl2pPr>
            <a:lvl3pPr marL="828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Ø"/>
              <a:defRPr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3pPr>
            <a:lvl4pPr marL="1116000" indent="-228600">
              <a:lnSpc>
                <a:spcPct val="110000"/>
              </a:lnSpc>
              <a:buSzPct val="80000"/>
              <a:buFont typeface="Wingdings" panose="05000000000000000000" pitchFamily="2" charset="2"/>
              <a:buChar char="u"/>
              <a:defRPr sz="18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4pPr>
            <a:lvl5pPr marL="1404000" indent="-228600">
              <a:lnSpc>
                <a:spcPct val="110000"/>
              </a:lnSpc>
              <a:buFont typeface="Wingdings" panose="05000000000000000000" pitchFamily="2" charset="2"/>
              <a:buChar char="ü"/>
              <a:defRPr sz="1600" baseline="0">
                <a:solidFill>
                  <a:srgbClr val="0070C0"/>
                </a:solidFill>
                <a:latin typeface="微软雅黑" panose="020B0503020204020204" pitchFamily="34" charset="-122"/>
                <a:ea typeface="楷体" panose="02010609060101010101" pitchFamily="49" charset="-122"/>
              </a:defRPr>
            </a:lvl5pPr>
          </a:lstStyle>
          <a:p>
            <a:r>
              <a:rPr kumimoji="1" lang="zh-CN" altLang="en-US" dirty="0"/>
              <a:t>编辑母版文本样式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第二级</a:t>
            </a:r>
            <a:endParaRPr kumimoji="1" lang="en-US" altLang="zh-CN" dirty="0"/>
          </a:p>
          <a:p>
            <a:pPr lvl="2"/>
            <a:r>
              <a:rPr kumimoji="1" lang="zh-CN" altLang="en-US" dirty="0"/>
              <a:t>第三级</a:t>
            </a:r>
            <a:endParaRPr kumimoji="1" lang="en-US" altLang="zh-CN" dirty="0"/>
          </a:p>
          <a:p>
            <a:pPr lvl="3"/>
            <a:r>
              <a:rPr kumimoji="1" lang="zh-CN" altLang="en-US" dirty="0"/>
              <a:t>第四级 </a:t>
            </a:r>
            <a:endParaRPr kumimoji="1" lang="en-US" altLang="zh-CN" dirty="0"/>
          </a:p>
          <a:p>
            <a:pPr lvl="4"/>
            <a:r>
              <a:rPr kumimoji="1" lang="zh-CN" altLang="en-US" dirty="0"/>
              <a:t>第五级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FD7C491-4DB4-9F49-9AEA-FF0EDF6B68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5066" y="136525"/>
            <a:ext cx="9672834" cy="614913"/>
          </a:xfrm>
        </p:spPr>
        <p:txBody>
          <a:bodyPr/>
          <a:lstStyle>
            <a:lvl1pPr>
              <a:defRPr sz="3600"/>
            </a:lvl1pPr>
          </a:lstStyle>
          <a:p>
            <a:r>
              <a:rPr kumimoji="1"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01823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latin typeface="Gill Sans MT" panose="020B0502020104020203" pitchFamily="34" charset="0"/>
                <a:ea typeface="+mn-ea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latin typeface="Gill Sans MT" panose="020B05020201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ECCC7C-81B6-4445-A863-460F10390A32}" type="datetime1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761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213837"/>
            <a:ext cx="10515600" cy="4963126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buFont typeface="Wingdings" panose="05000000000000000000" pitchFamily="2" charset="2"/>
              <a:buChar char="q"/>
              <a:defRPr sz="3200" b="1" i="0" baseline="0"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  <a:lvl2pPr marL="685800" indent="-228600">
              <a:lnSpc>
                <a:spcPct val="100000"/>
              </a:lnSpc>
              <a:buFont typeface="Wingdings" panose="05000000000000000000" pitchFamily="2" charset="2"/>
              <a:buChar char="v"/>
              <a:defRPr sz="28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 marL="1143000" indent="-228600">
              <a:lnSpc>
                <a:spcPct val="100000"/>
              </a:lnSpc>
              <a:buFont typeface="Wingdings" panose="05000000000000000000" pitchFamily="2" charset="2"/>
              <a:buChar char="Ø"/>
              <a:defRPr sz="24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00000"/>
              </a:lnSpc>
              <a:defRPr sz="2000" b="1" i="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417994"/>
            <a:ext cx="4114800" cy="365125"/>
          </a:xfrm>
        </p:spPr>
        <p:txBody>
          <a:bodyPr/>
          <a:lstStyle/>
          <a:p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417994"/>
            <a:ext cx="2743200" cy="365125"/>
          </a:xfrm>
        </p:spPr>
        <p:txBody>
          <a:bodyPr/>
          <a:lstStyle/>
          <a:p>
            <a:fld id="{D90F87BE-1D58-46EE-AF33-9D8D12A696F4}" type="datetime1">
              <a:rPr lang="zh-CN" altLang="en-US" smtClean="0"/>
              <a:t>2025/3/6</a:t>
            </a:fld>
            <a:endParaRPr lang="zh-CN" altLang="en-US" dirty="0"/>
          </a:p>
        </p:txBody>
      </p:sp>
      <p:sp>
        <p:nvSpPr>
          <p:cNvPr id="8" name="日期占位符 3"/>
          <p:cNvSpPr txBox="1">
            <a:spLocks/>
          </p:cNvSpPr>
          <p:nvPr userDrawn="1"/>
        </p:nvSpPr>
        <p:spPr>
          <a:xfrm>
            <a:off x="8610600" y="641799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2BA8DAD5-080E-4F4B-BDCA-510E78FA5A31}" type="slidenum">
              <a:rPr lang="en-US" altLang="zh-CN" smtClean="0"/>
              <a:pPr algn="r"/>
              <a:t>‹#›</a:t>
            </a:fld>
            <a:endParaRPr lang="zh-CN" altLang="en-US" dirty="0"/>
          </a:p>
        </p:txBody>
      </p:sp>
      <p:sp>
        <p:nvSpPr>
          <p:cNvPr id="9" name="矩形 8"/>
          <p:cNvSpPr/>
          <p:nvPr userDrawn="1"/>
        </p:nvSpPr>
        <p:spPr>
          <a:xfrm flipV="1">
            <a:off x="838200" y="1064805"/>
            <a:ext cx="7391400" cy="57600"/>
          </a:xfrm>
          <a:prstGeom prst="rect">
            <a:avLst/>
          </a:prstGeom>
          <a:gradFill flip="none" rotWithShape="1">
            <a:gsLst>
              <a:gs pos="78727">
                <a:srgbClr val="CAD9EB"/>
              </a:gs>
              <a:gs pos="70859">
                <a:srgbClr val="B6CBE4"/>
              </a:gs>
              <a:gs pos="63800">
                <a:srgbClr val="A4BFDD"/>
              </a:gs>
              <a:gs pos="0">
                <a:srgbClr val="034DA1"/>
              </a:gs>
              <a:gs pos="100000">
                <a:schemeClr val="bg1"/>
              </a:gs>
            </a:gsLst>
            <a:lin ang="6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9599" y="383902"/>
            <a:ext cx="3577051" cy="720000"/>
          </a:xfrm>
          <a:prstGeom prst="rect">
            <a:avLst/>
          </a:prstGeom>
        </p:spPr>
      </p:pic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839788" y="324485"/>
            <a:ext cx="10515600" cy="685800"/>
          </a:xfrm>
        </p:spPr>
        <p:txBody>
          <a:bodyPr>
            <a:normAutofit/>
          </a:bodyPr>
          <a:lstStyle>
            <a:lvl1pPr>
              <a:defRPr sz="3600" b="1" baseline="0">
                <a:solidFill>
                  <a:srgbClr val="034DA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0046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23" t="22011" r="24791" b="46455"/>
          <a:stretch>
            <a:fillRect/>
          </a:stretch>
        </p:blipFill>
        <p:spPr bwMode="auto">
          <a:xfrm>
            <a:off x="10350500" y="5245101"/>
            <a:ext cx="2523067" cy="197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76998950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874746-F3A1-400C-A072-9CDAA21AFC77}" type="datetime1">
              <a:rPr lang="zh-CN" altLang="en-US" smtClean="0"/>
              <a:t>2025/3/6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李诚 </a:t>
            </a:r>
            <a:r>
              <a:rPr lang="en-US" altLang="zh-CN"/>
              <a:t>@ </a:t>
            </a:r>
            <a:r>
              <a:rPr lang="zh-CN" altLang="en-US"/>
              <a:t>编译大赛分享 </a:t>
            </a:r>
            <a:r>
              <a:rPr lang="en-US" altLang="zh-CN"/>
              <a:t>2021</a:t>
            </a: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6CFBB55-5383-4680-AC02-FAC14F853CF3}" type="slidenum">
              <a:rPr lang="zh-CN" altLang="en-US" smtClean="0"/>
              <a:pPr>
                <a:defRPr/>
              </a:pPr>
              <a:t>‹#›</a:t>
            </a:fld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0529" y="168278"/>
            <a:ext cx="3581400" cy="502685"/>
          </a:xfrm>
          <a:prstGeom prst="rect">
            <a:avLst/>
          </a:prstGeom>
        </p:spPr>
      </p:pic>
      <p:cxnSp>
        <p:nvCxnSpPr>
          <p:cNvPr id="7" name="直接连接符 6"/>
          <p:cNvCxnSpPr/>
          <p:nvPr userDrawn="1"/>
        </p:nvCxnSpPr>
        <p:spPr>
          <a:xfrm>
            <a:off x="0" y="785813"/>
            <a:ext cx="11176000" cy="0"/>
          </a:xfrm>
          <a:prstGeom prst="line">
            <a:avLst/>
          </a:prstGeom>
          <a:ln w="25400">
            <a:gradFill>
              <a:gsLst>
                <a:gs pos="0">
                  <a:srgbClr val="4B649F"/>
                </a:gs>
                <a:gs pos="100000">
                  <a:srgbClr val="7DB1CD">
                    <a:alpha val="0"/>
                  </a:srgbClr>
                </a:gs>
              </a:gsLst>
              <a:lin ang="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组合 18"/>
          <p:cNvGrpSpPr>
            <a:grpSpLocks/>
          </p:cNvGrpSpPr>
          <p:nvPr userDrawn="1"/>
        </p:nvGrpSpPr>
        <p:grpSpPr bwMode="auto">
          <a:xfrm>
            <a:off x="342906" y="90023"/>
            <a:ext cx="704849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13" name="椭圆 12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sz="1800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 sz="18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16" name="标题 1">
            <a:extLst>
              <a:ext uri="{FF2B5EF4-FFF2-40B4-BE49-F238E27FC236}">
                <a16:creationId xmlns:a16="http://schemas.microsoft.com/office/drawing/2014/main" id="{A7D0A107-003D-4543-9733-79D75C283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1931" y="125416"/>
            <a:ext cx="7628677" cy="493516"/>
          </a:xfrm>
        </p:spPr>
        <p:txBody>
          <a:bodyPr>
            <a:noAutofit/>
          </a:bodyPr>
          <a:lstStyle>
            <a:lvl1pPr algn="l" rtl="0" eaLnBrk="1" fontAlgn="base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zh-CN" altLang="en-US" sz="3200" b="1" kern="1200" dirty="0">
                <a:solidFill>
                  <a:srgbClr val="4B649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itchFamily="34" charset="0"/>
                <a:ea typeface="微软雅黑" pitchFamily="34" charset="-122"/>
                <a:cs typeface="+mn-cs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7" name="Text Placeholder 2"/>
          <p:cNvSpPr>
            <a:spLocks noGrp="1"/>
          </p:cNvSpPr>
          <p:nvPr>
            <p:ph idx="1"/>
          </p:nvPr>
        </p:nvSpPr>
        <p:spPr>
          <a:xfrm>
            <a:off x="390130" y="1029969"/>
            <a:ext cx="11431799" cy="51469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30400">
              <a:spcBef>
                <a:spcPts val="1200"/>
              </a:spcBef>
              <a:buFont typeface="Wingdings" panose="05000000000000000000" pitchFamily="2" charset="2"/>
              <a:buChar char="q"/>
              <a:defRPr sz="3200" b="1">
                <a:latin typeface="+mn-lt"/>
                <a:ea typeface="微软雅黑" panose="020B0503020204020204" pitchFamily="34" charset="-122"/>
              </a:defRPr>
            </a:lvl1pPr>
            <a:lvl2pPr marL="685800" indent="-228600">
              <a:buFont typeface="Wingdings" panose="05000000000000000000" pitchFamily="2" charset="2"/>
              <a:buChar char="v"/>
              <a:defRPr sz="2800" b="1">
                <a:latin typeface="+mn-lt"/>
                <a:ea typeface="楷体" panose="02010609060101010101" pitchFamily="49" charset="-122"/>
              </a:defRPr>
            </a:lvl2pPr>
            <a:lvl3pPr marL="1143000" indent="-228600">
              <a:buFont typeface="Wingdings" panose="05000000000000000000" pitchFamily="2" charset="2"/>
              <a:buChar char="Ø"/>
              <a:defRPr sz="2400" b="1">
                <a:latin typeface="+mn-lt"/>
                <a:ea typeface="楷体" panose="02010609060101010101" pitchFamily="49" charset="-122"/>
              </a:defRPr>
            </a:lvl3pPr>
            <a:lvl4pPr>
              <a:defRPr sz="2000" b="1">
                <a:latin typeface="+mn-lt"/>
                <a:ea typeface="楷体" panose="02010609060101010101" pitchFamily="49" charset="-122"/>
              </a:defRPr>
            </a:lvl4pPr>
            <a:lvl5pPr>
              <a:defRPr sz="2000" b="1">
                <a:latin typeface="+mn-lt"/>
                <a:ea typeface="楷体" panose="02010609060101010101" pitchFamily="49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783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229103"/>
          </a:xfrm>
        </p:spPr>
        <p:txBody>
          <a:bodyPr/>
          <a:lstStyle>
            <a:lvl1pPr>
              <a:lnSpc>
                <a:spcPct val="114000"/>
              </a:lnSpc>
              <a:defRPr sz="3000" baseline="0">
                <a:latin typeface="Times New Roman" panose="02020603050405020304" pitchFamily="18" charset="0"/>
              </a:defRPr>
            </a:lvl1pPr>
            <a:lvl2pPr>
              <a:lnSpc>
                <a:spcPct val="114000"/>
              </a:lnSpc>
              <a:defRPr sz="28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2pPr>
            <a:lvl3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3pPr>
            <a:lvl4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4pPr>
            <a:lvl5pPr>
              <a:lnSpc>
                <a:spcPct val="114000"/>
              </a:lnSpc>
              <a:defRPr sz="2400" baseline="0">
                <a:latin typeface="Times New Roman" panose="02020603050405020304" pitchFamily="18" charset="0"/>
                <a:ea typeface="楷体" panose="02010609060101010101" pitchFamily="49" charset="-122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Title Placeholder 10"/>
          <p:cNvSpPr>
            <a:spLocks noGrp="1"/>
          </p:cNvSpPr>
          <p:nvPr>
            <p:ph type="title"/>
          </p:nvPr>
        </p:nvSpPr>
        <p:spPr>
          <a:xfrm>
            <a:off x="838200" y="64655"/>
            <a:ext cx="9564584" cy="738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baseline="0">
                <a:latin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组合 18"/>
          <p:cNvGrpSpPr>
            <a:grpSpLocks/>
          </p:cNvGrpSpPr>
          <p:nvPr userDrawn="1"/>
        </p:nvGrpSpPr>
        <p:grpSpPr bwMode="auto">
          <a:xfrm>
            <a:off x="164819" y="108495"/>
            <a:ext cx="528637" cy="580940"/>
            <a:chOff x="1131485" y="2234042"/>
            <a:chExt cx="1607262" cy="1607262"/>
          </a:xfrm>
          <a:effectLst>
            <a:outerShdw blurRad="127000" dist="50800" dir="5400000" algn="ctr" rotWithShape="0">
              <a:srgbClr val="000000">
                <a:alpha val="43137"/>
              </a:srgbClr>
            </a:outerShdw>
          </a:effectLst>
        </p:grpSpPr>
        <p:sp>
          <p:nvSpPr>
            <p:cNvPr id="8" name="椭圆 7"/>
            <p:cNvSpPr/>
            <p:nvPr/>
          </p:nvSpPr>
          <p:spPr>
            <a:xfrm>
              <a:off x="1131485" y="2234042"/>
              <a:ext cx="1607262" cy="1607262"/>
            </a:xfrm>
            <a:prstGeom prst="ellipse">
              <a:avLst/>
            </a:prstGeom>
            <a:solidFill>
              <a:srgbClr val="4B649F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239169" y="2341991"/>
              <a:ext cx="1391895" cy="1391361"/>
            </a:xfrm>
            <a:prstGeom prst="ellipse">
              <a:avLst/>
            </a:prstGeom>
            <a:solidFill>
              <a:schemeClr val="bg1"/>
            </a:solidFill>
            <a:ln w="19050">
              <a:solidFill>
                <a:srgbClr val="4B649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defRPr/>
              </a:pPr>
              <a:endParaRPr lang="zh-CN" altLang="en-US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KSO_Shape"/>
            <p:cNvSpPr>
              <a:spLocks noChangeArrowheads="1"/>
            </p:cNvSpPr>
            <p:nvPr/>
          </p:nvSpPr>
          <p:spPr bwMode="auto">
            <a:xfrm>
              <a:off x="1480150" y="2597150"/>
              <a:ext cx="909932" cy="881046"/>
            </a:xfrm>
            <a:custGeom>
              <a:avLst/>
              <a:gdLst>
                <a:gd name="T0" fmla="*/ 85166 w 8965002"/>
                <a:gd name="T1" fmla="*/ 37181 h 8673857"/>
                <a:gd name="T2" fmla="*/ 87604 w 8965002"/>
                <a:gd name="T3" fmla="*/ 37181 h 8673857"/>
                <a:gd name="T4" fmla="*/ 91627 w 8965002"/>
                <a:gd name="T5" fmla="*/ 44813 h 8673857"/>
                <a:gd name="T6" fmla="*/ 71741 w 8965002"/>
                <a:gd name="T7" fmla="*/ 74799 h 8673857"/>
                <a:gd name="T8" fmla="*/ 67060 w 8965002"/>
                <a:gd name="T9" fmla="*/ 77123 h 8673857"/>
                <a:gd name="T10" fmla="*/ 55376 w 8965002"/>
                <a:gd name="T11" fmla="*/ 77123 h 8673857"/>
                <a:gd name="T12" fmla="*/ 55376 w 8965002"/>
                <a:gd name="T13" fmla="*/ 86576 h 8673857"/>
                <a:gd name="T14" fmla="*/ 53828 w 8965002"/>
                <a:gd name="T15" fmla="*/ 89133 h 8673857"/>
                <a:gd name="T16" fmla="*/ 52397 w 8965002"/>
                <a:gd name="T17" fmla="*/ 89482 h 8673857"/>
                <a:gd name="T18" fmla="*/ 50579 w 8965002"/>
                <a:gd name="T19" fmla="*/ 88939 h 8673857"/>
                <a:gd name="T20" fmla="*/ 41487 w 8965002"/>
                <a:gd name="T21" fmla="*/ 82779 h 8673857"/>
                <a:gd name="T22" fmla="*/ 32588 w 8965002"/>
                <a:gd name="T23" fmla="*/ 88939 h 8673857"/>
                <a:gd name="T24" fmla="*/ 29339 w 8965002"/>
                <a:gd name="T25" fmla="*/ 89133 h 8673857"/>
                <a:gd name="T26" fmla="*/ 27675 w 8965002"/>
                <a:gd name="T27" fmla="*/ 86576 h 8673857"/>
                <a:gd name="T28" fmla="*/ 27675 w 8965002"/>
                <a:gd name="T29" fmla="*/ 62944 h 8673857"/>
                <a:gd name="T30" fmla="*/ 32666 w 8965002"/>
                <a:gd name="T31" fmla="*/ 52948 h 8673857"/>
                <a:gd name="T32" fmla="*/ 34252 w 8965002"/>
                <a:gd name="T33" fmla="*/ 52522 h 8673857"/>
                <a:gd name="T34" fmla="*/ 58626 w 8965002"/>
                <a:gd name="T35" fmla="*/ 52522 h 8673857"/>
                <a:gd name="T36" fmla="*/ 55299 w 8965002"/>
                <a:gd name="T37" fmla="*/ 64803 h 8673857"/>
                <a:gd name="T38" fmla="*/ 64158 w 8965002"/>
                <a:gd name="T39" fmla="*/ 64803 h 8673857"/>
                <a:gd name="T40" fmla="*/ 85166 w 8965002"/>
                <a:gd name="T41" fmla="*/ 37181 h 8673857"/>
                <a:gd name="T42" fmla="*/ 62943 w 8965002"/>
                <a:gd name="T43" fmla="*/ 1 h 8673857"/>
                <a:gd name="T44" fmla="*/ 84463 w 8965002"/>
                <a:gd name="T45" fmla="*/ 1420 h 8673857"/>
                <a:gd name="T46" fmla="*/ 88370 w 8965002"/>
                <a:gd name="T47" fmla="*/ 9128 h 8673857"/>
                <a:gd name="T48" fmla="*/ 63960 w 8965002"/>
                <a:gd name="T49" fmla="*/ 41009 h 8673857"/>
                <a:gd name="T50" fmla="*/ 59550 w 8965002"/>
                <a:gd name="T51" fmla="*/ 43101 h 8673857"/>
                <a:gd name="T52" fmla="*/ 22760 w 8965002"/>
                <a:gd name="T53" fmla="*/ 43101 h 8673857"/>
                <a:gd name="T54" fmla="*/ 11851 w 8965002"/>
                <a:gd name="T55" fmla="*/ 56504 h 8673857"/>
                <a:gd name="T56" fmla="*/ 18543 w 8965002"/>
                <a:gd name="T57" fmla="*/ 64213 h 8673857"/>
                <a:gd name="T58" fmla="*/ 21483 w 8965002"/>
                <a:gd name="T59" fmla="*/ 64794 h 8673857"/>
                <a:gd name="T60" fmla="*/ 21483 w 8965002"/>
                <a:gd name="T61" fmla="*/ 77113 h 8673857"/>
                <a:gd name="T62" fmla="*/ 554 w 8965002"/>
                <a:gd name="T63" fmla="*/ 59022 h 8673857"/>
                <a:gd name="T64" fmla="*/ 670 w 8965002"/>
                <a:gd name="T65" fmla="*/ 48796 h 8673857"/>
                <a:gd name="T66" fmla="*/ 27982 w 8965002"/>
                <a:gd name="T67" fmla="*/ 6920 h 8673857"/>
                <a:gd name="T68" fmla="*/ 36222 w 8965002"/>
                <a:gd name="T69" fmla="*/ 2349 h 8673857"/>
                <a:gd name="T70" fmla="*/ 62943 w 8965002"/>
                <a:gd name="T71" fmla="*/ 1 h 8673857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</a:gdLst>
              <a:ahLst/>
              <a:cxnLst>
                <a:cxn ang="T72">
                  <a:pos x="T0" y="T1"/>
                </a:cxn>
                <a:cxn ang="T73">
                  <a:pos x="T2" y="T3"/>
                </a:cxn>
                <a:cxn ang="T74">
                  <a:pos x="T4" y="T5"/>
                </a:cxn>
                <a:cxn ang="T75">
                  <a:pos x="T6" y="T7"/>
                </a:cxn>
                <a:cxn ang="T76">
                  <a:pos x="T8" y="T9"/>
                </a:cxn>
                <a:cxn ang="T77">
                  <a:pos x="T10" y="T11"/>
                </a:cxn>
                <a:cxn ang="T78">
                  <a:pos x="T12" y="T13"/>
                </a:cxn>
                <a:cxn ang="T79">
                  <a:pos x="T14" y="T15"/>
                </a:cxn>
                <a:cxn ang="T80">
                  <a:pos x="T16" y="T17"/>
                </a:cxn>
                <a:cxn ang="T81">
                  <a:pos x="T18" y="T19"/>
                </a:cxn>
                <a:cxn ang="T82">
                  <a:pos x="T20" y="T21"/>
                </a:cxn>
                <a:cxn ang="T83">
                  <a:pos x="T22" y="T23"/>
                </a:cxn>
                <a:cxn ang="T84">
                  <a:pos x="T24" y="T25"/>
                </a:cxn>
                <a:cxn ang="T85">
                  <a:pos x="T26" y="T27"/>
                </a:cxn>
                <a:cxn ang="T86">
                  <a:pos x="T28" y="T29"/>
                </a:cxn>
                <a:cxn ang="T87">
                  <a:pos x="T30" y="T31"/>
                </a:cxn>
                <a:cxn ang="T88">
                  <a:pos x="T32" y="T33"/>
                </a:cxn>
                <a:cxn ang="T89">
                  <a:pos x="T34" y="T35"/>
                </a:cxn>
                <a:cxn ang="T90">
                  <a:pos x="T36" y="T37"/>
                </a:cxn>
                <a:cxn ang="T91">
                  <a:pos x="T38" y="T39"/>
                </a:cxn>
                <a:cxn ang="T92">
                  <a:pos x="T40" y="T41"/>
                </a:cxn>
                <a:cxn ang="T93">
                  <a:pos x="T42" y="T43"/>
                </a:cxn>
                <a:cxn ang="T94">
                  <a:pos x="T44" y="T45"/>
                </a:cxn>
                <a:cxn ang="T95">
                  <a:pos x="T46" y="T47"/>
                </a:cxn>
                <a:cxn ang="T96">
                  <a:pos x="T48" y="T49"/>
                </a:cxn>
                <a:cxn ang="T97">
                  <a:pos x="T50" y="T51"/>
                </a:cxn>
                <a:cxn ang="T98">
                  <a:pos x="T52" y="T53"/>
                </a:cxn>
                <a:cxn ang="T99">
                  <a:pos x="T54" y="T55"/>
                </a:cxn>
                <a:cxn ang="T100">
                  <a:pos x="T56" y="T57"/>
                </a:cxn>
                <a:cxn ang="T101">
                  <a:pos x="T58" y="T59"/>
                </a:cxn>
                <a:cxn ang="T102">
                  <a:pos x="T60" y="T61"/>
                </a:cxn>
                <a:cxn ang="T103">
                  <a:pos x="T62" y="T63"/>
                </a:cxn>
                <a:cxn ang="T104">
                  <a:pos x="T64" y="T65"/>
                </a:cxn>
                <a:cxn ang="T105">
                  <a:pos x="T66" y="T67"/>
                </a:cxn>
                <a:cxn ang="T106">
                  <a:pos x="T68" y="T69"/>
                </a:cxn>
                <a:cxn ang="T107">
                  <a:pos x="T70" y="T71"/>
                </a:cxn>
              </a:cxnLst>
              <a:rect l="0" t="0" r="r" b="b"/>
              <a:pathLst>
                <a:path w="8965002" h="8673857">
                  <a:moveTo>
                    <a:pt x="8267042" y="3603669"/>
                  </a:moveTo>
                  <a:cubicBezTo>
                    <a:pt x="8267042" y="3603669"/>
                    <a:pt x="8267042" y="3603669"/>
                    <a:pt x="8503636" y="3603669"/>
                  </a:cubicBezTo>
                  <a:cubicBezTo>
                    <a:pt x="8770275" y="3603669"/>
                    <a:pt x="9115779" y="3885289"/>
                    <a:pt x="8894206" y="4343392"/>
                  </a:cubicBezTo>
                  <a:cubicBezTo>
                    <a:pt x="8894206" y="4343392"/>
                    <a:pt x="8894206" y="4343392"/>
                    <a:pt x="6963891" y="7249712"/>
                  </a:cubicBezTo>
                  <a:cubicBezTo>
                    <a:pt x="6817428" y="7463743"/>
                    <a:pt x="6610877" y="7475008"/>
                    <a:pt x="6509479" y="7475008"/>
                  </a:cubicBezTo>
                  <a:cubicBezTo>
                    <a:pt x="6509479" y="7475008"/>
                    <a:pt x="6509479" y="7475008"/>
                    <a:pt x="5375325" y="7475008"/>
                  </a:cubicBezTo>
                  <a:cubicBezTo>
                    <a:pt x="5375325" y="7475008"/>
                    <a:pt x="5375325" y="7475008"/>
                    <a:pt x="5375325" y="8391212"/>
                  </a:cubicBezTo>
                  <a:cubicBezTo>
                    <a:pt x="5375325" y="8503860"/>
                    <a:pt x="5326504" y="8586469"/>
                    <a:pt x="5225106" y="8639038"/>
                  </a:cubicBezTo>
                  <a:cubicBezTo>
                    <a:pt x="5180040" y="8661567"/>
                    <a:pt x="5131219" y="8672833"/>
                    <a:pt x="5086153" y="8672833"/>
                  </a:cubicBezTo>
                  <a:cubicBezTo>
                    <a:pt x="5026066" y="8672833"/>
                    <a:pt x="4962223" y="8654057"/>
                    <a:pt x="4909646" y="8620263"/>
                  </a:cubicBezTo>
                  <a:cubicBezTo>
                    <a:pt x="4909646" y="8620263"/>
                    <a:pt x="4909646" y="8620263"/>
                    <a:pt x="4027109" y="8023229"/>
                  </a:cubicBezTo>
                  <a:cubicBezTo>
                    <a:pt x="4027109" y="8023229"/>
                    <a:pt x="4027109" y="8023229"/>
                    <a:pt x="3163349" y="8620263"/>
                  </a:cubicBezTo>
                  <a:cubicBezTo>
                    <a:pt x="3069463" y="8684097"/>
                    <a:pt x="2949287" y="8691607"/>
                    <a:pt x="2847889" y="8639038"/>
                  </a:cubicBezTo>
                  <a:cubicBezTo>
                    <a:pt x="2750247" y="8586469"/>
                    <a:pt x="2686404" y="8503860"/>
                    <a:pt x="2686404" y="8391212"/>
                  </a:cubicBezTo>
                  <a:cubicBezTo>
                    <a:pt x="2686404" y="8391212"/>
                    <a:pt x="2686404" y="8391212"/>
                    <a:pt x="2686404" y="6100701"/>
                  </a:cubicBezTo>
                  <a:cubicBezTo>
                    <a:pt x="2686404" y="5559991"/>
                    <a:pt x="2990598" y="5237066"/>
                    <a:pt x="3170860" y="5131928"/>
                  </a:cubicBezTo>
                  <a:cubicBezTo>
                    <a:pt x="3215926" y="5105644"/>
                    <a:pt x="3268503" y="5090624"/>
                    <a:pt x="3324835" y="5090624"/>
                  </a:cubicBezTo>
                  <a:cubicBezTo>
                    <a:pt x="3324835" y="5090624"/>
                    <a:pt x="3324835" y="5090624"/>
                    <a:pt x="5690785" y="5090624"/>
                  </a:cubicBezTo>
                  <a:cubicBezTo>
                    <a:pt x="5371570" y="5406038"/>
                    <a:pt x="5367814" y="5980543"/>
                    <a:pt x="5367814" y="6280938"/>
                  </a:cubicBezTo>
                  <a:cubicBezTo>
                    <a:pt x="5367814" y="6280938"/>
                    <a:pt x="5367814" y="6280938"/>
                    <a:pt x="6227818" y="6280938"/>
                  </a:cubicBezTo>
                  <a:cubicBezTo>
                    <a:pt x="6227818" y="6280938"/>
                    <a:pt x="6227818" y="6280938"/>
                    <a:pt x="8267042" y="3603669"/>
                  </a:cubicBezTo>
                  <a:close/>
                  <a:moveTo>
                    <a:pt x="6109875" y="128"/>
                  </a:moveTo>
                  <a:cubicBezTo>
                    <a:pt x="6829153" y="-2490"/>
                    <a:pt x="7579192" y="34821"/>
                    <a:pt x="8198796" y="137601"/>
                  </a:cubicBezTo>
                  <a:cubicBezTo>
                    <a:pt x="8705745" y="220201"/>
                    <a:pt x="8739542" y="678257"/>
                    <a:pt x="8578069" y="884757"/>
                  </a:cubicBezTo>
                  <a:cubicBezTo>
                    <a:pt x="8578069" y="884757"/>
                    <a:pt x="6234838" y="3955980"/>
                    <a:pt x="6208552" y="3974753"/>
                  </a:cubicBezTo>
                  <a:cubicBezTo>
                    <a:pt x="6107162" y="4098653"/>
                    <a:pt x="5953199" y="4177498"/>
                    <a:pt x="5780461" y="4177498"/>
                  </a:cubicBezTo>
                  <a:cubicBezTo>
                    <a:pt x="5780461" y="4177498"/>
                    <a:pt x="5780461" y="4177498"/>
                    <a:pt x="2209285" y="4177498"/>
                  </a:cubicBezTo>
                  <a:cubicBezTo>
                    <a:pt x="1818747" y="4177498"/>
                    <a:pt x="970076" y="4545444"/>
                    <a:pt x="1150325" y="5476573"/>
                  </a:cubicBezTo>
                  <a:cubicBezTo>
                    <a:pt x="1217918" y="5825746"/>
                    <a:pt x="1465760" y="6103583"/>
                    <a:pt x="1799971" y="6223729"/>
                  </a:cubicBezTo>
                  <a:cubicBezTo>
                    <a:pt x="1875075" y="6253765"/>
                    <a:pt x="2002751" y="6268783"/>
                    <a:pt x="2085365" y="6280047"/>
                  </a:cubicBezTo>
                  <a:cubicBezTo>
                    <a:pt x="2085365" y="6280047"/>
                    <a:pt x="2085365" y="6280047"/>
                    <a:pt x="2085365" y="7473994"/>
                  </a:cubicBezTo>
                  <a:cubicBezTo>
                    <a:pt x="1582171" y="7440203"/>
                    <a:pt x="335451" y="7004675"/>
                    <a:pt x="53813" y="5720619"/>
                  </a:cubicBezTo>
                  <a:cubicBezTo>
                    <a:pt x="-25046" y="5397728"/>
                    <a:pt x="-13780" y="5056063"/>
                    <a:pt x="65078" y="4729417"/>
                  </a:cubicBezTo>
                  <a:cubicBezTo>
                    <a:pt x="282879" y="3283915"/>
                    <a:pt x="2351982" y="944830"/>
                    <a:pt x="2716235" y="670748"/>
                  </a:cubicBezTo>
                  <a:cubicBezTo>
                    <a:pt x="2960321" y="471756"/>
                    <a:pt x="3234449" y="310311"/>
                    <a:pt x="3516088" y="227711"/>
                  </a:cubicBezTo>
                  <a:cubicBezTo>
                    <a:pt x="3797726" y="119767"/>
                    <a:pt x="4911078" y="4491"/>
                    <a:pt x="6109875" y="128"/>
                  </a:cubicBezTo>
                  <a:close/>
                </a:path>
              </a:pathLst>
            </a:custGeom>
            <a:solidFill>
              <a:srgbClr val="4B64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 anchorCtr="1"/>
            <a:lstStyle/>
            <a:p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76188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08B29AA-D9D1-4CB7-8FE1-7A45038A396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/>
          <a:srcRect b="87354"/>
          <a:stretch/>
        </p:blipFill>
        <p:spPr>
          <a:xfrm>
            <a:off x="-12336" y="0"/>
            <a:ext cx="12204336" cy="867266"/>
          </a:xfrm>
          <a:prstGeom prst="rect">
            <a:avLst/>
          </a:prstGeom>
        </p:spPr>
      </p:pic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64C70CB-DE1A-D04F-8908-DC4221A78F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8888" y="136525"/>
            <a:ext cx="6279557" cy="61491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kumimoji="1"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9355BF-9FC3-394F-B74D-420B301841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8887" y="1249378"/>
            <a:ext cx="11171976" cy="4927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 dirty="0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5D9E0C-1630-F944-90DF-FFBE179B03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27FD09-88CF-9D44-96A3-70F37CDE5FE9}" type="datetimeFigureOut">
              <a:rPr kumimoji="1" lang="zh-CN" altLang="en-US" smtClean="0"/>
              <a:t>2025/3/6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044FC2F-D62C-2A45-8C94-CF6973B391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CF493C-EDE4-684B-B8F8-C9336DE26C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52A2C0-4A2C-6E4A-BE17-4F11EA265707}" type="slidenum">
              <a:rPr kumimoji="1" lang="zh-CN" altLang="en-US" smtClean="0"/>
              <a:t>‹#›</a:t>
            </a:fld>
            <a:endParaRPr kumimoji="1"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B2EFFA8-38F7-49BE-96C6-A4CA7C2517E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924786" y="117785"/>
            <a:ext cx="1126503" cy="112650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59759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50" r:id="rId5"/>
    <p:sldLayoutId id="2147483661" r:id="rId6"/>
    <p:sldLayoutId id="2147483663" r:id="rId7"/>
    <p:sldLayoutId id="214748366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8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 dirty="0">
                <a:solidFill>
                  <a:srgbClr val="000000"/>
                </a:solidFill>
              </a:rPr>
              <a:t>06</a:t>
            </a:r>
            <a:r>
              <a:rPr lang="zh-CN" altLang="en-US" sz="2400" dirty="0">
                <a:solidFill>
                  <a:srgbClr val="000000"/>
                </a:solidFill>
              </a:rPr>
              <a:t>日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820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2757583" y="2164527"/>
            <a:ext cx="6676828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语法分析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自顶向下</a:t>
            </a:r>
            <a:r>
              <a:rPr lang="en-US" altLang="zh-CN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-</a:t>
            </a: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递归下降</a:t>
            </a:r>
          </a:p>
        </p:txBody>
      </p:sp>
    </p:spTree>
    <p:extLst>
      <p:ext uri="{BB962C8B-B14F-4D97-AF65-F5344CB8AC3E}">
        <p14:creationId xmlns:p14="http://schemas.microsoft.com/office/powerpoint/2010/main" val="82017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</a:t>
            </a:r>
            <a:r>
              <a:rPr lang="en-US" altLang="zh-CN" sz="2400" i="1" dirty="0">
                <a:solidFill>
                  <a:srgbClr val="0000FF"/>
                </a:solidFill>
              </a:rPr>
              <a:t>term</a:t>
            </a:r>
            <a:r>
              <a:rPr lang="en-US" altLang="zh-CN" sz="2400" i="1" dirty="0"/>
              <a:t>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3" y="474819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832" y="3777238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29063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</a:t>
            </a:r>
            <a:r>
              <a:rPr lang="en-US" altLang="zh-CN" sz="2400" i="1" dirty="0">
                <a:solidFill>
                  <a:srgbClr val="0000FF"/>
                </a:solidFill>
              </a:rPr>
              <a:t>term</a:t>
            </a:r>
            <a:r>
              <a:rPr lang="en-US" altLang="zh-CN" sz="2400" i="1" dirty="0"/>
              <a:t>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3" y="474819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5163" y="4162522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0753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expr 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3" y="474819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0391" y="4789978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0380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expr 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841" y="474819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0812" y="5029257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971F4E-0454-4B2E-8E72-946B5F2E3399}"/>
              </a:ext>
            </a:extLst>
          </p:cNvPr>
          <p:cNvSpPr txBox="1"/>
          <p:nvPr/>
        </p:nvSpPr>
        <p:spPr>
          <a:xfrm>
            <a:off x="1480291" y="4628093"/>
            <a:ext cx="1483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箭头前进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820789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i="1" dirty="0">
                <a:solidFill>
                  <a:srgbClr val="0000FF"/>
                </a:solidFill>
              </a:rPr>
              <a:t>expr </a:t>
            </a:r>
            <a:r>
              <a:rPr lang="en-US" altLang="zh-CN" sz="2400" dirty="0">
                <a:solidFill>
                  <a:srgbClr val="0000FF"/>
                </a:solidFill>
              </a:rPr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5518" y="5339687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  <p:pic>
        <p:nvPicPr>
          <p:cNvPr id="41" name="图片 40" descr="File:PointingHand.svg - Wikipedia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04841" y="4748196"/>
            <a:ext cx="1313929" cy="5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552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</a:t>
            </a:r>
            <a:r>
              <a:rPr lang="en-US" altLang="zh-CN" sz="2400" i="1" dirty="0">
                <a:solidFill>
                  <a:srgbClr val="0000FF"/>
                </a:solidFill>
              </a:rPr>
              <a:t>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39" y="4687481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004" y="1052944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572247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</a:t>
            </a:r>
            <a:r>
              <a:rPr lang="en-US" altLang="zh-CN" sz="2400" i="1" dirty="0">
                <a:solidFill>
                  <a:srgbClr val="0000FF"/>
                </a:solidFill>
              </a:rPr>
              <a:t>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7539" y="4687481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31" y="1410296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86924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18564" y="474819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8091" y="4187685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4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6280" y="475984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98539" y="4509589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971F4E-0454-4B2E-8E72-946B5F2E3399}"/>
              </a:ext>
            </a:extLst>
          </p:cNvPr>
          <p:cNvSpPr txBox="1"/>
          <p:nvPr/>
        </p:nvSpPr>
        <p:spPr>
          <a:xfrm>
            <a:off x="1732655" y="4624550"/>
            <a:ext cx="1483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箭头前进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27011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806280" y="475984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784" y="1671796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01193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/>
          </a:bodyPr>
          <a:lstStyle/>
          <a:p>
            <a:r>
              <a:rPr lang="zh-CN" altLang="en-US" dirty="0"/>
              <a:t>自顶向下与自底向上方法的区别</a:t>
            </a:r>
            <a:endParaRPr lang="en-US" altLang="zh-CN" dirty="0"/>
          </a:p>
          <a:p>
            <a:r>
              <a:rPr lang="zh-CN" altLang="en-US" dirty="0"/>
              <a:t>自顶向下分析方法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递归下降分析方法</a:t>
            </a:r>
            <a:endParaRPr lang="en-US" altLang="zh-CN" dirty="0"/>
          </a:p>
          <a:p>
            <a:pPr lvl="1"/>
            <a:r>
              <a:rPr lang="zh-CN" altLang="en-US" dirty="0"/>
              <a:t>消除左递归、提取左公因子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42815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8935" y="475984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3436" y="2016610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971F4E-0454-4B2E-8E72-946B5F2E3399}"/>
              </a:ext>
            </a:extLst>
          </p:cNvPr>
          <p:cNvSpPr txBox="1"/>
          <p:nvPr/>
        </p:nvSpPr>
        <p:spPr>
          <a:xfrm>
            <a:off x="2175310" y="4624550"/>
            <a:ext cx="1483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箭头前进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59069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8935" y="475984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7602" y="2276444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01323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</a:t>
            </a:r>
            <a:r>
              <a:rPr lang="en-US" altLang="zh-CN" sz="2400" i="1" dirty="0">
                <a:solidFill>
                  <a:srgbClr val="0000FF"/>
                </a:solidFill>
              </a:rPr>
              <a:t>term</a:t>
            </a:r>
            <a:r>
              <a:rPr lang="en-US" altLang="zh-CN" sz="2400" i="1" dirty="0"/>
              <a:t>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8935" y="475984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547" y="1407010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99431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248935" y="475984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4457" y="4187685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969750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645707" y="4770638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472" y="5370853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971F4E-0454-4B2E-8E72-946B5F2E3399}"/>
              </a:ext>
            </a:extLst>
          </p:cNvPr>
          <p:cNvSpPr txBox="1"/>
          <p:nvPr/>
        </p:nvSpPr>
        <p:spPr>
          <a:xfrm>
            <a:off x="358238" y="4593899"/>
            <a:ext cx="1483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箭头前进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5821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222346" y="4810910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472" y="5690025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971F4E-0454-4B2E-8E72-946B5F2E3399}"/>
              </a:ext>
            </a:extLst>
          </p:cNvPr>
          <p:cNvSpPr txBox="1"/>
          <p:nvPr/>
        </p:nvSpPr>
        <p:spPr>
          <a:xfrm>
            <a:off x="358238" y="4593899"/>
            <a:ext cx="1483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匹配</a:t>
            </a: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箭头前进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7350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olidFill>
                  <a:srgbClr val="0000FF"/>
                </a:solidFill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171210" y="474819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878" y="2877867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rgbClr val="0000FF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rgbClr val="0000FF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  <p:sp>
        <p:nvSpPr>
          <p:cNvPr id="40" name="文本框 39">
            <a:extLst>
              <a:ext uri="{FF2B5EF4-FFF2-40B4-BE49-F238E27FC236}">
                <a16:creationId xmlns:a16="http://schemas.microsoft.com/office/drawing/2014/main" id="{05971F4E-0454-4B2E-8E72-946B5F2E3399}"/>
              </a:ext>
            </a:extLst>
          </p:cNvPr>
          <p:cNvSpPr txBox="1"/>
          <p:nvPr/>
        </p:nvSpPr>
        <p:spPr>
          <a:xfrm>
            <a:off x="673090" y="4593899"/>
            <a:ext cx="148334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分析完毕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sz="2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接受该串</a:t>
            </a:r>
            <a:endParaRPr lang="en-US" altLang="zh-CN" sz="2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228757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自顶向下与自底向上方法的区别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自顶向下分析方法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递归下降预测分析方法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pPr lvl="1"/>
            <a:r>
              <a:rPr lang="zh-CN" altLang="en-US" dirty="0"/>
              <a:t>消除左递归、提取左公因子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876324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可能进入无限循环</a:t>
            </a:r>
            <a:endParaRPr lang="en-US" altLang="zh-CN" dirty="0"/>
          </a:p>
          <a:p>
            <a:r>
              <a:rPr lang="zh-CN" altLang="en-US" dirty="0"/>
              <a:t>考虑以下文法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S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Sa | b</a:t>
            </a:r>
          </a:p>
          <a:p>
            <a:r>
              <a:rPr lang="zh-CN" altLang="en-US" dirty="0"/>
              <a:t>该文法是左递归的</a:t>
            </a:r>
            <a:r>
              <a:rPr lang="en-US" altLang="zh-CN" dirty="0"/>
              <a:t>(left-recursive)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递归下降的问题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2915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可能进入无限循环</a:t>
            </a:r>
            <a:endParaRPr lang="en-US" altLang="zh-CN" dirty="0"/>
          </a:p>
          <a:p>
            <a:r>
              <a:rPr lang="zh-CN" altLang="en-US" dirty="0"/>
              <a:t>考虑以下文法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S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Sa | b</a:t>
            </a:r>
          </a:p>
          <a:p>
            <a:r>
              <a:rPr lang="zh-CN" altLang="en-US" dirty="0"/>
              <a:t>该文法是左递归的</a:t>
            </a:r>
            <a:r>
              <a:rPr lang="en-US" altLang="zh-CN" dirty="0"/>
              <a:t>(left-recursive)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自顶向下分析方法无法处理左递归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Why?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递归下降的问题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696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自顶向下（</a:t>
            </a:r>
            <a:r>
              <a:rPr lang="en-US" altLang="zh-CN" dirty="0"/>
              <a:t>Top-down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针对输入串，从文法的开始符号出发，尝试根据产生式规则</a:t>
            </a:r>
            <a:r>
              <a:rPr lang="zh-CN" altLang="en-US" dirty="0">
                <a:solidFill>
                  <a:srgbClr val="0000FF"/>
                </a:solidFill>
              </a:rPr>
              <a:t>推导（</a:t>
            </a:r>
            <a:r>
              <a:rPr lang="en-US" altLang="zh-CN" dirty="0">
                <a:solidFill>
                  <a:srgbClr val="0000FF"/>
                </a:solidFill>
              </a:rPr>
              <a:t>derive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出该输入串。</a:t>
            </a:r>
            <a:endParaRPr lang="en-US" altLang="zh-CN" dirty="0"/>
          </a:p>
          <a:p>
            <a:pPr lvl="1"/>
            <a:endParaRPr lang="en-US" dirty="0"/>
          </a:p>
          <a:p>
            <a:pPr lvl="2"/>
            <a:endParaRPr lang="en-US" dirty="0"/>
          </a:p>
          <a:p>
            <a:r>
              <a:rPr lang="zh-CN" altLang="en-US" dirty="0"/>
              <a:t>自底向上（</a:t>
            </a:r>
            <a:r>
              <a:rPr lang="en-US" altLang="zh-CN" dirty="0"/>
              <a:t>Bottom-up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针对输入串，尝试根据产生式规则</a:t>
            </a:r>
            <a:r>
              <a:rPr lang="zh-CN" altLang="en-US" dirty="0">
                <a:solidFill>
                  <a:srgbClr val="0000FF"/>
                </a:solidFill>
              </a:rPr>
              <a:t>归约（</a:t>
            </a:r>
            <a:r>
              <a:rPr lang="en-US" altLang="zh-CN" dirty="0">
                <a:solidFill>
                  <a:srgbClr val="0000FF"/>
                </a:solidFill>
              </a:rPr>
              <a:t>reduce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到文法的开始符号。</a:t>
            </a:r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语法分析的主要方法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36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449456"/>
          </a:xfrm>
        </p:spPr>
        <p:txBody>
          <a:bodyPr>
            <a:normAutofit/>
          </a:bodyPr>
          <a:lstStyle/>
          <a:p>
            <a:r>
              <a:rPr lang="zh-CN" altLang="en-US" dirty="0"/>
              <a:t>可能进入无限循环</a:t>
            </a:r>
            <a:endParaRPr lang="en-US" altLang="zh-CN" dirty="0"/>
          </a:p>
          <a:p>
            <a:r>
              <a:rPr lang="zh-CN" altLang="en-US" dirty="0"/>
              <a:t>考虑以下文法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S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Sa | b</a:t>
            </a:r>
          </a:p>
          <a:p>
            <a:r>
              <a:rPr lang="zh-CN" altLang="en-US" dirty="0"/>
              <a:t>该文法是左递归的</a:t>
            </a:r>
            <a:r>
              <a:rPr lang="en-US" altLang="zh-CN" dirty="0"/>
              <a:t>(left-recursive)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自顶向下分析方法无法处理左递归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考虑输入文法符号串为</a:t>
            </a:r>
            <a:r>
              <a:rPr lang="en-US" altLang="zh-CN" dirty="0" err="1">
                <a:solidFill>
                  <a:srgbClr val="FF0000"/>
                </a:solidFill>
              </a:rPr>
              <a:t>baaaaa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最左推导如下：</a:t>
            </a:r>
            <a:endParaRPr lang="en-US" altLang="zh-CN" dirty="0">
              <a:solidFill>
                <a:srgbClr val="FF0000"/>
              </a:solidFill>
            </a:endParaRPr>
          </a:p>
          <a:p>
            <a:pPr lvl="2"/>
            <a:r>
              <a:rPr lang="en-US" altLang="zh-CN" i="1" dirty="0"/>
              <a:t>S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dirty="0" err="1">
                <a:sym typeface="Symbol" panose="05050102010706020507" pitchFamily="18" charset="2"/>
              </a:rPr>
              <a:t>aa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dirty="0" err="1">
                <a:sym typeface="Symbol" panose="05050102010706020507" pitchFamily="18" charset="2"/>
              </a:rPr>
              <a:t>aaa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S</a:t>
            </a:r>
            <a:r>
              <a:rPr lang="en-US" altLang="zh-CN" i="1" dirty="0" err="1">
                <a:sym typeface="Symbol" panose="05050102010706020507" pitchFamily="18" charset="2"/>
              </a:rPr>
              <a:t>aaaa</a:t>
            </a:r>
            <a:r>
              <a:rPr lang="en-US" altLang="zh-CN" i="1" dirty="0">
                <a:sym typeface="Symbol" panose="05050102010706020507" pitchFamily="18" charset="2"/>
              </a:rPr>
              <a:t> ….</a:t>
            </a:r>
          </a:p>
          <a:p>
            <a:pPr lvl="2"/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输入缓冲区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lookahead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指针纹丝未动</a:t>
            </a:r>
            <a:endParaRPr lang="en-US" altLang="zh-CN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递归下降的问题</a:t>
            </a:r>
            <a:r>
              <a:rPr lang="en-US" altLang="zh-CN" dirty="0"/>
              <a:t>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7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直接左递归</a:t>
            </a:r>
            <a:endParaRPr lang="en-US" altLang="zh-CN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A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，其中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zh-CN" altLang="en-US" i="1" dirty="0">
                <a:latin typeface="Symbol" panose="05050102010706020507" pitchFamily="18" charset="2"/>
              </a:rPr>
              <a:t>，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不以</a:t>
            </a:r>
            <a:r>
              <a:rPr lang="en-US" altLang="zh-CN" dirty="0"/>
              <a:t>A</a:t>
            </a:r>
            <a:r>
              <a:rPr lang="zh-CN" altLang="en-US" dirty="0"/>
              <a:t>开头</a:t>
            </a:r>
            <a:endParaRPr lang="en-US" altLang="zh-CN" dirty="0"/>
          </a:p>
          <a:p>
            <a:pPr lvl="1">
              <a:spcBef>
                <a:spcPct val="0"/>
              </a:spcBef>
            </a:pPr>
            <a:r>
              <a:rPr lang="zh-CN" altLang="en-US" dirty="0"/>
              <a:t>串的特点 </a:t>
            </a:r>
            <a:r>
              <a:rPr lang="en-US" altLang="zh-CN" i="1" dirty="0" err="1">
                <a:latin typeface="Symbol" panose="05050102010706020507" pitchFamily="18" charset="2"/>
              </a:rPr>
              <a:t>ba</a:t>
            </a:r>
            <a:r>
              <a:rPr lang="en-US" altLang="zh-CN" i="1" dirty="0">
                <a:latin typeface="Symbol" panose="05050102010706020507" pitchFamily="18" charset="2"/>
              </a:rPr>
              <a:t> . . . a  </a:t>
            </a:r>
            <a:r>
              <a:rPr lang="en-US" altLang="zh-CN" dirty="0">
                <a:latin typeface="Symbol" panose="05050102010706020507" pitchFamily="18" charset="2"/>
              </a:rPr>
              <a:t>(</a:t>
            </a:r>
            <a:r>
              <a:rPr lang="en-US" altLang="zh-CN" i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baseline="30000" dirty="0">
                <a:solidFill>
                  <a:srgbClr val="0000FF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i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i="1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altLang="zh-CN" dirty="0">
                <a:cs typeface="Times New Roman" panose="02020603050405020304" pitchFamily="18" charset="0"/>
              </a:rPr>
              <a:t>)</a:t>
            </a:r>
            <a:endParaRPr lang="zh-CN" altLang="en-US" dirty="0"/>
          </a:p>
          <a:p>
            <a:pPr>
              <a:spcBef>
                <a:spcPct val="0"/>
              </a:spcBef>
            </a:pPr>
            <a:r>
              <a:rPr lang="zh-CN" altLang="en-US" dirty="0"/>
              <a:t>消除直接左递归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/>
              <a:t>		A</a:t>
            </a:r>
            <a:r>
              <a:rPr lang="en-US" altLang="zh-CN" dirty="0">
                <a:sym typeface="Symbol" panose="05050102010706020507" pitchFamily="18" charset="2"/>
              </a:rPr>
              <a:t></a:t>
            </a:r>
            <a:r>
              <a:rPr lang="en-US" altLang="zh-CN" dirty="0"/>
              <a:t> </a:t>
            </a:r>
            <a:r>
              <a:rPr lang="en-US" altLang="zh-CN" i="1" dirty="0">
                <a:latin typeface="Symbol" panose="05050102010706020507" pitchFamily="18" charset="2"/>
              </a:rPr>
              <a:t>a </a:t>
            </a:r>
            <a:r>
              <a:rPr lang="en-US" altLang="zh-CN" i="1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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/>
              <a:t> </a:t>
            </a:r>
            <a:endParaRPr lang="zh-CN" altLang="en-US" dirty="0"/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326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直接左递归</a:t>
            </a:r>
            <a:endParaRPr lang="en-US" altLang="zh-CN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A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，其中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zh-CN" altLang="en-US" i="1" dirty="0">
                <a:latin typeface="Symbol" panose="05050102010706020507" pitchFamily="18" charset="2"/>
              </a:rPr>
              <a:t>，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不以</a:t>
            </a:r>
            <a:r>
              <a:rPr lang="en-US" altLang="zh-CN" dirty="0"/>
              <a:t>A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687600" lvl="2" indent="-234000">
              <a:spcBef>
                <a:spcPct val="0"/>
              </a:spcBef>
              <a:buFont typeface="Wingdings" panose="05000000000000000000" pitchFamily="2" charset="2"/>
              <a:buChar char=""/>
            </a:pPr>
            <a:r>
              <a:rPr lang="zh-CN" altLang="en-US" sz="2800" dirty="0"/>
              <a:t>串的特点 </a:t>
            </a:r>
            <a:r>
              <a:rPr lang="en-US" altLang="zh-CN" sz="2800" i="1" dirty="0" err="1">
                <a:latin typeface="Symbol" panose="05050102010706020507" pitchFamily="18" charset="2"/>
              </a:rPr>
              <a:t>ba</a:t>
            </a:r>
            <a:r>
              <a:rPr lang="en-US" altLang="zh-CN" sz="2800" i="1" dirty="0">
                <a:latin typeface="Symbol" panose="05050102010706020507" pitchFamily="18" charset="2"/>
              </a:rPr>
              <a:t> . . . a  </a:t>
            </a:r>
            <a:r>
              <a:rPr lang="en-US" altLang="zh-CN" sz="2800" dirty="0">
                <a:latin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30000" dirty="0">
                <a:solidFill>
                  <a:srgbClr val="0000FF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  <a:endParaRPr lang="zh-CN" altLang="en-US" sz="2800" dirty="0"/>
          </a:p>
          <a:p>
            <a:pPr>
              <a:spcBef>
                <a:spcPct val="0"/>
              </a:spcBef>
            </a:pPr>
            <a:r>
              <a:rPr lang="zh-CN" altLang="en-US" dirty="0"/>
              <a:t>消除直接左递归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/>
              <a:t>		A</a:t>
            </a:r>
            <a:r>
              <a:rPr lang="en-US" altLang="zh-CN" dirty="0">
                <a:sym typeface="Symbol" panose="05050102010706020507" pitchFamily="18" charset="2"/>
              </a:rPr>
              <a:t></a:t>
            </a:r>
            <a:r>
              <a:rPr lang="en-US" altLang="zh-CN" dirty="0"/>
              <a:t> </a:t>
            </a:r>
            <a:r>
              <a:rPr lang="en-US" altLang="zh-CN" i="1" dirty="0">
                <a:latin typeface="Symbol" panose="05050102010706020507" pitchFamily="18" charset="2"/>
              </a:rPr>
              <a:t>a </a:t>
            </a:r>
            <a:r>
              <a:rPr lang="en-US" altLang="zh-CN" i="1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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zh-CN" altLang="en-US" dirty="0">
                <a:cs typeface="Times New Roman" panose="02020603050405020304" pitchFamily="18" charset="0"/>
              </a:rPr>
              <a:t>考虑之前的文法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                            S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</a:rPr>
              <a:t> Sa | b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  <a:endParaRPr lang="en-US" dirty="0"/>
          </a:p>
        </p:txBody>
      </p:sp>
      <p:sp>
        <p:nvSpPr>
          <p:cNvPr id="2" name="线形标注 1 1"/>
          <p:cNvSpPr/>
          <p:nvPr/>
        </p:nvSpPr>
        <p:spPr>
          <a:xfrm>
            <a:off x="201556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22996"/>
              <a:gd name="adj4" fmla="val 1627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344812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18996"/>
              <a:gd name="adj4" fmla="val 107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446412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26996"/>
              <a:gd name="adj4" fmla="val 19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225729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直接左递归</a:t>
            </a:r>
            <a:endParaRPr lang="en-US" altLang="zh-CN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A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，其中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zh-CN" altLang="en-US" i="1" dirty="0">
                <a:latin typeface="Symbol" panose="05050102010706020507" pitchFamily="18" charset="2"/>
              </a:rPr>
              <a:t>，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不以</a:t>
            </a:r>
            <a:r>
              <a:rPr lang="en-US" altLang="zh-CN" dirty="0"/>
              <a:t>A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687600" lvl="2" indent="-234000">
              <a:spcBef>
                <a:spcPct val="0"/>
              </a:spcBef>
              <a:buFont typeface="Wingdings" panose="05000000000000000000" pitchFamily="2" charset="2"/>
              <a:buChar char=""/>
            </a:pPr>
            <a:r>
              <a:rPr lang="zh-CN" altLang="en-US" sz="2800" dirty="0"/>
              <a:t>串的特点 </a:t>
            </a:r>
            <a:r>
              <a:rPr lang="en-US" altLang="zh-CN" sz="2800" i="1" dirty="0" err="1">
                <a:latin typeface="Symbol" panose="05050102010706020507" pitchFamily="18" charset="2"/>
              </a:rPr>
              <a:t>ba</a:t>
            </a:r>
            <a:r>
              <a:rPr lang="en-US" altLang="zh-CN" sz="2800" i="1" dirty="0">
                <a:latin typeface="Symbol" panose="05050102010706020507" pitchFamily="18" charset="2"/>
              </a:rPr>
              <a:t> . . . a  </a:t>
            </a:r>
            <a:r>
              <a:rPr lang="en-US" altLang="zh-CN" sz="2800" dirty="0">
                <a:latin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30000" dirty="0">
                <a:solidFill>
                  <a:srgbClr val="0000FF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  <a:endParaRPr lang="zh-CN" altLang="en-US" sz="2800" dirty="0"/>
          </a:p>
          <a:p>
            <a:pPr>
              <a:spcBef>
                <a:spcPct val="0"/>
              </a:spcBef>
            </a:pPr>
            <a:r>
              <a:rPr lang="zh-CN" altLang="en-US" dirty="0"/>
              <a:t>消除直接左递归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/>
              <a:t>		A</a:t>
            </a:r>
            <a:r>
              <a:rPr lang="en-US" altLang="zh-CN" dirty="0">
                <a:sym typeface="Symbol" panose="05050102010706020507" pitchFamily="18" charset="2"/>
              </a:rPr>
              <a:t></a:t>
            </a:r>
            <a:r>
              <a:rPr lang="en-US" altLang="zh-CN" dirty="0"/>
              <a:t> </a:t>
            </a:r>
            <a:r>
              <a:rPr lang="en-US" altLang="zh-CN" i="1" dirty="0">
                <a:latin typeface="Symbol" panose="05050102010706020507" pitchFamily="18" charset="2"/>
              </a:rPr>
              <a:t>a </a:t>
            </a:r>
            <a:r>
              <a:rPr lang="en-US" altLang="zh-CN" i="1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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zh-CN" altLang="en-US" dirty="0">
                <a:cs typeface="Times New Roman" panose="02020603050405020304" pitchFamily="18" charset="0"/>
              </a:rPr>
              <a:t>考虑之前的文法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                            S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</a:rPr>
              <a:t> Sa | b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  <a:endParaRPr lang="en-US" dirty="0"/>
          </a:p>
        </p:txBody>
      </p:sp>
      <p:sp>
        <p:nvSpPr>
          <p:cNvPr id="2" name="线形标注 1 1"/>
          <p:cNvSpPr/>
          <p:nvPr/>
        </p:nvSpPr>
        <p:spPr>
          <a:xfrm>
            <a:off x="201556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22996"/>
              <a:gd name="adj4" fmla="val 1627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344812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18996"/>
              <a:gd name="adj4" fmla="val 107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446412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26996"/>
              <a:gd name="adj4" fmla="val 19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/>
          <p:cNvSpPr txBox="1">
            <a:spLocks/>
          </p:cNvSpPr>
          <p:nvPr/>
        </p:nvSpPr>
        <p:spPr>
          <a:xfrm>
            <a:off x="6096000" y="2509521"/>
            <a:ext cx="4318000" cy="362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S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 | 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ECECEC"/>
                </a:solidFill>
                <a:sym typeface="Symbol" panose="05050102010706020507" pitchFamily="18" charset="2"/>
              </a:rPr>
              <a:t>baaaaa</a:t>
            </a:r>
            <a:r>
              <a:rPr lang="zh-CN" altLang="en-US" sz="2800" dirty="0">
                <a:solidFill>
                  <a:srgbClr val="ECECEC"/>
                </a:solidFill>
                <a:sym typeface="Symbol" panose="05050102010706020507" pitchFamily="18" charset="2"/>
              </a:rPr>
              <a:t>推导：</a:t>
            </a:r>
            <a:endParaRPr lang="en-US" altLang="zh-CN" sz="2800" dirty="0">
              <a:solidFill>
                <a:srgbClr val="ECECEC"/>
              </a:solidFill>
              <a:sym typeface="Symbol" panose="05050102010706020507" pitchFamily="18" charset="2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en-US" altLang="zh-CN" i="1" dirty="0">
                <a:solidFill>
                  <a:srgbClr val="ECECEC"/>
                </a:solidFill>
              </a:rPr>
              <a:t>S  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ECECEC"/>
                </a:solidFill>
              </a:rPr>
              <a:t> </a:t>
            </a:r>
            <a:r>
              <a:rPr lang="en-US" altLang="zh-CN" i="1" dirty="0" err="1">
                <a:solidFill>
                  <a:srgbClr val="ECECEC"/>
                </a:solidFill>
              </a:rPr>
              <a:t>bS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olidFill>
                  <a:srgbClr val="ECECEC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ECECEC"/>
                </a:solidFill>
              </a:rPr>
              <a:t> </a:t>
            </a:r>
            <a:r>
              <a:rPr lang="en-US" altLang="zh-CN" i="1" dirty="0" err="1">
                <a:solidFill>
                  <a:srgbClr val="ECECEC"/>
                </a:solidFill>
                <a:sym typeface="Symbol" panose="05050102010706020507" pitchFamily="18" charset="2"/>
              </a:rPr>
              <a:t>ba</a:t>
            </a:r>
            <a:r>
              <a:rPr lang="en-US" altLang="zh-CN" i="1" dirty="0" err="1">
                <a:solidFill>
                  <a:srgbClr val="ECECEC"/>
                </a:solidFill>
              </a:rPr>
              <a:t>S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olidFill>
                  <a:srgbClr val="ECECEC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</a:t>
            </a:r>
            <a:r>
              <a:rPr lang="en-US" altLang="zh-CN" dirty="0">
                <a:solidFill>
                  <a:srgbClr val="ECECEC"/>
                </a:solidFill>
              </a:rPr>
              <a:t> </a:t>
            </a:r>
            <a:r>
              <a:rPr lang="en-US" altLang="zh-CN" i="1" dirty="0" err="1">
                <a:solidFill>
                  <a:srgbClr val="ECECEC"/>
                </a:solidFill>
                <a:sym typeface="Symbol" panose="05050102010706020507" pitchFamily="18" charset="2"/>
              </a:rPr>
              <a:t>baa</a:t>
            </a:r>
            <a:r>
              <a:rPr lang="en-US" altLang="zh-CN" i="1" dirty="0" err="1">
                <a:solidFill>
                  <a:srgbClr val="ECECEC"/>
                </a:solidFill>
              </a:rPr>
              <a:t>S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 </a:t>
            </a:r>
            <a:r>
              <a:rPr lang="en-US" altLang="zh-CN" dirty="0">
                <a:solidFill>
                  <a:srgbClr val="ECECEC"/>
                </a:solidFill>
              </a:rPr>
              <a:t> </a:t>
            </a:r>
            <a:r>
              <a:rPr lang="en-US" altLang="zh-CN" i="1" dirty="0" err="1">
                <a:solidFill>
                  <a:srgbClr val="ECECEC"/>
                </a:solidFill>
                <a:sym typeface="Symbol" panose="05050102010706020507" pitchFamily="18" charset="2"/>
              </a:rPr>
              <a:t>baaa</a:t>
            </a:r>
            <a:r>
              <a:rPr lang="en-US" altLang="zh-CN" i="1" dirty="0" err="1">
                <a:solidFill>
                  <a:srgbClr val="ECECEC"/>
                </a:solidFill>
              </a:rPr>
              <a:t>S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 </a:t>
            </a:r>
            <a:r>
              <a:rPr lang="en-US" altLang="zh-CN" dirty="0">
                <a:solidFill>
                  <a:srgbClr val="ECECEC"/>
                </a:solidFill>
              </a:rPr>
              <a:t> </a:t>
            </a:r>
            <a:r>
              <a:rPr lang="en-US" altLang="zh-CN" i="1" dirty="0" err="1">
                <a:solidFill>
                  <a:srgbClr val="ECECEC"/>
                </a:solidFill>
                <a:sym typeface="Symbol" panose="05050102010706020507" pitchFamily="18" charset="2"/>
              </a:rPr>
              <a:t>baaaa</a:t>
            </a:r>
            <a:r>
              <a:rPr lang="en-US" altLang="zh-CN" i="1" dirty="0" err="1">
                <a:solidFill>
                  <a:srgbClr val="ECECEC"/>
                </a:solidFill>
              </a:rPr>
              <a:t>S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 </a:t>
            </a:r>
            <a:r>
              <a:rPr lang="en-US" altLang="zh-CN" dirty="0">
                <a:solidFill>
                  <a:srgbClr val="ECECEC"/>
                </a:solidFill>
              </a:rPr>
              <a:t> </a:t>
            </a:r>
            <a:r>
              <a:rPr lang="en-US" altLang="zh-CN" i="1" dirty="0" err="1">
                <a:solidFill>
                  <a:srgbClr val="ECECEC"/>
                </a:solidFill>
                <a:sym typeface="Symbol" panose="05050102010706020507" pitchFamily="18" charset="2"/>
              </a:rPr>
              <a:t>baaaaa</a:t>
            </a:r>
            <a:r>
              <a:rPr lang="en-US" altLang="zh-CN" i="1" dirty="0" err="1">
                <a:solidFill>
                  <a:srgbClr val="ECECEC"/>
                </a:solidFill>
              </a:rPr>
              <a:t>S</a:t>
            </a:r>
            <a:r>
              <a:rPr lang="en-US" altLang="zh-CN" dirty="0">
                <a:solidFill>
                  <a:srgbClr val="ECECEC"/>
                </a:solidFill>
                <a:sym typeface="Symbol" panose="05050102010706020507" pitchFamily="18" charset="2"/>
              </a:rPr>
              <a:t></a:t>
            </a:r>
            <a:endParaRPr lang="en-US" altLang="zh-CN" i="1" dirty="0">
              <a:solidFill>
                <a:srgbClr val="ECECEC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ECECEC"/>
                </a:solidFill>
              </a:rPr>
              <a:t>输入缓冲区指针不停地移动</a:t>
            </a:r>
            <a:endParaRPr lang="en-US" altLang="zh-CN" dirty="0">
              <a:solidFill>
                <a:srgbClr val="ECECEC"/>
              </a:solidFill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94739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直接左递归</a:t>
            </a:r>
            <a:endParaRPr lang="en-US" altLang="zh-CN" dirty="0"/>
          </a:p>
          <a:p>
            <a:pPr marL="0" indent="0">
              <a:spcBef>
                <a:spcPct val="0"/>
              </a:spcBef>
              <a:buNone/>
            </a:pPr>
            <a:r>
              <a:rPr lang="zh-CN" altLang="en-US" dirty="0"/>
              <a:t>      </a:t>
            </a:r>
            <a:r>
              <a:rPr lang="en-US" altLang="zh-CN" i="1" dirty="0" err="1"/>
              <a:t>A</a:t>
            </a:r>
            <a:r>
              <a:rPr lang="en-US" altLang="zh-CN" dirty="0" err="1">
                <a:sym typeface="Symbol" panose="05050102010706020507" pitchFamily="18" charset="2"/>
              </a:rPr>
              <a:t></a:t>
            </a:r>
            <a:r>
              <a:rPr lang="en-US" altLang="zh-CN" i="1" dirty="0" err="1"/>
              <a:t>A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，其中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zh-CN" altLang="en-US" i="1" dirty="0">
                <a:latin typeface="Symbol" panose="05050102010706020507" pitchFamily="18" charset="2"/>
              </a:rPr>
              <a:t>，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dirty="0"/>
              <a:t> </a:t>
            </a:r>
            <a:r>
              <a:rPr lang="zh-CN" altLang="en-US" dirty="0"/>
              <a:t>不以</a:t>
            </a:r>
            <a:r>
              <a:rPr lang="en-US" altLang="zh-CN" dirty="0"/>
              <a:t>A</a:t>
            </a:r>
            <a:r>
              <a:rPr lang="zh-CN" altLang="en-US" dirty="0"/>
              <a:t>开头</a:t>
            </a:r>
            <a:endParaRPr lang="en-US" altLang="zh-CN" dirty="0"/>
          </a:p>
          <a:p>
            <a:pPr marL="687600" lvl="2" indent="-234000">
              <a:spcBef>
                <a:spcPct val="0"/>
              </a:spcBef>
              <a:buFont typeface="Wingdings" panose="05000000000000000000" pitchFamily="2" charset="2"/>
              <a:buChar char=""/>
            </a:pPr>
            <a:r>
              <a:rPr lang="zh-CN" altLang="en-US" sz="2800" dirty="0"/>
              <a:t>串的特点 </a:t>
            </a:r>
            <a:r>
              <a:rPr lang="en-US" altLang="zh-CN" sz="2800" i="1" dirty="0" err="1">
                <a:latin typeface="Symbol" panose="05050102010706020507" pitchFamily="18" charset="2"/>
              </a:rPr>
              <a:t>ba</a:t>
            </a:r>
            <a:r>
              <a:rPr lang="en-US" altLang="zh-CN" sz="2800" i="1" dirty="0">
                <a:latin typeface="Symbol" panose="05050102010706020507" pitchFamily="18" charset="2"/>
              </a:rPr>
              <a:t> . . . a  </a:t>
            </a:r>
            <a:r>
              <a:rPr lang="en-US" altLang="zh-CN" sz="2800" dirty="0">
                <a:latin typeface="Symbol" panose="05050102010706020507" pitchFamily="18" charset="2"/>
              </a:rPr>
              <a:t>(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dirty="0">
                <a:solidFill>
                  <a:srgbClr val="0000FF"/>
                </a:solidFill>
                <a:cs typeface="Times New Roman" panose="02020603050405020304" pitchFamily="18" charset="0"/>
                <a:sym typeface="Symbol" panose="05050102010706020507" pitchFamily="18" charset="2"/>
              </a:rPr>
              <a:t></a:t>
            </a:r>
            <a:r>
              <a:rPr lang="en-US" altLang="zh-CN" sz="2800" baseline="30000" dirty="0">
                <a:solidFill>
                  <a:srgbClr val="0000FF"/>
                </a:solidFill>
                <a:cs typeface="Times New Roman" panose="02020603050405020304" pitchFamily="18" charset="0"/>
              </a:rPr>
              <a:t>+</a:t>
            </a:r>
            <a:r>
              <a:rPr lang="en-US" altLang="zh-CN" sz="2800" i="1" dirty="0">
                <a:solidFill>
                  <a:srgbClr val="0000FF"/>
                </a:solidFill>
                <a:cs typeface="Times New Roman" panose="02020603050405020304" pitchFamily="18" charset="0"/>
              </a:rPr>
              <a:t>A</a:t>
            </a:r>
            <a:r>
              <a:rPr lang="en-US" altLang="zh-CN" sz="2800" i="1" dirty="0">
                <a:solidFill>
                  <a:srgbClr val="0000FF"/>
                </a:solidFill>
                <a:latin typeface="Symbol" panose="05050102010706020507" pitchFamily="18" charset="2"/>
              </a:rPr>
              <a:t>a</a:t>
            </a:r>
            <a:r>
              <a:rPr lang="en-US" altLang="zh-CN" sz="2800" dirty="0">
                <a:cs typeface="Times New Roman" panose="02020603050405020304" pitchFamily="18" charset="0"/>
              </a:rPr>
              <a:t>)</a:t>
            </a:r>
            <a:endParaRPr lang="zh-CN" altLang="en-US" sz="2800" dirty="0"/>
          </a:p>
          <a:p>
            <a:pPr>
              <a:spcBef>
                <a:spcPct val="0"/>
              </a:spcBef>
            </a:pPr>
            <a:r>
              <a:rPr lang="zh-CN" altLang="en-US" dirty="0"/>
              <a:t>消除直接左递归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A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dirty="0"/>
              <a:t> 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altLang="zh-CN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/>
              <a:t>		A</a:t>
            </a:r>
            <a:r>
              <a:rPr lang="en-US" altLang="zh-CN" dirty="0">
                <a:sym typeface="Symbol" panose="05050102010706020507" pitchFamily="18" charset="2"/>
              </a:rPr>
              <a:t></a:t>
            </a:r>
            <a:r>
              <a:rPr lang="en-US" altLang="zh-CN" dirty="0"/>
              <a:t> </a:t>
            </a:r>
            <a:r>
              <a:rPr lang="en-US" altLang="zh-CN" i="1" dirty="0">
                <a:latin typeface="Symbol" panose="05050102010706020507" pitchFamily="18" charset="2"/>
              </a:rPr>
              <a:t>a </a:t>
            </a:r>
            <a:r>
              <a:rPr lang="en-US" altLang="zh-CN" i="1" dirty="0" err="1"/>
              <a:t>A</a:t>
            </a:r>
            <a:r>
              <a:rPr lang="en-US" altLang="zh-CN" dirty="0">
                <a:sym typeface="Symbol" panose="05050102010706020507" pitchFamily="18" charset="2"/>
              </a:rPr>
              <a:t> </a:t>
            </a:r>
            <a:r>
              <a:rPr lang="en-US" altLang="zh-CN" dirty="0"/>
              <a:t>|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</a:t>
            </a:r>
            <a:r>
              <a:rPr lang="en-US" altLang="zh-CN" dirty="0"/>
              <a:t> </a:t>
            </a:r>
            <a:endParaRPr lang="zh-CN" altLang="en-US" dirty="0"/>
          </a:p>
          <a:p>
            <a:r>
              <a:rPr lang="zh-CN" altLang="en-US" dirty="0">
                <a:cs typeface="Times New Roman" panose="02020603050405020304" pitchFamily="18" charset="0"/>
              </a:rPr>
              <a:t>考虑之前的文法</a:t>
            </a:r>
            <a:endParaRPr lang="en-US" altLang="zh-CN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                            S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</a:rPr>
              <a:t> Sa | b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  <a:endParaRPr lang="en-US" dirty="0"/>
          </a:p>
        </p:txBody>
      </p:sp>
      <p:sp>
        <p:nvSpPr>
          <p:cNvPr id="2" name="线形标注 1 1"/>
          <p:cNvSpPr/>
          <p:nvPr/>
        </p:nvSpPr>
        <p:spPr>
          <a:xfrm>
            <a:off x="201556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22996"/>
              <a:gd name="adj4" fmla="val 162796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线形标注 1 7"/>
          <p:cNvSpPr/>
          <p:nvPr/>
        </p:nvSpPr>
        <p:spPr>
          <a:xfrm>
            <a:off x="344812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18996"/>
              <a:gd name="adj4" fmla="val 10791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latin typeface="Symbol" panose="05050102010706020507" pitchFamily="18" charset="2"/>
              </a:rPr>
              <a:t>a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线形标注 1 8"/>
          <p:cNvSpPr/>
          <p:nvPr/>
        </p:nvSpPr>
        <p:spPr>
          <a:xfrm>
            <a:off x="4464121" y="5750560"/>
            <a:ext cx="573943" cy="254000"/>
          </a:xfrm>
          <a:prstGeom prst="borderCallout1">
            <a:avLst>
              <a:gd name="adj1" fmla="val -9442"/>
              <a:gd name="adj2" fmla="val 29445"/>
              <a:gd name="adj3" fmla="val -126996"/>
              <a:gd name="adj4" fmla="val 19409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rgbClr val="FF0000"/>
                </a:solidFill>
                <a:latin typeface="Symbol" panose="05050102010706020507" pitchFamily="18" charset="2"/>
              </a:rPr>
              <a:t>b</a:t>
            </a:r>
            <a:endParaRPr lang="en-US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内容占位符 3"/>
          <p:cNvSpPr txBox="1">
            <a:spLocks/>
          </p:cNvSpPr>
          <p:nvPr/>
        </p:nvSpPr>
        <p:spPr>
          <a:xfrm>
            <a:off x="6096000" y="2509521"/>
            <a:ext cx="4318000" cy="36298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304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Wingdings" panose="05000000000000000000" pitchFamily="2" charset="2"/>
              <a:buChar char="q"/>
              <a:defRPr sz="32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28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Ø"/>
              <a:defRPr sz="24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1" kern="1200" baseline="0">
                <a:solidFill>
                  <a:schemeClr val="tx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S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olidFill>
                  <a:srgbClr val="0000FF"/>
                </a:solidFill>
              </a:rPr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endParaRPr lang="en-US" altLang="zh-CN" dirty="0">
              <a:solidFill>
                <a:srgbClr val="0000FF"/>
              </a:solidFill>
            </a:endParaRPr>
          </a:p>
          <a:p>
            <a:pPr marL="0" indent="0">
              <a:buNone/>
            </a:pPr>
            <a:r>
              <a:rPr lang="en-US" altLang="zh-CN" i="1" dirty="0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 </a:t>
            </a:r>
            <a:r>
              <a:rPr lang="en-US" altLang="zh-CN" i="1" dirty="0">
                <a:solidFill>
                  <a:srgbClr val="0000FF"/>
                </a:solidFill>
                <a:sym typeface="Symbol" panose="05050102010706020507" pitchFamily="18" charset="2"/>
              </a:rPr>
              <a:t>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a</a:t>
            </a:r>
            <a:r>
              <a:rPr lang="en-US" altLang="zh-CN" i="1" dirty="0" err="1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 | </a:t>
            </a:r>
          </a:p>
          <a:p>
            <a:pPr marL="0" indent="0">
              <a:buNone/>
            </a:pPr>
            <a:endParaRPr lang="en-US" altLang="zh-CN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baaaaa</a:t>
            </a:r>
            <a:r>
              <a:rPr lang="zh-CN" altLang="en-US" sz="2800" dirty="0">
                <a:solidFill>
                  <a:srgbClr val="0000FF"/>
                </a:solidFill>
                <a:sym typeface="Symbol" panose="05050102010706020507" pitchFamily="18" charset="2"/>
              </a:rPr>
              <a:t>推导：</a:t>
            </a:r>
            <a:endParaRPr lang="en-US" altLang="zh-CN" sz="2800" dirty="0">
              <a:solidFill>
                <a:srgbClr val="0000FF"/>
              </a:solidFill>
              <a:sym typeface="Symbol" panose="05050102010706020507" pitchFamily="18" charset="2"/>
            </a:endParaRPr>
          </a:p>
          <a:p>
            <a:pPr marL="0" lvl="2" indent="0">
              <a:spcBef>
                <a:spcPts val="1200"/>
              </a:spcBef>
              <a:buNone/>
            </a:pPr>
            <a:r>
              <a:rPr lang="en-US" altLang="zh-CN" i="1" dirty="0"/>
              <a:t>S 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</a:rPr>
              <a:t>bS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ba</a:t>
            </a:r>
            <a:r>
              <a:rPr lang="en-US" altLang="zh-CN" i="1" dirty="0" err="1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r>
              <a:rPr lang="en-US" altLang="zh-CN" i="1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baa</a:t>
            </a:r>
            <a:r>
              <a:rPr lang="en-US" altLang="zh-CN" i="1" dirty="0" err="1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baaa</a:t>
            </a:r>
            <a:r>
              <a:rPr lang="en-US" altLang="zh-CN" i="1" dirty="0" err="1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baaaa</a:t>
            </a:r>
            <a:r>
              <a:rPr lang="en-US" altLang="zh-CN" i="1" dirty="0" err="1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 </a:t>
            </a:r>
            <a:r>
              <a:rPr lang="en-US" altLang="zh-CN" dirty="0">
                <a:sym typeface="Symbol" panose="05050102010706020507" pitchFamily="18" charset="2"/>
              </a:rPr>
              <a:t></a:t>
            </a:r>
            <a:r>
              <a:rPr lang="en-US" altLang="zh-CN" dirty="0"/>
              <a:t> </a:t>
            </a:r>
            <a:r>
              <a:rPr lang="en-US" altLang="zh-CN" i="1" dirty="0" err="1">
                <a:solidFill>
                  <a:srgbClr val="0000FF"/>
                </a:solidFill>
                <a:sym typeface="Symbol" panose="05050102010706020507" pitchFamily="18" charset="2"/>
              </a:rPr>
              <a:t>baaaaa</a:t>
            </a:r>
            <a:r>
              <a:rPr lang="en-US" altLang="zh-CN" i="1" dirty="0" err="1">
                <a:solidFill>
                  <a:srgbClr val="0000FF"/>
                </a:solidFill>
              </a:rPr>
              <a:t>S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</a:t>
            </a:r>
            <a:endParaRPr lang="en-US" altLang="zh-CN" i="1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zh-CN" altLang="en-US" sz="2600" dirty="0">
                <a:solidFill>
                  <a:srgbClr val="0000FF"/>
                </a:solidFill>
              </a:rPr>
              <a:t>输入缓冲区指针不停地移动</a:t>
            </a:r>
            <a:endParaRPr lang="en-US" altLang="zh-CN" dirty="0">
              <a:solidFill>
                <a:srgbClr val="0000FF"/>
              </a:solidFill>
            </a:endParaRPr>
          </a:p>
          <a:p>
            <a:endParaRPr lang="en-US" altLang="zh-CN" dirty="0"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97009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例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zh-CN" altLang="en-US" dirty="0"/>
              <a:t>算术表达文法</a:t>
            </a:r>
            <a:r>
              <a:rPr lang="en-US" altLang="zh-CN" i="1" dirty="0"/>
              <a:t>	</a:t>
            </a:r>
            <a:endParaRPr lang="zh-CN" altLang="en-US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T		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+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. . . +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latin typeface="Times New Roman" panose="02020603050405020304" pitchFamily="18" charset="0"/>
              </a:rPr>
              <a:t>F		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（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. . .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chemeClr val="bg1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chemeClr val="bg1"/>
                </a:solidFill>
                <a:latin typeface="Times New Roman" panose="02020603050405020304" pitchFamily="18" charset="0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id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014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/>
              <a:t>例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zh-CN" altLang="en-US" dirty="0"/>
              <a:t>算术表达文法</a:t>
            </a:r>
            <a:r>
              <a:rPr lang="en-US" altLang="zh-CN" i="1" dirty="0"/>
              <a:t>	</a:t>
            </a:r>
            <a:endParaRPr lang="zh-CN" altLang="en-US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</a:rPr>
              <a:t>（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. . .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</a:rPr>
              <a:t>（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. . 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id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45979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5449456"/>
          </a:xfrm>
        </p:spPr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例</a:t>
            </a:r>
            <a:r>
              <a:rPr lang="zh-CN" altLang="en-US" dirty="0">
                <a:ea typeface="黑体" panose="02010609060101010101" pitchFamily="49" charset="-122"/>
              </a:rPr>
              <a:t> </a:t>
            </a:r>
            <a:r>
              <a:rPr lang="zh-CN" altLang="en-US" dirty="0"/>
              <a:t>算术表达文法</a:t>
            </a:r>
            <a:r>
              <a:rPr lang="en-US" altLang="zh-CN" i="1" dirty="0"/>
              <a:t>	</a:t>
            </a:r>
            <a:endParaRPr lang="zh-CN" altLang="en-US" dirty="0"/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</a:rPr>
              <a:t>（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. . . 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		</a:t>
            </a:r>
            <a:r>
              <a:rPr lang="en-US" altLang="zh-CN" dirty="0">
                <a:latin typeface="Times New Roman" panose="02020603050405020304" pitchFamily="18" charset="0"/>
              </a:rPr>
              <a:t>（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. . .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 </a:t>
            </a:r>
            <a:r>
              <a:rPr lang="en-US" altLang="zh-CN" dirty="0">
                <a:latin typeface="Times New Roman" panose="02020603050405020304" pitchFamily="18" charset="0"/>
              </a:rPr>
              <a:t>）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F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id</a:t>
            </a:r>
          </a:p>
          <a:p>
            <a:pPr algn="just">
              <a:spcBef>
                <a:spcPct val="0"/>
              </a:spcBef>
              <a:buFontTx/>
              <a:buNone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消除左递归后文法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 		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E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		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+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T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		T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T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baseline="30000" dirty="0">
                <a:latin typeface="Times New Roman" panose="02020603050405020304" pitchFamily="18" charset="0"/>
              </a:rPr>
              <a:t> 	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 		T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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solidFill>
                  <a:srgbClr val="FF0000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i="1" dirty="0">
                <a:latin typeface="Times New Roman" panose="02020603050405020304" pitchFamily="18" charset="0"/>
              </a:rPr>
              <a:t> T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		</a:t>
            </a:r>
            <a:r>
              <a:rPr lang="en-US" altLang="zh-CN" i="1" dirty="0"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( </a:t>
            </a:r>
            <a:r>
              <a:rPr lang="en-US" altLang="zh-CN" i="1" dirty="0">
                <a:latin typeface="Times New Roman" panose="02020603050405020304" pitchFamily="18" charset="0"/>
              </a:rPr>
              <a:t>E</a:t>
            </a:r>
            <a:r>
              <a:rPr lang="en-US" altLang="zh-CN" dirty="0">
                <a:latin typeface="Times New Roman" panose="02020603050405020304" pitchFamily="18" charset="0"/>
              </a:rPr>
              <a:t> ) | id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</a:t>
            </a:r>
            <a:endParaRPr lang="en-US" dirty="0"/>
          </a:p>
        </p:txBody>
      </p:sp>
      <p:sp>
        <p:nvSpPr>
          <p:cNvPr id="2" name="文本框 1"/>
          <p:cNvSpPr txBox="1"/>
          <p:nvPr/>
        </p:nvSpPr>
        <p:spPr>
          <a:xfrm>
            <a:off x="6549390" y="4409440"/>
            <a:ext cx="28651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zh-CN" altLang="en-US" sz="2000" dirty="0"/>
              <a:t>注明：红色部分代表了</a:t>
            </a:r>
            <a:r>
              <a:rPr lang="en-US" altLang="zh-CN" sz="2000" i="1" dirty="0">
                <a:latin typeface="Symbol" panose="05050102010706020507" pitchFamily="18" charset="2"/>
              </a:rPr>
              <a:t>a</a:t>
            </a:r>
            <a:r>
              <a:rPr lang="zh-CN" altLang="en-US" sz="2000" dirty="0"/>
              <a:t>，蓝色部分代表了</a:t>
            </a:r>
            <a:r>
              <a:rPr lang="en-US" altLang="zh-CN" sz="2000" i="1" dirty="0">
                <a:latin typeface="Symbol" panose="05050102010706020507" pitchFamily="18" charset="2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3398549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zh-CN" altLang="en-US" dirty="0"/>
              <a:t>处理任意数量的</a:t>
            </a:r>
            <a:r>
              <a:rPr lang="en-US" altLang="zh-CN" dirty="0"/>
              <a:t>A</a:t>
            </a:r>
            <a:r>
              <a:rPr lang="zh-CN" altLang="en-US" dirty="0"/>
              <a:t>产生式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   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/>
              <a:t>A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Symbol" panose="05050102010706020507" pitchFamily="18" charset="2"/>
              </a:rPr>
              <a:t>1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 </a:t>
            </a:r>
            <a:r>
              <a:rPr lang="en-US" altLang="zh-CN" i="1" dirty="0"/>
              <a:t>A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Symbol" panose="05050102010706020507" pitchFamily="18" charset="2"/>
              </a:rPr>
              <a:t>2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 ... | </a:t>
            </a:r>
            <a:r>
              <a:rPr lang="en-US" altLang="zh-CN" i="1" dirty="0" err="1"/>
              <a:t>A</a:t>
            </a:r>
            <a:r>
              <a:rPr lang="en-US" altLang="zh-CN" i="1" dirty="0" err="1">
                <a:latin typeface="Symbol" panose="05050102010706020507" pitchFamily="18" charset="2"/>
              </a:rPr>
              <a:t>a</a:t>
            </a:r>
            <a:r>
              <a:rPr lang="en-US" altLang="zh-CN" i="1" baseline="-25000" dirty="0" err="1">
                <a:cs typeface="Times New Roman" panose="02020603050405020304" pitchFamily="18" charset="0"/>
              </a:rPr>
              <a:t>m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 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Symbol" panose="05050102010706020507" pitchFamily="18" charset="2"/>
              </a:rPr>
              <a:t>1 </a:t>
            </a:r>
            <a:r>
              <a:rPr lang="en-US" altLang="zh-CN" dirty="0">
                <a:latin typeface="Symbol" panose="05050102010706020507" pitchFamily="18" charset="2"/>
              </a:rPr>
              <a:t>| 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Symbol" panose="05050102010706020507" pitchFamily="18" charset="2"/>
              </a:rPr>
              <a:t>2 </a:t>
            </a:r>
            <a:r>
              <a:rPr lang="en-US" altLang="zh-CN" dirty="0">
                <a:latin typeface="Symbol" panose="05050102010706020507" pitchFamily="18" charset="2"/>
              </a:rPr>
              <a:t>| ... |</a:t>
            </a:r>
            <a:r>
              <a:rPr lang="en-US" altLang="zh-CN" i="1" dirty="0" err="1">
                <a:latin typeface="Symbol" panose="05050102010706020507" pitchFamily="18" charset="2"/>
              </a:rPr>
              <a:t>b</a:t>
            </a:r>
            <a:r>
              <a:rPr lang="en-US" altLang="zh-CN" i="1" baseline="-25000" dirty="0" err="1">
                <a:cs typeface="Times New Roman" panose="02020603050405020304" pitchFamily="18" charset="0"/>
              </a:rPr>
              <a:t>n</a:t>
            </a:r>
            <a:endParaRPr lang="en-US" baseline="-25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aseline="-25000" dirty="0"/>
              <a:t>   </a:t>
            </a:r>
            <a:r>
              <a:rPr lang="zh-CN" altLang="en-US" baseline="-25000" dirty="0"/>
              <a:t>其中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i </a:t>
            </a:r>
            <a:r>
              <a:rPr lang="zh-CN" altLang="en-US" baseline="-25000" dirty="0">
                <a:cs typeface="Times New Roman" panose="02020603050405020304" pitchFamily="18" charset="0"/>
              </a:rPr>
              <a:t>都不以</a:t>
            </a:r>
            <a:r>
              <a:rPr lang="en-US" altLang="zh-CN" baseline="-25000" dirty="0">
                <a:cs typeface="Times New Roman" panose="02020603050405020304" pitchFamily="18" charset="0"/>
              </a:rPr>
              <a:t>A</a:t>
            </a:r>
            <a:r>
              <a:rPr lang="zh-CN" altLang="en-US" baseline="-25000" dirty="0">
                <a:cs typeface="Times New Roman" panose="02020603050405020304" pitchFamily="18" charset="0"/>
              </a:rPr>
              <a:t>开头</a:t>
            </a:r>
            <a:endParaRPr lang="en-US" baseline="-25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zh-CN" altLang="en-US" baseline="-25000" dirty="0"/>
              <a:t>改为：</a:t>
            </a:r>
            <a:endParaRPr lang="en-US" baseline="-25000" dirty="0"/>
          </a:p>
          <a:p>
            <a:pPr marL="0" indent="0">
              <a:buNone/>
            </a:pPr>
            <a:r>
              <a:rPr lang="en-US" altLang="zh-CN" i="1" dirty="0"/>
              <a:t>  A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Symbol" panose="05050102010706020507" pitchFamily="18" charset="2"/>
              </a:rPr>
              <a:t>1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baseline="-25000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 </a:t>
            </a:r>
            <a:r>
              <a:rPr lang="en-US" altLang="zh-CN" i="1" dirty="0">
                <a:latin typeface="Symbol" panose="05050102010706020507" pitchFamily="18" charset="2"/>
              </a:rPr>
              <a:t>b</a:t>
            </a:r>
            <a:r>
              <a:rPr lang="en-US" altLang="zh-CN" i="1" baseline="-25000" dirty="0">
                <a:latin typeface="Symbol" panose="05050102010706020507" pitchFamily="18" charset="2"/>
              </a:rPr>
              <a:t>2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 </a:t>
            </a:r>
            <a:r>
              <a:rPr lang="en-US" altLang="zh-CN" dirty="0">
                <a:latin typeface="Symbol" panose="05050102010706020507" pitchFamily="18" charset="2"/>
              </a:rPr>
              <a:t>| ... |</a:t>
            </a:r>
            <a:r>
              <a:rPr lang="en-US" altLang="zh-CN" i="1" dirty="0" err="1">
                <a:latin typeface="Symbol" panose="05050102010706020507" pitchFamily="18" charset="2"/>
              </a:rPr>
              <a:t>b</a:t>
            </a:r>
            <a:r>
              <a:rPr lang="en-US" altLang="zh-CN" i="1" baseline="-25000" dirty="0" err="1">
                <a:cs typeface="Times New Roman" panose="02020603050405020304" pitchFamily="18" charset="0"/>
              </a:rPr>
              <a:t>n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endParaRPr lang="en-US" baseline="-25000" dirty="0"/>
          </a:p>
          <a:p>
            <a:pPr marL="0" indent="0">
              <a:buNone/>
            </a:pP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 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 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en-US" altLang="zh-CN" i="1" baseline="-25000" dirty="0">
                <a:latin typeface="Symbol" panose="05050102010706020507" pitchFamily="18" charset="2"/>
              </a:rPr>
              <a:t>2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i="1" dirty="0"/>
              <a:t>A</a:t>
            </a:r>
            <a:r>
              <a:rPr lang="en-US" altLang="zh-CN" dirty="0">
                <a:sym typeface="Symbol" panose="05050102010706020507" pitchFamily="18" charset="2"/>
              </a:rPr>
              <a:t> </a:t>
            </a:r>
            <a:r>
              <a:rPr lang="en-US" altLang="zh-CN" dirty="0">
                <a:latin typeface="Symbol" panose="05050102010706020507" pitchFamily="18" charset="2"/>
              </a:rPr>
              <a:t>| ... | </a:t>
            </a:r>
            <a:r>
              <a:rPr lang="en-US" altLang="zh-CN" i="1" dirty="0">
                <a:latin typeface="Symbol" panose="05050102010706020507" pitchFamily="18" charset="2"/>
              </a:rPr>
              <a:t>a</a:t>
            </a:r>
            <a:r>
              <a:rPr lang="en-US" altLang="zh-CN" i="1" baseline="-25000" dirty="0">
                <a:cs typeface="Times New Roman" panose="02020603050405020304" pitchFamily="18" charset="0"/>
              </a:rPr>
              <a:t>m</a:t>
            </a:r>
            <a:r>
              <a:rPr lang="en-US" altLang="zh-CN" i="1" dirty="0"/>
              <a:t> A</a:t>
            </a:r>
            <a:r>
              <a:rPr lang="en-US" altLang="zh-CN" dirty="0">
                <a:sym typeface="Symbol" panose="05050102010706020507" pitchFamily="18" charset="2"/>
              </a:rPr>
              <a:t></a:t>
            </a:r>
            <a:r>
              <a:rPr lang="en-US" altLang="zh-CN" i="1" dirty="0">
                <a:latin typeface="Symbol" panose="05050102010706020507" pitchFamily="18" charset="2"/>
              </a:rPr>
              <a:t> </a:t>
            </a:r>
            <a:r>
              <a:rPr lang="en-US" altLang="zh-CN" dirty="0">
                <a:latin typeface="Symbol" panose="05050102010706020507" pitchFamily="18" charset="2"/>
              </a:rPr>
              <a:t>|</a:t>
            </a:r>
            <a:r>
              <a:rPr lang="en-US" altLang="zh-CN" dirty="0">
                <a:sym typeface="Symbol" panose="05050102010706020507" pitchFamily="18" charset="2"/>
              </a:rPr>
              <a:t> </a:t>
            </a:r>
            <a:endParaRPr lang="en-US" baseline="-25000" dirty="0"/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消除左递归的推广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41807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非直接左递归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		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Sd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消除间接左递归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780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自顶向下（</a:t>
            </a:r>
            <a:r>
              <a:rPr lang="en-US" altLang="zh-CN" dirty="0"/>
              <a:t>Top-down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针对输入串，从文法的开始符号出发，尝试根据产生式规则</a:t>
            </a:r>
            <a:r>
              <a:rPr lang="zh-CN" altLang="en-US" dirty="0">
                <a:solidFill>
                  <a:srgbClr val="0000FF"/>
                </a:solidFill>
              </a:rPr>
              <a:t>推导（</a:t>
            </a:r>
            <a:r>
              <a:rPr lang="en-US" altLang="zh-CN" dirty="0">
                <a:solidFill>
                  <a:srgbClr val="0000FF"/>
                </a:solidFill>
              </a:rPr>
              <a:t>derive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出该输入串。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分析树的构造方法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从根部开始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/>
              <a:t>自底向上（</a:t>
            </a:r>
            <a:r>
              <a:rPr lang="en-US" altLang="zh-CN" dirty="0"/>
              <a:t>Bottom-up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针对输入串，尝试根据产生式规则</a:t>
            </a:r>
            <a:r>
              <a:rPr lang="zh-CN" altLang="en-US" dirty="0">
                <a:solidFill>
                  <a:srgbClr val="0000FF"/>
                </a:solidFill>
              </a:rPr>
              <a:t>归约（</a:t>
            </a:r>
            <a:r>
              <a:rPr lang="en-US" altLang="zh-CN" dirty="0">
                <a:solidFill>
                  <a:srgbClr val="0000FF"/>
                </a:solidFill>
              </a:rPr>
              <a:t>reduce</a:t>
            </a:r>
            <a:r>
              <a:rPr lang="zh-CN" altLang="en-US" dirty="0">
                <a:solidFill>
                  <a:srgbClr val="0000FF"/>
                </a:solidFill>
              </a:rPr>
              <a:t>）</a:t>
            </a:r>
            <a:r>
              <a:rPr lang="zh-CN" altLang="en-US" dirty="0"/>
              <a:t>到文法的开始符号。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C00000"/>
                </a:solidFill>
              </a:rPr>
              <a:t>分析树的构造方法：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lvl="2"/>
            <a:r>
              <a:rPr lang="zh-CN" altLang="en-US" dirty="0">
                <a:solidFill>
                  <a:srgbClr val="C00000"/>
                </a:solidFill>
              </a:rPr>
              <a:t>从叶子开始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语法分析的主要方法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2347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非直接左递归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Aa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i="1" dirty="0">
                <a:latin typeface="Times New Roman" panose="02020603050405020304" pitchFamily="18" charset="0"/>
              </a:rPr>
              <a:t>b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		</a:t>
            </a:r>
            <a:r>
              <a:rPr lang="en-US" altLang="zh-CN" i="1" dirty="0">
                <a:latin typeface="Times New Roman" panose="02020603050405020304" pitchFamily="18" charset="0"/>
              </a:rPr>
              <a:t>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Sd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/>
              <a:t>先变换成直接左递归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</a:rPr>
              <a:t>Aa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 b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Aad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bd</a:t>
            </a:r>
            <a:r>
              <a:rPr lang="en-US" altLang="zh-CN" dirty="0">
                <a:latin typeface="Times New Roman" panose="02020603050405020304" pitchFamily="18" charset="0"/>
              </a:rPr>
              <a:t>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endParaRPr lang="zh-CN" altLang="en-US" sz="2800" dirty="0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再消除左递归</a:t>
            </a:r>
            <a:endParaRPr lang="zh-CN" altLang="en-US" dirty="0"/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S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 Aa </a:t>
            </a:r>
            <a:r>
              <a:rPr lang="en-US" altLang="zh-CN" dirty="0">
                <a:latin typeface="Times New Roman" panose="02020603050405020304" pitchFamily="18" charset="0"/>
              </a:rPr>
              <a:t>|</a:t>
            </a:r>
            <a:r>
              <a:rPr lang="en-US" altLang="zh-CN" i="1" dirty="0">
                <a:latin typeface="Times New Roman" panose="02020603050405020304" pitchFamily="18" charset="0"/>
              </a:rPr>
              <a:t> b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A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bd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  <a:r>
              <a:rPr lang="en-US" altLang="zh-CN" i="1" dirty="0">
                <a:latin typeface="Times New Roman" panose="02020603050405020304" pitchFamily="18" charset="0"/>
              </a:rPr>
              <a:t> 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i="1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latin typeface="Times New Roman" panose="02020603050405020304" pitchFamily="18" charset="0"/>
              </a:rPr>
              <a:t>adA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</a:t>
            </a:r>
            <a:r>
              <a:rPr lang="en-US" altLang="zh-CN" dirty="0">
                <a:latin typeface="Times New Roman" panose="02020603050405020304" pitchFamily="18" charset="0"/>
              </a:rPr>
              <a:t> |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endParaRPr lang="zh-CN" altLang="en-US" dirty="0">
              <a:latin typeface="Times New Roman" panose="02020603050405020304" pitchFamily="18" charset="0"/>
              <a:sym typeface="Symbol" panose="05050102010706020507" pitchFamily="18" charset="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消除间接左递归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09901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有左公因子的</a:t>
            </a:r>
            <a:r>
              <a:rPr lang="en-US" altLang="zh-CN" dirty="0"/>
              <a:t>(left -factored)</a:t>
            </a:r>
            <a:r>
              <a:rPr lang="zh-CN" altLang="en-US" dirty="0"/>
              <a:t>文法：</a:t>
            </a:r>
            <a:endParaRPr lang="en-US" altLang="zh-CN" dirty="0"/>
          </a:p>
          <a:p>
            <a:pPr lvl="1"/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</a:t>
            </a:r>
            <a:r>
              <a:rPr lang="en-US" altLang="zh-CN" i="1" dirty="0">
                <a:sym typeface="Symbol" panose="05050102010706020507" pitchFamily="18" charset="2"/>
              </a:rPr>
              <a:t></a:t>
            </a:r>
            <a:r>
              <a:rPr lang="en-US" altLang="zh-CN" baseline="-30000" dirty="0"/>
              <a:t>1</a:t>
            </a:r>
            <a:r>
              <a:rPr lang="en-US" altLang="zh-CN" i="1" dirty="0"/>
              <a:t> </a:t>
            </a:r>
            <a:r>
              <a:rPr lang="en-US" altLang="zh-CN" dirty="0"/>
              <a:t>|</a:t>
            </a:r>
            <a:r>
              <a:rPr lang="en-US" altLang="zh-CN" i="1" dirty="0"/>
              <a:t> </a:t>
            </a:r>
            <a:r>
              <a:rPr lang="en-US" altLang="zh-CN" i="1" dirty="0">
                <a:sym typeface="Symbol" panose="05050102010706020507" pitchFamily="18" charset="2"/>
              </a:rPr>
              <a:t></a:t>
            </a:r>
            <a:r>
              <a:rPr lang="en-US" altLang="zh-CN" i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baseline="-30000" dirty="0"/>
              <a:t>2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提左公因子</a:t>
            </a:r>
            <a:r>
              <a:rPr lang="en-US" altLang="zh-CN" dirty="0"/>
              <a:t>(</a:t>
            </a:r>
            <a:r>
              <a:rPr lang="en-US" dirty="0"/>
              <a:t>left factoring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推后选择产生式的时机，以便获取更多信息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i="1" dirty="0"/>
              <a:t>	</a:t>
            </a:r>
            <a:r>
              <a:rPr lang="en-US" altLang="zh-CN" sz="2800" i="1" dirty="0"/>
              <a:t>A</a:t>
            </a:r>
            <a:r>
              <a:rPr lang="en-US" altLang="zh-CN" sz="2800" dirty="0"/>
              <a:t> </a:t>
            </a:r>
            <a:r>
              <a:rPr lang="en-US" altLang="zh-CN" sz="2800" dirty="0">
                <a:sym typeface="Symbol" panose="05050102010706020507" pitchFamily="18" charset="2"/>
              </a:rPr>
              <a:t></a:t>
            </a:r>
            <a:r>
              <a:rPr lang="en-US" altLang="zh-CN" sz="2800" i="1" dirty="0">
                <a:sym typeface="Symbol" panose="05050102010706020507" pitchFamily="18" charset="2"/>
              </a:rPr>
              <a:t></a:t>
            </a:r>
            <a:r>
              <a:rPr lang="en-US" altLang="zh-CN" sz="2800" baseline="-30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</a:t>
            </a:r>
            <a:r>
              <a:rPr lang="en-US" altLang="zh-CN" sz="2800" baseline="-30000" dirty="0"/>
              <a:t>2</a:t>
            </a:r>
            <a:r>
              <a:rPr lang="en-US" altLang="zh-CN" sz="2800" dirty="0">
                <a:latin typeface="宋体" panose="02010600030101010101" pitchFamily="2" charset="-122"/>
              </a:rPr>
              <a:t> </a:t>
            </a:r>
            <a:r>
              <a:rPr lang="zh-CN" altLang="en-US" sz="2800" dirty="0"/>
              <a:t>等价于</a:t>
            </a:r>
            <a:endParaRPr lang="en-US" altLang="zh-CN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 dirty="0"/>
              <a:t>	       A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</a:t>
            </a:r>
            <a:r>
              <a:rPr lang="en-US" altLang="zh-CN" sz="2800" i="1" dirty="0"/>
              <a:t> 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endParaRPr lang="en-US" altLang="zh-CN" sz="2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zh-CN" sz="2800" i="1" dirty="0"/>
              <a:t>          A</a:t>
            </a:r>
            <a:r>
              <a:rPr lang="en-US" altLang="zh-CN" sz="2800" dirty="0">
                <a:sym typeface="Symbol" panose="05050102010706020507" pitchFamily="18" charset="2"/>
              </a:rPr>
              <a:t></a:t>
            </a:r>
            <a:r>
              <a:rPr lang="en-US" altLang="zh-CN" sz="2800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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</a:t>
            </a:r>
            <a:r>
              <a:rPr lang="en-US" altLang="zh-CN" sz="2800" baseline="-30000" dirty="0"/>
              <a:t>1</a:t>
            </a:r>
            <a:r>
              <a:rPr lang="en-US" altLang="zh-CN" sz="2800" i="1" dirty="0"/>
              <a:t> </a:t>
            </a:r>
            <a:r>
              <a:rPr lang="en-US" altLang="zh-CN" sz="2800" dirty="0"/>
              <a:t>|</a:t>
            </a:r>
            <a:r>
              <a:rPr lang="en-US" altLang="zh-CN" sz="2800" i="1" dirty="0"/>
              <a:t> </a:t>
            </a:r>
            <a:r>
              <a:rPr lang="en-US" altLang="zh-CN" sz="2800" i="1" dirty="0">
                <a:sym typeface="Symbol" panose="05050102010706020507" pitchFamily="18" charset="2"/>
              </a:rPr>
              <a:t></a:t>
            </a:r>
            <a:r>
              <a:rPr lang="en-US" altLang="zh-CN" sz="2800" baseline="-30000" dirty="0"/>
              <a:t>2</a:t>
            </a:r>
            <a:r>
              <a:rPr lang="en-US" altLang="zh-CN" sz="2800" i="1" dirty="0"/>
              <a:t> </a:t>
            </a:r>
            <a:endParaRPr lang="en-US" altLang="zh-CN" sz="2800" dirty="0">
              <a:latin typeface="宋体" panose="02010600030101010101" pitchFamily="2" charset="-122"/>
            </a:endParaRPr>
          </a:p>
          <a:p>
            <a:pPr lvl="1"/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递归下降的问题</a:t>
            </a:r>
            <a:r>
              <a:rPr lang="en-US" altLang="zh-CN" dirty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70537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>
                <a:latin typeface="宋体" panose="02010600030101010101" pitchFamily="2" charset="-122"/>
              </a:rPr>
              <a:t>例</a:t>
            </a:r>
            <a:r>
              <a:rPr lang="zh-CN" altLang="en-US" dirty="0">
                <a:latin typeface="宋体" panose="02010600030101010101" pitchFamily="2" charset="-122"/>
                <a:ea typeface="黑体" panose="02010609060101010101" pitchFamily="49" charset="-122"/>
              </a:rPr>
              <a:t> </a:t>
            </a:r>
            <a:r>
              <a:rPr lang="zh-CN" altLang="en-US" dirty="0">
                <a:latin typeface="宋体" panose="02010600030101010101" pitchFamily="2" charset="-122"/>
              </a:rPr>
              <a:t>悬空</a:t>
            </a:r>
            <a:r>
              <a:rPr lang="en-US" altLang="zh-CN" i="1" dirty="0"/>
              <a:t>else</a:t>
            </a:r>
            <a:r>
              <a:rPr lang="zh-CN" altLang="en-US" dirty="0">
                <a:latin typeface="宋体" panose="02010600030101010101" pitchFamily="2" charset="-122"/>
              </a:rPr>
              <a:t>的文法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else 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  |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stmt</a:t>
            </a:r>
            <a:endParaRPr lang="en-US" altLang="zh-CN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  | other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zh-CN" altLang="en-US" dirty="0">
                <a:latin typeface="宋体" panose="02010600030101010101" pitchFamily="2" charset="-122"/>
              </a:rPr>
              <a:t>	提左因子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/>
              <a:t>		</a:t>
            </a:r>
            <a:r>
              <a:rPr lang="en-US" altLang="zh-CN" i="1" dirty="0"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if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expr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then </a:t>
            </a:r>
            <a:r>
              <a:rPr lang="en-US" altLang="zh-CN" i="1" dirty="0">
                <a:solidFill>
                  <a:srgbClr val="0000FF"/>
                </a:solidFill>
                <a:latin typeface="Times New Roman" panose="02020603050405020304" pitchFamily="18" charset="0"/>
              </a:rPr>
              <a:t>stmt</a:t>
            </a:r>
            <a:r>
              <a:rPr lang="en-US" altLang="zh-CN" dirty="0">
                <a:solidFill>
                  <a:srgbClr val="0000FF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optional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else_part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  | other</a:t>
            </a: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i="1" dirty="0">
                <a:latin typeface="Times New Roman" panose="02020603050405020304" pitchFamily="18" charset="0"/>
              </a:rPr>
              <a:t>		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optional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_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</a:rPr>
              <a:t>else_part</a:t>
            </a:r>
            <a:r>
              <a:rPr lang="en-US" altLang="zh-CN" i="1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</a:t>
            </a:r>
            <a:r>
              <a:rPr lang="en-US" altLang="zh-CN" dirty="0">
                <a:latin typeface="Times New Roman" panose="02020603050405020304" pitchFamily="18" charset="0"/>
              </a:rPr>
              <a:t> else </a:t>
            </a:r>
            <a:r>
              <a:rPr lang="en-US" altLang="zh-CN" i="1" dirty="0" err="1">
                <a:latin typeface="Times New Roman" panose="02020603050405020304" pitchFamily="18" charset="0"/>
              </a:rPr>
              <a:t>stmt</a:t>
            </a:r>
            <a:endParaRPr lang="en-US" altLang="zh-CN" dirty="0">
              <a:latin typeface="Times New Roman" panose="02020603050405020304" pitchFamily="18" charset="0"/>
            </a:endParaRPr>
          </a:p>
          <a:p>
            <a:pPr algn="just">
              <a:spcBef>
                <a:spcPct val="0"/>
              </a:spcBef>
              <a:buFontTx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		  | </a:t>
            </a:r>
            <a:r>
              <a:rPr lang="en-US" altLang="zh-CN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提左公因子</a:t>
            </a:r>
            <a:r>
              <a:rPr lang="en-US" altLang="zh-CN" dirty="0"/>
              <a:t>(</a:t>
            </a:r>
            <a:r>
              <a:rPr lang="en-US" dirty="0"/>
              <a:t>left factoring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57AE412D-4D41-46DD-9380-7DADD5BDBAC3}"/>
              </a:ext>
            </a:extLst>
          </p:cNvPr>
          <p:cNvSpPr txBox="1"/>
          <p:nvPr/>
        </p:nvSpPr>
        <p:spPr>
          <a:xfrm>
            <a:off x="4637230" y="5851545"/>
            <a:ext cx="3001821" cy="439864"/>
          </a:xfrm>
          <a:prstGeom prst="rect">
            <a:avLst/>
          </a:prstGeom>
          <a:noFill/>
          <a:ln w="12192">
            <a:solidFill>
              <a:srgbClr val="000000"/>
            </a:solidFill>
          </a:ln>
        </p:spPr>
        <p:txBody>
          <a:bodyPr vert="horz" wrap="square" lIns="0" tIns="54610" rIns="0" bIns="0" rtlCol="0">
            <a:spAutoFit/>
          </a:bodyPr>
          <a:lstStyle/>
          <a:p>
            <a:pPr marL="92075">
              <a:spcBef>
                <a:spcPts val="430"/>
              </a:spcBef>
            </a:pPr>
            <a:r>
              <a:rPr lang="zh-CN" altLang="en-US" sz="2500" b="1" dirty="0">
                <a:solidFill>
                  <a:srgbClr val="FF0000"/>
                </a:solidFill>
                <a:latin typeface="楷体"/>
                <a:cs typeface="楷体"/>
              </a:rPr>
              <a:t>算法仍然二义！！！</a:t>
            </a:r>
          </a:p>
        </p:txBody>
      </p:sp>
    </p:spTree>
    <p:extLst>
      <p:ext uri="{BB962C8B-B14F-4D97-AF65-F5344CB8AC3E}">
        <p14:creationId xmlns:p14="http://schemas.microsoft.com/office/powerpoint/2010/main" val="13307748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复杂的回溯</a:t>
            </a:r>
            <a:r>
              <a:rPr lang="en-US" altLang="zh-CN" dirty="0"/>
              <a:t>→</a:t>
            </a:r>
            <a:r>
              <a:rPr lang="zh-CN" altLang="en-US" dirty="0">
                <a:solidFill>
                  <a:srgbClr val="FF0000"/>
                </a:solidFill>
              </a:rPr>
              <a:t>代价太高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非终结符有可能有多个产生式</a:t>
            </a:r>
            <a:endParaRPr lang="en-US" altLang="zh-CN" dirty="0"/>
          </a:p>
          <a:p>
            <a:pPr lvl="1"/>
            <a:r>
              <a:rPr lang="zh-CN" altLang="en-US" dirty="0"/>
              <a:t>由于信息缺失，无法准确预测选择哪一个</a:t>
            </a:r>
            <a:endParaRPr lang="en-US" altLang="zh-CN" dirty="0"/>
          </a:p>
          <a:p>
            <a:pPr lvl="1"/>
            <a:r>
              <a:rPr lang="zh-CN" altLang="en-US" dirty="0"/>
              <a:t>考虑到往往需要对多个非终结符进行推导展开，因此尝试的路径可能呈指数级爆炸</a:t>
            </a:r>
            <a:endParaRPr lang="en-US" altLang="zh-CN" dirty="0"/>
          </a:p>
          <a:p>
            <a:r>
              <a:rPr lang="zh-CN" altLang="en-US" dirty="0"/>
              <a:t>其分析过程类似于</a:t>
            </a:r>
            <a:r>
              <a:rPr lang="en-US" altLang="zh-CN" dirty="0"/>
              <a:t>NFA</a:t>
            </a:r>
          </a:p>
          <a:p>
            <a:r>
              <a:rPr lang="zh-CN" altLang="en-US" dirty="0"/>
              <a:t>问题：是否可以构造一个类似于</a:t>
            </a:r>
            <a:r>
              <a:rPr lang="en-US" altLang="zh-CN" dirty="0"/>
              <a:t>DFA</a:t>
            </a:r>
            <a:r>
              <a:rPr lang="zh-CN" altLang="en-US" dirty="0"/>
              <a:t>的分析方法？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递归下降的问题</a:t>
            </a:r>
            <a:r>
              <a:rPr lang="en-US" altLang="zh-CN" dirty="0"/>
              <a:t>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893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 txBox="1"/>
          <p:nvPr/>
        </p:nvSpPr>
        <p:spPr>
          <a:xfrm>
            <a:off x="2185670" y="4373217"/>
            <a:ext cx="7820660" cy="22264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62500" lnSpcReduction="20000"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>
            <a:lvl1pPr algn="r" defTabSz="914400" rtl="0" eaLnBrk="1" latinLnBrk="0" hangingPunct="1">
              <a:spcBef>
                <a:spcPct val="0"/>
              </a:spcBef>
              <a:buNone/>
              <a:defRPr sz="4400" b="1" kern="120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</a:lstStyle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李 诚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国家高性能计算中心</a:t>
            </a:r>
            <a:r>
              <a:rPr lang="en-US" altLang="zh-CN" sz="3200" dirty="0">
                <a:solidFill>
                  <a:srgbClr val="000000"/>
                </a:solidFill>
              </a:rPr>
              <a:t>(</a:t>
            </a:r>
            <a:r>
              <a:rPr lang="zh-CN" altLang="en-US" sz="3200" dirty="0">
                <a:solidFill>
                  <a:srgbClr val="000000"/>
                </a:solidFill>
              </a:rPr>
              <a:t>合肥</a:t>
            </a:r>
            <a:r>
              <a:rPr lang="en-US" altLang="zh-CN" sz="3200" dirty="0">
                <a:solidFill>
                  <a:srgbClr val="000000"/>
                </a:solidFill>
              </a:rPr>
              <a:t>)</a:t>
            </a:r>
            <a:r>
              <a:rPr lang="zh-CN" altLang="en-US" sz="3200" dirty="0">
                <a:solidFill>
                  <a:srgbClr val="000000"/>
                </a:solidFill>
              </a:rPr>
              <a:t>、信息与计算机国家级实验教学示范中心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zh-CN" altLang="en-US" sz="3200" dirty="0">
                <a:solidFill>
                  <a:srgbClr val="000000"/>
                </a:solidFill>
              </a:rPr>
              <a:t>计算机科学与技术学院</a:t>
            </a:r>
            <a:endParaRPr lang="en-US" altLang="zh-CN" sz="3200" dirty="0">
              <a:solidFill>
                <a:srgbClr val="000000"/>
              </a:solidFill>
            </a:endParaRPr>
          </a:p>
          <a:p>
            <a:pPr algn="ctr">
              <a:lnSpc>
                <a:spcPct val="160000"/>
              </a:lnSpc>
              <a:defRPr/>
            </a:pPr>
            <a:r>
              <a:rPr lang="en-US" altLang="zh-CN" sz="2400" dirty="0">
                <a:solidFill>
                  <a:srgbClr val="000000"/>
                </a:solidFill>
              </a:rPr>
              <a:t>2025</a:t>
            </a:r>
            <a:r>
              <a:rPr lang="zh-CN" altLang="en-US" sz="2400" dirty="0">
                <a:solidFill>
                  <a:srgbClr val="000000"/>
                </a:solidFill>
              </a:rPr>
              <a:t>年</a:t>
            </a:r>
            <a:r>
              <a:rPr lang="en-US" altLang="zh-CN" sz="2400" dirty="0">
                <a:solidFill>
                  <a:srgbClr val="000000"/>
                </a:solidFill>
              </a:rPr>
              <a:t>03</a:t>
            </a:r>
            <a:r>
              <a:rPr lang="zh-CN" altLang="en-US" sz="2400" dirty="0">
                <a:solidFill>
                  <a:srgbClr val="000000"/>
                </a:solidFill>
              </a:rPr>
              <a:t>月</a:t>
            </a:r>
            <a:r>
              <a:rPr lang="en-US" altLang="zh-CN" sz="2400">
                <a:solidFill>
                  <a:srgbClr val="000000"/>
                </a:solidFill>
              </a:rPr>
              <a:t>06</a:t>
            </a:r>
            <a:r>
              <a:rPr lang="zh-CN" altLang="en-US" sz="2400">
                <a:solidFill>
                  <a:srgbClr val="000000"/>
                </a:solidFill>
              </a:rPr>
              <a:t>日</a:t>
            </a:r>
            <a:endParaRPr lang="zh-CN" altLang="en-US" sz="2400" dirty="0">
              <a:solidFill>
                <a:srgbClr val="00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27B8996-59F5-4D20-9D42-7546CDAC1725}"/>
              </a:ext>
            </a:extLst>
          </p:cNvPr>
          <p:cNvSpPr txBox="1"/>
          <p:nvPr/>
        </p:nvSpPr>
        <p:spPr>
          <a:xfrm>
            <a:off x="144000" y="144000"/>
            <a:ext cx="7903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2025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年春季学期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《</a:t>
            </a:r>
            <a:r>
              <a:rPr lang="zh-CN" altLang="en-US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编译工程</a:t>
            </a:r>
            <a:r>
              <a:rPr lang="en-US" altLang="zh-CN" sz="3600" b="1" dirty="0">
                <a:solidFill>
                  <a:schemeClr val="bg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》</a:t>
            </a:r>
            <a:endParaRPr lang="en-US" sz="3600" b="1" dirty="0">
              <a:solidFill>
                <a:schemeClr val="bg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A01DE7A-16C4-45F2-BF5B-612E4F5A782C}"/>
              </a:ext>
            </a:extLst>
          </p:cNvPr>
          <p:cNvSpPr txBox="1"/>
          <p:nvPr/>
        </p:nvSpPr>
        <p:spPr>
          <a:xfrm>
            <a:off x="1387017" y="2164527"/>
            <a:ext cx="9417963" cy="18825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一起努力</a:t>
            </a:r>
            <a:endParaRPr lang="en-US" altLang="zh-CN" sz="6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j-cs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zh-CN" altLang="en-US" sz="6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rPr>
              <a:t>打造国产基础软硬件体系！</a:t>
            </a:r>
          </a:p>
        </p:txBody>
      </p:sp>
    </p:spTree>
    <p:extLst>
      <p:ext uri="{BB962C8B-B14F-4D97-AF65-F5344CB8AC3E}">
        <p14:creationId xmlns:p14="http://schemas.microsoft.com/office/powerpoint/2010/main" val="121861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14225"/>
    </mc:Choice>
    <mc:Fallback xmlns="">
      <p:transition advTm="1422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/>
          <p:cNvSpPr>
            <a:spLocks noGrp="1"/>
          </p:cNvSpPr>
          <p:nvPr>
            <p:ph sz="quarter" idx="13"/>
          </p:nvPr>
        </p:nvSpPr>
        <p:spPr>
          <a:xfrm>
            <a:off x="199901" y="3682967"/>
            <a:ext cx="11792198" cy="2744552"/>
          </a:xfrm>
        </p:spPr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自顶向下与自底向上方法的区别</a:t>
            </a:r>
            <a:endParaRPr lang="en-US" altLang="zh-CN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zh-CN" altLang="en-US" dirty="0"/>
              <a:t>自顶向下分析方法</a:t>
            </a:r>
            <a:r>
              <a:rPr lang="en-US" altLang="zh-CN" dirty="0"/>
              <a:t> </a:t>
            </a:r>
          </a:p>
          <a:p>
            <a:pPr lvl="1"/>
            <a:r>
              <a:rPr lang="zh-CN" altLang="en-US" dirty="0"/>
              <a:t>递归下降分析方法</a:t>
            </a:r>
            <a:endParaRPr lang="en-US" altLang="zh-CN" dirty="0"/>
          </a:p>
          <a:p>
            <a:pPr lvl="1"/>
            <a:r>
              <a:rPr lang="zh-CN" altLang="en-US" dirty="0"/>
              <a:t>消除左递归、提取左公因子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本节提纲</a:t>
            </a:r>
            <a:endParaRPr lang="en-US" dirty="0"/>
          </a:p>
        </p:txBody>
      </p:sp>
      <p:grpSp>
        <p:nvGrpSpPr>
          <p:cNvPr id="6" name="Group 22"/>
          <p:cNvGrpSpPr>
            <a:grpSpLocks/>
          </p:cNvGrpSpPr>
          <p:nvPr/>
        </p:nvGrpSpPr>
        <p:grpSpPr bwMode="auto">
          <a:xfrm>
            <a:off x="1725612" y="1085465"/>
            <a:ext cx="8740776" cy="2476501"/>
            <a:chOff x="144" y="872"/>
            <a:chExt cx="5506" cy="1560"/>
          </a:xfrm>
        </p:grpSpPr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1108" y="1007"/>
              <a:ext cx="71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词  法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8" name="Line 5"/>
            <p:cNvSpPr>
              <a:spLocks noChangeShapeType="1"/>
            </p:cNvSpPr>
            <p:nvPr/>
          </p:nvSpPr>
          <p:spPr bwMode="auto">
            <a:xfrm flipV="1">
              <a:off x="1872" y="1160"/>
              <a:ext cx="975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Line 6"/>
            <p:cNvSpPr>
              <a:spLocks noChangeShapeType="1"/>
            </p:cNvSpPr>
            <p:nvPr/>
          </p:nvSpPr>
          <p:spPr bwMode="auto">
            <a:xfrm flipH="1" flipV="1">
              <a:off x="1824" y="1304"/>
              <a:ext cx="965" cy="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Line 7"/>
            <p:cNvSpPr>
              <a:spLocks noChangeShapeType="1"/>
            </p:cNvSpPr>
            <p:nvPr/>
          </p:nvSpPr>
          <p:spPr bwMode="auto">
            <a:xfrm>
              <a:off x="815" y="1256"/>
              <a:ext cx="29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3562" y="1269"/>
              <a:ext cx="527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Rectangle 9"/>
            <p:cNvSpPr>
              <a:spLocks noChangeArrowheads="1"/>
            </p:cNvSpPr>
            <p:nvPr/>
          </p:nvSpPr>
          <p:spPr bwMode="auto">
            <a:xfrm>
              <a:off x="1824" y="872"/>
              <a:ext cx="954" cy="3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记   号</a:t>
              </a:r>
            </a:p>
          </p:txBody>
        </p:sp>
        <p:sp>
          <p:nvSpPr>
            <p:cNvPr id="13" name="Rectangle 10"/>
            <p:cNvSpPr>
              <a:spLocks noChangeArrowheads="1"/>
            </p:cNvSpPr>
            <p:nvPr/>
          </p:nvSpPr>
          <p:spPr bwMode="auto">
            <a:xfrm>
              <a:off x="1824" y="1304"/>
              <a:ext cx="1073" cy="50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取下一个记号</a:t>
              </a:r>
            </a:p>
          </p:txBody>
        </p:sp>
        <p:sp>
          <p:nvSpPr>
            <p:cNvPr id="14" name="Rectangle 11"/>
            <p:cNvSpPr>
              <a:spLocks noChangeArrowheads="1"/>
            </p:cNvSpPr>
            <p:nvPr/>
          </p:nvSpPr>
          <p:spPr bwMode="auto">
            <a:xfrm>
              <a:off x="144" y="1103"/>
              <a:ext cx="720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源程序</a:t>
              </a:r>
            </a:p>
          </p:txBody>
        </p:sp>
        <p:sp>
          <p:nvSpPr>
            <p:cNvPr id="15" name="Rectangle 12"/>
            <p:cNvSpPr>
              <a:spLocks noChangeArrowheads="1"/>
            </p:cNvSpPr>
            <p:nvPr/>
          </p:nvSpPr>
          <p:spPr bwMode="auto">
            <a:xfrm>
              <a:off x="3470" y="1017"/>
              <a:ext cx="677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分析树</a:t>
              </a:r>
            </a:p>
          </p:txBody>
        </p:sp>
        <p:sp>
          <p:nvSpPr>
            <p:cNvPr id="16" name="Rectangle 13"/>
            <p:cNvSpPr>
              <a:spLocks noChangeArrowheads="1"/>
            </p:cNvSpPr>
            <p:nvPr/>
          </p:nvSpPr>
          <p:spPr bwMode="auto">
            <a:xfrm>
              <a:off x="4117" y="1007"/>
              <a:ext cx="827" cy="503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前端的</a:t>
              </a: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其余部分</a:t>
              </a:r>
            </a:p>
          </p:txBody>
        </p:sp>
        <p:sp>
          <p:nvSpPr>
            <p:cNvPr id="17" name="Rectangle 14"/>
            <p:cNvSpPr>
              <a:spLocks noChangeArrowheads="1"/>
            </p:cNvSpPr>
            <p:nvPr/>
          </p:nvSpPr>
          <p:spPr bwMode="auto">
            <a:xfrm>
              <a:off x="2865" y="1007"/>
              <a:ext cx="676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语法</a:t>
              </a:r>
              <a:endParaRPr lang="en-US" altLang="zh-CN" sz="2400" b="1" i="0" dirty="0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 dirty="0">
                  <a:solidFill>
                    <a:srgbClr val="0000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分析器</a:t>
              </a:r>
            </a:p>
          </p:txBody>
        </p:sp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4848" y="1016"/>
              <a:ext cx="678" cy="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tIns="10800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中间表示</a:t>
              </a: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944" y="1256"/>
              <a:ext cx="70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Rectangle 17"/>
            <p:cNvSpPr>
              <a:spLocks noChangeArrowheads="1"/>
            </p:cNvSpPr>
            <p:nvPr/>
          </p:nvSpPr>
          <p:spPr bwMode="auto">
            <a:xfrm>
              <a:off x="1872" y="1928"/>
              <a:ext cx="674" cy="504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lIns="18000" tIns="46800" rIns="18000" anchor="ctr"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zh-CN" altLang="en-US" sz="2400" b="1" i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符号表</a:t>
              </a:r>
            </a:p>
          </p:txBody>
        </p:sp>
        <p:sp>
          <p:nvSpPr>
            <p:cNvPr id="21" name="Line 18"/>
            <p:cNvSpPr>
              <a:spLocks noChangeShapeType="1"/>
            </p:cNvSpPr>
            <p:nvPr/>
          </p:nvSpPr>
          <p:spPr bwMode="auto">
            <a:xfrm>
              <a:off x="1728" y="1496"/>
              <a:ext cx="144" cy="43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Line 19"/>
            <p:cNvSpPr>
              <a:spLocks noChangeShapeType="1"/>
            </p:cNvSpPr>
            <p:nvPr/>
          </p:nvSpPr>
          <p:spPr bwMode="auto">
            <a:xfrm flipH="1">
              <a:off x="2544" y="1529"/>
              <a:ext cx="1613" cy="39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Line 21"/>
            <p:cNvSpPr>
              <a:spLocks noChangeShapeType="1"/>
            </p:cNvSpPr>
            <p:nvPr/>
          </p:nvSpPr>
          <p:spPr bwMode="auto">
            <a:xfrm flipH="1">
              <a:off x="2336" y="1525"/>
              <a:ext cx="816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 type="stealth" w="lg" len="med"/>
              <a:tailEnd type="stealth" w="lg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>
              <a:defPPr>
                <a:defRPr lang="en-US"/>
              </a:defPPr>
              <a:lvl1pPr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1pPr>
              <a:lvl2pPr marL="4572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2pPr>
              <a:lvl3pPr marL="9144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3pPr>
              <a:lvl4pPr marL="1371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4pPr>
              <a:lvl5pPr marL="18288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5pPr>
              <a:lvl6pPr marL="22860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6pPr>
              <a:lvl7pPr marL="27432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7pPr>
              <a:lvl8pPr marL="32004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8pPr>
              <a:lvl9pPr marL="3657600" algn="l" defTabSz="914400" rtl="0" eaLnBrk="1" latinLnBrk="0" hangingPunct="1">
                <a:defRPr sz="3200" i="1" kern="1200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  <a:cs typeface="+mn-cs"/>
                </a:defRPr>
              </a:lvl9pPr>
            </a:lstStyle>
            <a:p>
              <a:endParaRPr lang="en-US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747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dirty="0"/>
              <a:t>数据结构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一个输入缓冲区和向前看指针</a:t>
            </a:r>
            <a:r>
              <a:rPr lang="en-US" altLang="zh-CN" i="1" dirty="0" err="1">
                <a:solidFill>
                  <a:srgbClr val="0000FF"/>
                </a:solidFill>
                <a:latin typeface="宋体" panose="02010600030101010101" pitchFamily="2" charset="-122"/>
              </a:rPr>
              <a:t>lookahead</a:t>
            </a:r>
            <a:endParaRPr lang="en-US" altLang="zh-CN" dirty="0">
              <a:latin typeface="宋体" panose="02010600030101010101" pitchFamily="2" charset="-122"/>
            </a:endParaRPr>
          </a:p>
          <a:p>
            <a:pPr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分析过程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自左向右扫描输入串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设计一个辅助过程</a:t>
            </a:r>
            <a:r>
              <a:rPr lang="en-US" altLang="zh-CN" i="1" dirty="0">
                <a:solidFill>
                  <a:srgbClr val="0000FF"/>
                </a:solidFill>
                <a:latin typeface="宋体" panose="02010600030101010101" pitchFamily="2" charset="-122"/>
              </a:rPr>
              <a:t>match()</a:t>
            </a:r>
            <a:r>
              <a:rPr lang="zh-CN" altLang="en-US" dirty="0">
                <a:latin typeface="宋体" panose="02010600030101010101" pitchFamily="2" charset="-122"/>
              </a:rPr>
              <a:t>，将</a:t>
            </a:r>
            <a:r>
              <a:rPr lang="en-US" altLang="zh-CN" i="1" dirty="0" err="1">
                <a:solidFill>
                  <a:srgbClr val="0000FF"/>
                </a:solidFill>
                <a:latin typeface="宋体" panose="02010600030101010101" pitchFamily="2" charset="-122"/>
              </a:rPr>
              <a:t>lookahead</a:t>
            </a:r>
            <a:r>
              <a:rPr lang="zh-CN" altLang="en-US" dirty="0">
                <a:latin typeface="宋体" panose="02010600030101010101" pitchFamily="2" charset="-122"/>
              </a:rPr>
              <a:t>指向的位置与产生式迭代生成的终结符进行匹配，如匹配，将</a:t>
            </a:r>
            <a:r>
              <a:rPr lang="en-US" altLang="zh-CN" i="1" dirty="0" err="1">
                <a:solidFill>
                  <a:srgbClr val="0000FF"/>
                </a:solidFill>
                <a:latin typeface="宋体" panose="02010600030101010101" pitchFamily="2" charset="-122"/>
              </a:rPr>
              <a:t>lookahead</a:t>
            </a:r>
            <a:r>
              <a:rPr lang="zh-CN" altLang="en-US" dirty="0">
                <a:latin typeface="宋体" panose="02010600030101010101" pitchFamily="2" charset="-122"/>
              </a:rPr>
              <a:t>挪到下一个位置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zh-CN" altLang="en-US" dirty="0">
                <a:latin typeface="宋体" panose="02010600030101010101" pitchFamily="2" charset="-122"/>
              </a:rPr>
              <a:t>为每一个非终结符写一个分析过程</a:t>
            </a:r>
            <a:endParaRPr lang="zh-CN" altLang="en-US" dirty="0"/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该过程可以调用其他非终结符的过程及</a:t>
            </a:r>
            <a:r>
              <a:rPr lang="en-US" altLang="zh-CN" dirty="0">
                <a:latin typeface="宋体" panose="02010600030101010101" pitchFamily="2" charset="-122"/>
              </a:rPr>
              <a:t>match</a:t>
            </a:r>
          </a:p>
          <a:p>
            <a:pPr lvl="2">
              <a:lnSpc>
                <a:spcPct val="110000"/>
              </a:lnSpc>
              <a:spcAft>
                <a:spcPts val="600"/>
              </a:spcAft>
            </a:pPr>
            <a:r>
              <a:rPr lang="zh-CN" altLang="en-US" dirty="0">
                <a:latin typeface="宋体" panose="02010600030101010101" pitchFamily="2" charset="-122"/>
              </a:rPr>
              <a:t>这些过程可能是递归的</a:t>
            </a:r>
            <a:endParaRPr lang="en-US" altLang="zh-CN" dirty="0">
              <a:latin typeface="宋体" panose="02010600030101010101" pitchFamily="2" charset="-122"/>
            </a:endParaRPr>
          </a:p>
          <a:p>
            <a:pPr lvl="1">
              <a:lnSpc>
                <a:spcPct val="110000"/>
              </a:lnSpc>
              <a:spcAft>
                <a:spcPts val="600"/>
              </a:spcAft>
            </a:pPr>
            <a:endParaRPr lang="zh-CN" altLang="en-US" dirty="0">
              <a:latin typeface="宋体" panose="02010600030101010101" pitchFamily="2" charset="-122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9697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4717235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ym typeface="Wingdings" panose="05000000000000000000" pitchFamily="2" charset="2"/>
            </a:endParaRPr>
          </a:p>
          <a:p>
            <a:r>
              <a:rPr lang="zh-CN" altLang="en-US" sz="2800" dirty="0">
                <a:sym typeface="Wingdings" panose="05000000000000000000" pitchFamily="2" charset="2"/>
              </a:rPr>
              <a:t>分析过程：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ym typeface="Wingdings" panose="05000000000000000000" pitchFamily="2" charset="2"/>
              </a:rPr>
              <a:t>从左到右扫描输入串</a:t>
            </a:r>
            <a:endParaRPr lang="en-US" altLang="zh-CN" sz="2400" dirty="0"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>
                <a:sym typeface="Wingdings" panose="05000000000000000000" pitchFamily="2" charset="2"/>
              </a:rPr>
              <a:t>开始符号：</a:t>
            </a:r>
            <a:r>
              <a:rPr lang="en-US" altLang="zh-CN" sz="24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expr</a:t>
            </a:r>
            <a:endParaRPr lang="en-US" altLang="zh-CN" sz="2400" i="1" dirty="0"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zh-CN" altLang="en-US" sz="2400" dirty="0"/>
              <a:t>按顺序尝试产生式</a:t>
            </a:r>
            <a:endParaRPr lang="en-US" altLang="zh-CN" sz="2400" dirty="0"/>
          </a:p>
          <a:p>
            <a:endParaRPr lang="zh-CN" alt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程序模拟推导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61460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expr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3" y="4748196"/>
            <a:ext cx="1313929" cy="538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10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9207D9E-58D4-4C60-8875-DF334826C26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90005" y="1052944"/>
            <a:ext cx="11792198" cy="2447001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2800" dirty="0"/>
              <a:t>考虑以下文法：</a:t>
            </a:r>
            <a:endParaRPr lang="en-US" altLang="zh-CN" sz="28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altLang="zh-CN" sz="2400" i="1" dirty="0"/>
              <a:t>     </a:t>
            </a:r>
            <a:r>
              <a:rPr lang="en-US" altLang="zh-CN" sz="2400" i="1" dirty="0">
                <a:solidFill>
                  <a:srgbClr val="0000FF"/>
                </a:solidFill>
              </a:rPr>
              <a:t>expr</a:t>
            </a:r>
            <a:r>
              <a:rPr lang="en-US" altLang="zh-CN" sz="2400" i="1" dirty="0"/>
              <a:t> </a:t>
            </a:r>
            <a:r>
              <a:rPr lang="en-US" altLang="zh-CN" sz="2400" i="1" dirty="0">
                <a:sym typeface="Symbol" panose="05050102010706020507" pitchFamily="18" charset="2"/>
              </a:rPr>
              <a:t></a:t>
            </a:r>
            <a:r>
              <a:rPr lang="en-US" altLang="zh-CN" sz="2400" i="1" dirty="0"/>
              <a:t>   term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+ expr   </a:t>
            </a:r>
          </a:p>
          <a:p>
            <a:pPr marL="0" indent="0">
              <a:buNone/>
            </a:pPr>
            <a:r>
              <a:rPr lang="en-US" altLang="zh-CN" sz="2400" i="1" dirty="0"/>
              <a:t>                    | term - expr</a:t>
            </a:r>
          </a:p>
          <a:p>
            <a:pPr marL="0" indent="0">
              <a:buNone/>
            </a:pPr>
            <a:r>
              <a:rPr lang="en-US" altLang="zh-CN" sz="2400" i="1" dirty="0"/>
              <a:t>     term </a:t>
            </a:r>
            <a:r>
              <a:rPr lang="en-US" altLang="zh-CN" sz="2400" i="1" dirty="0">
                <a:sym typeface="Symbol" panose="05050102010706020507" pitchFamily="18" charset="2"/>
              </a:rPr>
              <a:t> </a:t>
            </a:r>
            <a:r>
              <a:rPr lang="en-US" altLang="zh-CN" sz="2400" dirty="0" err="1">
                <a:sym typeface="Symbol" panose="05050102010706020507" pitchFamily="18" charset="2"/>
              </a:rPr>
              <a:t>num</a:t>
            </a:r>
            <a:r>
              <a:rPr lang="en-US" altLang="zh-CN" sz="2400" i="1" dirty="0">
                <a:sym typeface="Symbol" panose="05050102010706020507" pitchFamily="18" charset="2"/>
              </a:rPr>
              <a:t> </a:t>
            </a:r>
            <a:r>
              <a:rPr lang="en-US" altLang="zh-CN" sz="2400" i="1" dirty="0"/>
              <a:t>| </a:t>
            </a:r>
            <a:r>
              <a:rPr lang="en-US" altLang="zh-CN" sz="2400" dirty="0"/>
              <a:t>(</a:t>
            </a:r>
            <a:r>
              <a:rPr lang="en-US" altLang="zh-CN" sz="2400" i="1" dirty="0"/>
              <a:t>expr </a:t>
            </a:r>
            <a:r>
              <a:rPr lang="en-US" altLang="zh-CN" sz="2400" dirty="0"/>
              <a:t>)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C40F5972-C148-40E2-BD52-28CA3B6FC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递归下降语法分析</a:t>
            </a:r>
            <a:r>
              <a:rPr lang="en-US" altLang="zh-CN" dirty="0"/>
              <a:t>——</a:t>
            </a:r>
            <a:r>
              <a:rPr lang="zh-CN" altLang="en-US" dirty="0"/>
              <a:t>演示过程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99C956-5B83-4009-ACD9-B460B1126F42}"/>
              </a:ext>
            </a:extLst>
          </p:cNvPr>
          <p:cNvSpPr txBox="1"/>
          <p:nvPr/>
        </p:nvSpPr>
        <p:spPr>
          <a:xfrm>
            <a:off x="6335196" y="947841"/>
            <a:ext cx="5462282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 ==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+/-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b="1" dirty="0">
              <a:solidFill>
                <a:srgbClr val="AA3731"/>
              </a:solidFill>
              <a:latin typeface="Consolas" panose="020B0609020204030204" pitchFamily="49" charset="0"/>
            </a:endParaRPr>
          </a:p>
          <a:p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         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}</a:t>
            </a: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     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(“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语法正确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altLang="zh-CN" sz="2000" dirty="0">
              <a:solidFill>
                <a:srgbClr val="7A3E9D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A3E9D"/>
                </a:solidFill>
                <a:latin typeface="Consolas" panose="020B0609020204030204" pitchFamily="49" charset="0"/>
              </a:rPr>
              <a:t>void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term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is </a:t>
            </a:r>
            <a:r>
              <a:rPr lang="en-US" altLang="zh-CN" sz="2000" b="1" dirty="0" err="1">
                <a:solidFill>
                  <a:srgbClr val="333333"/>
                </a:solidFill>
                <a:latin typeface="Consolas" panose="020B0609020204030204" pitchFamily="49" charset="0"/>
              </a:rPr>
              <a:t>num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else{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if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 err="1">
                <a:solidFill>
                  <a:srgbClr val="333333"/>
                </a:solidFill>
                <a:latin typeface="Consolas" panose="020B0609020204030204" pitchFamily="49" charset="0"/>
              </a:rPr>
              <a:t>lookahead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==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{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expr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match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('</a:t>
            </a:r>
            <a:r>
              <a:rPr lang="en-US" altLang="zh-CN" sz="2000" dirty="0">
                <a:solidFill>
                  <a:srgbClr val="448C27"/>
                </a:solidFill>
                <a:latin typeface="Consolas" panose="020B0609020204030204" pitchFamily="49" charset="0"/>
              </a:rPr>
              <a:t>)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');</a:t>
            </a:r>
            <a:endParaRPr lang="en-US" altLang="zh-CN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   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dirty="0">
                <a:solidFill>
                  <a:srgbClr val="4B69C6"/>
                </a:solidFill>
                <a:latin typeface="Consolas" panose="020B0609020204030204" pitchFamily="49" charset="0"/>
              </a:rPr>
              <a:t>else</a:t>
            </a:r>
            <a:r>
              <a:rPr lang="en-US" altLang="zh-CN" sz="2000" dirty="0">
                <a:solidFill>
                  <a:srgbClr val="333333"/>
                </a:solidFill>
                <a:latin typeface="Consolas" panose="020B0609020204030204" pitchFamily="49" charset="0"/>
              </a:rPr>
              <a:t> </a:t>
            </a:r>
            <a:r>
              <a:rPr lang="en-US" altLang="zh-CN" sz="2000" b="1" dirty="0">
                <a:solidFill>
                  <a:srgbClr val="AA3731"/>
                </a:solidFill>
                <a:latin typeface="Consolas" panose="020B0609020204030204" pitchFamily="49" charset="0"/>
              </a:rPr>
              <a:t>report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("</a:t>
            </a:r>
            <a:r>
              <a:rPr lang="zh-CN" altLang="en-US" sz="2000" dirty="0">
                <a:solidFill>
                  <a:srgbClr val="448C27"/>
                </a:solidFill>
                <a:latin typeface="Consolas" panose="020B0609020204030204" pitchFamily="49" charset="0"/>
              </a:rPr>
              <a:t>语法错误</a:t>
            </a:r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");}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  <a:p>
            <a:r>
              <a:rPr lang="en-US" altLang="zh-CN" sz="2000" dirty="0">
                <a:solidFill>
                  <a:srgbClr val="777777"/>
                </a:solidFill>
                <a:latin typeface="Consolas" panose="020B0609020204030204" pitchFamily="49" charset="0"/>
              </a:rPr>
              <a:t>}</a:t>
            </a:r>
            <a:endParaRPr lang="zh-CN" altLang="en-US" sz="2000" dirty="0">
              <a:solidFill>
                <a:srgbClr val="333333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92387" y="3964402"/>
          <a:ext cx="2193160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632">
                  <a:extLst>
                    <a:ext uri="{9D8B030D-6E8A-4147-A177-3AD203B41FA5}">
                      <a16:colId xmlns:a16="http://schemas.microsoft.com/office/drawing/2014/main" val="52128952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800627739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1033066581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921962588"/>
                    </a:ext>
                  </a:extLst>
                </a:gridCol>
                <a:gridCol w="438632">
                  <a:extLst>
                    <a:ext uri="{9D8B030D-6E8A-4147-A177-3AD203B41FA5}">
                      <a16:colId xmlns:a16="http://schemas.microsoft.com/office/drawing/2014/main" val="3788059517"/>
                    </a:ext>
                  </a:extLst>
                </a:gridCol>
              </a:tblGrid>
              <a:tr h="387731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/>
                        <a:t>（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/>
                        <a:t>-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584761"/>
                  </a:ext>
                </a:extLst>
              </a:tr>
            </a:tbl>
          </a:graphicData>
        </a:graphic>
      </p:graphicFrame>
      <p:pic>
        <p:nvPicPr>
          <p:cNvPr id="8" name="图片 7" descr="File:PointingHand.svg - Wikipedia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833" y="4748196"/>
            <a:ext cx="1313929" cy="538821"/>
          </a:xfrm>
          <a:prstGeom prst="rect">
            <a:avLst/>
          </a:prstGeom>
        </p:spPr>
      </p:pic>
      <p:pic>
        <p:nvPicPr>
          <p:cNvPr id="7" name="图片 6" descr="Language Sign Gesture · Free vector graphic on Pixabay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0431" y="1052944"/>
            <a:ext cx="991812" cy="519668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3517252" y="3170093"/>
            <a:ext cx="2839579" cy="3334471"/>
            <a:chOff x="8300985" y="2966201"/>
            <a:chExt cx="2839579" cy="3334471"/>
          </a:xfrm>
        </p:grpSpPr>
        <p:sp>
          <p:nvSpPr>
            <p:cNvPr id="12" name="Rectangle 69"/>
            <p:cNvSpPr>
              <a:spLocks noChangeArrowheads="1"/>
            </p:cNvSpPr>
            <p:nvPr/>
          </p:nvSpPr>
          <p:spPr bwMode="auto">
            <a:xfrm>
              <a:off x="9260095" y="2966201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rgbClr val="0000FF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19" name="Rectangle 72"/>
            <p:cNvSpPr>
              <a:spLocks noChangeArrowheads="1"/>
            </p:cNvSpPr>
            <p:nvPr/>
          </p:nvSpPr>
          <p:spPr bwMode="auto">
            <a:xfrm>
              <a:off x="9158535" y="357334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1" name="Rectangle 73"/>
            <p:cNvSpPr>
              <a:spLocks noChangeArrowheads="1"/>
            </p:cNvSpPr>
            <p:nvPr/>
          </p:nvSpPr>
          <p:spPr bwMode="auto">
            <a:xfrm>
              <a:off x="9390270" y="4825365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-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2" name="Rectangle 72"/>
            <p:cNvSpPr>
              <a:spLocks noChangeArrowheads="1"/>
            </p:cNvSpPr>
            <p:nvPr/>
          </p:nvSpPr>
          <p:spPr bwMode="auto">
            <a:xfrm>
              <a:off x="10330654" y="4184904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)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3" name="Rectangle 73"/>
            <p:cNvSpPr>
              <a:spLocks noChangeArrowheads="1"/>
            </p:cNvSpPr>
            <p:nvPr/>
          </p:nvSpPr>
          <p:spPr bwMode="auto">
            <a:xfrm>
              <a:off x="8490572" y="4184110"/>
              <a:ext cx="36830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(</a:t>
              </a:r>
              <a:endParaRPr lang="zh-CN" altLang="en-US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4" name="Rectangle 69"/>
            <p:cNvSpPr>
              <a:spLocks noChangeArrowheads="1"/>
            </p:cNvSpPr>
            <p:nvPr/>
          </p:nvSpPr>
          <p:spPr bwMode="auto">
            <a:xfrm>
              <a:off x="9200243" y="4184110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25" name="Rectangle 86"/>
            <p:cNvSpPr>
              <a:spLocks noChangeArrowheads="1"/>
            </p:cNvSpPr>
            <p:nvPr/>
          </p:nvSpPr>
          <p:spPr bwMode="auto">
            <a:xfrm>
              <a:off x="8300985" y="5328072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6" name="Rectangle 86"/>
            <p:cNvSpPr>
              <a:spLocks noChangeArrowheads="1"/>
            </p:cNvSpPr>
            <p:nvPr/>
          </p:nvSpPr>
          <p:spPr bwMode="auto">
            <a:xfrm>
              <a:off x="10013146" y="5819660"/>
              <a:ext cx="706841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i="0" dirty="0" err="1">
                  <a:solidFill>
                    <a:schemeClr val="bg1"/>
                  </a:solidFill>
                  <a:latin typeface="Times New Roman" panose="02020603050405020304" pitchFamily="18" charset="0"/>
                </a:rPr>
                <a:t>num</a:t>
              </a:r>
              <a:endParaRPr lang="en-US" altLang="zh-CN" sz="2400" b="1" i="0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7" name="Line 85"/>
            <p:cNvSpPr>
              <a:spLocks noChangeShapeType="1"/>
            </p:cNvSpPr>
            <p:nvPr/>
          </p:nvSpPr>
          <p:spPr bwMode="auto">
            <a:xfrm>
              <a:off x="9504981" y="3392176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8" name="Line 70"/>
            <p:cNvSpPr>
              <a:spLocks noChangeShapeType="1"/>
            </p:cNvSpPr>
            <p:nvPr/>
          </p:nvSpPr>
          <p:spPr bwMode="auto">
            <a:xfrm flipH="1">
              <a:off x="8733200" y="393411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29" name="Line 71"/>
            <p:cNvSpPr>
              <a:spLocks noChangeShapeType="1"/>
            </p:cNvSpPr>
            <p:nvPr/>
          </p:nvSpPr>
          <p:spPr bwMode="auto">
            <a:xfrm>
              <a:off x="9675855" y="393077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0" name="Line 85"/>
            <p:cNvSpPr>
              <a:spLocks noChangeShapeType="1"/>
            </p:cNvSpPr>
            <p:nvPr/>
          </p:nvSpPr>
          <p:spPr bwMode="auto">
            <a:xfrm>
              <a:off x="9484173" y="391962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8729518" y="4589422"/>
              <a:ext cx="608225" cy="287007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>
              <a:off x="9672173" y="4586086"/>
              <a:ext cx="592543" cy="300046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3" name="Line 85"/>
            <p:cNvSpPr>
              <a:spLocks noChangeShapeType="1"/>
            </p:cNvSpPr>
            <p:nvPr/>
          </p:nvSpPr>
          <p:spPr bwMode="auto">
            <a:xfrm>
              <a:off x="9480491" y="4574937"/>
              <a:ext cx="0" cy="324000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4" name="Rectangle 72"/>
            <p:cNvSpPr>
              <a:spLocks noChangeArrowheads="1"/>
            </p:cNvSpPr>
            <p:nvPr/>
          </p:nvSpPr>
          <p:spPr bwMode="auto">
            <a:xfrm>
              <a:off x="8372550" y="4826159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5" name="Line 85"/>
            <p:cNvSpPr>
              <a:spLocks noChangeShapeType="1"/>
            </p:cNvSpPr>
            <p:nvPr/>
          </p:nvSpPr>
          <p:spPr bwMode="auto">
            <a:xfrm>
              <a:off x="8635871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6" name="Rectangle 69"/>
            <p:cNvSpPr>
              <a:spLocks noChangeArrowheads="1"/>
            </p:cNvSpPr>
            <p:nvPr/>
          </p:nvSpPr>
          <p:spPr bwMode="auto">
            <a:xfrm>
              <a:off x="10052241" y="4825365"/>
              <a:ext cx="628650" cy="4810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</a:rPr>
                <a:t>expr</a:t>
              </a:r>
            </a:p>
          </p:txBody>
        </p:sp>
        <p:sp>
          <p:nvSpPr>
            <p:cNvPr id="37" name="Rectangle 72"/>
            <p:cNvSpPr>
              <a:spLocks noChangeArrowheads="1"/>
            </p:cNvSpPr>
            <p:nvPr/>
          </p:nvSpPr>
          <p:spPr bwMode="auto">
            <a:xfrm>
              <a:off x="9961611" y="5328866"/>
              <a:ext cx="809910" cy="479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254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18000" tIns="10800" rIns="18000" bIns="10800"/>
            <a:lstStyle>
              <a:lvl1pPr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1pPr>
              <a:lvl2pPr marL="742950" indent="-28575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2pPr>
              <a:lvl3pPr marL="11430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3pPr>
              <a:lvl4pPr marL="16002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4pPr>
              <a:lvl5pPr marL="2057400" indent="-228600"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 i="1">
                  <a:solidFill>
                    <a:schemeClr val="tx1"/>
                  </a:solidFill>
                  <a:latin typeface="Courier New" panose="02070309020205020404" pitchFamily="49" charset="0"/>
                  <a:ea typeface="宋体" panose="02010600030101010101" pitchFamily="2" charset="-122"/>
                </a:defRPr>
              </a:lvl9pPr>
            </a:lstStyle>
            <a:p>
              <a:pPr algn="just">
                <a:spcBef>
                  <a:spcPct val="0"/>
                </a:spcBef>
                <a:buFontTx/>
                <a:buNone/>
              </a:pPr>
              <a:r>
                <a:rPr lang="en-US" altLang="zh-CN" sz="2400" b="1" dirty="0">
                  <a:solidFill>
                    <a:schemeClr val="bg1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term</a:t>
              </a:r>
              <a:endParaRPr lang="zh-CN" altLang="en-US" sz="2400" b="1" dirty="0">
                <a:solidFill>
                  <a:schemeClr val="bg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" name="Line 85"/>
            <p:cNvSpPr>
              <a:spLocks noChangeShapeType="1"/>
            </p:cNvSpPr>
            <p:nvPr/>
          </p:nvSpPr>
          <p:spPr bwMode="auto">
            <a:xfrm>
              <a:off x="10366566" y="5221004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  <p:sp>
          <p:nvSpPr>
            <p:cNvPr id="39" name="Line 85"/>
            <p:cNvSpPr>
              <a:spLocks noChangeShapeType="1"/>
            </p:cNvSpPr>
            <p:nvPr/>
          </p:nvSpPr>
          <p:spPr bwMode="auto">
            <a:xfrm>
              <a:off x="10366566" y="5686629"/>
              <a:ext cx="0" cy="174625"/>
            </a:xfrm>
            <a:prstGeom prst="line">
              <a:avLst/>
            </a:prstGeom>
            <a:noFill/>
            <a:ln w="2540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6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1834119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13919</TotalTime>
  <Words>4940</Words>
  <Application>Microsoft Office PowerPoint</Application>
  <PresentationFormat>宽屏</PresentationFormat>
  <Paragraphs>1076</Paragraphs>
  <Slides>44</Slides>
  <Notes>32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44</vt:i4>
      </vt:variant>
    </vt:vector>
  </HeadingPairs>
  <TitlesOfParts>
    <vt:vector size="56" baseType="lpstr">
      <vt:lpstr>等线</vt:lpstr>
      <vt:lpstr>楷体</vt:lpstr>
      <vt:lpstr>宋体</vt:lpstr>
      <vt:lpstr>微软雅黑</vt:lpstr>
      <vt:lpstr>Arial</vt:lpstr>
      <vt:lpstr>Calibri</vt:lpstr>
      <vt:lpstr>Consolas</vt:lpstr>
      <vt:lpstr>Gill Sans MT</vt:lpstr>
      <vt:lpstr>Symbol</vt:lpstr>
      <vt:lpstr>Times New Roman</vt:lpstr>
      <vt:lpstr>Wingdings</vt:lpstr>
      <vt:lpstr>1_Office 主题​​</vt:lpstr>
      <vt:lpstr>PowerPoint 演示文稿</vt:lpstr>
      <vt:lpstr>本节提纲</vt:lpstr>
      <vt:lpstr>语法分析的主要方法</vt:lpstr>
      <vt:lpstr>语法分析的主要方法</vt:lpstr>
      <vt:lpstr>本节提纲</vt:lpstr>
      <vt:lpstr>递归下降语法分析</vt:lpstr>
      <vt:lpstr>递归下降语法分析——程序模拟推导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递归下降语法分析——演示过程</vt:lpstr>
      <vt:lpstr>本节提纲</vt:lpstr>
      <vt:lpstr>递归下降的问题1</vt:lpstr>
      <vt:lpstr>递归下降的问题1</vt:lpstr>
      <vt:lpstr>递归下降的问题1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</vt:lpstr>
      <vt:lpstr>消除左递归的推广</vt:lpstr>
      <vt:lpstr>消除间接左递归</vt:lpstr>
      <vt:lpstr>消除间接左递归</vt:lpstr>
      <vt:lpstr>递归下降的问题2</vt:lpstr>
      <vt:lpstr>提左公因子(left factoring）</vt:lpstr>
      <vt:lpstr>递归下降的问题3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Cheng Li</dc:creator>
  <cp:lastModifiedBy>Cheng Li</cp:lastModifiedBy>
  <cp:revision>1314</cp:revision>
  <cp:lastPrinted>2018-07-10T14:59:54Z</cp:lastPrinted>
  <dcterms:created xsi:type="dcterms:W3CDTF">2013-05-07T11:05:13Z</dcterms:created>
  <dcterms:modified xsi:type="dcterms:W3CDTF">2025-03-06T03:20:46Z</dcterms:modified>
</cp:coreProperties>
</file>