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648" r:id="rId1"/>
    <p:sldMasterId id="2147483651" r:id="rId2"/>
  </p:sldMasterIdLst>
  <p:notesMasterIdLst>
    <p:notesMasterId r:id="rId71"/>
  </p:notesMasterIdLst>
  <p:sldIdLst>
    <p:sldId id="483" r:id="rId3"/>
    <p:sldId id="5967" r:id="rId4"/>
    <p:sldId id="2511" r:id="rId5"/>
    <p:sldId id="2569" r:id="rId6"/>
    <p:sldId id="2525" r:id="rId7"/>
    <p:sldId id="5969" r:id="rId8"/>
    <p:sldId id="5970" r:id="rId9"/>
    <p:sldId id="5976" r:id="rId10"/>
    <p:sldId id="5977" r:id="rId11"/>
    <p:sldId id="5978" r:id="rId12"/>
    <p:sldId id="5979" r:id="rId13"/>
    <p:sldId id="5980" r:id="rId14"/>
    <p:sldId id="5981" r:id="rId15"/>
    <p:sldId id="5982" r:id="rId16"/>
    <p:sldId id="5983" r:id="rId17"/>
    <p:sldId id="5984" r:id="rId18"/>
    <p:sldId id="5985" r:id="rId19"/>
    <p:sldId id="5986" r:id="rId20"/>
    <p:sldId id="5987" r:id="rId21"/>
    <p:sldId id="5988" r:id="rId22"/>
    <p:sldId id="5989" r:id="rId23"/>
    <p:sldId id="2728" r:id="rId24"/>
    <p:sldId id="2849" r:id="rId25"/>
    <p:sldId id="2819" r:id="rId26"/>
    <p:sldId id="2810" r:id="rId27"/>
    <p:sldId id="2811" r:id="rId28"/>
    <p:sldId id="2645" r:id="rId29"/>
    <p:sldId id="2799" r:id="rId30"/>
    <p:sldId id="2644" r:id="rId31"/>
    <p:sldId id="2817" r:id="rId32"/>
    <p:sldId id="2818" r:id="rId33"/>
    <p:sldId id="2800" r:id="rId34"/>
    <p:sldId id="2647" r:id="rId35"/>
    <p:sldId id="2850" r:id="rId36"/>
    <p:sldId id="2851" r:id="rId37"/>
    <p:sldId id="2852" r:id="rId38"/>
    <p:sldId id="2853" r:id="rId39"/>
    <p:sldId id="2821" r:id="rId40"/>
    <p:sldId id="2822" r:id="rId41"/>
    <p:sldId id="2823" r:id="rId42"/>
    <p:sldId id="2650" r:id="rId43"/>
    <p:sldId id="2824" r:id="rId44"/>
    <p:sldId id="2825" r:id="rId45"/>
    <p:sldId id="2812" r:id="rId46"/>
    <p:sldId id="2826" r:id="rId47"/>
    <p:sldId id="2827" r:id="rId48"/>
    <p:sldId id="2828" r:id="rId49"/>
    <p:sldId id="2829" r:id="rId50"/>
    <p:sldId id="2854" r:id="rId51"/>
    <p:sldId id="2830" r:id="rId52"/>
    <p:sldId id="2831" r:id="rId53"/>
    <p:sldId id="2832" r:id="rId54"/>
    <p:sldId id="2833" r:id="rId55"/>
    <p:sldId id="2654" r:id="rId56"/>
    <p:sldId id="2835" r:id="rId57"/>
    <p:sldId id="2836" r:id="rId58"/>
    <p:sldId id="2837" r:id="rId59"/>
    <p:sldId id="2840" r:id="rId60"/>
    <p:sldId id="2841" r:id="rId61"/>
    <p:sldId id="2842" r:id="rId62"/>
    <p:sldId id="2843" r:id="rId63"/>
    <p:sldId id="2838" r:id="rId64"/>
    <p:sldId id="2845" r:id="rId65"/>
    <p:sldId id="2816" r:id="rId66"/>
    <p:sldId id="2844" r:id="rId67"/>
    <p:sldId id="2646" r:id="rId68"/>
    <p:sldId id="2809" r:id="rId69"/>
    <p:sldId id="5964" r:id="rId70"/>
  </p:sldIdLst>
  <p:sldSz cx="12192000" cy="6858000"/>
  <p:notesSz cx="8686800" cy="4683125"/>
  <p:custDataLst>
    <p:tags r:id="rId7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472C4"/>
    <a:srgbClr val="005DAA"/>
    <a:srgbClr val="FFE957"/>
    <a:srgbClr val="DE8C68"/>
    <a:srgbClr val="5E8579"/>
    <a:srgbClr val="56A36C"/>
    <a:srgbClr val="56676C"/>
    <a:srgbClr val="993300"/>
    <a:srgbClr val="CC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81473" autoAdjust="0"/>
  </p:normalViewPr>
  <p:slideViewPr>
    <p:cSldViewPr snapToGrid="0" snapToObjects="1">
      <p:cViewPr>
        <p:scale>
          <a:sx n="50" d="100"/>
          <a:sy n="50" d="100"/>
        </p:scale>
        <p:origin x="1934" y="691"/>
      </p:cViewPr>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3764280" cy="234970"/>
          </a:xfrm>
          <a:prstGeom prst="rect">
            <a:avLst/>
          </a:prstGeom>
        </p:spPr>
        <p:txBody>
          <a:bodyPr vert="horz" lIns="76276" tIns="38138" rIns="76276" bIns="38138" rtlCol="0"/>
          <a:lstStyle>
            <a:lvl1pPr algn="l">
              <a:defRPr sz="1000" b="0" i="0">
                <a:latin typeface="微软雅黑" panose="020B0503020204020204" pitchFamily="34" charset="-122"/>
                <a:ea typeface="微软雅黑" panose="020B0503020204020204" pitchFamily="34" charset="-122"/>
              </a:defRPr>
            </a:lvl1pPr>
          </a:lstStyle>
          <a:p>
            <a:endParaRPr kumimoji="1" lang="zh-CN" altLang="en-US"/>
          </a:p>
        </p:txBody>
      </p:sp>
      <p:sp>
        <p:nvSpPr>
          <p:cNvPr id="3" name="日期占位符 2"/>
          <p:cNvSpPr>
            <a:spLocks noGrp="1"/>
          </p:cNvSpPr>
          <p:nvPr>
            <p:ph type="dt" idx="1"/>
          </p:nvPr>
        </p:nvSpPr>
        <p:spPr>
          <a:xfrm>
            <a:off x="4920512" y="2"/>
            <a:ext cx="3764280" cy="234970"/>
          </a:xfrm>
          <a:prstGeom prst="rect">
            <a:avLst/>
          </a:prstGeom>
        </p:spPr>
        <p:txBody>
          <a:bodyPr vert="horz" lIns="76276" tIns="38138" rIns="76276" bIns="38138" rtlCol="0"/>
          <a:lstStyle>
            <a:lvl1pPr algn="r">
              <a:defRPr sz="1000" b="0" i="0">
                <a:latin typeface="微软雅黑" panose="020B0503020204020204" pitchFamily="34" charset="-122"/>
                <a:ea typeface="微软雅黑" panose="020B0503020204020204" pitchFamily="34" charset="-122"/>
              </a:defRPr>
            </a:lvl1pPr>
          </a:lstStyle>
          <a:p>
            <a:fld id="{A4EE0DFE-2151-1541-A19C-E085BE693E30}" type="datetimeFigureOut">
              <a:rPr kumimoji="1" lang="zh-CN" altLang="en-US" smtClean="0"/>
              <a:t>2025/3/19</a:t>
            </a:fld>
            <a:endParaRPr kumimoji="1" lang="zh-CN" altLang="en-US"/>
          </a:p>
        </p:txBody>
      </p:sp>
      <p:sp>
        <p:nvSpPr>
          <p:cNvPr id="4" name="幻灯片图像占位符 3"/>
          <p:cNvSpPr>
            <a:spLocks noGrp="1" noRot="1" noChangeAspect="1"/>
          </p:cNvSpPr>
          <p:nvPr>
            <p:ph type="sldImg" idx="2"/>
          </p:nvPr>
        </p:nvSpPr>
        <p:spPr>
          <a:xfrm>
            <a:off x="2938463" y="585788"/>
            <a:ext cx="2809875" cy="1581150"/>
          </a:xfrm>
          <a:prstGeom prst="rect">
            <a:avLst/>
          </a:prstGeom>
          <a:noFill/>
          <a:ln w="12700">
            <a:solidFill>
              <a:prstClr val="black"/>
            </a:solidFill>
          </a:ln>
        </p:spPr>
        <p:txBody>
          <a:bodyPr vert="horz" lIns="76276" tIns="38138" rIns="76276" bIns="38138" rtlCol="0" anchor="ctr"/>
          <a:lstStyle/>
          <a:p>
            <a:endParaRPr lang="zh-CN" altLang="en-US"/>
          </a:p>
        </p:txBody>
      </p:sp>
      <p:sp>
        <p:nvSpPr>
          <p:cNvPr id="5" name="备注占位符 4"/>
          <p:cNvSpPr>
            <a:spLocks noGrp="1"/>
          </p:cNvSpPr>
          <p:nvPr>
            <p:ph type="body" sz="quarter" idx="3"/>
          </p:nvPr>
        </p:nvSpPr>
        <p:spPr>
          <a:xfrm>
            <a:off x="868681" y="2253754"/>
            <a:ext cx="6949440" cy="1843981"/>
          </a:xfrm>
          <a:prstGeom prst="rect">
            <a:avLst/>
          </a:prstGeom>
        </p:spPr>
        <p:txBody>
          <a:bodyPr vert="horz" lIns="76276" tIns="38138" rIns="76276" bIns="38138"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4448158"/>
            <a:ext cx="3764280" cy="234969"/>
          </a:xfrm>
          <a:prstGeom prst="rect">
            <a:avLst/>
          </a:prstGeom>
        </p:spPr>
        <p:txBody>
          <a:bodyPr vert="horz" lIns="76276" tIns="38138" rIns="76276" bIns="38138" rtlCol="0" anchor="b"/>
          <a:lstStyle>
            <a:lvl1pPr algn="l">
              <a:defRPr sz="1000" b="0" i="0">
                <a:latin typeface="微软雅黑" panose="020B0503020204020204" pitchFamily="34" charset="-122"/>
                <a:ea typeface="微软雅黑" panose="020B0503020204020204" pitchFamily="34" charset="-122"/>
              </a:defRPr>
            </a:lvl1pPr>
          </a:lstStyle>
          <a:p>
            <a:endParaRPr kumimoji="1" lang="zh-CN" altLang="en-US"/>
          </a:p>
        </p:txBody>
      </p:sp>
      <p:sp>
        <p:nvSpPr>
          <p:cNvPr id="7" name="灯片编号占位符 6"/>
          <p:cNvSpPr>
            <a:spLocks noGrp="1"/>
          </p:cNvSpPr>
          <p:nvPr>
            <p:ph type="sldNum" sz="quarter" idx="5"/>
          </p:nvPr>
        </p:nvSpPr>
        <p:spPr>
          <a:xfrm>
            <a:off x="4920512" y="4448158"/>
            <a:ext cx="3764280" cy="234969"/>
          </a:xfrm>
          <a:prstGeom prst="rect">
            <a:avLst/>
          </a:prstGeom>
        </p:spPr>
        <p:txBody>
          <a:bodyPr vert="horz" lIns="76276" tIns="38138" rIns="76276" bIns="38138" rtlCol="0" anchor="b"/>
          <a:lstStyle>
            <a:lvl1pPr algn="r">
              <a:defRPr sz="1000" b="0" i="0">
                <a:latin typeface="微软雅黑" panose="020B0503020204020204" pitchFamily="34" charset="-122"/>
                <a:ea typeface="微软雅黑" panose="020B0503020204020204" pitchFamily="34" charset="-122"/>
              </a:defRPr>
            </a:lvl1pPr>
          </a:lstStyle>
          <a:p>
            <a:fld id="{897543C0-C65B-C54E-A8E3-E165236D7AFF}"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sz="2800" dirty="0"/>
            </a:br>
            <a:endParaRPr lang="en-US" altLang="zh-CN" sz="2800" dirty="0"/>
          </a:p>
        </p:txBody>
      </p:sp>
      <p:sp>
        <p:nvSpPr>
          <p:cNvPr id="4" name="灯片编号占位符 3"/>
          <p:cNvSpPr>
            <a:spLocks noGrp="1"/>
          </p:cNvSpPr>
          <p:nvPr>
            <p:ph type="sldNum" sz="quarter" idx="10"/>
          </p:nvPr>
        </p:nvSpPr>
        <p:spPr/>
        <p:txBody>
          <a:bodyPr/>
          <a:lstStyle/>
          <a:p>
            <a:fld id="{00F0FDD1-5445-47D8-99AF-E17C10F84B5D}" type="slidenum">
              <a:rPr lang="zh-CN" altLang="en-US" smtClean="0"/>
              <a:pPr/>
              <a:t>1</a:t>
            </a:fld>
            <a:endParaRPr lang="zh-CN" altLang="en-US"/>
          </a:p>
        </p:txBody>
      </p:sp>
    </p:spTree>
    <p:extLst>
      <p:ext uri="{BB962C8B-B14F-4D97-AF65-F5344CB8AC3E}">
        <p14:creationId xmlns:p14="http://schemas.microsoft.com/office/powerpoint/2010/main" val="1278541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16</a:t>
            </a:fld>
            <a:endParaRPr kumimoji="1" lang="zh-CN" altLang="en-US"/>
          </a:p>
        </p:txBody>
      </p:sp>
    </p:spTree>
    <p:extLst>
      <p:ext uri="{BB962C8B-B14F-4D97-AF65-F5344CB8AC3E}">
        <p14:creationId xmlns:p14="http://schemas.microsoft.com/office/powerpoint/2010/main" val="3639362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17</a:t>
            </a:fld>
            <a:endParaRPr kumimoji="1" lang="zh-CN" altLang="en-US"/>
          </a:p>
        </p:txBody>
      </p:sp>
    </p:spTree>
    <p:extLst>
      <p:ext uri="{BB962C8B-B14F-4D97-AF65-F5344CB8AC3E}">
        <p14:creationId xmlns:p14="http://schemas.microsoft.com/office/powerpoint/2010/main" val="2320242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1" dirty="0">
                <a:solidFill>
                  <a:srgbClr val="5C6370"/>
                </a:solidFill>
                <a:effectLst/>
                <a:latin typeface="Source Code Pro" panose="020B0509030403020204" pitchFamily="49" charset="0"/>
              </a:rPr>
              <a:t>//</a:t>
            </a:r>
            <a:r>
              <a:rPr lang="zh-CN" altLang="en-US" b="0" i="1" dirty="0">
                <a:solidFill>
                  <a:srgbClr val="5C6370"/>
                </a:solidFill>
                <a:effectLst/>
                <a:latin typeface="Source Code Pro" panose="020B0509030403020204" pitchFamily="49" charset="0"/>
              </a:rPr>
              <a:t>注意如果</a:t>
            </a:r>
            <a:r>
              <a:rPr lang="en-US" altLang="zh-CN" b="0" i="1" dirty="0" err="1">
                <a:solidFill>
                  <a:srgbClr val="5C6370"/>
                </a:solidFill>
                <a:effectLst/>
                <a:latin typeface="Source Code Pro" panose="020B0509030403020204" pitchFamily="49" charset="0"/>
              </a:rPr>
              <a:t>arr</a:t>
            </a:r>
            <a:r>
              <a:rPr lang="zh-CN" altLang="en-US" b="0" i="1" dirty="0">
                <a:solidFill>
                  <a:srgbClr val="5C6370"/>
                </a:solidFill>
                <a:effectLst/>
                <a:latin typeface="Source Code Pro" panose="020B0509030403020204" pitchFamily="49" charset="0"/>
              </a:rPr>
              <a:t>为空不可直接</a:t>
            </a:r>
            <a:r>
              <a:rPr lang="en-US" altLang="zh-CN" b="0" i="1" dirty="0" err="1">
                <a:solidFill>
                  <a:srgbClr val="5C6370"/>
                </a:solidFill>
                <a:effectLst/>
                <a:latin typeface="Source Code Pro" panose="020B0509030403020204" pitchFamily="49" charset="0"/>
              </a:rPr>
              <a:t>arr</a:t>
            </a:r>
            <a:r>
              <a:rPr lang="en-US" altLang="zh-CN" b="0" i="1" dirty="0">
                <a:solidFill>
                  <a:srgbClr val="5C6370"/>
                </a:solidFill>
                <a:effectLst/>
                <a:latin typeface="Source Code Pro" panose="020B0509030403020204" pitchFamily="49" charset="0"/>
              </a:rPr>
              <a:t>[0]</a:t>
            </a:r>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18</a:t>
            </a:fld>
            <a:endParaRPr kumimoji="1" lang="zh-CN" altLang="en-US"/>
          </a:p>
        </p:txBody>
      </p:sp>
    </p:spTree>
    <p:extLst>
      <p:ext uri="{BB962C8B-B14F-4D97-AF65-F5344CB8AC3E}">
        <p14:creationId xmlns:p14="http://schemas.microsoft.com/office/powerpoint/2010/main" val="2791195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1" dirty="0">
                <a:solidFill>
                  <a:srgbClr val="5C6370"/>
                </a:solidFill>
                <a:effectLst/>
                <a:latin typeface="Source Code Pro" panose="020B0509030403020204" pitchFamily="49" charset="0"/>
              </a:rPr>
              <a:t>//</a:t>
            </a:r>
            <a:r>
              <a:rPr lang="zh-CN" altLang="en-US" b="0" i="1" dirty="0">
                <a:solidFill>
                  <a:srgbClr val="5C6370"/>
                </a:solidFill>
                <a:effectLst/>
                <a:latin typeface="Source Code Pro" panose="020B0509030403020204" pitchFamily="49" charset="0"/>
              </a:rPr>
              <a:t>注意如果</a:t>
            </a:r>
            <a:r>
              <a:rPr lang="en-US" altLang="zh-CN" b="0" i="1" dirty="0" err="1">
                <a:solidFill>
                  <a:srgbClr val="5C6370"/>
                </a:solidFill>
                <a:effectLst/>
                <a:latin typeface="Source Code Pro" panose="020B0509030403020204" pitchFamily="49" charset="0"/>
              </a:rPr>
              <a:t>arr</a:t>
            </a:r>
            <a:r>
              <a:rPr lang="zh-CN" altLang="en-US" b="0" i="1" dirty="0">
                <a:solidFill>
                  <a:srgbClr val="5C6370"/>
                </a:solidFill>
                <a:effectLst/>
                <a:latin typeface="Source Code Pro" panose="020B0509030403020204" pitchFamily="49" charset="0"/>
              </a:rPr>
              <a:t>为空不可直接</a:t>
            </a:r>
            <a:r>
              <a:rPr lang="en-US" altLang="zh-CN" b="0" i="1" dirty="0" err="1">
                <a:solidFill>
                  <a:srgbClr val="5C6370"/>
                </a:solidFill>
                <a:effectLst/>
                <a:latin typeface="Source Code Pro" panose="020B0509030403020204" pitchFamily="49" charset="0"/>
              </a:rPr>
              <a:t>arr</a:t>
            </a:r>
            <a:r>
              <a:rPr lang="en-US" altLang="zh-CN" b="0" i="1" dirty="0">
                <a:solidFill>
                  <a:srgbClr val="5C6370"/>
                </a:solidFill>
                <a:effectLst/>
                <a:latin typeface="Source Code Pro" panose="020B0509030403020204" pitchFamily="49" charset="0"/>
              </a:rPr>
              <a:t>[0]</a:t>
            </a:r>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19</a:t>
            </a:fld>
            <a:endParaRPr kumimoji="1" lang="zh-CN" altLang="en-US"/>
          </a:p>
        </p:txBody>
      </p:sp>
    </p:spTree>
    <p:extLst>
      <p:ext uri="{BB962C8B-B14F-4D97-AF65-F5344CB8AC3E}">
        <p14:creationId xmlns:p14="http://schemas.microsoft.com/office/powerpoint/2010/main" val="367359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vector</a:t>
            </a:r>
            <a:r>
              <a:rPr lang="zh-CN" altLang="en-US" b="0" i="0" dirty="0">
                <a:solidFill>
                  <a:srgbClr val="4D4D4D"/>
                </a:solidFill>
                <a:effectLst/>
                <a:latin typeface="-apple-system"/>
              </a:rPr>
              <a:t>作为容器有着动态数组的功能，当加入的数据大于</a:t>
            </a:r>
            <a:r>
              <a:rPr lang="en-US" altLang="zh-CN" b="0" i="0" dirty="0">
                <a:solidFill>
                  <a:srgbClr val="4D4D4D"/>
                </a:solidFill>
                <a:effectLst/>
                <a:latin typeface="-apple-system"/>
              </a:rPr>
              <a:t>vector</a:t>
            </a:r>
            <a:r>
              <a:rPr lang="zh-CN" altLang="en-US" b="0" i="0" dirty="0">
                <a:solidFill>
                  <a:srgbClr val="4D4D4D"/>
                </a:solidFill>
                <a:effectLst/>
                <a:latin typeface="-apple-system"/>
              </a:rPr>
              <a:t>容量</a:t>
            </a:r>
            <a:r>
              <a:rPr lang="en-US" altLang="zh-CN" b="0" i="0" dirty="0">
                <a:solidFill>
                  <a:srgbClr val="4D4D4D"/>
                </a:solidFill>
                <a:effectLst/>
                <a:latin typeface="-apple-system"/>
              </a:rPr>
              <a:t>(capacity)</a:t>
            </a:r>
            <a:r>
              <a:rPr lang="zh-CN" altLang="en-US" b="0" i="0" dirty="0">
                <a:solidFill>
                  <a:srgbClr val="4D4D4D"/>
                </a:solidFill>
                <a:effectLst/>
                <a:latin typeface="-apple-system"/>
              </a:rPr>
              <a:t>时会</a:t>
            </a:r>
            <a:r>
              <a:rPr lang="zh-CN" altLang="en-US" b="1" i="0" dirty="0">
                <a:solidFill>
                  <a:srgbClr val="4D4D4D"/>
                </a:solidFill>
                <a:effectLst/>
                <a:latin typeface="-apple-system"/>
              </a:rPr>
              <a:t>自动扩容</a:t>
            </a:r>
            <a:r>
              <a:rPr lang="zh-CN" altLang="en-US" b="0" i="0" dirty="0">
                <a:solidFill>
                  <a:srgbClr val="4D4D4D"/>
                </a:solidFill>
                <a:effectLst/>
                <a:latin typeface="-apple-system"/>
              </a:rPr>
              <a:t>，系统会自动申请一片更大的空间，把原来的数据拷贝过去，释放原来的内存空间。</a:t>
            </a:r>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20</a:t>
            </a:fld>
            <a:endParaRPr kumimoji="1" lang="zh-CN" altLang="en-US"/>
          </a:p>
        </p:txBody>
      </p:sp>
    </p:spTree>
    <p:extLst>
      <p:ext uri="{BB962C8B-B14F-4D97-AF65-F5344CB8AC3E}">
        <p14:creationId xmlns:p14="http://schemas.microsoft.com/office/powerpoint/2010/main" val="3007822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在</a:t>
            </a:r>
            <a:r>
              <a:rPr lang="en-US" altLang="zh-CN" b="0" i="0" dirty="0">
                <a:effectLst/>
                <a:latin typeface="-apple-system"/>
              </a:rPr>
              <a:t>capacity</a:t>
            </a:r>
            <a:r>
              <a:rPr lang="zh-CN" altLang="en-US" b="0" i="0" dirty="0">
                <a:effectLst/>
                <a:latin typeface="-apple-system"/>
              </a:rPr>
              <a:t>等于</a:t>
            </a:r>
            <a:r>
              <a:rPr lang="en-US" altLang="zh-CN" b="0" i="0" dirty="0">
                <a:effectLst/>
                <a:latin typeface="-apple-system"/>
              </a:rPr>
              <a:t>size</a:t>
            </a:r>
            <a:r>
              <a:rPr lang="zh-CN" altLang="en-US" b="0" i="0" dirty="0">
                <a:effectLst/>
                <a:latin typeface="-apple-system"/>
              </a:rPr>
              <a:t>时，下一次插入操作时</a:t>
            </a:r>
            <a:r>
              <a:rPr lang="en-US" altLang="zh-CN" b="0" i="0" dirty="0">
                <a:effectLst/>
                <a:latin typeface="-apple-system"/>
              </a:rPr>
              <a:t>vector</a:t>
            </a:r>
            <a:r>
              <a:rPr lang="zh-CN" altLang="en-US" b="0" i="0" dirty="0">
                <a:effectLst/>
                <a:latin typeface="-apple-system"/>
              </a:rPr>
              <a:t>就以</a:t>
            </a:r>
            <a:r>
              <a:rPr lang="en-US" altLang="zh-CN" b="0" i="0" dirty="0">
                <a:effectLst/>
                <a:latin typeface="-apple-system"/>
              </a:rPr>
              <a:t>2</a:t>
            </a:r>
            <a:r>
              <a:rPr lang="zh-CN" altLang="en-US" b="0" i="0" dirty="0">
                <a:effectLst/>
                <a:latin typeface="-apple-system"/>
              </a:rPr>
              <a:t>倍开始扩容。</a:t>
            </a:r>
            <a:endParaRPr lang="en-US" altLang="zh-CN" b="0" i="0" dirty="0">
              <a:effectLst/>
              <a:latin typeface="-apple-system"/>
            </a:endParaRPr>
          </a:p>
          <a:p>
            <a:r>
              <a:rPr lang="zh-CN" altLang="en-US" b="0" i="0" dirty="0">
                <a:solidFill>
                  <a:srgbClr val="4D4D4D"/>
                </a:solidFill>
                <a:effectLst/>
                <a:latin typeface="-apple-system"/>
              </a:rPr>
              <a:t>扩容时在插入时元素需要进行判断的，所以在</a:t>
            </a:r>
            <a:r>
              <a:rPr lang="en-US" altLang="zh-CN" b="0" i="0" dirty="0">
                <a:solidFill>
                  <a:srgbClr val="4D4D4D"/>
                </a:solidFill>
                <a:effectLst/>
                <a:latin typeface="-apple-system"/>
              </a:rPr>
              <a:t>vector</a:t>
            </a:r>
            <a:r>
              <a:rPr lang="zh-CN" altLang="en-US" b="0" i="0" dirty="0">
                <a:solidFill>
                  <a:srgbClr val="4D4D4D"/>
                </a:solidFill>
                <a:effectLst/>
                <a:latin typeface="-apple-system"/>
              </a:rPr>
              <a:t>的方法如：</a:t>
            </a:r>
            <a:r>
              <a:rPr lang="en-US" altLang="zh-CN" b="0" i="0" dirty="0" err="1">
                <a:solidFill>
                  <a:srgbClr val="4D4D4D"/>
                </a:solidFill>
                <a:effectLst/>
                <a:latin typeface="-apple-system"/>
              </a:rPr>
              <a:t>push_back</a:t>
            </a:r>
            <a:r>
              <a:rPr lang="zh-CN" altLang="en-US" b="0" i="0" dirty="0">
                <a:solidFill>
                  <a:srgbClr val="4D4D4D"/>
                </a:solidFill>
                <a:effectLst/>
                <a:latin typeface="-apple-system"/>
              </a:rPr>
              <a:t>、</a:t>
            </a:r>
            <a:r>
              <a:rPr lang="en-US" altLang="zh-CN" b="0" i="0" dirty="0">
                <a:solidFill>
                  <a:srgbClr val="4D4D4D"/>
                </a:solidFill>
                <a:effectLst/>
                <a:latin typeface="-apple-system"/>
              </a:rPr>
              <a:t>insert</a:t>
            </a:r>
            <a:r>
              <a:rPr lang="zh-CN" altLang="en-US" b="0" i="0" dirty="0">
                <a:solidFill>
                  <a:srgbClr val="4D4D4D"/>
                </a:solidFill>
                <a:effectLst/>
                <a:latin typeface="-apple-system"/>
              </a:rPr>
              <a:t>中都有用到扩容。</a:t>
            </a:r>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21</a:t>
            </a:fld>
            <a:endParaRPr kumimoji="1" lang="zh-CN" altLang="en-US"/>
          </a:p>
        </p:txBody>
      </p:sp>
    </p:spTree>
    <p:extLst>
      <p:ext uri="{BB962C8B-B14F-4D97-AF65-F5344CB8AC3E}">
        <p14:creationId xmlns:p14="http://schemas.microsoft.com/office/powerpoint/2010/main" val="11040982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23</a:t>
            </a:fld>
            <a:endParaRPr kumimoji="1" lang="zh-CN" altLang="en-US"/>
          </a:p>
        </p:txBody>
      </p:sp>
    </p:spTree>
    <p:extLst>
      <p:ext uri="{BB962C8B-B14F-4D97-AF65-F5344CB8AC3E}">
        <p14:creationId xmlns:p14="http://schemas.microsoft.com/office/powerpoint/2010/main" val="2517610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27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34</a:t>
            </a:fld>
            <a:endParaRPr kumimoji="1" lang="zh-CN" altLang="en-US"/>
          </a:p>
        </p:txBody>
      </p:sp>
    </p:spTree>
    <p:extLst>
      <p:ext uri="{BB962C8B-B14F-4D97-AF65-F5344CB8AC3E}">
        <p14:creationId xmlns:p14="http://schemas.microsoft.com/office/powerpoint/2010/main" val="2679297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35</a:t>
            </a:fld>
            <a:endParaRPr kumimoji="1" lang="zh-CN" altLang="en-US"/>
          </a:p>
        </p:txBody>
      </p:sp>
    </p:spTree>
    <p:extLst>
      <p:ext uri="{BB962C8B-B14F-4D97-AF65-F5344CB8AC3E}">
        <p14:creationId xmlns:p14="http://schemas.microsoft.com/office/powerpoint/2010/main" val="1721490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5</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36</a:t>
            </a:fld>
            <a:endParaRPr kumimoji="1" lang="zh-CN" altLang="en-US"/>
          </a:p>
        </p:txBody>
      </p:sp>
    </p:spTree>
    <p:extLst>
      <p:ext uri="{BB962C8B-B14F-4D97-AF65-F5344CB8AC3E}">
        <p14:creationId xmlns:p14="http://schemas.microsoft.com/office/powerpoint/2010/main" val="375614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37</a:t>
            </a:fld>
            <a:endParaRPr kumimoji="1" lang="zh-CN" altLang="en-US"/>
          </a:p>
        </p:txBody>
      </p:sp>
    </p:spTree>
    <p:extLst>
      <p:ext uri="{BB962C8B-B14F-4D97-AF65-F5344CB8AC3E}">
        <p14:creationId xmlns:p14="http://schemas.microsoft.com/office/powerpoint/2010/main" val="2371834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讲完演示</a:t>
            </a:r>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41</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42</a:t>
            </a:fld>
            <a:endParaRPr kumimoji="1" lang="zh-CN" altLang="en-US"/>
          </a:p>
        </p:txBody>
      </p:sp>
    </p:spTree>
    <p:extLst>
      <p:ext uri="{BB962C8B-B14F-4D97-AF65-F5344CB8AC3E}">
        <p14:creationId xmlns:p14="http://schemas.microsoft.com/office/powerpoint/2010/main" val="151049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effectLst/>
                <a:latin typeface="Times New Roman" panose="02020603050405020304" pitchFamily="18" charset="0"/>
              </a:rPr>
              <a:t>static_cast</a:t>
            </a:r>
            <a:r>
              <a:rPr lang="zh-CN" altLang="zh-CN" sz="1800" dirty="0">
                <a:effectLst/>
                <a:latin typeface="Times New Roman" panose="02020603050405020304" pitchFamily="18" charset="0"/>
                <a:ea typeface="等线" panose="02010600030101010101" pitchFamily="2" charset="-122"/>
                <a:cs typeface="Times New Roman" panose="02020603050405020304" pitchFamily="18" charset="0"/>
              </a:rPr>
              <a:t>不能用于无关类型之间的转换，因为这些转换都是有风险的，</a:t>
            </a:r>
            <a:endParaRPr lang="en-US" altLang="zh-CN" sz="1800" dirty="0">
              <a:effectLst/>
              <a:latin typeface="Times New Roman" panose="02020603050405020304" pitchFamily="18" charset="0"/>
              <a:ea typeface="等线" panose="02010600030101010101" pitchFamily="2" charset="-122"/>
              <a:cs typeface="Times New Roman" panose="02020603050405020304" pitchFamily="18" charset="0"/>
            </a:endParaRP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int *</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转</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double *</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Inst *</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转</a:t>
            </a:r>
            <a:r>
              <a:rPr lang="en-US" altLang="zh-CN" sz="1800" b="1" dirty="0">
                <a:effectLst/>
                <a:latin typeface="Times New Roman" panose="02020603050405020304" pitchFamily="18" charset="0"/>
                <a:ea typeface="宋体" panose="02010600030101010101" pitchFamily="2" charset="-122"/>
                <a:cs typeface="宋体" panose="02010600030101010101" pitchFamily="2" charset="-122"/>
              </a:rPr>
              <a:t>int *</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等。</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不同类型的数据存储格式不一样，长度也不一样，用</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类型的指针指向</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类型的数据后，会按照</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类型的方式来处理数据：如果是读取操作，可能会得到一堆没有意义的值；如果是写入操作，可能会使</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类型的数据遭到破坏，当再次以</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类型的方式读取数据时会得到一堆没有意义的值。</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int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和指针之间的转换。将一个具体的地址赋值给指针变量是非常危险的，因为该地址上的内存可能没有分配，也可能没有读写权限。</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43</a:t>
            </a:fld>
            <a:endParaRPr kumimoji="1" lang="zh-CN" altLang="en-US"/>
          </a:p>
        </p:txBody>
      </p:sp>
    </p:spTree>
    <p:extLst>
      <p:ext uri="{BB962C8B-B14F-4D97-AF65-F5344CB8AC3E}">
        <p14:creationId xmlns:p14="http://schemas.microsoft.com/office/powerpoint/2010/main" val="3243014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44</a:t>
            </a:fld>
            <a:endParaRPr kumimoji="1" lang="zh-CN" altLang="en-US"/>
          </a:p>
        </p:txBody>
      </p:sp>
    </p:spTree>
    <p:extLst>
      <p:ext uri="{BB962C8B-B14F-4D97-AF65-F5344CB8AC3E}">
        <p14:creationId xmlns:p14="http://schemas.microsoft.com/office/powerpoint/2010/main" val="419357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45</a:t>
            </a:fld>
            <a:endParaRPr kumimoji="1" lang="zh-CN" altLang="en-US"/>
          </a:p>
        </p:txBody>
      </p:sp>
    </p:spTree>
    <p:extLst>
      <p:ext uri="{BB962C8B-B14F-4D97-AF65-F5344CB8AC3E}">
        <p14:creationId xmlns:p14="http://schemas.microsoft.com/office/powerpoint/2010/main" val="9470210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6670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因为向上转型始终是安全的，所以不用进行任何运行期间的检查，</a:t>
            </a:r>
            <a:r>
              <a:rPr lang="en-US" altLang="zh-CN" sz="1800" dirty="0" err="1">
                <a:effectLst/>
                <a:latin typeface="Times New Roman" panose="02020603050405020304" pitchFamily="18" charset="0"/>
                <a:ea typeface="宋体" panose="02010600030101010101" pitchFamily="2" charset="-122"/>
                <a:cs typeface="宋体" panose="02010600030101010101" pitchFamily="2" charset="-122"/>
              </a:rPr>
              <a:t>dynamic_cast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effectLst/>
                <a:latin typeface="Times New Roman" panose="02020603050405020304" pitchFamily="18" charset="0"/>
                <a:ea typeface="宋体" panose="02010600030101010101" pitchFamily="2" charset="-122"/>
                <a:cs typeface="宋体" panose="02010600030101010101" pitchFamily="2" charset="-122"/>
              </a:rPr>
              <a:t>static_cast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两种转换方式都可以使用。向上转型的例子示意如图</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 4‑4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所示，其中派生类指针</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pd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被向上转型为基类指针并赋值给</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pb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46</a:t>
            </a:fld>
            <a:endParaRPr kumimoji="1" lang="zh-CN" altLang="en-US"/>
          </a:p>
        </p:txBody>
      </p:sp>
    </p:spTree>
    <p:extLst>
      <p:ext uri="{BB962C8B-B14F-4D97-AF65-F5344CB8AC3E}">
        <p14:creationId xmlns:p14="http://schemas.microsoft.com/office/powerpoint/2010/main" val="568092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47</a:t>
            </a:fld>
            <a:endParaRPr kumimoji="1" lang="zh-CN" altLang="en-US"/>
          </a:p>
        </p:txBody>
      </p:sp>
    </p:spTree>
    <p:extLst>
      <p:ext uri="{BB962C8B-B14F-4D97-AF65-F5344CB8AC3E}">
        <p14:creationId xmlns:p14="http://schemas.microsoft.com/office/powerpoint/2010/main" val="1590273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48</a:t>
            </a:fld>
            <a:endParaRPr kumimoji="1" lang="zh-CN" altLang="en-US"/>
          </a:p>
        </p:txBody>
      </p:sp>
    </p:spTree>
    <p:extLst>
      <p:ext uri="{BB962C8B-B14F-4D97-AF65-F5344CB8AC3E}">
        <p14:creationId xmlns:p14="http://schemas.microsoft.com/office/powerpoint/2010/main" val="421611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通过迭代器访问从</a:t>
            </a:r>
            <a:r>
              <a:rPr lang="en-US" altLang="zh-CN" dirty="0"/>
              <a:t>begin()</a:t>
            </a:r>
            <a:r>
              <a:rPr lang="zh-CN" altLang="en-US" dirty="0"/>
              <a:t>到</a:t>
            </a:r>
            <a:r>
              <a:rPr lang="en-US" altLang="zh-CN" dirty="0"/>
              <a:t>end()</a:t>
            </a:r>
            <a:r>
              <a:rPr lang="zh-CN" altLang="en-US" dirty="0"/>
              <a:t>，需要定义</a:t>
            </a:r>
            <a:r>
              <a:rPr lang="en-US" altLang="zh-CN" dirty="0"/>
              <a:t>iterator</a:t>
            </a:r>
            <a:r>
              <a:rPr lang="zh-CN" altLang="en-US" dirty="0"/>
              <a:t>，当然可以用</a:t>
            </a:r>
            <a:r>
              <a:rPr lang="en-US" altLang="zh-CN" dirty="0"/>
              <a:t>auto</a:t>
            </a:r>
            <a:r>
              <a:rPr lang="zh-CN" altLang="en-US" dirty="0"/>
              <a:t>替代。</a:t>
            </a:r>
            <a:r>
              <a:rPr lang="en-US" altLang="zh-CN" dirty="0"/>
              <a:t>begin()</a:t>
            </a:r>
            <a:r>
              <a:rPr lang="zh-CN" altLang="en-US" dirty="0"/>
              <a:t>表示第一个元素，而</a:t>
            </a:r>
            <a:r>
              <a:rPr lang="en-US" altLang="zh-CN" dirty="0"/>
              <a:t>end()</a:t>
            </a:r>
            <a:r>
              <a:rPr lang="zh-CN" altLang="en-US" dirty="0"/>
              <a:t>不是最后一个元素，</a:t>
            </a:r>
            <a:r>
              <a:rPr lang="en-US" altLang="zh-CN" dirty="0"/>
              <a:t>end()</a:t>
            </a:r>
            <a:r>
              <a:rPr lang="zh-CN" altLang="en-US" dirty="0"/>
              <a:t>是最后一个元素的前一个位置。</a:t>
            </a:r>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9</a:t>
            </a:fld>
            <a:endParaRPr kumimoji="1" lang="zh-CN" altLang="en-US"/>
          </a:p>
        </p:txBody>
      </p:sp>
    </p:spTree>
    <p:extLst>
      <p:ext uri="{BB962C8B-B14F-4D97-AF65-F5344CB8AC3E}">
        <p14:creationId xmlns:p14="http://schemas.microsoft.com/office/powerpoint/2010/main" val="277021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49</a:t>
            </a:fld>
            <a:endParaRPr kumimoji="1" lang="zh-CN" altLang="en-US"/>
          </a:p>
        </p:txBody>
      </p:sp>
    </p:spTree>
    <p:extLst>
      <p:ext uri="{BB962C8B-B14F-4D97-AF65-F5344CB8AC3E}">
        <p14:creationId xmlns:p14="http://schemas.microsoft.com/office/powerpoint/2010/main" val="1599420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50</a:t>
            </a:fld>
            <a:endParaRPr kumimoji="1" lang="zh-CN" altLang="en-US"/>
          </a:p>
        </p:txBody>
      </p:sp>
    </p:spTree>
    <p:extLst>
      <p:ext uri="{BB962C8B-B14F-4D97-AF65-F5344CB8AC3E}">
        <p14:creationId xmlns:p14="http://schemas.microsoft.com/office/powerpoint/2010/main" val="1991896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52</a:t>
            </a:fld>
            <a:endParaRPr kumimoji="1" lang="zh-CN" altLang="en-US"/>
          </a:p>
        </p:txBody>
      </p:sp>
    </p:spTree>
    <p:extLst>
      <p:ext uri="{BB962C8B-B14F-4D97-AF65-F5344CB8AC3E}">
        <p14:creationId xmlns:p14="http://schemas.microsoft.com/office/powerpoint/2010/main" val="32520031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53</a:t>
            </a:fld>
            <a:endParaRPr kumimoji="1" lang="zh-CN" altLang="en-US"/>
          </a:p>
        </p:txBody>
      </p:sp>
    </p:spTree>
    <p:extLst>
      <p:ext uri="{BB962C8B-B14F-4D97-AF65-F5344CB8AC3E}">
        <p14:creationId xmlns:p14="http://schemas.microsoft.com/office/powerpoint/2010/main" val="3712517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55</a:t>
            </a:fld>
            <a:endParaRPr kumimoji="1" lang="zh-CN" altLang="en-US"/>
          </a:p>
        </p:txBody>
      </p:sp>
    </p:spTree>
    <p:extLst>
      <p:ext uri="{BB962C8B-B14F-4D97-AF65-F5344CB8AC3E}">
        <p14:creationId xmlns:p14="http://schemas.microsoft.com/office/powerpoint/2010/main" val="1046423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56</a:t>
            </a:fld>
            <a:endParaRPr kumimoji="1" lang="zh-CN" altLang="en-US"/>
          </a:p>
        </p:txBody>
      </p:sp>
    </p:spTree>
    <p:extLst>
      <p:ext uri="{BB962C8B-B14F-4D97-AF65-F5344CB8AC3E}">
        <p14:creationId xmlns:p14="http://schemas.microsoft.com/office/powerpoint/2010/main" val="3105210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4D4D4D"/>
                </a:solidFill>
                <a:effectLst/>
                <a:latin typeface="-apple-system"/>
              </a:rPr>
              <a:t>get</a:t>
            </a:r>
            <a:r>
              <a:rPr lang="en-US" altLang="zh-CN" b="0" i="0" dirty="0">
                <a:solidFill>
                  <a:srgbClr val="4D4D4D"/>
                </a:solidFill>
                <a:effectLst/>
                <a:latin typeface="-apple-system"/>
              </a:rPr>
              <a:t>() </a:t>
            </a:r>
            <a:r>
              <a:rPr lang="zh-CN" altLang="en-US" b="0" i="0" dirty="0">
                <a:solidFill>
                  <a:srgbClr val="4D4D4D"/>
                </a:solidFill>
                <a:effectLst/>
                <a:latin typeface="-apple-system"/>
              </a:rPr>
              <a:t>获取智能指针托管的指针地址</a:t>
            </a:r>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62</a:t>
            </a:fld>
            <a:endParaRPr kumimoji="1" lang="zh-CN" altLang="en-US"/>
          </a:p>
        </p:txBody>
      </p:sp>
    </p:spTree>
    <p:extLst>
      <p:ext uri="{BB962C8B-B14F-4D97-AF65-F5344CB8AC3E}">
        <p14:creationId xmlns:p14="http://schemas.microsoft.com/office/powerpoint/2010/main" val="5868374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63</a:t>
            </a:fld>
            <a:endParaRPr kumimoji="1" lang="zh-CN" altLang="en-US"/>
          </a:p>
        </p:txBody>
      </p:sp>
    </p:spTree>
    <p:extLst>
      <p:ext uri="{BB962C8B-B14F-4D97-AF65-F5344CB8AC3E}">
        <p14:creationId xmlns:p14="http://schemas.microsoft.com/office/powerpoint/2010/main" val="27905400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64</a:t>
            </a:fld>
            <a:endParaRPr kumimoji="1" lang="zh-CN" altLang="en-US"/>
          </a:p>
        </p:txBody>
      </p:sp>
    </p:spTree>
    <p:extLst>
      <p:ext uri="{BB962C8B-B14F-4D97-AF65-F5344CB8AC3E}">
        <p14:creationId xmlns:p14="http://schemas.microsoft.com/office/powerpoint/2010/main" val="40524715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65</a:t>
            </a:fld>
            <a:endParaRPr kumimoji="1" lang="zh-CN" altLang="en-US"/>
          </a:p>
        </p:txBody>
      </p:sp>
    </p:spTree>
    <p:extLst>
      <p:ext uri="{BB962C8B-B14F-4D97-AF65-F5344CB8AC3E}">
        <p14:creationId xmlns:p14="http://schemas.microsoft.com/office/powerpoint/2010/main" val="299409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和数组类似，从下标</a:t>
            </a:r>
            <a:r>
              <a:rPr lang="en-US" altLang="zh-CN" dirty="0"/>
              <a:t>0</a:t>
            </a:r>
            <a:r>
              <a:rPr lang="zh-CN" altLang="en-US" dirty="0"/>
              <a:t>开始遍历，而不到</a:t>
            </a:r>
            <a:r>
              <a:rPr lang="en-US" altLang="zh-CN" dirty="0"/>
              <a:t>size</a:t>
            </a:r>
            <a:r>
              <a:rPr lang="zh-CN" altLang="en-US" dirty="0"/>
              <a:t>的大小。</a:t>
            </a:r>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10</a:t>
            </a:fld>
            <a:endParaRPr kumimoji="1" lang="zh-CN" altLang="en-US"/>
          </a:p>
        </p:txBody>
      </p:sp>
    </p:spTree>
    <p:extLst>
      <p:ext uri="{BB962C8B-B14F-4D97-AF65-F5344CB8AC3E}">
        <p14:creationId xmlns:p14="http://schemas.microsoft.com/office/powerpoint/2010/main" val="3494538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讲完演示</a:t>
            </a:r>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66</a:t>
            </a:fld>
            <a:endParaRPr kumimoji="1" lang="zh-CN" altLang="en-US"/>
          </a:p>
        </p:txBody>
      </p:sp>
    </p:spTree>
    <p:extLst>
      <p:ext uri="{BB962C8B-B14F-4D97-AF65-F5344CB8AC3E}">
        <p14:creationId xmlns:p14="http://schemas.microsoft.com/office/powerpoint/2010/main" val="3761650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sz="2800" dirty="0"/>
            </a:br>
            <a:endParaRPr lang="en-US" altLang="zh-CN" sz="2800" dirty="0"/>
          </a:p>
        </p:txBody>
      </p:sp>
      <p:sp>
        <p:nvSpPr>
          <p:cNvPr id="4" name="灯片编号占位符 3"/>
          <p:cNvSpPr>
            <a:spLocks noGrp="1"/>
          </p:cNvSpPr>
          <p:nvPr>
            <p:ph type="sldNum" sz="quarter" idx="10"/>
          </p:nvPr>
        </p:nvSpPr>
        <p:spPr/>
        <p:txBody>
          <a:bodyPr/>
          <a:lstStyle/>
          <a:p>
            <a:fld id="{00F0FDD1-5445-47D8-99AF-E17C10F84B5D}" type="slidenum">
              <a:rPr lang="zh-CN" altLang="en-US" smtClean="0"/>
              <a:pPr/>
              <a:t>68</a:t>
            </a:fld>
            <a:endParaRPr lang="zh-CN" altLang="en-US"/>
          </a:p>
        </p:txBody>
      </p:sp>
    </p:spTree>
    <p:extLst>
      <p:ext uri="{BB962C8B-B14F-4D97-AF65-F5344CB8AC3E}">
        <p14:creationId xmlns:p14="http://schemas.microsoft.com/office/powerpoint/2010/main" val="48737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和数组类似，从下标</a:t>
            </a:r>
            <a:r>
              <a:rPr lang="en-US" altLang="zh-CN" dirty="0"/>
              <a:t>0</a:t>
            </a:r>
            <a:r>
              <a:rPr lang="zh-CN" altLang="en-US" dirty="0"/>
              <a:t>开始遍历，而不到</a:t>
            </a:r>
            <a:r>
              <a:rPr lang="en-US" altLang="zh-CN" dirty="0"/>
              <a:t>size</a:t>
            </a:r>
            <a:r>
              <a:rPr lang="zh-CN" altLang="en-US" dirty="0"/>
              <a:t>的大小。</a:t>
            </a:r>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11</a:t>
            </a:fld>
            <a:endParaRPr kumimoji="1" lang="zh-CN" altLang="en-US"/>
          </a:p>
        </p:txBody>
      </p:sp>
    </p:spTree>
    <p:extLst>
      <p:ext uri="{BB962C8B-B14F-4D97-AF65-F5344CB8AC3E}">
        <p14:creationId xmlns:p14="http://schemas.microsoft.com/office/powerpoint/2010/main" val="73491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a:t>
            </a:r>
            <a:r>
              <a:rPr lang="en-US" altLang="zh-CN" dirty="0"/>
              <a:t>vector</a:t>
            </a:r>
            <a:r>
              <a:rPr lang="zh-CN" altLang="en-US" dirty="0"/>
              <a:t>是顺序存储的，那么和数组一样，有一个初始容量，在</a:t>
            </a:r>
            <a:r>
              <a:rPr lang="en-US" altLang="zh-CN" dirty="0"/>
              <a:t>vector</a:t>
            </a:r>
            <a:r>
              <a:rPr lang="zh-CN" altLang="en-US" dirty="0"/>
              <a:t>里就是</a:t>
            </a:r>
            <a:r>
              <a:rPr lang="en-US" altLang="zh-CN" dirty="0"/>
              <a:t>capacity</a:t>
            </a:r>
            <a:r>
              <a:rPr lang="zh-CN" altLang="en-US" dirty="0"/>
              <a:t>。</a:t>
            </a:r>
            <a:r>
              <a:rPr lang="en-US" altLang="zh-CN" dirty="0"/>
              <a:t>capacity</a:t>
            </a:r>
            <a:r>
              <a:rPr lang="zh-CN" altLang="en-US" dirty="0"/>
              <a:t>必然大于等于</a:t>
            </a:r>
            <a:r>
              <a:rPr lang="en-US" altLang="zh-CN" dirty="0"/>
              <a:t>size</a:t>
            </a:r>
            <a:r>
              <a:rPr lang="zh-CN" altLang="en-US" dirty="0"/>
              <a:t>，每次扩容时会改变，具体大小和</a:t>
            </a:r>
            <a:r>
              <a:rPr lang="en-US" altLang="zh-CN" dirty="0"/>
              <a:t>vector</a:t>
            </a:r>
            <a:r>
              <a:rPr lang="zh-CN" altLang="en-US" dirty="0"/>
              <a:t>底层实现机制有关。</a:t>
            </a:r>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12</a:t>
            </a:fld>
            <a:endParaRPr kumimoji="1" lang="zh-CN" altLang="en-US"/>
          </a:p>
        </p:txBody>
      </p:sp>
    </p:spTree>
    <p:extLst>
      <p:ext uri="{BB962C8B-B14F-4D97-AF65-F5344CB8AC3E}">
        <p14:creationId xmlns:p14="http://schemas.microsoft.com/office/powerpoint/2010/main" val="2804414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13</a:t>
            </a:fld>
            <a:endParaRPr kumimoji="1" lang="zh-CN" altLang="en-US"/>
          </a:p>
        </p:txBody>
      </p:sp>
    </p:spTree>
    <p:extLst>
      <p:ext uri="{BB962C8B-B14F-4D97-AF65-F5344CB8AC3E}">
        <p14:creationId xmlns:p14="http://schemas.microsoft.com/office/powerpoint/2010/main" val="361744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14</a:t>
            </a:fld>
            <a:endParaRPr kumimoji="1" lang="zh-CN" altLang="en-US"/>
          </a:p>
        </p:txBody>
      </p:sp>
    </p:spTree>
    <p:extLst>
      <p:ext uri="{BB962C8B-B14F-4D97-AF65-F5344CB8AC3E}">
        <p14:creationId xmlns:p14="http://schemas.microsoft.com/office/powerpoint/2010/main" val="271754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7543C0-C65B-C54E-A8E3-E165236D7AFF}" type="slidenum">
              <a:rPr kumimoji="1" lang="zh-CN" altLang="en-US" smtClean="0"/>
              <a:t>15</a:t>
            </a:fld>
            <a:endParaRPr kumimoji="1" lang="zh-CN" altLang="en-US"/>
          </a:p>
        </p:txBody>
      </p:sp>
    </p:spTree>
    <p:extLst>
      <p:ext uri="{BB962C8B-B14F-4D97-AF65-F5344CB8AC3E}">
        <p14:creationId xmlns:p14="http://schemas.microsoft.com/office/powerpoint/2010/main" val="243313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427FD09-88CF-9D44-96A3-70F37CDE5FE9}" type="datetimeFigureOut">
              <a:rPr kumimoji="1" lang="zh-CN" altLang="en-US" smtClean="0"/>
              <a:t>2025/3/19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52A2C0-4A2C-6E4A-BE17-4F11EA265707}"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8888" y="136525"/>
            <a:ext cx="9379012" cy="614913"/>
          </a:xfrm>
        </p:spPr>
        <p:txBody>
          <a:bodyPr/>
          <a:lstStyle>
            <a:lvl1pPr>
              <a:defRPr sz="3600"/>
            </a:lvl1pPr>
          </a:lstStyle>
          <a:p>
            <a:r>
              <a:rPr kumimoji="1" lang="zh-CN" altLang="en-US"/>
              <a:t>单击此处编辑母版标题样式</a:t>
            </a:r>
          </a:p>
        </p:txBody>
      </p:sp>
      <p:sp>
        <p:nvSpPr>
          <p:cNvPr id="3" name="内容占位符 2"/>
          <p:cNvSpPr>
            <a:spLocks noGrp="1"/>
          </p:cNvSpPr>
          <p:nvPr>
            <p:ph idx="1" hasCustomPrompt="1"/>
          </p:nvPr>
        </p:nvSpPr>
        <p:spPr>
          <a:xfrm>
            <a:off x="488887" y="1249378"/>
            <a:ext cx="11171976" cy="4927585"/>
          </a:xfrm>
          <a:prstGeom prst="rect">
            <a:avLst/>
          </a:prstGeom>
        </p:spPr>
        <p:txBody>
          <a:bodyPr/>
          <a:lstStyle/>
          <a:p>
            <a:r>
              <a:rPr kumimoji="1" lang="zh-CN" altLang="en-US" dirty="0"/>
              <a:t>编辑母版文本样式
第二级
第三级
第四级
第五级</a:t>
            </a:r>
          </a:p>
        </p:txBody>
      </p:sp>
      <p:sp>
        <p:nvSpPr>
          <p:cNvPr id="4" name="日期占位符 3"/>
          <p:cNvSpPr>
            <a:spLocks noGrp="1"/>
          </p:cNvSpPr>
          <p:nvPr>
            <p:ph type="dt" sz="half" idx="10"/>
          </p:nvPr>
        </p:nvSpPr>
        <p:spPr/>
        <p:txBody>
          <a:bodyPr/>
          <a:lstStyle/>
          <a:p>
            <a:fld id="{7427FD09-88CF-9D44-96A3-70F37CDE5FE9}" type="datetimeFigureOut">
              <a:rPr kumimoji="1" lang="zh-CN" altLang="en-US" smtClean="0"/>
              <a:t>2025/3/19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52A2C0-4A2C-6E4A-BE17-4F11EA265707}"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190005" y="1052944"/>
            <a:ext cx="11792198" cy="5229103"/>
          </a:xfrm>
        </p:spPr>
        <p:txBody>
          <a:bodyPr/>
          <a:lstStyle>
            <a:lvl1pPr>
              <a:lnSpc>
                <a:spcPct val="114000"/>
              </a:lnSpc>
              <a:defRPr sz="3000" baseline="0">
                <a:latin typeface="Times New Roman" panose="02020603050405020304" pitchFamily="18" charset="0"/>
              </a:defRPr>
            </a:lvl1pPr>
            <a:lvl2pPr>
              <a:lnSpc>
                <a:spcPct val="114000"/>
              </a:lnSpc>
              <a:defRPr sz="2800" baseline="0">
                <a:latin typeface="Times New Roman" panose="02020603050405020304" pitchFamily="18" charset="0"/>
                <a:ea typeface="楷体" panose="02010609060101010101" pitchFamily="49" charset="-122"/>
              </a:defRPr>
            </a:lvl2pPr>
            <a:lvl3pPr>
              <a:lnSpc>
                <a:spcPct val="114000"/>
              </a:lnSpc>
              <a:defRPr sz="2400" baseline="0">
                <a:latin typeface="Times New Roman" panose="02020603050405020304" pitchFamily="18" charset="0"/>
                <a:ea typeface="楷体" panose="02010609060101010101" pitchFamily="49" charset="-122"/>
              </a:defRPr>
            </a:lvl3pPr>
            <a:lvl4pPr>
              <a:lnSpc>
                <a:spcPct val="114000"/>
              </a:lnSpc>
              <a:defRPr sz="2400" baseline="0">
                <a:latin typeface="Times New Roman" panose="02020603050405020304" pitchFamily="18" charset="0"/>
                <a:ea typeface="楷体" panose="02010609060101010101" pitchFamily="49" charset="-122"/>
              </a:defRPr>
            </a:lvl4pPr>
            <a:lvl5pPr>
              <a:lnSpc>
                <a:spcPct val="114000"/>
              </a:lnSpc>
              <a:defRPr sz="2400" baseline="0">
                <a:latin typeface="Times New Roman" panose="02020603050405020304" pitchFamily="18" charset="0"/>
                <a:ea typeface="楷体" panose="02010609060101010101" pitchFamily="49"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Placeholder 10"/>
          <p:cNvSpPr>
            <a:spLocks noGrp="1"/>
          </p:cNvSpPr>
          <p:nvPr>
            <p:ph type="title"/>
          </p:nvPr>
        </p:nvSpPr>
        <p:spPr>
          <a:xfrm>
            <a:off x="838200" y="64655"/>
            <a:ext cx="9564584" cy="738893"/>
          </a:xfrm>
          <a:prstGeom prst="rect">
            <a:avLst/>
          </a:prstGeom>
        </p:spPr>
        <p:txBody>
          <a:bodyPr vert="horz" lIns="91440" tIns="45720" rIns="91440" bIns="45720" rtlCol="0" anchor="ctr">
            <a:normAutofit/>
          </a:bodyPr>
          <a:lstStyle>
            <a:lvl1pPr>
              <a:defRPr baseline="0">
                <a:latin typeface="Times New Roman" panose="02020603050405020304" pitchFamily="18" charset="0"/>
              </a:defRPr>
            </a:lvl1pPr>
          </a:lstStyle>
          <a:p>
            <a:r>
              <a:rPr lang="en-US" dirty="0"/>
              <a:t>Click to edit Master title style</a:t>
            </a:r>
          </a:p>
        </p:txBody>
      </p:sp>
      <p:grpSp>
        <p:nvGrpSpPr>
          <p:cNvPr id="6" name="组合 18"/>
          <p:cNvGrpSpPr>
            <a:grpSpLocks/>
          </p:cNvGrpSpPr>
          <p:nvPr userDrawn="1"/>
        </p:nvGrpSpPr>
        <p:grpSpPr bwMode="auto">
          <a:xfrm>
            <a:off x="164819" y="108495"/>
            <a:ext cx="528637" cy="580940"/>
            <a:chOff x="1131485" y="2234042"/>
            <a:chExt cx="1607262" cy="1607262"/>
          </a:xfrm>
          <a:effectLst>
            <a:outerShdw blurRad="127000" dist="50800" dir="5400000" algn="ctr" rotWithShape="0">
              <a:srgbClr val="000000">
                <a:alpha val="43137"/>
              </a:srgbClr>
            </a:outerShdw>
          </a:effectLst>
        </p:grpSpPr>
        <p:sp>
          <p:nvSpPr>
            <p:cNvPr id="8" name="椭圆 7"/>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effectLst>
                  <a:outerShdw blurRad="38100" dist="38100" dir="2700000" algn="tl">
                    <a:srgbClr val="000000">
                      <a:alpha val="43137"/>
                    </a:srgbClr>
                  </a:outerShdw>
                </a:effectLst>
              </a:endParaRPr>
            </a:p>
          </p:txBody>
        </p:sp>
        <p:sp>
          <p:nvSpPr>
            <p:cNvPr id="10" name="椭圆 9"/>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zh-CN" altLang="en-US" noProof="1">
                <a:effectLst>
                  <a:outerShdw blurRad="38100" dist="38100" dir="2700000" algn="tl">
                    <a:srgbClr val="000000">
                      <a:alpha val="43137"/>
                    </a:srgbClr>
                  </a:outerShdw>
                </a:effectLst>
              </a:endParaRPr>
            </a:p>
          </p:txBody>
        </p:sp>
        <p:sp>
          <p:nvSpPr>
            <p:cNvPr id="11" name="KSO_Shape"/>
            <p:cNvSpPr>
              <a:spLocks noChangeArrowheads="1"/>
            </p:cNvSpPr>
            <p:nvPr/>
          </p:nvSpPr>
          <p:spPr bwMode="auto">
            <a:xfrm>
              <a:off x="1480150" y="2597150"/>
              <a:ext cx="909932" cy="881046"/>
            </a:xfrm>
            <a:custGeom>
              <a:avLst/>
              <a:gdLst>
                <a:gd name="T0" fmla="*/ 85166 w 8965002"/>
                <a:gd name="T1" fmla="*/ 37181 h 8673857"/>
                <a:gd name="T2" fmla="*/ 87604 w 8965002"/>
                <a:gd name="T3" fmla="*/ 37181 h 8673857"/>
                <a:gd name="T4" fmla="*/ 91627 w 8965002"/>
                <a:gd name="T5" fmla="*/ 44813 h 8673857"/>
                <a:gd name="T6" fmla="*/ 71741 w 8965002"/>
                <a:gd name="T7" fmla="*/ 74799 h 8673857"/>
                <a:gd name="T8" fmla="*/ 67060 w 8965002"/>
                <a:gd name="T9" fmla="*/ 77123 h 8673857"/>
                <a:gd name="T10" fmla="*/ 55376 w 8965002"/>
                <a:gd name="T11" fmla="*/ 77123 h 8673857"/>
                <a:gd name="T12" fmla="*/ 55376 w 8965002"/>
                <a:gd name="T13" fmla="*/ 86576 h 8673857"/>
                <a:gd name="T14" fmla="*/ 53828 w 8965002"/>
                <a:gd name="T15" fmla="*/ 89133 h 8673857"/>
                <a:gd name="T16" fmla="*/ 52397 w 8965002"/>
                <a:gd name="T17" fmla="*/ 89482 h 8673857"/>
                <a:gd name="T18" fmla="*/ 50579 w 8965002"/>
                <a:gd name="T19" fmla="*/ 88939 h 8673857"/>
                <a:gd name="T20" fmla="*/ 41487 w 8965002"/>
                <a:gd name="T21" fmla="*/ 82779 h 8673857"/>
                <a:gd name="T22" fmla="*/ 32588 w 8965002"/>
                <a:gd name="T23" fmla="*/ 88939 h 8673857"/>
                <a:gd name="T24" fmla="*/ 29339 w 8965002"/>
                <a:gd name="T25" fmla="*/ 89133 h 8673857"/>
                <a:gd name="T26" fmla="*/ 27675 w 8965002"/>
                <a:gd name="T27" fmla="*/ 86576 h 8673857"/>
                <a:gd name="T28" fmla="*/ 27675 w 8965002"/>
                <a:gd name="T29" fmla="*/ 62944 h 8673857"/>
                <a:gd name="T30" fmla="*/ 32666 w 8965002"/>
                <a:gd name="T31" fmla="*/ 52948 h 8673857"/>
                <a:gd name="T32" fmla="*/ 34252 w 8965002"/>
                <a:gd name="T33" fmla="*/ 52522 h 8673857"/>
                <a:gd name="T34" fmla="*/ 58626 w 8965002"/>
                <a:gd name="T35" fmla="*/ 52522 h 8673857"/>
                <a:gd name="T36" fmla="*/ 55299 w 8965002"/>
                <a:gd name="T37" fmla="*/ 64803 h 8673857"/>
                <a:gd name="T38" fmla="*/ 64158 w 8965002"/>
                <a:gd name="T39" fmla="*/ 64803 h 8673857"/>
                <a:gd name="T40" fmla="*/ 85166 w 8965002"/>
                <a:gd name="T41" fmla="*/ 37181 h 8673857"/>
                <a:gd name="T42" fmla="*/ 62943 w 8965002"/>
                <a:gd name="T43" fmla="*/ 1 h 8673857"/>
                <a:gd name="T44" fmla="*/ 84463 w 8965002"/>
                <a:gd name="T45" fmla="*/ 1420 h 8673857"/>
                <a:gd name="T46" fmla="*/ 88370 w 8965002"/>
                <a:gd name="T47" fmla="*/ 9128 h 8673857"/>
                <a:gd name="T48" fmla="*/ 63960 w 8965002"/>
                <a:gd name="T49" fmla="*/ 41009 h 8673857"/>
                <a:gd name="T50" fmla="*/ 59550 w 8965002"/>
                <a:gd name="T51" fmla="*/ 43101 h 8673857"/>
                <a:gd name="T52" fmla="*/ 22760 w 8965002"/>
                <a:gd name="T53" fmla="*/ 43101 h 8673857"/>
                <a:gd name="T54" fmla="*/ 11851 w 8965002"/>
                <a:gd name="T55" fmla="*/ 56504 h 8673857"/>
                <a:gd name="T56" fmla="*/ 18543 w 8965002"/>
                <a:gd name="T57" fmla="*/ 64213 h 8673857"/>
                <a:gd name="T58" fmla="*/ 21483 w 8965002"/>
                <a:gd name="T59" fmla="*/ 64794 h 8673857"/>
                <a:gd name="T60" fmla="*/ 21483 w 8965002"/>
                <a:gd name="T61" fmla="*/ 77113 h 8673857"/>
                <a:gd name="T62" fmla="*/ 554 w 8965002"/>
                <a:gd name="T63" fmla="*/ 59022 h 8673857"/>
                <a:gd name="T64" fmla="*/ 670 w 8965002"/>
                <a:gd name="T65" fmla="*/ 48796 h 8673857"/>
                <a:gd name="T66" fmla="*/ 27982 w 8965002"/>
                <a:gd name="T67" fmla="*/ 6920 h 8673857"/>
                <a:gd name="T68" fmla="*/ 36222 w 8965002"/>
                <a:gd name="T69" fmla="*/ 2349 h 8673857"/>
                <a:gd name="T70" fmla="*/ 62943 w 8965002"/>
                <a:gd name="T71" fmla="*/ 1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endParaRPr lang="zh-CN" alt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70167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427FD09-88CF-9D44-96A3-70F37CDE5FE9}" type="datetimeFigureOut">
              <a:rPr kumimoji="1" lang="zh-CN" altLang="en-US" smtClean="0"/>
              <a:t>2025/3/19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52A2C0-4A2C-6E4A-BE17-4F11EA265707}"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8888" y="136525"/>
            <a:ext cx="9379012" cy="614913"/>
          </a:xfrm>
        </p:spPr>
        <p:txBody>
          <a:bodyPr/>
          <a:lstStyle>
            <a:lvl1pPr>
              <a:defRPr sz="3600"/>
            </a:lvl1pPr>
          </a:lstStyle>
          <a:p>
            <a:r>
              <a:rPr kumimoji="1" lang="zh-CN" altLang="en-US"/>
              <a:t>单击此处编辑母版标题样式</a:t>
            </a:r>
          </a:p>
        </p:txBody>
      </p:sp>
      <p:sp>
        <p:nvSpPr>
          <p:cNvPr id="3" name="内容占位符 2"/>
          <p:cNvSpPr>
            <a:spLocks noGrp="1"/>
          </p:cNvSpPr>
          <p:nvPr>
            <p:ph idx="1" hasCustomPrompt="1"/>
          </p:nvPr>
        </p:nvSpPr>
        <p:spPr>
          <a:xfrm>
            <a:off x="488887" y="1249378"/>
            <a:ext cx="11171976" cy="4927585"/>
          </a:xfrm>
          <a:prstGeom prst="rect">
            <a:avLst/>
          </a:prstGeom>
        </p:spPr>
        <p:txBody>
          <a:bodyPr/>
          <a:lstStyle/>
          <a:p>
            <a:r>
              <a:rPr kumimoji="1" lang="zh-CN" altLang="en-US" dirty="0"/>
              <a:t>编辑母版文本样式
第二级
第三级
第四级
第五级</a:t>
            </a:r>
          </a:p>
        </p:txBody>
      </p:sp>
      <p:sp>
        <p:nvSpPr>
          <p:cNvPr id="4" name="日期占位符 3"/>
          <p:cNvSpPr>
            <a:spLocks noGrp="1"/>
          </p:cNvSpPr>
          <p:nvPr>
            <p:ph type="dt" sz="half" idx="10"/>
          </p:nvPr>
        </p:nvSpPr>
        <p:spPr/>
        <p:txBody>
          <a:bodyPr/>
          <a:lstStyle/>
          <a:p>
            <a:fld id="{7427FD09-88CF-9D44-96A3-70F37CDE5FE9}" type="datetimeFigureOut">
              <a:rPr kumimoji="1" lang="zh-CN" altLang="en-US" smtClean="0"/>
              <a:t>2025/3/19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6C52A2C0-4A2C-6E4A-BE17-4F11EA265707}" type="slidenum">
              <a:rPr kumimoji="1" lang="zh-CN" altLang="en-US" smtClean="0"/>
              <a:t>‹#›</a:t>
            </a:fld>
            <a:endParaRPr kumimoji="1" lang="zh-CN" alt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5"/>
          <a:srcRect b="87354"/>
          <a:stretch>
            <a:fillRect/>
          </a:stretch>
        </p:blipFill>
        <p:spPr>
          <a:xfrm>
            <a:off x="-12336" y="0"/>
            <a:ext cx="12204336" cy="867266"/>
          </a:xfrm>
          <a:prstGeom prst="rect">
            <a:avLst/>
          </a:prstGeom>
        </p:spPr>
      </p:pic>
      <p:sp>
        <p:nvSpPr>
          <p:cNvPr id="2" name="标题占位符 1"/>
          <p:cNvSpPr>
            <a:spLocks noGrp="1"/>
          </p:cNvSpPr>
          <p:nvPr>
            <p:ph type="title"/>
          </p:nvPr>
        </p:nvSpPr>
        <p:spPr>
          <a:xfrm>
            <a:off x="488888" y="136525"/>
            <a:ext cx="6279557" cy="614913"/>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488887" y="1249378"/>
            <a:ext cx="11171976" cy="4927585"/>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7427FD09-88CF-9D44-96A3-70F37CDE5FE9}" type="datetimeFigureOut">
              <a:rPr kumimoji="1" lang="zh-CN" altLang="en-US" smtClean="0"/>
              <a:t>2025/3/19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微软雅黑" panose="020B0503020204020204" pitchFamily="34" charset="-122"/>
                <a:ea typeface="微软雅黑" panose="020B0503020204020204" pitchFamily="34" charset="-122"/>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6C52A2C0-4A2C-6E4A-BE17-4F11EA265707}" type="slidenum">
              <a:rPr kumimoji="1" lang="zh-CN" altLang="en-US" smtClean="0"/>
              <a:t>‹#›</a:t>
            </a:fld>
            <a:endParaRPr kumimoji="1" lang="zh-CN" altLang="en-US"/>
          </a:p>
        </p:txBody>
      </p:sp>
      <p:pic>
        <p:nvPicPr>
          <p:cNvPr id="9" name="图片 8"/>
          <p:cNvPicPr>
            <a:picLocks noChangeAspect="1"/>
          </p:cNvPicPr>
          <p:nvPr userDrawn="1"/>
        </p:nvPicPr>
        <p:blipFill>
          <a:blip r:embed="rId6"/>
          <a:stretch>
            <a:fillRect/>
          </a:stretch>
        </p:blipFill>
        <p:spPr>
          <a:xfrm>
            <a:off x="10924786" y="117785"/>
            <a:ext cx="1126503" cy="1126503"/>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txStyles>
    <p:titleStyle>
      <a:lvl1pPr algn="l" defTabSz="914400" rtl="0" eaLnBrk="1" latinLnBrk="0" hangingPunct="1">
        <a:lnSpc>
          <a:spcPct val="90000"/>
        </a:lnSpc>
        <a:spcBef>
          <a:spcPct val="0"/>
        </a:spcBef>
        <a:buNone/>
        <a:defRPr sz="36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4"/>
          <a:srcRect b="87354"/>
          <a:stretch>
            <a:fillRect/>
          </a:stretch>
        </p:blipFill>
        <p:spPr>
          <a:xfrm>
            <a:off x="-12336" y="0"/>
            <a:ext cx="12204336" cy="867266"/>
          </a:xfrm>
          <a:prstGeom prst="rect">
            <a:avLst/>
          </a:prstGeom>
        </p:spPr>
      </p:pic>
      <p:sp>
        <p:nvSpPr>
          <p:cNvPr id="2" name="标题占位符 1"/>
          <p:cNvSpPr>
            <a:spLocks noGrp="1"/>
          </p:cNvSpPr>
          <p:nvPr>
            <p:ph type="title"/>
          </p:nvPr>
        </p:nvSpPr>
        <p:spPr>
          <a:xfrm>
            <a:off x="488888" y="136525"/>
            <a:ext cx="6279557" cy="614913"/>
          </a:xfrm>
          <a:prstGeom prst="rect">
            <a:avLst/>
          </a:prstGeom>
        </p:spPr>
        <p:txBody>
          <a:bodyPr vert="horz" lIns="91440" tIns="45720" rIns="91440" bIns="45720" rtlCol="0" anchor="ctr">
            <a:noAutofit/>
          </a:bodyPr>
          <a:lstStyle/>
          <a:p>
            <a:r>
              <a:rPr kumimoji="1" lang="zh-CN" altLang="en-US" dirty="0"/>
              <a:t>单击此处编辑母版标题样式</a:t>
            </a:r>
          </a:p>
        </p:txBody>
      </p:sp>
      <p:sp>
        <p:nvSpPr>
          <p:cNvPr id="3" name="文本占位符 2"/>
          <p:cNvSpPr>
            <a:spLocks noGrp="1"/>
          </p:cNvSpPr>
          <p:nvPr>
            <p:ph type="body" idx="1"/>
          </p:nvPr>
        </p:nvSpPr>
        <p:spPr>
          <a:xfrm>
            <a:off x="488887" y="1249378"/>
            <a:ext cx="11171976" cy="4927585"/>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7427FD09-88CF-9D44-96A3-70F37CDE5FE9}" type="datetimeFigureOut">
              <a:rPr kumimoji="1" lang="zh-CN" altLang="en-US" smtClean="0"/>
              <a:t>2025/3/19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微软雅黑" panose="020B0503020204020204" pitchFamily="34" charset="-122"/>
                <a:ea typeface="微软雅黑" panose="020B0503020204020204" pitchFamily="34" charset="-122"/>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6C52A2C0-4A2C-6E4A-BE17-4F11EA265707}" type="slidenum">
              <a:rPr kumimoji="1" lang="zh-CN" altLang="en-US" smtClean="0"/>
              <a:t>‹#›</a:t>
            </a:fld>
            <a:endParaRPr kumimoji="1" lang="zh-CN" altLang="en-US"/>
          </a:p>
        </p:txBody>
      </p:sp>
      <p:pic>
        <p:nvPicPr>
          <p:cNvPr id="9" name="图片 8"/>
          <p:cNvPicPr>
            <a:picLocks noChangeAspect="1"/>
          </p:cNvPicPr>
          <p:nvPr userDrawn="1"/>
        </p:nvPicPr>
        <p:blipFill>
          <a:blip r:embed="rId5"/>
          <a:stretch>
            <a:fillRect/>
          </a:stretch>
        </p:blipFill>
        <p:spPr>
          <a:xfrm>
            <a:off x="10924786" y="117785"/>
            <a:ext cx="1126503" cy="1126503"/>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3600" b="1"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log.csdn.net/m0_73640344/article/details/145815744" TargetMode="External"/><Relationship Id="rId2" Type="http://schemas.openxmlformats.org/officeDocument/2006/relationships/hyperlink" Target="https://zhuanlan.zhihu.com/p/672745555"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2185670" y="4373217"/>
            <a:ext cx="7820660" cy="2226403"/>
          </a:xfrm>
          <a:prstGeom prst="rect">
            <a:avLst/>
          </a:prstGeom>
        </p:spPr>
        <p:txBody>
          <a:bodyPr vert="horz" lIns="91440" tIns="45720" rIns="91440" bIns="45720" rtlCol="0" anchor="ctr">
            <a:normAutofit fontScale="62500" lnSpcReduction="20000"/>
            <a:scene3d>
              <a:camera prst="orthographicFront"/>
              <a:lightRig rig="harsh" dir="t"/>
            </a:scene3d>
            <a:sp3d extrusionH="57150" prstMaterial="matte">
              <a:bevelT w="63500" h="12700" prst="angle"/>
              <a:contourClr>
                <a:schemeClr val="bg1">
                  <a:lumMod val="65000"/>
                </a:schemeClr>
              </a:contourClr>
            </a:sp3d>
          </a:bodyPr>
          <a:lstStyle>
            <a:lvl1pPr algn="r" defTabSz="914400" rtl="0" eaLnBrk="1" latinLnBrk="0" hangingPunct="1">
              <a:spcBef>
                <a:spcPct val="0"/>
              </a:spcBef>
              <a:buNone/>
              <a:defRPr sz="4400" b="1" kern="1200">
                <a:solidFill>
                  <a:srgbClr val="0070C0"/>
                </a:solidFill>
                <a:latin typeface="微软雅黑" panose="020B0503020204020204" pitchFamily="34" charset="-122"/>
                <a:ea typeface="微软雅黑" panose="020B0503020204020204" pitchFamily="34" charset="-122"/>
                <a:cs typeface="+mj-cs"/>
              </a:defRPr>
            </a:lvl1pPr>
          </a:lstStyle>
          <a:p>
            <a:pPr algn="ctr">
              <a:lnSpc>
                <a:spcPct val="160000"/>
              </a:lnSpc>
              <a:defRPr/>
            </a:pPr>
            <a:r>
              <a:rPr lang="zh-CN" altLang="en-US" sz="3200" dirty="0">
                <a:solidFill>
                  <a:srgbClr val="000000"/>
                </a:solidFill>
              </a:rPr>
              <a:t>徐  伟</a:t>
            </a:r>
            <a:endParaRPr lang="en-US" altLang="zh-CN" sz="3200" dirty="0">
              <a:solidFill>
                <a:srgbClr val="000000"/>
              </a:solidFill>
            </a:endParaRPr>
          </a:p>
          <a:p>
            <a:pPr algn="ctr">
              <a:lnSpc>
                <a:spcPct val="160000"/>
              </a:lnSpc>
              <a:defRPr/>
            </a:pPr>
            <a:r>
              <a:rPr lang="zh-CN" altLang="en-US" sz="3200" dirty="0">
                <a:solidFill>
                  <a:srgbClr val="000000"/>
                </a:solidFill>
              </a:rPr>
              <a:t>国家高性能计算中心</a:t>
            </a:r>
            <a:r>
              <a:rPr lang="en-US" altLang="zh-CN" sz="3200" dirty="0">
                <a:solidFill>
                  <a:srgbClr val="000000"/>
                </a:solidFill>
              </a:rPr>
              <a:t>(</a:t>
            </a:r>
            <a:r>
              <a:rPr lang="zh-CN" altLang="en-US" sz="3200" dirty="0">
                <a:solidFill>
                  <a:srgbClr val="000000"/>
                </a:solidFill>
              </a:rPr>
              <a:t>合肥</a:t>
            </a:r>
            <a:r>
              <a:rPr lang="en-US" altLang="zh-CN" sz="3200" dirty="0">
                <a:solidFill>
                  <a:srgbClr val="000000"/>
                </a:solidFill>
              </a:rPr>
              <a:t>)</a:t>
            </a:r>
            <a:r>
              <a:rPr lang="zh-CN" altLang="en-US" sz="3200" dirty="0">
                <a:solidFill>
                  <a:srgbClr val="000000"/>
                </a:solidFill>
              </a:rPr>
              <a:t>、信息与计算机国家级实验教学示范中心</a:t>
            </a:r>
            <a:endParaRPr lang="en-US" altLang="zh-CN" sz="3200" dirty="0">
              <a:solidFill>
                <a:srgbClr val="000000"/>
              </a:solidFill>
            </a:endParaRPr>
          </a:p>
          <a:p>
            <a:pPr algn="ctr">
              <a:lnSpc>
                <a:spcPct val="160000"/>
              </a:lnSpc>
              <a:defRPr/>
            </a:pPr>
            <a:r>
              <a:rPr lang="zh-CN" altLang="en-US" sz="3200" dirty="0">
                <a:solidFill>
                  <a:srgbClr val="000000"/>
                </a:solidFill>
              </a:rPr>
              <a:t>计算机科学与技术学院</a:t>
            </a:r>
            <a:endParaRPr lang="en-US" altLang="zh-CN" sz="3200" dirty="0">
              <a:solidFill>
                <a:srgbClr val="000000"/>
              </a:solidFill>
            </a:endParaRPr>
          </a:p>
          <a:p>
            <a:pPr algn="ctr">
              <a:lnSpc>
                <a:spcPct val="160000"/>
              </a:lnSpc>
              <a:defRPr/>
            </a:pPr>
            <a:r>
              <a:rPr lang="en-US" altLang="zh-CN" sz="2400" dirty="0">
                <a:solidFill>
                  <a:srgbClr val="000000"/>
                </a:solidFill>
              </a:rPr>
              <a:t>2025</a:t>
            </a:r>
            <a:r>
              <a:rPr lang="zh-CN" altLang="en-US" sz="2400" dirty="0">
                <a:solidFill>
                  <a:srgbClr val="000000"/>
                </a:solidFill>
              </a:rPr>
              <a:t>年</a:t>
            </a:r>
            <a:r>
              <a:rPr lang="en-US" altLang="zh-CN" sz="2400" dirty="0">
                <a:solidFill>
                  <a:srgbClr val="000000"/>
                </a:solidFill>
              </a:rPr>
              <a:t>03</a:t>
            </a:r>
            <a:r>
              <a:rPr lang="zh-CN" altLang="en-US" sz="2400" dirty="0">
                <a:solidFill>
                  <a:srgbClr val="000000"/>
                </a:solidFill>
              </a:rPr>
              <a:t>月</a:t>
            </a:r>
            <a:r>
              <a:rPr lang="en-US" altLang="zh-CN" sz="2400" dirty="0">
                <a:solidFill>
                  <a:srgbClr val="000000"/>
                </a:solidFill>
              </a:rPr>
              <a:t>20</a:t>
            </a:r>
            <a:r>
              <a:rPr lang="zh-CN" altLang="en-US" sz="2400" dirty="0">
                <a:solidFill>
                  <a:srgbClr val="000000"/>
                </a:solidFill>
              </a:rPr>
              <a:t>日</a:t>
            </a:r>
          </a:p>
        </p:txBody>
      </p:sp>
      <p:sp>
        <p:nvSpPr>
          <p:cNvPr id="5" name="文本框 4">
            <a:extLst>
              <a:ext uri="{FF2B5EF4-FFF2-40B4-BE49-F238E27FC236}">
                <a16:creationId xmlns:a16="http://schemas.microsoft.com/office/drawing/2014/main" id="{627B8996-59F5-4D20-9D42-7546CDAC1725}"/>
              </a:ext>
            </a:extLst>
          </p:cNvPr>
          <p:cNvSpPr txBox="1"/>
          <p:nvPr/>
        </p:nvSpPr>
        <p:spPr>
          <a:xfrm>
            <a:off x="144000" y="144000"/>
            <a:ext cx="7606430" cy="646331"/>
          </a:xfrm>
          <a:prstGeom prst="rect">
            <a:avLst/>
          </a:prstGeom>
          <a:noFill/>
        </p:spPr>
        <p:txBody>
          <a:bodyPr wrap="square" rtlCol="0">
            <a:spAutoFit/>
          </a:bodyPr>
          <a:lstStyle/>
          <a:p>
            <a:r>
              <a:rPr lang="en-US" altLang="zh-CN" sz="3600" b="1" dirty="0">
                <a:solidFill>
                  <a:schemeClr val="bg1"/>
                </a:solidFill>
                <a:latin typeface="Times New Roman" panose="02020603050405020304" pitchFamily="18" charset="0"/>
                <a:ea typeface="微软雅黑" panose="020B0503020204020204" pitchFamily="34" charset="-122"/>
                <a:cs typeface="+mj-cs"/>
              </a:rPr>
              <a:t>2025</a:t>
            </a:r>
            <a:r>
              <a:rPr lang="zh-CN" altLang="en-US" sz="3600" b="1" dirty="0">
                <a:solidFill>
                  <a:schemeClr val="bg1"/>
                </a:solidFill>
                <a:latin typeface="Times New Roman" panose="02020603050405020304" pitchFamily="18" charset="0"/>
                <a:ea typeface="微软雅黑" panose="020B0503020204020204" pitchFamily="34" charset="-122"/>
                <a:cs typeface="+mj-cs"/>
              </a:rPr>
              <a:t>年春季学期</a:t>
            </a:r>
            <a:r>
              <a:rPr lang="en-US" altLang="zh-CN" sz="3600" b="1" dirty="0">
                <a:solidFill>
                  <a:schemeClr val="bg1"/>
                </a:solidFill>
                <a:latin typeface="Times New Roman" panose="02020603050405020304" pitchFamily="18" charset="0"/>
                <a:ea typeface="微软雅黑" panose="020B0503020204020204" pitchFamily="34" charset="-122"/>
                <a:cs typeface="+mj-cs"/>
              </a:rPr>
              <a:t>《</a:t>
            </a:r>
            <a:r>
              <a:rPr lang="zh-CN" altLang="en-US" sz="3600" b="1" dirty="0">
                <a:solidFill>
                  <a:schemeClr val="bg1"/>
                </a:solidFill>
                <a:latin typeface="Times New Roman" panose="02020603050405020304" pitchFamily="18" charset="0"/>
                <a:ea typeface="微软雅黑" panose="020B0503020204020204" pitchFamily="34" charset="-122"/>
                <a:cs typeface="+mj-cs"/>
              </a:rPr>
              <a:t>编译工程</a:t>
            </a:r>
            <a:r>
              <a:rPr lang="en-US" altLang="zh-CN" sz="3600" b="1" dirty="0">
                <a:solidFill>
                  <a:schemeClr val="bg1"/>
                </a:solidFill>
                <a:latin typeface="Times New Roman" panose="02020603050405020304" pitchFamily="18" charset="0"/>
                <a:ea typeface="微软雅黑" panose="020B0503020204020204" pitchFamily="34" charset="-122"/>
                <a:cs typeface="+mj-cs"/>
              </a:rPr>
              <a:t>》</a:t>
            </a:r>
          </a:p>
        </p:txBody>
      </p:sp>
      <p:sp>
        <p:nvSpPr>
          <p:cNvPr id="3" name="文本框 2">
            <a:extLst>
              <a:ext uri="{FF2B5EF4-FFF2-40B4-BE49-F238E27FC236}">
                <a16:creationId xmlns:a16="http://schemas.microsoft.com/office/drawing/2014/main" id="{9A01DE7A-16C4-45F2-BF5B-612E4F5A782C}"/>
              </a:ext>
            </a:extLst>
          </p:cNvPr>
          <p:cNvSpPr txBox="1"/>
          <p:nvPr/>
        </p:nvSpPr>
        <p:spPr>
          <a:xfrm>
            <a:off x="4067236" y="2164527"/>
            <a:ext cx="4057521" cy="2841804"/>
          </a:xfrm>
          <a:prstGeom prst="rect">
            <a:avLst/>
          </a:prstGeom>
          <a:noFill/>
        </p:spPr>
        <p:txBody>
          <a:bodyPr wrap="none" rtlCol="0">
            <a:spAutoFit/>
          </a:bodyPr>
          <a:lstStyle/>
          <a:p>
            <a:pPr algn="ctr">
              <a:lnSpc>
                <a:spcPct val="90000"/>
              </a:lnSpc>
              <a:spcBef>
                <a:spcPts val="1000"/>
              </a:spcBef>
            </a:pPr>
            <a:r>
              <a:rPr lang="en-US" altLang="zh-CN" sz="6000" b="1" dirty="0">
                <a:solidFill>
                  <a:srgbClr val="0070C0"/>
                </a:solidFill>
                <a:latin typeface="微软雅黑" panose="020B0503020204020204" pitchFamily="34" charset="-122"/>
                <a:ea typeface="微软雅黑" panose="020B0503020204020204" pitchFamily="34" charset="-122"/>
                <a:cs typeface="+mj-cs"/>
              </a:rPr>
              <a:t>IR</a:t>
            </a:r>
            <a:r>
              <a:rPr lang="zh-CN" altLang="en-US" sz="6000" b="1">
                <a:solidFill>
                  <a:srgbClr val="0070C0"/>
                </a:solidFill>
                <a:latin typeface="微软雅黑" panose="020B0503020204020204" pitchFamily="34" charset="-122"/>
                <a:ea typeface="微软雅黑" panose="020B0503020204020204" pitchFamily="34" charset="-122"/>
                <a:cs typeface="+mj-cs"/>
              </a:rPr>
              <a:t>自动生成</a:t>
            </a:r>
            <a:endParaRPr lang="en-US" altLang="zh-CN" sz="6000" b="1" dirty="0">
              <a:solidFill>
                <a:srgbClr val="0070C0"/>
              </a:solidFill>
              <a:latin typeface="微软雅黑" panose="020B0503020204020204" pitchFamily="34" charset="-122"/>
              <a:ea typeface="微软雅黑" panose="020B0503020204020204" pitchFamily="34" charset="-122"/>
              <a:cs typeface="+mj-cs"/>
            </a:endParaRPr>
          </a:p>
          <a:p>
            <a:pPr algn="ctr">
              <a:lnSpc>
                <a:spcPct val="90000"/>
              </a:lnSpc>
              <a:spcBef>
                <a:spcPts val="1000"/>
              </a:spcBef>
            </a:pPr>
            <a:r>
              <a:rPr lang="zh-CN" altLang="en-US" sz="6000" b="1" dirty="0">
                <a:solidFill>
                  <a:srgbClr val="0070C0"/>
                </a:solidFill>
                <a:latin typeface="微软雅黑" panose="020B0503020204020204" pitchFamily="34" charset="-122"/>
                <a:ea typeface="微软雅黑" panose="020B0503020204020204" pitchFamily="34" charset="-122"/>
                <a:cs typeface="+mj-cs"/>
              </a:rPr>
              <a:t>实验讲解</a:t>
            </a:r>
          </a:p>
          <a:p>
            <a:pPr algn="ctr">
              <a:lnSpc>
                <a:spcPct val="90000"/>
              </a:lnSpc>
              <a:spcBef>
                <a:spcPts val="1000"/>
              </a:spcBef>
            </a:pPr>
            <a:endParaRPr lang="zh-CN" altLang="en-US" sz="6000" b="1" dirty="0">
              <a:solidFill>
                <a:srgbClr val="0070C0"/>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82017535"/>
      </p:ext>
    </p:extLst>
  </p:cSld>
  <p:clrMapOvr>
    <a:masterClrMapping/>
  </p:clrMapOvr>
  <mc:AlternateContent xmlns:mc="http://schemas.openxmlformats.org/markup-compatibility/2006" xmlns:p14="http://schemas.microsoft.com/office/powerpoint/2010/main">
    <mc:Choice Requires="p14">
      <p:transition p14:dur="0" advTm="14225"/>
    </mc:Choice>
    <mc:Fallback xmlns="">
      <p:transition advTm="1422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zh-CN" altLang="en-US" b="0" dirty="0"/>
              <a:t>遍历</a:t>
            </a:r>
            <a:r>
              <a:rPr lang="en-US" altLang="zh-CN" b="0" dirty="0"/>
              <a:t>vector</a:t>
            </a:r>
          </a:p>
          <a:p>
            <a:pPr lvl="1"/>
            <a:r>
              <a:rPr lang="en-US" altLang="zh-CN" dirty="0"/>
              <a:t>2 </a:t>
            </a:r>
            <a:r>
              <a:rPr lang="zh-CN" altLang="en-US" dirty="0"/>
              <a:t>下标访问</a:t>
            </a:r>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3095017" y="2443372"/>
            <a:ext cx="6001966" cy="2683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arr2 {1, 2, 3, 4, 5};</a:t>
            </a:r>
          </a:p>
          <a:p>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for (int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 0;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&lt; </a:t>
            </a:r>
            <a:r>
              <a:rPr lang="en-US" altLang="zh-CN" sz="2000" dirty="0" err="1">
                <a:solidFill>
                  <a:schemeClr val="tx1"/>
                </a:solidFill>
                <a:latin typeface="Consolas" panose="020B0609020204030204" pitchFamily="49" charset="0"/>
              </a:rPr>
              <a:t>arr.size</a:t>
            </a: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cout</a:t>
            </a:r>
            <a:r>
              <a:rPr lang="en-US" altLang="zh-CN" sz="2000" dirty="0">
                <a:solidFill>
                  <a:schemeClr val="tx1"/>
                </a:solidFill>
                <a:latin typeface="Consolas" panose="020B0609020204030204" pitchFamily="49" charset="0"/>
              </a:rPr>
              <a:t> &lt;&lt;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&lt;&lt; </a:t>
            </a:r>
            <a:r>
              <a:rPr lang="en-US" altLang="zh-CN" sz="2000" dirty="0" err="1">
                <a:solidFill>
                  <a:schemeClr val="tx1"/>
                </a:solidFill>
                <a:latin typeface="Consolas" panose="020B0609020204030204" pitchFamily="49" charset="0"/>
              </a:rPr>
              <a:t>endl</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15593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zh-CN" altLang="en-US" b="0" dirty="0"/>
              <a:t>遍历</a:t>
            </a:r>
            <a:r>
              <a:rPr lang="en-US" altLang="zh-CN" b="0" dirty="0"/>
              <a:t>vector</a:t>
            </a:r>
          </a:p>
          <a:p>
            <a:pPr lvl="1"/>
            <a:r>
              <a:rPr lang="en-US" altLang="zh-CN" b="0" dirty="0"/>
              <a:t>3 for</a:t>
            </a:r>
            <a:r>
              <a:rPr lang="zh-CN" altLang="en-US" b="0" dirty="0"/>
              <a:t>循环</a:t>
            </a:r>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3095017" y="2443372"/>
            <a:ext cx="6001966" cy="2683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arr2 {1, 2, 3, 4, 5};</a:t>
            </a:r>
          </a:p>
          <a:p>
            <a:endParaRPr lang="en-US" altLang="zh-CN" sz="2000" dirty="0">
              <a:solidFill>
                <a:schemeClr val="tx1"/>
              </a:solidFill>
              <a:latin typeface="Consolas" panose="020B0609020204030204" pitchFamily="49" charset="0"/>
            </a:endParaRPr>
          </a:p>
          <a:p>
            <a:r>
              <a:rPr lang="pt-BR" altLang="zh-CN" sz="2000" dirty="0">
                <a:solidFill>
                  <a:schemeClr val="tx1"/>
                </a:solidFill>
                <a:latin typeface="Consolas" panose="020B0609020204030204" pitchFamily="49" charset="0"/>
              </a:rPr>
              <a:t>for (auto num : arr)</a:t>
            </a:r>
          </a:p>
          <a:p>
            <a:r>
              <a:rPr lang="pt-BR" altLang="zh-CN" sz="2000" dirty="0">
                <a:solidFill>
                  <a:schemeClr val="tx1"/>
                </a:solidFill>
                <a:latin typeface="Consolas" panose="020B0609020204030204" pitchFamily="49" charset="0"/>
              </a:rPr>
              <a:t>{</a:t>
            </a:r>
          </a:p>
          <a:p>
            <a:r>
              <a:rPr lang="pt-BR" altLang="zh-CN" sz="2000" dirty="0">
                <a:solidFill>
                  <a:schemeClr val="tx1"/>
                </a:solidFill>
                <a:latin typeface="Consolas" panose="020B0609020204030204" pitchFamily="49" charset="0"/>
              </a:rPr>
              <a:t>	cout &lt;&lt; num &lt;&lt; endl;</a:t>
            </a:r>
          </a:p>
          <a:p>
            <a:r>
              <a:rPr lang="pt-BR"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88832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容量和大小</a:t>
            </a:r>
            <a:endParaRPr lang="en-US" altLang="zh-CN" b="0" dirty="0"/>
          </a:p>
          <a:p>
            <a:pPr lvl="1"/>
            <a:r>
              <a:rPr lang="en-US" altLang="zh-CN" b="0" dirty="0"/>
              <a:t>size</a:t>
            </a:r>
            <a:r>
              <a:rPr lang="zh-CN" altLang="en-US" b="0" dirty="0"/>
              <a:t>表示当前有多少个元素</a:t>
            </a:r>
            <a:endParaRPr lang="en-US" altLang="zh-CN" b="0" dirty="0"/>
          </a:p>
          <a:p>
            <a:pPr lvl="1"/>
            <a:r>
              <a:rPr lang="en-US" altLang="zh-CN" b="0" dirty="0"/>
              <a:t>capacity</a:t>
            </a:r>
            <a:r>
              <a:rPr lang="zh-CN" altLang="en-US" b="0" dirty="0"/>
              <a:t>是可容纳的大小</a:t>
            </a:r>
            <a:endParaRPr lang="en-US" altLang="zh-CN" b="0" dirty="0"/>
          </a:p>
          <a:p>
            <a:pPr lvl="1"/>
            <a:r>
              <a:rPr lang="en-US" altLang="zh-CN" b="0" dirty="0"/>
              <a:t>resize</a:t>
            </a:r>
            <a:r>
              <a:rPr lang="zh-CN" altLang="en-US" b="0" dirty="0"/>
              <a:t>改变</a:t>
            </a:r>
            <a:r>
              <a:rPr lang="en-US" altLang="zh-CN" b="0" dirty="0"/>
              <a:t>size</a:t>
            </a:r>
            <a:r>
              <a:rPr lang="zh-CN" altLang="en-US" b="0" dirty="0"/>
              <a:t>的大小，</a:t>
            </a:r>
            <a:r>
              <a:rPr lang="en-US" altLang="zh-CN" b="0" dirty="0"/>
              <a:t>reserve</a:t>
            </a:r>
            <a:r>
              <a:rPr lang="zh-CN" altLang="en-US" b="0" dirty="0"/>
              <a:t>改变</a:t>
            </a:r>
            <a:r>
              <a:rPr lang="en-US" altLang="zh-CN" b="0" dirty="0"/>
              <a:t>capacity</a:t>
            </a:r>
            <a:r>
              <a:rPr lang="zh-CN" altLang="en-US" b="0" dirty="0"/>
              <a:t>的大小</a:t>
            </a:r>
            <a:endParaRPr lang="en-US" altLang="zh-CN" b="0" dirty="0"/>
          </a:p>
          <a:p>
            <a:pPr lvl="1"/>
            <a:r>
              <a:rPr lang="en-US" altLang="zh-CN" b="0" dirty="0" err="1"/>
              <a:t>shrink_to_fit</a:t>
            </a:r>
            <a:r>
              <a:rPr lang="zh-CN" altLang="en-US" b="0" dirty="0"/>
              <a:t>减小</a:t>
            </a:r>
            <a:r>
              <a:rPr lang="en-US" altLang="zh-CN" b="0" dirty="0"/>
              <a:t>capacity</a:t>
            </a:r>
            <a:r>
              <a:rPr lang="zh-CN" altLang="en-US" b="0" dirty="0"/>
              <a:t>到</a:t>
            </a:r>
            <a:r>
              <a:rPr lang="en-US" altLang="zh-CN" b="0" dirty="0"/>
              <a:t>size</a:t>
            </a:r>
          </a:p>
          <a:p>
            <a:pPr lvl="1"/>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1897656" y="3437220"/>
            <a:ext cx="8354438" cy="2683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a:t>
            </a:r>
          </a:p>
          <a:p>
            <a:r>
              <a:rPr lang="en-US" altLang="zh-CN" sz="2000" dirty="0" err="1">
                <a:solidFill>
                  <a:schemeClr val="tx1"/>
                </a:solidFill>
                <a:latin typeface="Consolas" panose="020B0609020204030204" pitchFamily="49" charset="0"/>
              </a:rPr>
              <a:t>arr.resize</a:t>
            </a:r>
            <a:r>
              <a:rPr lang="en-US" altLang="zh-CN" sz="2000" dirty="0">
                <a:solidFill>
                  <a:schemeClr val="tx1"/>
                </a:solidFill>
                <a:latin typeface="Consolas" panose="020B0609020204030204" pitchFamily="49" charset="0"/>
              </a:rPr>
              <a:t>(4);</a:t>
            </a:r>
          </a:p>
          <a:p>
            <a:r>
              <a:rPr lang="en-US" altLang="zh-CN" sz="2000" dirty="0" err="1">
                <a:solidFill>
                  <a:schemeClr val="tx1"/>
                </a:solidFill>
                <a:latin typeface="Consolas" panose="020B0609020204030204" pitchFamily="49" charset="0"/>
              </a:rPr>
              <a:t>arr.reserve</a:t>
            </a:r>
            <a:r>
              <a:rPr lang="en-US" altLang="zh-CN" sz="2000" dirty="0">
                <a:solidFill>
                  <a:schemeClr val="tx1"/>
                </a:solidFill>
                <a:latin typeface="Consolas" panose="020B0609020204030204" pitchFamily="49" charset="0"/>
              </a:rPr>
              <a:t>(6);</a:t>
            </a:r>
          </a:p>
          <a:p>
            <a:r>
              <a:rPr lang="en-US" altLang="zh-CN" sz="2000" dirty="0" err="1">
                <a:solidFill>
                  <a:schemeClr val="tx1"/>
                </a:solidFill>
                <a:latin typeface="Consolas" panose="020B0609020204030204" pitchFamily="49" charset="0"/>
              </a:rPr>
              <a:t>cout</a:t>
            </a:r>
            <a:r>
              <a:rPr lang="en-US" altLang="zh-CN" sz="2000" dirty="0">
                <a:solidFill>
                  <a:schemeClr val="tx1"/>
                </a:solidFill>
                <a:latin typeface="Consolas" panose="020B0609020204030204" pitchFamily="49" charset="0"/>
              </a:rPr>
              <a:t> &lt;&lt; </a:t>
            </a:r>
            <a:r>
              <a:rPr lang="en-US" altLang="zh-CN" sz="2000" dirty="0" err="1">
                <a:solidFill>
                  <a:schemeClr val="tx1"/>
                </a:solidFill>
                <a:latin typeface="Consolas" panose="020B0609020204030204" pitchFamily="49" charset="0"/>
              </a:rPr>
              <a:t>arr.size</a:t>
            </a:r>
            <a:r>
              <a:rPr lang="en-US" altLang="zh-CN" sz="2000" dirty="0">
                <a:solidFill>
                  <a:schemeClr val="tx1"/>
                </a:solidFill>
                <a:latin typeface="Consolas" panose="020B0609020204030204" pitchFamily="49" charset="0"/>
              </a:rPr>
              <a:t>() &lt;&lt; " " &lt;&lt; </a:t>
            </a:r>
            <a:r>
              <a:rPr lang="en-US" altLang="zh-CN" sz="2000" dirty="0" err="1">
                <a:solidFill>
                  <a:schemeClr val="tx1"/>
                </a:solidFill>
                <a:latin typeface="Consolas" panose="020B0609020204030204" pitchFamily="49" charset="0"/>
              </a:rPr>
              <a:t>arr.capacity</a:t>
            </a:r>
            <a:r>
              <a:rPr lang="en-US" altLang="zh-CN" sz="2000" dirty="0">
                <a:solidFill>
                  <a:schemeClr val="tx1"/>
                </a:solidFill>
                <a:latin typeface="Consolas" panose="020B0609020204030204" pitchFamily="49" charset="0"/>
              </a:rPr>
              <a:t>() &lt;&lt; </a:t>
            </a:r>
            <a:r>
              <a:rPr lang="en-US" altLang="zh-CN" sz="2000" dirty="0" err="1">
                <a:solidFill>
                  <a:schemeClr val="tx1"/>
                </a:solidFill>
                <a:latin typeface="Consolas" panose="020B0609020204030204" pitchFamily="49" charset="0"/>
              </a:rPr>
              <a:t>endl</a:t>
            </a:r>
            <a:r>
              <a:rPr lang="en-US" altLang="zh-CN" sz="2000" dirty="0">
                <a:solidFill>
                  <a:schemeClr val="tx1"/>
                </a:solidFill>
                <a:latin typeface="Consolas" panose="020B0609020204030204" pitchFamily="49" charset="0"/>
              </a:rPr>
              <a:t>;</a:t>
            </a:r>
          </a:p>
          <a:p>
            <a:r>
              <a:rPr lang="en-US" altLang="zh-CN" sz="2000" dirty="0" err="1">
                <a:solidFill>
                  <a:schemeClr val="tx1"/>
                </a:solidFill>
                <a:latin typeface="Consolas" panose="020B0609020204030204" pitchFamily="49" charset="0"/>
              </a:rPr>
              <a:t>cout</a:t>
            </a:r>
            <a:r>
              <a:rPr lang="en-US" altLang="zh-CN" sz="2000" dirty="0">
                <a:solidFill>
                  <a:schemeClr val="tx1"/>
                </a:solidFill>
                <a:latin typeface="Consolas" panose="020B0609020204030204" pitchFamily="49" charset="0"/>
              </a:rPr>
              <a:t> &lt;&lt; "##########################" &lt;&lt; </a:t>
            </a:r>
            <a:r>
              <a:rPr lang="en-US" altLang="zh-CN" sz="2000" dirty="0" err="1">
                <a:solidFill>
                  <a:schemeClr val="tx1"/>
                </a:solidFill>
                <a:latin typeface="Consolas" panose="020B0609020204030204" pitchFamily="49" charset="0"/>
              </a:rPr>
              <a:t>endl</a:t>
            </a:r>
            <a:r>
              <a:rPr lang="en-US" altLang="zh-CN" sz="2000" dirty="0">
                <a:solidFill>
                  <a:schemeClr val="tx1"/>
                </a:solidFill>
                <a:latin typeface="Consolas" panose="020B0609020204030204" pitchFamily="49" charset="0"/>
              </a:rPr>
              <a:t>;</a:t>
            </a:r>
          </a:p>
          <a:p>
            <a:r>
              <a:rPr lang="en-US" altLang="zh-CN" sz="2000" dirty="0" err="1">
                <a:solidFill>
                  <a:schemeClr val="tx1"/>
                </a:solidFill>
                <a:latin typeface="Consolas" panose="020B0609020204030204" pitchFamily="49" charset="0"/>
              </a:rPr>
              <a:t>arr.shrink_to_fit</a:t>
            </a:r>
            <a:r>
              <a:rPr lang="en-US" altLang="zh-CN" sz="2000" dirty="0">
                <a:solidFill>
                  <a:schemeClr val="tx1"/>
                </a:solidFill>
                <a:latin typeface="Consolas" panose="020B0609020204030204" pitchFamily="49" charset="0"/>
              </a:rPr>
              <a:t>();</a:t>
            </a:r>
          </a:p>
          <a:p>
            <a:r>
              <a:rPr lang="en-US" altLang="zh-CN" sz="2000" dirty="0" err="1">
                <a:solidFill>
                  <a:schemeClr val="tx1"/>
                </a:solidFill>
                <a:latin typeface="Consolas" panose="020B0609020204030204" pitchFamily="49" charset="0"/>
              </a:rPr>
              <a:t>cout</a:t>
            </a:r>
            <a:r>
              <a:rPr lang="en-US" altLang="zh-CN" sz="2000" dirty="0">
                <a:solidFill>
                  <a:schemeClr val="tx1"/>
                </a:solidFill>
                <a:latin typeface="Consolas" panose="020B0609020204030204" pitchFamily="49" charset="0"/>
              </a:rPr>
              <a:t> &lt;&lt; </a:t>
            </a:r>
            <a:r>
              <a:rPr lang="en-US" altLang="zh-CN" sz="2000" dirty="0" err="1">
                <a:solidFill>
                  <a:schemeClr val="tx1"/>
                </a:solidFill>
                <a:latin typeface="Consolas" panose="020B0609020204030204" pitchFamily="49" charset="0"/>
              </a:rPr>
              <a:t>arr.size</a:t>
            </a:r>
            <a:r>
              <a:rPr lang="en-US" altLang="zh-CN" sz="2000" dirty="0">
                <a:solidFill>
                  <a:schemeClr val="tx1"/>
                </a:solidFill>
                <a:latin typeface="Consolas" panose="020B0609020204030204" pitchFamily="49" charset="0"/>
              </a:rPr>
              <a:t>() &lt;&lt; " " &lt;&lt; </a:t>
            </a:r>
            <a:r>
              <a:rPr lang="en-US" altLang="zh-CN" sz="2000" dirty="0" err="1">
                <a:solidFill>
                  <a:schemeClr val="tx1"/>
                </a:solidFill>
                <a:latin typeface="Consolas" panose="020B0609020204030204" pitchFamily="49" charset="0"/>
              </a:rPr>
              <a:t>arr.capacity</a:t>
            </a:r>
            <a:r>
              <a:rPr lang="en-US" altLang="zh-CN" sz="2000" dirty="0">
                <a:solidFill>
                  <a:schemeClr val="tx1"/>
                </a:solidFill>
                <a:latin typeface="Consolas" panose="020B0609020204030204" pitchFamily="49" charset="0"/>
              </a:rPr>
              <a:t>() &lt;&lt; </a:t>
            </a:r>
            <a:r>
              <a:rPr lang="en-US" altLang="zh-CN" sz="2000" dirty="0" err="1">
                <a:solidFill>
                  <a:schemeClr val="tx1"/>
                </a:solidFill>
                <a:latin typeface="Consolas" panose="020B0609020204030204" pitchFamily="49" charset="0"/>
              </a:rPr>
              <a:t>endl</a:t>
            </a:r>
            <a:r>
              <a:rPr lang="en-US"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70856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常用方法</a:t>
            </a:r>
            <a:endParaRPr lang="en-US" altLang="zh-CN" b="0" dirty="0"/>
          </a:p>
          <a:p>
            <a:pPr lvl="1"/>
            <a:r>
              <a:rPr lang="en-US" altLang="zh-CN" b="0" dirty="0" err="1"/>
              <a:t>push_back</a:t>
            </a:r>
            <a:r>
              <a:rPr lang="zh-CN" altLang="en-US" b="0" dirty="0"/>
              <a:t>、</a:t>
            </a:r>
            <a:r>
              <a:rPr lang="en-US" altLang="zh-CN" b="0" dirty="0" err="1"/>
              <a:t>pop_back</a:t>
            </a:r>
            <a:r>
              <a:rPr lang="en-US" altLang="zh-CN" b="0" dirty="0"/>
              <a:t> </a:t>
            </a:r>
          </a:p>
        </p:txBody>
      </p:sp>
      <p:sp>
        <p:nvSpPr>
          <p:cNvPr id="5" name="矩形 4">
            <a:extLst>
              <a:ext uri="{FF2B5EF4-FFF2-40B4-BE49-F238E27FC236}">
                <a16:creationId xmlns:a16="http://schemas.microsoft.com/office/drawing/2014/main" id="{3B97BF56-72AC-46CC-B326-91DB08EBC7C8}"/>
              </a:ext>
            </a:extLst>
          </p:cNvPr>
          <p:cNvSpPr/>
          <p:nvPr/>
        </p:nvSpPr>
        <p:spPr>
          <a:xfrm>
            <a:off x="2027848" y="2814650"/>
            <a:ext cx="6301091" cy="26831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for (int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 0;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&lt; 5;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arr.push_back</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for (int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 0;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&lt; 5;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arr.pop_back</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07055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常用方法</a:t>
            </a:r>
            <a:endParaRPr lang="en-US" altLang="zh-CN" b="0" dirty="0"/>
          </a:p>
          <a:p>
            <a:pPr lvl="1"/>
            <a:r>
              <a:rPr lang="en-US" altLang="zh-CN" b="0" dirty="0"/>
              <a:t>insert</a:t>
            </a:r>
          </a:p>
        </p:txBody>
      </p:sp>
      <p:sp>
        <p:nvSpPr>
          <p:cNvPr id="5" name="矩形 4">
            <a:extLst>
              <a:ext uri="{FF2B5EF4-FFF2-40B4-BE49-F238E27FC236}">
                <a16:creationId xmlns:a16="http://schemas.microsoft.com/office/drawing/2014/main" id="{3B97BF56-72AC-46CC-B326-91DB08EBC7C8}"/>
              </a:ext>
            </a:extLst>
          </p:cNvPr>
          <p:cNvSpPr/>
          <p:nvPr/>
        </p:nvSpPr>
        <p:spPr>
          <a:xfrm>
            <a:off x="2485048" y="2033082"/>
            <a:ext cx="9616161" cy="4445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在指定位置插入值为</a:t>
            </a:r>
            <a:r>
              <a:rPr lang="en-US" altLang="zh-CN" sz="2000" dirty="0" err="1">
                <a:solidFill>
                  <a:schemeClr val="tx1"/>
                </a:solidFill>
                <a:latin typeface="Consolas" panose="020B0609020204030204" pitchFamily="49" charset="0"/>
              </a:rPr>
              <a:t>val</a:t>
            </a:r>
            <a:r>
              <a:rPr lang="zh-CN" altLang="en-US" sz="2000" dirty="0">
                <a:solidFill>
                  <a:schemeClr val="tx1"/>
                </a:solidFill>
                <a:latin typeface="Consolas" panose="020B0609020204030204" pitchFamily="49" charset="0"/>
              </a:rPr>
              <a:t>的元素。在</a:t>
            </a:r>
            <a:r>
              <a:rPr lang="en-US" altLang="zh-CN" sz="2000" dirty="0" err="1">
                <a:solidFill>
                  <a:schemeClr val="tx1"/>
                </a:solidFill>
                <a:latin typeface="Consolas" panose="020B0609020204030204" pitchFamily="49" charset="0"/>
              </a:rPr>
              <a:t>arr</a:t>
            </a:r>
            <a:r>
              <a:rPr lang="zh-CN" altLang="en-US" sz="2000" dirty="0">
                <a:solidFill>
                  <a:schemeClr val="tx1"/>
                </a:solidFill>
                <a:latin typeface="Consolas" panose="020B0609020204030204" pitchFamily="49" charset="0"/>
              </a:rPr>
              <a:t>的头部插入值为</a:t>
            </a:r>
            <a:r>
              <a:rPr lang="en-US" altLang="zh-CN" sz="2000" dirty="0">
                <a:solidFill>
                  <a:schemeClr val="tx1"/>
                </a:solidFill>
                <a:latin typeface="Consolas" panose="020B0609020204030204" pitchFamily="49" charset="0"/>
              </a:rPr>
              <a:t>10</a:t>
            </a:r>
            <a:r>
              <a:rPr lang="zh-CN" altLang="en-US" sz="2000" dirty="0">
                <a:solidFill>
                  <a:schemeClr val="tx1"/>
                </a:solidFill>
                <a:latin typeface="Consolas" panose="020B0609020204030204" pitchFamily="49" charset="0"/>
              </a:rPr>
              <a:t>的元素</a:t>
            </a:r>
          </a:p>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a:t>
            </a:r>
          </a:p>
          <a:p>
            <a:r>
              <a:rPr lang="en-US" altLang="zh-CN" sz="2000" dirty="0" err="1">
                <a:solidFill>
                  <a:schemeClr val="tx1"/>
                </a:solidFill>
                <a:latin typeface="Consolas" panose="020B0609020204030204" pitchFamily="49" charset="0"/>
              </a:rPr>
              <a:t>arr.insert</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 10);</a:t>
            </a:r>
          </a:p>
          <a:p>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在指定位置插入</a:t>
            </a:r>
            <a:r>
              <a:rPr lang="en-US" altLang="zh-CN" sz="2000" dirty="0">
                <a:solidFill>
                  <a:schemeClr val="tx1"/>
                </a:solidFill>
                <a:latin typeface="Consolas" panose="020B0609020204030204" pitchFamily="49" charset="0"/>
              </a:rPr>
              <a:t>n</a:t>
            </a:r>
            <a:r>
              <a:rPr lang="zh-CN" altLang="en-US" sz="2000" dirty="0">
                <a:solidFill>
                  <a:schemeClr val="tx1"/>
                </a:solidFill>
                <a:latin typeface="Consolas" panose="020B0609020204030204" pitchFamily="49" charset="0"/>
              </a:rPr>
              <a:t>个值为</a:t>
            </a:r>
            <a:r>
              <a:rPr lang="en-US" altLang="zh-CN" sz="2000" dirty="0" err="1">
                <a:solidFill>
                  <a:schemeClr val="tx1"/>
                </a:solidFill>
                <a:latin typeface="Consolas" panose="020B0609020204030204" pitchFamily="49" charset="0"/>
              </a:rPr>
              <a:t>val</a:t>
            </a:r>
            <a:r>
              <a:rPr lang="zh-CN" altLang="en-US" sz="2000" dirty="0">
                <a:solidFill>
                  <a:schemeClr val="tx1"/>
                </a:solidFill>
                <a:latin typeface="Consolas" panose="020B0609020204030204" pitchFamily="49" charset="0"/>
              </a:rPr>
              <a:t>的元素。从</a:t>
            </a:r>
            <a:r>
              <a:rPr lang="en-US" altLang="zh-CN" sz="2000" dirty="0" err="1">
                <a:solidFill>
                  <a:schemeClr val="tx1"/>
                </a:solidFill>
                <a:latin typeface="Consolas" panose="020B0609020204030204" pitchFamily="49" charset="0"/>
              </a:rPr>
              <a:t>arr</a:t>
            </a:r>
            <a:r>
              <a:rPr lang="zh-CN" altLang="en-US" sz="2000" dirty="0">
                <a:solidFill>
                  <a:schemeClr val="tx1"/>
                </a:solidFill>
                <a:latin typeface="Consolas" panose="020B0609020204030204" pitchFamily="49" charset="0"/>
              </a:rPr>
              <a:t>的头部开始，连续插入</a:t>
            </a:r>
            <a:r>
              <a:rPr lang="en-US" altLang="zh-CN" sz="2000" dirty="0">
                <a:solidFill>
                  <a:schemeClr val="tx1"/>
                </a:solidFill>
                <a:latin typeface="Consolas" panose="020B0609020204030204" pitchFamily="49" charset="0"/>
              </a:rPr>
              <a:t>3</a:t>
            </a:r>
            <a:r>
              <a:rPr lang="zh-CN" altLang="en-US" sz="2000" dirty="0">
                <a:solidFill>
                  <a:schemeClr val="tx1"/>
                </a:solidFill>
                <a:latin typeface="Consolas" panose="020B0609020204030204" pitchFamily="49" charset="0"/>
              </a:rPr>
              <a:t>个值为</a:t>
            </a:r>
            <a:r>
              <a:rPr lang="en-US" altLang="zh-CN" sz="2000" dirty="0">
                <a:solidFill>
                  <a:schemeClr val="tx1"/>
                </a:solidFill>
                <a:latin typeface="Consolas" panose="020B0609020204030204" pitchFamily="49" charset="0"/>
              </a:rPr>
              <a:t>10</a:t>
            </a:r>
            <a:r>
              <a:rPr lang="zh-CN" altLang="en-US" sz="2000" dirty="0">
                <a:solidFill>
                  <a:schemeClr val="tx1"/>
                </a:solidFill>
                <a:latin typeface="Consolas" panose="020B0609020204030204" pitchFamily="49" charset="0"/>
              </a:rPr>
              <a:t>元素</a:t>
            </a:r>
          </a:p>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a:t>
            </a:r>
          </a:p>
          <a:p>
            <a:r>
              <a:rPr lang="en-US" altLang="zh-CN" sz="2000" dirty="0" err="1">
                <a:solidFill>
                  <a:schemeClr val="tx1"/>
                </a:solidFill>
                <a:latin typeface="Consolas" panose="020B0609020204030204" pitchFamily="49" charset="0"/>
              </a:rPr>
              <a:t>arr.insert</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 3, 10);</a:t>
            </a:r>
          </a:p>
          <a:p>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在指定位置插入区间</a:t>
            </a:r>
            <a:r>
              <a:rPr lang="en-US" altLang="zh-CN" sz="2000" dirty="0">
                <a:solidFill>
                  <a:schemeClr val="tx1"/>
                </a:solidFill>
                <a:latin typeface="Consolas" panose="020B0609020204030204" pitchFamily="49" charset="0"/>
              </a:rPr>
              <a:t>[start, end]</a:t>
            </a:r>
            <a:r>
              <a:rPr lang="zh-CN" altLang="en-US" sz="2000" dirty="0">
                <a:solidFill>
                  <a:schemeClr val="tx1"/>
                </a:solidFill>
                <a:latin typeface="Consolas" panose="020B0609020204030204" pitchFamily="49" charset="0"/>
              </a:rPr>
              <a:t>的所有元素</a:t>
            </a: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从</a:t>
            </a:r>
            <a:r>
              <a:rPr lang="en-US" altLang="zh-CN" sz="2000" dirty="0" err="1">
                <a:solidFill>
                  <a:schemeClr val="tx1"/>
                </a:solidFill>
                <a:latin typeface="Consolas" panose="020B0609020204030204" pitchFamily="49" charset="0"/>
              </a:rPr>
              <a:t>arr</a:t>
            </a:r>
            <a:r>
              <a:rPr lang="zh-CN" altLang="en-US" sz="2000" dirty="0">
                <a:solidFill>
                  <a:schemeClr val="tx1"/>
                </a:solidFill>
                <a:latin typeface="Consolas" panose="020B0609020204030204" pitchFamily="49" charset="0"/>
              </a:rPr>
              <a:t>的头部开始，连续插入</a:t>
            </a:r>
            <a:r>
              <a:rPr lang="en-US" altLang="zh-CN" sz="2000" dirty="0" err="1">
                <a:solidFill>
                  <a:schemeClr val="tx1"/>
                </a:solidFill>
                <a:latin typeface="Consolas" panose="020B0609020204030204" pitchFamily="49" charset="0"/>
              </a:rPr>
              <a:t>arrs</a:t>
            </a:r>
            <a:r>
              <a:rPr lang="zh-CN" altLang="en-US" sz="2000" dirty="0">
                <a:solidFill>
                  <a:schemeClr val="tx1"/>
                </a:solidFill>
                <a:latin typeface="Consolas" panose="020B0609020204030204" pitchFamily="49" charset="0"/>
              </a:rPr>
              <a:t>区间</a:t>
            </a:r>
            <a:r>
              <a:rPr lang="en-US" altLang="zh-CN" sz="2000" dirty="0">
                <a:solidFill>
                  <a:schemeClr val="tx1"/>
                </a:solidFill>
                <a:latin typeface="Consolas" panose="020B0609020204030204" pitchFamily="49" charset="0"/>
              </a:rPr>
              <a:t>[begin, end]</a:t>
            </a:r>
            <a:r>
              <a:rPr lang="zh-CN" altLang="en-US" sz="2000" dirty="0">
                <a:solidFill>
                  <a:schemeClr val="tx1"/>
                </a:solidFill>
                <a:latin typeface="Consolas" panose="020B0609020204030204" pitchFamily="49" charset="0"/>
              </a:rPr>
              <a:t>的所有元素</a:t>
            </a:r>
          </a:p>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arrs</a:t>
            </a:r>
            <a:r>
              <a:rPr lang="en-US" altLang="zh-CN" sz="2000" dirty="0">
                <a:solidFill>
                  <a:schemeClr val="tx1"/>
                </a:solidFill>
                <a:latin typeface="Consolas" panose="020B0609020204030204" pitchFamily="49" charset="0"/>
              </a:rPr>
              <a:t> = { 1, 2, 3, 4, 5 };</a:t>
            </a:r>
          </a:p>
          <a:p>
            <a:r>
              <a:rPr lang="en-US" altLang="zh-CN" sz="2000" dirty="0" err="1">
                <a:solidFill>
                  <a:schemeClr val="tx1"/>
                </a:solidFill>
                <a:latin typeface="Consolas" panose="020B0609020204030204" pitchFamily="49" charset="0"/>
              </a:rPr>
              <a:t>arr.insert</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arrs.begin</a:t>
            </a: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arrs.end</a:t>
            </a:r>
            <a:r>
              <a:rPr lang="en-US"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72490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常用方法</a:t>
            </a:r>
            <a:endParaRPr lang="en-US" altLang="zh-CN" b="0" dirty="0"/>
          </a:p>
          <a:p>
            <a:pPr lvl="1"/>
            <a:r>
              <a:rPr lang="en-US" altLang="zh-CN" dirty="0"/>
              <a:t>e</a:t>
            </a:r>
            <a:r>
              <a:rPr lang="en-US" altLang="zh-CN" b="0" dirty="0"/>
              <a:t>rase</a:t>
            </a:r>
          </a:p>
          <a:p>
            <a:pPr lvl="2"/>
            <a:r>
              <a:rPr lang="en-US" altLang="zh-CN" b="0" i="0" dirty="0">
                <a:effectLst/>
                <a:latin typeface="-apple-system"/>
              </a:rPr>
              <a:t>erase</a:t>
            </a:r>
            <a:r>
              <a:rPr lang="zh-CN" altLang="en-US" b="0" i="0" dirty="0">
                <a:effectLst/>
                <a:latin typeface="-apple-system"/>
              </a:rPr>
              <a:t>通过迭代器删除某个或某个范围的元素，并</a:t>
            </a:r>
            <a:r>
              <a:rPr lang="zh-CN" altLang="en-US" b="1" i="0" dirty="0">
                <a:effectLst/>
                <a:latin typeface="-apple-system"/>
              </a:rPr>
              <a:t>返回下一个元素的迭代器</a:t>
            </a:r>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1599831" y="2908569"/>
            <a:ext cx="9616161" cy="2976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{1, 2, 3, 4, 5};</a:t>
            </a:r>
          </a:p>
          <a:p>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删除</a:t>
            </a:r>
            <a:r>
              <a:rPr lang="en-US" altLang="zh-CN" sz="2000" dirty="0" err="1">
                <a:solidFill>
                  <a:schemeClr val="tx1"/>
                </a:solidFill>
                <a:latin typeface="Consolas" panose="020B0609020204030204" pitchFamily="49" charset="0"/>
              </a:rPr>
              <a:t>arr</a:t>
            </a:r>
            <a:r>
              <a:rPr lang="zh-CN" altLang="en-US" sz="2000" dirty="0">
                <a:solidFill>
                  <a:schemeClr val="tx1"/>
                </a:solidFill>
                <a:latin typeface="Consolas" panose="020B0609020204030204" pitchFamily="49" charset="0"/>
              </a:rPr>
              <a:t>开头往后偏移两个位置的元素，即</a:t>
            </a:r>
            <a:r>
              <a:rPr lang="en-US" altLang="zh-CN" sz="2000" dirty="0" err="1">
                <a:solidFill>
                  <a:schemeClr val="tx1"/>
                </a:solidFill>
                <a:latin typeface="Consolas" panose="020B0609020204030204" pitchFamily="49" charset="0"/>
              </a:rPr>
              <a:t>arr</a:t>
            </a:r>
            <a:r>
              <a:rPr lang="zh-CN" altLang="en-US" sz="2000" dirty="0">
                <a:solidFill>
                  <a:schemeClr val="tx1"/>
                </a:solidFill>
                <a:latin typeface="Consolas" panose="020B0609020204030204" pitchFamily="49" charset="0"/>
              </a:rPr>
              <a:t>的第三个元素，</a:t>
            </a:r>
            <a:r>
              <a:rPr lang="en-US" altLang="zh-CN" sz="2000" dirty="0">
                <a:solidFill>
                  <a:schemeClr val="tx1"/>
                </a:solidFill>
                <a:latin typeface="Consolas" panose="020B0609020204030204" pitchFamily="49" charset="0"/>
              </a:rPr>
              <a:t>3</a:t>
            </a:r>
          </a:p>
          <a:p>
            <a:r>
              <a:rPr lang="en-US" altLang="zh-CN" sz="2000" dirty="0" err="1">
                <a:solidFill>
                  <a:schemeClr val="tx1"/>
                </a:solidFill>
                <a:latin typeface="Consolas" panose="020B0609020204030204" pitchFamily="49" charset="0"/>
              </a:rPr>
              <a:t>arr.erase</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 + 2);</a:t>
            </a:r>
          </a:p>
          <a:p>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删除</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到</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()+2</a:t>
            </a:r>
            <a:r>
              <a:rPr lang="zh-CN" altLang="en-US" sz="2000" dirty="0">
                <a:solidFill>
                  <a:schemeClr val="tx1"/>
                </a:solidFill>
                <a:latin typeface="Consolas" panose="020B0609020204030204" pitchFamily="49" charset="0"/>
              </a:rPr>
              <a:t>之间的元素，删除两个</a:t>
            </a:r>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即删除</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而不到</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()+2</a:t>
            </a:r>
            <a:r>
              <a:rPr lang="zh-CN" altLang="en-US" sz="2000" dirty="0">
                <a:solidFill>
                  <a:schemeClr val="tx1"/>
                </a:solidFill>
                <a:latin typeface="Consolas" panose="020B0609020204030204" pitchFamily="49" charset="0"/>
              </a:rPr>
              <a:t>的元素</a:t>
            </a:r>
          </a:p>
          <a:p>
            <a:r>
              <a:rPr lang="en-US" altLang="zh-CN" sz="2000" dirty="0" err="1">
                <a:solidFill>
                  <a:schemeClr val="tx1"/>
                </a:solidFill>
                <a:latin typeface="Consolas" panose="020B0609020204030204" pitchFamily="49" charset="0"/>
              </a:rPr>
              <a:t>arr.erase</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 + 2);</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11621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常用方法</a:t>
            </a:r>
            <a:endParaRPr lang="en-US" altLang="zh-CN" b="0" dirty="0"/>
          </a:p>
          <a:p>
            <a:pPr lvl="1"/>
            <a:r>
              <a:rPr lang="en-US" altLang="zh-CN" dirty="0"/>
              <a:t>clear</a:t>
            </a:r>
          </a:p>
          <a:p>
            <a:pPr lvl="2"/>
            <a:r>
              <a:rPr lang="zh-CN" altLang="en-US" dirty="0"/>
              <a:t>清空整个</a:t>
            </a:r>
            <a:r>
              <a:rPr lang="en-US" altLang="zh-CN" dirty="0"/>
              <a:t>vector</a:t>
            </a:r>
            <a:r>
              <a:rPr lang="zh-CN" altLang="en-US" dirty="0"/>
              <a:t>，</a:t>
            </a:r>
            <a:r>
              <a:rPr lang="en-US" altLang="zh-CN" dirty="0"/>
              <a:t>size</a:t>
            </a:r>
            <a:r>
              <a:rPr lang="zh-CN" altLang="en-US" dirty="0"/>
              <a:t>变为</a:t>
            </a:r>
            <a:r>
              <a:rPr lang="en-US" altLang="zh-CN" dirty="0"/>
              <a:t>0</a:t>
            </a:r>
            <a:r>
              <a:rPr lang="zh-CN" altLang="en-US" dirty="0"/>
              <a:t>，但空间仍然存在</a:t>
            </a:r>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3372833" y="2908570"/>
            <a:ext cx="5404084" cy="1964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{1, 2, 3, 4, 5};</a:t>
            </a:r>
          </a:p>
          <a:p>
            <a:endParaRPr lang="en-US" altLang="zh-CN" sz="2000" dirty="0">
              <a:solidFill>
                <a:schemeClr val="tx1"/>
              </a:solidFill>
              <a:latin typeface="Consolas" panose="020B0609020204030204" pitchFamily="49" charset="0"/>
            </a:endParaRPr>
          </a:p>
          <a:p>
            <a:r>
              <a:rPr lang="en-US" altLang="zh-CN" sz="2000" dirty="0" err="1">
                <a:solidFill>
                  <a:schemeClr val="tx1"/>
                </a:solidFill>
                <a:latin typeface="Consolas" panose="020B0609020204030204" pitchFamily="49" charset="0"/>
              </a:rPr>
              <a:t>arr.clear</a:t>
            </a:r>
            <a:r>
              <a:rPr lang="en-US"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340407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常用方法</a:t>
            </a:r>
            <a:endParaRPr lang="en-US" altLang="zh-CN" b="0" dirty="0"/>
          </a:p>
          <a:p>
            <a:pPr lvl="1"/>
            <a:r>
              <a:rPr lang="zh-CN" altLang="en-US" dirty="0"/>
              <a:t>二维操作</a:t>
            </a:r>
            <a:endParaRPr lang="en-US" altLang="zh-CN" dirty="0"/>
          </a:p>
          <a:p>
            <a:pPr lvl="2"/>
            <a:r>
              <a:rPr lang="zh-CN" altLang="en-US" dirty="0"/>
              <a:t>嵌套定义</a:t>
            </a:r>
            <a:r>
              <a:rPr lang="en-US" altLang="zh-CN" dirty="0"/>
              <a:t>vector</a:t>
            </a:r>
          </a:p>
          <a:p>
            <a:pPr lvl="2"/>
            <a:endParaRPr lang="en-US" altLang="zh-CN" b="0" dirty="0"/>
          </a:p>
          <a:p>
            <a:pPr lvl="2"/>
            <a:endParaRPr lang="en-US" altLang="zh-CN" dirty="0"/>
          </a:p>
          <a:p>
            <a:pPr lvl="2"/>
            <a:endParaRPr lang="en-US" altLang="zh-CN" b="0" dirty="0"/>
          </a:p>
          <a:p>
            <a:pPr lvl="2"/>
            <a:endParaRPr lang="en-US" altLang="zh-CN" dirty="0"/>
          </a:p>
          <a:p>
            <a:pPr lvl="2"/>
            <a:endParaRPr lang="en-US" altLang="zh-CN" b="0" dirty="0"/>
          </a:p>
          <a:p>
            <a:pPr lvl="2"/>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2544071" y="2568102"/>
            <a:ext cx="7103857" cy="1964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定义一个空的二维</a:t>
            </a:r>
            <a:r>
              <a:rPr lang="en-US" altLang="zh-CN" sz="2000" dirty="0">
                <a:solidFill>
                  <a:schemeClr val="tx1"/>
                </a:solidFill>
                <a:latin typeface="Consolas" panose="020B0609020204030204" pitchFamily="49" charset="0"/>
              </a:rPr>
              <a:t>vector</a:t>
            </a:r>
          </a:p>
          <a:p>
            <a:r>
              <a:rPr lang="en-US" altLang="zh-CN" sz="2000" dirty="0">
                <a:solidFill>
                  <a:schemeClr val="tx1"/>
                </a:solidFill>
                <a:latin typeface="Consolas" panose="020B0609020204030204" pitchFamily="49" charset="0"/>
              </a:rPr>
              <a:t>vector&lt;vector&lt;int&gt;&gt;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	</a:t>
            </a:r>
          </a:p>
          <a:p>
            <a:r>
              <a:rPr lang="en-US" altLang="zh-CN" sz="2000" dirty="0">
                <a:solidFill>
                  <a:schemeClr val="tx1"/>
                </a:solidFill>
                <a:latin typeface="Consolas" panose="020B0609020204030204" pitchFamily="49" charset="0"/>
              </a:rPr>
              <a:t>	</a:t>
            </a: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定义一个</a:t>
            </a:r>
            <a:r>
              <a:rPr lang="en-US" altLang="zh-CN" sz="2000" dirty="0">
                <a:solidFill>
                  <a:schemeClr val="tx1"/>
                </a:solidFill>
                <a:latin typeface="Consolas" panose="020B0609020204030204" pitchFamily="49" charset="0"/>
              </a:rPr>
              <a:t>5</a:t>
            </a:r>
            <a:r>
              <a:rPr lang="zh-CN" altLang="en-US" sz="2000" dirty="0">
                <a:solidFill>
                  <a:schemeClr val="tx1"/>
                </a:solidFill>
                <a:latin typeface="Consolas" panose="020B0609020204030204" pitchFamily="49" charset="0"/>
              </a:rPr>
              <a:t>行</a:t>
            </a:r>
            <a:r>
              <a:rPr lang="en-US" altLang="zh-CN" sz="2000" dirty="0">
                <a:solidFill>
                  <a:schemeClr val="tx1"/>
                </a:solidFill>
                <a:latin typeface="Consolas" panose="020B0609020204030204" pitchFamily="49" charset="0"/>
              </a:rPr>
              <a:t>3</a:t>
            </a:r>
            <a:r>
              <a:rPr lang="zh-CN" altLang="en-US" sz="2000" dirty="0">
                <a:solidFill>
                  <a:schemeClr val="tx1"/>
                </a:solidFill>
                <a:latin typeface="Consolas" panose="020B0609020204030204" pitchFamily="49" charset="0"/>
              </a:rPr>
              <a:t>列值全为</a:t>
            </a:r>
            <a:r>
              <a:rPr lang="en-US" altLang="zh-CN" sz="2000" dirty="0">
                <a:solidFill>
                  <a:schemeClr val="tx1"/>
                </a:solidFill>
                <a:latin typeface="Consolas" panose="020B0609020204030204" pitchFamily="49" charset="0"/>
              </a:rPr>
              <a:t>1</a:t>
            </a:r>
            <a:r>
              <a:rPr lang="zh-CN" altLang="en-US" sz="2000" dirty="0">
                <a:solidFill>
                  <a:schemeClr val="tx1"/>
                </a:solidFill>
                <a:latin typeface="Consolas" panose="020B0609020204030204" pitchFamily="49" charset="0"/>
              </a:rPr>
              <a:t>的二维</a:t>
            </a:r>
            <a:r>
              <a:rPr lang="en-US" altLang="zh-CN" sz="2000" dirty="0">
                <a:solidFill>
                  <a:schemeClr val="tx1"/>
                </a:solidFill>
                <a:latin typeface="Consolas" panose="020B0609020204030204" pitchFamily="49" charset="0"/>
              </a:rPr>
              <a:t>vector</a:t>
            </a:r>
            <a:endParaRPr lang="zh-CN" altLang="en-US"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vector&lt;vector&lt;int&gt;&gt;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(5, vector&lt;int&gt;(3, 1)); </a:t>
            </a:r>
          </a:p>
        </p:txBody>
      </p:sp>
    </p:spTree>
    <p:extLst>
      <p:ext uri="{BB962C8B-B14F-4D97-AF65-F5344CB8AC3E}">
        <p14:creationId xmlns:p14="http://schemas.microsoft.com/office/powerpoint/2010/main" val="211159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常用方法</a:t>
            </a:r>
            <a:endParaRPr lang="en-US" altLang="zh-CN" b="0" dirty="0"/>
          </a:p>
          <a:p>
            <a:pPr lvl="1"/>
            <a:r>
              <a:rPr lang="zh-CN" altLang="en-US" dirty="0"/>
              <a:t>二维操作</a:t>
            </a:r>
            <a:endParaRPr lang="en-US" altLang="zh-CN" dirty="0"/>
          </a:p>
          <a:p>
            <a:pPr lvl="2"/>
            <a:r>
              <a:rPr lang="zh-CN" altLang="en-US" dirty="0"/>
              <a:t>访问</a:t>
            </a:r>
            <a:endParaRPr lang="en-US" altLang="zh-CN" dirty="0"/>
          </a:p>
          <a:p>
            <a:pPr lvl="3"/>
            <a:r>
              <a:rPr lang="zh-CN" altLang="en-US" b="0" dirty="0"/>
              <a:t>和二维数组一样通过 </a:t>
            </a:r>
            <a:r>
              <a:rPr lang="en-US" altLang="zh-CN" b="0" dirty="0"/>
              <a:t>[] [] </a:t>
            </a:r>
            <a:r>
              <a:rPr lang="zh-CN" altLang="en-US" b="0" dirty="0"/>
              <a:t>访问即可</a:t>
            </a:r>
            <a:endParaRPr lang="en-US" altLang="zh-CN" b="0" dirty="0"/>
          </a:p>
          <a:p>
            <a:pPr lvl="2"/>
            <a:endParaRPr lang="en-US" altLang="zh-CN" dirty="0"/>
          </a:p>
          <a:p>
            <a:pPr lvl="2"/>
            <a:endParaRPr lang="en-US" altLang="zh-CN" b="0" dirty="0"/>
          </a:p>
          <a:p>
            <a:pPr lvl="2"/>
            <a:endParaRPr lang="en-US" altLang="zh-CN" dirty="0"/>
          </a:p>
          <a:p>
            <a:pPr lvl="2"/>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2684167" y="3297675"/>
            <a:ext cx="6823665" cy="2869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for (int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 0;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 &lt; </a:t>
            </a:r>
            <a:r>
              <a:rPr lang="en-US" altLang="zh-CN" sz="2000" dirty="0" err="1">
                <a:solidFill>
                  <a:schemeClr val="tx1"/>
                </a:solidFill>
                <a:latin typeface="Consolas" panose="020B0609020204030204" pitchFamily="49" charset="0"/>
              </a:rPr>
              <a:t>arr.size</a:t>
            </a:r>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for (int j = 0; j &lt;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[0].size(); </a:t>
            </a:r>
            <a:r>
              <a:rPr lang="en-US" altLang="zh-CN" sz="2000" dirty="0" err="1">
                <a:solidFill>
                  <a:schemeClr val="tx1"/>
                </a:solidFill>
                <a:latin typeface="Consolas" panose="020B0609020204030204" pitchFamily="49" charset="0"/>
              </a:rPr>
              <a:t>j++</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a:t>
            </a:r>
          </a:p>
          <a:p>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cout</a:t>
            </a:r>
            <a:r>
              <a:rPr lang="en-US" altLang="zh-CN" sz="2000" dirty="0">
                <a:solidFill>
                  <a:schemeClr val="tx1"/>
                </a:solidFill>
                <a:latin typeface="Consolas" panose="020B0609020204030204" pitchFamily="49" charset="0"/>
              </a:rPr>
              <a:t> &lt;&lt; </a:t>
            </a:r>
            <a:r>
              <a:rPr lang="en-US" altLang="zh-CN" sz="2000" dirty="0" err="1">
                <a:solidFill>
                  <a:schemeClr val="tx1"/>
                </a:solidFill>
                <a:latin typeface="Consolas" panose="020B0609020204030204" pitchFamily="49" charset="0"/>
              </a:rPr>
              <a:t>arr</a:t>
            </a:r>
            <a:r>
              <a:rPr lang="en-US" altLang="zh-CN" sz="2000" dirty="0">
                <a:solidFill>
                  <a:schemeClr val="tx1"/>
                </a:solidFill>
                <a:latin typeface="Consolas" panose="020B0609020204030204" pitchFamily="49" charset="0"/>
              </a:rPr>
              <a:t>[</a:t>
            </a:r>
            <a:r>
              <a:rPr lang="en-US" altLang="zh-CN" sz="2000" dirty="0" err="1">
                <a:solidFill>
                  <a:schemeClr val="tx1"/>
                </a:solidFill>
                <a:latin typeface="Consolas" panose="020B0609020204030204" pitchFamily="49" charset="0"/>
              </a:rPr>
              <a:t>i</a:t>
            </a:r>
            <a:r>
              <a:rPr lang="en-US" altLang="zh-CN" sz="2000" dirty="0">
                <a:solidFill>
                  <a:schemeClr val="tx1"/>
                </a:solidFill>
                <a:latin typeface="Consolas" panose="020B0609020204030204" pitchFamily="49" charset="0"/>
              </a:rPr>
              <a:t>][j] &lt;&lt; </a:t>
            </a:r>
            <a:r>
              <a:rPr lang="en-US" altLang="zh-CN" sz="2000" dirty="0" err="1">
                <a:solidFill>
                  <a:schemeClr val="tx1"/>
                </a:solidFill>
                <a:latin typeface="Consolas" panose="020B0609020204030204" pitchFamily="49" charset="0"/>
              </a:rPr>
              <a:t>endl</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a:t>
            </a:r>
          </a:p>
          <a:p>
            <a:r>
              <a:rPr lang="en-US" altLang="zh-CN" sz="20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974875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常用方法</a:t>
            </a:r>
            <a:endParaRPr lang="en-US" altLang="zh-CN" b="0" dirty="0"/>
          </a:p>
          <a:p>
            <a:pPr lvl="1"/>
            <a:r>
              <a:rPr lang="zh-CN" altLang="en-US" dirty="0"/>
              <a:t>二维操作</a:t>
            </a:r>
            <a:endParaRPr lang="en-US" altLang="zh-CN" dirty="0"/>
          </a:p>
          <a:p>
            <a:pPr lvl="2"/>
            <a:r>
              <a:rPr lang="zh-CN" altLang="en-US" dirty="0"/>
              <a:t>访问</a:t>
            </a:r>
            <a:endParaRPr lang="en-US" altLang="zh-CN" dirty="0"/>
          </a:p>
          <a:p>
            <a:pPr lvl="3"/>
            <a:r>
              <a:rPr lang="zh-CN" altLang="en-US" b="0" dirty="0"/>
              <a:t>和二维数组一样通过 </a:t>
            </a:r>
            <a:r>
              <a:rPr lang="en-US" altLang="zh-CN" b="0" dirty="0"/>
              <a:t>[] [] </a:t>
            </a:r>
            <a:r>
              <a:rPr lang="zh-CN" altLang="en-US" b="0" dirty="0"/>
              <a:t>访问即可</a:t>
            </a:r>
            <a:endParaRPr lang="en-US" altLang="zh-CN" b="0" dirty="0"/>
          </a:p>
          <a:p>
            <a:pPr lvl="3"/>
            <a:r>
              <a:rPr lang="zh-CN" altLang="en-US" dirty="0"/>
              <a:t>采用范围</a:t>
            </a:r>
            <a:r>
              <a:rPr lang="en-US" altLang="zh-CN" dirty="0"/>
              <a:t>for</a:t>
            </a:r>
            <a:endParaRPr lang="en-US" altLang="zh-CN" b="0" dirty="0"/>
          </a:p>
          <a:p>
            <a:pPr lvl="2"/>
            <a:endParaRPr lang="en-US" altLang="zh-CN" dirty="0"/>
          </a:p>
          <a:p>
            <a:pPr lvl="2"/>
            <a:endParaRPr lang="en-US" altLang="zh-CN" b="0" dirty="0"/>
          </a:p>
          <a:p>
            <a:pPr lvl="2"/>
            <a:endParaRPr lang="en-US" altLang="zh-CN" dirty="0"/>
          </a:p>
          <a:p>
            <a:pPr lvl="2"/>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3283373" y="3161488"/>
            <a:ext cx="6025997" cy="2869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zh-CN" sz="2000" dirty="0">
                <a:solidFill>
                  <a:schemeClr val="tx1"/>
                </a:solidFill>
                <a:latin typeface="Consolas" panose="020B0609020204030204" pitchFamily="49" charset="0"/>
              </a:rPr>
              <a:t>for (auto nums : arr)</a:t>
            </a:r>
          </a:p>
          <a:p>
            <a:r>
              <a:rPr lang="pt-BR" altLang="zh-CN" sz="2000" dirty="0">
                <a:solidFill>
                  <a:schemeClr val="tx1"/>
                </a:solidFill>
                <a:latin typeface="Consolas" panose="020B0609020204030204" pitchFamily="49" charset="0"/>
              </a:rPr>
              <a:t>{</a:t>
            </a:r>
          </a:p>
          <a:p>
            <a:r>
              <a:rPr lang="pt-BR" altLang="zh-CN" sz="2000" dirty="0">
                <a:solidFill>
                  <a:schemeClr val="tx1"/>
                </a:solidFill>
                <a:latin typeface="Consolas" panose="020B0609020204030204" pitchFamily="49" charset="0"/>
              </a:rPr>
              <a:t>    for (auto num : nums)</a:t>
            </a:r>
          </a:p>
          <a:p>
            <a:r>
              <a:rPr lang="pt-BR" altLang="zh-CN" sz="2000" dirty="0">
                <a:solidFill>
                  <a:schemeClr val="tx1"/>
                </a:solidFill>
                <a:latin typeface="Consolas" panose="020B0609020204030204" pitchFamily="49" charset="0"/>
              </a:rPr>
              <a:t>    {</a:t>
            </a:r>
          </a:p>
          <a:p>
            <a:r>
              <a:rPr lang="pt-BR" altLang="zh-CN" sz="2000" dirty="0">
                <a:solidFill>
                  <a:schemeClr val="tx1"/>
                </a:solidFill>
                <a:latin typeface="Consolas" panose="020B0609020204030204" pitchFamily="49" charset="0"/>
              </a:rPr>
              <a:t>    	cout &lt;&lt; num &lt;&lt; endl;</a:t>
            </a:r>
          </a:p>
          <a:p>
            <a:r>
              <a:rPr lang="pt-BR" altLang="zh-CN" sz="2000" dirty="0">
                <a:solidFill>
                  <a:schemeClr val="tx1"/>
                </a:solidFill>
                <a:latin typeface="Consolas" panose="020B0609020204030204" pitchFamily="49" charset="0"/>
              </a:rPr>
              <a:t>    }</a:t>
            </a:r>
          </a:p>
          <a:p>
            <a:r>
              <a:rPr lang="pt-BR" altLang="zh-CN" sz="2000" dirty="0">
                <a:solidFill>
                  <a:schemeClr val="tx1"/>
                </a:solidFill>
                <a:latin typeface="Consolas" panose="020B0609020204030204" pitchFamily="49" charset="0"/>
              </a:rPr>
              <a:t>}</a:t>
            </a:r>
            <a:endParaRPr lang="en-US" altLang="zh-CN"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70879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ormAutofit/>
          </a:bodyPr>
          <a:lstStyle/>
          <a:p>
            <a:r>
              <a:rPr lang="en-US" altLang="zh-CN" dirty="0"/>
              <a:t>C++</a:t>
            </a:r>
          </a:p>
          <a:p>
            <a:r>
              <a:rPr lang="zh-CN" altLang="en-US" dirty="0">
                <a:hlinkClick r:id="rId2"/>
              </a:rPr>
              <a:t>万字长文全面详解现代</a:t>
            </a:r>
            <a:r>
              <a:rPr lang="en-US" altLang="zh-CN" dirty="0">
                <a:hlinkClick r:id="rId2"/>
              </a:rPr>
              <a:t>C++</a:t>
            </a:r>
            <a:r>
              <a:rPr lang="zh-CN" altLang="en-US" dirty="0">
                <a:hlinkClick r:id="rId2"/>
              </a:rPr>
              <a:t>智能指针：原理、应用和陷阱 </a:t>
            </a:r>
            <a:r>
              <a:rPr lang="en-US" altLang="zh-CN" dirty="0">
                <a:hlinkClick r:id="rId2"/>
              </a:rPr>
              <a:t>- </a:t>
            </a:r>
            <a:r>
              <a:rPr lang="zh-CN" altLang="en-US" dirty="0">
                <a:hlinkClick r:id="rId2"/>
              </a:rPr>
              <a:t>知乎</a:t>
            </a:r>
            <a:endParaRPr lang="en-US" altLang="zh-CN" dirty="0"/>
          </a:p>
          <a:p>
            <a:endParaRPr lang="en-US" altLang="zh-CN" dirty="0"/>
          </a:p>
          <a:p>
            <a:r>
              <a:rPr lang="zh-CN" altLang="en-US" dirty="0">
                <a:hlinkClick r:id="rId3"/>
              </a:rPr>
              <a:t>深入解析</a:t>
            </a:r>
            <a:r>
              <a:rPr lang="en-US" altLang="zh-CN" dirty="0">
                <a:hlinkClick r:id="rId3"/>
              </a:rPr>
              <a:t>C++</a:t>
            </a:r>
            <a:r>
              <a:rPr lang="zh-CN" altLang="en-US" dirty="0">
                <a:hlinkClick r:id="rId3"/>
              </a:rPr>
              <a:t>智能指针：定义、用途、原理与实用示例</a:t>
            </a:r>
            <a:r>
              <a:rPr lang="en-US" altLang="zh-CN" dirty="0">
                <a:hlinkClick r:id="rId3"/>
              </a:rPr>
              <a:t>-CSDN</a:t>
            </a:r>
            <a:r>
              <a:rPr lang="zh-CN" altLang="en-US" dirty="0">
                <a:hlinkClick r:id="rId3"/>
              </a:rPr>
              <a:t>博客</a:t>
            </a:r>
            <a:endParaRPr lang="en-US" altLang="zh-CN" dirty="0"/>
          </a:p>
          <a:p>
            <a:endParaRPr lang="en-US" dirty="0"/>
          </a:p>
        </p:txBody>
      </p:sp>
      <p:sp>
        <p:nvSpPr>
          <p:cNvPr id="4" name="标题 3"/>
          <p:cNvSpPr>
            <a:spLocks noGrp="1"/>
          </p:cNvSpPr>
          <p:nvPr>
            <p:ph type="title"/>
          </p:nvPr>
        </p:nvSpPr>
        <p:spPr/>
        <p:txBody>
          <a:bodyPr/>
          <a:lstStyle/>
          <a:p>
            <a:r>
              <a:rPr lang="zh-CN" altLang="en-US" dirty="0">
                <a:latin typeface="宋体" panose="02010600030101010101" pitchFamily="2" charset="-122"/>
              </a:rPr>
              <a:t>实验讲解</a:t>
            </a:r>
            <a:endParaRPr lang="en-US" dirty="0"/>
          </a:p>
        </p:txBody>
      </p:sp>
    </p:spTree>
    <p:extLst>
      <p:ext uri="{BB962C8B-B14F-4D97-AF65-F5344CB8AC3E}">
        <p14:creationId xmlns:p14="http://schemas.microsoft.com/office/powerpoint/2010/main" val="3592355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扩容原理</a:t>
            </a:r>
            <a:endParaRPr lang="en-US" altLang="zh-CN" b="0" dirty="0"/>
          </a:p>
          <a:p>
            <a:pPr lvl="2"/>
            <a:endParaRPr lang="en-US" altLang="zh-CN" dirty="0"/>
          </a:p>
          <a:p>
            <a:pPr lvl="2"/>
            <a:endParaRPr lang="en-US" altLang="zh-CN" b="0" dirty="0"/>
          </a:p>
          <a:p>
            <a:pPr lvl="2"/>
            <a:endParaRPr lang="en-US" altLang="zh-CN" dirty="0"/>
          </a:p>
          <a:p>
            <a:pPr lvl="2"/>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1602727" y="2393054"/>
            <a:ext cx="8944295" cy="28695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altLang="zh-CN" sz="2000" dirty="0">
                <a:solidFill>
                  <a:schemeClr val="tx1"/>
                </a:solidFill>
                <a:latin typeface="Consolas" panose="020B0609020204030204" pitchFamily="49" charset="0"/>
              </a:rPr>
              <a:t>vector&lt;int&gt; arr;</a:t>
            </a:r>
          </a:p>
          <a:p>
            <a:r>
              <a:rPr lang="pt-BR" altLang="zh-CN" sz="2000" dirty="0">
                <a:solidFill>
                  <a:schemeClr val="tx1"/>
                </a:solidFill>
                <a:latin typeface="Consolas" panose="020B0609020204030204" pitchFamily="49" charset="0"/>
              </a:rPr>
              <a:t>for (int i = 0; i &lt; 20; i++)</a:t>
            </a:r>
          </a:p>
          <a:p>
            <a:r>
              <a:rPr lang="pt-BR" altLang="zh-CN" sz="2000" dirty="0">
                <a:solidFill>
                  <a:schemeClr val="tx1"/>
                </a:solidFill>
                <a:latin typeface="Consolas" panose="020B0609020204030204" pitchFamily="49" charset="0"/>
              </a:rPr>
              <a:t>{</a:t>
            </a:r>
          </a:p>
          <a:p>
            <a:r>
              <a:rPr lang="pt-BR" altLang="zh-CN" sz="2000" dirty="0">
                <a:solidFill>
                  <a:schemeClr val="tx1"/>
                </a:solidFill>
                <a:latin typeface="Consolas" panose="020B0609020204030204" pitchFamily="49" charset="0"/>
              </a:rPr>
              <a:t>    arr.push_back(i);</a:t>
            </a:r>
          </a:p>
          <a:p>
            <a:r>
              <a:rPr lang="pt-BR" altLang="zh-CN" sz="2000" dirty="0">
                <a:solidFill>
                  <a:schemeClr val="tx1"/>
                </a:solidFill>
                <a:latin typeface="Consolas" panose="020B0609020204030204" pitchFamily="49" charset="0"/>
              </a:rPr>
              <a:t>    cout &lt;&lt; arr.size() &lt;&lt; " " &lt;&lt; arr.capacity() &lt;&lt; endl;</a:t>
            </a:r>
          </a:p>
          <a:p>
            <a:r>
              <a:rPr lang="pt-BR" altLang="zh-CN" sz="2000" dirty="0">
                <a:solidFill>
                  <a:schemeClr val="tx1"/>
                </a:solidFill>
                <a:latin typeface="Consolas" panose="020B0609020204030204" pitchFamily="49" charset="0"/>
              </a:rPr>
              <a:t>}</a:t>
            </a:r>
            <a:endParaRPr lang="en-US" altLang="zh-CN"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6605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扩容原理</a:t>
            </a:r>
            <a:endParaRPr lang="en-US" altLang="zh-CN" b="0" dirty="0"/>
          </a:p>
          <a:p>
            <a:pPr lvl="1"/>
            <a:r>
              <a:rPr lang="zh-CN" altLang="en-US" dirty="0"/>
              <a:t>运行结果</a:t>
            </a:r>
            <a:endParaRPr lang="en-US" altLang="zh-CN" b="0" dirty="0"/>
          </a:p>
          <a:p>
            <a:pPr lvl="2"/>
            <a:endParaRPr lang="en-US" altLang="zh-CN" dirty="0"/>
          </a:p>
          <a:p>
            <a:pPr lvl="2"/>
            <a:endParaRPr lang="en-US" altLang="zh-CN" b="0" dirty="0"/>
          </a:p>
          <a:p>
            <a:pPr lvl="2"/>
            <a:endParaRPr lang="en-US" altLang="zh-CN" dirty="0"/>
          </a:p>
          <a:p>
            <a:pPr lvl="2"/>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3940933" y="239313"/>
            <a:ext cx="6089250" cy="652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ubuntu@VM7939-test:~/Desktop$ ./</a:t>
            </a:r>
            <a:r>
              <a:rPr lang="en-US" altLang="zh-CN" sz="2000" dirty="0" err="1">
                <a:solidFill>
                  <a:schemeClr val="tx1"/>
                </a:solidFill>
                <a:latin typeface="Consolas" panose="020B0609020204030204" pitchFamily="49" charset="0"/>
              </a:rPr>
              <a:t>a.out</a:t>
            </a:r>
            <a:r>
              <a:rPr lang="en-US" altLang="zh-CN" sz="2000" dirty="0">
                <a:solidFill>
                  <a:schemeClr val="tx1"/>
                </a:solidFill>
                <a:latin typeface="Consolas" panose="020B0609020204030204" pitchFamily="49" charset="0"/>
              </a:rPr>
              <a:t> </a:t>
            </a:r>
          </a:p>
          <a:p>
            <a:r>
              <a:rPr lang="en-US" altLang="zh-CN" sz="2000" dirty="0">
                <a:solidFill>
                  <a:schemeClr val="tx1"/>
                </a:solidFill>
                <a:latin typeface="Consolas" panose="020B0609020204030204" pitchFamily="49" charset="0"/>
              </a:rPr>
              <a:t>1  1</a:t>
            </a:r>
          </a:p>
          <a:p>
            <a:r>
              <a:rPr lang="en-US" altLang="zh-CN" sz="2000" dirty="0">
                <a:solidFill>
                  <a:schemeClr val="tx1"/>
                </a:solidFill>
                <a:latin typeface="Consolas" panose="020B0609020204030204" pitchFamily="49" charset="0"/>
              </a:rPr>
              <a:t>2  2</a:t>
            </a:r>
          </a:p>
          <a:p>
            <a:r>
              <a:rPr lang="en-US" altLang="zh-CN" sz="2000" dirty="0">
                <a:solidFill>
                  <a:schemeClr val="tx1"/>
                </a:solidFill>
                <a:latin typeface="Consolas" panose="020B0609020204030204" pitchFamily="49" charset="0"/>
              </a:rPr>
              <a:t>3  4</a:t>
            </a:r>
          </a:p>
          <a:p>
            <a:r>
              <a:rPr lang="en-US" altLang="zh-CN" sz="2000" dirty="0">
                <a:solidFill>
                  <a:schemeClr val="tx1"/>
                </a:solidFill>
                <a:latin typeface="Consolas" panose="020B0609020204030204" pitchFamily="49" charset="0"/>
              </a:rPr>
              <a:t>4  4</a:t>
            </a:r>
          </a:p>
          <a:p>
            <a:r>
              <a:rPr lang="en-US" altLang="zh-CN" sz="2000" dirty="0">
                <a:solidFill>
                  <a:schemeClr val="tx1"/>
                </a:solidFill>
                <a:latin typeface="Consolas" panose="020B0609020204030204" pitchFamily="49" charset="0"/>
              </a:rPr>
              <a:t>5  8</a:t>
            </a:r>
          </a:p>
          <a:p>
            <a:r>
              <a:rPr lang="en-US" altLang="zh-CN" sz="2000" dirty="0">
                <a:solidFill>
                  <a:schemeClr val="tx1"/>
                </a:solidFill>
                <a:latin typeface="Consolas" panose="020B0609020204030204" pitchFamily="49" charset="0"/>
              </a:rPr>
              <a:t>6  8</a:t>
            </a:r>
          </a:p>
          <a:p>
            <a:r>
              <a:rPr lang="en-US" altLang="zh-CN" sz="2000" dirty="0">
                <a:solidFill>
                  <a:schemeClr val="tx1"/>
                </a:solidFill>
                <a:latin typeface="Consolas" panose="020B0609020204030204" pitchFamily="49" charset="0"/>
              </a:rPr>
              <a:t>7  8</a:t>
            </a:r>
          </a:p>
          <a:p>
            <a:r>
              <a:rPr lang="en-US" altLang="zh-CN" sz="2000" dirty="0">
                <a:solidFill>
                  <a:schemeClr val="tx1"/>
                </a:solidFill>
                <a:latin typeface="Consolas" panose="020B0609020204030204" pitchFamily="49" charset="0"/>
              </a:rPr>
              <a:t>8  8</a:t>
            </a:r>
          </a:p>
          <a:p>
            <a:r>
              <a:rPr lang="en-US" altLang="zh-CN" sz="2000" dirty="0">
                <a:solidFill>
                  <a:schemeClr val="tx1"/>
                </a:solidFill>
                <a:latin typeface="Consolas" panose="020B0609020204030204" pitchFamily="49" charset="0"/>
              </a:rPr>
              <a:t>9  16</a:t>
            </a:r>
          </a:p>
          <a:p>
            <a:r>
              <a:rPr lang="en-US" altLang="zh-CN" sz="2000" dirty="0">
                <a:solidFill>
                  <a:schemeClr val="tx1"/>
                </a:solidFill>
                <a:latin typeface="Consolas" panose="020B0609020204030204" pitchFamily="49" charset="0"/>
              </a:rPr>
              <a:t>10  16</a:t>
            </a:r>
          </a:p>
          <a:p>
            <a:r>
              <a:rPr lang="en-US" altLang="zh-CN" sz="2000" dirty="0">
                <a:solidFill>
                  <a:schemeClr val="tx1"/>
                </a:solidFill>
                <a:latin typeface="Consolas" panose="020B0609020204030204" pitchFamily="49" charset="0"/>
              </a:rPr>
              <a:t>11  16</a:t>
            </a:r>
          </a:p>
          <a:p>
            <a:r>
              <a:rPr lang="en-US" altLang="zh-CN" sz="2000" dirty="0">
                <a:solidFill>
                  <a:schemeClr val="tx1"/>
                </a:solidFill>
                <a:latin typeface="Consolas" panose="020B0609020204030204" pitchFamily="49" charset="0"/>
              </a:rPr>
              <a:t>12  16</a:t>
            </a:r>
          </a:p>
          <a:p>
            <a:r>
              <a:rPr lang="en-US" altLang="zh-CN" sz="2000" dirty="0">
                <a:solidFill>
                  <a:schemeClr val="tx1"/>
                </a:solidFill>
                <a:latin typeface="Consolas" panose="020B0609020204030204" pitchFamily="49" charset="0"/>
              </a:rPr>
              <a:t>13  16</a:t>
            </a:r>
          </a:p>
          <a:p>
            <a:r>
              <a:rPr lang="en-US" altLang="zh-CN" sz="2000" dirty="0">
                <a:solidFill>
                  <a:schemeClr val="tx1"/>
                </a:solidFill>
                <a:latin typeface="Consolas" panose="020B0609020204030204" pitchFamily="49" charset="0"/>
              </a:rPr>
              <a:t>14  16</a:t>
            </a:r>
          </a:p>
          <a:p>
            <a:r>
              <a:rPr lang="en-US" altLang="zh-CN" sz="2000" dirty="0">
                <a:solidFill>
                  <a:schemeClr val="tx1"/>
                </a:solidFill>
                <a:latin typeface="Consolas" panose="020B0609020204030204" pitchFamily="49" charset="0"/>
              </a:rPr>
              <a:t>15  16</a:t>
            </a:r>
          </a:p>
          <a:p>
            <a:r>
              <a:rPr lang="en-US" altLang="zh-CN" sz="2000" dirty="0">
                <a:solidFill>
                  <a:schemeClr val="tx1"/>
                </a:solidFill>
                <a:latin typeface="Consolas" panose="020B0609020204030204" pitchFamily="49" charset="0"/>
              </a:rPr>
              <a:t>16  16</a:t>
            </a:r>
          </a:p>
          <a:p>
            <a:r>
              <a:rPr lang="en-US" altLang="zh-CN" sz="2000" dirty="0">
                <a:solidFill>
                  <a:schemeClr val="tx1"/>
                </a:solidFill>
                <a:latin typeface="Consolas" panose="020B0609020204030204" pitchFamily="49" charset="0"/>
              </a:rPr>
              <a:t>17  32</a:t>
            </a:r>
          </a:p>
          <a:p>
            <a:r>
              <a:rPr lang="en-US" altLang="zh-CN" sz="2000" dirty="0">
                <a:solidFill>
                  <a:schemeClr val="tx1"/>
                </a:solidFill>
                <a:latin typeface="Consolas" panose="020B0609020204030204" pitchFamily="49" charset="0"/>
              </a:rPr>
              <a:t>18  32</a:t>
            </a:r>
          </a:p>
          <a:p>
            <a:r>
              <a:rPr lang="en-US" altLang="zh-CN" sz="2000" dirty="0">
                <a:solidFill>
                  <a:schemeClr val="tx1"/>
                </a:solidFill>
                <a:latin typeface="Consolas" panose="020B0609020204030204" pitchFamily="49" charset="0"/>
              </a:rPr>
              <a:t>19  32</a:t>
            </a:r>
          </a:p>
          <a:p>
            <a:r>
              <a:rPr lang="en-US" altLang="zh-CN" sz="2000" dirty="0">
                <a:solidFill>
                  <a:schemeClr val="tx1"/>
                </a:solidFill>
                <a:latin typeface="Consolas" panose="020B0609020204030204" pitchFamily="49" charset="0"/>
              </a:rPr>
              <a:t>20  32</a:t>
            </a:r>
          </a:p>
        </p:txBody>
      </p:sp>
    </p:spTree>
    <p:extLst>
      <p:ext uri="{BB962C8B-B14F-4D97-AF65-F5344CB8AC3E}">
        <p14:creationId xmlns:p14="http://schemas.microsoft.com/office/powerpoint/2010/main" val="79064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的实例化</a:t>
            </a:r>
          </a:p>
        </p:txBody>
      </p:sp>
      <p:sp>
        <p:nvSpPr>
          <p:cNvPr id="3" name="内容占位符 2"/>
          <p:cNvSpPr>
            <a:spLocks noGrp="1"/>
          </p:cNvSpPr>
          <p:nvPr>
            <p:ph idx="1"/>
          </p:nvPr>
        </p:nvSpPr>
        <p:spPr>
          <a:xfrm>
            <a:off x="500380" y="1249680"/>
            <a:ext cx="11172190" cy="5329555"/>
          </a:xfrm>
        </p:spPr>
        <p:txBody>
          <a:bodyPr>
            <a:normAutofit/>
          </a:bodyPr>
          <a:lstStyle/>
          <a:p>
            <a:r>
              <a:rPr lang="zh-CN" altLang="en-US" sz="2400" b="0" dirty="0"/>
              <a:t>例如</a:t>
            </a:r>
            <a:r>
              <a:rPr lang="en-US" altLang="zh-CN" sz="2400" b="0" dirty="0"/>
              <a:t> AST.hpp </a:t>
            </a:r>
            <a:r>
              <a:rPr lang="zh-CN" altLang="en-US" sz="2400" b="0" dirty="0"/>
              <a:t>中：</a:t>
            </a:r>
          </a:p>
          <a:p>
            <a:endParaRPr lang="zh-CN" altLang="en-US" sz="2400" dirty="0"/>
          </a:p>
          <a:p>
            <a:pPr marL="0" indent="0">
              <a:buNone/>
            </a:pPr>
            <a:r>
              <a:rPr lang="zh-CN" altLang="en-US" sz="2400" b="0" dirty="0"/>
              <a:t>struct ASTProgram : ASTNode {</a:t>
            </a:r>
          </a:p>
          <a:p>
            <a:pPr marL="0" indent="0">
              <a:buNone/>
            </a:pPr>
            <a:r>
              <a:rPr lang="zh-CN" altLang="en-US" sz="2400" b="0" dirty="0"/>
              <a:t>    virtual Value* accept(ASTVisitor &amp;) override final;</a:t>
            </a:r>
          </a:p>
          <a:p>
            <a:pPr marL="0" indent="0">
              <a:buNone/>
            </a:pPr>
            <a:r>
              <a:rPr lang="zh-CN" altLang="en-US" sz="2400" b="0" dirty="0"/>
              <a:t>    virtual ~ASTProgram() = default;</a:t>
            </a:r>
          </a:p>
          <a:p>
            <a:pPr marL="0" indent="0">
              <a:buNone/>
            </a:pPr>
            <a:endParaRPr lang="zh-CN" altLang="en-US" sz="2400" b="0" dirty="0"/>
          </a:p>
          <a:p>
            <a:pPr marL="0" indent="0">
              <a:buNone/>
            </a:pPr>
            <a:r>
              <a:rPr lang="zh-CN" altLang="en-US" sz="2400" b="0" dirty="0"/>
              <a:t>    </a:t>
            </a:r>
            <a:r>
              <a:rPr lang="zh-CN" altLang="en-US" sz="2400" dirty="0">
                <a:solidFill>
                  <a:srgbClr val="FF0000"/>
                </a:solidFill>
              </a:rPr>
              <a:t>std::vector</a:t>
            </a:r>
            <a:r>
              <a:rPr lang="zh-CN" altLang="en-US" sz="2400" dirty="0"/>
              <a:t>&lt;</a:t>
            </a:r>
            <a:r>
              <a:rPr lang="zh-CN" altLang="en-US" sz="2400" dirty="0">
                <a:solidFill>
                  <a:schemeClr val="accent1">
                    <a:lumMod val="60000"/>
                    <a:lumOff val="40000"/>
                  </a:schemeClr>
                </a:solidFill>
              </a:rPr>
              <a:t>std::shared_ptr&lt;ASTDeclaration&gt;</a:t>
            </a:r>
            <a:r>
              <a:rPr lang="zh-CN" altLang="en-US" sz="2400" dirty="0"/>
              <a:t>&gt;</a:t>
            </a:r>
            <a:r>
              <a:rPr lang="zh-CN" altLang="en-US" sz="2400" b="0" dirty="0"/>
              <a:t> declarations;</a:t>
            </a:r>
          </a:p>
          <a:p>
            <a:pPr marL="0" indent="0">
              <a:buNone/>
            </a:pPr>
            <a:r>
              <a:rPr lang="zh-CN" altLang="en-US" sz="2400" b="0" dirty="0"/>
              <a:t>};</a:t>
            </a:r>
          </a:p>
          <a:p>
            <a:pPr marL="0" indent="0">
              <a:buNone/>
            </a:pPr>
            <a:endParaRPr lang="zh-CN" altLang="en-US" sz="2400" dirty="0"/>
          </a:p>
          <a:p>
            <a:pPr marL="0" indent="0">
              <a:buNone/>
            </a:pPr>
            <a:r>
              <a:rPr lang="zh-CN" altLang="en-US" sz="2400" b="0" dirty="0"/>
              <a:t>这里声明了一个可变长数组</a:t>
            </a:r>
            <a:r>
              <a:rPr lang="en-US" altLang="zh-CN" sz="2400" b="0" dirty="0"/>
              <a:t>(vector)</a:t>
            </a:r>
            <a:r>
              <a:rPr lang="zh-CN" altLang="en-US" sz="2400" b="0" dirty="0"/>
              <a:t>，其中的每一个元素类型为指向</a:t>
            </a:r>
          </a:p>
          <a:p>
            <a:pPr marL="0" indent="0">
              <a:buNone/>
            </a:pPr>
            <a:r>
              <a:rPr lang="zh-CN" altLang="en-US" sz="2400" b="0" dirty="0">
                <a:solidFill>
                  <a:schemeClr val="accent1">
                    <a:lumMod val="60000"/>
                    <a:lumOff val="40000"/>
                  </a:schemeClr>
                </a:solidFill>
                <a:sym typeface="+mn-ea"/>
              </a:rPr>
              <a:t>ASTDeclaration</a:t>
            </a:r>
            <a:r>
              <a:rPr lang="en-US" altLang="zh-CN" sz="2400" b="0" dirty="0">
                <a:solidFill>
                  <a:schemeClr val="accent1">
                    <a:lumMod val="60000"/>
                    <a:lumOff val="40000"/>
                  </a:schemeClr>
                </a:solidFill>
                <a:sym typeface="+mn-ea"/>
              </a:rPr>
              <a:t> </a:t>
            </a:r>
            <a:r>
              <a:rPr lang="zh-CN" altLang="en-US" sz="2400" b="0" dirty="0">
                <a:solidFill>
                  <a:schemeClr val="tx1"/>
                </a:solidFill>
                <a:sym typeface="+mn-ea"/>
              </a:rPr>
              <a:t>类的共享指针</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9" name="文本框 8"/>
          <p:cNvSpPr txBox="1"/>
          <p:nvPr/>
        </p:nvSpPr>
        <p:spPr>
          <a:xfrm>
            <a:off x="711600" y="1262748"/>
            <a:ext cx="10709256" cy="5262979"/>
          </a:xfrm>
          <a:prstGeom prst="rect">
            <a:avLst/>
          </a:prstGeom>
          <a:noFill/>
        </p:spPr>
        <p:txBody>
          <a:bodyPr wrap="square" rtlCol="0">
            <a:spAutoFit/>
          </a:bodyPr>
          <a:lstStyle/>
          <a:p>
            <a:r>
              <a:rPr lang="en-GB" altLang="zh-CN" sz="2400" dirty="0">
                <a:latin typeface="微软雅黑" panose="020B0503020204020204" pitchFamily="34" charset="-122"/>
                <a:ea typeface="微软雅黑" panose="020B0503020204020204" pitchFamily="34" charset="-122"/>
              </a:rPr>
              <a:t>STL (Standard Template Library </a:t>
            </a:r>
            <a:r>
              <a:rPr lang="zh-CN" altLang="en-US" sz="2400" dirty="0">
                <a:latin typeface="微软雅黑" panose="020B0503020204020204" pitchFamily="34" charset="-122"/>
                <a:ea typeface="微软雅黑" panose="020B0503020204020204" pitchFamily="34" charset="-122"/>
              </a:rPr>
              <a:t>标准模板库</a:t>
            </a:r>
            <a:r>
              <a:rPr lang="en-GB" altLang="zh-CN" sz="2400" dirty="0">
                <a:latin typeface="微软雅黑" panose="020B0503020204020204" pitchFamily="34" charset="-122"/>
                <a:ea typeface="微软雅黑" panose="020B0503020204020204" pitchFamily="34" charset="-122"/>
              </a:rPr>
              <a:t>)</a:t>
            </a:r>
            <a:r>
              <a:rPr lang="zh-CN" altLang="en-GB"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包含了许多常用的数据结构</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lgn="l"/>
            <a:endParaRPr lang="en-US" altLang="zh-CN" sz="2400" dirty="0">
              <a:latin typeface="微软雅黑" panose="020B0503020204020204" pitchFamily="34" charset="-122"/>
              <a:ea typeface="微软雅黑" panose="020B0503020204020204" pitchFamily="34" charset="-122"/>
            </a:endParaRPr>
          </a:p>
          <a:p>
            <a:pPr algn="l"/>
            <a:r>
              <a:rPr lang="zh-CN" altLang="en-US" sz="2400" dirty="0">
                <a:latin typeface="微软雅黑" panose="020B0503020204020204" pitchFamily="34" charset="-122"/>
                <a:ea typeface="微软雅黑" panose="020B0503020204020204" pitchFamily="34" charset="-122"/>
              </a:rPr>
              <a:t>编程中经常使用到</a:t>
            </a:r>
            <a:r>
              <a:rPr lang="en-US" altLang="zh-CN" sz="2400" dirty="0">
                <a:latin typeface="微软雅黑" panose="020B0503020204020204" pitchFamily="34" charset="-122"/>
                <a:ea typeface="微软雅黑" panose="020B0503020204020204" pitchFamily="34" charset="-122"/>
              </a:rPr>
              <a:t>key/value</a:t>
            </a:r>
            <a:r>
              <a:rPr lang="zh-CN" altLang="en-US" sz="2400" dirty="0">
                <a:latin typeface="微软雅黑" panose="020B0503020204020204" pitchFamily="34" charset="-122"/>
                <a:ea typeface="微软雅黑" panose="020B0503020204020204" pitchFamily="34" charset="-122"/>
              </a:rPr>
              <a:t>的形式表示数据之间的关系</a:t>
            </a:r>
            <a:endParaRPr lang="en-US" altLang="zh-CN" sz="2400" dirty="0">
              <a:latin typeface="微软雅黑" panose="020B0503020204020204" pitchFamily="34" charset="-122"/>
              <a:ea typeface="微软雅黑" panose="020B0503020204020204" pitchFamily="34" charset="-122"/>
            </a:endParaRPr>
          </a:p>
          <a:p>
            <a:pPr algn="l"/>
            <a:r>
              <a:rPr lang="en-US" altLang="zh-CN" sz="2400" dirty="0">
                <a:latin typeface="微软雅黑" panose="020B0503020204020204" pitchFamily="34" charset="-122"/>
                <a:ea typeface="微软雅黑" panose="020B0503020204020204" pitchFamily="34" charset="-122"/>
              </a:rPr>
              <a:t>STL</a:t>
            </a:r>
            <a:r>
              <a:rPr lang="zh-CN" altLang="en-US" sz="2400" dirty="0">
                <a:latin typeface="微软雅黑" panose="020B0503020204020204" pitchFamily="34" charset="-122"/>
                <a:ea typeface="微软雅黑" panose="020B0503020204020204" pitchFamily="34" charset="-122"/>
              </a:rPr>
              <a:t>库提供了</a:t>
            </a: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unordered_map</a:t>
            </a:r>
            <a:r>
              <a:rPr lang="zh-CN" altLang="en-US" sz="2400" dirty="0">
                <a:latin typeface="微软雅黑" panose="020B0503020204020204" pitchFamily="34" charset="-122"/>
                <a:ea typeface="微软雅黑" panose="020B0503020204020204" pitchFamily="34" charset="-122"/>
              </a:rPr>
              <a:t>容器，对应处理</a:t>
            </a:r>
            <a:r>
              <a:rPr lang="en-US" altLang="zh-CN" sz="2400" dirty="0">
                <a:latin typeface="微软雅黑" panose="020B0503020204020204" pitchFamily="34" charset="-122"/>
                <a:ea typeface="微软雅黑" panose="020B0503020204020204" pitchFamily="34" charset="-122"/>
              </a:rPr>
              <a:t>key/value</a:t>
            </a:r>
            <a:r>
              <a:rPr lang="zh-CN" altLang="en-US" sz="2400" dirty="0">
                <a:latin typeface="微软雅黑" panose="020B0503020204020204" pitchFamily="34" charset="-122"/>
                <a:ea typeface="微软雅黑" panose="020B0503020204020204" pitchFamily="34" charset="-122"/>
              </a:rPr>
              <a:t>数据的存储、查找等问题</a:t>
            </a:r>
            <a:endParaRPr lang="en-US" altLang="zh-CN" sz="2400" dirty="0">
              <a:latin typeface="微软雅黑" panose="020B0503020204020204" pitchFamily="34" charset="-122"/>
              <a:ea typeface="微软雅黑" panose="020B0503020204020204" pitchFamily="34" charset="-122"/>
            </a:endParaRPr>
          </a:p>
          <a:p>
            <a:pPr algn="l"/>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内</a:t>
            </a:r>
            <a:r>
              <a:rPr lang="en-US" altLang="zh-CN" sz="2400" dirty="0">
                <a:latin typeface="微软雅黑" panose="020B0503020204020204" pitchFamily="34" charset="-122"/>
                <a:ea typeface="微软雅黑" panose="020B0503020204020204" pitchFamily="34" charset="-122"/>
              </a:rPr>
              <a:t>key/value</a:t>
            </a:r>
            <a:r>
              <a:rPr lang="zh-CN" altLang="en-US" sz="2400" dirty="0">
                <a:latin typeface="微软雅黑" panose="020B0503020204020204" pitchFamily="34" charset="-122"/>
                <a:ea typeface="微软雅黑" panose="020B0503020204020204" pitchFamily="34" charset="-122"/>
              </a:rPr>
              <a:t>是有序的，</a:t>
            </a:r>
            <a:r>
              <a:rPr lang="en-US" altLang="zh-CN" sz="2400" dirty="0" err="1">
                <a:latin typeface="微软雅黑" panose="020B0503020204020204" pitchFamily="34" charset="-122"/>
                <a:ea typeface="微软雅黑" panose="020B0503020204020204" pitchFamily="34" charset="-122"/>
              </a:rPr>
              <a:t>unordered_map</a:t>
            </a:r>
            <a:r>
              <a:rPr lang="zh-CN" altLang="en-US" sz="2400" dirty="0">
                <a:latin typeface="微软雅黑" panose="020B0503020204020204" pitchFamily="34" charset="-122"/>
                <a:ea typeface="微软雅黑" panose="020B0503020204020204" pitchFamily="34" charset="-122"/>
              </a:rPr>
              <a:t>则是无序的</a:t>
            </a:r>
            <a:endParaRPr lang="en-US" altLang="zh-CN" sz="2400" dirty="0">
              <a:latin typeface="微软雅黑" panose="020B0503020204020204" pitchFamily="34" charset="-122"/>
              <a:ea typeface="微软雅黑" panose="020B0503020204020204" pitchFamily="34" charset="-122"/>
            </a:endParaRPr>
          </a:p>
          <a:p>
            <a:pPr algn="l"/>
            <a:r>
              <a:rPr lang="zh-CN" altLang="en-US" sz="2400" dirty="0">
                <a:latin typeface="微软雅黑" panose="020B0503020204020204" pitchFamily="34" charset="-122"/>
                <a:ea typeface="微软雅黑" panose="020B0503020204020204" pitchFamily="34" charset="-122"/>
              </a:rPr>
              <a:t>使用时需要引入</a:t>
            </a:r>
            <a:r>
              <a:rPr lang="en-US" altLang="zh-CN" sz="2400" dirty="0">
                <a:latin typeface="微软雅黑" panose="020B0503020204020204" pitchFamily="34" charset="-122"/>
                <a:ea typeface="微软雅黑" panose="020B0503020204020204" pitchFamily="34" charset="-122"/>
              </a:rPr>
              <a:t>&lt;map&gt;</a:t>
            </a:r>
            <a:r>
              <a:rPr lang="zh-CN" altLang="en-US" sz="2400" dirty="0">
                <a:latin typeface="微软雅黑" panose="020B0503020204020204" pitchFamily="34" charset="-122"/>
                <a:ea typeface="微软雅黑" panose="020B0503020204020204" pitchFamily="34" charset="-122"/>
              </a:rPr>
              <a:t>头文件</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3" name="表格 3"/>
          <p:cNvGraphicFramePr>
            <a:graphicFrameLocks noGrp="1"/>
          </p:cNvGraphicFramePr>
          <p:nvPr/>
        </p:nvGraphicFramePr>
        <p:xfrm>
          <a:off x="879856" y="1828800"/>
          <a:ext cx="8128000" cy="221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15762">
                <a:tc>
                  <a:txBody>
                    <a:bodyPr/>
                    <a:lstStyle/>
                    <a:p>
                      <a:r>
                        <a:rPr lang="en-US" altLang="zh-CN" dirty="0"/>
                        <a:t>STL</a:t>
                      </a:r>
                      <a:endParaRPr lang="zh-CN" altLang="en-US" dirty="0"/>
                    </a:p>
                  </a:txBody>
                  <a:tcPr/>
                </a:tc>
                <a:tc>
                  <a:txBody>
                    <a:bodyPr/>
                    <a:lstStyle/>
                    <a:p>
                      <a:r>
                        <a:rPr lang="zh-CN" altLang="en-US" dirty="0"/>
                        <a:t>实现</a:t>
                      </a:r>
                    </a:p>
                  </a:txBody>
                  <a:tcPr/>
                </a:tc>
                <a:extLst>
                  <a:ext uri="{0D108BD9-81ED-4DB2-BD59-A6C34878D82A}">
                    <a16:rowId xmlns:a16="http://schemas.microsoft.com/office/drawing/2014/main" val="10000"/>
                  </a:ext>
                </a:extLst>
              </a:tr>
              <a:tr h="370840">
                <a:tc>
                  <a:txBody>
                    <a:bodyPr/>
                    <a:lstStyle/>
                    <a:p>
                      <a:r>
                        <a:rPr lang="en-GB" altLang="zh-CN" sz="1800" dirty="0">
                          <a:latin typeface="微软雅黑" panose="020B0503020204020204" pitchFamily="34" charset="-122"/>
                          <a:ea typeface="微软雅黑" panose="020B0503020204020204" pitchFamily="34" charset="-122"/>
                        </a:rPr>
                        <a:t>std::vector&lt;T&gt;</a:t>
                      </a:r>
                      <a:endParaRPr lang="zh-CN" altLang="en-US" dirty="0"/>
                    </a:p>
                  </a:txBody>
                  <a:tcPr/>
                </a:tc>
                <a:tc>
                  <a:txBody>
                    <a:bodyPr/>
                    <a:lstStyle/>
                    <a:p>
                      <a:r>
                        <a:rPr lang="zh-CN" altLang="en-US" sz="1800" dirty="0">
                          <a:latin typeface="微软雅黑" panose="020B0503020204020204" pitchFamily="34" charset="-122"/>
                          <a:ea typeface="微软雅黑" panose="020B0503020204020204" pitchFamily="34" charset="-122"/>
                        </a:rPr>
                        <a:t>可变长数组</a:t>
                      </a:r>
                      <a:endParaRPr lang="zh-CN" altLang="en-US" dirty="0"/>
                    </a:p>
                  </a:txBody>
                  <a:tcPr/>
                </a:tc>
                <a:extLst>
                  <a:ext uri="{0D108BD9-81ED-4DB2-BD59-A6C34878D82A}">
                    <a16:rowId xmlns:a16="http://schemas.microsoft.com/office/drawing/2014/main" val="10001"/>
                  </a:ext>
                </a:extLst>
              </a:tr>
              <a:tr h="370840">
                <a:tc>
                  <a:txBody>
                    <a:bodyPr/>
                    <a:lstStyle/>
                    <a:p>
                      <a:r>
                        <a:rPr lang="en-GB" altLang="zh-CN" sz="1800" dirty="0">
                          <a:latin typeface="微软雅黑" panose="020B0503020204020204" pitchFamily="34" charset="-122"/>
                          <a:ea typeface="微软雅黑" panose="020B0503020204020204" pitchFamily="34" charset="-122"/>
                        </a:rPr>
                        <a:t>std::map&lt;T, T&gt;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由红黑树实现的有序关联容器</a:t>
                      </a:r>
                    </a:p>
                  </a:txBody>
                  <a:tcPr/>
                </a:tc>
                <a:extLst>
                  <a:ext uri="{0D108BD9-81ED-4DB2-BD59-A6C34878D82A}">
                    <a16:rowId xmlns:a16="http://schemas.microsoft.com/office/drawing/2014/main" val="10002"/>
                  </a:ext>
                </a:extLst>
              </a:tr>
              <a:tr h="370840">
                <a:tc>
                  <a:txBody>
                    <a:bodyPr/>
                    <a:lstStyle/>
                    <a:p>
                      <a:r>
                        <a:rPr lang="en-GB" altLang="zh-CN" sz="1800" dirty="0">
                          <a:latin typeface="微软雅黑" panose="020B0503020204020204" pitchFamily="34" charset="-122"/>
                          <a:ea typeface="微软雅黑" panose="020B0503020204020204" pitchFamily="34" charset="-122"/>
                        </a:rPr>
                        <a:t>std::set&lt;T&gt;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由红黑树实现的有序集合</a:t>
                      </a:r>
                    </a:p>
                  </a:txBody>
                  <a:tcPr/>
                </a:tc>
                <a:extLst>
                  <a:ext uri="{0D108BD9-81ED-4DB2-BD59-A6C34878D82A}">
                    <a16:rowId xmlns:a16="http://schemas.microsoft.com/office/drawing/2014/main" val="10003"/>
                  </a:ext>
                </a:extLst>
              </a:tr>
              <a:tr h="370840">
                <a:tc>
                  <a:txBody>
                    <a:bodyPr/>
                    <a:lstStyle/>
                    <a:p>
                      <a:r>
                        <a:rPr lang="en-GB" altLang="zh-CN" sz="1800" dirty="0">
                          <a:latin typeface="微软雅黑" panose="020B0503020204020204" pitchFamily="34" charset="-122"/>
                          <a:ea typeface="微软雅黑" panose="020B0503020204020204" pitchFamily="34" charset="-122"/>
                        </a:rPr>
                        <a:t>std::unordered_map&lt;T, T&gt;</a:t>
                      </a:r>
                      <a:endParaRPr lang="zh-CN" altLang="en-US" dirty="0"/>
                    </a:p>
                  </a:txBody>
                  <a:tcPr/>
                </a:tc>
                <a:tc>
                  <a:txBody>
                    <a:bodyPr/>
                    <a:lstStyle/>
                    <a:p>
                      <a:r>
                        <a:rPr lang="zh-CN" altLang="en-US" sz="1800" dirty="0">
                          <a:latin typeface="微软雅黑" panose="020B0503020204020204" pitchFamily="34" charset="-122"/>
                          <a:ea typeface="微软雅黑" panose="020B0503020204020204" pitchFamily="34" charset="-122"/>
                        </a:rPr>
                        <a:t>由哈希表实现的无序关联容器</a:t>
                      </a:r>
                      <a:endParaRPr lang="zh-CN" altLang="en-US" dirty="0"/>
                    </a:p>
                  </a:txBody>
                  <a:tcPr/>
                </a:tc>
                <a:extLst>
                  <a:ext uri="{0D108BD9-81ED-4DB2-BD59-A6C34878D82A}">
                    <a16:rowId xmlns:a16="http://schemas.microsoft.com/office/drawing/2014/main" val="10004"/>
                  </a:ext>
                </a:extLst>
              </a:tr>
              <a:tr h="370840">
                <a:tc>
                  <a:txBody>
                    <a:bodyPr/>
                    <a:lstStyle/>
                    <a:p>
                      <a:r>
                        <a:rPr lang="en-GB" altLang="zh-CN" sz="1800" dirty="0">
                          <a:latin typeface="微软雅黑" panose="020B0503020204020204" pitchFamily="34" charset="-122"/>
                          <a:ea typeface="微软雅黑" panose="020B0503020204020204" pitchFamily="34" charset="-122"/>
                        </a:rPr>
                        <a:t>std::list&lt;T&gt;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链表</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9388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ED8A8-EB61-42D5-92A1-62116BCD866E}"/>
              </a:ext>
            </a:extLst>
          </p:cNvPr>
          <p:cNvSpPr>
            <a:spLocks noGrp="1"/>
          </p:cNvSpPr>
          <p:nvPr>
            <p:ph type="title"/>
          </p:nvPr>
        </p:nvSpPr>
        <p:spPr/>
        <p:txBody>
          <a:bodyPr/>
          <a:lstStyle/>
          <a:p>
            <a:r>
              <a:rPr lang="en-US" altLang="zh-CN" dirty="0"/>
              <a:t>STL </a:t>
            </a:r>
            <a:r>
              <a:rPr lang="zh-CN" altLang="en-US" dirty="0"/>
              <a:t>使用举例</a:t>
            </a:r>
          </a:p>
        </p:txBody>
      </p:sp>
      <p:sp>
        <p:nvSpPr>
          <p:cNvPr id="3" name="内容占位符 2">
            <a:extLst>
              <a:ext uri="{FF2B5EF4-FFF2-40B4-BE49-F238E27FC236}">
                <a16:creationId xmlns:a16="http://schemas.microsoft.com/office/drawing/2014/main" id="{9CBD69C3-5B93-482E-BF96-D6A593F4B427}"/>
              </a:ext>
            </a:extLst>
          </p:cNvPr>
          <p:cNvSpPr>
            <a:spLocks noGrp="1"/>
          </p:cNvSpPr>
          <p:nvPr>
            <p:ph idx="1"/>
          </p:nvPr>
        </p:nvSpPr>
        <p:spPr/>
        <p:txBody>
          <a:bodyPr/>
          <a:lstStyle/>
          <a:p>
            <a:pPr marL="0" indent="0" algn="just">
              <a:buNone/>
            </a:pPr>
            <a:r>
              <a:rPr lang="en-US" altLang="zh-CN" sz="1800" kern="100" dirty="0">
                <a:effectLst/>
                <a:cs typeface="Times New Roman" panose="02020603050405020304" pitchFamily="18" charset="0"/>
              </a:rPr>
              <a:t>#include &lt;iostream&gt;</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#include &lt;map&gt;	</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#include &lt;string&gt;</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using namespace std;</a:t>
            </a:r>
            <a:endParaRPr lang="zh-CN" altLang="zh-CN" sz="1800" kern="100" dirty="0">
              <a:effectLst/>
              <a:cs typeface="Times New Roman" panose="02020603050405020304" pitchFamily="18" charset="0"/>
            </a:endParaRPr>
          </a:p>
          <a:p>
            <a:pPr marL="0" indent="0" algn="just">
              <a:buNone/>
            </a:pPr>
            <a:endParaRPr lang="en-US" altLang="zh-CN" sz="1800" kern="100" dirty="0">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int main() {</a:t>
            </a:r>
            <a:endParaRPr lang="zh-CN" altLang="zh-CN" sz="1800" kern="100" dirty="0">
              <a:effectLst/>
              <a:cs typeface="Times New Roman" panose="02020603050405020304" pitchFamily="18" charset="0"/>
            </a:endParaRPr>
          </a:p>
          <a:p>
            <a:pPr marL="0" indent="0" algn="just">
              <a:buNone/>
            </a:pPr>
            <a:r>
              <a:rPr lang="en-US" altLang="zh-CN" dirty="0">
                <a:cs typeface="Times New Roman" panose="02020603050405020304" pitchFamily="18" charset="0"/>
              </a:rPr>
              <a:t>…</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032486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ED8A8-EB61-42D5-92A1-62116BCD866E}"/>
              </a:ext>
            </a:extLst>
          </p:cNvPr>
          <p:cNvSpPr>
            <a:spLocks noGrp="1"/>
          </p:cNvSpPr>
          <p:nvPr>
            <p:ph type="title"/>
          </p:nvPr>
        </p:nvSpPr>
        <p:spPr/>
        <p:txBody>
          <a:bodyPr/>
          <a:lstStyle/>
          <a:p>
            <a:r>
              <a:rPr lang="en-US" altLang="zh-CN" dirty="0"/>
              <a:t>STL </a:t>
            </a:r>
            <a:r>
              <a:rPr lang="zh-CN" altLang="en-US" dirty="0"/>
              <a:t>使用举例</a:t>
            </a:r>
          </a:p>
        </p:txBody>
      </p:sp>
      <p:sp>
        <p:nvSpPr>
          <p:cNvPr id="3" name="内容占位符 2">
            <a:extLst>
              <a:ext uri="{FF2B5EF4-FFF2-40B4-BE49-F238E27FC236}">
                <a16:creationId xmlns:a16="http://schemas.microsoft.com/office/drawing/2014/main" id="{9CBD69C3-5B93-482E-BF96-D6A593F4B427}"/>
              </a:ext>
            </a:extLst>
          </p:cNvPr>
          <p:cNvSpPr>
            <a:spLocks noGrp="1"/>
          </p:cNvSpPr>
          <p:nvPr>
            <p:ph idx="1"/>
          </p:nvPr>
        </p:nvSpPr>
        <p:spPr/>
        <p:txBody>
          <a:bodyPr/>
          <a:lstStyle/>
          <a:p>
            <a:pPr marL="0" indent="0" algn="just">
              <a:buNone/>
            </a:pPr>
            <a:r>
              <a:rPr lang="en-US" altLang="zh-CN" sz="1800" kern="100" dirty="0">
                <a:effectLst/>
                <a:cs typeface="Times New Roman" panose="02020603050405020304" pitchFamily="18" charset="0"/>
              </a:rPr>
              <a:t>map&lt;int, string&gt; node; 			// </a:t>
            </a:r>
            <a:r>
              <a:rPr lang="zh-CN" altLang="zh-CN" sz="1800" kern="100" dirty="0">
                <a:effectLst/>
                <a:cs typeface="Times New Roman" panose="02020603050405020304" pitchFamily="18" charset="0"/>
              </a:rPr>
              <a:t>定义变量</a:t>
            </a:r>
          </a:p>
          <a:p>
            <a:pPr marL="0" indent="0" algn="just">
              <a:buNone/>
            </a:pPr>
            <a:r>
              <a:rPr lang="en-US" altLang="zh-CN" sz="1800" kern="100" dirty="0">
                <a:effectLst/>
                <a:cs typeface="Times New Roman" panose="02020603050405020304" pitchFamily="18" charset="0"/>
              </a:rPr>
              <a:t>map&lt;int, string&gt;::iterator </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 </a:t>
            </a:r>
            <a:r>
              <a:rPr lang="zh-CN" altLang="zh-CN" sz="1800" kern="100" dirty="0">
                <a:effectLst/>
                <a:cs typeface="Times New Roman" panose="02020603050405020304" pitchFamily="18" charset="0"/>
              </a:rPr>
              <a:t>定义迭代器</a:t>
            </a: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iter</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node[16] = "</a:t>
            </a:r>
            <a:r>
              <a:rPr lang="zh-CN" altLang="zh-CN" sz="1800" kern="100" dirty="0">
                <a:effectLst/>
                <a:cs typeface="Times New Roman" panose="02020603050405020304" pitchFamily="18" charset="0"/>
              </a:rPr>
              <a:t>张三</a:t>
            </a:r>
            <a:r>
              <a:rPr lang="en-US" altLang="zh-CN" sz="1800" kern="100" dirty="0">
                <a:effectLst/>
                <a:cs typeface="Times New Roman" panose="02020603050405020304" pitchFamily="18" charset="0"/>
              </a:rPr>
              <a:t>"; 				// </a:t>
            </a:r>
            <a:r>
              <a:rPr lang="zh-CN" altLang="zh-CN" sz="1800" kern="100" dirty="0">
                <a:effectLst/>
                <a:cs typeface="Times New Roman" panose="02020603050405020304" pitchFamily="18" charset="0"/>
              </a:rPr>
              <a:t>以数组下标的形式</a:t>
            </a:r>
          </a:p>
          <a:p>
            <a:pPr marL="0" indent="0" algn="just">
              <a:buNone/>
            </a:pPr>
            <a:r>
              <a:rPr lang="en-US" altLang="zh-CN" sz="1800" kern="100" dirty="0" err="1">
                <a:effectLst/>
                <a:cs typeface="Times New Roman" panose="02020603050405020304" pitchFamily="18" charset="0"/>
              </a:rPr>
              <a:t>node.insert</a:t>
            </a:r>
            <a:r>
              <a:rPr lang="en-US" altLang="zh-CN" sz="1800" kern="100" dirty="0">
                <a:effectLst/>
                <a:cs typeface="Times New Roman" panose="02020603050405020304" pitchFamily="18" charset="0"/>
              </a:rPr>
              <a:t>(pair&lt;int, string&gt;(28, "</a:t>
            </a:r>
            <a:r>
              <a:rPr lang="zh-CN" altLang="zh-CN" sz="1800" kern="100" dirty="0">
                <a:effectLst/>
                <a:cs typeface="Times New Roman" panose="02020603050405020304" pitchFamily="18" charset="0"/>
              </a:rPr>
              <a:t>李四</a:t>
            </a:r>
            <a:r>
              <a:rPr lang="en-US" altLang="zh-CN" sz="1800" kern="100" dirty="0">
                <a:effectLst/>
                <a:cs typeface="Times New Roman" panose="02020603050405020304" pitchFamily="18" charset="0"/>
              </a:rPr>
              <a:t>"));	// </a:t>
            </a:r>
            <a:r>
              <a:rPr lang="zh-CN" altLang="zh-CN" sz="1800" kern="100" dirty="0">
                <a:effectLst/>
                <a:cs typeface="Times New Roman" panose="02020603050405020304" pitchFamily="18" charset="0"/>
              </a:rPr>
              <a:t>直接插入键值对，</a:t>
            </a:r>
            <a:r>
              <a:rPr lang="en-US" altLang="zh-CN" sz="1800" kern="100" dirty="0">
                <a:effectLst/>
                <a:cs typeface="Times New Roman" panose="02020603050405020304" pitchFamily="18" charset="0"/>
              </a:rPr>
              <a:t>pair</a:t>
            </a:r>
            <a:r>
              <a:rPr lang="zh-CN" altLang="zh-CN" sz="1800" kern="100" dirty="0">
                <a:effectLst/>
                <a:cs typeface="Times New Roman" panose="02020603050405020304" pitchFamily="18" charset="0"/>
              </a:rPr>
              <a:t>定义了一个</a:t>
            </a:r>
            <a:r>
              <a:rPr lang="zh-CN" altLang="zh-CN" sz="1800" kern="100" dirty="0">
                <a:cs typeface="Times New Roman" panose="02020603050405020304" pitchFamily="18" charset="0"/>
              </a:rPr>
              <a:t>键值对，</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 </a:t>
            </a:r>
            <a:r>
              <a:rPr lang="zh-CN" altLang="zh-CN" sz="1800" kern="100" dirty="0">
                <a:effectLst/>
                <a:cs typeface="Times New Roman" panose="02020603050405020304" pitchFamily="18" charset="0"/>
              </a:rPr>
              <a:t>对应</a:t>
            </a:r>
            <a:r>
              <a:rPr lang="en-US" altLang="zh-CN" sz="1800" kern="100" dirty="0">
                <a:effectLst/>
                <a:cs typeface="Times New Roman" panose="02020603050405020304" pitchFamily="18" charset="0"/>
              </a:rPr>
              <a:t>map</a:t>
            </a:r>
            <a:r>
              <a:rPr lang="zh-CN" altLang="zh-CN" sz="1800" kern="100" dirty="0">
                <a:effectLst/>
                <a:cs typeface="Times New Roman" panose="02020603050405020304" pitchFamily="18" charset="0"/>
              </a:rPr>
              <a:t>的</a:t>
            </a:r>
            <a:r>
              <a:rPr lang="en-US" altLang="zh-CN" sz="1800" kern="100" dirty="0">
                <a:effectLst/>
                <a:cs typeface="Times New Roman" panose="02020603050405020304" pitchFamily="18" charset="0"/>
              </a:rPr>
              <a:t>key</a:t>
            </a:r>
            <a:r>
              <a:rPr lang="zh-CN" altLang="zh-CN" sz="1800" kern="100" dirty="0">
                <a:effectLst/>
                <a:cs typeface="Times New Roman" panose="02020603050405020304" pitchFamily="18" charset="0"/>
              </a:rPr>
              <a:t>和</a:t>
            </a:r>
            <a:r>
              <a:rPr lang="en-US" altLang="zh-CN" sz="1800" kern="100" dirty="0">
                <a:effectLst/>
                <a:cs typeface="Times New Roman" panose="02020603050405020304" pitchFamily="18" charset="0"/>
              </a:rPr>
              <a:t>value</a:t>
            </a:r>
            <a:r>
              <a:rPr lang="zh-CN" altLang="zh-CN" sz="1800" kern="100" dirty="0">
                <a:effectLst/>
                <a:cs typeface="Times New Roman" panose="02020603050405020304" pitchFamily="18" charset="0"/>
              </a:rPr>
              <a:t>。</a:t>
            </a:r>
          </a:p>
          <a:p>
            <a:pPr marL="0" indent="0" algn="just">
              <a:buNone/>
            </a:pPr>
            <a:r>
              <a:rPr lang="en-US" altLang="zh-CN" sz="1800" kern="100" dirty="0">
                <a:effectLst/>
                <a:cs typeface="Times New Roman" panose="02020603050405020304" pitchFamily="18" charset="0"/>
              </a:rPr>
              <a:t>node[78] = "</a:t>
            </a:r>
            <a:r>
              <a:rPr lang="zh-CN" altLang="zh-CN" sz="1800" kern="100" dirty="0">
                <a:effectLst/>
                <a:cs typeface="Times New Roman" panose="02020603050405020304" pitchFamily="18" charset="0"/>
              </a:rPr>
              <a:t>陆七</a:t>
            </a:r>
            <a:r>
              <a:rPr lang="en-US" altLang="zh-CN" sz="1800" kern="100" dirty="0">
                <a:effectLst/>
                <a:cs typeface="Times New Roman" panose="02020603050405020304" pitchFamily="18" charset="0"/>
              </a:rPr>
              <a:t>";</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node[58] = "</a:t>
            </a:r>
            <a:r>
              <a:rPr lang="zh-CN" altLang="zh-CN" sz="1800" kern="100" dirty="0">
                <a:effectLst/>
                <a:cs typeface="Times New Roman" panose="02020603050405020304" pitchFamily="18" charset="0"/>
              </a:rPr>
              <a:t>陈二</a:t>
            </a:r>
            <a:r>
              <a:rPr lang="en-US" altLang="zh-CN" sz="1800" kern="100" dirty="0">
                <a:effectLst/>
                <a:cs typeface="Times New Roman" panose="02020603050405020304" pitchFamily="18" charset="0"/>
              </a:rPr>
              <a:t>";</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node[39] = "</a:t>
            </a:r>
            <a:r>
              <a:rPr lang="zh-CN" altLang="zh-CN" sz="1800" kern="100" dirty="0">
                <a:effectLst/>
                <a:cs typeface="Times New Roman" panose="02020603050405020304" pitchFamily="18" charset="0"/>
              </a:rPr>
              <a:t>王五</a:t>
            </a:r>
            <a:r>
              <a:rPr lang="en-US" altLang="zh-CN" sz="1800" kern="100" dirty="0">
                <a:effectLst/>
                <a:cs typeface="Times New Roman" panose="02020603050405020304" pitchFamily="18" charset="0"/>
              </a:rPr>
              <a:t>";</a:t>
            </a:r>
            <a:endParaRPr lang="zh-CN" altLang="zh-CN" sz="1800" kern="100" dirty="0">
              <a:effectLst/>
              <a:cs typeface="Times New Roman" panose="02020603050405020304" pitchFamily="18" charset="0"/>
            </a:endParaRPr>
          </a:p>
          <a:p>
            <a:pPr marL="0" indent="0" algn="just">
              <a:buNone/>
            </a:pP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for(</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 </a:t>
            </a:r>
            <a:r>
              <a:rPr lang="en-US" altLang="zh-CN" sz="1800" kern="100" dirty="0" err="1">
                <a:effectLst/>
                <a:cs typeface="Times New Roman" panose="02020603050405020304" pitchFamily="18" charset="0"/>
              </a:rPr>
              <a:t>node.begin</a:t>
            </a: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 </a:t>
            </a:r>
            <a:r>
              <a:rPr lang="en-US" altLang="zh-CN" sz="1800" kern="100" dirty="0" err="1">
                <a:effectLst/>
                <a:cs typeface="Times New Roman" panose="02020603050405020304" pitchFamily="18" charset="0"/>
              </a:rPr>
              <a:t>node.end</a:t>
            </a: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cout</a:t>
            </a:r>
            <a:r>
              <a:rPr lang="en-US" altLang="zh-CN" sz="1800" kern="100" dirty="0">
                <a:effectLst/>
                <a:cs typeface="Times New Roman" panose="02020603050405020304" pitchFamily="18" charset="0"/>
              </a:rPr>
              <a:t>&lt;&lt;"</a:t>
            </a:r>
            <a:r>
              <a:rPr lang="zh-CN" altLang="zh-CN" sz="1800" kern="100" dirty="0">
                <a:effectLst/>
                <a:cs typeface="Times New Roman" panose="02020603050405020304" pitchFamily="18" charset="0"/>
              </a:rPr>
              <a:t>工号</a:t>
            </a:r>
            <a:r>
              <a:rPr lang="en-US" altLang="zh-CN" sz="1800" kern="100" dirty="0">
                <a:effectLst/>
                <a:cs typeface="Times New Roman" panose="02020603050405020304" pitchFamily="18" charset="0"/>
              </a:rPr>
              <a:t>"&lt;&lt;</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-&gt;first&lt;&lt;"</a:t>
            </a:r>
            <a:r>
              <a:rPr lang="zh-CN" altLang="zh-CN" sz="1800" kern="100" dirty="0">
                <a:effectLst/>
                <a:cs typeface="Times New Roman" panose="02020603050405020304" pitchFamily="18" charset="0"/>
              </a:rPr>
              <a:t>：</a:t>
            </a:r>
            <a:r>
              <a:rPr lang="en-US" altLang="zh-CN" sz="1800" kern="100" dirty="0">
                <a:effectLst/>
                <a:cs typeface="Times New Roman" panose="02020603050405020304" pitchFamily="18" charset="0"/>
              </a:rPr>
              <a:t>"&lt;&lt;</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-&gt;second&lt;&lt;"</a:t>
            </a:r>
            <a:r>
              <a:rPr lang="zh-CN" altLang="zh-CN" sz="1800" kern="100" dirty="0">
                <a:effectLst/>
                <a:cs typeface="Times New Roman" panose="02020603050405020304" pitchFamily="18" charset="0"/>
              </a:rPr>
              <a:t>，</a:t>
            </a:r>
            <a:r>
              <a:rPr lang="en-US" altLang="zh-CN" sz="1800" kern="100" dirty="0">
                <a:effectLst/>
                <a:cs typeface="Times New Roman" panose="02020603050405020304" pitchFamily="18" charset="0"/>
              </a:rPr>
              <a:t>"&lt;&lt;</a:t>
            </a:r>
            <a:r>
              <a:rPr lang="en-US" altLang="zh-CN" sz="1800" kern="100" dirty="0" err="1">
                <a:effectLst/>
                <a:cs typeface="Times New Roman" panose="02020603050405020304" pitchFamily="18" charset="0"/>
              </a:rPr>
              <a:t>endl</a:t>
            </a:r>
            <a:r>
              <a:rPr lang="en-US" altLang="zh-CN" sz="1800" kern="100" dirty="0">
                <a:effectLst/>
                <a:cs typeface="Times New Roman" panose="02020603050405020304" pitchFamily="18" charset="0"/>
              </a:rPr>
              <a:t>;</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a:t>
            </a:r>
            <a:endParaRPr lang="zh-CN" altLang="zh-CN" sz="1800" kern="100" dirty="0">
              <a:effectLst/>
              <a:cs typeface="Times New Roman" panose="02020603050405020304" pitchFamily="18" charset="0"/>
            </a:endParaRPr>
          </a:p>
          <a:p>
            <a:pPr marL="0" indent="0">
              <a:buNone/>
            </a:pPr>
            <a:r>
              <a:rPr lang="en-US" altLang="zh-CN" sz="1800" dirty="0">
                <a:effectLst/>
                <a:cs typeface="Times New Roman" panose="02020603050405020304" pitchFamily="18" charset="0"/>
              </a:rPr>
              <a:t>// </a:t>
            </a:r>
            <a:r>
              <a:rPr lang="zh-CN" altLang="zh-CN" sz="1800" dirty="0">
                <a:effectLst/>
                <a:cs typeface="Times New Roman" panose="02020603050405020304" pitchFamily="18" charset="0"/>
              </a:rPr>
              <a:t>输出</a:t>
            </a:r>
            <a:r>
              <a:rPr lang="en-US" altLang="zh-CN" sz="1800" dirty="0">
                <a:effectLst/>
                <a:cs typeface="Times New Roman" panose="02020603050405020304" pitchFamily="18" charset="0"/>
              </a:rPr>
              <a:t>“</a:t>
            </a:r>
            <a:r>
              <a:rPr lang="zh-CN" altLang="zh-CN" sz="1800" dirty="0">
                <a:effectLst/>
                <a:cs typeface="Times New Roman" panose="02020603050405020304" pitchFamily="18" charset="0"/>
              </a:rPr>
              <a:t>工号</a:t>
            </a:r>
            <a:r>
              <a:rPr lang="en-US" altLang="zh-CN" sz="1800" dirty="0">
                <a:effectLst/>
                <a:cs typeface="Times New Roman" panose="02020603050405020304" pitchFamily="18" charset="0"/>
              </a:rPr>
              <a:t>16</a:t>
            </a:r>
            <a:r>
              <a:rPr lang="zh-CN" altLang="zh-CN" sz="1800" dirty="0">
                <a:effectLst/>
                <a:cs typeface="Times New Roman" panose="02020603050405020304" pitchFamily="18" charset="0"/>
              </a:rPr>
              <a:t>：张三，工号</a:t>
            </a:r>
            <a:r>
              <a:rPr lang="en-US" altLang="zh-CN" sz="1800" dirty="0">
                <a:effectLst/>
                <a:cs typeface="Times New Roman" panose="02020603050405020304" pitchFamily="18" charset="0"/>
              </a:rPr>
              <a:t>28</a:t>
            </a:r>
            <a:r>
              <a:rPr lang="zh-CN" altLang="zh-CN" sz="1800" dirty="0">
                <a:effectLst/>
                <a:cs typeface="Times New Roman" panose="02020603050405020304" pitchFamily="18" charset="0"/>
              </a:rPr>
              <a:t>：李四，</a:t>
            </a:r>
            <a:r>
              <a:rPr lang="en-US" altLang="zh-CN" sz="1800" dirty="0">
                <a:effectLst/>
                <a:cs typeface="Times New Roman" panose="02020603050405020304" pitchFamily="18" charset="0"/>
              </a:rPr>
              <a:t>39</a:t>
            </a:r>
            <a:r>
              <a:rPr lang="zh-CN" altLang="zh-CN" sz="1800" dirty="0">
                <a:effectLst/>
                <a:cs typeface="Times New Roman" panose="02020603050405020304" pitchFamily="18" charset="0"/>
              </a:rPr>
              <a:t>：王五，工号</a:t>
            </a:r>
            <a:r>
              <a:rPr lang="en-US" altLang="zh-CN" sz="1800" dirty="0">
                <a:effectLst/>
                <a:cs typeface="Times New Roman" panose="02020603050405020304" pitchFamily="18" charset="0"/>
              </a:rPr>
              <a:t>58</a:t>
            </a:r>
            <a:r>
              <a:rPr lang="zh-CN" altLang="zh-CN" sz="1800" dirty="0">
                <a:effectLst/>
                <a:cs typeface="Times New Roman" panose="02020603050405020304" pitchFamily="18" charset="0"/>
              </a:rPr>
              <a:t>：陈二，工号</a:t>
            </a:r>
            <a:r>
              <a:rPr lang="en-US" altLang="zh-CN" sz="1800" dirty="0">
                <a:effectLst/>
                <a:cs typeface="Times New Roman" panose="02020603050405020304" pitchFamily="18" charset="0"/>
              </a:rPr>
              <a:t>78</a:t>
            </a:r>
            <a:r>
              <a:rPr lang="zh-CN" altLang="zh-CN" sz="1800" dirty="0">
                <a:effectLst/>
                <a:cs typeface="Times New Roman" panose="02020603050405020304" pitchFamily="18" charset="0"/>
              </a:rPr>
              <a:t>：陆七</a:t>
            </a:r>
            <a:r>
              <a:rPr lang="en-US" altLang="zh-CN" sz="1800" dirty="0">
                <a:effectLst/>
                <a:cs typeface="Times New Roman" panose="02020603050405020304" pitchFamily="18" charset="0"/>
              </a:rPr>
              <a:t>”</a:t>
            </a:r>
            <a:endParaRPr lang="zh-CN" altLang="en-US" dirty="0"/>
          </a:p>
        </p:txBody>
      </p:sp>
    </p:spTree>
    <p:extLst>
      <p:ext uri="{BB962C8B-B14F-4D97-AF65-F5344CB8AC3E}">
        <p14:creationId xmlns:p14="http://schemas.microsoft.com/office/powerpoint/2010/main" val="95263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ED8A8-EB61-42D5-92A1-62116BCD866E}"/>
              </a:ext>
            </a:extLst>
          </p:cNvPr>
          <p:cNvSpPr>
            <a:spLocks noGrp="1"/>
          </p:cNvSpPr>
          <p:nvPr>
            <p:ph type="title"/>
          </p:nvPr>
        </p:nvSpPr>
        <p:spPr/>
        <p:txBody>
          <a:bodyPr/>
          <a:lstStyle/>
          <a:p>
            <a:r>
              <a:rPr lang="en-US" altLang="zh-CN" dirty="0"/>
              <a:t>STL </a:t>
            </a:r>
            <a:r>
              <a:rPr lang="zh-CN" altLang="en-US" dirty="0"/>
              <a:t>使用举例 </a:t>
            </a:r>
            <a:r>
              <a:rPr lang="en-US" altLang="zh-CN" dirty="0"/>
              <a:t>(cont.)</a:t>
            </a:r>
            <a:endParaRPr lang="zh-CN" altLang="en-US" dirty="0"/>
          </a:p>
        </p:txBody>
      </p:sp>
      <p:sp>
        <p:nvSpPr>
          <p:cNvPr id="3" name="内容占位符 2">
            <a:extLst>
              <a:ext uri="{FF2B5EF4-FFF2-40B4-BE49-F238E27FC236}">
                <a16:creationId xmlns:a16="http://schemas.microsoft.com/office/drawing/2014/main" id="{9CBD69C3-5B93-482E-BF96-D6A593F4B427}"/>
              </a:ext>
            </a:extLst>
          </p:cNvPr>
          <p:cNvSpPr>
            <a:spLocks noGrp="1"/>
          </p:cNvSpPr>
          <p:nvPr>
            <p:ph idx="1"/>
          </p:nvPr>
        </p:nvSpPr>
        <p:spPr/>
        <p:txBody>
          <a:bodyPr/>
          <a:lstStyle/>
          <a:p>
            <a:pPr marL="0" indent="0" algn="just">
              <a:buNone/>
            </a:pPr>
            <a:r>
              <a:rPr lang="en-US" altLang="zh-CN" sz="1800" kern="100" dirty="0" err="1">
                <a:effectLst/>
                <a:cs typeface="Times New Roman" panose="02020603050405020304" pitchFamily="18" charset="0"/>
              </a:rPr>
              <a:t>node.erase</a:t>
            </a:r>
            <a:r>
              <a:rPr lang="en-US" altLang="zh-CN" sz="1800" kern="100" dirty="0">
                <a:effectLst/>
                <a:cs typeface="Times New Roman" panose="02020603050405020304" pitchFamily="18" charset="0"/>
              </a:rPr>
              <a:t>(58); 					// </a:t>
            </a:r>
            <a:r>
              <a:rPr lang="zh-CN" altLang="zh-CN" sz="1800" kern="100" dirty="0">
                <a:effectLst/>
                <a:cs typeface="Times New Roman" panose="02020603050405020304" pitchFamily="18" charset="0"/>
              </a:rPr>
              <a:t>使用</a:t>
            </a:r>
            <a:r>
              <a:rPr lang="en-US" altLang="zh-CN" sz="1800" kern="100" dirty="0">
                <a:effectLst/>
                <a:cs typeface="Times New Roman" panose="02020603050405020304" pitchFamily="18" charset="0"/>
              </a:rPr>
              <a:t>key</a:t>
            </a:r>
            <a:r>
              <a:rPr lang="zh-CN" altLang="zh-CN" sz="1800" kern="100" dirty="0">
                <a:effectLst/>
                <a:cs typeface="Times New Roman" panose="02020603050405020304" pitchFamily="18" charset="0"/>
              </a:rPr>
              <a:t>删除</a:t>
            </a:r>
            <a:r>
              <a:rPr lang="en-US" altLang="zh-CN" sz="1800" kern="100" dirty="0">
                <a:effectLst/>
                <a:cs typeface="Times New Roman" panose="02020603050405020304" pitchFamily="18" charset="0"/>
              </a:rPr>
              <a:t>key=58</a:t>
            </a:r>
            <a:r>
              <a:rPr lang="zh-CN" altLang="zh-CN" sz="1800" kern="100" dirty="0">
                <a:effectLst/>
                <a:cs typeface="Times New Roman" panose="02020603050405020304" pitchFamily="18" charset="0"/>
              </a:rPr>
              <a:t>的节点</a:t>
            </a:r>
          </a:p>
          <a:p>
            <a:pPr marL="0" indent="0" algn="just">
              <a:buNone/>
            </a:pPr>
            <a:endParaRPr lang="en-US" altLang="zh-CN" sz="1800" kern="100" dirty="0">
              <a:cs typeface="Times New Roman" panose="02020603050405020304" pitchFamily="18" charset="0"/>
            </a:endParaRPr>
          </a:p>
          <a:p>
            <a:pPr marL="0" indent="0" algn="just">
              <a:buNone/>
            </a:pP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 </a:t>
            </a:r>
            <a:r>
              <a:rPr lang="en-US" altLang="zh-CN" sz="1800" kern="100" dirty="0" err="1">
                <a:effectLst/>
                <a:cs typeface="Times New Roman" panose="02020603050405020304" pitchFamily="18" charset="0"/>
              </a:rPr>
              <a:t>node.find</a:t>
            </a:r>
            <a:r>
              <a:rPr lang="en-US" altLang="zh-CN" sz="1800" kern="100" dirty="0">
                <a:effectLst/>
                <a:cs typeface="Times New Roman" panose="02020603050405020304" pitchFamily="18" charset="0"/>
              </a:rPr>
              <a:t>(78); 					// </a:t>
            </a:r>
            <a:r>
              <a:rPr lang="zh-CN" altLang="zh-CN" sz="1800" kern="100" dirty="0">
                <a:effectLst/>
                <a:cs typeface="Times New Roman" panose="02020603050405020304" pitchFamily="18" charset="0"/>
              </a:rPr>
              <a:t>使用迭代器查找</a:t>
            </a:r>
            <a:r>
              <a:rPr lang="en-US" altLang="zh-CN" sz="1800" kern="100" dirty="0">
                <a:effectLst/>
                <a:cs typeface="Times New Roman" panose="02020603050405020304" pitchFamily="18" charset="0"/>
              </a:rPr>
              <a:t>key=78</a:t>
            </a:r>
            <a:r>
              <a:rPr lang="zh-CN" altLang="zh-CN" sz="1800" kern="100" dirty="0">
                <a:effectLst/>
                <a:cs typeface="Times New Roman" panose="02020603050405020304" pitchFamily="18" charset="0"/>
              </a:rPr>
              <a:t>的节点</a:t>
            </a:r>
          </a:p>
          <a:p>
            <a:pPr marL="0" indent="0" algn="just">
              <a:buNone/>
            </a:pPr>
            <a:r>
              <a:rPr lang="en-US" altLang="zh-CN" sz="1800" kern="100" dirty="0" err="1">
                <a:effectLst/>
                <a:cs typeface="Times New Roman" panose="02020603050405020304" pitchFamily="18" charset="0"/>
              </a:rPr>
              <a:t>node.erase</a:t>
            </a:r>
            <a:r>
              <a:rPr lang="en-US" altLang="zh-CN" sz="1800" kern="100" dirty="0">
                <a:effectLst/>
                <a:cs typeface="Times New Roman" panose="02020603050405020304" pitchFamily="18" charset="0"/>
              </a:rPr>
              <a:t>(</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 </a:t>
            </a:r>
            <a:r>
              <a:rPr lang="zh-CN" altLang="zh-CN" sz="1800" kern="100" dirty="0">
                <a:effectLst/>
                <a:cs typeface="Times New Roman" panose="02020603050405020304" pitchFamily="18" charset="0"/>
              </a:rPr>
              <a:t>删除</a:t>
            </a:r>
            <a:r>
              <a:rPr lang="en-US" altLang="zh-CN" sz="1800" kern="100" dirty="0">
                <a:effectLst/>
                <a:cs typeface="Times New Roman" panose="02020603050405020304" pitchFamily="18" charset="0"/>
              </a:rPr>
              <a:t>key=78</a:t>
            </a:r>
            <a:r>
              <a:rPr lang="zh-CN" altLang="zh-CN" sz="1800" kern="100" dirty="0">
                <a:effectLst/>
                <a:cs typeface="Times New Roman" panose="02020603050405020304" pitchFamily="18" charset="0"/>
              </a:rPr>
              <a:t>的节点</a:t>
            </a:r>
          </a:p>
          <a:p>
            <a:pPr marL="0" indent="0" algn="just">
              <a:buNone/>
            </a:pP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node[28] = "</a:t>
            </a:r>
            <a:r>
              <a:rPr lang="zh-CN" altLang="zh-CN" sz="1800" kern="100" dirty="0">
                <a:effectLst/>
                <a:cs typeface="Times New Roman" panose="02020603050405020304" pitchFamily="18" charset="0"/>
              </a:rPr>
              <a:t>赵四</a:t>
            </a:r>
            <a:r>
              <a:rPr lang="en-US" altLang="zh-CN" sz="1800" kern="100" dirty="0">
                <a:effectLst/>
                <a:cs typeface="Times New Roman" panose="02020603050405020304" pitchFamily="18" charset="0"/>
              </a:rPr>
              <a:t>";					// </a:t>
            </a:r>
            <a:r>
              <a:rPr lang="zh-CN" altLang="zh-CN" sz="1800" kern="100" dirty="0">
                <a:effectLst/>
                <a:cs typeface="Times New Roman" panose="02020603050405020304" pitchFamily="18" charset="0"/>
              </a:rPr>
              <a:t>仅能修改</a:t>
            </a:r>
            <a:r>
              <a:rPr lang="en-US" altLang="zh-CN" sz="1800" kern="100" dirty="0">
                <a:effectLst/>
                <a:cs typeface="Times New Roman" panose="02020603050405020304" pitchFamily="18" charset="0"/>
              </a:rPr>
              <a:t> value </a:t>
            </a:r>
            <a:r>
              <a:rPr lang="zh-CN" altLang="zh-CN" sz="1800" kern="100" dirty="0">
                <a:effectLst/>
                <a:cs typeface="Times New Roman" panose="02020603050405020304" pitchFamily="18" charset="0"/>
              </a:rPr>
              <a:t>的值</a:t>
            </a:r>
          </a:p>
          <a:p>
            <a:pPr marL="0" indent="0" algn="just">
              <a:buNone/>
            </a:pP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for(</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 </a:t>
            </a:r>
            <a:r>
              <a:rPr lang="en-US" altLang="zh-CN" sz="1800" kern="100" dirty="0" err="1">
                <a:effectLst/>
                <a:cs typeface="Times New Roman" panose="02020603050405020304" pitchFamily="18" charset="0"/>
              </a:rPr>
              <a:t>node.begin</a:t>
            </a: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 </a:t>
            </a:r>
            <a:r>
              <a:rPr lang="en-US" altLang="zh-CN" sz="1800" kern="100" dirty="0" err="1">
                <a:effectLst/>
                <a:cs typeface="Times New Roman" panose="02020603050405020304" pitchFamily="18" charset="0"/>
              </a:rPr>
              <a:t>node.end</a:t>
            </a: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 {</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cout</a:t>
            </a:r>
            <a:r>
              <a:rPr lang="en-US" altLang="zh-CN" sz="1800" kern="100" dirty="0">
                <a:effectLst/>
                <a:cs typeface="Times New Roman" panose="02020603050405020304" pitchFamily="18" charset="0"/>
              </a:rPr>
              <a:t>&lt;&lt;"</a:t>
            </a:r>
            <a:r>
              <a:rPr lang="zh-CN" altLang="zh-CN" sz="1800" kern="100" dirty="0">
                <a:effectLst/>
                <a:cs typeface="Times New Roman" panose="02020603050405020304" pitchFamily="18" charset="0"/>
              </a:rPr>
              <a:t>工号</a:t>
            </a:r>
            <a:r>
              <a:rPr lang="en-US" altLang="zh-CN" sz="1800" kern="100" dirty="0">
                <a:effectLst/>
                <a:cs typeface="Times New Roman" panose="02020603050405020304" pitchFamily="18" charset="0"/>
              </a:rPr>
              <a:t>"&lt;&lt;</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-&gt;first&lt;&lt;"</a:t>
            </a:r>
            <a:r>
              <a:rPr lang="zh-CN" altLang="zh-CN" sz="1800" kern="100" dirty="0">
                <a:effectLst/>
                <a:cs typeface="Times New Roman" panose="02020603050405020304" pitchFamily="18" charset="0"/>
              </a:rPr>
              <a:t>：</a:t>
            </a:r>
            <a:r>
              <a:rPr lang="en-US" altLang="zh-CN" sz="1800" kern="100" dirty="0">
                <a:effectLst/>
                <a:cs typeface="Times New Roman" panose="02020603050405020304" pitchFamily="18" charset="0"/>
              </a:rPr>
              <a:t>"&lt;&lt;</a:t>
            </a:r>
            <a:r>
              <a:rPr lang="en-US" altLang="zh-CN" sz="1800" kern="100" dirty="0" err="1">
                <a:effectLst/>
                <a:cs typeface="Times New Roman" panose="02020603050405020304" pitchFamily="18" charset="0"/>
              </a:rPr>
              <a:t>iter</a:t>
            </a:r>
            <a:r>
              <a:rPr lang="en-US" altLang="zh-CN" sz="1800" kern="100" dirty="0">
                <a:effectLst/>
                <a:cs typeface="Times New Roman" panose="02020603050405020304" pitchFamily="18" charset="0"/>
              </a:rPr>
              <a:t>-&gt;second&lt;&lt;"</a:t>
            </a:r>
            <a:r>
              <a:rPr lang="zh-CN" altLang="zh-CN" sz="1800" kern="100" dirty="0">
                <a:effectLst/>
                <a:cs typeface="Times New Roman" panose="02020603050405020304" pitchFamily="18" charset="0"/>
              </a:rPr>
              <a:t>，</a:t>
            </a:r>
            <a:r>
              <a:rPr lang="en-US" altLang="zh-CN" sz="1800" kern="100" dirty="0">
                <a:effectLst/>
                <a:cs typeface="Times New Roman" panose="02020603050405020304" pitchFamily="18" charset="0"/>
              </a:rPr>
              <a:t>"&lt;&lt;</a:t>
            </a:r>
            <a:r>
              <a:rPr lang="en-US" altLang="zh-CN" sz="1800" kern="100" dirty="0" err="1">
                <a:effectLst/>
                <a:cs typeface="Times New Roman" panose="02020603050405020304" pitchFamily="18" charset="0"/>
              </a:rPr>
              <a:t>endl</a:t>
            </a:r>
            <a:r>
              <a:rPr lang="en-US" altLang="zh-CN" sz="1800" kern="100" dirty="0">
                <a:effectLst/>
                <a:cs typeface="Times New Roman" panose="02020603050405020304" pitchFamily="18" charset="0"/>
              </a:rPr>
              <a:t>;</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a:t>
            </a:r>
            <a:endParaRPr lang="zh-CN" altLang="zh-CN" sz="1800" kern="100" dirty="0">
              <a:effectLst/>
              <a:cs typeface="Times New Roman" panose="02020603050405020304" pitchFamily="18" charset="0"/>
            </a:endParaRPr>
          </a:p>
          <a:p>
            <a:pPr marL="0" indent="0">
              <a:buNone/>
            </a:pPr>
            <a:r>
              <a:rPr lang="en-US" altLang="zh-CN" sz="1800" dirty="0">
                <a:effectLst/>
                <a:cs typeface="Times New Roman" panose="02020603050405020304" pitchFamily="18" charset="0"/>
              </a:rPr>
              <a:t>// </a:t>
            </a:r>
            <a:r>
              <a:rPr lang="zh-CN" altLang="zh-CN" sz="1800" dirty="0">
                <a:effectLst/>
                <a:cs typeface="Times New Roman" panose="02020603050405020304" pitchFamily="18" charset="0"/>
              </a:rPr>
              <a:t>输出</a:t>
            </a:r>
            <a:r>
              <a:rPr lang="en-US" altLang="zh-CN" sz="1800" dirty="0">
                <a:effectLst/>
                <a:cs typeface="Times New Roman" panose="02020603050405020304" pitchFamily="18" charset="0"/>
              </a:rPr>
              <a:t>“</a:t>
            </a:r>
            <a:r>
              <a:rPr lang="zh-CN" altLang="zh-CN" sz="1800" dirty="0">
                <a:effectLst/>
                <a:cs typeface="Times New Roman" panose="02020603050405020304" pitchFamily="18" charset="0"/>
              </a:rPr>
              <a:t>工号</a:t>
            </a:r>
            <a:r>
              <a:rPr lang="en-US" altLang="zh-CN" sz="1800" dirty="0">
                <a:effectLst/>
                <a:cs typeface="Times New Roman" panose="02020603050405020304" pitchFamily="18" charset="0"/>
              </a:rPr>
              <a:t>16</a:t>
            </a:r>
            <a:r>
              <a:rPr lang="zh-CN" altLang="zh-CN" sz="1800" dirty="0">
                <a:effectLst/>
                <a:cs typeface="Times New Roman" panose="02020603050405020304" pitchFamily="18" charset="0"/>
              </a:rPr>
              <a:t>：张三，工号</a:t>
            </a:r>
            <a:r>
              <a:rPr lang="en-US" altLang="zh-CN" sz="1800" dirty="0">
                <a:effectLst/>
                <a:cs typeface="Times New Roman" panose="02020603050405020304" pitchFamily="18" charset="0"/>
              </a:rPr>
              <a:t>28</a:t>
            </a:r>
            <a:r>
              <a:rPr lang="zh-CN" altLang="zh-CN" sz="1800" dirty="0">
                <a:effectLst/>
                <a:cs typeface="Times New Roman" panose="02020603050405020304" pitchFamily="18" charset="0"/>
              </a:rPr>
              <a:t>：赵四，</a:t>
            </a:r>
            <a:r>
              <a:rPr lang="en-US" altLang="zh-CN" sz="1800" dirty="0">
                <a:effectLst/>
                <a:cs typeface="Times New Roman" panose="02020603050405020304" pitchFamily="18" charset="0"/>
              </a:rPr>
              <a:t>39</a:t>
            </a:r>
            <a:r>
              <a:rPr lang="zh-CN" altLang="zh-CN" sz="1800" dirty="0">
                <a:effectLst/>
                <a:cs typeface="Times New Roman" panose="02020603050405020304" pitchFamily="18" charset="0"/>
              </a:rPr>
              <a:t>：王五</a:t>
            </a:r>
            <a:r>
              <a:rPr lang="en-US" altLang="zh-CN" sz="1800" dirty="0">
                <a:effectLst/>
                <a:cs typeface="Times New Roman" panose="02020603050405020304" pitchFamily="18" charset="0"/>
              </a:rPr>
              <a:t>”</a:t>
            </a:r>
          </a:p>
        </p:txBody>
      </p:sp>
    </p:spTree>
    <p:extLst>
      <p:ext uri="{BB962C8B-B14F-4D97-AF65-F5344CB8AC3E}">
        <p14:creationId xmlns:p14="http://schemas.microsoft.com/office/powerpoint/2010/main" val="106694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String</a:t>
            </a:r>
            <a:endParaRPr kumimoji="1" lang="zh-CN" altLang="en-US"/>
          </a:p>
        </p:txBody>
      </p:sp>
      <p:sp>
        <p:nvSpPr>
          <p:cNvPr id="3" name="内容占位符 2"/>
          <p:cNvSpPr>
            <a:spLocks noGrp="1"/>
          </p:cNvSpPr>
          <p:nvPr>
            <p:ph idx="1"/>
          </p:nvPr>
        </p:nvSpPr>
        <p:spPr>
          <a:xfrm>
            <a:off x="488888" y="1436664"/>
            <a:ext cx="11171976" cy="4927585"/>
          </a:xfrm>
        </p:spPr>
        <p:txBody>
          <a:bodyPr/>
          <a:lstStyle/>
          <a:p>
            <a:pPr marL="0" indent="0" algn="l">
              <a:buNone/>
            </a:pPr>
            <a:r>
              <a:rPr lang="en-GB" altLang="zh-CN" b="0" dirty="0">
                <a:effectLst/>
                <a:latin typeface="微软雅黑" panose="020B0503020204020204" pitchFamily="34" charset="-122"/>
              </a:rPr>
              <a:t>C++ </a:t>
            </a:r>
            <a:r>
              <a:rPr lang="zh-CN" altLang="en-US" b="0" dirty="0">
                <a:effectLst/>
                <a:latin typeface="微软雅黑" panose="020B0503020204020204" pitchFamily="34" charset="-122"/>
              </a:rPr>
              <a:t>提供了更易用的 </a:t>
            </a:r>
            <a:r>
              <a:rPr lang="en-GB" altLang="zh-CN" dirty="0">
                <a:solidFill>
                  <a:schemeClr val="tx1"/>
                </a:solidFill>
                <a:effectLst/>
                <a:latin typeface="微软雅黑" panose="020B0503020204020204" pitchFamily="34" charset="-122"/>
              </a:rPr>
              <a:t>std::string</a:t>
            </a:r>
            <a:r>
              <a:rPr lang="en-GB" altLang="zh-CN" b="0" dirty="0">
                <a:effectLst/>
                <a:latin typeface="微软雅黑" panose="020B0503020204020204" pitchFamily="34" charset="-122"/>
              </a:rPr>
              <a:t> </a:t>
            </a:r>
            <a:r>
              <a:rPr lang="zh-CN" altLang="en-US" b="0" dirty="0">
                <a:effectLst/>
                <a:latin typeface="微软雅黑" panose="020B0503020204020204" pitchFamily="34" charset="-122"/>
              </a:rPr>
              <a:t>以处理字符串，可以支持通过 </a:t>
            </a:r>
            <a:r>
              <a:rPr lang="en-US" altLang="zh-CN" b="0" dirty="0">
                <a:effectLst/>
                <a:latin typeface="微软雅黑" panose="020B0503020204020204" pitchFamily="34" charset="-122"/>
              </a:rPr>
              <a:t>+ </a:t>
            </a:r>
            <a:r>
              <a:rPr lang="zh-CN" altLang="en-US" b="0" dirty="0">
                <a:effectLst/>
                <a:latin typeface="微软雅黑" panose="020B0503020204020204" pitchFamily="34" charset="-122"/>
              </a:rPr>
              <a:t>拼接，还提供了许多方法：</a:t>
            </a:r>
            <a:endParaRPr lang="en-US" altLang="zh-CN" b="0" dirty="0">
              <a:effectLst/>
              <a:latin typeface="微软雅黑" panose="020B0503020204020204" pitchFamily="34" charset="-122"/>
            </a:endParaRPr>
          </a:p>
          <a:p>
            <a:pPr marL="0" indent="0" algn="l">
              <a:buNone/>
            </a:pPr>
            <a:endParaRPr lang="zh-CN" altLang="en-US" b="0" dirty="0">
              <a:effectLst/>
              <a:latin typeface="微软雅黑" panose="020B0503020204020204" pitchFamily="34" charset="-122"/>
            </a:endParaRPr>
          </a:p>
          <a:p>
            <a:r>
              <a:rPr lang="en-GB" altLang="zh-CN" b="0" dirty="0">
                <a:effectLst/>
                <a:latin typeface="微软雅黑" panose="020B0503020204020204" pitchFamily="34" charset="-122"/>
              </a:rPr>
              <a:t>length: </a:t>
            </a:r>
            <a:r>
              <a:rPr lang="zh-CN" altLang="en-US" b="0" dirty="0">
                <a:effectLst/>
                <a:latin typeface="微软雅黑" panose="020B0503020204020204" pitchFamily="34" charset="-122"/>
              </a:rPr>
              <a:t>返回字符串长度</a:t>
            </a:r>
          </a:p>
          <a:p>
            <a:r>
              <a:rPr lang="en-GB" altLang="zh-CN" b="0" dirty="0" err="1">
                <a:effectLst/>
                <a:latin typeface="微软雅黑" panose="020B0503020204020204" pitchFamily="34" charset="-122"/>
              </a:rPr>
              <a:t>push_back</a:t>
            </a:r>
            <a:r>
              <a:rPr lang="en-GB" altLang="zh-CN" b="0" dirty="0">
                <a:effectLst/>
                <a:latin typeface="微软雅黑" panose="020B0503020204020204" pitchFamily="34" charset="-122"/>
              </a:rPr>
              <a:t>(c): </a:t>
            </a:r>
            <a:r>
              <a:rPr lang="zh-CN" altLang="en-US" b="0" dirty="0">
                <a:effectLst/>
                <a:latin typeface="微软雅黑" panose="020B0503020204020204" pitchFamily="34" charset="-122"/>
              </a:rPr>
              <a:t>在字符串末尾添加一个字符 </a:t>
            </a:r>
            <a:r>
              <a:rPr lang="en-GB" altLang="zh-CN" b="0" dirty="0">
                <a:effectLst/>
                <a:latin typeface="微软雅黑" panose="020B0503020204020204" pitchFamily="34" charset="-122"/>
              </a:rPr>
              <a:t>c</a:t>
            </a:r>
            <a:endParaRPr lang="zh-CN" altLang="en-GB" b="0" dirty="0">
              <a:effectLst/>
              <a:latin typeface="微软雅黑" panose="020B0503020204020204" pitchFamily="34" charset="-122"/>
            </a:endParaRPr>
          </a:p>
          <a:p>
            <a:r>
              <a:rPr lang="en-GB" altLang="zh-CN" b="0" dirty="0">
                <a:effectLst/>
                <a:latin typeface="微软雅黑" panose="020B0503020204020204" pitchFamily="34" charset="-122"/>
              </a:rPr>
              <a:t>append(str): </a:t>
            </a:r>
            <a:r>
              <a:rPr lang="zh-CN" altLang="en-US" b="0" dirty="0">
                <a:effectLst/>
                <a:latin typeface="微软雅黑" panose="020B0503020204020204" pitchFamily="34" charset="-122"/>
              </a:rPr>
              <a:t>在字符串末尾添加字符串 </a:t>
            </a:r>
            <a:r>
              <a:rPr lang="en-GB" altLang="zh-CN" b="0" dirty="0">
                <a:effectLst/>
                <a:latin typeface="微软雅黑" panose="020B0503020204020204" pitchFamily="34" charset="-122"/>
              </a:rPr>
              <a:t>str</a:t>
            </a:r>
            <a:endParaRPr lang="zh-CN" altLang="en-GB" b="0" dirty="0">
              <a:effectLst/>
              <a:latin typeface="微软雅黑" panose="020B0503020204020204" pitchFamily="34" charset="-122"/>
            </a:endParaRPr>
          </a:p>
          <a:p>
            <a:r>
              <a:rPr lang="en-GB" altLang="zh-CN" b="0" dirty="0" err="1">
                <a:effectLst/>
                <a:latin typeface="微软雅黑" panose="020B0503020204020204" pitchFamily="34" charset="-122"/>
              </a:rPr>
              <a:t>substr</a:t>
            </a:r>
            <a:r>
              <a:rPr lang="en-GB" altLang="zh-CN" b="0" dirty="0">
                <a:effectLst/>
                <a:latin typeface="微软雅黑" panose="020B0503020204020204" pitchFamily="34" charset="-122"/>
              </a:rPr>
              <a:t>: </a:t>
            </a:r>
            <a:r>
              <a:rPr lang="zh-CN" altLang="en-US" b="0" dirty="0">
                <a:effectLst/>
                <a:latin typeface="微软雅黑" panose="020B0503020204020204" pitchFamily="34" charset="-122"/>
              </a:rPr>
              <a:t>取子串</a:t>
            </a:r>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 </a:t>
            </a:r>
            <a:r>
              <a:rPr lang="zh-CN" altLang="en-US"/>
              <a:t>常用成员方法与运算符</a:t>
            </a:r>
          </a:p>
        </p:txBody>
      </p:sp>
      <p:sp>
        <p:nvSpPr>
          <p:cNvPr id="3" name="内容占位符 2"/>
          <p:cNvSpPr>
            <a:spLocks noGrp="1"/>
          </p:cNvSpPr>
          <p:nvPr>
            <p:ph idx="1"/>
          </p:nvPr>
        </p:nvSpPr>
        <p:spPr>
          <a:xfrm>
            <a:off x="121920" y="1249378"/>
            <a:ext cx="12200709" cy="5096558"/>
          </a:xfrm>
        </p:spPr>
        <p:txBody>
          <a:bodyPr>
            <a:normAutofit/>
          </a:bodyPr>
          <a:lstStyle/>
          <a:p>
            <a:pPr marL="0" indent="0">
              <a:buNone/>
            </a:pPr>
            <a:endParaRPr lang="zh-CN" altLang="en-US" sz="2400" dirty="0"/>
          </a:p>
          <a:p>
            <a:pPr marL="0" indent="0">
              <a:buNone/>
            </a:pPr>
            <a:r>
              <a:rPr lang="zh-CN" altLang="en-US" sz="2400" dirty="0"/>
              <a:t>    std::string str = "Hello";</a:t>
            </a:r>
          </a:p>
          <a:p>
            <a:pPr marL="0" indent="0">
              <a:buNone/>
            </a:pPr>
            <a:r>
              <a:rPr lang="zh-CN" altLang="en-US" sz="2400" dirty="0"/>
              <a:t>    std::cout &lt;&lt; str</a:t>
            </a:r>
            <a:r>
              <a:rPr lang="en-US" altLang="zh-CN" sz="2400" dirty="0"/>
              <a:t>;				// Hello</a:t>
            </a:r>
            <a:endParaRPr lang="zh-CN" altLang="en-US" sz="2400" dirty="0"/>
          </a:p>
          <a:p>
            <a:pPr marL="0" indent="0">
              <a:buNone/>
            </a:pPr>
            <a:r>
              <a:rPr lang="zh-CN" altLang="en-US" sz="2400" dirty="0"/>
              <a:t>    std::cout &lt;&lt; str.size()</a:t>
            </a:r>
            <a:r>
              <a:rPr lang="en-US" altLang="zh-CN" sz="2400" dirty="0"/>
              <a:t>;			// 5 (length</a:t>
            </a:r>
            <a:r>
              <a:rPr lang="zh-CN" altLang="en-US" sz="2400" dirty="0"/>
              <a:t>和</a:t>
            </a:r>
            <a:r>
              <a:rPr lang="en-US" altLang="zh-CN" sz="2400" dirty="0"/>
              <a:t>size</a:t>
            </a:r>
            <a:r>
              <a:rPr lang="zh-CN" altLang="en-US" sz="2400" dirty="0"/>
              <a:t>完全相同</a:t>
            </a:r>
            <a:r>
              <a:rPr lang="en-US" altLang="zh-CN" sz="2400" dirty="0"/>
              <a:t>)</a:t>
            </a:r>
            <a:endParaRPr lang="zh-CN" altLang="en-US" sz="2400" dirty="0"/>
          </a:p>
          <a:p>
            <a:pPr marL="0" indent="0">
              <a:buNone/>
            </a:pPr>
            <a:r>
              <a:rPr lang="zh-CN" altLang="en-US" sz="2400" dirty="0"/>
              <a:t>    std::cout &lt;&lt; str[0]</a:t>
            </a:r>
            <a:r>
              <a:rPr lang="en-US" altLang="zh-CN" sz="2400" dirty="0"/>
              <a:t>;				// H</a:t>
            </a:r>
            <a:endParaRPr lang="zh-CN" altLang="en-US" sz="2400" dirty="0"/>
          </a:p>
          <a:p>
            <a:pPr marL="0" indent="0">
              <a:buNone/>
            </a:pPr>
            <a:r>
              <a:rPr lang="zh-CN" altLang="en-US" sz="2400" dirty="0"/>
              <a:t>    std::cout &lt;&lt; str.append(" World")</a:t>
            </a:r>
            <a:r>
              <a:rPr lang="en-US" altLang="zh-CN" sz="2400" dirty="0"/>
              <a:t>;	// Hello World</a:t>
            </a:r>
          </a:p>
          <a:p>
            <a:pPr marL="0" indent="0">
              <a:buNone/>
            </a:pPr>
            <a:r>
              <a:rPr lang="zh-CN" altLang="en-US" sz="2400" dirty="0"/>
              <a:t>    std::cout &lt;&lt; str + "!"</a:t>
            </a:r>
            <a:r>
              <a:rPr lang="en-US" altLang="zh-CN" sz="2400" dirty="0"/>
              <a:t>;			// Hello World!</a:t>
            </a:r>
          </a:p>
          <a:p>
            <a:pPr marL="0" indent="0">
              <a:buNone/>
            </a:pPr>
            <a:r>
              <a:rPr lang="zh-CN" altLang="en-US" sz="2400" dirty="0"/>
              <a:t>    std::cout &lt;&lt; str.substr(6, 5)</a:t>
            </a:r>
            <a:r>
              <a:rPr lang="en-US" altLang="zh-CN" sz="2400" dirty="0"/>
              <a:t>;		// World</a:t>
            </a:r>
          </a:p>
          <a:p>
            <a:pPr marL="0" indent="0">
              <a:buNone/>
            </a:pPr>
            <a:r>
              <a:rPr lang="en-US" altLang="zh-CN" sz="2400" dirty="0"/>
              <a:t>    </a:t>
            </a:r>
            <a:r>
              <a:rPr lang="en-US" altLang="zh-CN" sz="2400" dirty="0" err="1"/>
              <a:t>str.push_back</a:t>
            </a:r>
            <a:r>
              <a:rPr lang="en-US" altLang="zh-CN" sz="2400" dirty="0"/>
              <a:t>(‘!’);</a:t>
            </a:r>
          </a:p>
          <a:p>
            <a:pPr marL="0" indent="0">
              <a:buNone/>
            </a:pPr>
            <a:r>
              <a:rPr lang="en-US" altLang="zh-CN" sz="2400" dirty="0"/>
              <a:t>    std::</a:t>
            </a:r>
            <a:r>
              <a:rPr lang="en-US" altLang="zh-CN" sz="2400" dirty="0" err="1"/>
              <a:t>cout</a:t>
            </a:r>
            <a:r>
              <a:rPr lang="en-US" altLang="zh-CN" sz="2400" dirty="0"/>
              <a:t> &lt;&lt; str;				// Hello World!</a:t>
            </a:r>
          </a:p>
          <a:p>
            <a:pPr marL="0" indent="0">
              <a:buNone/>
            </a:pPr>
            <a:endParaRPr lang="en-US" altLang="zh-C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Class</a:t>
            </a:r>
            <a:endParaRPr kumimoji="1" lang="zh-CN" altLang="en-US"/>
          </a:p>
        </p:txBody>
      </p:sp>
      <p:sp>
        <p:nvSpPr>
          <p:cNvPr id="3" name="内容占位符 2"/>
          <p:cNvSpPr>
            <a:spLocks noGrp="1"/>
          </p:cNvSpPr>
          <p:nvPr>
            <p:ph idx="1"/>
          </p:nvPr>
        </p:nvSpPr>
        <p:spPr>
          <a:xfrm>
            <a:off x="488887" y="1249378"/>
            <a:ext cx="11171976" cy="2179621"/>
          </a:xfrm>
        </p:spPr>
        <p:txBody>
          <a:bodyPr>
            <a:normAutofit/>
          </a:bodyPr>
          <a:lstStyle/>
          <a:p>
            <a:pPr marL="0" indent="0">
              <a:buNone/>
            </a:pPr>
            <a:r>
              <a:rPr lang="en-GB" altLang="zh-CN" b="0" dirty="0">
                <a:effectLst/>
                <a:latin typeface="微软雅黑" panose="020B0503020204020204" pitchFamily="34" charset="-122"/>
              </a:rPr>
              <a:t>Class</a:t>
            </a:r>
            <a:r>
              <a:rPr lang="zh-CN" altLang="en-US" b="0" dirty="0">
                <a:effectLst/>
                <a:latin typeface="微软雅黑" panose="020B0503020204020204" pitchFamily="34" charset="-122"/>
              </a:rPr>
              <a:t>是 </a:t>
            </a:r>
            <a:r>
              <a:rPr lang="en-GB" altLang="zh-CN" b="0" dirty="0">
                <a:effectLst/>
                <a:latin typeface="微软雅黑" panose="020B0503020204020204" pitchFamily="34" charset="-122"/>
              </a:rPr>
              <a:t>C++ </a:t>
            </a:r>
            <a:r>
              <a:rPr lang="zh-CN" altLang="en-US" b="0" dirty="0">
                <a:effectLst/>
                <a:latin typeface="微软雅黑" panose="020B0503020204020204" pitchFamily="34" charset="-122"/>
              </a:rPr>
              <a:t>面向对象的基础，相当于对 </a:t>
            </a:r>
            <a:r>
              <a:rPr lang="en-GB" altLang="zh-CN" b="0" dirty="0">
                <a:effectLst/>
                <a:latin typeface="微软雅黑" panose="020B0503020204020204" pitchFamily="34" charset="-122"/>
              </a:rPr>
              <a:t>C </a:t>
            </a:r>
            <a:r>
              <a:rPr lang="zh-CN" altLang="en-US" b="0" dirty="0">
                <a:effectLst/>
                <a:latin typeface="微软雅黑" panose="020B0503020204020204" pitchFamily="34" charset="-122"/>
              </a:rPr>
              <a:t>中的结构体的扩展</a:t>
            </a:r>
            <a:endParaRPr lang="en-US" altLang="zh-CN" b="0" dirty="0">
              <a:effectLst/>
              <a:latin typeface="微软雅黑" panose="020B0503020204020204" pitchFamily="34" charset="-122"/>
            </a:endParaRPr>
          </a:p>
          <a:p>
            <a:pPr marL="0" indent="0">
              <a:buNone/>
            </a:pPr>
            <a:endParaRPr lang="en-US" altLang="zh-CN" b="0" dirty="0">
              <a:effectLst/>
              <a:latin typeface="微软雅黑" panose="020B0503020204020204" pitchFamily="34" charset="-122"/>
            </a:endParaRPr>
          </a:p>
          <a:p>
            <a:pPr marL="0" indent="0">
              <a:buNone/>
            </a:pPr>
            <a:r>
              <a:rPr lang="zh-CN" altLang="en-US" b="0" dirty="0">
                <a:effectLst/>
                <a:latin typeface="微软雅黑" panose="020B0503020204020204" pitchFamily="34" charset="-122"/>
              </a:rPr>
              <a:t>除了保留了原来的结构体成员（即成员对象），增加了成员函数、访问控制、继承和多态等</a:t>
            </a:r>
            <a:endParaRPr lang="en-US" altLang="zh-CN" b="0" dirty="0">
              <a:effectLst/>
              <a:latin typeface="微软雅黑" panose="020B0503020204020204" pitchFamily="34" charset="-122"/>
            </a:endParaRPr>
          </a:p>
          <a:p>
            <a:pPr marL="0" indent="0">
              <a:buNone/>
            </a:pPr>
            <a:endParaRPr lang="en-US" altLang="zh-CN" b="0" dirty="0">
              <a:effectLst/>
              <a:latin typeface="微软雅黑" panose="020B0503020204020204" pitchFamily="34" charset="-122"/>
            </a:endParaRPr>
          </a:p>
          <a:p>
            <a:pPr marL="0" indent="0">
              <a:buNone/>
            </a:pPr>
            <a:endParaRPr lang="en-US" altLang="zh-CN" b="0" dirty="0"/>
          </a:p>
          <a:p>
            <a:pPr marL="0" indent="0">
              <a:buNone/>
            </a:pPr>
            <a:endParaRPr lang="en-US" altLang="zh-CN" b="0" dirty="0">
              <a:effectLst/>
              <a:latin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pPr algn="l">
              <a:buClrTx/>
              <a:buSzTx/>
            </a:pPr>
            <a:r>
              <a:rPr lang="en-US" altLang="zh-CN" dirty="0">
                <a:solidFill>
                  <a:schemeClr val="accent5">
                    <a:lumMod val="75000"/>
                  </a:schemeClr>
                </a:solidFill>
              </a:rPr>
              <a:t>C++</a:t>
            </a:r>
            <a:r>
              <a:rPr lang="zh-CN" altLang="en-US" dirty="0">
                <a:solidFill>
                  <a:schemeClr val="accent5">
                    <a:lumMod val="75000"/>
                  </a:schemeClr>
                </a:solidFill>
              </a:rPr>
              <a:t> 知识回顾</a:t>
            </a:r>
            <a:endParaRPr lang="en-US" altLang="zh-CN" dirty="0">
              <a:solidFill>
                <a:schemeClr val="accent5">
                  <a:lumMod val="75000"/>
                </a:schemeClr>
              </a:solidFill>
            </a:endParaRPr>
          </a:p>
          <a:p>
            <a:pPr algn="l">
              <a:buClrTx/>
              <a:buSzTx/>
            </a:pPr>
            <a:endParaRPr lang="en-US" altLang="zh-CN" dirty="0">
              <a:solidFill>
                <a:schemeClr val="accent5">
                  <a:lumMod val="75000"/>
                </a:schemeClr>
              </a:solidFill>
            </a:endParaRPr>
          </a:p>
          <a:p>
            <a:r>
              <a:rPr lang="en-US" altLang="zh-CN" dirty="0">
                <a:solidFill>
                  <a:schemeClr val="accent5">
                    <a:lumMod val="75000"/>
                  </a:schemeClr>
                </a:solidFill>
              </a:rPr>
              <a:t>LLVM</a:t>
            </a:r>
            <a:r>
              <a:rPr lang="zh-CN" altLang="en-US" dirty="0">
                <a:solidFill>
                  <a:schemeClr val="accent5">
                    <a:lumMod val="75000"/>
                  </a:schemeClr>
                </a:solidFill>
              </a:rPr>
              <a:t> 简介</a:t>
            </a:r>
            <a:endParaRPr lang="en-US" altLang="zh-CN" dirty="0">
              <a:solidFill>
                <a:schemeClr val="accent5">
                  <a:lumMod val="75000"/>
                </a:schemeClr>
              </a:solidFill>
            </a:endParaRPr>
          </a:p>
          <a:p>
            <a:endParaRPr lang="en-US" altLang="zh-CN" dirty="0">
              <a:solidFill>
                <a:schemeClr val="accent5">
                  <a:lumMod val="75000"/>
                </a:schemeClr>
              </a:solidFill>
            </a:endParaRPr>
          </a:p>
          <a:p>
            <a:r>
              <a:rPr lang="en-US" altLang="zh-CN" dirty="0">
                <a:solidFill>
                  <a:schemeClr val="accent5">
                    <a:lumMod val="75000"/>
                  </a:schemeClr>
                </a:solidFill>
              </a:rPr>
              <a:t>Light</a:t>
            </a:r>
            <a:r>
              <a:rPr lang="zh-CN" altLang="en-US" dirty="0">
                <a:solidFill>
                  <a:schemeClr val="accent5">
                    <a:lumMod val="75000"/>
                  </a:schemeClr>
                </a:solidFill>
              </a:rPr>
              <a:t> </a:t>
            </a:r>
            <a:r>
              <a:rPr lang="en-US" altLang="zh-CN" dirty="0">
                <a:solidFill>
                  <a:schemeClr val="accent5">
                    <a:lumMod val="75000"/>
                  </a:schemeClr>
                </a:solidFill>
              </a:rPr>
              <a:t>IR</a:t>
            </a:r>
            <a:r>
              <a:rPr lang="zh-CN" altLang="en-US" dirty="0">
                <a:solidFill>
                  <a:schemeClr val="accent5">
                    <a:lumMod val="75000"/>
                  </a:schemeClr>
                </a:solidFill>
              </a:rPr>
              <a:t> </a:t>
            </a:r>
            <a:r>
              <a:rPr lang="en-US" altLang="zh-CN" dirty="0">
                <a:solidFill>
                  <a:schemeClr val="accent5">
                    <a:lumMod val="75000"/>
                  </a:schemeClr>
                </a:solidFill>
              </a:rPr>
              <a:t>C++</a:t>
            </a:r>
            <a:r>
              <a:rPr lang="zh-CN" altLang="en-US" dirty="0">
                <a:solidFill>
                  <a:schemeClr val="accent5">
                    <a:lumMod val="75000"/>
                  </a:schemeClr>
                </a:solidFill>
              </a:rPr>
              <a:t> 库</a:t>
            </a:r>
          </a:p>
          <a:p>
            <a:endParaRPr lang="zh-CN" altLang="en-US" dirty="0">
              <a:solidFill>
                <a:schemeClr val="accent5">
                  <a:lumMod val="75000"/>
                </a:schemeClr>
              </a:solidFill>
            </a:endParaRPr>
          </a:p>
          <a:p>
            <a:r>
              <a:rPr lang="en-US" altLang="zh-CN" dirty="0">
                <a:solidFill>
                  <a:schemeClr val="accent5">
                    <a:lumMod val="75000"/>
                  </a:schemeClr>
                </a:solidFill>
              </a:rPr>
              <a:t>IR</a:t>
            </a:r>
            <a:r>
              <a:rPr lang="zh-CN" altLang="en-US" dirty="0">
                <a:solidFill>
                  <a:schemeClr val="accent5">
                    <a:lumMod val="75000"/>
                  </a:schemeClr>
                </a:solidFill>
              </a:rPr>
              <a:t> 自动化生成框架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Class</a:t>
            </a:r>
            <a:endParaRPr lang="zh-CN" altLang="en-US"/>
          </a:p>
        </p:txBody>
      </p:sp>
      <p:sp>
        <p:nvSpPr>
          <p:cNvPr id="3" name="内容占位符 2"/>
          <p:cNvSpPr>
            <a:spLocks noGrp="1"/>
          </p:cNvSpPr>
          <p:nvPr>
            <p:ph idx="1"/>
          </p:nvPr>
        </p:nvSpPr>
        <p:spPr>
          <a:xfrm>
            <a:off x="488950" y="1249680"/>
            <a:ext cx="11169015" cy="4927600"/>
          </a:xfrm>
        </p:spPr>
        <p:txBody>
          <a:bodyPr>
            <a:normAutofit/>
          </a:bodyPr>
          <a:lstStyle/>
          <a:p>
            <a:pPr marL="0" indent="0">
              <a:buNone/>
            </a:pPr>
            <a:r>
              <a:rPr lang="zh-CN" altLang="en-US" sz="2400" b="0" dirty="0">
                <a:sym typeface="+mn-ea"/>
              </a:rPr>
              <a:t>class AST {</a:t>
            </a:r>
            <a:endParaRPr lang="zh-CN" altLang="en-US" sz="2400" b="0" dirty="0"/>
          </a:p>
          <a:p>
            <a:pPr marL="0" indent="0">
              <a:buNone/>
            </a:pPr>
            <a:r>
              <a:rPr lang="zh-CN" altLang="en-US" sz="2400" b="0" dirty="0">
                <a:sym typeface="+mn-ea"/>
              </a:rPr>
              <a:t>  </a:t>
            </a:r>
            <a:r>
              <a:rPr lang="zh-CN" altLang="en-US" sz="2400" b="0" dirty="0">
                <a:solidFill>
                  <a:srgbClr val="FF0000"/>
                </a:solidFill>
                <a:sym typeface="+mn-ea"/>
              </a:rPr>
              <a:t>public</a:t>
            </a:r>
            <a:r>
              <a:rPr lang="zh-CN" altLang="en-US" sz="2400" b="0" dirty="0">
                <a:sym typeface="+mn-ea"/>
              </a:rPr>
              <a:t>:</a:t>
            </a:r>
            <a:r>
              <a:rPr lang="en-US" altLang="zh-CN" sz="2400" b="0" dirty="0">
                <a:sym typeface="+mn-ea"/>
              </a:rPr>
              <a:t>			</a:t>
            </a:r>
            <a:endParaRPr lang="zh-CN" altLang="en-US" sz="2400" b="0" dirty="0"/>
          </a:p>
          <a:p>
            <a:pPr marL="0" indent="0">
              <a:buNone/>
            </a:pPr>
            <a:r>
              <a:rPr lang="zh-CN" altLang="en-US" sz="2400" b="0" dirty="0">
                <a:sym typeface="+mn-ea"/>
              </a:rPr>
              <a:t>    AST() = delete;</a:t>
            </a:r>
            <a:endParaRPr lang="zh-CN" altLang="en-US" sz="2400" b="0" dirty="0"/>
          </a:p>
          <a:p>
            <a:pPr marL="0" indent="0">
              <a:buNone/>
            </a:pPr>
            <a:r>
              <a:rPr lang="zh-CN" altLang="en-US" sz="2400" b="0" dirty="0">
                <a:sym typeface="+mn-ea"/>
              </a:rPr>
              <a:t>    AST(syntax_tree *);</a:t>
            </a:r>
            <a:r>
              <a:rPr lang="en-US" altLang="zh-CN" sz="2400" b="0" dirty="0">
                <a:sym typeface="+mn-ea"/>
              </a:rPr>
              <a:t>						&lt;-</a:t>
            </a:r>
            <a:r>
              <a:rPr lang="zh-CN" altLang="en-US" sz="2400" b="0" dirty="0">
                <a:sym typeface="+mn-ea"/>
              </a:rPr>
              <a:t>成员函数</a:t>
            </a:r>
            <a:endParaRPr lang="zh-CN" altLang="en-US" sz="2400" b="0" dirty="0"/>
          </a:p>
          <a:p>
            <a:pPr marL="0" indent="0">
              <a:buNone/>
            </a:pPr>
            <a:r>
              <a:rPr lang="zh-CN" altLang="en-US" sz="2400" b="0" dirty="0">
                <a:sym typeface="+mn-ea"/>
              </a:rPr>
              <a:t>    </a:t>
            </a:r>
            <a:r>
              <a:rPr lang="en-US" altLang="zh-CN" sz="2400" b="0" dirty="0">
                <a:sym typeface="+mn-ea"/>
              </a:rPr>
              <a:t>...</a:t>
            </a:r>
          </a:p>
          <a:p>
            <a:pPr marL="0" indent="0">
              <a:buNone/>
            </a:pPr>
            <a:r>
              <a:rPr lang="zh-CN" altLang="en-US" sz="2400" b="0" dirty="0">
                <a:sym typeface="+mn-ea"/>
              </a:rPr>
              <a:t>  </a:t>
            </a:r>
            <a:r>
              <a:rPr lang="zh-CN" altLang="en-US" sz="2400" b="0" dirty="0">
                <a:solidFill>
                  <a:srgbClr val="FF0000"/>
                </a:solidFill>
                <a:sym typeface="+mn-ea"/>
              </a:rPr>
              <a:t>private</a:t>
            </a:r>
            <a:r>
              <a:rPr lang="zh-CN" altLang="en-US" sz="2400" b="0" dirty="0">
                <a:sym typeface="+mn-ea"/>
              </a:rPr>
              <a:t>:</a:t>
            </a:r>
            <a:r>
              <a:rPr lang="en-US" altLang="zh-CN" sz="2400" b="0" dirty="0">
                <a:sym typeface="+mn-ea"/>
              </a:rPr>
              <a:t>			</a:t>
            </a:r>
            <a:endParaRPr lang="zh-CN" altLang="en-US" sz="2400" b="0" dirty="0"/>
          </a:p>
          <a:p>
            <a:pPr marL="0" indent="0">
              <a:buNone/>
            </a:pPr>
            <a:r>
              <a:rPr lang="zh-CN" altLang="en-US" sz="2400" b="0" dirty="0">
                <a:sym typeface="+mn-ea"/>
              </a:rPr>
              <a:t>    ASTNode *transform_node_iter(syntax_tree_node *);</a:t>
            </a:r>
            <a:r>
              <a:rPr lang="en-US" altLang="zh-CN" sz="2400" b="0" dirty="0">
                <a:sym typeface="+mn-ea"/>
              </a:rPr>
              <a:t>	&lt;-</a:t>
            </a:r>
            <a:r>
              <a:rPr lang="zh-CN" altLang="en-US" sz="2400" b="0" dirty="0">
                <a:sym typeface="+mn-ea"/>
              </a:rPr>
              <a:t>成员变量</a:t>
            </a:r>
            <a:endParaRPr lang="zh-CN" altLang="en-US" sz="2400" b="0" dirty="0"/>
          </a:p>
          <a:p>
            <a:pPr marL="0" indent="0">
              <a:buNone/>
            </a:pPr>
            <a:r>
              <a:rPr lang="zh-CN" altLang="en-US" sz="2400" b="0" dirty="0">
                <a:sym typeface="+mn-ea"/>
              </a:rPr>
              <a:t>    std::shared_ptr&lt;ASTProgram&gt; root = nullptr;</a:t>
            </a:r>
            <a:r>
              <a:rPr lang="en-US" altLang="zh-CN" sz="2400" b="0" dirty="0">
                <a:sym typeface="+mn-ea"/>
              </a:rPr>
              <a:t>		&lt;-</a:t>
            </a:r>
            <a:r>
              <a:rPr lang="zh-CN" altLang="en-US" sz="2400" b="0" dirty="0">
                <a:sym typeface="+mn-ea"/>
              </a:rPr>
              <a:t>成员变量</a:t>
            </a:r>
            <a:endParaRPr lang="zh-CN" altLang="en-US" sz="2400" b="0" dirty="0"/>
          </a:p>
          <a:p>
            <a:pPr marL="0" indent="0">
              <a:buNone/>
            </a:pPr>
            <a:r>
              <a:rPr lang="zh-CN" altLang="en-US" sz="2400" b="0" dirty="0">
                <a:sym typeface="+mn-ea"/>
              </a:rPr>
              <a:t>};</a:t>
            </a:r>
            <a:endParaRPr lang="zh-CN" altLang="en-US" sz="2400" b="0" dirty="0"/>
          </a:p>
        </p:txBody>
      </p:sp>
      <p:sp>
        <p:nvSpPr>
          <p:cNvPr id="4" name="内容占位符 2"/>
          <p:cNvSpPr>
            <a:spLocks noGrp="1"/>
          </p:cNvSpPr>
          <p:nvPr/>
        </p:nvSpPr>
        <p:spPr>
          <a:xfrm>
            <a:off x="6096000" y="1249680"/>
            <a:ext cx="5607050" cy="492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zh-CN" altLang="en-US"/>
          </a:p>
        </p:txBody>
      </p:sp>
    </p:spTree>
    <p:extLst>
      <p:ext uri="{BB962C8B-B14F-4D97-AF65-F5344CB8AC3E}">
        <p14:creationId xmlns:p14="http://schemas.microsoft.com/office/powerpoint/2010/main" val="1190128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Class</a:t>
            </a:r>
            <a:endParaRPr kumimoji="1" lang="zh-CN" altLang="en-US"/>
          </a:p>
        </p:txBody>
      </p:sp>
      <p:sp>
        <p:nvSpPr>
          <p:cNvPr id="3" name="内容占位符 2"/>
          <p:cNvSpPr>
            <a:spLocks noGrp="1"/>
          </p:cNvSpPr>
          <p:nvPr>
            <p:ph idx="1"/>
          </p:nvPr>
        </p:nvSpPr>
        <p:spPr>
          <a:xfrm>
            <a:off x="488887" y="1249378"/>
            <a:ext cx="11171976" cy="2179621"/>
          </a:xfrm>
        </p:spPr>
        <p:txBody>
          <a:bodyPr>
            <a:normAutofit/>
          </a:bodyPr>
          <a:lstStyle/>
          <a:p>
            <a:pPr marL="0" indent="0">
              <a:buNone/>
            </a:pPr>
            <a:r>
              <a:rPr lang="en-GB" altLang="zh-CN" b="0" dirty="0">
                <a:effectLst/>
                <a:latin typeface="微软雅黑" panose="020B0503020204020204" pitchFamily="34" charset="-122"/>
              </a:rPr>
              <a:t>Class</a:t>
            </a:r>
            <a:r>
              <a:rPr lang="zh-CN" altLang="en-US" b="0" dirty="0">
                <a:effectLst/>
                <a:latin typeface="微软雅黑" panose="020B0503020204020204" pitchFamily="34" charset="-122"/>
              </a:rPr>
              <a:t>是 </a:t>
            </a:r>
            <a:r>
              <a:rPr lang="en-GB" altLang="zh-CN" b="0" dirty="0">
                <a:effectLst/>
                <a:latin typeface="微软雅黑" panose="020B0503020204020204" pitchFamily="34" charset="-122"/>
              </a:rPr>
              <a:t>C++ </a:t>
            </a:r>
            <a:r>
              <a:rPr lang="zh-CN" altLang="en-US" b="0" dirty="0">
                <a:effectLst/>
                <a:latin typeface="微软雅黑" panose="020B0503020204020204" pitchFamily="34" charset="-122"/>
              </a:rPr>
              <a:t>面向对象的基础，相当于对 </a:t>
            </a:r>
            <a:r>
              <a:rPr lang="en-GB" altLang="zh-CN" b="0" dirty="0">
                <a:effectLst/>
                <a:latin typeface="微软雅黑" panose="020B0503020204020204" pitchFamily="34" charset="-122"/>
              </a:rPr>
              <a:t>C </a:t>
            </a:r>
            <a:r>
              <a:rPr lang="zh-CN" altLang="en-US" b="0" dirty="0">
                <a:effectLst/>
                <a:latin typeface="微软雅黑" panose="020B0503020204020204" pitchFamily="34" charset="-122"/>
              </a:rPr>
              <a:t>中的结构体的扩展</a:t>
            </a:r>
            <a:endParaRPr lang="en-US" altLang="zh-CN" b="0" dirty="0">
              <a:effectLst/>
              <a:latin typeface="微软雅黑" panose="020B0503020204020204" pitchFamily="34" charset="-122"/>
            </a:endParaRPr>
          </a:p>
          <a:p>
            <a:pPr marL="0" indent="0">
              <a:buNone/>
            </a:pPr>
            <a:endParaRPr lang="en-US" altLang="zh-CN" b="0" dirty="0">
              <a:effectLst/>
              <a:latin typeface="微软雅黑" panose="020B0503020204020204" pitchFamily="34" charset="-122"/>
            </a:endParaRPr>
          </a:p>
          <a:p>
            <a:pPr marL="0" indent="0">
              <a:buNone/>
            </a:pPr>
            <a:r>
              <a:rPr lang="zh-CN" altLang="en-US" b="0" dirty="0">
                <a:effectLst/>
                <a:latin typeface="微软雅黑" panose="020B0503020204020204" pitchFamily="34" charset="-122"/>
              </a:rPr>
              <a:t>除了保留了原来的结构体成员（即成员对象），增加了成员函数、访问控制、继承和多态等</a:t>
            </a:r>
            <a:endParaRPr lang="en-US" altLang="zh-CN" b="0" dirty="0">
              <a:effectLst/>
              <a:latin typeface="微软雅黑" panose="020B0503020204020204" pitchFamily="34" charset="-122"/>
            </a:endParaRPr>
          </a:p>
          <a:p>
            <a:pPr marL="0" indent="0">
              <a:buNone/>
            </a:pPr>
            <a:endParaRPr lang="en-US" altLang="zh-CN" b="0" dirty="0">
              <a:effectLst/>
              <a:latin typeface="微软雅黑" panose="020B0503020204020204" pitchFamily="34" charset="-122"/>
            </a:endParaRPr>
          </a:p>
          <a:p>
            <a:pPr marL="0" indent="0">
              <a:buNone/>
            </a:pPr>
            <a:endParaRPr lang="en-US" altLang="zh-CN" b="0" dirty="0"/>
          </a:p>
          <a:p>
            <a:pPr marL="0" indent="0">
              <a:buNone/>
            </a:pPr>
            <a:endParaRPr lang="en-US" altLang="zh-CN" b="0" dirty="0">
              <a:effectLst/>
              <a:latin typeface="微软雅黑" panose="020B0503020204020204" pitchFamily="34" charset="-122"/>
            </a:endParaRPr>
          </a:p>
        </p:txBody>
      </p:sp>
      <p:sp>
        <p:nvSpPr>
          <p:cNvPr id="5" name="文本框 4"/>
          <p:cNvSpPr txBox="1"/>
          <p:nvPr/>
        </p:nvSpPr>
        <p:spPr>
          <a:xfrm>
            <a:off x="488888" y="4096413"/>
            <a:ext cx="10744200" cy="1512209"/>
          </a:xfrm>
          <a:prstGeom prst="rect">
            <a:avLst/>
          </a:prstGeom>
          <a:noFill/>
        </p:spPr>
        <p:txBody>
          <a:bodyPr wrap="square" rtlCol="0">
            <a:spAutoFit/>
          </a:bodyPr>
          <a:lstStyle/>
          <a:p>
            <a:pPr>
              <a:lnSpc>
                <a:spcPct val="90000"/>
              </a:lnSpc>
              <a:spcBef>
                <a:spcPts val="1000"/>
              </a:spcBef>
            </a:pPr>
            <a:r>
              <a:rPr lang="zh-CN" altLang="en-US" sz="2800" dirty="0">
                <a:latin typeface="微软雅黑" panose="020B0503020204020204" pitchFamily="34" charset="-122"/>
                <a:ea typeface="微软雅黑" panose="020B0503020204020204" pitchFamily="34" charset="-122"/>
              </a:rPr>
              <a:t>访问控制：用 </a:t>
            </a:r>
            <a:r>
              <a:rPr lang="en-GB" altLang="zh-CN" sz="2800" dirty="0">
                <a:latin typeface="微软雅黑" panose="020B0503020204020204" pitchFamily="34" charset="-122"/>
                <a:ea typeface="微软雅黑" panose="020B0503020204020204" pitchFamily="34" charset="-122"/>
              </a:rPr>
              <a:t>public</a:t>
            </a:r>
            <a:r>
              <a:rPr lang="en-US" altLang="zh-CN"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private </a:t>
            </a:r>
            <a:r>
              <a:rPr lang="zh-CN" altLang="en-US" sz="2800" dirty="0">
                <a:latin typeface="微软雅黑" panose="020B0503020204020204" pitchFamily="34" charset="-122"/>
                <a:ea typeface="微软雅黑" panose="020B0503020204020204" pitchFamily="34" charset="-122"/>
              </a:rPr>
              <a:t>标签指定成员为公开</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私有</a:t>
            </a:r>
            <a:endParaRPr lang="en-US" altLang="zh-CN" sz="2800" dirty="0">
              <a:latin typeface="微软雅黑" panose="020B0503020204020204" pitchFamily="34" charset="-122"/>
              <a:ea typeface="微软雅黑" panose="020B0503020204020204" pitchFamily="34" charset="-122"/>
            </a:endParaRPr>
          </a:p>
          <a:p>
            <a:pPr>
              <a:lnSpc>
                <a:spcPct val="90000"/>
              </a:lnSpc>
              <a:spcBef>
                <a:spcPts val="1000"/>
              </a:spcBef>
            </a:pPr>
            <a:r>
              <a:rPr lang="zh-CN" altLang="en-US" sz="2800" dirty="0">
                <a:latin typeface="微软雅黑" panose="020B0503020204020204" pitchFamily="34" charset="-122"/>
                <a:ea typeface="微软雅黑" panose="020B0503020204020204" pitchFamily="34" charset="-122"/>
              </a:rPr>
              <a:t>私有成员只有该类的成员函数能访问</a:t>
            </a:r>
            <a:endParaRPr lang="en-US" altLang="zh-CN" sz="2800" dirty="0">
              <a:latin typeface="微软雅黑" panose="020B0503020204020204" pitchFamily="34" charset="-122"/>
              <a:ea typeface="微软雅黑" panose="020B0503020204020204" pitchFamily="34" charset="-122"/>
            </a:endParaRPr>
          </a:p>
          <a:p>
            <a:pPr>
              <a:lnSpc>
                <a:spcPct val="90000"/>
              </a:lnSpc>
              <a:spcBef>
                <a:spcPts val="1000"/>
              </a:spcBef>
            </a:pPr>
            <a:r>
              <a:rPr lang="zh-CN" altLang="en-US" sz="2800" dirty="0">
                <a:latin typeface="微软雅黑" panose="020B0503020204020204" pitchFamily="34" charset="-122"/>
                <a:ea typeface="微软雅黑" panose="020B0503020204020204" pitchFamily="34" charset="-122"/>
              </a:rPr>
              <a:t>对使用者隐藏实现的细节，只提供想要公开的接口</a:t>
            </a:r>
          </a:p>
        </p:txBody>
      </p:sp>
    </p:spTree>
    <p:extLst>
      <p:ext uri="{BB962C8B-B14F-4D97-AF65-F5344CB8AC3E}">
        <p14:creationId xmlns:p14="http://schemas.microsoft.com/office/powerpoint/2010/main" val="1537417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Class</a:t>
            </a:r>
            <a:endParaRPr lang="zh-CN" altLang="en-US"/>
          </a:p>
        </p:txBody>
      </p:sp>
      <p:sp>
        <p:nvSpPr>
          <p:cNvPr id="3" name="内容占位符 2"/>
          <p:cNvSpPr>
            <a:spLocks noGrp="1"/>
          </p:cNvSpPr>
          <p:nvPr>
            <p:ph idx="1"/>
          </p:nvPr>
        </p:nvSpPr>
        <p:spPr>
          <a:xfrm>
            <a:off x="488950" y="1249680"/>
            <a:ext cx="11169015" cy="4927600"/>
          </a:xfrm>
        </p:spPr>
        <p:txBody>
          <a:bodyPr>
            <a:normAutofit/>
          </a:bodyPr>
          <a:lstStyle/>
          <a:p>
            <a:pPr marL="0" indent="0">
              <a:buNone/>
            </a:pPr>
            <a:r>
              <a:rPr lang="zh-CN" altLang="en-US" b="0" dirty="0">
                <a:sym typeface="+mn-ea"/>
              </a:rPr>
              <a:t>class AST {</a:t>
            </a:r>
            <a:endParaRPr lang="zh-CN" altLang="en-US" b="0" dirty="0"/>
          </a:p>
          <a:p>
            <a:pPr marL="0" indent="0">
              <a:buNone/>
            </a:pPr>
            <a:r>
              <a:rPr lang="zh-CN" altLang="en-US" b="0" dirty="0">
                <a:sym typeface="+mn-ea"/>
              </a:rPr>
              <a:t>  </a:t>
            </a:r>
            <a:r>
              <a:rPr lang="zh-CN" altLang="en-US" b="0" dirty="0">
                <a:solidFill>
                  <a:srgbClr val="FF0000"/>
                </a:solidFill>
                <a:sym typeface="+mn-ea"/>
              </a:rPr>
              <a:t>public</a:t>
            </a:r>
            <a:r>
              <a:rPr lang="zh-CN" altLang="en-US" b="0" dirty="0">
                <a:sym typeface="+mn-ea"/>
              </a:rPr>
              <a:t>:</a:t>
            </a:r>
            <a:r>
              <a:rPr lang="en-US" altLang="zh-CN" b="0" dirty="0">
                <a:sym typeface="+mn-ea"/>
              </a:rPr>
              <a:t>			// </a:t>
            </a:r>
            <a:r>
              <a:rPr lang="zh-CN" altLang="en-US" b="0" dirty="0">
                <a:sym typeface="+mn-ea"/>
              </a:rPr>
              <a:t>以下成员是公有的</a:t>
            </a:r>
            <a:endParaRPr lang="zh-CN" altLang="en-US" b="0" dirty="0"/>
          </a:p>
          <a:p>
            <a:pPr marL="0" indent="0">
              <a:buNone/>
            </a:pPr>
            <a:r>
              <a:rPr lang="zh-CN" altLang="en-US" b="0" dirty="0">
                <a:sym typeface="+mn-ea"/>
              </a:rPr>
              <a:t>    AST() = delete;</a:t>
            </a:r>
            <a:endParaRPr lang="zh-CN" altLang="en-US" b="0" dirty="0"/>
          </a:p>
          <a:p>
            <a:pPr marL="0" indent="0">
              <a:buNone/>
            </a:pPr>
            <a:r>
              <a:rPr lang="zh-CN" altLang="en-US" b="0" dirty="0">
                <a:sym typeface="+mn-ea"/>
              </a:rPr>
              <a:t>    AST(syntax_tree *);</a:t>
            </a:r>
            <a:endParaRPr lang="zh-CN" altLang="en-US" b="0" dirty="0"/>
          </a:p>
          <a:p>
            <a:pPr marL="0" indent="0">
              <a:buNone/>
            </a:pPr>
            <a:r>
              <a:rPr lang="zh-CN" altLang="en-US" b="0" dirty="0">
                <a:sym typeface="+mn-ea"/>
              </a:rPr>
              <a:t>    </a:t>
            </a:r>
            <a:r>
              <a:rPr lang="en-US" altLang="zh-CN" b="0" dirty="0">
                <a:sym typeface="+mn-ea"/>
              </a:rPr>
              <a:t>...</a:t>
            </a:r>
          </a:p>
          <a:p>
            <a:pPr marL="0" indent="0">
              <a:buNone/>
            </a:pPr>
            <a:r>
              <a:rPr lang="zh-CN" altLang="en-US" b="0" dirty="0">
                <a:sym typeface="+mn-ea"/>
              </a:rPr>
              <a:t>  </a:t>
            </a:r>
            <a:r>
              <a:rPr lang="zh-CN" altLang="en-US" b="0" dirty="0">
                <a:solidFill>
                  <a:srgbClr val="FF0000"/>
                </a:solidFill>
                <a:sym typeface="+mn-ea"/>
              </a:rPr>
              <a:t>private</a:t>
            </a:r>
            <a:r>
              <a:rPr lang="zh-CN" altLang="en-US" b="0" dirty="0">
                <a:sym typeface="+mn-ea"/>
              </a:rPr>
              <a:t>:</a:t>
            </a:r>
            <a:r>
              <a:rPr lang="en-US" altLang="zh-CN" b="0" dirty="0">
                <a:sym typeface="+mn-ea"/>
              </a:rPr>
              <a:t>			// </a:t>
            </a:r>
            <a:r>
              <a:rPr lang="zh-CN" altLang="en-US" b="0" dirty="0">
                <a:sym typeface="+mn-ea"/>
              </a:rPr>
              <a:t>以下成员是私有的</a:t>
            </a:r>
            <a:endParaRPr lang="zh-CN" altLang="en-US" b="0" dirty="0"/>
          </a:p>
          <a:p>
            <a:pPr marL="0" indent="0">
              <a:buNone/>
            </a:pPr>
            <a:r>
              <a:rPr lang="zh-CN" altLang="en-US" b="0" dirty="0">
                <a:sym typeface="+mn-ea"/>
              </a:rPr>
              <a:t>    ASTNode *transform_node_iter(syntax_tree_node *);</a:t>
            </a:r>
            <a:endParaRPr lang="zh-CN" altLang="en-US" b="0" dirty="0"/>
          </a:p>
          <a:p>
            <a:pPr marL="0" indent="0">
              <a:buNone/>
            </a:pPr>
            <a:r>
              <a:rPr lang="zh-CN" altLang="en-US" b="0" dirty="0">
                <a:sym typeface="+mn-ea"/>
              </a:rPr>
              <a:t>    std::shared_ptr&lt;ASTProgram&gt; root = nullptr;</a:t>
            </a:r>
            <a:endParaRPr lang="zh-CN" altLang="en-US" b="0" dirty="0"/>
          </a:p>
          <a:p>
            <a:pPr marL="0" indent="0">
              <a:buNone/>
            </a:pPr>
            <a:r>
              <a:rPr lang="zh-CN" altLang="en-US" b="0" dirty="0">
                <a:sym typeface="+mn-ea"/>
              </a:rPr>
              <a:t>};</a:t>
            </a:r>
            <a:endParaRPr lang="zh-CN" altLang="en-US" b="0" dirty="0"/>
          </a:p>
        </p:txBody>
      </p:sp>
      <p:sp>
        <p:nvSpPr>
          <p:cNvPr id="4" name="内容占位符 2"/>
          <p:cNvSpPr>
            <a:spLocks noGrp="1"/>
          </p:cNvSpPr>
          <p:nvPr/>
        </p:nvSpPr>
        <p:spPr>
          <a:xfrm>
            <a:off x="6096000" y="1249680"/>
            <a:ext cx="5607050" cy="492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继承</a:t>
            </a:r>
          </a:p>
        </p:txBody>
      </p:sp>
      <p:sp>
        <p:nvSpPr>
          <p:cNvPr id="3" name="内容占位符 2"/>
          <p:cNvSpPr>
            <a:spLocks noGrp="1"/>
          </p:cNvSpPr>
          <p:nvPr>
            <p:ph idx="1"/>
          </p:nvPr>
        </p:nvSpPr>
        <p:spPr>
          <a:xfrm>
            <a:off x="488887" y="1249378"/>
            <a:ext cx="11171976" cy="1006805"/>
          </a:xfrm>
        </p:spPr>
        <p:txBody>
          <a:bodyPr>
            <a:normAutofit/>
          </a:bodyPr>
          <a:lstStyle/>
          <a:p>
            <a:pPr marL="0" indent="0">
              <a:buNone/>
            </a:pPr>
            <a:r>
              <a:rPr lang="zh-CN" altLang="en-US" b="0" dirty="0">
                <a:effectLst/>
                <a:latin typeface="微软雅黑" panose="020B0503020204020204" pitchFamily="34" charset="-122"/>
              </a:rPr>
              <a:t>类的继承是一种面向对象语言常用的代码复用方法，也是一种非常直观的抽象方式</a:t>
            </a:r>
            <a:endParaRPr lang="en-US" altLang="zh-CN" b="0" dirty="0">
              <a:effectLst/>
              <a:latin typeface="微软雅黑" panose="020B0503020204020204" pitchFamily="34" charset="-122"/>
            </a:endParaRPr>
          </a:p>
          <a:p>
            <a:endParaRPr lang="en-US" altLang="zh-CN" b="0" dirty="0">
              <a:effectLst/>
              <a:latin typeface="微软雅黑" panose="020B0503020204020204" pitchFamily="34" charset="-122"/>
            </a:endParaRPr>
          </a:p>
        </p:txBody>
      </p:sp>
      <p:sp>
        <p:nvSpPr>
          <p:cNvPr id="4" name="文本框 3"/>
          <p:cNvSpPr txBox="1"/>
          <p:nvPr/>
        </p:nvSpPr>
        <p:spPr>
          <a:xfrm>
            <a:off x="596265" y="2256155"/>
            <a:ext cx="11435715" cy="4077970"/>
          </a:xfrm>
          <a:prstGeom prst="rect">
            <a:avLst/>
          </a:prstGeom>
          <a:noFill/>
        </p:spPr>
        <p:txBody>
          <a:bodyPr wrap="square" rtlCol="0">
            <a:noAutofit/>
          </a:bodyPr>
          <a:lstStyle/>
          <a:p>
            <a:r>
              <a:rPr altLang="zh-CN" sz="2400" b="0" i="0" dirty="0">
                <a:effectLst/>
                <a:latin typeface="微软雅黑" panose="020B0503020204020204" pitchFamily="34" charset="-122"/>
                <a:ea typeface="微软雅黑" panose="020B0503020204020204" pitchFamily="34" charset="-122"/>
              </a:rPr>
              <a:t>struct </a:t>
            </a:r>
            <a:r>
              <a:rPr altLang="zh-CN" sz="2400" b="0" i="0" dirty="0" err="1">
                <a:solidFill>
                  <a:schemeClr val="accent1">
                    <a:lumMod val="60000"/>
                    <a:lumOff val="40000"/>
                  </a:schemeClr>
                </a:solidFill>
                <a:effectLst/>
                <a:latin typeface="微软雅黑" panose="020B0503020204020204" pitchFamily="34" charset="-122"/>
                <a:ea typeface="微软雅黑" panose="020B0503020204020204" pitchFamily="34" charset="-122"/>
              </a:rPr>
              <a:t>ASTNode</a:t>
            </a:r>
            <a:r>
              <a:rPr altLang="zh-CN" sz="2400" b="0" i="0" dirty="0">
                <a:solidFill>
                  <a:schemeClr val="accent1">
                    <a:lumMod val="60000"/>
                    <a:lumOff val="40000"/>
                  </a:schemeClr>
                </a:solidFill>
                <a:effectLst/>
                <a:latin typeface="微软雅黑" panose="020B0503020204020204" pitchFamily="34" charset="-122"/>
                <a:ea typeface="微软雅黑" panose="020B0503020204020204" pitchFamily="34" charset="-122"/>
              </a:rPr>
              <a:t> </a:t>
            </a:r>
            <a:r>
              <a:rPr altLang="zh-CN" sz="2400" b="0" i="0" dirty="0">
                <a:effectLst/>
                <a:latin typeface="微软雅黑" panose="020B0503020204020204" pitchFamily="34" charset="-122"/>
                <a:ea typeface="微软雅黑" panose="020B0503020204020204" pitchFamily="34" charset="-122"/>
              </a:rPr>
              <a:t>{</a:t>
            </a:r>
          </a:p>
          <a:p>
            <a:r>
              <a:rPr altLang="zh-CN" sz="2400" b="0" i="0" dirty="0">
                <a:effectLst/>
                <a:latin typeface="微软雅黑" panose="020B0503020204020204" pitchFamily="34" charset="-122"/>
                <a:ea typeface="微软雅黑" panose="020B0503020204020204" pitchFamily="34" charset="-122"/>
              </a:rPr>
              <a:t>    virtual Value* accept(</a:t>
            </a:r>
            <a:r>
              <a:rPr altLang="zh-CN" sz="2400" b="0" i="0" dirty="0" err="1">
                <a:effectLst/>
                <a:latin typeface="微软雅黑" panose="020B0503020204020204" pitchFamily="34" charset="-122"/>
                <a:ea typeface="微软雅黑" panose="020B0503020204020204" pitchFamily="34" charset="-122"/>
              </a:rPr>
              <a:t>ASTVisitor</a:t>
            </a:r>
            <a:r>
              <a:rPr altLang="zh-CN" sz="2400" b="0" i="0" dirty="0">
                <a:effectLst/>
                <a:latin typeface="微软雅黑" panose="020B0503020204020204" pitchFamily="34" charset="-122"/>
                <a:ea typeface="微软雅黑" panose="020B0503020204020204" pitchFamily="34" charset="-122"/>
              </a:rPr>
              <a:t> &amp;) = 0;</a:t>
            </a:r>
            <a:r>
              <a:rPr lang="zh-CN" altLang="en-US" sz="2400" b="0" i="0" dirty="0">
                <a:effectLst/>
                <a:latin typeface="微软雅黑" panose="020B0503020204020204" pitchFamily="34" charset="-122"/>
                <a:ea typeface="微软雅黑" panose="020B0503020204020204" pitchFamily="34" charset="-122"/>
              </a:rPr>
              <a:t> 			</a:t>
            </a:r>
            <a:r>
              <a:rPr lang="en-US" altLang="zh-CN" sz="2400" b="0" i="0" dirty="0">
                <a:effectLst/>
                <a:latin typeface="微软雅黑" panose="020B0503020204020204" pitchFamily="34" charset="-122"/>
                <a:ea typeface="微软雅黑" panose="020B0503020204020204" pitchFamily="34" charset="-122"/>
              </a:rPr>
              <a:t>//</a:t>
            </a:r>
            <a:r>
              <a:rPr lang="zh-CN" altLang="en-US" sz="2400" b="0" i="0" dirty="0">
                <a:effectLst/>
                <a:latin typeface="微软雅黑" panose="020B0503020204020204" pitchFamily="34" charset="-122"/>
                <a:ea typeface="微软雅黑" panose="020B0503020204020204" pitchFamily="34" charset="-122"/>
              </a:rPr>
              <a:t>代表没有实现</a:t>
            </a:r>
          </a:p>
          <a:p>
            <a:r>
              <a:rPr altLang="zh-CN" sz="2400" b="0" i="0" dirty="0">
                <a:effectLst/>
                <a:latin typeface="微软雅黑" panose="020B0503020204020204" pitchFamily="34" charset="-122"/>
                <a:ea typeface="微软雅黑" panose="020B0503020204020204" pitchFamily="34" charset="-122"/>
              </a:rPr>
              <a:t>    virtual ~</a:t>
            </a:r>
            <a:r>
              <a:rPr altLang="zh-CN" sz="2400" b="0" i="0" dirty="0" err="1">
                <a:effectLst/>
                <a:latin typeface="微软雅黑" panose="020B0503020204020204" pitchFamily="34" charset="-122"/>
                <a:ea typeface="微软雅黑" panose="020B0503020204020204" pitchFamily="34" charset="-122"/>
              </a:rPr>
              <a:t>ASTNode</a:t>
            </a:r>
            <a:r>
              <a:rPr altLang="zh-CN" sz="2400" b="0" i="0" dirty="0">
                <a:effectLst/>
                <a:latin typeface="微软雅黑" panose="020B0503020204020204" pitchFamily="34" charset="-122"/>
                <a:ea typeface="微软雅黑" panose="020B0503020204020204" pitchFamily="34" charset="-122"/>
              </a:rPr>
              <a:t>() = default;</a:t>
            </a:r>
          </a:p>
          <a:p>
            <a:r>
              <a:rPr altLang="zh-CN" sz="2400" b="0" i="0" dirty="0">
                <a:effectLst/>
                <a:latin typeface="微软雅黑" panose="020B0503020204020204" pitchFamily="34" charset="-122"/>
                <a:ea typeface="微软雅黑" panose="020B0503020204020204" pitchFamily="34" charset="-122"/>
              </a:rPr>
              <a:t>};</a:t>
            </a:r>
          </a:p>
          <a:p>
            <a:endParaRPr altLang="zh-CN" sz="2400" b="0" i="0" dirty="0">
              <a:effectLst/>
              <a:latin typeface="微软雅黑" panose="020B0503020204020204" pitchFamily="34" charset="-122"/>
              <a:ea typeface="微软雅黑" panose="020B0503020204020204" pitchFamily="34" charset="-122"/>
            </a:endParaRPr>
          </a:p>
          <a:p>
            <a:r>
              <a:rPr altLang="zh-CN" sz="2400" b="0" i="0" dirty="0">
                <a:effectLst/>
                <a:latin typeface="微软雅黑" panose="020B0503020204020204" pitchFamily="34" charset="-122"/>
                <a:ea typeface="微软雅黑" panose="020B0503020204020204" pitchFamily="34" charset="-122"/>
              </a:rPr>
              <a:t>struct </a:t>
            </a:r>
            <a:r>
              <a:rPr altLang="zh-CN" sz="2400" b="0" i="0" dirty="0" err="1">
                <a:solidFill>
                  <a:srgbClr val="FF0000"/>
                </a:solidFill>
                <a:effectLst/>
                <a:latin typeface="微软雅黑" panose="020B0503020204020204" pitchFamily="34" charset="-122"/>
                <a:ea typeface="微软雅黑" panose="020B0503020204020204" pitchFamily="34" charset="-122"/>
              </a:rPr>
              <a:t>ASTProgram</a:t>
            </a:r>
            <a:r>
              <a:rPr altLang="zh-CN" sz="2400" b="0" i="0" dirty="0">
                <a:solidFill>
                  <a:srgbClr val="FF0000"/>
                </a:solidFill>
                <a:effectLst/>
                <a:latin typeface="微软雅黑" panose="020B0503020204020204" pitchFamily="34" charset="-122"/>
                <a:ea typeface="微软雅黑" panose="020B0503020204020204" pitchFamily="34" charset="-122"/>
              </a:rPr>
              <a:t> </a:t>
            </a:r>
            <a:r>
              <a:rPr altLang="zh-CN" sz="2400" b="0" i="0" dirty="0">
                <a:effectLst/>
                <a:latin typeface="微软雅黑" panose="020B0503020204020204" pitchFamily="34" charset="-122"/>
                <a:ea typeface="微软雅黑" panose="020B0503020204020204" pitchFamily="34" charset="-122"/>
              </a:rPr>
              <a:t>:</a:t>
            </a:r>
            <a:r>
              <a:rPr altLang="zh-CN" sz="2400" b="0" i="0" dirty="0">
                <a:solidFill>
                  <a:srgbClr val="FF0000"/>
                </a:solidFill>
                <a:effectLst/>
                <a:latin typeface="微软雅黑" panose="020B0503020204020204" pitchFamily="34" charset="-122"/>
                <a:ea typeface="微软雅黑" panose="020B0503020204020204" pitchFamily="34" charset="-122"/>
              </a:rPr>
              <a:t> </a:t>
            </a:r>
            <a:r>
              <a:rPr altLang="zh-CN" sz="2400" b="0" i="0" dirty="0" err="1">
                <a:solidFill>
                  <a:schemeClr val="accent1">
                    <a:lumMod val="60000"/>
                    <a:lumOff val="40000"/>
                  </a:schemeClr>
                </a:solidFill>
                <a:effectLst/>
                <a:latin typeface="微软雅黑" panose="020B0503020204020204" pitchFamily="34" charset="-122"/>
                <a:ea typeface="微软雅黑" panose="020B0503020204020204" pitchFamily="34" charset="-122"/>
              </a:rPr>
              <a:t>ASTNode</a:t>
            </a:r>
            <a:r>
              <a:rPr altLang="zh-CN" sz="2400" b="0" i="0" dirty="0">
                <a:solidFill>
                  <a:schemeClr val="accent1">
                    <a:lumMod val="60000"/>
                    <a:lumOff val="40000"/>
                  </a:schemeClr>
                </a:solidFill>
                <a:effectLst/>
                <a:latin typeface="微软雅黑" panose="020B0503020204020204" pitchFamily="34" charset="-122"/>
                <a:ea typeface="微软雅黑" panose="020B0503020204020204" pitchFamily="34" charset="-122"/>
              </a:rPr>
              <a:t> </a:t>
            </a:r>
            <a:r>
              <a:rPr altLang="zh-CN" sz="2400" b="0" i="0" dirty="0">
                <a:effectLst/>
                <a:latin typeface="微软雅黑" panose="020B0503020204020204" pitchFamily="34" charset="-122"/>
                <a:ea typeface="微软雅黑" panose="020B0503020204020204" pitchFamily="34" charset="-122"/>
              </a:rPr>
              <a:t>{</a:t>
            </a:r>
          </a:p>
          <a:p>
            <a:r>
              <a:rPr altLang="zh-CN" sz="2400" b="0" i="0" dirty="0">
                <a:effectLst/>
                <a:latin typeface="微软雅黑" panose="020B0503020204020204" pitchFamily="34" charset="-122"/>
                <a:ea typeface="微软雅黑" panose="020B0503020204020204" pitchFamily="34" charset="-122"/>
              </a:rPr>
              <a:t>    virtual Value* accept(</a:t>
            </a:r>
            <a:r>
              <a:rPr altLang="zh-CN" sz="2400" b="0" i="0" dirty="0" err="1">
                <a:effectLst/>
                <a:latin typeface="微软雅黑" panose="020B0503020204020204" pitchFamily="34" charset="-122"/>
                <a:ea typeface="微软雅黑" panose="020B0503020204020204" pitchFamily="34" charset="-122"/>
              </a:rPr>
              <a:t>ASTVisitor</a:t>
            </a:r>
            <a:r>
              <a:rPr altLang="zh-CN" sz="2400" b="0" i="0" dirty="0">
                <a:effectLst/>
                <a:latin typeface="微软雅黑" panose="020B0503020204020204" pitchFamily="34" charset="-122"/>
                <a:ea typeface="微软雅黑" panose="020B0503020204020204" pitchFamily="34" charset="-122"/>
              </a:rPr>
              <a:t> &amp;) override final;</a:t>
            </a:r>
            <a:r>
              <a:rPr lang="en-US" sz="2400" b="0" i="0" dirty="0">
                <a:effectLst/>
                <a:latin typeface="微软雅黑" panose="020B0503020204020204" pitchFamily="34" charset="-122"/>
                <a:ea typeface="微软雅黑" panose="020B0503020204020204" pitchFamily="34" charset="-122"/>
              </a:rPr>
              <a:t>	//</a:t>
            </a:r>
            <a:r>
              <a:rPr lang="zh-CN" altLang="en-US" sz="2400" b="0" i="0" dirty="0">
                <a:effectLst/>
                <a:latin typeface="微软雅黑" panose="020B0503020204020204" pitchFamily="34" charset="-122"/>
                <a:ea typeface="微软雅黑" panose="020B0503020204020204" pitchFamily="34" charset="-122"/>
              </a:rPr>
              <a:t>重写父类成员函数</a:t>
            </a:r>
            <a:endParaRPr altLang="zh-CN" sz="2400" b="0" i="0" dirty="0">
              <a:effectLst/>
              <a:latin typeface="微软雅黑" panose="020B0503020204020204" pitchFamily="34" charset="-122"/>
              <a:ea typeface="微软雅黑" panose="020B0503020204020204" pitchFamily="34" charset="-122"/>
            </a:endParaRPr>
          </a:p>
          <a:p>
            <a:r>
              <a:rPr altLang="zh-CN" sz="2400" b="0" i="0" dirty="0">
                <a:effectLst/>
                <a:latin typeface="微软雅黑" panose="020B0503020204020204" pitchFamily="34" charset="-122"/>
                <a:ea typeface="微软雅黑" panose="020B0503020204020204" pitchFamily="34" charset="-122"/>
              </a:rPr>
              <a:t>    virtual ~</a:t>
            </a:r>
            <a:r>
              <a:rPr altLang="zh-CN" sz="2400" b="0" i="0" dirty="0" err="1">
                <a:effectLst/>
                <a:latin typeface="微软雅黑" panose="020B0503020204020204" pitchFamily="34" charset="-122"/>
                <a:ea typeface="微软雅黑" panose="020B0503020204020204" pitchFamily="34" charset="-122"/>
              </a:rPr>
              <a:t>ASTProgram</a:t>
            </a:r>
            <a:r>
              <a:rPr altLang="zh-CN" sz="2400" b="0" i="0" dirty="0">
                <a:effectLst/>
                <a:latin typeface="微软雅黑" panose="020B0503020204020204" pitchFamily="34" charset="-122"/>
                <a:ea typeface="微软雅黑" panose="020B0503020204020204" pitchFamily="34" charset="-122"/>
              </a:rPr>
              <a:t>() = default;</a:t>
            </a:r>
            <a:r>
              <a:rPr lang="en-US" sz="2400" b="0" i="0" dirty="0">
                <a:effectLst/>
                <a:latin typeface="微软雅黑" panose="020B0503020204020204" pitchFamily="34" charset="-122"/>
                <a:ea typeface="微软雅黑" panose="020B0503020204020204" pitchFamily="34" charset="-122"/>
              </a:rPr>
              <a:t>				//</a:t>
            </a:r>
            <a:r>
              <a:rPr lang="zh-CN" altLang="en-US" sz="2400" b="0" i="0" dirty="0">
                <a:effectLst/>
                <a:latin typeface="微软雅黑" panose="020B0503020204020204" pitchFamily="34" charset="-122"/>
                <a:ea typeface="微软雅黑" panose="020B0503020204020204" pitchFamily="34" charset="-122"/>
              </a:rPr>
              <a:t>使用默认析构函数</a:t>
            </a:r>
            <a:endParaRPr altLang="zh-CN" sz="2400" b="0" i="0" dirty="0">
              <a:effectLst/>
              <a:latin typeface="微软雅黑" panose="020B0503020204020204" pitchFamily="34" charset="-122"/>
              <a:ea typeface="微软雅黑" panose="020B0503020204020204" pitchFamily="34" charset="-122"/>
            </a:endParaRPr>
          </a:p>
          <a:p>
            <a:r>
              <a:rPr altLang="zh-CN" sz="2400" b="0" i="0" dirty="0">
                <a:effectLst/>
                <a:latin typeface="微软雅黑" panose="020B0503020204020204" pitchFamily="34" charset="-122"/>
                <a:ea typeface="微软雅黑" panose="020B0503020204020204" pitchFamily="34" charset="-122"/>
              </a:rPr>
              <a:t>    std::vector&lt;std::</a:t>
            </a:r>
            <a:r>
              <a:rPr altLang="zh-CN" sz="2400" b="0" i="0" dirty="0" err="1">
                <a:effectLst/>
                <a:latin typeface="微软雅黑" panose="020B0503020204020204" pitchFamily="34" charset="-122"/>
                <a:ea typeface="微软雅黑" panose="020B0503020204020204" pitchFamily="34" charset="-122"/>
              </a:rPr>
              <a:t>shared_ptr</a:t>
            </a:r>
            <a:r>
              <a:rPr altLang="zh-CN" sz="2400" b="0" i="0" dirty="0">
                <a:effectLst/>
                <a:latin typeface="微软雅黑" panose="020B0503020204020204" pitchFamily="34" charset="-122"/>
                <a:ea typeface="微软雅黑" panose="020B0503020204020204" pitchFamily="34" charset="-122"/>
              </a:rPr>
              <a:t>&lt;</a:t>
            </a:r>
            <a:r>
              <a:rPr altLang="zh-CN" sz="2400" b="0" i="0" dirty="0" err="1">
                <a:effectLst/>
                <a:latin typeface="微软雅黑" panose="020B0503020204020204" pitchFamily="34" charset="-122"/>
                <a:ea typeface="微软雅黑" panose="020B0503020204020204" pitchFamily="34" charset="-122"/>
              </a:rPr>
              <a:t>ASTDeclaration</a:t>
            </a:r>
            <a:r>
              <a:rPr altLang="zh-CN" sz="2400" b="0" i="0" dirty="0">
                <a:effectLst/>
                <a:latin typeface="微软雅黑" panose="020B0503020204020204" pitchFamily="34" charset="-122"/>
                <a:ea typeface="微软雅黑" panose="020B0503020204020204" pitchFamily="34" charset="-122"/>
              </a:rPr>
              <a:t>&gt;&gt; declarations;</a:t>
            </a:r>
            <a:r>
              <a:rPr lang="en-US" sz="2400" b="0" i="0" dirty="0">
                <a:effectLst/>
                <a:latin typeface="微软雅黑" panose="020B0503020204020204" pitchFamily="34" charset="-122"/>
                <a:ea typeface="微软雅黑" panose="020B0503020204020204" pitchFamily="34" charset="-122"/>
              </a:rPr>
              <a:t>  //</a:t>
            </a:r>
            <a:r>
              <a:rPr lang="zh-CN" altLang="en-US" sz="2400" b="0" i="0" dirty="0">
                <a:effectLst/>
                <a:latin typeface="微软雅黑" panose="020B0503020204020204" pitchFamily="34" charset="-122"/>
                <a:ea typeface="微软雅黑" panose="020B0503020204020204" pitchFamily="34" charset="-122"/>
              </a:rPr>
              <a:t>新的成员</a:t>
            </a:r>
            <a:endParaRPr altLang="zh-CN" sz="2400" b="0" i="0" dirty="0">
              <a:effectLst/>
              <a:latin typeface="微软雅黑" panose="020B0503020204020204" pitchFamily="34" charset="-122"/>
              <a:ea typeface="微软雅黑" panose="020B0503020204020204" pitchFamily="34" charset="-122"/>
            </a:endParaRPr>
          </a:p>
          <a:p>
            <a:r>
              <a:rPr altLang="zh-CN" sz="2400" b="0" i="0" dirty="0">
                <a:effectLst/>
                <a:latin typeface="微软雅黑" panose="020B0503020204020204" pitchFamily="34" charset="-122"/>
                <a:ea typeface="微软雅黑" panose="020B0503020204020204" pitchFamily="34"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37DD2-E09B-4CBE-AB68-287D0F72A182}"/>
              </a:ext>
            </a:extLst>
          </p:cNvPr>
          <p:cNvSpPr>
            <a:spLocks noGrp="1"/>
          </p:cNvSpPr>
          <p:nvPr>
            <p:ph type="title"/>
          </p:nvPr>
        </p:nvSpPr>
        <p:spPr/>
        <p:txBody>
          <a:bodyPr/>
          <a:lstStyle/>
          <a:p>
            <a:r>
              <a:rPr lang="zh-CN" altLang="en-US" dirty="0"/>
              <a:t>继承</a:t>
            </a:r>
          </a:p>
        </p:txBody>
      </p:sp>
      <p:sp>
        <p:nvSpPr>
          <p:cNvPr id="3" name="内容占位符 2">
            <a:extLst>
              <a:ext uri="{FF2B5EF4-FFF2-40B4-BE49-F238E27FC236}">
                <a16:creationId xmlns:a16="http://schemas.microsoft.com/office/drawing/2014/main" id="{F617CDEA-F657-460A-96FF-BEBE09E9BA0C}"/>
              </a:ext>
            </a:extLst>
          </p:cNvPr>
          <p:cNvSpPr>
            <a:spLocks noGrp="1"/>
          </p:cNvSpPr>
          <p:nvPr>
            <p:ph idx="1"/>
          </p:nvPr>
        </p:nvSpPr>
        <p:spPr/>
        <p:txBody>
          <a:bodyPr/>
          <a:lstStyle/>
          <a:p>
            <a:r>
              <a:rPr lang="zh-CN" altLang="en-US" b="0" i="0" dirty="0">
                <a:solidFill>
                  <a:srgbClr val="333333"/>
                </a:solidFill>
                <a:effectLst/>
                <a:latin typeface="Helvetica Neue"/>
              </a:rPr>
              <a:t>面向对象程序设计中最重要的一个概念</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继承允许我们依据另一个类来定义一个类，使得创建和维护一个应用程序变得更容易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达到了重用代码功能和提高执行效率的效果</a:t>
            </a:r>
            <a:endParaRPr lang="en-US" altLang="zh-CN" b="0" i="0" dirty="0">
              <a:solidFill>
                <a:srgbClr val="333333"/>
              </a:solidFill>
              <a:effectLst/>
              <a:latin typeface="Helvetica Neue"/>
            </a:endParaRPr>
          </a:p>
          <a:p>
            <a:endParaRPr lang="en-US" altLang="zh-CN" b="0" dirty="0">
              <a:solidFill>
                <a:srgbClr val="333333"/>
              </a:solidFill>
              <a:latin typeface="Helvetica Neue"/>
            </a:endParaRPr>
          </a:p>
          <a:p>
            <a:r>
              <a:rPr lang="zh-CN" altLang="en-US" b="0" dirty="0">
                <a:solidFill>
                  <a:srgbClr val="333333"/>
                </a:solidFill>
                <a:latin typeface="Helvetica Neue"/>
              </a:rPr>
              <a:t>被继承的类称为父类或基类</a:t>
            </a:r>
            <a:endParaRPr lang="en-US" altLang="zh-CN" b="0" dirty="0">
              <a:solidFill>
                <a:srgbClr val="333333"/>
              </a:solidFill>
              <a:latin typeface="Helvetica Neue"/>
            </a:endParaRPr>
          </a:p>
          <a:p>
            <a:r>
              <a:rPr lang="zh-CN" altLang="en-US" b="0" dirty="0">
                <a:solidFill>
                  <a:srgbClr val="333333"/>
                </a:solidFill>
                <a:latin typeface="Helvetica Neue"/>
              </a:rPr>
              <a:t>继承的类称为子类或派生类</a:t>
            </a:r>
            <a:endParaRPr lang="en-US" altLang="zh-CN" b="0" dirty="0">
              <a:solidFill>
                <a:srgbClr val="333333"/>
              </a:solidFill>
              <a:latin typeface="Helvetica Neue"/>
            </a:endParaRPr>
          </a:p>
          <a:p>
            <a:r>
              <a:rPr lang="zh-CN" altLang="en-US" b="0" i="0" dirty="0">
                <a:solidFill>
                  <a:srgbClr val="333333"/>
                </a:solidFill>
                <a:effectLst/>
                <a:latin typeface="Helvetica Neue"/>
              </a:rPr>
              <a:t>一个类可以派生自多个类</a:t>
            </a:r>
            <a:endParaRPr lang="zh-CN" altLang="en-US" b="0" dirty="0">
              <a:solidFill>
                <a:srgbClr val="333333"/>
              </a:solidFill>
              <a:latin typeface="Helvetica Neue"/>
            </a:endParaRPr>
          </a:p>
          <a:p>
            <a:endParaRPr lang="zh-CN" altLang="en-US" dirty="0"/>
          </a:p>
        </p:txBody>
      </p:sp>
      <p:pic>
        <p:nvPicPr>
          <p:cNvPr id="1026" name="Picture 2">
            <a:extLst>
              <a:ext uri="{FF2B5EF4-FFF2-40B4-BE49-F238E27FC236}">
                <a16:creationId xmlns:a16="http://schemas.microsoft.com/office/drawing/2014/main" id="{D986F1BF-66DD-476B-967C-BC638054C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563" y="2496849"/>
            <a:ext cx="392430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60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37DD2-E09B-4CBE-AB68-287D0F72A182}"/>
              </a:ext>
            </a:extLst>
          </p:cNvPr>
          <p:cNvSpPr>
            <a:spLocks noGrp="1"/>
          </p:cNvSpPr>
          <p:nvPr>
            <p:ph type="title"/>
          </p:nvPr>
        </p:nvSpPr>
        <p:spPr/>
        <p:txBody>
          <a:bodyPr/>
          <a:lstStyle/>
          <a:p>
            <a:r>
              <a:rPr lang="zh-CN" altLang="en-US" dirty="0"/>
              <a:t>继承</a:t>
            </a:r>
          </a:p>
        </p:txBody>
      </p:sp>
      <p:pic>
        <p:nvPicPr>
          <p:cNvPr id="1026" name="Picture 2">
            <a:extLst>
              <a:ext uri="{FF2B5EF4-FFF2-40B4-BE49-F238E27FC236}">
                <a16:creationId xmlns:a16="http://schemas.microsoft.com/office/drawing/2014/main" id="{D986F1BF-66DD-476B-967C-BC638054C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6563" y="2496849"/>
            <a:ext cx="3924300" cy="3838575"/>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D775E7D3-54D5-41F7-B5DF-D4DDBF209371}"/>
              </a:ext>
            </a:extLst>
          </p:cNvPr>
          <p:cNvSpPr>
            <a:spLocks noGrp="1"/>
          </p:cNvSpPr>
          <p:nvPr>
            <p:ph idx="1"/>
          </p:nvPr>
        </p:nvSpPr>
        <p:spPr>
          <a:xfrm>
            <a:off x="2638763" y="1407824"/>
            <a:ext cx="5279552" cy="4927600"/>
          </a:xfrm>
        </p:spPr>
        <p:txBody>
          <a:bodyPr>
            <a:normAutofit/>
          </a:bodyPr>
          <a:lstStyle/>
          <a:p>
            <a:pPr marL="0" indent="0">
              <a:buNone/>
            </a:pPr>
            <a:r>
              <a:rPr lang="en-US" altLang="zh-CN" sz="2400" b="0" dirty="0"/>
              <a:t>// </a:t>
            </a:r>
            <a:r>
              <a:rPr lang="zh-CN" altLang="en-US" sz="2400" b="0" dirty="0"/>
              <a:t>基类</a:t>
            </a:r>
            <a:br>
              <a:rPr lang="zh-CN" altLang="en-US" sz="2400" b="0" dirty="0"/>
            </a:br>
            <a:r>
              <a:rPr lang="en-US" altLang="zh-CN" sz="2400" b="0" dirty="0"/>
              <a:t>class Animal {</a:t>
            </a:r>
            <a:br>
              <a:rPr lang="en-US" altLang="zh-CN" sz="2400" b="0" dirty="0"/>
            </a:br>
            <a:r>
              <a:rPr lang="en-US" altLang="zh-CN" sz="2400" b="0" dirty="0"/>
              <a:t>    eat() </a:t>
            </a:r>
            <a:r>
              <a:rPr lang="zh-CN" altLang="en-US" sz="2400" b="0" dirty="0"/>
              <a:t>函数</a:t>
            </a:r>
            <a:br>
              <a:rPr lang="zh-CN" altLang="en-US" sz="2400" b="0" dirty="0"/>
            </a:br>
            <a:r>
              <a:rPr lang="zh-CN" altLang="en-US" sz="2400" b="0" dirty="0"/>
              <a:t>    </a:t>
            </a:r>
            <a:r>
              <a:rPr lang="en-US" altLang="zh-CN" sz="2400" b="0" dirty="0"/>
              <a:t>sleep() </a:t>
            </a:r>
            <a:r>
              <a:rPr lang="zh-CN" altLang="en-US" sz="2400" b="0" dirty="0"/>
              <a:t>函数</a:t>
            </a:r>
            <a:r>
              <a:rPr lang="en-US" altLang="zh-CN" sz="2400" b="0" dirty="0"/>
              <a:t>};</a:t>
            </a:r>
            <a:br>
              <a:rPr lang="zh-CN" altLang="en-US" sz="2400" b="0" dirty="0"/>
            </a:br>
            <a:br>
              <a:rPr lang="zh-CN" altLang="en-US" sz="2400" b="0" dirty="0"/>
            </a:br>
            <a:r>
              <a:rPr lang="en-US" altLang="zh-CN" sz="2400" b="0" dirty="0"/>
              <a:t>//</a:t>
            </a:r>
            <a:r>
              <a:rPr lang="zh-CN" altLang="en-US" sz="2400" b="0" dirty="0"/>
              <a:t>派生类</a:t>
            </a:r>
            <a:br>
              <a:rPr lang="zh-CN" altLang="en-US" sz="2400" b="0" dirty="0"/>
            </a:br>
            <a:r>
              <a:rPr lang="en-US" altLang="zh-CN" sz="2400" b="0" dirty="0"/>
              <a:t>class Dog : public Animal {</a:t>
            </a:r>
            <a:br>
              <a:rPr lang="en-US" altLang="zh-CN" sz="2400" b="0" dirty="0"/>
            </a:br>
            <a:r>
              <a:rPr lang="en-US" altLang="zh-CN" sz="2400" b="0" dirty="0"/>
              <a:t>    bark() </a:t>
            </a:r>
            <a:r>
              <a:rPr lang="zh-CN" altLang="en-US" sz="2400" b="0" dirty="0"/>
              <a:t>函数</a:t>
            </a:r>
            <a:br>
              <a:rPr lang="zh-CN" altLang="en-US" sz="2400" b="0" dirty="0"/>
            </a:br>
            <a:r>
              <a:rPr lang="en-US" altLang="zh-CN" sz="2400" b="0" dirty="0"/>
              <a:t>};</a:t>
            </a:r>
          </a:p>
          <a:p>
            <a:pPr marL="0" indent="0">
              <a:buNone/>
            </a:pPr>
            <a:endParaRPr lang="en-US" altLang="zh-CN" sz="2400" b="0" dirty="0"/>
          </a:p>
          <a:p>
            <a:pPr marL="0" indent="0">
              <a:buNone/>
            </a:pPr>
            <a:r>
              <a:rPr lang="en-US" altLang="zh-CN" sz="2400" b="0" dirty="0"/>
              <a:t>…</a:t>
            </a:r>
          </a:p>
          <a:p>
            <a:pPr marL="0" indent="0">
              <a:buNone/>
            </a:pPr>
            <a:r>
              <a:rPr lang="en-US" altLang="zh-CN" sz="2400" b="0" dirty="0"/>
              <a:t>Dog D1;</a:t>
            </a:r>
          </a:p>
          <a:p>
            <a:pPr marL="0" indent="0">
              <a:buNone/>
            </a:pPr>
            <a:r>
              <a:rPr lang="en-US" altLang="zh-CN" sz="2400" b="0" dirty="0"/>
              <a:t>D1.eat();</a:t>
            </a:r>
            <a:endParaRPr lang="zh-CN" altLang="en-US" sz="2400" b="0" dirty="0"/>
          </a:p>
        </p:txBody>
      </p:sp>
    </p:spTree>
    <p:extLst>
      <p:ext uri="{BB962C8B-B14F-4D97-AF65-F5344CB8AC3E}">
        <p14:creationId xmlns:p14="http://schemas.microsoft.com/office/powerpoint/2010/main" val="4268622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37DD2-E09B-4CBE-AB68-287D0F72A182}"/>
              </a:ext>
            </a:extLst>
          </p:cNvPr>
          <p:cNvSpPr>
            <a:spLocks noGrp="1"/>
          </p:cNvSpPr>
          <p:nvPr>
            <p:ph type="title"/>
          </p:nvPr>
        </p:nvSpPr>
        <p:spPr/>
        <p:txBody>
          <a:bodyPr/>
          <a:lstStyle/>
          <a:p>
            <a:r>
              <a:rPr lang="zh-CN" altLang="en-US" dirty="0"/>
              <a:t>继承</a:t>
            </a:r>
          </a:p>
        </p:txBody>
      </p:sp>
      <p:sp>
        <p:nvSpPr>
          <p:cNvPr id="7" name="内容占位符 2">
            <a:extLst>
              <a:ext uri="{FF2B5EF4-FFF2-40B4-BE49-F238E27FC236}">
                <a16:creationId xmlns:a16="http://schemas.microsoft.com/office/drawing/2014/main" id="{D775E7D3-54D5-41F7-B5DF-D4DDBF209371}"/>
              </a:ext>
            </a:extLst>
          </p:cNvPr>
          <p:cNvSpPr>
            <a:spLocks noGrp="1"/>
          </p:cNvSpPr>
          <p:nvPr>
            <p:ph idx="1"/>
          </p:nvPr>
        </p:nvSpPr>
        <p:spPr>
          <a:xfrm>
            <a:off x="229178" y="965200"/>
            <a:ext cx="5309178" cy="4927600"/>
          </a:xfrm>
        </p:spPr>
        <p:txBody>
          <a:bodyPr>
            <a:noAutofit/>
          </a:bodyPr>
          <a:lstStyle/>
          <a:p>
            <a:pPr marL="0" indent="0">
              <a:buNone/>
            </a:pPr>
            <a:r>
              <a:rPr lang="en-US" altLang="zh-CN" sz="1800" b="0" dirty="0"/>
              <a:t>#include &lt;iostream&gt;</a:t>
            </a:r>
          </a:p>
          <a:p>
            <a:pPr marL="0" indent="0">
              <a:buNone/>
            </a:pPr>
            <a:r>
              <a:rPr lang="en-US" altLang="zh-CN" sz="1800" b="0" dirty="0"/>
              <a:t> using namespace std;</a:t>
            </a:r>
          </a:p>
          <a:p>
            <a:pPr marL="0" indent="0">
              <a:buNone/>
            </a:pPr>
            <a:r>
              <a:rPr lang="en-US" altLang="zh-CN" sz="1800" b="0" dirty="0"/>
              <a:t> // </a:t>
            </a:r>
            <a:r>
              <a:rPr lang="zh-CN" altLang="en-US" sz="1800" b="0" dirty="0"/>
              <a:t>基类</a:t>
            </a:r>
          </a:p>
          <a:p>
            <a:pPr marL="0" indent="0">
              <a:buNone/>
            </a:pPr>
            <a:r>
              <a:rPr lang="en-US" altLang="zh-CN" sz="1800" b="0" dirty="0"/>
              <a:t>class Shape {</a:t>
            </a:r>
          </a:p>
          <a:p>
            <a:pPr marL="0" indent="0">
              <a:buNone/>
            </a:pPr>
            <a:r>
              <a:rPr lang="en-US" altLang="zh-CN" sz="1800" b="0" dirty="0"/>
              <a:t>   public:      </a:t>
            </a:r>
          </a:p>
          <a:p>
            <a:pPr marL="0" indent="0">
              <a:buNone/>
            </a:pPr>
            <a:r>
              <a:rPr lang="en-US" altLang="zh-CN" sz="1800" b="0" dirty="0"/>
              <a:t>      void </a:t>
            </a:r>
            <a:r>
              <a:rPr lang="en-US" altLang="zh-CN" sz="1800" b="0" dirty="0" err="1"/>
              <a:t>setWidth</a:t>
            </a:r>
            <a:r>
              <a:rPr lang="en-US" altLang="zh-CN" sz="1800" b="0" dirty="0"/>
              <a:t>(int w)      {   width = w; }</a:t>
            </a:r>
          </a:p>
          <a:p>
            <a:pPr marL="0" indent="0">
              <a:buNone/>
            </a:pPr>
            <a:r>
              <a:rPr lang="en-US" altLang="zh-CN" sz="1800" b="0" dirty="0"/>
              <a:t>      void </a:t>
            </a:r>
            <a:r>
              <a:rPr lang="en-US" altLang="zh-CN" sz="1800" b="0" dirty="0" err="1"/>
              <a:t>setHeight</a:t>
            </a:r>
            <a:r>
              <a:rPr lang="en-US" altLang="zh-CN" sz="1800" b="0" dirty="0"/>
              <a:t>(int h)      {   height = h; }</a:t>
            </a:r>
          </a:p>
          <a:p>
            <a:pPr marL="0" indent="0">
              <a:buNone/>
            </a:pPr>
            <a:r>
              <a:rPr lang="en-US" altLang="zh-CN" sz="1800" b="0" dirty="0"/>
              <a:t>   protected:      int width;      int height;};</a:t>
            </a:r>
          </a:p>
          <a:p>
            <a:pPr marL="0" indent="0">
              <a:buNone/>
            </a:pPr>
            <a:r>
              <a:rPr lang="en-US" altLang="zh-CN" sz="1800" b="0" dirty="0"/>
              <a:t> </a:t>
            </a:r>
          </a:p>
          <a:p>
            <a:pPr marL="0" indent="0">
              <a:buNone/>
            </a:pPr>
            <a:r>
              <a:rPr lang="en-US" altLang="zh-CN" sz="1800" b="0" dirty="0"/>
              <a:t>// </a:t>
            </a:r>
            <a:r>
              <a:rPr lang="zh-CN" altLang="en-US" sz="1800" b="0" dirty="0"/>
              <a:t>派生类</a:t>
            </a:r>
          </a:p>
          <a:p>
            <a:pPr marL="0" indent="0">
              <a:buNone/>
            </a:pPr>
            <a:r>
              <a:rPr lang="en-US" altLang="zh-CN" sz="1800" b="0" dirty="0"/>
              <a:t>class Rectangle: public Shape{</a:t>
            </a:r>
          </a:p>
          <a:p>
            <a:pPr marL="0" indent="0">
              <a:buNone/>
            </a:pPr>
            <a:r>
              <a:rPr lang="en-US" altLang="zh-CN" sz="1800" b="0" dirty="0"/>
              <a:t>   public:</a:t>
            </a:r>
          </a:p>
          <a:p>
            <a:pPr marL="0" indent="0">
              <a:buNone/>
            </a:pPr>
            <a:r>
              <a:rPr lang="en-US" altLang="zh-CN" sz="1800" b="0" dirty="0"/>
              <a:t>      int </a:t>
            </a:r>
            <a:r>
              <a:rPr lang="en-US" altLang="zh-CN" sz="1800" b="0" dirty="0" err="1"/>
              <a:t>getArea</a:t>
            </a:r>
            <a:r>
              <a:rPr lang="en-US" altLang="zh-CN" sz="1800" b="0" dirty="0"/>
              <a:t>() {return (width * height);}</a:t>
            </a:r>
          </a:p>
          <a:p>
            <a:pPr marL="0" indent="0">
              <a:buNone/>
            </a:pPr>
            <a:r>
              <a:rPr lang="en-US" altLang="zh-CN" sz="1800" b="0" dirty="0"/>
              <a:t>};</a:t>
            </a:r>
            <a:endParaRPr lang="zh-CN" altLang="en-US" sz="1800" b="0" dirty="0"/>
          </a:p>
        </p:txBody>
      </p:sp>
      <p:sp>
        <p:nvSpPr>
          <p:cNvPr id="5" name="内容占位符 2">
            <a:extLst>
              <a:ext uri="{FF2B5EF4-FFF2-40B4-BE49-F238E27FC236}">
                <a16:creationId xmlns:a16="http://schemas.microsoft.com/office/drawing/2014/main" id="{A6FD64D9-5F7B-4FCF-B284-A737139C783F}"/>
              </a:ext>
            </a:extLst>
          </p:cNvPr>
          <p:cNvSpPr txBox="1">
            <a:spLocks/>
          </p:cNvSpPr>
          <p:nvPr/>
        </p:nvSpPr>
        <p:spPr>
          <a:xfrm>
            <a:off x="6653646" y="856673"/>
            <a:ext cx="5309178" cy="33516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dirty="0"/>
              <a:t>int main(void){</a:t>
            </a:r>
          </a:p>
          <a:p>
            <a:pPr marL="0" indent="0">
              <a:buFont typeface="Arial" panose="020B0604020202020204" pitchFamily="34" charset="0"/>
              <a:buNone/>
            </a:pPr>
            <a:r>
              <a:rPr lang="en-US" altLang="zh-CN" sz="1800" b="0" dirty="0"/>
              <a:t>   Rectangle </a:t>
            </a:r>
            <a:r>
              <a:rPr lang="en-US" altLang="zh-CN" sz="1800" b="0" dirty="0" err="1"/>
              <a:t>Rect</a:t>
            </a:r>
            <a:r>
              <a:rPr lang="en-US" altLang="zh-CN" sz="1800" b="0" dirty="0"/>
              <a:t>;</a:t>
            </a:r>
          </a:p>
          <a:p>
            <a:pPr marL="0" indent="0">
              <a:buFont typeface="Arial" panose="020B0604020202020204" pitchFamily="34" charset="0"/>
              <a:buNone/>
            </a:pPr>
            <a:r>
              <a:rPr lang="en-US" altLang="zh-CN" sz="1800" b="0" dirty="0"/>
              <a:t>   </a:t>
            </a:r>
            <a:r>
              <a:rPr lang="en-US" altLang="zh-CN" sz="1800" b="0" dirty="0" err="1"/>
              <a:t>Rect.setWidth</a:t>
            </a:r>
            <a:r>
              <a:rPr lang="en-US" altLang="zh-CN" sz="1800" b="0" dirty="0"/>
              <a:t>(5);</a:t>
            </a:r>
          </a:p>
          <a:p>
            <a:pPr marL="0" indent="0">
              <a:buFont typeface="Arial" panose="020B0604020202020204" pitchFamily="34" charset="0"/>
              <a:buNone/>
            </a:pPr>
            <a:r>
              <a:rPr lang="en-US" altLang="zh-CN" sz="1800" b="0" dirty="0"/>
              <a:t>   </a:t>
            </a:r>
            <a:r>
              <a:rPr lang="en-US" altLang="zh-CN" sz="1800" b="0" dirty="0" err="1"/>
              <a:t>Rect.setHeight</a:t>
            </a:r>
            <a:r>
              <a:rPr lang="en-US" altLang="zh-CN" sz="1800" b="0" dirty="0"/>
              <a:t>(7);</a:t>
            </a:r>
          </a:p>
          <a:p>
            <a:pPr marL="0" indent="0">
              <a:buFont typeface="Arial" panose="020B0604020202020204" pitchFamily="34" charset="0"/>
              <a:buNone/>
            </a:pPr>
            <a:r>
              <a:rPr lang="en-US" altLang="zh-CN" sz="1800" b="0" dirty="0"/>
              <a:t>    // </a:t>
            </a:r>
            <a:r>
              <a:rPr lang="zh-CN" altLang="en-US" sz="1800" b="0" dirty="0"/>
              <a:t>输出对象的面积</a:t>
            </a:r>
          </a:p>
          <a:p>
            <a:pPr marL="0" indent="0">
              <a:buFont typeface="Arial" panose="020B0604020202020204" pitchFamily="34" charset="0"/>
              <a:buNone/>
            </a:pPr>
            <a:r>
              <a:rPr lang="zh-CN" altLang="en-US" sz="1800" b="0" dirty="0"/>
              <a:t>   </a:t>
            </a:r>
            <a:r>
              <a:rPr lang="en-US" altLang="zh-CN" sz="1800" b="0" dirty="0" err="1"/>
              <a:t>cout</a:t>
            </a:r>
            <a:r>
              <a:rPr lang="en-US" altLang="zh-CN" sz="1800" b="0" dirty="0"/>
              <a:t> &lt;&lt; "Total area: " &lt;&lt; </a:t>
            </a:r>
            <a:r>
              <a:rPr lang="en-US" altLang="zh-CN" sz="1800" b="0" dirty="0" err="1"/>
              <a:t>Rect.getArea</a:t>
            </a:r>
            <a:r>
              <a:rPr lang="en-US" altLang="zh-CN" sz="1800" b="0" dirty="0"/>
              <a:t>() &lt;&lt; </a:t>
            </a:r>
            <a:r>
              <a:rPr lang="en-US" altLang="zh-CN" sz="1800" b="0" dirty="0" err="1"/>
              <a:t>endl</a:t>
            </a:r>
            <a:r>
              <a:rPr lang="en-US" altLang="zh-CN" sz="1800" b="0" dirty="0"/>
              <a:t>;</a:t>
            </a:r>
          </a:p>
          <a:p>
            <a:pPr marL="0" indent="0">
              <a:buFont typeface="Arial" panose="020B0604020202020204" pitchFamily="34" charset="0"/>
              <a:buNone/>
            </a:pPr>
            <a:r>
              <a:rPr lang="en-US" altLang="zh-CN" sz="1800" b="0" dirty="0"/>
              <a:t>    return 0;</a:t>
            </a:r>
          </a:p>
          <a:p>
            <a:pPr marL="0" indent="0">
              <a:buFont typeface="Arial" panose="020B0604020202020204" pitchFamily="34" charset="0"/>
              <a:buNone/>
            </a:pPr>
            <a:r>
              <a:rPr lang="en-US" altLang="zh-CN" sz="1800" b="0" dirty="0"/>
              <a:t>}</a:t>
            </a:r>
            <a:endParaRPr lang="zh-CN" altLang="en-US" sz="1800" b="0" dirty="0"/>
          </a:p>
        </p:txBody>
      </p:sp>
    </p:spTree>
    <p:extLst>
      <p:ext uri="{BB962C8B-B14F-4D97-AF65-F5344CB8AC3E}">
        <p14:creationId xmlns:p14="http://schemas.microsoft.com/office/powerpoint/2010/main" val="3626943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37DD2-E09B-4CBE-AB68-287D0F72A182}"/>
              </a:ext>
            </a:extLst>
          </p:cNvPr>
          <p:cNvSpPr>
            <a:spLocks noGrp="1"/>
          </p:cNvSpPr>
          <p:nvPr>
            <p:ph type="title"/>
          </p:nvPr>
        </p:nvSpPr>
        <p:spPr/>
        <p:txBody>
          <a:bodyPr/>
          <a:lstStyle/>
          <a:p>
            <a:r>
              <a:rPr lang="zh-CN" altLang="en-US" dirty="0"/>
              <a:t>继承</a:t>
            </a:r>
          </a:p>
        </p:txBody>
      </p:sp>
      <p:sp>
        <p:nvSpPr>
          <p:cNvPr id="7" name="内容占位符 2">
            <a:extLst>
              <a:ext uri="{FF2B5EF4-FFF2-40B4-BE49-F238E27FC236}">
                <a16:creationId xmlns:a16="http://schemas.microsoft.com/office/drawing/2014/main" id="{D775E7D3-54D5-41F7-B5DF-D4DDBF209371}"/>
              </a:ext>
            </a:extLst>
          </p:cNvPr>
          <p:cNvSpPr>
            <a:spLocks noGrp="1"/>
          </p:cNvSpPr>
          <p:nvPr>
            <p:ph idx="1"/>
          </p:nvPr>
        </p:nvSpPr>
        <p:spPr>
          <a:xfrm>
            <a:off x="229178" y="965200"/>
            <a:ext cx="5309178" cy="4927600"/>
          </a:xfrm>
        </p:spPr>
        <p:txBody>
          <a:bodyPr>
            <a:noAutofit/>
          </a:bodyPr>
          <a:lstStyle/>
          <a:p>
            <a:pPr marL="0" indent="0">
              <a:buNone/>
            </a:pPr>
            <a:r>
              <a:rPr lang="en-US" altLang="zh-CN" sz="1800" b="0" dirty="0"/>
              <a:t>#include &lt;iostream&gt;</a:t>
            </a:r>
          </a:p>
          <a:p>
            <a:pPr marL="0" indent="0">
              <a:buNone/>
            </a:pPr>
            <a:r>
              <a:rPr lang="en-US" altLang="zh-CN" sz="1800" b="0" dirty="0"/>
              <a:t> using namespace std;</a:t>
            </a:r>
          </a:p>
          <a:p>
            <a:pPr marL="0" indent="0">
              <a:buNone/>
            </a:pPr>
            <a:r>
              <a:rPr lang="en-US" altLang="zh-CN" sz="1800" b="0" dirty="0"/>
              <a:t> // </a:t>
            </a:r>
            <a:r>
              <a:rPr lang="zh-CN" altLang="en-US" sz="1800" b="0" dirty="0"/>
              <a:t>基类</a:t>
            </a:r>
          </a:p>
          <a:p>
            <a:pPr marL="0" indent="0">
              <a:buNone/>
            </a:pPr>
            <a:r>
              <a:rPr lang="en-US" altLang="zh-CN" sz="1800" b="0" dirty="0"/>
              <a:t>class Shape {</a:t>
            </a:r>
          </a:p>
          <a:p>
            <a:pPr marL="0" indent="0">
              <a:buNone/>
            </a:pPr>
            <a:r>
              <a:rPr lang="en-US" altLang="zh-CN" sz="1800" b="0" dirty="0"/>
              <a:t>   public:      </a:t>
            </a:r>
          </a:p>
          <a:p>
            <a:pPr marL="0" indent="0">
              <a:buNone/>
            </a:pPr>
            <a:r>
              <a:rPr lang="en-US" altLang="zh-CN" sz="1800" b="0" dirty="0"/>
              <a:t>      void </a:t>
            </a:r>
            <a:r>
              <a:rPr lang="en-US" altLang="zh-CN" sz="1800" b="0" dirty="0" err="1"/>
              <a:t>setWidth</a:t>
            </a:r>
            <a:r>
              <a:rPr lang="en-US" altLang="zh-CN" sz="1800" b="0" dirty="0"/>
              <a:t>(int w)      {   width = w;}</a:t>
            </a:r>
          </a:p>
          <a:p>
            <a:pPr marL="0" indent="0">
              <a:buNone/>
            </a:pPr>
            <a:r>
              <a:rPr lang="en-US" altLang="zh-CN" sz="1800" b="0" dirty="0"/>
              <a:t>      void </a:t>
            </a:r>
            <a:r>
              <a:rPr lang="en-US" altLang="zh-CN" sz="1800" b="0" dirty="0" err="1"/>
              <a:t>setHeight</a:t>
            </a:r>
            <a:r>
              <a:rPr lang="en-US" altLang="zh-CN" sz="1800" b="0" dirty="0"/>
              <a:t>(int h)      {   height = h;      }</a:t>
            </a:r>
          </a:p>
          <a:p>
            <a:pPr marL="0" indent="0">
              <a:buNone/>
            </a:pPr>
            <a:r>
              <a:rPr lang="en-US" altLang="zh-CN" sz="1800" b="0" dirty="0"/>
              <a:t>   protected:      int width;      int height;};</a:t>
            </a:r>
          </a:p>
          <a:p>
            <a:pPr marL="0" indent="0">
              <a:buNone/>
            </a:pPr>
            <a:r>
              <a:rPr lang="en-US" altLang="zh-CN" sz="1800" b="0" dirty="0"/>
              <a:t> </a:t>
            </a:r>
          </a:p>
          <a:p>
            <a:pPr marL="0" indent="0">
              <a:buNone/>
            </a:pPr>
            <a:r>
              <a:rPr lang="en-US" altLang="zh-CN" sz="1800" b="0" dirty="0"/>
              <a:t>// </a:t>
            </a:r>
            <a:r>
              <a:rPr lang="zh-CN" altLang="en-US" sz="1800" b="0" dirty="0"/>
              <a:t>派生类</a:t>
            </a:r>
          </a:p>
          <a:p>
            <a:pPr marL="0" indent="0">
              <a:buNone/>
            </a:pPr>
            <a:r>
              <a:rPr lang="en-US" altLang="zh-CN" sz="1800" b="0" dirty="0"/>
              <a:t>class Rectangle: public Shape{</a:t>
            </a:r>
          </a:p>
          <a:p>
            <a:pPr marL="0" indent="0">
              <a:buNone/>
            </a:pPr>
            <a:r>
              <a:rPr lang="en-US" altLang="zh-CN" sz="1800" b="0" dirty="0"/>
              <a:t>   public:</a:t>
            </a:r>
          </a:p>
          <a:p>
            <a:pPr marL="0" indent="0">
              <a:buNone/>
            </a:pPr>
            <a:r>
              <a:rPr lang="en-US" altLang="zh-CN" sz="1800" b="0" dirty="0"/>
              <a:t>      int </a:t>
            </a:r>
            <a:r>
              <a:rPr lang="en-US" altLang="zh-CN" sz="1800" b="0" dirty="0" err="1"/>
              <a:t>getArea</a:t>
            </a:r>
            <a:r>
              <a:rPr lang="en-US" altLang="zh-CN" sz="1800" b="0" dirty="0"/>
              <a:t>() {return (width * height);}</a:t>
            </a:r>
          </a:p>
          <a:p>
            <a:pPr marL="0" indent="0">
              <a:buNone/>
            </a:pPr>
            <a:r>
              <a:rPr lang="en-US" altLang="zh-CN" sz="1800" b="0" dirty="0"/>
              <a:t>};</a:t>
            </a:r>
            <a:endParaRPr lang="zh-CN" altLang="en-US" sz="1800" b="0" dirty="0"/>
          </a:p>
        </p:txBody>
      </p:sp>
      <p:sp>
        <p:nvSpPr>
          <p:cNvPr id="5" name="内容占位符 2">
            <a:extLst>
              <a:ext uri="{FF2B5EF4-FFF2-40B4-BE49-F238E27FC236}">
                <a16:creationId xmlns:a16="http://schemas.microsoft.com/office/drawing/2014/main" id="{A6FD64D9-5F7B-4FCF-B284-A737139C783F}"/>
              </a:ext>
            </a:extLst>
          </p:cNvPr>
          <p:cNvSpPr txBox="1">
            <a:spLocks/>
          </p:cNvSpPr>
          <p:nvPr/>
        </p:nvSpPr>
        <p:spPr>
          <a:xfrm>
            <a:off x="6653646" y="856673"/>
            <a:ext cx="5309178" cy="33516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0" dirty="0"/>
              <a:t>int main(void){</a:t>
            </a:r>
          </a:p>
          <a:p>
            <a:pPr marL="0" indent="0">
              <a:buFont typeface="Arial" panose="020B0604020202020204" pitchFamily="34" charset="0"/>
              <a:buNone/>
            </a:pPr>
            <a:r>
              <a:rPr lang="en-US" altLang="zh-CN" sz="1800" b="0" dirty="0"/>
              <a:t>   Rectangle </a:t>
            </a:r>
            <a:r>
              <a:rPr lang="en-US" altLang="zh-CN" sz="1800" b="0" dirty="0" err="1"/>
              <a:t>Rect</a:t>
            </a:r>
            <a:r>
              <a:rPr lang="en-US" altLang="zh-CN" sz="1800" b="0" dirty="0"/>
              <a:t>;</a:t>
            </a:r>
          </a:p>
          <a:p>
            <a:pPr marL="0" indent="0">
              <a:buFont typeface="Arial" panose="020B0604020202020204" pitchFamily="34" charset="0"/>
              <a:buNone/>
            </a:pPr>
            <a:r>
              <a:rPr lang="en-US" altLang="zh-CN" sz="1800" b="0" dirty="0"/>
              <a:t>   </a:t>
            </a:r>
            <a:r>
              <a:rPr lang="en-US" altLang="zh-CN" sz="1800" b="0" dirty="0" err="1"/>
              <a:t>Rect.setWidth</a:t>
            </a:r>
            <a:r>
              <a:rPr lang="en-US" altLang="zh-CN" sz="1800" b="0" dirty="0"/>
              <a:t>(5);</a:t>
            </a:r>
          </a:p>
          <a:p>
            <a:pPr marL="0" indent="0">
              <a:buFont typeface="Arial" panose="020B0604020202020204" pitchFamily="34" charset="0"/>
              <a:buNone/>
            </a:pPr>
            <a:r>
              <a:rPr lang="en-US" altLang="zh-CN" sz="1800" b="0" dirty="0"/>
              <a:t>   </a:t>
            </a:r>
            <a:r>
              <a:rPr lang="en-US" altLang="zh-CN" sz="1800" b="0" dirty="0" err="1"/>
              <a:t>Rect.setHeight</a:t>
            </a:r>
            <a:r>
              <a:rPr lang="en-US" altLang="zh-CN" sz="1800" b="0" dirty="0"/>
              <a:t>(7);</a:t>
            </a:r>
          </a:p>
          <a:p>
            <a:pPr marL="0" indent="0">
              <a:buFont typeface="Arial" panose="020B0604020202020204" pitchFamily="34" charset="0"/>
              <a:buNone/>
            </a:pPr>
            <a:r>
              <a:rPr lang="en-US" altLang="zh-CN" sz="1800" b="0" dirty="0"/>
              <a:t>    // </a:t>
            </a:r>
            <a:r>
              <a:rPr lang="zh-CN" altLang="en-US" sz="1800" b="0" dirty="0"/>
              <a:t>输出对象的面积</a:t>
            </a:r>
          </a:p>
          <a:p>
            <a:pPr marL="0" indent="0">
              <a:buFont typeface="Arial" panose="020B0604020202020204" pitchFamily="34" charset="0"/>
              <a:buNone/>
            </a:pPr>
            <a:r>
              <a:rPr lang="zh-CN" altLang="en-US" sz="1800" b="0" dirty="0"/>
              <a:t>   </a:t>
            </a:r>
            <a:r>
              <a:rPr lang="en-US" altLang="zh-CN" sz="1800" b="0" dirty="0" err="1"/>
              <a:t>cout</a:t>
            </a:r>
            <a:r>
              <a:rPr lang="en-US" altLang="zh-CN" sz="1800" b="0" dirty="0"/>
              <a:t> &lt;&lt; "Total area: " &lt;&lt; </a:t>
            </a:r>
            <a:r>
              <a:rPr lang="en-US" altLang="zh-CN" sz="1800" b="0" dirty="0" err="1"/>
              <a:t>Rect.getArea</a:t>
            </a:r>
            <a:r>
              <a:rPr lang="en-US" altLang="zh-CN" sz="1800" b="0" dirty="0"/>
              <a:t>() &lt;&lt; </a:t>
            </a:r>
            <a:r>
              <a:rPr lang="en-US" altLang="zh-CN" sz="1800" b="0" dirty="0" err="1"/>
              <a:t>endl</a:t>
            </a:r>
            <a:r>
              <a:rPr lang="en-US" altLang="zh-CN" sz="1800" b="0" dirty="0"/>
              <a:t>;</a:t>
            </a:r>
          </a:p>
          <a:p>
            <a:pPr marL="0" indent="0">
              <a:buFont typeface="Arial" panose="020B0604020202020204" pitchFamily="34" charset="0"/>
              <a:buNone/>
            </a:pPr>
            <a:r>
              <a:rPr lang="en-US" altLang="zh-CN" sz="1800" b="0" dirty="0"/>
              <a:t>    return 0;</a:t>
            </a:r>
          </a:p>
          <a:p>
            <a:pPr marL="0" indent="0">
              <a:buFont typeface="Arial" panose="020B0604020202020204" pitchFamily="34" charset="0"/>
              <a:buNone/>
            </a:pPr>
            <a:r>
              <a:rPr lang="en-US" altLang="zh-CN" sz="1800" b="0" dirty="0"/>
              <a:t>}</a:t>
            </a:r>
            <a:endParaRPr lang="zh-CN" altLang="en-US" sz="1800" b="0" dirty="0"/>
          </a:p>
        </p:txBody>
      </p:sp>
      <p:sp>
        <p:nvSpPr>
          <p:cNvPr id="6" name="内容占位符 2">
            <a:extLst>
              <a:ext uri="{FF2B5EF4-FFF2-40B4-BE49-F238E27FC236}">
                <a16:creationId xmlns:a16="http://schemas.microsoft.com/office/drawing/2014/main" id="{FF713A5C-5174-4CC6-AFAA-8194F6CA4ADF}"/>
              </a:ext>
            </a:extLst>
          </p:cNvPr>
          <p:cNvSpPr txBox="1">
            <a:spLocks/>
          </p:cNvSpPr>
          <p:nvPr/>
        </p:nvSpPr>
        <p:spPr>
          <a:xfrm>
            <a:off x="6653644" y="5091545"/>
            <a:ext cx="5309178" cy="1819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1800" b="0" dirty="0"/>
              <a:t>当上面的代码被编译和执行时，它会产生下列结果：</a:t>
            </a:r>
          </a:p>
          <a:p>
            <a:pPr marL="0" indent="0">
              <a:buFont typeface="Arial" panose="020B0604020202020204" pitchFamily="34" charset="0"/>
              <a:buNone/>
            </a:pPr>
            <a:endParaRPr lang="zh-CN" altLang="en-US" sz="1800" b="0" dirty="0"/>
          </a:p>
          <a:p>
            <a:pPr marL="0" indent="0">
              <a:buFont typeface="Arial" panose="020B0604020202020204" pitchFamily="34" charset="0"/>
              <a:buNone/>
            </a:pPr>
            <a:r>
              <a:rPr lang="en-US" altLang="zh-CN" sz="1800" b="0" dirty="0"/>
              <a:t>Total area: 35</a:t>
            </a:r>
            <a:endParaRPr lang="zh-CN" altLang="en-US" sz="1800" b="0" dirty="0"/>
          </a:p>
        </p:txBody>
      </p:sp>
    </p:spTree>
    <p:extLst>
      <p:ext uri="{BB962C8B-B14F-4D97-AF65-F5344CB8AC3E}">
        <p14:creationId xmlns:p14="http://schemas.microsoft.com/office/powerpoint/2010/main" val="2765191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虚函数和多态</a:t>
            </a:r>
          </a:p>
        </p:txBody>
      </p:sp>
      <p:sp>
        <p:nvSpPr>
          <p:cNvPr id="3" name="内容占位符 2"/>
          <p:cNvSpPr>
            <a:spLocks noGrp="1"/>
          </p:cNvSpPr>
          <p:nvPr>
            <p:ph idx="1"/>
          </p:nvPr>
        </p:nvSpPr>
        <p:spPr>
          <a:xfrm>
            <a:off x="488887" y="1249378"/>
            <a:ext cx="11171976" cy="4227293"/>
          </a:xfrm>
        </p:spPr>
        <p:txBody>
          <a:bodyPr>
            <a:normAutofit/>
          </a:bodyPr>
          <a:lstStyle/>
          <a:p>
            <a:pPr marL="0" indent="0">
              <a:buNone/>
            </a:pPr>
            <a:r>
              <a:rPr lang="zh-CN" altLang="en-US" b="0" dirty="0">
                <a:solidFill>
                  <a:srgbClr val="111111"/>
                </a:solidFill>
                <a:effectLst/>
                <a:latin typeface="微软雅黑" panose="020B0503020204020204" pitchFamily="34" charset="-122"/>
              </a:rPr>
              <a:t>多态</a:t>
            </a:r>
            <a:endParaRPr lang="en-US" altLang="zh-CN" b="0" dirty="0">
              <a:solidFill>
                <a:srgbClr val="111111"/>
              </a:solidFill>
              <a:effectLst/>
              <a:latin typeface="微软雅黑" panose="020B0503020204020204" pitchFamily="34" charset="-122"/>
            </a:endParaRPr>
          </a:p>
          <a:p>
            <a:pPr marL="0" indent="0">
              <a:buNone/>
            </a:pPr>
            <a:r>
              <a:rPr lang="en-US" altLang="zh-CN" b="0" dirty="0">
                <a:solidFill>
                  <a:srgbClr val="111111"/>
                </a:solidFill>
                <a:effectLst/>
                <a:latin typeface="微软雅黑" panose="020B0503020204020204" pitchFamily="34" charset="-122"/>
              </a:rPr>
              <a:t>	</a:t>
            </a:r>
            <a:r>
              <a:rPr lang="zh-CN" altLang="en-US" b="0" dirty="0">
                <a:solidFill>
                  <a:srgbClr val="111111"/>
                </a:solidFill>
                <a:effectLst/>
                <a:latin typeface="微软雅黑" panose="020B0503020204020204" pitchFamily="34" charset="-122"/>
              </a:rPr>
              <a:t>不同继承关系的类对象，去调用同一函数，产生了不同的行为</a:t>
            </a:r>
            <a:endParaRPr lang="en-US" altLang="zh-CN" b="0" dirty="0">
              <a:solidFill>
                <a:srgbClr val="111111"/>
              </a:solidFill>
              <a:effectLst/>
              <a:latin typeface="微软雅黑" panose="020B0503020204020204" pitchFamily="34" charset="-122"/>
            </a:endParaRPr>
          </a:p>
          <a:p>
            <a:pPr marL="0" indent="0">
              <a:buNone/>
            </a:pPr>
            <a:endParaRPr lang="en-US" altLang="zh-CN" b="0" dirty="0">
              <a:solidFill>
                <a:srgbClr val="111111"/>
              </a:solidFill>
              <a:effectLst/>
              <a:latin typeface="微软雅黑" panose="020B0503020204020204" pitchFamily="34" charset="-122"/>
            </a:endParaRPr>
          </a:p>
          <a:p>
            <a:pPr marL="0" indent="0">
              <a:buNone/>
            </a:pPr>
            <a:endParaRPr lang="en-US" altLang="zh-CN" b="0" dirty="0">
              <a:solidFill>
                <a:srgbClr val="111111"/>
              </a:solidFill>
            </a:endParaRPr>
          </a:p>
          <a:p>
            <a:pPr marL="0" indent="0">
              <a:buNone/>
            </a:pPr>
            <a:r>
              <a:rPr lang="zh-CN" altLang="en-US" b="0" dirty="0">
                <a:solidFill>
                  <a:srgbClr val="111111"/>
                </a:solidFill>
                <a:effectLst/>
                <a:latin typeface="微软雅黑" panose="020B0503020204020204" pitchFamily="34" charset="-122"/>
              </a:rPr>
              <a:t>继承中要构成多态还有两个条件：</a:t>
            </a:r>
            <a:endParaRPr lang="en-US" altLang="zh-CN" b="0" dirty="0">
              <a:solidFill>
                <a:srgbClr val="111111"/>
              </a:solidFill>
              <a:effectLst/>
              <a:latin typeface="微软雅黑" panose="020B0503020204020204" pitchFamily="34" charset="-122"/>
            </a:endParaRPr>
          </a:p>
          <a:p>
            <a:pPr marL="0" indent="0">
              <a:buNone/>
            </a:pPr>
            <a:r>
              <a:rPr lang="en-US" altLang="zh-CN" b="0" dirty="0">
                <a:solidFill>
                  <a:srgbClr val="111111"/>
                </a:solidFill>
              </a:rPr>
              <a:t>	</a:t>
            </a:r>
            <a:r>
              <a:rPr lang="zh-CN" altLang="en-US" b="0" dirty="0">
                <a:solidFill>
                  <a:srgbClr val="111111"/>
                </a:solidFill>
                <a:effectLst/>
                <a:latin typeface="微软雅黑" panose="020B0503020204020204" pitchFamily="34" charset="-122"/>
              </a:rPr>
              <a:t>必须通过基类的指针或者引用调用虚函数</a:t>
            </a:r>
            <a:endParaRPr lang="en-US" altLang="zh-CN" b="0" dirty="0">
              <a:solidFill>
                <a:srgbClr val="111111"/>
              </a:solidFill>
              <a:effectLst/>
              <a:latin typeface="微软雅黑" panose="020B0503020204020204" pitchFamily="34" charset="-122"/>
            </a:endParaRPr>
          </a:p>
          <a:p>
            <a:pPr marL="0" indent="0">
              <a:buNone/>
            </a:pPr>
            <a:r>
              <a:rPr lang="en-US" altLang="zh-CN" b="0" dirty="0">
                <a:solidFill>
                  <a:srgbClr val="111111"/>
                </a:solidFill>
              </a:rPr>
              <a:t>	</a:t>
            </a:r>
            <a:r>
              <a:rPr lang="zh-CN" altLang="en-US" b="0" dirty="0">
                <a:solidFill>
                  <a:srgbClr val="111111"/>
                </a:solidFill>
                <a:effectLst/>
                <a:latin typeface="微软雅黑" panose="020B0503020204020204" pitchFamily="34" charset="-122"/>
              </a:rPr>
              <a:t>被调用函数必须是虚函数，且派生类必须对基类虚函数进行重写</a:t>
            </a:r>
          </a:p>
        </p:txBody>
      </p:sp>
    </p:spTree>
    <p:extLst>
      <p:ext uri="{BB962C8B-B14F-4D97-AF65-F5344CB8AC3E}">
        <p14:creationId xmlns:p14="http://schemas.microsoft.com/office/powerpoint/2010/main" val="2428493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虚函数和多态</a:t>
            </a:r>
          </a:p>
        </p:txBody>
      </p:sp>
      <p:pic>
        <p:nvPicPr>
          <p:cNvPr id="4" name="图片 3">
            <a:extLst>
              <a:ext uri="{FF2B5EF4-FFF2-40B4-BE49-F238E27FC236}">
                <a16:creationId xmlns:a16="http://schemas.microsoft.com/office/drawing/2014/main" id="{DF873E12-1BBE-4E35-AAD1-ACC560BF6163}"/>
              </a:ext>
            </a:extLst>
          </p:cNvPr>
          <p:cNvPicPr>
            <a:picLocks noChangeAspect="1"/>
          </p:cNvPicPr>
          <p:nvPr/>
        </p:nvPicPr>
        <p:blipFill>
          <a:blip r:embed="rId2"/>
          <a:stretch>
            <a:fillRect/>
          </a:stretch>
        </p:blipFill>
        <p:spPr>
          <a:xfrm>
            <a:off x="607081" y="1433413"/>
            <a:ext cx="9068142" cy="5409374"/>
          </a:xfrm>
          <a:prstGeom prst="rect">
            <a:avLst/>
          </a:prstGeom>
        </p:spPr>
      </p:pic>
      <p:sp>
        <p:nvSpPr>
          <p:cNvPr id="7" name="内容占位符 2">
            <a:extLst>
              <a:ext uri="{FF2B5EF4-FFF2-40B4-BE49-F238E27FC236}">
                <a16:creationId xmlns:a16="http://schemas.microsoft.com/office/drawing/2014/main" id="{875D1458-FDAD-47B8-8B3D-4517EADD41E6}"/>
              </a:ext>
            </a:extLst>
          </p:cNvPr>
          <p:cNvSpPr>
            <a:spLocks noGrp="1"/>
          </p:cNvSpPr>
          <p:nvPr>
            <p:ph idx="1"/>
          </p:nvPr>
        </p:nvSpPr>
        <p:spPr>
          <a:xfrm>
            <a:off x="510012" y="976264"/>
            <a:ext cx="11171976" cy="470092"/>
          </a:xfrm>
        </p:spPr>
        <p:txBody>
          <a:bodyPr>
            <a:normAutofit fontScale="97500"/>
          </a:bodyPr>
          <a:lstStyle/>
          <a:p>
            <a:pPr marL="0" indent="0">
              <a:buNone/>
            </a:pPr>
            <a:r>
              <a:rPr lang="zh-CN" altLang="en-US" b="0" dirty="0">
                <a:solidFill>
                  <a:srgbClr val="111111"/>
                </a:solidFill>
                <a:effectLst/>
                <a:latin typeface="微软雅黑" panose="020B0503020204020204" pitchFamily="34" charset="-122"/>
              </a:rPr>
              <a:t>多态：</a:t>
            </a:r>
            <a:r>
              <a:rPr lang="zh-CN" altLang="en-US" b="0" i="0" dirty="0">
                <a:solidFill>
                  <a:srgbClr val="121212"/>
                </a:solidFill>
                <a:effectLst/>
                <a:latin typeface="-apple-system"/>
              </a:rPr>
              <a:t>同一个方法（接口）调用，由于对象不同可能会有不同的行为。</a:t>
            </a:r>
            <a:endParaRPr lang="en-US" altLang="zh-CN" b="0" i="0" dirty="0">
              <a:solidFill>
                <a:srgbClr val="121212"/>
              </a:solidFill>
              <a:effectLst/>
              <a:latin typeface="-apple-system"/>
            </a:endParaRPr>
          </a:p>
        </p:txBody>
      </p:sp>
    </p:spTree>
    <p:extLst>
      <p:ext uri="{BB962C8B-B14F-4D97-AF65-F5344CB8AC3E}">
        <p14:creationId xmlns:p14="http://schemas.microsoft.com/office/powerpoint/2010/main" val="118369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bg1"/>
                </a:solidFill>
                <a:sym typeface="+mn-ea"/>
              </a:rPr>
              <a:t>C++</a:t>
            </a:r>
            <a:r>
              <a:rPr lang="zh-CN" altLang="en-US" dirty="0">
                <a:sym typeface="+mn-ea"/>
              </a:rPr>
              <a:t>知识回顾</a:t>
            </a:r>
            <a:endParaRPr lang="zh-CN" altLang="en-US" dirty="0">
              <a:solidFill>
                <a:schemeClr val="bg1"/>
              </a:solidFill>
              <a:sym typeface="+mn-ea"/>
            </a:endParaRPr>
          </a:p>
        </p:txBody>
      </p:sp>
      <p:sp>
        <p:nvSpPr>
          <p:cNvPr id="3" name="内容占位符 2"/>
          <p:cNvSpPr>
            <a:spLocks noGrp="1"/>
          </p:cNvSpPr>
          <p:nvPr>
            <p:ph idx="1"/>
          </p:nvPr>
        </p:nvSpPr>
        <p:spPr>
          <a:xfrm>
            <a:off x="259577" y="2546101"/>
            <a:ext cx="11160760" cy="1246505"/>
          </a:xfrm>
        </p:spPr>
        <p:txBody>
          <a:bodyPr>
            <a:normAutofit fontScale="75000" lnSpcReduction="20000"/>
          </a:bodyPr>
          <a:lstStyle/>
          <a:p>
            <a:pPr marL="0" algn="ctr">
              <a:lnSpc>
                <a:spcPct val="120000"/>
              </a:lnSpc>
              <a:spcBef>
                <a:spcPts val="135"/>
              </a:spcBef>
              <a:spcAft>
                <a:spcPts val="2400"/>
              </a:spcAft>
              <a:buClrTx/>
              <a:buSzTx/>
              <a:buFontTx/>
              <a:buNone/>
            </a:pPr>
            <a:r>
              <a:rPr lang="en-US" altLang="zh-CN" sz="7300" dirty="0">
                <a:solidFill>
                  <a:srgbClr val="0070C0"/>
                </a:solidFill>
                <a:cs typeface="+mj-cs"/>
              </a:rPr>
              <a:t>C++</a:t>
            </a:r>
            <a:r>
              <a:rPr lang="zh-CN" altLang="en-US" sz="7300" dirty="0">
                <a:solidFill>
                  <a:srgbClr val="0070C0"/>
                </a:solidFill>
                <a:cs typeface="+mj-cs"/>
              </a:rPr>
              <a:t> 知识回顾</a:t>
            </a:r>
            <a:endParaRPr lang="zh-CN" altLang="en-US" dirty="0">
              <a:solidFill>
                <a:schemeClr val="accent5">
                  <a:lumMod val="75000"/>
                </a:schemeClr>
              </a:solidFill>
            </a:endParaRPr>
          </a:p>
          <a:p>
            <a:endParaRPr lang="zh-CN" altLang="en-US" dirty="0">
              <a:solidFill>
                <a:schemeClr val="accent5">
                  <a:lumMod val="75000"/>
                </a:schemeClr>
              </a:solidFill>
            </a:endParaRPr>
          </a:p>
        </p:txBody>
      </p:sp>
      <p:sp>
        <p:nvSpPr>
          <p:cNvPr id="5" name="标题 1"/>
          <p:cNvSpPr txBox="1"/>
          <p:nvPr/>
        </p:nvSpPr>
        <p:spPr>
          <a:xfrm>
            <a:off x="-76201" y="3741048"/>
            <a:ext cx="12191999" cy="1449118"/>
          </a:xfrm>
          <a:prstGeom prst="rect">
            <a:avLst/>
          </a:prstGeom>
          <a:noFill/>
          <a:ln>
            <a:noFill/>
          </a:ln>
          <a:effectLst/>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00000"/>
              </a:lnSpc>
              <a:spcBef>
                <a:spcPts val="0"/>
              </a:spcBef>
              <a:spcAft>
                <a:spcPts val="1200"/>
              </a:spcAft>
            </a:pPr>
            <a:r>
              <a:rPr lang="zh-CN" altLang="en-US" sz="3600" dirty="0">
                <a:solidFill>
                  <a:schemeClr val="tx1"/>
                </a:solidFill>
              </a:rPr>
              <a:t>编译原理课程组</a:t>
            </a:r>
            <a:endParaRPr lang="en-US" altLang="zh-CN" sz="3600" dirty="0">
              <a:solidFill>
                <a:schemeClr val="tx1"/>
              </a:solidFill>
            </a:endParaRPr>
          </a:p>
          <a:p>
            <a:pPr>
              <a:lnSpc>
                <a:spcPct val="100000"/>
              </a:lnSpc>
              <a:spcBef>
                <a:spcPts val="0"/>
              </a:spcBef>
              <a:spcAft>
                <a:spcPts val="1200"/>
              </a:spcAft>
            </a:pPr>
            <a:r>
              <a:rPr lang="zh-CN" altLang="en-US" sz="3600" dirty="0">
                <a:solidFill>
                  <a:schemeClr val="tx1"/>
                </a:solidFill>
              </a:rPr>
              <a:t>中国科学技术大学</a:t>
            </a:r>
            <a:endParaRPr lang="en-US" altLang="zh-CN" sz="36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B09A7-FE16-4C80-B8A3-1DC15015E43B}"/>
              </a:ext>
            </a:extLst>
          </p:cNvPr>
          <p:cNvSpPr>
            <a:spLocks noGrp="1"/>
          </p:cNvSpPr>
          <p:nvPr>
            <p:ph type="title"/>
          </p:nvPr>
        </p:nvSpPr>
        <p:spPr/>
        <p:txBody>
          <a:bodyPr/>
          <a:lstStyle/>
          <a:p>
            <a:r>
              <a:rPr lang="zh-CN" altLang="en-US" dirty="0"/>
              <a:t>虚函数</a:t>
            </a:r>
            <a:r>
              <a:rPr kumimoji="1" lang="zh-CN" altLang="en-US" dirty="0"/>
              <a:t>和多态</a:t>
            </a:r>
            <a:endParaRPr lang="zh-CN" altLang="en-US" dirty="0"/>
          </a:p>
        </p:txBody>
      </p:sp>
      <p:sp>
        <p:nvSpPr>
          <p:cNvPr id="3" name="内容占位符 2">
            <a:extLst>
              <a:ext uri="{FF2B5EF4-FFF2-40B4-BE49-F238E27FC236}">
                <a16:creationId xmlns:a16="http://schemas.microsoft.com/office/drawing/2014/main" id="{A89F6CA0-1241-41F2-A43A-10B17D141DCB}"/>
              </a:ext>
            </a:extLst>
          </p:cNvPr>
          <p:cNvSpPr>
            <a:spLocks noGrp="1"/>
          </p:cNvSpPr>
          <p:nvPr>
            <p:ph idx="1"/>
          </p:nvPr>
        </p:nvSpPr>
        <p:spPr/>
        <p:txBody>
          <a:bodyPr>
            <a:normAutofit lnSpcReduction="10000"/>
          </a:bodyPr>
          <a:lstStyle/>
          <a:p>
            <a:r>
              <a:rPr lang="zh-CN" altLang="en-US" sz="2700" b="0" dirty="0">
                <a:solidFill>
                  <a:srgbClr val="121212"/>
                </a:solidFill>
                <a:latin typeface="-apple-system"/>
              </a:rPr>
              <a:t>多态的条件中提到了虚函数</a:t>
            </a:r>
            <a:endParaRPr lang="en-US" altLang="zh-CN" sz="2700" b="0" dirty="0">
              <a:solidFill>
                <a:srgbClr val="121212"/>
              </a:solidFill>
              <a:latin typeface="-apple-system"/>
            </a:endParaRPr>
          </a:p>
          <a:p>
            <a:r>
              <a:rPr lang="zh-CN" altLang="en-US" sz="2700" b="0" dirty="0">
                <a:solidFill>
                  <a:srgbClr val="121212"/>
                </a:solidFill>
                <a:latin typeface="-apple-system"/>
              </a:rPr>
              <a:t>虚函数，就是被</a:t>
            </a:r>
            <a:r>
              <a:rPr lang="en-US" altLang="zh-CN" sz="2700" b="0" dirty="0">
                <a:solidFill>
                  <a:srgbClr val="121212"/>
                </a:solidFill>
                <a:latin typeface="-apple-system"/>
              </a:rPr>
              <a:t>virtual</a:t>
            </a:r>
            <a:r>
              <a:rPr lang="zh-CN" altLang="en-US" sz="2700" b="0" dirty="0">
                <a:solidFill>
                  <a:srgbClr val="121212"/>
                </a:solidFill>
                <a:latin typeface="-apple-system"/>
              </a:rPr>
              <a:t>修饰的类成员函数。</a:t>
            </a:r>
            <a:endParaRPr lang="en-US" altLang="zh-CN" sz="2700" b="0" dirty="0">
              <a:solidFill>
                <a:srgbClr val="121212"/>
              </a:solidFill>
              <a:latin typeface="-apple-system"/>
            </a:endParaRPr>
          </a:p>
          <a:p>
            <a:endParaRPr lang="en-US" altLang="zh-CN" sz="2700" b="0" dirty="0">
              <a:solidFill>
                <a:srgbClr val="121212"/>
              </a:solidFill>
              <a:latin typeface="-apple-system"/>
            </a:endParaRPr>
          </a:p>
          <a:p>
            <a:pPr marL="0" indent="0">
              <a:buNone/>
            </a:pPr>
            <a:r>
              <a:rPr lang="en-US" altLang="zh-CN" sz="2700" b="0" dirty="0">
                <a:solidFill>
                  <a:srgbClr val="121212"/>
                </a:solidFill>
              </a:rPr>
              <a:t>class Person {</a:t>
            </a:r>
          </a:p>
          <a:p>
            <a:pPr marL="0" indent="0">
              <a:buNone/>
            </a:pPr>
            <a:r>
              <a:rPr lang="en-US" altLang="zh-CN" sz="2700" b="0" dirty="0">
                <a:solidFill>
                  <a:srgbClr val="121212"/>
                </a:solidFill>
              </a:rPr>
              <a:t>public:	</a:t>
            </a:r>
          </a:p>
          <a:p>
            <a:pPr marL="0" indent="0">
              <a:buNone/>
            </a:pPr>
            <a:r>
              <a:rPr lang="en-US" altLang="zh-CN" sz="2700" b="0" dirty="0">
                <a:solidFill>
                  <a:srgbClr val="121212"/>
                </a:solidFill>
              </a:rPr>
              <a:t>	virtual void </a:t>
            </a:r>
            <a:r>
              <a:rPr lang="en-US" altLang="zh-CN" sz="2700" b="0" dirty="0" err="1">
                <a:solidFill>
                  <a:srgbClr val="121212"/>
                </a:solidFill>
              </a:rPr>
              <a:t>BuyTicket</a:t>
            </a:r>
            <a:r>
              <a:rPr lang="en-US" altLang="zh-CN" sz="2700" b="0" dirty="0">
                <a:solidFill>
                  <a:srgbClr val="121212"/>
                </a:solidFill>
              </a:rPr>
              <a:t>() </a:t>
            </a:r>
          </a:p>
          <a:p>
            <a:pPr marL="0" indent="0">
              <a:buNone/>
            </a:pPr>
            <a:r>
              <a:rPr lang="en-US" altLang="zh-CN" sz="2700" b="0" dirty="0">
                <a:solidFill>
                  <a:srgbClr val="121212"/>
                </a:solidFill>
              </a:rPr>
              <a:t>	{ </a:t>
            </a:r>
            <a:r>
              <a:rPr lang="en-US" altLang="zh-CN" sz="2700" b="0" dirty="0" err="1">
                <a:solidFill>
                  <a:srgbClr val="121212"/>
                </a:solidFill>
              </a:rPr>
              <a:t>cout</a:t>
            </a:r>
            <a:r>
              <a:rPr lang="en-US" altLang="zh-CN" sz="2700" b="0" dirty="0">
                <a:solidFill>
                  <a:srgbClr val="121212"/>
                </a:solidFill>
              </a:rPr>
              <a:t> &lt;&lt; "</a:t>
            </a:r>
            <a:r>
              <a:rPr lang="zh-CN" altLang="en-US" sz="2700" b="0" dirty="0">
                <a:solidFill>
                  <a:srgbClr val="121212"/>
                </a:solidFill>
              </a:rPr>
              <a:t>买票</a:t>
            </a:r>
            <a:r>
              <a:rPr lang="en-US" altLang="zh-CN" sz="2700" b="0" dirty="0">
                <a:solidFill>
                  <a:srgbClr val="121212"/>
                </a:solidFill>
              </a:rPr>
              <a:t>-</a:t>
            </a:r>
            <a:r>
              <a:rPr lang="zh-CN" altLang="en-US" sz="2700" b="0" dirty="0">
                <a:solidFill>
                  <a:srgbClr val="121212"/>
                </a:solidFill>
              </a:rPr>
              <a:t>全价</a:t>
            </a:r>
            <a:r>
              <a:rPr lang="en-US" altLang="zh-CN" sz="2700" b="0" dirty="0">
                <a:solidFill>
                  <a:srgbClr val="121212"/>
                </a:solidFill>
              </a:rPr>
              <a:t>" &lt;&lt; </a:t>
            </a:r>
            <a:r>
              <a:rPr lang="en-US" altLang="zh-CN" sz="2700" b="0" dirty="0" err="1">
                <a:solidFill>
                  <a:srgbClr val="121212"/>
                </a:solidFill>
              </a:rPr>
              <a:t>endl</a:t>
            </a:r>
            <a:r>
              <a:rPr lang="en-US" altLang="zh-CN" sz="2700" b="0" dirty="0">
                <a:solidFill>
                  <a:srgbClr val="121212"/>
                </a:solidFill>
              </a:rPr>
              <a:t>; }</a:t>
            </a:r>
          </a:p>
          <a:p>
            <a:pPr marL="0" indent="0">
              <a:buNone/>
            </a:pPr>
            <a:r>
              <a:rPr lang="en-US" altLang="zh-CN" sz="2700" b="0" dirty="0">
                <a:solidFill>
                  <a:srgbClr val="121212"/>
                </a:solidFill>
              </a:rPr>
              <a:t>};  </a:t>
            </a:r>
          </a:p>
          <a:p>
            <a:pPr marL="0" indent="0">
              <a:buNone/>
            </a:pPr>
            <a:endParaRPr lang="en-US" altLang="zh-CN" sz="2700" b="0" dirty="0">
              <a:solidFill>
                <a:srgbClr val="121212"/>
              </a:solidFill>
              <a:latin typeface="-apple-system"/>
            </a:endParaRPr>
          </a:p>
          <a:p>
            <a:pPr marL="0" indent="0">
              <a:buNone/>
            </a:pPr>
            <a:r>
              <a:rPr lang="zh-CN" altLang="en-US" sz="2700" b="0" dirty="0">
                <a:solidFill>
                  <a:srgbClr val="121212"/>
                </a:solidFill>
                <a:latin typeface="-apple-system"/>
              </a:rPr>
              <a:t>上述的代码中，成员函数 </a:t>
            </a:r>
            <a:r>
              <a:rPr lang="en-US" altLang="zh-CN" sz="2700" b="0" dirty="0" err="1">
                <a:solidFill>
                  <a:srgbClr val="121212"/>
                </a:solidFill>
                <a:latin typeface="-apple-system"/>
              </a:rPr>
              <a:t>BuyTicket</a:t>
            </a:r>
            <a:r>
              <a:rPr lang="en-US" altLang="zh-CN" sz="2700" b="0" dirty="0">
                <a:solidFill>
                  <a:srgbClr val="121212"/>
                </a:solidFill>
                <a:latin typeface="-apple-system"/>
              </a:rPr>
              <a:t>() </a:t>
            </a:r>
            <a:r>
              <a:rPr lang="zh-CN" altLang="en-US" sz="2700" b="0" dirty="0">
                <a:solidFill>
                  <a:srgbClr val="121212"/>
                </a:solidFill>
                <a:latin typeface="-apple-system"/>
              </a:rPr>
              <a:t>即为虚函数。</a:t>
            </a:r>
          </a:p>
        </p:txBody>
      </p:sp>
    </p:spTree>
    <p:extLst>
      <p:ext uri="{BB962C8B-B14F-4D97-AF65-F5344CB8AC3E}">
        <p14:creationId xmlns:p14="http://schemas.microsoft.com/office/powerpoint/2010/main" val="1100143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虚函数和多态</a:t>
            </a:r>
          </a:p>
        </p:txBody>
      </p:sp>
      <p:sp>
        <p:nvSpPr>
          <p:cNvPr id="4" name="文本框 3"/>
          <p:cNvSpPr txBox="1"/>
          <p:nvPr/>
        </p:nvSpPr>
        <p:spPr>
          <a:xfrm>
            <a:off x="560023" y="997974"/>
            <a:ext cx="11071953" cy="996170"/>
          </a:xfrm>
          <a:prstGeom prst="rect">
            <a:avLst/>
          </a:prstGeom>
          <a:noFill/>
        </p:spPr>
        <p:txBody>
          <a:bodyPr wrap="square" rtlCol="0">
            <a:spAutoFit/>
          </a:bodyPr>
          <a:lstStyle/>
          <a:p>
            <a:pPr>
              <a:lnSpc>
                <a:spcPct val="90000"/>
              </a:lnSpc>
              <a:spcBef>
                <a:spcPts val="1000"/>
              </a:spcBef>
            </a:pPr>
            <a:r>
              <a:rPr lang="zh-CN" altLang="en-US" sz="2800" dirty="0">
                <a:latin typeface="微软雅黑" panose="020B0503020204020204" pitchFamily="34" charset="-122"/>
                <a:ea typeface="微软雅黑" panose="020B0503020204020204" pitchFamily="34" charset="-122"/>
              </a:rPr>
              <a:t>子类的指针可以给基类指针赋值</a:t>
            </a:r>
            <a:endParaRPr lang="en-US" altLang="zh-CN" sz="2800" dirty="0">
              <a:latin typeface="微软雅黑" panose="020B0503020204020204" pitchFamily="34" charset="-122"/>
              <a:ea typeface="微软雅黑" panose="020B0503020204020204" pitchFamily="34" charset="-122"/>
            </a:endParaRPr>
          </a:p>
          <a:p>
            <a:pPr>
              <a:lnSpc>
                <a:spcPct val="90000"/>
              </a:lnSpc>
              <a:spcBef>
                <a:spcPts val="1000"/>
              </a:spcBef>
            </a:pPr>
            <a:r>
              <a:rPr lang="zh-CN" altLang="en-US" sz="2800" dirty="0">
                <a:latin typeface="微软雅黑" panose="020B0503020204020204" pitchFamily="34" charset="-122"/>
                <a:ea typeface="微软雅黑" panose="020B0503020204020204" pitchFamily="34" charset="-122"/>
              </a:rPr>
              <a:t>在基类指针上调用虚函数时，会通过虚函数表查找到对应的函数实现</a:t>
            </a:r>
          </a:p>
        </p:txBody>
      </p:sp>
      <p:sp>
        <p:nvSpPr>
          <p:cNvPr id="6" name="内容占位符 5"/>
          <p:cNvSpPr>
            <a:spLocks noGrp="1"/>
          </p:cNvSpPr>
          <p:nvPr>
            <p:ph idx="1"/>
          </p:nvPr>
        </p:nvSpPr>
        <p:spPr>
          <a:xfrm>
            <a:off x="459740" y="1993900"/>
            <a:ext cx="11172190" cy="5059680"/>
          </a:xfrm>
        </p:spPr>
        <p:txBody>
          <a:bodyPr>
            <a:normAutofit fontScale="90000" lnSpcReduction="10000"/>
          </a:bodyPr>
          <a:lstStyle/>
          <a:p>
            <a:pPr marL="0" indent="0">
              <a:buNone/>
            </a:pPr>
            <a:r>
              <a:rPr lang="en-US" altLang="zh-CN" sz="2000" b="0" dirty="0">
                <a:solidFill>
                  <a:schemeClr val="bg1">
                    <a:lumMod val="75000"/>
                  </a:schemeClr>
                </a:solidFill>
              </a:rPr>
              <a:t>// in ast.hpp</a:t>
            </a:r>
            <a:endParaRPr lang="zh-CN" altLang="en-US" sz="2000" b="0" dirty="0">
              <a:solidFill>
                <a:schemeClr val="bg1">
                  <a:lumMod val="75000"/>
                </a:schemeClr>
              </a:solidFill>
            </a:endParaRPr>
          </a:p>
          <a:p>
            <a:pPr marL="0" indent="0">
              <a:buNone/>
            </a:pPr>
            <a:r>
              <a:rPr lang="zh-CN" altLang="en-US" sz="2000" b="0" dirty="0"/>
              <a:t>struct ASTNode {</a:t>
            </a:r>
            <a:r>
              <a:rPr lang="en-US" altLang="zh-CN" sz="2000" b="0" dirty="0"/>
              <a:t> </a:t>
            </a:r>
            <a:r>
              <a:rPr lang="zh-CN" altLang="en-US" sz="2000" b="0" dirty="0"/>
              <a:t>virtual Value* accept(ASTVisitor &amp;) = 0;</a:t>
            </a:r>
            <a:r>
              <a:rPr lang="en-US" altLang="zh-CN" sz="2000" b="0" dirty="0"/>
              <a:t> </a:t>
            </a:r>
            <a:r>
              <a:rPr lang="zh-CN" altLang="en-US" sz="2000" b="0" dirty="0"/>
              <a:t>};</a:t>
            </a:r>
          </a:p>
          <a:p>
            <a:pPr marL="0" indent="0">
              <a:buNone/>
            </a:pPr>
            <a:r>
              <a:rPr lang="zh-CN" altLang="en-US" sz="2000" b="0" dirty="0"/>
              <a:t>struct ASTProgram : ASTNode {</a:t>
            </a:r>
            <a:r>
              <a:rPr lang="en-US" altLang="zh-CN" sz="2000" b="0" dirty="0"/>
              <a:t> </a:t>
            </a:r>
            <a:r>
              <a:rPr lang="zh-CN" altLang="en-US" sz="2000" b="0" dirty="0"/>
              <a:t>virtual Value* </a:t>
            </a:r>
            <a:r>
              <a:rPr lang="zh-CN" altLang="en-US" sz="2000" b="0" dirty="0">
                <a:solidFill>
                  <a:schemeClr val="accent1">
                    <a:lumMod val="60000"/>
                    <a:lumOff val="40000"/>
                  </a:schemeClr>
                </a:solidFill>
              </a:rPr>
              <a:t>accept</a:t>
            </a:r>
            <a:r>
              <a:rPr lang="zh-CN" altLang="en-US" sz="2000" b="0" dirty="0"/>
              <a:t>(ASTVisitor &amp;) override final;</a:t>
            </a:r>
            <a:r>
              <a:rPr lang="en-US" altLang="zh-CN" sz="2000" b="0" dirty="0"/>
              <a:t> </a:t>
            </a:r>
            <a:r>
              <a:rPr lang="zh-CN" altLang="en-US" sz="2000" b="0" dirty="0"/>
              <a:t>};</a:t>
            </a:r>
          </a:p>
          <a:p>
            <a:pPr marL="0" indent="0">
              <a:buNone/>
            </a:pPr>
            <a:r>
              <a:rPr lang="zh-CN" altLang="en-US" sz="2000" b="0" dirty="0"/>
              <a:t>struct ASTParam : ASTNode {</a:t>
            </a:r>
            <a:r>
              <a:rPr lang="en-US" altLang="zh-CN" sz="2000" b="0" dirty="0"/>
              <a:t> </a:t>
            </a:r>
            <a:r>
              <a:rPr lang="zh-CN" altLang="en-US" sz="2000" b="0" dirty="0"/>
              <a:t>virtual Value* </a:t>
            </a:r>
            <a:r>
              <a:rPr lang="zh-CN" altLang="en-US" sz="2000" b="0" dirty="0">
                <a:solidFill>
                  <a:schemeClr val="accent2">
                    <a:lumMod val="60000"/>
                    <a:lumOff val="40000"/>
                  </a:schemeClr>
                </a:solidFill>
              </a:rPr>
              <a:t>accept</a:t>
            </a:r>
            <a:r>
              <a:rPr lang="zh-CN" altLang="en-US" sz="2000" b="0" dirty="0"/>
              <a:t>(ASTVisitor &amp;) override final;</a:t>
            </a:r>
            <a:r>
              <a:rPr lang="en-US" altLang="zh-CN" sz="2000" b="0" dirty="0"/>
              <a:t> </a:t>
            </a:r>
            <a:r>
              <a:rPr lang="zh-CN" altLang="en-US" sz="2000" b="0" dirty="0"/>
              <a:t>};</a:t>
            </a:r>
          </a:p>
          <a:p>
            <a:pPr marL="0" indent="0">
              <a:buNone/>
            </a:pPr>
            <a:r>
              <a:rPr lang="en-US" altLang="zh-CN" sz="2000" b="0" dirty="0">
                <a:solidFill>
                  <a:schemeClr val="bg1">
                    <a:lumMod val="75000"/>
                  </a:schemeClr>
                </a:solidFill>
              </a:rPr>
              <a:t>// in ast.cpp</a:t>
            </a:r>
            <a:endParaRPr lang="zh-CN" altLang="en-US" sz="2000" b="0" dirty="0">
              <a:solidFill>
                <a:schemeClr val="bg1">
                  <a:lumMod val="75000"/>
                </a:schemeClr>
              </a:solidFill>
            </a:endParaRPr>
          </a:p>
          <a:p>
            <a:pPr marL="0" indent="0">
              <a:buNone/>
            </a:pPr>
            <a:r>
              <a:rPr lang="zh-CN" altLang="en-US" sz="2000" b="0" dirty="0"/>
              <a:t>Value* ASTProgram::</a:t>
            </a:r>
            <a:r>
              <a:rPr lang="zh-CN" altLang="en-US" sz="2000" b="0" dirty="0">
                <a:solidFill>
                  <a:schemeClr val="accent1">
                    <a:lumMod val="60000"/>
                    <a:lumOff val="40000"/>
                  </a:schemeClr>
                </a:solidFill>
              </a:rPr>
              <a:t>accept</a:t>
            </a:r>
            <a:r>
              <a:rPr lang="zh-CN" altLang="en-US" sz="2000" b="0" dirty="0"/>
              <a:t>(ASTVisitor &amp;visitor) { return visitor.visit(*this); }</a:t>
            </a:r>
          </a:p>
          <a:p>
            <a:pPr marL="0" indent="0">
              <a:buNone/>
            </a:pPr>
            <a:r>
              <a:rPr lang="zh-CN" altLang="en-US" sz="2000" b="0" dirty="0"/>
              <a:t>Value* ASTParam::</a:t>
            </a:r>
            <a:r>
              <a:rPr lang="zh-CN" altLang="en-US" sz="2000" b="0" dirty="0">
                <a:solidFill>
                  <a:schemeClr val="accent2">
                    <a:lumMod val="60000"/>
                    <a:lumOff val="40000"/>
                  </a:schemeClr>
                </a:solidFill>
              </a:rPr>
              <a:t>accept</a:t>
            </a:r>
            <a:r>
              <a:rPr lang="zh-CN" altLang="en-US" sz="2000" b="0" dirty="0"/>
              <a:t>(ASTVisitor &amp;visitor) { return visitor.visit(*this); }</a:t>
            </a:r>
          </a:p>
          <a:p>
            <a:pPr marL="0" indent="0">
              <a:buNone/>
            </a:pPr>
            <a:r>
              <a:rPr lang="en-US" altLang="zh-CN" sz="2000" b="0" dirty="0">
                <a:solidFill>
                  <a:schemeClr val="bg1">
                    <a:lumMod val="75000"/>
                  </a:schemeClr>
                </a:solidFill>
              </a:rPr>
              <a:t>// in cminusf_builder.hpp</a:t>
            </a:r>
          </a:p>
          <a:p>
            <a:pPr marL="0" indent="0">
              <a:buNone/>
            </a:pPr>
            <a:r>
              <a:rPr lang="en-US" altLang="zh-CN" sz="2000" b="0" dirty="0"/>
              <a:t>class </a:t>
            </a:r>
            <a:r>
              <a:rPr lang="en-US" altLang="zh-CN" sz="2000" b="0" dirty="0" err="1"/>
              <a:t>CminusfBuilder</a:t>
            </a:r>
            <a:r>
              <a:rPr lang="en-US" altLang="zh-CN" sz="2000" b="0" dirty="0"/>
              <a:t> : public </a:t>
            </a:r>
            <a:r>
              <a:rPr lang="en-US" altLang="zh-CN" sz="2000" b="0" dirty="0" err="1"/>
              <a:t>ASTVisitor</a:t>
            </a:r>
            <a:r>
              <a:rPr lang="en-US" altLang="zh-CN" sz="2000" b="0" dirty="0"/>
              <a:t>{ </a:t>
            </a:r>
          </a:p>
          <a:p>
            <a:pPr marL="0" indent="0">
              <a:buNone/>
            </a:pPr>
            <a:r>
              <a:rPr lang="en-US" altLang="zh-CN" sz="2000" b="0" dirty="0"/>
              <a:t>virtual Value *</a:t>
            </a:r>
            <a:r>
              <a:rPr lang="zh-CN" altLang="en-US" sz="2000" b="0" dirty="0">
                <a:solidFill>
                  <a:schemeClr val="accent1">
                    <a:lumMod val="60000"/>
                    <a:lumOff val="40000"/>
                  </a:schemeClr>
                </a:solidFill>
              </a:rPr>
              <a:t>visit</a:t>
            </a:r>
            <a:r>
              <a:rPr lang="en-US" altLang="zh-CN" sz="2000" b="0" dirty="0"/>
              <a:t>(</a:t>
            </a:r>
            <a:r>
              <a:rPr lang="en-US" altLang="zh-CN" sz="2000" b="0" dirty="0" err="1"/>
              <a:t>ASTProgram</a:t>
            </a:r>
            <a:r>
              <a:rPr lang="en-US" altLang="zh-CN" sz="2000" b="0" dirty="0"/>
              <a:t> &amp;) override final;</a:t>
            </a:r>
          </a:p>
          <a:p>
            <a:pPr marL="0" indent="0">
              <a:buNone/>
            </a:pPr>
            <a:r>
              <a:rPr lang="en-US" altLang="zh-CN" sz="2000" b="0" dirty="0"/>
              <a:t>virtual Value *</a:t>
            </a:r>
            <a:r>
              <a:rPr lang="zh-CN" altLang="en-US" sz="2000" b="0" dirty="0">
                <a:solidFill>
                  <a:schemeClr val="accent2">
                    <a:lumMod val="60000"/>
                    <a:lumOff val="40000"/>
                  </a:schemeClr>
                </a:solidFill>
              </a:rPr>
              <a:t>visit</a:t>
            </a:r>
            <a:r>
              <a:rPr lang="en-US" altLang="zh-CN" sz="2000" b="0" dirty="0"/>
              <a:t>(</a:t>
            </a:r>
            <a:r>
              <a:rPr lang="en-US" altLang="zh-CN" sz="2000" b="0" dirty="0" err="1"/>
              <a:t>ASTParam</a:t>
            </a:r>
            <a:r>
              <a:rPr lang="en-US" altLang="zh-CN" sz="2000" b="0" dirty="0"/>
              <a:t> &amp;) override final; }</a:t>
            </a:r>
          </a:p>
          <a:p>
            <a:pPr marL="0" indent="0">
              <a:buNone/>
            </a:pPr>
            <a:r>
              <a:rPr lang="en-US" altLang="zh-CN" sz="2000" b="0" dirty="0">
                <a:solidFill>
                  <a:schemeClr val="bg1">
                    <a:lumMod val="75000"/>
                  </a:schemeClr>
                </a:solidFill>
              </a:rPr>
              <a:t>// in cminusf_builder.cpp</a:t>
            </a:r>
            <a:endParaRPr lang="zh-CN" altLang="en-US" sz="2000" b="0" dirty="0">
              <a:solidFill>
                <a:schemeClr val="bg1">
                  <a:lumMod val="75000"/>
                </a:schemeClr>
              </a:solidFill>
            </a:endParaRPr>
          </a:p>
          <a:p>
            <a:pPr marL="0" indent="0">
              <a:buNone/>
            </a:pPr>
            <a:r>
              <a:rPr lang="zh-CN" altLang="en-US" sz="2000" b="0" dirty="0"/>
              <a:t>Value* CminusfBuilder::</a:t>
            </a:r>
            <a:r>
              <a:rPr lang="zh-CN" altLang="en-US" sz="2000" b="0" dirty="0">
                <a:solidFill>
                  <a:schemeClr val="accent1">
                    <a:lumMod val="60000"/>
                    <a:lumOff val="40000"/>
                  </a:schemeClr>
                </a:solidFill>
              </a:rPr>
              <a:t>visit</a:t>
            </a:r>
            <a:r>
              <a:rPr lang="zh-CN" altLang="en-US" sz="2000" b="0" dirty="0"/>
              <a:t>(ASTProgram &amp;node) {</a:t>
            </a:r>
            <a:r>
              <a:rPr lang="en-US" altLang="zh-CN" sz="2000" b="0" dirty="0"/>
              <a:t> /* some codes  */ </a:t>
            </a:r>
            <a:r>
              <a:rPr lang="zh-CN" altLang="en-US" sz="2000" b="0" dirty="0"/>
              <a:t>}</a:t>
            </a:r>
          </a:p>
          <a:p>
            <a:pPr marL="0" indent="0">
              <a:buNone/>
            </a:pPr>
            <a:r>
              <a:rPr lang="zh-CN" altLang="en-US" sz="2000" b="0" dirty="0">
                <a:sym typeface="+mn-ea"/>
              </a:rPr>
              <a:t>Value* CminusfBuilder::</a:t>
            </a:r>
            <a:r>
              <a:rPr lang="zh-CN" altLang="en-US" sz="2000" b="0" dirty="0">
                <a:solidFill>
                  <a:schemeClr val="accent2">
                    <a:lumMod val="60000"/>
                    <a:lumOff val="40000"/>
                  </a:schemeClr>
                </a:solidFill>
                <a:sym typeface="+mn-ea"/>
              </a:rPr>
              <a:t>visit</a:t>
            </a:r>
            <a:r>
              <a:rPr lang="zh-CN" altLang="en-US" sz="2000" b="0" dirty="0">
                <a:sym typeface="+mn-ea"/>
              </a:rPr>
              <a:t>(ASTProgram &amp;node) {</a:t>
            </a:r>
            <a:r>
              <a:rPr lang="en-US" altLang="zh-CN" sz="2000" b="0" dirty="0">
                <a:sym typeface="+mn-ea"/>
              </a:rPr>
              <a:t> /* other codes  */ }</a:t>
            </a:r>
            <a:endParaRPr lang="zh-CN" altLang="en-US" sz="2000" b="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类型转换</a:t>
            </a:r>
          </a:p>
        </p:txBody>
      </p:sp>
      <p:sp>
        <p:nvSpPr>
          <p:cNvPr id="3" name="内容占位符 2"/>
          <p:cNvSpPr>
            <a:spLocks noGrp="1"/>
          </p:cNvSpPr>
          <p:nvPr>
            <p:ph idx="1"/>
          </p:nvPr>
        </p:nvSpPr>
        <p:spPr>
          <a:xfrm>
            <a:off x="488887" y="1249380"/>
            <a:ext cx="10225496" cy="962396"/>
          </a:xfrm>
        </p:spPr>
        <p:txBody>
          <a:bodyPr>
            <a:normAutofit/>
          </a:bodyPr>
          <a:lstStyle/>
          <a:p>
            <a:pPr marL="0" indent="0">
              <a:buNone/>
            </a:pPr>
            <a:r>
              <a:rPr lang="zh-CN" altLang="en-US" b="0" dirty="0">
                <a:effectLst/>
                <a:latin typeface="微软雅黑" panose="020B0503020204020204" pitchFamily="34" charset="-122"/>
              </a:rPr>
              <a:t>既然子类的指针可以赋值给基类，为了得到基类指针的实际类型，需要进行类型转换</a:t>
            </a:r>
            <a:endParaRPr lang="en-US" altLang="zh-CN" b="0" dirty="0">
              <a:effectLst/>
              <a:latin typeface="微软雅黑" panose="020B0503020204020204" pitchFamily="34" charset="-122"/>
            </a:endParaRPr>
          </a:p>
        </p:txBody>
      </p:sp>
      <p:sp>
        <p:nvSpPr>
          <p:cNvPr id="7" name="Rectangle 1">
            <a:extLst>
              <a:ext uri="{FF2B5EF4-FFF2-40B4-BE49-F238E27FC236}">
                <a16:creationId xmlns:a16="http://schemas.microsoft.com/office/drawing/2014/main" id="{9B88B3D4-38D9-4959-B224-75B87F4C9108}"/>
              </a:ext>
            </a:extLst>
          </p:cNvPr>
          <p:cNvSpPr>
            <a:spLocks noChangeArrowheads="1"/>
          </p:cNvSpPr>
          <p:nvPr/>
        </p:nvSpPr>
        <p:spPr bwMode="auto">
          <a:xfrm>
            <a:off x="488950" y="2474893"/>
            <a:ext cx="98929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latin typeface="微软雅黑" panose="020B0503020204020204" pitchFamily="34" charset="-122"/>
                <a:ea typeface="微软雅黑" panose="020B0503020204020204" pitchFamily="34" charset="-122"/>
              </a:rPr>
              <a:t>在</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中，提供两种编程机制获取对象的实际类型</a:t>
            </a:r>
            <a:endParaRPr lang="en-US" altLang="zh-CN" sz="28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latin typeface="微软雅黑" panose="020B0503020204020204" pitchFamily="34" charset="-122"/>
                <a:ea typeface="微软雅黑" panose="020B0503020204020204" pitchFamily="34" charset="-122"/>
              </a:rPr>
              <a:t>	</a:t>
            </a:r>
            <a:r>
              <a:rPr lang="en-US" altLang="zh-CN" sz="2800" dirty="0" err="1">
                <a:latin typeface="微软雅黑" panose="020B0503020204020204" pitchFamily="34" charset="-122"/>
                <a:ea typeface="微软雅黑" panose="020B0503020204020204" pitchFamily="34" charset="-122"/>
              </a:rPr>
              <a:t>static_cast</a:t>
            </a:r>
            <a:r>
              <a:rPr lang="zh-CN" altLang="en-US" sz="2800" dirty="0">
                <a:latin typeface="微软雅黑" panose="020B0503020204020204" pitchFamily="34" charset="-122"/>
                <a:ea typeface="微软雅黑" panose="020B0503020204020204" pitchFamily="34" charset="-122"/>
              </a:rPr>
              <a:t>和</a:t>
            </a:r>
            <a:r>
              <a:rPr lang="en-US" altLang="zh-CN" sz="2800" dirty="0" err="1">
                <a:latin typeface="微软雅黑" panose="020B0503020204020204" pitchFamily="34" charset="-122"/>
                <a:ea typeface="微软雅黑" panose="020B0503020204020204" pitchFamily="34" charset="-122"/>
              </a:rPr>
              <a:t>dynamic_cast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95753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E6AE1-DDF8-4994-8698-9E807B4B1FE5}"/>
              </a:ext>
            </a:extLst>
          </p:cNvPr>
          <p:cNvSpPr>
            <a:spLocks noGrp="1"/>
          </p:cNvSpPr>
          <p:nvPr>
            <p:ph type="title"/>
          </p:nvPr>
        </p:nvSpPr>
        <p:spPr/>
        <p:txBody>
          <a:bodyPr/>
          <a:lstStyle/>
          <a:p>
            <a:r>
              <a:rPr lang="en-US" altLang="zh-CN" dirty="0" err="1"/>
              <a:t>static_cast</a:t>
            </a:r>
            <a:endParaRPr lang="zh-CN" altLang="en-US" dirty="0"/>
          </a:p>
        </p:txBody>
      </p:sp>
      <p:sp>
        <p:nvSpPr>
          <p:cNvPr id="3" name="内容占位符 2">
            <a:extLst>
              <a:ext uri="{FF2B5EF4-FFF2-40B4-BE49-F238E27FC236}">
                <a16:creationId xmlns:a16="http://schemas.microsoft.com/office/drawing/2014/main" id="{4B069BF5-C0F0-46F8-B740-D39F3B6A6F0F}"/>
              </a:ext>
            </a:extLst>
          </p:cNvPr>
          <p:cNvSpPr>
            <a:spLocks noGrp="1"/>
          </p:cNvSpPr>
          <p:nvPr>
            <p:ph idx="1"/>
          </p:nvPr>
        </p:nvSpPr>
        <p:spPr/>
        <p:txBody>
          <a:bodyPr/>
          <a:lstStyle/>
          <a:p>
            <a:r>
              <a:rPr lang="en-US" altLang="zh-CN" sz="2800" dirty="0" err="1">
                <a:effectLst/>
                <a:cs typeface="宋体" panose="02010600030101010101" pitchFamily="2" charset="-122"/>
              </a:rPr>
              <a:t>static_cast</a:t>
            </a:r>
            <a:r>
              <a:rPr lang="zh-CN" altLang="zh-CN" sz="2800" dirty="0">
                <a:effectLst/>
                <a:cs typeface="Times New Roman" panose="02020603050405020304" pitchFamily="18" charset="0"/>
              </a:rPr>
              <a:t>是一个强制类型转换操作符</a:t>
            </a:r>
            <a:r>
              <a:rPr lang="zh-CN" altLang="en-US" dirty="0">
                <a:cs typeface="Times New Roman" panose="02020603050405020304" pitchFamily="18" charset="0"/>
              </a:rPr>
              <a:t>，用于</a:t>
            </a:r>
            <a:endParaRPr lang="en-US" altLang="zh-CN" dirty="0">
              <a:cs typeface="Times New Roman" panose="02020603050405020304" pitchFamily="18" charset="0"/>
            </a:endParaRPr>
          </a:p>
          <a:p>
            <a:pPr lvl="1"/>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不同变量类型之间的转换，例如</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short</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int</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int</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double</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等</a:t>
            </a:r>
            <a:endParaRPr lang="zh-CN" altLang="zh-CN" sz="2800" dirty="0">
              <a:effectLst/>
              <a:latin typeface="微软雅黑" panose="020B0503020204020204" pitchFamily="34" charset="-122"/>
              <a:ea typeface="微软雅黑" panose="020B0503020204020204" pitchFamily="34" charset="-122"/>
              <a:cs typeface="宋体" panose="02010600030101010101" pitchFamily="2" charset="-122"/>
            </a:endParaRPr>
          </a:p>
          <a:p>
            <a:pPr lvl="1"/>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void</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指针和具体类型指针之间的转换，例如</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void *</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int *</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char *</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sz="2800" dirty="0">
                <a:effectLst/>
                <a:latin typeface="微软雅黑" panose="020B0503020204020204" pitchFamily="34" charset="-122"/>
                <a:ea typeface="微软雅黑" panose="020B0503020204020204" pitchFamily="34" charset="-122"/>
                <a:cs typeface="宋体" panose="02010600030101010101" pitchFamily="2" charset="-122"/>
              </a:rPr>
              <a:t>void *</a:t>
            </a:r>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等</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有转换构造函数或者类型转换函数的类与其它类型之间的转换</a:t>
            </a:r>
            <a:endParaRPr lang="zh-CN" altLang="en-US" dirty="0">
              <a:latin typeface="微软雅黑" panose="020B0503020204020204" pitchFamily="34" charset="-122"/>
              <a:ea typeface="微软雅黑" panose="020B0503020204020204" pitchFamily="34" charset="-122"/>
            </a:endParaRPr>
          </a:p>
          <a:p>
            <a:endParaRPr lang="en-US" altLang="zh-CN" dirty="0">
              <a:cs typeface="Times New Roman" panose="02020603050405020304" pitchFamily="18" charset="0"/>
            </a:endParaRPr>
          </a:p>
          <a:p>
            <a:r>
              <a:rPr lang="en-US" altLang="zh-CN" sz="2800" dirty="0" err="1">
                <a:effectLst/>
                <a:cs typeface="宋体" panose="02010600030101010101" pitchFamily="2" charset="-122"/>
              </a:rPr>
              <a:t>static_cast</a:t>
            </a:r>
            <a:r>
              <a:rPr lang="zh-CN" altLang="zh-CN" sz="2800" dirty="0">
                <a:effectLst/>
                <a:cs typeface="Times New Roman" panose="02020603050405020304" pitchFamily="18" charset="0"/>
              </a:rPr>
              <a:t>不能用于无关类型之间的转换</a:t>
            </a:r>
            <a:endParaRPr lang="en-US" altLang="zh-CN" sz="2800" dirty="0">
              <a:effectLst/>
              <a:cs typeface="Times New Roman" panose="02020603050405020304" pitchFamily="18" charset="0"/>
            </a:endParaRPr>
          </a:p>
          <a:p>
            <a:pPr lvl="1"/>
            <a:r>
              <a:rPr lang="en-US" altLang="zh-CN" sz="2400" dirty="0">
                <a:effectLst/>
                <a:latin typeface="微软雅黑" panose="020B0503020204020204" pitchFamily="34" charset="-122"/>
                <a:ea typeface="微软雅黑" panose="020B0503020204020204" pitchFamily="34" charset="-122"/>
                <a:cs typeface="宋体" panose="02010600030101010101" pitchFamily="2" charset="-122"/>
              </a:rPr>
              <a:t>int *</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sz="2400" dirty="0">
                <a:effectLst/>
                <a:latin typeface="微软雅黑" panose="020B0503020204020204" pitchFamily="34" charset="-122"/>
                <a:ea typeface="微软雅黑" panose="020B0503020204020204" pitchFamily="34" charset="-122"/>
                <a:cs typeface="宋体" panose="02010600030101010101" pitchFamily="2" charset="-122"/>
              </a:rPr>
              <a:t>double *</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effectLst/>
                <a:latin typeface="微软雅黑" panose="020B0503020204020204" pitchFamily="34" charset="-122"/>
                <a:ea typeface="微软雅黑" panose="020B0503020204020204" pitchFamily="34" charset="-122"/>
                <a:cs typeface="宋体" panose="02010600030101010101" pitchFamily="2" charset="-122"/>
              </a:rPr>
              <a:t>Inst *</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转</a:t>
            </a:r>
            <a:r>
              <a:rPr lang="en-US" altLang="zh-CN" sz="2400" dirty="0">
                <a:effectLst/>
                <a:latin typeface="微软雅黑" panose="020B0503020204020204" pitchFamily="34" charset="-122"/>
                <a:ea typeface="微软雅黑" panose="020B0503020204020204" pitchFamily="34" charset="-122"/>
                <a:cs typeface="宋体" panose="02010600030101010101" pitchFamily="2" charset="-122"/>
              </a:rPr>
              <a:t>int *</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等</a:t>
            </a:r>
            <a:endPar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lvl="1"/>
            <a:r>
              <a:rPr lang="en-US" altLang="zh-CN" sz="2400" dirty="0">
                <a:effectLst/>
                <a:latin typeface="微软雅黑" panose="020B0503020204020204" pitchFamily="34" charset="-122"/>
                <a:ea typeface="微软雅黑" panose="020B0503020204020204" pitchFamily="34" charset="-122"/>
                <a:cs typeface="宋体" panose="02010600030101010101" pitchFamily="2" charset="-122"/>
              </a:rPr>
              <a:t>int</a:t>
            </a:r>
            <a:r>
              <a:rPr lang="zh-CN"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和指针之间的转换</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60025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9F508-6213-47AC-8249-A061760B413F}"/>
              </a:ext>
            </a:extLst>
          </p:cNvPr>
          <p:cNvSpPr>
            <a:spLocks noGrp="1"/>
          </p:cNvSpPr>
          <p:nvPr>
            <p:ph type="title"/>
          </p:nvPr>
        </p:nvSpPr>
        <p:spPr/>
        <p:txBody>
          <a:bodyPr/>
          <a:lstStyle/>
          <a:p>
            <a:r>
              <a:rPr lang="zh-CN" altLang="en-US" dirty="0"/>
              <a:t>类型转换举例</a:t>
            </a:r>
          </a:p>
        </p:txBody>
      </p:sp>
      <p:sp>
        <p:nvSpPr>
          <p:cNvPr id="3" name="内容占位符 2">
            <a:extLst>
              <a:ext uri="{FF2B5EF4-FFF2-40B4-BE49-F238E27FC236}">
                <a16:creationId xmlns:a16="http://schemas.microsoft.com/office/drawing/2014/main" id="{6B047C81-9A2A-4C3E-BDB2-9DE84772D71C}"/>
              </a:ext>
            </a:extLst>
          </p:cNvPr>
          <p:cNvSpPr>
            <a:spLocks noGrp="1"/>
          </p:cNvSpPr>
          <p:nvPr>
            <p:ph idx="1"/>
          </p:nvPr>
        </p:nvSpPr>
        <p:spPr>
          <a:xfrm>
            <a:off x="488886" y="996696"/>
            <a:ext cx="11703114" cy="5724779"/>
          </a:xfrm>
        </p:spPr>
        <p:txBody>
          <a:bodyPr>
            <a:noAutofit/>
          </a:bodyPr>
          <a:lstStyle/>
          <a:p>
            <a:pPr marL="0" indent="0" algn="just">
              <a:buNone/>
            </a:pPr>
            <a:r>
              <a:rPr lang="en-US" altLang="zh-CN" sz="1800" kern="100" dirty="0">
                <a:effectLst/>
                <a:cs typeface="Times New Roman" panose="02020603050405020304" pitchFamily="18" charset="0"/>
              </a:rPr>
              <a:t>int main(){</a:t>
            </a:r>
            <a:endParaRPr lang="zh-CN" altLang="zh-CN" sz="1800" kern="100" dirty="0">
              <a:effectLst/>
              <a:cs typeface="Times New Roman" panose="02020603050405020304" pitchFamily="18" charset="0"/>
            </a:endParaRPr>
          </a:p>
          <a:p>
            <a:pPr marL="0" indent="0" algn="just">
              <a:buNone/>
            </a:pPr>
            <a:r>
              <a:rPr lang="en-US" altLang="zh-CN" sz="1800" kern="100" dirty="0">
                <a:cs typeface="Times New Roman" panose="02020603050405020304" pitchFamily="18" charset="0"/>
              </a:rPr>
              <a:t>	</a:t>
            </a:r>
            <a:r>
              <a:rPr lang="en-US" altLang="zh-CN" sz="1800" kern="100">
                <a:effectLst/>
                <a:cs typeface="Times New Roman" panose="02020603050405020304" pitchFamily="18" charset="0"/>
              </a:rPr>
              <a:t>int </a:t>
            </a:r>
            <a:r>
              <a:rPr lang="en-US" altLang="zh-CN" sz="1800" kern="100" dirty="0">
                <a:effectLst/>
                <a:cs typeface="Times New Roman" panose="02020603050405020304" pitchFamily="18" charset="0"/>
              </a:rPr>
              <a:t>m = 0xffd7;</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long n = </a:t>
            </a:r>
            <a:r>
              <a:rPr lang="en-US" altLang="zh-CN" sz="1800" kern="100" dirty="0" err="1">
                <a:effectLst/>
                <a:cs typeface="Times New Roman" panose="02020603050405020304" pitchFamily="18" charset="0"/>
              </a:rPr>
              <a:t>static_cast</a:t>
            </a:r>
            <a:r>
              <a:rPr lang="en-US" altLang="zh-CN" sz="1800" kern="100" dirty="0">
                <a:effectLst/>
                <a:cs typeface="Times New Roman" panose="02020603050405020304" pitchFamily="18" charset="0"/>
              </a:rPr>
              <a:t>&lt;long&gt;(m);  			// </a:t>
            </a:r>
            <a:r>
              <a:rPr lang="zh-CN" altLang="zh-CN" sz="1800" kern="100" dirty="0">
                <a:effectLst/>
                <a:cs typeface="Times New Roman" panose="02020603050405020304" pitchFamily="18" charset="0"/>
              </a:rPr>
              <a:t>宽转换，没有信息丢失</a:t>
            </a:r>
          </a:p>
          <a:p>
            <a:pPr marL="0" indent="0" algn="just">
              <a:buNone/>
            </a:pPr>
            <a:r>
              <a:rPr lang="en-US" altLang="zh-CN" sz="1800" kern="100" dirty="0">
                <a:effectLst/>
                <a:cs typeface="Times New Roman" panose="02020603050405020304" pitchFamily="18" charset="0"/>
              </a:rPr>
              <a:t>	char </a:t>
            </a:r>
            <a:r>
              <a:rPr lang="en-US" altLang="zh-CN" sz="1800" kern="100" dirty="0" err="1">
                <a:effectLst/>
                <a:cs typeface="Times New Roman" panose="02020603050405020304" pitchFamily="18" charset="0"/>
              </a:rPr>
              <a:t>ch</a:t>
            </a:r>
            <a:r>
              <a:rPr lang="en-US" altLang="zh-CN" sz="1800" kern="100" dirty="0">
                <a:effectLst/>
                <a:cs typeface="Times New Roman" panose="02020603050405020304" pitchFamily="18" charset="0"/>
              </a:rPr>
              <a:t> = </a:t>
            </a:r>
            <a:r>
              <a:rPr lang="en-US" altLang="zh-CN" sz="1800" kern="100" dirty="0" err="1">
                <a:effectLst/>
                <a:cs typeface="Times New Roman" panose="02020603050405020304" pitchFamily="18" charset="0"/>
              </a:rPr>
              <a:t>static_cast</a:t>
            </a:r>
            <a:r>
              <a:rPr lang="en-US" altLang="zh-CN" sz="1800" kern="100" dirty="0">
                <a:effectLst/>
                <a:cs typeface="Times New Roman" panose="02020603050405020304" pitchFamily="18" charset="0"/>
              </a:rPr>
              <a:t>&lt;char&gt;(m); 			// </a:t>
            </a:r>
            <a:r>
              <a:rPr lang="zh-CN" altLang="zh-CN" sz="1800" kern="100" dirty="0">
                <a:effectLst/>
                <a:cs typeface="Times New Roman" panose="02020603050405020304" pitchFamily="18" charset="0"/>
              </a:rPr>
              <a:t>窄转换，可能会丢失信息</a:t>
            </a:r>
          </a:p>
          <a:p>
            <a:pPr marL="0" indent="0" algn="just">
              <a:buNone/>
            </a:pPr>
            <a:r>
              <a:rPr lang="en-US" altLang="zh-CN" sz="1800" kern="100" dirty="0">
                <a:effectLst/>
                <a:cs typeface="Times New Roman" panose="02020603050405020304" pitchFamily="18" charset="0"/>
              </a:rPr>
              <a:t>	int *p1 = </a:t>
            </a:r>
            <a:r>
              <a:rPr lang="en-US" altLang="zh-CN" sz="1800" kern="100" dirty="0" err="1">
                <a:cs typeface="Times New Roman" panose="02020603050405020304" pitchFamily="18" charset="0"/>
              </a:rPr>
              <a:t>static</a:t>
            </a:r>
            <a:r>
              <a:rPr lang="en-US" altLang="zh-CN" sz="1800" kern="100" dirty="0" err="1">
                <a:effectLst/>
                <a:cs typeface="Times New Roman" panose="02020603050405020304" pitchFamily="18" charset="0"/>
              </a:rPr>
              <a:t>_cast</a:t>
            </a:r>
            <a:r>
              <a:rPr lang="en-US" altLang="zh-CN" sz="1800" kern="100" dirty="0">
                <a:effectLst/>
                <a:cs typeface="Times New Roman" panose="02020603050405020304" pitchFamily="18" charset="0"/>
              </a:rPr>
              <a:t>&lt;int*&gt;(malloc(10 * </a:t>
            </a:r>
            <a:r>
              <a:rPr lang="en-US" altLang="zh-CN" sz="1800" kern="100" dirty="0" err="1">
                <a:effectLst/>
                <a:cs typeface="Times New Roman" panose="02020603050405020304" pitchFamily="18" charset="0"/>
              </a:rPr>
              <a:t>sizeof</a:t>
            </a:r>
            <a:r>
              <a:rPr lang="en-US" altLang="zh-CN" sz="1800" kern="100" dirty="0">
                <a:effectLst/>
                <a:cs typeface="Times New Roman" panose="02020603050405020304" pitchFamily="18" charset="0"/>
              </a:rPr>
              <a:t>(</a:t>
            </a:r>
            <a:r>
              <a:rPr lang="en-US" altLang="zh-CN" sz="1800" kern="100">
                <a:effectLst/>
                <a:cs typeface="Times New Roman" panose="02020603050405020304" pitchFamily="18" charset="0"/>
              </a:rPr>
              <a:t>int)));</a:t>
            </a:r>
            <a:r>
              <a:rPr lang="en-US" altLang="zh-CN" sz="1800" kern="100">
                <a:cs typeface="Times New Roman" panose="02020603050405020304" pitchFamily="18" charset="0"/>
              </a:rPr>
              <a:t>	</a:t>
            </a:r>
            <a:r>
              <a:rPr lang="en-US" altLang="zh-CN" sz="1800" kern="100">
                <a:effectLst/>
                <a:cs typeface="Times New Roman" panose="02020603050405020304" pitchFamily="18" charset="0"/>
              </a:rPr>
              <a:t>// </a:t>
            </a:r>
            <a:r>
              <a:rPr lang="zh-CN" altLang="zh-CN" sz="1800" kern="100" dirty="0">
                <a:effectLst/>
                <a:cs typeface="Times New Roman" panose="02020603050405020304" pitchFamily="18" charset="0"/>
              </a:rPr>
              <a:t>将</a:t>
            </a:r>
            <a:r>
              <a:rPr lang="en-US" altLang="zh-CN" sz="1800" kern="100" dirty="0">
                <a:effectLst/>
                <a:cs typeface="Times New Roman" panose="02020603050405020304" pitchFamily="18" charset="0"/>
              </a:rPr>
              <a:t>void</a:t>
            </a:r>
            <a:r>
              <a:rPr lang="zh-CN" altLang="zh-CN" sz="1800" kern="100" dirty="0">
                <a:effectLst/>
                <a:cs typeface="Times New Roman" panose="02020603050405020304" pitchFamily="18" charset="0"/>
              </a:rPr>
              <a:t>指针转换为具体类型指针</a:t>
            </a:r>
          </a:p>
          <a:p>
            <a:pPr marL="0" indent="0" algn="just">
              <a:buNone/>
            </a:pPr>
            <a:r>
              <a:rPr lang="en-US" altLang="zh-CN" sz="1800" kern="100" dirty="0">
                <a:effectLst/>
                <a:cs typeface="Times New Roman" panose="02020603050405020304" pitchFamily="18" charset="0"/>
              </a:rPr>
              <a:t>	void *p2 = </a:t>
            </a:r>
            <a:r>
              <a:rPr lang="en-US" altLang="zh-CN" sz="1800" kern="100" dirty="0" err="1">
                <a:effectLst/>
                <a:cs typeface="Times New Roman" panose="02020603050405020304" pitchFamily="18" charset="0"/>
              </a:rPr>
              <a:t>static_cast</a:t>
            </a:r>
            <a:r>
              <a:rPr lang="en-US" altLang="zh-CN" sz="1800" kern="100" dirty="0">
                <a:effectLst/>
                <a:cs typeface="Times New Roman" panose="02020603050405020304" pitchFamily="18" charset="0"/>
              </a:rPr>
              <a:t>&lt;void*&gt;(p1); 			// </a:t>
            </a:r>
            <a:r>
              <a:rPr lang="zh-CN" altLang="zh-CN" sz="1800" kern="100" dirty="0">
                <a:effectLst/>
                <a:cs typeface="Times New Roman" panose="02020603050405020304" pitchFamily="18" charset="0"/>
              </a:rPr>
              <a:t>将具体类型指针转换为</a:t>
            </a:r>
            <a:r>
              <a:rPr lang="en-US" altLang="zh-CN" sz="1800" kern="100" dirty="0">
                <a:effectLst/>
                <a:cs typeface="Times New Roman" panose="02020603050405020304" pitchFamily="18" charset="0"/>
              </a:rPr>
              <a:t>void</a:t>
            </a:r>
            <a:r>
              <a:rPr lang="zh-CN" altLang="zh-CN" sz="1800" kern="100" dirty="0">
                <a:effectLst/>
                <a:cs typeface="Times New Roman" panose="02020603050405020304" pitchFamily="18" charset="0"/>
              </a:rPr>
              <a:t>指针</a:t>
            </a:r>
            <a:endParaRPr lang="en-US"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 </a:t>
            </a:r>
            <a:r>
              <a:rPr lang="zh-CN" altLang="zh-CN" sz="1800" kern="100" dirty="0">
                <a:effectLst/>
                <a:cs typeface="Times New Roman" panose="02020603050405020304" pitchFamily="18" charset="0"/>
              </a:rPr>
              <a:t>下面的用法是</a:t>
            </a:r>
            <a:r>
              <a:rPr lang="zh-CN" altLang="zh-CN" sz="1800" kern="100" dirty="0">
                <a:solidFill>
                  <a:srgbClr val="FF0000"/>
                </a:solidFill>
                <a:effectLst/>
                <a:cs typeface="Times New Roman" panose="02020603050405020304" pitchFamily="18" charset="0"/>
              </a:rPr>
              <a:t>错误</a:t>
            </a:r>
            <a:r>
              <a:rPr lang="zh-CN" altLang="zh-CN" sz="1800" kern="100" dirty="0">
                <a:effectLst/>
                <a:cs typeface="Times New Roman" panose="02020603050405020304" pitchFamily="18" charset="0"/>
              </a:rPr>
              <a:t>的</a:t>
            </a:r>
          </a:p>
          <a:p>
            <a:pPr marL="0" indent="0" algn="just">
              <a:buNone/>
            </a:pPr>
            <a:r>
              <a:rPr lang="en-US" altLang="zh-CN" sz="1800" kern="100" dirty="0">
                <a:effectLst/>
                <a:cs typeface="Times New Roman" panose="02020603050405020304" pitchFamily="18" charset="0"/>
              </a:rPr>
              <a:t>	// float *p3 = </a:t>
            </a:r>
            <a:r>
              <a:rPr lang="en-US" altLang="zh-CN" sz="1800" kern="100" dirty="0" err="1">
                <a:effectLst/>
                <a:cs typeface="Times New Roman" panose="02020603050405020304" pitchFamily="18" charset="0"/>
              </a:rPr>
              <a:t>static_cast</a:t>
            </a:r>
            <a:r>
              <a:rPr lang="en-US" altLang="zh-CN" sz="1800" kern="100" dirty="0">
                <a:effectLst/>
                <a:cs typeface="Times New Roman" panose="02020603050405020304" pitchFamily="18" charset="0"/>
              </a:rPr>
              <a:t>&lt;float*&gt;(p1); 	</a:t>
            </a:r>
            <a:r>
              <a:rPr lang="en-US" altLang="zh-CN" sz="1800" kern="100">
                <a:effectLst/>
                <a:cs typeface="Times New Roman" panose="02020603050405020304" pitchFamily="18" charset="0"/>
              </a:rPr>
              <a:t>		// </a:t>
            </a:r>
            <a:r>
              <a:rPr lang="zh-CN" altLang="zh-CN" sz="1800" kern="100" dirty="0">
                <a:effectLst/>
                <a:cs typeface="Times New Roman" panose="02020603050405020304" pitchFamily="18" charset="0"/>
              </a:rPr>
              <a:t>不能在两个具体类型的指针之间转换</a:t>
            </a:r>
          </a:p>
          <a:p>
            <a:pPr marL="0" indent="0" algn="just">
              <a:buNone/>
            </a:pPr>
            <a:r>
              <a:rPr lang="en-US" altLang="zh-CN" sz="1800" kern="100" dirty="0">
                <a:effectLst/>
                <a:cs typeface="Times New Roman" panose="02020603050405020304" pitchFamily="18" charset="0"/>
              </a:rPr>
              <a:t>	// float * p34 = </a:t>
            </a:r>
            <a:r>
              <a:rPr lang="en-US" altLang="zh-CN" sz="1800" kern="100" dirty="0" err="1">
                <a:effectLst/>
                <a:cs typeface="Times New Roman" panose="02020603050405020304" pitchFamily="18" charset="0"/>
              </a:rPr>
              <a:t>static_cast</a:t>
            </a:r>
            <a:r>
              <a:rPr lang="en-US" altLang="zh-CN" sz="1800" kern="100" dirty="0">
                <a:effectLst/>
                <a:cs typeface="Times New Roman" panose="02020603050405020304" pitchFamily="18" charset="0"/>
              </a:rPr>
              <a:t>&lt;float*&gt;(100); 		// </a:t>
            </a:r>
            <a:r>
              <a:rPr lang="zh-CN" altLang="zh-CN" sz="1800" kern="100" dirty="0">
                <a:effectLst/>
                <a:cs typeface="Times New Roman" panose="02020603050405020304" pitchFamily="18" charset="0"/>
              </a:rPr>
              <a:t>不能将整数转换为指针类型</a:t>
            </a:r>
          </a:p>
          <a:p>
            <a:pPr marL="0" indent="0" algn="just">
              <a:buNone/>
            </a:pP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cout</a:t>
            </a:r>
            <a:r>
              <a:rPr lang="en-US" altLang="zh-CN" sz="1800" kern="100" dirty="0">
                <a:effectLst/>
                <a:cs typeface="Times New Roman" panose="02020603050405020304" pitchFamily="18" charset="0"/>
              </a:rPr>
              <a:t> &lt;&lt; m &lt;&lt; </a:t>
            </a:r>
            <a:r>
              <a:rPr lang="en-US" altLang="zh-CN" sz="1800" kern="100" dirty="0" err="1">
                <a:effectLst/>
                <a:cs typeface="Times New Roman" panose="02020603050405020304" pitchFamily="18" charset="0"/>
              </a:rPr>
              <a:t>endl</a:t>
            </a:r>
            <a:r>
              <a:rPr lang="en-US" altLang="zh-CN" sz="1800" kern="100" dirty="0">
                <a:effectLst/>
                <a:cs typeface="Times New Roman" panose="02020603050405020304" pitchFamily="18" charset="0"/>
              </a:rPr>
              <a:t>;					</a:t>
            </a:r>
            <a:r>
              <a:rPr lang="en-US" altLang="zh-CN" sz="1800" kern="100" dirty="0">
                <a:cs typeface="Times New Roman" panose="02020603050405020304" pitchFamily="18" charset="0"/>
              </a:rPr>
              <a:t>// 65335</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cout</a:t>
            </a:r>
            <a:r>
              <a:rPr lang="en-US" altLang="zh-CN" sz="1800" kern="100" dirty="0">
                <a:effectLst/>
                <a:cs typeface="Times New Roman" panose="02020603050405020304" pitchFamily="18" charset="0"/>
              </a:rPr>
              <a:t> &lt;&lt; </a:t>
            </a:r>
            <a:r>
              <a:rPr lang="en-US" altLang="zh-CN" sz="1800" kern="100" dirty="0" err="1">
                <a:effectLst/>
                <a:cs typeface="Times New Roman" panose="02020603050405020304" pitchFamily="18" charset="0"/>
              </a:rPr>
              <a:t>ch</a:t>
            </a:r>
            <a:r>
              <a:rPr lang="en-US" altLang="zh-CN" sz="1800" kern="100" dirty="0">
                <a:effectLst/>
                <a:cs typeface="Times New Roman" panose="02020603050405020304" pitchFamily="18" charset="0"/>
              </a:rPr>
              <a:t> &lt;&lt; </a:t>
            </a:r>
            <a:r>
              <a:rPr lang="en-US" altLang="zh-CN" sz="1800" kern="100" dirty="0" err="1">
                <a:effectLst/>
                <a:cs typeface="Times New Roman" panose="02020603050405020304" pitchFamily="18" charset="0"/>
              </a:rPr>
              <a:t>endl</a:t>
            </a:r>
            <a:r>
              <a:rPr lang="en-US" altLang="zh-CN" sz="1800" kern="100" dirty="0">
                <a:effectLst/>
                <a:cs typeface="Times New Roman" panose="02020603050405020304" pitchFamily="18" charset="0"/>
              </a:rPr>
              <a:t>;					// 7</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cout</a:t>
            </a:r>
            <a:r>
              <a:rPr lang="en-US" altLang="zh-CN" sz="1800" kern="100" dirty="0">
                <a:effectLst/>
                <a:cs typeface="Times New Roman" panose="02020603050405020304" pitchFamily="18" charset="0"/>
              </a:rPr>
              <a:t> &lt;&lt; p1 &lt;&lt; </a:t>
            </a:r>
            <a:r>
              <a:rPr lang="en-US" altLang="zh-CN" sz="1800" kern="100" dirty="0" err="1">
                <a:effectLst/>
                <a:cs typeface="Times New Roman" panose="02020603050405020304" pitchFamily="18" charset="0"/>
              </a:rPr>
              <a:t>endl</a:t>
            </a:r>
            <a:r>
              <a:rPr lang="en-US" altLang="zh-CN" sz="1800" kern="100" dirty="0">
                <a:effectLst/>
                <a:cs typeface="Times New Roman" panose="02020603050405020304" pitchFamily="18" charset="0"/>
              </a:rPr>
              <a:t>;					</a:t>
            </a:r>
            <a:r>
              <a:rPr lang="en-US" altLang="zh-CN" sz="1800" kern="100" dirty="0">
                <a:cs typeface="Times New Roman" panose="02020603050405020304" pitchFamily="18" charset="0"/>
              </a:rPr>
              <a:t>//</a:t>
            </a:r>
            <a:r>
              <a:rPr lang="zh-CN" altLang="en-US" sz="1800" kern="100" dirty="0">
                <a:cs typeface="Times New Roman" panose="02020603050405020304" pitchFamily="18" charset="0"/>
              </a:rPr>
              <a:t> </a:t>
            </a:r>
            <a:r>
              <a:rPr lang="en-US" altLang="zh-CN" sz="1800" kern="100" dirty="0">
                <a:effectLst/>
                <a:cs typeface="Times New Roman" panose="02020603050405020304" pitchFamily="18" charset="0"/>
              </a:rPr>
              <a:t>0x5614372972b0</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a:t>
            </a:r>
            <a:r>
              <a:rPr lang="en-US" altLang="zh-CN" sz="1800" kern="100" dirty="0" err="1">
                <a:effectLst/>
                <a:cs typeface="Times New Roman" panose="02020603050405020304" pitchFamily="18" charset="0"/>
              </a:rPr>
              <a:t>cout</a:t>
            </a:r>
            <a:r>
              <a:rPr lang="en-US" altLang="zh-CN" sz="1800" kern="100" dirty="0">
                <a:effectLst/>
                <a:cs typeface="Times New Roman" panose="02020603050405020304" pitchFamily="18" charset="0"/>
              </a:rPr>
              <a:t> &lt;&lt; p2 &lt;&lt; </a:t>
            </a:r>
            <a:r>
              <a:rPr lang="en-US" altLang="zh-CN" sz="1800" kern="100" dirty="0" err="1">
                <a:effectLst/>
                <a:cs typeface="Times New Roman" panose="02020603050405020304" pitchFamily="18" charset="0"/>
              </a:rPr>
              <a:t>endl</a:t>
            </a:r>
            <a:r>
              <a:rPr lang="en-US" altLang="zh-CN" sz="1800" kern="100" dirty="0">
                <a:effectLst/>
                <a:cs typeface="Times New Roman" panose="02020603050405020304" pitchFamily="18" charset="0"/>
              </a:rPr>
              <a:t>;					// 0x5614372972b0</a:t>
            </a:r>
            <a:endParaRPr lang="zh-CN" altLang="zh-CN" sz="1800" kern="100" dirty="0">
              <a:effectLst/>
              <a:cs typeface="Times New Roman" panose="02020603050405020304" pitchFamily="18" charset="0"/>
            </a:endParaRPr>
          </a:p>
          <a:p>
            <a:pPr marL="0" indent="0" algn="just">
              <a:buNone/>
            </a:pPr>
            <a:r>
              <a:rPr lang="en-US" altLang="zh-CN" sz="1800" kern="100" dirty="0">
                <a:effectLst/>
                <a:cs typeface="Times New Roman" panose="02020603050405020304" pitchFamily="18" charset="0"/>
              </a:rPr>
              <a:t>	return 0;</a:t>
            </a:r>
            <a:r>
              <a:rPr lang="en-US" altLang="zh-CN" sz="1800" dirty="0">
                <a:effectLst/>
                <a:cs typeface="Times New Roman" panose="02020603050405020304" pitchFamily="18" charset="0"/>
              </a:rPr>
              <a:t>}</a:t>
            </a:r>
            <a:endParaRPr lang="zh-CN" altLang="en-US" sz="1800" dirty="0"/>
          </a:p>
        </p:txBody>
      </p:sp>
    </p:spTree>
    <p:extLst>
      <p:ext uri="{BB962C8B-B14F-4D97-AF65-F5344CB8AC3E}">
        <p14:creationId xmlns:p14="http://schemas.microsoft.com/office/powerpoint/2010/main" val="3691957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E6AE1-DDF8-4994-8698-9E807B4B1FE5}"/>
              </a:ext>
            </a:extLst>
          </p:cNvPr>
          <p:cNvSpPr>
            <a:spLocks noGrp="1"/>
          </p:cNvSpPr>
          <p:nvPr>
            <p:ph type="title"/>
          </p:nvPr>
        </p:nvSpPr>
        <p:spPr/>
        <p:txBody>
          <a:bodyPr/>
          <a:lstStyle/>
          <a:p>
            <a:r>
              <a:rPr lang="en-US" altLang="zh-CN" dirty="0" err="1"/>
              <a:t>dynamic_cast</a:t>
            </a:r>
            <a:endParaRPr lang="zh-CN" altLang="en-US" dirty="0"/>
          </a:p>
        </p:txBody>
      </p:sp>
      <p:sp>
        <p:nvSpPr>
          <p:cNvPr id="3" name="内容占位符 2">
            <a:extLst>
              <a:ext uri="{FF2B5EF4-FFF2-40B4-BE49-F238E27FC236}">
                <a16:creationId xmlns:a16="http://schemas.microsoft.com/office/drawing/2014/main" id="{4B069BF5-C0F0-46F8-B740-D39F3B6A6F0F}"/>
              </a:ext>
            </a:extLst>
          </p:cNvPr>
          <p:cNvSpPr>
            <a:spLocks noGrp="1"/>
          </p:cNvSpPr>
          <p:nvPr>
            <p:ph idx="1"/>
          </p:nvPr>
        </p:nvSpPr>
        <p:spPr>
          <a:xfrm>
            <a:off x="488887" y="1249378"/>
            <a:ext cx="11171976" cy="5608622"/>
          </a:xfrm>
        </p:spPr>
        <p:txBody>
          <a:bodyPr>
            <a:normAutofit lnSpcReduction="10000"/>
          </a:bodyPr>
          <a:lstStyle/>
          <a:p>
            <a:r>
              <a:rPr lang="zh-CN" altLang="zh-CN" sz="2800" dirty="0">
                <a:effectLst/>
                <a:cs typeface="Times New Roman" panose="02020603050405020304" pitchFamily="18" charset="0"/>
              </a:rPr>
              <a:t>和</a:t>
            </a:r>
            <a:r>
              <a:rPr lang="en-US" altLang="zh-CN" sz="2800" dirty="0" err="1">
                <a:effectLst/>
                <a:cs typeface="宋体" panose="02010600030101010101" pitchFamily="2" charset="-122"/>
              </a:rPr>
              <a:t>static_cast</a:t>
            </a:r>
            <a:r>
              <a:rPr lang="zh-CN" altLang="zh-CN" sz="2800" dirty="0">
                <a:effectLst/>
                <a:cs typeface="Times New Roman" panose="02020603050405020304" pitchFamily="18" charset="0"/>
              </a:rPr>
              <a:t>一样，</a:t>
            </a:r>
            <a:r>
              <a:rPr lang="en-US" altLang="zh-CN" sz="2800" dirty="0" err="1">
                <a:effectLst/>
                <a:cs typeface="宋体" panose="02010600030101010101" pitchFamily="2" charset="-122"/>
              </a:rPr>
              <a:t>dynamic_cast</a:t>
            </a:r>
            <a:r>
              <a:rPr lang="zh-CN" altLang="zh-CN" sz="2800" dirty="0">
                <a:effectLst/>
                <a:cs typeface="Times New Roman" panose="02020603050405020304" pitchFamily="18" charset="0"/>
              </a:rPr>
              <a:t>用于类型的转换</a:t>
            </a:r>
            <a:endParaRPr lang="en-US" altLang="zh-CN" sz="2800" dirty="0">
              <a:effectLst/>
              <a:cs typeface="Times New Roman" panose="02020603050405020304" pitchFamily="18" charset="0"/>
            </a:endParaRPr>
          </a:p>
          <a:p>
            <a:endParaRPr lang="en-US" altLang="zh-CN" dirty="0">
              <a:cs typeface="Times New Roman" panose="02020603050405020304" pitchFamily="18" charset="0"/>
            </a:endParaRPr>
          </a:p>
          <a:p>
            <a:r>
              <a:rPr lang="en-US" altLang="zh-CN" sz="2800" dirty="0" err="1">
                <a:effectLst/>
                <a:cs typeface="宋体" panose="02010600030101010101" pitchFamily="2" charset="-122"/>
              </a:rPr>
              <a:t>dynamic_cast</a:t>
            </a:r>
            <a:r>
              <a:rPr lang="zh-CN" altLang="zh-CN" sz="2800" dirty="0">
                <a:effectLst/>
                <a:cs typeface="Times New Roman" panose="02020603050405020304" pitchFamily="18" charset="0"/>
              </a:rPr>
              <a:t>可以用于基类和派生类指针之间的相互转换</a:t>
            </a:r>
            <a:endParaRPr lang="en-US" altLang="zh-CN" sz="2800" dirty="0">
              <a:effectLst/>
              <a:cs typeface="Times New Roman" panose="02020603050405020304" pitchFamily="18" charset="0"/>
            </a:endParaRPr>
          </a:p>
          <a:p>
            <a:pPr lvl="1"/>
            <a:r>
              <a:rPr lang="zh-CN" altLang="zh-CN" sz="2800" dirty="0">
                <a:latin typeface="微软雅黑" panose="020B0503020204020204" pitchFamily="34" charset="-122"/>
                <a:ea typeface="微软雅黑" panose="020B0503020204020204" pitchFamily="34" charset="-122"/>
                <a:cs typeface="Times New Roman" panose="02020603050405020304" pitchFamily="18" charset="0"/>
              </a:rPr>
              <a:t>将派生类对象赋值给赋值给基类引用称为向上转型</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反之称为向下转型</a:t>
            </a: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zh-CN" sz="2800" dirty="0">
                <a:effectLst/>
                <a:latin typeface="微软雅黑" panose="020B0503020204020204" pitchFamily="34" charset="-122"/>
                <a:ea typeface="微软雅黑" panose="020B0503020204020204" pitchFamily="34" charset="-122"/>
                <a:cs typeface="Times New Roman" panose="02020603050405020304" pitchFamily="18" charset="0"/>
              </a:rPr>
              <a:t>并且能够检查类型是否符合转换</a:t>
            </a:r>
            <a:endParaRPr lang="en-US" altLang="zh-CN" sz="2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lvl="1"/>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cs typeface="Times New Roman" panose="02020603050405020304" pitchFamily="18" charset="0"/>
              </a:rPr>
              <a:t>语法形式</a:t>
            </a:r>
            <a:endParaRPr lang="en-US" altLang="zh-CN" sz="2800" dirty="0">
              <a:effectLst/>
              <a:cs typeface="Times New Roman" panose="02020603050405020304" pitchFamily="18" charset="0"/>
            </a:endParaRPr>
          </a:p>
          <a:p>
            <a:pPr marL="0" indent="0">
              <a:buNone/>
            </a:pPr>
            <a:r>
              <a:rPr lang="en-US" altLang="zh-CN" sz="2800" dirty="0">
                <a:effectLst/>
                <a:cs typeface="Times New Roman" panose="02020603050405020304" pitchFamily="18" charset="0"/>
              </a:rPr>
              <a:t>	</a:t>
            </a:r>
            <a:r>
              <a:rPr lang="en-US" altLang="zh-CN" sz="2800" dirty="0" err="1">
                <a:effectLst/>
                <a:cs typeface="宋体" panose="02010600030101010101" pitchFamily="2" charset="-122"/>
              </a:rPr>
              <a:t>dynamic_cast</a:t>
            </a:r>
            <a:r>
              <a:rPr lang="en-US" altLang="zh-CN" sz="2800" dirty="0">
                <a:effectLst/>
                <a:cs typeface="宋体" panose="02010600030101010101" pitchFamily="2" charset="-122"/>
              </a:rPr>
              <a:t> &lt; new-type &gt; ( expression )</a:t>
            </a:r>
          </a:p>
          <a:p>
            <a:pPr marL="0" indent="0">
              <a:buNone/>
            </a:pPr>
            <a:endParaRPr lang="en-US" altLang="zh-CN" dirty="0">
              <a:cs typeface="Times New Roman" panose="02020603050405020304" pitchFamily="18" charset="0"/>
            </a:endParaRPr>
          </a:p>
          <a:p>
            <a:pPr marL="0" indent="0">
              <a:buNone/>
            </a:pPr>
            <a:r>
              <a:rPr lang="en-US" altLang="zh-CN" sz="2800" dirty="0">
                <a:effectLst/>
              </a:rPr>
              <a:t>new-type</a:t>
            </a:r>
            <a:r>
              <a:rPr lang="zh-CN" altLang="zh-CN" sz="2800" dirty="0">
                <a:effectLst/>
                <a:cs typeface="Times New Roman" panose="02020603050405020304" pitchFamily="18" charset="0"/>
              </a:rPr>
              <a:t>和</a:t>
            </a:r>
            <a:r>
              <a:rPr lang="en-US" altLang="zh-CN" sz="2800" dirty="0">
                <a:effectLst/>
              </a:rPr>
              <a:t>expression</a:t>
            </a:r>
            <a:r>
              <a:rPr lang="zh-CN" altLang="zh-CN" sz="2800" dirty="0">
                <a:effectLst/>
                <a:cs typeface="Times New Roman" panose="02020603050405020304" pitchFamily="18" charset="0"/>
              </a:rPr>
              <a:t>必须同时是指针类型或者引用类型</a:t>
            </a:r>
            <a:endParaRPr lang="en-US" altLang="zh-CN" sz="2800" dirty="0">
              <a:effectLst/>
              <a:cs typeface="Times New Roman" panose="02020603050405020304" pitchFamily="18" charset="0"/>
            </a:endParaRPr>
          </a:p>
          <a:p>
            <a:pPr marL="0" indent="0">
              <a:buNone/>
            </a:pPr>
            <a:r>
              <a:rPr lang="zh-CN" altLang="zh-CN" sz="2800" dirty="0">
                <a:effectLst/>
                <a:cs typeface="Times New Roman" panose="02020603050405020304" pitchFamily="18" charset="0"/>
              </a:rPr>
              <a:t>即</a:t>
            </a:r>
            <a:r>
              <a:rPr lang="en-US" altLang="zh-CN" sz="2800" dirty="0" err="1">
                <a:effectLst/>
              </a:rPr>
              <a:t>dynamic_cast</a:t>
            </a:r>
            <a:r>
              <a:rPr lang="zh-CN" altLang="zh-CN" sz="2800" dirty="0">
                <a:effectLst/>
                <a:cs typeface="Times New Roman" panose="02020603050405020304" pitchFamily="18" charset="0"/>
              </a:rPr>
              <a:t>只能转换指针类型和引用类型。</a:t>
            </a:r>
            <a:endParaRPr lang="zh-CN" altLang="en-US" dirty="0"/>
          </a:p>
          <a:p>
            <a:pPr marL="0" indent="0">
              <a:buNone/>
            </a:pPr>
            <a:endParaRPr lang="en-US" altLang="zh-CN" sz="2800" dirty="0">
              <a:effectLst/>
              <a:cs typeface="Times New Roman" panose="02020603050405020304" pitchFamily="18" charset="0"/>
            </a:endParaRPr>
          </a:p>
        </p:txBody>
      </p:sp>
    </p:spTree>
    <p:extLst>
      <p:ext uri="{BB962C8B-B14F-4D97-AF65-F5344CB8AC3E}">
        <p14:creationId xmlns:p14="http://schemas.microsoft.com/office/powerpoint/2010/main" val="2187165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E6AE1-DDF8-4994-8698-9E807B4B1FE5}"/>
              </a:ext>
            </a:extLst>
          </p:cNvPr>
          <p:cNvSpPr>
            <a:spLocks noGrp="1"/>
          </p:cNvSpPr>
          <p:nvPr>
            <p:ph type="title"/>
          </p:nvPr>
        </p:nvSpPr>
        <p:spPr/>
        <p:txBody>
          <a:bodyPr/>
          <a:lstStyle/>
          <a:p>
            <a:r>
              <a:rPr lang="en-US" altLang="zh-CN" dirty="0" err="1"/>
              <a:t>dynamic_cast</a:t>
            </a:r>
            <a:endParaRPr lang="zh-CN" altLang="en-US" dirty="0"/>
          </a:p>
        </p:txBody>
      </p:sp>
      <p:sp>
        <p:nvSpPr>
          <p:cNvPr id="3" name="内容占位符 2">
            <a:extLst>
              <a:ext uri="{FF2B5EF4-FFF2-40B4-BE49-F238E27FC236}">
                <a16:creationId xmlns:a16="http://schemas.microsoft.com/office/drawing/2014/main" id="{4B069BF5-C0F0-46F8-B740-D39F3B6A6F0F}"/>
              </a:ext>
            </a:extLst>
          </p:cNvPr>
          <p:cNvSpPr>
            <a:spLocks noGrp="1"/>
          </p:cNvSpPr>
          <p:nvPr>
            <p:ph idx="1"/>
          </p:nvPr>
        </p:nvSpPr>
        <p:spPr>
          <a:xfrm>
            <a:off x="488887" y="1249378"/>
            <a:ext cx="11171976" cy="5608622"/>
          </a:xfrm>
        </p:spPr>
        <p:txBody>
          <a:bodyPr>
            <a:normAutofit/>
          </a:bodyPr>
          <a:lstStyle/>
          <a:p>
            <a:pPr indent="266700"/>
            <a:r>
              <a:rPr lang="zh-CN" altLang="zh-CN" sz="2800" dirty="0">
                <a:effectLst/>
                <a:cs typeface="Times New Roman" panose="02020603050405020304" pitchFamily="18" charset="0"/>
              </a:rPr>
              <a:t>对于指针类型，如果转换失败将返回</a:t>
            </a:r>
            <a:r>
              <a:rPr lang="en-US" altLang="zh-CN" sz="2800" dirty="0">
                <a:effectLst/>
              </a:rPr>
              <a:t>NULL</a:t>
            </a:r>
          </a:p>
          <a:p>
            <a:pPr indent="266700"/>
            <a:r>
              <a:rPr lang="zh-CN" altLang="zh-CN" sz="2800" dirty="0">
                <a:effectLst/>
                <a:cs typeface="Times New Roman" panose="02020603050405020304" pitchFamily="18" charset="0"/>
              </a:rPr>
              <a:t>对于引用，如果转换失败将抛出</a:t>
            </a:r>
            <a:r>
              <a:rPr lang="en-US" altLang="zh-CN" sz="2800" dirty="0">
                <a:effectLst/>
              </a:rPr>
              <a:t>std::</a:t>
            </a:r>
            <a:r>
              <a:rPr lang="en-US" altLang="zh-CN" sz="2800" dirty="0" err="1">
                <a:effectLst/>
              </a:rPr>
              <a:t>bad_cast</a:t>
            </a:r>
            <a:r>
              <a:rPr lang="zh-CN" altLang="zh-CN" sz="2800" dirty="0">
                <a:effectLst/>
                <a:cs typeface="Times New Roman" panose="02020603050405020304" pitchFamily="18" charset="0"/>
              </a:rPr>
              <a:t>异常</a:t>
            </a:r>
            <a:endParaRPr lang="en-US" altLang="zh-CN" sz="2800" dirty="0">
              <a:effectLst/>
              <a:cs typeface="Times New Roman" panose="02020603050405020304" pitchFamily="18" charset="0"/>
            </a:endParaRPr>
          </a:p>
          <a:p>
            <a:pPr indent="266700"/>
            <a:endParaRPr lang="en-US" altLang="zh-CN" dirty="0">
              <a:cs typeface="Times New Roman" panose="02020603050405020304" pitchFamily="18" charset="0"/>
            </a:endParaRPr>
          </a:p>
          <a:p>
            <a:pPr indent="266700"/>
            <a:r>
              <a:rPr lang="zh-CN" altLang="zh-CN" sz="2800" dirty="0">
                <a:effectLst/>
                <a:cs typeface="Times New Roman" panose="02020603050405020304" pitchFamily="18" charset="0"/>
              </a:rPr>
              <a:t>向上转型时，只要待转换的两个类型之间存在继承关系，并且基类包含了虚函数就一定能转换成功</a:t>
            </a:r>
            <a:endParaRPr lang="en-US" altLang="zh-CN" sz="2800" dirty="0">
              <a:effectLst/>
              <a:cs typeface="Times New Roman" panose="02020603050405020304" pitchFamily="18" charset="0"/>
            </a:endParaRPr>
          </a:p>
          <a:p>
            <a:pPr indent="266700"/>
            <a:endParaRPr lang="en-US" altLang="zh-CN" dirty="0">
              <a:cs typeface="Times New Roman" panose="02020603050405020304" pitchFamily="18" charset="0"/>
            </a:endParaRPr>
          </a:p>
          <a:p>
            <a:pPr indent="266700"/>
            <a:r>
              <a:rPr lang="zh-CN" altLang="en-US" dirty="0">
                <a:cs typeface="Times New Roman" panose="02020603050405020304" pitchFamily="18" charset="0"/>
              </a:rPr>
              <a:t>示例</a:t>
            </a:r>
          </a:p>
          <a:p>
            <a:pPr marL="0" indent="0" algn="just">
              <a:buNone/>
            </a:pPr>
            <a:r>
              <a:rPr lang="en-US" altLang="zh-CN" sz="2400" kern="100">
                <a:effectLst/>
                <a:cs typeface="Times New Roman" panose="02020603050405020304" pitchFamily="18" charset="0"/>
              </a:rPr>
              <a:t>	Derived </a:t>
            </a:r>
            <a:r>
              <a:rPr lang="en-US" altLang="zh-CN" sz="2400" kern="100" dirty="0">
                <a:effectLst/>
                <a:cs typeface="Times New Roman" panose="02020603050405020304" pitchFamily="18" charset="0"/>
              </a:rPr>
              <a:t>*down = new Derived();</a:t>
            </a:r>
            <a:endParaRPr lang="zh-CN" altLang="zh-CN" sz="2400" kern="100" dirty="0">
              <a:effectLst/>
              <a:cs typeface="Times New Roman" panose="02020603050405020304" pitchFamily="18" charset="0"/>
            </a:endParaRPr>
          </a:p>
          <a:p>
            <a:pPr marL="0" indent="0">
              <a:buNone/>
            </a:pPr>
            <a:r>
              <a:rPr lang="en-US" altLang="zh-CN" sz="2400" dirty="0">
                <a:effectLst/>
                <a:cs typeface="Times New Roman" panose="02020603050405020304" pitchFamily="18" charset="0"/>
              </a:rPr>
              <a:t>	Base *up = </a:t>
            </a:r>
            <a:r>
              <a:rPr lang="en-US" altLang="zh-CN" sz="2400" dirty="0" err="1">
                <a:effectLst/>
                <a:cs typeface="Times New Roman" panose="02020603050405020304" pitchFamily="18" charset="0"/>
              </a:rPr>
              <a:t>dynamic_cast</a:t>
            </a:r>
            <a:r>
              <a:rPr lang="en-US" altLang="zh-CN" sz="2400" dirty="0">
                <a:effectLst/>
                <a:cs typeface="Times New Roman" panose="02020603050405020304" pitchFamily="18" charset="0"/>
              </a:rPr>
              <a:t>&lt;Base*&gt;(down);</a:t>
            </a:r>
          </a:p>
          <a:p>
            <a:pPr marL="0" indent="0">
              <a:buNone/>
            </a:pPr>
            <a:endParaRPr lang="en-US" altLang="zh-CN" sz="2400" dirty="0">
              <a:cs typeface="Times New Roman" panose="02020603050405020304" pitchFamily="18" charset="0"/>
            </a:endParaRPr>
          </a:p>
          <a:p>
            <a:pPr marL="0" indent="0">
              <a:buNone/>
            </a:pPr>
            <a:r>
              <a:rPr lang="en-US" altLang="zh-CN" sz="2400" dirty="0">
                <a:effectLst/>
                <a:cs typeface="Times New Roman" panose="02020603050405020304" pitchFamily="18" charset="0"/>
              </a:rPr>
              <a:t>	</a:t>
            </a:r>
            <a:r>
              <a:rPr lang="zh-CN" altLang="zh-CN" sz="2400" dirty="0">
                <a:effectLst/>
                <a:cs typeface="Times New Roman" panose="02020603050405020304" pitchFamily="18" charset="0"/>
              </a:rPr>
              <a:t>派生类指针</a:t>
            </a:r>
            <a:r>
              <a:rPr lang="en-US" altLang="zh-CN" sz="2400" dirty="0">
                <a:effectLst/>
                <a:cs typeface="宋体" panose="02010600030101010101" pitchFamily="2" charset="-122"/>
              </a:rPr>
              <a:t>down</a:t>
            </a:r>
            <a:r>
              <a:rPr lang="zh-CN" altLang="zh-CN" sz="2400" dirty="0">
                <a:effectLst/>
                <a:cs typeface="Times New Roman" panose="02020603050405020304" pitchFamily="18" charset="0"/>
              </a:rPr>
              <a:t>被向上转型为基类指针并赋值</a:t>
            </a:r>
            <a:r>
              <a:rPr lang="zh-CN" altLang="zh-CN" sz="2400">
                <a:effectLst/>
                <a:cs typeface="Times New Roman" panose="02020603050405020304" pitchFamily="18" charset="0"/>
              </a:rPr>
              <a:t>给</a:t>
            </a:r>
            <a:r>
              <a:rPr lang="en-US" altLang="zh-CN" sz="2400">
                <a:effectLst/>
                <a:cs typeface="宋体" panose="02010600030101010101" pitchFamily="2" charset="-122"/>
              </a:rPr>
              <a:t>pb</a:t>
            </a:r>
            <a:endParaRPr lang="zh-CN" altLang="en-US" dirty="0"/>
          </a:p>
          <a:p>
            <a:pPr marL="0" indent="0">
              <a:buNone/>
            </a:pPr>
            <a:endParaRPr lang="en-US" altLang="zh-CN" sz="2800" dirty="0">
              <a:effectLst/>
              <a:cs typeface="Times New Roman" panose="02020603050405020304" pitchFamily="18" charset="0"/>
            </a:endParaRPr>
          </a:p>
        </p:txBody>
      </p:sp>
    </p:spTree>
    <p:extLst>
      <p:ext uri="{BB962C8B-B14F-4D97-AF65-F5344CB8AC3E}">
        <p14:creationId xmlns:p14="http://schemas.microsoft.com/office/powerpoint/2010/main" val="1682031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E6AE1-DDF8-4994-8698-9E807B4B1FE5}"/>
              </a:ext>
            </a:extLst>
          </p:cNvPr>
          <p:cNvSpPr>
            <a:spLocks noGrp="1"/>
          </p:cNvSpPr>
          <p:nvPr>
            <p:ph type="title"/>
          </p:nvPr>
        </p:nvSpPr>
        <p:spPr/>
        <p:txBody>
          <a:bodyPr/>
          <a:lstStyle/>
          <a:p>
            <a:r>
              <a:rPr lang="en-US" altLang="zh-CN" dirty="0" err="1"/>
              <a:t>dynamic_cast</a:t>
            </a:r>
            <a:endParaRPr lang="zh-CN" altLang="en-US" dirty="0"/>
          </a:p>
        </p:txBody>
      </p:sp>
      <p:sp>
        <p:nvSpPr>
          <p:cNvPr id="3" name="内容占位符 2">
            <a:extLst>
              <a:ext uri="{FF2B5EF4-FFF2-40B4-BE49-F238E27FC236}">
                <a16:creationId xmlns:a16="http://schemas.microsoft.com/office/drawing/2014/main" id="{4B069BF5-C0F0-46F8-B740-D39F3B6A6F0F}"/>
              </a:ext>
            </a:extLst>
          </p:cNvPr>
          <p:cNvSpPr>
            <a:spLocks noGrp="1"/>
          </p:cNvSpPr>
          <p:nvPr>
            <p:ph idx="1"/>
          </p:nvPr>
        </p:nvSpPr>
        <p:spPr>
          <a:xfrm>
            <a:off x="488886" y="1249378"/>
            <a:ext cx="11703113" cy="5608622"/>
          </a:xfrm>
        </p:spPr>
        <p:txBody>
          <a:bodyPr>
            <a:normAutofit/>
          </a:bodyPr>
          <a:lstStyle/>
          <a:p>
            <a:pPr indent="266700"/>
            <a:r>
              <a:rPr lang="zh-CN" altLang="zh-CN" sz="2800" dirty="0">
                <a:effectLst/>
                <a:cs typeface="Times New Roman" panose="02020603050405020304" pitchFamily="18" charset="0"/>
              </a:rPr>
              <a:t>向</a:t>
            </a:r>
            <a:r>
              <a:rPr lang="zh-CN" altLang="en-US" sz="2800" dirty="0">
                <a:effectLst/>
                <a:cs typeface="Times New Roman" panose="02020603050405020304" pitchFamily="18" charset="0"/>
              </a:rPr>
              <a:t>下</a:t>
            </a:r>
            <a:r>
              <a:rPr lang="zh-CN" altLang="zh-CN" sz="2800" dirty="0">
                <a:effectLst/>
                <a:cs typeface="Times New Roman" panose="02020603050405020304" pitchFamily="18" charset="0"/>
              </a:rPr>
              <a:t>转型</a:t>
            </a:r>
            <a:r>
              <a:rPr lang="zh-CN" altLang="en-US" sz="2800" dirty="0">
                <a:effectLst/>
                <a:cs typeface="Times New Roman" panose="02020603050405020304" pitchFamily="18" charset="0"/>
              </a:rPr>
              <a:t>是有风险的</a:t>
            </a:r>
            <a:endParaRPr lang="en-US" altLang="zh-CN" sz="2800" dirty="0">
              <a:effectLst/>
              <a:cs typeface="Times New Roman" panose="02020603050405020304" pitchFamily="18" charset="0"/>
            </a:endParaRPr>
          </a:p>
          <a:p>
            <a:pPr indent="266700"/>
            <a:r>
              <a:rPr lang="zh-CN" altLang="zh-CN" sz="2800" dirty="0">
                <a:effectLst/>
                <a:cs typeface="Times New Roman" panose="02020603050405020304" pitchFamily="18" charset="0"/>
              </a:rPr>
              <a:t>安全的向下转型</a:t>
            </a:r>
            <a:endParaRPr lang="en-US" altLang="zh-CN" sz="2800" dirty="0">
              <a:effectLst/>
              <a:cs typeface="Times New Roman" panose="02020603050405020304" pitchFamily="18" charset="0"/>
            </a:endParaRPr>
          </a:p>
          <a:p>
            <a:pPr lvl="1" indent="266700"/>
            <a:r>
              <a:rPr lang="zh-CN" altLang="zh-CN" dirty="0">
                <a:effectLst/>
                <a:latin typeface="微软雅黑" panose="020B0503020204020204" pitchFamily="34" charset="-122"/>
                <a:ea typeface="微软雅黑" panose="020B0503020204020204" pitchFamily="34" charset="-122"/>
                <a:cs typeface="Times New Roman" panose="02020603050405020304" pitchFamily="18" charset="0"/>
              </a:rPr>
              <a:t>声明为基类的指针实际指向的是派生类对象，这时就可以将该指针向下转型为派生类指针</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lvl="1" indent="266700"/>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r>
              <a:rPr lang="zh-CN" altLang="en-US" dirty="0">
                <a:cs typeface="Times New Roman" panose="02020603050405020304" pitchFamily="18" charset="0"/>
              </a:rPr>
              <a:t>示例</a:t>
            </a:r>
          </a:p>
          <a:p>
            <a:pPr marL="0" indent="0" algn="just">
              <a:buNone/>
            </a:pPr>
            <a:r>
              <a:rPr lang="en-US" altLang="zh-CN" sz="2000" kern="100" dirty="0">
                <a:effectLst/>
                <a:cs typeface="Times New Roman" panose="02020603050405020304" pitchFamily="18" charset="0"/>
              </a:rPr>
              <a:t>	</a:t>
            </a:r>
            <a:r>
              <a:rPr lang="en-US" altLang="zh-CN" sz="2200" kern="100" dirty="0">
                <a:effectLst/>
                <a:cs typeface="Times New Roman" panose="02020603050405020304" pitchFamily="18" charset="0"/>
              </a:rPr>
              <a:t>Base *up= new Derived();</a:t>
            </a:r>
            <a:endParaRPr lang="zh-CN" altLang="zh-CN" sz="2200" kern="100" dirty="0">
              <a:effectLst/>
              <a:cs typeface="Times New Roman" panose="02020603050405020304" pitchFamily="18" charset="0"/>
            </a:endParaRPr>
          </a:p>
          <a:p>
            <a:pPr marL="0" indent="0">
              <a:buNone/>
            </a:pPr>
            <a:r>
              <a:rPr lang="en-US" altLang="zh-CN" sz="2200" dirty="0">
                <a:effectLst/>
                <a:cs typeface="Times New Roman" panose="02020603050405020304" pitchFamily="18" charset="0"/>
              </a:rPr>
              <a:t>	Derived *down = </a:t>
            </a:r>
            <a:r>
              <a:rPr lang="en-US" altLang="zh-CN" sz="2200" dirty="0" err="1">
                <a:effectLst/>
                <a:cs typeface="Times New Roman" panose="02020603050405020304" pitchFamily="18" charset="0"/>
              </a:rPr>
              <a:t>dynamic_cast</a:t>
            </a:r>
            <a:r>
              <a:rPr lang="en-US" altLang="zh-CN" sz="2200" dirty="0">
                <a:effectLst/>
                <a:cs typeface="Times New Roman" panose="02020603050405020304" pitchFamily="18" charset="0"/>
              </a:rPr>
              <a:t>&lt;Derived*&gt;(up);</a:t>
            </a:r>
            <a:endParaRPr lang="zh-CN" altLang="en-US" sz="2200" dirty="0"/>
          </a:p>
          <a:p>
            <a:pPr marL="0" indent="0">
              <a:buNone/>
            </a:pPr>
            <a:endParaRPr lang="en-US" altLang="zh-CN" sz="2000" dirty="0">
              <a:cs typeface="Times New Roman" panose="02020603050405020304" pitchFamily="18" charset="0"/>
            </a:endParaRPr>
          </a:p>
          <a:p>
            <a:pPr marL="0" indent="0">
              <a:buNone/>
            </a:pPr>
            <a:r>
              <a:rPr lang="en-US" altLang="zh-CN" sz="2000" dirty="0">
                <a:effectLst/>
                <a:cs typeface="Times New Roman" panose="02020603050405020304" pitchFamily="18" charset="0"/>
              </a:rPr>
              <a:t>	</a:t>
            </a:r>
            <a:endParaRPr lang="en-US" altLang="zh-CN" sz="2000" dirty="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000" dirty="0">
                <a:cs typeface="Times New Roman" panose="02020603050405020304" pitchFamily="18" charset="0"/>
              </a:rPr>
              <a:t>	</a:t>
            </a:r>
            <a:r>
              <a:rPr lang="zh-CN" altLang="zh-CN" sz="2000" dirty="0">
                <a:effectLst/>
                <a:cs typeface="Times New Roman" panose="02020603050405020304" pitchFamily="18" charset="0"/>
              </a:rPr>
              <a:t>基类指针</a:t>
            </a:r>
            <a:r>
              <a:rPr lang="en-US" altLang="zh-CN" sz="2000" dirty="0">
                <a:effectLst/>
              </a:rPr>
              <a:t>up</a:t>
            </a:r>
            <a:r>
              <a:rPr lang="zh-CN" altLang="zh-CN" sz="2000" dirty="0">
                <a:effectLst/>
                <a:cs typeface="Times New Roman" panose="02020603050405020304" pitchFamily="18" charset="0"/>
              </a:rPr>
              <a:t>被向下转型为派生类指针并赋值给</a:t>
            </a:r>
            <a:r>
              <a:rPr lang="en-US" altLang="zh-CN" sz="2000" dirty="0">
                <a:effectLst/>
              </a:rPr>
              <a:t>pd</a:t>
            </a:r>
            <a:r>
              <a:rPr lang="zh-CN" altLang="zh-CN" sz="2000" dirty="0">
                <a:effectLst/>
                <a:cs typeface="Times New Roman" panose="02020603050405020304" pitchFamily="18" charset="0"/>
              </a:rPr>
              <a:t>，安全的原因是</a:t>
            </a:r>
            <a:r>
              <a:rPr lang="en-US" altLang="zh-CN" sz="2000" dirty="0">
                <a:effectLst/>
              </a:rPr>
              <a:t>up</a:t>
            </a:r>
            <a:r>
              <a:rPr lang="zh-CN" altLang="zh-CN" sz="2000" dirty="0">
                <a:effectLst/>
                <a:cs typeface="Times New Roman" panose="02020603050405020304" pitchFamily="18" charset="0"/>
              </a:rPr>
              <a:t>实际指向的是派生类对象</a:t>
            </a:r>
            <a:r>
              <a:rPr lang="zh-CN" altLang="zh-CN" sz="1050" dirty="0">
                <a:effectLst/>
              </a:rPr>
              <a:t> </a:t>
            </a:r>
            <a:r>
              <a:rPr lang="en-US" altLang="zh-CN" sz="2000" kern="100" dirty="0">
                <a:effectLst/>
                <a:cs typeface="Times New Roman" panose="02020603050405020304" pitchFamily="18" charset="0"/>
              </a:rPr>
              <a:t> </a:t>
            </a:r>
            <a:endParaRPr lang="zh-CN" altLang="zh-CN" sz="2000" kern="100" dirty="0">
              <a:effectLst/>
              <a:cs typeface="Times New Roman" panose="02020603050405020304" pitchFamily="18" charset="0"/>
            </a:endParaRPr>
          </a:p>
        </p:txBody>
      </p:sp>
    </p:spTree>
    <p:extLst>
      <p:ext uri="{BB962C8B-B14F-4D97-AF65-F5344CB8AC3E}">
        <p14:creationId xmlns:p14="http://schemas.microsoft.com/office/powerpoint/2010/main" val="976096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DE9A2-27F1-48A3-9C21-B19A38DE41D4}"/>
              </a:ext>
            </a:extLst>
          </p:cNvPr>
          <p:cNvSpPr>
            <a:spLocks noGrp="1"/>
          </p:cNvSpPr>
          <p:nvPr>
            <p:ph type="title"/>
          </p:nvPr>
        </p:nvSpPr>
        <p:spPr/>
        <p:txBody>
          <a:bodyPr/>
          <a:lstStyle/>
          <a:p>
            <a:r>
              <a:rPr lang="zh-CN" altLang="en-US" dirty="0"/>
              <a:t>类型转换举例</a:t>
            </a:r>
          </a:p>
        </p:txBody>
      </p:sp>
      <p:sp>
        <p:nvSpPr>
          <p:cNvPr id="9" name="文本框 8">
            <a:extLst>
              <a:ext uri="{FF2B5EF4-FFF2-40B4-BE49-F238E27FC236}">
                <a16:creationId xmlns:a16="http://schemas.microsoft.com/office/drawing/2014/main" id="{FB76051C-2FBF-4083-BD94-A3F666F491F5}"/>
              </a:ext>
            </a:extLst>
          </p:cNvPr>
          <p:cNvSpPr txBox="1"/>
          <p:nvPr/>
        </p:nvSpPr>
        <p:spPr>
          <a:xfrm>
            <a:off x="324612" y="1188720"/>
            <a:ext cx="5213743" cy="5389880"/>
          </a:xfrm>
          <a:prstGeom prst="rect">
            <a:avLst/>
          </a:prstGeom>
        </p:spPr>
        <p:txBody>
          <a:bodyPr vert="horz" lIns="91440" tIns="45720" rIns="91440" bIns="45720" rtlCol="0">
            <a:noAutofit/>
          </a:bodyPr>
          <a:lstStyle>
            <a:lvl1pPr indent="0" algn="just">
              <a:lnSpc>
                <a:spcPct val="90000"/>
              </a:lnSpc>
              <a:spcBef>
                <a:spcPts val="1000"/>
              </a:spcBef>
              <a:buFont typeface="Arial" panose="020B0604020202090204" pitchFamily="34" charset="0"/>
              <a:buNone/>
              <a:defRPr b="1" kern="100">
                <a:latin typeface="等线" panose="02010600030101010101" pitchFamily="2" charset="-122"/>
                <a:ea typeface="等线"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r>
              <a:rPr lang="en-US" altLang="zh-CN" sz="2000" dirty="0">
                <a:latin typeface="微软雅黑" panose="020B0503020204020204" pitchFamily="34" charset="-122"/>
                <a:ea typeface="微软雅黑" panose="020B0503020204020204" pitchFamily="34" charset="-122"/>
              </a:rPr>
              <a:t>class B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virtual void fun() {</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 &lt;&lt; "base fun" &lt;&lt; </a:t>
            </a:r>
            <a:r>
              <a:rPr lang="en-US" altLang="zh-CN" sz="2000" dirty="0" err="1">
                <a:latin typeface="微软雅黑" panose="020B0503020204020204" pitchFamily="34" charset="-122"/>
                <a:ea typeface="微软雅黑" panose="020B0503020204020204" pitchFamily="34" charset="-122"/>
              </a:rPr>
              <a:t>endl</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  </a:t>
            </a:r>
          </a:p>
          <a:p>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class D: public B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void fun() {</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 &lt;&lt; "derived fun" &lt;&lt; </a:t>
            </a:r>
            <a:r>
              <a:rPr lang="en-US" altLang="zh-CN" sz="2000" dirty="0" err="1">
                <a:latin typeface="微软雅黑" panose="020B0503020204020204" pitchFamily="34" charset="-122"/>
                <a:ea typeface="微软雅黑" panose="020B0503020204020204" pitchFamily="34" charset="-122"/>
              </a:rPr>
              <a:t>endl</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a:t>
            </a:r>
          </a:p>
          <a:p>
            <a:r>
              <a:rPr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83414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DE9A2-27F1-48A3-9C21-B19A38DE41D4}"/>
              </a:ext>
            </a:extLst>
          </p:cNvPr>
          <p:cNvSpPr>
            <a:spLocks noGrp="1"/>
          </p:cNvSpPr>
          <p:nvPr>
            <p:ph type="title"/>
          </p:nvPr>
        </p:nvSpPr>
        <p:spPr/>
        <p:txBody>
          <a:bodyPr/>
          <a:lstStyle/>
          <a:p>
            <a:r>
              <a:rPr lang="zh-CN" altLang="en-US" dirty="0"/>
              <a:t>类型转换举例</a:t>
            </a:r>
          </a:p>
        </p:txBody>
      </p:sp>
      <p:sp>
        <p:nvSpPr>
          <p:cNvPr id="9" name="文本框 8">
            <a:extLst>
              <a:ext uri="{FF2B5EF4-FFF2-40B4-BE49-F238E27FC236}">
                <a16:creationId xmlns:a16="http://schemas.microsoft.com/office/drawing/2014/main" id="{FB76051C-2FBF-4083-BD94-A3F666F491F5}"/>
              </a:ext>
            </a:extLst>
          </p:cNvPr>
          <p:cNvSpPr txBox="1"/>
          <p:nvPr/>
        </p:nvSpPr>
        <p:spPr>
          <a:xfrm>
            <a:off x="324612" y="1188720"/>
            <a:ext cx="5213743" cy="5389880"/>
          </a:xfrm>
          <a:prstGeom prst="rect">
            <a:avLst/>
          </a:prstGeom>
        </p:spPr>
        <p:txBody>
          <a:bodyPr vert="horz" lIns="91440" tIns="45720" rIns="91440" bIns="45720" rtlCol="0">
            <a:noAutofit/>
          </a:bodyPr>
          <a:lstStyle>
            <a:lvl1pPr indent="0" algn="just">
              <a:lnSpc>
                <a:spcPct val="90000"/>
              </a:lnSpc>
              <a:spcBef>
                <a:spcPts val="1000"/>
              </a:spcBef>
              <a:buFont typeface="Arial" panose="020B0604020202090204" pitchFamily="34" charset="0"/>
              <a:buNone/>
              <a:defRPr b="1" kern="100">
                <a:latin typeface="等线" panose="02010600030101010101" pitchFamily="2" charset="-122"/>
                <a:ea typeface="等线"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r>
              <a:rPr lang="en-US" altLang="zh-CN" sz="2000" dirty="0">
                <a:latin typeface="微软雅黑" panose="020B0503020204020204" pitchFamily="34" charset="-122"/>
                <a:ea typeface="微软雅黑" panose="020B0503020204020204" pitchFamily="34" charset="-122"/>
              </a:rPr>
              <a:t>class B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virtual void fun() {</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 &lt;&lt; "base fun" &lt;&lt; </a:t>
            </a:r>
            <a:r>
              <a:rPr lang="en-US" altLang="zh-CN" sz="2000" dirty="0" err="1">
                <a:latin typeface="微软雅黑" panose="020B0503020204020204" pitchFamily="34" charset="-122"/>
                <a:ea typeface="微软雅黑" panose="020B0503020204020204" pitchFamily="34" charset="-122"/>
              </a:rPr>
              <a:t>endl</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  </a:t>
            </a:r>
          </a:p>
          <a:p>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class D: public B {</a:t>
            </a:r>
          </a:p>
          <a:p>
            <a:r>
              <a:rPr lang="en-US" altLang="zh-CN" sz="2000" dirty="0">
                <a:latin typeface="微软雅黑" panose="020B0503020204020204" pitchFamily="34" charset="-122"/>
                <a:ea typeface="微软雅黑" panose="020B0503020204020204" pitchFamily="34" charset="-122"/>
              </a:rPr>
              <a:t>public:</a:t>
            </a:r>
          </a:p>
          <a:p>
            <a:r>
              <a:rPr lang="en-US" altLang="zh-CN" sz="2000" dirty="0">
                <a:latin typeface="微软雅黑" panose="020B0503020204020204" pitchFamily="34" charset="-122"/>
                <a:ea typeface="微软雅黑" panose="020B0503020204020204" pitchFamily="34" charset="-122"/>
              </a:rPr>
              <a:t>    void fun() {</a:t>
            </a: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 &lt;&lt; "derived fun" &lt;&lt; </a:t>
            </a:r>
            <a:r>
              <a:rPr lang="en-US" altLang="zh-CN" sz="2000" dirty="0" err="1">
                <a:latin typeface="微软雅黑" panose="020B0503020204020204" pitchFamily="34" charset="-122"/>
                <a:ea typeface="微软雅黑" panose="020B0503020204020204" pitchFamily="34" charset="-122"/>
              </a:rPr>
              <a:t>endl</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    }</a:t>
            </a:r>
          </a:p>
          <a:p>
            <a:r>
              <a:rPr lang="en-US" altLang="zh-CN" sz="2000" dirty="0">
                <a:latin typeface="微软雅黑" panose="020B0503020204020204" pitchFamily="34" charset="-122"/>
                <a:ea typeface="微软雅黑" panose="020B0503020204020204" pitchFamily="34" charset="-122"/>
              </a:rPr>
              <a:t>};</a:t>
            </a:r>
          </a:p>
        </p:txBody>
      </p:sp>
      <p:sp>
        <p:nvSpPr>
          <p:cNvPr id="4" name="Rectangle 1">
            <a:extLst>
              <a:ext uri="{FF2B5EF4-FFF2-40B4-BE49-F238E27FC236}">
                <a16:creationId xmlns:a16="http://schemas.microsoft.com/office/drawing/2014/main" id="{08FF5F70-193E-42CD-892B-82D28E6121C9}"/>
              </a:ext>
            </a:extLst>
          </p:cNvPr>
          <p:cNvSpPr>
            <a:spLocks noGrp="1" noChangeArrowheads="1"/>
          </p:cNvSpPr>
          <p:nvPr>
            <p:ph idx="1"/>
          </p:nvPr>
        </p:nvSpPr>
        <p:spPr bwMode="auto">
          <a:xfrm>
            <a:off x="6378437" y="978408"/>
            <a:ext cx="2390892" cy="4901184"/>
          </a:xfrm>
          <a:prstGeom prst="rect">
            <a:avLst/>
          </a:prstGeom>
        </p:spPr>
        <p:txBody>
          <a:bodyPr vert="horz" lIns="91440" tIns="45720" rIns="91440" bIns="45720" rtlCol="0">
            <a:noAutofit/>
          </a:bodyPr>
          <a:lstStyle/>
          <a:p>
            <a:pPr marL="0" indent="0" algn="just">
              <a:buNone/>
            </a:pPr>
            <a:r>
              <a:rPr lang="en-US" altLang="zh-CN" sz="2000" kern="100" dirty="0">
                <a:cs typeface="Times New Roman" panose="02020603050405020304" pitchFamily="18" charset="0"/>
              </a:rPr>
              <a:t>//</a:t>
            </a:r>
            <a:r>
              <a:rPr lang="zh-CN" altLang="en-US" sz="2000" kern="100" dirty="0">
                <a:cs typeface="Times New Roman" panose="02020603050405020304" pitchFamily="18" charset="0"/>
              </a:rPr>
              <a:t> </a:t>
            </a:r>
            <a:r>
              <a:rPr lang="en-US" altLang="zh-CN" sz="2000" kern="100" dirty="0">
                <a:cs typeface="Times New Roman" panose="02020603050405020304" pitchFamily="18" charset="0"/>
              </a:rPr>
              <a:t>In Main</a:t>
            </a:r>
          </a:p>
          <a:p>
            <a:pPr marL="0" indent="0" algn="just">
              <a:buNone/>
            </a:pPr>
            <a:r>
              <a:rPr lang="en-US" altLang="zh-CN" sz="2000" kern="100" dirty="0">
                <a:cs typeface="Times New Roman" panose="02020603050405020304" pitchFamily="18" charset="0"/>
              </a:rPr>
              <a:t>B </a:t>
            </a:r>
            <a:r>
              <a:rPr lang="en-US" altLang="zh-CN" sz="2000" kern="100" dirty="0" err="1">
                <a:cs typeface="Times New Roman" panose="02020603050405020304" pitchFamily="18" charset="0"/>
              </a:rPr>
              <a:t>b</a:t>
            </a:r>
            <a:r>
              <a:rPr lang="en-US" altLang="zh-CN" sz="2000" kern="100" dirty="0">
                <a:cs typeface="Times New Roman" panose="02020603050405020304" pitchFamily="18" charset="0"/>
              </a:rPr>
              <a:t>;</a:t>
            </a:r>
          </a:p>
          <a:p>
            <a:pPr marL="0" indent="0" algn="just">
              <a:buNone/>
            </a:pPr>
            <a:r>
              <a:rPr lang="en-US" altLang="zh-CN" sz="2000" kern="100" dirty="0">
                <a:cs typeface="Times New Roman" panose="02020603050405020304" pitchFamily="18" charset="0"/>
              </a:rPr>
              <a:t>D </a:t>
            </a:r>
            <a:r>
              <a:rPr lang="en-US" altLang="zh-CN" sz="2000" kern="100" dirty="0" err="1">
                <a:cs typeface="Times New Roman" panose="02020603050405020304" pitchFamily="18" charset="0"/>
              </a:rPr>
              <a:t>d</a:t>
            </a:r>
            <a:r>
              <a:rPr lang="en-US" altLang="zh-CN" sz="2000" kern="100" dirty="0">
                <a:cs typeface="Times New Roman" panose="02020603050405020304" pitchFamily="18" charset="0"/>
              </a:rPr>
              <a:t>;</a:t>
            </a:r>
          </a:p>
          <a:p>
            <a:pPr marL="0" indent="0" algn="just">
              <a:buNone/>
            </a:pPr>
            <a:r>
              <a:rPr lang="en-US" altLang="zh-CN" sz="2000" kern="100" dirty="0">
                <a:cs typeface="Times New Roman" panose="02020603050405020304" pitchFamily="18" charset="0"/>
              </a:rPr>
              <a:t>D *</a:t>
            </a:r>
            <a:r>
              <a:rPr lang="en-US" altLang="zh-CN" sz="2000" kern="100" dirty="0" err="1">
                <a:cs typeface="Times New Roman" panose="02020603050405020304" pitchFamily="18" charset="0"/>
              </a:rPr>
              <a:t>ptr</a:t>
            </a:r>
            <a:r>
              <a:rPr lang="en-US" altLang="zh-CN" sz="2000" kern="100" dirty="0">
                <a:cs typeface="Times New Roman" panose="02020603050405020304" pitchFamily="18" charset="0"/>
              </a:rPr>
              <a:t> = new D;</a:t>
            </a:r>
          </a:p>
          <a:p>
            <a:pPr marL="0" indent="0" algn="just">
              <a:buNone/>
            </a:pPr>
            <a:r>
              <a:rPr lang="en-US" altLang="zh-CN" sz="2000" kern="100" dirty="0">
                <a:cs typeface="Times New Roman" panose="02020603050405020304" pitchFamily="18" charset="0"/>
              </a:rPr>
              <a:t>B *p = new D;</a:t>
            </a:r>
          </a:p>
          <a:p>
            <a:pPr marL="0" indent="0" algn="just">
              <a:buNone/>
            </a:pPr>
            <a:r>
              <a:rPr lang="en-US" altLang="zh-CN" sz="2000" kern="100" dirty="0" err="1">
                <a:cs typeface="Times New Roman" panose="02020603050405020304" pitchFamily="18" charset="0"/>
              </a:rPr>
              <a:t>b.fun</a:t>
            </a:r>
            <a:r>
              <a:rPr lang="en-US" altLang="zh-CN" sz="2000" kern="100" dirty="0">
                <a:cs typeface="Times New Roman" panose="02020603050405020304" pitchFamily="18" charset="0"/>
              </a:rPr>
              <a:t>();</a:t>
            </a:r>
          </a:p>
          <a:p>
            <a:pPr marL="0" indent="0" algn="just">
              <a:buNone/>
            </a:pPr>
            <a:r>
              <a:rPr lang="en-US" altLang="zh-CN" sz="2000" kern="100" dirty="0" err="1">
                <a:cs typeface="Times New Roman" panose="02020603050405020304" pitchFamily="18" charset="0"/>
              </a:rPr>
              <a:t>d.fun</a:t>
            </a:r>
            <a:r>
              <a:rPr lang="en-US" altLang="zh-CN" sz="2000" kern="100" dirty="0">
                <a:cs typeface="Times New Roman" panose="02020603050405020304" pitchFamily="18" charset="0"/>
              </a:rPr>
              <a:t>();</a:t>
            </a:r>
          </a:p>
          <a:p>
            <a:pPr marL="0" indent="0" algn="just">
              <a:buNone/>
            </a:pPr>
            <a:r>
              <a:rPr lang="en-US" altLang="zh-CN" sz="2000" kern="100" dirty="0" err="1">
                <a:cs typeface="Times New Roman" panose="02020603050405020304" pitchFamily="18" charset="0"/>
              </a:rPr>
              <a:t>ptr</a:t>
            </a:r>
            <a:r>
              <a:rPr lang="en-US" altLang="zh-CN" sz="2000" kern="100" dirty="0">
                <a:cs typeface="Times New Roman" panose="02020603050405020304" pitchFamily="18" charset="0"/>
              </a:rPr>
              <a:t>-&gt;fun();</a:t>
            </a:r>
          </a:p>
          <a:p>
            <a:pPr marL="0" indent="0" algn="just">
              <a:buNone/>
            </a:pPr>
            <a:r>
              <a:rPr lang="en-US" altLang="zh-CN" sz="2000" kern="100" dirty="0">
                <a:cs typeface="Times New Roman" panose="02020603050405020304" pitchFamily="18" charset="0"/>
              </a:rPr>
              <a:t>p-&gt;fun();</a:t>
            </a:r>
          </a:p>
          <a:p>
            <a:pPr marL="0" indent="0" algn="just">
              <a:buNone/>
            </a:pPr>
            <a:endParaRPr lang="en-US" altLang="zh-CN" sz="2000" kern="100" dirty="0">
              <a:cs typeface="Times New Roman" panose="02020603050405020304" pitchFamily="18" charset="0"/>
            </a:endParaRPr>
          </a:p>
        </p:txBody>
      </p:sp>
      <p:sp>
        <p:nvSpPr>
          <p:cNvPr id="5" name="文本框 4">
            <a:extLst>
              <a:ext uri="{FF2B5EF4-FFF2-40B4-BE49-F238E27FC236}">
                <a16:creationId xmlns:a16="http://schemas.microsoft.com/office/drawing/2014/main" id="{7199B414-21F4-49F4-8ED9-8473C11D5E9E}"/>
              </a:ext>
            </a:extLst>
          </p:cNvPr>
          <p:cNvSpPr txBox="1"/>
          <p:nvPr/>
        </p:nvSpPr>
        <p:spPr>
          <a:xfrm>
            <a:off x="8769329" y="3031092"/>
            <a:ext cx="2390892" cy="1705136"/>
          </a:xfrm>
          <a:prstGeom prst="rect">
            <a:avLst/>
          </a:prstGeom>
          <a:solidFill>
            <a:schemeClr val="accent4">
              <a:lumMod val="20000"/>
              <a:lumOff val="80000"/>
            </a:schemeClr>
          </a:solidFill>
          <a:effectLst>
            <a:softEdge rad="25400"/>
          </a:effectLst>
        </p:spPr>
        <p:txBody>
          <a:bodyPr vert="horz" lIns="91440" tIns="45720" rIns="91440" bIns="45720" rtlCol="0">
            <a:noAutofit/>
          </a:bodyPr>
          <a:lstStyle>
            <a:lvl1pPr indent="0" algn="just">
              <a:lnSpc>
                <a:spcPct val="90000"/>
              </a:lnSpc>
              <a:spcBef>
                <a:spcPts val="1000"/>
              </a:spcBef>
              <a:buFont typeface="Arial" panose="020B0604020202090204" pitchFamily="34" charset="0"/>
              <a:buNone/>
              <a:defRPr b="1" kern="100">
                <a:latin typeface="等线" panose="02010600030101010101" pitchFamily="2" charset="-122"/>
                <a:ea typeface="等线"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r>
              <a:rPr lang="en-US" altLang="zh-CN" sz="2000" dirty="0">
                <a:latin typeface="微软雅黑" panose="020B0503020204020204" pitchFamily="34" charset="-122"/>
                <a:ea typeface="微软雅黑" panose="020B0503020204020204" pitchFamily="34" charset="-122"/>
              </a:rPr>
              <a:t>base fun</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derived fun</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derived fun</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derived fun</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00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endParaRPr lang="zh-CN" altLang="en-US" dirty="0"/>
          </a:p>
        </p:txBody>
      </p:sp>
      <p:sp>
        <p:nvSpPr>
          <p:cNvPr id="9" name="文本框 8"/>
          <p:cNvSpPr txBox="1"/>
          <p:nvPr/>
        </p:nvSpPr>
        <p:spPr>
          <a:xfrm>
            <a:off x="711600" y="1262748"/>
            <a:ext cx="10709256" cy="3785652"/>
          </a:xfrm>
          <a:prstGeom prst="rect">
            <a:avLst/>
          </a:prstGeom>
          <a:noFill/>
        </p:spPr>
        <p:txBody>
          <a:bodyPr wrap="square" rtlCol="0">
            <a:spAutoFit/>
          </a:bodyPr>
          <a:lstStyle/>
          <a:p>
            <a:r>
              <a:rPr lang="en-GB" altLang="zh-CN" sz="2400" dirty="0">
                <a:latin typeface="微软雅黑" panose="020B0503020204020204" pitchFamily="34" charset="-122"/>
                <a:ea typeface="微软雅黑" panose="020B0503020204020204" pitchFamily="34" charset="-122"/>
              </a:rPr>
              <a:t>STL (Standard Template Library </a:t>
            </a:r>
            <a:r>
              <a:rPr lang="zh-CN" altLang="en-US" sz="2400" dirty="0">
                <a:latin typeface="微软雅黑" panose="020B0503020204020204" pitchFamily="34" charset="-122"/>
                <a:ea typeface="微软雅黑" panose="020B0503020204020204" pitchFamily="34" charset="-122"/>
              </a:rPr>
              <a:t>标准模板库</a:t>
            </a:r>
            <a:r>
              <a:rPr lang="en-GB" altLang="zh-CN" sz="2400" dirty="0">
                <a:latin typeface="微软雅黑" panose="020B0503020204020204" pitchFamily="34" charset="-122"/>
                <a:ea typeface="微软雅黑" panose="020B0503020204020204" pitchFamily="34" charset="-122"/>
              </a:rPr>
              <a:t>)</a:t>
            </a:r>
            <a:r>
              <a:rPr lang="zh-CN" altLang="en-GB"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包含了许多常用的数据结构</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lgn="l"/>
            <a:r>
              <a:rPr lang="zh-CN" altLang="en-US" sz="2400" dirty="0">
                <a:latin typeface="微软雅黑" panose="020B0503020204020204" pitchFamily="34" charset="-122"/>
                <a:ea typeface="微软雅黑" panose="020B0503020204020204" pitchFamily="34" charset="-122"/>
              </a:rPr>
              <a:t>这里的 </a:t>
            </a:r>
            <a:r>
              <a:rPr lang="en-GB" altLang="zh-CN" sz="2400" dirty="0">
                <a:latin typeface="微软雅黑" panose="020B0503020204020204" pitchFamily="34" charset="-122"/>
                <a:ea typeface="微软雅黑" panose="020B0503020204020204" pitchFamily="34" charset="-122"/>
              </a:rPr>
              <a:t>std </a:t>
            </a:r>
            <a:r>
              <a:rPr lang="zh-CN" altLang="en-US" sz="2400" dirty="0">
                <a:latin typeface="微软雅黑" panose="020B0503020204020204" pitchFamily="34" charset="-122"/>
                <a:ea typeface="微软雅黑" panose="020B0503020204020204" pitchFamily="34" charset="-122"/>
              </a:rPr>
              <a:t>是 </a:t>
            </a:r>
            <a:r>
              <a:rPr lang="en-GB" altLang="zh-CN" sz="2400" dirty="0">
                <a:latin typeface="微软雅黑" panose="020B0503020204020204" pitchFamily="34" charset="-122"/>
                <a:ea typeface="微软雅黑" panose="020B0503020204020204" pitchFamily="34" charset="-122"/>
              </a:rPr>
              <a:t>C++ </a:t>
            </a:r>
            <a:r>
              <a:rPr lang="zh-CN" altLang="en-US" sz="2400" dirty="0">
                <a:latin typeface="微软雅黑" panose="020B0503020204020204" pitchFamily="34" charset="-122"/>
                <a:ea typeface="微软雅黑" panose="020B0503020204020204" pitchFamily="34" charset="-122"/>
              </a:rPr>
              <a:t>中的命名空间，可以防止标识符的重复</a:t>
            </a:r>
          </a:p>
          <a:p>
            <a:pPr algn="l"/>
            <a:r>
              <a:rPr lang="zh-CN" altLang="en-US" sz="2400" dirty="0">
                <a:latin typeface="微软雅黑" panose="020B0503020204020204" pitchFamily="34" charset="-122"/>
                <a:ea typeface="微软雅黑" panose="020B0503020204020204" pitchFamily="34" charset="-122"/>
              </a:rPr>
              <a:t>同时，这些容器都是模板</a:t>
            </a:r>
            <a:r>
              <a:rPr lang="zh-CN" altLang="en-GB"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需要</a:t>
            </a:r>
            <a:r>
              <a:rPr lang="zh-CN" altLang="en-US" sz="2400" b="1" dirty="0">
                <a:latin typeface="微软雅黑" panose="020B0503020204020204" pitchFamily="34" charset="-122"/>
                <a:ea typeface="微软雅黑" panose="020B0503020204020204" pitchFamily="34" charset="-122"/>
              </a:rPr>
              <a:t>实例化</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3" name="表格 3"/>
          <p:cNvGraphicFramePr>
            <a:graphicFrameLocks noGrp="1"/>
          </p:cNvGraphicFramePr>
          <p:nvPr/>
        </p:nvGraphicFramePr>
        <p:xfrm>
          <a:off x="879856" y="1828800"/>
          <a:ext cx="8128000" cy="221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215762">
                <a:tc>
                  <a:txBody>
                    <a:bodyPr/>
                    <a:lstStyle/>
                    <a:p>
                      <a:r>
                        <a:rPr lang="en-US" altLang="zh-CN" dirty="0"/>
                        <a:t>STL</a:t>
                      </a:r>
                      <a:endParaRPr lang="zh-CN" altLang="en-US" dirty="0"/>
                    </a:p>
                  </a:txBody>
                  <a:tcPr/>
                </a:tc>
                <a:tc>
                  <a:txBody>
                    <a:bodyPr/>
                    <a:lstStyle/>
                    <a:p>
                      <a:r>
                        <a:rPr lang="zh-CN" altLang="en-US" dirty="0"/>
                        <a:t>实现</a:t>
                      </a:r>
                    </a:p>
                  </a:txBody>
                  <a:tcPr/>
                </a:tc>
                <a:extLst>
                  <a:ext uri="{0D108BD9-81ED-4DB2-BD59-A6C34878D82A}">
                    <a16:rowId xmlns:a16="http://schemas.microsoft.com/office/drawing/2014/main" val="10000"/>
                  </a:ext>
                </a:extLst>
              </a:tr>
              <a:tr h="370840">
                <a:tc>
                  <a:txBody>
                    <a:bodyPr/>
                    <a:lstStyle/>
                    <a:p>
                      <a:r>
                        <a:rPr lang="en-GB" altLang="zh-CN" sz="1800" dirty="0">
                          <a:latin typeface="微软雅黑" panose="020B0503020204020204" pitchFamily="34" charset="-122"/>
                          <a:ea typeface="微软雅黑" panose="020B0503020204020204" pitchFamily="34" charset="-122"/>
                        </a:rPr>
                        <a:t>std::vector&lt;T&gt;</a:t>
                      </a:r>
                      <a:endParaRPr lang="zh-CN" altLang="en-US" dirty="0"/>
                    </a:p>
                  </a:txBody>
                  <a:tcPr/>
                </a:tc>
                <a:tc>
                  <a:txBody>
                    <a:bodyPr/>
                    <a:lstStyle/>
                    <a:p>
                      <a:r>
                        <a:rPr lang="zh-CN" altLang="en-US" sz="1800" dirty="0">
                          <a:latin typeface="微软雅黑" panose="020B0503020204020204" pitchFamily="34" charset="-122"/>
                          <a:ea typeface="微软雅黑" panose="020B0503020204020204" pitchFamily="34" charset="-122"/>
                        </a:rPr>
                        <a:t>可变长数组</a:t>
                      </a:r>
                      <a:endParaRPr lang="zh-CN" altLang="en-US" dirty="0"/>
                    </a:p>
                  </a:txBody>
                  <a:tcPr/>
                </a:tc>
                <a:extLst>
                  <a:ext uri="{0D108BD9-81ED-4DB2-BD59-A6C34878D82A}">
                    <a16:rowId xmlns:a16="http://schemas.microsoft.com/office/drawing/2014/main" val="10001"/>
                  </a:ext>
                </a:extLst>
              </a:tr>
              <a:tr h="370840">
                <a:tc>
                  <a:txBody>
                    <a:bodyPr/>
                    <a:lstStyle/>
                    <a:p>
                      <a:r>
                        <a:rPr lang="en-GB" altLang="zh-CN" sz="1800" dirty="0">
                          <a:latin typeface="微软雅黑" panose="020B0503020204020204" pitchFamily="34" charset="-122"/>
                          <a:ea typeface="微软雅黑" panose="020B0503020204020204" pitchFamily="34" charset="-122"/>
                        </a:rPr>
                        <a:t>std::map&lt;T, T&gt;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由红黑树实现的有序关联容器</a:t>
                      </a:r>
                    </a:p>
                  </a:txBody>
                  <a:tcPr/>
                </a:tc>
                <a:extLst>
                  <a:ext uri="{0D108BD9-81ED-4DB2-BD59-A6C34878D82A}">
                    <a16:rowId xmlns:a16="http://schemas.microsoft.com/office/drawing/2014/main" val="10002"/>
                  </a:ext>
                </a:extLst>
              </a:tr>
              <a:tr h="370840">
                <a:tc>
                  <a:txBody>
                    <a:bodyPr/>
                    <a:lstStyle/>
                    <a:p>
                      <a:r>
                        <a:rPr lang="en-GB" altLang="zh-CN" sz="1800" dirty="0">
                          <a:latin typeface="微软雅黑" panose="020B0503020204020204" pitchFamily="34" charset="-122"/>
                          <a:ea typeface="微软雅黑" panose="020B0503020204020204" pitchFamily="34" charset="-122"/>
                        </a:rPr>
                        <a:t>std::set&lt;T&gt;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由红黑树实现的有序集合</a:t>
                      </a:r>
                    </a:p>
                  </a:txBody>
                  <a:tcPr/>
                </a:tc>
                <a:extLst>
                  <a:ext uri="{0D108BD9-81ED-4DB2-BD59-A6C34878D82A}">
                    <a16:rowId xmlns:a16="http://schemas.microsoft.com/office/drawing/2014/main" val="10003"/>
                  </a:ext>
                </a:extLst>
              </a:tr>
              <a:tr h="370840">
                <a:tc>
                  <a:txBody>
                    <a:bodyPr/>
                    <a:lstStyle/>
                    <a:p>
                      <a:r>
                        <a:rPr lang="en-GB" altLang="zh-CN" sz="1800" dirty="0">
                          <a:latin typeface="微软雅黑" panose="020B0503020204020204" pitchFamily="34" charset="-122"/>
                          <a:ea typeface="微软雅黑" panose="020B0503020204020204" pitchFamily="34" charset="-122"/>
                        </a:rPr>
                        <a:t>std::unordered_map&lt;T, T&gt;</a:t>
                      </a:r>
                      <a:endParaRPr lang="zh-CN" altLang="en-US" dirty="0"/>
                    </a:p>
                  </a:txBody>
                  <a:tcPr/>
                </a:tc>
                <a:tc>
                  <a:txBody>
                    <a:bodyPr/>
                    <a:lstStyle/>
                    <a:p>
                      <a:r>
                        <a:rPr lang="zh-CN" altLang="en-US" sz="1800" dirty="0">
                          <a:latin typeface="微软雅黑" panose="020B0503020204020204" pitchFamily="34" charset="-122"/>
                          <a:ea typeface="微软雅黑" panose="020B0503020204020204" pitchFamily="34" charset="-122"/>
                        </a:rPr>
                        <a:t>由哈希表实现的无序关联容器</a:t>
                      </a:r>
                      <a:endParaRPr lang="zh-CN" altLang="en-US" dirty="0"/>
                    </a:p>
                  </a:txBody>
                  <a:tcPr/>
                </a:tc>
                <a:extLst>
                  <a:ext uri="{0D108BD9-81ED-4DB2-BD59-A6C34878D82A}">
                    <a16:rowId xmlns:a16="http://schemas.microsoft.com/office/drawing/2014/main" val="10004"/>
                  </a:ext>
                </a:extLst>
              </a:tr>
              <a:tr h="370840">
                <a:tc>
                  <a:txBody>
                    <a:bodyPr/>
                    <a:lstStyle/>
                    <a:p>
                      <a:r>
                        <a:rPr lang="en-GB" altLang="zh-CN" sz="1800" dirty="0">
                          <a:latin typeface="微软雅黑" panose="020B0503020204020204" pitchFamily="34" charset="-122"/>
                          <a:ea typeface="微软雅黑" panose="020B0503020204020204" pitchFamily="34" charset="-122"/>
                        </a:rPr>
                        <a:t>std::list&lt;T&gt;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latin typeface="微软雅黑" panose="020B0503020204020204" pitchFamily="34" charset="-122"/>
                          <a:ea typeface="微软雅黑" panose="020B0503020204020204" pitchFamily="34" charset="-122"/>
                        </a:rPr>
                        <a:t>链表</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DE9A2-27F1-48A3-9C21-B19A38DE41D4}"/>
              </a:ext>
            </a:extLst>
          </p:cNvPr>
          <p:cNvSpPr>
            <a:spLocks noGrp="1"/>
          </p:cNvSpPr>
          <p:nvPr>
            <p:ph type="title"/>
          </p:nvPr>
        </p:nvSpPr>
        <p:spPr/>
        <p:txBody>
          <a:bodyPr/>
          <a:lstStyle/>
          <a:p>
            <a:r>
              <a:rPr lang="zh-CN" altLang="en-US" dirty="0"/>
              <a:t>类型转换举例</a:t>
            </a:r>
          </a:p>
        </p:txBody>
      </p:sp>
      <p:sp>
        <p:nvSpPr>
          <p:cNvPr id="7" name="Rectangle 1">
            <a:extLst>
              <a:ext uri="{FF2B5EF4-FFF2-40B4-BE49-F238E27FC236}">
                <a16:creationId xmlns:a16="http://schemas.microsoft.com/office/drawing/2014/main" id="{F357466D-EE20-4404-8A97-2DCA109A5632}"/>
              </a:ext>
            </a:extLst>
          </p:cNvPr>
          <p:cNvSpPr>
            <a:spLocks noGrp="1" noChangeArrowheads="1"/>
          </p:cNvSpPr>
          <p:nvPr>
            <p:ph idx="1"/>
          </p:nvPr>
        </p:nvSpPr>
        <p:spPr bwMode="auto">
          <a:xfrm>
            <a:off x="321895" y="1109076"/>
            <a:ext cx="9020887" cy="4901184"/>
          </a:xfrm>
          <a:prstGeom prst="rect">
            <a:avLst/>
          </a:prstGeom>
        </p:spPr>
        <p:txBody>
          <a:bodyPr vert="horz" lIns="91440" tIns="45720" rIns="91440" bIns="45720" rtlCol="0">
            <a:noAutofit/>
          </a:bodyPr>
          <a:lstStyle/>
          <a:p>
            <a:pPr marL="0" indent="0" algn="just">
              <a:buNone/>
            </a:pPr>
            <a:r>
              <a:rPr lang="en-US" altLang="zh-CN" sz="2000" kern="100" dirty="0">
                <a:cs typeface="Times New Roman" panose="02020603050405020304" pitchFamily="18" charset="0"/>
              </a:rPr>
              <a:t>//</a:t>
            </a:r>
            <a:r>
              <a:rPr lang="zh-CN" altLang="en-US" sz="2000" kern="100" dirty="0">
                <a:cs typeface="Times New Roman" panose="02020603050405020304" pitchFamily="18" charset="0"/>
              </a:rPr>
              <a:t> </a:t>
            </a:r>
            <a:r>
              <a:rPr lang="en-US" altLang="zh-CN" sz="2000" kern="100" dirty="0">
                <a:cs typeface="Times New Roman" panose="02020603050405020304" pitchFamily="18" charset="0"/>
              </a:rPr>
              <a:t>In Main</a:t>
            </a:r>
          </a:p>
          <a:p>
            <a:pPr marL="0" indent="0" algn="just">
              <a:buNone/>
            </a:pPr>
            <a:r>
              <a:rPr lang="en-US" altLang="zh-CN" sz="2000" kern="100" dirty="0">
                <a:cs typeface="Times New Roman" panose="02020603050405020304" pitchFamily="18" charset="0"/>
              </a:rPr>
              <a:t>…</a:t>
            </a:r>
          </a:p>
          <a:p>
            <a:pPr marL="0" indent="0" algn="just">
              <a:buNone/>
            </a:pPr>
            <a:r>
              <a:rPr lang="en-US" altLang="zh-CN" sz="2000" kern="100" dirty="0">
                <a:cs typeface="Times New Roman" panose="02020603050405020304" pitchFamily="18" charset="0"/>
              </a:rPr>
              <a:t>B* </a:t>
            </a:r>
            <a:r>
              <a:rPr lang="en-US" altLang="zh-CN" sz="2000" kern="100" dirty="0" err="1">
                <a:cs typeface="Times New Roman" panose="02020603050405020304" pitchFamily="18" charset="0"/>
              </a:rPr>
              <a:t>ptrb</a:t>
            </a:r>
            <a:r>
              <a:rPr lang="en-US" altLang="zh-CN" sz="2000" kern="100" dirty="0">
                <a:cs typeface="Times New Roman" panose="02020603050405020304" pitchFamily="18" charset="0"/>
              </a:rPr>
              <a:t> = </a:t>
            </a:r>
            <a:r>
              <a:rPr lang="en-US" altLang="zh-CN" sz="2000" kern="100" dirty="0" err="1">
                <a:cs typeface="Times New Roman" panose="02020603050405020304" pitchFamily="18" charset="0"/>
              </a:rPr>
              <a:t>dynamic_cast</a:t>
            </a:r>
            <a:r>
              <a:rPr lang="en-US" altLang="zh-CN" sz="2000" kern="100" dirty="0">
                <a:cs typeface="Times New Roman" panose="02020603050405020304" pitchFamily="18" charset="0"/>
              </a:rPr>
              <a:t>&lt;B*&gt;(</a:t>
            </a:r>
            <a:r>
              <a:rPr lang="en-US" altLang="zh-CN" sz="2000" kern="100" dirty="0" err="1">
                <a:cs typeface="Times New Roman" panose="02020603050405020304" pitchFamily="18" charset="0"/>
              </a:rPr>
              <a:t>ptr</a:t>
            </a:r>
            <a:r>
              <a:rPr lang="en-US" altLang="zh-CN" sz="2000" kern="100" dirty="0">
                <a:cs typeface="Times New Roman" panose="02020603050405020304" pitchFamily="18" charset="0"/>
              </a:rPr>
              <a:t>); 		// upcasting</a:t>
            </a:r>
            <a:r>
              <a:rPr lang="zh-CN" altLang="en-US" sz="2000" kern="100" dirty="0">
                <a:cs typeface="Times New Roman" panose="02020603050405020304" pitchFamily="18" charset="0"/>
              </a:rPr>
              <a:t>向上转类型</a:t>
            </a:r>
          </a:p>
          <a:p>
            <a:pPr marL="0" indent="0" algn="just">
              <a:buNone/>
            </a:pPr>
            <a:r>
              <a:rPr lang="en-US" altLang="zh-CN" sz="2000" kern="100" dirty="0" err="1">
                <a:cs typeface="Times New Roman" panose="02020603050405020304" pitchFamily="18" charset="0"/>
              </a:rPr>
              <a:t>cout</a:t>
            </a:r>
            <a:r>
              <a:rPr lang="en-US" altLang="zh-CN" sz="2000" kern="100" dirty="0">
                <a:cs typeface="Times New Roman" panose="02020603050405020304" pitchFamily="18" charset="0"/>
              </a:rPr>
              <a:t> &lt;&lt; "</a:t>
            </a:r>
            <a:r>
              <a:rPr lang="en-US" altLang="zh-CN" sz="2000" kern="100" dirty="0" err="1">
                <a:cs typeface="Times New Roman" panose="02020603050405020304" pitchFamily="18" charset="0"/>
              </a:rPr>
              <a:t>ptr</a:t>
            </a:r>
            <a:r>
              <a:rPr lang="en-US" altLang="zh-CN" sz="2000" kern="100" dirty="0">
                <a:cs typeface="Times New Roman" panose="02020603050405020304" pitchFamily="18" charset="0"/>
              </a:rPr>
              <a:t> is " &lt;&lt; </a:t>
            </a:r>
            <a:r>
              <a:rPr lang="en-US" altLang="zh-CN" sz="2000" kern="100" dirty="0" err="1">
                <a:cs typeface="Times New Roman" panose="02020603050405020304" pitchFamily="18" charset="0"/>
              </a:rPr>
              <a:t>ptr</a:t>
            </a:r>
            <a:r>
              <a:rPr lang="en-US" altLang="zh-CN" sz="2000" kern="100" dirty="0">
                <a:cs typeface="Times New Roman" panose="02020603050405020304" pitchFamily="18" charset="0"/>
              </a:rPr>
              <a:t> &lt;&lt; </a:t>
            </a:r>
            <a:r>
              <a:rPr lang="en-US" altLang="zh-CN" sz="2000" kern="100" dirty="0" err="1">
                <a:cs typeface="Times New Roman" panose="02020603050405020304" pitchFamily="18" charset="0"/>
              </a:rPr>
              <a:t>endl</a:t>
            </a:r>
            <a:r>
              <a:rPr lang="en-US" altLang="zh-CN" sz="2000" kern="100" dirty="0">
                <a:cs typeface="Times New Roman" panose="02020603050405020304" pitchFamily="18" charset="0"/>
              </a:rPr>
              <a:t>;</a:t>
            </a:r>
          </a:p>
          <a:p>
            <a:pPr marL="0" indent="0" algn="just">
              <a:buNone/>
            </a:pPr>
            <a:r>
              <a:rPr lang="en-US" altLang="zh-CN" sz="2000" kern="100" dirty="0" err="1">
                <a:cs typeface="Times New Roman" panose="02020603050405020304" pitchFamily="18" charset="0"/>
              </a:rPr>
              <a:t>cout</a:t>
            </a:r>
            <a:r>
              <a:rPr lang="en-US" altLang="zh-CN" sz="2000" kern="100" dirty="0">
                <a:cs typeface="Times New Roman" panose="02020603050405020304" pitchFamily="18" charset="0"/>
              </a:rPr>
              <a:t> &lt;&lt; "</a:t>
            </a:r>
            <a:r>
              <a:rPr lang="en-US" altLang="zh-CN" sz="2000" kern="100" dirty="0" err="1">
                <a:cs typeface="Times New Roman" panose="02020603050405020304" pitchFamily="18" charset="0"/>
              </a:rPr>
              <a:t>ptrb</a:t>
            </a:r>
            <a:r>
              <a:rPr lang="en-US" altLang="zh-CN" sz="2000" kern="100" dirty="0">
                <a:cs typeface="Times New Roman" panose="02020603050405020304" pitchFamily="18" charset="0"/>
              </a:rPr>
              <a:t> is " &lt;&lt; </a:t>
            </a:r>
            <a:r>
              <a:rPr lang="en-US" altLang="zh-CN" sz="2000" kern="100" dirty="0" err="1">
                <a:cs typeface="Times New Roman" panose="02020603050405020304" pitchFamily="18" charset="0"/>
              </a:rPr>
              <a:t>ptrb</a:t>
            </a:r>
            <a:r>
              <a:rPr lang="en-US" altLang="zh-CN" sz="2000" kern="100" dirty="0">
                <a:cs typeface="Times New Roman" panose="02020603050405020304" pitchFamily="18" charset="0"/>
              </a:rPr>
              <a:t> &lt;&lt; </a:t>
            </a:r>
            <a:r>
              <a:rPr lang="en-US" altLang="zh-CN" sz="2000" kern="100" dirty="0" err="1">
                <a:cs typeface="Times New Roman" panose="02020603050405020304" pitchFamily="18" charset="0"/>
              </a:rPr>
              <a:t>endl</a:t>
            </a:r>
            <a:r>
              <a:rPr lang="en-US" altLang="zh-CN" sz="2000" kern="100" dirty="0">
                <a:cs typeface="Times New Roman" panose="02020603050405020304" pitchFamily="18" charset="0"/>
              </a:rPr>
              <a:t>;</a:t>
            </a:r>
          </a:p>
          <a:p>
            <a:pPr marL="0" indent="0" algn="just">
              <a:buNone/>
            </a:pPr>
            <a:r>
              <a:rPr lang="en-US" altLang="zh-CN" sz="2000" kern="100" dirty="0">
                <a:cs typeface="Times New Roman" panose="02020603050405020304" pitchFamily="18" charset="0"/>
              </a:rPr>
              <a:t>D* pd = </a:t>
            </a:r>
            <a:r>
              <a:rPr lang="en-US" altLang="zh-CN" sz="2000" kern="100" dirty="0" err="1">
                <a:cs typeface="Times New Roman" panose="02020603050405020304" pitchFamily="18" charset="0"/>
              </a:rPr>
              <a:t>dynamic_cast</a:t>
            </a:r>
            <a:r>
              <a:rPr lang="en-US" altLang="zh-CN" sz="2000" kern="100" dirty="0">
                <a:cs typeface="Times New Roman" panose="02020603050405020304" pitchFamily="18" charset="0"/>
              </a:rPr>
              <a:t>&lt;D*&gt;(p); 		// </a:t>
            </a:r>
            <a:r>
              <a:rPr lang="en-US" altLang="zh-CN" sz="2000" kern="100" dirty="0" err="1">
                <a:cs typeface="Times New Roman" panose="02020603050405020304" pitchFamily="18" charset="0"/>
              </a:rPr>
              <a:t>downcasting</a:t>
            </a:r>
            <a:r>
              <a:rPr lang="zh-CN" altLang="en-US" sz="2000" kern="100" dirty="0">
                <a:cs typeface="Times New Roman" panose="02020603050405020304" pitchFamily="18" charset="0"/>
              </a:rPr>
              <a:t>向下转类型</a:t>
            </a:r>
          </a:p>
          <a:p>
            <a:pPr marL="0" indent="0" algn="just">
              <a:buNone/>
            </a:pPr>
            <a:r>
              <a:rPr lang="en-US" altLang="zh-CN" sz="2000" kern="100" dirty="0" err="1">
                <a:cs typeface="Times New Roman" panose="02020603050405020304" pitchFamily="18" charset="0"/>
              </a:rPr>
              <a:t>cout</a:t>
            </a:r>
            <a:r>
              <a:rPr lang="en-US" altLang="zh-CN" sz="2000" kern="100" dirty="0">
                <a:cs typeface="Times New Roman" panose="02020603050405020304" pitchFamily="18" charset="0"/>
              </a:rPr>
              <a:t> &lt;&lt; "p is " &lt;&lt; p &lt;&lt; </a:t>
            </a:r>
            <a:r>
              <a:rPr lang="en-US" altLang="zh-CN" sz="2000" kern="100" dirty="0" err="1">
                <a:cs typeface="Times New Roman" panose="02020603050405020304" pitchFamily="18" charset="0"/>
              </a:rPr>
              <a:t>endl</a:t>
            </a:r>
            <a:r>
              <a:rPr lang="en-US" altLang="zh-CN" sz="2000" kern="100" dirty="0">
                <a:cs typeface="Times New Roman" panose="02020603050405020304" pitchFamily="18" charset="0"/>
              </a:rPr>
              <a:t>;</a:t>
            </a:r>
          </a:p>
          <a:p>
            <a:pPr marL="0" indent="0" algn="just">
              <a:buNone/>
            </a:pPr>
            <a:r>
              <a:rPr lang="en-US" altLang="zh-CN" sz="2000" kern="100" dirty="0" err="1">
                <a:cs typeface="Times New Roman" panose="02020603050405020304" pitchFamily="18" charset="0"/>
              </a:rPr>
              <a:t>cout</a:t>
            </a:r>
            <a:r>
              <a:rPr lang="en-US" altLang="zh-CN" sz="2000" kern="100" dirty="0">
                <a:cs typeface="Times New Roman" panose="02020603050405020304" pitchFamily="18" charset="0"/>
              </a:rPr>
              <a:t> &lt;&lt; "pd is " &lt;&lt; pd &lt;&lt; </a:t>
            </a:r>
            <a:r>
              <a:rPr lang="en-US" altLang="zh-CN" sz="2000" kern="100" dirty="0" err="1">
                <a:cs typeface="Times New Roman" panose="02020603050405020304" pitchFamily="18" charset="0"/>
              </a:rPr>
              <a:t>endl</a:t>
            </a:r>
            <a:r>
              <a:rPr lang="en-US" altLang="zh-CN" sz="2000" kern="100" dirty="0">
                <a:cs typeface="Times New Roman" panose="02020603050405020304" pitchFamily="18" charset="0"/>
              </a:rPr>
              <a:t>;</a:t>
            </a:r>
          </a:p>
          <a:p>
            <a:pPr marL="0" indent="0" algn="just">
              <a:buNone/>
            </a:pPr>
            <a:r>
              <a:rPr lang="en-US" altLang="zh-CN" sz="2000" kern="100" dirty="0">
                <a:cs typeface="Times New Roman" panose="02020603050405020304" pitchFamily="18" charset="0"/>
              </a:rPr>
              <a:t>B* pb = </a:t>
            </a:r>
            <a:r>
              <a:rPr lang="en-US" altLang="zh-CN" sz="2000" kern="100" dirty="0" err="1">
                <a:cs typeface="Times New Roman" panose="02020603050405020304" pitchFamily="18" charset="0"/>
              </a:rPr>
              <a:t>dynamic_cast</a:t>
            </a:r>
            <a:r>
              <a:rPr lang="en-US" altLang="zh-CN" sz="2000" kern="100" dirty="0">
                <a:cs typeface="Times New Roman" panose="02020603050405020304" pitchFamily="18" charset="0"/>
              </a:rPr>
              <a:t>&lt;B*&gt;(p);</a:t>
            </a:r>
          </a:p>
          <a:p>
            <a:pPr marL="0" indent="0" algn="just">
              <a:buNone/>
            </a:pPr>
            <a:r>
              <a:rPr lang="en-US" altLang="zh-CN" sz="2000" kern="100" dirty="0" err="1">
                <a:cs typeface="Times New Roman" panose="02020603050405020304" pitchFamily="18" charset="0"/>
              </a:rPr>
              <a:t>cout</a:t>
            </a:r>
            <a:r>
              <a:rPr lang="en-US" altLang="zh-CN" sz="2000" kern="100" dirty="0">
                <a:cs typeface="Times New Roman" panose="02020603050405020304" pitchFamily="18" charset="0"/>
              </a:rPr>
              <a:t> &lt;&lt; "pb is " &lt;&lt; pb &lt;&lt; </a:t>
            </a:r>
            <a:r>
              <a:rPr lang="en-US" altLang="zh-CN" sz="2000" kern="100" dirty="0" err="1">
                <a:cs typeface="Times New Roman" panose="02020603050405020304" pitchFamily="18" charset="0"/>
              </a:rPr>
              <a:t>endl</a:t>
            </a:r>
            <a:r>
              <a:rPr lang="en-US" altLang="zh-CN" sz="2000" kern="100" dirty="0">
                <a:cs typeface="Times New Roman" panose="02020603050405020304" pitchFamily="18" charset="0"/>
              </a:rPr>
              <a:t>;</a:t>
            </a:r>
          </a:p>
        </p:txBody>
      </p:sp>
      <p:sp>
        <p:nvSpPr>
          <p:cNvPr id="5" name="文本框 4">
            <a:extLst>
              <a:ext uri="{FF2B5EF4-FFF2-40B4-BE49-F238E27FC236}">
                <a16:creationId xmlns:a16="http://schemas.microsoft.com/office/drawing/2014/main" id="{590003EF-D5E3-4FA5-9017-2C77113930B7}"/>
              </a:ext>
            </a:extLst>
          </p:cNvPr>
          <p:cNvSpPr txBox="1"/>
          <p:nvPr/>
        </p:nvSpPr>
        <p:spPr>
          <a:xfrm>
            <a:off x="8168871" y="3671381"/>
            <a:ext cx="3398057" cy="2077543"/>
          </a:xfrm>
          <a:prstGeom prst="rect">
            <a:avLst/>
          </a:prstGeom>
          <a:solidFill>
            <a:schemeClr val="accent4">
              <a:lumMod val="20000"/>
              <a:lumOff val="80000"/>
            </a:schemeClr>
          </a:solidFill>
          <a:effectLst>
            <a:softEdge rad="25400"/>
          </a:effectLst>
        </p:spPr>
        <p:txBody>
          <a:bodyPr vert="horz" lIns="91440" tIns="45720" rIns="91440" bIns="45720" rtlCol="0">
            <a:noAutofit/>
          </a:bodyPr>
          <a:lstStyle>
            <a:lvl1pPr indent="0" algn="just">
              <a:lnSpc>
                <a:spcPct val="90000"/>
              </a:lnSpc>
              <a:spcBef>
                <a:spcPts val="1000"/>
              </a:spcBef>
              <a:buFont typeface="Arial" panose="020B0604020202090204" pitchFamily="34" charset="0"/>
              <a:buNone/>
              <a:defRPr b="1" kern="100">
                <a:latin typeface="等线" panose="02010600030101010101" pitchFamily="2" charset="-122"/>
                <a:ea typeface="等线" panose="02010600030101010101" pitchFamily="2" charset="-122"/>
                <a:cs typeface="Times New Roman" panose="02020603050405020304" pitchFamily="18" charset="0"/>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r>
              <a:rPr lang="en-US" altLang="zh-CN" sz="2000" dirty="0" err="1">
                <a:latin typeface="微软雅黑" panose="020B0503020204020204" pitchFamily="34" charset="-122"/>
                <a:ea typeface="微软雅黑" panose="020B0503020204020204" pitchFamily="34" charset="-122"/>
              </a:rPr>
              <a:t>ptr</a:t>
            </a:r>
            <a:r>
              <a:rPr lang="en-US" altLang="zh-CN" sz="2000" dirty="0">
                <a:latin typeface="微软雅黑" panose="020B0503020204020204" pitchFamily="34" charset="-122"/>
                <a:ea typeface="微软雅黑" panose="020B0503020204020204" pitchFamily="34" charset="-122"/>
              </a:rPr>
              <a:t> is 0x632e70</a:t>
            </a:r>
            <a:endParaRPr lang="zh-CN"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ptrb</a:t>
            </a:r>
            <a:r>
              <a:rPr lang="en-US" altLang="zh-CN" sz="2000" dirty="0">
                <a:latin typeface="微软雅黑" panose="020B0503020204020204" pitchFamily="34" charset="-122"/>
                <a:ea typeface="微软雅黑" panose="020B0503020204020204" pitchFamily="34" charset="-122"/>
              </a:rPr>
              <a:t> is 0x632e70</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 is 0x632e90</a:t>
            </a:r>
          </a:p>
          <a:p>
            <a:r>
              <a:rPr lang="en-US" altLang="zh-CN" sz="2000" dirty="0">
                <a:latin typeface="微软雅黑" panose="020B0503020204020204" pitchFamily="34" charset="-122"/>
                <a:ea typeface="微软雅黑" panose="020B0503020204020204" pitchFamily="34" charset="-122"/>
              </a:rPr>
              <a:t>pd is 0x632e90</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pb is 0x632e90</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8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8F8E-FC0C-454F-9F0F-7663819972A7}"/>
              </a:ext>
            </a:extLst>
          </p:cNvPr>
          <p:cNvSpPr>
            <a:spLocks noGrp="1"/>
          </p:cNvSpPr>
          <p:nvPr>
            <p:ph type="title"/>
          </p:nvPr>
        </p:nvSpPr>
        <p:spPr/>
        <p:txBody>
          <a:bodyPr/>
          <a:lstStyle/>
          <a:p>
            <a:r>
              <a:rPr lang="zh-CN" altLang="en-US" dirty="0"/>
              <a:t>重载</a:t>
            </a:r>
          </a:p>
        </p:txBody>
      </p:sp>
      <p:sp>
        <p:nvSpPr>
          <p:cNvPr id="3" name="内容占位符 2">
            <a:extLst>
              <a:ext uri="{FF2B5EF4-FFF2-40B4-BE49-F238E27FC236}">
                <a16:creationId xmlns:a16="http://schemas.microsoft.com/office/drawing/2014/main" id="{632D3117-D4DE-4D8D-8293-A7529B35A2D9}"/>
              </a:ext>
            </a:extLst>
          </p:cNvPr>
          <p:cNvSpPr>
            <a:spLocks noGrp="1"/>
          </p:cNvSpPr>
          <p:nvPr>
            <p:ph idx="1"/>
          </p:nvPr>
        </p:nvSpPr>
        <p:spPr/>
        <p:txBody>
          <a:bodyPr/>
          <a:lstStyle/>
          <a:p>
            <a:r>
              <a:rPr lang="en-US" altLang="zh-CN" dirty="0"/>
              <a:t>C++ </a:t>
            </a:r>
            <a:r>
              <a:rPr lang="zh-CN" altLang="en-US" dirty="0"/>
              <a:t>允许在同一作用域中的某个函数和运算符指定多个定义，分别称为函数重载和运算符重载</a:t>
            </a:r>
            <a:endParaRPr lang="en-US" altLang="zh-CN" dirty="0"/>
          </a:p>
          <a:p>
            <a:endParaRPr lang="en-US" altLang="zh-CN" dirty="0"/>
          </a:p>
          <a:p>
            <a:r>
              <a:rPr lang="zh-CN" altLang="en-US" dirty="0"/>
              <a:t>重载</a:t>
            </a:r>
            <a:endParaRPr lang="en-US" altLang="zh-CN" dirty="0"/>
          </a:p>
          <a:p>
            <a:pPr lvl="1"/>
            <a:r>
              <a:rPr lang="zh-CN" altLang="en-US" dirty="0">
                <a:latin typeface="微软雅黑" panose="020B0503020204020204" pitchFamily="34" charset="-122"/>
                <a:ea typeface="微软雅黑" panose="020B0503020204020204" pitchFamily="34" charset="-122"/>
              </a:rPr>
              <a:t>一个与之前已经在该作用域内声明过的函数或方法具有相同名称的声明，但是它们的参数列表和定义（实现）不相同</a:t>
            </a:r>
          </a:p>
        </p:txBody>
      </p:sp>
    </p:spTree>
    <p:extLst>
      <p:ext uri="{BB962C8B-B14F-4D97-AF65-F5344CB8AC3E}">
        <p14:creationId xmlns:p14="http://schemas.microsoft.com/office/powerpoint/2010/main" val="1983417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8F8E-FC0C-454F-9F0F-7663819972A7}"/>
              </a:ext>
            </a:extLst>
          </p:cNvPr>
          <p:cNvSpPr>
            <a:spLocks noGrp="1"/>
          </p:cNvSpPr>
          <p:nvPr>
            <p:ph type="title"/>
          </p:nvPr>
        </p:nvSpPr>
        <p:spPr/>
        <p:txBody>
          <a:bodyPr/>
          <a:lstStyle/>
          <a:p>
            <a:r>
              <a:rPr lang="zh-CN" altLang="en-US" dirty="0"/>
              <a:t>函数重载示例</a:t>
            </a:r>
          </a:p>
        </p:txBody>
      </p:sp>
      <p:sp>
        <p:nvSpPr>
          <p:cNvPr id="3" name="内容占位符 2">
            <a:extLst>
              <a:ext uri="{FF2B5EF4-FFF2-40B4-BE49-F238E27FC236}">
                <a16:creationId xmlns:a16="http://schemas.microsoft.com/office/drawing/2014/main" id="{632D3117-D4DE-4D8D-8293-A7529B35A2D9}"/>
              </a:ext>
            </a:extLst>
          </p:cNvPr>
          <p:cNvSpPr>
            <a:spLocks noGrp="1"/>
          </p:cNvSpPr>
          <p:nvPr>
            <p:ph idx="1"/>
          </p:nvPr>
        </p:nvSpPr>
        <p:spPr/>
        <p:txBody>
          <a:bodyPr>
            <a:normAutofit lnSpcReduction="10000"/>
          </a:bodyPr>
          <a:lstStyle/>
          <a:p>
            <a:pPr marL="0" indent="0">
              <a:buNone/>
            </a:pPr>
            <a:r>
              <a:rPr lang="en-US" altLang="zh-CN" b="0" i="0" dirty="0">
                <a:solidFill>
                  <a:srgbClr val="000000"/>
                </a:solidFill>
                <a:effectLst/>
              </a:rPr>
              <a:t>#include </a:t>
            </a:r>
            <a:r>
              <a:rPr lang="en-US" altLang="zh-CN" b="0" i="0" dirty="0">
                <a:solidFill>
                  <a:srgbClr val="8B0000"/>
                </a:solidFill>
                <a:effectLst/>
              </a:rPr>
              <a:t>&lt;</a:t>
            </a:r>
            <a:r>
              <a:rPr lang="en-US" altLang="zh-CN" b="0" i="0" dirty="0">
                <a:solidFill>
                  <a:srgbClr val="AA1111"/>
                </a:solidFill>
                <a:effectLst/>
              </a:rPr>
              <a:t>iostream</a:t>
            </a:r>
            <a:r>
              <a:rPr lang="en-US" altLang="zh-CN" b="0" i="0" dirty="0">
                <a:solidFill>
                  <a:srgbClr val="8B0000"/>
                </a:solidFill>
                <a:effectLst/>
              </a:rPr>
              <a:t>&gt;</a:t>
            </a:r>
            <a:r>
              <a:rPr lang="en-US" altLang="zh-CN" b="0" i="0" dirty="0">
                <a:solidFill>
                  <a:srgbClr val="808080"/>
                </a:solidFill>
                <a:effectLst/>
              </a:rPr>
              <a:t> </a:t>
            </a:r>
          </a:p>
          <a:p>
            <a:pPr marL="0" indent="0">
              <a:buNone/>
            </a:pPr>
            <a:r>
              <a:rPr lang="en-US" altLang="zh-CN" b="0" i="0" dirty="0">
                <a:solidFill>
                  <a:srgbClr val="008000"/>
                </a:solidFill>
                <a:effectLst/>
              </a:rPr>
              <a:t>using</a:t>
            </a:r>
            <a:r>
              <a:rPr lang="en-US" altLang="zh-CN" b="0" i="0" dirty="0">
                <a:solidFill>
                  <a:srgbClr val="808080"/>
                </a:solidFill>
                <a:effectLst/>
              </a:rPr>
              <a:t> </a:t>
            </a:r>
            <a:r>
              <a:rPr lang="en-US" altLang="zh-CN" b="0" i="0" dirty="0">
                <a:solidFill>
                  <a:srgbClr val="000000"/>
                </a:solidFill>
                <a:effectLst/>
              </a:rPr>
              <a:t>namespace</a:t>
            </a:r>
            <a:r>
              <a:rPr lang="en-US" altLang="zh-CN" b="0" i="0" dirty="0">
                <a:solidFill>
                  <a:srgbClr val="808080"/>
                </a:solidFill>
                <a:effectLst/>
              </a:rPr>
              <a:t> </a:t>
            </a:r>
            <a:r>
              <a:rPr lang="en-US" altLang="zh-CN" b="0" i="0" dirty="0">
                <a:solidFill>
                  <a:srgbClr val="0055AA"/>
                </a:solidFill>
                <a:effectLst/>
              </a:rPr>
              <a:t>std</a:t>
            </a:r>
            <a:r>
              <a:rPr lang="en-US" altLang="zh-CN" b="0" i="0">
                <a:solidFill>
                  <a:srgbClr val="808080"/>
                </a:solidFill>
                <a:effectLst/>
              </a:rPr>
              <a:t>; </a:t>
            </a:r>
          </a:p>
          <a:p>
            <a:pPr marL="0" indent="0">
              <a:buNone/>
            </a:pPr>
            <a:endParaRPr lang="en-US" altLang="zh-CN" b="0" i="0" dirty="0">
              <a:solidFill>
                <a:srgbClr val="808080"/>
              </a:solidFill>
              <a:effectLst/>
            </a:endParaRPr>
          </a:p>
          <a:p>
            <a:pPr marL="0" indent="0">
              <a:buNone/>
            </a:pPr>
            <a:r>
              <a:rPr lang="en-US" altLang="zh-CN" b="0" i="0" dirty="0">
                <a:solidFill>
                  <a:srgbClr val="000000"/>
                </a:solidFill>
                <a:effectLst/>
              </a:rPr>
              <a:t>class</a:t>
            </a:r>
            <a:r>
              <a:rPr lang="en-US" altLang="zh-CN" b="0" i="0" dirty="0">
                <a:solidFill>
                  <a:srgbClr val="808080"/>
                </a:solidFill>
                <a:effectLst/>
              </a:rPr>
              <a:t> </a:t>
            </a:r>
            <a:r>
              <a:rPr lang="en-US" altLang="zh-CN" b="0" i="0" dirty="0" err="1">
                <a:solidFill>
                  <a:srgbClr val="0055AA"/>
                </a:solidFill>
                <a:effectLst/>
              </a:rPr>
              <a:t>printData</a:t>
            </a:r>
            <a:r>
              <a:rPr lang="en-US" altLang="zh-CN" b="0" i="0" dirty="0">
                <a:solidFill>
                  <a:srgbClr val="808080"/>
                </a:solidFill>
                <a:effectLst/>
              </a:rPr>
              <a:t> </a:t>
            </a:r>
          </a:p>
          <a:p>
            <a:pPr marL="0" indent="0">
              <a:buNone/>
            </a:pPr>
            <a:r>
              <a:rPr lang="en-US" altLang="zh-CN" b="0" i="0">
                <a:solidFill>
                  <a:srgbClr val="808000"/>
                </a:solidFill>
                <a:effectLst/>
              </a:rPr>
              <a:t>{</a:t>
            </a:r>
            <a:r>
              <a:rPr lang="en-US" altLang="zh-CN" b="0" i="0">
                <a:solidFill>
                  <a:srgbClr val="808080"/>
                </a:solidFill>
                <a:effectLst/>
              </a:rPr>
              <a:t> </a:t>
            </a:r>
          </a:p>
          <a:p>
            <a:pPr marL="0" indent="0">
              <a:buNone/>
            </a:pPr>
            <a:r>
              <a:rPr lang="en-US" altLang="zh-CN" b="0" i="0">
                <a:solidFill>
                  <a:srgbClr val="008000"/>
                </a:solidFill>
                <a:effectLst/>
              </a:rPr>
              <a:t>public</a:t>
            </a:r>
            <a:r>
              <a:rPr lang="en-US" altLang="zh-CN" b="0" i="0" dirty="0">
                <a:solidFill>
                  <a:srgbClr val="808080"/>
                </a:solidFill>
                <a:effectLst/>
              </a:rPr>
              <a:t>: </a:t>
            </a:r>
          </a:p>
          <a:p>
            <a:pPr marL="0" indent="0">
              <a:buNone/>
            </a:pPr>
            <a:r>
              <a:rPr lang="en-US" altLang="zh-CN" b="0" dirty="0">
                <a:solidFill>
                  <a:srgbClr val="808080"/>
                </a:solidFill>
              </a:rPr>
              <a:t>	</a:t>
            </a:r>
            <a:r>
              <a:rPr lang="en-US" altLang="zh-CN" b="0" i="0" dirty="0">
                <a:solidFill>
                  <a:srgbClr val="000000"/>
                </a:solidFill>
                <a:effectLst/>
              </a:rPr>
              <a:t>void</a:t>
            </a:r>
            <a:r>
              <a:rPr lang="en-US" altLang="zh-CN" b="0" i="0" dirty="0">
                <a:solidFill>
                  <a:srgbClr val="808080"/>
                </a:solidFill>
                <a:effectLst/>
              </a:rPr>
              <a:t> </a:t>
            </a:r>
            <a:r>
              <a:rPr lang="en-US" altLang="zh-CN" b="0" i="0" dirty="0">
                <a:solidFill>
                  <a:srgbClr val="0055AA"/>
                </a:solidFill>
                <a:effectLst/>
              </a:rPr>
              <a:t>print</a:t>
            </a:r>
            <a:r>
              <a:rPr lang="en-US" altLang="zh-CN" b="0" i="0" dirty="0">
                <a:solidFill>
                  <a:srgbClr val="808000"/>
                </a:solidFill>
                <a:effectLst/>
              </a:rPr>
              <a:t>(</a:t>
            </a:r>
            <a:r>
              <a:rPr lang="en-US" altLang="zh-CN" b="0" i="0" dirty="0">
                <a:solidFill>
                  <a:srgbClr val="000000"/>
                </a:solidFill>
                <a:effectLst/>
              </a:rPr>
              <a:t>int</a:t>
            </a:r>
            <a:r>
              <a:rPr lang="en-US" altLang="zh-CN" b="0" i="0" dirty="0">
                <a:solidFill>
                  <a:srgbClr val="808080"/>
                </a:solidFill>
                <a:effectLst/>
              </a:rPr>
              <a:t> </a:t>
            </a:r>
            <a:r>
              <a:rPr lang="en-US" altLang="zh-CN" b="0" i="0" dirty="0" err="1">
                <a:solidFill>
                  <a:srgbClr val="0055AA"/>
                </a:solidFill>
                <a:effectLst/>
              </a:rPr>
              <a:t>i</a:t>
            </a:r>
            <a:r>
              <a:rPr lang="en-US" altLang="zh-CN" b="0" i="0" dirty="0">
                <a:solidFill>
                  <a:srgbClr val="808000"/>
                </a:solidFill>
                <a:effectLst/>
              </a:rPr>
              <a:t>)</a:t>
            </a:r>
            <a:r>
              <a:rPr lang="en-US" altLang="zh-CN" b="0" i="0" dirty="0">
                <a:solidFill>
                  <a:srgbClr val="808080"/>
                </a:solidFill>
                <a:effectLst/>
              </a:rPr>
              <a:t> </a:t>
            </a:r>
            <a:r>
              <a:rPr lang="en-US" altLang="zh-CN" b="0" i="0" dirty="0">
                <a:solidFill>
                  <a:srgbClr val="808000"/>
                </a:solidFill>
                <a:effectLst/>
              </a:rPr>
              <a:t>{</a:t>
            </a:r>
            <a:r>
              <a:rPr lang="en-US" altLang="zh-CN" b="0" i="0" dirty="0">
                <a:solidFill>
                  <a:srgbClr val="808080"/>
                </a:solidFill>
                <a:effectLst/>
              </a:rPr>
              <a:t> </a:t>
            </a:r>
            <a:r>
              <a:rPr lang="en-US" altLang="zh-CN" b="0" i="0" dirty="0" err="1">
                <a:solidFill>
                  <a:srgbClr val="0055AA"/>
                </a:solidFill>
                <a:effectLst/>
              </a:rPr>
              <a:t>cout</a:t>
            </a:r>
            <a:r>
              <a:rPr lang="en-US" altLang="zh-CN" b="0" i="0" dirty="0">
                <a:solidFill>
                  <a:srgbClr val="808080"/>
                </a:solidFill>
                <a:effectLst/>
              </a:rPr>
              <a:t> &lt;&lt; </a:t>
            </a:r>
            <a:r>
              <a:rPr lang="en-US" altLang="zh-CN" b="0" i="0" dirty="0">
                <a:solidFill>
                  <a:srgbClr val="8B0000"/>
                </a:solidFill>
                <a:effectLst/>
              </a:rPr>
              <a:t>"</a:t>
            </a:r>
            <a:r>
              <a:rPr lang="zh-CN" altLang="en-US" b="0" i="0" dirty="0">
                <a:solidFill>
                  <a:srgbClr val="AA1111"/>
                </a:solidFill>
                <a:effectLst/>
              </a:rPr>
              <a:t>整数为</a:t>
            </a:r>
            <a:r>
              <a:rPr lang="en-US" altLang="zh-CN" b="0" i="0" dirty="0">
                <a:solidFill>
                  <a:srgbClr val="AA1111"/>
                </a:solidFill>
                <a:effectLst/>
              </a:rPr>
              <a:t>: </a:t>
            </a:r>
            <a:r>
              <a:rPr lang="en-US" altLang="zh-CN" b="0" i="0" dirty="0">
                <a:solidFill>
                  <a:srgbClr val="8B0000"/>
                </a:solidFill>
                <a:effectLst/>
              </a:rPr>
              <a:t>"</a:t>
            </a:r>
            <a:r>
              <a:rPr lang="zh-CN" altLang="en-US" b="0" i="0" dirty="0">
                <a:solidFill>
                  <a:srgbClr val="808080"/>
                </a:solidFill>
                <a:effectLst/>
              </a:rPr>
              <a:t> </a:t>
            </a:r>
            <a:r>
              <a:rPr lang="en-US" altLang="zh-CN" b="0" i="0" dirty="0">
                <a:solidFill>
                  <a:srgbClr val="808080"/>
                </a:solidFill>
                <a:effectLst/>
              </a:rPr>
              <a:t>&lt;&lt; </a:t>
            </a:r>
            <a:r>
              <a:rPr lang="en-US" altLang="zh-CN" b="0" i="0" dirty="0" err="1">
                <a:solidFill>
                  <a:srgbClr val="0055AA"/>
                </a:solidFill>
                <a:effectLst/>
              </a:rPr>
              <a:t>i</a:t>
            </a:r>
            <a:r>
              <a:rPr lang="en-US" altLang="zh-CN" b="0" i="0" dirty="0">
                <a:solidFill>
                  <a:srgbClr val="808080"/>
                </a:solidFill>
                <a:effectLst/>
              </a:rPr>
              <a:t> &lt;&lt; </a:t>
            </a:r>
            <a:r>
              <a:rPr lang="en-US" altLang="zh-CN" b="0" i="0" dirty="0" err="1">
                <a:solidFill>
                  <a:srgbClr val="0055AA"/>
                </a:solidFill>
                <a:effectLst/>
              </a:rPr>
              <a:t>endl</a:t>
            </a:r>
            <a:r>
              <a:rPr lang="en-US" altLang="zh-CN" b="0" i="0" dirty="0">
                <a:solidFill>
                  <a:srgbClr val="808080"/>
                </a:solidFill>
                <a:effectLst/>
              </a:rPr>
              <a:t>; </a:t>
            </a:r>
            <a:r>
              <a:rPr lang="en-US" altLang="zh-CN" b="0" i="0" dirty="0">
                <a:solidFill>
                  <a:srgbClr val="808000"/>
                </a:solidFill>
                <a:effectLst/>
              </a:rPr>
              <a:t>}</a:t>
            </a:r>
            <a:r>
              <a:rPr lang="en-US" altLang="zh-CN" b="0" i="0" dirty="0">
                <a:solidFill>
                  <a:srgbClr val="808080"/>
                </a:solidFill>
                <a:effectLst/>
              </a:rPr>
              <a:t> </a:t>
            </a:r>
          </a:p>
          <a:p>
            <a:pPr marL="0" indent="0">
              <a:buNone/>
            </a:pPr>
            <a:r>
              <a:rPr lang="en-US" altLang="zh-CN" b="0" dirty="0">
                <a:solidFill>
                  <a:srgbClr val="808080"/>
                </a:solidFill>
              </a:rPr>
              <a:t>	</a:t>
            </a:r>
            <a:r>
              <a:rPr lang="en-US" altLang="zh-CN" b="0" i="0" dirty="0">
                <a:solidFill>
                  <a:srgbClr val="000000"/>
                </a:solidFill>
                <a:effectLst/>
              </a:rPr>
              <a:t>void</a:t>
            </a:r>
            <a:r>
              <a:rPr lang="en-US" altLang="zh-CN" b="0" i="0" dirty="0">
                <a:solidFill>
                  <a:srgbClr val="808080"/>
                </a:solidFill>
                <a:effectLst/>
              </a:rPr>
              <a:t> </a:t>
            </a:r>
            <a:r>
              <a:rPr lang="en-US" altLang="zh-CN" b="0" i="0" dirty="0">
                <a:solidFill>
                  <a:srgbClr val="0055AA"/>
                </a:solidFill>
                <a:effectLst/>
              </a:rPr>
              <a:t>print</a:t>
            </a:r>
            <a:r>
              <a:rPr lang="en-US" altLang="zh-CN" b="0" i="0" dirty="0">
                <a:solidFill>
                  <a:srgbClr val="808000"/>
                </a:solidFill>
                <a:effectLst/>
              </a:rPr>
              <a:t>(</a:t>
            </a:r>
            <a:r>
              <a:rPr lang="en-US" altLang="zh-CN" b="0" i="0" dirty="0">
                <a:solidFill>
                  <a:srgbClr val="000000"/>
                </a:solidFill>
                <a:effectLst/>
              </a:rPr>
              <a:t>double</a:t>
            </a:r>
            <a:r>
              <a:rPr lang="en-US" altLang="zh-CN" b="0" i="0" dirty="0">
                <a:solidFill>
                  <a:srgbClr val="808080"/>
                </a:solidFill>
                <a:effectLst/>
              </a:rPr>
              <a:t> </a:t>
            </a:r>
            <a:r>
              <a:rPr lang="en-US" altLang="zh-CN" b="0" i="0" dirty="0">
                <a:solidFill>
                  <a:srgbClr val="0055AA"/>
                </a:solidFill>
                <a:effectLst/>
              </a:rPr>
              <a:t>f</a:t>
            </a:r>
            <a:r>
              <a:rPr lang="en-US" altLang="zh-CN" b="0" i="0" dirty="0">
                <a:solidFill>
                  <a:srgbClr val="808000"/>
                </a:solidFill>
                <a:effectLst/>
              </a:rPr>
              <a:t>)</a:t>
            </a:r>
            <a:r>
              <a:rPr lang="en-US" altLang="zh-CN" b="0" i="0" dirty="0">
                <a:solidFill>
                  <a:srgbClr val="808080"/>
                </a:solidFill>
                <a:effectLst/>
              </a:rPr>
              <a:t> </a:t>
            </a:r>
            <a:r>
              <a:rPr lang="en-US" altLang="zh-CN" b="0" i="0" dirty="0">
                <a:solidFill>
                  <a:srgbClr val="808000"/>
                </a:solidFill>
                <a:effectLst/>
              </a:rPr>
              <a:t>{</a:t>
            </a:r>
            <a:r>
              <a:rPr lang="en-US" altLang="zh-CN" b="0" i="0" dirty="0">
                <a:solidFill>
                  <a:srgbClr val="808080"/>
                </a:solidFill>
                <a:effectLst/>
              </a:rPr>
              <a:t> </a:t>
            </a:r>
            <a:r>
              <a:rPr lang="en-US" altLang="zh-CN" b="0" i="0" dirty="0" err="1">
                <a:solidFill>
                  <a:srgbClr val="0055AA"/>
                </a:solidFill>
                <a:effectLst/>
              </a:rPr>
              <a:t>cout</a:t>
            </a:r>
            <a:r>
              <a:rPr lang="en-US" altLang="zh-CN" b="0" i="0" dirty="0">
                <a:solidFill>
                  <a:srgbClr val="808080"/>
                </a:solidFill>
                <a:effectLst/>
              </a:rPr>
              <a:t> &lt;&lt; </a:t>
            </a:r>
            <a:r>
              <a:rPr lang="en-US" altLang="zh-CN" b="0" i="0" dirty="0">
                <a:solidFill>
                  <a:srgbClr val="8B0000"/>
                </a:solidFill>
                <a:effectLst/>
              </a:rPr>
              <a:t>"</a:t>
            </a:r>
            <a:r>
              <a:rPr lang="zh-CN" altLang="en-US" b="0" i="0" dirty="0">
                <a:solidFill>
                  <a:srgbClr val="AA1111"/>
                </a:solidFill>
                <a:effectLst/>
              </a:rPr>
              <a:t>浮点数为</a:t>
            </a:r>
            <a:r>
              <a:rPr lang="en-US" altLang="zh-CN" b="0" i="0" dirty="0">
                <a:solidFill>
                  <a:srgbClr val="AA1111"/>
                </a:solidFill>
                <a:effectLst/>
              </a:rPr>
              <a:t>: </a:t>
            </a:r>
            <a:r>
              <a:rPr lang="en-US" altLang="zh-CN" b="0" i="0" dirty="0">
                <a:solidFill>
                  <a:srgbClr val="8B0000"/>
                </a:solidFill>
                <a:effectLst/>
              </a:rPr>
              <a:t>"</a:t>
            </a:r>
            <a:r>
              <a:rPr lang="zh-CN" altLang="en-US" b="0" i="0" dirty="0">
                <a:solidFill>
                  <a:srgbClr val="808080"/>
                </a:solidFill>
                <a:effectLst/>
              </a:rPr>
              <a:t> </a:t>
            </a:r>
            <a:r>
              <a:rPr lang="en-US" altLang="zh-CN" b="0" i="0" dirty="0">
                <a:solidFill>
                  <a:srgbClr val="808080"/>
                </a:solidFill>
                <a:effectLst/>
              </a:rPr>
              <a:t>&lt;&lt; </a:t>
            </a:r>
            <a:r>
              <a:rPr lang="en-US" altLang="zh-CN" b="0" i="0" dirty="0">
                <a:solidFill>
                  <a:srgbClr val="0055AA"/>
                </a:solidFill>
                <a:effectLst/>
              </a:rPr>
              <a:t>f</a:t>
            </a:r>
            <a:r>
              <a:rPr lang="en-US" altLang="zh-CN" b="0" i="0" dirty="0">
                <a:solidFill>
                  <a:srgbClr val="808080"/>
                </a:solidFill>
                <a:effectLst/>
              </a:rPr>
              <a:t> &lt;&lt; </a:t>
            </a:r>
            <a:r>
              <a:rPr lang="en-US" altLang="zh-CN" b="0" i="0" dirty="0" err="1">
                <a:solidFill>
                  <a:srgbClr val="0055AA"/>
                </a:solidFill>
                <a:effectLst/>
              </a:rPr>
              <a:t>endl</a:t>
            </a:r>
            <a:r>
              <a:rPr lang="en-US" altLang="zh-CN" b="0" i="0" dirty="0">
                <a:solidFill>
                  <a:srgbClr val="808080"/>
                </a:solidFill>
                <a:effectLst/>
              </a:rPr>
              <a:t>; </a:t>
            </a:r>
            <a:r>
              <a:rPr lang="en-US" altLang="zh-CN" b="0" i="0" dirty="0">
                <a:solidFill>
                  <a:srgbClr val="808000"/>
                </a:solidFill>
                <a:effectLst/>
              </a:rPr>
              <a:t>}</a:t>
            </a:r>
            <a:r>
              <a:rPr lang="en-US" altLang="zh-CN" b="0" i="0" dirty="0">
                <a:solidFill>
                  <a:srgbClr val="808080"/>
                </a:solidFill>
                <a:effectLst/>
              </a:rPr>
              <a:t> </a:t>
            </a:r>
          </a:p>
          <a:p>
            <a:pPr marL="0" indent="0">
              <a:buNone/>
            </a:pPr>
            <a:r>
              <a:rPr lang="en-US" altLang="zh-CN" b="0" dirty="0">
                <a:solidFill>
                  <a:srgbClr val="808080"/>
                </a:solidFill>
              </a:rPr>
              <a:t>	</a:t>
            </a:r>
            <a:r>
              <a:rPr lang="en-US" altLang="zh-CN" b="0" i="0" dirty="0">
                <a:solidFill>
                  <a:srgbClr val="000000"/>
                </a:solidFill>
                <a:effectLst/>
              </a:rPr>
              <a:t>void</a:t>
            </a:r>
            <a:r>
              <a:rPr lang="en-US" altLang="zh-CN" b="0" i="0" dirty="0">
                <a:solidFill>
                  <a:srgbClr val="808080"/>
                </a:solidFill>
                <a:effectLst/>
              </a:rPr>
              <a:t> </a:t>
            </a:r>
            <a:r>
              <a:rPr lang="en-US" altLang="zh-CN" b="0" i="0" dirty="0">
                <a:solidFill>
                  <a:srgbClr val="0055AA"/>
                </a:solidFill>
                <a:effectLst/>
              </a:rPr>
              <a:t>print</a:t>
            </a:r>
            <a:r>
              <a:rPr lang="en-US" altLang="zh-CN" b="0" i="0" dirty="0">
                <a:solidFill>
                  <a:srgbClr val="808000"/>
                </a:solidFill>
                <a:effectLst/>
              </a:rPr>
              <a:t>(</a:t>
            </a:r>
            <a:r>
              <a:rPr lang="en-US" altLang="zh-CN" b="0" i="0" dirty="0">
                <a:solidFill>
                  <a:srgbClr val="000000"/>
                </a:solidFill>
                <a:effectLst/>
              </a:rPr>
              <a:t>char</a:t>
            </a:r>
            <a:r>
              <a:rPr lang="en-US" altLang="zh-CN" b="0" i="0" dirty="0">
                <a:solidFill>
                  <a:srgbClr val="808080"/>
                </a:solidFill>
                <a:effectLst/>
              </a:rPr>
              <a:t> </a:t>
            </a:r>
            <a:r>
              <a:rPr lang="en-US" altLang="zh-CN" b="0" i="0" dirty="0">
                <a:solidFill>
                  <a:srgbClr val="0055AA"/>
                </a:solidFill>
                <a:effectLst/>
              </a:rPr>
              <a:t>c</a:t>
            </a:r>
            <a:r>
              <a:rPr lang="en-US" altLang="zh-CN" b="0" i="0" dirty="0">
                <a:solidFill>
                  <a:srgbClr val="808000"/>
                </a:solidFill>
                <a:effectLst/>
              </a:rPr>
              <a:t>[])</a:t>
            </a:r>
            <a:r>
              <a:rPr lang="en-US" altLang="zh-CN" b="0" i="0" dirty="0">
                <a:solidFill>
                  <a:srgbClr val="808080"/>
                </a:solidFill>
                <a:effectLst/>
              </a:rPr>
              <a:t> </a:t>
            </a:r>
            <a:r>
              <a:rPr lang="en-US" altLang="zh-CN" b="0" i="0" dirty="0">
                <a:solidFill>
                  <a:srgbClr val="808000"/>
                </a:solidFill>
                <a:effectLst/>
              </a:rPr>
              <a:t>{</a:t>
            </a:r>
            <a:r>
              <a:rPr lang="en-US" altLang="zh-CN" b="0" i="0" dirty="0">
                <a:solidFill>
                  <a:srgbClr val="808080"/>
                </a:solidFill>
                <a:effectLst/>
              </a:rPr>
              <a:t> </a:t>
            </a:r>
            <a:r>
              <a:rPr lang="en-US" altLang="zh-CN" b="0" i="0" dirty="0" err="1">
                <a:solidFill>
                  <a:srgbClr val="0055AA"/>
                </a:solidFill>
                <a:effectLst/>
              </a:rPr>
              <a:t>cout</a:t>
            </a:r>
            <a:r>
              <a:rPr lang="en-US" altLang="zh-CN" b="0" i="0" dirty="0">
                <a:solidFill>
                  <a:srgbClr val="808080"/>
                </a:solidFill>
                <a:effectLst/>
              </a:rPr>
              <a:t> &lt;&lt; </a:t>
            </a:r>
            <a:r>
              <a:rPr lang="en-US" altLang="zh-CN" b="0" i="0" dirty="0">
                <a:solidFill>
                  <a:srgbClr val="8B0000"/>
                </a:solidFill>
                <a:effectLst/>
              </a:rPr>
              <a:t>"</a:t>
            </a:r>
            <a:r>
              <a:rPr lang="zh-CN" altLang="en-US" b="0" i="0" dirty="0">
                <a:solidFill>
                  <a:srgbClr val="AA1111"/>
                </a:solidFill>
                <a:effectLst/>
              </a:rPr>
              <a:t>字符串为</a:t>
            </a:r>
            <a:r>
              <a:rPr lang="en-US" altLang="zh-CN" b="0" i="0" dirty="0">
                <a:solidFill>
                  <a:srgbClr val="AA1111"/>
                </a:solidFill>
                <a:effectLst/>
              </a:rPr>
              <a:t>: </a:t>
            </a:r>
            <a:r>
              <a:rPr lang="en-US" altLang="zh-CN" b="0" i="0" dirty="0">
                <a:solidFill>
                  <a:srgbClr val="8B0000"/>
                </a:solidFill>
                <a:effectLst/>
              </a:rPr>
              <a:t>"</a:t>
            </a:r>
            <a:r>
              <a:rPr lang="zh-CN" altLang="en-US" b="0" i="0" dirty="0">
                <a:solidFill>
                  <a:srgbClr val="808080"/>
                </a:solidFill>
                <a:effectLst/>
              </a:rPr>
              <a:t> </a:t>
            </a:r>
            <a:r>
              <a:rPr lang="en-US" altLang="zh-CN" b="0" i="0" dirty="0">
                <a:solidFill>
                  <a:srgbClr val="808080"/>
                </a:solidFill>
                <a:effectLst/>
              </a:rPr>
              <a:t>&lt;&lt; </a:t>
            </a:r>
            <a:r>
              <a:rPr lang="en-US" altLang="zh-CN" b="0" i="0" dirty="0">
                <a:solidFill>
                  <a:srgbClr val="0055AA"/>
                </a:solidFill>
                <a:effectLst/>
              </a:rPr>
              <a:t>c</a:t>
            </a:r>
            <a:r>
              <a:rPr lang="en-US" altLang="zh-CN" b="0" i="0" dirty="0">
                <a:solidFill>
                  <a:srgbClr val="808080"/>
                </a:solidFill>
                <a:effectLst/>
              </a:rPr>
              <a:t> &lt;&lt; </a:t>
            </a:r>
            <a:r>
              <a:rPr lang="en-US" altLang="zh-CN" b="0" i="0" dirty="0" err="1">
                <a:solidFill>
                  <a:srgbClr val="0055AA"/>
                </a:solidFill>
                <a:effectLst/>
              </a:rPr>
              <a:t>endl</a:t>
            </a:r>
            <a:r>
              <a:rPr lang="en-US" altLang="zh-CN" b="0" i="0" dirty="0">
                <a:solidFill>
                  <a:srgbClr val="808080"/>
                </a:solidFill>
                <a:effectLst/>
              </a:rPr>
              <a:t>; </a:t>
            </a:r>
            <a:r>
              <a:rPr lang="en-US" altLang="zh-CN" b="0" i="0" dirty="0">
                <a:solidFill>
                  <a:srgbClr val="808000"/>
                </a:solidFill>
                <a:effectLst/>
              </a:rPr>
              <a:t>}</a:t>
            </a:r>
            <a:r>
              <a:rPr lang="en-US" altLang="zh-CN" b="0" i="0" dirty="0">
                <a:solidFill>
                  <a:srgbClr val="808080"/>
                </a:solidFill>
                <a:effectLst/>
              </a:rPr>
              <a:t> </a:t>
            </a:r>
          </a:p>
          <a:p>
            <a:pPr marL="0" indent="0">
              <a:buNone/>
            </a:pPr>
            <a:r>
              <a:rPr lang="en-US" altLang="zh-CN" b="0" i="0" dirty="0">
                <a:solidFill>
                  <a:srgbClr val="808000"/>
                </a:solidFill>
                <a:effectLst/>
              </a:rPr>
              <a:t>}</a:t>
            </a:r>
            <a:r>
              <a:rPr lang="en-US" altLang="zh-CN" b="0" i="0" dirty="0">
                <a:solidFill>
                  <a:srgbClr val="808080"/>
                </a:solidFill>
                <a:effectLst/>
              </a:rPr>
              <a:t>;</a:t>
            </a:r>
            <a:endParaRPr lang="en-US" altLang="zh-CN" dirty="0"/>
          </a:p>
        </p:txBody>
      </p:sp>
    </p:spTree>
    <p:extLst>
      <p:ext uri="{BB962C8B-B14F-4D97-AF65-F5344CB8AC3E}">
        <p14:creationId xmlns:p14="http://schemas.microsoft.com/office/powerpoint/2010/main" val="2363547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8F8E-FC0C-454F-9F0F-7663819972A7}"/>
              </a:ext>
            </a:extLst>
          </p:cNvPr>
          <p:cNvSpPr>
            <a:spLocks noGrp="1"/>
          </p:cNvSpPr>
          <p:nvPr>
            <p:ph type="title"/>
          </p:nvPr>
        </p:nvSpPr>
        <p:spPr/>
        <p:txBody>
          <a:bodyPr/>
          <a:lstStyle/>
          <a:p>
            <a:r>
              <a:rPr lang="zh-CN" altLang="en-US" dirty="0"/>
              <a:t>函数重载示例</a:t>
            </a:r>
          </a:p>
        </p:txBody>
      </p:sp>
      <p:sp>
        <p:nvSpPr>
          <p:cNvPr id="3" name="内容占位符 2">
            <a:extLst>
              <a:ext uri="{FF2B5EF4-FFF2-40B4-BE49-F238E27FC236}">
                <a16:creationId xmlns:a16="http://schemas.microsoft.com/office/drawing/2014/main" id="{632D3117-D4DE-4D8D-8293-A7529B35A2D9}"/>
              </a:ext>
            </a:extLst>
          </p:cNvPr>
          <p:cNvSpPr>
            <a:spLocks noGrp="1"/>
          </p:cNvSpPr>
          <p:nvPr>
            <p:ph idx="1"/>
          </p:nvPr>
        </p:nvSpPr>
        <p:spPr/>
        <p:txBody>
          <a:bodyPr/>
          <a:lstStyle/>
          <a:p>
            <a:pPr marL="0" indent="0">
              <a:buNone/>
            </a:pPr>
            <a:r>
              <a:rPr lang="en-US" altLang="zh-CN" b="0" i="0" dirty="0">
                <a:solidFill>
                  <a:srgbClr val="000000"/>
                </a:solidFill>
                <a:effectLst/>
              </a:rPr>
              <a:t>int</a:t>
            </a:r>
            <a:r>
              <a:rPr lang="en-US" altLang="zh-CN" b="0" i="0" dirty="0">
                <a:solidFill>
                  <a:srgbClr val="808080"/>
                </a:solidFill>
                <a:effectLst/>
              </a:rPr>
              <a:t> </a:t>
            </a:r>
            <a:r>
              <a:rPr lang="en-US" altLang="zh-CN" b="0" i="0" dirty="0">
                <a:solidFill>
                  <a:srgbClr val="0055AA"/>
                </a:solidFill>
                <a:effectLst/>
              </a:rPr>
              <a:t>main</a:t>
            </a:r>
            <a:r>
              <a:rPr lang="en-US" altLang="zh-CN" b="0" i="0" dirty="0">
                <a:solidFill>
                  <a:srgbClr val="808000"/>
                </a:solidFill>
                <a:effectLst/>
              </a:rPr>
              <a:t>(</a:t>
            </a:r>
            <a:r>
              <a:rPr lang="en-US" altLang="zh-CN" b="0" i="0" dirty="0">
                <a:solidFill>
                  <a:srgbClr val="000000"/>
                </a:solidFill>
                <a:effectLst/>
              </a:rPr>
              <a:t>void</a:t>
            </a:r>
            <a:r>
              <a:rPr lang="en-US" altLang="zh-CN" b="0" i="0" dirty="0">
                <a:solidFill>
                  <a:srgbClr val="808000"/>
                </a:solidFill>
                <a:effectLst/>
              </a:rPr>
              <a:t>)</a:t>
            </a:r>
            <a:r>
              <a:rPr lang="en-US" altLang="zh-CN" b="0" i="0" dirty="0">
                <a:solidFill>
                  <a:srgbClr val="808080"/>
                </a:solidFill>
                <a:effectLst/>
              </a:rPr>
              <a:t> </a:t>
            </a:r>
            <a:r>
              <a:rPr lang="en-US" altLang="zh-CN" b="0" i="0" dirty="0">
                <a:solidFill>
                  <a:srgbClr val="808000"/>
                </a:solidFill>
                <a:effectLst/>
              </a:rPr>
              <a:t>{</a:t>
            </a:r>
            <a:r>
              <a:rPr lang="en-US" altLang="zh-CN" b="0" i="0" dirty="0">
                <a:solidFill>
                  <a:srgbClr val="808080"/>
                </a:solidFill>
                <a:effectLst/>
              </a:rPr>
              <a:t> </a:t>
            </a:r>
          </a:p>
          <a:p>
            <a:pPr marL="0" indent="0">
              <a:buNone/>
            </a:pPr>
            <a:r>
              <a:rPr lang="en-US" altLang="zh-CN" b="0" dirty="0">
                <a:solidFill>
                  <a:srgbClr val="808080"/>
                </a:solidFill>
              </a:rPr>
              <a:t>	</a:t>
            </a:r>
            <a:r>
              <a:rPr lang="en-US" altLang="zh-CN" b="0" i="0" dirty="0" err="1">
                <a:solidFill>
                  <a:srgbClr val="0055AA"/>
                </a:solidFill>
                <a:effectLst/>
              </a:rPr>
              <a:t>printData</a:t>
            </a:r>
            <a:r>
              <a:rPr lang="en-US" altLang="zh-CN" b="0" i="0" dirty="0">
                <a:solidFill>
                  <a:srgbClr val="808080"/>
                </a:solidFill>
                <a:effectLst/>
              </a:rPr>
              <a:t> </a:t>
            </a:r>
            <a:r>
              <a:rPr lang="en-US" altLang="zh-CN" b="0" i="0" dirty="0">
                <a:solidFill>
                  <a:srgbClr val="0055AA"/>
                </a:solidFill>
                <a:effectLst/>
              </a:rPr>
              <a:t>pd</a:t>
            </a:r>
            <a:r>
              <a:rPr lang="en-US" altLang="zh-CN" b="0" i="0" dirty="0">
                <a:solidFill>
                  <a:srgbClr val="808080"/>
                </a:solidFill>
                <a:effectLst/>
              </a:rPr>
              <a:t>; </a:t>
            </a:r>
          </a:p>
          <a:p>
            <a:pPr marL="0" indent="0">
              <a:buNone/>
            </a:pPr>
            <a:r>
              <a:rPr lang="en-US" altLang="zh-CN" b="0" dirty="0">
                <a:solidFill>
                  <a:srgbClr val="808080"/>
                </a:solidFill>
              </a:rPr>
              <a:t>	</a:t>
            </a:r>
            <a:r>
              <a:rPr lang="en-US" altLang="zh-CN" b="0" i="0" dirty="0" err="1">
                <a:solidFill>
                  <a:srgbClr val="0055AA"/>
                </a:solidFill>
                <a:effectLst/>
              </a:rPr>
              <a:t>pd</a:t>
            </a:r>
            <a:r>
              <a:rPr lang="en-US" altLang="zh-CN" b="0" i="0" dirty="0" err="1">
                <a:solidFill>
                  <a:srgbClr val="808080"/>
                </a:solidFill>
                <a:effectLst/>
              </a:rPr>
              <a:t>.</a:t>
            </a:r>
            <a:r>
              <a:rPr lang="en-US" altLang="zh-CN" b="0" i="0" dirty="0" err="1">
                <a:solidFill>
                  <a:srgbClr val="0055AA"/>
                </a:solidFill>
                <a:effectLst/>
              </a:rPr>
              <a:t>print</a:t>
            </a:r>
            <a:r>
              <a:rPr lang="en-US" altLang="zh-CN" b="0" i="0" dirty="0">
                <a:solidFill>
                  <a:srgbClr val="808000"/>
                </a:solidFill>
                <a:effectLst/>
              </a:rPr>
              <a:t>(</a:t>
            </a:r>
            <a:r>
              <a:rPr lang="en-US" altLang="zh-CN" b="0" i="0" dirty="0">
                <a:solidFill>
                  <a:srgbClr val="800000"/>
                </a:solidFill>
                <a:effectLst/>
              </a:rPr>
              <a:t>5</a:t>
            </a:r>
            <a:r>
              <a:rPr lang="en-US" altLang="zh-CN" b="0" i="0" dirty="0">
                <a:solidFill>
                  <a:srgbClr val="808000"/>
                </a:solidFill>
                <a:effectLst/>
              </a:rPr>
              <a:t>)</a:t>
            </a:r>
            <a:r>
              <a:rPr lang="en-US" altLang="zh-CN" b="0" i="0" dirty="0">
                <a:solidFill>
                  <a:srgbClr val="808080"/>
                </a:solidFill>
                <a:effectLst/>
              </a:rPr>
              <a:t>; 			</a:t>
            </a:r>
            <a:r>
              <a:rPr lang="en-US" altLang="zh-CN" b="0" i="0" dirty="0">
                <a:solidFill>
                  <a:srgbClr val="AA5500"/>
                </a:solidFill>
                <a:effectLst/>
              </a:rPr>
              <a:t>// </a:t>
            </a:r>
            <a:r>
              <a:rPr lang="zh-CN" altLang="en-US" b="0" i="0" dirty="0">
                <a:solidFill>
                  <a:srgbClr val="AA5500"/>
                </a:solidFill>
                <a:effectLst/>
              </a:rPr>
              <a:t>输出整数</a:t>
            </a:r>
            <a:r>
              <a:rPr lang="zh-CN" altLang="en-US" b="0" i="0" dirty="0">
                <a:solidFill>
                  <a:srgbClr val="808080"/>
                </a:solidFill>
                <a:effectLst/>
              </a:rPr>
              <a:t> </a:t>
            </a:r>
            <a:endParaRPr lang="en-US" altLang="zh-CN" b="0" i="0" dirty="0">
              <a:solidFill>
                <a:srgbClr val="808080"/>
              </a:solidFill>
              <a:effectLst/>
            </a:endParaRPr>
          </a:p>
          <a:p>
            <a:pPr marL="0" indent="0">
              <a:buNone/>
            </a:pPr>
            <a:r>
              <a:rPr lang="en-US" altLang="zh-CN" b="0" dirty="0">
                <a:solidFill>
                  <a:srgbClr val="808080"/>
                </a:solidFill>
              </a:rPr>
              <a:t>	</a:t>
            </a:r>
            <a:r>
              <a:rPr lang="en-US" altLang="zh-CN" b="0" i="0" dirty="0" err="1">
                <a:solidFill>
                  <a:srgbClr val="0055AA"/>
                </a:solidFill>
                <a:effectLst/>
              </a:rPr>
              <a:t>pd</a:t>
            </a:r>
            <a:r>
              <a:rPr lang="en-US" altLang="zh-CN" b="0" i="0" dirty="0" err="1">
                <a:solidFill>
                  <a:srgbClr val="808080"/>
                </a:solidFill>
                <a:effectLst/>
              </a:rPr>
              <a:t>.</a:t>
            </a:r>
            <a:r>
              <a:rPr lang="en-US" altLang="zh-CN" b="0" i="0" dirty="0" err="1">
                <a:solidFill>
                  <a:srgbClr val="0055AA"/>
                </a:solidFill>
                <a:effectLst/>
              </a:rPr>
              <a:t>print</a:t>
            </a:r>
            <a:r>
              <a:rPr lang="en-US" altLang="zh-CN" b="0" i="0" dirty="0">
                <a:solidFill>
                  <a:srgbClr val="808000"/>
                </a:solidFill>
                <a:effectLst/>
              </a:rPr>
              <a:t>(</a:t>
            </a:r>
            <a:r>
              <a:rPr lang="en-US" altLang="zh-CN" b="0" i="0" dirty="0">
                <a:solidFill>
                  <a:srgbClr val="800000"/>
                </a:solidFill>
                <a:effectLst/>
              </a:rPr>
              <a:t>500.263</a:t>
            </a:r>
            <a:r>
              <a:rPr lang="en-US" altLang="zh-CN" b="0" i="0" dirty="0">
                <a:solidFill>
                  <a:srgbClr val="808000"/>
                </a:solidFill>
                <a:effectLst/>
              </a:rPr>
              <a:t>)</a:t>
            </a:r>
            <a:r>
              <a:rPr lang="en-US" altLang="zh-CN" b="0" i="0" dirty="0">
                <a:solidFill>
                  <a:srgbClr val="808080"/>
                </a:solidFill>
                <a:effectLst/>
              </a:rPr>
              <a:t>; 		</a:t>
            </a:r>
            <a:r>
              <a:rPr lang="en-US" altLang="zh-CN" b="0" i="0" dirty="0">
                <a:solidFill>
                  <a:srgbClr val="AA5500"/>
                </a:solidFill>
                <a:effectLst/>
              </a:rPr>
              <a:t>// </a:t>
            </a:r>
            <a:r>
              <a:rPr lang="zh-CN" altLang="en-US" b="0" i="0" dirty="0">
                <a:solidFill>
                  <a:srgbClr val="AA5500"/>
                </a:solidFill>
                <a:effectLst/>
              </a:rPr>
              <a:t>输出浮点数</a:t>
            </a:r>
            <a:endParaRPr lang="en-US" altLang="zh-CN" b="0" i="0" dirty="0">
              <a:solidFill>
                <a:srgbClr val="AA5500"/>
              </a:solidFill>
              <a:effectLst/>
            </a:endParaRPr>
          </a:p>
          <a:p>
            <a:pPr marL="0" indent="0">
              <a:buNone/>
            </a:pPr>
            <a:r>
              <a:rPr lang="en-US" altLang="zh-CN" b="0" dirty="0">
                <a:solidFill>
                  <a:srgbClr val="AA5500"/>
                </a:solidFill>
              </a:rPr>
              <a:t>	</a:t>
            </a:r>
            <a:r>
              <a:rPr lang="en-US" altLang="zh-CN" b="0" i="0" dirty="0">
                <a:solidFill>
                  <a:srgbClr val="000000"/>
                </a:solidFill>
                <a:effectLst/>
              </a:rPr>
              <a:t>char</a:t>
            </a:r>
            <a:r>
              <a:rPr lang="en-US" altLang="zh-CN" b="0" i="0" dirty="0">
                <a:solidFill>
                  <a:srgbClr val="808080"/>
                </a:solidFill>
                <a:effectLst/>
              </a:rPr>
              <a:t> </a:t>
            </a:r>
            <a:r>
              <a:rPr lang="en-US" altLang="zh-CN" b="0" i="0" dirty="0">
                <a:solidFill>
                  <a:srgbClr val="0055AA"/>
                </a:solidFill>
                <a:effectLst/>
              </a:rPr>
              <a:t>c</a:t>
            </a:r>
            <a:r>
              <a:rPr lang="en-US" altLang="zh-CN" b="0" i="0" dirty="0">
                <a:solidFill>
                  <a:srgbClr val="808000"/>
                </a:solidFill>
                <a:effectLst/>
              </a:rPr>
              <a:t>[]</a:t>
            </a:r>
            <a:r>
              <a:rPr lang="en-US" altLang="zh-CN" b="0" i="0" dirty="0">
                <a:solidFill>
                  <a:srgbClr val="808080"/>
                </a:solidFill>
                <a:effectLst/>
              </a:rPr>
              <a:t> = </a:t>
            </a:r>
            <a:r>
              <a:rPr lang="en-US" altLang="zh-CN" b="0" i="0" dirty="0">
                <a:solidFill>
                  <a:srgbClr val="8B0000"/>
                </a:solidFill>
                <a:effectLst/>
              </a:rPr>
              <a:t>"</a:t>
            </a:r>
            <a:r>
              <a:rPr lang="en-US" altLang="zh-CN" b="0" i="0" dirty="0">
                <a:solidFill>
                  <a:srgbClr val="AA1111"/>
                </a:solidFill>
                <a:effectLst/>
              </a:rPr>
              <a:t>Hello C++</a:t>
            </a:r>
            <a:r>
              <a:rPr lang="en-US" altLang="zh-CN" b="0" i="0" dirty="0">
                <a:solidFill>
                  <a:srgbClr val="8B0000"/>
                </a:solidFill>
                <a:effectLst/>
              </a:rPr>
              <a:t>"</a:t>
            </a:r>
            <a:r>
              <a:rPr lang="en-US" altLang="zh-CN" b="0" i="0" dirty="0">
                <a:solidFill>
                  <a:srgbClr val="808080"/>
                </a:solidFill>
                <a:effectLst/>
              </a:rPr>
              <a:t>; </a:t>
            </a:r>
          </a:p>
          <a:p>
            <a:pPr marL="0" indent="0">
              <a:buNone/>
            </a:pPr>
            <a:r>
              <a:rPr lang="en-US" altLang="zh-CN" b="0" i="0" dirty="0">
                <a:solidFill>
                  <a:srgbClr val="0055AA"/>
                </a:solidFill>
                <a:effectLst/>
              </a:rPr>
              <a:t>	</a:t>
            </a:r>
            <a:r>
              <a:rPr lang="en-US" altLang="zh-CN" b="0" i="0" dirty="0" err="1">
                <a:solidFill>
                  <a:srgbClr val="0055AA"/>
                </a:solidFill>
                <a:effectLst/>
              </a:rPr>
              <a:t>pd</a:t>
            </a:r>
            <a:r>
              <a:rPr lang="en-US" altLang="zh-CN" b="0" i="0" dirty="0" err="1">
                <a:solidFill>
                  <a:srgbClr val="808080"/>
                </a:solidFill>
                <a:effectLst/>
              </a:rPr>
              <a:t>.</a:t>
            </a:r>
            <a:r>
              <a:rPr lang="en-US" altLang="zh-CN" b="0" i="0" dirty="0" err="1">
                <a:solidFill>
                  <a:srgbClr val="0055AA"/>
                </a:solidFill>
                <a:effectLst/>
              </a:rPr>
              <a:t>print</a:t>
            </a:r>
            <a:r>
              <a:rPr lang="en-US" altLang="zh-CN" b="0" i="0" dirty="0">
                <a:solidFill>
                  <a:srgbClr val="808000"/>
                </a:solidFill>
                <a:effectLst/>
              </a:rPr>
              <a:t>(</a:t>
            </a:r>
            <a:r>
              <a:rPr lang="en-US" altLang="zh-CN" b="0" i="0" dirty="0">
                <a:solidFill>
                  <a:srgbClr val="0055AA"/>
                </a:solidFill>
                <a:effectLst/>
              </a:rPr>
              <a:t>c</a:t>
            </a:r>
            <a:r>
              <a:rPr lang="en-US" altLang="zh-CN" b="0" i="0" dirty="0">
                <a:solidFill>
                  <a:srgbClr val="808000"/>
                </a:solidFill>
                <a:effectLst/>
              </a:rPr>
              <a:t>)</a:t>
            </a:r>
            <a:r>
              <a:rPr lang="en-US" altLang="zh-CN" b="0" i="0" dirty="0">
                <a:solidFill>
                  <a:srgbClr val="808080"/>
                </a:solidFill>
                <a:effectLst/>
              </a:rPr>
              <a:t>; 			</a:t>
            </a:r>
            <a:r>
              <a:rPr lang="en-US" altLang="zh-CN" b="0" i="0" dirty="0">
                <a:solidFill>
                  <a:srgbClr val="AA5500"/>
                </a:solidFill>
                <a:effectLst/>
              </a:rPr>
              <a:t>// </a:t>
            </a:r>
            <a:r>
              <a:rPr lang="zh-CN" altLang="en-US" b="0" i="0" dirty="0">
                <a:solidFill>
                  <a:srgbClr val="AA5500"/>
                </a:solidFill>
                <a:effectLst/>
              </a:rPr>
              <a:t>输出字符串</a:t>
            </a:r>
            <a:r>
              <a:rPr lang="zh-CN" altLang="en-US" b="0" i="0" dirty="0">
                <a:solidFill>
                  <a:srgbClr val="808080"/>
                </a:solidFill>
                <a:effectLst/>
              </a:rPr>
              <a:t> </a:t>
            </a:r>
            <a:endParaRPr lang="en-US" altLang="zh-CN" b="0" i="0" dirty="0">
              <a:solidFill>
                <a:srgbClr val="808080"/>
              </a:solidFill>
              <a:effectLst/>
            </a:endParaRPr>
          </a:p>
          <a:p>
            <a:pPr marL="0" indent="0">
              <a:buNone/>
            </a:pPr>
            <a:r>
              <a:rPr lang="en-US" altLang="zh-CN" b="0" dirty="0">
                <a:solidFill>
                  <a:srgbClr val="808080"/>
                </a:solidFill>
              </a:rPr>
              <a:t>	</a:t>
            </a:r>
            <a:r>
              <a:rPr lang="en-US" altLang="zh-CN" b="0" i="0" dirty="0">
                <a:solidFill>
                  <a:srgbClr val="008000"/>
                </a:solidFill>
                <a:effectLst/>
              </a:rPr>
              <a:t>return</a:t>
            </a:r>
            <a:r>
              <a:rPr lang="en-US" altLang="zh-CN" b="0" i="0" dirty="0">
                <a:solidFill>
                  <a:srgbClr val="808080"/>
                </a:solidFill>
                <a:effectLst/>
              </a:rPr>
              <a:t> </a:t>
            </a:r>
            <a:r>
              <a:rPr lang="en-US" altLang="zh-CN" b="0" i="0" dirty="0">
                <a:solidFill>
                  <a:srgbClr val="800000"/>
                </a:solidFill>
                <a:effectLst/>
              </a:rPr>
              <a:t>0</a:t>
            </a:r>
            <a:r>
              <a:rPr lang="en-US" altLang="zh-CN" b="0" i="0" dirty="0">
                <a:solidFill>
                  <a:srgbClr val="808080"/>
                </a:solidFill>
                <a:effectLst/>
              </a:rPr>
              <a:t>; </a:t>
            </a:r>
          </a:p>
          <a:p>
            <a:pPr marL="0" indent="0">
              <a:buNone/>
            </a:pPr>
            <a:r>
              <a:rPr lang="en-US" altLang="zh-CN" b="0" i="0" dirty="0">
                <a:solidFill>
                  <a:srgbClr val="808000"/>
                </a:solidFill>
                <a:effectLst/>
              </a:rPr>
              <a:t>}</a:t>
            </a:r>
            <a:endParaRPr lang="en-US" altLang="zh-CN" dirty="0"/>
          </a:p>
        </p:txBody>
      </p:sp>
    </p:spTree>
    <p:extLst>
      <p:ext uri="{BB962C8B-B14F-4D97-AF65-F5344CB8AC3E}">
        <p14:creationId xmlns:p14="http://schemas.microsoft.com/office/powerpoint/2010/main" val="901579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智能指针</a:t>
            </a:r>
          </a:p>
        </p:txBody>
      </p:sp>
      <p:sp>
        <p:nvSpPr>
          <p:cNvPr id="7" name="文本框 6"/>
          <p:cNvSpPr txBox="1"/>
          <p:nvPr/>
        </p:nvSpPr>
        <p:spPr>
          <a:xfrm>
            <a:off x="717328" y="1039496"/>
            <a:ext cx="10987922" cy="452432"/>
          </a:xfrm>
          <a:prstGeom prst="rect">
            <a:avLst/>
          </a:prstGeom>
          <a:noFill/>
        </p:spPr>
        <p:txBody>
          <a:bodyPr wrap="square" rtlCol="0">
            <a:spAutoFit/>
          </a:bodyPr>
          <a:lstStyle/>
          <a:p>
            <a:pPr>
              <a:lnSpc>
                <a:spcPct val="90000"/>
              </a:lnSpc>
              <a:spcBef>
                <a:spcPts val="1000"/>
              </a:spcBef>
            </a:pPr>
            <a:r>
              <a:rPr lang="zh-CN" altLang="en-US" sz="2600" dirty="0">
                <a:latin typeface="微软雅黑" panose="020B0503020204020204" pitchFamily="34" charset="-122"/>
                <a:ea typeface="微软雅黑" panose="020B0503020204020204" pitchFamily="34" charset="-122"/>
              </a:rPr>
              <a:t>早期的 </a:t>
            </a:r>
            <a:r>
              <a:rPr lang="en-US" altLang="zh-CN" sz="2600" dirty="0">
                <a:latin typeface="微软雅黑" panose="020B0503020204020204" pitchFamily="34" charset="-122"/>
                <a:ea typeface="微软雅黑" panose="020B0503020204020204" pitchFamily="34" charset="-122"/>
              </a:rPr>
              <a:t>C++</a:t>
            </a:r>
            <a:r>
              <a:rPr lang="zh-CN" altLang="en-US" sz="2600" dirty="0">
                <a:latin typeface="微软雅黑" panose="020B0503020204020204" pitchFamily="34" charset="-122"/>
                <a:ea typeface="微软雅黑" panose="020B0503020204020204" pitchFamily="34" charset="-122"/>
              </a:rPr>
              <a:t> 堆上分配的内存空间需要手动释放，否则会导致内存泄漏</a:t>
            </a:r>
          </a:p>
        </p:txBody>
      </p:sp>
      <p:sp>
        <p:nvSpPr>
          <p:cNvPr id="9" name="文本框 8"/>
          <p:cNvSpPr txBox="1"/>
          <p:nvPr/>
        </p:nvSpPr>
        <p:spPr>
          <a:xfrm>
            <a:off x="4608334" y="1934581"/>
            <a:ext cx="4827766" cy="1384995"/>
          </a:xfrm>
          <a:prstGeom prst="rect">
            <a:avLst/>
          </a:prstGeom>
          <a:noFill/>
        </p:spPr>
        <p:txBody>
          <a:bodyPr wrap="square" rtlCol="0">
            <a:spAutoFit/>
          </a:bodyPr>
          <a:lstStyle/>
          <a:p>
            <a:pPr indent="266700"/>
            <a:r>
              <a:rPr lang="en-US" altLang="zh-CN" sz="2200" dirty="0">
                <a:latin typeface="微软雅黑" panose="020B0503020204020204" pitchFamily="34" charset="-122"/>
                <a:ea typeface="微软雅黑" panose="020B0503020204020204" pitchFamily="34" charset="-122"/>
              </a:rPr>
              <a:t>int* p = new int(50);</a:t>
            </a:r>
            <a:endParaRPr lang="zh-CN" altLang="zh-CN" sz="2200" dirty="0">
              <a:latin typeface="微软雅黑" panose="020B0503020204020204" pitchFamily="34" charset="-122"/>
              <a:ea typeface="微软雅黑" panose="020B0503020204020204" pitchFamily="34" charset="-122"/>
            </a:endParaRPr>
          </a:p>
          <a:p>
            <a:pPr indent="266700"/>
            <a:r>
              <a:rPr lang="en-US" altLang="zh-CN" sz="2200" dirty="0">
                <a:latin typeface="微软雅黑" panose="020B0503020204020204" pitchFamily="34" charset="-122"/>
                <a:ea typeface="微软雅黑" panose="020B0503020204020204" pitchFamily="34" charset="-122"/>
              </a:rPr>
              <a:t>// ...</a:t>
            </a:r>
            <a:endParaRPr lang="zh-CN" altLang="zh-CN" sz="2200" dirty="0">
              <a:latin typeface="微软雅黑" panose="020B0503020204020204" pitchFamily="34" charset="-122"/>
              <a:ea typeface="微软雅黑" panose="020B0503020204020204" pitchFamily="34" charset="-122"/>
            </a:endParaRPr>
          </a:p>
          <a:p>
            <a:pPr indent="266700"/>
            <a:r>
              <a:rPr lang="en-US" altLang="zh-CN" sz="2200" dirty="0">
                <a:latin typeface="微软雅黑" panose="020B0503020204020204" pitchFamily="34" charset="-122"/>
                <a:ea typeface="微软雅黑" panose="020B0503020204020204" pitchFamily="34" charset="-122"/>
              </a:rPr>
              <a:t>delete p;</a:t>
            </a:r>
            <a:endParaRPr lang="zh-CN" altLang="zh-CN" sz="2200"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B47A1-CD59-497F-B42F-8B17F940BBCD}"/>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8D45C13B-19E0-4984-8FE2-8E57034527B0}"/>
              </a:ext>
            </a:extLst>
          </p:cNvPr>
          <p:cNvSpPr>
            <a:spLocks noGrp="1"/>
          </p:cNvSpPr>
          <p:nvPr>
            <p:ph idx="1"/>
          </p:nvPr>
        </p:nvSpPr>
        <p:spPr/>
        <p:txBody>
          <a:bodyPr/>
          <a:lstStyle/>
          <a:p>
            <a:r>
              <a:rPr lang="en-US" altLang="zh-CN" dirty="0"/>
              <a:t>C++</a:t>
            </a:r>
            <a:r>
              <a:rPr lang="zh-CN" altLang="en-US" dirty="0"/>
              <a:t>设计了智能指针</a:t>
            </a:r>
            <a:endParaRPr lang="en-US" altLang="zh-CN" dirty="0"/>
          </a:p>
          <a:p>
            <a:pPr lvl="1"/>
            <a:r>
              <a:rPr lang="zh-CN" altLang="zh-CN" dirty="0">
                <a:latin typeface="微软雅黑" panose="020B0503020204020204" pitchFamily="34" charset="-122"/>
                <a:ea typeface="微软雅黑" panose="020B0503020204020204" pitchFamily="34" charset="-122"/>
              </a:rPr>
              <a:t>将回收的程序放在智能指针的析构函数中</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利用智能指针是创建在栈空间上的对象，它会在生命周期结束的时候由系统自动调用析构函数并回收，这样就做到了自动</a:t>
            </a:r>
            <a:r>
              <a:rPr lang="en-US" altLang="zh-CN" dirty="0">
                <a:latin typeface="微软雅黑" panose="020B0503020204020204" pitchFamily="34" charset="-122"/>
                <a:ea typeface="微软雅黑" panose="020B0503020204020204" pitchFamily="34" charset="-122"/>
              </a:rPr>
              <a:t>delete</a:t>
            </a:r>
            <a:r>
              <a:rPr lang="zh-CN" altLang="zh-CN" dirty="0">
                <a:latin typeface="微软雅黑" panose="020B0503020204020204" pitchFamily="34" charset="-122"/>
                <a:ea typeface="微软雅黑" panose="020B0503020204020204" pitchFamily="34" charset="-122"/>
              </a:rPr>
              <a:t>释放内存</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C44F735-B7B3-4933-8E89-38E2A13DA971}"/>
              </a:ext>
            </a:extLst>
          </p:cNvPr>
          <p:cNvSpPr txBox="1"/>
          <p:nvPr/>
        </p:nvSpPr>
        <p:spPr>
          <a:xfrm>
            <a:off x="909927" y="3429000"/>
            <a:ext cx="10750936" cy="2215991"/>
          </a:xfrm>
          <a:prstGeom prst="rect">
            <a:avLst/>
          </a:prstGeom>
          <a:noFill/>
        </p:spPr>
        <p:txBody>
          <a:bodyPr wrap="square" rtlCol="0">
            <a:spAutoFit/>
          </a:bodyPr>
          <a:lstStyle/>
          <a:p>
            <a:pPr indent="266700" algn="just"/>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std::</a:t>
            </a:r>
            <a:r>
              <a:rPr lang="en-US" altLang="zh-CN" sz="2400" kern="100" dirty="0" err="1">
                <a:effectLst/>
                <a:latin typeface="微软雅黑" panose="020B0503020204020204" pitchFamily="34" charset="-122"/>
                <a:ea typeface="微软雅黑" panose="020B0503020204020204" pitchFamily="34" charset="-122"/>
                <a:cs typeface="Times New Roman" panose="02020603050405020304" pitchFamily="18" charset="0"/>
              </a:rPr>
              <a:t>unique_ptr</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&lt;int&gt; </a:t>
            </a:r>
            <a:r>
              <a:rPr lang="en-US" altLang="zh-CN" sz="2400" kern="100" dirty="0" err="1">
                <a:effectLst/>
                <a:latin typeface="微软雅黑" panose="020B0503020204020204" pitchFamily="34" charset="-122"/>
                <a:ea typeface="微软雅黑" panose="020B0503020204020204" pitchFamily="34" charset="-122"/>
                <a:cs typeface="Times New Roman" panose="02020603050405020304" pitchFamily="18" charset="0"/>
              </a:rPr>
              <a:t>sptr</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 std::</a:t>
            </a:r>
            <a:r>
              <a:rPr lang="en-US" altLang="zh-CN" sz="2400" kern="100" dirty="0" err="1">
                <a:effectLst/>
                <a:latin typeface="微软雅黑" panose="020B0503020204020204" pitchFamily="34" charset="-122"/>
                <a:ea typeface="微软雅黑" panose="020B0503020204020204" pitchFamily="34" charset="-122"/>
                <a:cs typeface="Times New Roman" panose="02020603050405020304" pitchFamily="18" charset="0"/>
              </a:rPr>
              <a:t>make_unique</a:t>
            </a:r>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&lt;int&gt;(50);</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r>
              <a:rPr lang="en-US"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	// </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离开</a:t>
            </a:r>
            <a:r>
              <a:rPr lang="en-US" altLang="zh-CN" sz="2400" kern="100" dirty="0" err="1">
                <a:effectLst/>
                <a:latin typeface="微软雅黑" panose="020B0503020204020204" pitchFamily="34" charset="-122"/>
                <a:ea typeface="微软雅黑" panose="020B0503020204020204" pitchFamily="34" charset="-122"/>
                <a:cs typeface="Times New Roman" panose="02020603050405020304" pitchFamily="18" charset="0"/>
              </a:rPr>
              <a:t>sptr</a:t>
            </a: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的作用域的时候，程序会自动释放智能指针申请的内存</a:t>
            </a:r>
          </a:p>
          <a:p>
            <a:r>
              <a:rPr lang="en-US" altLang="zh-CN" sz="24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10768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B47A1-CD59-497F-B42F-8B17F940BBCD}"/>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8D45C13B-19E0-4984-8FE2-8E57034527B0}"/>
              </a:ext>
            </a:extLst>
          </p:cNvPr>
          <p:cNvSpPr>
            <a:spLocks noGrp="1"/>
          </p:cNvSpPr>
          <p:nvPr>
            <p:ph idx="1"/>
          </p:nvPr>
        </p:nvSpPr>
        <p:spPr/>
        <p:txBody>
          <a:bodyPr/>
          <a:lstStyle/>
          <a:p>
            <a:r>
              <a:rPr lang="zh-CN" altLang="en-US" dirty="0"/>
              <a:t>并不是所有指针都改为智能指针，很多时候原始指针要方便</a:t>
            </a:r>
            <a:endParaRPr lang="en-US" altLang="zh-CN" dirty="0"/>
          </a:p>
          <a:p>
            <a:endParaRPr lang="en-US" altLang="zh-CN" dirty="0"/>
          </a:p>
          <a:p>
            <a:r>
              <a:rPr lang="zh-CN" altLang="en-US" dirty="0"/>
              <a:t>智能指针分类</a:t>
            </a:r>
            <a:endParaRPr lang="en-US" altLang="zh-CN" dirty="0"/>
          </a:p>
          <a:p>
            <a:pPr lvl="1"/>
            <a:r>
              <a:rPr lang="zh-CN" altLang="en-US" dirty="0">
                <a:latin typeface="微软雅黑" panose="020B0503020204020204" pitchFamily="34" charset="-122"/>
                <a:ea typeface="微软雅黑" panose="020B0503020204020204" pitchFamily="34" charset="-122"/>
              </a:rPr>
              <a:t>独占指针</a:t>
            </a:r>
            <a:r>
              <a:rPr lang="en-US" altLang="zh-CN" dirty="0" err="1">
                <a:latin typeface="微软雅黑" panose="020B0503020204020204" pitchFamily="34" charset="-122"/>
                <a:ea typeface="微软雅黑" panose="020B0503020204020204" pitchFamily="34" charset="-122"/>
              </a:rPr>
              <a:t>unique_ptr</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共享指针</a:t>
            </a:r>
            <a:r>
              <a:rPr lang="en-US" altLang="zh-CN" dirty="0" err="1">
                <a:latin typeface="微软雅黑" panose="020B0503020204020204" pitchFamily="34" charset="-122"/>
                <a:ea typeface="微软雅黑" panose="020B0503020204020204" pitchFamily="34" charset="-122"/>
              </a:rPr>
              <a:t>shared_ptr</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弱指针</a:t>
            </a:r>
            <a:r>
              <a:rPr lang="en-US" altLang="zh-CN" dirty="0" err="1">
                <a:latin typeface="微软雅黑" panose="020B0503020204020204" pitchFamily="34" charset="-122"/>
                <a:ea typeface="微软雅黑" panose="020B0503020204020204" pitchFamily="34" charset="-122"/>
              </a:rPr>
              <a:t>weak_ptr</a:t>
            </a:r>
            <a:endParaRPr lang="en-US" altLang="zh-CN" dirty="0">
              <a:latin typeface="微软雅黑" panose="020B0503020204020204" pitchFamily="34" charset="-122"/>
              <a:ea typeface="微软雅黑" panose="020B0503020204020204" pitchFamily="34" charset="-122"/>
            </a:endParaRPr>
          </a:p>
          <a:p>
            <a:pPr lvl="1"/>
            <a:r>
              <a:rPr lang="en-US" altLang="zh-CN" dirty="0">
                <a:latin typeface="微软雅黑" panose="020B0503020204020204" pitchFamily="34" charset="-122"/>
                <a:ea typeface="微软雅黑" panose="020B0503020204020204" pitchFamily="34" charset="-122"/>
              </a:rPr>
              <a:t>auto</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26205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C0BD-FE8D-450A-8305-3BCB65FEE0A2}"/>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9F2C3CD7-FA84-495E-8A87-05F6498B12B4}"/>
              </a:ext>
            </a:extLst>
          </p:cNvPr>
          <p:cNvSpPr>
            <a:spLocks noGrp="1"/>
          </p:cNvSpPr>
          <p:nvPr>
            <p:ph idx="1"/>
          </p:nvPr>
        </p:nvSpPr>
        <p:spPr/>
        <p:txBody>
          <a:bodyPr/>
          <a:lstStyle/>
          <a:p>
            <a:r>
              <a:rPr lang="zh-CN" altLang="en-US" dirty="0"/>
              <a:t>独占指针</a:t>
            </a:r>
            <a:r>
              <a:rPr lang="en-US" altLang="zh-CN" dirty="0" err="1"/>
              <a:t>unique_ptr</a:t>
            </a:r>
            <a:endParaRPr lang="en-US" altLang="zh-CN" dirty="0"/>
          </a:p>
          <a:p>
            <a:pPr lvl="1"/>
            <a:r>
              <a:rPr lang="zh-CN" altLang="en-US" dirty="0">
                <a:latin typeface="微软雅黑" panose="020B0503020204020204" pitchFamily="34" charset="-122"/>
                <a:ea typeface="微软雅黑" panose="020B0503020204020204" pitchFamily="34" charset="-122"/>
              </a:rPr>
              <a:t>任何时刻，只能有一个指针管理内存</a:t>
            </a:r>
            <a:endParaRPr lang="en-US" altLang="zh-CN" dirty="0">
              <a:latin typeface="微软雅黑" panose="020B0503020204020204" pitchFamily="34" charset="-122"/>
              <a:ea typeface="微软雅黑" panose="020B0503020204020204" pitchFamily="34" charset="-122"/>
            </a:endParaRPr>
          </a:p>
          <a:p>
            <a:endParaRPr lang="en-US" altLang="zh-CN" dirty="0"/>
          </a:p>
          <a:p>
            <a:r>
              <a:rPr lang="zh-CN" altLang="en-US" dirty="0"/>
              <a:t>当指针超出作用域时，内存将自动释放</a:t>
            </a:r>
            <a:endParaRPr lang="en-US" altLang="zh-CN" dirty="0"/>
          </a:p>
          <a:p>
            <a:endParaRPr lang="en-US" altLang="zh-CN" dirty="0"/>
          </a:p>
          <a:p>
            <a:r>
              <a:rPr lang="zh-CN" altLang="en-US" dirty="0"/>
              <a:t>该类型指针不可</a:t>
            </a:r>
            <a:r>
              <a:rPr lang="en-US" altLang="zh-CN" dirty="0"/>
              <a:t>copy</a:t>
            </a:r>
            <a:r>
              <a:rPr lang="zh-CN" altLang="en-US" dirty="0"/>
              <a:t>，只能</a:t>
            </a:r>
            <a:r>
              <a:rPr lang="en-US" altLang="zh-CN" dirty="0"/>
              <a:t>move</a:t>
            </a:r>
            <a:endParaRPr lang="zh-CN" altLang="en-US" dirty="0"/>
          </a:p>
        </p:txBody>
      </p:sp>
    </p:spTree>
    <p:extLst>
      <p:ext uri="{BB962C8B-B14F-4D97-AF65-F5344CB8AC3E}">
        <p14:creationId xmlns:p14="http://schemas.microsoft.com/office/powerpoint/2010/main" val="158776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C0BD-FE8D-450A-8305-3BCB65FEE0A2}"/>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9F2C3CD7-FA84-495E-8A87-05F6498B12B4}"/>
              </a:ext>
            </a:extLst>
          </p:cNvPr>
          <p:cNvSpPr>
            <a:spLocks noGrp="1"/>
          </p:cNvSpPr>
          <p:nvPr>
            <p:ph idx="1"/>
          </p:nvPr>
        </p:nvSpPr>
        <p:spPr>
          <a:xfrm>
            <a:off x="488886" y="1249378"/>
            <a:ext cx="11703113" cy="5608622"/>
          </a:xfrm>
        </p:spPr>
        <p:txBody>
          <a:bodyPr>
            <a:normAutofit/>
          </a:bodyPr>
          <a:lstStyle/>
          <a:p>
            <a:r>
              <a:rPr lang="zh-CN" altLang="en-US" dirty="0"/>
              <a:t>常见的独占指针</a:t>
            </a:r>
            <a:r>
              <a:rPr lang="en-US" altLang="zh-CN" dirty="0" err="1"/>
              <a:t>unique_ptr</a:t>
            </a:r>
            <a:r>
              <a:rPr lang="zh-CN" altLang="en-US" dirty="0"/>
              <a:t>构造</a:t>
            </a:r>
            <a:endParaRPr lang="en-US" altLang="zh-CN" dirty="0"/>
          </a:p>
          <a:p>
            <a:endParaRPr lang="en-US" altLang="zh-CN" dirty="0"/>
          </a:p>
          <a:p>
            <a:pPr marL="0" indent="0">
              <a:buNone/>
            </a:pPr>
            <a:r>
              <a:rPr lang="en-US" altLang="zh-CN" sz="2000" dirty="0"/>
              <a:t>// </a:t>
            </a:r>
            <a:r>
              <a:rPr lang="en-US" altLang="zh-CN" sz="2000" dirty="0" err="1"/>
              <a:t>unique_ptr</a:t>
            </a:r>
            <a:r>
              <a:rPr lang="en-US" altLang="zh-CN" sz="2000" dirty="0"/>
              <a:t>&lt;T&gt; up; </a:t>
            </a:r>
            <a:r>
              <a:rPr lang="zh-CN" altLang="en-US" sz="2000" dirty="0"/>
              <a:t>空的</a:t>
            </a:r>
            <a:r>
              <a:rPr lang="en-US" altLang="zh-CN" sz="2000" dirty="0" err="1"/>
              <a:t>unique_ptr</a:t>
            </a:r>
            <a:r>
              <a:rPr lang="zh-CN" altLang="en-US" sz="2000" dirty="0"/>
              <a:t>，可以指向类型为</a:t>
            </a:r>
            <a:r>
              <a:rPr lang="en-US" altLang="zh-CN" sz="2000" dirty="0"/>
              <a:t>T</a:t>
            </a:r>
            <a:r>
              <a:rPr lang="zh-CN" altLang="en-US" sz="2000" dirty="0"/>
              <a:t>的对</a:t>
            </a:r>
            <a:endParaRPr lang="en-US" altLang="zh-CN" sz="2000" dirty="0"/>
          </a:p>
          <a:p>
            <a:pPr marL="0" indent="0">
              <a:buNone/>
            </a:pPr>
            <a:r>
              <a:rPr lang="zh-CN" altLang="en-US" sz="2000" dirty="0"/>
              <a:t>象</a:t>
            </a:r>
            <a:r>
              <a:rPr lang="en-US" altLang="zh-CN" sz="2000" dirty="0" err="1"/>
              <a:t>unique_ptr</a:t>
            </a:r>
            <a:r>
              <a:rPr lang="en-US" altLang="zh-CN" sz="2000" dirty="0"/>
              <a:t>&lt;Test&gt; t1;</a:t>
            </a:r>
          </a:p>
          <a:p>
            <a:pPr marL="0" indent="0">
              <a:buNone/>
            </a:pPr>
            <a:endParaRPr lang="en-US" altLang="zh-CN" sz="2000" dirty="0"/>
          </a:p>
          <a:p>
            <a:pPr marL="0" indent="0">
              <a:buNone/>
            </a:pPr>
            <a:r>
              <a:rPr lang="en-US" altLang="zh-CN" sz="2000" dirty="0"/>
              <a:t>// </a:t>
            </a:r>
            <a:r>
              <a:rPr lang="en-US" altLang="zh-CN" sz="2000" dirty="0" err="1"/>
              <a:t>unique_ptr</a:t>
            </a:r>
            <a:r>
              <a:rPr lang="en-US" altLang="zh-CN" sz="2000" dirty="0"/>
              <a:t>&lt;T&gt; up1(new T());	</a:t>
            </a:r>
            <a:r>
              <a:rPr lang="zh-CN" altLang="en-US" sz="2000" dirty="0"/>
              <a:t>定义</a:t>
            </a:r>
            <a:r>
              <a:rPr lang="en-US" altLang="zh-CN" sz="2000" dirty="0" err="1"/>
              <a:t>unique_ptr</a:t>
            </a:r>
            <a:r>
              <a:rPr lang="en-US" altLang="zh-CN" sz="2000" dirty="0"/>
              <a:t>,</a:t>
            </a:r>
            <a:r>
              <a:rPr lang="zh-CN" altLang="en-US" sz="2000" dirty="0"/>
              <a:t>同时指向类型为</a:t>
            </a:r>
            <a:r>
              <a:rPr lang="en-US" altLang="zh-CN" sz="2000" dirty="0"/>
              <a:t>T</a:t>
            </a:r>
            <a:r>
              <a:rPr lang="zh-CN" altLang="en-US" sz="2000" dirty="0"/>
              <a:t>的对象</a:t>
            </a:r>
            <a:endParaRPr lang="en-US" altLang="zh-CN" sz="2000" dirty="0"/>
          </a:p>
          <a:p>
            <a:pPr marL="0" indent="0">
              <a:buNone/>
            </a:pPr>
            <a:r>
              <a:rPr lang="en-US" altLang="zh-CN" sz="2000" dirty="0" err="1"/>
              <a:t>unique_ptr</a:t>
            </a:r>
            <a:r>
              <a:rPr lang="en-US" altLang="zh-CN" sz="2000" dirty="0"/>
              <a:t>&lt;Test&gt; t2(new Test);</a:t>
            </a:r>
          </a:p>
          <a:p>
            <a:pPr marL="0" indent="0">
              <a:buNone/>
            </a:pPr>
            <a:endParaRPr lang="en-US" altLang="zh-CN" sz="2000" dirty="0"/>
          </a:p>
          <a:p>
            <a:pPr marL="0" indent="0">
              <a:buNone/>
            </a:pPr>
            <a:r>
              <a:rPr lang="en-US" altLang="zh-CN" sz="2000" dirty="0"/>
              <a:t>// </a:t>
            </a:r>
            <a:r>
              <a:rPr lang="en-US" altLang="zh-CN" sz="2000" dirty="0" err="1"/>
              <a:t>unique_ptr</a:t>
            </a:r>
            <a:r>
              <a:rPr lang="en-US" altLang="zh-CN" sz="2000" dirty="0"/>
              <a:t>&lt;T[]&gt; up; </a:t>
            </a:r>
            <a:r>
              <a:rPr lang="zh-CN" altLang="en-US" sz="2000" dirty="0"/>
              <a:t>空的</a:t>
            </a:r>
            <a:r>
              <a:rPr lang="en-US" altLang="zh-CN" sz="2000" dirty="0" err="1"/>
              <a:t>unique_ptr</a:t>
            </a:r>
            <a:r>
              <a:rPr lang="zh-CN" altLang="en-US" sz="2000" dirty="0"/>
              <a:t>，可以指向类型为</a:t>
            </a:r>
            <a:r>
              <a:rPr lang="en-US" altLang="zh-CN" sz="2000" dirty="0"/>
              <a:t>T[</a:t>
            </a:r>
            <a:r>
              <a:rPr lang="zh-CN" altLang="en-US" sz="2000" dirty="0"/>
              <a:t>的数组对象</a:t>
            </a:r>
            <a:endParaRPr lang="en-US" altLang="zh-CN" sz="2000" dirty="0"/>
          </a:p>
          <a:p>
            <a:pPr marL="0" indent="0">
              <a:buNone/>
            </a:pPr>
            <a:r>
              <a:rPr lang="en-US" altLang="zh-CN" sz="2000" dirty="0" err="1"/>
              <a:t>unique_ptr</a:t>
            </a:r>
            <a:r>
              <a:rPr lang="en-US" altLang="zh-CN" sz="2000" dirty="0"/>
              <a:t>&lt;int[]&gt; t3;</a:t>
            </a:r>
          </a:p>
          <a:p>
            <a:pPr marL="0" indent="0">
              <a:buNone/>
            </a:pPr>
            <a:endParaRPr lang="en-US" altLang="zh-CN" sz="2000" dirty="0"/>
          </a:p>
          <a:p>
            <a:pPr marL="0" indent="0">
              <a:buNone/>
            </a:pPr>
            <a:r>
              <a:rPr lang="en-US" altLang="zh-CN" sz="2000" dirty="0"/>
              <a:t>// </a:t>
            </a:r>
            <a:r>
              <a:rPr lang="en-US" altLang="zh-CN" sz="2000" dirty="0" err="1"/>
              <a:t>unique_ptr</a:t>
            </a:r>
            <a:r>
              <a:rPr lang="en-US" altLang="zh-CN" sz="2000" dirty="0"/>
              <a:t>&lt;T[]&gt; up1(new T[]); </a:t>
            </a:r>
            <a:r>
              <a:rPr lang="zh-CN" altLang="en-US" sz="2000" dirty="0"/>
              <a:t>定义</a:t>
            </a:r>
            <a:r>
              <a:rPr lang="en-US" altLang="zh-CN" sz="2000" dirty="0" err="1"/>
              <a:t>unique_ptr</a:t>
            </a:r>
            <a:r>
              <a:rPr lang="en-US" altLang="zh-CN" sz="2000" dirty="0"/>
              <a:t>,</a:t>
            </a:r>
            <a:r>
              <a:rPr lang="zh-CN" altLang="en-US" sz="2000" dirty="0"/>
              <a:t>同时指向类型为</a:t>
            </a:r>
            <a:r>
              <a:rPr lang="en-US" altLang="zh-CN" sz="2000" dirty="0"/>
              <a:t>T</a:t>
            </a:r>
            <a:r>
              <a:rPr lang="zh-CN" altLang="en-US" sz="2000" dirty="0"/>
              <a:t>的数组对象</a:t>
            </a:r>
            <a:r>
              <a:rPr lang="en-US" altLang="zh-CN" sz="2000" dirty="0" err="1"/>
              <a:t>unique_ptr</a:t>
            </a:r>
            <a:r>
              <a:rPr lang="en-US" altLang="zh-CN" sz="2000" dirty="0"/>
              <a:t>&lt;int[]&gt; t4(new int[5]);</a:t>
            </a:r>
          </a:p>
        </p:txBody>
      </p:sp>
    </p:spTree>
    <p:extLst>
      <p:ext uri="{BB962C8B-B14F-4D97-AF65-F5344CB8AC3E}">
        <p14:creationId xmlns:p14="http://schemas.microsoft.com/office/powerpoint/2010/main" val="829981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C0BD-FE8D-450A-8305-3BCB65FEE0A2}"/>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9F2C3CD7-FA84-495E-8A87-05F6498B12B4}"/>
              </a:ext>
            </a:extLst>
          </p:cNvPr>
          <p:cNvSpPr>
            <a:spLocks noGrp="1"/>
          </p:cNvSpPr>
          <p:nvPr>
            <p:ph idx="1"/>
          </p:nvPr>
        </p:nvSpPr>
        <p:spPr>
          <a:xfrm>
            <a:off x="488886" y="1249378"/>
            <a:ext cx="11703113" cy="5608622"/>
          </a:xfrm>
        </p:spPr>
        <p:txBody>
          <a:bodyPr>
            <a:normAutofit/>
          </a:bodyPr>
          <a:lstStyle/>
          <a:p>
            <a:r>
              <a:rPr lang="zh-CN" altLang="en-US" dirty="0">
                <a:cs typeface="Times New Roman" panose="02020603050405020304" pitchFamily="18" charset="0"/>
              </a:rPr>
              <a:t>常见的独占指针</a:t>
            </a:r>
            <a:r>
              <a:rPr lang="en-US" altLang="zh-CN" dirty="0" err="1">
                <a:cs typeface="Times New Roman" panose="02020603050405020304" pitchFamily="18" charset="0"/>
              </a:rPr>
              <a:t>unique_ptr</a:t>
            </a:r>
            <a:r>
              <a:rPr lang="zh-CN" altLang="en-US" dirty="0">
                <a:cs typeface="Times New Roman" panose="02020603050405020304" pitchFamily="18" charset="0"/>
              </a:rPr>
              <a:t>赋值</a:t>
            </a:r>
            <a:endParaRPr lang="en-US" altLang="zh-CN" dirty="0">
              <a:cs typeface="Times New Roman" panose="02020603050405020304" pitchFamily="18" charset="0"/>
            </a:endParaRPr>
          </a:p>
          <a:p>
            <a:endParaRPr lang="en-US" altLang="zh-CN" dirty="0">
              <a:cs typeface="Times New Roman" panose="02020603050405020304" pitchFamily="18" charset="0"/>
            </a:endParaRPr>
          </a:p>
          <a:p>
            <a:pPr marL="0" indent="0">
              <a:buNone/>
            </a:pPr>
            <a:r>
              <a:rPr lang="en-US" altLang="zh-CN" sz="2200" b="0" i="0" dirty="0" err="1">
                <a:solidFill>
                  <a:srgbClr val="000000"/>
                </a:solidFill>
                <a:effectLst/>
                <a:cs typeface="Times New Roman" panose="02020603050405020304" pitchFamily="18" charset="0"/>
              </a:rPr>
              <a:t>unique_ptr</a:t>
            </a:r>
            <a:r>
              <a:rPr lang="en-US" altLang="zh-CN" sz="2200" b="0" i="0" dirty="0">
                <a:solidFill>
                  <a:srgbClr val="A67F59"/>
                </a:solidFill>
                <a:effectLst/>
                <a:cs typeface="Times New Roman" panose="02020603050405020304" pitchFamily="18" charset="0"/>
              </a:rPr>
              <a:t>&lt;</a:t>
            </a:r>
            <a:r>
              <a:rPr lang="en-US" altLang="zh-CN" sz="2200" b="0" i="0" dirty="0">
                <a:solidFill>
                  <a:srgbClr val="000000"/>
                </a:solidFill>
                <a:effectLst/>
                <a:cs typeface="Times New Roman" panose="02020603050405020304" pitchFamily="18" charset="0"/>
              </a:rPr>
              <a:t>Test</a:t>
            </a:r>
            <a:r>
              <a:rPr lang="en-US" altLang="zh-CN" sz="2200" b="0" i="0" dirty="0">
                <a:solidFill>
                  <a:srgbClr val="A67F59"/>
                </a:solidFill>
                <a:effectLst/>
                <a:cs typeface="Times New Roman" panose="02020603050405020304" pitchFamily="18" charset="0"/>
              </a:rPr>
              <a:t>&gt;</a:t>
            </a:r>
            <a:r>
              <a:rPr lang="en-US" altLang="zh-CN" sz="2200" b="0" i="0" dirty="0">
                <a:solidFill>
                  <a:srgbClr val="000000"/>
                </a:solidFill>
                <a:effectLst/>
                <a:cs typeface="Times New Roman" panose="02020603050405020304" pitchFamily="18" charset="0"/>
              </a:rPr>
              <a:t> </a:t>
            </a:r>
            <a:r>
              <a:rPr lang="en-US" altLang="zh-CN" sz="2200" b="0" i="0" dirty="0">
                <a:solidFill>
                  <a:srgbClr val="DD4A68"/>
                </a:solidFill>
                <a:effectLst/>
                <a:cs typeface="Times New Roman" panose="02020603050405020304" pitchFamily="18" charset="0"/>
              </a:rPr>
              <a:t>t7</a:t>
            </a:r>
            <a:r>
              <a:rPr lang="en-US" altLang="zh-CN" sz="2200" b="0" i="0" dirty="0">
                <a:solidFill>
                  <a:srgbClr val="999999"/>
                </a:solidFill>
                <a:effectLst/>
                <a:cs typeface="Times New Roman" panose="02020603050405020304" pitchFamily="18" charset="0"/>
              </a:rPr>
              <a:t>(</a:t>
            </a:r>
            <a:r>
              <a:rPr lang="en-US" altLang="zh-CN" sz="2200" b="0" i="0" dirty="0">
                <a:solidFill>
                  <a:srgbClr val="0077AA"/>
                </a:solidFill>
                <a:effectLst/>
                <a:cs typeface="Times New Roman" panose="02020603050405020304" pitchFamily="18" charset="0"/>
              </a:rPr>
              <a:t>new</a:t>
            </a:r>
            <a:r>
              <a:rPr lang="en-US" altLang="zh-CN" sz="2200" b="0" i="0" dirty="0">
                <a:solidFill>
                  <a:srgbClr val="000000"/>
                </a:solidFill>
                <a:effectLst/>
                <a:cs typeface="Times New Roman" panose="02020603050405020304" pitchFamily="18" charset="0"/>
              </a:rPr>
              <a:t> Test</a:t>
            </a:r>
            <a:r>
              <a:rPr lang="en-US" altLang="zh-CN" sz="2200" b="0" i="0" dirty="0">
                <a:solidFill>
                  <a:srgbClr val="999999"/>
                </a:solidFill>
                <a:effectLst/>
                <a:cs typeface="Times New Roman" panose="02020603050405020304" pitchFamily="18" charset="0"/>
              </a:rPr>
              <a:t>);</a:t>
            </a:r>
            <a:r>
              <a:rPr lang="en-US" altLang="zh-CN" sz="2200" b="0" i="0" dirty="0">
                <a:solidFill>
                  <a:srgbClr val="000000"/>
                </a:solidFill>
                <a:effectLst/>
                <a:cs typeface="Times New Roman" panose="02020603050405020304" pitchFamily="18" charset="0"/>
              </a:rPr>
              <a:t> </a:t>
            </a:r>
          </a:p>
          <a:p>
            <a:pPr marL="0" indent="0">
              <a:buNone/>
            </a:pPr>
            <a:r>
              <a:rPr lang="en-US" altLang="zh-CN" sz="2200" b="0" i="0" dirty="0" err="1">
                <a:solidFill>
                  <a:srgbClr val="000000"/>
                </a:solidFill>
                <a:effectLst/>
                <a:cs typeface="Times New Roman" panose="02020603050405020304" pitchFamily="18" charset="0"/>
              </a:rPr>
              <a:t>unique_ptr</a:t>
            </a:r>
            <a:r>
              <a:rPr lang="en-US" altLang="zh-CN" sz="2200" b="0" i="0" dirty="0">
                <a:solidFill>
                  <a:srgbClr val="A67F59"/>
                </a:solidFill>
                <a:effectLst/>
                <a:cs typeface="Times New Roman" panose="02020603050405020304" pitchFamily="18" charset="0"/>
              </a:rPr>
              <a:t>&lt;</a:t>
            </a:r>
            <a:r>
              <a:rPr lang="en-US" altLang="zh-CN" sz="2200" b="0" i="0" dirty="0">
                <a:solidFill>
                  <a:srgbClr val="000000"/>
                </a:solidFill>
                <a:effectLst/>
                <a:cs typeface="Times New Roman" panose="02020603050405020304" pitchFamily="18" charset="0"/>
              </a:rPr>
              <a:t>Test</a:t>
            </a:r>
            <a:r>
              <a:rPr lang="en-US" altLang="zh-CN" sz="2200" b="0" i="0" dirty="0">
                <a:solidFill>
                  <a:srgbClr val="A67F59"/>
                </a:solidFill>
                <a:effectLst/>
                <a:cs typeface="Times New Roman" panose="02020603050405020304" pitchFamily="18" charset="0"/>
              </a:rPr>
              <a:t>&gt;</a:t>
            </a:r>
            <a:r>
              <a:rPr lang="en-US" altLang="zh-CN" sz="2200" b="0" i="0" dirty="0">
                <a:solidFill>
                  <a:srgbClr val="000000"/>
                </a:solidFill>
                <a:effectLst/>
                <a:cs typeface="Times New Roman" panose="02020603050405020304" pitchFamily="18" charset="0"/>
              </a:rPr>
              <a:t> </a:t>
            </a:r>
            <a:r>
              <a:rPr lang="en-US" altLang="zh-CN" sz="2200" b="0" i="0" dirty="0">
                <a:solidFill>
                  <a:srgbClr val="DD4A68"/>
                </a:solidFill>
                <a:effectLst/>
                <a:cs typeface="Times New Roman" panose="02020603050405020304" pitchFamily="18" charset="0"/>
              </a:rPr>
              <a:t>t8</a:t>
            </a:r>
            <a:r>
              <a:rPr lang="en-US" altLang="zh-CN" sz="2200" b="0" i="0" dirty="0">
                <a:solidFill>
                  <a:srgbClr val="999999"/>
                </a:solidFill>
                <a:effectLst/>
                <a:cs typeface="Times New Roman" panose="02020603050405020304" pitchFamily="18" charset="0"/>
              </a:rPr>
              <a:t>(</a:t>
            </a:r>
            <a:r>
              <a:rPr lang="en-US" altLang="zh-CN" sz="2200" b="0" i="0" dirty="0">
                <a:solidFill>
                  <a:srgbClr val="0077AA"/>
                </a:solidFill>
                <a:effectLst/>
                <a:cs typeface="Times New Roman" panose="02020603050405020304" pitchFamily="18" charset="0"/>
              </a:rPr>
              <a:t>new</a:t>
            </a:r>
            <a:r>
              <a:rPr lang="en-US" altLang="zh-CN" sz="2200" b="0" i="0" dirty="0">
                <a:solidFill>
                  <a:srgbClr val="000000"/>
                </a:solidFill>
                <a:effectLst/>
                <a:cs typeface="Times New Roman" panose="02020603050405020304" pitchFamily="18" charset="0"/>
              </a:rPr>
              <a:t> Test</a:t>
            </a:r>
            <a:r>
              <a:rPr lang="en-US" altLang="zh-CN" sz="2200" b="0" i="0" dirty="0">
                <a:solidFill>
                  <a:srgbClr val="999999"/>
                </a:solidFill>
                <a:effectLst/>
                <a:cs typeface="Times New Roman" panose="02020603050405020304" pitchFamily="18" charset="0"/>
              </a:rPr>
              <a:t>);</a:t>
            </a:r>
            <a:r>
              <a:rPr lang="en-US" altLang="zh-CN" sz="2200" b="0" i="0" dirty="0">
                <a:solidFill>
                  <a:srgbClr val="000000"/>
                </a:solidFill>
                <a:effectLst/>
                <a:cs typeface="Times New Roman" panose="02020603050405020304" pitchFamily="18" charset="0"/>
              </a:rPr>
              <a:t> </a:t>
            </a:r>
          </a:p>
          <a:p>
            <a:pPr marL="0" indent="0">
              <a:buNone/>
            </a:pPr>
            <a:r>
              <a:rPr lang="en-US" altLang="zh-CN" sz="2200" b="0" i="0" dirty="0">
                <a:solidFill>
                  <a:srgbClr val="000000"/>
                </a:solidFill>
                <a:effectLst/>
                <a:cs typeface="Times New Roman" panose="02020603050405020304" pitchFamily="18" charset="0"/>
              </a:rPr>
              <a:t>t7 </a:t>
            </a:r>
            <a:r>
              <a:rPr lang="en-US" altLang="zh-CN" sz="2200" b="0" i="0" dirty="0">
                <a:solidFill>
                  <a:srgbClr val="A67F59"/>
                </a:solidFill>
                <a:effectLst/>
                <a:cs typeface="Times New Roman" panose="02020603050405020304" pitchFamily="18" charset="0"/>
              </a:rPr>
              <a:t>=</a:t>
            </a:r>
            <a:r>
              <a:rPr lang="en-US" altLang="zh-CN" sz="2200" b="0" i="0" dirty="0">
                <a:solidFill>
                  <a:srgbClr val="000000"/>
                </a:solidFill>
                <a:effectLst/>
                <a:cs typeface="Times New Roman" panose="02020603050405020304" pitchFamily="18" charset="0"/>
              </a:rPr>
              <a:t> std</a:t>
            </a:r>
            <a:r>
              <a:rPr lang="en-US" altLang="zh-CN" sz="2200" b="0" i="0" dirty="0">
                <a:solidFill>
                  <a:srgbClr val="999999"/>
                </a:solidFill>
                <a:effectLst/>
                <a:cs typeface="Times New Roman" panose="02020603050405020304" pitchFamily="18" charset="0"/>
              </a:rPr>
              <a:t>::</a:t>
            </a:r>
            <a:r>
              <a:rPr lang="en-US" altLang="zh-CN" sz="2200" b="0" i="0" dirty="0">
                <a:solidFill>
                  <a:srgbClr val="DD4A68"/>
                </a:solidFill>
                <a:effectLst/>
                <a:cs typeface="Times New Roman" panose="02020603050405020304" pitchFamily="18" charset="0"/>
              </a:rPr>
              <a:t>move</a:t>
            </a:r>
            <a:r>
              <a:rPr lang="en-US" altLang="zh-CN" sz="2200" b="0" i="0" dirty="0">
                <a:solidFill>
                  <a:srgbClr val="999999"/>
                </a:solidFill>
                <a:effectLst/>
                <a:cs typeface="Times New Roman" panose="02020603050405020304" pitchFamily="18" charset="0"/>
              </a:rPr>
              <a:t>(</a:t>
            </a:r>
            <a:r>
              <a:rPr lang="en-US" altLang="zh-CN" sz="2200" b="0" i="0" dirty="0">
                <a:solidFill>
                  <a:srgbClr val="000000"/>
                </a:solidFill>
                <a:effectLst/>
                <a:cs typeface="Times New Roman" panose="02020603050405020304" pitchFamily="18" charset="0"/>
              </a:rPr>
              <a:t>t8</a:t>
            </a:r>
            <a:r>
              <a:rPr lang="en-US" altLang="zh-CN" sz="2200" b="0" i="0" dirty="0">
                <a:solidFill>
                  <a:srgbClr val="999999"/>
                </a:solidFill>
                <a:effectLst/>
                <a:cs typeface="Times New Roman" panose="02020603050405020304" pitchFamily="18" charset="0"/>
              </a:rPr>
              <a:t>);</a:t>
            </a:r>
            <a:r>
              <a:rPr lang="en-US" altLang="zh-CN" sz="2200" b="0" i="0" dirty="0">
                <a:solidFill>
                  <a:srgbClr val="000000"/>
                </a:solidFill>
                <a:effectLst/>
                <a:cs typeface="Times New Roman" panose="02020603050405020304" pitchFamily="18" charset="0"/>
              </a:rPr>
              <a:t> </a:t>
            </a:r>
            <a:r>
              <a:rPr lang="en-US" altLang="zh-CN" sz="2200" b="0" i="1" dirty="0">
                <a:solidFill>
                  <a:srgbClr val="708090"/>
                </a:solidFill>
                <a:effectLst/>
                <a:cs typeface="Times New Roman" panose="02020603050405020304" pitchFamily="18" charset="0"/>
              </a:rPr>
              <a:t>// </a:t>
            </a:r>
            <a:r>
              <a:rPr lang="zh-CN" altLang="en-US" sz="2200" b="0" i="1" dirty="0">
                <a:solidFill>
                  <a:srgbClr val="708090"/>
                </a:solidFill>
                <a:effectLst/>
                <a:cs typeface="Times New Roman" panose="02020603050405020304" pitchFamily="18" charset="0"/>
              </a:rPr>
              <a:t>必须使用移动语义，结果，</a:t>
            </a:r>
            <a:r>
              <a:rPr lang="en-US" altLang="zh-CN" sz="2200" b="0" i="1" dirty="0">
                <a:solidFill>
                  <a:srgbClr val="708090"/>
                </a:solidFill>
                <a:effectLst/>
                <a:cs typeface="Times New Roman" panose="02020603050405020304" pitchFamily="18" charset="0"/>
              </a:rPr>
              <a:t>t7</a:t>
            </a:r>
            <a:r>
              <a:rPr lang="zh-CN" altLang="en-US" sz="2200" b="0" i="1" dirty="0">
                <a:solidFill>
                  <a:srgbClr val="708090"/>
                </a:solidFill>
                <a:effectLst/>
                <a:cs typeface="Times New Roman" panose="02020603050405020304" pitchFamily="18" charset="0"/>
              </a:rPr>
              <a:t>的内存释放，</a:t>
            </a:r>
            <a:r>
              <a:rPr lang="en-US" altLang="zh-CN" sz="2200" b="0" i="1" dirty="0">
                <a:solidFill>
                  <a:srgbClr val="708090"/>
                </a:solidFill>
                <a:effectLst/>
                <a:cs typeface="Times New Roman" panose="02020603050405020304" pitchFamily="18" charset="0"/>
              </a:rPr>
              <a:t>t8</a:t>
            </a:r>
            <a:r>
              <a:rPr lang="zh-CN" altLang="en-US" sz="2200" b="0" i="1" dirty="0">
                <a:solidFill>
                  <a:srgbClr val="708090"/>
                </a:solidFill>
                <a:effectLst/>
                <a:cs typeface="Times New Roman" panose="02020603050405020304" pitchFamily="18" charset="0"/>
              </a:rPr>
              <a:t>的内存交给</a:t>
            </a:r>
            <a:r>
              <a:rPr lang="en-US" altLang="zh-CN" sz="2200" b="0" i="1" dirty="0">
                <a:solidFill>
                  <a:srgbClr val="708090"/>
                </a:solidFill>
                <a:effectLst/>
                <a:cs typeface="Times New Roman" panose="02020603050405020304" pitchFamily="18" charset="0"/>
              </a:rPr>
              <a:t>t7</a:t>
            </a:r>
            <a:r>
              <a:rPr lang="zh-CN" altLang="en-US" sz="2200" b="0" i="1" dirty="0">
                <a:solidFill>
                  <a:srgbClr val="708090"/>
                </a:solidFill>
                <a:effectLst/>
                <a:cs typeface="Times New Roman" panose="02020603050405020304" pitchFamily="18" charset="0"/>
              </a:rPr>
              <a:t>管理</a:t>
            </a:r>
            <a:r>
              <a:rPr lang="zh-CN" altLang="en-US" sz="2200" b="0" i="0" dirty="0">
                <a:solidFill>
                  <a:srgbClr val="000000"/>
                </a:solidFill>
                <a:effectLst/>
                <a:cs typeface="Times New Roman" panose="02020603050405020304" pitchFamily="18" charset="0"/>
              </a:rPr>
              <a:t> </a:t>
            </a:r>
            <a:endParaRPr lang="en-US" altLang="zh-CN" sz="2200" b="0" i="0" dirty="0">
              <a:solidFill>
                <a:srgbClr val="000000"/>
              </a:solidFill>
              <a:effectLst/>
              <a:cs typeface="Times New Roman" panose="02020603050405020304" pitchFamily="18" charset="0"/>
            </a:endParaRPr>
          </a:p>
          <a:p>
            <a:pPr marL="0" indent="0">
              <a:buNone/>
            </a:pPr>
            <a:r>
              <a:rPr lang="en-US" altLang="zh-CN" sz="2200" b="0" i="0" dirty="0">
                <a:solidFill>
                  <a:srgbClr val="000000"/>
                </a:solidFill>
                <a:effectLst/>
                <a:cs typeface="Times New Roman" panose="02020603050405020304" pitchFamily="18" charset="0"/>
              </a:rPr>
              <a:t>t7</a:t>
            </a:r>
            <a:r>
              <a:rPr lang="en-US" altLang="zh-CN" sz="2200" b="0" i="0" dirty="0">
                <a:solidFill>
                  <a:srgbClr val="A67F59"/>
                </a:solidFill>
                <a:effectLst/>
                <a:cs typeface="Times New Roman" panose="02020603050405020304" pitchFamily="18" charset="0"/>
              </a:rPr>
              <a:t>-&gt;</a:t>
            </a:r>
            <a:r>
              <a:rPr lang="en-US" altLang="zh-CN" sz="2200" b="0" i="0" dirty="0" err="1">
                <a:solidFill>
                  <a:srgbClr val="DD4A68"/>
                </a:solidFill>
                <a:effectLst/>
                <a:cs typeface="Times New Roman" panose="02020603050405020304" pitchFamily="18" charset="0"/>
              </a:rPr>
              <a:t>doSomething</a:t>
            </a:r>
            <a:r>
              <a:rPr lang="en-US" altLang="zh-CN" sz="2200" b="0" i="0" dirty="0">
                <a:solidFill>
                  <a:srgbClr val="999999"/>
                </a:solidFill>
                <a:effectLst/>
                <a:cs typeface="Times New Roman" panose="02020603050405020304" pitchFamily="18" charset="0"/>
              </a:rPr>
              <a:t>();</a:t>
            </a:r>
            <a:endParaRPr lang="en-US" altLang="zh-CN" sz="2200" dirty="0">
              <a:cs typeface="Times New Roman" panose="02020603050405020304" pitchFamily="18" charset="0"/>
            </a:endParaRPr>
          </a:p>
        </p:txBody>
      </p:sp>
    </p:spTree>
    <p:extLst>
      <p:ext uri="{BB962C8B-B14F-4D97-AF65-F5344CB8AC3E}">
        <p14:creationId xmlns:p14="http://schemas.microsoft.com/office/powerpoint/2010/main" val="199871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是</a:t>
            </a:r>
            <a:r>
              <a:rPr lang="en-US" altLang="zh-CN" b="0" dirty="0"/>
              <a:t>STL</a:t>
            </a:r>
            <a:r>
              <a:rPr lang="zh-CN" altLang="en-US" b="0" dirty="0"/>
              <a:t>容器中的一种常用的容器，和数组类似，由于其大小</a:t>
            </a:r>
            <a:r>
              <a:rPr lang="en-US" altLang="zh-CN" b="0" dirty="0"/>
              <a:t>(size)</a:t>
            </a:r>
            <a:r>
              <a:rPr lang="zh-CN" altLang="en-US" b="0" dirty="0"/>
              <a:t>可变，常用于数组大小不可知的情况下来替代数组</a:t>
            </a:r>
            <a:endParaRPr lang="en-US" altLang="zh-CN" b="0" dirty="0"/>
          </a:p>
          <a:p>
            <a:endParaRPr lang="zh-CN" altLang="en-US" b="0" dirty="0"/>
          </a:p>
          <a:p>
            <a:r>
              <a:rPr lang="en-US" altLang="zh-CN" b="0" dirty="0"/>
              <a:t>vector</a:t>
            </a:r>
            <a:r>
              <a:rPr lang="zh-CN" altLang="en-US" b="0" dirty="0"/>
              <a:t>是为了实现动态数组而产生的容器</a:t>
            </a:r>
            <a:endParaRPr lang="en-US" altLang="zh-CN" b="0" dirty="0"/>
          </a:p>
          <a:p>
            <a:endParaRPr lang="zh-CN" altLang="en-US" b="0" dirty="0"/>
          </a:p>
          <a:p>
            <a:r>
              <a:rPr lang="en-US" altLang="zh-CN" b="0" dirty="0"/>
              <a:t>vector</a:t>
            </a:r>
            <a:r>
              <a:rPr lang="zh-CN" altLang="en-US" b="0" dirty="0"/>
              <a:t>也是一种顺序容器，在内存中连续排列，因此可以通过下标快速访问，时间复杂度为</a:t>
            </a:r>
            <a:r>
              <a:rPr lang="en-US" altLang="zh-CN" b="0" dirty="0"/>
              <a:t>O(1)</a:t>
            </a:r>
          </a:p>
          <a:p>
            <a:endParaRPr lang="en-US" altLang="zh-CN" b="0" dirty="0"/>
          </a:p>
          <a:p>
            <a:r>
              <a:rPr lang="zh-CN" altLang="en-US" b="0" dirty="0"/>
              <a:t>连续排列也意味着大小固定，数据超过</a:t>
            </a:r>
            <a:r>
              <a:rPr lang="en-US" altLang="zh-CN" b="0" dirty="0"/>
              <a:t>vector</a:t>
            </a:r>
            <a:r>
              <a:rPr lang="zh-CN" altLang="en-US" b="0" dirty="0"/>
              <a:t>的预定值时</a:t>
            </a:r>
            <a:r>
              <a:rPr lang="en-US" altLang="zh-CN" b="0" dirty="0"/>
              <a:t>vector</a:t>
            </a:r>
            <a:r>
              <a:rPr lang="zh-CN" altLang="en-US" b="0" dirty="0"/>
              <a:t>将自动扩容</a:t>
            </a:r>
          </a:p>
        </p:txBody>
      </p:sp>
    </p:spTree>
    <p:extLst>
      <p:ext uri="{BB962C8B-B14F-4D97-AF65-F5344CB8AC3E}">
        <p14:creationId xmlns:p14="http://schemas.microsoft.com/office/powerpoint/2010/main" val="3611481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C0BD-FE8D-450A-8305-3BCB65FEE0A2}"/>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9F2C3CD7-FA84-495E-8A87-05F6498B12B4}"/>
              </a:ext>
            </a:extLst>
          </p:cNvPr>
          <p:cNvSpPr>
            <a:spLocks noGrp="1"/>
          </p:cNvSpPr>
          <p:nvPr>
            <p:ph idx="1"/>
          </p:nvPr>
        </p:nvSpPr>
        <p:spPr>
          <a:xfrm>
            <a:off x="488886" y="1249378"/>
            <a:ext cx="11703113" cy="5608622"/>
          </a:xfrm>
        </p:spPr>
        <p:txBody>
          <a:bodyPr>
            <a:normAutofit/>
          </a:bodyPr>
          <a:lstStyle/>
          <a:p>
            <a:r>
              <a:rPr lang="zh-CN" altLang="en-US" dirty="0"/>
              <a:t>常见的独占指针</a:t>
            </a:r>
            <a:r>
              <a:rPr lang="en-US" altLang="zh-CN" dirty="0" err="1"/>
              <a:t>unique_ptr</a:t>
            </a:r>
            <a:r>
              <a:rPr lang="zh-CN" altLang="en-US" dirty="0"/>
              <a:t>主动释放对象</a:t>
            </a:r>
            <a:endParaRPr lang="en-US" altLang="zh-CN" dirty="0"/>
          </a:p>
          <a:p>
            <a:endParaRPr lang="en-US" altLang="zh-CN" dirty="0"/>
          </a:p>
          <a:p>
            <a:pPr marL="0" indent="0">
              <a:buNone/>
            </a:pPr>
            <a:r>
              <a:rPr lang="fr-FR" altLang="zh-CN" sz="2200" b="0" i="0" dirty="0">
                <a:solidFill>
                  <a:srgbClr val="000000"/>
                </a:solidFill>
                <a:effectLst/>
              </a:rPr>
              <a:t>unique_ptr</a:t>
            </a:r>
            <a:r>
              <a:rPr lang="fr-FR" altLang="zh-CN" sz="2200" b="0" i="0" dirty="0">
                <a:solidFill>
                  <a:srgbClr val="A67F59"/>
                </a:solidFill>
                <a:effectLst/>
              </a:rPr>
              <a:t>&lt;</a:t>
            </a:r>
            <a:r>
              <a:rPr lang="fr-FR" altLang="zh-CN" sz="2200" b="0" i="0" dirty="0">
                <a:solidFill>
                  <a:srgbClr val="000000"/>
                </a:solidFill>
                <a:effectLst/>
              </a:rPr>
              <a:t>Test</a:t>
            </a:r>
            <a:r>
              <a:rPr lang="fr-FR" altLang="zh-CN" sz="2200" b="0" i="0" dirty="0">
                <a:solidFill>
                  <a:srgbClr val="A67F59"/>
                </a:solidFill>
                <a:effectLst/>
              </a:rPr>
              <a:t>&gt;</a:t>
            </a:r>
            <a:r>
              <a:rPr lang="fr-FR" altLang="zh-CN" sz="2200" b="0" i="0" dirty="0">
                <a:solidFill>
                  <a:srgbClr val="000000"/>
                </a:solidFill>
                <a:effectLst/>
              </a:rPr>
              <a:t> </a:t>
            </a:r>
            <a:r>
              <a:rPr lang="fr-FR" altLang="zh-CN" sz="2200" b="0" i="0" dirty="0">
                <a:solidFill>
                  <a:srgbClr val="DD4A68"/>
                </a:solidFill>
                <a:effectLst/>
              </a:rPr>
              <a:t>t9</a:t>
            </a:r>
            <a:r>
              <a:rPr lang="fr-FR" altLang="zh-CN" sz="2200" b="0" i="0" dirty="0">
                <a:solidFill>
                  <a:srgbClr val="999999"/>
                </a:solidFill>
                <a:effectLst/>
              </a:rPr>
              <a:t>(</a:t>
            </a:r>
            <a:r>
              <a:rPr lang="fr-FR" altLang="zh-CN" sz="2200" b="0" i="0" dirty="0">
                <a:solidFill>
                  <a:srgbClr val="0077AA"/>
                </a:solidFill>
                <a:effectLst/>
              </a:rPr>
              <a:t>new</a:t>
            </a:r>
            <a:r>
              <a:rPr lang="fr-FR" altLang="zh-CN" sz="2200" b="0" i="0" dirty="0">
                <a:solidFill>
                  <a:srgbClr val="000000"/>
                </a:solidFill>
                <a:effectLst/>
              </a:rPr>
              <a:t> Test</a:t>
            </a:r>
            <a:r>
              <a:rPr lang="fr-FR" altLang="zh-CN" sz="2200" b="0" i="0" dirty="0">
                <a:solidFill>
                  <a:srgbClr val="999999"/>
                </a:solidFill>
                <a:effectLst/>
              </a:rPr>
              <a:t>);</a:t>
            </a:r>
            <a:r>
              <a:rPr lang="fr-FR" altLang="zh-CN" sz="2200" b="0" i="0" dirty="0">
                <a:solidFill>
                  <a:srgbClr val="000000"/>
                </a:solidFill>
                <a:effectLst/>
              </a:rPr>
              <a:t> </a:t>
            </a:r>
          </a:p>
          <a:p>
            <a:pPr marL="0" indent="0">
              <a:buNone/>
            </a:pPr>
            <a:endParaRPr lang="fr-FR" altLang="zh-CN" sz="2200" b="0" i="0" dirty="0">
              <a:solidFill>
                <a:srgbClr val="000000"/>
              </a:solidFill>
              <a:effectLst/>
            </a:endParaRPr>
          </a:p>
          <a:p>
            <a:pPr marL="0" indent="0">
              <a:buNone/>
            </a:pPr>
            <a:r>
              <a:rPr lang="fr-FR" altLang="zh-CN" sz="2200" b="0" i="0" dirty="0">
                <a:solidFill>
                  <a:srgbClr val="000000"/>
                </a:solidFill>
                <a:effectLst/>
              </a:rPr>
              <a:t>t9 </a:t>
            </a:r>
            <a:r>
              <a:rPr lang="fr-FR" altLang="zh-CN" sz="2200" b="0" i="0" dirty="0">
                <a:solidFill>
                  <a:srgbClr val="A67F59"/>
                </a:solidFill>
                <a:effectLst/>
              </a:rPr>
              <a:t>=</a:t>
            </a:r>
            <a:r>
              <a:rPr lang="fr-FR" altLang="zh-CN" sz="2200" b="0" i="0" dirty="0">
                <a:solidFill>
                  <a:srgbClr val="000000"/>
                </a:solidFill>
                <a:effectLst/>
              </a:rPr>
              <a:t> </a:t>
            </a:r>
            <a:r>
              <a:rPr lang="fr-FR" altLang="zh-CN" sz="2200" b="0" i="0" dirty="0">
                <a:solidFill>
                  <a:srgbClr val="986801"/>
                </a:solidFill>
                <a:effectLst/>
              </a:rPr>
              <a:t>NULL</a:t>
            </a:r>
            <a:r>
              <a:rPr lang="fr-FR" altLang="zh-CN" sz="2200" b="0" i="0" dirty="0">
                <a:solidFill>
                  <a:srgbClr val="999999"/>
                </a:solidFill>
                <a:effectLst/>
              </a:rPr>
              <a:t>;</a:t>
            </a:r>
            <a:r>
              <a:rPr lang="fr-FR" altLang="zh-CN" sz="2200" b="0" i="0" dirty="0">
                <a:solidFill>
                  <a:srgbClr val="000000"/>
                </a:solidFill>
                <a:effectLst/>
              </a:rPr>
              <a:t> </a:t>
            </a:r>
          </a:p>
          <a:p>
            <a:pPr marL="0" indent="0">
              <a:buNone/>
            </a:pPr>
            <a:r>
              <a:rPr lang="fr-FR" altLang="zh-CN" sz="2200" b="0" i="0" dirty="0">
                <a:solidFill>
                  <a:srgbClr val="000000"/>
                </a:solidFill>
                <a:effectLst/>
              </a:rPr>
              <a:t>t9 </a:t>
            </a:r>
            <a:r>
              <a:rPr lang="fr-FR" altLang="zh-CN" sz="2200" b="0" i="0" dirty="0">
                <a:solidFill>
                  <a:srgbClr val="A67F59"/>
                </a:solidFill>
                <a:effectLst/>
              </a:rPr>
              <a:t>=</a:t>
            </a:r>
            <a:r>
              <a:rPr lang="fr-FR" altLang="zh-CN" sz="2200" b="0" i="0" dirty="0">
                <a:solidFill>
                  <a:srgbClr val="000000"/>
                </a:solidFill>
                <a:effectLst/>
              </a:rPr>
              <a:t> </a:t>
            </a:r>
            <a:r>
              <a:rPr lang="fr-FR" altLang="zh-CN" sz="2200" b="0" i="0" dirty="0">
                <a:solidFill>
                  <a:srgbClr val="0077AA"/>
                </a:solidFill>
                <a:effectLst/>
              </a:rPr>
              <a:t>nullptr</a:t>
            </a:r>
            <a:r>
              <a:rPr lang="fr-FR" altLang="zh-CN" sz="2200" b="0" i="0" dirty="0">
                <a:solidFill>
                  <a:srgbClr val="999999"/>
                </a:solidFill>
                <a:effectLst/>
              </a:rPr>
              <a:t>;</a:t>
            </a:r>
            <a:r>
              <a:rPr lang="fr-FR" altLang="zh-CN" sz="2200" b="0" i="0" dirty="0">
                <a:solidFill>
                  <a:srgbClr val="000000"/>
                </a:solidFill>
                <a:effectLst/>
              </a:rPr>
              <a:t> </a:t>
            </a:r>
          </a:p>
          <a:p>
            <a:pPr marL="0" indent="0">
              <a:buNone/>
            </a:pPr>
            <a:r>
              <a:rPr lang="fr-FR" altLang="zh-CN" sz="2200" b="0" i="0" dirty="0">
                <a:solidFill>
                  <a:srgbClr val="000000"/>
                </a:solidFill>
                <a:effectLst/>
              </a:rPr>
              <a:t>t9</a:t>
            </a:r>
            <a:r>
              <a:rPr lang="fr-FR" altLang="zh-CN" sz="2200" b="0" i="0" dirty="0">
                <a:solidFill>
                  <a:srgbClr val="999999"/>
                </a:solidFill>
                <a:effectLst/>
              </a:rPr>
              <a:t>.</a:t>
            </a:r>
            <a:r>
              <a:rPr lang="fr-FR" altLang="zh-CN" sz="2200" b="0" i="0" dirty="0">
                <a:solidFill>
                  <a:srgbClr val="DD4A68"/>
                </a:solidFill>
                <a:effectLst/>
              </a:rPr>
              <a:t>reset</a:t>
            </a:r>
            <a:r>
              <a:rPr lang="fr-FR" altLang="zh-CN" sz="2200" b="0" i="0" dirty="0">
                <a:solidFill>
                  <a:srgbClr val="999999"/>
                </a:solidFill>
                <a:effectLst/>
              </a:rPr>
              <a:t>();</a:t>
            </a:r>
            <a:endParaRPr lang="en-US" altLang="zh-CN" sz="2200" dirty="0"/>
          </a:p>
        </p:txBody>
      </p:sp>
    </p:spTree>
    <p:extLst>
      <p:ext uri="{BB962C8B-B14F-4D97-AF65-F5344CB8AC3E}">
        <p14:creationId xmlns:p14="http://schemas.microsoft.com/office/powerpoint/2010/main" val="2395505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C0BD-FE8D-450A-8305-3BCB65FEE0A2}"/>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9F2C3CD7-FA84-495E-8A87-05F6498B12B4}"/>
              </a:ext>
            </a:extLst>
          </p:cNvPr>
          <p:cNvSpPr>
            <a:spLocks noGrp="1"/>
          </p:cNvSpPr>
          <p:nvPr>
            <p:ph idx="1"/>
          </p:nvPr>
        </p:nvSpPr>
        <p:spPr>
          <a:xfrm>
            <a:off x="488886" y="1249378"/>
            <a:ext cx="11703113" cy="5608622"/>
          </a:xfrm>
        </p:spPr>
        <p:txBody>
          <a:bodyPr>
            <a:normAutofit/>
          </a:bodyPr>
          <a:lstStyle/>
          <a:p>
            <a:r>
              <a:rPr lang="zh-CN" altLang="en-US" dirty="0"/>
              <a:t>常见的独占指针</a:t>
            </a:r>
            <a:r>
              <a:rPr lang="en-US" altLang="zh-CN" dirty="0" err="1"/>
              <a:t>unique_ptr</a:t>
            </a:r>
            <a:r>
              <a:rPr lang="zh-CN" altLang="en-US" dirty="0"/>
              <a:t>放弃对象的控制权</a:t>
            </a:r>
            <a:endParaRPr lang="en-US" altLang="zh-CN" dirty="0"/>
          </a:p>
          <a:p>
            <a:pPr marL="0" indent="0">
              <a:buNone/>
            </a:pPr>
            <a:r>
              <a:rPr lang="en-US" altLang="zh-CN" b="0" i="0" dirty="0">
                <a:solidFill>
                  <a:srgbClr val="000000"/>
                </a:solidFill>
                <a:effectLst/>
              </a:rPr>
              <a:t>	t9</a:t>
            </a:r>
            <a:r>
              <a:rPr lang="en-US" altLang="zh-CN" b="0" i="0" dirty="0">
                <a:solidFill>
                  <a:srgbClr val="999999"/>
                </a:solidFill>
                <a:effectLst/>
              </a:rPr>
              <a:t>.</a:t>
            </a:r>
            <a:r>
              <a:rPr lang="en-US" altLang="zh-CN" b="0" i="0" dirty="0">
                <a:solidFill>
                  <a:srgbClr val="DD4A68"/>
                </a:solidFill>
                <a:effectLst/>
              </a:rPr>
              <a:t>release</a:t>
            </a:r>
            <a:r>
              <a:rPr lang="en-US" altLang="zh-CN" b="0" i="0" dirty="0">
                <a:solidFill>
                  <a:srgbClr val="999999"/>
                </a:solidFill>
                <a:effectLst/>
              </a:rPr>
              <a:t>();</a:t>
            </a:r>
          </a:p>
          <a:p>
            <a:pPr marL="0" indent="0">
              <a:buNone/>
            </a:pPr>
            <a:r>
              <a:rPr lang="en-US" altLang="zh-CN" b="0" dirty="0">
                <a:solidFill>
                  <a:srgbClr val="999999"/>
                </a:solidFill>
              </a:rPr>
              <a:t>	//t9</a:t>
            </a:r>
            <a:r>
              <a:rPr lang="zh-CN" altLang="en-US" b="0" dirty="0">
                <a:solidFill>
                  <a:srgbClr val="999999"/>
                </a:solidFill>
              </a:rPr>
              <a:t>放弃对指针的控制权，返回指针，并将</a:t>
            </a:r>
            <a:r>
              <a:rPr lang="en-US" altLang="zh-CN" b="0" dirty="0">
                <a:solidFill>
                  <a:srgbClr val="000000"/>
                </a:solidFill>
              </a:rPr>
              <a:t>t9</a:t>
            </a:r>
            <a:r>
              <a:rPr lang="zh-CN" altLang="en-US" b="0" dirty="0">
                <a:solidFill>
                  <a:srgbClr val="999999"/>
                </a:solidFill>
              </a:rPr>
              <a:t>置空</a:t>
            </a:r>
            <a:endParaRPr lang="en-US" altLang="zh-CN" dirty="0"/>
          </a:p>
          <a:p>
            <a:endParaRPr lang="en-US" altLang="zh-CN" dirty="0"/>
          </a:p>
          <a:p>
            <a:endParaRPr lang="en-US" altLang="zh-CN" dirty="0"/>
          </a:p>
          <a:p>
            <a:r>
              <a:rPr lang="zh-CN" altLang="en-US" dirty="0"/>
              <a:t>常见的独占指针</a:t>
            </a:r>
            <a:r>
              <a:rPr lang="en-US" altLang="zh-CN" dirty="0" err="1"/>
              <a:t>unique_ptr</a:t>
            </a:r>
            <a:r>
              <a:rPr lang="zh-CN" altLang="en-US" dirty="0"/>
              <a:t>重置</a:t>
            </a:r>
            <a:endParaRPr lang="en-US" altLang="zh-CN" dirty="0"/>
          </a:p>
          <a:p>
            <a:pPr marL="0" indent="0">
              <a:buNone/>
            </a:pPr>
            <a:r>
              <a:rPr lang="en-US" altLang="zh-CN" b="0" i="0" dirty="0">
                <a:solidFill>
                  <a:srgbClr val="000000"/>
                </a:solidFill>
                <a:effectLst/>
              </a:rPr>
              <a:t>	t9</a:t>
            </a:r>
            <a:r>
              <a:rPr lang="en-US" altLang="zh-CN" b="0" i="0" dirty="0">
                <a:solidFill>
                  <a:srgbClr val="999999"/>
                </a:solidFill>
                <a:effectLst/>
              </a:rPr>
              <a:t>.</a:t>
            </a:r>
            <a:r>
              <a:rPr lang="en-US" altLang="zh-CN" b="0" i="0" dirty="0">
                <a:solidFill>
                  <a:srgbClr val="DD4A68"/>
                </a:solidFill>
                <a:effectLst/>
              </a:rPr>
              <a:t>reset</a:t>
            </a:r>
            <a:r>
              <a:rPr lang="en-US" altLang="zh-CN" b="0" i="0" dirty="0">
                <a:solidFill>
                  <a:srgbClr val="999999"/>
                </a:solidFill>
                <a:effectLst/>
              </a:rPr>
              <a:t>(</a:t>
            </a:r>
            <a:r>
              <a:rPr lang="en-US" altLang="zh-CN" b="0" i="0" dirty="0">
                <a:solidFill>
                  <a:srgbClr val="0077AA"/>
                </a:solidFill>
                <a:effectLst/>
              </a:rPr>
              <a:t>new</a:t>
            </a:r>
            <a:r>
              <a:rPr lang="en-US" altLang="zh-CN" b="0" i="0" dirty="0">
                <a:solidFill>
                  <a:srgbClr val="000000"/>
                </a:solidFill>
                <a:effectLst/>
              </a:rPr>
              <a:t> Test</a:t>
            </a:r>
            <a:r>
              <a:rPr lang="en-US" altLang="zh-CN" b="0" i="0" dirty="0">
                <a:solidFill>
                  <a:srgbClr val="999999"/>
                </a:solidFill>
                <a:effectLst/>
              </a:rPr>
              <a:t>);	//</a:t>
            </a:r>
            <a:r>
              <a:rPr lang="zh-CN" altLang="en-US" b="0" i="0" dirty="0">
                <a:solidFill>
                  <a:srgbClr val="999999"/>
                </a:solidFill>
                <a:effectLst/>
              </a:rPr>
              <a:t>释放指向的对象</a:t>
            </a:r>
            <a:endParaRPr lang="en-US" altLang="zh-CN" dirty="0"/>
          </a:p>
        </p:txBody>
      </p:sp>
    </p:spTree>
    <p:extLst>
      <p:ext uri="{BB962C8B-B14F-4D97-AF65-F5344CB8AC3E}">
        <p14:creationId xmlns:p14="http://schemas.microsoft.com/office/powerpoint/2010/main" val="3899039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ACC91-B233-401E-BFC6-08FE0290F036}"/>
              </a:ext>
            </a:extLst>
          </p:cNvPr>
          <p:cNvSpPr>
            <a:spLocks noGrp="1"/>
          </p:cNvSpPr>
          <p:nvPr>
            <p:ph type="title"/>
          </p:nvPr>
        </p:nvSpPr>
        <p:spPr/>
        <p:txBody>
          <a:bodyPr/>
          <a:lstStyle/>
          <a:p>
            <a:r>
              <a:rPr kumimoji="1" lang="zh-CN" altLang="en-US" dirty="0"/>
              <a:t>智能指针示例</a:t>
            </a:r>
            <a:endParaRPr lang="zh-CN" altLang="en-US" dirty="0"/>
          </a:p>
        </p:txBody>
      </p:sp>
      <p:sp>
        <p:nvSpPr>
          <p:cNvPr id="4" name="内容占位符 2">
            <a:extLst>
              <a:ext uri="{FF2B5EF4-FFF2-40B4-BE49-F238E27FC236}">
                <a16:creationId xmlns:a16="http://schemas.microsoft.com/office/drawing/2014/main" id="{D331C498-2F4B-417E-971F-2A1C19F004F2}"/>
              </a:ext>
            </a:extLst>
          </p:cNvPr>
          <p:cNvSpPr>
            <a:spLocks noGrp="1"/>
          </p:cNvSpPr>
          <p:nvPr>
            <p:ph idx="1"/>
          </p:nvPr>
        </p:nvSpPr>
        <p:spPr>
          <a:xfrm>
            <a:off x="488887" y="1249378"/>
            <a:ext cx="11171976" cy="5608622"/>
          </a:xfrm>
        </p:spPr>
        <p:txBody>
          <a:bodyPr>
            <a:normAutofit fontScale="92500" lnSpcReduction="20000"/>
          </a:bodyPr>
          <a:lstStyle/>
          <a:p>
            <a:pPr marL="0" indent="0">
              <a:buNone/>
            </a:pPr>
            <a:r>
              <a:rPr lang="en-US" altLang="zh-CN" b="0" i="0" dirty="0" err="1">
                <a:solidFill>
                  <a:srgbClr val="000000"/>
                </a:solidFill>
                <a:effectLst/>
              </a:rPr>
              <a:t>unique_ptr</a:t>
            </a:r>
            <a:r>
              <a:rPr lang="en-US" altLang="zh-CN" b="0" i="0" dirty="0">
                <a:solidFill>
                  <a:srgbClr val="000000"/>
                </a:solidFill>
                <a:effectLst/>
              </a:rPr>
              <a:t>&lt;string&gt; p1(new string("I'm Li Ming!"));</a:t>
            </a:r>
          </a:p>
          <a:p>
            <a:pPr marL="0" indent="0">
              <a:buNone/>
            </a:pPr>
            <a:r>
              <a:rPr lang="en-US" altLang="zh-CN" b="0" i="0" dirty="0" err="1">
                <a:solidFill>
                  <a:srgbClr val="000000"/>
                </a:solidFill>
                <a:effectLst/>
              </a:rPr>
              <a:t>unique_ptr</a:t>
            </a:r>
            <a:r>
              <a:rPr lang="en-US" altLang="zh-CN" b="0" i="0" dirty="0">
                <a:solidFill>
                  <a:srgbClr val="000000"/>
                </a:solidFill>
                <a:effectLst/>
              </a:rPr>
              <a:t>&lt;string&gt; p2(new string("I'm age 22."));	</a:t>
            </a:r>
          </a:p>
          <a:p>
            <a:pPr marL="0" indent="0">
              <a:buNone/>
            </a:pPr>
            <a:endParaRPr lang="en-US" altLang="zh-CN" b="0" dirty="0">
              <a:solidFill>
                <a:srgbClr val="000000"/>
              </a:solidFill>
            </a:endParaRPr>
          </a:p>
          <a:p>
            <a:pPr marL="0" indent="0">
              <a:buNone/>
            </a:pPr>
            <a:r>
              <a:rPr lang="en-US" altLang="zh-CN" b="0" i="0" dirty="0" err="1">
                <a:solidFill>
                  <a:srgbClr val="000000"/>
                </a:solidFill>
                <a:effectLst/>
              </a:rPr>
              <a:t>cout</a:t>
            </a:r>
            <a:r>
              <a:rPr lang="en-US" altLang="zh-CN" b="0" i="0" dirty="0">
                <a:solidFill>
                  <a:srgbClr val="000000"/>
                </a:solidFill>
                <a:effectLst/>
              </a:rPr>
              <a:t> &lt;&lt; "p1</a:t>
            </a:r>
            <a:r>
              <a:rPr lang="zh-CN" altLang="en-US" b="0" i="0" dirty="0">
                <a:solidFill>
                  <a:srgbClr val="000000"/>
                </a:solidFill>
                <a:effectLst/>
              </a:rPr>
              <a:t>：</a:t>
            </a:r>
            <a:r>
              <a:rPr lang="en-US" altLang="zh-CN" b="0" i="0" dirty="0">
                <a:solidFill>
                  <a:srgbClr val="000000"/>
                </a:solidFill>
                <a:effectLst/>
              </a:rPr>
              <a:t>" &lt;&lt; p1.get() &lt;&lt; </a:t>
            </a:r>
            <a:r>
              <a:rPr lang="en-US" altLang="zh-CN" b="0" i="0" dirty="0" err="1">
                <a:solidFill>
                  <a:srgbClr val="000000"/>
                </a:solidFill>
                <a:effectLst/>
              </a:rPr>
              <a:t>endl</a:t>
            </a:r>
            <a:r>
              <a:rPr lang="en-US" altLang="zh-CN" b="0" i="0" dirty="0">
                <a:solidFill>
                  <a:srgbClr val="000000"/>
                </a:solidFill>
                <a:effectLst/>
              </a:rPr>
              <a:t>;		// 00E183A8</a:t>
            </a:r>
          </a:p>
          <a:p>
            <a:pPr marL="0" indent="0">
              <a:buNone/>
            </a:pPr>
            <a:r>
              <a:rPr lang="en-US" altLang="zh-CN" b="0" i="0" dirty="0" err="1">
                <a:solidFill>
                  <a:srgbClr val="000000"/>
                </a:solidFill>
                <a:effectLst/>
              </a:rPr>
              <a:t>cout</a:t>
            </a:r>
            <a:r>
              <a:rPr lang="en-US" altLang="zh-CN" b="0" i="0" dirty="0">
                <a:solidFill>
                  <a:srgbClr val="000000"/>
                </a:solidFill>
                <a:effectLst/>
              </a:rPr>
              <a:t> &lt;&lt; "p2</a:t>
            </a:r>
            <a:r>
              <a:rPr lang="zh-CN" altLang="en-US" b="0" i="0" dirty="0">
                <a:solidFill>
                  <a:srgbClr val="000000"/>
                </a:solidFill>
                <a:effectLst/>
              </a:rPr>
              <a:t>：</a:t>
            </a:r>
            <a:r>
              <a:rPr lang="en-US" altLang="zh-CN" b="0" i="0" dirty="0">
                <a:solidFill>
                  <a:srgbClr val="000000"/>
                </a:solidFill>
                <a:effectLst/>
              </a:rPr>
              <a:t>" &lt;&lt; p2.get() &lt;&lt; </a:t>
            </a:r>
            <a:r>
              <a:rPr lang="en-US" altLang="zh-CN" b="0" i="0" dirty="0" err="1">
                <a:solidFill>
                  <a:srgbClr val="000000"/>
                </a:solidFill>
                <a:effectLst/>
              </a:rPr>
              <a:t>endl</a:t>
            </a:r>
            <a:r>
              <a:rPr lang="en-US" altLang="zh-CN" b="0" i="0" dirty="0">
                <a:solidFill>
                  <a:srgbClr val="000000"/>
                </a:solidFill>
                <a:effectLst/>
              </a:rPr>
              <a:t>;		// 00E18318</a:t>
            </a:r>
          </a:p>
          <a:p>
            <a:pPr marL="0" indent="0">
              <a:buNone/>
            </a:pPr>
            <a:r>
              <a:rPr lang="en-US" altLang="zh-CN" b="0" i="0" strike="sngStrike" dirty="0">
                <a:solidFill>
                  <a:srgbClr val="000000"/>
                </a:solidFill>
                <a:effectLst/>
              </a:rPr>
              <a:t>p1 = p2;							// </a:t>
            </a:r>
            <a:r>
              <a:rPr lang="zh-CN" altLang="en-US" b="0" i="0" strike="sngStrike" dirty="0">
                <a:solidFill>
                  <a:srgbClr val="000000"/>
                </a:solidFill>
                <a:effectLst/>
              </a:rPr>
              <a:t>禁止左值赋值</a:t>
            </a:r>
            <a:endParaRPr lang="en-US" altLang="zh-CN" b="0" i="0" strike="sngStrike" dirty="0">
              <a:solidFill>
                <a:srgbClr val="000000"/>
              </a:solidFill>
              <a:effectLst/>
            </a:endParaRPr>
          </a:p>
          <a:p>
            <a:pPr marL="0" indent="0">
              <a:buNone/>
            </a:pPr>
            <a:r>
              <a:rPr lang="en-US" altLang="zh-CN" b="0" i="0" strike="sngStrike" dirty="0" err="1">
                <a:solidFill>
                  <a:srgbClr val="000000"/>
                </a:solidFill>
                <a:effectLst/>
              </a:rPr>
              <a:t>unique_ptr</a:t>
            </a:r>
            <a:r>
              <a:rPr lang="en-US" altLang="zh-CN" b="0" i="0" strike="sngStrike" dirty="0">
                <a:solidFill>
                  <a:srgbClr val="000000"/>
                </a:solidFill>
                <a:effectLst/>
              </a:rPr>
              <a:t>&lt;string&gt; p3(p2);				// </a:t>
            </a:r>
            <a:r>
              <a:rPr lang="zh-CN" altLang="en-US" b="0" i="0" strike="sngStrike" dirty="0">
                <a:solidFill>
                  <a:srgbClr val="000000"/>
                </a:solidFill>
                <a:effectLst/>
              </a:rPr>
              <a:t>禁止左值赋值构造</a:t>
            </a:r>
            <a:endParaRPr lang="en-US" altLang="zh-CN" b="0" i="0" strike="sngStrike" dirty="0">
              <a:solidFill>
                <a:srgbClr val="000000"/>
              </a:solidFill>
              <a:effectLst/>
            </a:endParaRPr>
          </a:p>
          <a:p>
            <a:pPr marL="0" indent="0">
              <a:buNone/>
            </a:pPr>
            <a:endParaRPr lang="en-US" altLang="zh-CN" b="0" i="0" dirty="0">
              <a:solidFill>
                <a:srgbClr val="000000"/>
              </a:solidFill>
              <a:effectLst/>
            </a:endParaRPr>
          </a:p>
          <a:p>
            <a:pPr marL="0" indent="0">
              <a:buNone/>
            </a:pPr>
            <a:r>
              <a:rPr lang="en-US" altLang="zh-CN" b="0" i="0" dirty="0" err="1">
                <a:solidFill>
                  <a:srgbClr val="000000"/>
                </a:solidFill>
                <a:effectLst/>
              </a:rPr>
              <a:t>unique_ptr</a:t>
            </a:r>
            <a:r>
              <a:rPr lang="en-US" altLang="zh-CN" b="0" i="0" dirty="0">
                <a:solidFill>
                  <a:srgbClr val="000000"/>
                </a:solidFill>
                <a:effectLst/>
              </a:rPr>
              <a:t>&lt;string&gt; p3(std::move(p1));</a:t>
            </a:r>
          </a:p>
          <a:p>
            <a:pPr marL="0" indent="0">
              <a:buNone/>
            </a:pPr>
            <a:r>
              <a:rPr lang="en-US" altLang="zh-CN" b="0" i="0" dirty="0">
                <a:solidFill>
                  <a:srgbClr val="000000"/>
                </a:solidFill>
                <a:effectLst/>
              </a:rPr>
              <a:t>p1 = std::move(p2);					// </a:t>
            </a:r>
            <a:r>
              <a:rPr lang="zh-CN" altLang="en-US" b="0" i="0" dirty="0">
                <a:solidFill>
                  <a:srgbClr val="000000"/>
                </a:solidFill>
                <a:effectLst/>
              </a:rPr>
              <a:t>使用</a:t>
            </a:r>
            <a:r>
              <a:rPr lang="en-US" altLang="zh-CN" b="0" i="0" dirty="0">
                <a:solidFill>
                  <a:srgbClr val="000000"/>
                </a:solidFill>
                <a:effectLst/>
              </a:rPr>
              <a:t>move</a:t>
            </a:r>
            <a:r>
              <a:rPr lang="zh-CN" altLang="en-US" b="0" i="0" dirty="0">
                <a:solidFill>
                  <a:srgbClr val="000000"/>
                </a:solidFill>
                <a:effectLst/>
              </a:rPr>
              <a:t>赋值</a:t>
            </a:r>
            <a:endParaRPr lang="en-US" altLang="zh-CN" b="0" i="0" dirty="0">
              <a:solidFill>
                <a:srgbClr val="000000"/>
              </a:solidFill>
              <a:effectLst/>
            </a:endParaRPr>
          </a:p>
          <a:p>
            <a:pPr marL="0" indent="0">
              <a:buNone/>
            </a:pPr>
            <a:r>
              <a:rPr lang="en-US" altLang="zh-CN" b="0" i="0" dirty="0" err="1">
                <a:solidFill>
                  <a:srgbClr val="000000"/>
                </a:solidFill>
                <a:effectLst/>
              </a:rPr>
              <a:t>cout</a:t>
            </a:r>
            <a:r>
              <a:rPr lang="en-US" altLang="zh-CN" b="0" i="0" dirty="0">
                <a:solidFill>
                  <a:srgbClr val="000000"/>
                </a:solidFill>
                <a:effectLst/>
              </a:rPr>
              <a:t> &lt;&lt; "p1 = p2 </a:t>
            </a:r>
            <a:r>
              <a:rPr lang="zh-CN" altLang="en-US" b="0" i="0" dirty="0">
                <a:solidFill>
                  <a:srgbClr val="000000"/>
                </a:solidFill>
                <a:effectLst/>
              </a:rPr>
              <a:t>赋值后：</a:t>
            </a:r>
            <a:r>
              <a:rPr lang="en-US" altLang="zh-CN" b="0" i="0" dirty="0">
                <a:solidFill>
                  <a:srgbClr val="000000"/>
                </a:solidFill>
                <a:effectLst/>
              </a:rPr>
              <a:t>" &lt;&lt; </a:t>
            </a:r>
            <a:r>
              <a:rPr lang="en-US" altLang="zh-CN" b="0" i="0" dirty="0" err="1">
                <a:solidFill>
                  <a:srgbClr val="000000"/>
                </a:solidFill>
                <a:effectLst/>
              </a:rPr>
              <a:t>endl</a:t>
            </a:r>
            <a:r>
              <a:rPr lang="en-US" altLang="zh-CN" b="0" i="0" dirty="0">
                <a:solidFill>
                  <a:srgbClr val="000000"/>
                </a:solidFill>
                <a:effectLst/>
              </a:rPr>
              <a:t>;</a:t>
            </a:r>
          </a:p>
          <a:p>
            <a:pPr marL="0" indent="0">
              <a:buNone/>
            </a:pPr>
            <a:r>
              <a:rPr lang="en-US" altLang="zh-CN" b="0" i="0" dirty="0" err="1">
                <a:solidFill>
                  <a:srgbClr val="000000"/>
                </a:solidFill>
                <a:effectLst/>
              </a:rPr>
              <a:t>cout</a:t>
            </a:r>
            <a:r>
              <a:rPr lang="en-US" altLang="zh-CN" b="0" i="0" dirty="0">
                <a:solidFill>
                  <a:srgbClr val="000000"/>
                </a:solidFill>
                <a:effectLst/>
              </a:rPr>
              <a:t> &lt;&lt; "p1</a:t>
            </a:r>
            <a:r>
              <a:rPr lang="zh-CN" altLang="en-US" b="0" i="0" dirty="0">
                <a:solidFill>
                  <a:srgbClr val="000000"/>
                </a:solidFill>
                <a:effectLst/>
              </a:rPr>
              <a:t>：</a:t>
            </a:r>
            <a:r>
              <a:rPr lang="en-US" altLang="zh-CN" b="0" i="0" dirty="0">
                <a:solidFill>
                  <a:srgbClr val="000000"/>
                </a:solidFill>
                <a:effectLst/>
              </a:rPr>
              <a:t>" &lt;&lt; p1.get() &lt;&lt; </a:t>
            </a:r>
            <a:r>
              <a:rPr lang="en-US" altLang="zh-CN" b="0" i="0" dirty="0" err="1">
                <a:solidFill>
                  <a:srgbClr val="000000"/>
                </a:solidFill>
                <a:effectLst/>
              </a:rPr>
              <a:t>endl</a:t>
            </a:r>
            <a:r>
              <a:rPr lang="en-US" altLang="zh-CN" b="0" i="0" dirty="0">
                <a:solidFill>
                  <a:srgbClr val="000000"/>
                </a:solidFill>
                <a:effectLst/>
              </a:rPr>
              <a:t>;		// 00E18318</a:t>
            </a:r>
          </a:p>
          <a:p>
            <a:pPr marL="0" indent="0">
              <a:buNone/>
            </a:pPr>
            <a:r>
              <a:rPr lang="en-US" altLang="zh-CN" b="0" i="0" dirty="0" err="1">
                <a:solidFill>
                  <a:srgbClr val="000000"/>
                </a:solidFill>
                <a:effectLst/>
              </a:rPr>
              <a:t>cout</a:t>
            </a:r>
            <a:r>
              <a:rPr lang="en-US" altLang="zh-CN" b="0" i="0" dirty="0">
                <a:solidFill>
                  <a:srgbClr val="000000"/>
                </a:solidFill>
                <a:effectLst/>
              </a:rPr>
              <a:t> &lt;&lt; "p2</a:t>
            </a:r>
            <a:r>
              <a:rPr lang="zh-CN" altLang="en-US" b="0" i="0" dirty="0">
                <a:solidFill>
                  <a:srgbClr val="000000"/>
                </a:solidFill>
                <a:effectLst/>
              </a:rPr>
              <a:t>：</a:t>
            </a:r>
            <a:r>
              <a:rPr lang="en-US" altLang="zh-CN" b="0" i="0" dirty="0">
                <a:solidFill>
                  <a:srgbClr val="000000"/>
                </a:solidFill>
                <a:effectLst/>
              </a:rPr>
              <a:t>" &lt;&lt; p2.get() &lt;&lt; </a:t>
            </a:r>
            <a:r>
              <a:rPr lang="en-US" altLang="zh-CN" b="0" i="0" dirty="0" err="1">
                <a:solidFill>
                  <a:srgbClr val="000000"/>
                </a:solidFill>
                <a:effectLst/>
              </a:rPr>
              <a:t>endl</a:t>
            </a:r>
            <a:r>
              <a:rPr lang="en-US" altLang="zh-CN" b="0" i="0" dirty="0">
                <a:solidFill>
                  <a:srgbClr val="000000"/>
                </a:solidFill>
                <a:effectLst/>
              </a:rPr>
              <a:t>;		// 00000000</a:t>
            </a:r>
          </a:p>
        </p:txBody>
      </p:sp>
    </p:spTree>
    <p:extLst>
      <p:ext uri="{BB962C8B-B14F-4D97-AF65-F5344CB8AC3E}">
        <p14:creationId xmlns:p14="http://schemas.microsoft.com/office/powerpoint/2010/main" val="2874316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C0BD-FE8D-450A-8305-3BCB65FEE0A2}"/>
              </a:ext>
            </a:extLst>
          </p:cNvPr>
          <p:cNvSpPr>
            <a:spLocks noGrp="1"/>
          </p:cNvSpPr>
          <p:nvPr>
            <p:ph type="title"/>
          </p:nvPr>
        </p:nvSpPr>
        <p:spPr/>
        <p:txBody>
          <a:bodyPr/>
          <a:lstStyle/>
          <a:p>
            <a:r>
              <a:rPr kumimoji="1" lang="zh-CN" altLang="en-US" dirty="0"/>
              <a:t>智能指针</a:t>
            </a:r>
            <a:endParaRPr lang="zh-CN" altLang="en-US" dirty="0"/>
          </a:p>
        </p:txBody>
      </p:sp>
      <p:sp>
        <p:nvSpPr>
          <p:cNvPr id="3" name="内容占位符 2">
            <a:extLst>
              <a:ext uri="{FF2B5EF4-FFF2-40B4-BE49-F238E27FC236}">
                <a16:creationId xmlns:a16="http://schemas.microsoft.com/office/drawing/2014/main" id="{9F2C3CD7-FA84-495E-8A87-05F6498B12B4}"/>
              </a:ext>
            </a:extLst>
          </p:cNvPr>
          <p:cNvSpPr>
            <a:spLocks noGrp="1"/>
          </p:cNvSpPr>
          <p:nvPr>
            <p:ph idx="1"/>
          </p:nvPr>
        </p:nvSpPr>
        <p:spPr/>
        <p:txBody>
          <a:bodyPr/>
          <a:lstStyle/>
          <a:p>
            <a:r>
              <a:rPr lang="zh-CN" altLang="en-US" dirty="0"/>
              <a:t>共享指针</a:t>
            </a:r>
            <a:r>
              <a:rPr lang="en-US" altLang="zh-CN" dirty="0" err="1"/>
              <a:t>shared_ptr</a:t>
            </a:r>
            <a:endParaRPr lang="en-US" altLang="zh-CN" dirty="0"/>
          </a:p>
          <a:p>
            <a:endParaRPr lang="en-US" altLang="zh-CN" dirty="0"/>
          </a:p>
          <a:p>
            <a:r>
              <a:rPr lang="zh-CN" altLang="en-US" dirty="0"/>
              <a:t>每个</a:t>
            </a:r>
            <a:r>
              <a:rPr lang="en-US" altLang="zh-CN" dirty="0" err="1"/>
              <a:t>shared_ptr</a:t>
            </a:r>
            <a:r>
              <a:rPr lang="zh-CN" altLang="en-US" dirty="0"/>
              <a:t>对象关联有一个共享的引用计数</a:t>
            </a:r>
            <a:endParaRPr lang="en-US" altLang="zh-CN" dirty="0"/>
          </a:p>
          <a:p>
            <a:pPr lvl="1"/>
            <a:r>
              <a:rPr lang="zh-CN" altLang="en-US" dirty="0">
                <a:latin typeface="微软雅黑" panose="020B0503020204020204" pitchFamily="34" charset="-122"/>
                <a:ea typeface="微软雅黑" panose="020B0503020204020204" pitchFamily="34" charset="-122"/>
              </a:rPr>
              <a:t>当复制一个</a:t>
            </a:r>
            <a:r>
              <a:rPr lang="en-US" altLang="zh-CN" dirty="0" err="1">
                <a:latin typeface="微软雅黑" panose="020B0503020204020204" pitchFamily="34" charset="-122"/>
                <a:ea typeface="微软雅黑" panose="020B0503020204020204" pitchFamily="34" charset="-122"/>
              </a:rPr>
              <a:t>shared_ptr</a:t>
            </a:r>
            <a:r>
              <a:rPr lang="zh-CN" altLang="en-US" dirty="0">
                <a:latin typeface="微软雅黑" panose="020B0503020204020204" pitchFamily="34" charset="-122"/>
                <a:ea typeface="微软雅黑" panose="020B0503020204020204" pitchFamily="34" charset="-122"/>
              </a:rPr>
              <a:t>，将其引用计数值加</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p>
          <a:p>
            <a:pPr lvl="1"/>
            <a:r>
              <a:rPr lang="en-US" altLang="zh-CN" dirty="0" err="1">
                <a:latin typeface="微软雅黑" panose="020B0503020204020204" pitchFamily="34" charset="-122"/>
                <a:ea typeface="微软雅黑" panose="020B0503020204020204" pitchFamily="34" charset="-122"/>
              </a:rPr>
              <a:t>shared_ptr</a:t>
            </a:r>
            <a:r>
              <a:rPr lang="zh-CN" altLang="en-US" dirty="0">
                <a:latin typeface="微软雅黑" panose="020B0503020204020204" pitchFamily="34" charset="-122"/>
                <a:ea typeface="微软雅黑" panose="020B0503020204020204" pitchFamily="34" charset="-122"/>
              </a:rPr>
              <a:t>提供</a:t>
            </a:r>
            <a:r>
              <a:rPr lang="en-US" altLang="zh-CN" dirty="0">
                <a:latin typeface="微软雅黑" panose="020B0503020204020204" pitchFamily="34" charset="-122"/>
                <a:ea typeface="微软雅黑" panose="020B0503020204020204" pitchFamily="34" charset="-122"/>
              </a:rPr>
              <a:t>unique()</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use_count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两个函数来检查其共享的引用计数值，前者测试该</a:t>
            </a:r>
            <a:r>
              <a:rPr lang="en-US" altLang="zh-CN" dirty="0" err="1">
                <a:latin typeface="微软雅黑" panose="020B0503020204020204" pitchFamily="34" charset="-122"/>
                <a:ea typeface="微软雅黑" panose="020B0503020204020204" pitchFamily="34" charset="-122"/>
              </a:rPr>
              <a:t>shared_ptr</a:t>
            </a:r>
            <a:r>
              <a:rPr lang="zh-CN" altLang="en-US" dirty="0">
                <a:latin typeface="微软雅黑" panose="020B0503020204020204" pitchFamily="34" charset="-122"/>
                <a:ea typeface="微软雅黑" panose="020B0503020204020204" pitchFamily="34" charset="-122"/>
              </a:rPr>
              <a:t>是否是唯一拥有者（即引用计数值为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），后者返回引用计数值；</a:t>
            </a:r>
          </a:p>
          <a:p>
            <a:pPr lvl="1"/>
            <a:r>
              <a:rPr lang="zh-CN" altLang="en-US" dirty="0">
                <a:latin typeface="微软雅黑" panose="020B0503020204020204" pitchFamily="34" charset="-122"/>
                <a:ea typeface="微软雅黑" panose="020B0503020204020204" pitchFamily="34" charset="-122"/>
              </a:rPr>
              <a:t>当</a:t>
            </a:r>
            <a:r>
              <a:rPr lang="en-US" altLang="zh-CN" dirty="0" err="1">
                <a:latin typeface="微软雅黑" panose="020B0503020204020204" pitchFamily="34" charset="-122"/>
                <a:ea typeface="微软雅黑" panose="020B0503020204020204" pitchFamily="34" charset="-122"/>
              </a:rPr>
              <a:t>shared_ptr</a:t>
            </a:r>
            <a:r>
              <a:rPr lang="zh-CN" altLang="en-US" dirty="0">
                <a:latin typeface="微软雅黑" panose="020B0503020204020204" pitchFamily="34" charset="-122"/>
                <a:ea typeface="微软雅黑" panose="020B0503020204020204" pitchFamily="34" charset="-122"/>
              </a:rPr>
              <a:t>共享的引用计数降低到</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的时候，所管理的对象自动被析构（调用其析构函数释放对象）。</a:t>
            </a:r>
          </a:p>
          <a:p>
            <a:endParaRPr lang="zh-CN" altLang="en-US" dirty="0"/>
          </a:p>
        </p:txBody>
      </p:sp>
    </p:spTree>
    <p:extLst>
      <p:ext uri="{BB962C8B-B14F-4D97-AF65-F5344CB8AC3E}">
        <p14:creationId xmlns:p14="http://schemas.microsoft.com/office/powerpoint/2010/main" val="28112705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FC9CB-BF6D-4B51-BC72-4D96D76DF015}"/>
              </a:ext>
            </a:extLst>
          </p:cNvPr>
          <p:cNvSpPr>
            <a:spLocks noGrp="1"/>
          </p:cNvSpPr>
          <p:nvPr>
            <p:ph type="title"/>
          </p:nvPr>
        </p:nvSpPr>
        <p:spPr/>
        <p:txBody>
          <a:bodyPr/>
          <a:lstStyle/>
          <a:p>
            <a:r>
              <a:rPr lang="zh-CN" altLang="en-US" dirty="0"/>
              <a:t>智能指针示例</a:t>
            </a:r>
            <a:r>
              <a:rPr lang="en-US" altLang="zh-CN" dirty="0"/>
              <a:t>2</a:t>
            </a:r>
            <a:endParaRPr lang="zh-CN" altLang="en-US" dirty="0"/>
          </a:p>
        </p:txBody>
      </p:sp>
      <p:sp>
        <p:nvSpPr>
          <p:cNvPr id="5" name="内容占位符 4">
            <a:extLst>
              <a:ext uri="{FF2B5EF4-FFF2-40B4-BE49-F238E27FC236}">
                <a16:creationId xmlns:a16="http://schemas.microsoft.com/office/drawing/2014/main" id="{BE9647D2-387D-4731-9718-EABC0C3049B2}"/>
              </a:ext>
            </a:extLst>
          </p:cNvPr>
          <p:cNvSpPr>
            <a:spLocks noGrp="1"/>
          </p:cNvSpPr>
          <p:nvPr>
            <p:ph idx="1"/>
          </p:nvPr>
        </p:nvSpPr>
        <p:spPr>
          <a:xfrm>
            <a:off x="161925" y="876299"/>
            <a:ext cx="11908155" cy="5845175"/>
          </a:xfrm>
        </p:spPr>
        <p:txBody>
          <a:bodyPr>
            <a:noAutofit/>
          </a:bodyPr>
          <a:lstStyle/>
          <a:p>
            <a:pPr marL="0" indent="0" algn="just">
              <a:buNone/>
            </a:pPr>
            <a:r>
              <a:rPr lang="en-US" altLang="zh-CN" sz="2000" kern="100" dirty="0">
                <a:effectLst/>
                <a:cs typeface="Times New Roman" panose="02020603050405020304" pitchFamily="18" charset="0"/>
              </a:rPr>
              <a:t>class Test{</a:t>
            </a:r>
            <a:endParaRPr lang="zh-CN" altLang="zh-CN" sz="2000" kern="100" dirty="0">
              <a:effectLst/>
              <a:cs typeface="Times New Roman" panose="02020603050405020304" pitchFamily="18" charset="0"/>
            </a:endParaRPr>
          </a:p>
          <a:p>
            <a:pPr marL="0" indent="0" algn="just">
              <a:buNone/>
            </a:pPr>
            <a:r>
              <a:rPr lang="en-US" altLang="zh-CN" sz="2000" kern="100" dirty="0">
                <a:effectLst/>
                <a:cs typeface="Times New Roman" panose="02020603050405020304" pitchFamily="18" charset="0"/>
              </a:rPr>
              <a:t>public: …</a:t>
            </a:r>
            <a:endParaRPr lang="zh-CN" altLang="zh-CN" sz="2000" kern="100" dirty="0">
              <a:effectLst/>
              <a:cs typeface="Times New Roman" panose="02020603050405020304" pitchFamily="18" charset="0"/>
            </a:endParaRPr>
          </a:p>
          <a:p>
            <a:pPr marL="0" indent="0" algn="just">
              <a:buNone/>
            </a:pPr>
            <a:r>
              <a:rPr lang="en-US" altLang="zh-CN" sz="2000" kern="100" dirty="0">
                <a:effectLst/>
                <a:cs typeface="Times New Roman" panose="02020603050405020304" pitchFamily="18" charset="0"/>
              </a:rPr>
              <a:t>	Test(string s)		{ str = s;</a:t>
            </a:r>
            <a:r>
              <a:rPr lang="zh-CN" altLang="zh-CN" sz="2000" kern="100" dirty="0">
                <a:effectLst/>
                <a:cs typeface="Times New Roman" panose="02020603050405020304" pitchFamily="18" charset="0"/>
              </a:rPr>
              <a:t> </a:t>
            </a:r>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&lt;&lt;"Test </a:t>
            </a:r>
            <a:r>
              <a:rPr lang="en-US" altLang="zh-CN" sz="2000" kern="100" dirty="0" err="1">
                <a:effectLst/>
                <a:cs typeface="Times New Roman" panose="02020603050405020304" pitchFamily="18" charset="0"/>
              </a:rPr>
              <a:t>creat</a:t>
            </a:r>
            <a:r>
              <a:rPr lang="en-US" altLang="zh-CN" sz="2000" kern="100" dirty="0">
                <a:effectLst/>
                <a:cs typeface="Times New Roman" panose="02020603050405020304" pitchFamily="18" charset="0"/>
              </a:rPr>
              <a:t>\n";}</a:t>
            </a:r>
          </a:p>
          <a:p>
            <a:pPr marL="0" indent="0" algn="just">
              <a:buNone/>
            </a:pPr>
            <a:r>
              <a:rPr lang="en-US" altLang="zh-CN" sz="2000" kern="100" dirty="0">
                <a:effectLst/>
                <a:cs typeface="Times New Roman" panose="02020603050405020304" pitchFamily="18" charset="0"/>
              </a:rPr>
              <a:t>	~Test()</a:t>
            </a:r>
            <a:r>
              <a:rPr lang="zh-CN" altLang="zh-CN" sz="2000" kern="100" dirty="0">
                <a:effectLst/>
                <a:cs typeface="Times New Roman" panose="02020603050405020304" pitchFamily="18" charset="0"/>
              </a:rPr>
              <a:t> </a:t>
            </a:r>
            <a:r>
              <a:rPr lang="en-US" altLang="zh-CN" sz="2000" kern="100" dirty="0">
                <a:effectLst/>
                <a:cs typeface="Times New Roman" panose="02020603050405020304" pitchFamily="18" charset="0"/>
              </a:rPr>
              <a:t>		{</a:t>
            </a:r>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&lt;&lt;"Test delete:"&lt;&lt;str&lt;&lt;</a:t>
            </a:r>
            <a:r>
              <a:rPr lang="en-US" altLang="zh-CN" sz="2000" kern="100" dirty="0" err="1">
                <a:effectLst/>
                <a:cs typeface="Times New Roman" panose="02020603050405020304" pitchFamily="18" charset="0"/>
              </a:rPr>
              <a:t>endl</a:t>
            </a:r>
            <a:r>
              <a:rPr lang="en-US" altLang="zh-CN" sz="2000" kern="100" dirty="0">
                <a:effectLst/>
                <a:cs typeface="Times New Roman" panose="02020603050405020304" pitchFamily="18" charset="0"/>
              </a:rPr>
              <a:t>;}</a:t>
            </a:r>
            <a:endParaRPr lang="zh-CN" altLang="zh-CN" sz="2000" kern="100" dirty="0">
              <a:effectLst/>
              <a:cs typeface="Times New Roman" panose="02020603050405020304" pitchFamily="18" charset="0"/>
            </a:endParaRPr>
          </a:p>
          <a:p>
            <a:pPr marL="0" indent="0" algn="just">
              <a:buNone/>
            </a:pPr>
            <a:r>
              <a:rPr lang="en-US" altLang="zh-CN" sz="2000" kern="100" dirty="0">
                <a:effectLst/>
                <a:cs typeface="Times New Roman" panose="02020603050405020304" pitchFamily="18" charset="0"/>
              </a:rPr>
              <a:t>	string&amp; </a:t>
            </a:r>
            <a:r>
              <a:rPr lang="en-US" altLang="zh-CN" sz="2000" kern="100" dirty="0" err="1">
                <a:effectLst/>
                <a:cs typeface="Times New Roman" panose="02020603050405020304" pitchFamily="18" charset="0"/>
              </a:rPr>
              <a:t>getStr</a:t>
            </a:r>
            <a:r>
              <a:rPr lang="en-US" altLang="zh-CN" sz="2000" kern="100" dirty="0">
                <a:effectLst/>
                <a:cs typeface="Times New Roman" panose="02020603050405020304" pitchFamily="18" charset="0"/>
              </a:rPr>
              <a:t>() 	{ return str; }</a:t>
            </a:r>
            <a:endParaRPr lang="zh-CN" altLang="zh-CN" sz="2000" kern="100" dirty="0">
              <a:effectLst/>
              <a:cs typeface="Times New Roman" panose="02020603050405020304" pitchFamily="18" charset="0"/>
            </a:endParaRPr>
          </a:p>
          <a:p>
            <a:pPr marL="0" indent="0" algn="just">
              <a:buNone/>
            </a:pPr>
            <a:r>
              <a:rPr lang="en-US" altLang="zh-CN" sz="2000" kern="100" dirty="0">
                <a:effectLst/>
                <a:cs typeface="Times New Roman" panose="02020603050405020304" pitchFamily="18" charset="0"/>
              </a:rPr>
              <a:t>	void </a:t>
            </a:r>
            <a:r>
              <a:rPr lang="en-US" altLang="zh-CN" sz="2000" kern="100" dirty="0" err="1">
                <a:effectLst/>
                <a:cs typeface="Times New Roman" panose="02020603050405020304" pitchFamily="18" charset="0"/>
              </a:rPr>
              <a:t>setStr</a:t>
            </a:r>
            <a:r>
              <a:rPr lang="en-US" altLang="zh-CN" sz="2000" kern="100" dirty="0">
                <a:effectLst/>
                <a:cs typeface="Times New Roman" panose="02020603050405020304" pitchFamily="18" charset="0"/>
              </a:rPr>
              <a:t>(string s) 	{ str = s; }</a:t>
            </a:r>
            <a:endParaRPr lang="zh-CN" altLang="zh-CN" sz="2000" kern="100" dirty="0">
              <a:effectLst/>
              <a:cs typeface="Times New Roman" panose="02020603050405020304" pitchFamily="18" charset="0"/>
            </a:endParaRPr>
          </a:p>
          <a:p>
            <a:pPr marL="0" indent="0" algn="just">
              <a:buNone/>
            </a:pPr>
            <a:r>
              <a:rPr lang="en-US" altLang="zh-CN" sz="2000" kern="100" dirty="0">
                <a:effectLst/>
                <a:cs typeface="Times New Roman" panose="02020603050405020304" pitchFamily="18" charset="0"/>
              </a:rPr>
              <a:t>	void print() 		{ </a:t>
            </a:r>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&lt;&lt;str&lt;&lt;</a:t>
            </a:r>
            <a:r>
              <a:rPr lang="en-US" altLang="zh-CN" sz="2000" kern="100" dirty="0" err="1">
                <a:effectLst/>
                <a:cs typeface="Times New Roman" panose="02020603050405020304" pitchFamily="18" charset="0"/>
              </a:rPr>
              <a:t>endl</a:t>
            </a:r>
            <a:r>
              <a:rPr lang="en-US" altLang="zh-CN" sz="2000" kern="100" dirty="0">
                <a:effectLst/>
                <a:cs typeface="Times New Roman" panose="02020603050405020304" pitchFamily="18" charset="0"/>
              </a:rPr>
              <a:t>; }</a:t>
            </a:r>
            <a:endParaRPr lang="zh-CN" altLang="zh-CN" sz="2000" kern="100" dirty="0">
              <a:effectLst/>
              <a:cs typeface="Times New Roman" panose="02020603050405020304" pitchFamily="18" charset="0"/>
            </a:endParaRPr>
          </a:p>
          <a:p>
            <a:pPr marL="0" indent="0" algn="just">
              <a:buNone/>
            </a:pPr>
            <a:r>
              <a:rPr lang="en-US" altLang="zh-CN" sz="2000" kern="100" dirty="0">
                <a:effectLst/>
                <a:cs typeface="Times New Roman" panose="02020603050405020304" pitchFamily="18" charset="0"/>
              </a:rPr>
              <a:t>private: 	</a:t>
            </a:r>
          </a:p>
          <a:p>
            <a:pPr marL="0" indent="0" algn="just">
              <a:buNone/>
            </a:pPr>
            <a:r>
              <a:rPr lang="en-US" altLang="zh-CN" sz="2000" kern="100" dirty="0">
                <a:cs typeface="Times New Roman" panose="02020603050405020304" pitchFamily="18" charset="0"/>
              </a:rPr>
              <a:t>	</a:t>
            </a:r>
            <a:r>
              <a:rPr lang="en-US" altLang="zh-CN" sz="2000" kern="100" dirty="0">
                <a:effectLst/>
                <a:cs typeface="Times New Roman" panose="02020603050405020304" pitchFamily="18" charset="0"/>
              </a:rPr>
              <a:t>string str;</a:t>
            </a:r>
            <a:endParaRPr lang="zh-CN" altLang="zh-CN" sz="2000" kern="100" dirty="0">
              <a:effectLst/>
              <a:cs typeface="Times New Roman" panose="02020603050405020304" pitchFamily="18" charset="0"/>
            </a:endParaRPr>
          </a:p>
          <a:p>
            <a:pPr marL="0" indent="0" algn="just">
              <a:buNone/>
            </a:pPr>
            <a:r>
              <a:rPr lang="en-US" altLang="zh-CN" sz="2000" kern="100" dirty="0">
                <a:effectLst/>
                <a:cs typeface="Times New Roman" panose="02020603050405020304" pitchFamily="18" charset="0"/>
              </a:rPr>
              <a:t>};</a:t>
            </a:r>
          </a:p>
          <a:p>
            <a:pPr marL="0" indent="0" algn="just">
              <a:buNone/>
            </a:pPr>
            <a:endParaRPr lang="zh-CN" altLang="zh-CN" sz="2000" kern="100" dirty="0">
              <a:effectLst/>
              <a:cs typeface="Times New Roman" panose="02020603050405020304" pitchFamily="18" charset="0"/>
            </a:endParaRPr>
          </a:p>
          <a:p>
            <a:pPr marL="0" indent="0" algn="just">
              <a:buNone/>
            </a:pPr>
            <a:r>
              <a:rPr lang="en-US" altLang="zh-CN" sz="2000" kern="100" dirty="0" err="1">
                <a:effectLst/>
                <a:cs typeface="Times New Roman" panose="02020603050405020304" pitchFamily="18" charset="0"/>
              </a:rPr>
              <a:t>unique_ptr</a:t>
            </a:r>
            <a:r>
              <a:rPr lang="en-US" altLang="zh-CN" sz="2000" kern="100" dirty="0">
                <a:effectLst/>
                <a:cs typeface="Times New Roman" panose="02020603050405020304" pitchFamily="18" charset="0"/>
              </a:rPr>
              <a:t>&lt;Test&gt; fun()  	{ return </a:t>
            </a:r>
            <a:r>
              <a:rPr lang="en-US" altLang="zh-CN" sz="2000" kern="100" dirty="0" err="1">
                <a:effectLst/>
                <a:cs typeface="Times New Roman" panose="02020603050405020304" pitchFamily="18" charset="0"/>
              </a:rPr>
              <a:t>unique_ptr</a:t>
            </a:r>
            <a:r>
              <a:rPr lang="en-US" altLang="zh-CN" sz="2000" kern="100" dirty="0">
                <a:effectLst/>
                <a:cs typeface="Times New Roman" panose="02020603050405020304" pitchFamily="18" charset="0"/>
              </a:rPr>
              <a:t>&lt;Test&gt;(new Test("789")); </a:t>
            </a:r>
            <a:r>
              <a:rPr lang="en-US" altLang="zh-CN" sz="2000" dirty="0">
                <a:effectLst/>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4885975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FC9CB-BF6D-4B51-BC72-4D96D76DF015}"/>
              </a:ext>
            </a:extLst>
          </p:cNvPr>
          <p:cNvSpPr>
            <a:spLocks noGrp="1"/>
          </p:cNvSpPr>
          <p:nvPr>
            <p:ph type="title"/>
          </p:nvPr>
        </p:nvSpPr>
        <p:spPr/>
        <p:txBody>
          <a:bodyPr/>
          <a:lstStyle/>
          <a:p>
            <a:r>
              <a:rPr lang="zh-CN" altLang="en-US" dirty="0"/>
              <a:t>智能指针示例</a:t>
            </a:r>
            <a:r>
              <a:rPr lang="en-US" altLang="zh-CN" dirty="0"/>
              <a:t>2</a:t>
            </a:r>
            <a:endParaRPr lang="zh-CN" altLang="en-US" dirty="0"/>
          </a:p>
        </p:txBody>
      </p:sp>
      <p:sp>
        <p:nvSpPr>
          <p:cNvPr id="9" name="文本框 8">
            <a:extLst>
              <a:ext uri="{FF2B5EF4-FFF2-40B4-BE49-F238E27FC236}">
                <a16:creationId xmlns:a16="http://schemas.microsoft.com/office/drawing/2014/main" id="{FD5F755F-EAA5-4251-B865-D5D95D8CB8FF}"/>
              </a:ext>
            </a:extLst>
          </p:cNvPr>
          <p:cNvSpPr txBox="1"/>
          <p:nvPr/>
        </p:nvSpPr>
        <p:spPr>
          <a:xfrm>
            <a:off x="126112" y="1071155"/>
            <a:ext cx="11839465" cy="5460274"/>
          </a:xfrm>
          <a:prstGeom prst="rect">
            <a:avLst/>
          </a:prstGeom>
        </p:spPr>
        <p:txBody>
          <a:bodyPr vert="horz" lIns="91440" tIns="45720" rIns="91440" bIns="45720" rtlCol="0">
            <a:noAutofit/>
          </a:bodyPr>
          <a:lstStyle>
            <a:lvl1pPr indent="0">
              <a:lnSpc>
                <a:spcPct val="90000"/>
              </a:lnSpc>
              <a:spcBef>
                <a:spcPts val="1000"/>
              </a:spcBef>
              <a:buFont typeface="Arial" panose="020B0604020202090204" pitchFamily="34" charset="0"/>
              <a:buNone/>
              <a:defRPr sz="2800" b="1">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90204" pitchFamily="34" charset="0"/>
              <a:buChar char="•"/>
              <a:defRPr sz="2400"/>
            </a:lvl2pPr>
            <a:lvl3pPr marL="1143000" indent="-228600">
              <a:lnSpc>
                <a:spcPct val="90000"/>
              </a:lnSpc>
              <a:spcBef>
                <a:spcPts val="500"/>
              </a:spcBef>
              <a:buFont typeface="Arial" panose="020B0604020202090204" pitchFamily="34" charset="0"/>
              <a:buChar char="•"/>
              <a:defRPr sz="2000"/>
            </a:lvl3pPr>
            <a:lvl4pPr marL="1600200" indent="-228600">
              <a:lnSpc>
                <a:spcPct val="90000"/>
              </a:lnSpc>
              <a:spcBef>
                <a:spcPts val="500"/>
              </a:spcBef>
              <a:buFont typeface="Arial" panose="020B0604020202090204" pitchFamily="34" charset="0"/>
              <a:buChar char="•"/>
            </a:lvl4pPr>
            <a:lvl5pPr marL="2057400" indent="-228600">
              <a:lnSpc>
                <a:spcPct val="90000"/>
              </a:lnSpc>
              <a:spcBef>
                <a:spcPts val="500"/>
              </a:spcBef>
              <a:buFont typeface="Arial" panose="020B0604020202090204" pitchFamily="34" charset="0"/>
              <a:buChar char="•"/>
            </a:lvl5pPr>
            <a:lvl6pPr marL="2514600" indent="-228600">
              <a:lnSpc>
                <a:spcPct val="90000"/>
              </a:lnSpc>
              <a:spcBef>
                <a:spcPts val="500"/>
              </a:spcBef>
              <a:buFont typeface="Arial" panose="020B0604020202090204" pitchFamily="34" charset="0"/>
              <a:buChar char="•"/>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algn="just"/>
            <a:r>
              <a:rPr lang="en-US" altLang="zh-CN" sz="2000" kern="100" dirty="0" err="1">
                <a:effectLst/>
                <a:cs typeface="Times New Roman" panose="02020603050405020304" pitchFamily="18" charset="0"/>
              </a:rPr>
              <a:t>shared_ptr</a:t>
            </a:r>
            <a:r>
              <a:rPr lang="en-US" altLang="zh-CN" sz="2000" kern="100" dirty="0">
                <a:effectLst/>
                <a:cs typeface="Times New Roman" panose="02020603050405020304" pitchFamily="18" charset="0"/>
              </a:rPr>
              <a:t>&lt;Test&gt; </a:t>
            </a:r>
            <a:r>
              <a:rPr lang="en-US" altLang="zh-CN" sz="2000" kern="100" dirty="0" err="1">
                <a:effectLst/>
                <a:cs typeface="Times New Roman" panose="02020603050405020304" pitchFamily="18" charset="0"/>
              </a:rPr>
              <a:t>ptest</a:t>
            </a:r>
            <a:r>
              <a:rPr lang="en-US" altLang="zh-CN" sz="2000" kern="100" dirty="0">
                <a:effectLst/>
                <a:cs typeface="Times New Roman" panose="02020603050405020304" pitchFamily="18" charset="0"/>
              </a:rPr>
              <a:t>(new Test("123"));		// </a:t>
            </a:r>
            <a:r>
              <a:rPr lang="zh-CN" altLang="zh-CN" sz="2000" kern="100" dirty="0">
                <a:effectLst/>
                <a:cs typeface="Times New Roman" panose="02020603050405020304" pitchFamily="18" charset="0"/>
              </a:rPr>
              <a:t>调用构造函数输出</a:t>
            </a:r>
            <a:r>
              <a:rPr lang="en-US" altLang="zh-CN" sz="2000" kern="100" dirty="0">
                <a:effectLst/>
                <a:cs typeface="Times New Roman" panose="02020603050405020304" pitchFamily="18" charset="0"/>
              </a:rPr>
              <a:t>Test create</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shared_ptr</a:t>
            </a:r>
            <a:r>
              <a:rPr lang="en-US" altLang="zh-CN" sz="2000" kern="100" dirty="0">
                <a:effectLst/>
                <a:cs typeface="Times New Roman" panose="02020603050405020304" pitchFamily="18" charset="0"/>
              </a:rPr>
              <a:t>&lt;Test&gt; ptest2(new Test("456"));</a:t>
            </a:r>
            <a:r>
              <a:rPr lang="en-US" altLang="zh-CN" sz="2000" kern="100">
                <a:effectLst/>
                <a:cs typeface="Times New Roman" panose="02020603050405020304" pitchFamily="18" charset="0"/>
              </a:rPr>
              <a:t>		// </a:t>
            </a:r>
            <a:r>
              <a:rPr lang="zh-CN" altLang="zh-CN" sz="2000" kern="100" dirty="0">
                <a:effectLst/>
                <a:cs typeface="Times New Roman" panose="02020603050405020304" pitchFamily="18" charset="0"/>
              </a:rPr>
              <a:t>调用构造函数输出</a:t>
            </a:r>
            <a:r>
              <a:rPr lang="en-US" altLang="zh-CN" sz="2000" kern="100" dirty="0">
                <a:effectLst/>
                <a:cs typeface="Times New Roman" panose="02020603050405020304" pitchFamily="18" charset="0"/>
              </a:rPr>
              <a:t>Test </a:t>
            </a:r>
            <a:r>
              <a:rPr lang="en-US" altLang="zh-CN" sz="2000" kern="100" dirty="0" err="1">
                <a:effectLst/>
                <a:cs typeface="Times New Roman" panose="02020603050405020304" pitchFamily="18" charset="0"/>
              </a:rPr>
              <a:t>creat</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&lt;&lt;ptest2-&gt;</a:t>
            </a:r>
            <a:r>
              <a:rPr lang="en-US" altLang="zh-CN" sz="2000" kern="100" dirty="0" err="1">
                <a:effectLst/>
                <a:cs typeface="Times New Roman" panose="02020603050405020304" pitchFamily="18" charset="0"/>
              </a:rPr>
              <a:t>getStr</a:t>
            </a:r>
            <a:r>
              <a:rPr lang="en-US" altLang="zh-CN" sz="2000" kern="100" dirty="0">
                <a:effectLst/>
                <a:cs typeface="Times New Roman" panose="02020603050405020304" pitchFamily="18" charset="0"/>
              </a:rPr>
              <a:t>()&lt;&lt;</a:t>
            </a:r>
            <a:r>
              <a:rPr lang="en-US" altLang="zh-CN" sz="2000" kern="100" dirty="0" err="1">
                <a:effectLst/>
                <a:cs typeface="Times New Roman" panose="02020603050405020304" pitchFamily="18" charset="0"/>
              </a:rPr>
              <a:t>endl</a:t>
            </a:r>
            <a:r>
              <a:rPr lang="en-US" altLang="zh-CN" sz="2000" kern="100" dirty="0">
                <a:effectLst/>
                <a:cs typeface="Times New Roman" panose="02020603050405020304" pitchFamily="18" charset="0"/>
              </a:rPr>
              <a:t>; 	</a:t>
            </a:r>
            <a:r>
              <a:rPr lang="en-US" altLang="zh-CN" sz="2000" kern="100">
                <a:cs typeface="Times New Roman" panose="02020603050405020304" pitchFamily="18" charset="0"/>
              </a:rPr>
              <a:t>		</a:t>
            </a:r>
            <a:r>
              <a:rPr lang="en-US" altLang="zh-CN" sz="2000" kern="100">
                <a:effectLst/>
                <a:cs typeface="Times New Roman" panose="02020603050405020304" pitchFamily="18" charset="0"/>
              </a:rPr>
              <a:t>// </a:t>
            </a:r>
            <a:r>
              <a:rPr lang="zh-CN" altLang="zh-CN" sz="2000" kern="100" dirty="0">
                <a:effectLst/>
                <a:cs typeface="Times New Roman" panose="02020603050405020304" pitchFamily="18" charset="0"/>
              </a:rPr>
              <a:t>输出</a:t>
            </a:r>
            <a:r>
              <a:rPr lang="en-US" altLang="zh-CN" sz="2000" kern="100" dirty="0">
                <a:effectLst/>
                <a:cs typeface="Times New Roman" panose="02020603050405020304" pitchFamily="18" charset="0"/>
              </a:rPr>
              <a:t>456</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&lt;&lt;ptest2.use_count()&lt;&lt;</a:t>
            </a:r>
            <a:r>
              <a:rPr lang="en-US" altLang="zh-CN" sz="2000" kern="100" dirty="0" err="1">
                <a:effectLst/>
                <a:cs typeface="Times New Roman" panose="02020603050405020304" pitchFamily="18" charset="0"/>
              </a:rPr>
              <a:t>endl</a:t>
            </a:r>
            <a:r>
              <a:rPr lang="en-US" altLang="zh-CN" sz="2000" kern="100" dirty="0">
                <a:effectLst/>
                <a:cs typeface="Times New Roman" panose="02020603050405020304" pitchFamily="18" charset="0"/>
              </a:rPr>
              <a:t>; 	</a:t>
            </a:r>
            <a:r>
              <a:rPr lang="en-US" altLang="zh-CN" sz="2000" kern="100">
                <a:effectLst/>
                <a:cs typeface="Times New Roman" panose="02020603050405020304" pitchFamily="18" charset="0"/>
              </a:rPr>
              <a:t>		// </a:t>
            </a:r>
            <a:r>
              <a:rPr lang="zh-CN" altLang="zh-CN" sz="2000" kern="100" dirty="0">
                <a:effectLst/>
                <a:cs typeface="Times New Roman" panose="02020603050405020304" pitchFamily="18" charset="0"/>
              </a:rPr>
              <a:t>显示此时资源被几个指针共享，输出</a:t>
            </a:r>
            <a:r>
              <a:rPr lang="en-US" altLang="zh-CN" sz="2000" kern="100" dirty="0">
                <a:effectLst/>
                <a:cs typeface="Times New Roman" panose="02020603050405020304" pitchFamily="18" charset="0"/>
              </a:rPr>
              <a:t>1</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ptest</a:t>
            </a:r>
            <a:r>
              <a:rPr lang="en-US" altLang="zh-CN" sz="2000" kern="100" dirty="0">
                <a:effectLst/>
                <a:cs typeface="Times New Roman" panose="02020603050405020304" pitchFamily="18" charset="0"/>
              </a:rPr>
              <a:t> = ptest2; 	</a:t>
            </a:r>
            <a:r>
              <a:rPr lang="en-US" altLang="zh-CN" sz="2000" kern="100">
                <a:effectLst/>
                <a:cs typeface="Times New Roman" panose="02020603050405020304" pitchFamily="18" charset="0"/>
              </a:rPr>
              <a:t>	// </a:t>
            </a:r>
            <a:r>
              <a:rPr lang="en-US" altLang="zh-CN" sz="2000" kern="100" dirty="0">
                <a:effectLst/>
                <a:cs typeface="Times New Roman" panose="02020603050405020304" pitchFamily="18" charset="0"/>
              </a:rPr>
              <a:t>"456"</a:t>
            </a:r>
            <a:r>
              <a:rPr lang="zh-CN" altLang="zh-CN" sz="2000" kern="100" dirty="0">
                <a:effectLst/>
                <a:cs typeface="Times New Roman" panose="02020603050405020304" pitchFamily="18" charset="0"/>
              </a:rPr>
              <a:t>引用次数加</a:t>
            </a:r>
            <a:r>
              <a:rPr lang="en-US" altLang="zh-CN" sz="2000" kern="100" dirty="0">
                <a:effectLst/>
                <a:cs typeface="Times New Roman" panose="02020603050405020304" pitchFamily="18" charset="0"/>
              </a:rPr>
              <a:t>1</a:t>
            </a:r>
            <a:r>
              <a:rPr lang="zh-CN" altLang="zh-CN" sz="2000" kern="100" dirty="0">
                <a:effectLst/>
                <a:cs typeface="Times New Roman" panose="02020603050405020304" pitchFamily="18" charset="0"/>
              </a:rPr>
              <a:t>，</a:t>
            </a:r>
            <a:r>
              <a:rPr lang="en-US" altLang="zh-CN" sz="2000" kern="100" dirty="0">
                <a:effectLst/>
                <a:cs typeface="Times New Roman" panose="02020603050405020304" pitchFamily="18" charset="0"/>
              </a:rPr>
              <a:t>“123”</a:t>
            </a:r>
            <a:r>
              <a:rPr lang="zh-CN" altLang="zh-CN" sz="2000" kern="100" dirty="0">
                <a:effectLst/>
                <a:cs typeface="Times New Roman" panose="02020603050405020304" pitchFamily="18" charset="0"/>
              </a:rPr>
              <a:t>销毁，输出</a:t>
            </a:r>
            <a:r>
              <a:rPr lang="en-US" altLang="zh-CN" sz="2000" kern="100" dirty="0">
                <a:effectLst/>
                <a:cs typeface="Times New Roman" panose="02020603050405020304" pitchFamily="18" charset="0"/>
              </a:rPr>
              <a:t>Test delete</a:t>
            </a:r>
            <a:r>
              <a:rPr lang="zh-CN" altLang="zh-CN" sz="2000" kern="100" dirty="0">
                <a:effectLst/>
                <a:cs typeface="Times New Roman" panose="02020603050405020304" pitchFamily="18" charset="0"/>
              </a:rPr>
              <a:t>：</a:t>
            </a:r>
            <a:r>
              <a:rPr lang="en-US" altLang="zh-CN" sz="2000" kern="100" dirty="0">
                <a:effectLst/>
                <a:cs typeface="Times New Roman" panose="02020603050405020304" pitchFamily="18" charset="0"/>
              </a:rPr>
              <a:t>123</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ptest</a:t>
            </a:r>
            <a:r>
              <a:rPr lang="en-US" altLang="zh-CN" sz="2000" kern="100" dirty="0">
                <a:effectLst/>
                <a:cs typeface="Times New Roman" panose="02020603050405020304" pitchFamily="18" charset="0"/>
              </a:rPr>
              <a:t>-&gt;print();				// </a:t>
            </a:r>
            <a:r>
              <a:rPr lang="zh-CN" altLang="zh-CN" sz="2000" kern="100" dirty="0">
                <a:effectLst/>
                <a:cs typeface="Times New Roman" panose="02020603050405020304" pitchFamily="18" charset="0"/>
              </a:rPr>
              <a:t>输出</a:t>
            </a:r>
            <a:r>
              <a:rPr lang="en-US" altLang="zh-CN" sz="2000" kern="100" dirty="0">
                <a:effectLst/>
                <a:cs typeface="Times New Roman" panose="02020603050405020304" pitchFamily="18" charset="0"/>
              </a:rPr>
              <a:t>456</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&lt;&lt;ptest2.use_count()&lt;&lt;</a:t>
            </a:r>
            <a:r>
              <a:rPr lang="en-US" altLang="zh-CN" sz="2000" kern="100" dirty="0" err="1">
                <a:effectLst/>
                <a:cs typeface="Times New Roman" panose="02020603050405020304" pitchFamily="18" charset="0"/>
              </a:rPr>
              <a:t>endl</a:t>
            </a:r>
            <a:r>
              <a:rPr lang="en-US" altLang="zh-CN" sz="2000" kern="100" dirty="0">
                <a:effectLst/>
                <a:cs typeface="Times New Roman" panose="02020603050405020304" pitchFamily="18" charset="0"/>
              </a:rPr>
              <a:t>; 		// </a:t>
            </a:r>
            <a:r>
              <a:rPr lang="zh-CN" altLang="zh-CN" sz="2000" kern="100" dirty="0">
                <a:effectLst/>
                <a:cs typeface="Times New Roman" panose="02020603050405020304" pitchFamily="18" charset="0"/>
              </a:rPr>
              <a:t>该指针指向的资源被几个指针共享，输出</a:t>
            </a:r>
            <a:r>
              <a:rPr lang="en-US" altLang="zh-CN" sz="2000" kern="100" dirty="0">
                <a:effectLst/>
                <a:cs typeface="Times New Roman" panose="02020603050405020304" pitchFamily="18" charset="0"/>
              </a:rPr>
              <a:t>2</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a:t>
            </a:r>
            <a:r>
              <a:rPr lang="en-US" altLang="zh-CN" sz="2000" kern="100" dirty="0" err="1">
                <a:effectLst/>
                <a:cs typeface="Times New Roman" panose="02020603050405020304" pitchFamily="18" charset="0"/>
              </a:rPr>
              <a:t>ptest.use_count</a:t>
            </a:r>
            <a:r>
              <a:rPr lang="en-US" altLang="zh-CN" sz="2000" kern="100" dirty="0">
                <a:effectLst/>
                <a:cs typeface="Times New Roman" panose="02020603050405020304" pitchFamily="18" charset="0"/>
              </a:rPr>
              <a:t>()&lt;&lt;</a:t>
            </a:r>
            <a:r>
              <a:rPr lang="en-US" altLang="zh-CN" sz="2000" kern="100" dirty="0" err="1">
                <a:effectLst/>
                <a:cs typeface="Times New Roman" panose="02020603050405020304" pitchFamily="18" charset="0"/>
              </a:rPr>
              <a:t>endl</a:t>
            </a:r>
            <a:r>
              <a:rPr lang="en-US" altLang="zh-CN" sz="2000" kern="100" dirty="0">
                <a:effectLst/>
                <a:cs typeface="Times New Roman" panose="02020603050405020304" pitchFamily="18" charset="0"/>
              </a:rPr>
              <a:t>; 		// </a:t>
            </a:r>
            <a:r>
              <a:rPr lang="zh-CN" altLang="zh-CN" sz="2000" kern="100" dirty="0">
                <a:effectLst/>
                <a:cs typeface="Times New Roman" panose="02020603050405020304" pitchFamily="18" charset="0"/>
              </a:rPr>
              <a:t>输出</a:t>
            </a:r>
            <a:r>
              <a:rPr lang="en-US" altLang="zh-CN" sz="2000" kern="100" dirty="0">
                <a:effectLst/>
                <a:cs typeface="Times New Roman" panose="02020603050405020304" pitchFamily="18" charset="0"/>
              </a:rPr>
              <a:t>2</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ptest.reset</a:t>
            </a:r>
            <a:r>
              <a:rPr lang="en-US" altLang="zh-CN" sz="2000" kern="100">
                <a:effectLst/>
                <a:cs typeface="Times New Roman" panose="02020603050405020304" pitchFamily="18" charset="0"/>
              </a:rPr>
              <a:t>();  					// </a:t>
            </a:r>
            <a:r>
              <a:rPr lang="zh-CN" altLang="zh-CN" sz="2000" kern="100" dirty="0">
                <a:effectLst/>
                <a:cs typeface="Times New Roman" panose="02020603050405020304" pitchFamily="18" charset="0"/>
              </a:rPr>
              <a:t>重新绑定对象，绑定一个空对象，当时此时指针指向的对象还有其他指针能指向就不会释放该对象的内存空间</a:t>
            </a:r>
          </a:p>
          <a:p>
            <a:pPr algn="just"/>
            <a:r>
              <a:rPr lang="en-US" altLang="zh-CN" sz="2000" kern="100" dirty="0">
                <a:effectLst/>
                <a:cs typeface="Times New Roman" panose="02020603050405020304" pitchFamily="18" charset="0"/>
              </a:rPr>
              <a:t>ptest2.reset();</a:t>
            </a:r>
            <a:r>
              <a:rPr lang="en-US" altLang="zh-CN" sz="2000" kern="100">
                <a:effectLst/>
                <a:cs typeface="Times New Roman" panose="02020603050405020304" pitchFamily="18" charset="0"/>
              </a:rPr>
              <a:t>					// </a:t>
            </a:r>
            <a:r>
              <a:rPr lang="zh-CN" altLang="zh-CN" sz="2000" kern="100" dirty="0">
                <a:effectLst/>
                <a:cs typeface="Times New Roman" panose="02020603050405020304" pitchFamily="18" charset="0"/>
              </a:rPr>
              <a:t>此时</a:t>
            </a:r>
            <a:r>
              <a:rPr lang="en-US" altLang="zh-CN" sz="2000" kern="100" dirty="0">
                <a:effectLst/>
                <a:cs typeface="Times New Roman" panose="02020603050405020304" pitchFamily="18" charset="0"/>
              </a:rPr>
              <a:t>“456”</a:t>
            </a:r>
            <a:r>
              <a:rPr lang="zh-CN" altLang="zh-CN" sz="2000" kern="100" dirty="0">
                <a:effectLst/>
                <a:cs typeface="Times New Roman" panose="02020603050405020304" pitchFamily="18" charset="0"/>
              </a:rPr>
              <a:t>销毁，此时指针指向的内存空间上的指针为</a:t>
            </a:r>
            <a:r>
              <a:rPr lang="en-US" altLang="zh-CN" sz="2000" kern="100" dirty="0">
                <a:effectLst/>
                <a:cs typeface="Times New Roman" panose="02020603050405020304" pitchFamily="18" charset="0"/>
              </a:rPr>
              <a:t>0</a:t>
            </a:r>
            <a:r>
              <a:rPr lang="zh-CN" altLang="zh-CN" sz="2000" kern="100" dirty="0">
                <a:effectLst/>
                <a:cs typeface="Times New Roman" panose="02020603050405020304" pitchFamily="18" charset="0"/>
              </a:rPr>
              <a:t>，就释放了该内存，输出</a:t>
            </a:r>
            <a:r>
              <a:rPr lang="en-US" altLang="zh-CN" sz="2000" kern="100" dirty="0">
                <a:effectLst/>
                <a:cs typeface="Times New Roman" panose="02020603050405020304" pitchFamily="18" charset="0"/>
              </a:rPr>
              <a:t>Test delete</a:t>
            </a:r>
            <a:endParaRPr lang="zh-CN" altLang="zh-CN" sz="2000" kern="100" dirty="0">
              <a:effectLst/>
              <a:cs typeface="Times New Roman" panose="02020603050405020304" pitchFamily="18" charset="0"/>
            </a:endParaRPr>
          </a:p>
          <a:p>
            <a:pPr algn="just"/>
            <a:r>
              <a:rPr lang="en-US" altLang="zh-CN" sz="2000" kern="100" dirty="0" err="1">
                <a:effectLst/>
                <a:cs typeface="Times New Roman" panose="02020603050405020304" pitchFamily="18" charset="0"/>
              </a:rPr>
              <a:t>cout</a:t>
            </a:r>
            <a:r>
              <a:rPr lang="en-US" altLang="zh-CN" sz="2000" kern="100" dirty="0">
                <a:effectLst/>
                <a:cs typeface="Times New Roman" panose="02020603050405020304" pitchFamily="18" charset="0"/>
              </a:rPr>
              <a:t>&lt;&lt;"done !\n";</a:t>
            </a:r>
            <a:endParaRPr lang="zh-CN" altLang="zh-CN" sz="2000" kern="100" dirty="0">
              <a:effectLst/>
              <a:cs typeface="Times New Roman" panose="02020603050405020304" pitchFamily="18" charset="0"/>
            </a:endParaRPr>
          </a:p>
        </p:txBody>
      </p:sp>
    </p:spTree>
    <p:extLst>
      <p:ext uri="{BB962C8B-B14F-4D97-AF65-F5344CB8AC3E}">
        <p14:creationId xmlns:p14="http://schemas.microsoft.com/office/powerpoint/2010/main" val="14257666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Auto</a:t>
            </a:r>
            <a:endParaRPr kumimoji="1" lang="zh-CN" altLang="en-US"/>
          </a:p>
        </p:txBody>
      </p:sp>
      <p:sp>
        <p:nvSpPr>
          <p:cNvPr id="3" name="内容占位符 2"/>
          <p:cNvSpPr>
            <a:spLocks noGrp="1"/>
          </p:cNvSpPr>
          <p:nvPr>
            <p:ph idx="1"/>
          </p:nvPr>
        </p:nvSpPr>
        <p:spPr>
          <a:xfrm>
            <a:off x="488950" y="1211580"/>
            <a:ext cx="10892790" cy="1684020"/>
          </a:xfrm>
        </p:spPr>
        <p:txBody>
          <a:bodyPr>
            <a:normAutofit/>
          </a:bodyPr>
          <a:lstStyle/>
          <a:p>
            <a:pPr marL="0" indent="0">
              <a:buNone/>
            </a:pPr>
            <a:r>
              <a:rPr lang="en-GB" altLang="zh-CN" b="0" dirty="0"/>
              <a:t>auto</a:t>
            </a:r>
            <a:r>
              <a:rPr lang="en-GB" altLang="zh-CN" b="0" dirty="0">
                <a:effectLst/>
                <a:latin typeface="微软雅黑" panose="020B0503020204020204" pitchFamily="34" charset="-122"/>
              </a:rPr>
              <a:t> </a:t>
            </a:r>
            <a:r>
              <a:rPr lang="zh-CN" altLang="en-US" b="0" dirty="0">
                <a:effectLst/>
                <a:latin typeface="微软雅黑" panose="020B0503020204020204" pitchFamily="34" charset="-122"/>
              </a:rPr>
              <a:t>关键字可以用于当类型已知时自动推断类型，</a:t>
            </a:r>
          </a:p>
          <a:p>
            <a:pPr marL="0" indent="0">
              <a:buNone/>
            </a:pPr>
            <a:r>
              <a:rPr lang="zh-CN" altLang="en-US" b="0" dirty="0">
                <a:effectLst/>
                <a:latin typeface="微软雅黑" panose="020B0503020204020204" pitchFamily="34" charset="-122"/>
              </a:rPr>
              <a:t>常用于声明迭代器遍历容器</a:t>
            </a:r>
          </a:p>
        </p:txBody>
      </p:sp>
      <p:sp>
        <p:nvSpPr>
          <p:cNvPr id="4" name="文本框 3"/>
          <p:cNvSpPr txBox="1"/>
          <p:nvPr/>
        </p:nvSpPr>
        <p:spPr>
          <a:xfrm>
            <a:off x="488887" y="3115325"/>
            <a:ext cx="7620439" cy="1568450"/>
          </a:xfrm>
          <a:prstGeom prst="rect">
            <a:avLst/>
          </a:prstGeom>
          <a:noFill/>
        </p:spPr>
        <p:txBody>
          <a:bodyPr wrap="square" rtlCol="0">
            <a:spAutoFit/>
          </a:bodyPr>
          <a:lstStyle/>
          <a:p>
            <a:pPr indent="457200"/>
            <a:r>
              <a:rPr kumimoji="1" lang="en-GB" altLang="zh-CN" sz="2400" dirty="0">
                <a:latin typeface="微软雅黑" panose="020B0503020204020204" pitchFamily="34" charset="-122"/>
                <a:ea typeface="微软雅黑" panose="020B0503020204020204" pitchFamily="34" charset="-122"/>
              </a:rPr>
              <a:t>std::vector&lt;std::string&gt; v;</a:t>
            </a:r>
          </a:p>
          <a:p>
            <a:pPr indent="457200"/>
            <a:r>
              <a:rPr kumimoji="1" lang="en-GB" altLang="zh-CN" sz="2400" dirty="0" err="1">
                <a:latin typeface="微软雅黑" panose="020B0503020204020204" pitchFamily="34" charset="-122"/>
                <a:ea typeface="微软雅黑" panose="020B0503020204020204" pitchFamily="34" charset="-122"/>
              </a:rPr>
              <a:t>v.push_back</a:t>
            </a:r>
            <a:r>
              <a:rPr kumimoji="1" lang="en-GB" altLang="zh-CN" sz="2400" dirty="0">
                <a:latin typeface="微软雅黑" panose="020B0503020204020204" pitchFamily="34" charset="-122"/>
                <a:ea typeface="微软雅黑" panose="020B0503020204020204" pitchFamily="34" charset="-122"/>
              </a:rPr>
              <a:t>("compile");</a:t>
            </a:r>
          </a:p>
          <a:p>
            <a:pPr indent="457200"/>
            <a:r>
              <a:rPr kumimoji="1" lang="en-GB" altLang="zh-CN" sz="2400" dirty="0">
                <a:latin typeface="微软雅黑" panose="020B0503020204020204" pitchFamily="34" charset="-122"/>
                <a:ea typeface="微软雅黑" panose="020B0503020204020204" pitchFamily="34" charset="-122"/>
              </a:rPr>
              <a:t>auto s = </a:t>
            </a:r>
            <a:r>
              <a:rPr kumimoji="1" lang="en-GB" altLang="zh-CN" sz="2400" dirty="0" err="1">
                <a:latin typeface="微软雅黑" panose="020B0503020204020204" pitchFamily="34" charset="-122"/>
                <a:ea typeface="微软雅黑" panose="020B0503020204020204" pitchFamily="34" charset="-122"/>
              </a:rPr>
              <a:t>v.front</a:t>
            </a:r>
            <a:r>
              <a:rPr kumimoji="1" lang="en-US" altLang="zh-CN" sz="2400" dirty="0">
                <a:latin typeface="微软雅黑" panose="020B0503020204020204" pitchFamily="34" charset="-122"/>
                <a:ea typeface="微软雅黑" panose="020B0503020204020204" pitchFamily="34" charset="-122"/>
              </a:rPr>
              <a:t>();</a:t>
            </a:r>
            <a:endParaRPr kumimoji="1" lang="zh-CN" altLang="en-US" sz="2400" dirty="0">
              <a:latin typeface="微软雅黑" panose="020B0503020204020204" pitchFamily="34" charset="-122"/>
              <a:ea typeface="微软雅黑" panose="020B0503020204020204" pitchFamily="34" charset="-122"/>
            </a:endParaRPr>
          </a:p>
          <a:p>
            <a:endParaRPr kumimoji="1"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8887" y="5024118"/>
            <a:ext cx="6579704"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这里 </a:t>
            </a:r>
            <a:r>
              <a:rPr lang="en-GB" altLang="zh-CN" sz="2800" dirty="0">
                <a:latin typeface="微软雅黑" panose="020B0503020204020204" pitchFamily="34" charset="-122"/>
                <a:ea typeface="微软雅黑" panose="020B0503020204020204" pitchFamily="34" charset="-122"/>
              </a:rPr>
              <a:t>s </a:t>
            </a:r>
            <a:r>
              <a:rPr lang="zh-CN" altLang="en-US" sz="2800" dirty="0">
                <a:latin typeface="微软雅黑" panose="020B0503020204020204" pitchFamily="34" charset="-122"/>
                <a:ea typeface="微软雅黑" panose="020B0503020204020204" pitchFamily="34" charset="-122"/>
              </a:rPr>
              <a:t>就是 </a:t>
            </a:r>
            <a:r>
              <a:rPr lang="en-GB" altLang="zh-CN" sz="2800" dirty="0">
                <a:latin typeface="微软雅黑" panose="020B0503020204020204" pitchFamily="34" charset="-122"/>
                <a:ea typeface="微软雅黑" panose="020B0503020204020204" pitchFamily="34" charset="-122"/>
              </a:rPr>
              <a:t>std::string </a:t>
            </a:r>
            <a:r>
              <a:rPr lang="zh-CN" altLang="en-US" sz="2800" dirty="0">
                <a:latin typeface="微软雅黑" panose="020B0503020204020204" pitchFamily="34" charset="-122"/>
                <a:ea typeface="微软雅黑" panose="020B0503020204020204" pitchFamily="34" charset="-122"/>
              </a:rPr>
              <a:t>类型</a:t>
            </a:r>
            <a:endParaRPr lang="zh-CN" altLang="en-US" sz="2800" dirty="0">
              <a:solidFill>
                <a:schemeClr val="bg1"/>
              </a:solidFill>
              <a:highlight>
                <a:srgbClr val="0000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3012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Auto </a:t>
            </a:r>
            <a:r>
              <a:rPr lang="zh-CN" altLang="en-US"/>
              <a:t>常用技术</a:t>
            </a:r>
          </a:p>
        </p:txBody>
      </p:sp>
      <p:sp>
        <p:nvSpPr>
          <p:cNvPr id="3" name="内容占位符 2"/>
          <p:cNvSpPr>
            <a:spLocks noGrp="1"/>
          </p:cNvSpPr>
          <p:nvPr>
            <p:ph idx="1"/>
          </p:nvPr>
        </p:nvSpPr>
        <p:spPr/>
        <p:txBody>
          <a:bodyPr/>
          <a:lstStyle/>
          <a:p>
            <a:pPr marL="0" indent="0">
              <a:buNone/>
            </a:pPr>
            <a:r>
              <a:rPr lang="zh-CN" altLang="en-US" b="0" dirty="0"/>
              <a:t>for</a:t>
            </a:r>
            <a:r>
              <a:rPr lang="en-US" altLang="zh-CN" b="0" dirty="0"/>
              <a:t> </a:t>
            </a:r>
            <a:r>
              <a:rPr lang="zh-CN" altLang="en-US" b="0" dirty="0"/>
              <a:t>(auto ...) 语法是 C++11 引入的范围基于 for 循环，用于简化遍历容器的代码</a:t>
            </a:r>
          </a:p>
          <a:p>
            <a:pPr marL="0" indent="457200">
              <a:buNone/>
            </a:pPr>
            <a:r>
              <a:rPr lang="zh-CN" altLang="en-US" sz="2000" b="0" dirty="0"/>
              <a:t>for (auto element : container) {</a:t>
            </a:r>
          </a:p>
          <a:p>
            <a:pPr marL="0" indent="0">
              <a:buNone/>
            </a:pPr>
            <a:r>
              <a:rPr lang="zh-CN" altLang="en-US" sz="2000" b="0" dirty="0"/>
              <a:t>    </a:t>
            </a:r>
            <a:r>
              <a:rPr lang="en-US" altLang="zh-CN" sz="2000" b="0" dirty="0"/>
              <a:t>	</a:t>
            </a:r>
            <a:r>
              <a:rPr lang="zh-CN" altLang="en-US" sz="2000" b="0" dirty="0"/>
              <a:t>// 使用 element</a:t>
            </a:r>
          </a:p>
          <a:p>
            <a:pPr marL="0" indent="457200">
              <a:buNone/>
            </a:pPr>
            <a:r>
              <a:rPr lang="zh-CN" altLang="en-US" sz="2000" b="0" dirty="0"/>
              <a:t>}</a:t>
            </a:r>
          </a:p>
          <a:p>
            <a:r>
              <a:rPr lang="en-US" altLang="zh-CN" sz="2000" b="0" dirty="0" err="1"/>
              <a:t>auto：自动推断循环变量的类型</a:t>
            </a:r>
            <a:endParaRPr lang="en-US" altLang="zh-CN" sz="2000" b="0" dirty="0"/>
          </a:p>
          <a:p>
            <a:r>
              <a:rPr lang="en-US" altLang="zh-CN" sz="2000" b="0" dirty="0" err="1"/>
              <a:t>element：循环变量，用于访问容器中的每个元素</a:t>
            </a:r>
            <a:endParaRPr lang="en-US" altLang="zh-CN" sz="2000" b="0" dirty="0"/>
          </a:p>
          <a:p>
            <a:r>
              <a:rPr lang="en-US" altLang="zh-CN" sz="2000" b="0" dirty="0" err="1"/>
              <a:t>container：要遍历的容器，如数组、std</a:t>
            </a:r>
            <a:r>
              <a:rPr lang="en-US" altLang="zh-CN" sz="2000" b="0" dirty="0"/>
              <a:t>::</a:t>
            </a:r>
            <a:r>
              <a:rPr lang="en-US" altLang="zh-CN" sz="2000" b="0" dirty="0" err="1"/>
              <a:t>vector、std</a:t>
            </a:r>
            <a:r>
              <a:rPr lang="en-US" altLang="zh-CN" sz="2000" b="0" dirty="0"/>
              <a:t>::list 等</a:t>
            </a:r>
          </a:p>
          <a:p>
            <a:endParaRPr lang="en-US" altLang="zh-CN" sz="2000" b="0" dirty="0"/>
          </a:p>
        </p:txBody>
      </p:sp>
    </p:spTree>
    <p:extLst>
      <p:ext uri="{BB962C8B-B14F-4D97-AF65-F5344CB8AC3E}">
        <p14:creationId xmlns:p14="http://schemas.microsoft.com/office/powerpoint/2010/main" val="3547059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2185670" y="4373217"/>
            <a:ext cx="7820660" cy="2226403"/>
          </a:xfrm>
          <a:prstGeom prst="rect">
            <a:avLst/>
          </a:prstGeom>
        </p:spPr>
        <p:txBody>
          <a:bodyPr vert="horz" lIns="91440" tIns="45720" rIns="91440" bIns="45720" rtlCol="0" anchor="ctr">
            <a:normAutofit fontScale="62500" lnSpcReduction="20000"/>
            <a:scene3d>
              <a:camera prst="orthographicFront"/>
              <a:lightRig rig="harsh" dir="t"/>
            </a:scene3d>
            <a:sp3d extrusionH="57150" prstMaterial="matte">
              <a:bevelT w="63500" h="12700" prst="angle"/>
              <a:contourClr>
                <a:schemeClr val="bg1">
                  <a:lumMod val="65000"/>
                </a:schemeClr>
              </a:contourClr>
            </a:sp3d>
          </a:bodyPr>
          <a:lstStyle>
            <a:lvl1pPr algn="r" defTabSz="914400" rtl="0" eaLnBrk="1" latinLnBrk="0" hangingPunct="1">
              <a:spcBef>
                <a:spcPct val="0"/>
              </a:spcBef>
              <a:buNone/>
              <a:defRPr sz="4400" b="1" kern="1200">
                <a:solidFill>
                  <a:srgbClr val="0070C0"/>
                </a:solidFill>
                <a:latin typeface="微软雅黑" panose="020B0503020204020204" pitchFamily="34" charset="-122"/>
                <a:ea typeface="微软雅黑" panose="020B0503020204020204" pitchFamily="34" charset="-122"/>
                <a:cs typeface="+mj-cs"/>
              </a:defRPr>
            </a:lvl1pPr>
          </a:lstStyle>
          <a:p>
            <a:pPr algn="ctr">
              <a:lnSpc>
                <a:spcPct val="160000"/>
              </a:lnSpc>
              <a:defRPr/>
            </a:pPr>
            <a:r>
              <a:rPr lang="zh-CN" altLang="en-US" sz="3200" dirty="0">
                <a:solidFill>
                  <a:srgbClr val="000000"/>
                </a:solidFill>
              </a:rPr>
              <a:t>徐  伟</a:t>
            </a:r>
            <a:endParaRPr lang="en-US" altLang="zh-CN" sz="3200" dirty="0">
              <a:solidFill>
                <a:srgbClr val="000000"/>
              </a:solidFill>
            </a:endParaRPr>
          </a:p>
          <a:p>
            <a:pPr algn="ctr">
              <a:lnSpc>
                <a:spcPct val="160000"/>
              </a:lnSpc>
              <a:defRPr/>
            </a:pPr>
            <a:r>
              <a:rPr lang="zh-CN" altLang="en-US" sz="3200" dirty="0">
                <a:solidFill>
                  <a:srgbClr val="000000"/>
                </a:solidFill>
              </a:rPr>
              <a:t>国家高性能计算中心</a:t>
            </a:r>
            <a:r>
              <a:rPr lang="en-US" altLang="zh-CN" sz="3200" dirty="0">
                <a:solidFill>
                  <a:srgbClr val="000000"/>
                </a:solidFill>
              </a:rPr>
              <a:t>(</a:t>
            </a:r>
            <a:r>
              <a:rPr lang="zh-CN" altLang="en-US" sz="3200" dirty="0">
                <a:solidFill>
                  <a:srgbClr val="000000"/>
                </a:solidFill>
              </a:rPr>
              <a:t>合肥</a:t>
            </a:r>
            <a:r>
              <a:rPr lang="en-US" altLang="zh-CN" sz="3200" dirty="0">
                <a:solidFill>
                  <a:srgbClr val="000000"/>
                </a:solidFill>
              </a:rPr>
              <a:t>)</a:t>
            </a:r>
            <a:r>
              <a:rPr lang="zh-CN" altLang="en-US" sz="3200" dirty="0">
                <a:solidFill>
                  <a:srgbClr val="000000"/>
                </a:solidFill>
              </a:rPr>
              <a:t>、信息与计算机国家级实验教学示范中心</a:t>
            </a:r>
            <a:endParaRPr lang="en-US" altLang="zh-CN" sz="3200" dirty="0">
              <a:solidFill>
                <a:srgbClr val="000000"/>
              </a:solidFill>
            </a:endParaRPr>
          </a:p>
          <a:p>
            <a:pPr algn="ctr">
              <a:lnSpc>
                <a:spcPct val="160000"/>
              </a:lnSpc>
              <a:defRPr/>
            </a:pPr>
            <a:r>
              <a:rPr lang="zh-CN" altLang="en-US" sz="3200" dirty="0">
                <a:solidFill>
                  <a:srgbClr val="000000"/>
                </a:solidFill>
              </a:rPr>
              <a:t>计算机科学与技术学院</a:t>
            </a:r>
            <a:endParaRPr lang="en-US" altLang="zh-CN" sz="3200" dirty="0">
              <a:solidFill>
                <a:srgbClr val="000000"/>
              </a:solidFill>
            </a:endParaRPr>
          </a:p>
          <a:p>
            <a:pPr algn="ctr">
              <a:lnSpc>
                <a:spcPct val="160000"/>
              </a:lnSpc>
              <a:defRPr/>
            </a:pPr>
            <a:r>
              <a:rPr lang="en-US" altLang="zh-CN" sz="2400" dirty="0">
                <a:solidFill>
                  <a:srgbClr val="000000"/>
                </a:solidFill>
              </a:rPr>
              <a:t>2025</a:t>
            </a:r>
            <a:r>
              <a:rPr lang="zh-CN" altLang="en-US" sz="2400" dirty="0">
                <a:solidFill>
                  <a:srgbClr val="000000"/>
                </a:solidFill>
              </a:rPr>
              <a:t>年</a:t>
            </a:r>
            <a:r>
              <a:rPr lang="en-US" altLang="zh-CN" sz="2400" dirty="0">
                <a:solidFill>
                  <a:srgbClr val="000000"/>
                </a:solidFill>
              </a:rPr>
              <a:t>03</a:t>
            </a:r>
            <a:r>
              <a:rPr lang="zh-CN" altLang="en-US" sz="2400" dirty="0">
                <a:solidFill>
                  <a:srgbClr val="000000"/>
                </a:solidFill>
              </a:rPr>
              <a:t>月</a:t>
            </a:r>
            <a:r>
              <a:rPr lang="en-US" altLang="zh-CN" sz="2400" dirty="0">
                <a:solidFill>
                  <a:srgbClr val="000000"/>
                </a:solidFill>
              </a:rPr>
              <a:t>20</a:t>
            </a:r>
            <a:r>
              <a:rPr lang="zh-CN" altLang="en-US" sz="2400" dirty="0">
                <a:solidFill>
                  <a:srgbClr val="000000"/>
                </a:solidFill>
              </a:rPr>
              <a:t>日</a:t>
            </a:r>
          </a:p>
        </p:txBody>
      </p:sp>
      <p:sp>
        <p:nvSpPr>
          <p:cNvPr id="5" name="文本框 4">
            <a:extLst>
              <a:ext uri="{FF2B5EF4-FFF2-40B4-BE49-F238E27FC236}">
                <a16:creationId xmlns:a16="http://schemas.microsoft.com/office/drawing/2014/main" id="{627B8996-59F5-4D20-9D42-7546CDAC1725}"/>
              </a:ext>
            </a:extLst>
          </p:cNvPr>
          <p:cNvSpPr txBox="1"/>
          <p:nvPr/>
        </p:nvSpPr>
        <p:spPr>
          <a:xfrm>
            <a:off x="144000" y="144000"/>
            <a:ext cx="7617860" cy="646331"/>
          </a:xfrm>
          <a:prstGeom prst="rect">
            <a:avLst/>
          </a:prstGeom>
          <a:noFill/>
        </p:spPr>
        <p:txBody>
          <a:bodyPr wrap="square" rtlCol="0">
            <a:spAutoFit/>
          </a:bodyPr>
          <a:lstStyle/>
          <a:p>
            <a:r>
              <a:rPr lang="en-US" altLang="zh-CN" sz="3600" b="1" dirty="0">
                <a:solidFill>
                  <a:schemeClr val="bg1"/>
                </a:solidFill>
                <a:latin typeface="Times New Roman" panose="02020603050405020304" pitchFamily="18" charset="0"/>
                <a:ea typeface="微软雅黑" panose="020B0503020204020204" pitchFamily="34" charset="-122"/>
                <a:cs typeface="+mj-cs"/>
              </a:rPr>
              <a:t>2025</a:t>
            </a:r>
            <a:r>
              <a:rPr lang="zh-CN" altLang="en-US" sz="3600" b="1" dirty="0">
                <a:solidFill>
                  <a:schemeClr val="bg1"/>
                </a:solidFill>
                <a:latin typeface="Times New Roman" panose="02020603050405020304" pitchFamily="18" charset="0"/>
                <a:ea typeface="微软雅黑" panose="020B0503020204020204" pitchFamily="34" charset="-122"/>
                <a:cs typeface="+mj-cs"/>
              </a:rPr>
              <a:t>年春季学期</a:t>
            </a:r>
            <a:r>
              <a:rPr lang="en-US" altLang="zh-CN" sz="3600" b="1" dirty="0">
                <a:solidFill>
                  <a:schemeClr val="bg1"/>
                </a:solidFill>
                <a:latin typeface="Times New Roman" panose="02020603050405020304" pitchFamily="18" charset="0"/>
                <a:ea typeface="微软雅黑" panose="020B0503020204020204" pitchFamily="34" charset="-122"/>
                <a:cs typeface="+mj-cs"/>
              </a:rPr>
              <a:t>《</a:t>
            </a:r>
            <a:r>
              <a:rPr lang="zh-CN" altLang="en-US" sz="3600" b="1" dirty="0">
                <a:solidFill>
                  <a:schemeClr val="bg1"/>
                </a:solidFill>
                <a:latin typeface="Times New Roman" panose="02020603050405020304" pitchFamily="18" charset="0"/>
                <a:ea typeface="微软雅黑" panose="020B0503020204020204" pitchFamily="34" charset="-122"/>
                <a:cs typeface="+mj-cs"/>
              </a:rPr>
              <a:t>编译工程</a:t>
            </a:r>
            <a:r>
              <a:rPr lang="en-US" altLang="zh-CN" sz="3600" b="1" dirty="0">
                <a:solidFill>
                  <a:schemeClr val="bg1"/>
                </a:solidFill>
                <a:latin typeface="Times New Roman" panose="02020603050405020304" pitchFamily="18" charset="0"/>
                <a:ea typeface="微软雅黑" panose="020B0503020204020204" pitchFamily="34" charset="-122"/>
                <a:cs typeface="+mj-cs"/>
              </a:rPr>
              <a:t>》</a:t>
            </a:r>
          </a:p>
        </p:txBody>
      </p:sp>
      <p:sp>
        <p:nvSpPr>
          <p:cNvPr id="3" name="文本框 2">
            <a:extLst>
              <a:ext uri="{FF2B5EF4-FFF2-40B4-BE49-F238E27FC236}">
                <a16:creationId xmlns:a16="http://schemas.microsoft.com/office/drawing/2014/main" id="{9A01DE7A-16C4-45F2-BF5B-612E4F5A782C}"/>
              </a:ext>
            </a:extLst>
          </p:cNvPr>
          <p:cNvSpPr txBox="1"/>
          <p:nvPr/>
        </p:nvSpPr>
        <p:spPr>
          <a:xfrm>
            <a:off x="1387017" y="2164527"/>
            <a:ext cx="9417963" cy="1882567"/>
          </a:xfrm>
          <a:prstGeom prst="rect">
            <a:avLst/>
          </a:prstGeom>
          <a:noFill/>
        </p:spPr>
        <p:txBody>
          <a:bodyPr wrap="none" rtlCol="0">
            <a:spAutoFit/>
          </a:bodyPr>
          <a:lstStyle/>
          <a:p>
            <a:pPr algn="ctr">
              <a:lnSpc>
                <a:spcPct val="90000"/>
              </a:lnSpc>
              <a:spcBef>
                <a:spcPts val="1000"/>
              </a:spcBef>
            </a:pPr>
            <a:r>
              <a:rPr lang="zh-CN" altLang="en-US" sz="6000" b="1" dirty="0">
                <a:solidFill>
                  <a:srgbClr val="0070C0"/>
                </a:solidFill>
                <a:latin typeface="微软雅黑" panose="020B0503020204020204" pitchFamily="34" charset="-122"/>
                <a:ea typeface="微软雅黑" panose="020B0503020204020204" pitchFamily="34" charset="-122"/>
                <a:cs typeface="+mj-cs"/>
              </a:rPr>
              <a:t>一起努力</a:t>
            </a:r>
            <a:endParaRPr lang="en-US" altLang="zh-CN" sz="6000" b="1" dirty="0">
              <a:solidFill>
                <a:srgbClr val="0070C0"/>
              </a:solidFill>
              <a:latin typeface="微软雅黑" panose="020B0503020204020204" pitchFamily="34" charset="-122"/>
              <a:ea typeface="微软雅黑" panose="020B0503020204020204" pitchFamily="34" charset="-122"/>
              <a:cs typeface="+mj-cs"/>
            </a:endParaRPr>
          </a:p>
          <a:p>
            <a:pPr algn="ctr">
              <a:lnSpc>
                <a:spcPct val="90000"/>
              </a:lnSpc>
              <a:spcBef>
                <a:spcPts val="1000"/>
              </a:spcBef>
            </a:pPr>
            <a:r>
              <a:rPr lang="zh-CN" altLang="en-US" sz="6000" b="1" dirty="0">
                <a:solidFill>
                  <a:srgbClr val="0070C0"/>
                </a:solidFill>
                <a:latin typeface="微软雅黑" panose="020B0503020204020204" pitchFamily="34" charset="-122"/>
                <a:ea typeface="微软雅黑" panose="020B0503020204020204" pitchFamily="34" charset="-122"/>
                <a:cs typeface="+mj-cs"/>
              </a:rPr>
              <a:t>打造国产基础软硬件体系！</a:t>
            </a:r>
          </a:p>
        </p:txBody>
      </p:sp>
    </p:spTree>
    <p:extLst>
      <p:ext uri="{BB962C8B-B14F-4D97-AF65-F5344CB8AC3E}">
        <p14:creationId xmlns:p14="http://schemas.microsoft.com/office/powerpoint/2010/main" val="1218619173"/>
      </p:ext>
    </p:extLst>
  </p:cSld>
  <p:clrMapOvr>
    <a:masterClrMapping/>
  </p:clrMapOvr>
  <mc:AlternateContent xmlns:mc="http://schemas.openxmlformats.org/markup-compatibility/2006" xmlns:p14="http://schemas.microsoft.com/office/powerpoint/2010/main">
    <mc:Choice Requires="p14">
      <p:transition p14:dur="0" advTm="14225"/>
    </mc:Choice>
    <mc:Fallback xmlns="">
      <p:transition advTm="1422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zh-CN" altLang="en-US" b="0" dirty="0"/>
              <a:t>使用</a:t>
            </a:r>
            <a:r>
              <a:rPr lang="en-US" altLang="zh-CN" b="0" dirty="0"/>
              <a:t>vector</a:t>
            </a:r>
            <a:r>
              <a:rPr lang="zh-CN" altLang="en-US" b="0" dirty="0"/>
              <a:t>需要包含头文件</a:t>
            </a:r>
          </a:p>
        </p:txBody>
      </p:sp>
      <p:sp>
        <p:nvSpPr>
          <p:cNvPr id="5" name="矩形 4">
            <a:extLst>
              <a:ext uri="{FF2B5EF4-FFF2-40B4-BE49-F238E27FC236}">
                <a16:creationId xmlns:a16="http://schemas.microsoft.com/office/drawing/2014/main" id="{3B97BF56-72AC-46CC-B326-91DB08EBC7C8}"/>
              </a:ext>
            </a:extLst>
          </p:cNvPr>
          <p:cNvSpPr/>
          <p:nvPr/>
        </p:nvSpPr>
        <p:spPr>
          <a:xfrm>
            <a:off x="3531140" y="2023353"/>
            <a:ext cx="4591455" cy="5155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Consolas" panose="020B0609020204030204" pitchFamily="49" charset="0"/>
              </a:rPr>
              <a:t>#include &lt;vector&gt;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47371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en-US" altLang="zh-CN" b="0" dirty="0"/>
              <a:t>Vector</a:t>
            </a:r>
            <a:r>
              <a:rPr lang="zh-CN" altLang="en-US" b="0" dirty="0"/>
              <a:t>本质是类模板，可以存储任何类型数据。在数据声明前需要加上数据类型</a:t>
            </a:r>
            <a:endParaRPr lang="en-US" altLang="zh-CN" b="0" dirty="0"/>
          </a:p>
          <a:p>
            <a:endParaRPr lang="en-US" altLang="zh-CN" b="0" dirty="0"/>
          </a:p>
          <a:p>
            <a:r>
              <a:rPr lang="zh-CN" altLang="en-US" b="0" dirty="0"/>
              <a:t>例如，声明一个</a:t>
            </a:r>
            <a:r>
              <a:rPr lang="en-US" altLang="zh-CN" b="0" dirty="0"/>
              <a:t>int</a:t>
            </a:r>
            <a:r>
              <a:rPr lang="zh-CN" altLang="en-US" b="0" dirty="0"/>
              <a:t>型</a:t>
            </a:r>
            <a:r>
              <a:rPr lang="en-US" altLang="zh-CN" b="0" dirty="0"/>
              <a:t>vector</a:t>
            </a:r>
            <a:r>
              <a:rPr lang="zh-CN" altLang="en-US" b="0" dirty="0"/>
              <a:t>数组</a:t>
            </a:r>
          </a:p>
        </p:txBody>
      </p:sp>
      <p:sp>
        <p:nvSpPr>
          <p:cNvPr id="5" name="矩形 4">
            <a:extLst>
              <a:ext uri="{FF2B5EF4-FFF2-40B4-BE49-F238E27FC236}">
                <a16:creationId xmlns:a16="http://schemas.microsoft.com/office/drawing/2014/main" id="{3B97BF56-72AC-46CC-B326-91DB08EBC7C8}"/>
              </a:ext>
            </a:extLst>
          </p:cNvPr>
          <p:cNvSpPr/>
          <p:nvPr/>
        </p:nvSpPr>
        <p:spPr>
          <a:xfrm>
            <a:off x="661481" y="3455386"/>
            <a:ext cx="11171976" cy="26146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arr1;				//</a:t>
            </a:r>
            <a:r>
              <a:rPr lang="zh-CN" altLang="en-US" sz="2000" dirty="0">
                <a:solidFill>
                  <a:schemeClr val="tx1"/>
                </a:solidFill>
                <a:latin typeface="Consolas" panose="020B0609020204030204" pitchFamily="49" charset="0"/>
              </a:rPr>
              <a:t>一个空数组</a:t>
            </a:r>
          </a:p>
          <a:p>
            <a:r>
              <a:rPr lang="en-US" altLang="zh-CN" sz="2000" dirty="0">
                <a:solidFill>
                  <a:schemeClr val="tx1"/>
                </a:solidFill>
                <a:latin typeface="Consolas" panose="020B0609020204030204" pitchFamily="49" charset="0"/>
              </a:rPr>
              <a:t>vector&lt;int&gt; arr2 {1, 2, 3, 4, 5};	//</a:t>
            </a:r>
            <a:r>
              <a:rPr lang="zh-CN" altLang="en-US" sz="2000" dirty="0">
                <a:solidFill>
                  <a:schemeClr val="tx1"/>
                </a:solidFill>
                <a:latin typeface="Consolas" panose="020B0609020204030204" pitchFamily="49" charset="0"/>
              </a:rPr>
              <a:t>包含</a:t>
            </a:r>
            <a:r>
              <a:rPr lang="en-US" altLang="zh-CN" sz="2000" dirty="0">
                <a:solidFill>
                  <a:schemeClr val="tx1"/>
                </a:solidFill>
                <a:latin typeface="Consolas" panose="020B0609020204030204" pitchFamily="49" charset="0"/>
              </a:rPr>
              <a:t>1</a:t>
            </a:r>
            <a:r>
              <a:rPr lang="zh-CN" altLang="en-US" sz="2000" dirty="0">
                <a:solidFill>
                  <a:schemeClr val="tx1"/>
                </a:solidFill>
                <a:latin typeface="Consolas" panose="020B0609020204030204" pitchFamily="49" charset="0"/>
              </a:rPr>
              <a:t>、</a:t>
            </a:r>
            <a:r>
              <a:rPr lang="en-US" altLang="zh-CN" sz="2000" dirty="0">
                <a:solidFill>
                  <a:schemeClr val="tx1"/>
                </a:solidFill>
                <a:latin typeface="Consolas" panose="020B0609020204030204" pitchFamily="49" charset="0"/>
              </a:rPr>
              <a:t>2</a:t>
            </a:r>
            <a:r>
              <a:rPr lang="zh-CN" altLang="en-US" sz="2000" dirty="0">
                <a:solidFill>
                  <a:schemeClr val="tx1"/>
                </a:solidFill>
                <a:latin typeface="Consolas" panose="020B0609020204030204" pitchFamily="49" charset="0"/>
              </a:rPr>
              <a:t>、</a:t>
            </a:r>
            <a:r>
              <a:rPr lang="en-US" altLang="zh-CN" sz="2000" dirty="0">
                <a:solidFill>
                  <a:schemeClr val="tx1"/>
                </a:solidFill>
                <a:latin typeface="Consolas" panose="020B0609020204030204" pitchFamily="49" charset="0"/>
              </a:rPr>
              <a:t>3</a:t>
            </a:r>
            <a:r>
              <a:rPr lang="zh-CN" altLang="en-US" sz="2000" dirty="0">
                <a:solidFill>
                  <a:schemeClr val="tx1"/>
                </a:solidFill>
                <a:latin typeface="Consolas" panose="020B0609020204030204" pitchFamily="49" charset="0"/>
              </a:rPr>
              <a:t>、</a:t>
            </a:r>
            <a:r>
              <a:rPr lang="en-US" altLang="zh-CN" sz="2000" dirty="0">
                <a:solidFill>
                  <a:schemeClr val="tx1"/>
                </a:solidFill>
                <a:latin typeface="Consolas" panose="020B0609020204030204" pitchFamily="49" charset="0"/>
              </a:rPr>
              <a:t>4</a:t>
            </a:r>
            <a:r>
              <a:rPr lang="zh-CN" altLang="en-US" sz="2000" dirty="0">
                <a:solidFill>
                  <a:schemeClr val="tx1"/>
                </a:solidFill>
                <a:latin typeface="Consolas" panose="020B0609020204030204" pitchFamily="49" charset="0"/>
              </a:rPr>
              <a:t>、</a:t>
            </a:r>
            <a:r>
              <a:rPr lang="en-US" altLang="zh-CN" sz="2000" dirty="0">
                <a:solidFill>
                  <a:schemeClr val="tx1"/>
                </a:solidFill>
                <a:latin typeface="Consolas" panose="020B0609020204030204" pitchFamily="49" charset="0"/>
              </a:rPr>
              <a:t>5</a:t>
            </a:r>
            <a:r>
              <a:rPr lang="zh-CN" altLang="en-US" sz="2000" dirty="0">
                <a:solidFill>
                  <a:schemeClr val="tx1"/>
                </a:solidFill>
                <a:latin typeface="Consolas" panose="020B0609020204030204" pitchFamily="49" charset="0"/>
              </a:rPr>
              <a:t>五个变量</a:t>
            </a:r>
          </a:p>
          <a:p>
            <a:r>
              <a:rPr lang="en-US" altLang="zh-CN" sz="2000" dirty="0">
                <a:solidFill>
                  <a:schemeClr val="tx1"/>
                </a:solidFill>
                <a:latin typeface="Consolas" panose="020B0609020204030204" pitchFamily="49" charset="0"/>
              </a:rPr>
              <a:t>vector&lt;int&gt; arr3(4);			//</a:t>
            </a:r>
            <a:r>
              <a:rPr lang="zh-CN" altLang="en-US" sz="2000" dirty="0">
                <a:solidFill>
                  <a:schemeClr val="tx1"/>
                </a:solidFill>
                <a:latin typeface="Consolas" panose="020B0609020204030204" pitchFamily="49" charset="0"/>
              </a:rPr>
              <a:t>开辟</a:t>
            </a:r>
            <a:r>
              <a:rPr lang="en-US" altLang="zh-CN" sz="2000" dirty="0">
                <a:solidFill>
                  <a:schemeClr val="tx1"/>
                </a:solidFill>
                <a:latin typeface="Consolas" panose="020B0609020204030204" pitchFamily="49" charset="0"/>
              </a:rPr>
              <a:t>4</a:t>
            </a:r>
            <a:r>
              <a:rPr lang="zh-CN" altLang="en-US" sz="2000" dirty="0">
                <a:solidFill>
                  <a:schemeClr val="tx1"/>
                </a:solidFill>
                <a:latin typeface="Consolas" panose="020B0609020204030204" pitchFamily="49" charset="0"/>
              </a:rPr>
              <a:t>个空间，值默认为</a:t>
            </a:r>
            <a:r>
              <a:rPr lang="en-US" altLang="zh-CN" sz="2000" dirty="0">
                <a:solidFill>
                  <a:schemeClr val="tx1"/>
                </a:solidFill>
                <a:latin typeface="Consolas" panose="020B0609020204030204" pitchFamily="49" charset="0"/>
              </a:rPr>
              <a:t>0</a:t>
            </a:r>
          </a:p>
          <a:p>
            <a:r>
              <a:rPr lang="en-US" altLang="zh-CN" sz="2000" dirty="0">
                <a:solidFill>
                  <a:schemeClr val="tx1"/>
                </a:solidFill>
                <a:latin typeface="Consolas" panose="020B0609020204030204" pitchFamily="49" charset="0"/>
              </a:rPr>
              <a:t>vector&lt;int&gt; arr4(5, 3);			//5</a:t>
            </a:r>
            <a:r>
              <a:rPr lang="zh-CN" altLang="en-US" sz="2000" dirty="0">
                <a:solidFill>
                  <a:schemeClr val="tx1"/>
                </a:solidFill>
                <a:latin typeface="Consolas" panose="020B0609020204030204" pitchFamily="49" charset="0"/>
              </a:rPr>
              <a:t>个值为</a:t>
            </a:r>
            <a:r>
              <a:rPr lang="en-US" altLang="zh-CN" sz="2000" dirty="0">
                <a:solidFill>
                  <a:schemeClr val="tx1"/>
                </a:solidFill>
                <a:latin typeface="Consolas" panose="020B0609020204030204" pitchFamily="49" charset="0"/>
              </a:rPr>
              <a:t>3</a:t>
            </a:r>
            <a:r>
              <a:rPr lang="zh-CN" altLang="en-US" sz="2000" dirty="0">
                <a:solidFill>
                  <a:schemeClr val="tx1"/>
                </a:solidFill>
                <a:latin typeface="Consolas" panose="020B0609020204030204" pitchFamily="49" charset="0"/>
              </a:rPr>
              <a:t>的数组</a:t>
            </a:r>
          </a:p>
          <a:p>
            <a:r>
              <a:rPr lang="en-US" altLang="zh-CN" sz="2000" dirty="0">
                <a:solidFill>
                  <a:schemeClr val="tx1"/>
                </a:solidFill>
                <a:latin typeface="Consolas" panose="020B0609020204030204" pitchFamily="49" charset="0"/>
              </a:rPr>
              <a:t>vector&lt;int&gt; arr5(arr4);			//</a:t>
            </a:r>
            <a:r>
              <a:rPr lang="zh-CN" altLang="en-US" sz="2000" dirty="0">
                <a:solidFill>
                  <a:schemeClr val="tx1"/>
                </a:solidFill>
                <a:latin typeface="Consolas" panose="020B0609020204030204" pitchFamily="49" charset="0"/>
              </a:rPr>
              <a:t>将</a:t>
            </a:r>
            <a:r>
              <a:rPr lang="en-US" altLang="zh-CN" sz="2000" dirty="0">
                <a:solidFill>
                  <a:schemeClr val="tx1"/>
                </a:solidFill>
                <a:latin typeface="Consolas" panose="020B0609020204030204" pitchFamily="49" charset="0"/>
              </a:rPr>
              <a:t>arr4</a:t>
            </a:r>
            <a:r>
              <a:rPr lang="zh-CN" altLang="en-US" sz="2000" dirty="0">
                <a:solidFill>
                  <a:schemeClr val="tx1"/>
                </a:solidFill>
                <a:latin typeface="Consolas" panose="020B0609020204030204" pitchFamily="49" charset="0"/>
              </a:rPr>
              <a:t>的所有值复制进去，和</a:t>
            </a:r>
            <a:r>
              <a:rPr lang="en-US" altLang="zh-CN" sz="2000" dirty="0">
                <a:solidFill>
                  <a:schemeClr val="tx1"/>
                </a:solidFill>
                <a:latin typeface="Consolas" panose="020B0609020204030204" pitchFamily="49" charset="0"/>
              </a:rPr>
              <a:t>arr4</a:t>
            </a:r>
            <a:r>
              <a:rPr lang="zh-CN" altLang="en-US" sz="2000" dirty="0">
                <a:solidFill>
                  <a:schemeClr val="tx1"/>
                </a:solidFill>
                <a:latin typeface="Consolas" panose="020B0609020204030204" pitchFamily="49" charset="0"/>
              </a:rPr>
              <a:t>一样</a:t>
            </a:r>
          </a:p>
          <a:p>
            <a:r>
              <a:rPr lang="en-US" altLang="zh-CN" sz="2000" dirty="0">
                <a:solidFill>
                  <a:schemeClr val="tx1"/>
                </a:solidFill>
                <a:latin typeface="Consolas" panose="020B0609020204030204" pitchFamily="49" charset="0"/>
              </a:rPr>
              <a:t>vector&lt;int&gt; arr6(arr4.begin(), arr4.end());	//</a:t>
            </a:r>
            <a:r>
              <a:rPr lang="zh-CN" altLang="en-US" sz="2000" dirty="0">
                <a:solidFill>
                  <a:schemeClr val="tx1"/>
                </a:solidFill>
                <a:latin typeface="Consolas" panose="020B0609020204030204" pitchFamily="49" charset="0"/>
              </a:rPr>
              <a:t>将</a:t>
            </a:r>
            <a:r>
              <a:rPr lang="en-US" altLang="zh-CN" sz="2000" dirty="0">
                <a:solidFill>
                  <a:schemeClr val="tx1"/>
                </a:solidFill>
                <a:latin typeface="Consolas" panose="020B0609020204030204" pitchFamily="49" charset="0"/>
              </a:rPr>
              <a:t>arr4</a:t>
            </a:r>
            <a:r>
              <a:rPr lang="zh-CN" altLang="en-US" sz="2000" dirty="0">
                <a:solidFill>
                  <a:schemeClr val="tx1"/>
                </a:solidFill>
                <a:latin typeface="Consolas" panose="020B0609020204030204" pitchFamily="49" charset="0"/>
              </a:rPr>
              <a:t>的值从头开始到尾复制</a:t>
            </a:r>
          </a:p>
          <a:p>
            <a:r>
              <a:rPr lang="en-US" altLang="zh-CN" sz="2000" dirty="0">
                <a:solidFill>
                  <a:schemeClr val="tx1"/>
                </a:solidFill>
                <a:latin typeface="Consolas" panose="020B0609020204030204" pitchFamily="49" charset="0"/>
              </a:rPr>
              <a:t>vector&lt;int&gt; arr7(arr4.rbegin(), arr4.rend());	//</a:t>
            </a:r>
            <a:r>
              <a:rPr lang="zh-CN" altLang="en-US" sz="2000" dirty="0">
                <a:solidFill>
                  <a:schemeClr val="tx1"/>
                </a:solidFill>
                <a:latin typeface="Consolas" panose="020B0609020204030204" pitchFamily="49" charset="0"/>
              </a:rPr>
              <a:t>将</a:t>
            </a:r>
            <a:r>
              <a:rPr lang="en-US" altLang="zh-CN" sz="2000" dirty="0">
                <a:solidFill>
                  <a:schemeClr val="tx1"/>
                </a:solidFill>
                <a:latin typeface="Consolas" panose="020B0609020204030204" pitchFamily="49" charset="0"/>
              </a:rPr>
              <a:t>arr4</a:t>
            </a:r>
            <a:r>
              <a:rPr lang="zh-CN" altLang="en-US" sz="2000" dirty="0">
                <a:solidFill>
                  <a:schemeClr val="tx1"/>
                </a:solidFill>
                <a:latin typeface="Consolas" panose="020B0609020204030204" pitchFamily="49" charset="0"/>
              </a:rPr>
              <a:t>的值从尾到头复制</a:t>
            </a:r>
          </a:p>
        </p:txBody>
      </p:sp>
    </p:spTree>
    <p:extLst>
      <p:ext uri="{BB962C8B-B14F-4D97-AF65-F5344CB8AC3E}">
        <p14:creationId xmlns:p14="http://schemas.microsoft.com/office/powerpoint/2010/main" val="389742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44421-086F-4B79-A7A2-12EA5A0FD56F}"/>
              </a:ext>
            </a:extLst>
          </p:cNvPr>
          <p:cNvSpPr>
            <a:spLocks noGrp="1"/>
          </p:cNvSpPr>
          <p:nvPr>
            <p:ph type="title"/>
          </p:nvPr>
        </p:nvSpPr>
        <p:spPr/>
        <p:txBody>
          <a:bodyPr/>
          <a:lstStyle/>
          <a:p>
            <a:r>
              <a:rPr lang="en-US" altLang="zh-CN" dirty="0"/>
              <a:t>STL vector</a:t>
            </a:r>
            <a:endParaRPr lang="zh-CN" altLang="en-US" dirty="0"/>
          </a:p>
        </p:txBody>
      </p:sp>
      <p:sp>
        <p:nvSpPr>
          <p:cNvPr id="3" name="内容占位符 2">
            <a:extLst>
              <a:ext uri="{FF2B5EF4-FFF2-40B4-BE49-F238E27FC236}">
                <a16:creationId xmlns:a16="http://schemas.microsoft.com/office/drawing/2014/main" id="{3D69C0FC-084C-4E01-9291-8F7DC1DF017E}"/>
              </a:ext>
            </a:extLst>
          </p:cNvPr>
          <p:cNvSpPr>
            <a:spLocks noGrp="1"/>
          </p:cNvSpPr>
          <p:nvPr>
            <p:ph idx="1"/>
          </p:nvPr>
        </p:nvSpPr>
        <p:spPr/>
        <p:txBody>
          <a:bodyPr/>
          <a:lstStyle/>
          <a:p>
            <a:r>
              <a:rPr lang="zh-CN" altLang="en-US" b="0" dirty="0"/>
              <a:t>遍历</a:t>
            </a:r>
            <a:r>
              <a:rPr lang="en-US" altLang="zh-CN" b="0" dirty="0"/>
              <a:t>vector</a:t>
            </a:r>
          </a:p>
          <a:p>
            <a:pPr lvl="1"/>
            <a:r>
              <a:rPr lang="en-US" altLang="zh-CN" b="0" dirty="0"/>
              <a:t>1 </a:t>
            </a:r>
            <a:r>
              <a:rPr lang="zh-CN" altLang="en-US" b="0" dirty="0"/>
              <a:t>迭代器访问</a:t>
            </a:r>
            <a:endParaRPr lang="en-US" altLang="zh-CN" b="0" dirty="0"/>
          </a:p>
        </p:txBody>
      </p:sp>
      <p:sp>
        <p:nvSpPr>
          <p:cNvPr id="5" name="矩形 4">
            <a:extLst>
              <a:ext uri="{FF2B5EF4-FFF2-40B4-BE49-F238E27FC236}">
                <a16:creationId xmlns:a16="http://schemas.microsoft.com/office/drawing/2014/main" id="{3B97BF56-72AC-46CC-B326-91DB08EBC7C8}"/>
              </a:ext>
            </a:extLst>
          </p:cNvPr>
          <p:cNvSpPr/>
          <p:nvPr/>
        </p:nvSpPr>
        <p:spPr>
          <a:xfrm>
            <a:off x="661481" y="2443371"/>
            <a:ext cx="11171976" cy="4202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Consolas" panose="020B0609020204030204" pitchFamily="49" charset="0"/>
              </a:rPr>
              <a:t>vector&lt;int&gt; arr2 {1, 2, 3, 4, 5};</a:t>
            </a:r>
          </a:p>
          <a:p>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迭代器：</a:t>
            </a:r>
            <a:r>
              <a:rPr lang="en-US" altLang="zh-CN" sz="2000" dirty="0">
                <a:solidFill>
                  <a:schemeClr val="tx1"/>
                </a:solidFill>
                <a:latin typeface="Consolas" panose="020B0609020204030204" pitchFamily="49" charset="0"/>
              </a:rPr>
              <a:t>vector&lt;int&gt;::iterator</a:t>
            </a:r>
          </a:p>
          <a:p>
            <a:r>
              <a:rPr lang="en-US" altLang="zh-CN" sz="2000" dirty="0">
                <a:solidFill>
                  <a:schemeClr val="tx1"/>
                </a:solidFill>
                <a:latin typeface="Consolas" panose="020B0609020204030204" pitchFamily="49" charset="0"/>
              </a:rPr>
              <a:t>for (vector&lt;int&gt;::iterator it = </a:t>
            </a:r>
            <a:r>
              <a:rPr lang="en-US" altLang="zh-CN" sz="2000" dirty="0" err="1">
                <a:solidFill>
                  <a:schemeClr val="tx1"/>
                </a:solidFill>
                <a:latin typeface="Consolas" panose="020B0609020204030204" pitchFamily="49" charset="0"/>
              </a:rPr>
              <a:t>arr.begin</a:t>
            </a:r>
            <a:r>
              <a:rPr lang="en-US" altLang="zh-CN" sz="2000" dirty="0">
                <a:solidFill>
                  <a:schemeClr val="tx1"/>
                </a:solidFill>
                <a:latin typeface="Consolas" panose="020B0609020204030204" pitchFamily="49" charset="0"/>
              </a:rPr>
              <a:t>(); it != </a:t>
            </a:r>
            <a:r>
              <a:rPr lang="en-US" altLang="zh-CN" sz="2000" dirty="0" err="1">
                <a:solidFill>
                  <a:schemeClr val="tx1"/>
                </a:solidFill>
                <a:latin typeface="Consolas" panose="020B0609020204030204" pitchFamily="49" charset="0"/>
              </a:rPr>
              <a:t>arr.end</a:t>
            </a:r>
            <a:r>
              <a:rPr lang="en-US" altLang="zh-CN" sz="2000" dirty="0">
                <a:solidFill>
                  <a:schemeClr val="tx1"/>
                </a:solidFill>
                <a:latin typeface="Consolas" panose="020B0609020204030204" pitchFamily="49" charset="0"/>
              </a:rPr>
              <a:t>(); it++)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cout</a:t>
            </a:r>
            <a:r>
              <a:rPr lang="en-US" altLang="zh-CN" sz="2000" dirty="0">
                <a:solidFill>
                  <a:schemeClr val="tx1"/>
                </a:solidFill>
                <a:latin typeface="Consolas" panose="020B0609020204030204" pitchFamily="49" charset="0"/>
              </a:rPr>
              <a:t> &lt;&lt; *it &lt;&lt; </a:t>
            </a:r>
            <a:r>
              <a:rPr lang="en-US" altLang="zh-CN" sz="2000" dirty="0" err="1">
                <a:solidFill>
                  <a:schemeClr val="tx1"/>
                </a:solidFill>
                <a:latin typeface="Consolas" panose="020B0609020204030204" pitchFamily="49" charset="0"/>
              </a:rPr>
              <a:t>endl</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r>
              <a:rPr lang="zh-CN" altLang="en-US" sz="2000" dirty="0">
                <a:solidFill>
                  <a:schemeClr val="tx1"/>
                </a:solidFill>
                <a:latin typeface="Consolas" panose="020B0609020204030204" pitchFamily="49" charset="0"/>
              </a:rPr>
              <a:t>迭代器：</a:t>
            </a:r>
            <a:r>
              <a:rPr lang="en-US" altLang="zh-CN" sz="2000" dirty="0">
                <a:solidFill>
                  <a:schemeClr val="tx1"/>
                </a:solidFill>
                <a:latin typeface="Consolas" panose="020B0609020204030204" pitchFamily="49" charset="0"/>
              </a:rPr>
              <a:t>vector&lt;int&gt;::</a:t>
            </a:r>
            <a:r>
              <a:rPr lang="en-US" altLang="zh-CN" sz="2000" dirty="0" err="1">
                <a:solidFill>
                  <a:schemeClr val="tx1"/>
                </a:solidFill>
                <a:latin typeface="Consolas" panose="020B0609020204030204" pitchFamily="49" charset="0"/>
              </a:rPr>
              <a:t>reverse_iterator</a:t>
            </a:r>
            <a:endParaRPr lang="en-US" altLang="zh-CN" sz="2000" dirty="0">
              <a:solidFill>
                <a:schemeClr val="tx1"/>
              </a:solidFill>
              <a:latin typeface="Consolas" panose="020B0609020204030204" pitchFamily="49" charset="0"/>
            </a:endParaRPr>
          </a:p>
          <a:p>
            <a:r>
              <a:rPr lang="en-US" altLang="zh-CN" sz="2000" dirty="0">
                <a:solidFill>
                  <a:schemeClr val="tx1"/>
                </a:solidFill>
                <a:latin typeface="Consolas" panose="020B0609020204030204" pitchFamily="49" charset="0"/>
              </a:rPr>
              <a:t>for (vector&lt;int&gt;::</a:t>
            </a:r>
            <a:r>
              <a:rPr lang="en-US" altLang="zh-CN" sz="2000" dirty="0" err="1">
                <a:solidFill>
                  <a:schemeClr val="tx1"/>
                </a:solidFill>
                <a:latin typeface="Consolas" panose="020B0609020204030204" pitchFamily="49" charset="0"/>
              </a:rPr>
              <a:t>reverse_iterator</a:t>
            </a:r>
            <a:r>
              <a:rPr lang="en-US" altLang="zh-CN" sz="2000" dirty="0">
                <a:solidFill>
                  <a:schemeClr val="tx1"/>
                </a:solidFill>
                <a:latin typeface="Consolas" panose="020B0609020204030204" pitchFamily="49" charset="0"/>
              </a:rPr>
              <a:t> it = </a:t>
            </a:r>
            <a:r>
              <a:rPr lang="en-US" altLang="zh-CN" sz="2000" dirty="0" err="1">
                <a:solidFill>
                  <a:schemeClr val="tx1"/>
                </a:solidFill>
                <a:latin typeface="Consolas" panose="020B0609020204030204" pitchFamily="49" charset="0"/>
              </a:rPr>
              <a:t>arr.rbegin</a:t>
            </a:r>
            <a:r>
              <a:rPr lang="en-US" altLang="zh-CN" sz="2000" dirty="0">
                <a:solidFill>
                  <a:schemeClr val="tx1"/>
                </a:solidFill>
                <a:latin typeface="Consolas" panose="020B0609020204030204" pitchFamily="49" charset="0"/>
              </a:rPr>
              <a:t>(); it != </a:t>
            </a:r>
            <a:r>
              <a:rPr lang="en-US" altLang="zh-CN" sz="2000" dirty="0" err="1">
                <a:solidFill>
                  <a:schemeClr val="tx1"/>
                </a:solidFill>
                <a:latin typeface="Consolas" panose="020B0609020204030204" pitchFamily="49" charset="0"/>
              </a:rPr>
              <a:t>arr.rend</a:t>
            </a:r>
            <a:r>
              <a:rPr lang="en-US" altLang="zh-CN" sz="2000" dirty="0">
                <a:solidFill>
                  <a:schemeClr val="tx1"/>
                </a:solidFill>
                <a:latin typeface="Consolas" panose="020B0609020204030204" pitchFamily="49" charset="0"/>
              </a:rPr>
              <a:t>(); it++)</a:t>
            </a:r>
          </a:p>
          <a:p>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    </a:t>
            </a:r>
            <a:r>
              <a:rPr lang="en-US" altLang="zh-CN" sz="2000" dirty="0" err="1">
                <a:solidFill>
                  <a:schemeClr val="tx1"/>
                </a:solidFill>
                <a:latin typeface="Consolas" panose="020B0609020204030204" pitchFamily="49" charset="0"/>
              </a:rPr>
              <a:t>cout</a:t>
            </a:r>
            <a:r>
              <a:rPr lang="en-US" altLang="zh-CN" sz="2000" dirty="0">
                <a:solidFill>
                  <a:schemeClr val="tx1"/>
                </a:solidFill>
                <a:latin typeface="Consolas" panose="020B0609020204030204" pitchFamily="49" charset="0"/>
              </a:rPr>
              <a:t> &lt;&lt; *it &lt;&lt; </a:t>
            </a:r>
            <a:r>
              <a:rPr lang="en-US" altLang="zh-CN" sz="2000" dirty="0" err="1">
                <a:solidFill>
                  <a:schemeClr val="tx1"/>
                </a:solidFill>
                <a:latin typeface="Consolas" panose="020B0609020204030204" pitchFamily="49" charset="0"/>
              </a:rPr>
              <a:t>endl</a:t>
            </a:r>
            <a:r>
              <a:rPr lang="en-US" altLang="zh-CN" sz="2000" dirty="0">
                <a:solidFill>
                  <a:schemeClr val="tx1"/>
                </a:solidFill>
                <a:latin typeface="Consolas" panose="020B0609020204030204" pitchFamily="49" charset="0"/>
              </a:rPr>
              <a:t>;</a:t>
            </a:r>
          </a:p>
          <a:p>
            <a:r>
              <a:rPr lang="en-US" altLang="zh-CN" sz="2000" dirty="0">
                <a:solidFill>
                  <a:schemeClr val="tx1"/>
                </a:solidFill>
                <a:latin typeface="Consolas" panose="020B0609020204030204" pitchFamily="49" charset="0"/>
              </a:rPr>
              <a:t>}</a:t>
            </a:r>
            <a:endParaRPr lang="zh-CN" alt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426314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762ff26-f8b1-438f-866e-7a47b503583a"/>
  <p:tag name="COMMONDATA" val="eyJoZGlkIjoiM2FiZDIzMjBhYjY3YjcwYmIxYWI1NjM4YzVmYjEyMDMifQ=="/>
  <p:tag name="RESOURCE_RECORD_KEY" val="{&quot;12&quot;:[2500210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4">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6461</Words>
  <Application>Microsoft Office PowerPoint</Application>
  <PresentationFormat>宽屏</PresentationFormat>
  <Paragraphs>811</Paragraphs>
  <Slides>68</Slides>
  <Notes>41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68</vt:i4>
      </vt:variant>
    </vt:vector>
  </HeadingPairs>
  <TitlesOfParts>
    <vt:vector size="79" baseType="lpstr">
      <vt:lpstr>-apple-system</vt:lpstr>
      <vt:lpstr>Helvetica Neue</vt:lpstr>
      <vt:lpstr>等线</vt:lpstr>
      <vt:lpstr>宋体</vt:lpstr>
      <vt:lpstr>微软雅黑</vt:lpstr>
      <vt:lpstr>Arial</vt:lpstr>
      <vt:lpstr>Consolas</vt:lpstr>
      <vt:lpstr>Source Code Pro</vt:lpstr>
      <vt:lpstr>Times New Roman</vt:lpstr>
      <vt:lpstr>Office 主题​​</vt:lpstr>
      <vt:lpstr>1_Office 主题​​</vt:lpstr>
      <vt:lpstr>PowerPoint 演示文稿</vt:lpstr>
      <vt:lpstr>实验讲解</vt:lpstr>
      <vt:lpstr>CONTENT</vt:lpstr>
      <vt:lpstr>C++知识回顾</vt:lpstr>
      <vt:lpstr>STL</vt:lpstr>
      <vt:lpstr>STL vector</vt:lpstr>
      <vt:lpstr>STL vector</vt:lpstr>
      <vt:lpstr>STL vector</vt:lpstr>
      <vt:lpstr>STL vector</vt:lpstr>
      <vt:lpstr>STL vector</vt:lpstr>
      <vt:lpstr>STL vector</vt:lpstr>
      <vt:lpstr>STL vector</vt:lpstr>
      <vt:lpstr>STL vector</vt:lpstr>
      <vt:lpstr>STL vector</vt:lpstr>
      <vt:lpstr>STL vector</vt:lpstr>
      <vt:lpstr>STL vector</vt:lpstr>
      <vt:lpstr>STL vector</vt:lpstr>
      <vt:lpstr>STL vector</vt:lpstr>
      <vt:lpstr>STL vector</vt:lpstr>
      <vt:lpstr>STL vector</vt:lpstr>
      <vt:lpstr>STL vector</vt:lpstr>
      <vt:lpstr>STL的实例化</vt:lpstr>
      <vt:lpstr>STL</vt:lpstr>
      <vt:lpstr>STL 使用举例</vt:lpstr>
      <vt:lpstr>STL 使用举例</vt:lpstr>
      <vt:lpstr>STL 使用举例 (cont.)</vt:lpstr>
      <vt:lpstr>String</vt:lpstr>
      <vt:lpstr>String 常用成员方法与运算符</vt:lpstr>
      <vt:lpstr>Class</vt:lpstr>
      <vt:lpstr>Class</vt:lpstr>
      <vt:lpstr>Class</vt:lpstr>
      <vt:lpstr>Class</vt:lpstr>
      <vt:lpstr>继承</vt:lpstr>
      <vt:lpstr>继承</vt:lpstr>
      <vt:lpstr>继承</vt:lpstr>
      <vt:lpstr>继承</vt:lpstr>
      <vt:lpstr>继承</vt:lpstr>
      <vt:lpstr>虚函数和多态</vt:lpstr>
      <vt:lpstr>虚函数和多态</vt:lpstr>
      <vt:lpstr>虚函数和多态</vt:lpstr>
      <vt:lpstr>虚函数和多态</vt:lpstr>
      <vt:lpstr>类型转换</vt:lpstr>
      <vt:lpstr>static_cast</vt:lpstr>
      <vt:lpstr>类型转换举例</vt:lpstr>
      <vt:lpstr>dynamic_cast</vt:lpstr>
      <vt:lpstr>dynamic_cast</vt:lpstr>
      <vt:lpstr>dynamic_cast</vt:lpstr>
      <vt:lpstr>类型转换举例</vt:lpstr>
      <vt:lpstr>类型转换举例</vt:lpstr>
      <vt:lpstr>类型转换举例</vt:lpstr>
      <vt:lpstr>重载</vt:lpstr>
      <vt:lpstr>函数重载示例</vt:lpstr>
      <vt:lpstr>函数重载示例</vt:lpstr>
      <vt:lpstr>智能指针</vt:lpstr>
      <vt:lpstr>智能指针</vt:lpstr>
      <vt:lpstr>智能指针</vt:lpstr>
      <vt:lpstr>智能指针</vt:lpstr>
      <vt:lpstr>智能指针</vt:lpstr>
      <vt:lpstr>智能指针</vt:lpstr>
      <vt:lpstr>智能指针</vt:lpstr>
      <vt:lpstr>智能指针</vt:lpstr>
      <vt:lpstr>智能指针示例</vt:lpstr>
      <vt:lpstr>智能指针</vt:lpstr>
      <vt:lpstr>智能指针示例2</vt:lpstr>
      <vt:lpstr>智能指针示例2</vt:lpstr>
      <vt:lpstr>Auto</vt:lpstr>
      <vt:lpstr>Auto 常用技术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高校信息技术类专业 工程教育大规模创新与应用</dc:title>
  <dc:creator>Office</dc:creator>
  <cp:lastModifiedBy>Lenovo</cp:lastModifiedBy>
  <cp:revision>1146</cp:revision>
  <cp:lastPrinted>2019-05-18T07:59:00Z</cp:lastPrinted>
  <dcterms:created xsi:type="dcterms:W3CDTF">2019-04-17T01:14:00Z</dcterms:created>
  <dcterms:modified xsi:type="dcterms:W3CDTF">2025-03-19T07:40:18Z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25E922013E28400394B700ADE22010E3_12</vt:lpwstr>
  </property>
  <property fmtid="{D5CDD505-2E9C-101B-9397-08002B2CF9AE}" pid="3" name="KSOProductBuildVer">
    <vt:lpwstr>2052-12.1.0.18276</vt:lpwstr>
  </property>
</Properties>
</file>