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7"/>
  </p:notesMasterIdLst>
  <p:handoutMasterIdLst>
    <p:handoutMasterId r:id="rId58"/>
  </p:handoutMasterIdLst>
  <p:sldIdLst>
    <p:sldId id="483" r:id="rId2"/>
    <p:sldId id="463" r:id="rId3"/>
    <p:sldId id="464" r:id="rId4"/>
    <p:sldId id="465" r:id="rId5"/>
    <p:sldId id="5965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77" r:id="rId17"/>
    <p:sldId id="478" r:id="rId18"/>
    <p:sldId id="479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2688" r:id="rId32"/>
    <p:sldId id="2686" r:id="rId33"/>
    <p:sldId id="2690" r:id="rId34"/>
    <p:sldId id="2696" r:id="rId35"/>
    <p:sldId id="2695" r:id="rId36"/>
    <p:sldId id="2713" r:id="rId37"/>
    <p:sldId id="2621" r:id="rId38"/>
    <p:sldId id="2653" r:id="rId39"/>
    <p:sldId id="2652" r:id="rId40"/>
    <p:sldId id="2654" r:id="rId41"/>
    <p:sldId id="2655" r:id="rId42"/>
    <p:sldId id="2650" r:id="rId43"/>
    <p:sldId id="2656" r:id="rId44"/>
    <p:sldId id="2622" r:id="rId45"/>
    <p:sldId id="2623" r:id="rId46"/>
    <p:sldId id="2624" r:id="rId47"/>
    <p:sldId id="2625" r:id="rId48"/>
    <p:sldId id="2626" r:id="rId49"/>
    <p:sldId id="2627" r:id="rId50"/>
    <p:sldId id="2628" r:id="rId51"/>
    <p:sldId id="2629" r:id="rId52"/>
    <p:sldId id="2630" r:id="rId53"/>
    <p:sldId id="2631" r:id="rId54"/>
    <p:sldId id="2632" r:id="rId55"/>
    <p:sldId id="5964" r:id="rId56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65993" autoAdjust="0"/>
  </p:normalViewPr>
  <p:slideViewPr>
    <p:cSldViewPr snapToGrid="0" showGuides="1">
      <p:cViewPr varScale="1">
        <p:scale>
          <a:sx n="70" d="100"/>
          <a:sy n="70" d="100"/>
        </p:scale>
        <p:origin x="2004" y="7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4315C025-D137-45D8-9EE1-7D935C4AAEF1}"/>
    <pc:docChg chg="modSld">
      <pc:chgData name="Cheng Li" userId="993c76cd61c8fb8c" providerId="LiveId" clId="{4315C025-D137-45D8-9EE1-7D935C4AAEF1}" dt="2025-03-27T01:35:23.832" v="29" actId="20577"/>
      <pc:docMkLst>
        <pc:docMk/>
      </pc:docMkLst>
      <pc:sldChg chg="modSp mod">
        <pc:chgData name="Cheng Li" userId="993c76cd61c8fb8c" providerId="LiveId" clId="{4315C025-D137-45D8-9EE1-7D935C4AAEF1}" dt="2025-03-27T01:35:04.905" v="18" actId="404"/>
        <pc:sldMkLst>
          <pc:docMk/>
          <pc:sldMk cId="82017535" sldId="483"/>
        </pc:sldMkLst>
        <pc:spChg chg="mod">
          <ac:chgData name="Cheng Li" userId="993c76cd61c8fb8c" providerId="LiveId" clId="{4315C025-D137-45D8-9EE1-7D935C4AAEF1}" dt="2025-03-27T01:35:04.905" v="18" actId="404"/>
          <ac:spMkLst>
            <pc:docMk/>
            <pc:sldMk cId="82017535" sldId="483"/>
            <ac:spMk id="3" creationId="{9A01DE7A-16C4-45F2-BF5B-612E4F5A782C}"/>
          </ac:spMkLst>
        </pc:spChg>
        <pc:spChg chg="mod">
          <ac:chgData name="Cheng Li" userId="993c76cd61c8fb8c" providerId="LiveId" clId="{4315C025-D137-45D8-9EE1-7D935C4AAEF1}" dt="2025-03-27T01:34:05.024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4315C025-D137-45D8-9EE1-7D935C4AAEF1}" dt="2025-03-27T01:34:36.175" v="10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4315C025-D137-45D8-9EE1-7D935C4AAEF1}" dt="2025-03-27T01:35:23.832" v="29" actId="20577"/>
        <pc:sldMkLst>
          <pc:docMk/>
          <pc:sldMk cId="1218619173" sldId="5964"/>
        </pc:sldMkLst>
        <pc:spChg chg="mod">
          <ac:chgData name="Cheng Li" userId="993c76cd61c8fb8c" providerId="LiveId" clId="{4315C025-D137-45D8-9EE1-7D935C4AAEF1}" dt="2025-03-27T01:35:15.291" v="1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4315C025-D137-45D8-9EE1-7D935C4AAEF1}" dt="2025-03-27T01:35:23.832" v="29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F5CCD3-EA87-42BD-ADE6-768A381E4620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766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38032-8F84-46AC-894C-C9DD80AAFF32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1825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38032-8F84-46AC-894C-C9DD80AAFF32}" type="slidenum">
              <a:rPr lang="zh-CN" altLang="en-US" sz="1200"/>
              <a:pPr/>
              <a:t>17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604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6CE2122-1E62-4424-9453-5057F5F54D64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常量传播 值范围传播</a:t>
            </a:r>
            <a:r>
              <a:rPr lang="en-US" altLang="zh-CN" dirty="0"/>
              <a:t>[3] </a:t>
            </a:r>
            <a:r>
              <a:rPr lang="zh-CN" altLang="en-US" dirty="0"/>
              <a:t>稀疏条件常数传播 死代码消除 全局值编号 部分冗余消除 强度减少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820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9B0357B-DFAC-4E68-9776-ED307F9E0529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842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08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LLVM </a:t>
            </a:r>
            <a:r>
              <a:rPr lang="zh-CN" altLang="en-US" dirty="0"/>
              <a:t>的出现正是为了解决编译器代码重用的问题，与传统编译器最大的差别是，它不仅仅是</a:t>
            </a:r>
            <a:r>
              <a:rPr lang="en-US" altLang="zh-CN" dirty="0"/>
              <a:t>Compiler Collection</a:t>
            </a:r>
            <a:r>
              <a:rPr lang="zh-CN" altLang="en-US" dirty="0"/>
              <a:t>，也是</a:t>
            </a:r>
            <a:r>
              <a:rPr lang="en-US" altLang="zh-CN" dirty="0"/>
              <a:t>Libraries Collection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79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LLVM </a:t>
            </a:r>
            <a:r>
              <a:rPr lang="zh-CN" altLang="en-US" dirty="0"/>
              <a:t>把很多编译器需要的功能以可调用的模块形式实现出来并包装成库，供其他编译器实现者可以根据自己的需要选择使用或者扩展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5689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All of Apple’s operating systems, iOS, macOS, </a:t>
            </a:r>
            <a:r>
              <a:rPr lang="en-US" altLang="zh-CN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tvOS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watchOS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are built with LLVM technologies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12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798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定义了一台计算机可以执行的所有指令的集合，每条指令规定了计算机执行什么操作，所处理的操作数存放的地址空间以及操作数类型。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规定的内容包括数据类型及格式，指令格式，寻址方式和可访问地址空间的大小，程序可访问的寄存器个数、位数和编号，控制寄存器的定义，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空间的编制方式，中断结构，机器工作状态的定义和切换，输入输出结构和数据传送方式，存储保护方式等。因此，可以看出，指令集体系结构是指软件能够感知到的部分，也称软件可见部分。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VLIW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 long instruction word, 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使用指令集并行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657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概念：</a:t>
            </a:r>
            <a:r>
              <a:rPr lang="zh-CN" altLang="en-US" sz="1800" dirty="0"/>
              <a:t>为了避开 </a:t>
            </a:r>
            <a:r>
              <a:rPr lang="en-US" altLang="zh-CN" sz="1800" dirty="0"/>
              <a:t>LLVM </a:t>
            </a:r>
            <a:r>
              <a:rPr lang="zh-CN" altLang="en-US" sz="1800" dirty="0"/>
              <a:t>复杂繁琐的工业级 </a:t>
            </a:r>
            <a:r>
              <a:rPr lang="en-US" altLang="zh-CN" sz="1800" dirty="0"/>
              <a:t>IR </a:t>
            </a:r>
            <a:r>
              <a:rPr lang="zh-CN" altLang="en-US" sz="1800" dirty="0"/>
              <a:t>设计，让学生理解 </a:t>
            </a:r>
            <a:r>
              <a:rPr lang="en-US" altLang="zh-CN" sz="1800" dirty="0"/>
              <a:t>IR </a:t>
            </a:r>
            <a:r>
              <a:rPr lang="zh-CN" altLang="en-US" sz="1800" dirty="0"/>
              <a:t>内部结构，本教材从</a:t>
            </a:r>
            <a:r>
              <a:rPr lang="en-US" altLang="zh-CN" sz="1800" dirty="0">
                <a:solidFill>
                  <a:srgbClr val="C00000"/>
                </a:solidFill>
              </a:rPr>
              <a:t>LLVM IR </a:t>
            </a:r>
            <a:r>
              <a:rPr lang="zh-CN" altLang="en-US" sz="1800" dirty="0"/>
              <a:t>中裁剪出了适用于教学的精简的</a:t>
            </a:r>
            <a:r>
              <a:rPr lang="en-US" altLang="zh-CN" sz="1800" dirty="0">
                <a:solidFill>
                  <a:srgbClr val="C00000"/>
                </a:solidFill>
              </a:rPr>
              <a:t>IR</a:t>
            </a:r>
            <a:r>
              <a:rPr lang="zh-CN" altLang="en-US" sz="1800" dirty="0">
                <a:solidFill>
                  <a:srgbClr val="C00000"/>
                </a:solidFill>
              </a:rPr>
              <a:t>子集</a:t>
            </a:r>
            <a:r>
              <a:rPr lang="zh-CN" altLang="en-US" sz="1800" dirty="0"/>
              <a:t>，并将其命名为</a:t>
            </a:r>
            <a:r>
              <a:rPr lang="en-US" altLang="zh-CN" sz="1800" dirty="0" err="1">
                <a:solidFill>
                  <a:srgbClr val="C00000"/>
                </a:solidFill>
              </a:rPr>
              <a:t>LightIR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indent="266700"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 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中最顶层的结构（包含了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LLVM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，），每个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Cminus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程序对应了一个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GlobalVariable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域，其中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GlobalVariable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域内包含了这个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Cminus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程序中的所有全局变量的声明及初始化信息，而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域记录了此程序中所有的函数定义与声明，其中至少包含一个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22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由头部与函数体组成。函数头部包括返回值类型，函数名，与参数表。函数体由多个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19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是指程序顺序执行的语句序列，只有一个入口和一个出口。基本块由若干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构成。（注：一个基本块只有一条终止指令：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Br/Ret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843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：包含了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 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中裁剪出来的所有指令种类，接下来将详细介绍每种指令。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543C0-C65B-C54E-A8E3-E165236D7AFF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889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icmp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sgt</a:t>
            </a:r>
            <a:r>
              <a:rPr lang="en-US" altLang="zh-CN" sz="1200" dirty="0"/>
              <a:t> </a:t>
            </a:r>
            <a:r>
              <a:rPr lang="zh-CN" altLang="en-US" sz="1200" dirty="0"/>
              <a:t>是有符号的大于</a:t>
            </a:r>
            <a:endParaRPr lang="en-US" altLang="zh-CN" sz="1200" dirty="0"/>
          </a:p>
          <a:p>
            <a:r>
              <a:rPr lang="en-US" altLang="zh-CN" sz="1200" dirty="0"/>
              <a:t>i1</a:t>
            </a:r>
            <a:r>
              <a:rPr lang="zh-CN" altLang="en-US" sz="1200" dirty="0"/>
              <a:t>是</a:t>
            </a:r>
            <a:r>
              <a:rPr lang="en-US" altLang="zh-CN" sz="1200" dirty="0"/>
              <a:t>1</a:t>
            </a:r>
            <a:r>
              <a:rPr lang="zh-CN" altLang="en-US" sz="1200" dirty="0"/>
              <a:t>位宽整数</a:t>
            </a:r>
            <a:endParaRPr lang="en-US" altLang="zh-CN" sz="1200" dirty="0"/>
          </a:p>
          <a:p>
            <a:r>
              <a:rPr lang="en-US" altLang="zh-CN" sz="1200" dirty="0" err="1"/>
              <a:t>nsw</a:t>
            </a:r>
            <a:r>
              <a:rPr lang="zh-CN" altLang="en-US" sz="1200" dirty="0"/>
              <a:t>是不考虑溢出的</a:t>
            </a:r>
            <a:r>
              <a:rPr lang="en-US" altLang="zh-CN" sz="1200" dirty="0"/>
              <a:t>not signed wrap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14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%struct = { i32, i32 }* @mystruct</a:t>
            </a:r>
          </a:p>
          <a:p>
            <a:pPr algn="l"/>
            <a:r>
              <a:rPr 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getelementptr</a:t>
            </a:r>
            <a:r>
              <a:rPr lang="en-US" b="0" i="0" dirty="0">
                <a:solidFill>
                  <a:srgbClr val="383A42"/>
                </a:solidFill>
                <a:effectLst/>
                <a:latin typeface="Courier New" panose="02070309020205020404" pitchFamily="49" charset="0"/>
              </a:rPr>
              <a:t> inbounds { i32, i32 }, { i32, i32 }* %struct, i32 0, i32 1</a:t>
            </a:r>
          </a:p>
          <a:p>
            <a:pPr algn="l"/>
            <a:endParaRPr lang="en-US" b="0" i="0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在这个例子中，</a:t>
            </a:r>
            <a:r>
              <a:rPr lang="en-US" altLang="zh-CN" dirty="0"/>
              <a:t>%struct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是一个指向含有两个 </a:t>
            </a:r>
            <a:r>
              <a:rPr lang="en-US" altLang="zh-CN" dirty="0"/>
              <a:t>i32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类型字段的结构体的指针，</a:t>
            </a:r>
            <a:r>
              <a:rPr lang="en-US" altLang="zh-CN" dirty="0" err="1"/>
              <a:t>getelementptr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用于获取第二个字段的地址（索引为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）。</a:t>
            </a:r>
            <a:endParaRPr lang="en-US" b="0" i="0" dirty="0">
              <a:solidFill>
                <a:srgbClr val="383A42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89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D05CB9-A49F-4055-9F53-343255F46074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481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C3FBC8-F111-490E-8A79-CB1D761E7088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12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EFE598-C647-42B9-B9BB-14303EC5FCE7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抽象语法树</a:t>
            </a:r>
          </a:p>
        </p:txBody>
      </p:sp>
    </p:spTree>
    <p:extLst>
      <p:ext uri="{BB962C8B-B14F-4D97-AF65-F5344CB8AC3E}">
        <p14:creationId xmlns:p14="http://schemas.microsoft.com/office/powerpoint/2010/main" val="345659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EFE598-C647-42B9-B9BB-14303EC5FCE7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460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EFE598-C647-42B9-B9BB-14303EC5FCE7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抽象语法树</a:t>
            </a:r>
          </a:p>
        </p:txBody>
      </p:sp>
    </p:spTree>
    <p:extLst>
      <p:ext uri="{BB962C8B-B14F-4D97-AF65-F5344CB8AC3E}">
        <p14:creationId xmlns:p14="http://schemas.microsoft.com/office/powerpoint/2010/main" val="2629363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9E104E4-DB97-42E8-80F4-8EC8D0182A44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82947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205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8913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9E233C-B703-41E4-848E-597063E66A32}" type="slidenum">
              <a:rPr lang="zh-CN" altLang="en-US" sz="1200"/>
              <a:pPr/>
              <a:t>14</a:t>
            </a:fld>
            <a:endParaRPr lang="en-US" altLang="zh-CN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64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0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DM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MIPS-3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324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554398" y="2164527"/>
            <a:ext cx="9083191" cy="1716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中间代码表示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Intermediate Representation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语法树是一种图形化的中间表示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图形表示</a:t>
            </a:r>
            <a:endParaRPr lang="en-US" dirty="0"/>
          </a:p>
        </p:txBody>
      </p:sp>
      <p:grpSp>
        <p:nvGrpSpPr>
          <p:cNvPr id="6149" name="Group 51"/>
          <p:cNvGrpSpPr>
            <a:grpSpLocks/>
          </p:cNvGrpSpPr>
          <p:nvPr/>
        </p:nvGrpSpPr>
        <p:grpSpPr bwMode="auto">
          <a:xfrm>
            <a:off x="1752600" y="2806700"/>
            <a:ext cx="7162800" cy="3683000"/>
            <a:chOff x="144" y="2064"/>
            <a:chExt cx="4512" cy="2320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926" y="2064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642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540" y="235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 flipH="1">
              <a:off x="915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1362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H="1">
              <a:off x="1091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2448" y="2990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855" y="2761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214" y="2783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2059" y="2989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787" y="2590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1480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1115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702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1244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1104" y="3168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90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913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634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834" y="3017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592" y="302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144" y="3024"/>
              <a:ext cx="100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642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Rectangle 46"/>
            <p:cNvSpPr>
              <a:spLocks noChangeArrowheads="1"/>
            </p:cNvSpPr>
            <p:nvPr/>
          </p:nvSpPr>
          <p:spPr bwMode="auto">
            <a:xfrm>
              <a:off x="672" y="3600"/>
              <a:ext cx="12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/>
                <a:t>(</a:t>
              </a:r>
              <a:r>
                <a:rPr lang="en-US" altLang="zh-CN" sz="2800" dirty="0"/>
                <a:t>a) </a:t>
              </a:r>
              <a:r>
                <a:rPr lang="zh-CN" altLang="en-US" sz="2800" dirty="0"/>
                <a:t>语法树</a:t>
              </a:r>
            </a:p>
          </p:txBody>
        </p:sp>
        <p:sp>
          <p:nvSpPr>
            <p:cNvPr id="6174" name="Rectangle 48"/>
            <p:cNvSpPr>
              <a:spLocks noChangeArrowheads="1"/>
            </p:cNvSpPr>
            <p:nvPr/>
          </p:nvSpPr>
          <p:spPr bwMode="auto">
            <a:xfrm>
              <a:off x="1296" y="4096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dirty="0"/>
                <a:t> </a:t>
              </a:r>
              <a:r>
                <a:rPr lang="en-US" altLang="zh-CN" sz="2800" dirty="0"/>
                <a:t>a = (</a:t>
              </a:r>
              <a:r>
                <a:rPr lang="en-US" altLang="zh-CN" sz="2800" dirty="0">
                  <a:sym typeface="Symbol" panose="05050102010706020507" pitchFamily="18" charset="2"/>
                </a:rPr>
                <a:t></a:t>
              </a:r>
              <a:r>
                <a:rPr lang="en-US" altLang="zh-CN" sz="2800" dirty="0"/>
                <a:t>b + </a:t>
              </a:r>
              <a:r>
                <a:rPr lang="en-US" altLang="zh-CN" sz="2800" dirty="0" err="1"/>
                <a:t>c</a:t>
              </a:r>
              <a:r>
                <a:rPr lang="en-US" altLang="zh-CN" sz="2800" dirty="0" err="1"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/>
                <a:t>d</a:t>
              </a:r>
              <a:r>
                <a:rPr lang="en-US" altLang="zh-CN" sz="2800" dirty="0"/>
                <a:t>) + </a:t>
              </a:r>
              <a:r>
                <a:rPr lang="en-US" altLang="zh-CN" sz="2800" dirty="0" err="1"/>
                <a:t>c</a:t>
              </a:r>
              <a:r>
                <a:rPr lang="en-US" altLang="zh-CN" sz="2800" dirty="0" err="1"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/>
                <a:t>d</a:t>
              </a:r>
              <a:r>
                <a:rPr lang="zh-CN" altLang="en-US" sz="2800" dirty="0"/>
                <a:t>的图形表示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4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语法树是一种图形化的中间表示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图形表示</a:t>
            </a:r>
            <a:endParaRPr lang="en-US" dirty="0"/>
          </a:p>
        </p:txBody>
      </p:sp>
      <p:grpSp>
        <p:nvGrpSpPr>
          <p:cNvPr id="6149" name="Group 51"/>
          <p:cNvGrpSpPr>
            <a:grpSpLocks/>
          </p:cNvGrpSpPr>
          <p:nvPr/>
        </p:nvGrpSpPr>
        <p:grpSpPr bwMode="auto">
          <a:xfrm>
            <a:off x="1752600" y="2806700"/>
            <a:ext cx="7162800" cy="3683000"/>
            <a:chOff x="144" y="2064"/>
            <a:chExt cx="4512" cy="2320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926" y="2064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642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540" y="235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 flipH="1">
              <a:off x="915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1362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H="1">
              <a:off x="1091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2448" y="2990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855" y="2761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214" y="2783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2059" y="2989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787" y="2590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1480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1115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702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1244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1104" y="3168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90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913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634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834" y="3017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592" y="302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144" y="3024"/>
              <a:ext cx="100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642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Rectangle 46"/>
            <p:cNvSpPr>
              <a:spLocks noChangeArrowheads="1"/>
            </p:cNvSpPr>
            <p:nvPr/>
          </p:nvSpPr>
          <p:spPr bwMode="auto">
            <a:xfrm>
              <a:off x="672" y="3600"/>
              <a:ext cx="12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/>
                <a:t>(</a:t>
              </a:r>
              <a:r>
                <a:rPr lang="en-US" altLang="zh-CN" sz="2800" dirty="0"/>
                <a:t>a) </a:t>
              </a:r>
              <a:r>
                <a:rPr lang="zh-CN" altLang="en-US" sz="2800" dirty="0"/>
                <a:t>语法树</a:t>
              </a:r>
            </a:p>
          </p:txBody>
        </p:sp>
        <p:sp>
          <p:nvSpPr>
            <p:cNvPr id="6174" name="Rectangle 48"/>
            <p:cNvSpPr>
              <a:spLocks noChangeArrowheads="1"/>
            </p:cNvSpPr>
            <p:nvPr/>
          </p:nvSpPr>
          <p:spPr bwMode="auto">
            <a:xfrm>
              <a:off x="1296" y="4096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dirty="0"/>
                <a:t> </a:t>
              </a:r>
              <a:r>
                <a:rPr lang="en-US" altLang="zh-CN" sz="2800" dirty="0"/>
                <a:t>a = (</a:t>
              </a:r>
              <a:r>
                <a:rPr lang="en-US" altLang="zh-CN" sz="2800" dirty="0">
                  <a:sym typeface="Symbol" panose="05050102010706020507" pitchFamily="18" charset="2"/>
                </a:rPr>
                <a:t></a:t>
              </a:r>
              <a:r>
                <a:rPr lang="en-US" altLang="zh-CN" sz="2800" dirty="0"/>
                <a:t>b + 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c</a:t>
              </a:r>
              <a:r>
                <a:rPr lang="en-US" altLang="zh-CN" sz="2800" dirty="0" err="1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d</a:t>
              </a:r>
              <a:r>
                <a:rPr lang="en-US" altLang="zh-CN" sz="2800" dirty="0"/>
                <a:t>) + 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c</a:t>
              </a:r>
              <a:r>
                <a:rPr lang="en-US" altLang="zh-CN" sz="2800" dirty="0" err="1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d</a:t>
              </a:r>
              <a:r>
                <a:rPr lang="zh-CN" altLang="en-US" sz="2800" dirty="0"/>
                <a:t>的图形表示</a:t>
              </a:r>
            </a:p>
          </p:txBody>
        </p:sp>
      </p:grpSp>
      <p:sp>
        <p:nvSpPr>
          <p:cNvPr id="50" name="圆角矩形标注 49"/>
          <p:cNvSpPr/>
          <p:nvPr/>
        </p:nvSpPr>
        <p:spPr>
          <a:xfrm>
            <a:off x="6248400" y="3188335"/>
            <a:ext cx="1790652" cy="830262"/>
          </a:xfrm>
          <a:prstGeom prst="wedgeRoundRectCallout">
            <a:avLst>
              <a:gd name="adj1" fmla="val -61583"/>
              <a:gd name="adj2" fmla="val 8944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c*d</a:t>
            </a:r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是公共子表达式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35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语法树是一种图形化的中间表示</a:t>
            </a:r>
          </a:p>
          <a:p>
            <a:r>
              <a:rPr lang="zh-CN" altLang="en-US" b="1" dirty="0"/>
              <a:t>有向无环图</a:t>
            </a:r>
            <a:r>
              <a:rPr lang="en-US" altLang="zh-CN" b="1" dirty="0"/>
              <a:t>(Directed Acyclic Graph, DAG)</a:t>
            </a:r>
            <a:r>
              <a:rPr lang="zh-CN" altLang="en-US" b="1" dirty="0">
                <a:latin typeface="宋体" panose="02010600030101010101" pitchFamily="2" charset="-122"/>
              </a:rPr>
              <a:t>也是一种中间表示  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图形表示</a:t>
            </a:r>
            <a:endParaRPr lang="en-US" dirty="0"/>
          </a:p>
        </p:txBody>
      </p:sp>
      <p:grpSp>
        <p:nvGrpSpPr>
          <p:cNvPr id="6148" name="Group 52"/>
          <p:cNvGrpSpPr>
            <a:grpSpLocks/>
          </p:cNvGrpSpPr>
          <p:nvPr/>
        </p:nvGrpSpPr>
        <p:grpSpPr bwMode="auto">
          <a:xfrm>
            <a:off x="6858000" y="2806701"/>
            <a:ext cx="3048000" cy="2913063"/>
            <a:chOff x="3360" y="2064"/>
            <a:chExt cx="1920" cy="1835"/>
          </a:xfrm>
        </p:grpSpPr>
        <p:sp>
          <p:nvSpPr>
            <p:cNvPr id="6175" name="Rectangle 28"/>
            <p:cNvSpPr>
              <a:spLocks noChangeArrowheads="1"/>
            </p:cNvSpPr>
            <p:nvPr/>
          </p:nvSpPr>
          <p:spPr bwMode="auto">
            <a:xfrm>
              <a:off x="4115" y="2064"/>
              <a:ext cx="7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6176" name="Rectangle 29"/>
            <p:cNvSpPr>
              <a:spLocks noChangeArrowheads="1"/>
            </p:cNvSpPr>
            <p:nvPr/>
          </p:nvSpPr>
          <p:spPr bwMode="auto">
            <a:xfrm>
              <a:off x="3831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6177" name="Rectangle 30"/>
            <p:cNvSpPr>
              <a:spLocks noChangeArrowheads="1"/>
            </p:cNvSpPr>
            <p:nvPr/>
          </p:nvSpPr>
          <p:spPr bwMode="auto">
            <a:xfrm>
              <a:off x="4729" y="2352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78" name="Line 31"/>
            <p:cNvSpPr>
              <a:spLocks noChangeShapeType="1"/>
            </p:cNvSpPr>
            <p:nvPr/>
          </p:nvSpPr>
          <p:spPr bwMode="auto">
            <a:xfrm flipH="1">
              <a:off x="4104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2"/>
            <p:cNvSpPr>
              <a:spLocks noChangeShapeType="1"/>
            </p:cNvSpPr>
            <p:nvPr/>
          </p:nvSpPr>
          <p:spPr bwMode="auto">
            <a:xfrm>
              <a:off x="4551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3"/>
            <p:cNvSpPr>
              <a:spLocks noChangeShapeType="1"/>
            </p:cNvSpPr>
            <p:nvPr/>
          </p:nvSpPr>
          <p:spPr bwMode="auto">
            <a:xfrm flipH="1">
              <a:off x="4280" y="2589"/>
              <a:ext cx="510" cy="28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81" name="Rectangle 34"/>
            <p:cNvSpPr>
              <a:spLocks noChangeArrowheads="1"/>
            </p:cNvSpPr>
            <p:nvPr/>
          </p:nvSpPr>
          <p:spPr bwMode="auto">
            <a:xfrm>
              <a:off x="4044" y="2761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82" name="Line 35"/>
            <p:cNvSpPr>
              <a:spLocks noChangeShapeType="1"/>
            </p:cNvSpPr>
            <p:nvPr/>
          </p:nvSpPr>
          <p:spPr bwMode="auto">
            <a:xfrm>
              <a:off x="4669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6"/>
            <p:cNvSpPr>
              <a:spLocks noChangeShapeType="1"/>
            </p:cNvSpPr>
            <p:nvPr/>
          </p:nvSpPr>
          <p:spPr bwMode="auto">
            <a:xfrm>
              <a:off x="4304" y="2969"/>
              <a:ext cx="214" cy="11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7"/>
            <p:cNvSpPr>
              <a:spLocks noChangeShapeType="1"/>
            </p:cNvSpPr>
            <p:nvPr/>
          </p:nvSpPr>
          <p:spPr bwMode="auto">
            <a:xfrm flipH="1">
              <a:off x="3891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Rectangle 38"/>
            <p:cNvSpPr>
              <a:spLocks noChangeArrowheads="1"/>
            </p:cNvSpPr>
            <p:nvPr/>
          </p:nvSpPr>
          <p:spPr bwMode="auto">
            <a:xfrm>
              <a:off x="4433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186" name="Line 39"/>
            <p:cNvSpPr>
              <a:spLocks noChangeShapeType="1"/>
            </p:cNvSpPr>
            <p:nvPr/>
          </p:nvSpPr>
          <p:spPr bwMode="auto">
            <a:xfrm flipH="1">
              <a:off x="4304" y="317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Rectangle 40"/>
            <p:cNvSpPr>
              <a:spLocks noChangeArrowheads="1"/>
            </p:cNvSpPr>
            <p:nvPr/>
          </p:nvSpPr>
          <p:spPr bwMode="auto">
            <a:xfrm>
              <a:off x="3679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6188" name="Rectangle 41"/>
            <p:cNvSpPr>
              <a:spLocks noChangeArrowheads="1"/>
            </p:cNvSpPr>
            <p:nvPr/>
          </p:nvSpPr>
          <p:spPr bwMode="auto">
            <a:xfrm>
              <a:off x="4102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6189" name="Rectangle 42"/>
            <p:cNvSpPr>
              <a:spLocks noChangeArrowheads="1"/>
            </p:cNvSpPr>
            <p:nvPr/>
          </p:nvSpPr>
          <p:spPr bwMode="auto">
            <a:xfrm>
              <a:off x="4823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 dirty="0">
                  <a:solidFill>
                    <a:srgbClr val="0000FF"/>
                  </a:solidFill>
                </a:rPr>
                <a:t>d</a:t>
              </a:r>
            </a:p>
          </p:txBody>
        </p:sp>
        <p:sp>
          <p:nvSpPr>
            <p:cNvPr id="6190" name="Rectangle 43"/>
            <p:cNvSpPr>
              <a:spLocks noChangeArrowheads="1"/>
            </p:cNvSpPr>
            <p:nvPr/>
          </p:nvSpPr>
          <p:spPr bwMode="auto">
            <a:xfrm>
              <a:off x="3360" y="3039"/>
              <a:ext cx="8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6191" name="Line 44"/>
            <p:cNvSpPr>
              <a:spLocks noChangeShapeType="1"/>
            </p:cNvSpPr>
            <p:nvPr/>
          </p:nvSpPr>
          <p:spPr bwMode="auto">
            <a:xfrm>
              <a:off x="3831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45"/>
            <p:cNvSpPr>
              <a:spLocks/>
            </p:cNvSpPr>
            <p:nvPr/>
          </p:nvSpPr>
          <p:spPr bwMode="auto">
            <a:xfrm>
              <a:off x="4705" y="2587"/>
              <a:ext cx="575" cy="525"/>
            </a:xfrm>
            <a:custGeom>
              <a:avLst/>
              <a:gdLst>
                <a:gd name="T0" fmla="*/ 132 w 730"/>
                <a:gd name="T1" fmla="*/ 0 h 766"/>
                <a:gd name="T2" fmla="*/ 260 w 730"/>
                <a:gd name="T3" fmla="*/ 63 h 766"/>
                <a:gd name="T4" fmla="*/ 260 w 730"/>
                <a:gd name="T5" fmla="*/ 119 h 766"/>
                <a:gd name="T6" fmla="*/ 167 w 730"/>
                <a:gd name="T7" fmla="*/ 152 h 766"/>
                <a:gd name="T8" fmla="*/ 0 w 730"/>
                <a:gd name="T9" fmla="*/ 169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Rectangle 47"/>
            <p:cNvSpPr>
              <a:spLocks noChangeArrowheads="1"/>
            </p:cNvSpPr>
            <p:nvPr/>
          </p:nvSpPr>
          <p:spPr bwMode="auto">
            <a:xfrm>
              <a:off x="3997" y="3580"/>
              <a:ext cx="1015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(</a:t>
              </a:r>
              <a:r>
                <a:rPr lang="en-US" altLang="zh-CN" sz="2800"/>
                <a:t>b) DAG</a:t>
              </a:r>
            </a:p>
          </p:txBody>
        </p:sp>
      </p:grpSp>
      <p:grpSp>
        <p:nvGrpSpPr>
          <p:cNvPr id="6149" name="Group 51"/>
          <p:cNvGrpSpPr>
            <a:grpSpLocks/>
          </p:cNvGrpSpPr>
          <p:nvPr/>
        </p:nvGrpSpPr>
        <p:grpSpPr bwMode="auto">
          <a:xfrm>
            <a:off x="1752600" y="2806700"/>
            <a:ext cx="7162800" cy="3683000"/>
            <a:chOff x="144" y="2064"/>
            <a:chExt cx="4512" cy="2320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926" y="2064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642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540" y="235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 flipH="1">
              <a:off x="915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9"/>
            <p:cNvSpPr>
              <a:spLocks noChangeShapeType="1"/>
            </p:cNvSpPr>
            <p:nvPr/>
          </p:nvSpPr>
          <p:spPr bwMode="auto">
            <a:xfrm>
              <a:off x="1362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H="1">
              <a:off x="1091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2448" y="2990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855" y="2761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214" y="2783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2059" y="2989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787" y="2590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1480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1115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 flipH="1">
              <a:off x="702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1244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1104" y="3168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90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913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6168" name="Rectangle 23"/>
            <p:cNvSpPr>
              <a:spLocks noChangeArrowheads="1"/>
            </p:cNvSpPr>
            <p:nvPr/>
          </p:nvSpPr>
          <p:spPr bwMode="auto">
            <a:xfrm>
              <a:off x="1634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6169" name="Rectangle 24"/>
            <p:cNvSpPr>
              <a:spLocks noChangeArrowheads="1"/>
            </p:cNvSpPr>
            <p:nvPr/>
          </p:nvSpPr>
          <p:spPr bwMode="auto">
            <a:xfrm>
              <a:off x="1834" y="3017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6170" name="Rectangle 25"/>
            <p:cNvSpPr>
              <a:spLocks noChangeArrowheads="1"/>
            </p:cNvSpPr>
            <p:nvPr/>
          </p:nvSpPr>
          <p:spPr bwMode="auto">
            <a:xfrm>
              <a:off x="2592" y="302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6171" name="Rectangle 26"/>
            <p:cNvSpPr>
              <a:spLocks noChangeArrowheads="1"/>
            </p:cNvSpPr>
            <p:nvPr/>
          </p:nvSpPr>
          <p:spPr bwMode="auto">
            <a:xfrm>
              <a:off x="144" y="3024"/>
              <a:ext cx="100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642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Rectangle 46"/>
            <p:cNvSpPr>
              <a:spLocks noChangeArrowheads="1"/>
            </p:cNvSpPr>
            <p:nvPr/>
          </p:nvSpPr>
          <p:spPr bwMode="auto">
            <a:xfrm>
              <a:off x="672" y="3600"/>
              <a:ext cx="12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 dirty="0"/>
                <a:t>(</a:t>
              </a:r>
              <a:r>
                <a:rPr lang="en-US" altLang="zh-CN" sz="2800" dirty="0"/>
                <a:t>a) </a:t>
              </a:r>
              <a:r>
                <a:rPr lang="zh-CN" altLang="en-US" sz="2800" dirty="0"/>
                <a:t>语法树</a:t>
              </a:r>
            </a:p>
          </p:txBody>
        </p:sp>
        <p:sp>
          <p:nvSpPr>
            <p:cNvPr id="6174" name="Rectangle 48"/>
            <p:cNvSpPr>
              <a:spLocks noChangeArrowheads="1"/>
            </p:cNvSpPr>
            <p:nvPr/>
          </p:nvSpPr>
          <p:spPr bwMode="auto">
            <a:xfrm>
              <a:off x="1296" y="4096"/>
              <a:ext cx="3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dirty="0"/>
                <a:t> </a:t>
              </a:r>
              <a:r>
                <a:rPr lang="en-US" altLang="zh-CN" sz="2800" dirty="0"/>
                <a:t>a = (</a:t>
              </a:r>
              <a:r>
                <a:rPr lang="en-US" altLang="zh-CN" sz="2800" dirty="0">
                  <a:sym typeface="Symbol" panose="05050102010706020507" pitchFamily="18" charset="2"/>
                </a:rPr>
                <a:t></a:t>
              </a:r>
              <a:r>
                <a:rPr lang="en-US" altLang="zh-CN" sz="2800" dirty="0"/>
                <a:t>b + 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c</a:t>
              </a:r>
              <a:r>
                <a:rPr lang="en-US" altLang="zh-CN" sz="2800" dirty="0" err="1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d</a:t>
              </a:r>
              <a:r>
                <a:rPr lang="en-US" altLang="zh-CN" sz="2800" dirty="0"/>
                <a:t>) + 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c</a:t>
              </a:r>
              <a:r>
                <a:rPr lang="en-US" altLang="zh-CN" sz="2800" dirty="0" err="1">
                  <a:solidFill>
                    <a:srgbClr val="0000FF"/>
                  </a:solidFill>
                  <a:sym typeface="Symbol" panose="05050102010706020507" pitchFamily="18" charset="2"/>
                </a:rPr>
                <a:t></a:t>
              </a:r>
              <a:r>
                <a:rPr lang="en-US" altLang="zh-CN" sz="2800" dirty="0" err="1">
                  <a:solidFill>
                    <a:srgbClr val="0000FF"/>
                  </a:solidFill>
                </a:rPr>
                <a:t>d</a:t>
              </a:r>
              <a:r>
                <a:rPr lang="zh-CN" altLang="en-US" sz="2800" dirty="0"/>
                <a:t>的图形表示</a:t>
              </a:r>
            </a:p>
          </p:txBody>
        </p:sp>
      </p:grpSp>
      <p:sp>
        <p:nvSpPr>
          <p:cNvPr id="51" name="圆角矩形标注 50"/>
          <p:cNvSpPr/>
          <p:nvPr/>
        </p:nvSpPr>
        <p:spPr>
          <a:xfrm>
            <a:off x="5218211" y="2941413"/>
            <a:ext cx="2045471" cy="1132339"/>
          </a:xfrm>
          <a:prstGeom prst="wedgeRoundRectCallout">
            <a:avLst>
              <a:gd name="adj1" fmla="val 112259"/>
              <a:gd name="adj2" fmla="val 5937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中的一个结点</a:t>
            </a:r>
            <a:r>
              <a:rPr lang="en-US" altLang="zh-CN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可能有多个父结点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2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4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zh-CN" altLang="en-US" b="1" dirty="0"/>
              <a:t>三地址代码 </a:t>
            </a:r>
            <a:r>
              <a:rPr lang="en-US" altLang="zh-CN" b="1" dirty="0"/>
              <a:t>(Three-Address </a:t>
            </a:r>
            <a:r>
              <a:rPr lang="en-US" altLang="zh-CN" dirty="0"/>
              <a:t>C</a:t>
            </a:r>
            <a:r>
              <a:rPr lang="en-US" altLang="zh-CN" b="1" dirty="0"/>
              <a:t>ode</a:t>
            </a:r>
            <a:r>
              <a:rPr lang="zh-CN" altLang="en-US" b="1" dirty="0"/>
              <a:t>，</a:t>
            </a:r>
            <a:r>
              <a:rPr lang="en-US" altLang="zh-CN" b="1" dirty="0"/>
              <a:t>TAC)</a:t>
            </a:r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/>
              <a:t>             </a:t>
            </a:r>
            <a:r>
              <a:rPr lang="zh-CN" altLang="en-US" b="1" dirty="0">
                <a:solidFill>
                  <a:srgbClr val="0000FF"/>
                </a:solidFill>
              </a:rPr>
              <a:t>一般形式：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 op z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indent="-457200"/>
            <a:r>
              <a:rPr lang="zh-CN" altLang="en-US" b="1" dirty="0"/>
              <a:t>例 表达式</a:t>
            </a:r>
            <a:r>
              <a:rPr lang="en-US" altLang="zh-CN" b="1" i="1" dirty="0"/>
              <a:t>x </a:t>
            </a:r>
            <a:r>
              <a:rPr lang="en-US" altLang="zh-CN" b="1" dirty="0"/>
              <a:t>+ </a:t>
            </a:r>
            <a:r>
              <a:rPr lang="en-US" altLang="zh-CN" b="1" i="1" dirty="0"/>
              <a:t>y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z</a:t>
            </a:r>
            <a:r>
              <a:rPr lang="zh-CN" altLang="en-US" b="1" dirty="0"/>
              <a:t>翻译成的三地址语句序列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i="1" dirty="0"/>
              <a:t>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= </a:t>
            </a:r>
            <a:r>
              <a:rPr lang="en-US" altLang="zh-CN" b="1" i="1" dirty="0"/>
              <a:t>y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z</a:t>
            </a:r>
            <a:r>
              <a:rPr lang="en-US" altLang="zh-CN" b="1" dirty="0"/>
              <a:t> </a:t>
            </a:r>
          </a:p>
          <a:p>
            <a:pPr marL="457200" lvl="1" indent="0">
              <a:buNone/>
            </a:pPr>
            <a:r>
              <a:rPr lang="en-US" altLang="zh-CN" b="1" i="1" dirty="0"/>
              <a:t>t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= </a:t>
            </a:r>
            <a:r>
              <a:rPr lang="en-US" altLang="zh-CN" b="1" i="1" dirty="0"/>
              <a:t>x </a:t>
            </a:r>
            <a:r>
              <a:rPr lang="en-US" altLang="zh-CN" b="1" dirty="0"/>
              <a:t>+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</a:t>
            </a:r>
          </a:p>
          <a:p>
            <a:pPr>
              <a:buFontTx/>
              <a:buNone/>
            </a:pPr>
            <a:endParaRPr lang="en-US" altLang="zh-CN" b="1" dirty="0"/>
          </a:p>
          <a:p>
            <a:pPr>
              <a:buFontTx/>
              <a:buNone/>
            </a:pPr>
            <a:r>
              <a:rPr lang="zh-CN" altLang="en-US" b="1" dirty="0"/>
              <a:t>	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  <a:endParaRPr 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7594600" y="1778001"/>
            <a:ext cx="2959100" cy="1308100"/>
          </a:xfrm>
          <a:prstGeom prst="wedgeRoundRectCallout">
            <a:avLst>
              <a:gd name="adj1" fmla="val -78357"/>
              <a:gd name="adj2" fmla="val -173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最多一个算符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最多三个计算分量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每一个分量代表一个地址，因此三地址</a:t>
            </a:r>
            <a:endParaRPr 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59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三地址代码是语法树或</a:t>
            </a:r>
            <a:r>
              <a:rPr lang="en-US" altLang="zh-CN" b="1" dirty="0"/>
              <a:t>DAG</a:t>
            </a:r>
            <a:r>
              <a:rPr lang="zh-CN" altLang="en-US" b="1" dirty="0">
                <a:latin typeface="宋体" panose="02010600030101010101" pitchFamily="2" charset="-122"/>
              </a:rPr>
              <a:t>的一种线性表示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/>
              <a:t>例	</a:t>
            </a:r>
            <a:r>
              <a:rPr lang="en-US" altLang="zh-CN" b="1" dirty="0"/>
              <a:t>a = (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b + </a:t>
            </a:r>
            <a:r>
              <a:rPr lang="en-US" altLang="zh-CN" b="1" dirty="0" err="1"/>
              <a:t>c</a:t>
            </a:r>
            <a:r>
              <a:rPr lang="en-US" altLang="zh-CN" b="1" dirty="0" err="1">
                <a:sym typeface="Symbol" panose="05050102010706020507" pitchFamily="18" charset="2"/>
              </a:rPr>
              <a:t></a:t>
            </a:r>
            <a:r>
              <a:rPr lang="en-US" altLang="zh-CN" b="1" dirty="0" err="1"/>
              <a:t>d</a:t>
            </a:r>
            <a:r>
              <a:rPr lang="en-US" altLang="zh-CN" b="1" dirty="0"/>
              <a:t> ) + </a:t>
            </a:r>
            <a:r>
              <a:rPr lang="en-US" altLang="zh-CN" b="1" dirty="0" err="1"/>
              <a:t>c</a:t>
            </a:r>
            <a:r>
              <a:rPr lang="en-US" altLang="zh-CN" b="1" dirty="0" err="1">
                <a:sym typeface="Symbol" panose="05050102010706020507" pitchFamily="18" charset="2"/>
              </a:rPr>
              <a:t></a:t>
            </a:r>
            <a:r>
              <a:rPr lang="en-US" altLang="zh-CN" b="1" dirty="0" err="1"/>
              <a:t>d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 语法树的代码</a:t>
            </a:r>
            <a:endParaRPr lang="en-US" altLang="zh-CN" sz="28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i="1" dirty="0"/>
              <a:t>	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=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i="1" dirty="0"/>
              <a:t>b	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=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d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+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4</a:t>
            </a:r>
            <a:r>
              <a:rPr lang="en-US" altLang="zh-CN" b="1" dirty="0"/>
              <a:t> =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d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5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 </a:t>
            </a:r>
            <a:r>
              <a:rPr lang="en-US" altLang="zh-CN" b="1" dirty="0"/>
              <a:t>+</a:t>
            </a:r>
            <a:r>
              <a:rPr lang="en-US" altLang="zh-CN" b="1" i="1" dirty="0"/>
              <a:t> t</a:t>
            </a:r>
            <a:r>
              <a:rPr lang="en-US" altLang="zh-CN" b="1" baseline="-30000" dirty="0"/>
              <a:t>4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a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5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  <a:endParaRPr lang="en-US" dirty="0"/>
          </a:p>
        </p:txBody>
      </p:sp>
      <p:grpSp>
        <p:nvGrpSpPr>
          <p:cNvPr id="9220" name="Group 54"/>
          <p:cNvGrpSpPr>
            <a:grpSpLocks/>
          </p:cNvGrpSpPr>
          <p:nvPr/>
        </p:nvGrpSpPr>
        <p:grpSpPr bwMode="auto">
          <a:xfrm>
            <a:off x="5448301" y="3357564"/>
            <a:ext cx="4487863" cy="2511425"/>
            <a:chOff x="2933" y="2133"/>
            <a:chExt cx="2827" cy="1582"/>
          </a:xfrm>
        </p:grpSpPr>
        <p:sp>
          <p:nvSpPr>
            <p:cNvPr id="9221" name="Rectangle 31"/>
            <p:cNvSpPr>
              <a:spLocks noChangeArrowheads="1"/>
            </p:cNvSpPr>
            <p:nvPr/>
          </p:nvSpPr>
          <p:spPr bwMode="auto">
            <a:xfrm rot="-138544">
              <a:off x="3715" y="2133"/>
              <a:ext cx="80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9222" name="Rectangle 32"/>
            <p:cNvSpPr>
              <a:spLocks noChangeArrowheads="1"/>
            </p:cNvSpPr>
            <p:nvPr/>
          </p:nvSpPr>
          <p:spPr bwMode="auto">
            <a:xfrm rot="-138544">
              <a:off x="3431" y="2399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9223" name="Rectangle 33"/>
            <p:cNvSpPr>
              <a:spLocks noChangeArrowheads="1"/>
            </p:cNvSpPr>
            <p:nvPr/>
          </p:nvSpPr>
          <p:spPr bwMode="auto">
            <a:xfrm rot="-138490">
              <a:off x="4329" y="2421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9224" name="Line 34"/>
            <p:cNvSpPr>
              <a:spLocks noChangeShapeType="1"/>
            </p:cNvSpPr>
            <p:nvPr/>
          </p:nvSpPr>
          <p:spPr bwMode="auto">
            <a:xfrm rot="21479427" flipH="1">
              <a:off x="3704" y="2401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35"/>
            <p:cNvSpPr>
              <a:spLocks noChangeShapeType="1"/>
            </p:cNvSpPr>
            <p:nvPr/>
          </p:nvSpPr>
          <p:spPr bwMode="auto">
            <a:xfrm rot="-120573">
              <a:off x="4151" y="241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36"/>
            <p:cNvSpPr>
              <a:spLocks noChangeShapeType="1"/>
            </p:cNvSpPr>
            <p:nvPr/>
          </p:nvSpPr>
          <p:spPr bwMode="auto">
            <a:xfrm rot="21479848" flipH="1">
              <a:off x="3880" y="2658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37"/>
            <p:cNvSpPr>
              <a:spLocks noChangeShapeType="1"/>
            </p:cNvSpPr>
            <p:nvPr/>
          </p:nvSpPr>
          <p:spPr bwMode="auto">
            <a:xfrm rot="-122725">
              <a:off x="5237" y="3059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Rectangle 38"/>
            <p:cNvSpPr>
              <a:spLocks noChangeArrowheads="1"/>
            </p:cNvSpPr>
            <p:nvPr/>
          </p:nvSpPr>
          <p:spPr bwMode="auto">
            <a:xfrm rot="-138490">
              <a:off x="3644" y="2830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9229" name="Rectangle 39"/>
            <p:cNvSpPr>
              <a:spLocks noChangeArrowheads="1"/>
            </p:cNvSpPr>
            <p:nvPr/>
          </p:nvSpPr>
          <p:spPr bwMode="auto">
            <a:xfrm rot="-138490">
              <a:off x="5003" y="2852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9230" name="Line 40"/>
            <p:cNvSpPr>
              <a:spLocks noChangeShapeType="1"/>
            </p:cNvSpPr>
            <p:nvPr/>
          </p:nvSpPr>
          <p:spPr bwMode="auto">
            <a:xfrm rot="21477275" flipH="1">
              <a:off x="4848" y="305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41"/>
            <p:cNvSpPr>
              <a:spLocks noChangeShapeType="1"/>
            </p:cNvSpPr>
            <p:nvPr/>
          </p:nvSpPr>
          <p:spPr bwMode="auto">
            <a:xfrm rot="-120152">
              <a:off x="4576" y="265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42"/>
            <p:cNvSpPr>
              <a:spLocks noChangeShapeType="1"/>
            </p:cNvSpPr>
            <p:nvPr/>
          </p:nvSpPr>
          <p:spPr bwMode="auto">
            <a:xfrm rot="-122725">
              <a:off x="4269" y="3244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43"/>
            <p:cNvSpPr>
              <a:spLocks noChangeShapeType="1"/>
            </p:cNvSpPr>
            <p:nvPr/>
          </p:nvSpPr>
          <p:spPr bwMode="auto">
            <a:xfrm rot="-120573">
              <a:off x="3904" y="3038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44"/>
            <p:cNvSpPr>
              <a:spLocks noChangeShapeType="1"/>
            </p:cNvSpPr>
            <p:nvPr/>
          </p:nvSpPr>
          <p:spPr bwMode="auto">
            <a:xfrm rot="21477275" flipH="1">
              <a:off x="3491" y="3037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Rectangle 45"/>
            <p:cNvSpPr>
              <a:spLocks noChangeArrowheads="1"/>
            </p:cNvSpPr>
            <p:nvPr/>
          </p:nvSpPr>
          <p:spPr bwMode="auto">
            <a:xfrm rot="-138490">
              <a:off x="4033" y="3047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9236" name="Line 46"/>
            <p:cNvSpPr>
              <a:spLocks noChangeShapeType="1"/>
            </p:cNvSpPr>
            <p:nvPr/>
          </p:nvSpPr>
          <p:spPr bwMode="auto">
            <a:xfrm rot="21479427" flipH="1">
              <a:off x="3893" y="3237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37" name="Rectangle 47"/>
            <p:cNvSpPr>
              <a:spLocks noChangeArrowheads="1"/>
            </p:cNvSpPr>
            <p:nvPr/>
          </p:nvSpPr>
          <p:spPr bwMode="auto">
            <a:xfrm rot="-138490">
              <a:off x="3279" y="3467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9238" name="Rectangle 48"/>
            <p:cNvSpPr>
              <a:spLocks noChangeArrowheads="1"/>
            </p:cNvSpPr>
            <p:nvPr/>
          </p:nvSpPr>
          <p:spPr bwMode="auto">
            <a:xfrm rot="-138544">
              <a:off x="3702" y="3271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9239" name="Rectangle 49"/>
            <p:cNvSpPr>
              <a:spLocks noChangeArrowheads="1"/>
            </p:cNvSpPr>
            <p:nvPr/>
          </p:nvSpPr>
          <p:spPr bwMode="auto">
            <a:xfrm rot="-138544">
              <a:off x="4423" y="3273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9240" name="Rectangle 50"/>
            <p:cNvSpPr>
              <a:spLocks noChangeArrowheads="1"/>
            </p:cNvSpPr>
            <p:nvPr/>
          </p:nvSpPr>
          <p:spPr bwMode="auto">
            <a:xfrm rot="-138544">
              <a:off x="4623" y="3086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9241" name="Rectangle 51"/>
            <p:cNvSpPr>
              <a:spLocks noChangeArrowheads="1"/>
            </p:cNvSpPr>
            <p:nvPr/>
          </p:nvSpPr>
          <p:spPr bwMode="auto">
            <a:xfrm rot="-138490">
              <a:off x="5381" y="3097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9242" name="Rectangle 52"/>
            <p:cNvSpPr>
              <a:spLocks noChangeArrowheads="1"/>
            </p:cNvSpPr>
            <p:nvPr/>
          </p:nvSpPr>
          <p:spPr bwMode="auto">
            <a:xfrm>
              <a:off x="2933" y="3093"/>
              <a:ext cx="100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9243" name="Line 53"/>
            <p:cNvSpPr>
              <a:spLocks noChangeShapeType="1"/>
            </p:cNvSpPr>
            <p:nvPr/>
          </p:nvSpPr>
          <p:spPr bwMode="auto">
            <a:xfrm>
              <a:off x="3431" y="3356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53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190005" y="1052944"/>
            <a:ext cx="11792198" cy="5598377"/>
          </a:xfrm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三地址代码是语法树或</a:t>
            </a:r>
            <a:r>
              <a:rPr lang="en-US" altLang="zh-CN" b="1" dirty="0"/>
              <a:t>DAG</a:t>
            </a:r>
            <a:r>
              <a:rPr lang="zh-CN" altLang="en-US" b="1" dirty="0">
                <a:latin typeface="宋体" panose="02010600030101010101" pitchFamily="2" charset="-122"/>
              </a:rPr>
              <a:t>的一种线性表示</a:t>
            </a:r>
            <a:endParaRPr lang="zh-CN" altLang="en-US" b="1" dirty="0"/>
          </a:p>
          <a:p>
            <a:pPr lvl="1" algn="just">
              <a:lnSpc>
                <a:spcPct val="90000"/>
              </a:lnSpc>
            </a:pPr>
            <a:r>
              <a:rPr lang="zh-CN" altLang="en-US" b="1" dirty="0"/>
              <a:t>例	</a:t>
            </a:r>
            <a:r>
              <a:rPr lang="en-US" altLang="zh-CN" b="1" dirty="0"/>
              <a:t>a = (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b + </a:t>
            </a:r>
            <a:r>
              <a:rPr lang="en-US" altLang="zh-CN" b="1" dirty="0" err="1"/>
              <a:t>c</a:t>
            </a:r>
            <a:r>
              <a:rPr lang="en-US" altLang="zh-CN" b="1" dirty="0" err="1">
                <a:sym typeface="Symbol" panose="05050102010706020507" pitchFamily="18" charset="2"/>
              </a:rPr>
              <a:t></a:t>
            </a:r>
            <a:r>
              <a:rPr lang="en-US" altLang="zh-CN" b="1" dirty="0" err="1"/>
              <a:t>d</a:t>
            </a:r>
            <a:r>
              <a:rPr lang="en-US" altLang="zh-CN" b="1" dirty="0"/>
              <a:t> ) + </a:t>
            </a:r>
            <a:r>
              <a:rPr lang="en-US" altLang="zh-CN" b="1" dirty="0" err="1"/>
              <a:t>c</a:t>
            </a:r>
            <a:r>
              <a:rPr lang="en-US" altLang="zh-CN" b="1" dirty="0" err="1">
                <a:sym typeface="Symbol" panose="05050102010706020507" pitchFamily="18" charset="2"/>
              </a:rPr>
              <a:t></a:t>
            </a:r>
            <a:r>
              <a:rPr lang="en-US" altLang="zh-CN" b="1" dirty="0" err="1"/>
              <a:t>d</a:t>
            </a:r>
            <a:endParaRPr lang="en-US" altLang="zh-CN" b="1" i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/>
              <a:t>	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语法树的代码	     </a:t>
            </a:r>
            <a:r>
              <a:rPr lang="en-US" altLang="zh-CN" sz="2800" dirty="0">
                <a:ea typeface="楷体" panose="02010609060101010101" pitchFamily="49" charset="-122"/>
              </a:rPr>
              <a:t>DAG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的代码</a:t>
            </a:r>
            <a:endParaRPr lang="en-US" altLang="zh-CN" sz="28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i="1" dirty="0"/>
              <a:t>	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=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i="1" dirty="0"/>
              <a:t>b			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=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i="1" dirty="0"/>
              <a:t>b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=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d			</a:t>
            </a:r>
            <a:r>
              <a:rPr lang="en-US" altLang="zh-CN" b="1" i="1" dirty="0">
                <a:solidFill>
                  <a:srgbClr val="0000FF"/>
                </a:solidFill>
              </a:rPr>
              <a:t>t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c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d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+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2		             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+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4</a:t>
            </a:r>
            <a:r>
              <a:rPr lang="en-US" altLang="zh-CN" b="1" dirty="0"/>
              <a:t> = </a:t>
            </a:r>
            <a:r>
              <a:rPr lang="en-US" altLang="zh-CN" b="1" i="1" dirty="0"/>
              <a:t>c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d			t</a:t>
            </a:r>
            <a:r>
              <a:rPr lang="en-US" altLang="zh-CN" b="1" baseline="-30000" dirty="0"/>
              <a:t>4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 </a:t>
            </a:r>
            <a:r>
              <a:rPr lang="en-US" altLang="zh-CN" b="1" dirty="0"/>
              <a:t>+</a:t>
            </a:r>
            <a:r>
              <a:rPr lang="en-US" altLang="zh-CN" b="1" i="1" dirty="0"/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baseline="-30000" dirty="0">
                <a:solidFill>
                  <a:srgbClr val="FF0000"/>
                </a:solidFill>
              </a:rPr>
              <a:t>2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5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3 </a:t>
            </a:r>
            <a:r>
              <a:rPr lang="en-US" altLang="zh-CN" b="1" dirty="0"/>
              <a:t>+</a:t>
            </a:r>
            <a:r>
              <a:rPr lang="en-US" altLang="zh-CN" b="1" i="1" dirty="0"/>
              <a:t> t</a:t>
            </a:r>
            <a:r>
              <a:rPr lang="en-US" altLang="zh-CN" b="1" baseline="-30000" dirty="0"/>
              <a:t>4</a:t>
            </a:r>
            <a:r>
              <a:rPr lang="en-US" altLang="zh-CN" b="1" i="1" dirty="0"/>
              <a:t> 		         a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4</a:t>
            </a:r>
            <a:endParaRPr lang="en-US" altLang="zh-CN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a</a:t>
            </a:r>
            <a:r>
              <a:rPr lang="en-US" altLang="zh-CN" b="1" dirty="0"/>
              <a:t> = </a:t>
            </a:r>
            <a:r>
              <a:rPr lang="en-US" altLang="zh-CN" b="1" i="1" dirty="0"/>
              <a:t>t</a:t>
            </a:r>
            <a:r>
              <a:rPr lang="en-US" altLang="zh-CN" b="1" baseline="-30000" dirty="0"/>
              <a:t>5</a:t>
            </a:r>
            <a:endParaRPr lang="zh-CN" altLang="en-US" b="1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0244" name="Group 22"/>
          <p:cNvGrpSpPr>
            <a:grpSpLocks/>
          </p:cNvGrpSpPr>
          <p:nvPr/>
        </p:nvGrpSpPr>
        <p:grpSpPr bwMode="auto">
          <a:xfrm>
            <a:off x="7464425" y="3357564"/>
            <a:ext cx="3048000" cy="2511425"/>
            <a:chOff x="3360" y="2064"/>
            <a:chExt cx="1920" cy="1582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4115" y="2064"/>
              <a:ext cx="73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assign</a:t>
              </a:r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831" y="2330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a</a:t>
              </a:r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729" y="2352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10248" name="Line 7"/>
            <p:cNvSpPr>
              <a:spLocks noChangeShapeType="1"/>
            </p:cNvSpPr>
            <p:nvPr/>
          </p:nvSpPr>
          <p:spPr bwMode="auto">
            <a:xfrm flipH="1">
              <a:off x="4104" y="2332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Line 8"/>
            <p:cNvSpPr>
              <a:spLocks noChangeShapeType="1"/>
            </p:cNvSpPr>
            <p:nvPr/>
          </p:nvSpPr>
          <p:spPr bwMode="auto">
            <a:xfrm>
              <a:off x="4551" y="234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 flipH="1">
              <a:off x="4280" y="2589"/>
              <a:ext cx="51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4044" y="2761"/>
              <a:ext cx="32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/>
                <a:t>+</a:t>
              </a:r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4669" y="3175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4304" y="2969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 flipH="1">
              <a:off x="3891" y="2968"/>
              <a:ext cx="214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5" name="Rectangle 14"/>
            <p:cNvSpPr>
              <a:spLocks noChangeArrowheads="1"/>
            </p:cNvSpPr>
            <p:nvPr/>
          </p:nvSpPr>
          <p:spPr bwMode="auto">
            <a:xfrm>
              <a:off x="4433" y="2978"/>
              <a:ext cx="3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800">
                  <a:sym typeface="Symbol" panose="05050102010706020507" pitchFamily="18" charset="2"/>
                </a:rPr>
                <a:t></a:t>
              </a:r>
              <a:endParaRPr lang="zh-CN" altLang="en-US" sz="2800"/>
            </a:p>
          </p:txBody>
        </p:sp>
        <p:sp>
          <p:nvSpPr>
            <p:cNvPr id="10256" name="Line 15"/>
            <p:cNvSpPr>
              <a:spLocks noChangeShapeType="1"/>
            </p:cNvSpPr>
            <p:nvPr/>
          </p:nvSpPr>
          <p:spPr bwMode="auto">
            <a:xfrm flipH="1">
              <a:off x="4304" y="3173"/>
              <a:ext cx="214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3679" y="3398"/>
              <a:ext cx="37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b</a:t>
              </a:r>
            </a:p>
          </p:txBody>
        </p:sp>
        <p:sp>
          <p:nvSpPr>
            <p:cNvPr id="10258" name="Rectangle 17"/>
            <p:cNvSpPr>
              <a:spLocks noChangeArrowheads="1"/>
            </p:cNvSpPr>
            <p:nvPr/>
          </p:nvSpPr>
          <p:spPr bwMode="auto">
            <a:xfrm>
              <a:off x="4102" y="3202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c</a:t>
              </a:r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4823" y="3204"/>
              <a:ext cx="38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d</a:t>
              </a:r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3360" y="3039"/>
              <a:ext cx="83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0800" bIns="10800"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800"/>
                <a:t>uminus</a:t>
              </a:r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>
              <a:off x="3831" y="3287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2" name="Freeform 21"/>
            <p:cNvSpPr>
              <a:spLocks/>
            </p:cNvSpPr>
            <p:nvPr/>
          </p:nvSpPr>
          <p:spPr bwMode="auto">
            <a:xfrm>
              <a:off x="4705" y="2587"/>
              <a:ext cx="575" cy="525"/>
            </a:xfrm>
            <a:custGeom>
              <a:avLst/>
              <a:gdLst>
                <a:gd name="T0" fmla="*/ 132 w 730"/>
                <a:gd name="T1" fmla="*/ 0 h 766"/>
                <a:gd name="T2" fmla="*/ 260 w 730"/>
                <a:gd name="T3" fmla="*/ 63 h 766"/>
                <a:gd name="T4" fmla="*/ 260 w 730"/>
                <a:gd name="T5" fmla="*/ 119 h 766"/>
                <a:gd name="T6" fmla="*/ 167 w 730"/>
                <a:gd name="T7" fmla="*/ 152 h 766"/>
                <a:gd name="T8" fmla="*/ 0 w 730"/>
                <a:gd name="T9" fmla="*/ 169 h 7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0" h="766">
                  <a:moveTo>
                    <a:pt x="344" y="0"/>
                  </a:moveTo>
                  <a:cubicBezTo>
                    <a:pt x="399" y="48"/>
                    <a:pt x="620" y="196"/>
                    <a:pt x="675" y="286"/>
                  </a:cubicBezTo>
                  <a:cubicBezTo>
                    <a:pt x="730" y="376"/>
                    <a:pt x="715" y="474"/>
                    <a:pt x="675" y="541"/>
                  </a:cubicBezTo>
                  <a:cubicBezTo>
                    <a:pt x="635" y="608"/>
                    <a:pt x="546" y="653"/>
                    <a:pt x="434" y="690"/>
                  </a:cubicBezTo>
                  <a:cubicBezTo>
                    <a:pt x="322" y="727"/>
                    <a:pt x="90" y="750"/>
                    <a:pt x="0" y="76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75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常用的三地址语句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运算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赋值语句 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 op z</a:t>
            </a:r>
            <a:r>
              <a:rPr lang="en-US" altLang="zh-CN" b="1" dirty="0">
                <a:solidFill>
                  <a:srgbClr val="0000FF"/>
                </a:solidFill>
              </a:rPr>
              <a:t>，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op y， 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无条件转移     </a:t>
            </a:r>
            <a:r>
              <a:rPr lang="en-US" altLang="zh-CN" b="1" dirty="0" err="1">
                <a:solidFill>
                  <a:srgbClr val="0000FF"/>
                </a:solidFill>
              </a:rPr>
              <a:t>goto</a:t>
            </a:r>
            <a:r>
              <a:rPr lang="en-US" altLang="zh-CN" b="1" dirty="0">
                <a:solidFill>
                  <a:srgbClr val="0000FF"/>
                </a:solidFill>
              </a:rPr>
              <a:t> L</a:t>
            </a:r>
          </a:p>
          <a:p>
            <a:pPr lvl="1"/>
            <a:r>
              <a:rPr lang="zh-CN" altLang="en-US" dirty="0"/>
              <a:t>条件转移</a:t>
            </a:r>
            <a:r>
              <a:rPr lang="en-US" altLang="zh-CN" dirty="0"/>
              <a:t>1            </a:t>
            </a:r>
            <a:r>
              <a:rPr lang="en-US" altLang="zh-CN" dirty="0">
                <a:solidFill>
                  <a:srgbClr val="0000FF"/>
                </a:solidFill>
              </a:rPr>
              <a:t>if </a:t>
            </a:r>
            <a:r>
              <a:rPr lang="en-US" altLang="zh-CN" i="1" dirty="0">
                <a:solidFill>
                  <a:srgbClr val="0000FF"/>
                </a:solidFill>
              </a:rPr>
              <a:t>x 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>
                <a:solidFill>
                  <a:srgbClr val="0000FF"/>
                </a:solidFill>
              </a:rPr>
              <a:t> L, if False 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if </a:t>
            </a:r>
            <a:r>
              <a:rPr lang="en-US" altLang="zh-CN" b="1" i="1" dirty="0">
                <a:solidFill>
                  <a:srgbClr val="0000FF"/>
                </a:solidFill>
              </a:rPr>
              <a:t>x </a:t>
            </a:r>
            <a:r>
              <a:rPr lang="en-US" altLang="zh-CN" b="1" i="1" dirty="0" err="1">
                <a:solidFill>
                  <a:srgbClr val="0000FF"/>
                </a:solidFill>
              </a:rPr>
              <a:t>relop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goto</a:t>
            </a:r>
            <a:r>
              <a:rPr lang="en-US" altLang="zh-CN" b="1" dirty="0">
                <a:solidFill>
                  <a:srgbClr val="0000FF"/>
                </a:solidFill>
              </a:rPr>
              <a:t> 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常用的三地址语句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过程调用      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param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i="1" baseline="-25000" dirty="0">
                <a:solidFill>
                  <a:srgbClr val="0000FF"/>
                </a:solidFill>
              </a:rPr>
              <a:t>1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设置参数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/>
            <a:r>
              <a:rPr lang="en-US" altLang="zh-CN" b="1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param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en-US" altLang="zh-CN" i="1" baseline="-25000" dirty="0">
                <a:solidFill>
                  <a:srgbClr val="0000FF"/>
                </a:solidFill>
              </a:rPr>
              <a:t>2</a:t>
            </a:r>
          </a:p>
          <a:p>
            <a:pPr lvl="2"/>
            <a:r>
              <a:rPr lang="en-US" altLang="zh-CN" i="1" baseline="-25000" dirty="0"/>
              <a:t>  </a:t>
            </a:r>
            <a:r>
              <a:rPr lang="en-US" altLang="zh-CN" i="1" baseline="-25000" dirty="0">
                <a:solidFill>
                  <a:srgbClr val="0000FF"/>
                </a:solidFill>
              </a:rPr>
              <a:t>  …</a:t>
            </a:r>
          </a:p>
          <a:p>
            <a:pPr lvl="2"/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param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</a:t>
            </a:r>
            <a:endParaRPr lang="en-US" altLang="zh-CN" i="1" baseline="-25000" dirty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call p , </a:t>
            </a:r>
            <a:r>
              <a:rPr lang="en-US" altLang="zh-CN" b="1" i="1" dirty="0">
                <a:solidFill>
                  <a:srgbClr val="0000FF"/>
                </a:solidFill>
              </a:rPr>
              <a:t>n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调用子过程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为参数个数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过程返回</a:t>
            </a:r>
            <a:r>
              <a:rPr lang="zh-CN" altLang="en-US" b="1" dirty="0"/>
              <a:t>      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i="1" dirty="0">
                <a:solidFill>
                  <a:srgbClr val="0000FF"/>
                </a:solidFill>
              </a:rPr>
              <a:t> y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索引赋值      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i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 </a:t>
            </a:r>
            <a:r>
              <a:rPr lang="zh-CN" altLang="en-US" b="1" dirty="0"/>
              <a:t>和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i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注意：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表示距离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处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个内存单元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地址和指针赋值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&amp;</a:t>
            </a:r>
            <a:r>
              <a:rPr lang="en-US" altLang="zh-CN" b="1" i="1" dirty="0" err="1">
                <a:solidFill>
                  <a:srgbClr val="0000FF"/>
                </a:solidFill>
              </a:rPr>
              <a:t>y</a:t>
            </a:r>
            <a:r>
              <a:rPr lang="en-US" altLang="zh-CN" b="1" dirty="0" err="1">
                <a:solidFill>
                  <a:srgbClr val="0000FF"/>
                </a:solidFill>
              </a:rPr>
              <a:t>，</a:t>
            </a:r>
            <a:r>
              <a:rPr lang="en-US" altLang="zh-CN" b="1" i="1" dirty="0" err="1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solidFill>
                  <a:srgbClr val="0000FF"/>
                </a:solidFill>
              </a:rPr>
              <a:t>y </a:t>
            </a:r>
            <a:r>
              <a:rPr lang="zh-CN" altLang="en-US" b="1" dirty="0"/>
              <a:t>和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endParaRPr lang="zh-CN" altLang="en-US" b="1" i="1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9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考虑语句，令数组</a:t>
            </a:r>
            <a:r>
              <a:rPr lang="en-US" altLang="zh-CN" dirty="0"/>
              <a:t>a</a:t>
            </a:r>
            <a:r>
              <a:rPr lang="zh-CN" altLang="en-US" dirty="0"/>
              <a:t>的每个元素占</a:t>
            </a:r>
            <a:r>
              <a:rPr lang="en-US" altLang="zh-CN" dirty="0"/>
              <a:t>8</a:t>
            </a:r>
            <a:r>
              <a:rPr lang="zh-CN" altLang="en-US" dirty="0"/>
              <a:t>存储单元</a:t>
            </a:r>
            <a:endParaRPr lang="en-US" altLang="zh-CN" dirty="0"/>
          </a:p>
          <a:p>
            <a:pPr lvl="1"/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+ 1; while (a[</a:t>
            </a:r>
            <a:r>
              <a:rPr lang="en-US" dirty="0" err="1"/>
              <a:t>i</a:t>
            </a:r>
            <a:r>
              <a:rPr lang="en-US" dirty="0"/>
              <a:t>] &lt; v);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三地址代码翻译：举例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02532" y="2865121"/>
            <a:ext cx="29481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L: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8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a[ 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69752" y="2865120"/>
            <a:ext cx="362232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8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a[ t</a:t>
            </a:r>
            <a:r>
              <a:rPr lang="en-US" altLang="zh-CN" sz="2800" b="1" baseline="-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104: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t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v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22595" y="51673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符号标号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02654" y="51429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位置标号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0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一种便于某些代码优化的中间表示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和三地址代码的主要区别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所有赋值指令都是对不同名字的变量的赋值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/>
              <a:t>	</a:t>
            </a:r>
            <a:endParaRPr lang="en-US" altLang="zh-CN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  </a:t>
            </a:r>
            <a:r>
              <a:rPr lang="zh-CN" altLang="en-US" b="1" dirty="0"/>
              <a:t>三地址代码			静态单赋值形式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dirty="0"/>
              <a:t> = a +b		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r>
              <a:rPr lang="en-US" altLang="zh-CN" b="1" dirty="0"/>
              <a:t> = a +b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 	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b="1" dirty="0"/>
              <a:t> = p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c			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= p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 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dirty="0"/>
              <a:t> = q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d		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baseline="-25000" dirty="0">
                <a:solidFill>
                  <a:srgbClr val="0000FF"/>
                </a:solidFill>
              </a:rPr>
              <a:t>2</a:t>
            </a:r>
            <a:r>
              <a:rPr lang="en-US" altLang="zh-CN" b="1" dirty="0"/>
              <a:t> = q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 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dirty="0"/>
              <a:t> = e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p			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en-US" altLang="zh-CN" b="1" baseline="-25000" dirty="0">
                <a:solidFill>
                  <a:srgbClr val="0000FF"/>
                </a:solidFill>
              </a:rPr>
              <a:t>3</a:t>
            </a:r>
            <a:r>
              <a:rPr lang="en-US" altLang="zh-CN" b="1" dirty="0"/>
              <a:t> = e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 p</a:t>
            </a:r>
            <a:r>
              <a:rPr lang="en-US" altLang="zh-CN" b="1" baseline="-25000" dirty="0"/>
              <a:t>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 	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b="1" dirty="0"/>
              <a:t> = p + q 			</a:t>
            </a:r>
            <a:r>
              <a:rPr lang="en-US" altLang="zh-CN" b="1" dirty="0">
                <a:solidFill>
                  <a:srgbClr val="C00000"/>
                </a:solidFill>
              </a:rPr>
              <a:t>q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= p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+ q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静态单赋值形式</a:t>
            </a:r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1317" y="5824604"/>
            <a:ext cx="6794500" cy="613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Barry K. Rosen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 N.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Wegman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 Kenneth 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Zadeck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1988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年提出</a:t>
            </a:r>
            <a:endParaRPr 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93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5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55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55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为什么需要中间代码表示？</a:t>
            </a:r>
            <a:endParaRPr lang="en-US" dirty="0"/>
          </a:p>
        </p:txBody>
      </p:sp>
      <p:pic>
        <p:nvPicPr>
          <p:cNvPr id="1026" name="Picture 2" descr="https://res.infoq.com/articles/programming-language-trends-2019/en/resources/2Trend-Report-1-156922132241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" t="6899" r="4444" b="4569"/>
          <a:stretch/>
        </p:blipFill>
        <p:spPr bwMode="auto">
          <a:xfrm>
            <a:off x="2152650" y="1347346"/>
            <a:ext cx="8237054" cy="483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33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一种便于某些代码优化的中间表示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和三地址代码的主要区别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/>
              <a:t> 所有赋值指令都是对不同名字的变量的赋值</a:t>
            </a:r>
          </a:p>
          <a:p>
            <a:pPr lvl="1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同一个变量在不同控制流路径上都被定值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en-US" altLang="zh-CN" b="1" dirty="0"/>
              <a:t>if (flag) x =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1; else x = 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		y = x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/>
              <a:t>改成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/>
              <a:t>		</a:t>
            </a:r>
            <a:r>
              <a:rPr lang="en-US" altLang="zh-CN" b="1" dirty="0"/>
              <a:t>if (flag)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r>
              <a:rPr lang="en-US" altLang="zh-CN" b="1" dirty="0"/>
              <a:t> =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1; else 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r>
              <a:rPr lang="en-US" altLang="zh-CN" b="1" dirty="0"/>
              <a:t> = 1;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		x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=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b="1" dirty="0">
                <a:solidFill>
                  <a:srgbClr val="C00000"/>
                </a:solidFill>
              </a:rPr>
              <a:t> (x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, x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r>
              <a:rPr lang="en-US" altLang="zh-CN" b="1" dirty="0"/>
              <a:t>	//</a:t>
            </a:r>
            <a:r>
              <a:rPr lang="zh-CN" altLang="en-US" b="1" dirty="0"/>
              <a:t>由</a:t>
            </a:r>
            <a:r>
              <a:rPr lang="en-US" altLang="zh-CN" b="1" dirty="0"/>
              <a:t>flag</a:t>
            </a:r>
            <a:r>
              <a:rPr lang="zh-CN" altLang="en-US" b="1" dirty="0"/>
              <a:t>的值决定用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b="1" dirty="0"/>
              <a:t>还是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baseline="-25000" dirty="0"/>
              <a:t>        </a:t>
            </a:r>
            <a:r>
              <a:rPr lang="en-US" altLang="zh-CN" dirty="0"/>
              <a:t>y = x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</a:t>
            </a:r>
            <a:r>
              <a:rPr lang="en-US" altLang="zh-CN" dirty="0"/>
              <a:t> a;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b="1" baseline="-25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静态单赋值形式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000" dirty="0"/>
              <a:t>快速排序程序片段如下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i="1" dirty="0"/>
              <a:t>i = m </a:t>
            </a:r>
            <a:r>
              <a:rPr lang="en-US" altLang="zh-CN" sz="2000" i="1" dirty="0">
                <a:sym typeface="Symbol" panose="05050102010706020507" pitchFamily="18" charset="2"/>
              </a:rPr>
              <a:t> </a:t>
            </a:r>
            <a:r>
              <a:rPr lang="en-US" altLang="zh-CN" sz="2000" i="1" dirty="0"/>
              <a:t>1; j = n; v = a[n];</a:t>
            </a:r>
            <a:r>
              <a:rPr lang="en-US" altLang="zh-CN" sz="2000" dirty="0"/>
              <a:t>	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while (1) {			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 do i = i +1; while(a[i]&lt;v);	 	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 do j =j </a:t>
            </a:r>
            <a:r>
              <a:rPr lang="en-US" altLang="zh-CN" sz="2000" dirty="0">
                <a:sym typeface="Symbol" panose="05050102010706020507" pitchFamily="18" charset="2"/>
              </a:rPr>
              <a:t></a:t>
            </a:r>
            <a:r>
              <a:rPr lang="en-US" altLang="zh-CN" sz="2000" dirty="0"/>
              <a:t>1;while (a[j]&gt;v);	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 if (i &gt;= j) break;			 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 x=a[i]; a[i]=a[j]; a[j]=x;	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}						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000" dirty="0"/>
              <a:t>x=a[i]; a[i]=a[n]; a[n]=x;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58338" y="135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26649" y="1234015"/>
            <a:ext cx="2448106" cy="4191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(1) i := m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(2) j :=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(3) t1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(4) v := a[t1]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(5) i := i + 1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(6) t2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(7) t3 := a[t2]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>
                <a:solidFill>
                  <a:sysClr val="windowText" lastClr="000000"/>
                </a:solidFill>
              </a:rPr>
              <a:t>(8) if t3 &lt; v </a:t>
            </a:r>
            <a:r>
              <a:rPr lang="en-US" altLang="zh-CN" dirty="0" err="1">
                <a:solidFill>
                  <a:sysClr val="windowText" lastClr="000000"/>
                </a:solidFill>
              </a:rPr>
              <a:t>goto</a:t>
            </a:r>
            <a:r>
              <a:rPr lang="en-US" altLang="zh-CN" dirty="0">
                <a:solidFill>
                  <a:sysClr val="windowText" lastClr="000000"/>
                </a:solidFill>
              </a:rPr>
              <a:t> </a:t>
            </a:r>
            <a:r>
              <a:rPr lang="zh-CN" altLang="en-US" dirty="0">
                <a:solidFill>
                  <a:sysClr val="windowText" lastClr="000000"/>
                </a:solidFill>
              </a:rPr>
              <a:t>（</a:t>
            </a:r>
            <a:r>
              <a:rPr lang="en-US" altLang="zh-CN" dirty="0">
                <a:solidFill>
                  <a:sysClr val="windowText" lastClr="000000"/>
                </a:solidFill>
              </a:rPr>
              <a:t>5</a:t>
            </a:r>
            <a:r>
              <a:rPr lang="zh-CN" altLang="en-US" dirty="0">
                <a:solidFill>
                  <a:sysClr val="windowText" lastClr="000000"/>
                </a:solidFill>
              </a:rPr>
              <a:t>）</a:t>
            </a:r>
            <a:endParaRPr lang="en-US" altLang="zh-CN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(9)   j := j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(10) t4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(11) t5 := a[t4]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(12) if t5 &gt; v </a:t>
            </a:r>
            <a:r>
              <a:rPr lang="en-US" altLang="zh-CN" dirty="0" err="1"/>
              <a:t>goto</a:t>
            </a:r>
            <a:r>
              <a:rPr lang="en-US" altLang="zh-CN" dirty="0"/>
              <a:t> (9)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AutoNum type="arabicParenBoth" startAt="13"/>
            </a:pPr>
            <a:r>
              <a:rPr lang="en-US" altLang="zh-CN" dirty="0"/>
              <a:t> if i &gt;= j </a:t>
            </a:r>
            <a:r>
              <a:rPr lang="en-US" altLang="zh-CN" dirty="0" err="1"/>
              <a:t>goto</a:t>
            </a:r>
            <a:r>
              <a:rPr lang="en-US" altLang="zh-CN" dirty="0"/>
              <a:t> (23)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(14)  t6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(15)  x := a[t6]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970521" y="1234013"/>
            <a:ext cx="1947969" cy="4468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(16)  t7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(17)  t8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(18)  t9 := a[t8]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(19)  a[t7] := t9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(20)  t10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(21)  a[t10] := 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AutoNum type="arabicParenBoth" startAt="22"/>
            </a:pPr>
            <a:r>
              <a:rPr lang="en-US" altLang="zh-CN" dirty="0"/>
              <a:t> </a:t>
            </a:r>
            <a:r>
              <a:rPr lang="en-US" altLang="zh-CN" dirty="0" err="1"/>
              <a:t>goto</a:t>
            </a:r>
            <a:r>
              <a:rPr lang="en-US" altLang="zh-CN" dirty="0"/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(23)  t11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(24)  x := a[t11]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(25)  t12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(26)  t13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(27)  t14 := a[t13]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(28)  a[t12] := t14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(29)  t15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dirty="0"/>
              <a:t>(30)  a[t15] := x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AutoNum type="arabicParenBoth" startAt="22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347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连续</a:t>
            </a:r>
            <a:r>
              <a:rPr lang="zh-CN" altLang="en-US" dirty="0">
                <a:latin typeface="宋体" pitchFamily="2" charset="-122"/>
              </a:rPr>
              <a:t>的三地址指令序列，控制流从它的开始进入，并从它的末尾离开，中间没有停止或分支的可能性（末尾除外）</a:t>
            </a:r>
            <a:endParaRPr lang="en-US" altLang="zh-CN" dirty="0">
              <a:latin typeface="宋体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流图</a:t>
            </a:r>
            <a:r>
              <a:rPr lang="en-US" altLang="zh-CN" dirty="0">
                <a:solidFill>
                  <a:schemeClr val="bg1"/>
                </a:solidFill>
              </a:rPr>
              <a:t>(flow graph)</a:t>
            </a:r>
            <a:endParaRPr lang="zh-CN" altLang="en-US" dirty="0">
              <a:solidFill>
                <a:schemeClr val="bg1"/>
              </a:solidFill>
              <a:latin typeface="宋体" pitchFamily="2" charset="-122"/>
            </a:endParaRPr>
          </a:p>
          <a:p>
            <a:pPr marL="471487" lvl="1" indent="0">
              <a:buNone/>
            </a:pP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zh-CN" altLang="en-US" dirty="0">
                <a:solidFill>
                  <a:schemeClr val="bg1"/>
                </a:solidFill>
                <a:latin typeface="宋体" pitchFamily="2" charset="-122"/>
              </a:rPr>
              <a:t>有向边表示基本块之间的控制流信息，基本块作为结点</a:t>
            </a:r>
          </a:p>
          <a:p>
            <a:pPr lvl="1"/>
            <a:endParaRPr lang="zh-CN" altLang="en-US" dirty="0">
              <a:latin typeface="宋体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</a:t>
            </a:r>
            <a:r>
              <a:rPr lang="en-US" altLang="zh-CN" dirty="0"/>
              <a:t>(Basic block)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43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输入：三地址指令序列</a:t>
            </a:r>
            <a:endParaRPr lang="en-US" altLang="zh-CN" dirty="0"/>
          </a:p>
          <a:p>
            <a:r>
              <a:rPr lang="zh-CN" altLang="en-US" dirty="0"/>
              <a:t>输出：基本块列表</a:t>
            </a:r>
            <a:endParaRPr lang="en-US" altLang="zh-CN" dirty="0"/>
          </a:p>
          <a:p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首先确定基本块的第一个指令，即</a:t>
            </a:r>
            <a:r>
              <a:rPr lang="zh-CN" altLang="en-US" dirty="0">
                <a:solidFill>
                  <a:srgbClr val="FF0000"/>
                </a:solidFill>
              </a:rPr>
              <a:t>首指令</a:t>
            </a:r>
            <a:r>
              <a:rPr lang="en-US" altLang="zh-CN" dirty="0">
                <a:solidFill>
                  <a:srgbClr val="FF0000"/>
                </a:solidFill>
              </a:rPr>
              <a:t>(leader)</a:t>
            </a:r>
          </a:p>
          <a:p>
            <a:pPr lvl="2"/>
            <a:r>
              <a:rPr lang="zh-CN" altLang="en-US" dirty="0"/>
              <a:t>指令序列的</a:t>
            </a:r>
            <a:r>
              <a:rPr lang="zh-CN" altLang="en-US" dirty="0">
                <a:solidFill>
                  <a:srgbClr val="0000FF"/>
                </a:solidFill>
              </a:rPr>
              <a:t>第一条三地址指令</a:t>
            </a:r>
            <a:r>
              <a:rPr lang="zh-CN" altLang="en-US" dirty="0"/>
              <a:t>是一个首指令</a:t>
            </a:r>
            <a:endParaRPr lang="en-US" altLang="zh-CN" dirty="0"/>
          </a:p>
          <a:p>
            <a:pPr lvl="2"/>
            <a:r>
              <a:rPr lang="zh-CN" altLang="en-US" dirty="0"/>
              <a:t>任意转移指令的</a:t>
            </a:r>
            <a:r>
              <a:rPr lang="zh-CN" altLang="en-US" dirty="0">
                <a:solidFill>
                  <a:srgbClr val="0000FF"/>
                </a:solidFill>
              </a:rPr>
              <a:t>目标指令</a:t>
            </a:r>
            <a:r>
              <a:rPr lang="zh-CN" altLang="en-US" dirty="0"/>
              <a:t>是一个首指令</a:t>
            </a:r>
            <a:endParaRPr lang="en-US" altLang="zh-CN" dirty="0"/>
          </a:p>
          <a:p>
            <a:pPr lvl="2"/>
            <a:r>
              <a:rPr lang="zh-CN" altLang="en-US" dirty="0"/>
              <a:t>紧跟一个</a:t>
            </a:r>
            <a:r>
              <a:rPr lang="zh-CN" altLang="en-US" dirty="0">
                <a:solidFill>
                  <a:srgbClr val="0000FF"/>
                </a:solidFill>
              </a:rPr>
              <a:t>转移指令的指令</a:t>
            </a:r>
            <a:r>
              <a:rPr lang="zh-CN" altLang="en-US" dirty="0"/>
              <a:t>是一个首指令</a:t>
            </a:r>
            <a:endParaRPr lang="en-US" altLang="zh-CN" dirty="0"/>
          </a:p>
          <a:p>
            <a:pPr lvl="1"/>
            <a:r>
              <a:rPr lang="zh-CN" altLang="en-US" dirty="0"/>
              <a:t>然后，每个首指令对应的基本块包括了从它自己开始，直到</a:t>
            </a:r>
            <a:r>
              <a:rPr lang="zh-CN" altLang="en-US" dirty="0">
                <a:solidFill>
                  <a:srgbClr val="0000FF"/>
                </a:solidFill>
              </a:rPr>
              <a:t>下一个首指令</a:t>
            </a:r>
            <a:r>
              <a:rPr lang="en-US" altLang="zh-CN" dirty="0"/>
              <a:t>(</a:t>
            </a:r>
            <a:r>
              <a:rPr lang="zh-CN" altLang="en-US" dirty="0"/>
              <a:t>不含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指令序列结尾</a:t>
            </a:r>
            <a:r>
              <a:rPr lang="zh-CN" altLang="en-US" dirty="0"/>
              <a:t>之间的所有指令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基本块划分算法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7943" y="870051"/>
            <a:ext cx="3201517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(1) i := m 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(2) j :=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(3) t1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(4) v := a[t1]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(5) i := i + 1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(6) t2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(7) t3 := a[t2]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(8) if t3 &lt; v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(9)   j := j </a:t>
            </a:r>
            <a:r>
              <a:rPr lang="en-US" altLang="zh-CN" sz="2400" dirty="0">
                <a:sym typeface="Symbol" panose="05050102010706020507" pitchFamily="18" charset="2"/>
              </a:rPr>
              <a:t></a:t>
            </a:r>
            <a:r>
              <a:rPr lang="en-US" altLang="zh-CN" sz="2400" dirty="0"/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(10) t4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(11) t5 := a[t4]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(12) if t5 &gt; v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(9)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(13) if i &gt;= j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(23)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(14)  t6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(15)  x := a[t6]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21376" y="899545"/>
            <a:ext cx="2534668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(16)  t7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(17)  t8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(18)  t9 := a[t8]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(19)  a[t7] := t9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(20)  t10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(21)  a[t10] :=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(22)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(23)  t11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(24)  x := a[t11]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(25)  t12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(26)  t13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(27)  t14 := a[t13]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(28)  a[t12] := t14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(29)  t15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(30)  a[t15] := x</a:t>
            </a:r>
          </a:p>
        </p:txBody>
      </p:sp>
    </p:spTree>
    <p:extLst>
      <p:ext uri="{BB962C8B-B14F-4D97-AF65-F5344CB8AC3E}">
        <p14:creationId xmlns:p14="http://schemas.microsoft.com/office/powerpoint/2010/main" val="323238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——</a:t>
            </a:r>
            <a:r>
              <a:rPr lang="zh-CN" altLang="en-US" dirty="0"/>
              <a:t>首指令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7943" y="870051"/>
            <a:ext cx="3201517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(1) i := m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(2) j :=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(3) t1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(4) v := a[t1]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(5) i := i + 1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(6) t2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(7) t3 := a[t2]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(8) if t3 &lt; v </a:t>
            </a:r>
            <a:r>
              <a:rPr lang="en-US" altLang="zh-CN" sz="2400" dirty="0" err="1">
                <a:solidFill>
                  <a:sysClr val="windowText" lastClr="000000"/>
                </a:solidFill>
              </a:rPr>
              <a:t>goto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240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5</a:t>
            </a:r>
            <a:r>
              <a:rPr lang="zh-CN" altLang="en-US" sz="2400" dirty="0">
                <a:solidFill>
                  <a:sysClr val="windowText" lastClr="000000"/>
                </a:solidFill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(9)   j := j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(10) t4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(11) t5 := a[t4]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(12) if t5 &gt; v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(9)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(13) if i &gt;= j </a:t>
            </a:r>
            <a:r>
              <a:rPr lang="en-US" altLang="zh-CN" sz="2400" dirty="0" err="1">
                <a:solidFill>
                  <a:srgbClr val="C00000"/>
                </a:solidFill>
              </a:rPr>
              <a:t>goto</a:t>
            </a:r>
            <a:r>
              <a:rPr lang="en-US" altLang="zh-CN" sz="2400" dirty="0">
                <a:solidFill>
                  <a:srgbClr val="C00000"/>
                </a:solidFill>
              </a:rPr>
              <a:t> (23)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(14)  t6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(15)  x := a[t6]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21376" y="899545"/>
            <a:ext cx="2534668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(16)  t7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(17)  t8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(18)  t9 := a[t8]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(19)  a[t7] := t9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(20)  t10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(21)  a[t10] :=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(22)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(23)  t11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(24)  x := a[t11]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(25)  t12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(26)  t13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(27)  t14 := a[t13]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(28)  a[t12] := t14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(29)  t15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(30)  a[t15] := x</a:t>
            </a:r>
          </a:p>
        </p:txBody>
      </p:sp>
    </p:spTree>
    <p:extLst>
      <p:ext uri="{BB962C8B-B14F-4D97-AF65-F5344CB8AC3E}">
        <p14:creationId xmlns:p14="http://schemas.microsoft.com/office/powerpoint/2010/main" val="94038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——</a:t>
            </a:r>
            <a:r>
              <a:rPr lang="zh-CN" altLang="en-US" dirty="0"/>
              <a:t>基本块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58338" y="135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17943" y="870051"/>
            <a:ext cx="3201517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(1) i := m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(2) j :=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(3) t1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(4) v := a[t1]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(5) i := i + 1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(6) t2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(7) t3 := a[t2]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(8) if t3 &lt; v </a:t>
            </a:r>
            <a:r>
              <a:rPr lang="en-US" altLang="zh-CN" sz="2400" dirty="0" err="1">
                <a:solidFill>
                  <a:sysClr val="windowText" lastClr="000000"/>
                </a:solidFill>
              </a:rPr>
              <a:t>goto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</a:t>
            </a:r>
            <a:r>
              <a:rPr lang="zh-CN" altLang="en-US" sz="2400" dirty="0">
                <a:solidFill>
                  <a:sysClr val="windowText" lastClr="000000"/>
                </a:solidFill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5</a:t>
            </a:r>
            <a:r>
              <a:rPr lang="zh-CN" altLang="en-US" sz="2400" dirty="0">
                <a:solidFill>
                  <a:sysClr val="windowText" lastClr="000000"/>
                </a:solidFill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(9)   j := j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(10) t4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(11) t5 := a[t4]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(12) if t5 &gt; v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(9)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(13) if i &gt;= j </a:t>
            </a:r>
            <a:r>
              <a:rPr lang="en-US" altLang="zh-CN" sz="2400" dirty="0" err="1">
                <a:solidFill>
                  <a:srgbClr val="C00000"/>
                </a:solidFill>
              </a:rPr>
              <a:t>goto</a:t>
            </a:r>
            <a:r>
              <a:rPr lang="en-US" altLang="zh-CN" sz="2400" dirty="0">
                <a:solidFill>
                  <a:srgbClr val="C00000"/>
                </a:solidFill>
              </a:rPr>
              <a:t> (23)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(14)  t6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(15)  x := a[t6]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21376" y="899545"/>
            <a:ext cx="2534668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(16)  t7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(17)  t8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(18)  t9 := a[t8]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(19)  a[t7] := t9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(20)  t10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(21)  a[t10] :=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(22)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(23)  t11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(24)  x := a[t11]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(25)  t12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(26)  t13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(27)  t14 := a[t13]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(28)  a[t12] := t14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(29)  t15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(30)  a[t15] := x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037708" y="2332234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37708" y="3804692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034636" y="5253267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34636" y="5632948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518876" y="3469892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99088" y="13871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99088" y="28114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99088" y="433255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99088" y="526699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4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3788" y="215784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5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3788" y="465124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6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10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流图的结点是一些基本块</a:t>
            </a:r>
            <a:endParaRPr lang="en-US" altLang="zh-CN" dirty="0"/>
          </a:p>
          <a:p>
            <a:r>
              <a:rPr lang="zh-CN" altLang="en-US" dirty="0">
                <a:latin typeface="宋体" pitchFamily="2" charset="-122"/>
              </a:rPr>
              <a:t>从基本块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到基本块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之间有一条边，当且仅当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的第一个指令可能紧跟在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的最后一条指令之后执行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是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的前驱</a:t>
            </a:r>
            <a:r>
              <a:rPr lang="en-US" altLang="zh-CN" dirty="0">
                <a:latin typeface="宋体" pitchFamily="2" charset="-122"/>
              </a:rPr>
              <a:t>(predecessor)</a:t>
            </a:r>
          </a:p>
          <a:p>
            <a:pPr lvl="1"/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是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的后继</a:t>
            </a:r>
            <a:r>
              <a:rPr lang="en-US" altLang="zh-CN" dirty="0">
                <a:latin typeface="宋体" pitchFamily="2" charset="-122"/>
              </a:rPr>
              <a:t>(successor)</a:t>
            </a:r>
            <a:endParaRPr lang="zh-CN" altLang="en-US" dirty="0">
              <a:latin typeface="宋体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流图 </a:t>
            </a:r>
            <a:r>
              <a:rPr lang="en-US" altLang="zh-CN" dirty="0"/>
              <a:t>(Flow graph)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78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流图的结点是一些基本块</a:t>
            </a:r>
            <a:endParaRPr lang="en-US" altLang="zh-CN" dirty="0"/>
          </a:p>
          <a:p>
            <a:r>
              <a:rPr lang="zh-CN" altLang="en-US" dirty="0">
                <a:latin typeface="宋体" pitchFamily="2" charset="-122"/>
              </a:rPr>
              <a:t>从基本块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到基本块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之间有一条边，当且仅当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的第一个指令可能紧跟在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的最后一条指令之后执行，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判定方法如下</a:t>
            </a:r>
            <a:r>
              <a:rPr lang="zh-CN" altLang="en-US" dirty="0">
                <a:latin typeface="宋体" pitchFamily="2" charset="-122"/>
              </a:rPr>
              <a:t>：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有一个从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的结尾跳转到</a:t>
            </a:r>
            <a:r>
              <a:rPr lang="en-US" altLang="zh-CN" i="1" dirty="0"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宋体" pitchFamily="2" charset="-122"/>
              </a:rPr>
              <a:t>的开头的跳转指令</a:t>
            </a:r>
            <a:endParaRPr lang="en-US" altLang="zh-CN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参考原来三地址指令序列中的顺序，</a:t>
            </a:r>
            <a:r>
              <a:rPr lang="en-US" altLang="zh-CN" i="1" dirty="0">
                <a:cs typeface="Times New Roman" panose="02020603050405020304" pitchFamily="18" charset="0"/>
              </a:rPr>
              <a:t> C</a:t>
            </a:r>
            <a:r>
              <a:rPr lang="zh-CN" altLang="en-US" dirty="0">
                <a:latin typeface="宋体" pitchFamily="2" charset="-122"/>
              </a:rPr>
              <a:t>紧跟在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之后，且</a:t>
            </a:r>
            <a:r>
              <a:rPr lang="en-US" altLang="zh-CN" i="1" dirty="0"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itchFamily="2" charset="-122"/>
              </a:rPr>
              <a:t>的结尾没有无条件跳转指令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流图 </a:t>
            </a:r>
            <a:r>
              <a:rPr lang="en-US" altLang="zh-CN" dirty="0"/>
              <a:t>(Flow graph)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580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r>
              <a:rPr lang="en-US" altLang="zh-CN" dirty="0"/>
              <a:t>——</a:t>
            </a:r>
            <a:r>
              <a:rPr lang="zh-CN" altLang="en-US" dirty="0"/>
              <a:t>流图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15660" y="13561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04470" y="870051"/>
            <a:ext cx="3041217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(1) i := m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(2) j :=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(3) t1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(4) v := a[t1]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(5) i := i + 1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(6) t2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(7) t3 := a[t2]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ysClr val="windowText" lastClr="000000"/>
                </a:solidFill>
              </a:rPr>
              <a:t>(8) if t3 &lt; v </a:t>
            </a:r>
            <a:r>
              <a:rPr lang="en-US" altLang="zh-CN" sz="2400" dirty="0" err="1">
                <a:solidFill>
                  <a:sysClr val="windowText" lastClr="000000"/>
                </a:solidFill>
              </a:rPr>
              <a:t>goto</a:t>
            </a:r>
            <a:r>
              <a:rPr lang="en-US" altLang="zh-CN" sz="2400" dirty="0">
                <a:solidFill>
                  <a:sysClr val="windowText" lastClr="000000"/>
                </a:solidFill>
              </a:rPr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(9)   j := j 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(10) t4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(11) t5 := a[t4]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(12) if t5 &gt; v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(9)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(13) if i &gt;= j </a:t>
            </a:r>
            <a:r>
              <a:rPr lang="en-US" altLang="zh-CN" sz="2400" dirty="0" err="1">
                <a:solidFill>
                  <a:srgbClr val="C00000"/>
                </a:solidFill>
              </a:rPr>
              <a:t>goto</a:t>
            </a:r>
            <a:r>
              <a:rPr lang="en-US" altLang="zh-CN" sz="2400" dirty="0">
                <a:solidFill>
                  <a:srgbClr val="C00000"/>
                </a:solidFill>
              </a:rPr>
              <a:t> (23)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(14)  t6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(15)  x := a[t6]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58773" y="899545"/>
            <a:ext cx="2534668" cy="5558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(16)  t7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(17)  t8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(18)  t9 := a[t8]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(19)  a[t7] := t9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(20)  t10 := 4 * j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(21)  a[t10] := x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(22)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(5)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(23)  t11 := 4 * i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(24)  x := a[t11]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(25)  t12 := 4 * i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(26)  t13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(27)  t14 := a[t13]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(28)  a[t12] := t14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(29)  t15 := 4 * 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400" dirty="0"/>
              <a:t>(30)  a[t15] := x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505259" y="2332234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505259" y="3804692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02187" y="5253267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502187" y="5632948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56273" y="3469892"/>
            <a:ext cx="3010328" cy="10274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83328" y="13871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83328" y="28114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83328" y="433255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3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3328" y="526699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4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75833" y="215784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5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75833" y="465124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B</a:t>
            </a:r>
            <a:r>
              <a:rPr lang="en-US" altLang="zh-CN" b="1" baseline="-25000" dirty="0">
                <a:solidFill>
                  <a:srgbClr val="C00000"/>
                </a:solidFill>
              </a:rPr>
              <a:t>6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00216" y="1202448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1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00216" y="2065510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2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00216" y="2911557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3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000216" y="3866405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4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32822" y="4809529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5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62833" y="4804626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6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cxnSp>
        <p:nvCxnSpPr>
          <p:cNvPr id="29" name="直接箭头连接符 28"/>
          <p:cNvCxnSpPr>
            <a:stCxn id="22" idx="2"/>
            <a:endCxn id="23" idx="0"/>
          </p:cNvCxnSpPr>
          <p:nvPr/>
        </p:nvCxnSpPr>
        <p:spPr>
          <a:xfrm>
            <a:off x="9231209" y="1664113"/>
            <a:ext cx="0" cy="4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2"/>
            <a:endCxn id="24" idx="0"/>
          </p:cNvCxnSpPr>
          <p:nvPr/>
        </p:nvCxnSpPr>
        <p:spPr>
          <a:xfrm>
            <a:off x="9231209" y="2527174"/>
            <a:ext cx="0" cy="384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4" idx="2"/>
            <a:endCxn id="25" idx="0"/>
          </p:cNvCxnSpPr>
          <p:nvPr/>
        </p:nvCxnSpPr>
        <p:spPr>
          <a:xfrm>
            <a:off x="9231209" y="3373222"/>
            <a:ext cx="0" cy="49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2"/>
            <a:endCxn id="26" idx="0"/>
          </p:cNvCxnSpPr>
          <p:nvPr/>
        </p:nvCxnSpPr>
        <p:spPr>
          <a:xfrm flipH="1">
            <a:off x="8763815" y="4328070"/>
            <a:ext cx="467394" cy="481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27" idx="0"/>
          </p:cNvCxnSpPr>
          <p:nvPr/>
        </p:nvCxnSpPr>
        <p:spPr>
          <a:xfrm>
            <a:off x="9231210" y="4328069"/>
            <a:ext cx="562617" cy="476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>
            <a:off x="8655360" y="1975317"/>
            <a:ext cx="484783" cy="693678"/>
          </a:xfrm>
          <a:custGeom>
            <a:avLst/>
            <a:gdLst>
              <a:gd name="connsiteX0" fmla="*/ 484783 w 484783"/>
              <a:gd name="connsiteY0" fmla="*/ 547964 h 693678"/>
              <a:gd name="connsiteX1" fmla="*/ 56519 w 484783"/>
              <a:gd name="connsiteY1" fmla="*/ 663711 h 693678"/>
              <a:gd name="connsiteX2" fmla="*/ 44945 w 484783"/>
              <a:gd name="connsiteY2" fmla="*/ 61827 h 693678"/>
              <a:gd name="connsiteX3" fmla="*/ 426909 w 484783"/>
              <a:gd name="connsiteY3" fmla="*/ 50253 h 69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83" h="693678">
                <a:moveTo>
                  <a:pt x="484783" y="547964"/>
                </a:moveTo>
                <a:cubicBezTo>
                  <a:pt x="307304" y="646349"/>
                  <a:pt x="129825" y="744734"/>
                  <a:pt x="56519" y="663711"/>
                </a:cubicBezTo>
                <a:cubicBezTo>
                  <a:pt x="-16787" y="582688"/>
                  <a:pt x="-16787" y="164070"/>
                  <a:pt x="44945" y="61827"/>
                </a:cubicBezTo>
                <a:cubicBezTo>
                  <a:pt x="106677" y="-40416"/>
                  <a:pt x="266793" y="4918"/>
                  <a:pt x="426909" y="5025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任意多边形 40"/>
          <p:cNvSpPr/>
          <p:nvPr/>
        </p:nvSpPr>
        <p:spPr>
          <a:xfrm>
            <a:off x="8118381" y="1668776"/>
            <a:ext cx="1044911" cy="4130288"/>
          </a:xfrm>
          <a:custGeom>
            <a:avLst/>
            <a:gdLst>
              <a:gd name="connsiteX0" fmla="*/ 651372 w 1044911"/>
              <a:gd name="connsiteY0" fmla="*/ 3609280 h 4130288"/>
              <a:gd name="connsiteX1" fmla="*/ 280982 w 1044911"/>
              <a:gd name="connsiteY1" fmla="*/ 3956520 h 4130288"/>
              <a:gd name="connsiteX2" fmla="*/ 3190 w 1044911"/>
              <a:gd name="connsiteY2" fmla="*/ 1190171 h 4130288"/>
              <a:gd name="connsiteX3" fmla="*/ 466177 w 1044911"/>
              <a:gd name="connsiteY3" fmla="*/ 44277 h 4130288"/>
              <a:gd name="connsiteX4" fmla="*/ 1044911 w 1044911"/>
              <a:gd name="connsiteY4" fmla="*/ 345219 h 41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911" h="4130288">
                <a:moveTo>
                  <a:pt x="651372" y="3609280"/>
                </a:moveTo>
                <a:cubicBezTo>
                  <a:pt x="520192" y="3984492"/>
                  <a:pt x="389012" y="4359705"/>
                  <a:pt x="280982" y="3956520"/>
                </a:cubicBezTo>
                <a:cubicBezTo>
                  <a:pt x="172952" y="3553335"/>
                  <a:pt x="-27676" y="1842211"/>
                  <a:pt x="3190" y="1190171"/>
                </a:cubicBezTo>
                <a:cubicBezTo>
                  <a:pt x="34056" y="538131"/>
                  <a:pt x="292557" y="185102"/>
                  <a:pt x="466177" y="44277"/>
                </a:cubicBezTo>
                <a:cubicBezTo>
                  <a:pt x="639797" y="-96548"/>
                  <a:pt x="842354" y="124335"/>
                  <a:pt x="1044911" y="345219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任意多边形 41"/>
          <p:cNvSpPr/>
          <p:nvPr/>
        </p:nvSpPr>
        <p:spPr>
          <a:xfrm>
            <a:off x="8656037" y="2833954"/>
            <a:ext cx="484783" cy="693678"/>
          </a:xfrm>
          <a:custGeom>
            <a:avLst/>
            <a:gdLst>
              <a:gd name="connsiteX0" fmla="*/ 484783 w 484783"/>
              <a:gd name="connsiteY0" fmla="*/ 547964 h 693678"/>
              <a:gd name="connsiteX1" fmla="*/ 56519 w 484783"/>
              <a:gd name="connsiteY1" fmla="*/ 663711 h 693678"/>
              <a:gd name="connsiteX2" fmla="*/ 44945 w 484783"/>
              <a:gd name="connsiteY2" fmla="*/ 61827 h 693678"/>
              <a:gd name="connsiteX3" fmla="*/ 426909 w 484783"/>
              <a:gd name="connsiteY3" fmla="*/ 50253 h 69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83" h="693678">
                <a:moveTo>
                  <a:pt x="484783" y="547964"/>
                </a:moveTo>
                <a:cubicBezTo>
                  <a:pt x="307304" y="646349"/>
                  <a:pt x="129825" y="744734"/>
                  <a:pt x="56519" y="663711"/>
                </a:cubicBezTo>
                <a:cubicBezTo>
                  <a:pt x="-16787" y="582688"/>
                  <a:pt x="-16787" y="164070"/>
                  <a:pt x="44945" y="61827"/>
                </a:cubicBezTo>
                <a:cubicBezTo>
                  <a:pt x="106677" y="-40416"/>
                  <a:pt x="266793" y="4918"/>
                  <a:pt x="426909" y="5025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190500" y="1052513"/>
          <a:ext cx="11791950" cy="302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61">
                  <a:extLst>
                    <a:ext uri="{9D8B030D-6E8A-4147-A177-3AD203B41FA5}">
                      <a16:colId xmlns:a16="http://schemas.microsoft.com/office/drawing/2014/main" val="1066780651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3844550006"/>
                    </a:ext>
                  </a:extLst>
                </a:gridCol>
                <a:gridCol w="2325593">
                  <a:extLst>
                    <a:ext uri="{9D8B030D-6E8A-4147-A177-3AD203B41FA5}">
                      <a16:colId xmlns:a16="http://schemas.microsoft.com/office/drawing/2014/main" val="387941927"/>
                    </a:ext>
                  </a:extLst>
                </a:gridCol>
                <a:gridCol w="4449436">
                  <a:extLst>
                    <a:ext uri="{9D8B030D-6E8A-4147-A177-3AD203B41FA5}">
                      <a16:colId xmlns:a16="http://schemas.microsoft.com/office/drawing/2014/main" val="1169910534"/>
                    </a:ext>
                  </a:extLst>
                </a:gridCol>
                <a:gridCol w="2358390">
                  <a:extLst>
                    <a:ext uri="{9D8B030D-6E8A-4147-A177-3AD203B41FA5}">
                      <a16:colId xmlns:a16="http://schemas.microsoft.com/office/drawing/2014/main" val="125220115"/>
                    </a:ext>
                  </a:extLst>
                </a:gridCol>
              </a:tblGrid>
              <a:tr h="422956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分类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名称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版本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扩展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初始年份</a:t>
                      </a:r>
                      <a:endParaRPr lang="en-US" dirty="0"/>
                    </a:p>
                  </a:txBody>
                  <a:tcPr marL="125224" marR="125224"/>
                </a:tc>
                <a:extLst>
                  <a:ext uri="{0D108BD9-81ED-4DB2-BD59-A6C34878D82A}">
                    <a16:rowId xmlns:a16="http://schemas.microsoft.com/office/drawing/2014/main" val="2004476850"/>
                  </a:ext>
                </a:extLst>
              </a:tr>
              <a:tr h="791831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CISC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x86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16, 32, 64</a:t>
                      </a:r>
                      <a:br>
                        <a:rPr lang="en-US" sz="2000" dirty="0"/>
                      </a:b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(16→32→64)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x87, IA-32, MMX, 3DNow!, SSE,</a:t>
                      </a:r>
                    </a:p>
                    <a:p>
                      <a:r>
                        <a:rPr lang="en-US" sz="2000" dirty="0"/>
                        <a:t>SSE2, PAE, x86-64, SSE3, SSSE3, SSE4,</a:t>
                      </a:r>
                    </a:p>
                    <a:p>
                      <a:r>
                        <a:rPr lang="en-US" sz="2000" dirty="0"/>
                        <a:t>BMI, AVX, AES, FMA, XOP, F16C</a:t>
                      </a:r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1978</a:t>
                      </a:r>
                    </a:p>
                  </a:txBody>
                  <a:tcPr marL="125224" marR="125224"/>
                </a:tc>
                <a:extLst>
                  <a:ext uri="{0D108BD9-81ED-4DB2-BD59-A6C34878D82A}">
                    <a16:rowId xmlns:a16="http://schemas.microsoft.com/office/drawing/2014/main" val="1770684600"/>
                  </a:ext>
                </a:extLst>
              </a:tr>
              <a:tr h="586196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RISC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MIPS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</a:t>
                      </a:r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MDMX"/>
                        </a:rPr>
                        <a:t>MDMX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MIPS-3D"/>
                        </a:rPr>
                        <a:t>MIPS-3D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1981</a:t>
                      </a:r>
                    </a:p>
                  </a:txBody>
                  <a:tcPr marL="125224" marR="125224"/>
                </a:tc>
                <a:extLst>
                  <a:ext uri="{0D108BD9-81ED-4DB2-BD59-A6C34878D82A}">
                    <a16:rowId xmlns:a16="http://schemas.microsoft.com/office/drawing/2014/main" val="2014188763"/>
                  </a:ext>
                </a:extLst>
              </a:tr>
              <a:tr h="791831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VLIW</a:t>
                      </a:r>
                      <a:endParaRPr lang="en-US" sz="2000" dirty="0"/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Elbrus</a:t>
                      </a:r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64</a:t>
                      </a:r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Just-in-time dynamic trans-</a:t>
                      </a:r>
                    </a:p>
                    <a:p>
                      <a:r>
                        <a:rPr lang="en-US" sz="2000" dirty="0" err="1"/>
                        <a:t>lation</a:t>
                      </a:r>
                      <a:r>
                        <a:rPr lang="en-US" sz="2000" dirty="0"/>
                        <a:t>: x87, IA-32, MMX, SSE,</a:t>
                      </a:r>
                    </a:p>
                    <a:p>
                      <a:r>
                        <a:rPr lang="en-US" sz="2000" dirty="0"/>
                        <a:t>SSE2, x86-64, SSE3, AVX</a:t>
                      </a:r>
                    </a:p>
                  </a:txBody>
                  <a:tcPr marL="125224" marR="125224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2014</a:t>
                      </a:r>
                    </a:p>
                  </a:txBody>
                  <a:tcPr marL="125224" marR="125224"/>
                </a:tc>
                <a:extLst>
                  <a:ext uri="{0D108BD9-81ED-4DB2-BD59-A6C34878D82A}">
                    <a16:rowId xmlns:a16="http://schemas.microsoft.com/office/drawing/2014/main" val="1176151188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为什么需要中间代码表示？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10101" y="569394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指令集体系结构</a:t>
            </a:r>
            <a:r>
              <a:rPr lang="en-US" altLang="zh-CN" dirty="0"/>
              <a:t>(ISA)</a:t>
            </a:r>
            <a:r>
              <a:rPr lang="zh-CN" altLang="en-US" dirty="0"/>
              <a:t>的发展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2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7925522" cy="522910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流图中的一个结点集合</a:t>
            </a:r>
            <a:r>
              <a:rPr lang="en-US" altLang="zh-CN" dirty="0"/>
              <a:t>L</a:t>
            </a:r>
            <a:r>
              <a:rPr lang="zh-CN" altLang="en-US" dirty="0"/>
              <a:t>是一个循环，如果它满足：</a:t>
            </a:r>
            <a:endParaRPr lang="en-US" altLang="zh-CN" dirty="0"/>
          </a:p>
          <a:p>
            <a:pPr lvl="1"/>
            <a:r>
              <a:rPr lang="zh-CN" altLang="en-US" dirty="0"/>
              <a:t>该集合有唯一的入口结点</a:t>
            </a:r>
            <a:endParaRPr lang="en-US" altLang="zh-CN" dirty="0"/>
          </a:p>
          <a:p>
            <a:pPr lvl="1"/>
            <a:r>
              <a:rPr lang="zh-CN" altLang="en-US" dirty="0"/>
              <a:t>任意结点都有一个到达入口结点的非空路径，且该路径全部在</a:t>
            </a:r>
            <a:r>
              <a:rPr lang="en-US" altLang="zh-CN" dirty="0"/>
              <a:t>L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不包含其他循环的循环叫做内循环</a:t>
            </a:r>
            <a:endParaRPr lang="en-US" altLang="zh-CN" dirty="0"/>
          </a:p>
          <a:p>
            <a:r>
              <a:rPr lang="zh-CN" altLang="en-US" dirty="0"/>
              <a:t>右图中的循环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zh-CN" altLang="en-US" dirty="0"/>
              <a:t>自身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r>
              <a:rPr lang="zh-CN" altLang="en-US" dirty="0"/>
              <a:t>自身</a:t>
            </a:r>
            <a:endParaRPr lang="en-US" altLang="zh-CN" dirty="0"/>
          </a:p>
          <a:p>
            <a:pPr lvl="1"/>
            <a:r>
              <a:rPr lang="en-US" altLang="zh-CN" dirty="0"/>
              <a:t>{B</a:t>
            </a:r>
            <a:r>
              <a:rPr lang="en-US" altLang="zh-CN" baseline="-25000" dirty="0"/>
              <a:t>2</a:t>
            </a:r>
            <a:r>
              <a:rPr lang="en-US" altLang="zh-CN" dirty="0"/>
              <a:t>, B</a:t>
            </a:r>
            <a:r>
              <a:rPr lang="en-US" altLang="zh-CN" baseline="-25000" dirty="0"/>
              <a:t>3</a:t>
            </a:r>
            <a:r>
              <a:rPr lang="en-US" altLang="zh-CN" dirty="0"/>
              <a:t>, B</a:t>
            </a:r>
            <a:r>
              <a:rPr lang="en-US" altLang="zh-CN" baseline="-25000" dirty="0"/>
              <a:t>4</a:t>
            </a:r>
            <a:r>
              <a:rPr lang="en-US" altLang="zh-CN" dirty="0"/>
              <a:t>, B</a:t>
            </a:r>
            <a:r>
              <a:rPr lang="en-US" altLang="zh-CN" baseline="-25000" dirty="0"/>
              <a:t>5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328986" y="1202448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1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28986" y="2065510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2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28986" y="2911557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3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328986" y="3866405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4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61592" y="4809529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5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91603" y="4804626"/>
            <a:ext cx="48442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C00000"/>
                </a:solidFill>
              </a:rPr>
              <a:t>6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cxnSp>
        <p:nvCxnSpPr>
          <p:cNvPr id="20" name="直接箭头连接符 19"/>
          <p:cNvCxnSpPr>
            <a:stCxn id="14" idx="2"/>
            <a:endCxn id="15" idx="0"/>
          </p:cNvCxnSpPr>
          <p:nvPr/>
        </p:nvCxnSpPr>
        <p:spPr>
          <a:xfrm>
            <a:off x="9559979" y="1664113"/>
            <a:ext cx="0" cy="40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2"/>
            <a:endCxn id="16" idx="0"/>
          </p:cNvCxnSpPr>
          <p:nvPr/>
        </p:nvCxnSpPr>
        <p:spPr>
          <a:xfrm>
            <a:off x="9559979" y="2527174"/>
            <a:ext cx="0" cy="384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>
            <a:off x="9559979" y="3373222"/>
            <a:ext cx="0" cy="493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18" idx="0"/>
          </p:cNvCxnSpPr>
          <p:nvPr/>
        </p:nvCxnSpPr>
        <p:spPr>
          <a:xfrm flipH="1">
            <a:off x="9092585" y="4328070"/>
            <a:ext cx="467394" cy="481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  <a:endCxn id="19" idx="0"/>
          </p:cNvCxnSpPr>
          <p:nvPr/>
        </p:nvCxnSpPr>
        <p:spPr>
          <a:xfrm>
            <a:off x="9559980" y="4328069"/>
            <a:ext cx="562617" cy="476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任意多边形 24"/>
          <p:cNvSpPr/>
          <p:nvPr/>
        </p:nvSpPr>
        <p:spPr>
          <a:xfrm>
            <a:off x="8984130" y="1975317"/>
            <a:ext cx="484783" cy="693678"/>
          </a:xfrm>
          <a:custGeom>
            <a:avLst/>
            <a:gdLst>
              <a:gd name="connsiteX0" fmla="*/ 484783 w 484783"/>
              <a:gd name="connsiteY0" fmla="*/ 547964 h 693678"/>
              <a:gd name="connsiteX1" fmla="*/ 56519 w 484783"/>
              <a:gd name="connsiteY1" fmla="*/ 663711 h 693678"/>
              <a:gd name="connsiteX2" fmla="*/ 44945 w 484783"/>
              <a:gd name="connsiteY2" fmla="*/ 61827 h 693678"/>
              <a:gd name="connsiteX3" fmla="*/ 426909 w 484783"/>
              <a:gd name="connsiteY3" fmla="*/ 50253 h 69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83" h="693678">
                <a:moveTo>
                  <a:pt x="484783" y="547964"/>
                </a:moveTo>
                <a:cubicBezTo>
                  <a:pt x="307304" y="646349"/>
                  <a:pt x="129825" y="744734"/>
                  <a:pt x="56519" y="663711"/>
                </a:cubicBezTo>
                <a:cubicBezTo>
                  <a:pt x="-16787" y="582688"/>
                  <a:pt x="-16787" y="164070"/>
                  <a:pt x="44945" y="61827"/>
                </a:cubicBezTo>
                <a:cubicBezTo>
                  <a:pt x="106677" y="-40416"/>
                  <a:pt x="266793" y="4918"/>
                  <a:pt x="426909" y="5025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 25"/>
          <p:cNvSpPr/>
          <p:nvPr/>
        </p:nvSpPr>
        <p:spPr>
          <a:xfrm>
            <a:off x="8447151" y="1668776"/>
            <a:ext cx="1044911" cy="4130288"/>
          </a:xfrm>
          <a:custGeom>
            <a:avLst/>
            <a:gdLst>
              <a:gd name="connsiteX0" fmla="*/ 651372 w 1044911"/>
              <a:gd name="connsiteY0" fmla="*/ 3609280 h 4130288"/>
              <a:gd name="connsiteX1" fmla="*/ 280982 w 1044911"/>
              <a:gd name="connsiteY1" fmla="*/ 3956520 h 4130288"/>
              <a:gd name="connsiteX2" fmla="*/ 3190 w 1044911"/>
              <a:gd name="connsiteY2" fmla="*/ 1190171 h 4130288"/>
              <a:gd name="connsiteX3" fmla="*/ 466177 w 1044911"/>
              <a:gd name="connsiteY3" fmla="*/ 44277 h 4130288"/>
              <a:gd name="connsiteX4" fmla="*/ 1044911 w 1044911"/>
              <a:gd name="connsiteY4" fmla="*/ 345219 h 41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4911" h="4130288">
                <a:moveTo>
                  <a:pt x="651372" y="3609280"/>
                </a:moveTo>
                <a:cubicBezTo>
                  <a:pt x="520192" y="3984492"/>
                  <a:pt x="389012" y="4359705"/>
                  <a:pt x="280982" y="3956520"/>
                </a:cubicBezTo>
                <a:cubicBezTo>
                  <a:pt x="172952" y="3553335"/>
                  <a:pt x="-27676" y="1842211"/>
                  <a:pt x="3190" y="1190171"/>
                </a:cubicBezTo>
                <a:cubicBezTo>
                  <a:pt x="34056" y="538131"/>
                  <a:pt x="292557" y="185102"/>
                  <a:pt x="466177" y="44277"/>
                </a:cubicBezTo>
                <a:cubicBezTo>
                  <a:pt x="639797" y="-96548"/>
                  <a:pt x="842354" y="124335"/>
                  <a:pt x="1044911" y="345219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任意多边形 26"/>
          <p:cNvSpPr/>
          <p:nvPr/>
        </p:nvSpPr>
        <p:spPr>
          <a:xfrm>
            <a:off x="8984807" y="2833954"/>
            <a:ext cx="484783" cy="693678"/>
          </a:xfrm>
          <a:custGeom>
            <a:avLst/>
            <a:gdLst>
              <a:gd name="connsiteX0" fmla="*/ 484783 w 484783"/>
              <a:gd name="connsiteY0" fmla="*/ 547964 h 693678"/>
              <a:gd name="connsiteX1" fmla="*/ 56519 w 484783"/>
              <a:gd name="connsiteY1" fmla="*/ 663711 h 693678"/>
              <a:gd name="connsiteX2" fmla="*/ 44945 w 484783"/>
              <a:gd name="connsiteY2" fmla="*/ 61827 h 693678"/>
              <a:gd name="connsiteX3" fmla="*/ 426909 w 484783"/>
              <a:gd name="connsiteY3" fmla="*/ 50253 h 69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783" h="693678">
                <a:moveTo>
                  <a:pt x="484783" y="547964"/>
                </a:moveTo>
                <a:cubicBezTo>
                  <a:pt x="307304" y="646349"/>
                  <a:pt x="129825" y="744734"/>
                  <a:pt x="56519" y="663711"/>
                </a:cubicBezTo>
                <a:cubicBezTo>
                  <a:pt x="-16787" y="582688"/>
                  <a:pt x="-16787" y="164070"/>
                  <a:pt x="44945" y="61827"/>
                </a:cubicBezTo>
                <a:cubicBezTo>
                  <a:pt x="106677" y="-40416"/>
                  <a:pt x="266793" y="4918"/>
                  <a:pt x="426909" y="5025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B7A9AD-9CC4-5BCC-90D2-F74D4D7DB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r>
              <a:rPr lang="zh-CN" altLang="en-US" dirty="0"/>
              <a:t>定义了</a:t>
            </a:r>
            <a:r>
              <a:rPr lang="en-US" altLang="zh-CN" dirty="0"/>
              <a:t>LLVM IR</a:t>
            </a:r>
            <a:r>
              <a:rPr lang="zh-CN" altLang="en-US" dirty="0"/>
              <a:t>，将编译器需要的功能包装成库，解决了编译器代码重用的问题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351DE9-2767-865A-0741-A8485F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出现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024619-D072-F46D-355D-6409DF9D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1" y="1884736"/>
            <a:ext cx="11395027" cy="456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0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8DA504-9677-5177-10C5-2C7067E4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</p:spPr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将很多编译器需要的功能</a:t>
            </a:r>
            <a:r>
              <a:rPr lang="zh-CN" altLang="en-US" dirty="0">
                <a:solidFill>
                  <a:srgbClr val="C00000"/>
                </a:solidFill>
              </a:rPr>
              <a:t>包装成库</a:t>
            </a:r>
            <a:r>
              <a:rPr lang="zh-CN" altLang="en-US" dirty="0"/>
              <a:t>，供其他编译器实现者根据需要使用或者扩展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BCC394-F60F-2FA4-2363-BC8D974D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架构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13B9B0-8652-F515-70DE-6F87E0FCE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66" y="2349410"/>
            <a:ext cx="11808697" cy="35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9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18ADCBE-9AAA-AB9D-81CB-5CE91FA9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工业界使用者（包括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Apple, Huawei, Intel, NVIDIA, Adobe, Sony…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30+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公司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使用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LLVM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开发相应产品）</a:t>
            </a:r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603AA61-D3BB-2EA6-CFB2-265DDBE1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在工业界的广泛使用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1B10FD-2CF1-E26F-844A-DF8CBE605773}"/>
              </a:ext>
            </a:extLst>
          </p:cNvPr>
          <p:cNvGraphicFramePr>
            <a:graphicFrameLocks noGrp="1"/>
          </p:cNvGraphicFramePr>
          <p:nvPr/>
        </p:nvGraphicFramePr>
        <p:xfrm>
          <a:off x="481316" y="200528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74">
                  <a:extLst>
                    <a:ext uri="{9D8B030D-6E8A-4147-A177-3AD203B41FA5}">
                      <a16:colId xmlns:a16="http://schemas.microsoft.com/office/drawing/2014/main" val="3039251732"/>
                    </a:ext>
                  </a:extLst>
                </a:gridCol>
                <a:gridCol w="6867226">
                  <a:extLst>
                    <a:ext uri="{9D8B030D-6E8A-4147-A177-3AD203B41FA5}">
                      <a16:colId xmlns:a16="http://schemas.microsoft.com/office/drawing/2014/main" val="146865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Company</a:t>
                      </a:r>
                    </a:p>
                  </a:txBody>
                  <a:tcPr marL="25400" marR="50800" marT="508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25400" marR="50800" marT="50800" marB="25400" anchor="ctr"/>
                </a:tc>
                <a:extLst>
                  <a:ext uri="{0D108BD9-81ED-4DB2-BD59-A6C34878D82A}">
                    <a16:rowId xmlns:a16="http://schemas.microsoft.com/office/drawing/2014/main" val="39311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Apple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iOS, macOS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tvOS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zh-C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watchOS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0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Huawei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err="1">
                          <a:solidFill>
                            <a:srgbClr val="C00000"/>
                          </a:solidFill>
                        </a:rPr>
                        <a:t>BiSheng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 Compiler </a:t>
                      </a:r>
                      <a:r>
                        <a:rPr lang="en-US" altLang="zh-CN" b="1" dirty="0"/>
                        <a:t>for Huawei's </a:t>
                      </a:r>
                      <a:r>
                        <a:rPr lang="en-US" altLang="zh-CN" b="1" dirty="0" err="1"/>
                        <a:t>Kunpeng</a:t>
                      </a:r>
                      <a:r>
                        <a:rPr lang="en-US" altLang="zh-CN" b="1" dirty="0"/>
                        <a:t> servers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8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Intel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OpenCL</a:t>
                      </a:r>
                      <a:r>
                        <a:rPr lang="en-US" altLang="zh-CN" b="1" dirty="0"/>
                        <a:t>* compiler, debugger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7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NVIDIA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OpenCL </a:t>
                      </a:r>
                      <a:r>
                        <a:rPr lang="en-US" altLang="zh-CN" b="1" dirty="0"/>
                        <a:t>runtime compiler (Clang + LLVM)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30030"/>
                  </a:ext>
                </a:extLst>
              </a:tr>
            </a:tbl>
          </a:graphicData>
        </a:graphic>
      </p:graphicFrame>
      <p:pic>
        <p:nvPicPr>
          <p:cNvPr id="1026" name="Picture 2" descr="apple 的图像结果">
            <a:extLst>
              <a:ext uri="{FF2B5EF4-FFF2-40B4-BE49-F238E27FC236}">
                <a16:creationId xmlns:a16="http://schemas.microsoft.com/office/drawing/2014/main" id="{E6E8AEEF-2080-BB49-729F-6A8D6F7B70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1" b="22959"/>
          <a:stretch/>
        </p:blipFill>
        <p:spPr bwMode="auto">
          <a:xfrm>
            <a:off x="1089622" y="4311498"/>
            <a:ext cx="1440438" cy="166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华为 的图像结果">
            <a:extLst>
              <a:ext uri="{FF2B5EF4-FFF2-40B4-BE49-F238E27FC236}">
                <a16:creationId xmlns:a16="http://schemas.microsoft.com/office/drawing/2014/main" id="{3A302261-56CA-18E5-28C5-3888AA82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81" y="4455812"/>
            <a:ext cx="1531426" cy="15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 的图像结果">
            <a:extLst>
              <a:ext uri="{FF2B5EF4-FFF2-40B4-BE49-F238E27FC236}">
                <a16:creationId xmlns:a16="http://schemas.microsoft.com/office/drawing/2014/main" id="{4C12C8B0-C7B4-EF57-B7FE-E3ADA9031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1" y="4333018"/>
            <a:ext cx="2271549" cy="17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VIDIA 的图像结果">
            <a:extLst>
              <a:ext uri="{FF2B5EF4-FFF2-40B4-BE49-F238E27FC236}">
                <a16:creationId xmlns:a16="http://schemas.microsoft.com/office/drawing/2014/main" id="{D9FBBA10-005F-F039-3DB1-CB42E1530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23" y="4395839"/>
            <a:ext cx="2635222" cy="159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F13891-39DC-D72E-1B39-136A8A6C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学术界使用者（包括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CMU, ETH, UIUC, UCLA, Stanford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在内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20+ </a:t>
            </a:r>
            <a:r>
              <a:rPr lang="zh-CN" altLang="en-US" b="1" i="0" dirty="0">
                <a:effectLst/>
                <a:latin typeface="Georgia" panose="02040502050405020303" pitchFamily="18" charset="0"/>
              </a:rPr>
              <a:t>顶尖大学研究组使用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LLVM</a:t>
            </a:r>
            <a:r>
              <a:rPr lang="en-US" altLang="zh-CN" b="1" i="0" dirty="0">
                <a:effectLst/>
                <a:latin typeface="Georgia" panose="02040502050405020303" pitchFamily="18" charset="0"/>
              </a:rPr>
              <a:t> </a:t>
            </a:r>
            <a:r>
              <a:rPr lang="zh-CN" altLang="en-US" dirty="0">
                <a:latin typeface="Georgia" panose="02040502050405020303" pitchFamily="18" charset="0"/>
              </a:rPr>
              <a:t>完成相关研究项目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)</a:t>
            </a: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endParaRPr lang="en-US" altLang="zh-CN" b="1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教育界使用者（包括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CMU, ETH, UIUC, UCLA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…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在内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10+</a:t>
            </a:r>
            <a:r>
              <a:rPr lang="zh-CN" altLang="en-US" b="1" i="0" dirty="0">
                <a:effectLst/>
                <a:latin typeface="Georgia" panose="02040502050405020303" pitchFamily="18" charset="0"/>
              </a:rPr>
              <a:t>已公开的顶尖大学编译课程中使用 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LLVM</a:t>
            </a:r>
            <a:r>
              <a:rPr lang="en-US" altLang="zh-CN" b="1" i="0" dirty="0">
                <a:effectLst/>
                <a:latin typeface="Georgia" panose="02040502050405020303" pitchFamily="18" charset="0"/>
              </a:rPr>
              <a:t> </a:t>
            </a:r>
            <a:r>
              <a:rPr lang="zh-CN" altLang="en-US" b="1" i="0" dirty="0">
                <a:effectLst/>
                <a:latin typeface="Georgia" panose="02040502050405020303" pitchFamily="18" charset="0"/>
              </a:rPr>
              <a:t>工具链设计实验</a:t>
            </a:r>
            <a:r>
              <a:rPr lang="zh-CN" altLang="en-US" dirty="0"/>
              <a:t>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C2D17C-DDCE-D484-D566-9BA27C37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在学术界的广泛使用</a:t>
            </a:r>
          </a:p>
        </p:txBody>
      </p:sp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4EE17D61-3B9A-0117-9067-A5B16D167D48}"/>
              </a:ext>
            </a:extLst>
          </p:cNvPr>
          <p:cNvGraphicFramePr>
            <a:graphicFrameLocks noGrp="1"/>
          </p:cNvGraphicFramePr>
          <p:nvPr/>
        </p:nvGraphicFramePr>
        <p:xfrm>
          <a:off x="528749" y="2005280"/>
          <a:ext cx="114625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95">
                  <a:extLst>
                    <a:ext uri="{9D8B030D-6E8A-4147-A177-3AD203B41FA5}">
                      <a16:colId xmlns:a16="http://schemas.microsoft.com/office/drawing/2014/main" val="396058620"/>
                    </a:ext>
                  </a:extLst>
                </a:gridCol>
                <a:gridCol w="3634924">
                  <a:extLst>
                    <a:ext uri="{9D8B030D-6E8A-4147-A177-3AD203B41FA5}">
                      <a16:colId xmlns:a16="http://schemas.microsoft.com/office/drawing/2014/main" val="2816926178"/>
                    </a:ext>
                  </a:extLst>
                </a:gridCol>
                <a:gridCol w="5992908">
                  <a:extLst>
                    <a:ext uri="{9D8B030D-6E8A-4147-A177-3AD203B41FA5}">
                      <a16:colId xmlns:a16="http://schemas.microsoft.com/office/drawing/2014/main" val="271342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Organization</a:t>
                      </a:r>
                    </a:p>
                  </a:txBody>
                  <a:tcPr marL="25400" marR="50800" marT="508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People</a:t>
                      </a:r>
                    </a:p>
                  </a:txBody>
                  <a:tcPr marL="25400" marR="50800" marT="50800" marB="254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25400" marR="50800" marT="50800" marB="25400" anchor="ctr"/>
                </a:tc>
                <a:extLst>
                  <a:ext uri="{0D108BD9-81ED-4DB2-BD59-A6C34878D82A}">
                    <a16:rowId xmlns:a16="http://schemas.microsoft.com/office/drawing/2014/main" val="68777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CMU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David Koes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Principled Compilation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Stanford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Dawson Engler's Research Group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KLEE Symbolic Virtual Machine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ETH Zurich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Thomas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Lenherr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Language-independent library for alias analysis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52996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UCLA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Jason Cong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xPilot</a:t>
                      </a:r>
                      <a:r>
                        <a:rPr lang="en-US" b="1" dirty="0"/>
                        <a:t> behavioral synthesis system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45277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091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06658B-47E3-F7BC-0B98-0EC4B8B47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LLVM IR </a:t>
            </a:r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en-US" altLang="zh-CN" dirty="0"/>
              <a:t>LLVM IR </a:t>
            </a:r>
            <a:r>
              <a:rPr lang="zh-CN" altLang="en-US" dirty="0"/>
              <a:t>采用 </a:t>
            </a:r>
            <a:r>
              <a:rPr lang="en-US" altLang="zh-CN" dirty="0"/>
              <a:t>RISC </a:t>
            </a:r>
            <a:r>
              <a:rPr lang="zh-CN" altLang="en-US" dirty="0"/>
              <a:t>风格的</a:t>
            </a:r>
            <a:r>
              <a:rPr lang="zh-CN" altLang="en-US" dirty="0">
                <a:solidFill>
                  <a:srgbClr val="C00000"/>
                </a:solidFill>
              </a:rPr>
              <a:t>三地址指令</a:t>
            </a:r>
            <a:r>
              <a:rPr lang="zh-CN" altLang="en-US" dirty="0"/>
              <a:t>方式，形如 </a:t>
            </a:r>
            <a:r>
              <a:rPr lang="nn-NO" altLang="zh-CN" dirty="0">
                <a:solidFill>
                  <a:srgbClr val="C00000"/>
                </a:solidFill>
              </a:rPr>
              <a:t>%2 = add i32 %0, %1</a:t>
            </a:r>
          </a:p>
          <a:p>
            <a:pPr lvl="1"/>
            <a:r>
              <a:rPr lang="en-US" altLang="zh-CN" dirty="0"/>
              <a:t>LLVM IR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rgbClr val="C00000"/>
                </a:solidFill>
              </a:rPr>
              <a:t>SSA </a:t>
            </a:r>
            <a:r>
              <a:rPr lang="zh-CN" altLang="en-US" dirty="0">
                <a:solidFill>
                  <a:srgbClr val="C00000"/>
                </a:solidFill>
              </a:rPr>
              <a:t>形式</a:t>
            </a:r>
            <a:r>
              <a:rPr lang="zh-CN" altLang="en-US" dirty="0"/>
              <a:t>，且具有无限</a:t>
            </a:r>
            <a:r>
              <a:rPr lang="zh-CN" altLang="en-US" dirty="0">
                <a:solidFill>
                  <a:srgbClr val="C00000"/>
                </a:solidFill>
              </a:rPr>
              <a:t>虚拟寄存器</a:t>
            </a:r>
            <a:r>
              <a:rPr lang="zh-CN" altLang="en-US" dirty="0"/>
              <a:t>的假设</a:t>
            </a:r>
            <a:endParaRPr lang="en-US" altLang="zh-CN" dirty="0"/>
          </a:p>
          <a:p>
            <a:pPr lvl="2"/>
            <a:r>
              <a:rPr lang="zh-CN" altLang="en-US" dirty="0"/>
              <a:t>注：</a:t>
            </a:r>
            <a:r>
              <a:rPr lang="en-US" altLang="zh-CN" dirty="0"/>
              <a:t>SSA</a:t>
            </a:r>
            <a:r>
              <a:rPr lang="zh-CN" altLang="en-US" dirty="0"/>
              <a:t>形式指的是</a:t>
            </a:r>
            <a:r>
              <a:rPr lang="zh-CN" altLang="en-US" dirty="0">
                <a:solidFill>
                  <a:srgbClr val="C00000"/>
                </a:solidFill>
              </a:rPr>
              <a:t>静态单赋值形式</a:t>
            </a:r>
            <a:r>
              <a:rPr lang="zh-CN" altLang="en-US" dirty="0"/>
              <a:t>，每个虚拟寄存器变量只会被赋值一次</a:t>
            </a:r>
            <a:endParaRPr lang="en-US" altLang="zh-CN" dirty="0"/>
          </a:p>
          <a:p>
            <a:pPr lvl="1"/>
            <a:r>
              <a:rPr lang="en-US" altLang="zh-CN" dirty="0"/>
              <a:t>LLVM IR </a:t>
            </a:r>
            <a:r>
              <a:rPr lang="zh-CN" altLang="en-US" dirty="0">
                <a:solidFill>
                  <a:srgbClr val="C00000"/>
                </a:solidFill>
              </a:rPr>
              <a:t>是强类型系统</a:t>
            </a:r>
            <a:r>
              <a:rPr lang="zh-CN" altLang="en-US" dirty="0"/>
              <a:t>，每个指令及操作数都具有自身的类型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LLVM IR </a:t>
            </a:r>
            <a:r>
              <a:rPr lang="zh-CN" altLang="en-US" dirty="0"/>
              <a:t>的目标是成为一种通用 </a:t>
            </a:r>
            <a:r>
              <a:rPr lang="en-US" altLang="zh-CN" dirty="0"/>
              <a:t>IR </a:t>
            </a:r>
            <a:r>
              <a:rPr lang="zh-CN" altLang="en-US" dirty="0"/>
              <a:t>（支持包括</a:t>
            </a:r>
            <a:r>
              <a:rPr lang="zh-CN" altLang="en-US" dirty="0">
                <a:solidFill>
                  <a:srgbClr val="C00000"/>
                </a:solidFill>
              </a:rPr>
              <a:t>动态</a:t>
            </a:r>
            <a:r>
              <a:rPr lang="zh-CN" altLang="en-US" dirty="0"/>
              <a:t>与静态语言），因此</a:t>
            </a:r>
            <a:r>
              <a:rPr lang="en-US" altLang="zh-CN" dirty="0"/>
              <a:t>IR </a:t>
            </a:r>
            <a:r>
              <a:rPr lang="zh-CN" altLang="en-US" dirty="0"/>
              <a:t>指令种类较为复杂繁多</a:t>
            </a:r>
            <a:endParaRPr lang="en-US" altLang="zh-CN" dirty="0"/>
          </a:p>
          <a:p>
            <a:pPr lvl="1"/>
            <a:r>
              <a:rPr lang="zh-CN" altLang="en-US" dirty="0"/>
              <a:t>本课程以 </a:t>
            </a:r>
            <a:r>
              <a:rPr lang="en-US" altLang="zh-CN" dirty="0" err="1"/>
              <a:t>cminusf</a:t>
            </a:r>
            <a:r>
              <a:rPr lang="en-US" altLang="zh-CN" dirty="0"/>
              <a:t> </a:t>
            </a:r>
            <a:r>
              <a:rPr lang="zh-CN" altLang="en-US" dirty="0"/>
              <a:t>语言为源语言，从 </a:t>
            </a:r>
            <a:r>
              <a:rPr lang="en-US" altLang="zh-CN" dirty="0">
                <a:solidFill>
                  <a:srgbClr val="C00000"/>
                </a:solidFill>
              </a:rPr>
              <a:t>LLVM IR </a:t>
            </a:r>
            <a:r>
              <a:rPr lang="zh-CN" altLang="en-US" dirty="0"/>
              <a:t>中裁剪出了适用于教学的精简的</a:t>
            </a:r>
            <a:r>
              <a:rPr lang="en-US" altLang="zh-CN" dirty="0">
                <a:solidFill>
                  <a:srgbClr val="C00000"/>
                </a:solidFill>
              </a:rPr>
              <a:t>IR</a:t>
            </a:r>
            <a:r>
              <a:rPr lang="zh-CN" altLang="en-US" dirty="0">
                <a:solidFill>
                  <a:srgbClr val="C00000"/>
                </a:solidFill>
              </a:rPr>
              <a:t>子集</a:t>
            </a:r>
            <a:r>
              <a:rPr lang="zh-CN" altLang="en-US" dirty="0"/>
              <a:t>，并将其命名为 </a:t>
            </a:r>
            <a:r>
              <a:rPr lang="en-US" altLang="zh-CN" dirty="0">
                <a:solidFill>
                  <a:srgbClr val="C00000"/>
                </a:solidFill>
              </a:rPr>
              <a:t>LightIR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4DDE49-7057-8272-FF97-B223E8F5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与 </a:t>
            </a:r>
            <a:r>
              <a:rPr lang="en-US" altLang="zh-CN" dirty="0"/>
              <a:t>LightIR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150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923268-2B3C-765D-E9DB-B28F819F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LLVM </a:t>
            </a:r>
            <a:r>
              <a:rPr lang="zh-CN" altLang="en-US" dirty="0"/>
              <a:t>提供了辅助生成 </a:t>
            </a:r>
            <a:r>
              <a:rPr lang="en-US" altLang="zh-CN" dirty="0"/>
              <a:t>IR 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/>
              <a:t>LLVM IR </a:t>
            </a:r>
            <a:r>
              <a:rPr lang="zh-CN" altLang="en-US" dirty="0"/>
              <a:t>库用于课程实验的问题</a:t>
            </a:r>
            <a:endParaRPr lang="en-US" altLang="zh-CN" dirty="0"/>
          </a:p>
          <a:p>
            <a:pPr lvl="2"/>
            <a:r>
              <a:rPr lang="zh-CN" altLang="en-US" dirty="0"/>
              <a:t>类继承关系过于复杂，不利于学生理解 </a:t>
            </a:r>
            <a:r>
              <a:rPr lang="en-US" altLang="zh-CN" dirty="0"/>
              <a:t>IR </a:t>
            </a:r>
            <a:r>
              <a:rPr lang="zh-CN" altLang="en-US" dirty="0"/>
              <a:t>抽象</a:t>
            </a:r>
            <a:endParaRPr lang="en-US" altLang="zh-CN" dirty="0"/>
          </a:p>
          <a:p>
            <a:pPr lvl="2"/>
            <a:r>
              <a:rPr lang="zh-CN" altLang="en-US" dirty="0"/>
              <a:t>存在很多为了编译性能的额外设计，不利于学生理解 </a:t>
            </a:r>
            <a:r>
              <a:rPr lang="en-US" altLang="zh-CN" dirty="0"/>
              <a:t>IR </a:t>
            </a:r>
            <a:r>
              <a:rPr lang="zh-CN" altLang="en-US" dirty="0"/>
              <a:t>抽象</a:t>
            </a:r>
            <a:endParaRPr lang="en-US" altLang="zh-CN" dirty="0"/>
          </a:p>
          <a:p>
            <a:pPr marL="311400" lvl="1" indent="0">
              <a:buNone/>
            </a:pPr>
            <a:endParaRPr lang="en-US" altLang="zh-CN" dirty="0"/>
          </a:p>
          <a:p>
            <a:r>
              <a:rPr lang="zh-CN" altLang="en-US" dirty="0"/>
              <a:t>本课程依据 </a:t>
            </a:r>
            <a:r>
              <a:rPr lang="en-US" altLang="zh-CN" dirty="0"/>
              <a:t>LLVM </a:t>
            </a:r>
            <a:r>
              <a:rPr lang="zh-CN" altLang="en-US" dirty="0"/>
              <a:t>的设计，为 </a:t>
            </a:r>
            <a:r>
              <a:rPr lang="en-US" altLang="zh-CN" dirty="0"/>
              <a:t>LightIR </a:t>
            </a:r>
            <a:r>
              <a:rPr lang="zh-CN" altLang="en-US" dirty="0"/>
              <a:t>提供了配套简化的 </a:t>
            </a:r>
            <a:r>
              <a:rPr lang="en-US" altLang="zh-CN" dirty="0"/>
              <a:t>C++ 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en-US" altLang="zh-CN" dirty="0"/>
              <a:t>LightIR C++</a:t>
            </a:r>
            <a:r>
              <a:rPr lang="zh-CN" altLang="en-US" dirty="0"/>
              <a:t>库与 </a:t>
            </a:r>
            <a:r>
              <a:rPr lang="en-US" altLang="zh-CN" dirty="0"/>
              <a:t>LLVM IR C++</a:t>
            </a:r>
            <a:r>
              <a:rPr lang="zh-CN" altLang="en-US" dirty="0"/>
              <a:t>库的联系</a:t>
            </a:r>
            <a:endParaRPr lang="en-US" altLang="zh-CN" dirty="0"/>
          </a:p>
          <a:p>
            <a:pPr lvl="2"/>
            <a:r>
              <a:rPr lang="zh-CN" altLang="en-US" dirty="0"/>
              <a:t>仅保留必要的核心类，简化了核心类的继承关系与成员设计</a:t>
            </a:r>
            <a:endParaRPr lang="en-US" altLang="zh-CN" dirty="0"/>
          </a:p>
          <a:p>
            <a:pPr lvl="2"/>
            <a:r>
              <a:rPr lang="zh-CN" altLang="en-US" dirty="0"/>
              <a:t>给学生提供与 </a:t>
            </a:r>
            <a:r>
              <a:rPr lang="en-US" altLang="zh-CN" dirty="0"/>
              <a:t>LLVM </a:t>
            </a:r>
            <a:r>
              <a:rPr lang="zh-CN" altLang="en-US" dirty="0"/>
              <a:t>相同的生成 </a:t>
            </a:r>
            <a:r>
              <a:rPr lang="en-US" altLang="zh-CN" dirty="0"/>
              <a:t>IR </a:t>
            </a:r>
            <a:r>
              <a:rPr lang="zh-CN" altLang="en-US" dirty="0"/>
              <a:t>的接口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下面将对</a:t>
            </a:r>
            <a:r>
              <a:rPr lang="en-US" altLang="zh-CN" dirty="0">
                <a:solidFill>
                  <a:srgbClr val="C00000"/>
                </a:solidFill>
              </a:rPr>
              <a:t>LightIR</a:t>
            </a:r>
            <a:r>
              <a:rPr lang="zh-CN" altLang="en-US" dirty="0">
                <a:solidFill>
                  <a:srgbClr val="C00000"/>
                </a:solidFill>
              </a:rPr>
              <a:t>的结构层次与具体指令进行详细介绍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0EB03E0-D073-2414-BDC6-039A1BC0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 IR </a:t>
            </a:r>
            <a:r>
              <a:rPr lang="zh-CN" altLang="en-US" dirty="0"/>
              <a:t>库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LightIR </a:t>
            </a:r>
            <a:r>
              <a:rPr lang="zh-CN" altLang="en-US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776482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24F6A0-7C50-B290-7C68-545D838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结构层次</a:t>
            </a:r>
          </a:p>
          <a:p>
            <a:pPr lvl="1"/>
            <a:r>
              <a:rPr lang="en-US" altLang="zh-CN" dirty="0"/>
              <a:t>Module:</a:t>
            </a:r>
            <a:r>
              <a:rPr lang="zh-CN" altLang="en-US" dirty="0"/>
              <a:t>是</a:t>
            </a:r>
            <a:r>
              <a:rPr lang="en-US" altLang="zh-CN" dirty="0"/>
              <a:t>Light IR</a:t>
            </a:r>
            <a:r>
              <a:rPr lang="zh-CN" altLang="en-US" dirty="0"/>
              <a:t>中最顶层的结构，每个</a:t>
            </a:r>
            <a:r>
              <a:rPr lang="en-US" altLang="zh-CN" dirty="0" err="1"/>
              <a:t>Cminus</a:t>
            </a:r>
            <a:r>
              <a:rPr lang="en-US" altLang="zh-CN" dirty="0"/>
              <a:t>-f</a:t>
            </a:r>
            <a:r>
              <a:rPr lang="zh-CN" altLang="en-US" dirty="0"/>
              <a:t>程序对应了一个</a:t>
            </a:r>
            <a:r>
              <a:rPr lang="en-US" altLang="zh-CN" dirty="0"/>
              <a:t>Module</a:t>
            </a:r>
            <a:r>
              <a:rPr lang="zh-CN" altLang="en-US" dirty="0"/>
              <a:t>，在</a:t>
            </a:r>
            <a:r>
              <a:rPr lang="en-US" altLang="zh-CN" dirty="0"/>
              <a:t>Module</a:t>
            </a:r>
            <a:r>
              <a:rPr lang="zh-CN" altLang="en-US" dirty="0"/>
              <a:t>中存在</a:t>
            </a:r>
            <a:r>
              <a:rPr lang="en-US" altLang="zh-CN" dirty="0"/>
              <a:t>GlobalVariable</a:t>
            </a:r>
            <a:r>
              <a:rPr lang="zh-CN" altLang="en-US" dirty="0"/>
              <a:t>域与</a:t>
            </a:r>
            <a:r>
              <a:rPr lang="en-US" altLang="zh-CN" dirty="0"/>
              <a:t>Function</a:t>
            </a:r>
            <a:r>
              <a:rPr lang="zh-CN" altLang="en-US" dirty="0"/>
              <a:t>域</a:t>
            </a:r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D49F1F-32FA-6B23-05B5-C01D836C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结构层次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15317D-B454-2D22-EFCA-F8D34024CC82}"/>
              </a:ext>
            </a:extLst>
          </p:cNvPr>
          <p:cNvGrpSpPr/>
          <p:nvPr/>
        </p:nvGrpSpPr>
        <p:grpSpPr>
          <a:xfrm>
            <a:off x="583469" y="3852870"/>
            <a:ext cx="3344779" cy="2755231"/>
            <a:chOff x="4542026" y="3429000"/>
            <a:chExt cx="3344779" cy="275523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6DB64927-2996-CED7-3F0C-02A2203D7818}"/>
                </a:ext>
              </a:extLst>
            </p:cNvPr>
            <p:cNvSpPr/>
            <p:nvPr/>
          </p:nvSpPr>
          <p:spPr>
            <a:xfrm>
              <a:off x="4542026" y="3429000"/>
              <a:ext cx="3344779" cy="275523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1F23AF-12DF-E51E-5919-CC68102F1333}"/>
                </a:ext>
              </a:extLst>
            </p:cNvPr>
            <p:cNvSpPr txBox="1"/>
            <p:nvPr/>
          </p:nvSpPr>
          <p:spPr>
            <a:xfrm>
              <a:off x="5565900" y="5585453"/>
              <a:ext cx="1297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Module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1921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D49F1F-32FA-6B23-05B5-C01D836C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结构层次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1D24D16-918F-F78C-E57F-DF93F2DF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结构层次</a:t>
            </a:r>
          </a:p>
          <a:p>
            <a:pPr lvl="1"/>
            <a:r>
              <a:rPr lang="en-US" altLang="zh-CN" dirty="0"/>
              <a:t>Module</a:t>
            </a:r>
          </a:p>
          <a:p>
            <a:pPr lvl="1"/>
            <a:r>
              <a:rPr lang="en-US" altLang="zh-CN" dirty="0"/>
              <a:t>Function</a:t>
            </a:r>
            <a:r>
              <a:rPr lang="zh-CN" altLang="en-US" dirty="0"/>
              <a:t>：是函数，由头部与函数体组成。函数头部包括返回值类型，函数名，与参数表。函数体由多个</a:t>
            </a:r>
            <a:r>
              <a:rPr lang="en-US" altLang="zh-CN" dirty="0"/>
              <a:t>BasicBlock</a:t>
            </a:r>
            <a:r>
              <a:rPr lang="zh-CN" altLang="en-US" dirty="0"/>
              <a:t>构成，一个</a:t>
            </a:r>
            <a:r>
              <a:rPr lang="en-US" altLang="zh-CN" dirty="0"/>
              <a:t>module</a:t>
            </a:r>
            <a:r>
              <a:rPr lang="zh-CN" altLang="en-US" dirty="0"/>
              <a:t>中至少需要包含一个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4F11EE-24E6-8BA3-5FFF-A5D0618BA51C}"/>
              </a:ext>
            </a:extLst>
          </p:cNvPr>
          <p:cNvGrpSpPr/>
          <p:nvPr/>
        </p:nvGrpSpPr>
        <p:grpSpPr>
          <a:xfrm>
            <a:off x="583469" y="3852870"/>
            <a:ext cx="3344779" cy="2755231"/>
            <a:chOff x="4542026" y="3429000"/>
            <a:chExt cx="3344779" cy="275523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B30BD9C-C118-0C8E-4F88-0842E1B0C519}"/>
                </a:ext>
              </a:extLst>
            </p:cNvPr>
            <p:cNvSpPr/>
            <p:nvPr/>
          </p:nvSpPr>
          <p:spPr>
            <a:xfrm>
              <a:off x="4542026" y="3429000"/>
              <a:ext cx="3344779" cy="275523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078E8BE-17BE-1EB1-61A3-F279E27D7DDD}"/>
                </a:ext>
              </a:extLst>
            </p:cNvPr>
            <p:cNvSpPr/>
            <p:nvPr/>
          </p:nvSpPr>
          <p:spPr>
            <a:xfrm>
              <a:off x="4809779" y="3579524"/>
              <a:ext cx="2809271" cy="170046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2D18AAE-C3FF-8436-EFD3-52AF50AF565A}"/>
                </a:ext>
              </a:extLst>
            </p:cNvPr>
            <p:cNvSpPr txBox="1"/>
            <p:nvPr/>
          </p:nvSpPr>
          <p:spPr>
            <a:xfrm>
              <a:off x="5565900" y="5585453"/>
              <a:ext cx="1297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Module</a:t>
              </a:r>
              <a:endParaRPr lang="zh-CN" altLang="en-US" sz="24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25CF74-0B1B-CF1A-3473-FAF455302B61}"/>
                </a:ext>
              </a:extLst>
            </p:cNvPr>
            <p:cNvSpPr txBox="1"/>
            <p:nvPr/>
          </p:nvSpPr>
          <p:spPr>
            <a:xfrm>
              <a:off x="5492517" y="4722280"/>
              <a:ext cx="1443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Function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829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4C338DA-FE80-5FDF-F301-351C871A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结构层次</a:t>
            </a:r>
          </a:p>
          <a:p>
            <a:pPr lvl="1"/>
            <a:r>
              <a:rPr lang="en-US" altLang="zh-CN" dirty="0"/>
              <a:t>Module</a:t>
            </a:r>
          </a:p>
          <a:p>
            <a:pPr lvl="1"/>
            <a:r>
              <a:rPr lang="en-US" altLang="zh-CN" dirty="0"/>
              <a:t>Function</a:t>
            </a: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  <a:r>
              <a:rPr lang="zh-CN" altLang="en-US" dirty="0"/>
              <a:t>：是指程序顺序执行的语句序列，只有一个入口和一个出口。基本块由若干</a:t>
            </a:r>
            <a:r>
              <a:rPr lang="en-US" altLang="zh-CN" dirty="0"/>
              <a:t>Instruction</a:t>
            </a:r>
            <a:r>
              <a:rPr lang="zh-CN" altLang="en-US" dirty="0"/>
              <a:t>构成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D49F1F-32FA-6B23-05B5-C01D836C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结构层次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9A2A47-F572-6275-F17E-B2CEE7D97E8F}"/>
              </a:ext>
            </a:extLst>
          </p:cNvPr>
          <p:cNvGrpSpPr/>
          <p:nvPr/>
        </p:nvGrpSpPr>
        <p:grpSpPr>
          <a:xfrm>
            <a:off x="583469" y="3852870"/>
            <a:ext cx="3344779" cy="2755231"/>
            <a:chOff x="4542026" y="3429000"/>
            <a:chExt cx="3344779" cy="275523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614F668-ACA6-EFD6-42E7-2468512E4ECA}"/>
                </a:ext>
              </a:extLst>
            </p:cNvPr>
            <p:cNvSpPr/>
            <p:nvPr/>
          </p:nvSpPr>
          <p:spPr>
            <a:xfrm>
              <a:off x="4542026" y="3429000"/>
              <a:ext cx="3344779" cy="275523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A02F4B1-E6EE-B04E-C5D4-38A6EF14B802}"/>
                </a:ext>
              </a:extLst>
            </p:cNvPr>
            <p:cNvSpPr/>
            <p:nvPr/>
          </p:nvSpPr>
          <p:spPr>
            <a:xfrm>
              <a:off x="4809779" y="3579524"/>
              <a:ext cx="2809271" cy="170046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34633D0-4888-C692-C130-683F4C04E1EA}"/>
                </a:ext>
              </a:extLst>
            </p:cNvPr>
            <p:cNvSpPr/>
            <p:nvPr/>
          </p:nvSpPr>
          <p:spPr>
            <a:xfrm>
              <a:off x="5078476" y="3691818"/>
              <a:ext cx="2271875" cy="7098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9DD799-94CE-63CA-F7FB-319FA95C0CCF}"/>
                </a:ext>
              </a:extLst>
            </p:cNvPr>
            <p:cNvSpPr txBox="1"/>
            <p:nvPr/>
          </p:nvSpPr>
          <p:spPr>
            <a:xfrm>
              <a:off x="5565900" y="5585453"/>
              <a:ext cx="1297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Module</a:t>
              </a:r>
              <a:endParaRPr lang="zh-CN" altLang="en-US" sz="24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E6ABC9-6817-B772-B3BD-44172DC47057}"/>
                </a:ext>
              </a:extLst>
            </p:cNvPr>
            <p:cNvSpPr txBox="1"/>
            <p:nvPr/>
          </p:nvSpPr>
          <p:spPr>
            <a:xfrm>
              <a:off x="5492517" y="4722280"/>
              <a:ext cx="1443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Function</a:t>
              </a:r>
              <a:endParaRPr lang="zh-CN" altLang="en-US" sz="2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EB49CC9-6DB4-2B6D-9B0E-8A2EB15E91DE}"/>
                </a:ext>
              </a:extLst>
            </p:cNvPr>
            <p:cNvSpPr txBox="1"/>
            <p:nvPr/>
          </p:nvSpPr>
          <p:spPr>
            <a:xfrm>
              <a:off x="5889018" y="4425441"/>
              <a:ext cx="553998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3A30D14-013D-EBEF-77BF-2767E3B14BA4}"/>
                </a:ext>
              </a:extLst>
            </p:cNvPr>
            <p:cNvSpPr txBox="1"/>
            <p:nvPr/>
          </p:nvSpPr>
          <p:spPr>
            <a:xfrm>
              <a:off x="5301745" y="3777741"/>
              <a:ext cx="1728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BasicBlock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338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0005" y="5805055"/>
            <a:ext cx="11792198" cy="476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实践过程中，推陈出新的语言、不断涌现的指令集、开发成本之间的权衡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为什么需要中间代码表示？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"/>
          <a:stretch/>
        </p:blipFill>
        <p:spPr>
          <a:xfrm>
            <a:off x="2851849" y="1019175"/>
            <a:ext cx="6488303" cy="47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6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D49F1F-32FA-6B23-05B5-C01D836C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结构层次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43C0D68-6F56-4000-0604-D178DF5D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结构层次</a:t>
            </a:r>
          </a:p>
          <a:p>
            <a:pPr lvl="1"/>
            <a:r>
              <a:rPr lang="en-US" altLang="zh-CN" dirty="0"/>
              <a:t>Module</a:t>
            </a:r>
          </a:p>
          <a:p>
            <a:pPr lvl="1"/>
            <a:r>
              <a:rPr lang="en-US" altLang="zh-CN" dirty="0"/>
              <a:t>Function</a:t>
            </a: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</a:p>
          <a:p>
            <a:pPr lvl="1"/>
            <a:r>
              <a:rPr lang="en-US" altLang="zh-CN" dirty="0"/>
              <a:t>Instruction</a:t>
            </a:r>
            <a:r>
              <a:rPr lang="zh-CN" altLang="en-US" dirty="0"/>
              <a:t>：包含了</a:t>
            </a:r>
            <a:r>
              <a:rPr lang="en-US" altLang="zh-CN" dirty="0"/>
              <a:t>Light IR</a:t>
            </a:r>
            <a:r>
              <a:rPr lang="zh-CN" altLang="en-US" dirty="0"/>
              <a:t>从</a:t>
            </a:r>
            <a:r>
              <a:rPr lang="en-US" altLang="zh-CN" dirty="0"/>
              <a:t>LLVM IR</a:t>
            </a:r>
            <a:r>
              <a:rPr lang="zh-CN" altLang="en-US" dirty="0"/>
              <a:t>中裁剪出来的所有指令种类，接下来将详细介绍每种指令</a:t>
            </a:r>
          </a:p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B876B8-0B8F-0DDF-48CF-A14FD43E0DEC}"/>
              </a:ext>
            </a:extLst>
          </p:cNvPr>
          <p:cNvGrpSpPr/>
          <p:nvPr/>
        </p:nvGrpSpPr>
        <p:grpSpPr>
          <a:xfrm>
            <a:off x="583469" y="3646458"/>
            <a:ext cx="6629191" cy="2961643"/>
            <a:chOff x="4542026" y="3222588"/>
            <a:chExt cx="6629191" cy="296164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031CBBB-0D95-7ACA-1706-028DAD5B21E6}"/>
                </a:ext>
              </a:extLst>
            </p:cNvPr>
            <p:cNvSpPr/>
            <p:nvPr/>
          </p:nvSpPr>
          <p:spPr>
            <a:xfrm>
              <a:off x="4542026" y="3429000"/>
              <a:ext cx="3344779" cy="2755231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51DF252-EF14-CEFD-124C-D4EC6E009F52}"/>
                </a:ext>
              </a:extLst>
            </p:cNvPr>
            <p:cNvSpPr/>
            <p:nvPr/>
          </p:nvSpPr>
          <p:spPr>
            <a:xfrm>
              <a:off x="4809779" y="3579524"/>
              <a:ext cx="2809271" cy="170046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D0FF7A2-6970-4404-6099-C4D3050107B9}"/>
                </a:ext>
              </a:extLst>
            </p:cNvPr>
            <p:cNvSpPr/>
            <p:nvPr/>
          </p:nvSpPr>
          <p:spPr>
            <a:xfrm>
              <a:off x="5078476" y="3691818"/>
              <a:ext cx="2271875" cy="7098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A9112D5-1C3C-91B6-D2ED-13AFAA8D5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4727" y="3222588"/>
              <a:ext cx="1443789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4EFFF95-5CAA-B0AF-8195-A4C7DECE9690}"/>
                </a:ext>
              </a:extLst>
            </p:cNvPr>
            <p:cNvCxnSpPr>
              <a:cxnSpLocks/>
            </p:cNvCxnSpPr>
            <p:nvPr/>
          </p:nvCxnSpPr>
          <p:spPr>
            <a:xfrm>
              <a:off x="7134727" y="4413712"/>
              <a:ext cx="1443789" cy="505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CEF243B0-14F9-263F-5BC4-CD48E5BB7751}"/>
                </a:ext>
              </a:extLst>
            </p:cNvPr>
            <p:cNvSpPr/>
            <p:nvPr/>
          </p:nvSpPr>
          <p:spPr>
            <a:xfrm>
              <a:off x="8361946" y="3224721"/>
              <a:ext cx="2809271" cy="169431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CF83AF-79AE-0080-036E-6A61CF350859}"/>
                </a:ext>
              </a:extLst>
            </p:cNvPr>
            <p:cNvSpPr txBox="1"/>
            <p:nvPr/>
          </p:nvSpPr>
          <p:spPr>
            <a:xfrm>
              <a:off x="5565900" y="5585453"/>
              <a:ext cx="1297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Module</a:t>
              </a:r>
              <a:endParaRPr lang="zh-CN" altLang="en-US" sz="2400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9BEB5D-9747-095D-9250-4325C077820D}"/>
                </a:ext>
              </a:extLst>
            </p:cNvPr>
            <p:cNvSpPr txBox="1"/>
            <p:nvPr/>
          </p:nvSpPr>
          <p:spPr>
            <a:xfrm>
              <a:off x="5492517" y="4722280"/>
              <a:ext cx="1443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Function</a:t>
              </a:r>
              <a:endParaRPr lang="zh-CN" altLang="en-US" sz="2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EDE4282-AA9F-6278-4661-55CD34C082C3}"/>
                </a:ext>
              </a:extLst>
            </p:cNvPr>
            <p:cNvSpPr txBox="1"/>
            <p:nvPr/>
          </p:nvSpPr>
          <p:spPr>
            <a:xfrm>
              <a:off x="5889018" y="4425441"/>
              <a:ext cx="553998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A8D622-8F1D-E75B-0F47-BAEAAB6B1302}"/>
                </a:ext>
              </a:extLst>
            </p:cNvPr>
            <p:cNvSpPr txBox="1"/>
            <p:nvPr/>
          </p:nvSpPr>
          <p:spPr>
            <a:xfrm>
              <a:off x="5301745" y="3777741"/>
              <a:ext cx="1728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BasicBlock</a:t>
              </a:r>
              <a:endParaRPr lang="zh-CN" altLang="en-US" sz="2400" b="1" dirty="0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586DEEC-37E5-64DA-53A3-E93DBED744D1}"/>
                </a:ext>
              </a:extLst>
            </p:cNvPr>
            <p:cNvSpPr/>
            <p:nvPr/>
          </p:nvSpPr>
          <p:spPr>
            <a:xfrm>
              <a:off x="8631589" y="3336886"/>
              <a:ext cx="2271875" cy="70986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877FA5C-5B38-8FDB-AB84-B2E3DB2A783C}"/>
                </a:ext>
              </a:extLst>
            </p:cNvPr>
            <p:cNvSpPr txBox="1"/>
            <p:nvPr/>
          </p:nvSpPr>
          <p:spPr>
            <a:xfrm>
              <a:off x="8854858" y="3422809"/>
              <a:ext cx="17285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Instruction</a:t>
              </a:r>
              <a:endParaRPr lang="zh-CN" altLang="en-US" sz="2400" b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0FF0EEF-F821-D14D-C611-BA12F3ED9424}"/>
                </a:ext>
              </a:extLst>
            </p:cNvPr>
            <p:cNvSpPr txBox="1"/>
            <p:nvPr/>
          </p:nvSpPr>
          <p:spPr>
            <a:xfrm>
              <a:off x="9442130" y="4298229"/>
              <a:ext cx="553998" cy="36933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2763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5E38B6-1462-4AFE-92F0-5B07578C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片段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189007-54D6-44A5-7BDA-0E862AF9F5EF}"/>
              </a:ext>
            </a:extLst>
          </p:cNvPr>
          <p:cNvSpPr txBox="1"/>
          <p:nvPr/>
        </p:nvSpPr>
        <p:spPr>
          <a:xfrm>
            <a:off x="364579" y="887888"/>
            <a:ext cx="61051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@y = global i32 36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define i32 @main() #0 {</a:t>
            </a:r>
          </a:p>
          <a:p>
            <a:r>
              <a:rPr lang="en-US" altLang="zh-CN" sz="1600" dirty="0"/>
              <a:t>  %1 = alloca i32  </a:t>
            </a:r>
          </a:p>
          <a:p>
            <a:r>
              <a:rPr lang="en-US" altLang="zh-CN" sz="1600" dirty="0"/>
              <a:t>  %2 = alloca i32</a:t>
            </a:r>
          </a:p>
          <a:p>
            <a:r>
              <a:rPr lang="en-US" altLang="zh-CN" sz="1600" dirty="0"/>
              <a:t>  store i32 0, i32* %1</a:t>
            </a:r>
          </a:p>
          <a:p>
            <a:r>
              <a:rPr lang="en-US" altLang="zh-CN" sz="1600" dirty="0"/>
              <a:t>  store i32 16, i32* %2</a:t>
            </a:r>
          </a:p>
          <a:p>
            <a:r>
              <a:rPr lang="en-US" altLang="zh-CN" sz="1600" dirty="0"/>
              <a:t>  %3 = load i32, i32* %2</a:t>
            </a:r>
          </a:p>
          <a:p>
            <a:r>
              <a:rPr lang="en-US" altLang="zh-CN" sz="1600" dirty="0"/>
              <a:t>  %4 = load i32, i32* @y</a:t>
            </a:r>
          </a:p>
          <a:p>
            <a:r>
              <a:rPr lang="en-US" altLang="zh-CN" sz="1600" dirty="0"/>
              <a:t>  %5 = </a:t>
            </a:r>
            <a:r>
              <a:rPr lang="en-US" altLang="zh-CN" sz="1600" dirty="0" err="1"/>
              <a:t>icmp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sgt</a:t>
            </a:r>
            <a:r>
              <a:rPr lang="en-US" altLang="zh-CN" sz="1600" dirty="0"/>
              <a:t> i32 %3, %4</a:t>
            </a:r>
          </a:p>
          <a:p>
            <a:r>
              <a:rPr lang="en-US" altLang="zh-CN" sz="1600" dirty="0"/>
              <a:t>  br i1 %5, label %6,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6:                                                ; preds = %0</a:t>
            </a:r>
          </a:p>
          <a:p>
            <a:r>
              <a:rPr lang="en-US" altLang="zh-CN" sz="1600" dirty="0"/>
              <a:t>  %7 = load i32, i32* %2</a:t>
            </a:r>
          </a:p>
          <a:p>
            <a:r>
              <a:rPr lang="en-US" altLang="zh-CN" sz="1600" dirty="0"/>
              <a:t>  %8 = load i32, i32* @y</a:t>
            </a:r>
          </a:p>
          <a:p>
            <a:r>
              <a:rPr lang="en-US" altLang="zh-CN" sz="1600" dirty="0"/>
              <a:t>  %9 = sub </a:t>
            </a:r>
            <a:r>
              <a:rPr lang="en-US" altLang="zh-CN" sz="1600" dirty="0" err="1"/>
              <a:t>nsw</a:t>
            </a:r>
            <a:r>
              <a:rPr lang="en-US" altLang="zh-CN" sz="1600" dirty="0"/>
              <a:t> i32 %7, %8</a:t>
            </a:r>
          </a:p>
          <a:p>
            <a:r>
              <a:rPr lang="en-US" altLang="zh-CN" sz="1600" dirty="0"/>
              <a:t>  store i32 %9, i32* %2</a:t>
            </a:r>
          </a:p>
          <a:p>
            <a:r>
              <a:rPr lang="en-US" altLang="zh-CN" sz="1600" dirty="0"/>
              <a:t>  br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10:                                               ; preds = %6, %0</a:t>
            </a:r>
          </a:p>
          <a:p>
            <a:r>
              <a:rPr lang="en-US" altLang="zh-CN" sz="1600" dirty="0"/>
              <a:t>  %11 = load i32, i32* %1</a:t>
            </a:r>
          </a:p>
          <a:p>
            <a:r>
              <a:rPr lang="en-US" altLang="zh-CN" sz="1600" dirty="0"/>
              <a:t>  ret i32 %11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CCC208-CACB-0CC7-BF34-4B3476815455}"/>
              </a:ext>
            </a:extLst>
          </p:cNvPr>
          <p:cNvSpPr/>
          <p:nvPr/>
        </p:nvSpPr>
        <p:spPr>
          <a:xfrm>
            <a:off x="283779" y="829603"/>
            <a:ext cx="2900855" cy="589187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B7C43E-3D2E-3A4F-2E4B-249FDE2C00C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184634" y="3775539"/>
            <a:ext cx="222983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37BEF0-FD31-F9D8-19B8-62E1E36523C6}"/>
              </a:ext>
            </a:extLst>
          </p:cNvPr>
          <p:cNvSpPr txBox="1"/>
          <p:nvPr/>
        </p:nvSpPr>
        <p:spPr>
          <a:xfrm>
            <a:off x="5414471" y="3590873"/>
            <a:ext cx="166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Module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665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5E38B6-1462-4AFE-92F0-5B07578C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片段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189007-54D6-44A5-7BDA-0E862AF9F5EF}"/>
              </a:ext>
            </a:extLst>
          </p:cNvPr>
          <p:cNvSpPr txBox="1"/>
          <p:nvPr/>
        </p:nvSpPr>
        <p:spPr>
          <a:xfrm>
            <a:off x="364579" y="887888"/>
            <a:ext cx="61051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@y = global i32 36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define i32 @main() #0 {</a:t>
            </a:r>
          </a:p>
          <a:p>
            <a:r>
              <a:rPr lang="en-US" altLang="zh-CN" sz="1600" dirty="0"/>
              <a:t>  %1 = alloca i32  </a:t>
            </a:r>
          </a:p>
          <a:p>
            <a:r>
              <a:rPr lang="en-US" altLang="zh-CN" sz="1600" dirty="0"/>
              <a:t>  %2 = alloca i32</a:t>
            </a:r>
          </a:p>
          <a:p>
            <a:r>
              <a:rPr lang="en-US" altLang="zh-CN" sz="1600" dirty="0"/>
              <a:t>  store i32 0, i32* %1</a:t>
            </a:r>
          </a:p>
          <a:p>
            <a:r>
              <a:rPr lang="en-US" altLang="zh-CN" sz="1600" dirty="0"/>
              <a:t>  store i32 16, i32* %2</a:t>
            </a:r>
          </a:p>
          <a:p>
            <a:r>
              <a:rPr lang="en-US" altLang="zh-CN" sz="1600" dirty="0"/>
              <a:t>  %3 = load i32, i32* %2</a:t>
            </a:r>
          </a:p>
          <a:p>
            <a:r>
              <a:rPr lang="en-US" altLang="zh-CN" sz="1600" dirty="0"/>
              <a:t>  %4 = load i32, i32* @y</a:t>
            </a:r>
          </a:p>
          <a:p>
            <a:r>
              <a:rPr lang="en-US" altLang="zh-CN" sz="1600" dirty="0"/>
              <a:t>  %5 = </a:t>
            </a:r>
            <a:r>
              <a:rPr lang="en-US" altLang="zh-CN" sz="1600" dirty="0" err="1"/>
              <a:t>icmp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sgt</a:t>
            </a:r>
            <a:r>
              <a:rPr lang="en-US" altLang="zh-CN" sz="1600" dirty="0"/>
              <a:t> i32 %3, %4</a:t>
            </a:r>
          </a:p>
          <a:p>
            <a:r>
              <a:rPr lang="en-US" altLang="zh-CN" sz="1600" dirty="0"/>
              <a:t>  br i1 %5, label %6,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6:                                                ; preds = %0</a:t>
            </a:r>
          </a:p>
          <a:p>
            <a:r>
              <a:rPr lang="en-US" altLang="zh-CN" sz="1600" dirty="0"/>
              <a:t>  %7 = load i32, i32* %2</a:t>
            </a:r>
          </a:p>
          <a:p>
            <a:r>
              <a:rPr lang="en-US" altLang="zh-CN" sz="1600" dirty="0"/>
              <a:t>  %8 = load i32, i32* @y</a:t>
            </a:r>
          </a:p>
          <a:p>
            <a:r>
              <a:rPr lang="en-US" altLang="zh-CN" sz="1600" dirty="0"/>
              <a:t>  %9 = sub </a:t>
            </a:r>
            <a:r>
              <a:rPr lang="en-US" altLang="zh-CN" sz="1600" dirty="0" err="1"/>
              <a:t>nsw</a:t>
            </a:r>
            <a:r>
              <a:rPr lang="en-US" altLang="zh-CN" sz="1600" dirty="0"/>
              <a:t> i32 %7, %8</a:t>
            </a:r>
          </a:p>
          <a:p>
            <a:r>
              <a:rPr lang="en-US" altLang="zh-CN" sz="1600" dirty="0"/>
              <a:t>  store i32 %9, i32* %2</a:t>
            </a:r>
          </a:p>
          <a:p>
            <a:r>
              <a:rPr lang="en-US" altLang="zh-CN" sz="1600" dirty="0"/>
              <a:t>  br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10:                                               ; preds = %6, %0</a:t>
            </a:r>
          </a:p>
          <a:p>
            <a:r>
              <a:rPr lang="en-US" altLang="zh-CN" sz="1600" dirty="0"/>
              <a:t>  %11 = load i32, i32* %1</a:t>
            </a:r>
          </a:p>
          <a:p>
            <a:r>
              <a:rPr lang="en-US" altLang="zh-CN" sz="1600" dirty="0"/>
              <a:t>  ret i32 %11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CCC208-CACB-0CC7-BF34-4B3476815455}"/>
              </a:ext>
            </a:extLst>
          </p:cNvPr>
          <p:cNvSpPr/>
          <p:nvPr/>
        </p:nvSpPr>
        <p:spPr>
          <a:xfrm>
            <a:off x="364579" y="953814"/>
            <a:ext cx="1929304" cy="2916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B7C43E-3D2E-3A4F-2E4B-249FDE2C00C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293883" y="1099645"/>
            <a:ext cx="1906954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37BEF0-FD31-F9D8-19B8-62E1E36523C6}"/>
              </a:ext>
            </a:extLst>
          </p:cNvPr>
          <p:cNvSpPr txBox="1"/>
          <p:nvPr/>
        </p:nvSpPr>
        <p:spPr>
          <a:xfrm>
            <a:off x="4200837" y="914979"/>
            <a:ext cx="166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GlobalVariable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647860-92F2-EE36-7D18-8C626F321889}"/>
              </a:ext>
            </a:extLst>
          </p:cNvPr>
          <p:cNvSpPr/>
          <p:nvPr/>
        </p:nvSpPr>
        <p:spPr>
          <a:xfrm>
            <a:off x="364578" y="1430141"/>
            <a:ext cx="2567807" cy="51519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223E7A-E5BA-7693-58DE-F1C5117ACEC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 flipV="1">
            <a:off x="2932385" y="4006121"/>
            <a:ext cx="1608085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7EE5B72-CE70-5FE4-B613-6E4C6AF05EED}"/>
              </a:ext>
            </a:extLst>
          </p:cNvPr>
          <p:cNvSpPr txBox="1"/>
          <p:nvPr/>
        </p:nvSpPr>
        <p:spPr>
          <a:xfrm>
            <a:off x="4540470" y="3821455"/>
            <a:ext cx="166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Function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16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5E38B6-1462-4AFE-92F0-5B07578C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片段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189007-54D6-44A5-7BDA-0E862AF9F5EF}"/>
              </a:ext>
            </a:extLst>
          </p:cNvPr>
          <p:cNvSpPr txBox="1"/>
          <p:nvPr/>
        </p:nvSpPr>
        <p:spPr>
          <a:xfrm>
            <a:off x="364579" y="887888"/>
            <a:ext cx="61051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@y = global i32 36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define i32 @main() #0 {</a:t>
            </a:r>
          </a:p>
          <a:p>
            <a:r>
              <a:rPr lang="en-US" altLang="zh-CN" sz="1600" dirty="0"/>
              <a:t>  %1 = alloca i32  </a:t>
            </a:r>
          </a:p>
          <a:p>
            <a:r>
              <a:rPr lang="en-US" altLang="zh-CN" sz="1600" dirty="0"/>
              <a:t>  %2 = alloca i32</a:t>
            </a:r>
          </a:p>
          <a:p>
            <a:r>
              <a:rPr lang="en-US" altLang="zh-CN" sz="1600" dirty="0"/>
              <a:t>  store i32 0, i32* %1</a:t>
            </a:r>
          </a:p>
          <a:p>
            <a:r>
              <a:rPr lang="en-US" altLang="zh-CN" sz="1600" dirty="0"/>
              <a:t>  store i32 16, i32* %2</a:t>
            </a:r>
          </a:p>
          <a:p>
            <a:r>
              <a:rPr lang="en-US" altLang="zh-CN" sz="1600" dirty="0"/>
              <a:t>  %3 = load i32, i32* %2</a:t>
            </a:r>
          </a:p>
          <a:p>
            <a:r>
              <a:rPr lang="en-US" altLang="zh-CN" sz="1600" dirty="0"/>
              <a:t>  %4 = load i32, i32* @y</a:t>
            </a:r>
          </a:p>
          <a:p>
            <a:r>
              <a:rPr lang="en-US" altLang="zh-CN" sz="1600" dirty="0"/>
              <a:t>  %5 = </a:t>
            </a:r>
            <a:r>
              <a:rPr lang="en-US" altLang="zh-CN" sz="1600" dirty="0" err="1"/>
              <a:t>icmp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sgt</a:t>
            </a:r>
            <a:r>
              <a:rPr lang="en-US" altLang="zh-CN" sz="1600" dirty="0"/>
              <a:t> i32 %3, %4</a:t>
            </a:r>
          </a:p>
          <a:p>
            <a:r>
              <a:rPr lang="en-US" altLang="zh-CN" sz="1600" dirty="0"/>
              <a:t>  br i1 %5, label %6,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6:                                                ; preds = %0</a:t>
            </a:r>
          </a:p>
          <a:p>
            <a:r>
              <a:rPr lang="en-US" altLang="zh-CN" sz="1600" dirty="0"/>
              <a:t>  %7 = load i32, i32* %2</a:t>
            </a:r>
          </a:p>
          <a:p>
            <a:r>
              <a:rPr lang="en-US" altLang="zh-CN" sz="1600" dirty="0"/>
              <a:t>  %8 = load i32, i32* @y</a:t>
            </a:r>
          </a:p>
          <a:p>
            <a:r>
              <a:rPr lang="en-US" altLang="zh-CN" sz="1600" dirty="0"/>
              <a:t>  %9 = sub </a:t>
            </a:r>
            <a:r>
              <a:rPr lang="en-US" altLang="zh-CN" sz="1600" dirty="0" err="1"/>
              <a:t>nsw</a:t>
            </a:r>
            <a:r>
              <a:rPr lang="en-US" altLang="zh-CN" sz="1600" dirty="0"/>
              <a:t> i32 %7, %8</a:t>
            </a:r>
          </a:p>
          <a:p>
            <a:r>
              <a:rPr lang="en-US" altLang="zh-CN" sz="1600" dirty="0"/>
              <a:t>  store i32 %9, i32* %2</a:t>
            </a:r>
          </a:p>
          <a:p>
            <a:r>
              <a:rPr lang="en-US" altLang="zh-CN" sz="1600" dirty="0"/>
              <a:t>  br label %10</a:t>
            </a:r>
          </a:p>
          <a:p>
            <a:endParaRPr lang="en-US" altLang="zh-CN" sz="1600" dirty="0"/>
          </a:p>
          <a:p>
            <a:r>
              <a:rPr lang="en-US" altLang="zh-CN" sz="1600" dirty="0"/>
              <a:t>10:                                               ; preds = %6, %0</a:t>
            </a:r>
          </a:p>
          <a:p>
            <a:r>
              <a:rPr lang="en-US" altLang="zh-CN" sz="1600" dirty="0"/>
              <a:t>  %11 = load i32, i32* %1</a:t>
            </a:r>
          </a:p>
          <a:p>
            <a:r>
              <a:rPr lang="en-US" altLang="zh-CN" sz="1600" dirty="0"/>
              <a:t>  ret i32 %11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CCC208-CACB-0CC7-BF34-4B3476815455}"/>
              </a:ext>
            </a:extLst>
          </p:cNvPr>
          <p:cNvSpPr/>
          <p:nvPr/>
        </p:nvSpPr>
        <p:spPr>
          <a:xfrm>
            <a:off x="364578" y="1671144"/>
            <a:ext cx="2709697" cy="204951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B7C43E-3D2E-3A4F-2E4B-249FDE2C00C9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3074275" y="2695902"/>
            <a:ext cx="1466194" cy="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337BEF0-FD31-F9D8-19B8-62E1E36523C6}"/>
              </a:ext>
            </a:extLst>
          </p:cNvPr>
          <p:cNvSpPr txBox="1"/>
          <p:nvPr/>
        </p:nvSpPr>
        <p:spPr>
          <a:xfrm>
            <a:off x="4540469" y="2511236"/>
            <a:ext cx="166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BasicBlock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647860-92F2-EE36-7D18-8C626F321889}"/>
              </a:ext>
            </a:extLst>
          </p:cNvPr>
          <p:cNvSpPr/>
          <p:nvPr/>
        </p:nvSpPr>
        <p:spPr>
          <a:xfrm>
            <a:off x="364578" y="4611418"/>
            <a:ext cx="2567807" cy="2128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6223E7A-E5BA-7693-58DE-F1C5117ACEC1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932385" y="4717832"/>
            <a:ext cx="167114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7EE5B72-CE70-5FE4-B613-6E4C6AF05EED}"/>
              </a:ext>
            </a:extLst>
          </p:cNvPr>
          <p:cNvSpPr txBox="1"/>
          <p:nvPr/>
        </p:nvSpPr>
        <p:spPr>
          <a:xfrm>
            <a:off x="4603532" y="4533166"/>
            <a:ext cx="166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Instruction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74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CA36EFA-808E-27C0-0DFB-B1A203E3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  <a:endParaRPr lang="en-US" altLang="zh-CN" dirty="0"/>
          </a:p>
          <a:p>
            <a:pPr lvl="1"/>
            <a:r>
              <a:rPr lang="en-US" altLang="zh-CN" dirty="0" err="1"/>
              <a:t>LightIR</a:t>
            </a:r>
            <a:r>
              <a:rPr lang="en-US" altLang="zh-CN" dirty="0"/>
              <a:t> </a:t>
            </a:r>
            <a:r>
              <a:rPr lang="zh-CN" altLang="en-US" dirty="0"/>
              <a:t>每条指令或操作数</a:t>
            </a:r>
            <a:r>
              <a:rPr lang="zh-CN" altLang="en-US" dirty="0">
                <a:solidFill>
                  <a:srgbClr val="FF0000"/>
                </a:solidFill>
              </a:rPr>
              <a:t>都具有自己的类型</a:t>
            </a:r>
            <a:r>
              <a:rPr lang="zh-CN" altLang="en-US" dirty="0"/>
              <a:t>，其中分为基本类型与组合类型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基本类型（</a:t>
            </a:r>
            <a:r>
              <a:rPr lang="en-US" altLang="zh-CN" dirty="0"/>
              <a:t>LightIR</a:t>
            </a:r>
            <a:r>
              <a:rPr lang="zh-CN" altLang="en-US" dirty="0"/>
              <a:t>类型系统中原生的类型）</a:t>
            </a:r>
            <a:endParaRPr lang="en-US" altLang="zh-CN" dirty="0"/>
          </a:p>
          <a:p>
            <a:pPr lvl="1"/>
            <a:r>
              <a:rPr lang="en-US" altLang="zh-CN" dirty="0"/>
              <a:t>i1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位宽的整数类型</a:t>
            </a:r>
          </a:p>
          <a:p>
            <a:pPr lvl="1"/>
            <a:r>
              <a:rPr lang="en-US" altLang="zh-CN" dirty="0"/>
              <a:t>i32</a:t>
            </a:r>
            <a:r>
              <a:rPr lang="zh-CN" altLang="en-US" dirty="0"/>
              <a:t>：</a:t>
            </a:r>
            <a:r>
              <a:rPr lang="en-US" altLang="zh-CN" dirty="0"/>
              <a:t>32</a:t>
            </a:r>
            <a:r>
              <a:rPr lang="zh-CN" altLang="en-US" dirty="0"/>
              <a:t>位宽的整数类型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：单精度浮点数类型</a:t>
            </a:r>
          </a:p>
          <a:p>
            <a:pPr lvl="1"/>
            <a:r>
              <a:rPr lang="en-US" altLang="zh-CN" dirty="0"/>
              <a:t>label</a:t>
            </a:r>
            <a:r>
              <a:rPr lang="zh-CN" altLang="en-US" dirty="0"/>
              <a:t>：标识符类型（基本块的类型）</a:t>
            </a:r>
          </a:p>
          <a:p>
            <a:pPr lvl="2"/>
            <a:endParaRPr lang="en-US" altLang="zh-CN" dirty="0"/>
          </a:p>
          <a:p>
            <a:r>
              <a:rPr lang="zh-CN" altLang="en-US" dirty="0"/>
              <a:t>组合类型（</a:t>
            </a:r>
            <a:r>
              <a:rPr lang="en-US" altLang="zh-CN" dirty="0"/>
              <a:t>LightIR</a:t>
            </a:r>
            <a:r>
              <a:rPr lang="zh-CN" altLang="en-US" dirty="0"/>
              <a:t>类型系统中，通过类型与运算符组合形成的类型）</a:t>
            </a:r>
            <a:endParaRPr lang="en-US" altLang="zh-CN" dirty="0"/>
          </a:p>
          <a:p>
            <a:pPr lvl="1"/>
            <a:r>
              <a:rPr lang="zh-CN" altLang="en-US" dirty="0"/>
              <a:t>组合类型包括，指针类型，数组类型，函数类型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41F752-E953-E979-226B-A04A8EE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类型系统</a:t>
            </a:r>
          </a:p>
        </p:txBody>
      </p:sp>
    </p:spTree>
    <p:extLst>
      <p:ext uri="{BB962C8B-B14F-4D97-AF65-F5344CB8AC3E}">
        <p14:creationId xmlns:p14="http://schemas.microsoft.com/office/powerpoint/2010/main" val="2610641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496821-B8E9-2449-DA81-5149C1B2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指针类型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&lt;type&gt;*</a:t>
            </a:r>
          </a:p>
          <a:p>
            <a:pPr lvl="1"/>
            <a:r>
              <a:rPr lang="zh-CN" altLang="nn-NO" dirty="0"/>
              <a:t>例如：</a:t>
            </a:r>
            <a:r>
              <a:rPr lang="nn-NO" altLang="zh-CN" dirty="0"/>
              <a:t>i32*, [10 x i32]*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数组类型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[n x &lt;type&gt;]</a:t>
            </a:r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[10 x i32]</a:t>
            </a:r>
            <a:r>
              <a:rPr lang="zh-CN" altLang="en-US" dirty="0"/>
              <a:t>，</a:t>
            </a:r>
            <a:r>
              <a:rPr lang="en-US" altLang="zh-CN" dirty="0"/>
              <a:t>[10 x [10 x i32]]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函数类型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&lt;ret-type&gt;@</a:t>
            </a:r>
            <a:r>
              <a:rPr lang="zh-CN" altLang="en-US" dirty="0"/>
              <a:t>（</a:t>
            </a:r>
            <a:r>
              <a:rPr lang="en-US" altLang="zh-CN" dirty="0"/>
              <a:t>&lt;</a:t>
            </a:r>
            <a:r>
              <a:rPr lang="en-US" altLang="zh-CN" dirty="0" err="1"/>
              <a:t>arg</a:t>
            </a:r>
            <a:r>
              <a:rPr lang="en-US" altLang="zh-CN" dirty="0"/>
              <a:t>-type&gt;…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详解：函数类型格式中有两个组成部分，返回值类型与参数类型列表，函数类型不会在 </a:t>
            </a:r>
            <a:r>
              <a:rPr lang="en-US" altLang="zh-CN" dirty="0"/>
              <a:t>IR </a:t>
            </a:r>
            <a:r>
              <a:rPr lang="zh-CN" altLang="en-US" dirty="0"/>
              <a:t>中显示的表示出来。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767684-827C-787B-AAC3-CAFC515A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组合类型</a:t>
            </a:r>
          </a:p>
        </p:txBody>
      </p:sp>
    </p:spTree>
    <p:extLst>
      <p:ext uri="{BB962C8B-B14F-4D97-AF65-F5344CB8AC3E}">
        <p14:creationId xmlns:p14="http://schemas.microsoft.com/office/powerpoint/2010/main" val="553759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02ADD2-9FEC-EFF8-095E-B630DF197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LightIR </a:t>
            </a:r>
            <a:r>
              <a:rPr lang="zh-CN" altLang="en-US" dirty="0"/>
              <a:t>保留了</a:t>
            </a:r>
            <a:r>
              <a:rPr lang="en-US" altLang="zh-CN" dirty="0"/>
              <a:t>LLVM IR </a:t>
            </a:r>
            <a:r>
              <a:rPr lang="en-US" altLang="zh-CN" dirty="0">
                <a:solidFill>
                  <a:srgbClr val="C00000"/>
                </a:solidFill>
              </a:rPr>
              <a:t>SSA </a:t>
            </a:r>
            <a:r>
              <a:rPr lang="zh-CN" altLang="en-US" dirty="0">
                <a:solidFill>
                  <a:srgbClr val="C00000"/>
                </a:solidFill>
              </a:rPr>
              <a:t>形式、三地址指令、强类型系统</a:t>
            </a:r>
            <a:r>
              <a:rPr lang="zh-CN" altLang="en-US" dirty="0"/>
              <a:t>的特点，但指令数量远小于 </a:t>
            </a:r>
            <a:r>
              <a:rPr lang="en-US" altLang="zh-CN" dirty="0"/>
              <a:t>LLVM</a:t>
            </a:r>
            <a:r>
              <a:rPr lang="zh-CN" altLang="en-US" dirty="0"/>
              <a:t>，按照种类可分为以下指令：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终止指令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二元运算指令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内存操作指令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类型转换指令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其他指令</a:t>
            </a:r>
            <a:r>
              <a:rPr lang="en-US" altLang="zh-CN" dirty="0"/>
              <a:t>…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在介绍具体指令时，遵循以下符号约定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以</a:t>
            </a:r>
            <a:r>
              <a:rPr lang="en-US" altLang="zh-CN" b="1" dirty="0">
                <a:solidFill>
                  <a:srgbClr val="C00000"/>
                </a:solidFill>
              </a:rPr>
              <a:t>&lt;&gt;</a:t>
            </a:r>
            <a:r>
              <a:rPr lang="zh-CN" altLang="en-US" dirty="0"/>
              <a:t>符号括起来的代表指令格式中</a:t>
            </a:r>
            <a:r>
              <a:rPr lang="zh-CN" altLang="en-US" b="1" dirty="0">
                <a:solidFill>
                  <a:srgbClr val="C00000"/>
                </a:solidFill>
              </a:rPr>
              <a:t>必选项</a:t>
            </a:r>
            <a:r>
              <a:rPr lang="zh-CN" altLang="en-US" dirty="0"/>
              <a:t>，以</a:t>
            </a:r>
            <a:r>
              <a:rPr lang="en-US" altLang="zh-CN" b="1" dirty="0">
                <a:solidFill>
                  <a:srgbClr val="C00000"/>
                </a:solidFill>
              </a:rPr>
              <a:t>[ ]</a:t>
            </a:r>
            <a:r>
              <a:rPr lang="zh-CN" altLang="en-US" dirty="0"/>
              <a:t>括起来的代表指令格式中</a:t>
            </a:r>
            <a:r>
              <a:rPr lang="zh-CN" altLang="en-US" b="1" dirty="0">
                <a:solidFill>
                  <a:srgbClr val="C00000"/>
                </a:solidFill>
              </a:rPr>
              <a:t>可重复项且至少存在一项</a:t>
            </a:r>
            <a:r>
              <a:rPr lang="zh-CN" altLang="en-US" dirty="0"/>
              <a:t>。以</a:t>
            </a:r>
            <a:r>
              <a:rPr lang="en-US" altLang="zh-CN" b="1" dirty="0">
                <a:solidFill>
                  <a:srgbClr val="C00000"/>
                </a:solidFill>
              </a:rPr>
              <a:t>%</a:t>
            </a:r>
            <a:r>
              <a:rPr lang="zh-CN" altLang="en-US" dirty="0"/>
              <a:t>标记的代表</a:t>
            </a:r>
            <a:r>
              <a:rPr lang="en-US" altLang="zh-CN" dirty="0"/>
              <a:t>IR</a:t>
            </a:r>
            <a:r>
              <a:rPr lang="zh-CN" altLang="en-US" dirty="0"/>
              <a:t>中的</a:t>
            </a:r>
            <a:r>
              <a:rPr lang="zh-CN" altLang="en-US" b="1" dirty="0">
                <a:solidFill>
                  <a:srgbClr val="C00000"/>
                </a:solidFill>
              </a:rPr>
              <a:t>虚拟寄存器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102C49-1A12-D2FD-5C14-BEA772FF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的指令</a:t>
            </a:r>
          </a:p>
        </p:txBody>
      </p:sp>
    </p:spTree>
    <p:extLst>
      <p:ext uri="{BB962C8B-B14F-4D97-AF65-F5344CB8AC3E}">
        <p14:creationId xmlns:p14="http://schemas.microsoft.com/office/powerpoint/2010/main" val="1432740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6178BA-3343-E49F-EE8F-9EA34B80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程序基本块只有一个入口与出口，顺序执行每一条语句，每个程序基本块的最后一条指令称为</a:t>
            </a:r>
            <a:r>
              <a:rPr lang="zh-CN" altLang="en-US" dirty="0">
                <a:solidFill>
                  <a:srgbClr val="C00000"/>
                </a:solidFill>
              </a:rPr>
              <a:t>终止指令</a:t>
            </a:r>
            <a:endParaRPr lang="en-US" altLang="zh-CN" dirty="0"/>
          </a:p>
          <a:p>
            <a:r>
              <a:rPr lang="en-US" altLang="zh-CN" dirty="0"/>
              <a:t>ret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概念：返回指令，将控制流从函数返回给调用者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endParaRPr lang="en-US" altLang="zh-CN" dirty="0"/>
          </a:p>
          <a:p>
            <a:pPr lvl="2"/>
            <a:r>
              <a:rPr lang="da-DK" altLang="zh-CN" dirty="0"/>
              <a:t>ret &lt;type&gt; &lt;value&gt; </a:t>
            </a:r>
            <a:r>
              <a:rPr lang="zh-CN" altLang="en-US" dirty="0"/>
              <a:t>例：</a:t>
            </a:r>
            <a:r>
              <a:rPr lang="en-US" altLang="zh-CN" dirty="0"/>
              <a:t>ret i32 %0</a:t>
            </a:r>
            <a:endParaRPr lang="da-DK" altLang="zh-CN" dirty="0"/>
          </a:p>
          <a:p>
            <a:pPr lvl="2"/>
            <a:r>
              <a:rPr lang="da-DK" altLang="zh-CN" dirty="0"/>
              <a:t>ret void </a:t>
            </a:r>
            <a:r>
              <a:rPr lang="zh-CN" altLang="en-US" dirty="0"/>
              <a:t>例：</a:t>
            </a:r>
            <a:r>
              <a:rPr lang="en-US" altLang="zh-CN" dirty="0"/>
              <a:t>ret void </a:t>
            </a:r>
          </a:p>
          <a:p>
            <a:r>
              <a:rPr lang="en-US" altLang="zh-CN" dirty="0"/>
              <a:t>br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概念：跳转指令，使控制流转移到当前功能中的另一个基本块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endParaRPr lang="en-US" altLang="zh-CN" dirty="0"/>
          </a:p>
          <a:p>
            <a:pPr lvl="2"/>
            <a:r>
              <a:rPr lang="en-US" altLang="zh-CN" dirty="0"/>
              <a:t>br i1 &lt;</a:t>
            </a:r>
            <a:r>
              <a:rPr lang="en-US" altLang="zh-CN" dirty="0" err="1"/>
              <a:t>cond</a:t>
            </a:r>
            <a:r>
              <a:rPr lang="en-US" altLang="zh-CN" dirty="0"/>
              <a:t>&gt;, label &lt;</a:t>
            </a:r>
            <a:r>
              <a:rPr lang="en-US" altLang="zh-CN" dirty="0" err="1"/>
              <a:t>iftrue</a:t>
            </a:r>
            <a:r>
              <a:rPr lang="en-US" altLang="zh-CN" dirty="0"/>
              <a:t>&gt;, label &lt;</a:t>
            </a:r>
            <a:r>
              <a:rPr lang="en-US" altLang="zh-CN" dirty="0" err="1"/>
              <a:t>iffalse</a:t>
            </a:r>
            <a:r>
              <a:rPr lang="en-US" altLang="zh-CN" dirty="0"/>
              <a:t>&gt; </a:t>
            </a:r>
            <a:r>
              <a:rPr lang="zh-CN" altLang="en-US" dirty="0"/>
              <a:t>例：</a:t>
            </a:r>
            <a:r>
              <a:rPr lang="it-IT" altLang="zh-CN" dirty="0"/>
              <a:t>br i1 %cond, label %truebb label %falsebb</a:t>
            </a:r>
            <a:endParaRPr lang="en-US" altLang="zh-CN" dirty="0"/>
          </a:p>
          <a:p>
            <a:pPr lvl="2"/>
            <a:r>
              <a:rPr lang="en-US" altLang="zh-CN" dirty="0"/>
              <a:t>br label &lt;</a:t>
            </a:r>
            <a:r>
              <a:rPr lang="en-US" altLang="zh-CN" dirty="0" err="1"/>
              <a:t>dest</a:t>
            </a:r>
            <a:r>
              <a:rPr lang="en-US" altLang="zh-CN" dirty="0"/>
              <a:t>&gt; </a:t>
            </a:r>
            <a:r>
              <a:rPr lang="zh-CN" altLang="en-US" dirty="0"/>
              <a:t>例：</a:t>
            </a:r>
            <a:r>
              <a:rPr lang="en-US" altLang="zh-CN" dirty="0"/>
              <a:t>br label %bb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C269C7-6766-AF61-43F7-EED19E98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LightIR </a:t>
            </a:r>
            <a:r>
              <a:rPr lang="zh-CN" altLang="en-US" dirty="0"/>
              <a:t>终止指令</a:t>
            </a:r>
          </a:p>
        </p:txBody>
      </p:sp>
    </p:spTree>
    <p:extLst>
      <p:ext uri="{BB962C8B-B14F-4D97-AF65-F5344CB8AC3E}">
        <p14:creationId xmlns:p14="http://schemas.microsoft.com/office/powerpoint/2010/main" val="1994755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FCF7302-8FE1-1CE9-F17C-3E961D32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包括</a:t>
            </a:r>
            <a:r>
              <a:rPr lang="en-US" altLang="zh-CN" dirty="0"/>
              <a:t>add/sub/</a:t>
            </a:r>
            <a:r>
              <a:rPr lang="en-US" altLang="zh-CN" dirty="0" err="1"/>
              <a:t>mul</a:t>
            </a:r>
            <a:r>
              <a:rPr lang="en-US" altLang="zh-CN" dirty="0"/>
              <a:t>/</a:t>
            </a:r>
            <a:r>
              <a:rPr lang="en-US" altLang="zh-CN" dirty="0" err="1"/>
              <a:t>sdiv</a:t>
            </a:r>
            <a:r>
              <a:rPr lang="en-US" altLang="zh-CN" dirty="0"/>
              <a:t>/</a:t>
            </a:r>
            <a:r>
              <a:rPr lang="en-US" altLang="zh-CN" dirty="0" err="1"/>
              <a:t>fadd</a:t>
            </a:r>
            <a:r>
              <a:rPr lang="en-US" altLang="zh-CN" dirty="0"/>
              <a:t>/</a:t>
            </a:r>
            <a:r>
              <a:rPr lang="en-US" altLang="zh-CN" dirty="0" err="1"/>
              <a:t>fsub</a:t>
            </a:r>
            <a:r>
              <a:rPr lang="en-US" altLang="zh-CN" dirty="0"/>
              <a:t>/</a:t>
            </a:r>
            <a:r>
              <a:rPr lang="en-US" altLang="zh-CN" dirty="0" err="1"/>
              <a:t>fmul</a:t>
            </a:r>
            <a:r>
              <a:rPr lang="en-US" altLang="zh-CN" dirty="0"/>
              <a:t>/</a:t>
            </a:r>
            <a:r>
              <a:rPr lang="en-US" altLang="zh-CN" dirty="0" err="1"/>
              <a:t>fdiv</a:t>
            </a:r>
            <a:r>
              <a:rPr lang="zh-CN" altLang="en-US" dirty="0"/>
              <a:t>八种二元运算操作，返回计算后的结果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形式</a:t>
            </a:r>
            <a:endParaRPr lang="en-US" altLang="zh-CN" dirty="0"/>
          </a:p>
          <a:p>
            <a:pPr lvl="1"/>
            <a:r>
              <a:rPr lang="en-US" altLang="zh-CN" dirty="0"/>
              <a:t>&lt;result&gt; = &lt;binary-op&gt; &lt;type&gt; &lt;op1&gt;, &lt;op2&gt;</a:t>
            </a:r>
          </a:p>
          <a:p>
            <a:pPr lvl="1"/>
            <a:r>
              <a:rPr lang="zh-CN" altLang="en-US" dirty="0"/>
              <a:t>注：</a:t>
            </a:r>
            <a:r>
              <a:rPr lang="en-US" altLang="zh-CN" dirty="0"/>
              <a:t>&lt;binary-op&gt; </a:t>
            </a:r>
            <a:r>
              <a:rPr lang="zh-CN" altLang="en-US" dirty="0"/>
              <a:t>为八种二元运算操作之一，其中 </a:t>
            </a:r>
            <a:r>
              <a:rPr lang="en-US" altLang="zh-CN" dirty="0"/>
              <a:t>add/sub/</a:t>
            </a:r>
            <a:r>
              <a:rPr lang="en-US" altLang="zh-CN" dirty="0" err="1"/>
              <a:t>mul</a:t>
            </a:r>
            <a:r>
              <a:rPr lang="en-US" altLang="zh-CN" dirty="0"/>
              <a:t>/</a:t>
            </a:r>
            <a:r>
              <a:rPr lang="en-US" altLang="zh-CN" dirty="0" err="1"/>
              <a:t>sdiv</a:t>
            </a:r>
            <a:r>
              <a:rPr lang="en-US" altLang="zh-CN" dirty="0"/>
              <a:t> </a:t>
            </a:r>
            <a:r>
              <a:rPr lang="zh-CN" altLang="en-US" dirty="0"/>
              <a:t>操作数是 </a:t>
            </a:r>
            <a:r>
              <a:rPr lang="en-US" altLang="zh-CN" dirty="0"/>
              <a:t>i32 </a:t>
            </a:r>
            <a:r>
              <a:rPr lang="zh-CN" altLang="en-US" dirty="0"/>
              <a:t>类型，</a:t>
            </a:r>
            <a:r>
              <a:rPr lang="en-US" altLang="zh-CN" dirty="0"/>
              <a:t>  </a:t>
            </a:r>
            <a:r>
              <a:rPr lang="en-US" altLang="zh-CN" dirty="0" err="1"/>
              <a:t>fadd</a:t>
            </a:r>
            <a:r>
              <a:rPr lang="en-US" altLang="zh-CN" dirty="0"/>
              <a:t>/</a:t>
            </a:r>
            <a:r>
              <a:rPr lang="en-US" altLang="zh-CN" dirty="0" err="1"/>
              <a:t>fsub</a:t>
            </a:r>
            <a:r>
              <a:rPr lang="en-US" altLang="zh-CN" dirty="0"/>
              <a:t>/</a:t>
            </a:r>
            <a:r>
              <a:rPr lang="en-US" altLang="zh-CN" dirty="0" err="1"/>
              <a:t>fmul</a:t>
            </a:r>
            <a:r>
              <a:rPr lang="en-US" altLang="zh-CN" dirty="0"/>
              <a:t>/</a:t>
            </a:r>
            <a:r>
              <a:rPr lang="en-US" altLang="zh-CN" dirty="0" err="1"/>
              <a:t>fdiv</a:t>
            </a:r>
            <a:r>
              <a:rPr lang="en-US" altLang="zh-CN" dirty="0"/>
              <a:t> </a:t>
            </a:r>
            <a:r>
              <a:rPr lang="zh-CN" altLang="en-US" dirty="0"/>
              <a:t>操作数是</a:t>
            </a:r>
            <a:r>
              <a:rPr lang="en-US" altLang="zh-CN" dirty="0"/>
              <a:t>float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en-US" altLang="zh-CN" dirty="0"/>
              <a:t>%2 = sub i32 %1, %0</a:t>
            </a:r>
          </a:p>
          <a:p>
            <a:pPr lvl="1"/>
            <a:r>
              <a:rPr lang="en-US" altLang="zh-CN" dirty="0"/>
              <a:t>%2 = </a:t>
            </a:r>
            <a:r>
              <a:rPr lang="en-US" altLang="zh-CN" dirty="0" err="1"/>
              <a:t>fdiv</a:t>
            </a:r>
            <a:r>
              <a:rPr lang="en-US" altLang="zh-CN" dirty="0"/>
              <a:t> float %1, %0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EF66D-1078-6979-20F5-EF0038E9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二元运算指令</a:t>
            </a:r>
          </a:p>
        </p:txBody>
      </p:sp>
    </p:spTree>
    <p:extLst>
      <p:ext uri="{BB962C8B-B14F-4D97-AF65-F5344CB8AC3E}">
        <p14:creationId xmlns:p14="http://schemas.microsoft.com/office/powerpoint/2010/main" val="1599334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4CF7E0-6688-E0BB-2411-D3F2A57E0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en-US" altLang="zh-CN" dirty="0"/>
              <a:t>LightIR</a:t>
            </a:r>
            <a:r>
              <a:rPr lang="zh-CN" altLang="en-US" dirty="0"/>
              <a:t>是</a:t>
            </a:r>
            <a:r>
              <a:rPr lang="en-US" altLang="zh-CN" dirty="0"/>
              <a:t>SSA</a:t>
            </a:r>
            <a:r>
              <a:rPr lang="zh-CN" altLang="en-US" dirty="0"/>
              <a:t>格式的，同一个虚拟寄存器只会被赋值一次，对于需要多次赋值的变量，在翻译时在栈上分配相应的空间，并通过内存操作指令对其读写</a:t>
            </a:r>
            <a:endParaRPr lang="en-US" altLang="zh-CN" dirty="0"/>
          </a:p>
          <a:p>
            <a:r>
              <a:rPr lang="en-US" altLang="zh-CN" dirty="0"/>
              <a:t>alloca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概念：用于在栈上动态分配内存。‌ 该指令会在当前执行函数所在的栈中分配一块内存，内存的大小为</a:t>
            </a:r>
            <a:r>
              <a:rPr lang="en-US" altLang="zh-CN" dirty="0" err="1"/>
              <a:t>sizeof</a:t>
            </a:r>
            <a:r>
              <a:rPr lang="en-US" altLang="zh-CN" dirty="0"/>
              <a:t>(&lt;type&gt;)*</a:t>
            </a:r>
            <a:r>
              <a:rPr lang="en-US" altLang="zh-CN" dirty="0" err="1"/>
              <a:t>NumElements</a:t>
            </a:r>
            <a:r>
              <a:rPr lang="zh-CN" altLang="en-US" dirty="0"/>
              <a:t>，当函数执行结束时，分配的内存会自动释放。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alloca &lt;type&gt; </a:t>
            </a:r>
          </a:p>
          <a:p>
            <a:pPr lvl="1"/>
            <a:r>
              <a:rPr lang="zh-CN" altLang="en-US" dirty="0"/>
              <a:t>例子：</a:t>
            </a:r>
            <a:endParaRPr lang="en-US" altLang="zh-CN" dirty="0"/>
          </a:p>
          <a:p>
            <a:pPr lvl="2"/>
            <a:r>
              <a:rPr lang="it-IT" altLang="zh-CN" dirty="0"/>
              <a:t>%ptr = alloca i32</a:t>
            </a:r>
          </a:p>
          <a:p>
            <a:pPr lvl="2"/>
            <a:r>
              <a:rPr lang="it-IT" altLang="zh-CN" dirty="0"/>
              <a:t>%ptr = alloca [10 x i32]</a:t>
            </a: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ECB35C-A33D-6A83-78FF-8EE46ADC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内存操作指令</a:t>
            </a:r>
          </a:p>
        </p:txBody>
      </p:sp>
    </p:spTree>
    <p:extLst>
      <p:ext uri="{BB962C8B-B14F-4D97-AF65-F5344CB8AC3E}">
        <p14:creationId xmlns:p14="http://schemas.microsoft.com/office/powerpoint/2010/main" val="360281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190005" y="3713018"/>
            <a:ext cx="11792198" cy="2569029"/>
          </a:xfrm>
        </p:spPr>
        <p:txBody>
          <a:bodyPr/>
          <a:lstStyle/>
          <a:p>
            <a:r>
              <a:rPr lang="zh-CN" altLang="en-US" dirty="0"/>
              <a:t>前端与后端分离</a:t>
            </a:r>
            <a:endParaRPr lang="en-US" altLang="zh-CN" dirty="0"/>
          </a:p>
          <a:p>
            <a:pPr lvl="1"/>
            <a:r>
              <a:rPr lang="zh-CN" altLang="en-US" dirty="0"/>
              <a:t>为新机器构建编译器，只需要设计从中间代码到新的目标机器代码的编译器 </a:t>
            </a:r>
            <a:r>
              <a:rPr lang="en-US" altLang="zh-CN" dirty="0"/>
              <a:t>(</a:t>
            </a:r>
            <a:r>
              <a:rPr lang="zh-CN" altLang="en-US" dirty="0"/>
              <a:t>前端</a:t>
            </a:r>
            <a:r>
              <a:rPr lang="zh-CN" altLang="en-US"/>
              <a:t>独立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为什么需要中间代码表示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1180" y="2251500"/>
            <a:ext cx="123824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Lexical 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37303" y="2251500"/>
            <a:ext cx="128445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59631" y="2251500"/>
            <a:ext cx="128445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Semantic 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1962" y="2251500"/>
            <a:ext cx="130826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Code Gen.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88136" y="2251500"/>
            <a:ext cx="192794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Gen.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cxnSp>
        <p:nvCxnSpPr>
          <p:cNvPr id="25" name="直接箭头连接符 24"/>
          <p:cNvCxnSpPr>
            <a:stCxn id="19" idx="3"/>
            <a:endCxn id="20" idx="1"/>
          </p:cNvCxnSpPr>
          <p:nvPr/>
        </p:nvCxnSpPr>
        <p:spPr>
          <a:xfrm>
            <a:off x="3099428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>
          <a:xfrm>
            <a:off x="4621757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2" idx="1"/>
          </p:cNvCxnSpPr>
          <p:nvPr/>
        </p:nvCxnSpPr>
        <p:spPr>
          <a:xfrm>
            <a:off x="6144087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4" idx="1"/>
          </p:cNvCxnSpPr>
          <p:nvPr/>
        </p:nvCxnSpPr>
        <p:spPr>
          <a:xfrm>
            <a:off x="7690228" y="2851664"/>
            <a:ext cx="797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5400000">
            <a:off x="4449866" y="-40239"/>
            <a:ext cx="289038" cy="40493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01655" y="1086613"/>
            <a:ext cx="178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Front end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前端</a:t>
            </a:r>
          </a:p>
        </p:txBody>
      </p:sp>
      <p:sp>
        <p:nvSpPr>
          <p:cNvPr id="32" name="左大括号 31"/>
          <p:cNvSpPr/>
          <p:nvPr/>
        </p:nvSpPr>
        <p:spPr>
          <a:xfrm rot="5400000">
            <a:off x="9161406" y="860481"/>
            <a:ext cx="289038" cy="22479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8360693" y="1086613"/>
            <a:ext cx="178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Back end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3806633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AEB167E-D2B0-3FA0-6FF9-299CC01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概念：从栈上分配的地址空间中取数据到虚拟寄存器中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load &lt;type&gt;, &lt;type&gt;* &lt;pointer&gt;</a:t>
            </a:r>
          </a:p>
          <a:p>
            <a:pPr lvl="1"/>
            <a:r>
              <a:rPr lang="zh-CN" altLang="en-US" dirty="0"/>
              <a:t>例子：</a:t>
            </a:r>
            <a:r>
              <a:rPr lang="nn-NO" altLang="zh-CN" dirty="0"/>
              <a:t>%val = load i32, i32* %ptr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store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概念：将虚拟寄存器中数据存到从栈上分配的地址空间中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store &lt;type&gt; &lt;value&gt;, &lt;type&gt;* &lt;pointer&gt;</a:t>
            </a:r>
          </a:p>
          <a:p>
            <a:pPr lvl="1"/>
            <a:r>
              <a:rPr lang="zh-CN" altLang="en-US" dirty="0"/>
              <a:t>例子：</a:t>
            </a:r>
            <a:r>
              <a:rPr lang="nn-NO" altLang="zh-CN" dirty="0"/>
              <a:t>store i32 3, i32* %ptr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0D35FA5-7A3A-1551-C495-974919F8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内存操作指令</a:t>
            </a:r>
          </a:p>
        </p:txBody>
      </p:sp>
    </p:spTree>
    <p:extLst>
      <p:ext uri="{BB962C8B-B14F-4D97-AF65-F5344CB8AC3E}">
        <p14:creationId xmlns:p14="http://schemas.microsoft.com/office/powerpoint/2010/main" val="1744501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AE7417-D3E2-BBBB-7110-EE9C4BD8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pPr lvl="1"/>
            <a:r>
              <a:rPr lang="zh-CN" altLang="en-US" dirty="0"/>
              <a:t>将数据从某个类型转换到另一个类型的指令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zext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概念：将操作数从 </a:t>
            </a:r>
            <a:r>
              <a:rPr lang="en-US" altLang="zh-CN" dirty="0"/>
              <a:t>i1 </a:t>
            </a:r>
            <a:r>
              <a:rPr lang="zh-CN" altLang="en-US" dirty="0"/>
              <a:t>类型零扩展到 </a:t>
            </a:r>
            <a:r>
              <a:rPr lang="en-US" altLang="zh-CN" dirty="0"/>
              <a:t>i32 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</a:t>
            </a:r>
            <a:r>
              <a:rPr lang="en-US" altLang="zh-CN" dirty="0" err="1"/>
              <a:t>zext</a:t>
            </a:r>
            <a:r>
              <a:rPr lang="en-US" altLang="zh-CN" dirty="0"/>
              <a:t> i1 &lt;value&gt; to i32</a:t>
            </a:r>
          </a:p>
          <a:p>
            <a:pPr lvl="1"/>
            <a:r>
              <a:rPr lang="zh-CN" altLang="en-US" dirty="0"/>
              <a:t>例子：</a:t>
            </a:r>
            <a:r>
              <a:rPr lang="en-US" altLang="zh-CN" dirty="0"/>
              <a:t>%1 = </a:t>
            </a:r>
            <a:r>
              <a:rPr lang="en-US" altLang="zh-CN" dirty="0" err="1"/>
              <a:t>zext</a:t>
            </a:r>
            <a:r>
              <a:rPr lang="en-US" altLang="zh-CN" dirty="0"/>
              <a:t> i1 %0 to i32</a:t>
            </a:r>
          </a:p>
          <a:p>
            <a:endParaRPr lang="en-US" altLang="zh-CN" dirty="0"/>
          </a:p>
          <a:p>
            <a:r>
              <a:rPr lang="en-US" altLang="zh-CN" dirty="0" err="1"/>
              <a:t>fptosi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概念：将操作数从 </a:t>
            </a:r>
            <a:r>
              <a:rPr lang="en-US" altLang="zh-CN" dirty="0"/>
              <a:t>float </a:t>
            </a:r>
            <a:r>
              <a:rPr lang="zh-CN" altLang="en-US" dirty="0"/>
              <a:t>类型转换为 </a:t>
            </a:r>
            <a:r>
              <a:rPr lang="en-US" altLang="zh-CN" dirty="0"/>
              <a:t>i32 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</a:t>
            </a:r>
            <a:r>
              <a:rPr lang="en-US" altLang="zh-CN" dirty="0" err="1"/>
              <a:t>fptosi</a:t>
            </a:r>
            <a:r>
              <a:rPr lang="en-US" altLang="zh-CN" dirty="0"/>
              <a:t> float &lt;value&gt; to i32</a:t>
            </a:r>
          </a:p>
          <a:p>
            <a:pPr lvl="1"/>
            <a:r>
              <a:rPr lang="zh-CN" altLang="en-US" dirty="0"/>
              <a:t>例子：</a:t>
            </a:r>
            <a:r>
              <a:rPr lang="en-US" altLang="zh-CN" dirty="0"/>
              <a:t>%Y = </a:t>
            </a:r>
            <a:r>
              <a:rPr lang="en-US" altLang="zh-CN" dirty="0" err="1"/>
              <a:t>fptosi</a:t>
            </a:r>
            <a:r>
              <a:rPr lang="en-US" altLang="zh-CN" dirty="0"/>
              <a:t> float 1.0E-247 to i32</a:t>
            </a:r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B4F38C-AEAB-31AA-C711-984271A7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类型转换指令</a:t>
            </a:r>
          </a:p>
        </p:txBody>
      </p:sp>
    </p:spTree>
    <p:extLst>
      <p:ext uri="{BB962C8B-B14F-4D97-AF65-F5344CB8AC3E}">
        <p14:creationId xmlns:p14="http://schemas.microsoft.com/office/powerpoint/2010/main" val="1546917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5DD7FC-EB33-06BB-77C7-C4EB8639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sitofp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概念：将操作数从 </a:t>
            </a:r>
            <a:r>
              <a:rPr lang="en-US" altLang="zh-CN" dirty="0"/>
              <a:t>i32 </a:t>
            </a:r>
            <a:r>
              <a:rPr lang="zh-CN" altLang="en-US" dirty="0"/>
              <a:t>类型转换为 </a:t>
            </a:r>
            <a:r>
              <a:rPr lang="en-US" altLang="zh-CN" dirty="0"/>
              <a:t>float 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</a:t>
            </a:r>
            <a:r>
              <a:rPr lang="en-US" altLang="zh-CN" dirty="0" err="1"/>
              <a:t>sitofp</a:t>
            </a:r>
            <a:r>
              <a:rPr lang="en-US" altLang="zh-CN" dirty="0"/>
              <a:t> &lt;type&gt; &lt;value&gt; to &lt;type2&gt;</a:t>
            </a:r>
          </a:p>
          <a:p>
            <a:pPr lvl="1"/>
            <a:r>
              <a:rPr lang="zh-CN" altLang="en-US" dirty="0"/>
              <a:t>例子：</a:t>
            </a:r>
            <a:r>
              <a:rPr lang="en-US" altLang="zh-CN" dirty="0"/>
              <a:t>%1 = </a:t>
            </a:r>
            <a:r>
              <a:rPr lang="en-US" altLang="zh-CN" dirty="0" err="1"/>
              <a:t>sitofp</a:t>
            </a:r>
            <a:r>
              <a:rPr lang="en-US" altLang="zh-CN" dirty="0"/>
              <a:t> i32 257 to float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63D655-3A07-B2F3-D104-E70CC0BF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类型转换指令</a:t>
            </a:r>
          </a:p>
        </p:txBody>
      </p:sp>
    </p:spTree>
    <p:extLst>
      <p:ext uri="{BB962C8B-B14F-4D97-AF65-F5344CB8AC3E}">
        <p14:creationId xmlns:p14="http://schemas.microsoft.com/office/powerpoint/2010/main" val="3083341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85B66B-512D-49A7-C7AD-327BE7573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icmp</a:t>
            </a:r>
            <a:r>
              <a:rPr lang="zh-CN" altLang="en-US" dirty="0"/>
              <a:t>和</a:t>
            </a:r>
            <a:r>
              <a:rPr lang="en-US" altLang="zh-CN" dirty="0" err="1"/>
              <a:t>fcmp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nl-NL" altLang="zh-CN" dirty="0"/>
              <a:t>&lt;result&gt; = icmp</a:t>
            </a:r>
            <a:r>
              <a:rPr lang="en-US" altLang="zh-CN" dirty="0"/>
              <a:t>/</a:t>
            </a:r>
            <a:r>
              <a:rPr lang="en-US" altLang="zh-CN" dirty="0" err="1"/>
              <a:t>fcmp</a:t>
            </a:r>
            <a:r>
              <a:rPr lang="nl-NL" altLang="zh-CN" dirty="0"/>
              <a:t> &lt;cond&gt; &lt;type&gt; &lt;op1&gt;, &lt;op2&gt;</a:t>
            </a:r>
          </a:p>
          <a:p>
            <a:pPr lvl="1"/>
            <a:r>
              <a:rPr lang="zh-CN" altLang="en-US" dirty="0"/>
              <a:t>概念：根据两个整数的比较返回布尔值，</a:t>
            </a:r>
            <a:endParaRPr lang="en-US" altLang="zh-CN" dirty="0"/>
          </a:p>
          <a:p>
            <a:pPr lvl="2"/>
            <a:r>
              <a:rPr lang="en-US" altLang="zh-CN" dirty="0" err="1"/>
              <a:t>icmp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cond</a:t>
            </a:r>
            <a:r>
              <a:rPr lang="en-US" altLang="zh-CN" dirty="0"/>
              <a:t>&gt; = eq(</a:t>
            </a:r>
            <a:r>
              <a:rPr lang="zh-CN" altLang="en-US" dirty="0"/>
              <a:t>等于</a:t>
            </a:r>
            <a:r>
              <a:rPr lang="en-US" altLang="zh-CN" dirty="0"/>
              <a:t>)| ne(</a:t>
            </a:r>
            <a:r>
              <a:rPr lang="zh-CN" altLang="en-US" dirty="0"/>
              <a:t>不等于</a:t>
            </a:r>
            <a:r>
              <a:rPr lang="en-US" altLang="zh-CN" dirty="0"/>
              <a:t>)| </a:t>
            </a:r>
            <a:r>
              <a:rPr lang="en-US" altLang="zh-CN" dirty="0" err="1"/>
              <a:t>sgt</a:t>
            </a:r>
            <a:r>
              <a:rPr lang="en-US" altLang="zh-CN" dirty="0"/>
              <a:t>(</a:t>
            </a:r>
            <a:r>
              <a:rPr lang="zh-CN" altLang="en-US" dirty="0"/>
              <a:t>大于</a:t>
            </a:r>
            <a:r>
              <a:rPr lang="en-US" altLang="zh-CN" dirty="0"/>
              <a:t>)| </a:t>
            </a:r>
            <a:r>
              <a:rPr lang="en-US" altLang="zh-CN" dirty="0" err="1"/>
              <a:t>sge</a:t>
            </a:r>
            <a:r>
              <a:rPr lang="en-US" altLang="zh-CN" dirty="0"/>
              <a:t>(</a:t>
            </a:r>
            <a:r>
              <a:rPr lang="zh-CN" altLang="en-US" dirty="0"/>
              <a:t>大于等于</a:t>
            </a:r>
            <a:r>
              <a:rPr lang="en-US" altLang="zh-CN" dirty="0"/>
              <a:t>)| </a:t>
            </a:r>
            <a:r>
              <a:rPr lang="en-US" altLang="zh-CN" dirty="0" err="1"/>
              <a:t>slt</a:t>
            </a:r>
            <a:r>
              <a:rPr lang="en-US" altLang="zh-CN" dirty="0"/>
              <a:t>(</a:t>
            </a:r>
            <a:r>
              <a:rPr lang="zh-CN" altLang="en-US" dirty="0"/>
              <a:t>小于</a:t>
            </a:r>
            <a:r>
              <a:rPr lang="en-US" altLang="zh-CN" dirty="0"/>
              <a:t>)| </a:t>
            </a:r>
            <a:r>
              <a:rPr lang="en-US" altLang="zh-CN" dirty="0" err="1"/>
              <a:t>sle</a:t>
            </a:r>
            <a:r>
              <a:rPr lang="en-US" altLang="zh-CN" dirty="0"/>
              <a:t>(</a:t>
            </a:r>
            <a:r>
              <a:rPr lang="zh-CN" altLang="en-US" dirty="0"/>
              <a:t>小于等于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 err="1"/>
              <a:t>fcmp</a:t>
            </a:r>
            <a:r>
              <a:rPr lang="en-US" altLang="zh-CN" dirty="0"/>
              <a:t>: &lt;</a:t>
            </a:r>
            <a:r>
              <a:rPr lang="en-US" altLang="zh-CN" dirty="0" err="1"/>
              <a:t>cond</a:t>
            </a:r>
            <a:r>
              <a:rPr lang="en-US" altLang="zh-CN" dirty="0"/>
              <a:t>&gt; = eq(</a:t>
            </a:r>
            <a:r>
              <a:rPr lang="zh-CN" altLang="en-US" dirty="0"/>
              <a:t>等于</a:t>
            </a:r>
            <a:r>
              <a:rPr lang="en-US" altLang="zh-CN" dirty="0"/>
              <a:t>)| ne(</a:t>
            </a:r>
            <a:r>
              <a:rPr lang="zh-CN" altLang="en-US" dirty="0"/>
              <a:t>不等于</a:t>
            </a:r>
            <a:r>
              <a:rPr lang="en-US" altLang="zh-CN" dirty="0"/>
              <a:t>)| </a:t>
            </a:r>
            <a:r>
              <a:rPr lang="en-US" altLang="zh-CN" dirty="0" err="1"/>
              <a:t>ugt</a:t>
            </a:r>
            <a:r>
              <a:rPr lang="en-US" altLang="zh-CN" dirty="0"/>
              <a:t>(</a:t>
            </a:r>
            <a:r>
              <a:rPr lang="zh-CN" altLang="en-US" dirty="0"/>
              <a:t>大于</a:t>
            </a:r>
            <a:r>
              <a:rPr lang="en-US" altLang="zh-CN" dirty="0"/>
              <a:t>)| </a:t>
            </a:r>
            <a:r>
              <a:rPr lang="en-US" altLang="zh-CN" dirty="0" err="1"/>
              <a:t>uge</a:t>
            </a:r>
            <a:r>
              <a:rPr lang="en-US" altLang="zh-CN" dirty="0"/>
              <a:t>(</a:t>
            </a:r>
            <a:r>
              <a:rPr lang="zh-CN" altLang="en-US" dirty="0"/>
              <a:t>大于等于</a:t>
            </a:r>
            <a:r>
              <a:rPr lang="en-US" altLang="zh-CN" dirty="0"/>
              <a:t>)| ult(</a:t>
            </a:r>
            <a:r>
              <a:rPr lang="zh-CN" altLang="en-US" dirty="0"/>
              <a:t>小于</a:t>
            </a:r>
            <a:r>
              <a:rPr lang="en-US" altLang="zh-CN" dirty="0"/>
              <a:t>)| ule(</a:t>
            </a:r>
            <a:r>
              <a:rPr lang="zh-CN" altLang="en-US" dirty="0"/>
              <a:t>小于等于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例子：</a:t>
            </a:r>
            <a:endParaRPr lang="en-US" altLang="zh-CN" dirty="0"/>
          </a:p>
          <a:p>
            <a:pPr lvl="2"/>
            <a:r>
              <a:rPr lang="en-US" altLang="zh-CN" dirty="0"/>
              <a:t>%2 = </a:t>
            </a:r>
            <a:r>
              <a:rPr lang="en-US" altLang="zh-CN" dirty="0" err="1"/>
              <a:t>icmp</a:t>
            </a:r>
            <a:r>
              <a:rPr lang="en-US" altLang="zh-CN" dirty="0"/>
              <a:t> </a:t>
            </a:r>
            <a:r>
              <a:rPr lang="en-US" altLang="zh-CN" dirty="0" err="1"/>
              <a:t>sge</a:t>
            </a:r>
            <a:r>
              <a:rPr lang="en-US" altLang="zh-CN" dirty="0"/>
              <a:t> i32 %0, %1</a:t>
            </a:r>
          </a:p>
          <a:p>
            <a:pPr lvl="2"/>
            <a:r>
              <a:rPr lang="en-US" altLang="zh-CN" dirty="0"/>
              <a:t>%0 = </a:t>
            </a:r>
            <a:r>
              <a:rPr lang="en-US" altLang="zh-CN" dirty="0" err="1"/>
              <a:t>fcmp</a:t>
            </a:r>
            <a:r>
              <a:rPr lang="en-US" altLang="zh-CN" dirty="0"/>
              <a:t> ult float 4.0, 5.0</a:t>
            </a:r>
          </a:p>
          <a:p>
            <a:r>
              <a:rPr lang="en-US" altLang="zh-CN" dirty="0"/>
              <a:t>call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</a:t>
            </a:r>
            <a:r>
              <a:rPr lang="en-US" altLang="zh-CN" dirty="0"/>
              <a:t>call </a:t>
            </a:r>
            <a:r>
              <a:rPr lang="zh-CN" altLang="en-US" dirty="0"/>
              <a:t>指令是调用指令，用于使控制流转移到指定的函数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call &lt;return ty&gt; &lt;</a:t>
            </a:r>
            <a:r>
              <a:rPr lang="en-US" altLang="zh-CN" dirty="0" err="1"/>
              <a:t>func</a:t>
            </a:r>
            <a:r>
              <a:rPr lang="en-US" altLang="zh-CN" dirty="0"/>
              <a:t> name&gt;(&lt;function </a:t>
            </a:r>
            <a:r>
              <a:rPr lang="en-US" altLang="zh-CN" dirty="0" err="1"/>
              <a:t>args</a:t>
            </a:r>
            <a:r>
              <a:rPr lang="en-US" altLang="zh-CN" dirty="0"/>
              <a:t>&gt;)</a:t>
            </a:r>
          </a:p>
          <a:p>
            <a:pPr lvl="1"/>
            <a:r>
              <a:rPr lang="zh-CN" altLang="en-US" dirty="0"/>
              <a:t>例子：</a:t>
            </a:r>
            <a:endParaRPr lang="en-US" altLang="zh-CN" dirty="0"/>
          </a:p>
          <a:p>
            <a:pPr lvl="2"/>
            <a:r>
              <a:rPr lang="nn-NO" altLang="zh-CN" dirty="0"/>
              <a:t>%2 = call i32 @</a:t>
            </a:r>
            <a:r>
              <a:rPr lang="en-US" altLang="zh-CN" dirty="0" err="1"/>
              <a:t>gcd</a:t>
            </a:r>
            <a:r>
              <a:rPr lang="nn-NO" altLang="zh-CN" dirty="0"/>
              <a:t>( i32 %1, i32* %0)</a:t>
            </a:r>
            <a:endParaRPr lang="en-US" altLang="zh-CN" dirty="0"/>
          </a:p>
          <a:p>
            <a:pPr lvl="2"/>
            <a:r>
              <a:rPr lang="en-US" altLang="zh-CN" dirty="0"/>
              <a:t>call @output( i32 %1)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37D159-9126-EE9E-E4DB-AB63CAB0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</a:p>
        </p:txBody>
      </p:sp>
    </p:spTree>
    <p:extLst>
      <p:ext uri="{BB962C8B-B14F-4D97-AF65-F5344CB8AC3E}">
        <p14:creationId xmlns:p14="http://schemas.microsoft.com/office/powerpoint/2010/main" val="327800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0555C4-6883-31C3-41EA-327C5D329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getelementptr</a:t>
            </a:r>
            <a:r>
              <a:rPr lang="en-US" altLang="zh-CN" dirty="0"/>
              <a:t> </a:t>
            </a:r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zh-CN" altLang="en-US" dirty="0"/>
              <a:t>概念：</a:t>
            </a:r>
            <a:r>
              <a:rPr lang="en-US" altLang="zh-CN" dirty="0" err="1"/>
              <a:t>getelementptr</a:t>
            </a:r>
            <a:r>
              <a:rPr lang="zh-CN" altLang="en-US" dirty="0"/>
              <a:t>指令用于获取数组结构的元素的地址。</a:t>
            </a:r>
            <a:r>
              <a:rPr lang="en-US" altLang="zh-CN" dirty="0" err="1"/>
              <a:t>getelementptr</a:t>
            </a:r>
            <a:r>
              <a:rPr lang="zh-CN" altLang="en-US" dirty="0"/>
              <a:t>仅执行地址计算，并且不访问内存</a:t>
            </a:r>
            <a:endParaRPr lang="en-US" altLang="zh-CN" dirty="0"/>
          </a:p>
          <a:p>
            <a:pPr lvl="1"/>
            <a:r>
              <a:rPr lang="zh-CN" altLang="en-US" dirty="0"/>
              <a:t>形式：</a:t>
            </a:r>
            <a:r>
              <a:rPr lang="en-US" altLang="zh-CN" dirty="0"/>
              <a:t>&lt;result&gt; = </a:t>
            </a:r>
            <a:r>
              <a:rPr lang="en-US" altLang="zh-CN" dirty="0" err="1"/>
              <a:t>getelementptr</a:t>
            </a:r>
            <a:r>
              <a:rPr lang="en-US" altLang="zh-CN" dirty="0"/>
              <a:t> &lt;type1&gt;, &lt;type2&gt;* &lt;</a:t>
            </a:r>
            <a:r>
              <a:rPr lang="en-US" altLang="zh-CN" dirty="0" err="1"/>
              <a:t>ptrval</a:t>
            </a:r>
            <a:r>
              <a:rPr lang="en-US" altLang="zh-CN" dirty="0"/>
              <a:t>&gt; [, &lt;type&gt; &lt;</a:t>
            </a:r>
            <a:r>
              <a:rPr lang="en-US" altLang="zh-CN" dirty="0" err="1"/>
              <a:t>idx</a:t>
            </a:r>
            <a:r>
              <a:rPr lang="en-US" altLang="zh-CN" dirty="0"/>
              <a:t>&gt;]</a:t>
            </a:r>
          </a:p>
          <a:p>
            <a:pPr lvl="2"/>
            <a:r>
              <a:rPr lang="zh-CN" altLang="en-US" dirty="0"/>
              <a:t>注：</a:t>
            </a:r>
            <a:r>
              <a:rPr lang="en-US" altLang="zh-CN" dirty="0"/>
              <a:t>&lt;type1&gt;</a:t>
            </a:r>
            <a:r>
              <a:rPr lang="zh-CN" altLang="en-US" dirty="0"/>
              <a:t>是初始计算偏移的元素类型（若为数组类型，则在通过偏移值计算索引地址时进行降维，得到新的计算偏移的元素类型），</a:t>
            </a:r>
            <a:r>
              <a:rPr lang="en-US" altLang="zh-CN" dirty="0"/>
              <a:t>&lt;type2&gt;</a:t>
            </a:r>
            <a:r>
              <a:rPr lang="zh-CN" altLang="en-US" dirty="0"/>
              <a:t>表示索引开始的指针类型，</a:t>
            </a:r>
            <a:r>
              <a:rPr lang="en-US" altLang="zh-CN" dirty="0"/>
              <a:t>&lt;</a:t>
            </a:r>
            <a:r>
              <a:rPr lang="en-US" altLang="zh-CN" dirty="0" err="1"/>
              <a:t>ptrval</a:t>
            </a:r>
            <a:r>
              <a:rPr lang="en-US" altLang="zh-CN" dirty="0"/>
              <a:t>&gt;</a:t>
            </a:r>
            <a:r>
              <a:rPr lang="zh-CN" altLang="en-US" dirty="0"/>
              <a:t>是计算偏移的起始地址的指针，</a:t>
            </a:r>
            <a:r>
              <a:rPr lang="en-US" altLang="zh-CN" dirty="0"/>
              <a:t>[ ]</a:t>
            </a:r>
            <a:r>
              <a:rPr lang="zh-CN" altLang="en-US" dirty="0"/>
              <a:t>表示可重复参数，里面表示的数组索引的偏移值的类型与偏移值。</a:t>
            </a:r>
            <a:endParaRPr lang="en-US" altLang="zh-CN" dirty="0"/>
          </a:p>
          <a:p>
            <a:pPr lvl="1"/>
            <a:r>
              <a:rPr lang="zh-CN" altLang="en-US" dirty="0"/>
              <a:t>例子：</a:t>
            </a:r>
            <a:endParaRPr lang="en-US" altLang="zh-CN" dirty="0"/>
          </a:p>
          <a:p>
            <a:pPr lvl="2"/>
            <a:r>
              <a:rPr lang="nn-NO" altLang="zh-CN" dirty="0"/>
              <a:t>%array = [10 x i32]* @myarray</a:t>
            </a:r>
          </a:p>
          <a:p>
            <a:pPr lvl="2"/>
            <a:r>
              <a:rPr lang="nn-NO" altLang="zh-CN" dirty="0"/>
              <a:t>%ptr = getelementptr [10 x i32], [10 x i32]* %array, i32 0, i32 1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这里 </a:t>
            </a:r>
            <a:r>
              <a:rPr lang="en-US" altLang="zh-CN" dirty="0"/>
              <a:t>%array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是一个指向含有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个 </a:t>
            </a:r>
            <a:r>
              <a:rPr lang="en-US" altLang="zh-CN" dirty="0"/>
              <a:t>i32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类型元素的数组的指针，</a:t>
            </a:r>
            <a:r>
              <a:rPr lang="en-US" altLang="zh-CN" dirty="0" err="1"/>
              <a:t>getelementptr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 指令用于获取第二个元素（索引为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，因为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LLVM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中索引从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0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开始）的地址。</a:t>
            </a:r>
            <a:endParaRPr lang="en-US" dirty="0"/>
          </a:p>
          <a:p>
            <a:pPr lvl="2"/>
            <a:endParaRPr lang="nn-NO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CE82225-A01C-172B-A5AB-2D9E91A7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</a:p>
        </p:txBody>
      </p:sp>
    </p:spTree>
    <p:extLst>
      <p:ext uri="{BB962C8B-B14F-4D97-AF65-F5344CB8AC3E}">
        <p14:creationId xmlns:p14="http://schemas.microsoft.com/office/powerpoint/2010/main" val="3587036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27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48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190005" y="3713018"/>
            <a:ext cx="11792198" cy="2569029"/>
          </a:xfrm>
        </p:spPr>
        <p:txBody>
          <a:bodyPr/>
          <a:lstStyle/>
          <a:p>
            <a:r>
              <a:rPr lang="zh-CN" altLang="en-US" dirty="0"/>
              <a:t>前端与后端分离</a:t>
            </a:r>
            <a:endParaRPr lang="en-US" altLang="zh-CN" dirty="0"/>
          </a:p>
          <a:p>
            <a:pPr lvl="1"/>
            <a:r>
              <a:rPr lang="zh-CN" altLang="en-US" dirty="0"/>
              <a:t>为新机器构建编译器，只需要设计从中间代码到新的目标机器代码的编译器 </a:t>
            </a:r>
            <a:r>
              <a:rPr lang="en-US" altLang="zh-CN" dirty="0"/>
              <a:t>(</a:t>
            </a:r>
            <a:r>
              <a:rPr lang="zh-CN" altLang="en-US" dirty="0"/>
              <a:t>前端独立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中间代码优化与源语言和目标机器均无关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为什么需要中间代码表示</a:t>
            </a:r>
            <a:endParaRPr 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861180" y="2251500"/>
            <a:ext cx="1238249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Lexical 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词法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337303" y="2251500"/>
            <a:ext cx="128445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Syntax</a:t>
            </a: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859631" y="2251500"/>
            <a:ext cx="1284456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Semantic Analyzer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81962" y="2251500"/>
            <a:ext cx="130826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Interm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Code Gen.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中间代码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488136" y="2251500"/>
            <a:ext cx="192794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Code </a:t>
            </a:r>
          </a:p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Gen.</a:t>
            </a: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</a:p>
        </p:txBody>
      </p:sp>
      <p:cxnSp>
        <p:nvCxnSpPr>
          <p:cNvPr id="25" name="直接箭头连接符 24"/>
          <p:cNvCxnSpPr>
            <a:stCxn id="19" idx="3"/>
            <a:endCxn id="20" idx="1"/>
          </p:cNvCxnSpPr>
          <p:nvPr/>
        </p:nvCxnSpPr>
        <p:spPr>
          <a:xfrm>
            <a:off x="3099428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3"/>
            <a:endCxn id="21" idx="1"/>
          </p:cNvCxnSpPr>
          <p:nvPr/>
        </p:nvCxnSpPr>
        <p:spPr>
          <a:xfrm>
            <a:off x="4621757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1" idx="3"/>
            <a:endCxn id="22" idx="1"/>
          </p:cNvCxnSpPr>
          <p:nvPr/>
        </p:nvCxnSpPr>
        <p:spPr>
          <a:xfrm>
            <a:off x="6144087" y="2851664"/>
            <a:ext cx="2378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3"/>
            <a:endCxn id="24" idx="1"/>
          </p:cNvCxnSpPr>
          <p:nvPr/>
        </p:nvCxnSpPr>
        <p:spPr>
          <a:xfrm>
            <a:off x="7690228" y="2851664"/>
            <a:ext cx="7979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5400000">
            <a:off x="4449866" y="-40239"/>
            <a:ext cx="289038" cy="404933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/>
          <p:cNvSpPr txBox="1"/>
          <p:nvPr/>
        </p:nvSpPr>
        <p:spPr>
          <a:xfrm>
            <a:off x="3701655" y="1086613"/>
            <a:ext cx="178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Front end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前端</a:t>
            </a:r>
          </a:p>
        </p:txBody>
      </p:sp>
      <p:sp>
        <p:nvSpPr>
          <p:cNvPr id="32" name="左大括号 31"/>
          <p:cNvSpPr/>
          <p:nvPr/>
        </p:nvSpPr>
        <p:spPr>
          <a:xfrm rot="5400000">
            <a:off x="9161406" y="860481"/>
            <a:ext cx="289038" cy="224790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/>
          <p:cNvSpPr txBox="1"/>
          <p:nvPr/>
        </p:nvSpPr>
        <p:spPr>
          <a:xfrm>
            <a:off x="8360693" y="1086613"/>
            <a:ext cx="178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Back end</a:t>
            </a: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2448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简而言之，编译器任何完整的中间输出都是中间代码表示形式</a:t>
            </a:r>
            <a:endParaRPr lang="en-US" altLang="zh-CN" dirty="0"/>
          </a:p>
          <a:p>
            <a:r>
              <a:rPr lang="zh-CN" altLang="en-US" dirty="0"/>
              <a:t>常见类型有：</a:t>
            </a:r>
            <a:endParaRPr lang="en-US" altLang="zh-CN" dirty="0"/>
          </a:p>
          <a:p>
            <a:pPr lvl="1"/>
            <a:r>
              <a:rPr lang="zh-CN" altLang="en-US" dirty="0"/>
              <a:t>后缀表示</a:t>
            </a:r>
            <a:endParaRPr lang="en-US" altLang="zh-CN" dirty="0"/>
          </a:p>
          <a:p>
            <a:pPr lvl="1"/>
            <a:r>
              <a:rPr lang="zh-CN" altLang="en-US" dirty="0"/>
              <a:t>语法树或</a:t>
            </a:r>
            <a:r>
              <a:rPr lang="en-US" altLang="zh-CN" dirty="0"/>
              <a:t>DAG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三地址码</a:t>
            </a:r>
            <a:r>
              <a:rPr lang="en-US" altLang="zh-CN" dirty="0">
                <a:solidFill>
                  <a:srgbClr val="FF0000"/>
                </a:solidFill>
              </a:rPr>
              <a:t>(TAC)</a:t>
            </a:r>
          </a:p>
          <a:p>
            <a:pPr lvl="1"/>
            <a:r>
              <a:rPr lang="zh-CN" altLang="en-US" dirty="0"/>
              <a:t>静态单赋值形式</a:t>
            </a:r>
            <a:r>
              <a:rPr lang="en-US" altLang="zh-CN" dirty="0"/>
              <a:t>(SSA)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中间表示有哪些类型？</a:t>
            </a:r>
            <a:endParaRPr 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4303617" y="2613561"/>
            <a:ext cx="2925489" cy="838888"/>
          </a:xfrm>
          <a:prstGeom prst="wedgeRoundRectCallout">
            <a:avLst>
              <a:gd name="adj1" fmla="val -65028"/>
              <a:gd name="adj2" fmla="val 8166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重点关注</a:t>
            </a:r>
            <a:endParaRPr lang="en-US" altLang="zh-CN" sz="20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TAC</a:t>
            </a:r>
            <a:r>
              <a:rPr lang="zh-CN" altLang="en-US" sz="20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70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endParaRPr lang="en-US" altLang="zh-CN" b="1" i="1" dirty="0"/>
          </a:p>
          <a:p>
            <a:pPr algn="ctr"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 </a:t>
            </a:r>
            <a:r>
              <a:rPr lang="en-US" altLang="zh-CN" b="1" i="1" dirty="0" err="1"/>
              <a:t>opE</a:t>
            </a:r>
            <a:r>
              <a:rPr lang="en-US" altLang="zh-CN" b="1" dirty="0"/>
              <a:t> | </a:t>
            </a:r>
            <a:r>
              <a:rPr lang="en-US" altLang="zh-CN" b="1" i="1" dirty="0" err="1"/>
              <a:t>uopE</a:t>
            </a:r>
            <a:r>
              <a:rPr lang="en-US" altLang="zh-CN" b="1" dirty="0"/>
              <a:t> | </a:t>
            </a:r>
            <a:r>
              <a:rPr lang="zh-CN" altLang="en-US" b="1" dirty="0"/>
              <a:t>(</a:t>
            </a:r>
            <a:r>
              <a:rPr lang="en-US" altLang="zh-CN" b="1" i="1" dirty="0"/>
              <a:t>E</a:t>
            </a:r>
            <a:r>
              <a:rPr lang="en-US" altLang="zh-CN" b="1" dirty="0"/>
              <a:t>) | id | </a:t>
            </a:r>
            <a:r>
              <a:rPr lang="en-US" altLang="zh-CN" b="1" dirty="0" err="1"/>
              <a:t>num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spcAft>
                <a:spcPts val="2400"/>
              </a:spcAft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 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b="1" i="1" dirty="0">
                <a:solidFill>
                  <a:srgbClr val="C00000"/>
                </a:solidFill>
              </a:rPr>
              <a:t>E	</a:t>
            </a:r>
            <a:r>
              <a:rPr lang="en-US" altLang="zh-CN" b="1" i="1" dirty="0"/>
              <a:t>		     </a:t>
            </a:r>
            <a:r>
              <a:rPr lang="zh-CN" altLang="en-US" b="1" dirty="0">
                <a:solidFill>
                  <a:srgbClr val="0000FF"/>
                </a:solidFill>
              </a:rPr>
              <a:t>后缀式</a:t>
            </a:r>
            <a:r>
              <a:rPr lang="en-US" altLang="zh-CN" b="1" i="1" dirty="0">
                <a:solidFill>
                  <a:srgbClr val="0000FF"/>
                </a:solidFill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 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   </a:t>
            </a:r>
            <a:r>
              <a:rPr lang="en-US" altLang="zh-CN" b="1" dirty="0">
                <a:solidFill>
                  <a:srgbClr val="C00000"/>
                </a:solidFill>
              </a:rPr>
              <a:t>id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		</a:t>
            </a:r>
            <a:r>
              <a:rPr lang="en-US" altLang="zh-CN" b="1" i="1" dirty="0"/>
              <a:t>	</a:t>
            </a:r>
            <a:r>
              <a:rPr lang="en-US" altLang="zh-CN" i="1" dirty="0"/>
              <a:t>               </a:t>
            </a:r>
            <a:r>
              <a:rPr lang="en-US" altLang="zh-CN" b="1" dirty="0">
                <a:solidFill>
                  <a:srgbClr val="0000FF"/>
                </a:solidFill>
              </a:rPr>
              <a:t>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   </a:t>
            </a:r>
            <a:r>
              <a:rPr lang="en-US" altLang="zh-CN" b="1" dirty="0" err="1">
                <a:solidFill>
                  <a:srgbClr val="C00000"/>
                </a:solidFill>
              </a:rPr>
              <a:t>num</a:t>
            </a:r>
            <a:r>
              <a:rPr lang="en-US" altLang="zh-CN" b="1" dirty="0"/>
              <a:t>				     </a:t>
            </a:r>
            <a:r>
              <a:rPr lang="en-US" altLang="zh-CN" b="1" dirty="0" err="1">
                <a:solidFill>
                  <a:srgbClr val="0000FF"/>
                </a:solidFill>
              </a:rPr>
              <a:t>num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/>
              <a:t>	     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1 </a:t>
            </a:r>
            <a:r>
              <a:rPr lang="en-US" altLang="zh-CN" b="1" i="1" dirty="0">
                <a:solidFill>
                  <a:srgbClr val="C00000"/>
                </a:solidFill>
              </a:rPr>
              <a:t>op E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r>
              <a:rPr lang="en-US" altLang="zh-CN" b="1" baseline="-30000" dirty="0"/>
              <a:t>			</a:t>
            </a:r>
            <a:r>
              <a:rPr lang="en-US" altLang="zh-CN" b="1" dirty="0"/>
              <a:t>     </a:t>
            </a:r>
            <a:r>
              <a:rPr lang="en-US" altLang="zh-CN" b="1" i="1" dirty="0">
                <a:solidFill>
                  <a:srgbClr val="0000FF"/>
                </a:solidFill>
              </a:rPr>
              <a:t>E</a:t>
            </a:r>
            <a:r>
              <a:rPr lang="en-US" altLang="zh-CN" b="1" baseline="-30000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i="1" dirty="0">
                <a:solidFill>
                  <a:srgbClr val="0000FF"/>
                </a:solidFill>
              </a:rPr>
              <a:t> E</a:t>
            </a:r>
            <a:r>
              <a:rPr lang="en-US" altLang="zh-CN" b="1" baseline="-30000" dirty="0">
                <a:solidFill>
                  <a:srgbClr val="0000FF"/>
                </a:solidFill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/>
              <a:t>	      </a:t>
            </a:r>
            <a:r>
              <a:rPr lang="en-US" altLang="zh-CN" b="1" i="1" dirty="0" err="1">
                <a:solidFill>
                  <a:srgbClr val="C00000"/>
                </a:solidFill>
              </a:rPr>
              <a:t>uopE</a:t>
            </a:r>
            <a:r>
              <a:rPr lang="en-US" altLang="zh-CN" b="1" i="1" dirty="0"/>
              <a:t>				     </a:t>
            </a:r>
            <a:r>
              <a:rPr lang="en-US" altLang="zh-CN" b="1" i="1" dirty="0" err="1">
                <a:solidFill>
                  <a:srgbClr val="0000FF"/>
                </a:solidFill>
              </a:rPr>
              <a:t>E</a:t>
            </a:r>
            <a:r>
              <a:rPr lang="en-US" altLang="zh-CN" b="1" dirty="0" err="1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b="1" i="1" dirty="0" err="1">
                <a:solidFill>
                  <a:srgbClr val="0000FF"/>
                </a:solidFill>
              </a:rPr>
              <a:t>uop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/>
              <a:t>	      </a:t>
            </a:r>
            <a:r>
              <a:rPr lang="zh-CN" altLang="en-US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dirty="0">
                <a:solidFill>
                  <a:srgbClr val="C00000"/>
                </a:solidFill>
              </a:rPr>
              <a:t>)	</a:t>
            </a:r>
            <a:r>
              <a:rPr lang="en-US" altLang="zh-CN" b="1" dirty="0"/>
              <a:t>			     </a:t>
            </a:r>
            <a:r>
              <a:rPr lang="en-US" altLang="zh-CN" b="1" i="1" dirty="0">
                <a:solidFill>
                  <a:srgbClr val="0000FF"/>
                </a:solidFill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后缀表示</a:t>
            </a:r>
            <a:endParaRPr lang="en-US" dirty="0"/>
          </a:p>
        </p:txBody>
      </p:sp>
      <p:sp>
        <p:nvSpPr>
          <p:cNvPr id="3" name="圆角矩形标注 2"/>
          <p:cNvSpPr/>
          <p:nvPr/>
        </p:nvSpPr>
        <p:spPr>
          <a:xfrm>
            <a:off x="6233388" y="928369"/>
            <a:ext cx="1790652" cy="612648"/>
          </a:xfrm>
          <a:prstGeom prst="wedgeRoundRectCallout">
            <a:avLst>
              <a:gd name="adj1" fmla="val -61583"/>
              <a:gd name="adj2" fmla="val 8944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uop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是一元运算符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0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30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后缀表示不需要括号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/>
              <a:t>(8 </a:t>
            </a:r>
            <a:r>
              <a:rPr lang="zh-CN" altLang="en-US" b="1" dirty="0">
                <a:sym typeface="Symbol" panose="05050102010706020507" pitchFamily="18" charset="2"/>
              </a:rPr>
              <a:t></a:t>
            </a:r>
            <a:r>
              <a:rPr lang="zh-CN" altLang="en-US" b="1" dirty="0"/>
              <a:t> </a:t>
            </a:r>
            <a:r>
              <a:rPr lang="en-US" altLang="zh-CN" b="1" dirty="0"/>
              <a:t>5) + 2 </a:t>
            </a:r>
            <a:r>
              <a:rPr lang="zh-CN" altLang="en-US" b="1" dirty="0"/>
              <a:t>的后缀表示是8 </a:t>
            </a:r>
            <a:r>
              <a:rPr lang="en-US" altLang="zh-CN" b="1" dirty="0"/>
              <a:t>5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dirty="0"/>
              <a:t>2 +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</a:p>
          <a:p>
            <a:r>
              <a:rPr lang="zh-CN" altLang="en-US" b="1" dirty="0">
                <a:latin typeface="宋体" panose="02010600030101010101" pitchFamily="2" charset="-122"/>
              </a:rPr>
              <a:t>后缀表示的最大优点是便于计算机处理表达式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			计算栈			输入串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						</a:t>
            </a:r>
            <a:r>
              <a:rPr lang="zh-CN" altLang="en-US" sz="2800" dirty="0"/>
              <a:t>8 </a:t>
            </a:r>
            <a:r>
              <a:rPr lang="en-US" altLang="zh-CN" sz="2800" dirty="0"/>
              <a:t>5 </a:t>
            </a:r>
            <a:r>
              <a:rPr lang="en-US" altLang="zh-CN" sz="2800" dirty="0">
                <a:sym typeface="Symbol" panose="05050102010706020507" pitchFamily="18" charset="2"/>
              </a:rPr>
              <a:t></a:t>
            </a:r>
            <a:r>
              <a:rPr lang="en-US" altLang="zh-CN" sz="2800" dirty="0"/>
              <a:t>2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			</a:t>
            </a:r>
            <a:r>
              <a:rPr lang="en-US" altLang="zh-CN" sz="2800" dirty="0"/>
              <a:t>8				   5 </a:t>
            </a:r>
            <a:r>
              <a:rPr lang="zh-CN" altLang="en-US" sz="2800" dirty="0">
                <a:sym typeface="Symbol" panose="05050102010706020507" pitchFamily="18" charset="2"/>
              </a:rPr>
              <a:t></a:t>
            </a:r>
            <a:r>
              <a:rPr lang="zh-CN" altLang="en-US" sz="2800" dirty="0"/>
              <a:t>2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		8 5				      </a:t>
            </a:r>
            <a:r>
              <a:rPr lang="zh-CN" altLang="en-US" sz="2800" dirty="0">
                <a:sym typeface="Symbol" panose="05050102010706020507" pitchFamily="18" charset="2"/>
              </a:rPr>
              <a:t></a:t>
            </a:r>
            <a:r>
              <a:rPr lang="zh-CN" altLang="en-US" sz="2800" dirty="0"/>
              <a:t>2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		3				        </a:t>
            </a:r>
            <a:r>
              <a:rPr lang="zh-CN" altLang="en-US" sz="2800" dirty="0"/>
              <a:t>2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		3 2					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			</a:t>
            </a:r>
            <a:r>
              <a:rPr lang="en-US" altLang="zh-CN" sz="2800" dirty="0"/>
              <a:t>5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36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14016</TotalTime>
  <Words>6372</Words>
  <Application>Microsoft Office PowerPoint</Application>
  <PresentationFormat>宽屏</PresentationFormat>
  <Paragraphs>867</Paragraphs>
  <Slides>55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-apple-system</vt:lpstr>
      <vt:lpstr>等线</vt:lpstr>
      <vt:lpstr>楷体</vt:lpstr>
      <vt:lpstr>宋体</vt:lpstr>
      <vt:lpstr>微软雅黑</vt:lpstr>
      <vt:lpstr>Arial</vt:lpstr>
      <vt:lpstr>Calibri</vt:lpstr>
      <vt:lpstr>Courier New</vt:lpstr>
      <vt:lpstr>Georgia</vt:lpstr>
      <vt:lpstr>Gill Sans MT</vt:lpstr>
      <vt:lpstr>Times New Roman</vt:lpstr>
      <vt:lpstr>Wingdings</vt:lpstr>
      <vt:lpstr>Wingdings 2</vt:lpstr>
      <vt:lpstr>1_Office 主题​​</vt:lpstr>
      <vt:lpstr>PowerPoint 演示文稿</vt:lpstr>
      <vt:lpstr>为什么需要中间代码表示？</vt:lpstr>
      <vt:lpstr>为什么需要中间代码表示？</vt:lpstr>
      <vt:lpstr>为什么需要中间代码表示？</vt:lpstr>
      <vt:lpstr>为什么需要中间代码表示</vt:lpstr>
      <vt:lpstr>为什么需要中间代码表示</vt:lpstr>
      <vt:lpstr>中间表示有哪些类型？</vt:lpstr>
      <vt:lpstr>后缀表示</vt:lpstr>
      <vt:lpstr>后缀表示</vt:lpstr>
      <vt:lpstr>图形表示</vt:lpstr>
      <vt:lpstr>图形表示</vt:lpstr>
      <vt:lpstr>图形表示</vt:lpstr>
      <vt:lpstr>三地址代码</vt:lpstr>
      <vt:lpstr>三地址代码</vt:lpstr>
      <vt:lpstr>三地址代码</vt:lpstr>
      <vt:lpstr>三地址代码</vt:lpstr>
      <vt:lpstr>三地址代码</vt:lpstr>
      <vt:lpstr>三地址代码翻译：举例</vt:lpstr>
      <vt:lpstr>静态单赋值形式</vt:lpstr>
      <vt:lpstr>静态单赋值形式</vt:lpstr>
      <vt:lpstr>举例</vt:lpstr>
      <vt:lpstr>基本块(Basic block)</vt:lpstr>
      <vt:lpstr>基本块划分算法</vt:lpstr>
      <vt:lpstr>举例</vt:lpstr>
      <vt:lpstr>举例——首指令</vt:lpstr>
      <vt:lpstr>举例——基本块</vt:lpstr>
      <vt:lpstr>流图 (Flow graph)</vt:lpstr>
      <vt:lpstr>流图 (Flow graph)</vt:lpstr>
      <vt:lpstr>举例——流图</vt:lpstr>
      <vt:lpstr>循环</vt:lpstr>
      <vt:lpstr>LLVM 出现</vt:lpstr>
      <vt:lpstr>LLVM 架构</vt:lpstr>
      <vt:lpstr>LLVM 在工业界的广泛使用</vt:lpstr>
      <vt:lpstr>LLVM 在学术界的广泛使用</vt:lpstr>
      <vt:lpstr>LLVM IR 与 LightIR</vt:lpstr>
      <vt:lpstr>LLVM IR 库 与 LightIR 库</vt:lpstr>
      <vt:lpstr>LightIR 结构层次</vt:lpstr>
      <vt:lpstr>LightIR 结构层次</vt:lpstr>
      <vt:lpstr>LightIR 结构层次</vt:lpstr>
      <vt:lpstr>LightIR 结构层次</vt:lpstr>
      <vt:lpstr>LightIR 片段</vt:lpstr>
      <vt:lpstr>LightIR 片段</vt:lpstr>
      <vt:lpstr>LightIR 片段</vt:lpstr>
      <vt:lpstr>LightIR 类型系统</vt:lpstr>
      <vt:lpstr>LightIR 组合类型</vt:lpstr>
      <vt:lpstr>LightIR 的指令</vt:lpstr>
      <vt:lpstr>LightIR 终止指令</vt:lpstr>
      <vt:lpstr>二元运算指令</vt:lpstr>
      <vt:lpstr>内存操作指令</vt:lpstr>
      <vt:lpstr>内存操作指令</vt:lpstr>
      <vt:lpstr>类型转换指令</vt:lpstr>
      <vt:lpstr>类型转换指令</vt:lpstr>
      <vt:lpstr>其他指令</vt:lpstr>
      <vt:lpstr>其他指令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1320</cp:revision>
  <cp:lastPrinted>2018-07-10T14:59:54Z</cp:lastPrinted>
  <dcterms:created xsi:type="dcterms:W3CDTF">2013-05-07T11:05:13Z</dcterms:created>
  <dcterms:modified xsi:type="dcterms:W3CDTF">2025-03-27T01:35:24Z</dcterms:modified>
</cp:coreProperties>
</file>