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5"/>
  </p:notesMasterIdLst>
  <p:handoutMasterIdLst>
    <p:handoutMasterId r:id="rId26"/>
  </p:handoutMasterIdLst>
  <p:sldIdLst>
    <p:sldId id="483" r:id="rId2"/>
    <p:sldId id="463" r:id="rId3"/>
    <p:sldId id="605" r:id="rId4"/>
    <p:sldId id="606" r:id="rId5"/>
    <p:sldId id="464" r:id="rId6"/>
    <p:sldId id="607" r:id="rId7"/>
    <p:sldId id="465" r:id="rId8"/>
    <p:sldId id="466" r:id="rId9"/>
    <p:sldId id="467" r:id="rId10"/>
    <p:sldId id="468" r:id="rId11"/>
    <p:sldId id="608" r:id="rId12"/>
    <p:sldId id="593" r:id="rId13"/>
    <p:sldId id="594" r:id="rId14"/>
    <p:sldId id="595" r:id="rId15"/>
    <p:sldId id="596" r:id="rId16"/>
    <p:sldId id="597" r:id="rId17"/>
    <p:sldId id="609" r:id="rId18"/>
    <p:sldId id="599" r:id="rId19"/>
    <p:sldId id="600" r:id="rId20"/>
    <p:sldId id="601" r:id="rId21"/>
    <p:sldId id="602" r:id="rId22"/>
    <p:sldId id="603" r:id="rId23"/>
    <p:sldId id="5964" r:id="rId24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>
    <p:extLst>
      <p:ext uri="{19B8F6BF-5375-455C-9EA6-DF929625EA0E}">
        <p15:presenceInfo xmlns:p15="http://schemas.microsoft.com/office/powerpoint/2012/main" userId="c4ed7d33dd594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CA0"/>
    <a:srgbClr val="C65AC1"/>
    <a:srgbClr val="004CA0"/>
    <a:srgbClr val="0000FF"/>
    <a:srgbClr val="034DA1"/>
    <a:srgbClr val="0066FF"/>
    <a:srgbClr val="ED7D31"/>
    <a:srgbClr val="99FF99"/>
    <a:srgbClr val="CC99FF"/>
    <a:srgbClr val="A38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89163" autoAdjust="0"/>
  </p:normalViewPr>
  <p:slideViewPr>
    <p:cSldViewPr snapToGrid="0" showGuides="1">
      <p:cViewPr varScale="1">
        <p:scale>
          <a:sx n="97" d="100"/>
          <a:sy n="97" d="100"/>
        </p:scale>
        <p:origin x="966" y="78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Li" userId="993c76cd61c8fb8c" providerId="LiveId" clId="{411EBC78-3E10-41B1-8971-75805D946F3D}"/>
    <pc:docChg chg="modSld">
      <pc:chgData name="Cheng Li" userId="993c76cd61c8fb8c" providerId="LiveId" clId="{411EBC78-3E10-41B1-8971-75805D946F3D}" dt="2025-03-27T01:39:20.178" v="17" actId="20577"/>
      <pc:docMkLst>
        <pc:docMk/>
      </pc:docMkLst>
      <pc:sldChg chg="modSp mod">
        <pc:chgData name="Cheng Li" userId="993c76cd61c8fb8c" providerId="LiveId" clId="{411EBC78-3E10-41B1-8971-75805D946F3D}" dt="2025-03-27T01:39:08.101" v="8" actId="20577"/>
        <pc:sldMkLst>
          <pc:docMk/>
          <pc:sldMk cId="82017535" sldId="483"/>
        </pc:sldMkLst>
        <pc:spChg chg="mod">
          <ac:chgData name="Cheng Li" userId="993c76cd61c8fb8c" providerId="LiveId" clId="{411EBC78-3E10-41B1-8971-75805D946F3D}" dt="2025-03-27T01:39:00.021" v="0"/>
          <ac:spMkLst>
            <pc:docMk/>
            <pc:sldMk cId="82017535" sldId="483"/>
            <ac:spMk id="5" creationId="{627B8996-59F5-4D20-9D42-7546CDAC1725}"/>
          </ac:spMkLst>
        </pc:spChg>
        <pc:spChg chg="mod">
          <ac:chgData name="Cheng Li" userId="993c76cd61c8fb8c" providerId="LiveId" clId="{411EBC78-3E10-41B1-8971-75805D946F3D}" dt="2025-03-27T01:39:08.101" v="8" actId="20577"/>
          <ac:spMkLst>
            <pc:docMk/>
            <pc:sldMk cId="82017535" sldId="483"/>
            <ac:spMk id="7" creationId="{00000000-0000-0000-0000-000000000000}"/>
          </ac:spMkLst>
        </pc:spChg>
      </pc:sldChg>
      <pc:sldChg chg="modSp mod">
        <pc:chgData name="Cheng Li" userId="993c76cd61c8fb8c" providerId="LiveId" clId="{411EBC78-3E10-41B1-8971-75805D946F3D}" dt="2025-03-27T01:39:20.178" v="17" actId="20577"/>
        <pc:sldMkLst>
          <pc:docMk/>
          <pc:sldMk cId="1218619173" sldId="5964"/>
        </pc:sldMkLst>
        <pc:spChg chg="mod">
          <ac:chgData name="Cheng Li" userId="993c76cd61c8fb8c" providerId="LiveId" clId="{411EBC78-3E10-41B1-8971-75805D946F3D}" dt="2025-03-27T01:39:13.295" v="9"/>
          <ac:spMkLst>
            <pc:docMk/>
            <pc:sldMk cId="1218619173" sldId="5964"/>
            <ac:spMk id="5" creationId="{627B8996-59F5-4D20-9D42-7546CDAC1725}"/>
          </ac:spMkLst>
        </pc:spChg>
        <pc:spChg chg="mod">
          <ac:chgData name="Cheng Li" userId="993c76cd61c8fb8c" providerId="LiveId" clId="{411EBC78-3E10-41B1-8971-75805D946F3D}" dt="2025-03-27T01:39:20.178" v="17" actId="20577"/>
          <ac:spMkLst>
            <pc:docMk/>
            <pc:sldMk cId="1218619173" sldId="5964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  <a:pPr/>
              <a:t>2025/3/27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4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4D9FF10-2186-428E-B41D-4C63B71CEA73}" type="slidenum">
              <a:rPr lang="zh-CN" altLang="en-US" sz="1200"/>
              <a:pPr/>
              <a:t>15</a:t>
            </a:fld>
            <a:endParaRPr lang="en-US" altLang="zh-CN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1393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EB9B326-E5AD-4D4E-AC93-2235BD26B4DD}" type="slidenum">
              <a:rPr lang="zh-CN" altLang="en-US" sz="1200"/>
              <a:pPr/>
              <a:t>16</a:t>
            </a:fld>
            <a:endParaRPr lang="en-US" altLang="zh-CN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9008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928932-E1D8-4795-ABBB-9A3EED82C380}" type="slidenum">
              <a:rPr lang="zh-CN" altLang="en-US" sz="1200"/>
              <a:pPr/>
              <a:t>18</a:t>
            </a:fld>
            <a:endParaRPr lang="en-US" altLang="zh-CN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7548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A9D7BB-B42D-4417-AA53-EC9A19102290}" type="slidenum">
              <a:rPr lang="zh-CN" altLang="en-US" sz="1200"/>
              <a:pPr/>
              <a:t>19</a:t>
            </a:fld>
            <a:endParaRPr lang="en-US" altLang="zh-CN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dirty="0">
                <a:ea typeface="宋体" panose="02010600030101010101" pitchFamily="2" charset="-122"/>
              </a:rPr>
              <a:t> 在规约的时候输出，那么我能不能先打印</a:t>
            </a:r>
            <a:r>
              <a:rPr lang="en-US" altLang="zh-CN" dirty="0" err="1">
                <a:ea typeface="宋体" panose="02010600030101010101" pitchFamily="2" charset="-122"/>
              </a:rPr>
              <a:t>E.place</a:t>
            </a:r>
            <a:r>
              <a:rPr lang="zh-CN" altLang="en-US" dirty="0">
                <a:ea typeface="宋体" panose="02010600030101010101" pitchFamily="2" charset="-122"/>
              </a:rPr>
              <a:t>，不行，为啥，因为他是左递归的，第一个看到的</a:t>
            </a: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zh-CN" altLang="en-US" dirty="0">
                <a:ea typeface="宋体" panose="02010600030101010101" pitchFamily="2" charset="-122"/>
              </a:rPr>
              <a:t>，是最后一个展开的</a:t>
            </a: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zh-CN" altLang="en-US" dirty="0">
                <a:ea typeface="宋体" panose="02010600030101010101" pitchFamily="2" charset="-122"/>
              </a:rPr>
              <a:t>，所以搞一个综合属性</a:t>
            </a:r>
          </a:p>
        </p:txBody>
      </p:sp>
    </p:spTree>
    <p:extLst>
      <p:ext uri="{BB962C8B-B14F-4D97-AF65-F5344CB8AC3E}">
        <p14:creationId xmlns:p14="http://schemas.microsoft.com/office/powerpoint/2010/main" val="529813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72535BC-5ACC-44D6-84D2-8452DB145BD0}" type="slidenum">
              <a:rPr lang="zh-CN" altLang="en-US" sz="1200"/>
              <a:pPr/>
              <a:t>20</a:t>
            </a:fld>
            <a:endParaRPr lang="en-US" altLang="zh-CN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753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72535BC-5ACC-44D6-84D2-8452DB145BD0}" type="slidenum">
              <a:rPr lang="zh-CN" altLang="en-US" sz="1200"/>
              <a:pPr/>
              <a:t>21</a:t>
            </a:fld>
            <a:endParaRPr lang="en-US" altLang="zh-CN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3206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72535BC-5ACC-44D6-84D2-8452DB145BD0}" type="slidenum">
              <a:rPr lang="zh-CN" altLang="en-US" sz="1200"/>
              <a:pPr/>
              <a:t>22</a:t>
            </a:fld>
            <a:endParaRPr lang="en-US" altLang="zh-CN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9612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638032-8F84-46AC-894C-C9DD80AAFF32}" type="slidenum">
              <a:rPr lang="zh-CN" altLang="en-US" sz="1200"/>
              <a:pPr/>
              <a:t>3</a:t>
            </a:fld>
            <a:endParaRPr lang="en-US" altLang="zh-CN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1560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638032-8F84-46AC-894C-C9DD80AAFF32}" type="slidenum">
              <a:rPr lang="zh-CN" altLang="en-US" sz="1200"/>
              <a:pPr/>
              <a:t>4</a:t>
            </a:fld>
            <a:endParaRPr lang="en-US" altLang="zh-CN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015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21190A-E292-4BFB-BBE0-C17318443D06}" type="slidenum">
              <a:rPr lang="zh-CN" altLang="en-US" sz="1200"/>
              <a:pPr/>
              <a:t>7</a:t>
            </a:fld>
            <a:endParaRPr lang="en-US" altLang="zh-CN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7590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321190A-E292-4BFB-BBE0-C17318443D06}" type="slidenum">
              <a:rPr lang="zh-CN" altLang="en-US" sz="1200"/>
              <a:pPr/>
              <a:t>8</a:t>
            </a:fld>
            <a:endParaRPr lang="en-US" altLang="zh-CN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568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99C771E-032E-4FB8-9F6E-CD62B3185EEB}" type="slidenum">
              <a:rPr lang="zh-CN" altLang="en-US" sz="1200"/>
              <a:pPr/>
              <a:t>9</a:t>
            </a:fld>
            <a:endParaRPr lang="en-US" altLang="zh-CN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15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AE4D25F-A44A-4009-B942-8B144FFE2649}" type="slidenum">
              <a:rPr lang="zh-CN" altLang="en-US" sz="1200"/>
              <a:pPr/>
              <a:t>12</a:t>
            </a:fld>
            <a:endParaRPr lang="en-US" altLang="zh-CN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1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AE4D25F-A44A-4009-B942-8B144FFE2649}" type="slidenum">
              <a:rPr lang="zh-CN" altLang="en-US" sz="1200"/>
              <a:pPr/>
              <a:t>13</a:t>
            </a:fld>
            <a:endParaRPr lang="en-US" altLang="zh-CN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954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BB82484-649D-4538-8E41-710FB7471469}" type="slidenum">
              <a:rPr lang="zh-CN" altLang="en-US" sz="1200"/>
              <a:pPr/>
              <a:t>14</a:t>
            </a:fld>
            <a:endParaRPr lang="en-US" altLang="zh-CN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369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8AAF5-0ECA-6D48-BB0C-83F7708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48AFF-262A-DF45-A894-D8C0CF16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53600-57CB-4847-8892-3646D987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A86CDF9-0113-48A2-8D27-18ED99EC3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17AAF8-D365-4CCE-8E3D-634583D577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685A5458-BE19-477B-9021-BD7264109D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4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4695-FADB-40EA-AFEB-6877954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4D087-B035-42DC-B718-5B1ECEC8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DB91C-FB58-4969-BD88-58F98546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1E9FD-22C3-47D1-9F31-14F8188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92B66-533D-49A0-B305-06BAC8F5371C}"/>
              </a:ext>
            </a:extLst>
          </p:cNvPr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D596B64-AD27-4D1B-A9F5-F24A70E86E8F}"/>
                </a:ext>
              </a:extLst>
            </p:cNvPr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EDCAA9E4-7F53-48F7-8E14-868A28339E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0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baseline="0" dirty="0" smtClean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  <a:cs typeface="+mn-cs"/>
              </a:defRPr>
            </a:lvl2pPr>
            <a:lvl3pPr marL="828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3pPr>
            <a:lvl4pPr marL="1116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4pPr>
            <a:lvl5pPr marL="1404000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18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CC7C-81B6-4445-A863-460F10390A32}" type="datetime1">
              <a:rPr lang="zh-CN" altLang="en-US" smtClean="0"/>
              <a:t>2025/3/27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3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28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4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994"/>
            <a:ext cx="4114800" cy="365125"/>
          </a:xfrm>
        </p:spPr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</p:spPr>
        <p:txBody>
          <a:bodyPr/>
          <a:lstStyle/>
          <a:p>
            <a:fld id="{D90F87BE-1D58-46EE-AF33-9D8D12A696F4}" type="datetime1">
              <a:rPr lang="zh-CN" altLang="en-US" smtClean="0"/>
              <a:t>2025/3/27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86106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24485"/>
            <a:ext cx="105156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0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9895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4746-F3A1-400C-A072-9CDAA21AFC77}" type="datetime1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29" y="168278"/>
            <a:ext cx="358140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>
            <a:grpSpLocks/>
          </p:cNvGrpSpPr>
          <p:nvPr userDrawn="1"/>
        </p:nvGrpSpPr>
        <p:grpSpPr bwMode="auto">
          <a:xfrm>
            <a:off x="342906" y="90023"/>
            <a:ext cx="704849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7D0A107-003D-4543-9733-79D75C28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1" y="125416"/>
            <a:ext cx="7628677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90130" y="1029969"/>
            <a:ext cx="1143179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9369" y="1052944"/>
            <a:ext cx="11219291" cy="5229103"/>
          </a:xfrm>
        </p:spPr>
        <p:txBody>
          <a:bodyPr/>
          <a:lstStyle>
            <a:lvl1pPr>
              <a:lnSpc>
                <a:spcPct val="114000"/>
              </a:lnSpc>
              <a:defRPr sz="3000" baseline="0">
                <a:latin typeface="Times New Roman" panose="02020603050405020304" pitchFamily="18" charset="0"/>
              </a:defRPr>
            </a:lvl1pPr>
            <a:lvl2pPr>
              <a:lnSpc>
                <a:spcPct val="114000"/>
              </a:lnSpc>
              <a:defRPr sz="2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838200" y="64655"/>
            <a:ext cx="9564584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组合 18"/>
          <p:cNvGrpSpPr>
            <a:grpSpLocks/>
          </p:cNvGrpSpPr>
          <p:nvPr userDrawn="1"/>
        </p:nvGrpSpPr>
        <p:grpSpPr bwMode="auto">
          <a:xfrm>
            <a:off x="164819" y="108495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52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b="87354"/>
          <a:stretch/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C70CB-DE1A-D04F-8908-DC4221A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355BF-9FC3-394F-B74D-420B3018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9E0C-1630-F944-90DF-FFBE179B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FC2F-D62C-2A45-8C94-CF6973B3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F493C-EDE4-684B-B8F8-C9336DE2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2EFFA8-38F7-49BE-96C6-A4CA7C2517E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7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0" r:id="rId5"/>
    <p:sldLayoutId id="2147483661" r:id="rId6"/>
    <p:sldLayoutId id="2147483663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27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7593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2051136" y="2164527"/>
            <a:ext cx="8089715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中间代码生成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Part1:</a:t>
            </a:r>
            <a:r>
              <a:rPr lang="zh-CN" altLang="en-US" sz="6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简单语句的翻译</a:t>
            </a:r>
            <a:endParaRPr lang="zh-CN" altLang="en-US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0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 := -b*</a:t>
            </a:r>
            <a:r>
              <a:rPr lang="en-US" altLang="zh-CN" dirty="0" err="1"/>
              <a:t>c+d</a:t>
            </a:r>
            <a:r>
              <a:rPr lang="zh-CN" altLang="en-US" dirty="0"/>
              <a:t>的翻译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举例：表达式翻译</a:t>
            </a:r>
            <a:endParaRPr lang="en-US" dirty="0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4217540" y="232024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903340" y="232024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:=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2236340" y="521584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-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2922140" y="597784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</a:t>
            </a: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2769740" y="521584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E.place=b</a:t>
            </a: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3074540" y="559684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617340" y="437764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E.place=t</a:t>
            </a:r>
            <a:r>
              <a:rPr lang="en-US" altLang="zh-CN" sz="2400" baseline="-25000"/>
              <a:t>1</a:t>
            </a:r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H="1">
            <a:off x="2464940" y="4834845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>
            <a:off x="2998340" y="4834845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Text Box 14"/>
          <p:cNvSpPr txBox="1">
            <a:spLocks noChangeArrowheads="1"/>
          </p:cNvSpPr>
          <p:nvPr/>
        </p:nvSpPr>
        <p:spPr bwMode="auto">
          <a:xfrm>
            <a:off x="8686800" y="1143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TAC: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8229600" y="1600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1) t</a:t>
            </a:r>
            <a:r>
              <a:rPr lang="en-US" altLang="zh-CN" sz="2400" baseline="-25000"/>
              <a:t>1</a:t>
            </a:r>
            <a:r>
              <a:rPr lang="en-US" altLang="zh-CN" sz="2400"/>
              <a:t> := - b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4369940" y="445384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*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4979540" y="521584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4827140" y="437764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E.place=c</a:t>
            </a:r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5131940" y="475864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4065140" y="338704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E.place=t</a:t>
            </a:r>
            <a:r>
              <a:rPr lang="en-US" altLang="zh-CN" sz="2400" baseline="-25000"/>
              <a:t>2</a:t>
            </a: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3303140" y="3844245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4522340" y="3844245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4522340" y="3844245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8229600" y="2209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2) t</a:t>
            </a:r>
            <a:r>
              <a:rPr lang="en-US" altLang="zh-CN" sz="2400" baseline="-25000"/>
              <a:t>2</a:t>
            </a:r>
            <a:r>
              <a:rPr lang="en-US" altLang="zh-CN" sz="2400"/>
              <a:t> := t</a:t>
            </a:r>
            <a:r>
              <a:rPr lang="en-US" altLang="zh-CN" sz="2400" baseline="-25000"/>
              <a:t>1</a:t>
            </a:r>
            <a:r>
              <a:rPr lang="en-US" altLang="zh-CN" sz="2400"/>
              <a:t> * c </a:t>
            </a:r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5817740" y="338704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+</a:t>
            </a: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6732140" y="437764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6427340" y="338704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E.place=d</a:t>
            </a:r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6884540" y="384424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 flipH="1">
            <a:off x="4827141" y="2793321"/>
            <a:ext cx="1114425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>
            <a:off x="6017765" y="279332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5" name="Line 31"/>
          <p:cNvSpPr>
            <a:spLocks noChangeShapeType="1"/>
          </p:cNvSpPr>
          <p:nvPr/>
        </p:nvSpPr>
        <p:spPr bwMode="auto">
          <a:xfrm>
            <a:off x="6017766" y="2793321"/>
            <a:ext cx="1171575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589140" y="232024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/>
              <a:t>E.place</a:t>
            </a:r>
            <a:r>
              <a:rPr lang="en-US" altLang="zh-CN" sz="2400" dirty="0"/>
              <a:t>=t</a:t>
            </a:r>
            <a:r>
              <a:rPr lang="en-US" altLang="zh-CN" sz="2400" baseline="-25000" dirty="0"/>
              <a:t>3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8229600" y="28194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3) t</a:t>
            </a:r>
            <a:r>
              <a:rPr lang="en-US" altLang="zh-CN" sz="2400" baseline="-25000"/>
              <a:t>3</a:t>
            </a:r>
            <a:r>
              <a:rPr lang="en-US" altLang="zh-CN" sz="2400"/>
              <a:t> := t</a:t>
            </a:r>
            <a:r>
              <a:rPr lang="en-US" altLang="zh-CN" sz="2400" baseline="-25000"/>
              <a:t>2</a:t>
            </a:r>
            <a:r>
              <a:rPr lang="en-US" altLang="zh-CN" sz="2400"/>
              <a:t> + d 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4979540" y="155824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A</a:t>
            </a:r>
            <a:endParaRPr lang="en-US" altLang="zh-CN" sz="2400" baseline="-25000"/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 flipH="1">
            <a:off x="4446140" y="193924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0" name="Line 36"/>
          <p:cNvSpPr>
            <a:spLocks noChangeShapeType="1"/>
          </p:cNvSpPr>
          <p:nvPr/>
        </p:nvSpPr>
        <p:spPr bwMode="auto">
          <a:xfrm>
            <a:off x="5131940" y="193924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1" name="Line 37"/>
          <p:cNvSpPr>
            <a:spLocks noChangeShapeType="1"/>
          </p:cNvSpPr>
          <p:nvPr/>
        </p:nvSpPr>
        <p:spPr bwMode="auto">
          <a:xfrm>
            <a:off x="5208140" y="1939245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42" name="Text Box 38"/>
          <p:cNvSpPr txBox="1">
            <a:spLocks noChangeArrowheads="1"/>
          </p:cNvSpPr>
          <p:nvPr/>
        </p:nvSpPr>
        <p:spPr bwMode="auto">
          <a:xfrm>
            <a:off x="8229600" y="35052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4) a := t</a:t>
            </a:r>
            <a:r>
              <a:rPr lang="en-US" altLang="zh-CN" sz="2400" baseline="-25000"/>
              <a:t>3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4498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/>
      <p:bldP spid="72710" grpId="0"/>
      <p:bldP spid="72711" grpId="0"/>
      <p:bldP spid="72712" grpId="0"/>
      <p:bldP spid="72713" grpId="0"/>
      <p:bldP spid="72715" grpId="0"/>
      <p:bldP spid="72720" grpId="0"/>
      <p:bldP spid="72721" grpId="0"/>
      <p:bldP spid="72722" grpId="0"/>
      <p:bldP spid="72724" grpId="0"/>
      <p:bldP spid="72728" grpId="0"/>
      <p:bldP spid="72729" grpId="0"/>
      <p:bldP spid="72730" grpId="0"/>
      <p:bldP spid="72731" grpId="0"/>
      <p:bldP spid="72736" grpId="0"/>
      <p:bldP spid="72737" grpId="0"/>
      <p:bldP spid="72738" grpId="0"/>
      <p:bldP spid="727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中间代码生成简介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表达式、</a:t>
            </a:r>
            <a:r>
              <a:rPr lang="en-US" altLang="zh-CN" dirty="0"/>
              <a:t>switch</a:t>
            </a:r>
            <a:r>
              <a:rPr lang="zh-CN" altLang="en-US" dirty="0"/>
              <a:t>语句、过程或函数的翻译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b="1" dirty="0"/>
              <a:t>switch (</a:t>
            </a:r>
            <a:r>
              <a:rPr lang="en-US" altLang="zh-CN" b="1" i="1" dirty="0"/>
              <a:t>E</a:t>
            </a:r>
            <a:r>
              <a:rPr lang="en-US" altLang="zh-CN" b="1" dirty="0"/>
              <a:t>){ //E</a:t>
            </a:r>
            <a:r>
              <a:rPr lang="zh-CN" altLang="en-US" b="1" dirty="0"/>
              <a:t>是一个选择表达式</a:t>
            </a:r>
            <a:endParaRPr lang="en-US" altLang="zh-CN" b="1" dirty="0"/>
          </a:p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b="1" dirty="0"/>
              <a:t>		case </a:t>
            </a:r>
            <a:r>
              <a:rPr lang="en-US" altLang="zh-CN" b="1" i="1" dirty="0"/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: </a:t>
            </a:r>
            <a:r>
              <a:rPr lang="en-US" altLang="zh-CN" b="1" i="1" dirty="0"/>
              <a:t>S</a:t>
            </a:r>
            <a:r>
              <a:rPr lang="en-US" altLang="zh-CN" b="1" baseline="-30000" dirty="0"/>
              <a:t>1</a:t>
            </a:r>
            <a:r>
              <a:rPr lang="en-US" altLang="zh-CN" dirty="0"/>
              <a:t>// V</a:t>
            </a:r>
            <a:r>
              <a:rPr lang="zh-CN" altLang="en-US" dirty="0"/>
              <a:t>是常量，</a:t>
            </a:r>
            <a:r>
              <a:rPr lang="en-US" altLang="zh-CN" dirty="0"/>
              <a:t>S</a:t>
            </a:r>
            <a:r>
              <a:rPr lang="zh-CN" altLang="en-US" dirty="0"/>
              <a:t>是语句</a:t>
            </a:r>
            <a:endParaRPr lang="en-US" altLang="zh-CN" b="1" dirty="0"/>
          </a:p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b="1" dirty="0"/>
              <a:t>		case </a:t>
            </a:r>
            <a:r>
              <a:rPr lang="en-US" altLang="zh-CN" b="1" i="1" dirty="0"/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: </a:t>
            </a:r>
            <a:r>
              <a:rPr lang="en-US" altLang="zh-CN" b="1" i="1" dirty="0"/>
              <a:t>S</a:t>
            </a:r>
            <a:r>
              <a:rPr lang="en-US" altLang="zh-CN" b="1" baseline="-30000" dirty="0"/>
              <a:t>2</a:t>
            </a:r>
            <a:endParaRPr lang="en-US" altLang="zh-CN" b="1" dirty="0"/>
          </a:p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b="1" dirty="0"/>
              <a:t>		. . .</a:t>
            </a:r>
          </a:p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b="1" dirty="0"/>
              <a:t>		case </a:t>
            </a:r>
            <a:r>
              <a:rPr lang="en-US" altLang="zh-CN" b="1" i="1" dirty="0" err="1"/>
              <a:t>V</a:t>
            </a:r>
            <a:r>
              <a:rPr lang="en-US" altLang="zh-CN" b="1" i="1" baseline="-30000" dirty="0" err="1"/>
              <a:t>n</a:t>
            </a:r>
            <a:r>
              <a:rPr lang="en-US" altLang="zh-CN" b="1" baseline="-30000" dirty="0"/>
              <a:t> - 1</a:t>
            </a:r>
            <a:r>
              <a:rPr lang="en-US" altLang="zh-CN" b="1" dirty="0"/>
              <a:t>: </a:t>
            </a:r>
            <a:r>
              <a:rPr lang="en-US" altLang="zh-CN" b="1" i="1" dirty="0"/>
              <a:t>S</a:t>
            </a:r>
            <a:r>
              <a:rPr lang="en-US" altLang="zh-CN" b="1" i="1" baseline="-30000" dirty="0"/>
              <a:t>n</a:t>
            </a:r>
            <a:r>
              <a:rPr lang="en-US" altLang="zh-CN" b="1" baseline="-30000" dirty="0"/>
              <a:t> – 1</a:t>
            </a:r>
            <a:endParaRPr lang="en-US" altLang="zh-CN" b="1" dirty="0"/>
          </a:p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b="1" dirty="0"/>
              <a:t>		default: </a:t>
            </a:r>
            <a:r>
              <a:rPr lang="en-US" altLang="zh-CN" b="1" i="1" dirty="0"/>
              <a:t>S</a:t>
            </a:r>
            <a:r>
              <a:rPr lang="en-US" altLang="zh-CN" b="1" i="1" baseline="-30000" dirty="0"/>
              <a:t>n</a:t>
            </a:r>
            <a:endParaRPr lang="en-US" altLang="zh-CN" b="1" dirty="0"/>
          </a:p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dirty="0"/>
              <a:t>}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en-US" altLang="zh-CN" dirty="0"/>
              <a:t>switch</a:t>
            </a:r>
            <a:r>
              <a:rPr lang="zh-CN" altLang="en-US" dirty="0"/>
              <a:t>语句的文法</a:t>
            </a:r>
          </a:p>
        </p:txBody>
      </p:sp>
    </p:spTree>
    <p:extLst>
      <p:ext uri="{BB962C8B-B14F-4D97-AF65-F5344CB8AC3E}">
        <p14:creationId xmlns:p14="http://schemas.microsoft.com/office/powerpoint/2010/main" val="36635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b="1" dirty="0"/>
              <a:t>switch (</a:t>
            </a:r>
            <a:r>
              <a:rPr lang="en-US" altLang="zh-CN" b="1" i="1" dirty="0"/>
              <a:t>E</a:t>
            </a:r>
            <a:r>
              <a:rPr lang="en-US" altLang="zh-CN" b="1" dirty="0"/>
              <a:t>){ //E</a:t>
            </a:r>
            <a:r>
              <a:rPr lang="zh-CN" altLang="en-US" b="1" dirty="0"/>
              <a:t>是一个选择表达式</a:t>
            </a:r>
            <a:endParaRPr lang="en-US" altLang="zh-CN" b="1" dirty="0"/>
          </a:p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b="1" dirty="0"/>
              <a:t>		case </a:t>
            </a:r>
            <a:r>
              <a:rPr lang="en-US" altLang="zh-CN" b="1" i="1" dirty="0"/>
              <a:t>V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: </a:t>
            </a:r>
            <a:r>
              <a:rPr lang="en-US" altLang="zh-CN" b="1" i="1" dirty="0"/>
              <a:t>S</a:t>
            </a:r>
            <a:r>
              <a:rPr lang="en-US" altLang="zh-CN" b="1" baseline="-30000" dirty="0"/>
              <a:t>1</a:t>
            </a:r>
            <a:r>
              <a:rPr lang="en-US" altLang="zh-CN" dirty="0"/>
              <a:t>// V</a:t>
            </a:r>
            <a:r>
              <a:rPr lang="zh-CN" altLang="en-US" dirty="0"/>
              <a:t>是常量，</a:t>
            </a:r>
            <a:r>
              <a:rPr lang="en-US" altLang="zh-CN" dirty="0"/>
              <a:t>S</a:t>
            </a:r>
            <a:r>
              <a:rPr lang="zh-CN" altLang="en-US" dirty="0"/>
              <a:t>是语句</a:t>
            </a:r>
            <a:endParaRPr lang="en-US" altLang="zh-CN" b="1" dirty="0"/>
          </a:p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b="1" dirty="0"/>
              <a:t>		case </a:t>
            </a:r>
            <a:r>
              <a:rPr lang="en-US" altLang="zh-CN" b="1" i="1" dirty="0"/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: </a:t>
            </a:r>
            <a:r>
              <a:rPr lang="en-US" altLang="zh-CN" b="1" i="1" dirty="0"/>
              <a:t>S</a:t>
            </a:r>
            <a:r>
              <a:rPr lang="en-US" altLang="zh-CN" b="1" baseline="-30000" dirty="0"/>
              <a:t>2</a:t>
            </a:r>
            <a:endParaRPr lang="en-US" altLang="zh-CN" b="1" dirty="0"/>
          </a:p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b="1" dirty="0"/>
              <a:t>		. . .</a:t>
            </a:r>
          </a:p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b="1" dirty="0"/>
              <a:t>		case </a:t>
            </a:r>
            <a:r>
              <a:rPr lang="en-US" altLang="zh-CN" b="1" i="1" dirty="0" err="1"/>
              <a:t>V</a:t>
            </a:r>
            <a:r>
              <a:rPr lang="en-US" altLang="zh-CN" b="1" i="1" baseline="-30000" dirty="0" err="1"/>
              <a:t>n</a:t>
            </a:r>
            <a:r>
              <a:rPr lang="en-US" altLang="zh-CN" b="1" baseline="-30000" dirty="0"/>
              <a:t> - 1</a:t>
            </a:r>
            <a:r>
              <a:rPr lang="en-US" altLang="zh-CN" b="1" dirty="0"/>
              <a:t>: </a:t>
            </a:r>
            <a:r>
              <a:rPr lang="en-US" altLang="zh-CN" b="1" i="1" dirty="0"/>
              <a:t>S</a:t>
            </a:r>
            <a:r>
              <a:rPr lang="en-US" altLang="zh-CN" b="1" i="1" baseline="-30000" dirty="0"/>
              <a:t>n</a:t>
            </a:r>
            <a:r>
              <a:rPr lang="en-US" altLang="zh-CN" b="1" baseline="-30000" dirty="0"/>
              <a:t> – 1</a:t>
            </a:r>
            <a:endParaRPr lang="en-US" altLang="zh-CN" b="1" dirty="0"/>
          </a:p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b="1" dirty="0"/>
              <a:t>		default: </a:t>
            </a:r>
            <a:r>
              <a:rPr lang="en-US" altLang="zh-CN" b="1" i="1" dirty="0"/>
              <a:t>S</a:t>
            </a:r>
            <a:r>
              <a:rPr lang="en-US" altLang="zh-CN" b="1" i="1" baseline="-30000" dirty="0"/>
              <a:t>n</a:t>
            </a:r>
            <a:endParaRPr lang="en-US" altLang="zh-CN" b="1" dirty="0"/>
          </a:p>
          <a:p>
            <a:pPr algn="just">
              <a:spcBef>
                <a:spcPct val="10000"/>
              </a:spcBef>
              <a:buFontTx/>
              <a:buNone/>
            </a:pPr>
            <a:r>
              <a:rPr lang="en-US" altLang="zh-CN" dirty="0"/>
              <a:t>}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b="1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en-US" altLang="zh-CN" dirty="0"/>
              <a:t>switch</a:t>
            </a:r>
            <a:r>
              <a:rPr lang="zh-CN" altLang="en-US" dirty="0"/>
              <a:t>语句的文法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57140" y="3603466"/>
            <a:ext cx="4550965" cy="193899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三地址代码形态：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计算</a:t>
            </a:r>
            <a:r>
              <a:rPr lang="en-US" altLang="zh-CN" sz="2400" b="1" dirty="0">
                <a:solidFill>
                  <a:schemeClr val="bg1"/>
                </a:solidFill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</a:rPr>
              <a:t>的值的代码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S</a:t>
            </a:r>
            <a:r>
              <a:rPr lang="en-US" altLang="zh-CN" sz="2400" b="1" baseline="-25000" dirty="0">
                <a:solidFill>
                  <a:schemeClr val="bg1"/>
                </a:solidFill>
              </a:rPr>
              <a:t>j</a:t>
            </a:r>
            <a:r>
              <a:rPr lang="zh-CN" altLang="en-US" sz="2400" b="1" dirty="0">
                <a:solidFill>
                  <a:schemeClr val="bg1"/>
                </a:solidFill>
              </a:rPr>
              <a:t>语句的代码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匹配</a:t>
            </a:r>
            <a:r>
              <a:rPr lang="en-US" altLang="zh-CN" sz="2400" b="1" dirty="0">
                <a:solidFill>
                  <a:schemeClr val="bg1"/>
                </a:solidFill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</a:rPr>
              <a:t>的值与</a:t>
            </a:r>
            <a:r>
              <a:rPr lang="en-US" altLang="zh-CN" sz="2400" b="1" dirty="0">
                <a:solidFill>
                  <a:schemeClr val="bg1"/>
                </a:solidFill>
              </a:rPr>
              <a:t>V</a:t>
            </a:r>
            <a:r>
              <a:rPr lang="en-US" altLang="zh-CN" sz="2400" b="1" baseline="-25000" dirty="0">
                <a:solidFill>
                  <a:schemeClr val="bg1"/>
                </a:solidFill>
              </a:rPr>
              <a:t>j</a:t>
            </a:r>
            <a:r>
              <a:rPr lang="zh-CN" altLang="en-US" sz="2400" b="1" dirty="0">
                <a:solidFill>
                  <a:schemeClr val="bg1"/>
                </a:solidFill>
              </a:rPr>
              <a:t>，并执行对应</a:t>
            </a:r>
            <a:r>
              <a:rPr lang="en-US" altLang="zh-CN" sz="2400" b="1" dirty="0">
                <a:solidFill>
                  <a:schemeClr val="bg1"/>
                </a:solidFill>
              </a:rPr>
              <a:t>S</a:t>
            </a:r>
            <a:r>
              <a:rPr lang="en-US" altLang="zh-CN" sz="2400" b="1" baseline="-25000" dirty="0">
                <a:solidFill>
                  <a:schemeClr val="bg1"/>
                </a:solidFill>
              </a:rPr>
              <a:t>j</a:t>
            </a:r>
            <a:r>
              <a:rPr lang="zh-CN" altLang="en-US" sz="2400" b="1" dirty="0">
                <a:solidFill>
                  <a:schemeClr val="bg1"/>
                </a:solidFill>
              </a:rPr>
              <a:t>的逻辑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96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5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分支数较少时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		</a:t>
            </a:r>
            <a:r>
              <a:rPr lang="en-US" altLang="zh-CN" i="1" dirty="0"/>
              <a:t> E</a:t>
            </a:r>
            <a:r>
              <a:rPr lang="zh-CN" altLang="en-US" dirty="0"/>
              <a:t>的代码</a:t>
            </a:r>
            <a:endParaRPr lang="en-US" altLang="zh-CN" dirty="0"/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dirty="0"/>
              <a:t>           </a:t>
            </a:r>
            <a:r>
              <a:rPr lang="en-US" altLang="zh-CN" b="1" dirty="0"/>
              <a:t>t = </a:t>
            </a:r>
            <a:r>
              <a:rPr lang="en-US" altLang="zh-CN" b="1" i="1" dirty="0" err="1"/>
              <a:t>E</a:t>
            </a:r>
            <a:r>
              <a:rPr lang="en-US" altLang="zh-CN" dirty="0" err="1"/>
              <a:t>.place</a:t>
            </a:r>
            <a:r>
              <a:rPr lang="zh-CN" altLang="en-US" b="1" dirty="0"/>
              <a:t>  	               | </a:t>
            </a:r>
            <a:r>
              <a:rPr lang="en-US" altLang="zh-CN" b="1" dirty="0"/>
              <a:t>L</a:t>
            </a:r>
            <a:r>
              <a:rPr lang="en-US" altLang="zh-CN" b="1" i="1" baseline="-30000" dirty="0"/>
              <a:t>n</a:t>
            </a:r>
            <a:r>
              <a:rPr lang="en-US" altLang="zh-CN" b="1" baseline="-30000" dirty="0"/>
              <a:t>-2</a:t>
            </a:r>
            <a:r>
              <a:rPr lang="en-US" altLang="zh-CN" b="1" dirty="0"/>
              <a:t>: if t </a:t>
            </a:r>
            <a:r>
              <a:rPr lang="en-US" altLang="zh-CN" b="1" dirty="0">
                <a:sym typeface="Symbol" panose="05050102010706020507" pitchFamily="18" charset="2"/>
              </a:rPr>
              <a:t>!=</a:t>
            </a:r>
            <a:r>
              <a:rPr lang="en-US" altLang="zh-CN" b="1" dirty="0"/>
              <a:t> </a:t>
            </a:r>
            <a:r>
              <a:rPr lang="en-US" altLang="zh-CN" b="1" i="1" dirty="0"/>
              <a:t>V</a:t>
            </a:r>
            <a:r>
              <a:rPr lang="en-US" altLang="zh-CN" b="1" i="1" baseline="-30000" dirty="0"/>
              <a:t>n</a:t>
            </a:r>
            <a:r>
              <a:rPr lang="en-US" altLang="zh-CN" b="1" baseline="-30000" dirty="0"/>
              <a:t>-1 </a:t>
            </a:r>
            <a:r>
              <a:rPr lang="en-US" altLang="zh-CN" b="1" dirty="0" err="1"/>
              <a:t>goto</a:t>
            </a:r>
            <a:r>
              <a:rPr lang="en-US" altLang="zh-CN" b="1" dirty="0"/>
              <a:t> L</a:t>
            </a:r>
            <a:r>
              <a:rPr lang="en-US" altLang="zh-CN" b="1" i="1" baseline="-30000" dirty="0"/>
              <a:t>n</a:t>
            </a:r>
            <a:r>
              <a:rPr lang="en-US" altLang="zh-CN" b="1" baseline="-30000" dirty="0"/>
              <a:t>-1</a:t>
            </a:r>
            <a:r>
              <a:rPr lang="en-US" altLang="zh-CN" b="1" dirty="0"/>
              <a:t> </a:t>
            </a:r>
            <a:endParaRPr lang="zh-CN" altLang="en-US" b="1" dirty="0"/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		if t </a:t>
            </a:r>
            <a:r>
              <a:rPr lang="en-US" altLang="zh-CN" b="1" dirty="0">
                <a:sym typeface="Symbol" panose="05050102010706020507" pitchFamily="18" charset="2"/>
              </a:rPr>
              <a:t>!=</a:t>
            </a:r>
            <a:r>
              <a:rPr lang="en-US" altLang="zh-CN" b="1" dirty="0"/>
              <a:t> </a:t>
            </a:r>
            <a:r>
              <a:rPr lang="en-US" altLang="zh-CN" b="1" i="1" dirty="0"/>
              <a:t>V</a:t>
            </a:r>
            <a:r>
              <a:rPr lang="en-US" altLang="zh-CN" b="1" baseline="-30000" dirty="0"/>
              <a:t>1 </a:t>
            </a:r>
            <a:r>
              <a:rPr lang="en-US" altLang="zh-CN" b="1" dirty="0" err="1"/>
              <a:t>goto</a:t>
            </a:r>
            <a:r>
              <a:rPr lang="en-US" altLang="zh-CN" b="1" dirty="0"/>
              <a:t> L</a:t>
            </a:r>
            <a:r>
              <a:rPr lang="en-US" altLang="zh-CN" b="1" baseline="-30000" dirty="0"/>
              <a:t>1     </a:t>
            </a:r>
            <a:r>
              <a:rPr lang="en-US" altLang="zh-CN" baseline="-30000" dirty="0"/>
              <a:t>                       </a:t>
            </a:r>
            <a:r>
              <a:rPr lang="en-US" altLang="zh-CN" b="1" dirty="0"/>
              <a:t>| </a:t>
            </a:r>
            <a:r>
              <a:rPr lang="en-US" altLang="zh-CN" dirty="0"/>
              <a:t> 	     </a:t>
            </a:r>
            <a:r>
              <a:rPr lang="en-US" altLang="zh-CN" b="1" i="1" dirty="0"/>
              <a:t>S</a:t>
            </a:r>
            <a:r>
              <a:rPr lang="en-US" altLang="zh-CN" b="1" i="1" baseline="-30000" dirty="0"/>
              <a:t>n </a:t>
            </a:r>
            <a:r>
              <a:rPr lang="en-US" altLang="zh-CN" b="1" baseline="-30000" dirty="0"/>
              <a:t>-1</a:t>
            </a:r>
            <a:r>
              <a:rPr lang="zh-CN" altLang="en-US" b="1" dirty="0"/>
              <a:t>的代码</a:t>
            </a:r>
            <a:r>
              <a:rPr lang="zh-CN" altLang="en-US" dirty="0"/>
              <a:t> </a:t>
            </a:r>
            <a:r>
              <a:rPr lang="en-US" altLang="zh-CN" dirty="0"/>
              <a:t>	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i="1" dirty="0"/>
              <a:t>		S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的代码		               |	     </a:t>
            </a:r>
            <a:r>
              <a:rPr lang="en-US" altLang="zh-CN" b="1" dirty="0" err="1"/>
              <a:t>goto</a:t>
            </a:r>
            <a:r>
              <a:rPr lang="en-US" altLang="zh-CN" b="1" dirty="0"/>
              <a:t> next</a:t>
            </a:r>
            <a:endParaRPr lang="zh-CN" altLang="en-US" b="1" dirty="0"/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		</a:t>
            </a:r>
            <a:r>
              <a:rPr lang="en-US" altLang="zh-CN" b="1" dirty="0" err="1"/>
              <a:t>goto</a:t>
            </a:r>
            <a:r>
              <a:rPr lang="en-US" altLang="zh-CN" b="1" dirty="0"/>
              <a:t> next		               | L</a:t>
            </a:r>
            <a:r>
              <a:rPr lang="en-US" altLang="zh-CN" b="1" i="1" baseline="-30000" dirty="0"/>
              <a:t>n</a:t>
            </a:r>
            <a:r>
              <a:rPr lang="en-US" altLang="zh-CN" b="1" baseline="-30000" dirty="0"/>
              <a:t>-1</a:t>
            </a:r>
            <a:r>
              <a:rPr lang="en-US" altLang="zh-CN" b="1" dirty="0"/>
              <a:t>: </a:t>
            </a:r>
            <a:r>
              <a:rPr lang="en-US" altLang="zh-CN" b="1" i="1" dirty="0"/>
              <a:t>S</a:t>
            </a:r>
            <a:r>
              <a:rPr lang="en-US" altLang="zh-CN" b="1" i="1" baseline="-30000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的代码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L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:	if t </a:t>
            </a:r>
            <a:r>
              <a:rPr lang="en-US" altLang="zh-CN" b="1" dirty="0">
                <a:sym typeface="Symbol" panose="05050102010706020507" pitchFamily="18" charset="2"/>
              </a:rPr>
              <a:t>!=</a:t>
            </a:r>
            <a:r>
              <a:rPr lang="en-US" altLang="zh-CN" b="1" dirty="0"/>
              <a:t> </a:t>
            </a:r>
            <a:r>
              <a:rPr lang="en-US" altLang="zh-CN" b="1" i="1" dirty="0"/>
              <a:t>V</a:t>
            </a:r>
            <a:r>
              <a:rPr lang="en-US" altLang="zh-CN" b="1" baseline="-30000" dirty="0"/>
              <a:t>2 </a:t>
            </a:r>
            <a:r>
              <a:rPr lang="en-US" altLang="zh-CN" b="1" dirty="0" err="1"/>
              <a:t>goto</a:t>
            </a:r>
            <a:r>
              <a:rPr lang="en-US" altLang="zh-CN" b="1" dirty="0"/>
              <a:t> L</a:t>
            </a:r>
            <a:r>
              <a:rPr lang="en-US" altLang="zh-CN" b="1" baseline="-30000" dirty="0"/>
              <a:t>2                            </a:t>
            </a:r>
            <a:r>
              <a:rPr lang="en-US" altLang="zh-CN" b="1" dirty="0"/>
              <a:t>| next: 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i="1" dirty="0"/>
              <a:t>		S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的代码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		</a:t>
            </a:r>
            <a:r>
              <a:rPr lang="en-US" altLang="zh-CN" b="1" dirty="0" err="1"/>
              <a:t>goto</a:t>
            </a:r>
            <a:r>
              <a:rPr lang="en-US" altLang="zh-CN" b="1" dirty="0"/>
              <a:t> next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L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:	. . .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		. . . 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en-US" altLang="zh-CN" dirty="0"/>
              <a:t>switch</a:t>
            </a:r>
            <a:r>
              <a:rPr lang="zh-CN" altLang="en-US" dirty="0"/>
              <a:t>语句的翻译</a:t>
            </a:r>
          </a:p>
        </p:txBody>
      </p:sp>
    </p:spTree>
    <p:extLst>
      <p:ext uri="{BB962C8B-B14F-4D97-AF65-F5344CB8AC3E}">
        <p14:creationId xmlns:p14="http://schemas.microsoft.com/office/powerpoint/2010/main" val="181025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分支较多时，将分支测试代码集中在一起，便于生成较好的分支测试代码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		t = </a:t>
            </a:r>
            <a:r>
              <a:rPr lang="en-US" altLang="zh-CN" i="1" dirty="0" err="1"/>
              <a:t>E</a:t>
            </a:r>
            <a:r>
              <a:rPr lang="en-US" altLang="zh-CN" dirty="0" err="1"/>
              <a:t>.place</a:t>
            </a:r>
            <a:r>
              <a:rPr lang="en-US" altLang="zh-CN" dirty="0"/>
              <a:t> </a:t>
            </a:r>
            <a:r>
              <a:rPr lang="zh-CN" altLang="en-US" b="1" dirty="0"/>
              <a:t>	          | </a:t>
            </a:r>
            <a:r>
              <a:rPr lang="en-US" altLang="zh-CN" b="1" dirty="0"/>
              <a:t>L</a:t>
            </a:r>
            <a:r>
              <a:rPr lang="en-US" altLang="zh-CN" b="1" i="1" baseline="-30000" dirty="0"/>
              <a:t>n</a:t>
            </a:r>
            <a:r>
              <a:rPr lang="en-US" altLang="zh-CN" b="1" dirty="0"/>
              <a:t>:	</a:t>
            </a:r>
            <a:r>
              <a:rPr lang="en-US" altLang="zh-CN" b="1" i="1" dirty="0"/>
              <a:t>S</a:t>
            </a:r>
            <a:r>
              <a:rPr lang="en-US" altLang="zh-CN" b="1" i="1" baseline="-30000" dirty="0"/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的代码</a:t>
            </a:r>
            <a:endParaRPr lang="zh-CN" altLang="en-US" b="1" dirty="0"/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		</a:t>
            </a:r>
            <a:r>
              <a:rPr lang="en-US" altLang="zh-CN" b="1" dirty="0" err="1"/>
              <a:t>goto</a:t>
            </a:r>
            <a:r>
              <a:rPr lang="en-US" altLang="zh-CN" b="1" dirty="0"/>
              <a:t> test 	</a:t>
            </a:r>
            <a:r>
              <a:rPr lang="en-US" altLang="zh-CN" b="1" baseline="-30000" dirty="0"/>
              <a:t>	</a:t>
            </a:r>
            <a:r>
              <a:rPr lang="en-US" altLang="zh-CN" dirty="0"/>
              <a:t>| 	</a:t>
            </a:r>
            <a:r>
              <a:rPr lang="en-US" altLang="zh-CN" b="1" dirty="0" err="1"/>
              <a:t>goto</a:t>
            </a:r>
            <a:r>
              <a:rPr lang="en-US" altLang="zh-CN" b="1" dirty="0"/>
              <a:t> next</a:t>
            </a:r>
            <a:r>
              <a:rPr lang="en-US" altLang="zh-CN" dirty="0"/>
              <a:t>	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L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:	</a:t>
            </a:r>
            <a:r>
              <a:rPr lang="en-US" altLang="zh-CN" b="1" i="1" dirty="0"/>
              <a:t>S</a:t>
            </a:r>
            <a:r>
              <a:rPr lang="en-US" altLang="zh-CN" b="1" baseline="-30000" dirty="0"/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的代码</a:t>
            </a:r>
            <a:r>
              <a:rPr lang="zh-CN" altLang="en-US" b="1" dirty="0"/>
              <a:t> 		|</a:t>
            </a:r>
            <a:r>
              <a:rPr lang="en-US" altLang="zh-CN" b="1" dirty="0"/>
              <a:t>test: if t == </a:t>
            </a:r>
            <a:r>
              <a:rPr lang="en-US" altLang="zh-CN" b="1" i="1" dirty="0"/>
              <a:t>V</a:t>
            </a:r>
            <a:r>
              <a:rPr lang="en-US" altLang="zh-CN" b="1" baseline="-30000" dirty="0"/>
              <a:t>1 </a:t>
            </a:r>
            <a:r>
              <a:rPr lang="en-US" altLang="zh-CN" b="1" dirty="0" err="1"/>
              <a:t>goto</a:t>
            </a:r>
            <a:r>
              <a:rPr lang="en-US" altLang="zh-CN" b="1" dirty="0"/>
              <a:t> L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 </a:t>
            </a:r>
            <a:endParaRPr lang="zh-CN" altLang="en-US" b="1" dirty="0"/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		</a:t>
            </a:r>
            <a:r>
              <a:rPr lang="en-US" altLang="zh-CN" b="1" dirty="0" err="1"/>
              <a:t>goto</a:t>
            </a:r>
            <a:r>
              <a:rPr lang="en-US" altLang="zh-CN" b="1" dirty="0"/>
              <a:t> next		| 	if t == </a:t>
            </a:r>
            <a:r>
              <a:rPr lang="en-US" altLang="zh-CN" b="1" i="1" dirty="0"/>
              <a:t>V</a:t>
            </a:r>
            <a:r>
              <a:rPr lang="en-US" altLang="zh-CN" b="1" baseline="-30000" dirty="0"/>
              <a:t>2 </a:t>
            </a:r>
            <a:r>
              <a:rPr lang="en-US" altLang="zh-CN" b="1" dirty="0" err="1"/>
              <a:t>goto</a:t>
            </a:r>
            <a:r>
              <a:rPr lang="en-US" altLang="zh-CN" b="1" dirty="0"/>
              <a:t> L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 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L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:	</a:t>
            </a:r>
            <a:r>
              <a:rPr lang="en-US" altLang="zh-CN" b="1" i="1" dirty="0"/>
              <a:t>S</a:t>
            </a:r>
            <a:r>
              <a:rPr lang="en-US" altLang="zh-CN" b="1" baseline="-30000" dirty="0"/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的代码</a:t>
            </a:r>
            <a:r>
              <a:rPr lang="zh-CN" altLang="en-US" b="1" dirty="0"/>
              <a:t> 		</a:t>
            </a:r>
            <a:r>
              <a:rPr lang="en-US" altLang="zh-CN" b="1" dirty="0"/>
              <a:t>| 	. . .</a:t>
            </a:r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/>
              <a:t>		</a:t>
            </a:r>
            <a:r>
              <a:rPr lang="en-US" altLang="zh-CN" b="1" dirty="0" err="1"/>
              <a:t>goto</a:t>
            </a:r>
            <a:r>
              <a:rPr lang="en-US" altLang="zh-CN" b="1" dirty="0"/>
              <a:t> next		|	if t == </a:t>
            </a:r>
            <a:r>
              <a:rPr lang="en-US" altLang="zh-CN" b="1" i="1" dirty="0"/>
              <a:t>V</a:t>
            </a:r>
            <a:r>
              <a:rPr lang="en-US" altLang="zh-CN" b="1" i="1" baseline="-30000" dirty="0"/>
              <a:t>n</a:t>
            </a:r>
            <a:r>
              <a:rPr lang="en-US" altLang="zh-CN" b="1" baseline="-30000" dirty="0"/>
              <a:t>-1 </a:t>
            </a:r>
            <a:r>
              <a:rPr lang="en-US" altLang="zh-CN" b="1" dirty="0" err="1"/>
              <a:t>goto</a:t>
            </a:r>
            <a:r>
              <a:rPr lang="en-US" altLang="zh-CN" b="1" dirty="0"/>
              <a:t> L</a:t>
            </a:r>
            <a:r>
              <a:rPr lang="en-US" altLang="zh-CN" b="1" i="1" baseline="-30000" dirty="0"/>
              <a:t>n</a:t>
            </a:r>
            <a:r>
              <a:rPr lang="en-US" altLang="zh-CN" b="1" baseline="-30000" dirty="0"/>
              <a:t>-1</a:t>
            </a:r>
            <a:endParaRPr lang="zh-CN" altLang="en-US" b="1" dirty="0"/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		. . . 			|	</a:t>
            </a:r>
            <a:r>
              <a:rPr lang="en-US" altLang="zh-CN" b="1" dirty="0" err="1"/>
              <a:t>goto</a:t>
            </a:r>
            <a:r>
              <a:rPr lang="en-US" altLang="zh-CN" b="1" dirty="0"/>
              <a:t> L</a:t>
            </a:r>
            <a:r>
              <a:rPr lang="en-US" altLang="zh-CN" b="1" i="1" baseline="-30000" dirty="0"/>
              <a:t>n</a:t>
            </a:r>
            <a:endParaRPr lang="en-US" altLang="zh-CN" b="1" dirty="0"/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L</a:t>
            </a:r>
            <a:r>
              <a:rPr lang="en-US" altLang="zh-CN" b="1" i="1" baseline="-30000" dirty="0"/>
              <a:t>n</a:t>
            </a:r>
            <a:r>
              <a:rPr lang="en-US" altLang="zh-CN" b="1" baseline="-30000" dirty="0"/>
              <a:t>-1</a:t>
            </a:r>
            <a:r>
              <a:rPr lang="en-US" altLang="zh-CN" b="1" dirty="0"/>
              <a:t>:	</a:t>
            </a:r>
            <a:r>
              <a:rPr lang="en-US" altLang="zh-CN" b="1" i="1" dirty="0"/>
              <a:t>S</a:t>
            </a:r>
            <a:r>
              <a:rPr lang="en-US" altLang="zh-CN" b="1" i="1" baseline="-30000" dirty="0"/>
              <a:t>n </a:t>
            </a:r>
            <a:r>
              <a:rPr lang="en-US" altLang="zh-CN" b="1" baseline="-30000" dirty="0"/>
              <a:t>-1</a:t>
            </a:r>
            <a:r>
              <a:rPr lang="zh-CN" altLang="en-US" b="1" dirty="0">
                <a:latin typeface="宋体" panose="02010600030101010101" pitchFamily="2" charset="-122"/>
              </a:rPr>
              <a:t>的代码</a:t>
            </a:r>
            <a:r>
              <a:rPr lang="zh-CN" altLang="en-US" dirty="0">
                <a:latin typeface="宋体" panose="02010600030101010101" pitchFamily="2" charset="-122"/>
              </a:rPr>
              <a:t>	     </a:t>
            </a:r>
            <a:r>
              <a:rPr lang="zh-CN" altLang="en-US" dirty="0"/>
              <a:t>| </a:t>
            </a:r>
            <a:r>
              <a:rPr lang="en-US" altLang="zh-CN" b="1" dirty="0"/>
              <a:t>next:</a:t>
            </a:r>
            <a:r>
              <a:rPr lang="zh-CN" altLang="en-US" dirty="0">
                <a:latin typeface="宋体" panose="02010600030101010101" pitchFamily="2" charset="-122"/>
              </a:rPr>
              <a:t>	</a:t>
            </a:r>
            <a:endParaRPr lang="en-US" altLang="zh-CN" b="1" dirty="0"/>
          </a:p>
          <a:p>
            <a:pPr algn="just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		</a:t>
            </a:r>
            <a:r>
              <a:rPr lang="en-US" altLang="zh-CN" b="1" dirty="0" err="1"/>
              <a:t>goto</a:t>
            </a:r>
            <a:r>
              <a:rPr lang="en-US" altLang="zh-CN" b="1" dirty="0"/>
              <a:t> next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en-US" altLang="zh-CN" dirty="0"/>
              <a:t>switch</a:t>
            </a:r>
            <a:r>
              <a:rPr lang="zh-CN" altLang="en-US" dirty="0"/>
              <a:t>语句的翻译</a:t>
            </a:r>
          </a:p>
        </p:txBody>
      </p:sp>
    </p:spTree>
    <p:extLst>
      <p:ext uri="{BB962C8B-B14F-4D97-AF65-F5344CB8AC3E}">
        <p14:creationId xmlns:p14="http://schemas.microsoft.com/office/powerpoint/2010/main" val="426195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</a:pPr>
            <a:r>
              <a:rPr lang="zh-CN" altLang="en-US" b="1" dirty="0"/>
              <a:t>中间代码表示增加一种</a:t>
            </a:r>
            <a:r>
              <a:rPr lang="en-US" altLang="zh-CN" b="1" dirty="0"/>
              <a:t>case</a:t>
            </a:r>
            <a:r>
              <a:rPr lang="zh-CN" altLang="en-US" b="1" dirty="0"/>
              <a:t>语句，与之前的翻译等价，便于代码生成器对它进行特别处理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/>
              <a:t>test:	case t </a:t>
            </a:r>
            <a:r>
              <a:rPr lang="en-US" altLang="zh-CN" b="1" i="1" dirty="0"/>
              <a:t>V</a:t>
            </a:r>
            <a:r>
              <a:rPr lang="en-US" altLang="zh-CN" b="1" baseline="-30000" dirty="0"/>
              <a:t>1 	</a:t>
            </a:r>
            <a:r>
              <a:rPr lang="en-US" altLang="zh-CN" b="1" dirty="0"/>
              <a:t>L</a:t>
            </a:r>
            <a:r>
              <a:rPr lang="en-US" altLang="zh-CN" b="1" baseline="-30000" dirty="0"/>
              <a:t>1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/>
              <a:t>		case t </a:t>
            </a:r>
            <a:r>
              <a:rPr lang="en-US" altLang="zh-CN" b="1" i="1" dirty="0"/>
              <a:t>V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 	L</a:t>
            </a:r>
            <a:r>
              <a:rPr lang="en-US" altLang="zh-CN" b="1" baseline="-30000" dirty="0"/>
              <a:t>2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/>
              <a:t>		. . 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/>
              <a:t>		case t </a:t>
            </a:r>
            <a:r>
              <a:rPr lang="en-US" altLang="zh-CN" b="1" i="1" dirty="0"/>
              <a:t>V</a:t>
            </a:r>
            <a:r>
              <a:rPr lang="en-US" altLang="zh-CN" b="1" i="1" baseline="-30000" dirty="0"/>
              <a:t>n</a:t>
            </a:r>
            <a:r>
              <a:rPr lang="en-US" altLang="zh-CN" b="1" baseline="-30000" dirty="0"/>
              <a:t>-1</a:t>
            </a:r>
            <a:r>
              <a:rPr lang="en-US" altLang="zh-CN" b="1" dirty="0"/>
              <a:t> 	L</a:t>
            </a:r>
            <a:r>
              <a:rPr lang="en-US" altLang="zh-CN" b="1" i="1" baseline="-30000" dirty="0"/>
              <a:t>n</a:t>
            </a:r>
            <a:r>
              <a:rPr lang="en-US" altLang="zh-CN" b="1" baseline="-30000" dirty="0"/>
              <a:t>-1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/>
              <a:t>		case t </a:t>
            </a:r>
            <a:r>
              <a:rPr lang="en-US" altLang="zh-CN" b="1" dirty="0" err="1"/>
              <a:t>t</a:t>
            </a:r>
            <a:r>
              <a:rPr lang="en-US" altLang="zh-CN" b="1" dirty="0"/>
              <a:t> 	L</a:t>
            </a:r>
            <a:r>
              <a:rPr lang="en-US" altLang="zh-CN" b="1" i="1" baseline="-30000" dirty="0"/>
              <a:t>n</a:t>
            </a:r>
            <a:r>
              <a:rPr lang="en-US" altLang="zh-CN" b="1" dirty="0"/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/>
              <a:t>next: </a:t>
            </a:r>
            <a:endParaRPr lang="zh-CN" altLang="en-US" b="1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en-US" altLang="zh-CN" dirty="0"/>
              <a:t>switch</a:t>
            </a:r>
            <a:r>
              <a:rPr lang="zh-CN" altLang="en-US" dirty="0"/>
              <a:t>语句的翻译</a:t>
            </a:r>
          </a:p>
        </p:txBody>
      </p:sp>
    </p:spTree>
    <p:extLst>
      <p:ext uri="{BB962C8B-B14F-4D97-AF65-F5344CB8AC3E}">
        <p14:creationId xmlns:p14="http://schemas.microsoft.com/office/powerpoint/2010/main" val="1900379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中间代码生成简介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表达式、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switch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语句、</a:t>
            </a:r>
            <a:r>
              <a:rPr lang="zh-CN" altLang="en-US" dirty="0"/>
              <a:t>过程或函数的翻译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7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endParaRPr lang="en-US" altLang="zh-CN" b="1" i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call id (</a:t>
            </a:r>
            <a:r>
              <a:rPr lang="en-US" altLang="zh-CN" b="1" i="1" dirty="0" err="1"/>
              <a:t>Elist</a:t>
            </a:r>
            <a:r>
              <a:rPr lang="en-US" altLang="zh-CN" b="1" dirty="0"/>
              <a:t>)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 err="1"/>
              <a:t>Elist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 err="1"/>
              <a:t>Elist</a:t>
            </a:r>
            <a:r>
              <a:rPr lang="en-US" altLang="zh-CN" b="1" dirty="0"/>
              <a:t>, </a:t>
            </a:r>
            <a:r>
              <a:rPr lang="en-US" altLang="zh-CN" b="1" i="1" dirty="0"/>
              <a:t>E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 err="1"/>
              <a:t>Elist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E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过程调用的翻译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692258" y="1681148"/>
            <a:ext cx="2876765" cy="1297308"/>
          </a:xfrm>
          <a:prstGeom prst="wedgeRectCallout">
            <a:avLst>
              <a:gd name="adj1" fmla="val -76350"/>
              <a:gd name="adj2" fmla="val -4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此处先忽略函数及过程的定义，会在后面的课程中讲解。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74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>
              <a:spcBef>
                <a:spcPct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过程调用</a:t>
            </a:r>
            <a:r>
              <a:rPr lang="en-US" altLang="zh-CN" b="1" dirty="0"/>
              <a:t>id(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, 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, …, </a:t>
            </a:r>
            <a:r>
              <a:rPr lang="en-US" altLang="zh-CN" b="1" i="1" dirty="0" err="1"/>
              <a:t>E</a:t>
            </a:r>
            <a:r>
              <a:rPr lang="en-US" altLang="zh-CN" b="1" i="1" baseline="-30000" dirty="0" err="1"/>
              <a:t>n</a:t>
            </a:r>
            <a:r>
              <a:rPr lang="en-US" altLang="zh-CN" b="1" dirty="0"/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的中间代码结构</a:t>
            </a:r>
            <a:endParaRPr lang="zh-CN" altLang="en-US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/>
              <a:t>E</a:t>
            </a:r>
            <a:r>
              <a:rPr lang="en-US" altLang="zh-CN" b="1" baseline="-30000" dirty="0"/>
              <a:t>1</a:t>
            </a:r>
            <a:r>
              <a:rPr lang="zh-CN" altLang="en-US" b="1" dirty="0"/>
              <a:t>的代码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/>
              <a:t>E</a:t>
            </a:r>
            <a:r>
              <a:rPr lang="en-US" altLang="zh-CN" b="1" baseline="-30000" dirty="0"/>
              <a:t>2</a:t>
            </a:r>
            <a:r>
              <a:rPr lang="zh-CN" altLang="en-US" b="1" dirty="0"/>
              <a:t>的代码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dirty="0"/>
              <a:t>	. . 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 err="1"/>
              <a:t>E</a:t>
            </a:r>
            <a:r>
              <a:rPr lang="en-US" altLang="zh-CN" b="1" i="1" baseline="-30000" dirty="0" err="1"/>
              <a:t>n</a:t>
            </a:r>
            <a:r>
              <a:rPr lang="zh-CN" altLang="en-US" b="1" dirty="0"/>
              <a:t>的代码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place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.</a:t>
            </a:r>
            <a:r>
              <a:rPr lang="en-US" altLang="zh-CN" b="1" i="1" dirty="0"/>
              <a:t>place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/>
              <a:t>	. . 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 err="1"/>
              <a:t>param</a:t>
            </a:r>
            <a:r>
              <a:rPr lang="en-US" altLang="zh-CN" b="1" dirty="0"/>
              <a:t> </a:t>
            </a:r>
            <a:r>
              <a:rPr lang="en-US" altLang="zh-CN" b="1" i="1" dirty="0" err="1"/>
              <a:t>E</a:t>
            </a:r>
            <a:r>
              <a:rPr lang="en-US" altLang="zh-CN" b="1" i="1" baseline="-30000" dirty="0" err="1"/>
              <a:t>n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place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dirty="0"/>
              <a:t>call </a:t>
            </a:r>
            <a:r>
              <a:rPr lang="en-US" altLang="zh-CN" b="1" dirty="0" err="1"/>
              <a:t>id.</a:t>
            </a:r>
            <a:r>
              <a:rPr lang="en-US" altLang="zh-CN" b="1" i="1" dirty="0" err="1"/>
              <a:t>place</a:t>
            </a:r>
            <a:r>
              <a:rPr lang="en-US" altLang="zh-CN" b="1" dirty="0"/>
              <a:t>, </a:t>
            </a:r>
            <a:r>
              <a:rPr lang="en-US" altLang="zh-CN" b="1" i="1" dirty="0"/>
              <a:t>n</a:t>
            </a:r>
            <a:endParaRPr lang="zh-CN" altLang="en-US" b="1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过程调用的翻译</a:t>
            </a:r>
          </a:p>
        </p:txBody>
      </p:sp>
    </p:spTree>
    <p:extLst>
      <p:ext uri="{BB962C8B-B14F-4D97-AF65-F5344CB8AC3E}">
        <p14:creationId xmlns:p14="http://schemas.microsoft.com/office/powerpoint/2010/main" val="24523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/>
              <a:t>中间代码生成简介</a:t>
            </a:r>
            <a:endParaRPr lang="en-US" altLang="zh-CN" dirty="0"/>
          </a:p>
          <a:p>
            <a:r>
              <a:rPr lang="zh-CN" altLang="en-US" dirty="0"/>
              <a:t>表达式、</a:t>
            </a:r>
            <a:r>
              <a:rPr lang="en-US" altLang="zh-CN" dirty="0"/>
              <a:t>switch</a:t>
            </a:r>
            <a:r>
              <a:rPr lang="zh-CN" altLang="en-US" dirty="0"/>
              <a:t>语句、过程或函数的翻译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zh-CN" altLang="en-US" b="1" dirty="0"/>
              <a:t>为</a:t>
            </a:r>
            <a:r>
              <a:rPr lang="en-US" altLang="zh-CN" b="1" i="1" dirty="0" err="1"/>
              <a:t>Elist</a:t>
            </a:r>
            <a:r>
              <a:rPr lang="zh-CN" altLang="en-US" dirty="0"/>
              <a:t>设计一个综合属性</a:t>
            </a:r>
            <a:r>
              <a:rPr lang="en-US" altLang="zh-CN" dirty="0" err="1"/>
              <a:t>paramlist</a:t>
            </a:r>
            <a:r>
              <a:rPr lang="zh-CN" altLang="en-US" dirty="0"/>
              <a:t>，该列表记录函数调用的所有参数，且参数排列顺序与传参顺序一致</a:t>
            </a:r>
            <a:r>
              <a:rPr lang="en-US" altLang="zh-CN" b="1" dirty="0"/>
              <a:t>	</a:t>
            </a:r>
          </a:p>
          <a:p>
            <a:pPr algn="just">
              <a:buFontTx/>
              <a:buNone/>
            </a:pPr>
            <a:r>
              <a:rPr lang="en-US" altLang="zh-CN" b="1" i="1" dirty="0" err="1"/>
              <a:t>Elist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E</a:t>
            </a:r>
            <a:r>
              <a:rPr lang="en-US" altLang="zh-CN" b="1" dirty="0"/>
              <a:t>	</a:t>
            </a:r>
          </a:p>
          <a:p>
            <a:pPr algn="just">
              <a:buFontTx/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{</a:t>
            </a:r>
            <a:r>
              <a:rPr lang="en-US" altLang="zh-CN" i="1" dirty="0" err="1"/>
              <a:t>Elist.paramlist</a:t>
            </a:r>
            <a:r>
              <a:rPr lang="en-US" altLang="zh-CN" i="1" dirty="0"/>
              <a:t> = </a:t>
            </a:r>
            <a:r>
              <a:rPr lang="en-US" altLang="zh-CN" i="1" dirty="0" err="1"/>
              <a:t>createEmptyList</a:t>
            </a:r>
            <a:r>
              <a:rPr lang="en-US" altLang="zh-CN" i="1" dirty="0"/>
              <a:t>();</a:t>
            </a:r>
          </a:p>
          <a:p>
            <a:pPr algn="just">
              <a:buFontTx/>
              <a:buNone/>
            </a:pPr>
            <a:r>
              <a:rPr lang="en-US" altLang="zh-CN" i="1" dirty="0"/>
              <a:t>     </a:t>
            </a:r>
            <a:r>
              <a:rPr lang="en-US" altLang="zh-CN" i="1" dirty="0" err="1"/>
              <a:t>Elist.push_back</a:t>
            </a:r>
            <a:r>
              <a:rPr lang="en-US" altLang="zh-CN" i="1" dirty="0"/>
              <a:t>(</a:t>
            </a:r>
            <a:r>
              <a:rPr lang="en-US" altLang="zh-CN" i="1" dirty="0" err="1"/>
              <a:t>E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place</a:t>
            </a:r>
            <a:r>
              <a:rPr lang="en-US" altLang="zh-CN" b="1" i="1" dirty="0"/>
              <a:t>);</a:t>
            </a:r>
            <a:r>
              <a:rPr lang="en-US" altLang="zh-CN" b="1" dirty="0"/>
              <a:t>} </a:t>
            </a:r>
            <a:endParaRPr lang="zh-CN" altLang="en-US" b="1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过程调用的翻译方案</a:t>
            </a:r>
          </a:p>
        </p:txBody>
      </p:sp>
    </p:spTree>
    <p:extLst>
      <p:ext uri="{BB962C8B-B14F-4D97-AF65-F5344CB8AC3E}">
        <p14:creationId xmlns:p14="http://schemas.microsoft.com/office/powerpoint/2010/main" val="3015709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zh-CN" altLang="en-US" b="1" dirty="0"/>
              <a:t>为</a:t>
            </a:r>
            <a:r>
              <a:rPr lang="en-US" altLang="zh-CN" b="1" i="1" dirty="0" err="1"/>
              <a:t>Elist</a:t>
            </a:r>
            <a:r>
              <a:rPr lang="zh-CN" altLang="en-US" dirty="0"/>
              <a:t>设计一个综合属性</a:t>
            </a:r>
            <a:r>
              <a:rPr lang="en-US" altLang="zh-CN" dirty="0" err="1"/>
              <a:t>paramlist</a:t>
            </a:r>
            <a:r>
              <a:rPr lang="zh-CN" altLang="en-US" dirty="0"/>
              <a:t>，该列表记录函数调用的所有参数，且参数排列顺序与传参顺序一致</a:t>
            </a:r>
            <a:r>
              <a:rPr lang="en-US" altLang="zh-CN" b="1" dirty="0"/>
              <a:t>	</a:t>
            </a:r>
          </a:p>
          <a:p>
            <a:pPr algn="just">
              <a:buFontTx/>
              <a:buNone/>
            </a:pPr>
            <a:r>
              <a:rPr lang="en-US" altLang="zh-CN" b="1" i="1" dirty="0" err="1"/>
              <a:t>Elist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E</a:t>
            </a:r>
            <a:r>
              <a:rPr lang="en-US" altLang="zh-CN" b="1" dirty="0"/>
              <a:t>	</a:t>
            </a:r>
          </a:p>
          <a:p>
            <a:pPr algn="just">
              <a:buFontTx/>
              <a:buNone/>
            </a:pPr>
            <a:r>
              <a:rPr lang="en-US" altLang="zh-CN" dirty="0"/>
              <a:t>    </a:t>
            </a:r>
            <a:r>
              <a:rPr lang="en-US" altLang="zh-CN" b="1" dirty="0"/>
              <a:t>{</a:t>
            </a:r>
            <a:r>
              <a:rPr lang="en-US" altLang="zh-CN" i="1" dirty="0" err="1"/>
              <a:t>Elist.paramlist</a:t>
            </a:r>
            <a:r>
              <a:rPr lang="en-US" altLang="zh-CN" i="1" dirty="0"/>
              <a:t> = </a:t>
            </a:r>
            <a:r>
              <a:rPr lang="en-US" altLang="zh-CN" i="1" dirty="0" err="1"/>
              <a:t>createEmptyList</a:t>
            </a:r>
            <a:r>
              <a:rPr lang="en-US" altLang="zh-CN" i="1" dirty="0"/>
              <a:t>();</a:t>
            </a:r>
          </a:p>
          <a:p>
            <a:pPr algn="just">
              <a:buFontTx/>
              <a:buNone/>
            </a:pPr>
            <a:r>
              <a:rPr lang="en-US" altLang="zh-CN" i="1" dirty="0"/>
              <a:t>     </a:t>
            </a:r>
            <a:r>
              <a:rPr lang="en-US" altLang="zh-CN" i="1" dirty="0" err="1"/>
              <a:t>Elist.paramlist.push_back</a:t>
            </a:r>
            <a:r>
              <a:rPr lang="en-US" altLang="zh-CN" i="1" dirty="0"/>
              <a:t>(</a:t>
            </a:r>
            <a:r>
              <a:rPr lang="en-US" altLang="zh-CN" i="1" dirty="0" err="1"/>
              <a:t>E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place</a:t>
            </a:r>
            <a:r>
              <a:rPr lang="en-US" altLang="zh-CN" b="1" i="1" dirty="0"/>
              <a:t>);</a:t>
            </a:r>
            <a:r>
              <a:rPr lang="en-US" altLang="zh-CN" b="1" dirty="0"/>
              <a:t>}</a:t>
            </a:r>
          </a:p>
          <a:p>
            <a:pPr algn="just">
              <a:buFontTx/>
              <a:buNone/>
            </a:pPr>
            <a:r>
              <a:rPr lang="en-US" altLang="zh-CN" i="1" dirty="0" err="1"/>
              <a:t>Elist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Elist</a:t>
            </a:r>
            <a:r>
              <a:rPr lang="en-US" altLang="zh-CN" i="1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E	</a:t>
            </a:r>
          </a:p>
          <a:p>
            <a:pPr algn="just">
              <a:buFontTx/>
              <a:buNone/>
            </a:pPr>
            <a:r>
              <a:rPr lang="en-US" altLang="zh-CN" i="1" dirty="0"/>
              <a:t>	  </a:t>
            </a:r>
            <a:r>
              <a:rPr lang="en-US" altLang="zh-CN" dirty="0"/>
              <a:t>{</a:t>
            </a:r>
            <a:r>
              <a:rPr lang="en-US" altLang="zh-CN" i="1" dirty="0" err="1"/>
              <a:t>Elist.paramlist</a:t>
            </a:r>
            <a:r>
              <a:rPr lang="en-US" altLang="zh-CN" i="1" dirty="0"/>
              <a:t> = Elist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.paramlist;</a:t>
            </a:r>
          </a:p>
          <a:p>
            <a:pPr algn="just">
              <a:buFontTx/>
              <a:buNone/>
            </a:pPr>
            <a:r>
              <a:rPr lang="en-US" altLang="zh-CN" i="1" dirty="0"/>
              <a:t>     </a:t>
            </a:r>
            <a:r>
              <a:rPr lang="en-US" altLang="zh-CN" i="1" dirty="0" err="1"/>
              <a:t>Elist.paramlist.push_back</a:t>
            </a:r>
            <a:r>
              <a:rPr lang="en-US" altLang="zh-CN" i="1" dirty="0"/>
              <a:t>(</a:t>
            </a:r>
            <a:r>
              <a:rPr lang="en-US" altLang="zh-CN" i="1" dirty="0" err="1"/>
              <a:t>E</a:t>
            </a:r>
            <a:r>
              <a:rPr lang="en-US" altLang="zh-CN" dirty="0" err="1"/>
              <a:t>.</a:t>
            </a:r>
            <a:r>
              <a:rPr lang="en-US" altLang="zh-CN" i="1" dirty="0" err="1"/>
              <a:t>place</a:t>
            </a:r>
            <a:r>
              <a:rPr lang="en-US" altLang="zh-CN" i="1" dirty="0"/>
              <a:t>);</a:t>
            </a:r>
            <a:r>
              <a:rPr lang="zh-CN" altLang="en-US" dirty="0"/>
              <a:t>}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过程调用的翻译方案</a:t>
            </a:r>
          </a:p>
        </p:txBody>
      </p:sp>
    </p:spTree>
    <p:extLst>
      <p:ext uri="{BB962C8B-B14F-4D97-AF65-F5344CB8AC3E}">
        <p14:creationId xmlns:p14="http://schemas.microsoft.com/office/powerpoint/2010/main" val="3027556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call id (</a:t>
            </a:r>
            <a:r>
              <a:rPr lang="en-US" altLang="zh-CN" b="1" i="1" dirty="0" err="1"/>
              <a:t>Elist</a:t>
            </a:r>
            <a:r>
              <a:rPr lang="en-US" altLang="zh-CN" b="1" dirty="0"/>
              <a:t>)	</a:t>
            </a:r>
          </a:p>
          <a:p>
            <a:pPr algn="just">
              <a:buFontTx/>
              <a:buNone/>
            </a:pPr>
            <a:r>
              <a:rPr lang="en-US" altLang="zh-CN" b="1" dirty="0"/>
              <a:t>	{for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i</a:t>
            </a:r>
            <a:r>
              <a:rPr lang="en-US" altLang="zh-CN" b="1" dirty="0"/>
              <a:t> in </a:t>
            </a:r>
            <a:r>
              <a:rPr lang="en-US" altLang="zh-CN" b="1" i="1" dirty="0" err="1"/>
              <a:t>Elist.paramlist</a:t>
            </a:r>
            <a:r>
              <a:rPr lang="en-US" altLang="zh-CN" b="1" dirty="0"/>
              <a:t>:</a:t>
            </a:r>
          </a:p>
          <a:p>
            <a:pPr algn="just">
              <a:buFontTx/>
              <a:buNone/>
            </a:pPr>
            <a:r>
              <a:rPr lang="en-US" altLang="zh-CN" b="1" i="1" dirty="0"/>
              <a:t>         gen</a:t>
            </a:r>
            <a:r>
              <a:rPr lang="en-US" altLang="zh-CN" b="1" dirty="0"/>
              <a:t>(‘</a:t>
            </a:r>
            <a:r>
              <a:rPr lang="en-US" altLang="zh-CN" b="1" dirty="0" err="1"/>
              <a:t>param</a:t>
            </a:r>
            <a:r>
              <a:rPr lang="en-US" altLang="zh-CN" b="1" dirty="0"/>
              <a:t>’, </a:t>
            </a:r>
            <a:r>
              <a:rPr lang="en-US" altLang="zh-CN" b="1" i="1" dirty="0"/>
              <a:t>E</a:t>
            </a:r>
            <a:r>
              <a:rPr lang="en-US" altLang="zh-CN" b="1" i="1" baseline="-25000" dirty="0"/>
              <a:t>i</a:t>
            </a:r>
            <a:r>
              <a:rPr lang="en-US" altLang="zh-CN" b="1" dirty="0"/>
              <a:t>.</a:t>
            </a:r>
            <a:r>
              <a:rPr lang="en-US" altLang="zh-CN" b="1" i="1" dirty="0"/>
              <a:t>place</a:t>
            </a:r>
            <a:r>
              <a:rPr lang="en-US" altLang="zh-CN" b="1" dirty="0"/>
              <a:t>);</a:t>
            </a:r>
          </a:p>
          <a:p>
            <a:pPr algn="just">
              <a:buFontTx/>
              <a:buNone/>
            </a:pPr>
            <a:r>
              <a:rPr lang="en-US" altLang="zh-CN" b="1" i="1" dirty="0"/>
              <a:t>	  gen</a:t>
            </a:r>
            <a:r>
              <a:rPr lang="en-US" altLang="zh-CN" b="1" dirty="0"/>
              <a:t>(‘call’, </a:t>
            </a:r>
            <a:r>
              <a:rPr lang="en-US" altLang="zh-CN" b="1" dirty="0" err="1"/>
              <a:t>id.</a:t>
            </a:r>
            <a:r>
              <a:rPr lang="en-US" altLang="zh-CN" b="1" i="1" dirty="0" err="1"/>
              <a:t>place</a:t>
            </a:r>
            <a:r>
              <a:rPr lang="en-US" altLang="zh-CN" b="1" dirty="0"/>
              <a:t>, </a:t>
            </a:r>
            <a:r>
              <a:rPr lang="en-US" altLang="zh-CN" i="1" dirty="0" err="1"/>
              <a:t>Elist.paramlist.size</a:t>
            </a:r>
            <a:r>
              <a:rPr lang="en-US" altLang="zh-CN" i="1" dirty="0"/>
              <a:t>()</a:t>
            </a:r>
            <a:r>
              <a:rPr lang="en-US" altLang="zh-CN" b="1" dirty="0"/>
              <a:t>)</a:t>
            </a:r>
            <a:r>
              <a:rPr lang="en-US" altLang="zh-CN" b="1" i="1" dirty="0"/>
              <a:t> ;</a:t>
            </a:r>
            <a:r>
              <a:rPr lang="en-US" altLang="zh-CN" b="1" dirty="0"/>
              <a:t>}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过程调用的翻译方案</a:t>
            </a:r>
          </a:p>
        </p:txBody>
      </p:sp>
    </p:spTree>
    <p:extLst>
      <p:ext uri="{BB962C8B-B14F-4D97-AF65-F5344CB8AC3E}">
        <p14:creationId xmlns:p14="http://schemas.microsoft.com/office/powerpoint/2010/main" val="924932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>
                <a:solidFill>
                  <a:srgbClr val="000000"/>
                </a:solidFill>
              </a:rPr>
              <a:t>27</a:t>
            </a:r>
            <a:r>
              <a:rPr lang="zh-CN" altLang="en-US" sz="240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734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1387017" y="2164527"/>
            <a:ext cx="941796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一起努力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打造国产基础软硬件体系！</a:t>
            </a:r>
          </a:p>
        </p:txBody>
      </p:sp>
    </p:spTree>
    <p:extLst>
      <p:ext uri="{BB962C8B-B14F-4D97-AF65-F5344CB8AC3E}">
        <p14:creationId xmlns:p14="http://schemas.microsoft.com/office/powerpoint/2010/main" val="12186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</a:rPr>
              <a:t>常用的三地址语句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运算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赋值语句  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y op z</a:t>
            </a:r>
            <a:r>
              <a:rPr lang="en-US" altLang="zh-CN" b="1" dirty="0">
                <a:solidFill>
                  <a:srgbClr val="0000FF"/>
                </a:solidFill>
              </a:rPr>
              <a:t>， 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op y， x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y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无条件转移     </a:t>
            </a:r>
            <a:r>
              <a:rPr lang="en-US" altLang="zh-CN" b="1" dirty="0" err="1">
                <a:solidFill>
                  <a:srgbClr val="0000FF"/>
                </a:solidFill>
              </a:rPr>
              <a:t>goto</a:t>
            </a:r>
            <a:r>
              <a:rPr lang="en-US" altLang="zh-CN" b="1" dirty="0">
                <a:solidFill>
                  <a:srgbClr val="0000FF"/>
                </a:solidFill>
              </a:rPr>
              <a:t> L</a:t>
            </a:r>
          </a:p>
          <a:p>
            <a:pPr lvl="1"/>
            <a:r>
              <a:rPr lang="zh-CN" altLang="en-US" dirty="0"/>
              <a:t>条件转移</a:t>
            </a:r>
            <a:r>
              <a:rPr lang="en-US" altLang="zh-CN" dirty="0"/>
              <a:t>1            </a:t>
            </a:r>
            <a:r>
              <a:rPr lang="en-US" altLang="zh-CN" dirty="0">
                <a:solidFill>
                  <a:srgbClr val="0000FF"/>
                </a:solidFill>
              </a:rPr>
              <a:t>if </a:t>
            </a:r>
            <a:r>
              <a:rPr lang="en-US" altLang="zh-CN" i="1" dirty="0">
                <a:solidFill>
                  <a:srgbClr val="0000FF"/>
                </a:solidFill>
              </a:rPr>
              <a:t>x </a:t>
            </a:r>
            <a:r>
              <a:rPr lang="en-US" altLang="zh-CN" dirty="0" err="1">
                <a:solidFill>
                  <a:srgbClr val="0000FF"/>
                </a:solidFill>
              </a:rPr>
              <a:t>goto</a:t>
            </a:r>
            <a:r>
              <a:rPr lang="en-US" altLang="zh-CN" dirty="0">
                <a:solidFill>
                  <a:srgbClr val="0000FF"/>
                </a:solidFill>
              </a:rPr>
              <a:t> L, if False </a:t>
            </a:r>
            <a:r>
              <a:rPr lang="en-US" altLang="zh-CN" i="1" dirty="0">
                <a:solidFill>
                  <a:srgbClr val="0000FF"/>
                </a:solidFill>
              </a:rPr>
              <a:t>x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goto</a:t>
            </a:r>
            <a:r>
              <a:rPr lang="en-US" altLang="zh-CN" dirty="0">
                <a:solidFill>
                  <a:srgbClr val="0000FF"/>
                </a:solidFill>
              </a:rPr>
              <a:t> L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条件转移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0000FF"/>
                </a:solidFill>
              </a:rPr>
              <a:t>if </a:t>
            </a:r>
            <a:r>
              <a:rPr lang="en-US" altLang="zh-CN" b="1" i="1" dirty="0">
                <a:solidFill>
                  <a:srgbClr val="0000FF"/>
                </a:solidFill>
              </a:rPr>
              <a:t>x </a:t>
            </a:r>
            <a:r>
              <a:rPr lang="en-US" altLang="zh-CN" b="1" i="1" dirty="0" err="1">
                <a:solidFill>
                  <a:srgbClr val="0000FF"/>
                </a:solidFill>
              </a:rPr>
              <a:t>relop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y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goto</a:t>
            </a:r>
            <a:r>
              <a:rPr lang="en-US" altLang="zh-CN" b="1" dirty="0">
                <a:solidFill>
                  <a:srgbClr val="0000FF"/>
                </a:solidFill>
              </a:rPr>
              <a:t> L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</a:t>
            </a:r>
            <a:r>
              <a:rPr lang="en-US" altLang="zh-CN" dirty="0"/>
              <a:t>——</a:t>
            </a:r>
            <a:r>
              <a:rPr lang="zh-CN" altLang="en-US" dirty="0"/>
              <a:t>三地址代码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1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zh-CN" altLang="en-US" b="1" dirty="0">
                <a:latin typeface="宋体" panose="02010600030101010101" pitchFamily="2" charset="-122"/>
              </a:rPr>
              <a:t>常用的三地址语句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过程调用      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2"/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param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i="1" baseline="-25000" dirty="0">
                <a:solidFill>
                  <a:srgbClr val="0000FF"/>
                </a:solidFill>
              </a:rPr>
              <a:t>1  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设置参数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2"/>
            <a:r>
              <a:rPr lang="en-US" altLang="zh-CN" b="1" dirty="0"/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param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x</a:t>
            </a:r>
            <a:r>
              <a:rPr lang="en-US" altLang="zh-CN" i="1" baseline="-25000" dirty="0">
                <a:solidFill>
                  <a:srgbClr val="0000FF"/>
                </a:solidFill>
              </a:rPr>
              <a:t>2</a:t>
            </a:r>
          </a:p>
          <a:p>
            <a:pPr lvl="2"/>
            <a:r>
              <a:rPr lang="en-US" altLang="zh-CN" i="1" baseline="-25000" dirty="0"/>
              <a:t>  </a:t>
            </a:r>
            <a:r>
              <a:rPr lang="en-US" altLang="zh-CN" i="1" baseline="-25000" dirty="0">
                <a:solidFill>
                  <a:srgbClr val="0000FF"/>
                </a:solidFill>
              </a:rPr>
              <a:t>  …</a:t>
            </a:r>
          </a:p>
          <a:p>
            <a:pPr lvl="2"/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param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x</a:t>
            </a:r>
            <a:r>
              <a:rPr lang="en-US" altLang="zh-CN" i="1" baseline="-25000" dirty="0" err="1">
                <a:solidFill>
                  <a:srgbClr val="0000FF"/>
                </a:solidFill>
              </a:rPr>
              <a:t>n</a:t>
            </a:r>
            <a:endParaRPr lang="en-US" altLang="zh-CN" i="1" baseline="-25000" dirty="0">
              <a:solidFill>
                <a:srgbClr val="0000FF"/>
              </a:solidFill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call p , </a:t>
            </a:r>
            <a:r>
              <a:rPr lang="en-US" altLang="zh-CN" b="1" i="1" dirty="0">
                <a:solidFill>
                  <a:srgbClr val="0000FF"/>
                </a:solidFill>
              </a:rPr>
              <a:t>n 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调用子过程</a:t>
            </a:r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为参数个数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过程返回</a:t>
            </a:r>
            <a:r>
              <a:rPr lang="zh-CN" altLang="en-US" b="1" dirty="0"/>
              <a:t>              </a:t>
            </a:r>
            <a:r>
              <a:rPr lang="en-US" altLang="zh-CN" b="1" dirty="0">
                <a:solidFill>
                  <a:srgbClr val="0000FF"/>
                </a:solidFill>
              </a:rPr>
              <a:t>return</a:t>
            </a:r>
            <a:r>
              <a:rPr lang="en-US" altLang="zh-CN" b="1" i="1" dirty="0">
                <a:solidFill>
                  <a:srgbClr val="0000FF"/>
                </a:solidFill>
              </a:rPr>
              <a:t> y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索引赋值       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y</a:t>
            </a:r>
            <a:r>
              <a:rPr lang="en-US" altLang="zh-CN" b="1" dirty="0">
                <a:solidFill>
                  <a:srgbClr val="0000FF"/>
                </a:solidFill>
              </a:rPr>
              <a:t>[</a:t>
            </a:r>
            <a:r>
              <a:rPr lang="en-US" altLang="zh-CN" b="1" i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] </a:t>
            </a:r>
            <a:r>
              <a:rPr lang="zh-CN" altLang="en-US" b="1" dirty="0"/>
              <a:t>和 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[</a:t>
            </a:r>
            <a:r>
              <a:rPr lang="en-US" altLang="zh-CN" b="1" i="1" dirty="0" err="1">
                <a:solidFill>
                  <a:srgbClr val="0000FF"/>
                </a:solidFill>
              </a:rPr>
              <a:t>i</a:t>
            </a:r>
            <a:r>
              <a:rPr lang="en-US" altLang="zh-CN" b="1" dirty="0">
                <a:solidFill>
                  <a:srgbClr val="0000FF"/>
                </a:solidFill>
              </a:rPr>
              <a:t>] = </a:t>
            </a:r>
            <a:r>
              <a:rPr lang="en-US" altLang="zh-CN" b="1" i="1" dirty="0">
                <a:solidFill>
                  <a:srgbClr val="0000FF"/>
                </a:solidFill>
              </a:rPr>
              <a:t>y</a:t>
            </a:r>
          </a:p>
          <a:p>
            <a:pPr lvl="2"/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注意：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表示距离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y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处</a:t>
            </a:r>
            <a:r>
              <a:rPr lang="en-US" altLang="zh-CN" dirty="0" err="1">
                <a:solidFill>
                  <a:srgbClr val="0000FF"/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个内存单元</a:t>
            </a:r>
            <a:endParaRPr lang="en-US" altLang="zh-CN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</a:rPr>
              <a:t>地址和指针赋值 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 = &amp;</a:t>
            </a:r>
            <a:r>
              <a:rPr lang="en-US" altLang="zh-CN" b="1" i="1" dirty="0" err="1">
                <a:solidFill>
                  <a:srgbClr val="0000FF"/>
                </a:solidFill>
              </a:rPr>
              <a:t>y</a:t>
            </a:r>
            <a:r>
              <a:rPr lang="en-US" altLang="zh-CN" b="1" dirty="0" err="1">
                <a:solidFill>
                  <a:srgbClr val="0000FF"/>
                </a:solidFill>
              </a:rPr>
              <a:t>，</a:t>
            </a:r>
            <a:r>
              <a:rPr lang="en-US" altLang="zh-CN" b="1" i="1" dirty="0" err="1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b="1" i="1" dirty="0">
                <a:solidFill>
                  <a:srgbClr val="0000FF"/>
                </a:solidFill>
              </a:rPr>
              <a:t>y </a:t>
            </a:r>
            <a:r>
              <a:rPr lang="zh-CN" altLang="en-US" b="1" dirty="0"/>
              <a:t>和 </a:t>
            </a:r>
            <a:r>
              <a:rPr lang="zh-CN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b="1" i="1" dirty="0">
                <a:solidFill>
                  <a:srgbClr val="0000FF"/>
                </a:solidFill>
              </a:rPr>
              <a:t>x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y</a:t>
            </a:r>
            <a:endParaRPr lang="zh-CN" altLang="en-US" b="1" i="1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</a:t>
            </a:r>
            <a:r>
              <a:rPr lang="en-US" altLang="zh-CN" dirty="0"/>
              <a:t>——</a:t>
            </a:r>
            <a:r>
              <a:rPr lang="zh-CN" altLang="en-US" dirty="0"/>
              <a:t>三地址代码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表达式的翻译</a:t>
            </a:r>
            <a:endParaRPr lang="en-US" altLang="zh-CN" dirty="0"/>
          </a:p>
          <a:p>
            <a:r>
              <a:rPr lang="en-US" altLang="zh-CN" dirty="0"/>
              <a:t>switch</a:t>
            </a:r>
            <a:r>
              <a:rPr lang="zh-CN" altLang="en-US" dirty="0"/>
              <a:t>语句的翻译</a:t>
            </a:r>
            <a:endParaRPr lang="en-US" altLang="zh-CN" dirty="0"/>
          </a:p>
          <a:p>
            <a:r>
              <a:rPr lang="zh-CN" altLang="en-US" dirty="0"/>
              <a:t>过程或函数的翻译</a:t>
            </a:r>
            <a:endParaRPr lang="en-US" altLang="zh-CN" dirty="0"/>
          </a:p>
          <a:p>
            <a:r>
              <a:rPr lang="zh-CN" altLang="en-US" dirty="0"/>
              <a:t>控制流语句的翻译</a:t>
            </a:r>
            <a:endParaRPr lang="en-US" altLang="zh-CN" dirty="0"/>
          </a:p>
          <a:p>
            <a:r>
              <a:rPr lang="zh-CN" altLang="en-US" dirty="0"/>
              <a:t>类型检查</a:t>
            </a:r>
            <a:endParaRPr lang="en-US" altLang="zh-CN" dirty="0"/>
          </a:p>
          <a:p>
            <a:r>
              <a:rPr lang="zh-CN" altLang="en-US" dirty="0"/>
              <a:t>声明语句的翻译</a:t>
            </a:r>
            <a:endParaRPr lang="en-US" altLang="zh-CN" dirty="0"/>
          </a:p>
          <a:p>
            <a:r>
              <a:rPr lang="zh-CN" altLang="en-US" dirty="0"/>
              <a:t>记录或结构体的翻译</a:t>
            </a:r>
            <a:endParaRPr lang="en-US" altLang="zh-CN" dirty="0"/>
          </a:p>
          <a:p>
            <a:r>
              <a:rPr lang="zh-CN" altLang="en-US" dirty="0"/>
              <a:t>数组寻址的翻译</a:t>
            </a: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中间代码生成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53448" y="4271679"/>
            <a:ext cx="38779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涉及到类型表达式、静态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相对地址分配组织，因此，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单独设计一个章节来讲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16" name="右大括号 15"/>
          <p:cNvSpPr/>
          <p:nvPr/>
        </p:nvSpPr>
        <p:spPr>
          <a:xfrm>
            <a:off x="4137289" y="4019223"/>
            <a:ext cx="441789" cy="207538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4653448" y="3003559"/>
            <a:ext cx="3564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包含布尔表达式计算，较复杂，因此，单独讲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4191380" y="3182073"/>
            <a:ext cx="326429" cy="47496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右大括号 10"/>
          <p:cNvSpPr/>
          <p:nvPr/>
        </p:nvSpPr>
        <p:spPr>
          <a:xfrm>
            <a:off x="8359176" y="1488579"/>
            <a:ext cx="382712" cy="47934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49729" y="3419058"/>
            <a:ext cx="2491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核心技术：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语法制导翻译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7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中间代码生成简介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表达式、</a:t>
            </a:r>
            <a:r>
              <a:rPr lang="en-US" altLang="zh-CN" dirty="0"/>
              <a:t>switch</a:t>
            </a:r>
            <a:r>
              <a:rPr lang="zh-CN" altLang="en-US" dirty="0"/>
              <a:t>语句、过程或函数的翻译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15000"/>
              </a:spcBef>
            </a:pPr>
            <a:r>
              <a:rPr lang="zh-CN" altLang="en-US" b="1" dirty="0"/>
              <a:t>表达式文法</a:t>
            </a: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  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id := </a:t>
            </a:r>
            <a:r>
              <a:rPr lang="en-US" altLang="zh-CN" b="1" i="1" dirty="0"/>
              <a:t>E 	E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+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2 </a:t>
            </a:r>
            <a:r>
              <a:rPr lang="en-US" altLang="zh-CN" b="1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E</a:t>
            </a:r>
            <a:r>
              <a:rPr lang="en-US" altLang="zh-CN" baseline="-30000" dirty="0"/>
              <a:t>1</a:t>
            </a:r>
            <a:r>
              <a:rPr lang="en-US" altLang="zh-CN" dirty="0"/>
              <a:t> |</a:t>
            </a:r>
            <a:r>
              <a:rPr lang="en-US" altLang="zh-CN" baseline="-30000" dirty="0"/>
              <a:t> 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baseline="-30000" dirty="0"/>
              <a:t>1</a:t>
            </a:r>
            <a:r>
              <a:rPr lang="en-US" altLang="zh-CN" dirty="0"/>
              <a:t>) | id</a:t>
            </a:r>
          </a:p>
          <a:p>
            <a:pPr algn="just">
              <a:spcBef>
                <a:spcPct val="15000"/>
              </a:spcBef>
            </a:pPr>
            <a:r>
              <a:rPr lang="zh-CN" altLang="en-US" dirty="0"/>
              <a:t>语法制导翻译方案</a:t>
            </a:r>
            <a:endParaRPr lang="en-US" altLang="zh-CN" dirty="0"/>
          </a:p>
          <a:p>
            <a:pPr lvl="1" algn="just">
              <a:spcBef>
                <a:spcPct val="15000"/>
              </a:spcBef>
            </a:pPr>
            <a:r>
              <a:rPr lang="zh-CN" altLang="en-US" dirty="0"/>
              <a:t>属性：</a:t>
            </a:r>
            <a:r>
              <a:rPr lang="en-US" altLang="zh-CN" i="1" dirty="0" err="1"/>
              <a:t>E.place</a:t>
            </a:r>
            <a:r>
              <a:rPr lang="en-US" altLang="zh-CN" i="1" dirty="0"/>
              <a:t> </a:t>
            </a:r>
            <a:r>
              <a:rPr lang="zh-CN" altLang="en-US" dirty="0"/>
              <a:t>存放结果的地址</a:t>
            </a:r>
            <a:endParaRPr lang="en-US" altLang="zh-CN" dirty="0"/>
          </a:p>
          <a:p>
            <a:pPr lvl="1" algn="just">
              <a:spcBef>
                <a:spcPct val="15000"/>
              </a:spcBef>
            </a:pPr>
            <a:r>
              <a:rPr lang="zh-CN" altLang="en-US" dirty="0"/>
              <a:t>语义动作：从符号表中获取</a:t>
            </a:r>
            <a:r>
              <a:rPr lang="en-US" altLang="zh-CN" dirty="0"/>
              <a:t>id</a:t>
            </a:r>
            <a:r>
              <a:rPr lang="zh-CN" altLang="en-US" dirty="0"/>
              <a:t>的地址</a:t>
            </a:r>
            <a:endParaRPr lang="en-US" altLang="zh-CN" dirty="0"/>
          </a:p>
          <a:p>
            <a:pPr lvl="2" algn="just">
              <a:spcBef>
                <a:spcPct val="15000"/>
              </a:spcBef>
            </a:pPr>
            <a:r>
              <a:rPr lang="en-US" altLang="zh-CN" i="1" dirty="0">
                <a:solidFill>
                  <a:srgbClr val="0000FF"/>
                </a:solidFill>
              </a:rPr>
              <a:t>lookup(</a:t>
            </a:r>
            <a:r>
              <a:rPr lang="en-US" altLang="zh-CN" i="1" dirty="0" err="1">
                <a:solidFill>
                  <a:srgbClr val="0000FF"/>
                </a:solidFill>
              </a:rPr>
              <a:t>id.lexeme</a:t>
            </a:r>
            <a:r>
              <a:rPr lang="en-US" altLang="zh-CN" i="1" dirty="0">
                <a:solidFill>
                  <a:srgbClr val="0000FF"/>
                </a:solidFill>
              </a:rPr>
              <a:t>);</a:t>
            </a:r>
            <a:r>
              <a:rPr lang="zh-CN" altLang="en-US" dirty="0">
                <a:solidFill>
                  <a:srgbClr val="0000FF"/>
                </a:solidFill>
              </a:rPr>
              <a:t>如果不存在，返回</a:t>
            </a:r>
            <a:r>
              <a:rPr lang="en-US" altLang="zh-CN" i="1" dirty="0">
                <a:solidFill>
                  <a:srgbClr val="0000FF"/>
                </a:solidFill>
              </a:rPr>
              <a:t>nil</a:t>
            </a:r>
          </a:p>
          <a:p>
            <a:pPr lvl="1" algn="just">
              <a:spcBef>
                <a:spcPct val="15000"/>
              </a:spcBef>
            </a:pPr>
            <a:r>
              <a:rPr lang="zh-CN" altLang="en-US" dirty="0"/>
              <a:t>语义动作：产生临时变量</a:t>
            </a:r>
            <a:endParaRPr lang="en-US" altLang="zh-CN" dirty="0"/>
          </a:p>
          <a:p>
            <a:pPr lvl="2" algn="just">
              <a:spcBef>
                <a:spcPct val="15000"/>
              </a:spcBef>
            </a:pPr>
            <a:r>
              <a:rPr lang="en-US" altLang="zh-CN" i="1" dirty="0" err="1">
                <a:solidFill>
                  <a:srgbClr val="0000FF"/>
                </a:solidFill>
              </a:rPr>
              <a:t>newTemp</a:t>
            </a:r>
            <a:r>
              <a:rPr lang="en-US" altLang="zh-CN" i="1" dirty="0">
                <a:solidFill>
                  <a:srgbClr val="0000FF"/>
                </a:solidFill>
              </a:rPr>
              <a:t>(); </a:t>
            </a:r>
            <a:r>
              <a:rPr lang="zh-CN" altLang="en-US" dirty="0">
                <a:solidFill>
                  <a:srgbClr val="0000FF"/>
                </a:solidFill>
              </a:rPr>
              <a:t>保存中间结果</a:t>
            </a:r>
            <a:endParaRPr lang="en-US" altLang="zh-CN" dirty="0">
              <a:solidFill>
                <a:srgbClr val="0000FF"/>
              </a:solidFill>
            </a:endParaRPr>
          </a:p>
          <a:p>
            <a:pPr lvl="1" algn="just">
              <a:spcBef>
                <a:spcPct val="15000"/>
              </a:spcBef>
            </a:pPr>
            <a:r>
              <a:rPr lang="zh-CN" altLang="en-US" dirty="0"/>
              <a:t>语义动作：输出翻译后的三地址指令</a:t>
            </a:r>
            <a:endParaRPr lang="en-US" altLang="zh-CN" dirty="0"/>
          </a:p>
          <a:p>
            <a:pPr lvl="2" algn="just">
              <a:spcBef>
                <a:spcPct val="15000"/>
              </a:spcBef>
            </a:pPr>
            <a:r>
              <a:rPr lang="en-US" altLang="zh-CN" i="1" dirty="0">
                <a:solidFill>
                  <a:srgbClr val="0000FF"/>
                </a:solidFill>
              </a:rPr>
              <a:t>gen(</a:t>
            </a:r>
            <a:r>
              <a:rPr lang="en-US" altLang="zh-CN" i="1" dirty="0" err="1">
                <a:solidFill>
                  <a:srgbClr val="0000FF"/>
                </a:solidFill>
              </a:rPr>
              <a:t>addr</a:t>
            </a:r>
            <a:r>
              <a:rPr lang="en-US" altLang="zh-CN" i="1" dirty="0">
                <a:solidFill>
                  <a:srgbClr val="0000FF"/>
                </a:solidFill>
              </a:rPr>
              <a:t>, op, arg1, arg2)</a:t>
            </a:r>
          </a:p>
          <a:p>
            <a:pPr lvl="2" algn="just">
              <a:spcBef>
                <a:spcPct val="15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该动作将地址和运算符及临时变量拼接为字符串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表达式的中间代码生成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3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id := </a:t>
            </a:r>
            <a:r>
              <a:rPr lang="en-US" altLang="zh-CN" b="1" i="1" dirty="0"/>
              <a:t>E 	</a:t>
            </a:r>
            <a:r>
              <a:rPr lang="en-US" altLang="zh-CN" b="1" dirty="0"/>
              <a:t>{</a:t>
            </a:r>
            <a:r>
              <a:rPr lang="en-US" altLang="zh-CN" b="1" i="1" dirty="0"/>
              <a:t>p</a:t>
            </a:r>
            <a:r>
              <a:rPr lang="en-US" altLang="zh-CN" b="1" dirty="0"/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lookup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id.</a:t>
            </a:r>
            <a:r>
              <a:rPr lang="en-US" altLang="zh-CN" b="1" i="1" dirty="0" err="1">
                <a:solidFill>
                  <a:srgbClr val="0000FF"/>
                </a:solidFill>
              </a:rPr>
              <a:t>lexeme</a:t>
            </a:r>
            <a:r>
              <a:rPr lang="en-US" altLang="zh-CN" b="1" dirty="0">
                <a:solidFill>
                  <a:srgbClr val="0000FF"/>
                </a:solidFill>
              </a:rPr>
              <a:t>);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dirty="0"/>
              <a:t>				if </a:t>
            </a:r>
            <a:r>
              <a:rPr lang="en-US" altLang="zh-CN" b="1" i="1" dirty="0"/>
              <a:t>p </a:t>
            </a:r>
            <a:r>
              <a:rPr lang="en-US" altLang="zh-CN" b="1" dirty="0">
                <a:sym typeface="Symbol" panose="05050102010706020507" pitchFamily="18" charset="2"/>
              </a:rPr>
              <a:t>!=</a:t>
            </a:r>
            <a:r>
              <a:rPr lang="en-US" altLang="zh-CN" b="1" dirty="0"/>
              <a:t> </a:t>
            </a:r>
            <a:r>
              <a:rPr lang="en-US" altLang="zh-CN" b="1" i="1" dirty="0"/>
              <a:t>nil</a:t>
            </a:r>
            <a:r>
              <a:rPr lang="en-US" altLang="zh-CN" b="1" dirty="0"/>
              <a:t> then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					</a:t>
            </a:r>
            <a:r>
              <a:rPr lang="en-US" altLang="zh-CN" i="1" dirty="0">
                <a:solidFill>
                  <a:srgbClr val="C00000"/>
                </a:solidFill>
              </a:rPr>
              <a:t>gen</a:t>
            </a:r>
            <a:r>
              <a:rPr lang="en-US" altLang="zh-CN" b="1" dirty="0">
                <a:solidFill>
                  <a:srgbClr val="C00000"/>
                </a:solidFill>
              </a:rPr>
              <a:t> ( </a:t>
            </a:r>
            <a:r>
              <a:rPr lang="en-US" altLang="zh-CN" b="1" i="1" dirty="0">
                <a:solidFill>
                  <a:srgbClr val="C00000"/>
                </a:solidFill>
              </a:rPr>
              <a:t>p</a:t>
            </a:r>
            <a:r>
              <a:rPr lang="en-US" altLang="zh-CN" b="1" dirty="0">
                <a:solidFill>
                  <a:srgbClr val="C00000"/>
                </a:solidFill>
              </a:rPr>
              <a:t>, ‘=’, </a:t>
            </a:r>
            <a:r>
              <a:rPr lang="en-US" altLang="zh-CN" b="1" i="1" dirty="0" err="1">
                <a:solidFill>
                  <a:srgbClr val="C00000"/>
                </a:solidFill>
              </a:rPr>
              <a:t>E</a:t>
            </a:r>
            <a:r>
              <a:rPr lang="en-US" altLang="zh-CN" b="1" dirty="0" err="1">
                <a:solidFill>
                  <a:srgbClr val="C00000"/>
                </a:solidFill>
              </a:rPr>
              <a:t>.</a:t>
            </a:r>
            <a:r>
              <a:rPr lang="en-US" altLang="zh-CN" b="1" i="1" dirty="0" err="1">
                <a:solidFill>
                  <a:srgbClr val="C00000"/>
                </a:solidFill>
              </a:rPr>
              <a:t>place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dirty="0"/>
              <a:t>				else </a:t>
            </a:r>
            <a:r>
              <a:rPr lang="en-US" altLang="zh-CN" b="1" i="1" dirty="0"/>
              <a:t>error</a:t>
            </a:r>
            <a:r>
              <a:rPr lang="en-US" altLang="zh-CN" b="1" dirty="0"/>
              <a:t> }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1 </a:t>
            </a:r>
            <a:r>
              <a:rPr lang="en-US" altLang="zh-CN" b="1" dirty="0"/>
              <a:t>+ 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2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baseline="-30000" dirty="0"/>
              <a:t>		</a:t>
            </a:r>
            <a:r>
              <a:rPr lang="en-US" altLang="zh-CN" b="1" dirty="0"/>
              <a:t>{</a:t>
            </a:r>
            <a:r>
              <a:rPr lang="en-US" altLang="zh-CN" b="1" i="1" dirty="0" err="1">
                <a:solidFill>
                  <a:srgbClr val="0000FF"/>
                </a:solidFill>
              </a:rPr>
              <a:t>E</a:t>
            </a:r>
            <a:r>
              <a:rPr lang="en-US" altLang="zh-CN" b="1" dirty="0" err="1">
                <a:solidFill>
                  <a:srgbClr val="0000FF"/>
                </a:solidFill>
              </a:rPr>
              <a:t>.</a:t>
            </a:r>
            <a:r>
              <a:rPr lang="en-US" altLang="zh-CN" b="1" i="1" dirty="0" err="1">
                <a:solidFill>
                  <a:srgbClr val="0000FF"/>
                </a:solidFill>
              </a:rPr>
              <a:t>place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 err="1">
                <a:solidFill>
                  <a:srgbClr val="0000FF"/>
                </a:solidFill>
              </a:rPr>
              <a:t>newTemp</a:t>
            </a:r>
            <a:r>
              <a:rPr lang="en-US" altLang="zh-CN" b="1" dirty="0">
                <a:solidFill>
                  <a:srgbClr val="0000FF"/>
                </a:solidFill>
              </a:rPr>
              <a:t>();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dirty="0"/>
              <a:t> 		</a:t>
            </a:r>
            <a:r>
              <a:rPr lang="en-US" altLang="zh-CN" i="1" dirty="0">
                <a:solidFill>
                  <a:srgbClr val="C00000"/>
                </a:solidFill>
              </a:rPr>
              <a:t>gen</a:t>
            </a:r>
            <a:r>
              <a:rPr lang="en-US" altLang="zh-CN" b="1" dirty="0">
                <a:solidFill>
                  <a:srgbClr val="C00000"/>
                </a:solidFill>
              </a:rPr>
              <a:t> (</a:t>
            </a:r>
            <a:r>
              <a:rPr lang="en-US" altLang="zh-CN" b="1" i="1" dirty="0" err="1">
                <a:solidFill>
                  <a:srgbClr val="C00000"/>
                </a:solidFill>
              </a:rPr>
              <a:t>E</a:t>
            </a:r>
            <a:r>
              <a:rPr lang="en-US" altLang="zh-CN" b="1" dirty="0" err="1">
                <a:solidFill>
                  <a:srgbClr val="C00000"/>
                </a:solidFill>
              </a:rPr>
              <a:t>.</a:t>
            </a:r>
            <a:r>
              <a:rPr lang="en-US" altLang="zh-CN" b="1" i="1" dirty="0" err="1">
                <a:solidFill>
                  <a:srgbClr val="C00000"/>
                </a:solidFill>
              </a:rPr>
              <a:t>place</a:t>
            </a:r>
            <a:r>
              <a:rPr lang="en-US" altLang="zh-CN" b="1" dirty="0">
                <a:solidFill>
                  <a:srgbClr val="C00000"/>
                </a:solidFill>
              </a:rPr>
              <a:t>, ‘=’, </a:t>
            </a:r>
            <a:r>
              <a:rPr lang="en-US" altLang="zh-CN" b="1" i="1" dirty="0">
                <a:solidFill>
                  <a:srgbClr val="C00000"/>
                </a:solidFill>
              </a:rPr>
              <a:t>E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en-US" altLang="zh-CN" b="1" i="1" dirty="0">
                <a:solidFill>
                  <a:srgbClr val="C00000"/>
                </a:solidFill>
              </a:rPr>
              <a:t>place</a:t>
            </a:r>
            <a:r>
              <a:rPr lang="en-US" altLang="zh-CN" b="1" dirty="0">
                <a:solidFill>
                  <a:srgbClr val="C00000"/>
                </a:solidFill>
              </a:rPr>
              <a:t>, ‘+’, </a:t>
            </a:r>
            <a:r>
              <a:rPr lang="en-US" altLang="zh-CN" b="1" i="1" dirty="0">
                <a:solidFill>
                  <a:srgbClr val="C00000"/>
                </a:solidFill>
              </a:rPr>
              <a:t>E</a:t>
            </a:r>
            <a:r>
              <a:rPr lang="en-US" altLang="zh-CN" b="1" baseline="-30000" dirty="0">
                <a:solidFill>
                  <a:srgbClr val="C00000"/>
                </a:solidFill>
              </a:rPr>
              <a:t>2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en-US" altLang="zh-CN" b="1" i="1" dirty="0">
                <a:solidFill>
                  <a:srgbClr val="C00000"/>
                </a:solidFill>
              </a:rPr>
              <a:t>place</a:t>
            </a:r>
            <a:r>
              <a:rPr lang="en-US" altLang="zh-CN" b="1" dirty="0">
                <a:solidFill>
                  <a:srgbClr val="C00000"/>
                </a:solidFill>
              </a:rPr>
              <a:t>) </a:t>
            </a:r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表达式的中间代码翻译方案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4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1 </a:t>
            </a:r>
            <a:r>
              <a:rPr lang="en-US" altLang="zh-CN" b="1" dirty="0"/>
              <a:t>{</a:t>
            </a:r>
            <a:r>
              <a:rPr lang="en-US" altLang="zh-CN" b="1" i="1" dirty="0" err="1">
                <a:solidFill>
                  <a:srgbClr val="0000FF"/>
                </a:solidFill>
              </a:rPr>
              <a:t>E</a:t>
            </a:r>
            <a:r>
              <a:rPr lang="en-US" altLang="zh-CN" b="1" dirty="0" err="1">
                <a:solidFill>
                  <a:srgbClr val="0000FF"/>
                </a:solidFill>
              </a:rPr>
              <a:t>.</a:t>
            </a:r>
            <a:r>
              <a:rPr lang="en-US" altLang="zh-CN" b="1" i="1" dirty="0" err="1">
                <a:solidFill>
                  <a:srgbClr val="0000FF"/>
                </a:solidFill>
              </a:rPr>
              <a:t>place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 err="1">
                <a:solidFill>
                  <a:srgbClr val="0000FF"/>
                </a:solidFill>
              </a:rPr>
              <a:t>newTemp</a:t>
            </a:r>
            <a:r>
              <a:rPr lang="en-US" altLang="zh-CN" b="1" dirty="0">
                <a:solidFill>
                  <a:srgbClr val="0000FF"/>
                </a:solidFill>
              </a:rPr>
              <a:t>();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		       </a:t>
            </a:r>
            <a:r>
              <a:rPr lang="en-US" altLang="zh-CN" i="1" dirty="0">
                <a:solidFill>
                  <a:srgbClr val="C00000"/>
                </a:solidFill>
              </a:rPr>
              <a:t>gen</a:t>
            </a:r>
            <a:r>
              <a:rPr lang="en-US" altLang="zh-CN" b="1" dirty="0">
                <a:solidFill>
                  <a:srgbClr val="C00000"/>
                </a:solidFill>
              </a:rPr>
              <a:t> (</a:t>
            </a:r>
            <a:r>
              <a:rPr lang="en-US" altLang="zh-CN" b="1" i="1" dirty="0" err="1">
                <a:solidFill>
                  <a:srgbClr val="C00000"/>
                </a:solidFill>
              </a:rPr>
              <a:t>E</a:t>
            </a:r>
            <a:r>
              <a:rPr lang="en-US" altLang="zh-CN" b="1" dirty="0" err="1">
                <a:solidFill>
                  <a:srgbClr val="C00000"/>
                </a:solidFill>
              </a:rPr>
              <a:t>.</a:t>
            </a:r>
            <a:r>
              <a:rPr lang="en-US" altLang="zh-CN" b="1" i="1" dirty="0" err="1">
                <a:solidFill>
                  <a:srgbClr val="C00000"/>
                </a:solidFill>
              </a:rPr>
              <a:t>place</a:t>
            </a:r>
            <a:r>
              <a:rPr lang="en-US" altLang="zh-CN" b="1" dirty="0">
                <a:solidFill>
                  <a:srgbClr val="C00000"/>
                </a:solidFill>
              </a:rPr>
              <a:t>, ‘=’, ‘</a:t>
            </a:r>
            <a:r>
              <a:rPr lang="en-US" altLang="zh-CN" b="1" dirty="0" err="1">
                <a:solidFill>
                  <a:srgbClr val="C00000"/>
                </a:solidFill>
              </a:rPr>
              <a:t>uminus</a:t>
            </a:r>
            <a:r>
              <a:rPr lang="en-US" altLang="zh-CN" b="1" dirty="0">
                <a:solidFill>
                  <a:srgbClr val="C00000"/>
                </a:solidFill>
              </a:rPr>
              <a:t>’, </a:t>
            </a:r>
            <a:r>
              <a:rPr lang="en-US" altLang="zh-CN" b="1" i="1" dirty="0">
                <a:solidFill>
                  <a:srgbClr val="C00000"/>
                </a:solidFill>
              </a:rPr>
              <a:t>E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  <a:r>
              <a:rPr lang="en-US" altLang="zh-CN" b="1" i="1" dirty="0">
                <a:solidFill>
                  <a:srgbClr val="C00000"/>
                </a:solidFill>
              </a:rPr>
              <a:t>place</a:t>
            </a:r>
            <a:r>
              <a:rPr lang="en-US" altLang="zh-CN" b="1" dirty="0">
                <a:solidFill>
                  <a:srgbClr val="C00000"/>
                </a:solidFill>
              </a:rPr>
              <a:t>) </a:t>
            </a:r>
            <a:r>
              <a:rPr lang="en-US" altLang="zh-CN" b="1" dirty="0"/>
              <a:t>}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dirty="0"/>
              <a:t> 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(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) {</a:t>
            </a:r>
            <a:r>
              <a:rPr lang="en-US" altLang="zh-CN" b="1" i="1" dirty="0" err="1">
                <a:solidFill>
                  <a:srgbClr val="0000FF"/>
                </a:solidFill>
              </a:rPr>
              <a:t>E</a:t>
            </a:r>
            <a:r>
              <a:rPr lang="en-US" altLang="zh-CN" b="1" dirty="0" err="1">
                <a:solidFill>
                  <a:srgbClr val="0000FF"/>
                </a:solidFill>
              </a:rPr>
              <a:t>.</a:t>
            </a:r>
            <a:r>
              <a:rPr lang="en-US" altLang="zh-CN" b="1" i="1" dirty="0" err="1">
                <a:solidFill>
                  <a:srgbClr val="0000FF"/>
                </a:solidFill>
              </a:rPr>
              <a:t>place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E</a:t>
            </a:r>
            <a:r>
              <a:rPr lang="en-US" altLang="zh-CN" b="1" baseline="-30000" dirty="0">
                <a:solidFill>
                  <a:srgbClr val="0000FF"/>
                </a:solidFill>
              </a:rPr>
              <a:t>1</a:t>
            </a:r>
            <a:r>
              <a:rPr lang="en-US" altLang="zh-CN" b="1" dirty="0">
                <a:solidFill>
                  <a:srgbClr val="0000FF"/>
                </a:solidFill>
              </a:rPr>
              <a:t>.</a:t>
            </a:r>
            <a:r>
              <a:rPr lang="en-US" altLang="zh-CN" b="1" i="1" dirty="0">
                <a:solidFill>
                  <a:srgbClr val="0000FF"/>
                </a:solidFill>
              </a:rPr>
              <a:t>place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/>
              <a:t>}</a:t>
            </a:r>
          </a:p>
          <a:p>
            <a:pPr algn="just">
              <a:spcBef>
                <a:spcPct val="15000"/>
              </a:spcBef>
              <a:buFontTx/>
              <a:buNone/>
            </a:pPr>
            <a:endParaRPr lang="en-US" altLang="zh-CN" b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E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id    {</a:t>
            </a:r>
            <a:r>
              <a:rPr lang="en-US" altLang="zh-CN" b="1" i="1" dirty="0">
                <a:solidFill>
                  <a:srgbClr val="0000FF"/>
                </a:solidFill>
              </a:rPr>
              <a:t>p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lookup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id.</a:t>
            </a:r>
            <a:r>
              <a:rPr lang="en-US" altLang="zh-CN" b="1" i="1" dirty="0" err="1">
                <a:solidFill>
                  <a:srgbClr val="0000FF"/>
                </a:solidFill>
              </a:rPr>
              <a:t>lexeme</a:t>
            </a:r>
            <a:r>
              <a:rPr lang="en-US" altLang="zh-CN" b="1" dirty="0">
                <a:solidFill>
                  <a:srgbClr val="0000FF"/>
                </a:solidFill>
              </a:rPr>
              <a:t>);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dirty="0"/>
              <a:t>		        if </a:t>
            </a:r>
            <a:r>
              <a:rPr lang="en-US" altLang="zh-CN" b="1" i="1" dirty="0"/>
              <a:t>p </a:t>
            </a:r>
            <a:r>
              <a:rPr lang="en-US" altLang="zh-CN" b="1" dirty="0"/>
              <a:t>!=</a:t>
            </a:r>
            <a:r>
              <a:rPr lang="zh-CN" altLang="en-US" b="1" dirty="0"/>
              <a:t> </a:t>
            </a:r>
            <a:r>
              <a:rPr lang="en-US" altLang="zh-CN" b="1" i="1" dirty="0"/>
              <a:t>nil</a:t>
            </a:r>
            <a:r>
              <a:rPr lang="en-US" altLang="zh-CN" b="1" dirty="0"/>
              <a:t> then 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                      </a:t>
            </a:r>
            <a:r>
              <a:rPr lang="en-US" altLang="zh-CN" b="1" i="1" dirty="0" err="1">
                <a:solidFill>
                  <a:srgbClr val="0000FF"/>
                </a:solidFill>
              </a:rPr>
              <a:t>E</a:t>
            </a:r>
            <a:r>
              <a:rPr lang="en-US" altLang="zh-CN" b="1" dirty="0" err="1">
                <a:solidFill>
                  <a:srgbClr val="0000FF"/>
                </a:solidFill>
              </a:rPr>
              <a:t>.</a:t>
            </a:r>
            <a:r>
              <a:rPr lang="en-US" altLang="zh-CN" b="1" i="1" dirty="0" err="1">
                <a:solidFill>
                  <a:srgbClr val="0000FF"/>
                </a:solidFill>
              </a:rPr>
              <a:t>place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i="1" dirty="0">
                <a:solidFill>
                  <a:srgbClr val="0000FF"/>
                </a:solidFill>
              </a:rPr>
              <a:t>p </a:t>
            </a: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                  </a:t>
            </a:r>
            <a:r>
              <a:rPr lang="en-US" altLang="zh-CN" b="1" dirty="0"/>
              <a:t>else </a:t>
            </a:r>
            <a:r>
              <a:rPr lang="en-US" altLang="zh-CN" b="1" i="1" dirty="0">
                <a:solidFill>
                  <a:srgbClr val="C00000"/>
                </a:solidFill>
              </a:rPr>
              <a:t>error</a:t>
            </a:r>
            <a:r>
              <a:rPr lang="en-US" altLang="zh-CN" b="1" i="1" dirty="0"/>
              <a:t> </a:t>
            </a:r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表达式的中间代码翻译方案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946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14101</TotalTime>
  <Words>1584</Words>
  <Application>Microsoft Office PowerPoint</Application>
  <PresentationFormat>宽屏</PresentationFormat>
  <Paragraphs>296</Paragraphs>
  <Slides>23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宋体</vt:lpstr>
      <vt:lpstr>微软雅黑</vt:lpstr>
      <vt:lpstr>Arial</vt:lpstr>
      <vt:lpstr>Calibri</vt:lpstr>
      <vt:lpstr>Gill Sans MT</vt:lpstr>
      <vt:lpstr>Times New Roman</vt:lpstr>
      <vt:lpstr>Wingdings</vt:lpstr>
      <vt:lpstr>1_Office 主题​​</vt:lpstr>
      <vt:lpstr>PowerPoint 演示文稿</vt:lpstr>
      <vt:lpstr>本节提纲</vt:lpstr>
      <vt:lpstr>中间代码——三地址代码</vt:lpstr>
      <vt:lpstr>中间代码——三地址代码</vt:lpstr>
      <vt:lpstr>中间代码生成</vt:lpstr>
      <vt:lpstr>本节提纲</vt:lpstr>
      <vt:lpstr>表达式的中间代码生成</vt:lpstr>
      <vt:lpstr>表达式的中间代码翻译方案</vt:lpstr>
      <vt:lpstr>表达式的中间代码翻译方案</vt:lpstr>
      <vt:lpstr>举例：表达式翻译</vt:lpstr>
      <vt:lpstr>本节提纲</vt:lpstr>
      <vt:lpstr>switch语句的文法</vt:lpstr>
      <vt:lpstr>switch语句的文法</vt:lpstr>
      <vt:lpstr>switch语句的翻译</vt:lpstr>
      <vt:lpstr>switch语句的翻译</vt:lpstr>
      <vt:lpstr>switch语句的翻译</vt:lpstr>
      <vt:lpstr>本节提纲</vt:lpstr>
      <vt:lpstr>过程调用的翻译</vt:lpstr>
      <vt:lpstr>过程调用的翻译</vt:lpstr>
      <vt:lpstr>过程调用的翻译方案</vt:lpstr>
      <vt:lpstr>过程调用的翻译方案</vt:lpstr>
      <vt:lpstr>过程调用的翻译方案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Cheng Li</cp:lastModifiedBy>
  <cp:revision>1326</cp:revision>
  <cp:lastPrinted>2018-07-10T14:59:54Z</cp:lastPrinted>
  <dcterms:created xsi:type="dcterms:W3CDTF">2013-05-07T11:05:13Z</dcterms:created>
  <dcterms:modified xsi:type="dcterms:W3CDTF">2025-03-27T01:39:20Z</dcterms:modified>
</cp:coreProperties>
</file>