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1"/>
  </p:notesMasterIdLst>
  <p:handoutMasterIdLst>
    <p:handoutMasterId r:id="rId42"/>
  </p:handoutMasterIdLst>
  <p:sldIdLst>
    <p:sldId id="483" r:id="rId2"/>
    <p:sldId id="463" r:id="rId3"/>
    <p:sldId id="464" r:id="rId4"/>
    <p:sldId id="495" r:id="rId5"/>
    <p:sldId id="465" r:id="rId6"/>
    <p:sldId id="466" r:id="rId7"/>
    <p:sldId id="467" r:id="rId8"/>
    <p:sldId id="468" r:id="rId9"/>
    <p:sldId id="496" r:id="rId10"/>
    <p:sldId id="469" r:id="rId11"/>
    <p:sldId id="470" r:id="rId12"/>
    <p:sldId id="471" r:id="rId13"/>
    <p:sldId id="472" r:id="rId14"/>
    <p:sldId id="497" r:id="rId15"/>
    <p:sldId id="473" r:id="rId16"/>
    <p:sldId id="474" r:id="rId17"/>
    <p:sldId id="498" r:id="rId18"/>
    <p:sldId id="475" r:id="rId19"/>
    <p:sldId id="499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5965" r:id="rId28"/>
    <p:sldId id="484" r:id="rId29"/>
    <p:sldId id="485" r:id="rId30"/>
    <p:sldId id="486" r:id="rId31"/>
    <p:sldId id="487" r:id="rId32"/>
    <p:sldId id="488" r:id="rId33"/>
    <p:sldId id="489" r:id="rId34"/>
    <p:sldId id="490" r:id="rId35"/>
    <p:sldId id="491" r:id="rId36"/>
    <p:sldId id="492" r:id="rId37"/>
    <p:sldId id="493" r:id="rId38"/>
    <p:sldId id="494" r:id="rId39"/>
    <p:sldId id="5964" r:id="rId40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32" autoAdjust="0"/>
    <p:restoredTop sz="89163" autoAdjust="0"/>
  </p:normalViewPr>
  <p:slideViewPr>
    <p:cSldViewPr snapToGrid="0" showGuides="1">
      <p:cViewPr varScale="1">
        <p:scale>
          <a:sx n="97" d="100"/>
          <a:sy n="97" d="100"/>
        </p:scale>
        <p:origin x="966" y="78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32A7050D-F4F6-45C9-B697-E00415D049E2}"/>
    <pc:docChg chg="modSld">
      <pc:chgData name="Cheng Li" userId="993c76cd61c8fb8c" providerId="LiveId" clId="{32A7050D-F4F6-45C9-B697-E00415D049E2}" dt="2025-03-27T01:40:13.451" v="17" actId="20577"/>
      <pc:docMkLst>
        <pc:docMk/>
      </pc:docMkLst>
      <pc:sldChg chg="modSp mod">
        <pc:chgData name="Cheng Li" userId="993c76cd61c8fb8c" providerId="LiveId" clId="{32A7050D-F4F6-45C9-B697-E00415D049E2}" dt="2025-03-27T01:40:00.030" v="8" actId="20577"/>
        <pc:sldMkLst>
          <pc:docMk/>
          <pc:sldMk cId="82017535" sldId="483"/>
        </pc:sldMkLst>
        <pc:spChg chg="mod">
          <ac:chgData name="Cheng Li" userId="993c76cd61c8fb8c" providerId="LiveId" clId="{32A7050D-F4F6-45C9-B697-E00415D049E2}" dt="2025-03-27T01:39:52.488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32A7050D-F4F6-45C9-B697-E00415D049E2}" dt="2025-03-27T01:40:00.030" v="8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32A7050D-F4F6-45C9-B697-E00415D049E2}" dt="2025-03-27T01:40:13.451" v="17" actId="20577"/>
        <pc:sldMkLst>
          <pc:docMk/>
          <pc:sldMk cId="1218619173" sldId="5964"/>
        </pc:sldMkLst>
        <pc:spChg chg="mod">
          <ac:chgData name="Cheng Li" userId="993c76cd61c8fb8c" providerId="LiveId" clId="{32A7050D-F4F6-45C9-B697-E00415D049E2}" dt="2025-03-27T01:40:05.607" v="9"/>
          <ac:spMkLst>
            <pc:docMk/>
            <pc:sldMk cId="1218619173" sldId="5964"/>
            <ac:spMk id="5" creationId="{627B8996-59F5-4D20-9D42-7546CDAC1725}"/>
          </ac:spMkLst>
        </pc:spChg>
        <pc:spChg chg="mod">
          <ac:chgData name="Cheng Li" userId="993c76cd61c8fb8c" providerId="LiveId" clId="{32A7050D-F4F6-45C9-B697-E00415D049E2}" dt="2025-03-27T01:40:13.451" v="17" actId="20577"/>
          <ac:spMkLst>
            <pc:docMk/>
            <pc:sldMk cId="1218619173" sldId="596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58F33B-11E6-4DF7-9BAE-2D6307305C63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 强制跳转很重要，为啥？</a:t>
            </a:r>
          </a:p>
        </p:txBody>
      </p:sp>
    </p:spTree>
    <p:extLst>
      <p:ext uri="{BB962C8B-B14F-4D97-AF65-F5344CB8AC3E}">
        <p14:creationId xmlns:p14="http://schemas.microsoft.com/office/powerpoint/2010/main" val="279405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7BF11A-A371-4251-A397-8D33E3E3D552}" type="slidenum">
              <a:rPr lang="zh-CN" altLang="en-US" sz="1200"/>
              <a:pPr/>
              <a:t>15</a:t>
            </a:fld>
            <a:endParaRPr lang="en-US" altLang="zh-CN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3911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87BF11A-A371-4251-A397-8D33E3E3D552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8243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550F3F-BD2F-4E78-9DF0-12F883629D0B}" type="slidenum">
              <a:rPr lang="zh-CN" altLang="en-US" sz="1200"/>
              <a:pPr/>
              <a:t>18</a:t>
            </a:fld>
            <a:endParaRPr lang="en-US" altLang="zh-CN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1149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FACDE6E-EB0B-4AF5-A3C7-A207A795D962}" type="slidenum">
              <a:rPr lang="zh-CN" altLang="en-US" sz="1200"/>
              <a:pPr/>
              <a:t>20</a:t>
            </a:fld>
            <a:endParaRPr lang="en-US" altLang="zh-CN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35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5105E2-95B7-4E37-A508-22C3A412FA4D}" type="slidenum">
              <a:rPr lang="zh-CN" altLang="en-US" sz="1200"/>
              <a:pPr/>
              <a:t>21</a:t>
            </a:fld>
            <a:endParaRPr lang="en-US" altLang="zh-CN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5915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5105E2-95B7-4E37-A508-22C3A412FA4D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or, and</a:t>
            </a:r>
            <a:r>
              <a:rPr lang="zh-CN" altLang="en-US" dirty="0">
                <a:ea typeface="宋体" panose="02010600030101010101" pitchFamily="2" charset="-122"/>
              </a:rPr>
              <a:t>是左结合，</a:t>
            </a:r>
            <a:r>
              <a:rPr lang="en-US" altLang="zh-CN" dirty="0">
                <a:ea typeface="宋体" panose="02010600030101010101" pitchFamily="2" charset="-122"/>
              </a:rPr>
              <a:t>or</a:t>
            </a:r>
            <a:r>
              <a:rPr lang="zh-CN" altLang="en-US" baseline="0" dirty="0">
                <a:ea typeface="宋体" panose="02010600030101010101" pitchFamily="2" charset="-122"/>
              </a:rPr>
              <a:t> </a:t>
            </a:r>
            <a:r>
              <a:rPr lang="en-US" altLang="zh-CN" baseline="0" dirty="0">
                <a:ea typeface="宋体" panose="02010600030101010101" pitchFamily="2" charset="-122"/>
              </a:rPr>
              <a:t>&lt; and &lt; not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1011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F2F881-1114-4BFA-9D78-2925EFD0D6A5}" type="slidenum">
              <a:rPr lang="zh-CN" altLang="en-US" sz="1200"/>
              <a:pPr/>
              <a:t>23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9789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F2F881-1114-4BFA-9D78-2925EFD0D6A5}" type="slidenum">
              <a:rPr lang="zh-CN" altLang="en-US" sz="1200"/>
              <a:pPr/>
              <a:t>25</a:t>
            </a:fld>
            <a:endParaRPr lang="en-US" altLang="zh-CN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80408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5A72776-42A6-4B25-A665-B0761E36F652}" type="slidenum">
              <a:rPr lang="zh-CN" altLang="en-US" sz="1200"/>
              <a:pPr/>
              <a:t>26</a:t>
            </a:fld>
            <a:endParaRPr lang="en-US" altLang="zh-CN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415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E04239D-0530-4E3C-A2FC-1493C51924B1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7274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0A0302-4C3C-488F-900C-D5ECC85CE327}" type="slidenum">
              <a:rPr lang="zh-CN" altLang="en-US" sz="1200"/>
              <a:pPr/>
              <a:t>27</a:t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1375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0A0302-4C3C-488F-900C-D5ECC85CE327}" type="slidenum">
              <a:rPr lang="zh-CN" altLang="en-US" sz="1200"/>
              <a:pPr/>
              <a:t>28</a:t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550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0A0302-4C3C-488F-900C-D5ECC85CE327}" type="slidenum">
              <a:rPr lang="zh-CN" altLang="en-US" sz="1200"/>
              <a:pPr/>
              <a:t>29</a:t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182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0CB2D5-B352-4B8A-95D1-3E89CBDF28D5}" type="slidenum">
              <a:rPr lang="zh-CN" altLang="en-US" sz="1200"/>
              <a:pPr/>
              <a:t>30</a:t>
            </a:fld>
            <a:endParaRPr lang="en-US" altLang="zh-CN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858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0CB2D5-B352-4B8A-95D1-3E89CBDF28D5}" type="slidenum">
              <a:rPr lang="zh-CN" altLang="en-US" sz="1200"/>
              <a:pPr/>
              <a:t>31</a:t>
            </a:fld>
            <a:endParaRPr lang="en-US" altLang="zh-CN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3354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15928C-53B1-4A8F-99EA-208A746FCE40}" type="slidenum">
              <a:rPr lang="zh-CN" altLang="en-US" sz="1200"/>
              <a:pPr/>
              <a:t>32</a:t>
            </a:fld>
            <a:endParaRPr lang="en-US" altLang="zh-CN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5854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15928C-53B1-4A8F-99EA-208A746FCE40}" type="slidenum">
              <a:rPr lang="zh-CN" altLang="en-US" sz="1200"/>
              <a:pPr/>
              <a:t>33</a:t>
            </a:fld>
            <a:endParaRPr lang="en-US" altLang="zh-CN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8868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C0CB2D5-B352-4B8A-95D1-3E89CBDF28D5}" type="slidenum">
              <a:rPr lang="zh-CN" altLang="en-US" sz="1200"/>
              <a:pPr/>
              <a:t>34</a:t>
            </a:fld>
            <a:endParaRPr lang="en-US" altLang="zh-CN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1784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0A0302-4C3C-488F-900C-D5ECC85CE327}" type="slidenum">
              <a:rPr lang="zh-CN" altLang="en-US" sz="1200"/>
              <a:pPr/>
              <a:t>35</a:t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84007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0A0302-4C3C-488F-900C-D5ECC85CE327}" type="slidenum">
              <a:rPr lang="zh-CN" altLang="en-US" sz="1200"/>
              <a:pPr/>
              <a:t>36</a:t>
            </a:fld>
            <a:endParaRPr lang="en-US" altLang="zh-CN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522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723D54-3215-458F-8552-8368F5F6E111}" type="slidenum">
              <a:rPr lang="zh-CN" altLang="en-US" sz="1200"/>
              <a:pPr/>
              <a:t>5</a:t>
            </a:fld>
            <a:endParaRPr lang="en-US" altLang="zh-CN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0257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15928C-53B1-4A8F-99EA-208A746FCE40}" type="slidenum">
              <a:rPr lang="zh-CN" altLang="en-US" sz="1200"/>
              <a:pPr/>
              <a:t>37</a:t>
            </a:fld>
            <a:endParaRPr lang="en-US" altLang="zh-CN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0862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723D54-3215-458F-8552-8368F5F6E111}" type="slidenum">
              <a:rPr lang="zh-CN" altLang="en-US" sz="1200"/>
              <a:pPr/>
              <a:t>6</a:t>
            </a:fld>
            <a:endParaRPr lang="en-US" altLang="zh-CN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219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723D54-3215-458F-8552-8368F5F6E111}" type="slidenum">
              <a:rPr lang="zh-CN" altLang="en-US" sz="1200"/>
              <a:pPr/>
              <a:t>7</a:t>
            </a:fld>
            <a:endParaRPr lang="en-US" altLang="zh-CN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3235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723D54-3215-458F-8552-8368F5F6E111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59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58F33B-11E6-4DF7-9BAE-2D6307305C63}" type="slidenum">
              <a:rPr lang="zh-CN" altLang="en-US" sz="1200"/>
              <a:pPr/>
              <a:t>10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if</a:t>
            </a:r>
            <a:r>
              <a:rPr lang="zh-CN" altLang="en-US" dirty="0">
                <a:ea typeface="宋体" panose="02010600030101010101" pitchFamily="2" charset="-122"/>
              </a:rPr>
              <a:t>有什么区别呢？</a:t>
            </a:r>
            <a:r>
              <a:rPr lang="en-US" altLang="zh-CN" dirty="0">
                <a:ea typeface="宋体" panose="02010600030101010101" pitchFamily="2" charset="-122"/>
              </a:rPr>
              <a:t>else path</a:t>
            </a:r>
            <a:r>
              <a:rPr lang="zh-CN" altLang="en-US" dirty="0">
                <a:ea typeface="宋体" panose="02010600030101010101" pitchFamily="2" charset="-122"/>
              </a:rPr>
              <a:t>有了</a:t>
            </a:r>
            <a:r>
              <a:rPr lang="en-US" altLang="zh-CN" dirty="0">
                <a:ea typeface="宋体" panose="02010600030101010101" pitchFamily="2" charset="-122"/>
              </a:rPr>
              <a:t>S2</a:t>
            </a:r>
            <a:r>
              <a:rPr lang="zh-CN" altLang="en-US" dirty="0">
                <a:ea typeface="宋体" panose="02010600030101010101" pitchFamily="2" charset="-122"/>
              </a:rPr>
              <a:t>，引入复杂性，</a:t>
            </a:r>
            <a:r>
              <a:rPr lang="en-US" altLang="zh-CN" dirty="0">
                <a:ea typeface="宋体" panose="02010600030101010101" pitchFamily="2" charset="-122"/>
              </a:rPr>
              <a:t>S2</a:t>
            </a:r>
            <a:r>
              <a:rPr lang="zh-CN" altLang="en-US" dirty="0">
                <a:ea typeface="宋体" panose="02010600030101010101" pitchFamily="2" charset="-122"/>
              </a:rPr>
              <a:t>有多少条代码不知道，但是也简化了对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的翻译，因为</a:t>
            </a:r>
            <a:r>
              <a:rPr lang="en-US" altLang="zh-CN" dirty="0">
                <a:ea typeface="宋体" panose="02010600030101010101" pitchFamily="2" charset="-122"/>
              </a:rPr>
              <a:t>B</a:t>
            </a:r>
            <a:r>
              <a:rPr lang="zh-CN" altLang="en-US" dirty="0">
                <a:ea typeface="宋体" panose="02010600030101010101" pitchFamily="2" charset="-122"/>
              </a:rPr>
              <a:t>为假的时候知道了定位</a:t>
            </a:r>
          </a:p>
        </p:txBody>
      </p:sp>
    </p:spTree>
    <p:extLst>
      <p:ext uri="{BB962C8B-B14F-4D97-AF65-F5344CB8AC3E}">
        <p14:creationId xmlns:p14="http://schemas.microsoft.com/office/powerpoint/2010/main" val="389374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58F33B-11E6-4DF7-9BAE-2D6307305C63}" type="slidenum">
              <a:rPr lang="zh-CN" altLang="en-US" sz="1200"/>
              <a:pPr/>
              <a:t>11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8411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958F33B-11E6-4DF7-9BAE-2D6307305C63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just"/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2635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34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27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450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351953" y="2164527"/>
            <a:ext cx="11488081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中间代码生成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Part2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：控制流与布尔表达式翻译</a:t>
            </a: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zh-CN" altLang="en-US" b="1" dirty="0"/>
              <a:t>考虑</a:t>
            </a:r>
            <a:r>
              <a:rPr lang="zh-CN" altLang="en-US" dirty="0"/>
              <a:t>带有</a:t>
            </a:r>
            <a:r>
              <a:rPr lang="en-US" altLang="zh-CN" b="1" dirty="0"/>
              <a:t>else</a:t>
            </a:r>
            <a:r>
              <a:rPr lang="zh-CN" altLang="en-US" b="1" dirty="0"/>
              <a:t>的语句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if</a:t>
            </a:r>
            <a:r>
              <a:rPr lang="en-US" altLang="zh-CN" b="1" i="1" dirty="0">
                <a:solidFill>
                  <a:srgbClr val="C00000"/>
                </a:solidFill>
              </a:rPr>
              <a:t> B </a:t>
            </a:r>
            <a:r>
              <a:rPr lang="en-US" altLang="zh-CN" b="1" dirty="0">
                <a:solidFill>
                  <a:srgbClr val="C00000"/>
                </a:solidFill>
              </a:rPr>
              <a:t>then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else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zh-CN" altLang="en-US" sz="2600" dirty="0">
                <a:solidFill>
                  <a:schemeClr val="bg1"/>
                </a:solidFill>
              </a:rPr>
              <a:t>语义动作：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true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newLabel</a:t>
            </a:r>
            <a:r>
              <a:rPr lang="en-US" altLang="zh-CN" sz="2600" dirty="0">
                <a:solidFill>
                  <a:schemeClr val="bg1"/>
                </a:solidFill>
              </a:rPr>
              <a:t>();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false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newLabel</a:t>
            </a:r>
            <a:r>
              <a:rPr lang="en-US" altLang="zh-CN" sz="2600" dirty="0">
                <a:solidFill>
                  <a:schemeClr val="bg1"/>
                </a:solidFill>
              </a:rPr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1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2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true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1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     	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(‘</a:t>
            </a:r>
            <a:r>
              <a:rPr lang="en-US" altLang="zh-CN" sz="2600" dirty="0" err="1">
                <a:solidFill>
                  <a:schemeClr val="bg1"/>
                </a:solidFill>
              </a:rPr>
              <a:t>goto</a:t>
            </a:r>
            <a:r>
              <a:rPr lang="en-US" altLang="zh-CN" sz="2600" dirty="0">
                <a:solidFill>
                  <a:schemeClr val="bg1"/>
                </a:solidFill>
              </a:rPr>
              <a:t>’,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) ||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false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2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code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5060" name="Group 40"/>
          <p:cNvGrpSpPr>
            <a:grpSpLocks/>
          </p:cNvGrpSpPr>
          <p:nvPr/>
        </p:nvGrpSpPr>
        <p:grpSpPr bwMode="auto">
          <a:xfrm>
            <a:off x="6096000" y="1148137"/>
            <a:ext cx="4267200" cy="2954337"/>
            <a:chOff x="2835" y="1162"/>
            <a:chExt cx="2688" cy="1861"/>
          </a:xfrm>
        </p:grpSpPr>
        <p:sp>
          <p:nvSpPr>
            <p:cNvPr id="45061" name="Line 20"/>
            <p:cNvSpPr>
              <a:spLocks noChangeShapeType="1"/>
            </p:cNvSpPr>
            <p:nvPr/>
          </p:nvSpPr>
          <p:spPr bwMode="auto">
            <a:xfrm flipH="1">
              <a:off x="3615" y="1321"/>
              <a:ext cx="0" cy="1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Line 21"/>
            <p:cNvSpPr>
              <a:spLocks noChangeShapeType="1"/>
            </p:cNvSpPr>
            <p:nvPr/>
          </p:nvSpPr>
          <p:spPr bwMode="auto">
            <a:xfrm>
              <a:off x="3615" y="131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22"/>
            <p:cNvSpPr>
              <a:spLocks noChangeShapeType="1"/>
            </p:cNvSpPr>
            <p:nvPr/>
          </p:nvSpPr>
          <p:spPr bwMode="auto">
            <a:xfrm flipH="1">
              <a:off x="4495" y="1321"/>
              <a:ext cx="0" cy="1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23"/>
            <p:cNvSpPr>
              <a:spLocks noChangeShapeType="1"/>
            </p:cNvSpPr>
            <p:nvPr/>
          </p:nvSpPr>
          <p:spPr bwMode="auto">
            <a:xfrm>
              <a:off x="3615" y="1711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24"/>
            <p:cNvSpPr>
              <a:spLocks noChangeShapeType="1"/>
            </p:cNvSpPr>
            <p:nvPr/>
          </p:nvSpPr>
          <p:spPr bwMode="auto">
            <a:xfrm>
              <a:off x="3626" y="2076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25"/>
            <p:cNvSpPr>
              <a:spLocks noChangeArrowheads="1"/>
            </p:cNvSpPr>
            <p:nvPr/>
          </p:nvSpPr>
          <p:spPr bwMode="auto">
            <a:xfrm>
              <a:off x="3699" y="1357"/>
              <a:ext cx="6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/>
                <a:t>B</a:t>
              </a:r>
              <a:r>
                <a:rPr lang="en-US" altLang="zh-CN" sz="2400" dirty="0" err="1"/>
                <a:t>.</a:t>
              </a:r>
              <a:r>
                <a:rPr lang="en-US" altLang="zh-CN" sz="2400" i="1" dirty="0" err="1"/>
                <a:t>code</a:t>
              </a:r>
              <a:endParaRPr lang="en-US" altLang="zh-CN" sz="2400" i="1" dirty="0"/>
            </a:p>
          </p:txBody>
        </p:sp>
        <p:sp>
          <p:nvSpPr>
            <p:cNvPr id="45067" name="Rectangle 26"/>
            <p:cNvSpPr>
              <a:spLocks noChangeArrowheads="1"/>
            </p:cNvSpPr>
            <p:nvPr/>
          </p:nvSpPr>
          <p:spPr bwMode="auto">
            <a:xfrm>
              <a:off x="3651" y="1732"/>
              <a:ext cx="76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68" name="Rectangle 27"/>
            <p:cNvSpPr>
              <a:spLocks noChangeArrowheads="1"/>
            </p:cNvSpPr>
            <p:nvPr/>
          </p:nvSpPr>
          <p:spPr bwMode="auto">
            <a:xfrm>
              <a:off x="2931" y="1564"/>
              <a:ext cx="7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69" name="Rectangle 28"/>
            <p:cNvSpPr>
              <a:spLocks noChangeArrowheads="1"/>
            </p:cNvSpPr>
            <p:nvPr/>
          </p:nvSpPr>
          <p:spPr bwMode="auto">
            <a:xfrm>
              <a:off x="3742" y="252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5070" name="Rectangle 29"/>
            <p:cNvSpPr>
              <a:spLocks noChangeArrowheads="1"/>
            </p:cNvSpPr>
            <p:nvPr/>
          </p:nvSpPr>
          <p:spPr bwMode="auto">
            <a:xfrm>
              <a:off x="4476" y="1162"/>
              <a:ext cx="9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5071" name="Rectangle 30"/>
            <p:cNvSpPr>
              <a:spLocks noChangeArrowheads="1"/>
            </p:cNvSpPr>
            <p:nvPr/>
          </p:nvSpPr>
          <p:spPr bwMode="auto">
            <a:xfrm>
              <a:off x="4463" y="1404"/>
              <a:ext cx="10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5072" name="Rectangle 31"/>
            <p:cNvSpPr>
              <a:spLocks noChangeArrowheads="1"/>
            </p:cNvSpPr>
            <p:nvPr/>
          </p:nvSpPr>
          <p:spPr bwMode="auto">
            <a:xfrm>
              <a:off x="2835" y="2170"/>
              <a:ext cx="8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false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73" name="Line 32"/>
            <p:cNvSpPr>
              <a:spLocks noChangeShapeType="1"/>
            </p:cNvSpPr>
            <p:nvPr/>
          </p:nvSpPr>
          <p:spPr bwMode="auto">
            <a:xfrm>
              <a:off x="4413" y="1674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33"/>
            <p:cNvSpPr>
              <a:spLocks noChangeShapeType="1"/>
            </p:cNvSpPr>
            <p:nvPr/>
          </p:nvSpPr>
          <p:spPr bwMode="auto">
            <a:xfrm>
              <a:off x="4434" y="1428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34"/>
            <p:cNvSpPr>
              <a:spLocks noChangeShapeType="1"/>
            </p:cNvSpPr>
            <p:nvPr/>
          </p:nvSpPr>
          <p:spPr bwMode="auto">
            <a:xfrm>
              <a:off x="3624" y="2282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35"/>
            <p:cNvSpPr>
              <a:spLocks noChangeShapeType="1"/>
            </p:cNvSpPr>
            <p:nvPr/>
          </p:nvSpPr>
          <p:spPr bwMode="auto">
            <a:xfrm>
              <a:off x="3626" y="262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36"/>
            <p:cNvSpPr>
              <a:spLocks noChangeArrowheads="1"/>
            </p:cNvSpPr>
            <p:nvPr/>
          </p:nvSpPr>
          <p:spPr bwMode="auto">
            <a:xfrm>
              <a:off x="3555" y="2017"/>
              <a:ext cx="107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dirty="0"/>
                <a:t> </a:t>
              </a:r>
              <a:r>
                <a:rPr lang="en-US" altLang="zh-CN" sz="2000" dirty="0" err="1"/>
                <a:t>goto</a:t>
              </a:r>
              <a:r>
                <a:rPr lang="en-US" altLang="zh-CN" sz="2000" dirty="0"/>
                <a:t> 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next</a:t>
              </a:r>
              <a:endParaRPr lang="en-US" altLang="zh-CN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45078" name="Rectangle 37"/>
            <p:cNvSpPr>
              <a:spLocks noChangeArrowheads="1"/>
            </p:cNvSpPr>
            <p:nvPr/>
          </p:nvSpPr>
          <p:spPr bwMode="auto">
            <a:xfrm>
              <a:off x="3696" y="2296"/>
              <a:ext cx="7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79" name="Rectangle 38"/>
            <p:cNvSpPr>
              <a:spLocks noChangeArrowheads="1"/>
            </p:cNvSpPr>
            <p:nvPr/>
          </p:nvSpPr>
          <p:spPr bwMode="auto">
            <a:xfrm>
              <a:off x="3267" y="2737"/>
              <a:ext cx="14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b) if-then-else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1270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zh-CN" altLang="en-US" b="1" dirty="0"/>
              <a:t>考虑</a:t>
            </a:r>
            <a:r>
              <a:rPr lang="zh-CN" altLang="en-US" dirty="0"/>
              <a:t>带有</a:t>
            </a:r>
            <a:r>
              <a:rPr lang="en-US" altLang="zh-CN" b="1" dirty="0"/>
              <a:t>else</a:t>
            </a:r>
            <a:r>
              <a:rPr lang="zh-CN" altLang="en-US" b="1" dirty="0"/>
              <a:t>的语句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if</a:t>
            </a:r>
            <a:r>
              <a:rPr lang="en-US" altLang="zh-CN" b="1" i="1" dirty="0">
                <a:solidFill>
                  <a:srgbClr val="C00000"/>
                </a:solidFill>
              </a:rPr>
              <a:t> B </a:t>
            </a:r>
            <a:r>
              <a:rPr lang="en-US" altLang="zh-CN" b="1" dirty="0">
                <a:solidFill>
                  <a:srgbClr val="C00000"/>
                </a:solidFill>
              </a:rPr>
              <a:t>then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else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语义规则：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rgbClr val="FF0000"/>
                </a:solidFill>
              </a:rPr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1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2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true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1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     	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(‘</a:t>
            </a:r>
            <a:r>
              <a:rPr lang="en-US" altLang="zh-CN" sz="2600" dirty="0" err="1">
                <a:solidFill>
                  <a:schemeClr val="bg1"/>
                </a:solidFill>
              </a:rPr>
              <a:t>goto</a:t>
            </a:r>
            <a:r>
              <a:rPr lang="en-US" altLang="zh-CN" sz="2600" dirty="0">
                <a:solidFill>
                  <a:schemeClr val="bg1"/>
                </a:solidFill>
              </a:rPr>
              <a:t>’,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) ||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false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2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code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5060" name="Group 40"/>
          <p:cNvGrpSpPr>
            <a:grpSpLocks/>
          </p:cNvGrpSpPr>
          <p:nvPr/>
        </p:nvGrpSpPr>
        <p:grpSpPr bwMode="auto">
          <a:xfrm>
            <a:off x="6096000" y="1148137"/>
            <a:ext cx="4267200" cy="2954337"/>
            <a:chOff x="2835" y="1162"/>
            <a:chExt cx="2688" cy="1861"/>
          </a:xfrm>
        </p:grpSpPr>
        <p:sp>
          <p:nvSpPr>
            <p:cNvPr id="45061" name="Line 20"/>
            <p:cNvSpPr>
              <a:spLocks noChangeShapeType="1"/>
            </p:cNvSpPr>
            <p:nvPr/>
          </p:nvSpPr>
          <p:spPr bwMode="auto">
            <a:xfrm flipH="1">
              <a:off x="3615" y="1321"/>
              <a:ext cx="0" cy="1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Line 21"/>
            <p:cNvSpPr>
              <a:spLocks noChangeShapeType="1"/>
            </p:cNvSpPr>
            <p:nvPr/>
          </p:nvSpPr>
          <p:spPr bwMode="auto">
            <a:xfrm>
              <a:off x="3615" y="131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22"/>
            <p:cNvSpPr>
              <a:spLocks noChangeShapeType="1"/>
            </p:cNvSpPr>
            <p:nvPr/>
          </p:nvSpPr>
          <p:spPr bwMode="auto">
            <a:xfrm flipH="1">
              <a:off x="4495" y="1321"/>
              <a:ext cx="0" cy="1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23"/>
            <p:cNvSpPr>
              <a:spLocks noChangeShapeType="1"/>
            </p:cNvSpPr>
            <p:nvPr/>
          </p:nvSpPr>
          <p:spPr bwMode="auto">
            <a:xfrm>
              <a:off x="3615" y="1711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24"/>
            <p:cNvSpPr>
              <a:spLocks noChangeShapeType="1"/>
            </p:cNvSpPr>
            <p:nvPr/>
          </p:nvSpPr>
          <p:spPr bwMode="auto">
            <a:xfrm>
              <a:off x="3626" y="2076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25"/>
            <p:cNvSpPr>
              <a:spLocks noChangeArrowheads="1"/>
            </p:cNvSpPr>
            <p:nvPr/>
          </p:nvSpPr>
          <p:spPr bwMode="auto">
            <a:xfrm>
              <a:off x="3699" y="1357"/>
              <a:ext cx="6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/>
                <a:t>B</a:t>
              </a:r>
              <a:r>
                <a:rPr lang="en-US" altLang="zh-CN" sz="2400" dirty="0" err="1"/>
                <a:t>.</a:t>
              </a:r>
              <a:r>
                <a:rPr lang="en-US" altLang="zh-CN" sz="2400" i="1" dirty="0" err="1"/>
                <a:t>code</a:t>
              </a:r>
              <a:endParaRPr lang="en-US" altLang="zh-CN" sz="2400" i="1" dirty="0"/>
            </a:p>
          </p:txBody>
        </p:sp>
        <p:sp>
          <p:nvSpPr>
            <p:cNvPr id="45067" name="Rectangle 26"/>
            <p:cNvSpPr>
              <a:spLocks noChangeArrowheads="1"/>
            </p:cNvSpPr>
            <p:nvPr/>
          </p:nvSpPr>
          <p:spPr bwMode="auto">
            <a:xfrm>
              <a:off x="3651" y="1732"/>
              <a:ext cx="76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68" name="Rectangle 27"/>
            <p:cNvSpPr>
              <a:spLocks noChangeArrowheads="1"/>
            </p:cNvSpPr>
            <p:nvPr/>
          </p:nvSpPr>
          <p:spPr bwMode="auto">
            <a:xfrm>
              <a:off x="2931" y="1564"/>
              <a:ext cx="7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69" name="Rectangle 28"/>
            <p:cNvSpPr>
              <a:spLocks noChangeArrowheads="1"/>
            </p:cNvSpPr>
            <p:nvPr/>
          </p:nvSpPr>
          <p:spPr bwMode="auto">
            <a:xfrm>
              <a:off x="3742" y="252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5070" name="Rectangle 29"/>
            <p:cNvSpPr>
              <a:spLocks noChangeArrowheads="1"/>
            </p:cNvSpPr>
            <p:nvPr/>
          </p:nvSpPr>
          <p:spPr bwMode="auto">
            <a:xfrm>
              <a:off x="4476" y="1162"/>
              <a:ext cx="9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5071" name="Rectangle 30"/>
            <p:cNvSpPr>
              <a:spLocks noChangeArrowheads="1"/>
            </p:cNvSpPr>
            <p:nvPr/>
          </p:nvSpPr>
          <p:spPr bwMode="auto">
            <a:xfrm>
              <a:off x="4463" y="1404"/>
              <a:ext cx="10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5072" name="Rectangle 31"/>
            <p:cNvSpPr>
              <a:spLocks noChangeArrowheads="1"/>
            </p:cNvSpPr>
            <p:nvPr/>
          </p:nvSpPr>
          <p:spPr bwMode="auto">
            <a:xfrm>
              <a:off x="2835" y="2170"/>
              <a:ext cx="8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false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73" name="Line 32"/>
            <p:cNvSpPr>
              <a:spLocks noChangeShapeType="1"/>
            </p:cNvSpPr>
            <p:nvPr/>
          </p:nvSpPr>
          <p:spPr bwMode="auto">
            <a:xfrm>
              <a:off x="4413" y="1674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33"/>
            <p:cNvSpPr>
              <a:spLocks noChangeShapeType="1"/>
            </p:cNvSpPr>
            <p:nvPr/>
          </p:nvSpPr>
          <p:spPr bwMode="auto">
            <a:xfrm>
              <a:off x="4434" y="1428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34"/>
            <p:cNvSpPr>
              <a:spLocks noChangeShapeType="1"/>
            </p:cNvSpPr>
            <p:nvPr/>
          </p:nvSpPr>
          <p:spPr bwMode="auto">
            <a:xfrm>
              <a:off x="3624" y="2282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35"/>
            <p:cNvSpPr>
              <a:spLocks noChangeShapeType="1"/>
            </p:cNvSpPr>
            <p:nvPr/>
          </p:nvSpPr>
          <p:spPr bwMode="auto">
            <a:xfrm>
              <a:off x="3626" y="262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36"/>
            <p:cNvSpPr>
              <a:spLocks noChangeArrowheads="1"/>
            </p:cNvSpPr>
            <p:nvPr/>
          </p:nvSpPr>
          <p:spPr bwMode="auto">
            <a:xfrm>
              <a:off x="3555" y="2017"/>
              <a:ext cx="107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dirty="0"/>
                <a:t> </a:t>
              </a:r>
              <a:r>
                <a:rPr lang="en-US" altLang="zh-CN" sz="2000" dirty="0" err="1"/>
                <a:t>goto</a:t>
              </a:r>
              <a:r>
                <a:rPr lang="en-US" altLang="zh-CN" sz="2000" dirty="0"/>
                <a:t> 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next</a:t>
              </a:r>
              <a:endParaRPr lang="en-US" altLang="zh-CN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45078" name="Rectangle 37"/>
            <p:cNvSpPr>
              <a:spLocks noChangeArrowheads="1"/>
            </p:cNvSpPr>
            <p:nvPr/>
          </p:nvSpPr>
          <p:spPr bwMode="auto">
            <a:xfrm>
              <a:off x="3696" y="2296"/>
              <a:ext cx="7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79" name="Rectangle 38"/>
            <p:cNvSpPr>
              <a:spLocks noChangeArrowheads="1"/>
            </p:cNvSpPr>
            <p:nvPr/>
          </p:nvSpPr>
          <p:spPr bwMode="auto">
            <a:xfrm>
              <a:off x="3267" y="2737"/>
              <a:ext cx="14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b) if-then-else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896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zh-CN" altLang="en-US" b="1" dirty="0"/>
              <a:t>考虑</a:t>
            </a:r>
            <a:r>
              <a:rPr lang="zh-CN" altLang="en-US" dirty="0"/>
              <a:t>带有</a:t>
            </a:r>
            <a:r>
              <a:rPr lang="en-US" altLang="zh-CN" b="1" dirty="0"/>
              <a:t>else</a:t>
            </a:r>
            <a:r>
              <a:rPr lang="zh-CN" altLang="en-US" b="1" dirty="0"/>
              <a:t>的语句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if</a:t>
            </a:r>
            <a:r>
              <a:rPr lang="en-US" altLang="zh-CN" b="1" i="1" dirty="0">
                <a:solidFill>
                  <a:srgbClr val="C00000"/>
                </a:solidFill>
              </a:rPr>
              <a:t> B </a:t>
            </a:r>
            <a:r>
              <a:rPr lang="en-US" altLang="zh-CN" b="1" dirty="0">
                <a:solidFill>
                  <a:srgbClr val="C00000"/>
                </a:solidFill>
              </a:rPr>
              <a:t>then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else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语义规则：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rgbClr val="FF0000"/>
                </a:solidFill>
              </a:rPr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2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true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1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        	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(‘</a:t>
            </a:r>
            <a:r>
              <a:rPr lang="en-US" altLang="zh-CN" sz="2600" dirty="0" err="1">
                <a:solidFill>
                  <a:schemeClr val="bg1"/>
                </a:solidFill>
              </a:rPr>
              <a:t>goto</a:t>
            </a:r>
            <a:r>
              <a:rPr lang="en-US" altLang="zh-CN" sz="2600" dirty="0">
                <a:solidFill>
                  <a:schemeClr val="bg1"/>
                </a:solidFill>
              </a:rPr>
              <a:t>’,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) ||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false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2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code</a:t>
            </a:r>
            <a:endParaRPr lang="en-US" altLang="zh-CN" sz="2600" dirty="0">
              <a:solidFill>
                <a:schemeClr val="bg1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5060" name="Group 40"/>
          <p:cNvGrpSpPr>
            <a:grpSpLocks/>
          </p:cNvGrpSpPr>
          <p:nvPr/>
        </p:nvGrpSpPr>
        <p:grpSpPr bwMode="auto">
          <a:xfrm>
            <a:off x="6096000" y="1148137"/>
            <a:ext cx="4267200" cy="2954337"/>
            <a:chOff x="2835" y="1162"/>
            <a:chExt cx="2688" cy="1861"/>
          </a:xfrm>
        </p:grpSpPr>
        <p:sp>
          <p:nvSpPr>
            <p:cNvPr id="45061" name="Line 20"/>
            <p:cNvSpPr>
              <a:spLocks noChangeShapeType="1"/>
            </p:cNvSpPr>
            <p:nvPr/>
          </p:nvSpPr>
          <p:spPr bwMode="auto">
            <a:xfrm flipH="1">
              <a:off x="3615" y="1321"/>
              <a:ext cx="0" cy="1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Line 21"/>
            <p:cNvSpPr>
              <a:spLocks noChangeShapeType="1"/>
            </p:cNvSpPr>
            <p:nvPr/>
          </p:nvSpPr>
          <p:spPr bwMode="auto">
            <a:xfrm>
              <a:off x="3615" y="131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22"/>
            <p:cNvSpPr>
              <a:spLocks noChangeShapeType="1"/>
            </p:cNvSpPr>
            <p:nvPr/>
          </p:nvSpPr>
          <p:spPr bwMode="auto">
            <a:xfrm flipH="1">
              <a:off x="4495" y="1321"/>
              <a:ext cx="0" cy="1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23"/>
            <p:cNvSpPr>
              <a:spLocks noChangeShapeType="1"/>
            </p:cNvSpPr>
            <p:nvPr/>
          </p:nvSpPr>
          <p:spPr bwMode="auto">
            <a:xfrm>
              <a:off x="3615" y="1711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24"/>
            <p:cNvSpPr>
              <a:spLocks noChangeShapeType="1"/>
            </p:cNvSpPr>
            <p:nvPr/>
          </p:nvSpPr>
          <p:spPr bwMode="auto">
            <a:xfrm>
              <a:off x="3626" y="2076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25"/>
            <p:cNvSpPr>
              <a:spLocks noChangeArrowheads="1"/>
            </p:cNvSpPr>
            <p:nvPr/>
          </p:nvSpPr>
          <p:spPr bwMode="auto">
            <a:xfrm>
              <a:off x="3699" y="1357"/>
              <a:ext cx="6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/>
                <a:t>B</a:t>
              </a:r>
              <a:r>
                <a:rPr lang="en-US" altLang="zh-CN" sz="2400" dirty="0" err="1"/>
                <a:t>.</a:t>
              </a:r>
              <a:r>
                <a:rPr lang="en-US" altLang="zh-CN" sz="2400" i="1" dirty="0" err="1"/>
                <a:t>code</a:t>
              </a:r>
              <a:endParaRPr lang="en-US" altLang="zh-CN" sz="2400" i="1" dirty="0"/>
            </a:p>
          </p:txBody>
        </p:sp>
        <p:sp>
          <p:nvSpPr>
            <p:cNvPr id="45067" name="Rectangle 26"/>
            <p:cNvSpPr>
              <a:spLocks noChangeArrowheads="1"/>
            </p:cNvSpPr>
            <p:nvPr/>
          </p:nvSpPr>
          <p:spPr bwMode="auto">
            <a:xfrm>
              <a:off x="3651" y="1732"/>
              <a:ext cx="76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68" name="Rectangle 27"/>
            <p:cNvSpPr>
              <a:spLocks noChangeArrowheads="1"/>
            </p:cNvSpPr>
            <p:nvPr/>
          </p:nvSpPr>
          <p:spPr bwMode="auto">
            <a:xfrm>
              <a:off x="2931" y="1564"/>
              <a:ext cx="7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69" name="Rectangle 28"/>
            <p:cNvSpPr>
              <a:spLocks noChangeArrowheads="1"/>
            </p:cNvSpPr>
            <p:nvPr/>
          </p:nvSpPr>
          <p:spPr bwMode="auto">
            <a:xfrm>
              <a:off x="3742" y="252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5070" name="Rectangle 29"/>
            <p:cNvSpPr>
              <a:spLocks noChangeArrowheads="1"/>
            </p:cNvSpPr>
            <p:nvPr/>
          </p:nvSpPr>
          <p:spPr bwMode="auto">
            <a:xfrm>
              <a:off x="4476" y="1162"/>
              <a:ext cx="9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5071" name="Rectangle 30"/>
            <p:cNvSpPr>
              <a:spLocks noChangeArrowheads="1"/>
            </p:cNvSpPr>
            <p:nvPr/>
          </p:nvSpPr>
          <p:spPr bwMode="auto">
            <a:xfrm>
              <a:off x="4463" y="1404"/>
              <a:ext cx="10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5072" name="Rectangle 31"/>
            <p:cNvSpPr>
              <a:spLocks noChangeArrowheads="1"/>
            </p:cNvSpPr>
            <p:nvPr/>
          </p:nvSpPr>
          <p:spPr bwMode="auto">
            <a:xfrm>
              <a:off x="2835" y="2170"/>
              <a:ext cx="8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false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73" name="Line 32"/>
            <p:cNvSpPr>
              <a:spLocks noChangeShapeType="1"/>
            </p:cNvSpPr>
            <p:nvPr/>
          </p:nvSpPr>
          <p:spPr bwMode="auto">
            <a:xfrm>
              <a:off x="4413" y="1674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33"/>
            <p:cNvSpPr>
              <a:spLocks noChangeShapeType="1"/>
            </p:cNvSpPr>
            <p:nvPr/>
          </p:nvSpPr>
          <p:spPr bwMode="auto">
            <a:xfrm>
              <a:off x="4434" y="1428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34"/>
            <p:cNvSpPr>
              <a:spLocks noChangeShapeType="1"/>
            </p:cNvSpPr>
            <p:nvPr/>
          </p:nvSpPr>
          <p:spPr bwMode="auto">
            <a:xfrm>
              <a:off x="3624" y="2282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35"/>
            <p:cNvSpPr>
              <a:spLocks noChangeShapeType="1"/>
            </p:cNvSpPr>
            <p:nvPr/>
          </p:nvSpPr>
          <p:spPr bwMode="auto">
            <a:xfrm>
              <a:off x="3626" y="262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36"/>
            <p:cNvSpPr>
              <a:spLocks noChangeArrowheads="1"/>
            </p:cNvSpPr>
            <p:nvPr/>
          </p:nvSpPr>
          <p:spPr bwMode="auto">
            <a:xfrm>
              <a:off x="3555" y="2017"/>
              <a:ext cx="107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dirty="0"/>
                <a:t> </a:t>
              </a:r>
              <a:r>
                <a:rPr lang="en-US" altLang="zh-CN" sz="2000" dirty="0" err="1"/>
                <a:t>goto</a:t>
              </a:r>
              <a:r>
                <a:rPr lang="en-US" altLang="zh-CN" sz="2000" dirty="0"/>
                <a:t> 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next</a:t>
              </a:r>
              <a:endParaRPr lang="en-US" altLang="zh-CN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45078" name="Rectangle 37"/>
            <p:cNvSpPr>
              <a:spLocks noChangeArrowheads="1"/>
            </p:cNvSpPr>
            <p:nvPr/>
          </p:nvSpPr>
          <p:spPr bwMode="auto">
            <a:xfrm>
              <a:off x="3696" y="2296"/>
              <a:ext cx="7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79" name="Rectangle 38"/>
            <p:cNvSpPr>
              <a:spLocks noChangeArrowheads="1"/>
            </p:cNvSpPr>
            <p:nvPr/>
          </p:nvSpPr>
          <p:spPr bwMode="auto">
            <a:xfrm>
              <a:off x="3267" y="2737"/>
              <a:ext cx="14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b) if-then-else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44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zh-CN" altLang="en-US" b="1" dirty="0"/>
              <a:t>考虑</a:t>
            </a:r>
            <a:r>
              <a:rPr lang="zh-CN" altLang="en-US" dirty="0"/>
              <a:t>带有</a:t>
            </a:r>
            <a:r>
              <a:rPr lang="en-US" altLang="zh-CN" b="1" dirty="0"/>
              <a:t>else</a:t>
            </a:r>
            <a:r>
              <a:rPr lang="zh-CN" altLang="en-US" b="1" dirty="0"/>
              <a:t>的语句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if</a:t>
            </a:r>
            <a:r>
              <a:rPr lang="en-US" altLang="zh-CN" b="1" i="1" dirty="0">
                <a:solidFill>
                  <a:srgbClr val="C00000"/>
                </a:solidFill>
              </a:rPr>
              <a:t> B </a:t>
            </a:r>
            <a:r>
              <a:rPr lang="en-US" altLang="zh-CN" b="1" dirty="0">
                <a:solidFill>
                  <a:srgbClr val="C00000"/>
                </a:solidFill>
              </a:rPr>
              <a:t>then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else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语义规则：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rgbClr val="FF0000"/>
                </a:solidFill>
              </a:rPr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2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B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||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, ‘:’) ||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code</a:t>
            </a:r>
            <a:r>
              <a:rPr lang="en-US" altLang="zh-CN" sz="2600" dirty="0"/>
              <a:t> ||</a:t>
            </a:r>
          </a:p>
          <a:p>
            <a:pPr algn="just">
              <a:buFontTx/>
              <a:buNone/>
            </a:pPr>
            <a:r>
              <a:rPr lang="en-US" altLang="zh-CN" sz="2600" dirty="0"/>
              <a:t>         	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(‘</a:t>
            </a:r>
            <a:r>
              <a:rPr lang="en-US" altLang="zh-CN" sz="2600" dirty="0" err="1"/>
              <a:t>goto</a:t>
            </a:r>
            <a:r>
              <a:rPr lang="en-US" altLang="zh-CN" sz="2600" dirty="0"/>
              <a:t>’,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) ||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, ‘:’) ||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2</a:t>
            </a:r>
            <a:r>
              <a:rPr lang="en-US" altLang="zh-CN" sz="2600" dirty="0"/>
              <a:t>.</a:t>
            </a:r>
            <a:r>
              <a:rPr lang="en-US" altLang="zh-CN" sz="2600" i="1" dirty="0"/>
              <a:t>code</a:t>
            </a:r>
            <a:endParaRPr lang="en-US" altLang="zh-CN" sz="26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grpSp>
        <p:nvGrpSpPr>
          <p:cNvPr id="45060" name="Group 40"/>
          <p:cNvGrpSpPr>
            <a:grpSpLocks/>
          </p:cNvGrpSpPr>
          <p:nvPr/>
        </p:nvGrpSpPr>
        <p:grpSpPr bwMode="auto">
          <a:xfrm>
            <a:off x="6096000" y="1148137"/>
            <a:ext cx="4267200" cy="2954337"/>
            <a:chOff x="2835" y="1162"/>
            <a:chExt cx="2688" cy="1861"/>
          </a:xfrm>
        </p:grpSpPr>
        <p:sp>
          <p:nvSpPr>
            <p:cNvPr id="45061" name="Line 20"/>
            <p:cNvSpPr>
              <a:spLocks noChangeShapeType="1"/>
            </p:cNvSpPr>
            <p:nvPr/>
          </p:nvSpPr>
          <p:spPr bwMode="auto">
            <a:xfrm flipH="1">
              <a:off x="3615" y="1321"/>
              <a:ext cx="0" cy="14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2" name="Line 21"/>
            <p:cNvSpPr>
              <a:spLocks noChangeShapeType="1"/>
            </p:cNvSpPr>
            <p:nvPr/>
          </p:nvSpPr>
          <p:spPr bwMode="auto">
            <a:xfrm>
              <a:off x="3615" y="131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3" name="Line 22"/>
            <p:cNvSpPr>
              <a:spLocks noChangeShapeType="1"/>
            </p:cNvSpPr>
            <p:nvPr/>
          </p:nvSpPr>
          <p:spPr bwMode="auto">
            <a:xfrm flipH="1">
              <a:off x="4495" y="1321"/>
              <a:ext cx="0" cy="1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4" name="Line 23"/>
            <p:cNvSpPr>
              <a:spLocks noChangeShapeType="1"/>
            </p:cNvSpPr>
            <p:nvPr/>
          </p:nvSpPr>
          <p:spPr bwMode="auto">
            <a:xfrm>
              <a:off x="3615" y="1711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Line 24"/>
            <p:cNvSpPr>
              <a:spLocks noChangeShapeType="1"/>
            </p:cNvSpPr>
            <p:nvPr/>
          </p:nvSpPr>
          <p:spPr bwMode="auto">
            <a:xfrm>
              <a:off x="3626" y="2076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6" name="Rectangle 25"/>
            <p:cNvSpPr>
              <a:spLocks noChangeArrowheads="1"/>
            </p:cNvSpPr>
            <p:nvPr/>
          </p:nvSpPr>
          <p:spPr bwMode="auto">
            <a:xfrm>
              <a:off x="3699" y="1357"/>
              <a:ext cx="6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/>
                <a:t>B</a:t>
              </a:r>
              <a:r>
                <a:rPr lang="en-US" altLang="zh-CN" sz="2400" dirty="0" err="1"/>
                <a:t>.</a:t>
              </a:r>
              <a:r>
                <a:rPr lang="en-US" altLang="zh-CN" sz="2400" i="1" dirty="0" err="1"/>
                <a:t>code</a:t>
              </a:r>
              <a:endParaRPr lang="en-US" altLang="zh-CN" sz="2400" i="1" dirty="0"/>
            </a:p>
          </p:txBody>
        </p:sp>
        <p:sp>
          <p:nvSpPr>
            <p:cNvPr id="45067" name="Rectangle 26"/>
            <p:cNvSpPr>
              <a:spLocks noChangeArrowheads="1"/>
            </p:cNvSpPr>
            <p:nvPr/>
          </p:nvSpPr>
          <p:spPr bwMode="auto">
            <a:xfrm>
              <a:off x="3651" y="1732"/>
              <a:ext cx="76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68" name="Rectangle 27"/>
            <p:cNvSpPr>
              <a:spLocks noChangeArrowheads="1"/>
            </p:cNvSpPr>
            <p:nvPr/>
          </p:nvSpPr>
          <p:spPr bwMode="auto">
            <a:xfrm>
              <a:off x="2931" y="1564"/>
              <a:ext cx="75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69" name="Rectangle 28"/>
            <p:cNvSpPr>
              <a:spLocks noChangeArrowheads="1"/>
            </p:cNvSpPr>
            <p:nvPr/>
          </p:nvSpPr>
          <p:spPr bwMode="auto">
            <a:xfrm>
              <a:off x="3742" y="252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5070" name="Rectangle 29"/>
            <p:cNvSpPr>
              <a:spLocks noChangeArrowheads="1"/>
            </p:cNvSpPr>
            <p:nvPr/>
          </p:nvSpPr>
          <p:spPr bwMode="auto">
            <a:xfrm>
              <a:off x="4476" y="1162"/>
              <a:ext cx="99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5071" name="Rectangle 30"/>
            <p:cNvSpPr>
              <a:spLocks noChangeArrowheads="1"/>
            </p:cNvSpPr>
            <p:nvPr/>
          </p:nvSpPr>
          <p:spPr bwMode="auto">
            <a:xfrm>
              <a:off x="4463" y="1404"/>
              <a:ext cx="10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5072" name="Rectangle 31"/>
            <p:cNvSpPr>
              <a:spLocks noChangeArrowheads="1"/>
            </p:cNvSpPr>
            <p:nvPr/>
          </p:nvSpPr>
          <p:spPr bwMode="auto">
            <a:xfrm>
              <a:off x="2835" y="2170"/>
              <a:ext cx="8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false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5073" name="Line 32"/>
            <p:cNvSpPr>
              <a:spLocks noChangeShapeType="1"/>
            </p:cNvSpPr>
            <p:nvPr/>
          </p:nvSpPr>
          <p:spPr bwMode="auto">
            <a:xfrm>
              <a:off x="4413" y="1674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4" name="Line 33"/>
            <p:cNvSpPr>
              <a:spLocks noChangeShapeType="1"/>
            </p:cNvSpPr>
            <p:nvPr/>
          </p:nvSpPr>
          <p:spPr bwMode="auto">
            <a:xfrm>
              <a:off x="4434" y="1428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5" name="Line 34"/>
            <p:cNvSpPr>
              <a:spLocks noChangeShapeType="1"/>
            </p:cNvSpPr>
            <p:nvPr/>
          </p:nvSpPr>
          <p:spPr bwMode="auto">
            <a:xfrm>
              <a:off x="3624" y="2282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6" name="Line 35"/>
            <p:cNvSpPr>
              <a:spLocks noChangeShapeType="1"/>
            </p:cNvSpPr>
            <p:nvPr/>
          </p:nvSpPr>
          <p:spPr bwMode="auto">
            <a:xfrm>
              <a:off x="3626" y="262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Rectangle 36"/>
            <p:cNvSpPr>
              <a:spLocks noChangeArrowheads="1"/>
            </p:cNvSpPr>
            <p:nvPr/>
          </p:nvSpPr>
          <p:spPr bwMode="auto">
            <a:xfrm>
              <a:off x="3555" y="2017"/>
              <a:ext cx="1075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dirty="0"/>
                <a:t> </a:t>
              </a:r>
              <a:r>
                <a:rPr lang="en-US" altLang="zh-CN" sz="2000" dirty="0" err="1"/>
                <a:t>goto</a:t>
              </a:r>
              <a:r>
                <a:rPr lang="en-US" altLang="zh-CN" sz="2000" dirty="0"/>
                <a:t> 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next</a:t>
              </a:r>
              <a:endParaRPr lang="en-US" altLang="zh-CN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45078" name="Rectangle 37"/>
            <p:cNvSpPr>
              <a:spLocks noChangeArrowheads="1"/>
            </p:cNvSpPr>
            <p:nvPr/>
          </p:nvSpPr>
          <p:spPr bwMode="auto">
            <a:xfrm>
              <a:off x="3696" y="2296"/>
              <a:ext cx="71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5079" name="Rectangle 38"/>
            <p:cNvSpPr>
              <a:spLocks noChangeArrowheads="1"/>
            </p:cNvSpPr>
            <p:nvPr/>
          </p:nvSpPr>
          <p:spPr bwMode="auto">
            <a:xfrm>
              <a:off x="3267" y="2737"/>
              <a:ext cx="144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b) if-then-else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047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控制流语句文法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简单控制流语句的翻译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if, if-then-else, </a:t>
            </a:r>
            <a:r>
              <a:rPr lang="en-US" altLang="zh-CN" dirty="0"/>
              <a:t>while, </a:t>
            </a:r>
            <a:r>
              <a:rPr lang="zh-CN" altLang="en-US" dirty="0"/>
              <a:t>顺序语句</a:t>
            </a:r>
            <a:endParaRPr lang="en-US" altLang="zh-CN" dirty="0"/>
          </a:p>
          <a:p>
            <a:r>
              <a:rPr lang="zh-CN" altLang="en-US" dirty="0"/>
              <a:t>布尔表达式的翻译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7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/>
              <a:t>引入开始标号</a:t>
            </a:r>
            <a:r>
              <a:rPr lang="en-US" altLang="zh-CN" i="1" dirty="0" err="1">
                <a:solidFill>
                  <a:srgbClr val="FF0000"/>
                </a:solidFill>
              </a:rPr>
              <a:t>S.begin</a:t>
            </a:r>
            <a:r>
              <a:rPr lang="en-US" altLang="zh-CN" dirty="0"/>
              <a:t>,</a:t>
            </a:r>
            <a:r>
              <a:rPr lang="zh-CN" altLang="en-US" dirty="0"/>
              <a:t>作为循环的跳转目标 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while</a:t>
            </a:r>
            <a:r>
              <a:rPr lang="en-US" altLang="zh-CN" b="1" i="1" dirty="0">
                <a:solidFill>
                  <a:srgbClr val="C00000"/>
                </a:solidFill>
              </a:rPr>
              <a:t> B</a:t>
            </a:r>
            <a:r>
              <a:rPr lang="en-US" altLang="zh-CN" b="1" dirty="0">
                <a:solidFill>
                  <a:srgbClr val="C00000"/>
                </a:solidFill>
              </a:rPr>
              <a:t> do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>
                <a:solidFill>
                  <a:schemeClr val="bg1"/>
                </a:solidFill>
              </a:rPr>
              <a:t>语义规则：</a:t>
            </a:r>
            <a:endParaRPr lang="en-US" altLang="zh-CN" sz="2600" dirty="0">
              <a:solidFill>
                <a:schemeClr val="bg1"/>
              </a:solidFill>
            </a:endParaRPr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begin</a:t>
            </a:r>
            <a:r>
              <a:rPr lang="en-US" altLang="zh-CN" sz="2600" i="1" dirty="0">
                <a:solidFill>
                  <a:schemeClr val="bg1"/>
                </a:solidFill>
              </a:rPr>
              <a:t> </a:t>
            </a:r>
            <a:r>
              <a:rPr lang="en-US" altLang="zh-CN" sz="2600" dirty="0">
                <a:solidFill>
                  <a:schemeClr val="bg1"/>
                </a:solidFill>
              </a:rPr>
              <a:t>= </a:t>
            </a:r>
            <a:r>
              <a:rPr lang="en-US" altLang="zh-CN" sz="2600" i="1" dirty="0" err="1">
                <a:solidFill>
                  <a:schemeClr val="bg1"/>
                </a:solidFill>
              </a:rPr>
              <a:t>newLabel</a:t>
            </a:r>
            <a:r>
              <a:rPr lang="en-US" altLang="zh-CN" sz="2600" dirty="0">
                <a:solidFill>
                  <a:schemeClr val="bg1"/>
                </a:solidFill>
              </a:rPr>
              <a:t>();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true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newLabel</a:t>
            </a:r>
            <a:r>
              <a:rPr lang="en-US" altLang="zh-CN" sz="2600" dirty="0">
                <a:solidFill>
                  <a:schemeClr val="bg1"/>
                </a:solidFill>
              </a:rPr>
              <a:t>();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false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1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next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begin</a:t>
            </a:r>
            <a:r>
              <a:rPr lang="en-US" altLang="zh-CN" sz="2600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=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begin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</a:t>
            </a:r>
          </a:p>
          <a:p>
            <a:pPr algn="just">
              <a:buFontTx/>
              <a:buNone/>
            </a:pPr>
            <a:r>
              <a:rPr lang="en-US" altLang="zh-CN" sz="2600" dirty="0">
                <a:solidFill>
                  <a:schemeClr val="bg1"/>
                </a:solidFill>
              </a:rPr>
              <a:t>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</a:t>
            </a:r>
            <a:r>
              <a:rPr lang="en-US" altLang="zh-CN" sz="2600" i="1" dirty="0" err="1">
                <a:solidFill>
                  <a:schemeClr val="bg1"/>
                </a:solidFill>
              </a:rPr>
              <a:t>B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true</a:t>
            </a:r>
            <a:r>
              <a:rPr lang="en-US" altLang="zh-CN" sz="2600" dirty="0">
                <a:solidFill>
                  <a:schemeClr val="bg1"/>
                </a:solidFill>
              </a:rPr>
              <a:t>, ‘:’) || </a:t>
            </a:r>
            <a:r>
              <a:rPr lang="en-US" altLang="zh-CN" sz="2600" i="1" dirty="0">
                <a:solidFill>
                  <a:schemeClr val="bg1"/>
                </a:solidFill>
              </a:rPr>
              <a:t>S</a:t>
            </a:r>
            <a:r>
              <a:rPr lang="en-US" altLang="zh-CN" sz="2600" baseline="-30000" dirty="0">
                <a:solidFill>
                  <a:schemeClr val="bg1"/>
                </a:solidFill>
              </a:rPr>
              <a:t>1</a:t>
            </a:r>
            <a:r>
              <a:rPr lang="en-US" altLang="zh-CN" sz="2600" dirty="0">
                <a:solidFill>
                  <a:schemeClr val="bg1"/>
                </a:solidFill>
              </a:rPr>
              <a:t>.</a:t>
            </a:r>
            <a:r>
              <a:rPr lang="en-US" altLang="zh-CN" sz="2600" i="1" dirty="0">
                <a:solidFill>
                  <a:schemeClr val="bg1"/>
                </a:solidFill>
              </a:rPr>
              <a:t>code</a:t>
            </a:r>
            <a:r>
              <a:rPr lang="en-US" altLang="zh-CN" sz="2600" dirty="0">
                <a:solidFill>
                  <a:schemeClr val="bg1"/>
                </a:solidFill>
              </a:rPr>
              <a:t> || </a:t>
            </a:r>
            <a:r>
              <a:rPr lang="en-US" altLang="zh-CN" sz="2600" i="1" dirty="0">
                <a:solidFill>
                  <a:schemeClr val="bg1"/>
                </a:solidFill>
              </a:rPr>
              <a:t>gen</a:t>
            </a:r>
            <a:r>
              <a:rPr lang="en-US" altLang="zh-CN" sz="2600" dirty="0">
                <a:solidFill>
                  <a:schemeClr val="bg1"/>
                </a:solidFill>
              </a:rPr>
              <a:t>(‘</a:t>
            </a:r>
            <a:r>
              <a:rPr lang="en-US" altLang="zh-CN" sz="2600" dirty="0" err="1">
                <a:solidFill>
                  <a:schemeClr val="bg1"/>
                </a:solidFill>
              </a:rPr>
              <a:t>goto</a:t>
            </a:r>
            <a:r>
              <a:rPr lang="en-US" altLang="zh-CN" sz="2600" dirty="0">
                <a:solidFill>
                  <a:schemeClr val="bg1"/>
                </a:solidFill>
              </a:rPr>
              <a:t>’, </a:t>
            </a:r>
            <a:r>
              <a:rPr lang="en-US" altLang="zh-CN" sz="2600" i="1" dirty="0" err="1">
                <a:solidFill>
                  <a:schemeClr val="bg1"/>
                </a:solidFill>
              </a:rPr>
              <a:t>S</a:t>
            </a:r>
            <a:r>
              <a:rPr lang="en-US" altLang="zh-CN" sz="2600" dirty="0" err="1">
                <a:solidFill>
                  <a:schemeClr val="bg1"/>
                </a:solidFill>
              </a:rPr>
              <a:t>.</a:t>
            </a:r>
            <a:r>
              <a:rPr lang="en-US" altLang="zh-CN" sz="2600" i="1" dirty="0" err="1">
                <a:solidFill>
                  <a:schemeClr val="bg1"/>
                </a:solidFill>
              </a:rPr>
              <a:t>begin</a:t>
            </a:r>
            <a:r>
              <a:rPr lang="en-US" altLang="zh-CN" sz="2600" dirty="0">
                <a:solidFill>
                  <a:schemeClr val="bg1"/>
                </a:solidFill>
              </a:rPr>
              <a:t>) 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while</a:t>
            </a:r>
            <a:r>
              <a:rPr lang="zh-CN" altLang="en-US" sz="3200" dirty="0"/>
              <a:t>语句中间代码生成</a:t>
            </a:r>
            <a:r>
              <a:rPr lang="en-US" altLang="zh-CN" sz="3200" dirty="0"/>
              <a:t>SDD</a:t>
            </a:r>
            <a:r>
              <a:rPr lang="zh-CN" altLang="en-US" sz="3200" dirty="0"/>
              <a:t> 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46084" name="Group 24"/>
          <p:cNvGrpSpPr>
            <a:grpSpLocks/>
          </p:cNvGrpSpPr>
          <p:nvPr/>
        </p:nvGrpSpPr>
        <p:grpSpPr bwMode="auto">
          <a:xfrm>
            <a:off x="6024564" y="1916114"/>
            <a:ext cx="4338637" cy="2357437"/>
            <a:chOff x="99" y="2592"/>
            <a:chExt cx="2733" cy="1485"/>
          </a:xfrm>
        </p:grpSpPr>
        <p:sp>
          <p:nvSpPr>
            <p:cNvPr id="46085" name="Line 25"/>
            <p:cNvSpPr>
              <a:spLocks noChangeShapeType="1"/>
            </p:cNvSpPr>
            <p:nvPr/>
          </p:nvSpPr>
          <p:spPr bwMode="auto">
            <a:xfrm flipH="1">
              <a:off x="857" y="2751"/>
              <a:ext cx="0" cy="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26"/>
            <p:cNvSpPr>
              <a:spLocks noChangeShapeType="1"/>
            </p:cNvSpPr>
            <p:nvPr/>
          </p:nvSpPr>
          <p:spPr bwMode="auto">
            <a:xfrm>
              <a:off x="857" y="2749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27"/>
            <p:cNvSpPr>
              <a:spLocks noChangeShapeType="1"/>
            </p:cNvSpPr>
            <p:nvPr/>
          </p:nvSpPr>
          <p:spPr bwMode="auto">
            <a:xfrm>
              <a:off x="1738" y="2751"/>
              <a:ext cx="0" cy="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28"/>
            <p:cNvSpPr>
              <a:spLocks noChangeShapeType="1"/>
            </p:cNvSpPr>
            <p:nvPr/>
          </p:nvSpPr>
          <p:spPr bwMode="auto">
            <a:xfrm>
              <a:off x="857" y="3141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868" y="3507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Rectangle 30"/>
            <p:cNvSpPr>
              <a:spLocks noChangeArrowheads="1"/>
            </p:cNvSpPr>
            <p:nvPr/>
          </p:nvSpPr>
          <p:spPr bwMode="auto">
            <a:xfrm>
              <a:off x="912" y="2787"/>
              <a:ext cx="70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6091" name="Rectangle 31"/>
            <p:cNvSpPr>
              <a:spLocks noChangeArrowheads="1"/>
            </p:cNvSpPr>
            <p:nvPr/>
          </p:nvSpPr>
          <p:spPr bwMode="auto">
            <a:xfrm>
              <a:off x="912" y="3162"/>
              <a:ext cx="76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6092" name="Rectangle 32"/>
            <p:cNvSpPr>
              <a:spLocks noChangeArrowheads="1"/>
            </p:cNvSpPr>
            <p:nvPr/>
          </p:nvSpPr>
          <p:spPr bwMode="auto">
            <a:xfrm>
              <a:off x="192" y="2994"/>
              <a:ext cx="7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r>
                <a:rPr lang="en-US" altLang="zh-CN" sz="2400"/>
                <a:t>:</a:t>
              </a:r>
            </a:p>
          </p:txBody>
        </p:sp>
        <p:sp>
          <p:nvSpPr>
            <p:cNvPr id="46093" name="Rectangle 33"/>
            <p:cNvSpPr>
              <a:spLocks noChangeArrowheads="1"/>
            </p:cNvSpPr>
            <p:nvPr/>
          </p:nvSpPr>
          <p:spPr bwMode="auto">
            <a:xfrm>
              <a:off x="980" y="3563"/>
              <a:ext cx="61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6094" name="Rectangle 34"/>
            <p:cNvSpPr>
              <a:spLocks noChangeArrowheads="1"/>
            </p:cNvSpPr>
            <p:nvPr/>
          </p:nvSpPr>
          <p:spPr bwMode="auto">
            <a:xfrm>
              <a:off x="1719" y="2592"/>
              <a:ext cx="106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6095" name="Rectangle 35"/>
            <p:cNvSpPr>
              <a:spLocks noChangeArrowheads="1"/>
            </p:cNvSpPr>
            <p:nvPr/>
          </p:nvSpPr>
          <p:spPr bwMode="auto">
            <a:xfrm>
              <a:off x="1705" y="2834"/>
              <a:ext cx="112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1656" y="3104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37"/>
            <p:cNvSpPr>
              <a:spLocks noChangeShapeType="1"/>
            </p:cNvSpPr>
            <p:nvPr/>
          </p:nvSpPr>
          <p:spPr bwMode="auto">
            <a:xfrm>
              <a:off x="1677" y="2858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38"/>
            <p:cNvSpPr>
              <a:spLocks noChangeShapeType="1"/>
            </p:cNvSpPr>
            <p:nvPr/>
          </p:nvSpPr>
          <p:spPr bwMode="auto">
            <a:xfrm>
              <a:off x="870" y="3713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Rectangle 39"/>
            <p:cNvSpPr>
              <a:spLocks noChangeArrowheads="1"/>
            </p:cNvSpPr>
            <p:nvPr/>
          </p:nvSpPr>
          <p:spPr bwMode="auto">
            <a:xfrm>
              <a:off x="816" y="3456"/>
              <a:ext cx="111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dirty="0" err="1"/>
                <a:t>goto</a:t>
              </a:r>
              <a:r>
                <a:rPr lang="en-US" altLang="zh-CN" sz="2000" dirty="0"/>
                <a:t> 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begin</a:t>
              </a:r>
              <a:endParaRPr lang="en-US" altLang="zh-CN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46100" name="Rectangle 40"/>
            <p:cNvSpPr>
              <a:spLocks noChangeArrowheads="1"/>
            </p:cNvSpPr>
            <p:nvPr/>
          </p:nvSpPr>
          <p:spPr bwMode="auto">
            <a:xfrm>
              <a:off x="99" y="2592"/>
              <a:ext cx="90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begin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6101" name="Rectangle 41"/>
            <p:cNvSpPr>
              <a:spLocks noChangeArrowheads="1"/>
            </p:cNvSpPr>
            <p:nvPr/>
          </p:nvSpPr>
          <p:spPr bwMode="auto">
            <a:xfrm>
              <a:off x="624" y="3792"/>
              <a:ext cx="12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c) while-do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1001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/>
              <a:t>引入开始标号</a:t>
            </a:r>
            <a:r>
              <a:rPr lang="en-US" altLang="zh-CN" i="1" dirty="0" err="1">
                <a:solidFill>
                  <a:srgbClr val="FF0000"/>
                </a:solidFill>
              </a:rPr>
              <a:t>S.begin</a:t>
            </a:r>
            <a:r>
              <a:rPr lang="en-US" altLang="zh-CN" dirty="0"/>
              <a:t>,</a:t>
            </a:r>
            <a:r>
              <a:rPr lang="zh-CN" altLang="en-US" dirty="0"/>
              <a:t>作为循环的跳转目标 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S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while</a:t>
            </a:r>
            <a:r>
              <a:rPr lang="en-US" altLang="zh-CN" b="1" i="1" dirty="0">
                <a:solidFill>
                  <a:srgbClr val="C00000"/>
                </a:solidFill>
              </a:rPr>
              <a:t> B</a:t>
            </a:r>
            <a:r>
              <a:rPr lang="en-US" altLang="zh-CN" b="1" dirty="0">
                <a:solidFill>
                  <a:srgbClr val="C00000"/>
                </a:solidFill>
              </a:rPr>
              <a:t> do</a:t>
            </a:r>
            <a:r>
              <a:rPr lang="en-US" altLang="zh-CN" b="1" i="1" dirty="0">
                <a:solidFill>
                  <a:srgbClr val="C00000"/>
                </a:solidFill>
              </a:rPr>
              <a:t> S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语义规则：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rgbClr val="FF0000"/>
                </a:solidFill>
              </a:rPr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S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begin</a:t>
            </a:r>
            <a:r>
              <a:rPr lang="en-US" altLang="zh-CN" sz="2600" i="1" dirty="0"/>
              <a:t> </a:t>
            </a:r>
            <a:r>
              <a:rPr lang="en-US" altLang="zh-CN" sz="2600" dirty="0"/>
              <a:t>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begin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=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</a:t>
            </a:r>
            <a:r>
              <a:rPr lang="en-US" altLang="zh-CN" sz="2600" i="1" dirty="0" err="1">
                <a:solidFill>
                  <a:srgbClr val="FF0000"/>
                </a:solidFill>
              </a:rPr>
              <a:t>S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begin</a:t>
            </a:r>
            <a:r>
              <a:rPr lang="en-US" altLang="zh-CN" sz="2600" dirty="0"/>
              <a:t>, ‘:’) || </a:t>
            </a:r>
            <a:r>
              <a:rPr lang="en-US" altLang="zh-CN" sz="2600" i="1" dirty="0" err="1"/>
              <a:t>B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||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, ‘:’) ||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code</a:t>
            </a:r>
            <a:r>
              <a:rPr lang="en-US" altLang="zh-CN" sz="2600" dirty="0"/>
              <a:t> ||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(‘</a:t>
            </a:r>
            <a:r>
              <a:rPr lang="en-US" altLang="zh-CN" sz="2600" dirty="0" err="1"/>
              <a:t>goto</a:t>
            </a:r>
            <a:r>
              <a:rPr lang="en-US" altLang="zh-CN" sz="2600" dirty="0"/>
              <a:t>’, </a:t>
            </a:r>
            <a:r>
              <a:rPr lang="en-US" altLang="zh-CN" sz="2600" i="1" dirty="0" err="1">
                <a:solidFill>
                  <a:srgbClr val="FF0000"/>
                </a:solidFill>
              </a:rPr>
              <a:t>S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begin</a:t>
            </a:r>
            <a:r>
              <a:rPr lang="en-US" altLang="zh-CN" sz="2600" dirty="0"/>
              <a:t>)  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while</a:t>
            </a:r>
            <a:r>
              <a:rPr lang="zh-CN" altLang="en-US" sz="3200" dirty="0"/>
              <a:t>语句中间代码生成</a:t>
            </a:r>
            <a:r>
              <a:rPr lang="en-US" altLang="zh-CN" sz="3200" dirty="0"/>
              <a:t>SDD</a:t>
            </a:r>
            <a:r>
              <a:rPr lang="zh-CN" altLang="en-US" sz="3200" dirty="0"/>
              <a:t> </a:t>
            </a:r>
            <a:endParaRPr lang="zh-CN" altLang="en-US" sz="3200" dirty="0">
              <a:latin typeface="宋体" panose="02010600030101010101" pitchFamily="2" charset="-122"/>
            </a:endParaRPr>
          </a:p>
        </p:txBody>
      </p:sp>
      <p:grpSp>
        <p:nvGrpSpPr>
          <p:cNvPr id="46084" name="Group 24"/>
          <p:cNvGrpSpPr>
            <a:grpSpLocks/>
          </p:cNvGrpSpPr>
          <p:nvPr/>
        </p:nvGrpSpPr>
        <p:grpSpPr bwMode="auto">
          <a:xfrm>
            <a:off x="6024564" y="1916114"/>
            <a:ext cx="4338637" cy="2357437"/>
            <a:chOff x="99" y="2592"/>
            <a:chExt cx="2733" cy="1485"/>
          </a:xfrm>
        </p:grpSpPr>
        <p:sp>
          <p:nvSpPr>
            <p:cNvPr id="46085" name="Line 25"/>
            <p:cNvSpPr>
              <a:spLocks noChangeShapeType="1"/>
            </p:cNvSpPr>
            <p:nvPr/>
          </p:nvSpPr>
          <p:spPr bwMode="auto">
            <a:xfrm flipH="1">
              <a:off x="857" y="2751"/>
              <a:ext cx="0" cy="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6" name="Line 26"/>
            <p:cNvSpPr>
              <a:spLocks noChangeShapeType="1"/>
            </p:cNvSpPr>
            <p:nvPr/>
          </p:nvSpPr>
          <p:spPr bwMode="auto">
            <a:xfrm>
              <a:off x="857" y="2749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7" name="Line 27"/>
            <p:cNvSpPr>
              <a:spLocks noChangeShapeType="1"/>
            </p:cNvSpPr>
            <p:nvPr/>
          </p:nvSpPr>
          <p:spPr bwMode="auto">
            <a:xfrm>
              <a:off x="1738" y="2751"/>
              <a:ext cx="0" cy="106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8" name="Line 28"/>
            <p:cNvSpPr>
              <a:spLocks noChangeShapeType="1"/>
            </p:cNvSpPr>
            <p:nvPr/>
          </p:nvSpPr>
          <p:spPr bwMode="auto">
            <a:xfrm>
              <a:off x="857" y="3141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89" name="Line 29"/>
            <p:cNvSpPr>
              <a:spLocks noChangeShapeType="1"/>
            </p:cNvSpPr>
            <p:nvPr/>
          </p:nvSpPr>
          <p:spPr bwMode="auto">
            <a:xfrm>
              <a:off x="868" y="3507"/>
              <a:ext cx="87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0" name="Rectangle 30"/>
            <p:cNvSpPr>
              <a:spLocks noChangeArrowheads="1"/>
            </p:cNvSpPr>
            <p:nvPr/>
          </p:nvSpPr>
          <p:spPr bwMode="auto">
            <a:xfrm>
              <a:off x="912" y="2787"/>
              <a:ext cx="70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6091" name="Rectangle 31"/>
            <p:cNvSpPr>
              <a:spLocks noChangeArrowheads="1"/>
            </p:cNvSpPr>
            <p:nvPr/>
          </p:nvSpPr>
          <p:spPr bwMode="auto">
            <a:xfrm>
              <a:off x="912" y="3162"/>
              <a:ext cx="76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6092" name="Rectangle 32"/>
            <p:cNvSpPr>
              <a:spLocks noChangeArrowheads="1"/>
            </p:cNvSpPr>
            <p:nvPr/>
          </p:nvSpPr>
          <p:spPr bwMode="auto">
            <a:xfrm>
              <a:off x="192" y="2994"/>
              <a:ext cx="73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r>
                <a:rPr lang="en-US" altLang="zh-CN" sz="2400"/>
                <a:t>:</a:t>
              </a:r>
            </a:p>
          </p:txBody>
        </p:sp>
        <p:sp>
          <p:nvSpPr>
            <p:cNvPr id="46093" name="Rectangle 33"/>
            <p:cNvSpPr>
              <a:spLocks noChangeArrowheads="1"/>
            </p:cNvSpPr>
            <p:nvPr/>
          </p:nvSpPr>
          <p:spPr bwMode="auto">
            <a:xfrm>
              <a:off x="980" y="3563"/>
              <a:ext cx="61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6094" name="Rectangle 34"/>
            <p:cNvSpPr>
              <a:spLocks noChangeArrowheads="1"/>
            </p:cNvSpPr>
            <p:nvPr/>
          </p:nvSpPr>
          <p:spPr bwMode="auto">
            <a:xfrm>
              <a:off x="1719" y="2592"/>
              <a:ext cx="106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6095" name="Rectangle 35"/>
            <p:cNvSpPr>
              <a:spLocks noChangeArrowheads="1"/>
            </p:cNvSpPr>
            <p:nvPr/>
          </p:nvSpPr>
          <p:spPr bwMode="auto">
            <a:xfrm>
              <a:off x="1705" y="2834"/>
              <a:ext cx="112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6096" name="Line 36"/>
            <p:cNvSpPr>
              <a:spLocks noChangeShapeType="1"/>
            </p:cNvSpPr>
            <p:nvPr/>
          </p:nvSpPr>
          <p:spPr bwMode="auto">
            <a:xfrm>
              <a:off x="1656" y="3104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7" name="Line 37"/>
            <p:cNvSpPr>
              <a:spLocks noChangeShapeType="1"/>
            </p:cNvSpPr>
            <p:nvPr/>
          </p:nvSpPr>
          <p:spPr bwMode="auto">
            <a:xfrm>
              <a:off x="1677" y="2858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8" name="Line 38"/>
            <p:cNvSpPr>
              <a:spLocks noChangeShapeType="1"/>
            </p:cNvSpPr>
            <p:nvPr/>
          </p:nvSpPr>
          <p:spPr bwMode="auto">
            <a:xfrm>
              <a:off x="870" y="3713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099" name="Rectangle 39"/>
            <p:cNvSpPr>
              <a:spLocks noChangeArrowheads="1"/>
            </p:cNvSpPr>
            <p:nvPr/>
          </p:nvSpPr>
          <p:spPr bwMode="auto">
            <a:xfrm>
              <a:off x="816" y="3456"/>
              <a:ext cx="111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000" dirty="0" err="1"/>
                <a:t>goto</a:t>
              </a:r>
              <a:r>
                <a:rPr lang="en-US" altLang="zh-CN" sz="2000" dirty="0"/>
                <a:t> 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0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000" i="1" dirty="0" err="1">
                  <a:solidFill>
                    <a:srgbClr val="FF0000"/>
                  </a:solidFill>
                </a:rPr>
                <a:t>begin</a:t>
              </a:r>
              <a:endParaRPr lang="en-US" altLang="zh-CN" sz="2000" i="1" dirty="0">
                <a:solidFill>
                  <a:srgbClr val="FF0000"/>
                </a:solidFill>
              </a:endParaRPr>
            </a:p>
          </p:txBody>
        </p:sp>
        <p:sp>
          <p:nvSpPr>
            <p:cNvPr id="46100" name="Rectangle 40"/>
            <p:cNvSpPr>
              <a:spLocks noChangeArrowheads="1"/>
            </p:cNvSpPr>
            <p:nvPr/>
          </p:nvSpPr>
          <p:spPr bwMode="auto">
            <a:xfrm>
              <a:off x="99" y="2592"/>
              <a:ext cx="909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S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begin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6101" name="Rectangle 41"/>
            <p:cNvSpPr>
              <a:spLocks noChangeArrowheads="1"/>
            </p:cNvSpPr>
            <p:nvPr/>
          </p:nvSpPr>
          <p:spPr bwMode="auto">
            <a:xfrm>
              <a:off x="624" y="3792"/>
              <a:ext cx="124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c) while-do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039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控制流语句文法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简单控制流语句的翻译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if, if-then-else, while, </a:t>
            </a:r>
            <a:r>
              <a:rPr lang="zh-CN" altLang="en-US" dirty="0"/>
              <a:t>顺序语句</a:t>
            </a:r>
            <a:endParaRPr lang="en-US" altLang="zh-CN" dirty="0"/>
          </a:p>
          <a:p>
            <a:r>
              <a:rPr lang="zh-CN" altLang="en-US" dirty="0"/>
              <a:t>布尔表达式的翻译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69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dirty="0"/>
              <a:t>为每一语句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1</a:t>
            </a:r>
            <a:r>
              <a:rPr lang="zh-CN" altLang="en-US" dirty="0"/>
              <a:t>引入其后的下一条语句的标号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1</a:t>
            </a:r>
            <a:r>
              <a:rPr lang="en-US" altLang="zh-CN" i="1" dirty="0"/>
              <a:t>.next </a:t>
            </a:r>
          </a:p>
          <a:p>
            <a:pPr algn="just"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; </a:t>
            </a:r>
            <a:r>
              <a:rPr lang="en-US" altLang="zh-CN" b="1" i="1" dirty="0"/>
              <a:t>S</a:t>
            </a:r>
            <a:r>
              <a:rPr lang="en-US" altLang="zh-CN" b="1" baseline="-30000" dirty="0"/>
              <a:t>2</a:t>
            </a:r>
          </a:p>
          <a:p>
            <a:pPr algn="just">
              <a:buFontTx/>
              <a:buNone/>
            </a:pPr>
            <a:endParaRPr lang="en-US" altLang="zh-CN" b="1" baseline="-30000" dirty="0"/>
          </a:p>
          <a:p>
            <a:pPr algn="just">
              <a:buFontTx/>
              <a:buNone/>
            </a:pPr>
            <a:r>
              <a:rPr lang="zh-CN" altLang="en-US" sz="2400" dirty="0"/>
              <a:t>语义规则：</a:t>
            </a:r>
            <a:endParaRPr lang="en-US" altLang="zh-CN" sz="2400" dirty="0"/>
          </a:p>
          <a:p>
            <a:pPr algn="just"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baseline="-30000" dirty="0">
                <a:solidFill>
                  <a:srgbClr val="FF0000"/>
                </a:solidFill>
              </a:rPr>
              <a:t>1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i="1" dirty="0">
                <a:solidFill>
                  <a:srgbClr val="FF0000"/>
                </a:solidFill>
              </a:rPr>
              <a:t>next</a:t>
            </a:r>
            <a:r>
              <a:rPr lang="en-US" altLang="zh-CN" sz="2400" dirty="0"/>
              <a:t> = </a:t>
            </a:r>
            <a:r>
              <a:rPr lang="en-US" altLang="zh-CN" sz="2400" i="1" dirty="0" err="1"/>
              <a:t>newLabel</a:t>
            </a:r>
            <a:r>
              <a:rPr lang="en-US" altLang="zh-CN" sz="2400" dirty="0"/>
              <a:t>(); </a:t>
            </a:r>
            <a:r>
              <a:rPr lang="en-US" altLang="zh-CN" sz="2400" i="1" dirty="0">
                <a:solidFill>
                  <a:srgbClr val="FF0000"/>
                </a:solidFill>
              </a:rPr>
              <a:t>S</a:t>
            </a:r>
            <a:r>
              <a:rPr lang="en-US" altLang="zh-CN" sz="2400" baseline="-30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.</a:t>
            </a:r>
            <a:r>
              <a:rPr lang="en-US" altLang="zh-CN" sz="2400" i="1" dirty="0">
                <a:solidFill>
                  <a:srgbClr val="FF0000"/>
                </a:solidFill>
              </a:rPr>
              <a:t>next</a:t>
            </a:r>
            <a:r>
              <a:rPr lang="en-US" altLang="zh-CN" sz="2400" dirty="0"/>
              <a:t> = </a:t>
            </a:r>
            <a:r>
              <a:rPr lang="en-US" altLang="zh-CN" sz="2400" i="1" dirty="0" err="1"/>
              <a:t>S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next</a:t>
            </a:r>
            <a:r>
              <a:rPr lang="en-US" altLang="zh-CN" sz="2400" dirty="0"/>
              <a:t>; </a:t>
            </a:r>
          </a:p>
          <a:p>
            <a:pPr algn="just">
              <a:buFontTx/>
              <a:buNone/>
            </a:pPr>
            <a:r>
              <a:rPr lang="en-US" altLang="zh-CN" sz="2400" dirty="0"/>
              <a:t> </a:t>
            </a:r>
            <a:r>
              <a:rPr lang="en-US" altLang="zh-CN" sz="2400" i="1" dirty="0" err="1"/>
              <a:t>S</a:t>
            </a:r>
            <a:r>
              <a:rPr lang="en-US" altLang="zh-CN" sz="2400" dirty="0" err="1"/>
              <a:t>.</a:t>
            </a:r>
            <a:r>
              <a:rPr lang="en-US" altLang="zh-CN" sz="2400" i="1" dirty="0" err="1"/>
              <a:t>code</a:t>
            </a:r>
            <a:r>
              <a:rPr lang="en-US" altLang="zh-CN" sz="2400" dirty="0"/>
              <a:t> = </a:t>
            </a:r>
            <a:r>
              <a:rPr lang="en-US" altLang="zh-CN" sz="2400" i="1" dirty="0"/>
              <a:t>S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.</a:t>
            </a:r>
            <a:r>
              <a:rPr lang="en-US" altLang="zh-CN" sz="2400" i="1" dirty="0"/>
              <a:t>code</a:t>
            </a:r>
            <a:r>
              <a:rPr lang="en-US" altLang="zh-CN" sz="2400" dirty="0"/>
              <a:t> || </a:t>
            </a:r>
            <a:r>
              <a:rPr lang="en-US" altLang="zh-CN" sz="2400" i="1" dirty="0"/>
              <a:t>gen</a:t>
            </a:r>
            <a:r>
              <a:rPr lang="en-US" altLang="zh-CN" sz="2400" dirty="0"/>
              <a:t>(</a:t>
            </a:r>
            <a:r>
              <a:rPr lang="en-US" altLang="zh-CN" sz="2400" i="1" dirty="0"/>
              <a:t>S</a:t>
            </a:r>
            <a:r>
              <a:rPr lang="en-US" altLang="zh-CN" sz="2400" baseline="-30000" dirty="0"/>
              <a:t>1</a:t>
            </a:r>
            <a:r>
              <a:rPr lang="en-US" altLang="zh-CN" sz="2400" dirty="0"/>
              <a:t>.</a:t>
            </a:r>
            <a:r>
              <a:rPr lang="en-US" altLang="zh-CN" sz="2400" i="1" dirty="0"/>
              <a:t>next</a:t>
            </a:r>
            <a:r>
              <a:rPr lang="en-US" altLang="zh-CN" sz="2400" dirty="0"/>
              <a:t>, ‘:’) || </a:t>
            </a:r>
            <a:r>
              <a:rPr lang="en-US" altLang="zh-CN" sz="2400" i="1" dirty="0"/>
              <a:t>S</a:t>
            </a:r>
            <a:r>
              <a:rPr lang="en-US" altLang="zh-CN" sz="2400" baseline="-30000" dirty="0"/>
              <a:t>2</a:t>
            </a:r>
            <a:r>
              <a:rPr lang="en-US" altLang="zh-CN" sz="2400" dirty="0"/>
              <a:t>.</a:t>
            </a:r>
            <a:r>
              <a:rPr lang="en-US" altLang="zh-CN" sz="2400" i="1" dirty="0"/>
              <a:t>code</a:t>
            </a:r>
            <a:r>
              <a:rPr lang="en-US" altLang="zh-CN" sz="2400" dirty="0"/>
              <a:t>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顺序结构中间代码生成</a:t>
            </a:r>
            <a:r>
              <a:rPr lang="en-US" altLang="zh-CN" dirty="0"/>
              <a:t>SDD</a:t>
            </a:r>
            <a:endParaRPr lang="en-US" dirty="0"/>
          </a:p>
        </p:txBody>
      </p:sp>
      <p:grpSp>
        <p:nvGrpSpPr>
          <p:cNvPr id="47108" name="Group 33"/>
          <p:cNvGrpSpPr>
            <a:grpSpLocks/>
          </p:cNvGrpSpPr>
          <p:nvPr/>
        </p:nvGrpSpPr>
        <p:grpSpPr bwMode="auto">
          <a:xfrm>
            <a:off x="6343650" y="1936376"/>
            <a:ext cx="2667000" cy="1885950"/>
            <a:chOff x="2496" y="2400"/>
            <a:chExt cx="1680" cy="1188"/>
          </a:xfrm>
        </p:grpSpPr>
        <p:sp>
          <p:nvSpPr>
            <p:cNvPr id="47109" name="Line 23"/>
            <p:cNvSpPr>
              <a:spLocks noChangeShapeType="1"/>
            </p:cNvSpPr>
            <p:nvPr/>
          </p:nvSpPr>
          <p:spPr bwMode="auto">
            <a:xfrm flipH="1">
              <a:off x="3256" y="2401"/>
              <a:ext cx="2" cy="8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0" name="Line 24"/>
            <p:cNvSpPr>
              <a:spLocks noChangeShapeType="1"/>
            </p:cNvSpPr>
            <p:nvPr/>
          </p:nvSpPr>
          <p:spPr bwMode="auto">
            <a:xfrm>
              <a:off x="3259" y="2400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1" name="Line 25"/>
            <p:cNvSpPr>
              <a:spLocks noChangeShapeType="1"/>
            </p:cNvSpPr>
            <p:nvPr/>
          </p:nvSpPr>
          <p:spPr bwMode="auto">
            <a:xfrm flipH="1">
              <a:off x="4138" y="2401"/>
              <a:ext cx="1" cy="8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2" name="Line 26"/>
            <p:cNvSpPr>
              <a:spLocks noChangeShapeType="1"/>
            </p:cNvSpPr>
            <p:nvPr/>
          </p:nvSpPr>
          <p:spPr bwMode="auto">
            <a:xfrm>
              <a:off x="3259" y="2792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Line 27"/>
            <p:cNvSpPr>
              <a:spLocks noChangeShapeType="1"/>
            </p:cNvSpPr>
            <p:nvPr/>
          </p:nvSpPr>
          <p:spPr bwMode="auto">
            <a:xfrm>
              <a:off x="3270" y="3158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14" name="Rectangle 28"/>
            <p:cNvSpPr>
              <a:spLocks noChangeArrowheads="1"/>
            </p:cNvSpPr>
            <p:nvPr/>
          </p:nvSpPr>
          <p:spPr bwMode="auto">
            <a:xfrm>
              <a:off x="3312" y="2438"/>
              <a:ext cx="706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7115" name="Rectangle 29"/>
            <p:cNvSpPr>
              <a:spLocks noChangeArrowheads="1"/>
            </p:cNvSpPr>
            <p:nvPr/>
          </p:nvSpPr>
          <p:spPr bwMode="auto">
            <a:xfrm>
              <a:off x="3312" y="2813"/>
              <a:ext cx="76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2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7116" name="Rectangle 30"/>
            <p:cNvSpPr>
              <a:spLocks noChangeArrowheads="1"/>
            </p:cNvSpPr>
            <p:nvPr/>
          </p:nvSpPr>
          <p:spPr bwMode="auto">
            <a:xfrm>
              <a:off x="2496" y="2645"/>
              <a:ext cx="83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>
                  <a:solidFill>
                    <a:srgbClr val="FF0000"/>
                  </a:solidFill>
                </a:rPr>
                <a:t>S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>
                  <a:solidFill>
                    <a:srgbClr val="FF0000"/>
                  </a:solidFill>
                </a:rPr>
                <a:t>next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7117" name="Rectangle 31"/>
            <p:cNvSpPr>
              <a:spLocks noChangeArrowheads="1"/>
            </p:cNvSpPr>
            <p:nvPr/>
          </p:nvSpPr>
          <p:spPr bwMode="auto">
            <a:xfrm>
              <a:off x="3431" y="3026"/>
              <a:ext cx="618" cy="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7118" name="Rectangle 32"/>
            <p:cNvSpPr>
              <a:spLocks noChangeArrowheads="1"/>
            </p:cNvSpPr>
            <p:nvPr/>
          </p:nvSpPr>
          <p:spPr bwMode="auto">
            <a:xfrm>
              <a:off x="3216" y="3303"/>
              <a:ext cx="96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dirty="0"/>
                <a:t>(</a:t>
              </a:r>
              <a:r>
                <a:rPr lang="en-US" altLang="zh-CN" sz="2400" dirty="0"/>
                <a:t>d) </a:t>
              </a:r>
              <a:r>
                <a:rPr lang="en-US" altLang="zh-CN" sz="2400" i="1" dirty="0"/>
                <a:t>S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; </a:t>
              </a:r>
              <a:r>
                <a:rPr lang="en-US" altLang="zh-CN" sz="2400" i="1" dirty="0"/>
                <a:t>S</a:t>
              </a:r>
              <a:r>
                <a:rPr lang="en-US" altLang="zh-CN" sz="2400" baseline="-25000" dirty="0"/>
                <a:t>2</a:t>
              </a:r>
              <a:endParaRPr lang="en-US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363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控制流语句文法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简单控制流语句的翻译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if, if-then-else, while,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顺序语句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布尔表达式的翻译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4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控制流语句文法</a:t>
            </a:r>
            <a:endParaRPr lang="en-US" altLang="zh-CN" dirty="0"/>
          </a:p>
          <a:p>
            <a:r>
              <a:rPr lang="zh-CN" altLang="en-US" dirty="0"/>
              <a:t>简单控制流语句的翻译</a:t>
            </a:r>
            <a:endParaRPr lang="en-US" altLang="zh-CN" dirty="0"/>
          </a:p>
          <a:p>
            <a:pPr lvl="1"/>
            <a:r>
              <a:rPr lang="en-US" altLang="zh-CN" dirty="0"/>
              <a:t>if, if-then-else, while, </a:t>
            </a:r>
            <a:r>
              <a:rPr lang="zh-CN" altLang="en-US" dirty="0"/>
              <a:t>顺序语句</a:t>
            </a:r>
            <a:endParaRPr lang="en-US" altLang="zh-CN" dirty="0"/>
          </a:p>
          <a:p>
            <a:r>
              <a:rPr lang="zh-CN" altLang="en-US" dirty="0"/>
              <a:t>布尔表达式的翻译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dirty="0"/>
              <a:t>在</a:t>
            </a:r>
            <a:r>
              <a:rPr lang="en-US" altLang="zh-CN" dirty="0"/>
              <a:t>if-else</a:t>
            </a:r>
            <a:r>
              <a:rPr lang="zh-CN" altLang="en-US" dirty="0"/>
              <a:t>以及</a:t>
            </a:r>
            <a:r>
              <a:rPr lang="en-US" altLang="zh-CN" dirty="0"/>
              <a:t>while</a:t>
            </a:r>
            <a:r>
              <a:rPr lang="zh-CN" altLang="en-US" dirty="0"/>
              <a:t>语句翻译中，并未对</a:t>
            </a:r>
            <a:r>
              <a:rPr lang="en-US" altLang="zh-CN" dirty="0" err="1"/>
              <a:t>B.code</a:t>
            </a:r>
            <a:r>
              <a:rPr lang="zh-CN" altLang="en-US" dirty="0"/>
              <a:t>进行展开，现在考虑</a:t>
            </a:r>
            <a:r>
              <a:rPr lang="en-US" altLang="zh-CN" dirty="0" err="1"/>
              <a:t>B.code</a:t>
            </a:r>
            <a:r>
              <a:rPr lang="zh-CN" altLang="en-US" dirty="0"/>
              <a:t>的三地址代码翻译</a:t>
            </a:r>
            <a:endParaRPr lang="en-US" altLang="zh-CN" b="1" dirty="0"/>
          </a:p>
          <a:p>
            <a:pPr algn="just"/>
            <a:r>
              <a:rPr lang="zh-CN" altLang="en-US" b="1" dirty="0"/>
              <a:t>如果</a:t>
            </a:r>
            <a:r>
              <a:rPr lang="en-US" altLang="zh-CN" b="1" i="1" dirty="0"/>
              <a:t>B</a:t>
            </a:r>
            <a:r>
              <a:rPr lang="zh-CN" altLang="en-US" b="1" dirty="0"/>
              <a:t>是</a:t>
            </a:r>
            <a:r>
              <a:rPr lang="en-US" altLang="zh-CN" b="1" i="1" dirty="0"/>
              <a:t>a </a:t>
            </a:r>
            <a:r>
              <a:rPr lang="en-US" altLang="zh-CN" b="1" dirty="0"/>
              <a:t>&lt; </a:t>
            </a:r>
            <a:r>
              <a:rPr lang="en-US" altLang="zh-CN" b="1" i="1" dirty="0"/>
              <a:t>b</a:t>
            </a:r>
            <a:r>
              <a:rPr lang="zh-CN" altLang="en-US" b="1" dirty="0"/>
              <a:t>的形式，</a:t>
            </a:r>
          </a:p>
          <a:p>
            <a:pPr algn="just">
              <a:buFontTx/>
              <a:buNone/>
            </a:pPr>
            <a:r>
              <a:rPr lang="zh-CN" altLang="en-US" b="1" dirty="0"/>
              <a:t>那么翻译生成的三地址码是：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/>
              <a:t>	if </a:t>
            </a:r>
            <a:r>
              <a:rPr lang="en-US" altLang="zh-CN" b="1" i="1" dirty="0"/>
              <a:t>a </a:t>
            </a:r>
            <a:r>
              <a:rPr lang="en-US" altLang="zh-CN" b="1" dirty="0"/>
              <a:t>&lt; </a:t>
            </a:r>
            <a:r>
              <a:rPr lang="en-US" altLang="zh-CN" b="1" i="1" dirty="0"/>
              <a:t>b</a:t>
            </a:r>
            <a:r>
              <a:rPr lang="en-US" altLang="zh-CN" b="1" dirty="0"/>
              <a:t>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	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endParaRPr lang="en-US" altLang="zh-CN" b="1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6732997" y="4189094"/>
            <a:ext cx="2876765" cy="1300035"/>
          </a:xfrm>
          <a:prstGeom prst="wedgeRectCallout">
            <a:avLst>
              <a:gd name="adj1" fmla="val -74544"/>
              <a:gd name="adj2" fmla="val -966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我们把这种翻译称作为“布尔表达式的控制流翻译”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600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布尔表达式有两个基本目的</a:t>
            </a:r>
            <a:endParaRPr lang="zh-CN" altLang="en-US" b="1" dirty="0"/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</a:rPr>
              <a:t>计算逻辑值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2" algn="just"/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例如：作为赋值语句的右值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</a:rPr>
              <a:t>在控制流语句中用作条件表达式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2" algn="just"/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例如：</a:t>
            </a:r>
            <a:r>
              <a:rPr lang="en-US" altLang="zh-CN" i="1" dirty="0">
                <a:solidFill>
                  <a:srgbClr val="C00000"/>
                </a:solidFill>
                <a:cs typeface="Times New Roman" panose="02020603050405020304" pitchFamily="18" charset="0"/>
              </a:rPr>
              <a:t>if(B) then S</a:t>
            </a:r>
            <a:endParaRPr lang="zh-CN" altLang="en-US" b="1" i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zh-CN" altLang="en-US" b="1" dirty="0"/>
              <a:t>本节所用的布尔表达式文法</a:t>
            </a:r>
            <a:endParaRPr lang="zh-CN" altLang="en-US" dirty="0"/>
          </a:p>
          <a:p>
            <a:pPr lvl="1" algn="just">
              <a:buFontTx/>
              <a:buNone/>
            </a:pPr>
            <a:r>
              <a:rPr lang="en-US" altLang="zh-CN" b="1" i="1" dirty="0"/>
              <a:t>B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dirty="0"/>
              <a:t> or </a:t>
            </a:r>
            <a:r>
              <a:rPr lang="en-US" altLang="zh-CN" b="1" i="1" dirty="0"/>
              <a:t>B</a:t>
            </a:r>
            <a:r>
              <a:rPr lang="en-US" altLang="zh-CN" b="1" dirty="0"/>
              <a:t> | </a:t>
            </a:r>
            <a:r>
              <a:rPr lang="en-US" altLang="zh-CN" b="1" i="1" dirty="0"/>
              <a:t>B </a:t>
            </a:r>
            <a:r>
              <a:rPr lang="en-US" altLang="zh-CN" b="1" dirty="0"/>
              <a:t>and </a:t>
            </a:r>
            <a:r>
              <a:rPr lang="en-US" altLang="zh-CN" b="1" i="1" dirty="0"/>
              <a:t>B</a:t>
            </a:r>
            <a:r>
              <a:rPr lang="en-US" altLang="zh-CN" b="1" dirty="0"/>
              <a:t> | not </a:t>
            </a:r>
            <a:r>
              <a:rPr lang="en-US" altLang="zh-CN" b="1" i="1" dirty="0"/>
              <a:t>B</a:t>
            </a:r>
            <a:r>
              <a:rPr lang="en-US" altLang="zh-CN" b="1" dirty="0"/>
              <a:t> | ( </a:t>
            </a:r>
            <a:r>
              <a:rPr lang="en-US" altLang="zh-CN" b="1" i="1" dirty="0"/>
              <a:t>B</a:t>
            </a:r>
            <a:r>
              <a:rPr lang="en-US" altLang="zh-CN" b="1" dirty="0"/>
              <a:t> )</a:t>
            </a:r>
          </a:p>
          <a:p>
            <a:pPr lvl="1" algn="just">
              <a:buFontTx/>
              <a:buNone/>
            </a:pPr>
            <a:r>
              <a:rPr lang="en-US" altLang="zh-CN" b="1" dirty="0"/>
              <a:t>		    | </a:t>
            </a:r>
            <a:r>
              <a:rPr lang="en-US" altLang="zh-CN" b="1" i="1" dirty="0"/>
              <a:t>E</a:t>
            </a:r>
            <a:r>
              <a:rPr lang="en-US" altLang="zh-CN" b="1" dirty="0"/>
              <a:t> </a:t>
            </a:r>
            <a:r>
              <a:rPr lang="en-US" altLang="zh-CN" b="1" dirty="0" err="1"/>
              <a:t>relop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dirty="0"/>
              <a:t> | true | false</a:t>
            </a:r>
            <a:endParaRPr lang="zh-CN" altLang="en-US" b="1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布尔表达式</a:t>
            </a:r>
          </a:p>
        </p:txBody>
      </p:sp>
    </p:spTree>
    <p:extLst>
      <p:ext uri="{BB962C8B-B14F-4D97-AF65-F5344CB8AC3E}">
        <p14:creationId xmlns:p14="http://schemas.microsoft.com/office/powerpoint/2010/main" val="156763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2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2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2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0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布尔表达式有两个基本目的</a:t>
            </a:r>
            <a:endParaRPr lang="zh-CN" altLang="en-US" b="1" dirty="0"/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</a:rPr>
              <a:t>计算逻辑值</a:t>
            </a:r>
            <a:endParaRPr lang="zh-CN" altLang="en-US" b="1" dirty="0"/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</a:rPr>
              <a:t>在控制流语句中用作条件表达式</a:t>
            </a:r>
          </a:p>
          <a:p>
            <a:pPr algn="just"/>
            <a:r>
              <a:rPr lang="zh-CN" altLang="en-US" b="1" dirty="0"/>
              <a:t>本节所用的布尔表达式文法</a:t>
            </a:r>
            <a:endParaRPr lang="zh-CN" altLang="en-US" dirty="0"/>
          </a:p>
          <a:p>
            <a:pPr lvl="1" algn="just">
              <a:buFontTx/>
              <a:buNone/>
            </a:pPr>
            <a:r>
              <a:rPr lang="en-US" altLang="zh-CN" b="1" i="1" dirty="0"/>
              <a:t>B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dirty="0"/>
              <a:t> or </a:t>
            </a:r>
            <a:r>
              <a:rPr lang="en-US" altLang="zh-CN" b="1" i="1" dirty="0"/>
              <a:t>B</a:t>
            </a:r>
            <a:r>
              <a:rPr lang="en-US" altLang="zh-CN" b="1" dirty="0"/>
              <a:t> | </a:t>
            </a:r>
            <a:r>
              <a:rPr lang="en-US" altLang="zh-CN" b="1" i="1" dirty="0"/>
              <a:t>B </a:t>
            </a:r>
            <a:r>
              <a:rPr lang="en-US" altLang="zh-CN" b="1" dirty="0"/>
              <a:t>and </a:t>
            </a:r>
            <a:r>
              <a:rPr lang="en-US" altLang="zh-CN" b="1" i="1" dirty="0"/>
              <a:t>B</a:t>
            </a:r>
            <a:r>
              <a:rPr lang="en-US" altLang="zh-CN" b="1" dirty="0"/>
              <a:t> | not </a:t>
            </a:r>
            <a:r>
              <a:rPr lang="en-US" altLang="zh-CN" b="1" i="1" dirty="0"/>
              <a:t>B</a:t>
            </a:r>
            <a:r>
              <a:rPr lang="en-US" altLang="zh-CN" b="1" dirty="0"/>
              <a:t> | ( </a:t>
            </a:r>
            <a:r>
              <a:rPr lang="en-US" altLang="zh-CN" b="1" i="1" dirty="0"/>
              <a:t>B</a:t>
            </a:r>
            <a:r>
              <a:rPr lang="en-US" altLang="zh-CN" b="1" dirty="0"/>
              <a:t> )</a:t>
            </a:r>
          </a:p>
          <a:p>
            <a:pPr lvl="1" algn="just">
              <a:buFontTx/>
              <a:buNone/>
            </a:pPr>
            <a:r>
              <a:rPr lang="en-US" altLang="zh-CN" b="1" dirty="0"/>
              <a:t>		    | </a:t>
            </a:r>
            <a:r>
              <a:rPr lang="en-US" altLang="zh-CN" b="1" i="1" dirty="0"/>
              <a:t>E</a:t>
            </a:r>
            <a:r>
              <a:rPr lang="en-US" altLang="zh-CN" b="1" dirty="0"/>
              <a:t> </a:t>
            </a:r>
            <a:r>
              <a:rPr lang="en-US" altLang="zh-CN" b="1" dirty="0" err="1"/>
              <a:t>relop</a:t>
            </a:r>
            <a:r>
              <a:rPr lang="en-US" altLang="zh-CN" b="1" dirty="0"/>
              <a:t> </a:t>
            </a:r>
            <a:r>
              <a:rPr lang="en-US" altLang="zh-CN" b="1" i="1" dirty="0"/>
              <a:t>E</a:t>
            </a:r>
            <a:r>
              <a:rPr lang="en-US" altLang="zh-CN" b="1" dirty="0"/>
              <a:t> | true | false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布尔运算符 </a:t>
            </a:r>
            <a:r>
              <a:rPr lang="en-US" altLang="zh-CN" dirty="0">
                <a:sym typeface="Symbol" panose="05050102010706020507" pitchFamily="18" charset="2"/>
              </a:rPr>
              <a:t>or </a:t>
            </a:r>
            <a:r>
              <a:rPr lang="zh-CN" altLang="en-US" dirty="0">
                <a:sym typeface="Symbol" panose="05050102010706020507" pitchFamily="18" charset="2"/>
              </a:rPr>
              <a:t>、</a:t>
            </a:r>
            <a:r>
              <a:rPr lang="en-US" altLang="zh-CN" dirty="0">
                <a:sym typeface="Symbol" panose="05050102010706020507" pitchFamily="18" charset="2"/>
              </a:rPr>
              <a:t>and </a:t>
            </a:r>
            <a:r>
              <a:rPr lang="zh-CN" altLang="en-US" dirty="0">
                <a:sym typeface="Symbol" panose="05050102010706020507" pitchFamily="18" charset="2"/>
              </a:rPr>
              <a:t>和 </a:t>
            </a:r>
            <a:r>
              <a:rPr lang="en-US" altLang="zh-CN" dirty="0">
                <a:sym typeface="Symbol" panose="05050102010706020507" pitchFamily="18" charset="2"/>
              </a:rPr>
              <a:t>not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zh-CN" altLang="en-US" dirty="0">
                <a:solidFill>
                  <a:srgbClr val="0000FF"/>
                </a:solidFill>
                <a:sym typeface="Symbol" panose="05050102010706020507" pitchFamily="18" charset="2"/>
              </a:rPr>
              <a:t>优先级、结合性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关系运算符 </a:t>
            </a:r>
            <a:r>
              <a:rPr lang="en-US" altLang="zh-CN" dirty="0" err="1">
                <a:sym typeface="Symbol" panose="05050102010706020507" pitchFamily="18" charset="2"/>
              </a:rPr>
              <a:t>relop</a:t>
            </a:r>
            <a:r>
              <a:rPr lang="zh-CN" altLang="en-US" dirty="0">
                <a:sym typeface="Symbol" panose="05050102010706020507" pitchFamily="18" charset="2"/>
              </a:rPr>
              <a:t>：＜、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≤、＝、≠、</a:t>
            </a:r>
            <a:r>
              <a:rPr lang="zh-CN" altLang="en-US" dirty="0">
                <a:sym typeface="Symbol" panose="05050102010706020507" pitchFamily="18" charset="2"/>
              </a:rPr>
              <a:t>＞和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  <a:sym typeface="Symbol" panose="05050102010706020507" pitchFamily="18" charset="2"/>
              </a:rPr>
              <a:t>≥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布尔常量：</a:t>
            </a:r>
            <a:r>
              <a:rPr lang="en-US" altLang="zh-CN" dirty="0">
                <a:sym typeface="Symbol" panose="05050102010706020507" pitchFamily="18" charset="2"/>
              </a:rPr>
              <a:t>true</a:t>
            </a:r>
            <a:r>
              <a:rPr lang="zh-CN" altLang="en-US" dirty="0">
                <a:sym typeface="Symbol" panose="05050102010706020507" pitchFamily="18" charset="2"/>
              </a:rPr>
              <a:t>和</a:t>
            </a:r>
            <a:r>
              <a:rPr lang="en-US" altLang="zh-CN" dirty="0">
                <a:sym typeface="Symbol" panose="05050102010706020507" pitchFamily="18" charset="2"/>
              </a:rPr>
              <a:t>false</a:t>
            </a:r>
          </a:p>
          <a:p>
            <a:pPr lvl="1" algn="just">
              <a:buFontTx/>
              <a:buNone/>
            </a:pPr>
            <a:endParaRPr lang="zh-CN" altLang="en-US" b="1" dirty="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布尔表达式</a:t>
            </a:r>
          </a:p>
        </p:txBody>
      </p:sp>
    </p:spTree>
    <p:extLst>
      <p:ext uri="{BB962C8B-B14F-4D97-AF65-F5344CB8AC3E}">
        <p14:creationId xmlns:p14="http://schemas.microsoft.com/office/powerpoint/2010/main" val="4037978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布尔表达式的完全计算</a:t>
            </a:r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</a:rPr>
              <a:t>值的表示数值化</a:t>
            </a:r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</a:rPr>
              <a:t>其计算类似于算术表达式的计算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zh-CN" sz="2800" dirty="0"/>
              <a:t>       true </a:t>
            </a:r>
            <a:r>
              <a:rPr lang="en-US" altLang="zh-CN" sz="2800" dirty="0">
                <a:solidFill>
                  <a:schemeClr val="folHlink"/>
                </a:solidFill>
              </a:rPr>
              <a:t>and</a:t>
            </a:r>
            <a:r>
              <a:rPr lang="en-US" altLang="zh-CN" sz="2800" dirty="0"/>
              <a:t> false </a:t>
            </a:r>
            <a:r>
              <a:rPr lang="en-US" altLang="zh-CN" sz="2800" dirty="0">
                <a:solidFill>
                  <a:schemeClr val="folHlink"/>
                </a:solidFill>
              </a:rPr>
              <a:t>or</a:t>
            </a:r>
            <a:r>
              <a:rPr lang="en-US" altLang="zh-CN" sz="2800" dirty="0"/>
              <a:t> ( 2 &gt; 1 )</a:t>
            </a:r>
            <a:r>
              <a:rPr lang="zh-CN" altLang="en-US" sz="2800" dirty="0"/>
              <a:t>的计算为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zh-CN" altLang="en-US" sz="2800" dirty="0"/>
              <a:t>	         </a:t>
            </a:r>
            <a:r>
              <a:rPr lang="zh-CN" altLang="en-US" sz="2800" dirty="0">
                <a:sym typeface="Wingdings" panose="05000000000000000000" pitchFamily="2" charset="2"/>
              </a:rPr>
              <a:t></a:t>
            </a:r>
            <a:r>
              <a:rPr lang="en-US" altLang="zh-CN" sz="2800" dirty="0">
                <a:sym typeface="Wingdings" panose="05000000000000000000" pitchFamily="2" charset="2"/>
              </a:rPr>
              <a:t>false </a:t>
            </a:r>
            <a:r>
              <a:rPr lang="en-US" altLang="zh-CN" sz="2800" dirty="0">
                <a:solidFill>
                  <a:schemeClr val="folHlink"/>
                </a:solidFill>
                <a:sym typeface="Wingdings" panose="05000000000000000000" pitchFamily="2" charset="2"/>
              </a:rPr>
              <a:t>or</a:t>
            </a:r>
            <a:r>
              <a:rPr lang="en-US" altLang="zh-CN" sz="2800" dirty="0">
                <a:sym typeface="Wingdings" panose="05000000000000000000" pitchFamily="2" charset="2"/>
              </a:rPr>
              <a:t> ( 2&gt;1 )false </a:t>
            </a:r>
            <a:r>
              <a:rPr lang="en-US" altLang="zh-CN" sz="2800" dirty="0">
                <a:solidFill>
                  <a:schemeClr val="folHlink"/>
                </a:solidFill>
                <a:sym typeface="Wingdings" panose="05000000000000000000" pitchFamily="2" charset="2"/>
              </a:rPr>
              <a:t>or</a:t>
            </a:r>
            <a:r>
              <a:rPr lang="en-US" altLang="zh-CN" sz="2800" dirty="0">
                <a:sym typeface="Wingdings" panose="05000000000000000000" pitchFamily="2" charset="2"/>
              </a:rPr>
              <a:t> </a:t>
            </a:r>
            <a:r>
              <a:rPr lang="en-US" altLang="zh-CN" sz="2800" dirty="0" err="1">
                <a:sym typeface="Wingdings" panose="05000000000000000000" pitchFamily="2" charset="2"/>
              </a:rPr>
              <a:t>truetrue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布尔表达式的</a:t>
            </a:r>
            <a:r>
              <a:rPr lang="en-US" altLang="zh-CN" b="1" dirty="0"/>
              <a:t>“</a:t>
            </a:r>
            <a:r>
              <a:rPr lang="zh-CN" altLang="en-US" b="1" dirty="0">
                <a:latin typeface="宋体" panose="02010600030101010101" pitchFamily="2" charset="-122"/>
              </a:rPr>
              <a:t>短路</a:t>
            </a:r>
            <a:r>
              <a:rPr lang="zh-CN" altLang="en-US" b="1" dirty="0"/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计算</a:t>
            </a:r>
            <a:endParaRPr lang="zh-CN" altLang="en-US" b="1" dirty="0"/>
          </a:p>
          <a:p>
            <a:pPr lvl="1" algn="just"/>
            <a:r>
              <a:rPr lang="en-US" altLang="zh-CN" b="1" i="1" dirty="0"/>
              <a:t> B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or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        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为真即为真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 algn="just"/>
            <a:r>
              <a:rPr lang="en-US" altLang="zh-CN" b="1" i="1" dirty="0"/>
              <a:t> B</a:t>
            </a:r>
            <a:r>
              <a:rPr lang="en-US" altLang="zh-CN" b="1" baseline="-30000" dirty="0"/>
              <a:t>1 </a:t>
            </a:r>
            <a:r>
              <a:rPr lang="en-US" altLang="zh-CN" b="1" dirty="0"/>
              <a:t>and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    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zh-CN" altLang="en-US" baseline="-30000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为假即为假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布尔表达式</a:t>
            </a:r>
          </a:p>
        </p:txBody>
      </p:sp>
    </p:spTree>
    <p:extLst>
      <p:ext uri="{BB962C8B-B14F-4D97-AF65-F5344CB8AC3E}">
        <p14:creationId xmlns:p14="http://schemas.microsoft.com/office/powerpoint/2010/main" val="80697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2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2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	          a&lt;b  or     c=d   and     not </a:t>
            </a:r>
            <a:r>
              <a:rPr lang="en-US" altLang="zh-CN" u="sng" dirty="0"/>
              <a:t>e&gt;f</a:t>
            </a:r>
          </a:p>
        </p:txBody>
      </p:sp>
      <p:sp>
        <p:nvSpPr>
          <p:cNvPr id="104453" name="Rectangle 5"/>
          <p:cNvSpPr>
            <a:spLocks noGrp="1" noRot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布尔表达式的短路计算</a:t>
            </a:r>
          </a:p>
        </p:txBody>
      </p:sp>
      <p:sp>
        <p:nvSpPr>
          <p:cNvPr id="104478" name="Text Box 30"/>
          <p:cNvSpPr txBox="1">
            <a:spLocks noChangeArrowheads="1"/>
          </p:cNvSpPr>
          <p:nvPr/>
        </p:nvSpPr>
        <p:spPr bwMode="auto">
          <a:xfrm>
            <a:off x="1828800" y="4419601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err="1"/>
              <a:t>L_true</a:t>
            </a:r>
            <a:r>
              <a:rPr lang="en-US" altLang="zh-CN" sz="2400" dirty="0"/>
              <a:t>-</a:t>
            </a:r>
            <a:r>
              <a:rPr lang="zh-CN" altLang="en-US" sz="2400" dirty="0"/>
              <a:t>真出口：整个布尔表达式为</a:t>
            </a:r>
            <a:r>
              <a:rPr lang="zh-CN" altLang="en-US" sz="2400" b="1" dirty="0">
                <a:solidFill>
                  <a:schemeClr val="folHlink"/>
                </a:solidFill>
              </a:rPr>
              <a:t>真</a:t>
            </a:r>
            <a:r>
              <a:rPr lang="zh-CN" altLang="en-US" sz="2400" dirty="0"/>
              <a:t>时，控制流应转移到的目标语句（代码）；反之为</a:t>
            </a:r>
            <a:r>
              <a:rPr lang="zh-CN" altLang="en-US" sz="2400" b="1" dirty="0">
                <a:solidFill>
                  <a:schemeClr val="folHlink"/>
                </a:solidFill>
              </a:rPr>
              <a:t>假</a:t>
            </a:r>
            <a:r>
              <a:rPr lang="zh-CN" altLang="en-US" sz="2400" dirty="0"/>
              <a:t>时则转到 </a:t>
            </a:r>
            <a:r>
              <a:rPr lang="en-US" altLang="zh-CN" sz="2400" dirty="0" err="1"/>
              <a:t>L_false</a:t>
            </a:r>
            <a:r>
              <a:rPr lang="en-US" altLang="zh-CN" sz="2400" dirty="0"/>
              <a:t>-</a:t>
            </a:r>
            <a:r>
              <a:rPr lang="zh-CN" altLang="en-US" sz="2400" dirty="0"/>
              <a:t>假出口。</a:t>
            </a:r>
          </a:p>
        </p:txBody>
      </p:sp>
      <p:sp>
        <p:nvSpPr>
          <p:cNvPr id="104481" name="Oval 33"/>
          <p:cNvSpPr>
            <a:spLocks noChangeArrowheads="1"/>
          </p:cNvSpPr>
          <p:nvPr/>
        </p:nvSpPr>
        <p:spPr bwMode="auto">
          <a:xfrm>
            <a:off x="19050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82" name="Text Box 34"/>
          <p:cNvSpPr txBox="1">
            <a:spLocks noChangeArrowheads="1"/>
          </p:cNvSpPr>
          <p:nvPr/>
        </p:nvSpPr>
        <p:spPr bwMode="auto">
          <a:xfrm>
            <a:off x="2286000" y="5410200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表示转移到的目标语句在有关布尔表达式翻译时尚未确定。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057400" y="1007319"/>
            <a:ext cx="6934200" cy="2895600"/>
            <a:chOff x="1905000" y="1286436"/>
            <a:chExt cx="6934200" cy="2895600"/>
          </a:xfrm>
        </p:grpSpPr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V="1">
              <a:off x="1905000" y="1743636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1905000" y="1743636"/>
              <a:ext cx="563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4419600" y="1286436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true</a:t>
              </a: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7467600" y="1438836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L_true</a:t>
              </a:r>
            </a:p>
          </p:txBody>
        </p:sp>
        <p:sp>
          <p:nvSpPr>
            <p:cNvPr id="39" name="Line 10"/>
            <p:cNvSpPr>
              <a:spLocks noChangeShapeType="1"/>
            </p:cNvSpPr>
            <p:nvPr/>
          </p:nvSpPr>
          <p:spPr bwMode="auto">
            <a:xfrm>
              <a:off x="1905000" y="303903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1905000" y="3724836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 flipV="1">
              <a:off x="3124200" y="3039036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2133600" y="3724836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false</a:t>
              </a: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 flipV="1">
              <a:off x="3581400" y="2505636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3581400" y="2505636"/>
              <a:ext cx="1676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5257800" y="2505636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3886200" y="2048436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true</a:t>
              </a:r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V="1">
              <a:off x="6324600" y="1743636"/>
              <a:ext cx="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6324600" y="2048436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false</a:t>
              </a:r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>
              <a:off x="3581400" y="3115236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>
              <a:off x="3581400" y="3724836"/>
              <a:ext cx="396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7467600" y="3420036"/>
              <a:ext cx="13716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L_false</a:t>
              </a: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5029200" y="3724836"/>
              <a:ext cx="9144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false</a:t>
              </a: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6324600" y="3115236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6324600" y="3115236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true</a:t>
              </a:r>
            </a:p>
          </p:txBody>
        </p:sp>
        <p:sp>
          <p:nvSpPr>
            <p:cNvPr id="55" name="Oval 26"/>
            <p:cNvSpPr>
              <a:spLocks noChangeArrowheads="1"/>
            </p:cNvSpPr>
            <p:nvPr/>
          </p:nvSpPr>
          <p:spPr bwMode="auto">
            <a:xfrm>
              <a:off x="2971800" y="26580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27"/>
            <p:cNvSpPr>
              <a:spLocks noChangeArrowheads="1"/>
            </p:cNvSpPr>
            <p:nvPr/>
          </p:nvSpPr>
          <p:spPr bwMode="auto">
            <a:xfrm>
              <a:off x="5105400" y="30390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28"/>
            <p:cNvSpPr>
              <a:spLocks noChangeArrowheads="1"/>
            </p:cNvSpPr>
            <p:nvPr/>
          </p:nvSpPr>
          <p:spPr bwMode="auto">
            <a:xfrm>
              <a:off x="8458200" y="15150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29"/>
            <p:cNvSpPr>
              <a:spLocks noChangeArrowheads="1"/>
            </p:cNvSpPr>
            <p:nvPr/>
          </p:nvSpPr>
          <p:spPr bwMode="auto">
            <a:xfrm>
              <a:off x="8534400" y="349623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05365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用控制流来实现计算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/>
            <a:r>
              <a:rPr lang="zh-CN" altLang="en-US" dirty="0">
                <a:latin typeface="宋体" panose="02010600030101010101" pitchFamily="2" charset="-122"/>
              </a:rPr>
              <a:t>布尔运算符</a:t>
            </a:r>
            <a:r>
              <a:rPr lang="en-US" altLang="zh-CN" dirty="0">
                <a:cs typeface="Times New Roman" panose="02020603050405020304" pitchFamily="18" charset="0"/>
              </a:rPr>
              <a:t>and, or, not</a:t>
            </a:r>
            <a:r>
              <a:rPr lang="zh-CN" altLang="en-US" dirty="0">
                <a:latin typeface="宋体" panose="02010600030101010101" pitchFamily="2" charset="-122"/>
              </a:rPr>
              <a:t>不出现在翻译后的代码中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 algn="just"/>
            <a:r>
              <a:rPr lang="zh-CN" altLang="en-US" b="1" dirty="0">
                <a:latin typeface="宋体" panose="02010600030101010101" pitchFamily="2" charset="-122"/>
              </a:rPr>
              <a:t>用程序中的位置来表示值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/>
            <a:r>
              <a:rPr lang="zh-CN" altLang="en-US" dirty="0">
                <a:latin typeface="宋体" panose="02010600030101010101" pitchFamily="2" charset="-122"/>
              </a:rPr>
              <a:t>例：</a:t>
            </a:r>
            <a:r>
              <a:rPr lang="en-US" altLang="zh-CN" dirty="0">
                <a:cs typeface="Times New Roman" panose="02020603050405020304" pitchFamily="18" charset="0"/>
              </a:rPr>
              <a:t>if(x&lt;3 or x&gt;5 and x!=y) x =10;</a:t>
            </a:r>
            <a:r>
              <a:rPr lang="zh-CN" altLang="en-US" dirty="0">
                <a:latin typeface="宋体" panose="02010600030101010101" pitchFamily="2" charset="-122"/>
              </a:rPr>
              <a:t>的翻译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3896916" y="3749003"/>
            <a:ext cx="4398169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if x&lt;3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L3:        if x&gt;5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L4:         if x!=y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L2:         x = 10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L1:</a:t>
            </a:r>
          </a:p>
        </p:txBody>
      </p:sp>
    </p:spTree>
    <p:extLst>
      <p:ext uri="{BB962C8B-B14F-4D97-AF65-F5344CB8AC3E}">
        <p14:creationId xmlns:p14="http://schemas.microsoft.com/office/powerpoint/2010/main" val="3592143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10000"/>
          </a:bodyPr>
          <a:lstStyle/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例	表达式</a:t>
            </a:r>
          </a:p>
          <a:p>
            <a:pPr algn="just">
              <a:buFontTx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	</a:t>
            </a:r>
            <a:r>
              <a:rPr lang="en-US" altLang="zh-CN" b="1" i="1" dirty="0"/>
              <a:t>a </a:t>
            </a:r>
            <a:r>
              <a:rPr lang="en-US" altLang="zh-CN" b="1" dirty="0"/>
              <a:t>&lt; </a:t>
            </a:r>
            <a:r>
              <a:rPr lang="en-US" altLang="zh-CN" b="1" i="1" dirty="0"/>
              <a:t>b</a:t>
            </a:r>
            <a:r>
              <a:rPr lang="en-US" altLang="zh-CN" b="1" dirty="0"/>
              <a:t> or </a:t>
            </a:r>
            <a:r>
              <a:rPr lang="en-US" altLang="zh-CN" b="1" i="1" dirty="0"/>
              <a:t>c </a:t>
            </a:r>
            <a:r>
              <a:rPr lang="en-US" altLang="zh-CN" b="1" dirty="0"/>
              <a:t>&lt; </a:t>
            </a:r>
            <a:r>
              <a:rPr lang="en-US" altLang="zh-CN" b="1" i="1" dirty="0"/>
              <a:t>d</a:t>
            </a:r>
            <a:r>
              <a:rPr lang="en-US" altLang="zh-CN" b="1" dirty="0"/>
              <a:t> and </a:t>
            </a:r>
            <a:r>
              <a:rPr lang="en-US" altLang="zh-CN" b="1" i="1" dirty="0"/>
              <a:t>e </a:t>
            </a:r>
            <a:r>
              <a:rPr lang="en-US" altLang="zh-CN" b="1" dirty="0"/>
              <a:t>&lt; </a:t>
            </a:r>
            <a:r>
              <a:rPr lang="en-US" altLang="zh-CN" b="1" i="1" dirty="0"/>
              <a:t>f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zh-CN" altLang="en-US" b="1" dirty="0"/>
              <a:t>的三地址码是：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algn="just">
              <a:buFontTx/>
              <a:buNone/>
            </a:pPr>
            <a:r>
              <a:rPr lang="en-US" altLang="zh-CN" b="1" dirty="0"/>
              <a:t>		if </a:t>
            </a:r>
            <a:r>
              <a:rPr lang="en-US" altLang="zh-CN" b="1" i="1" dirty="0"/>
              <a:t>a </a:t>
            </a:r>
            <a:r>
              <a:rPr lang="en-US" altLang="zh-CN" b="1" dirty="0"/>
              <a:t>&lt; </a:t>
            </a:r>
            <a:r>
              <a:rPr lang="en-US" altLang="zh-CN" b="1" i="1" dirty="0"/>
              <a:t>b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dirty="0" err="1"/>
              <a:t>L</a:t>
            </a:r>
            <a:r>
              <a:rPr lang="en-US" altLang="zh-CN" b="1" i="1" baseline="-30000" dirty="0" err="1"/>
              <a:t>true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baseline="-30000" dirty="0"/>
              <a:t>1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L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:	if </a:t>
            </a:r>
            <a:r>
              <a:rPr lang="en-US" altLang="zh-CN" b="1" i="1" dirty="0"/>
              <a:t>c </a:t>
            </a:r>
            <a:r>
              <a:rPr lang="en-US" altLang="zh-CN" b="1" dirty="0"/>
              <a:t>&lt; </a:t>
            </a:r>
            <a:r>
              <a:rPr lang="en-US" altLang="zh-CN" b="1" i="1" dirty="0"/>
              <a:t>d </a:t>
            </a:r>
            <a:r>
              <a:rPr lang="en-US" altLang="zh-CN" b="1" dirty="0" err="1"/>
              <a:t>goto</a:t>
            </a:r>
            <a:r>
              <a:rPr lang="en-US" altLang="zh-CN" b="1" dirty="0"/>
              <a:t> L</a:t>
            </a:r>
            <a:r>
              <a:rPr lang="en-US" altLang="zh-CN" b="1" baseline="-30000" dirty="0"/>
              <a:t>2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dirty="0" err="1"/>
              <a:t>L</a:t>
            </a:r>
            <a:r>
              <a:rPr lang="en-US" altLang="zh-CN" b="1" i="1" baseline="-30000" dirty="0" err="1"/>
              <a:t>false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L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:	if </a:t>
            </a:r>
            <a:r>
              <a:rPr lang="en-US" altLang="zh-CN" b="1" i="1" dirty="0"/>
              <a:t>e </a:t>
            </a:r>
            <a:r>
              <a:rPr lang="en-US" altLang="zh-CN" b="1" dirty="0"/>
              <a:t>&lt; </a:t>
            </a:r>
            <a:r>
              <a:rPr lang="en-US" altLang="zh-CN" b="1" i="1" dirty="0"/>
              <a:t>f 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dirty="0" err="1"/>
              <a:t>L</a:t>
            </a:r>
            <a:r>
              <a:rPr lang="en-US" altLang="zh-CN" b="1" i="1" baseline="-30000" dirty="0" err="1"/>
              <a:t>true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dirty="0"/>
              <a:t>		</a:t>
            </a:r>
            <a:r>
              <a:rPr lang="en-US" altLang="zh-CN" b="1" dirty="0" err="1"/>
              <a:t>goto</a:t>
            </a:r>
            <a:r>
              <a:rPr lang="en-US" altLang="zh-CN" b="1" dirty="0"/>
              <a:t> </a:t>
            </a:r>
            <a:r>
              <a:rPr lang="en-US" altLang="zh-CN" b="1" dirty="0" err="1"/>
              <a:t>L</a:t>
            </a:r>
            <a:r>
              <a:rPr lang="en-US" altLang="zh-CN" b="1" i="1" baseline="-30000" dirty="0" err="1"/>
              <a:t>false</a:t>
            </a:r>
            <a:endParaRPr lang="en-US" altLang="zh-CN" b="1" dirty="0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9072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or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newLabel</a:t>
            </a:r>
            <a:r>
              <a:rPr lang="en-US" altLang="zh-CN" b="1" dirty="0">
                <a:solidFill>
                  <a:schemeClr val="bg1"/>
                </a:solidFill>
              </a:rPr>
              <a:t>();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|| </a:t>
            </a:r>
            <a:r>
              <a:rPr lang="en-US" altLang="zh-CN" b="1" i="1" dirty="0">
                <a:solidFill>
                  <a:schemeClr val="bg1"/>
                </a:solidFill>
              </a:rPr>
              <a:t>gen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, ‘:’) ||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760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or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newLabel</a:t>
            </a:r>
            <a:r>
              <a:rPr lang="en-US" altLang="zh-CN" b="1" dirty="0">
                <a:solidFill>
                  <a:schemeClr val="bg1"/>
                </a:solidFill>
              </a:rPr>
              <a:t>();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|| </a:t>
            </a:r>
            <a:r>
              <a:rPr lang="en-US" altLang="zh-CN" b="1" i="1" dirty="0">
                <a:solidFill>
                  <a:schemeClr val="bg1"/>
                </a:solidFill>
              </a:rPr>
              <a:t>gen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, ‘:’) ||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18088" y="1882457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6322888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322888" y="1501457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075488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161088" y="10299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322888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322888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7618288" y="232536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551488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151688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8151688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9218488" y="10299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9294688" y="28587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8304088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614295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or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/>
              <a:t>语义规则：</a:t>
            </a:r>
            <a:endParaRPr lang="en-US" altLang="zh-CN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/>
              <a:t> 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true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false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newLabel</a:t>
            </a:r>
            <a:r>
              <a:rPr lang="en-US" altLang="zh-CN" b="1" dirty="0"/>
              <a:t>();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true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false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code</a:t>
            </a:r>
            <a:r>
              <a:rPr lang="en-US" altLang="zh-CN" b="1" dirty="0"/>
              <a:t> =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code</a:t>
            </a:r>
            <a:r>
              <a:rPr lang="en-US" altLang="zh-CN" b="1" dirty="0"/>
              <a:t> || </a:t>
            </a:r>
            <a:r>
              <a:rPr lang="en-US" altLang="zh-CN" b="1" i="1" dirty="0"/>
              <a:t>gen</a:t>
            </a:r>
            <a:r>
              <a:rPr lang="en-US" altLang="zh-CN" b="1" dirty="0"/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baseline="-30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i="1" dirty="0">
                <a:solidFill>
                  <a:srgbClr val="FF0000"/>
                </a:solidFill>
              </a:rPr>
              <a:t>false</a:t>
            </a:r>
            <a:r>
              <a:rPr lang="en-US" altLang="zh-CN" b="1" dirty="0"/>
              <a:t>, ‘:’) ||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code</a:t>
            </a:r>
            <a:r>
              <a:rPr lang="en-US" altLang="zh-CN" b="1" dirty="0"/>
              <a:t>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布尔表达式控制流翻译</a:t>
            </a:r>
            <a:r>
              <a:rPr lang="en-US" altLang="zh-CN" dirty="0">
                <a:cs typeface="Arial" panose="020B0604020202020204" pitchFamily="34" charset="0"/>
              </a:rPr>
              <a:t>SDD</a:t>
            </a:r>
            <a:endParaRPr lang="zh-CN" altLang="en-US" b="1" dirty="0"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18088" y="1882457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or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 flipV="1">
            <a:off x="6322888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6322888" y="1501457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075488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161088" y="10299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6322888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6322888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V="1">
            <a:off x="7618288" y="232536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551488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8151688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8151688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9218488" y="10299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9294688" y="28587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21" name="Text Box 31"/>
          <p:cNvSpPr txBox="1">
            <a:spLocks noChangeArrowheads="1"/>
          </p:cNvSpPr>
          <p:nvPr/>
        </p:nvSpPr>
        <p:spPr bwMode="auto">
          <a:xfrm>
            <a:off x="8304088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72277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/>
          <a:lstStyle/>
          <a:p>
            <a:pPr algn="just"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dirty="0"/>
              <a:t> if</a:t>
            </a:r>
            <a:r>
              <a:rPr lang="en-US" altLang="zh-CN" b="1" i="1" dirty="0"/>
              <a:t> B </a:t>
            </a:r>
            <a:r>
              <a:rPr lang="en-US" altLang="zh-CN" b="1" dirty="0"/>
              <a:t>then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1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/>
              <a:t>	  | </a:t>
            </a:r>
            <a:r>
              <a:rPr lang="en-US" altLang="zh-CN" b="1" dirty="0"/>
              <a:t>if</a:t>
            </a:r>
            <a:r>
              <a:rPr lang="en-US" altLang="zh-CN" b="1" i="1" dirty="0"/>
              <a:t> B </a:t>
            </a:r>
            <a:r>
              <a:rPr lang="en-US" altLang="zh-CN" b="1" dirty="0"/>
              <a:t>then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1</a:t>
            </a:r>
            <a:r>
              <a:rPr lang="en-US" altLang="zh-CN" b="1" i="1" dirty="0"/>
              <a:t> </a:t>
            </a:r>
            <a:r>
              <a:rPr lang="en-US" altLang="zh-CN" b="1" dirty="0"/>
              <a:t>else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2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b="1" i="1" dirty="0"/>
              <a:t>	  | </a:t>
            </a:r>
            <a:r>
              <a:rPr lang="en-US" altLang="zh-CN" b="1" dirty="0"/>
              <a:t>while</a:t>
            </a:r>
            <a:r>
              <a:rPr lang="en-US" altLang="zh-CN" b="1" i="1" dirty="0"/>
              <a:t> B </a:t>
            </a:r>
            <a:r>
              <a:rPr lang="en-US" altLang="zh-CN" b="1" dirty="0"/>
              <a:t>do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1</a:t>
            </a:r>
          </a:p>
          <a:p>
            <a:pPr algn="just">
              <a:buFontTx/>
              <a:buNone/>
            </a:pPr>
            <a:r>
              <a:rPr lang="en-US" altLang="zh-CN" b="1" i="1" dirty="0"/>
              <a:t>	  | S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;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2</a:t>
            </a:r>
            <a:r>
              <a:rPr lang="en-US" altLang="zh-CN" b="1" i="1" dirty="0"/>
              <a:t>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控制流语句的文法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6526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and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newLabel</a:t>
            </a:r>
            <a:r>
              <a:rPr lang="en-US" altLang="zh-CN" b="1" dirty="0">
                <a:solidFill>
                  <a:schemeClr val="bg1"/>
                </a:solidFill>
              </a:rPr>
              <a:t>();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|| </a:t>
            </a:r>
            <a:r>
              <a:rPr lang="en-US" altLang="zh-CN" b="1" i="1" dirty="0">
                <a:solidFill>
                  <a:schemeClr val="bg1"/>
                </a:solidFill>
              </a:rPr>
              <a:t>gen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, ‘:’) ||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994400" y="1882457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V="1">
            <a:off x="6299200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6299200" y="1501457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8051800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7137400" y="10299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299200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6299200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7594600" y="232536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527800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8128000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8128000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9194800" y="10299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9271000" y="28587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8432800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127983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and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/>
              <a:t>语义规则：</a:t>
            </a:r>
            <a:endParaRPr lang="en-US" altLang="zh-CN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/>
              <a:t> 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true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newLabel</a:t>
            </a:r>
            <a:r>
              <a:rPr lang="en-US" altLang="zh-CN" b="1" dirty="0"/>
              <a:t>();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false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true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false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code</a:t>
            </a:r>
            <a:r>
              <a:rPr lang="en-US" altLang="zh-CN" b="1" dirty="0"/>
              <a:t> =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code</a:t>
            </a:r>
            <a:r>
              <a:rPr lang="en-US" altLang="zh-CN" b="1" dirty="0"/>
              <a:t> || </a:t>
            </a:r>
            <a:r>
              <a:rPr lang="en-US" altLang="zh-CN" b="1" i="1" dirty="0"/>
              <a:t>gen</a:t>
            </a:r>
            <a:r>
              <a:rPr lang="en-US" altLang="zh-CN" b="1" dirty="0"/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baseline="-30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.</a:t>
            </a:r>
            <a:r>
              <a:rPr lang="en-US" altLang="zh-CN" b="1" i="1" dirty="0">
                <a:solidFill>
                  <a:srgbClr val="FF0000"/>
                </a:solidFill>
              </a:rPr>
              <a:t>true</a:t>
            </a:r>
            <a:r>
              <a:rPr lang="en-US" altLang="zh-CN" b="1" dirty="0"/>
              <a:t>, ‘:’) ||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code</a:t>
            </a:r>
            <a:r>
              <a:rPr lang="en-US" altLang="zh-CN" b="1" dirty="0"/>
              <a:t>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布尔表达式控制流翻译</a:t>
            </a:r>
            <a:r>
              <a:rPr lang="en-US" altLang="zh-CN" dirty="0">
                <a:cs typeface="Arial" panose="020B0604020202020204" pitchFamily="34" charset="0"/>
              </a:rPr>
              <a:t>SDD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Text Box 18"/>
          <p:cNvSpPr txBox="1">
            <a:spLocks noChangeArrowheads="1"/>
          </p:cNvSpPr>
          <p:nvPr/>
        </p:nvSpPr>
        <p:spPr bwMode="auto">
          <a:xfrm>
            <a:off x="5994400" y="1882457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V="1">
            <a:off x="6299200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6299200" y="1501457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21"/>
          <p:cNvSpPr>
            <a:spLocks noChangeShapeType="1"/>
          </p:cNvSpPr>
          <p:nvPr/>
        </p:nvSpPr>
        <p:spPr bwMode="auto">
          <a:xfrm flipV="1">
            <a:off x="8051800" y="15014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7137400" y="10299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3" name="Line 23"/>
          <p:cNvSpPr>
            <a:spLocks noChangeShapeType="1"/>
          </p:cNvSpPr>
          <p:nvPr/>
        </p:nvSpPr>
        <p:spPr bwMode="auto">
          <a:xfrm>
            <a:off x="6299200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24"/>
          <p:cNvSpPr>
            <a:spLocks noChangeShapeType="1"/>
          </p:cNvSpPr>
          <p:nvPr/>
        </p:nvSpPr>
        <p:spPr bwMode="auto">
          <a:xfrm>
            <a:off x="6299200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5"/>
          <p:cNvSpPr>
            <a:spLocks noChangeShapeType="1"/>
          </p:cNvSpPr>
          <p:nvPr/>
        </p:nvSpPr>
        <p:spPr bwMode="auto">
          <a:xfrm flipV="1">
            <a:off x="7594600" y="2325369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6"/>
          <p:cNvSpPr txBox="1">
            <a:spLocks noChangeArrowheads="1"/>
          </p:cNvSpPr>
          <p:nvPr/>
        </p:nvSpPr>
        <p:spPr bwMode="auto">
          <a:xfrm>
            <a:off x="6527800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7" name="Line 27"/>
          <p:cNvSpPr>
            <a:spLocks noChangeShapeType="1"/>
          </p:cNvSpPr>
          <p:nvPr/>
        </p:nvSpPr>
        <p:spPr bwMode="auto">
          <a:xfrm>
            <a:off x="8128000" y="2401569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28"/>
          <p:cNvSpPr>
            <a:spLocks noChangeShapeType="1"/>
          </p:cNvSpPr>
          <p:nvPr/>
        </p:nvSpPr>
        <p:spPr bwMode="auto">
          <a:xfrm>
            <a:off x="8128000" y="3087369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9194800" y="10299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9271000" y="285876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8432800" y="308736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42457316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relop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</a:p>
          <a:p>
            <a:pPr algn="just">
              <a:buFontTx/>
              <a:buNone/>
            </a:pPr>
            <a:endParaRPr lang="en-US" altLang="zh-CN" baseline="-30000" dirty="0">
              <a:solidFill>
                <a:srgbClr val="C00000"/>
              </a:solidFill>
            </a:endParaRPr>
          </a:p>
          <a:p>
            <a:pPr algn="just">
              <a:buFontTx/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>
                <a:solidFill>
                  <a:schemeClr val="bg1"/>
                </a:solidFill>
              </a:rPr>
              <a:t>E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 </a:t>
            </a:r>
            <a:r>
              <a:rPr lang="en-US" altLang="zh-CN" b="1" dirty="0">
                <a:solidFill>
                  <a:schemeClr val="bg1"/>
                </a:solidFill>
              </a:rPr>
              <a:t>|| </a:t>
            </a:r>
            <a:r>
              <a:rPr lang="en-US" altLang="zh-CN" b="1" i="1" dirty="0">
                <a:solidFill>
                  <a:schemeClr val="bg1"/>
                </a:solidFill>
              </a:rPr>
              <a:t>E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 </a:t>
            </a:r>
            <a:r>
              <a:rPr lang="en-US" altLang="zh-CN" b="1" dirty="0">
                <a:solidFill>
                  <a:schemeClr val="bg1"/>
                </a:solidFill>
              </a:rPr>
              <a:t>||</a:t>
            </a:r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			</a:t>
            </a:r>
            <a:r>
              <a:rPr lang="en-US" altLang="zh-CN" b="1" i="1" dirty="0">
                <a:solidFill>
                  <a:schemeClr val="bg1"/>
                </a:solidFill>
              </a:rPr>
              <a:t>gen</a:t>
            </a:r>
            <a:r>
              <a:rPr lang="en-US" altLang="zh-CN" b="1" dirty="0">
                <a:solidFill>
                  <a:schemeClr val="bg1"/>
                </a:solidFill>
              </a:rPr>
              <a:t>(‘if’, </a:t>
            </a:r>
            <a:r>
              <a:rPr lang="en-US" altLang="zh-CN" b="1" i="1" dirty="0">
                <a:solidFill>
                  <a:schemeClr val="bg1"/>
                </a:solidFill>
              </a:rPr>
              <a:t>E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place</a:t>
            </a:r>
            <a:r>
              <a:rPr lang="en-US" altLang="zh-CN" b="1" dirty="0">
                <a:solidFill>
                  <a:schemeClr val="bg1"/>
                </a:solidFill>
              </a:rPr>
              <a:t>, </a:t>
            </a:r>
            <a:r>
              <a:rPr lang="en-US" altLang="zh-CN" b="1" dirty="0" err="1">
                <a:solidFill>
                  <a:schemeClr val="bg1"/>
                </a:solidFill>
              </a:rPr>
              <a:t>relop.</a:t>
            </a:r>
            <a:r>
              <a:rPr lang="en-US" altLang="zh-CN" b="1" i="1" dirty="0" err="1">
                <a:solidFill>
                  <a:schemeClr val="bg1"/>
                </a:solidFill>
              </a:rPr>
              <a:t>op</a:t>
            </a:r>
            <a:r>
              <a:rPr lang="en-US" altLang="zh-CN" b="1" dirty="0">
                <a:solidFill>
                  <a:schemeClr val="bg1"/>
                </a:solidFill>
              </a:rPr>
              <a:t>, </a:t>
            </a:r>
            <a:r>
              <a:rPr lang="en-US" altLang="zh-CN" b="1" i="1" dirty="0">
                <a:solidFill>
                  <a:schemeClr val="bg1"/>
                </a:solidFill>
              </a:rPr>
              <a:t>E</a:t>
            </a:r>
            <a:r>
              <a:rPr lang="en-US" altLang="zh-CN" b="1" baseline="-30000" dirty="0">
                <a:solidFill>
                  <a:schemeClr val="bg1"/>
                </a:solidFill>
              </a:rPr>
              <a:t>2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place</a:t>
            </a:r>
            <a:r>
              <a:rPr lang="en-US" altLang="zh-CN" b="1" dirty="0">
                <a:solidFill>
                  <a:schemeClr val="bg1"/>
                </a:solidFill>
              </a:rPr>
              <a:t>,</a:t>
            </a:r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						 ‘</a:t>
            </a:r>
            <a:r>
              <a:rPr lang="en-US" altLang="zh-CN" b="1" dirty="0" err="1">
                <a:solidFill>
                  <a:schemeClr val="bg1"/>
                </a:solidFill>
              </a:rPr>
              <a:t>goto</a:t>
            </a:r>
            <a:r>
              <a:rPr lang="en-US" altLang="zh-CN" b="1" dirty="0">
                <a:solidFill>
                  <a:schemeClr val="bg1"/>
                </a:solidFill>
              </a:rPr>
              <a:t>’,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) ||</a:t>
            </a:r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        	</a:t>
            </a:r>
            <a:r>
              <a:rPr lang="en-US" altLang="zh-CN" b="1" i="1" dirty="0">
                <a:solidFill>
                  <a:schemeClr val="bg1"/>
                </a:solidFill>
              </a:rPr>
              <a:t>gen</a:t>
            </a:r>
            <a:r>
              <a:rPr lang="en-US" altLang="zh-CN" b="1" dirty="0">
                <a:solidFill>
                  <a:schemeClr val="bg1"/>
                </a:solidFill>
              </a:rPr>
              <a:t>(‘</a:t>
            </a:r>
            <a:r>
              <a:rPr lang="en-US" altLang="zh-CN" b="1" dirty="0" err="1">
                <a:solidFill>
                  <a:schemeClr val="bg1"/>
                </a:solidFill>
              </a:rPr>
              <a:t>goto</a:t>
            </a:r>
            <a:r>
              <a:rPr lang="en-US" altLang="zh-CN" b="1" dirty="0">
                <a:solidFill>
                  <a:schemeClr val="bg1"/>
                </a:solidFill>
              </a:rPr>
              <a:t>’,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) }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48350" y="1841179"/>
            <a:ext cx="21336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relop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686550" y="13077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686550" y="1307779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296150" y="85057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9353550" y="85057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429750" y="267937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6686550" y="237457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6686550" y="2817493"/>
            <a:ext cx="28194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7296150" y="283177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2701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relop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i="1" dirty="0">
                <a:solidFill>
                  <a:srgbClr val="C00000"/>
                </a:solidFill>
              </a:rPr>
              <a:t>E</a:t>
            </a:r>
            <a:r>
              <a:rPr lang="en-US" altLang="zh-CN" b="1" baseline="-30000" dirty="0">
                <a:solidFill>
                  <a:srgbClr val="C00000"/>
                </a:solidFill>
              </a:rPr>
              <a:t>2</a:t>
            </a:r>
          </a:p>
          <a:p>
            <a:pPr algn="just">
              <a:buFontTx/>
              <a:buNone/>
            </a:pPr>
            <a:endParaRPr lang="en-US" altLang="zh-CN" baseline="-30000" dirty="0">
              <a:solidFill>
                <a:srgbClr val="C00000"/>
              </a:solidFill>
            </a:endParaRPr>
          </a:p>
          <a:p>
            <a:pPr algn="just">
              <a:buFontTx/>
              <a:buNone/>
            </a:pPr>
            <a:r>
              <a:rPr lang="zh-CN" altLang="en-US" b="1" dirty="0"/>
              <a:t>语义规则：</a:t>
            </a:r>
            <a:endParaRPr lang="en-US" altLang="zh-CN" b="1" dirty="0"/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code</a:t>
            </a:r>
            <a:r>
              <a:rPr lang="en-US" altLang="zh-CN" b="1" dirty="0"/>
              <a:t> =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code </a:t>
            </a:r>
            <a:r>
              <a:rPr lang="en-US" altLang="zh-CN" b="1" dirty="0"/>
              <a:t>||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code </a:t>
            </a:r>
            <a:r>
              <a:rPr lang="en-US" altLang="zh-CN" b="1" dirty="0"/>
              <a:t>||</a:t>
            </a:r>
          </a:p>
          <a:p>
            <a:pPr algn="just">
              <a:buFontTx/>
              <a:buNone/>
            </a:pPr>
            <a:r>
              <a:rPr lang="en-US" altLang="zh-CN" b="1" dirty="0"/>
              <a:t>			</a:t>
            </a:r>
            <a:r>
              <a:rPr lang="en-US" altLang="zh-CN" b="1" i="1" dirty="0"/>
              <a:t>gen</a:t>
            </a:r>
            <a:r>
              <a:rPr lang="en-US" altLang="zh-CN" b="1" dirty="0"/>
              <a:t>(‘if’,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place</a:t>
            </a:r>
            <a:r>
              <a:rPr lang="en-US" altLang="zh-CN" b="1" dirty="0"/>
              <a:t>, </a:t>
            </a:r>
            <a:r>
              <a:rPr lang="en-US" altLang="zh-CN" b="1" dirty="0" err="1">
                <a:solidFill>
                  <a:srgbClr val="FF0000"/>
                </a:solidFill>
              </a:rPr>
              <a:t>relop.</a:t>
            </a:r>
            <a:r>
              <a:rPr lang="en-US" altLang="zh-CN" b="1" i="1" dirty="0" err="1">
                <a:solidFill>
                  <a:srgbClr val="FF0000"/>
                </a:solidFill>
              </a:rPr>
              <a:t>op</a:t>
            </a:r>
            <a:r>
              <a:rPr lang="en-US" altLang="zh-CN" b="1" dirty="0"/>
              <a:t>, </a:t>
            </a:r>
            <a:r>
              <a:rPr lang="en-US" altLang="zh-CN" b="1" i="1" dirty="0"/>
              <a:t>E</a:t>
            </a:r>
            <a:r>
              <a:rPr lang="en-US" altLang="zh-CN" b="1" baseline="-30000" dirty="0"/>
              <a:t>2</a:t>
            </a:r>
            <a:r>
              <a:rPr lang="en-US" altLang="zh-CN" b="1" dirty="0"/>
              <a:t>.</a:t>
            </a:r>
            <a:r>
              <a:rPr lang="en-US" altLang="zh-CN" b="1" i="1" dirty="0"/>
              <a:t>place</a:t>
            </a:r>
            <a:r>
              <a:rPr lang="en-US" altLang="zh-CN" b="1" dirty="0"/>
              <a:t>,</a:t>
            </a:r>
          </a:p>
          <a:p>
            <a:pPr algn="just">
              <a:buFontTx/>
              <a:buNone/>
            </a:pPr>
            <a:r>
              <a:rPr lang="en-US" altLang="zh-CN" b="1" dirty="0"/>
              <a:t>						 ‘</a:t>
            </a:r>
            <a:r>
              <a:rPr lang="en-US" altLang="zh-CN" b="1" dirty="0" err="1"/>
              <a:t>goto</a:t>
            </a:r>
            <a:r>
              <a:rPr lang="en-US" altLang="zh-CN" b="1" dirty="0"/>
              <a:t>’,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r>
              <a:rPr lang="en-US" altLang="zh-CN" b="1" dirty="0"/>
              <a:t>) ||</a:t>
            </a:r>
          </a:p>
          <a:p>
            <a:pPr algn="just">
              <a:buFontTx/>
              <a:buNone/>
            </a:pPr>
            <a:r>
              <a:rPr lang="en-US" altLang="zh-CN" b="1" dirty="0"/>
              <a:t>         	</a:t>
            </a:r>
            <a:r>
              <a:rPr lang="en-US" altLang="zh-CN" b="1" i="1" dirty="0"/>
              <a:t>gen</a:t>
            </a:r>
            <a:r>
              <a:rPr lang="en-US" altLang="zh-CN" b="1" dirty="0"/>
              <a:t>(‘</a:t>
            </a:r>
            <a:r>
              <a:rPr lang="en-US" altLang="zh-CN" b="1" dirty="0" err="1"/>
              <a:t>goto</a:t>
            </a:r>
            <a:r>
              <a:rPr lang="en-US" altLang="zh-CN" b="1" dirty="0"/>
              <a:t>’,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r>
              <a:rPr lang="en-US" altLang="zh-CN" b="1" dirty="0"/>
              <a:t>) 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布尔表达式控制流翻译</a:t>
            </a:r>
            <a:r>
              <a:rPr lang="en-US" altLang="zh-CN" dirty="0">
                <a:cs typeface="Arial" panose="020B0604020202020204" pitchFamily="34" charset="0"/>
              </a:rPr>
              <a:t>SDD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848350" y="1841179"/>
            <a:ext cx="213360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relop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 flipV="1">
            <a:off x="6686550" y="1307779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6686550" y="1307779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296150" y="85057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9353550" y="85057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9429750" y="2679379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6686550" y="237457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6686550" y="2817493"/>
            <a:ext cx="2819400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7296150" y="2831779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027821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1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(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r>
              <a:rPr lang="en-US" altLang="zh-CN" b="1" dirty="0">
                <a:solidFill>
                  <a:srgbClr val="C00000"/>
                </a:solidFill>
              </a:rPr>
              <a:t>) 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/>
              <a:t>语义规则：</a:t>
            </a:r>
            <a:endParaRPr lang="en-US" altLang="zh-CN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/>
              <a:t> 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true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false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code</a:t>
            </a:r>
            <a:r>
              <a:rPr lang="en-US" altLang="zh-CN" b="1" dirty="0"/>
              <a:t> =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code</a:t>
            </a:r>
            <a:r>
              <a:rPr lang="en-US" altLang="zh-CN" b="1" dirty="0"/>
              <a:t> 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布尔表达式控制流翻译</a:t>
            </a:r>
            <a:r>
              <a:rPr lang="en-US" altLang="zh-CN" dirty="0">
                <a:cs typeface="Arial" panose="020B0604020202020204" pitchFamily="34" charset="0"/>
              </a:rPr>
              <a:t>SDD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7289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not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>
                <a:solidFill>
                  <a:schemeClr val="bg1"/>
                </a:solidFill>
              </a:rPr>
              <a:t>B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布尔表达式的控制流翻译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096000" y="1623453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   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V="1">
            <a:off x="7086600" y="12424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7696200" y="83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9296400" y="838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9296400" y="237116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7086600" y="122816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 flipV="1">
            <a:off x="7086600" y="206636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7086600" y="250927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7772400" y="252356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43723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3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not </a:t>
            </a:r>
            <a:r>
              <a:rPr lang="en-US" altLang="zh-CN" b="1" i="1" dirty="0">
                <a:solidFill>
                  <a:srgbClr val="C00000"/>
                </a:solidFill>
              </a:rPr>
              <a:t>B</a:t>
            </a:r>
            <a:r>
              <a:rPr lang="en-US" altLang="zh-CN" b="1" baseline="-30000" dirty="0">
                <a:solidFill>
                  <a:srgbClr val="C00000"/>
                </a:solidFill>
              </a:rPr>
              <a:t>1</a:t>
            </a:r>
            <a:endParaRPr lang="en-US" altLang="zh-CN" b="1" dirty="0">
              <a:solidFill>
                <a:srgbClr val="C00000"/>
              </a:solidFill>
            </a:endParaRP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/>
              <a:t>语义规则：</a:t>
            </a:r>
            <a:endParaRPr lang="en-US" altLang="zh-CN" dirty="0"/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i="1" dirty="0"/>
              <a:t> 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true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false</a:t>
            </a:r>
            <a:r>
              <a:rPr lang="en-US" altLang="zh-CN" b="1" dirty="0"/>
              <a:t> =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r>
              <a:rPr lang="en-US" altLang="zh-CN" b="1" dirty="0"/>
              <a:t>;</a:t>
            </a:r>
          </a:p>
          <a:p>
            <a:pPr algn="just">
              <a:spcBef>
                <a:spcPct val="5000"/>
              </a:spcBef>
              <a:buFontTx/>
              <a:buNone/>
            </a:pPr>
            <a:r>
              <a:rPr lang="en-US" altLang="zh-CN" b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code</a:t>
            </a:r>
            <a:r>
              <a:rPr lang="en-US" altLang="zh-CN" b="1" dirty="0"/>
              <a:t> = </a:t>
            </a:r>
            <a:r>
              <a:rPr lang="en-US" altLang="zh-CN" b="1" i="1" dirty="0"/>
              <a:t>B</a:t>
            </a:r>
            <a:r>
              <a:rPr lang="en-US" altLang="zh-CN" b="1" baseline="-30000" dirty="0"/>
              <a:t>1</a:t>
            </a:r>
            <a:r>
              <a:rPr lang="en-US" altLang="zh-CN" b="1" dirty="0"/>
              <a:t>.</a:t>
            </a:r>
            <a:r>
              <a:rPr lang="en-US" altLang="zh-CN" b="1" i="1" dirty="0"/>
              <a:t>code</a:t>
            </a:r>
            <a:r>
              <a:rPr lang="en-US" altLang="zh-CN" b="1" dirty="0"/>
              <a:t> 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布尔表达式控制流翻译</a:t>
            </a:r>
            <a:r>
              <a:rPr lang="en-US" altLang="zh-CN" dirty="0">
                <a:cs typeface="Arial" panose="020B0604020202020204" pitchFamily="34" charset="0"/>
              </a:rPr>
              <a:t>SDD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6096000" y="1623453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not   B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2800" b="1" baseline="-25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Line 35"/>
          <p:cNvSpPr>
            <a:spLocks noChangeShapeType="1"/>
          </p:cNvSpPr>
          <p:nvPr/>
        </p:nvSpPr>
        <p:spPr bwMode="auto">
          <a:xfrm flipV="1">
            <a:off x="7086600" y="124245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7696200" y="8382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</p:txBody>
      </p:sp>
      <p:sp>
        <p:nvSpPr>
          <p:cNvPr id="11" name="Text Box 45"/>
          <p:cNvSpPr txBox="1">
            <a:spLocks noChangeArrowheads="1"/>
          </p:cNvSpPr>
          <p:nvPr/>
        </p:nvSpPr>
        <p:spPr bwMode="auto">
          <a:xfrm>
            <a:off x="9296400" y="8382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真出口</a:t>
            </a:r>
          </a:p>
        </p:txBody>
      </p:sp>
      <p:sp>
        <p:nvSpPr>
          <p:cNvPr id="12" name="Text Box 46"/>
          <p:cNvSpPr txBox="1">
            <a:spLocks noChangeArrowheads="1"/>
          </p:cNvSpPr>
          <p:nvPr/>
        </p:nvSpPr>
        <p:spPr bwMode="auto">
          <a:xfrm>
            <a:off x="9296400" y="2371165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假出口</a:t>
            </a:r>
          </a:p>
        </p:txBody>
      </p:sp>
      <p:sp>
        <p:nvSpPr>
          <p:cNvPr id="13" name="Line 49"/>
          <p:cNvSpPr>
            <a:spLocks noChangeShapeType="1"/>
          </p:cNvSpPr>
          <p:nvPr/>
        </p:nvSpPr>
        <p:spPr bwMode="auto">
          <a:xfrm>
            <a:off x="7086600" y="1228165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50"/>
          <p:cNvSpPr>
            <a:spLocks noChangeShapeType="1"/>
          </p:cNvSpPr>
          <p:nvPr/>
        </p:nvSpPr>
        <p:spPr bwMode="auto">
          <a:xfrm flipV="1">
            <a:off x="7086600" y="206636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51"/>
          <p:cNvSpPr>
            <a:spLocks noChangeShapeType="1"/>
          </p:cNvSpPr>
          <p:nvPr/>
        </p:nvSpPr>
        <p:spPr bwMode="auto">
          <a:xfrm>
            <a:off x="7086600" y="2509278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7772400" y="2523565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548374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9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true</a:t>
            </a:r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/>
              <a:t>语义规则：</a:t>
            </a:r>
            <a:endParaRPr lang="en-US" altLang="zh-CN" dirty="0"/>
          </a:p>
          <a:p>
            <a:pPr algn="just">
              <a:buFontTx/>
              <a:buNone/>
            </a:pPr>
            <a:r>
              <a:rPr lang="en-US" altLang="zh-CN" b="1" i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code</a:t>
            </a:r>
            <a:r>
              <a:rPr lang="en-US" altLang="zh-CN" b="1" dirty="0"/>
              <a:t> = </a:t>
            </a:r>
            <a:r>
              <a:rPr lang="en-US" altLang="zh-CN" b="1" i="1" dirty="0"/>
              <a:t>gen</a:t>
            </a:r>
            <a:r>
              <a:rPr lang="en-US" altLang="zh-CN" b="1" dirty="0"/>
              <a:t>(‘</a:t>
            </a:r>
            <a:r>
              <a:rPr lang="en-US" altLang="zh-CN" b="1" dirty="0" err="1"/>
              <a:t>goto</a:t>
            </a:r>
            <a:r>
              <a:rPr lang="en-US" altLang="zh-CN" b="1" dirty="0"/>
              <a:t>’,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true</a:t>
            </a:r>
            <a:r>
              <a:rPr lang="en-US" altLang="zh-CN" b="1" dirty="0"/>
              <a:t>)</a:t>
            </a:r>
          </a:p>
          <a:p>
            <a:pPr algn="just">
              <a:buFontTx/>
              <a:buNone/>
            </a:pPr>
            <a:r>
              <a:rPr lang="en-US" altLang="zh-CN" b="1" i="1" dirty="0">
                <a:solidFill>
                  <a:srgbClr val="C00000"/>
                </a:solidFill>
              </a:rPr>
              <a:t>B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b="1" dirty="0">
                <a:solidFill>
                  <a:srgbClr val="C00000"/>
                </a:solidFill>
              </a:rPr>
              <a:t> false</a:t>
            </a:r>
          </a:p>
          <a:p>
            <a:pPr algn="just">
              <a:buFontTx/>
              <a:buNone/>
            </a:pPr>
            <a:r>
              <a:rPr lang="en-US" altLang="zh-CN" dirty="0"/>
              <a:t> </a:t>
            </a:r>
            <a:r>
              <a:rPr lang="zh-CN" altLang="en-US" dirty="0"/>
              <a:t>语义规则：</a:t>
            </a:r>
            <a:endParaRPr lang="en-US" altLang="zh-CN" dirty="0"/>
          </a:p>
          <a:p>
            <a:pPr algn="just">
              <a:buFontTx/>
              <a:buNone/>
            </a:pPr>
            <a:r>
              <a:rPr lang="en-US" altLang="zh-CN" b="1" i="1" dirty="0"/>
              <a:t>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code</a:t>
            </a:r>
            <a:r>
              <a:rPr lang="en-US" altLang="zh-CN" b="1" dirty="0"/>
              <a:t> = </a:t>
            </a:r>
            <a:r>
              <a:rPr lang="en-US" altLang="zh-CN" b="1" i="1" dirty="0"/>
              <a:t>gen</a:t>
            </a:r>
            <a:r>
              <a:rPr lang="en-US" altLang="zh-CN" b="1" dirty="0"/>
              <a:t>(‘</a:t>
            </a:r>
            <a:r>
              <a:rPr lang="en-US" altLang="zh-CN" b="1" dirty="0" err="1"/>
              <a:t>goto</a:t>
            </a:r>
            <a:r>
              <a:rPr lang="en-US" altLang="zh-CN" b="1" dirty="0"/>
              <a:t>’, </a:t>
            </a:r>
            <a:r>
              <a:rPr lang="en-US" altLang="zh-CN" b="1" i="1" dirty="0" err="1"/>
              <a:t>B</a:t>
            </a:r>
            <a:r>
              <a:rPr lang="en-US" altLang="zh-CN" b="1" dirty="0" err="1"/>
              <a:t>.</a:t>
            </a:r>
            <a:r>
              <a:rPr lang="en-US" altLang="zh-CN" b="1" i="1" dirty="0" err="1"/>
              <a:t>false</a:t>
            </a:r>
            <a:r>
              <a:rPr lang="en-US" altLang="zh-CN" b="1" dirty="0"/>
              <a:t>)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布尔表达式控制流翻译</a:t>
            </a:r>
            <a:r>
              <a:rPr lang="en-US" altLang="zh-CN" dirty="0">
                <a:cs typeface="Arial" panose="020B0604020202020204" pitchFamily="34" charset="0"/>
              </a:rPr>
              <a:t>SDD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48164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关键问题：将跳转指令与目标匹配起来</a:t>
            </a:r>
            <a:endParaRPr lang="en-US" altLang="zh-CN" dirty="0"/>
          </a:p>
          <a:p>
            <a:r>
              <a:rPr lang="en-US" altLang="zh-CN" dirty="0" err="1"/>
              <a:t>B.true</a:t>
            </a:r>
            <a:r>
              <a:rPr lang="en-US" altLang="zh-CN" dirty="0"/>
              <a:t>, </a:t>
            </a:r>
            <a:r>
              <a:rPr lang="en-US" altLang="zh-CN" dirty="0" err="1"/>
              <a:t>B.false</a:t>
            </a:r>
            <a:r>
              <a:rPr lang="zh-CN" altLang="en-US" dirty="0"/>
              <a:t>都是继承属性</a:t>
            </a:r>
            <a:endParaRPr lang="en-US" altLang="zh-CN" dirty="0"/>
          </a:p>
          <a:p>
            <a:r>
              <a:rPr lang="zh-CN" altLang="en-US" dirty="0"/>
              <a:t>需要两趟分析来计算</a:t>
            </a:r>
            <a:endParaRPr lang="en-US" altLang="zh-CN" dirty="0"/>
          </a:p>
          <a:p>
            <a:pPr lvl="1"/>
            <a:r>
              <a:rPr lang="en-US" altLang="zh-CN" dirty="0"/>
              <a:t>1 pass</a:t>
            </a:r>
            <a:r>
              <a:rPr lang="zh-CN" altLang="en-US" dirty="0"/>
              <a:t>：生成语法树</a:t>
            </a:r>
            <a:endParaRPr lang="en-US" altLang="zh-CN" dirty="0"/>
          </a:p>
          <a:p>
            <a:pPr lvl="1"/>
            <a:r>
              <a:rPr lang="en-US" altLang="zh-CN" dirty="0"/>
              <a:t>2 pass</a:t>
            </a:r>
            <a:r>
              <a:rPr lang="zh-CN" altLang="en-US" dirty="0"/>
              <a:t>：深度优先遍历树，计算属性值</a:t>
            </a:r>
            <a:endParaRPr lang="en-US" altLang="zh-CN" dirty="0"/>
          </a:p>
          <a:p>
            <a:pPr lvl="2"/>
            <a:r>
              <a:rPr lang="zh-CN" altLang="en-US" dirty="0"/>
              <a:t>将标号和具体地址绑定起来</a:t>
            </a:r>
            <a:endParaRPr lang="en-US" altLang="zh-CN" dirty="0"/>
          </a:p>
          <a:p>
            <a:r>
              <a:rPr lang="zh-CN" altLang="en-US" dirty="0"/>
              <a:t>能否一趟完成？</a:t>
            </a:r>
            <a:endParaRPr lang="en-US" altLang="zh-CN" dirty="0"/>
          </a:p>
          <a:p>
            <a:pPr lvl="1"/>
            <a:r>
              <a:rPr lang="zh-CN" altLang="en-US" dirty="0"/>
              <a:t>标号回填技术</a:t>
            </a:r>
            <a:endParaRPr 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翻译难点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00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27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354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控制流语句文法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简单控制流语句的翻译</a:t>
            </a:r>
            <a:endParaRPr lang="en-US" altLang="zh-CN" dirty="0"/>
          </a:p>
          <a:p>
            <a:pPr lvl="1"/>
            <a:r>
              <a:rPr lang="en-US" altLang="zh-CN" dirty="0"/>
              <a:t>if, if-then-else, while, </a:t>
            </a:r>
            <a:r>
              <a:rPr lang="zh-CN" altLang="en-US" dirty="0"/>
              <a:t>顺序语句</a:t>
            </a:r>
            <a:endParaRPr lang="en-US" altLang="zh-CN" dirty="0"/>
          </a:p>
          <a:p>
            <a:r>
              <a:rPr lang="zh-CN" altLang="en-US" dirty="0"/>
              <a:t>布尔表达式的翻译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quarter" idx="13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</a:pPr>
            <a:r>
              <a:rPr lang="zh-CN" altLang="en-US" dirty="0"/>
              <a:t>问题与对策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需要知道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为真或假时的跳转目标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分别会输出多少条指令是不确定的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引入标号</a:t>
            </a:r>
            <a:r>
              <a:rPr lang="zh-CN" altLang="en-US" dirty="0"/>
              <a:t>：先确定标号，在目标确定时输出标号指令，可调用</a:t>
            </a:r>
            <a:r>
              <a:rPr lang="en-US" altLang="zh-CN" dirty="0" err="1">
                <a:solidFill>
                  <a:srgbClr val="0000FF"/>
                </a:solidFill>
              </a:rPr>
              <a:t>newLabel</a:t>
            </a:r>
            <a:r>
              <a:rPr lang="en-US" altLang="zh-CN" dirty="0">
                <a:solidFill>
                  <a:srgbClr val="0000FF"/>
                </a:solidFill>
              </a:rPr>
              <a:t>() </a:t>
            </a:r>
            <a:r>
              <a:rPr lang="zh-CN" altLang="en-US" dirty="0"/>
              <a:t>产生新标号，每条语句有</a:t>
            </a:r>
            <a:r>
              <a:rPr lang="en-US" altLang="zh-CN" dirty="0">
                <a:solidFill>
                  <a:srgbClr val="0000FF"/>
                </a:solidFill>
              </a:rPr>
              <a:t>next </a:t>
            </a:r>
            <a:r>
              <a:rPr lang="zh-CN" altLang="en-US" dirty="0"/>
              <a:t>标号 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dirty="0"/>
              <a:t>if</a:t>
            </a:r>
            <a:r>
              <a:rPr lang="en-US" altLang="zh-CN" b="1" i="1" dirty="0"/>
              <a:t> B </a:t>
            </a:r>
            <a:r>
              <a:rPr lang="en-US" altLang="zh-CN" b="1" dirty="0"/>
              <a:t>then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1</a:t>
            </a:r>
            <a:endParaRPr lang="en-US" altLang="zh-CN" b="1" i="1" dirty="0"/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{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newLabel</a:t>
            </a:r>
            <a:r>
              <a:rPr lang="en-US" altLang="zh-CN" b="1" dirty="0">
                <a:solidFill>
                  <a:schemeClr val="bg1"/>
                </a:solidFill>
              </a:rPr>
              <a:t>();</a:t>
            </a:r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false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S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next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>
                <a:solidFill>
                  <a:schemeClr val="bg1"/>
                </a:solidFill>
              </a:rPr>
              <a:t>S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next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S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next</a:t>
            </a:r>
            <a:r>
              <a:rPr lang="en-US" altLang="zh-CN" b="1" dirty="0">
                <a:solidFill>
                  <a:schemeClr val="bg1"/>
                </a:solidFill>
              </a:rPr>
              <a:t>;</a:t>
            </a:r>
          </a:p>
          <a:p>
            <a:pPr algn="just">
              <a:buFontTx/>
              <a:buNone/>
            </a:pPr>
            <a:r>
              <a:rPr lang="en-US" altLang="zh-CN" b="1" dirty="0">
                <a:solidFill>
                  <a:schemeClr val="bg1"/>
                </a:solidFill>
              </a:rPr>
              <a:t> </a:t>
            </a:r>
            <a:r>
              <a:rPr lang="en-US" altLang="zh-CN" b="1" i="1" dirty="0" err="1">
                <a:solidFill>
                  <a:schemeClr val="bg1"/>
                </a:solidFill>
              </a:rPr>
              <a:t>S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= 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|| </a:t>
            </a:r>
            <a:r>
              <a:rPr lang="en-US" altLang="zh-CN" b="1" i="1" dirty="0">
                <a:solidFill>
                  <a:schemeClr val="bg1"/>
                </a:solidFill>
              </a:rPr>
              <a:t>gen</a:t>
            </a:r>
            <a:r>
              <a:rPr lang="en-US" altLang="zh-CN" b="1" dirty="0">
                <a:solidFill>
                  <a:schemeClr val="bg1"/>
                </a:solidFill>
              </a:rPr>
              <a:t>(</a:t>
            </a:r>
            <a:r>
              <a:rPr lang="en-US" altLang="zh-CN" b="1" i="1" dirty="0" err="1">
                <a:solidFill>
                  <a:schemeClr val="bg1"/>
                </a:solidFill>
              </a:rPr>
              <a:t>B</a:t>
            </a:r>
            <a:r>
              <a:rPr lang="en-US" altLang="zh-CN" b="1" dirty="0" err="1">
                <a:solidFill>
                  <a:schemeClr val="bg1"/>
                </a:solidFill>
              </a:rPr>
              <a:t>.</a:t>
            </a:r>
            <a:r>
              <a:rPr lang="en-US" altLang="zh-CN" b="1" i="1" dirty="0" err="1">
                <a:solidFill>
                  <a:schemeClr val="bg1"/>
                </a:solidFill>
              </a:rPr>
              <a:t>true</a:t>
            </a:r>
            <a:r>
              <a:rPr lang="en-US" altLang="zh-CN" b="1" dirty="0">
                <a:solidFill>
                  <a:schemeClr val="bg1"/>
                </a:solidFill>
              </a:rPr>
              <a:t>, ‘:’) || </a:t>
            </a:r>
            <a:r>
              <a:rPr lang="en-US" altLang="zh-CN" b="1" i="1" dirty="0">
                <a:solidFill>
                  <a:schemeClr val="bg1"/>
                </a:solidFill>
              </a:rPr>
              <a:t>S</a:t>
            </a:r>
            <a:r>
              <a:rPr lang="en-US" altLang="zh-CN" b="1" baseline="-30000" dirty="0">
                <a:solidFill>
                  <a:schemeClr val="bg1"/>
                </a:solidFill>
              </a:rPr>
              <a:t>1</a:t>
            </a:r>
            <a:r>
              <a:rPr lang="en-US" altLang="zh-CN" b="1" dirty="0">
                <a:solidFill>
                  <a:schemeClr val="bg1"/>
                </a:solidFill>
              </a:rPr>
              <a:t>.</a:t>
            </a:r>
            <a:r>
              <a:rPr lang="en-US" altLang="zh-CN" b="1" i="1" dirty="0">
                <a:solidFill>
                  <a:schemeClr val="bg1"/>
                </a:solidFill>
              </a:rPr>
              <a:t>code</a:t>
            </a:r>
            <a:r>
              <a:rPr lang="en-US" altLang="zh-CN" b="1" dirty="0">
                <a:solidFill>
                  <a:schemeClr val="bg1"/>
                </a:solidFill>
              </a:rPr>
              <a:t> }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44036" name="Group 19"/>
          <p:cNvGrpSpPr>
            <a:grpSpLocks/>
          </p:cNvGrpSpPr>
          <p:nvPr/>
        </p:nvGrpSpPr>
        <p:grpSpPr bwMode="auto">
          <a:xfrm>
            <a:off x="6299200" y="2923148"/>
            <a:ext cx="4114800" cy="2398712"/>
            <a:chOff x="2925" y="890"/>
            <a:chExt cx="2592" cy="1511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355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558" y="104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43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558" y="143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569" y="1804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597" y="1085"/>
              <a:ext cx="72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3597" y="1460"/>
              <a:ext cx="70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925" y="1292"/>
              <a:ext cx="7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3741" y="173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4419" y="890"/>
              <a:ext cx="100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4406" y="1132"/>
              <a:ext cx="111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356" y="1402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4377" y="1156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606" y="2115"/>
              <a:ext cx="9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a) if-then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211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29369" y="1052944"/>
            <a:ext cx="11219291" cy="5601856"/>
          </a:xfrm>
          <a:noFill/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</a:pPr>
            <a:r>
              <a:rPr lang="zh-CN" altLang="en-US" dirty="0"/>
              <a:t>问题与对策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需要知道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为真或假时的跳转目标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分别会输出多少条指令是不确定的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引入标号</a:t>
            </a:r>
            <a:r>
              <a:rPr lang="zh-CN" altLang="en-US" dirty="0"/>
              <a:t>：先确定标号，在目标确定时输出标号指令，可调用</a:t>
            </a:r>
            <a:r>
              <a:rPr lang="en-US" altLang="zh-CN" dirty="0" err="1">
                <a:solidFill>
                  <a:srgbClr val="0000FF"/>
                </a:solidFill>
              </a:rPr>
              <a:t>newLabel</a:t>
            </a:r>
            <a:r>
              <a:rPr lang="en-US" altLang="zh-CN" dirty="0">
                <a:solidFill>
                  <a:srgbClr val="0000FF"/>
                </a:solidFill>
              </a:rPr>
              <a:t>() </a:t>
            </a:r>
            <a:r>
              <a:rPr lang="zh-CN" altLang="en-US" dirty="0"/>
              <a:t>产生新标号，每条语句有</a:t>
            </a:r>
            <a:r>
              <a:rPr lang="en-US" altLang="zh-CN" dirty="0">
                <a:solidFill>
                  <a:srgbClr val="0000FF"/>
                </a:solidFill>
              </a:rPr>
              <a:t>next </a:t>
            </a:r>
            <a:r>
              <a:rPr lang="zh-CN" altLang="en-US" dirty="0"/>
              <a:t>标号 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dirty="0"/>
              <a:t>if</a:t>
            </a:r>
            <a:r>
              <a:rPr lang="en-US" altLang="zh-CN" b="1" i="1" dirty="0"/>
              <a:t> B </a:t>
            </a:r>
            <a:r>
              <a:rPr lang="en-US" altLang="zh-CN" b="1" dirty="0"/>
              <a:t>then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1</a:t>
            </a:r>
            <a:endParaRPr lang="en-US" altLang="zh-CN" b="1" i="1" dirty="0"/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语义规则：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rgbClr val="FF0000"/>
                </a:solidFill>
              </a:rPr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;//</a:t>
            </a:r>
            <a:r>
              <a:rPr lang="zh-CN" altLang="en-US" sz="2600" dirty="0"/>
              <a:t>继承属性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B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||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, ‘:’) ||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code</a:t>
            </a:r>
            <a:r>
              <a:rPr lang="en-US" altLang="zh-CN" sz="2600" dirty="0"/>
              <a:t>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44036" name="Group 19"/>
          <p:cNvGrpSpPr>
            <a:grpSpLocks/>
          </p:cNvGrpSpPr>
          <p:nvPr/>
        </p:nvGrpSpPr>
        <p:grpSpPr bwMode="auto">
          <a:xfrm>
            <a:off x="6299200" y="2923148"/>
            <a:ext cx="4114800" cy="2398712"/>
            <a:chOff x="2925" y="890"/>
            <a:chExt cx="2592" cy="1511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355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558" y="104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43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558" y="143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569" y="1804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597" y="1085"/>
              <a:ext cx="72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3597" y="1460"/>
              <a:ext cx="70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925" y="1292"/>
              <a:ext cx="7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3741" y="173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4419" y="890"/>
              <a:ext cx="100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4406" y="1132"/>
              <a:ext cx="111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356" y="1402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4377" y="1156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606" y="2115"/>
              <a:ext cx="9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a) if-then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775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29369" y="1052944"/>
            <a:ext cx="11219291" cy="5581536"/>
          </a:xfrm>
          <a:noFill/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</a:pPr>
            <a:r>
              <a:rPr lang="zh-CN" altLang="en-US" dirty="0"/>
              <a:t>问题与对策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需要知道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为真或假时的跳转目标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分别会输出多少条指令是不确定的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引入标号</a:t>
            </a:r>
            <a:r>
              <a:rPr lang="zh-CN" altLang="en-US" dirty="0"/>
              <a:t>：先确定标号，在目标确定时输出标号指令，可调用</a:t>
            </a:r>
            <a:r>
              <a:rPr lang="en-US" altLang="zh-CN" dirty="0" err="1">
                <a:solidFill>
                  <a:srgbClr val="0000FF"/>
                </a:solidFill>
              </a:rPr>
              <a:t>newLabel</a:t>
            </a:r>
            <a:r>
              <a:rPr lang="en-US" altLang="zh-CN" dirty="0">
                <a:solidFill>
                  <a:srgbClr val="0000FF"/>
                </a:solidFill>
              </a:rPr>
              <a:t>() </a:t>
            </a:r>
            <a:r>
              <a:rPr lang="zh-CN" altLang="en-US" dirty="0"/>
              <a:t>产生新标号，每条语句有</a:t>
            </a:r>
            <a:r>
              <a:rPr lang="en-US" altLang="zh-CN" dirty="0">
                <a:solidFill>
                  <a:srgbClr val="0000FF"/>
                </a:solidFill>
              </a:rPr>
              <a:t>next </a:t>
            </a:r>
            <a:r>
              <a:rPr lang="zh-CN" altLang="en-US" dirty="0"/>
              <a:t>标号 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dirty="0"/>
              <a:t>if</a:t>
            </a:r>
            <a:r>
              <a:rPr lang="en-US" altLang="zh-CN" b="1" i="1" dirty="0"/>
              <a:t> B </a:t>
            </a:r>
            <a:r>
              <a:rPr lang="en-US" altLang="zh-CN" b="1" dirty="0"/>
              <a:t>then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1</a:t>
            </a:r>
            <a:endParaRPr lang="en-US" altLang="zh-CN" b="1" i="1" dirty="0"/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语义规则：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rgbClr val="FF0000"/>
                </a:solidFill>
              </a:rPr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;//</a:t>
            </a:r>
            <a:r>
              <a:rPr lang="zh-CN" altLang="en-US" sz="2600" dirty="0"/>
              <a:t>继承属性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B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||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, ‘:’) ||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code</a:t>
            </a:r>
            <a:r>
              <a:rPr lang="en-US" altLang="zh-CN" sz="2600" dirty="0"/>
              <a:t>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44036" name="Group 19"/>
          <p:cNvGrpSpPr>
            <a:grpSpLocks/>
          </p:cNvGrpSpPr>
          <p:nvPr/>
        </p:nvGrpSpPr>
        <p:grpSpPr bwMode="auto">
          <a:xfrm>
            <a:off x="6299200" y="2923148"/>
            <a:ext cx="4114800" cy="2398712"/>
            <a:chOff x="2925" y="890"/>
            <a:chExt cx="2592" cy="1511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355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558" y="104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43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558" y="143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569" y="1804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597" y="1085"/>
              <a:ext cx="72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3597" y="1460"/>
              <a:ext cx="70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925" y="1292"/>
              <a:ext cx="7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3741" y="173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4419" y="890"/>
              <a:ext cx="100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4406" y="1132"/>
              <a:ext cx="111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356" y="1402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4377" y="1156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606" y="2115"/>
              <a:ext cx="9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a) if-then</a:t>
              </a:r>
            </a:p>
          </p:txBody>
        </p:sp>
      </p:grpSp>
      <p:sp>
        <p:nvSpPr>
          <p:cNvPr id="23" name="矩形标注 22"/>
          <p:cNvSpPr/>
          <p:nvPr/>
        </p:nvSpPr>
        <p:spPr>
          <a:xfrm>
            <a:off x="5892579" y="1348692"/>
            <a:ext cx="4369021" cy="2138020"/>
          </a:xfrm>
          <a:prstGeom prst="wedgeRectCallout">
            <a:avLst>
              <a:gd name="adj1" fmla="val -58818"/>
              <a:gd name="adj2" fmla="val 849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标号指向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内部的三地址代码时需要调用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newLabel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标号指向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外部的三地址代码时从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5120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sz="quarter" idx="13"/>
          </p:nvPr>
        </p:nvSpPr>
        <p:spPr>
          <a:xfrm>
            <a:off x="429369" y="1052944"/>
            <a:ext cx="11219291" cy="5581536"/>
          </a:xfrm>
          <a:noFill/>
        </p:spPr>
        <p:txBody>
          <a:bodyPr>
            <a:normAutofit fontScale="92500" lnSpcReduction="20000"/>
          </a:bodyPr>
          <a:lstStyle/>
          <a:p>
            <a:pPr algn="just">
              <a:spcBef>
                <a:spcPct val="0"/>
              </a:spcBef>
            </a:pPr>
            <a:r>
              <a:rPr lang="zh-CN" altLang="en-US" dirty="0"/>
              <a:t>问题与对策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需要知道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为真或假时的跳转目标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1</a:t>
            </a:r>
            <a:r>
              <a:rPr lang="zh-CN" altLang="en-US" dirty="0"/>
              <a:t>分别会输出多少条指令是不确定的</a:t>
            </a:r>
            <a:endParaRPr lang="en-US" altLang="zh-CN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引入标号</a:t>
            </a:r>
            <a:r>
              <a:rPr lang="zh-CN" altLang="en-US" dirty="0"/>
              <a:t>：先确定标号，在目标确定时输出标号指令，可调用</a:t>
            </a:r>
            <a:r>
              <a:rPr lang="en-US" altLang="zh-CN" dirty="0" err="1">
                <a:solidFill>
                  <a:srgbClr val="0000FF"/>
                </a:solidFill>
              </a:rPr>
              <a:t>newLabel</a:t>
            </a:r>
            <a:r>
              <a:rPr lang="en-US" altLang="zh-CN" dirty="0">
                <a:solidFill>
                  <a:srgbClr val="0000FF"/>
                </a:solidFill>
              </a:rPr>
              <a:t>() </a:t>
            </a:r>
            <a:r>
              <a:rPr lang="zh-CN" altLang="en-US" dirty="0"/>
              <a:t>产生新标号，每条语句有</a:t>
            </a:r>
            <a:r>
              <a:rPr lang="en-US" altLang="zh-CN" dirty="0">
                <a:solidFill>
                  <a:srgbClr val="0000FF"/>
                </a:solidFill>
              </a:rPr>
              <a:t>next </a:t>
            </a:r>
            <a:r>
              <a:rPr lang="zh-CN" altLang="en-US" dirty="0"/>
              <a:t>标号 </a:t>
            </a:r>
            <a:endParaRPr lang="en-US" altLang="zh-CN" b="1" dirty="0"/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i="1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b="1" i="1" dirty="0"/>
              <a:t> </a:t>
            </a:r>
            <a:r>
              <a:rPr lang="en-US" altLang="zh-CN" b="1" dirty="0"/>
              <a:t>if</a:t>
            </a:r>
            <a:r>
              <a:rPr lang="en-US" altLang="zh-CN" b="1" i="1" dirty="0"/>
              <a:t> B </a:t>
            </a:r>
            <a:r>
              <a:rPr lang="en-US" altLang="zh-CN" b="1" dirty="0"/>
              <a:t>then</a:t>
            </a:r>
            <a:r>
              <a:rPr lang="en-US" altLang="zh-CN" b="1" i="1" dirty="0"/>
              <a:t> S</a:t>
            </a:r>
            <a:r>
              <a:rPr lang="en-US" altLang="zh-CN" b="1" baseline="-30000" dirty="0"/>
              <a:t>1</a:t>
            </a:r>
            <a:endParaRPr lang="en-US" altLang="zh-CN" b="1" i="1" dirty="0"/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zh-CN" altLang="en-US" sz="2600" dirty="0"/>
              <a:t>语义规则：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i="1" dirty="0">
                <a:solidFill>
                  <a:srgbClr val="FF0000"/>
                </a:solidFill>
              </a:rPr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newLabel</a:t>
            </a:r>
            <a:r>
              <a:rPr lang="en-US" altLang="zh-CN" sz="2600" dirty="0"/>
              <a:t>();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false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;//</a:t>
            </a:r>
            <a:r>
              <a:rPr lang="zh-CN" altLang="en-US" sz="2600" dirty="0"/>
              <a:t>继承属性</a:t>
            </a:r>
            <a:endParaRPr lang="en-US" altLang="zh-CN" sz="2600" dirty="0"/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next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next</a:t>
            </a:r>
            <a:r>
              <a:rPr lang="en-US" altLang="zh-CN" sz="2600" dirty="0"/>
              <a:t>;</a:t>
            </a:r>
          </a:p>
          <a:p>
            <a:pPr algn="just">
              <a:buFontTx/>
              <a:buNone/>
            </a:pPr>
            <a:r>
              <a:rPr lang="en-US" altLang="zh-CN" sz="2600" dirty="0"/>
              <a:t> </a:t>
            </a:r>
            <a:r>
              <a:rPr lang="en-US" altLang="zh-CN" sz="2600" i="1" dirty="0" err="1"/>
              <a:t>S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= </a:t>
            </a:r>
            <a:r>
              <a:rPr lang="en-US" altLang="zh-CN" sz="2600" i="1" dirty="0" err="1"/>
              <a:t>B</a:t>
            </a:r>
            <a:r>
              <a:rPr lang="en-US" altLang="zh-CN" sz="2600" dirty="0" err="1"/>
              <a:t>.</a:t>
            </a:r>
            <a:r>
              <a:rPr lang="en-US" altLang="zh-CN" sz="2600" i="1" dirty="0" err="1"/>
              <a:t>code</a:t>
            </a:r>
            <a:r>
              <a:rPr lang="en-US" altLang="zh-CN" sz="2600" dirty="0"/>
              <a:t> || </a:t>
            </a:r>
            <a:r>
              <a:rPr lang="en-US" altLang="zh-CN" sz="2600" i="1" dirty="0"/>
              <a:t>gen</a:t>
            </a:r>
            <a:r>
              <a:rPr lang="en-US" altLang="zh-CN" sz="2600" dirty="0"/>
              <a:t>(</a:t>
            </a:r>
            <a:r>
              <a:rPr lang="en-US" altLang="zh-CN" sz="2600" i="1" dirty="0" err="1">
                <a:solidFill>
                  <a:srgbClr val="FF0000"/>
                </a:solidFill>
              </a:rPr>
              <a:t>B</a:t>
            </a:r>
            <a:r>
              <a:rPr lang="en-US" altLang="zh-CN" sz="2600" dirty="0" err="1">
                <a:solidFill>
                  <a:srgbClr val="FF0000"/>
                </a:solidFill>
              </a:rPr>
              <a:t>.</a:t>
            </a:r>
            <a:r>
              <a:rPr lang="en-US" altLang="zh-CN" sz="2600" i="1" dirty="0" err="1">
                <a:solidFill>
                  <a:srgbClr val="FF0000"/>
                </a:solidFill>
              </a:rPr>
              <a:t>true</a:t>
            </a:r>
            <a:r>
              <a:rPr lang="en-US" altLang="zh-CN" sz="2600" dirty="0"/>
              <a:t>, ‘:’) || </a:t>
            </a:r>
            <a:r>
              <a:rPr lang="en-US" altLang="zh-CN" sz="2600" i="1" dirty="0"/>
              <a:t>S</a:t>
            </a:r>
            <a:r>
              <a:rPr lang="en-US" altLang="zh-CN" sz="2600" baseline="-30000" dirty="0"/>
              <a:t>1</a:t>
            </a:r>
            <a:r>
              <a:rPr lang="en-US" altLang="zh-CN" sz="2600" dirty="0"/>
              <a:t>.</a:t>
            </a:r>
            <a:r>
              <a:rPr lang="en-US" altLang="zh-CN" sz="2600" i="1" dirty="0"/>
              <a:t>code</a:t>
            </a:r>
            <a:r>
              <a:rPr lang="en-US" altLang="zh-CN" sz="2600" dirty="0"/>
              <a:t> 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zh-CN" altLang="en-US" dirty="0"/>
              <a:t>语句中间代码生成的</a:t>
            </a:r>
            <a:r>
              <a:rPr lang="en-US" altLang="zh-CN" dirty="0"/>
              <a:t>SDD</a:t>
            </a:r>
            <a:r>
              <a:rPr lang="zh-CN" altLang="en-US" dirty="0"/>
              <a:t> </a:t>
            </a:r>
            <a:endParaRPr lang="en-US" dirty="0"/>
          </a:p>
        </p:txBody>
      </p:sp>
      <p:grpSp>
        <p:nvGrpSpPr>
          <p:cNvPr id="44036" name="Group 19"/>
          <p:cNvGrpSpPr>
            <a:grpSpLocks/>
          </p:cNvGrpSpPr>
          <p:nvPr/>
        </p:nvGrpSpPr>
        <p:grpSpPr bwMode="auto">
          <a:xfrm>
            <a:off x="6299200" y="2923148"/>
            <a:ext cx="4114800" cy="2398712"/>
            <a:chOff x="2925" y="890"/>
            <a:chExt cx="2592" cy="1511"/>
          </a:xfrm>
        </p:grpSpPr>
        <p:sp>
          <p:nvSpPr>
            <p:cNvPr id="44037" name="Line 5"/>
            <p:cNvSpPr>
              <a:spLocks noChangeShapeType="1"/>
            </p:cNvSpPr>
            <p:nvPr/>
          </p:nvSpPr>
          <p:spPr bwMode="auto">
            <a:xfrm>
              <a:off x="355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8" name="Line 6"/>
            <p:cNvSpPr>
              <a:spLocks noChangeShapeType="1"/>
            </p:cNvSpPr>
            <p:nvPr/>
          </p:nvSpPr>
          <p:spPr bwMode="auto">
            <a:xfrm>
              <a:off x="3558" y="1047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>
              <a:off x="4438" y="1048"/>
              <a:ext cx="0" cy="10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558" y="1439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Line 9"/>
            <p:cNvSpPr>
              <a:spLocks noChangeShapeType="1"/>
            </p:cNvSpPr>
            <p:nvPr/>
          </p:nvSpPr>
          <p:spPr bwMode="auto">
            <a:xfrm>
              <a:off x="3569" y="1804"/>
              <a:ext cx="86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3597" y="1085"/>
              <a:ext cx="72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3" name="Rectangle 11"/>
            <p:cNvSpPr>
              <a:spLocks noChangeArrowheads="1"/>
            </p:cNvSpPr>
            <p:nvPr/>
          </p:nvSpPr>
          <p:spPr bwMode="auto">
            <a:xfrm>
              <a:off x="3597" y="1460"/>
              <a:ext cx="701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/>
                <a:t>S</a:t>
              </a:r>
              <a:r>
                <a:rPr lang="en-US" altLang="zh-CN" sz="2400" baseline="-25000"/>
                <a:t>1</a:t>
              </a:r>
              <a:r>
                <a:rPr lang="en-US" altLang="zh-CN" sz="2400"/>
                <a:t>.</a:t>
              </a:r>
              <a:r>
                <a:rPr lang="en-US" altLang="zh-CN" sz="2400" i="1"/>
                <a:t>code</a:t>
              </a:r>
            </a:p>
          </p:txBody>
        </p:sp>
        <p:sp>
          <p:nvSpPr>
            <p:cNvPr id="44044" name="Rectangle 12"/>
            <p:cNvSpPr>
              <a:spLocks noChangeArrowheads="1"/>
            </p:cNvSpPr>
            <p:nvPr/>
          </p:nvSpPr>
          <p:spPr bwMode="auto">
            <a:xfrm>
              <a:off x="2925" y="1292"/>
              <a:ext cx="70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i="1" dirty="0" err="1">
                  <a:solidFill>
                    <a:srgbClr val="FF0000"/>
                  </a:solidFill>
                </a:rPr>
                <a:t>B</a:t>
              </a:r>
              <a:r>
                <a:rPr lang="en-US" altLang="zh-CN" sz="2400" dirty="0" err="1">
                  <a:solidFill>
                    <a:srgbClr val="FF0000"/>
                  </a:solidFill>
                </a:rPr>
                <a:t>.</a:t>
              </a:r>
              <a:r>
                <a:rPr lang="en-US" altLang="zh-CN" sz="2400" i="1" dirty="0" err="1">
                  <a:solidFill>
                    <a:srgbClr val="FF0000"/>
                  </a:solidFill>
                </a:rPr>
                <a:t>true</a:t>
              </a:r>
              <a:r>
                <a:rPr lang="en-US" altLang="zh-CN" sz="2400" dirty="0">
                  <a:solidFill>
                    <a:srgbClr val="FF0000"/>
                  </a:solidFill>
                </a:rPr>
                <a:t>:</a:t>
              </a:r>
            </a:p>
          </p:txBody>
        </p:sp>
        <p:sp>
          <p:nvSpPr>
            <p:cNvPr id="44045" name="Rectangle 13"/>
            <p:cNvSpPr>
              <a:spLocks noChangeArrowheads="1"/>
            </p:cNvSpPr>
            <p:nvPr/>
          </p:nvSpPr>
          <p:spPr bwMode="auto">
            <a:xfrm>
              <a:off x="3741" y="1733"/>
              <a:ext cx="61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. . .</a:t>
              </a:r>
            </a:p>
          </p:txBody>
        </p:sp>
        <p:sp>
          <p:nvSpPr>
            <p:cNvPr id="44046" name="Rectangle 14"/>
            <p:cNvSpPr>
              <a:spLocks noChangeArrowheads="1"/>
            </p:cNvSpPr>
            <p:nvPr/>
          </p:nvSpPr>
          <p:spPr bwMode="auto">
            <a:xfrm>
              <a:off x="4419" y="890"/>
              <a:ext cx="1002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true</a:t>
              </a:r>
              <a:endParaRPr lang="en-US" altLang="zh-CN" sz="2400"/>
            </a:p>
          </p:txBody>
        </p:sp>
        <p:sp>
          <p:nvSpPr>
            <p:cNvPr id="44047" name="Rectangle 15"/>
            <p:cNvSpPr>
              <a:spLocks noChangeArrowheads="1"/>
            </p:cNvSpPr>
            <p:nvPr/>
          </p:nvSpPr>
          <p:spPr bwMode="auto">
            <a:xfrm>
              <a:off x="4406" y="1132"/>
              <a:ext cx="1111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指向</a:t>
              </a:r>
              <a:r>
                <a:rPr lang="en-US" altLang="zh-CN" sz="2400" i="1"/>
                <a:t>B</a:t>
              </a:r>
              <a:r>
                <a:rPr lang="en-US" altLang="zh-CN" sz="2400"/>
                <a:t>.</a:t>
              </a:r>
              <a:r>
                <a:rPr lang="en-US" altLang="zh-CN" sz="2400" i="1"/>
                <a:t>false</a:t>
              </a:r>
              <a:endParaRPr lang="en-US" altLang="zh-CN" sz="2400"/>
            </a:p>
          </p:txBody>
        </p:sp>
        <p:sp>
          <p:nvSpPr>
            <p:cNvPr id="44048" name="Line 16"/>
            <p:cNvSpPr>
              <a:spLocks noChangeShapeType="1"/>
            </p:cNvSpPr>
            <p:nvPr/>
          </p:nvSpPr>
          <p:spPr bwMode="auto">
            <a:xfrm>
              <a:off x="4356" y="1402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Line 17"/>
            <p:cNvSpPr>
              <a:spLocks noChangeShapeType="1"/>
            </p:cNvSpPr>
            <p:nvPr/>
          </p:nvSpPr>
          <p:spPr bwMode="auto">
            <a:xfrm>
              <a:off x="4377" y="1156"/>
              <a:ext cx="39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0" name="Rectangle 18"/>
            <p:cNvSpPr>
              <a:spLocks noChangeArrowheads="1"/>
            </p:cNvSpPr>
            <p:nvPr/>
          </p:nvSpPr>
          <p:spPr bwMode="auto">
            <a:xfrm>
              <a:off x="3606" y="2115"/>
              <a:ext cx="960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/>
                <a:t>(</a:t>
              </a:r>
              <a:r>
                <a:rPr lang="en-US" altLang="zh-CN" sz="2400"/>
                <a:t>a) if-then</a:t>
              </a:r>
            </a:p>
          </p:txBody>
        </p:sp>
      </p:grpSp>
      <p:sp>
        <p:nvSpPr>
          <p:cNvPr id="2" name="矩形标注 1"/>
          <p:cNvSpPr/>
          <p:nvPr/>
        </p:nvSpPr>
        <p:spPr>
          <a:xfrm>
            <a:off x="6650804" y="4028049"/>
            <a:ext cx="2876765" cy="1300035"/>
          </a:xfrm>
          <a:prstGeom prst="wedgeRectCallout">
            <a:avLst>
              <a:gd name="adj1" fmla="val -58818"/>
              <a:gd name="adj2" fmla="val 8493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B.true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这个标号附加到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2400" b="1" baseline="-25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的第一条三地址指令上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9340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控制流语句文法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简单控制流语句的翻译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if, </a:t>
            </a:r>
            <a:r>
              <a:rPr lang="en-US" altLang="zh-CN" dirty="0"/>
              <a:t>if-then-else, while, </a:t>
            </a:r>
            <a:r>
              <a:rPr lang="zh-CN" altLang="en-US" dirty="0"/>
              <a:t>顺序语句</a:t>
            </a:r>
            <a:endParaRPr lang="en-US" altLang="zh-CN" dirty="0"/>
          </a:p>
          <a:p>
            <a:r>
              <a:rPr lang="zh-CN" altLang="en-US" dirty="0"/>
              <a:t>布尔表达式的翻译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267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13990</TotalTime>
  <Words>3273</Words>
  <Application>Microsoft Office PowerPoint</Application>
  <PresentationFormat>宽屏</PresentationFormat>
  <Paragraphs>617</Paragraphs>
  <Slides>39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等线</vt:lpstr>
      <vt:lpstr>华文仿宋</vt:lpstr>
      <vt:lpstr>宋体</vt:lpstr>
      <vt:lpstr>微软雅黑</vt:lpstr>
      <vt:lpstr>Arial</vt:lpstr>
      <vt:lpstr>Calibri</vt:lpstr>
      <vt:lpstr>Gill Sans MT</vt:lpstr>
      <vt:lpstr>Times New Roman</vt:lpstr>
      <vt:lpstr>Wingdings</vt:lpstr>
      <vt:lpstr>Wingdings 2</vt:lpstr>
      <vt:lpstr>1_Office 主题​​</vt:lpstr>
      <vt:lpstr>PowerPoint 演示文稿</vt:lpstr>
      <vt:lpstr>本节提纲</vt:lpstr>
      <vt:lpstr>控制流语句的文法</vt:lpstr>
      <vt:lpstr>本节提纲</vt:lpstr>
      <vt:lpstr>if 语句中间代码生成的SDD </vt:lpstr>
      <vt:lpstr>if 语句中间代码生成的SDD </vt:lpstr>
      <vt:lpstr>if 语句中间代码生成的SDD </vt:lpstr>
      <vt:lpstr>if 语句中间代码生成的SDD </vt:lpstr>
      <vt:lpstr>本节提纲</vt:lpstr>
      <vt:lpstr>if 语句中间代码生成的SDD </vt:lpstr>
      <vt:lpstr>if 语句中间代码生成的SDD </vt:lpstr>
      <vt:lpstr>if 语句中间代码生成的SDD </vt:lpstr>
      <vt:lpstr>if 语句中间代码生成的SDD </vt:lpstr>
      <vt:lpstr>本节提纲</vt:lpstr>
      <vt:lpstr>while语句中间代码生成SDD </vt:lpstr>
      <vt:lpstr>while语句中间代码生成SDD </vt:lpstr>
      <vt:lpstr>本节提纲</vt:lpstr>
      <vt:lpstr>顺序结构中间代码生成SDD</vt:lpstr>
      <vt:lpstr>本节提纲</vt:lpstr>
      <vt:lpstr>布尔表达式的控制流翻译</vt:lpstr>
      <vt:lpstr>布尔表达式</vt:lpstr>
      <vt:lpstr>布尔表达式</vt:lpstr>
      <vt:lpstr>布尔表达式</vt:lpstr>
      <vt:lpstr>布尔表达式的短路计算</vt:lpstr>
      <vt:lpstr>布尔表达式的控制流翻译</vt:lpstr>
      <vt:lpstr>布尔表达式的控制流翻译</vt:lpstr>
      <vt:lpstr>布尔表达式的控制流翻译</vt:lpstr>
      <vt:lpstr>布尔表达式的控制流翻译</vt:lpstr>
      <vt:lpstr>布尔表达式控制流翻译SDD</vt:lpstr>
      <vt:lpstr>布尔表达式的控制流翻译</vt:lpstr>
      <vt:lpstr>布尔表达式控制流翻译SDD</vt:lpstr>
      <vt:lpstr>布尔表达式的控制流翻译</vt:lpstr>
      <vt:lpstr>布尔表达式控制流翻译SDD</vt:lpstr>
      <vt:lpstr>布尔表达式控制流翻译SDD</vt:lpstr>
      <vt:lpstr>布尔表达式的控制流翻译</vt:lpstr>
      <vt:lpstr>布尔表达式控制流翻译SDD</vt:lpstr>
      <vt:lpstr>布尔表达式控制流翻译SDD</vt:lpstr>
      <vt:lpstr>翻译难点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1326</cp:revision>
  <cp:lastPrinted>2018-07-10T14:59:54Z</cp:lastPrinted>
  <dcterms:created xsi:type="dcterms:W3CDTF">2013-05-07T11:05:13Z</dcterms:created>
  <dcterms:modified xsi:type="dcterms:W3CDTF">2025-03-27T01:40:17Z</dcterms:modified>
</cp:coreProperties>
</file>