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67"/>
  </p:handoutMasterIdLst>
  <p:sldIdLst>
    <p:sldId id="483" r:id="rId3"/>
    <p:sldId id="463" r:id="rId5"/>
    <p:sldId id="496" r:id="rId6"/>
    <p:sldId id="497" r:id="rId7"/>
    <p:sldId id="498" r:id="rId8"/>
    <p:sldId id="499" r:id="rId9"/>
    <p:sldId id="500" r:id="rId10"/>
    <p:sldId id="501" r:id="rId11"/>
    <p:sldId id="502" r:id="rId12"/>
    <p:sldId id="503" r:id="rId13"/>
    <p:sldId id="504" r:id="rId14"/>
    <p:sldId id="505" r:id="rId15"/>
    <p:sldId id="506" r:id="rId16"/>
    <p:sldId id="507" r:id="rId17"/>
    <p:sldId id="508" r:id="rId18"/>
    <p:sldId id="509" r:id="rId19"/>
    <p:sldId id="510" r:id="rId20"/>
    <p:sldId id="511" r:id="rId21"/>
    <p:sldId id="512" r:id="rId22"/>
    <p:sldId id="513" r:id="rId23"/>
    <p:sldId id="514" r:id="rId24"/>
    <p:sldId id="555" r:id="rId25"/>
    <p:sldId id="515" r:id="rId26"/>
    <p:sldId id="516" r:id="rId27"/>
    <p:sldId id="517" r:id="rId28"/>
    <p:sldId id="518" r:id="rId29"/>
    <p:sldId id="519" r:id="rId30"/>
    <p:sldId id="520" r:id="rId31"/>
    <p:sldId id="521" r:id="rId32"/>
    <p:sldId id="522" r:id="rId33"/>
    <p:sldId id="523" r:id="rId34"/>
    <p:sldId id="524" r:id="rId35"/>
    <p:sldId id="525" r:id="rId36"/>
    <p:sldId id="526" r:id="rId37"/>
    <p:sldId id="527" r:id="rId38"/>
    <p:sldId id="528" r:id="rId39"/>
    <p:sldId id="529" r:id="rId40"/>
    <p:sldId id="530" r:id="rId41"/>
    <p:sldId id="531" r:id="rId42"/>
    <p:sldId id="532" r:id="rId43"/>
    <p:sldId id="533" r:id="rId44"/>
    <p:sldId id="534" r:id="rId45"/>
    <p:sldId id="535" r:id="rId46"/>
    <p:sldId id="536" r:id="rId47"/>
    <p:sldId id="537" r:id="rId48"/>
    <p:sldId id="538" r:id="rId49"/>
    <p:sldId id="539" r:id="rId50"/>
    <p:sldId id="540" r:id="rId51"/>
    <p:sldId id="541" r:id="rId52"/>
    <p:sldId id="542" r:id="rId53"/>
    <p:sldId id="543" r:id="rId54"/>
    <p:sldId id="544" r:id="rId55"/>
    <p:sldId id="545" r:id="rId56"/>
    <p:sldId id="546" r:id="rId57"/>
    <p:sldId id="547" r:id="rId58"/>
    <p:sldId id="548" r:id="rId59"/>
    <p:sldId id="549" r:id="rId60"/>
    <p:sldId id="550" r:id="rId61"/>
    <p:sldId id="551" r:id="rId62"/>
    <p:sldId id="552" r:id="rId63"/>
    <p:sldId id="553" r:id="rId64"/>
    <p:sldId id="554" r:id="rId65"/>
    <p:sldId id="5964" r:id="rId66"/>
  </p:sldIdLst>
  <p:sldSz cx="12192000" cy="6858000"/>
  <p:notesSz cx="9925050" cy="679767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7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曹将" initials="曹将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4CA0"/>
    <a:srgbClr val="C65AC1"/>
    <a:srgbClr val="004CA0"/>
    <a:srgbClr val="0000FF"/>
    <a:srgbClr val="034DA1"/>
    <a:srgbClr val="0066FF"/>
    <a:srgbClr val="ED7D31"/>
    <a:srgbClr val="99FF99"/>
    <a:srgbClr val="CC99FF"/>
    <a:srgbClr val="A38A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32" autoAdjust="0"/>
    <p:restoredTop sz="89163" autoAdjust="0"/>
  </p:normalViewPr>
  <p:slideViewPr>
    <p:cSldViewPr snapToGrid="0" showGuides="1">
      <p:cViewPr varScale="1">
        <p:scale>
          <a:sx n="81" d="100"/>
          <a:sy n="81" d="100"/>
        </p:scale>
        <p:origin x="532" y="60"/>
      </p:cViewPr>
      <p:guideLst>
        <p:guide orient="horz" pos="2387"/>
        <p:guide pos="38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1" Type="http://schemas.openxmlformats.org/officeDocument/2006/relationships/commentAuthors" Target="commentAuthors.xml"/><Relationship Id="rId70" Type="http://schemas.openxmlformats.org/officeDocument/2006/relationships/tableStyles" Target="tableStyles.xml"/><Relationship Id="rId7" Type="http://schemas.openxmlformats.org/officeDocument/2006/relationships/slide" Target="slides/slide4.xml"/><Relationship Id="rId69" Type="http://schemas.openxmlformats.org/officeDocument/2006/relationships/viewProps" Target="viewProps.xml"/><Relationship Id="rId68" Type="http://schemas.openxmlformats.org/officeDocument/2006/relationships/presProps" Target="presProps.xml"/><Relationship Id="rId67" Type="http://schemas.openxmlformats.org/officeDocument/2006/relationships/handoutMaster" Target="handoutMasters/handoutMaster1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937" cy="34031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20796" y="0"/>
            <a:ext cx="4301937" cy="34031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562300-1FE7-4FAC-83B0-D7A4CADAEAA1}" type="datetimeFigureOut">
              <a:rPr lang="en-US" smtClean="0"/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457357"/>
            <a:ext cx="4301937" cy="3403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20796" y="6457357"/>
            <a:ext cx="4301937" cy="3403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64D52A-61AB-4812-969F-BE0056F03EC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0855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621899" y="0"/>
            <a:ext cx="4300855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E990F5-43F9-40AD-9E69-A5743A2531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922588" y="849313"/>
            <a:ext cx="4079875" cy="2295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92506" y="3271382"/>
            <a:ext cx="7940040" cy="267658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1" y="6456613"/>
            <a:ext cx="4300855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621899" y="6456613"/>
            <a:ext cx="4300855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F0FDD1-5445-47D8-99AF-E17C10F84B5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zh-CN" altLang="en-US" sz="2800" dirty="0"/>
            </a:br>
            <a:endParaRPr lang="en-US" altLang="zh-CN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0FDD1-5445-47D8-99AF-E17C10F84B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继承属性吗？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3CFEA5-D6B2-4E0A-AE62-62F361EF20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zh-CN" altLang="en-US" dirty="0"/>
              <a:t>引入是要确定</a:t>
            </a:r>
            <a:r>
              <a:rPr lang="en-US" altLang="zh-CN" dirty="0" err="1"/>
              <a:t>B.true</a:t>
            </a:r>
            <a:r>
              <a:rPr lang="zh-CN" altLang="en-US" dirty="0"/>
              <a:t>的位置，而</a:t>
            </a:r>
            <a:r>
              <a:rPr lang="en-US" altLang="zh-CN" dirty="0"/>
              <a:t>false</a:t>
            </a:r>
            <a:r>
              <a:rPr lang="zh-CN" altLang="en-US" dirty="0"/>
              <a:t>不用管，因为可以从</a:t>
            </a:r>
            <a:r>
              <a:rPr lang="en-US" altLang="zh-CN" dirty="0"/>
              <a:t>S</a:t>
            </a:r>
            <a:r>
              <a:rPr lang="zh-CN" altLang="en-US" dirty="0"/>
              <a:t>继承过来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3CFEA5-D6B2-4E0A-AE62-62F361EF20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zh-CN" altLang="en-US" dirty="0"/>
              <a:t>引入是要确定</a:t>
            </a:r>
            <a:r>
              <a:rPr lang="en-US" altLang="zh-CN" dirty="0" err="1"/>
              <a:t>B.true</a:t>
            </a:r>
            <a:r>
              <a:rPr lang="zh-CN" altLang="en-US" dirty="0"/>
              <a:t>的位置，而</a:t>
            </a:r>
            <a:r>
              <a:rPr lang="en-US" altLang="zh-CN" dirty="0"/>
              <a:t>false</a:t>
            </a:r>
            <a:r>
              <a:rPr lang="zh-CN" altLang="en-US" dirty="0"/>
              <a:t>不用管，因为可以从</a:t>
            </a:r>
            <a:r>
              <a:rPr lang="en-US" altLang="zh-CN" dirty="0"/>
              <a:t>S</a:t>
            </a:r>
            <a:r>
              <a:rPr lang="zh-CN" altLang="en-US" dirty="0"/>
              <a:t>继承过来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3CFEA5-D6B2-4E0A-AE62-62F361EF20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3CFEA5-D6B2-4E0A-AE62-62F361EF20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3CFEA5-D6B2-4E0A-AE62-62F361EF20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3CFEA5-D6B2-4E0A-AE62-62F361EF20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zh-CN" altLang="en-US" sz="2800" dirty="0"/>
            </a:br>
            <a:endParaRPr lang="en-US" altLang="zh-CN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0FDD1-5445-47D8-99AF-E17C10F84B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FD09-88CF-9D44-96A3-70F37CDE5FE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382588" y="161925"/>
            <a:ext cx="7626350" cy="590550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3600" b="1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14" name="内容占位符 13"/>
          <p:cNvSpPr>
            <a:spLocks noGrp="1"/>
          </p:cNvSpPr>
          <p:nvPr>
            <p:ph sz="quarter" idx="14" hasCustomPrompt="1"/>
          </p:nvPr>
        </p:nvSpPr>
        <p:spPr>
          <a:xfrm>
            <a:off x="1524000" y="3729360"/>
            <a:ext cx="9144000" cy="1655762"/>
          </a:xfrm>
        </p:spPr>
        <p:txBody>
          <a:bodyPr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90204" pitchFamily="34" charset="0"/>
              <a:buNone/>
              <a:defRPr lang="zh-CN" altLang="en-US" sz="2400" b="1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（姓名）</a:t>
            </a:r>
            <a:endParaRPr lang="zh-CN" altLang="en-US" dirty="0"/>
          </a:p>
          <a:p>
            <a:pPr lvl="0"/>
            <a:r>
              <a:rPr lang="zh-CN" altLang="en-US" dirty="0"/>
              <a:t>中国科学技术大学</a:t>
            </a:r>
            <a:endParaRPr lang="zh-CN" altLang="en-US" dirty="0"/>
          </a:p>
          <a:p>
            <a:pPr lvl="0"/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5" hasCustomPrompt="1"/>
          </p:nvPr>
        </p:nvSpPr>
        <p:spPr>
          <a:xfrm>
            <a:off x="1524000" y="1072979"/>
            <a:ext cx="9144000" cy="23876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6000" b="1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/>
            <a:r>
              <a:rPr lang="zh-CN" altLang="en-US" kern="1200" dirty="0">
                <a:solidFill>
                  <a:srgbClr val="0070C0"/>
                </a:solidFill>
              </a:rPr>
              <a:t>第一讲</a:t>
            </a:r>
            <a:r>
              <a:rPr lang="en-US" altLang="zh-CN" kern="1200" dirty="0">
                <a:solidFill>
                  <a:srgbClr val="0070C0"/>
                </a:solidFill>
              </a:rPr>
              <a:t> </a:t>
            </a:r>
            <a:r>
              <a:rPr lang="zh-CN" altLang="en-US" kern="1200" dirty="0">
                <a:solidFill>
                  <a:srgbClr val="0070C0"/>
                </a:solidFill>
              </a:rPr>
              <a:t>预备实验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FD09-88CF-9D44-96A3-70F37CDE5FE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3179676" y="2019713"/>
            <a:ext cx="5832648" cy="2444733"/>
            <a:chOff x="4738353" y="1691570"/>
            <a:chExt cx="7209594" cy="2444733"/>
          </a:xfrm>
        </p:grpSpPr>
        <p:sp>
          <p:nvSpPr>
            <p:cNvPr id="11" name="TextBox 9"/>
            <p:cNvSpPr txBox="1"/>
            <p:nvPr/>
          </p:nvSpPr>
          <p:spPr>
            <a:xfrm>
              <a:off x="4738353" y="1691570"/>
              <a:ext cx="7209594" cy="1344149"/>
            </a:xfrm>
            <a:prstGeom prst="rect">
              <a:avLst/>
            </a:prstGeom>
            <a:noFill/>
          </p:spPr>
          <p:txBody>
            <a:bodyPr wrap="square" tIns="24000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5400" b="1" kern="0" spc="800" dirty="0">
                  <a:ln w="11430"/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下期再见！</a:t>
              </a:r>
              <a:endParaRPr kumimoji="0" lang="en-US" altLang="zh-CN" sz="5400" b="1" i="0" u="none" strike="noStrike" kern="0" cap="none" spc="800" normalizeH="0" baseline="0" noProof="0" dirty="0">
                <a:ln w="11430"/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副标题 2"/>
            <p:cNvSpPr txBox="1"/>
            <p:nvPr/>
          </p:nvSpPr>
          <p:spPr bwMode="auto">
            <a:xfrm>
              <a:off x="4738353" y="3035719"/>
              <a:ext cx="7031579" cy="110058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  <a:effectLst/>
          </p:spPr>
          <p:txBody>
            <a:bodyPr vert="horz" wrap="square" lIns="121920" tIns="60960" rIns="121920" bIns="60960" numCol="1" anchor="t" anchorCtr="0" compatLnSpc="1"/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rgbClr val="003366"/>
                </a:buClr>
                <a:buSzTx/>
                <a:buFontTx/>
                <a:buNone/>
                <a:defRPr/>
              </a:pPr>
              <a:r>
                <a:rPr kumimoji="0" lang="en-US" altLang="zh-CN" sz="44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rPr>
                <a:t>Thanks</a:t>
              </a:r>
              <a:r>
                <a:rPr kumimoji="0" lang="zh-CN" altLang="en-US" sz="44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rPr>
                <a:t>！</a:t>
              </a:r>
              <a:endPara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146516" y="1056904"/>
            <a:ext cx="11901001" cy="5605153"/>
          </a:xfrm>
          <a:prstGeom prst="rect">
            <a:avLst/>
          </a:prstGeom>
        </p:spPr>
        <p:txBody>
          <a:bodyPr/>
          <a:lstStyle>
            <a:lvl1pPr marL="228600" indent="-228600">
              <a:buSzPct val="80000"/>
              <a:buFontTx/>
              <a:buBlip>
                <a:blip r:embed="rId2"/>
              </a:buBlip>
              <a:defRPr lang="zh-CN" altLang="en-US" sz="2800" b="1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39750" indent="-228600">
              <a:lnSpc>
                <a:spcPct val="110000"/>
              </a:lnSpc>
              <a:buSzPct val="80000"/>
              <a:buFont typeface="Wingdings" panose="05000000000000000000" pitchFamily="2" charset="2"/>
              <a:buChar char="n"/>
              <a:defRPr kumimoji="1" lang="en-US" altLang="zh-CN" sz="2400" b="1" kern="1200" baseline="0" dirty="0" smtClean="0">
                <a:solidFill>
                  <a:srgbClr val="0070C0"/>
                </a:solidFill>
                <a:latin typeface="微软雅黑" panose="020B0503020204020204" pitchFamily="34" charset="-122"/>
                <a:ea typeface="楷体" panose="02010609060101010101" pitchFamily="49" charset="-122"/>
                <a:cs typeface="+mn-cs"/>
              </a:defRPr>
            </a:lvl2pPr>
            <a:lvl3pPr marL="828040" indent="-228600">
              <a:lnSpc>
                <a:spcPct val="110000"/>
              </a:lnSpc>
              <a:buSzPct val="80000"/>
              <a:buFont typeface="Wingdings" panose="05000000000000000000" pitchFamily="2" charset="2"/>
              <a:buChar char="Ø"/>
              <a:defRPr baseline="0">
                <a:solidFill>
                  <a:srgbClr val="0070C0"/>
                </a:solidFill>
                <a:latin typeface="微软雅黑" panose="020B0503020204020204" pitchFamily="34" charset="-122"/>
                <a:ea typeface="楷体" panose="02010609060101010101" pitchFamily="49" charset="-122"/>
              </a:defRPr>
            </a:lvl3pPr>
            <a:lvl4pPr marL="1115695" indent="-228600">
              <a:lnSpc>
                <a:spcPct val="110000"/>
              </a:lnSpc>
              <a:buSzPct val="80000"/>
              <a:buFont typeface="Wingdings" panose="05000000000000000000" pitchFamily="2" charset="2"/>
              <a:buChar char="u"/>
              <a:defRPr sz="1800" baseline="0">
                <a:solidFill>
                  <a:srgbClr val="0070C0"/>
                </a:solidFill>
                <a:latin typeface="微软雅黑" panose="020B0503020204020204" pitchFamily="34" charset="-122"/>
                <a:ea typeface="楷体" panose="02010609060101010101" pitchFamily="49" charset="-122"/>
              </a:defRPr>
            </a:lvl4pPr>
            <a:lvl5pPr marL="1403985" indent="-228600">
              <a:lnSpc>
                <a:spcPct val="110000"/>
              </a:lnSpc>
              <a:buFont typeface="Wingdings" panose="05000000000000000000" pitchFamily="2" charset="2"/>
              <a:buChar char="ü"/>
              <a:defRPr sz="1600" baseline="0">
                <a:solidFill>
                  <a:srgbClr val="0070C0"/>
                </a:solidFill>
                <a:latin typeface="微软雅黑" panose="020B0503020204020204" pitchFamily="34" charset="-122"/>
                <a:ea typeface="楷体" panose="02010609060101010101" pitchFamily="49" charset="-122"/>
              </a:defRPr>
            </a:lvl5pPr>
          </a:lstStyle>
          <a:p>
            <a:r>
              <a:rPr kumimoji="1" lang="zh-CN" altLang="en-US" dirty="0"/>
              <a:t>编辑母版文本样式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第二级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第三级</a:t>
            </a:r>
            <a:endParaRPr kumimoji="1" lang="en-US" altLang="zh-CN" dirty="0"/>
          </a:p>
          <a:p>
            <a:pPr lvl="3"/>
            <a:r>
              <a:rPr kumimoji="1" lang="zh-CN" altLang="en-US" dirty="0"/>
              <a:t>第四级 </a:t>
            </a:r>
            <a:endParaRPr kumimoji="1" lang="en-US" altLang="zh-CN" dirty="0"/>
          </a:p>
          <a:p>
            <a:pPr lvl="4"/>
            <a:r>
              <a:rPr kumimoji="1" lang="zh-CN" altLang="en-US" dirty="0"/>
              <a:t>第五级</a:t>
            </a:r>
            <a:endParaRPr kumimoji="1"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5066" y="136525"/>
            <a:ext cx="9672834" cy="614913"/>
          </a:xfrm>
        </p:spPr>
        <p:txBody>
          <a:bodyPr/>
          <a:lstStyle>
            <a:lvl1pPr>
              <a:defRPr sz="3600"/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aseline="0">
                <a:latin typeface="Gill Sans MT" panose="020B0502020104020203" pitchFamily="34" charset="0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>
                <a:latin typeface="Gill Sans MT" panose="020B05020201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CCC7C-81B6-4445-A863-460F10390A32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李诚 </a:t>
            </a:r>
            <a:r>
              <a:rPr lang="en-US" altLang="zh-CN"/>
              <a:t>@ </a:t>
            </a:r>
            <a:r>
              <a:rPr lang="zh-CN" altLang="en-US"/>
              <a:t>编译大赛分享 </a:t>
            </a:r>
            <a:r>
              <a:rPr lang="en-US" altLang="zh-CN"/>
              <a:t>2021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3837"/>
            <a:ext cx="10515600" cy="4963126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buFont typeface="Wingdings" panose="05000000000000000000" pitchFamily="2" charset="2"/>
              <a:buChar char="q"/>
              <a:defRPr sz="3200" b="1" i="0" baseline="0">
                <a:latin typeface="Times New Roman" panose="02020503050405090304" pitchFamily="18" charset="0"/>
                <a:ea typeface="微软雅黑" panose="020B0503020204020204" pitchFamily="34" charset="-122"/>
              </a:defRPr>
            </a:lvl1pPr>
            <a:lvl2pPr marL="685800" indent="-228600">
              <a:lnSpc>
                <a:spcPct val="100000"/>
              </a:lnSpc>
              <a:buFont typeface="Wingdings" panose="05000000000000000000" pitchFamily="2" charset="2"/>
              <a:buChar char="v"/>
              <a:defRPr sz="2800" b="1" i="0" baseline="0">
                <a:latin typeface="Times New Roman" panose="02020503050405090304" pitchFamily="18" charset="0"/>
                <a:ea typeface="楷体" panose="02010609060101010101" pitchFamily="49" charset="-122"/>
              </a:defRPr>
            </a:lvl2pPr>
            <a:lvl3pPr marL="1143000" indent="-228600">
              <a:lnSpc>
                <a:spcPct val="100000"/>
              </a:lnSpc>
              <a:buFont typeface="Wingdings" panose="05000000000000000000" pitchFamily="2" charset="2"/>
              <a:buChar char="Ø"/>
              <a:defRPr sz="2400" b="1" i="0" baseline="0">
                <a:latin typeface="Times New Roman" panose="02020503050405090304" pitchFamily="18" charset="0"/>
                <a:ea typeface="楷体" panose="02010609060101010101" pitchFamily="49" charset="-122"/>
              </a:defRPr>
            </a:lvl3pPr>
            <a:lvl4pPr>
              <a:lnSpc>
                <a:spcPct val="100000"/>
              </a:lnSpc>
              <a:defRPr sz="2000" b="1" i="0" baseline="0">
                <a:latin typeface="Times New Roman" panose="02020503050405090304" pitchFamily="18" charset="0"/>
                <a:ea typeface="楷体" panose="02010609060101010101" pitchFamily="49" charset="-122"/>
              </a:defRPr>
            </a:lvl4pPr>
            <a:lvl5pPr>
              <a:lnSpc>
                <a:spcPct val="100000"/>
              </a:lnSpc>
              <a:defRPr sz="2000" b="1" i="0" baseline="0">
                <a:latin typeface="Times New Roman" panose="02020503050405090304" pitchFamily="18" charset="0"/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417994"/>
            <a:ext cx="4114800" cy="365125"/>
          </a:xfrm>
        </p:spPr>
        <p:txBody>
          <a:bodyPr/>
          <a:lstStyle/>
          <a:p>
            <a:r>
              <a:rPr lang="zh-CN" altLang="en-US"/>
              <a:t>李诚 </a:t>
            </a:r>
            <a:r>
              <a:rPr lang="en-US" altLang="zh-CN"/>
              <a:t>@ </a:t>
            </a:r>
            <a:r>
              <a:rPr lang="zh-CN" altLang="en-US"/>
              <a:t>编译大赛分享 </a:t>
            </a:r>
            <a:r>
              <a:rPr lang="en-US" altLang="zh-CN"/>
              <a:t>2021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417994"/>
            <a:ext cx="2743200" cy="365125"/>
          </a:xfrm>
        </p:spPr>
        <p:txBody>
          <a:bodyPr/>
          <a:lstStyle/>
          <a:p>
            <a:fld id="{D90F87BE-1D58-46EE-AF33-9D8D12A696F4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8" name="日期占位符 3"/>
          <p:cNvSpPr txBox="1"/>
          <p:nvPr userDrawn="1"/>
        </p:nvSpPr>
        <p:spPr>
          <a:xfrm>
            <a:off x="8610600" y="641799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BA8DAD5-080E-4F4B-BDCA-510E78FA5A31}" type="slidenum">
              <a:rPr lang="en-US" altLang="zh-CN" smtClean="0"/>
            </a:fld>
            <a:endParaRPr lang="zh-CN" altLang="en-US" dirty="0"/>
          </a:p>
        </p:txBody>
      </p:sp>
      <p:sp>
        <p:nvSpPr>
          <p:cNvPr id="9" name="矩形 8"/>
          <p:cNvSpPr/>
          <p:nvPr userDrawn="1"/>
        </p:nvSpPr>
        <p:spPr>
          <a:xfrm flipV="1">
            <a:off x="838200" y="1064805"/>
            <a:ext cx="7391400" cy="57600"/>
          </a:xfrm>
          <a:prstGeom prst="rect">
            <a:avLst/>
          </a:prstGeom>
          <a:gradFill flip="none" rotWithShape="1">
            <a:gsLst>
              <a:gs pos="78727">
                <a:srgbClr val="CAD9EB"/>
              </a:gs>
              <a:gs pos="70859">
                <a:srgbClr val="B6CBE4"/>
              </a:gs>
              <a:gs pos="63800">
                <a:srgbClr val="A4BFDD"/>
              </a:gs>
              <a:gs pos="0">
                <a:srgbClr val="034DA1"/>
              </a:gs>
              <a:gs pos="100000">
                <a:schemeClr val="bg1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599" y="383902"/>
            <a:ext cx="3577051" cy="720000"/>
          </a:xfrm>
          <a:prstGeom prst="rect">
            <a:avLst/>
          </a:prstGeom>
        </p:spPr>
      </p:pic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839788" y="324485"/>
            <a:ext cx="10515600" cy="685800"/>
          </a:xfrm>
        </p:spPr>
        <p:txBody>
          <a:bodyPr>
            <a:normAutofit/>
          </a:bodyPr>
          <a:lstStyle>
            <a:lvl1pPr>
              <a:defRPr sz="3600" b="1" baseline="0">
                <a:solidFill>
                  <a:srgbClr val="034DA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503050405090304" pitchFamily="18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3" t="22011" r="24791" b="46455"/>
          <a:stretch>
            <a:fillRect/>
          </a:stretch>
        </p:blipFill>
        <p:spPr bwMode="auto">
          <a:xfrm>
            <a:off x="10350500" y="5245101"/>
            <a:ext cx="2523067" cy="1979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874746-F3A1-400C-A072-9CDAA21AFC77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李诚 </a:t>
            </a:r>
            <a:r>
              <a:rPr lang="en-US" altLang="zh-CN"/>
              <a:t>@ </a:t>
            </a:r>
            <a:r>
              <a:rPr lang="zh-CN" altLang="en-US"/>
              <a:t>编译大赛分享 </a:t>
            </a:r>
            <a:r>
              <a:rPr lang="en-US" altLang="zh-CN"/>
              <a:t>2021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FBB55-5383-4680-AC02-FAC14F853CF3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0529" y="168278"/>
            <a:ext cx="3581400" cy="502685"/>
          </a:xfrm>
          <a:prstGeom prst="rect">
            <a:avLst/>
          </a:prstGeom>
        </p:spPr>
      </p:pic>
      <p:cxnSp>
        <p:nvCxnSpPr>
          <p:cNvPr id="7" name="直接连接符 6"/>
          <p:cNvCxnSpPr/>
          <p:nvPr userDrawn="1"/>
        </p:nvCxnSpPr>
        <p:spPr>
          <a:xfrm>
            <a:off x="0" y="785813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8"/>
          <p:cNvGrpSpPr/>
          <p:nvPr userDrawn="1"/>
        </p:nvGrpSpPr>
        <p:grpSpPr bwMode="auto">
          <a:xfrm>
            <a:off x="342906" y="90023"/>
            <a:ext cx="704849" cy="580940"/>
            <a:chOff x="1131485" y="2234042"/>
            <a:chExt cx="1607262" cy="1607262"/>
          </a:xfrm>
          <a:effectLst>
            <a:outerShdw blurRad="127000" dist="50800" dir="5400000" algn="ctr" rotWithShape="0">
              <a:srgbClr val="000000">
                <a:alpha val="43137"/>
              </a:srgbClr>
            </a:outerShdw>
          </a:effectLst>
        </p:grpSpPr>
        <p:sp>
          <p:nvSpPr>
            <p:cNvPr id="13" name="椭圆 12"/>
            <p:cNvSpPr/>
            <p:nvPr/>
          </p:nvSpPr>
          <p:spPr>
            <a:xfrm>
              <a:off x="1131485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sz="18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1239169" y="2341991"/>
              <a:ext cx="1391895" cy="13913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sz="18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KSO_Shape"/>
            <p:cNvSpPr>
              <a:spLocks noChangeArrowheads="1"/>
            </p:cNvSpPr>
            <p:nvPr/>
          </p:nvSpPr>
          <p:spPr bwMode="auto">
            <a:xfrm>
              <a:off x="1480150" y="2597150"/>
              <a:ext cx="909932" cy="881046"/>
            </a:xfrm>
            <a:custGeom>
              <a:avLst/>
              <a:gdLst>
                <a:gd name="T0" fmla="*/ 85166 w 8965002"/>
                <a:gd name="T1" fmla="*/ 37181 h 8673857"/>
                <a:gd name="T2" fmla="*/ 87604 w 8965002"/>
                <a:gd name="T3" fmla="*/ 37181 h 8673857"/>
                <a:gd name="T4" fmla="*/ 91627 w 8965002"/>
                <a:gd name="T5" fmla="*/ 44813 h 8673857"/>
                <a:gd name="T6" fmla="*/ 71741 w 8965002"/>
                <a:gd name="T7" fmla="*/ 74799 h 8673857"/>
                <a:gd name="T8" fmla="*/ 67060 w 8965002"/>
                <a:gd name="T9" fmla="*/ 77123 h 8673857"/>
                <a:gd name="T10" fmla="*/ 55376 w 8965002"/>
                <a:gd name="T11" fmla="*/ 77123 h 8673857"/>
                <a:gd name="T12" fmla="*/ 55376 w 8965002"/>
                <a:gd name="T13" fmla="*/ 86576 h 8673857"/>
                <a:gd name="T14" fmla="*/ 53828 w 8965002"/>
                <a:gd name="T15" fmla="*/ 89133 h 8673857"/>
                <a:gd name="T16" fmla="*/ 52397 w 8965002"/>
                <a:gd name="T17" fmla="*/ 89482 h 8673857"/>
                <a:gd name="T18" fmla="*/ 50579 w 8965002"/>
                <a:gd name="T19" fmla="*/ 88939 h 8673857"/>
                <a:gd name="T20" fmla="*/ 41487 w 8965002"/>
                <a:gd name="T21" fmla="*/ 82779 h 8673857"/>
                <a:gd name="T22" fmla="*/ 32588 w 8965002"/>
                <a:gd name="T23" fmla="*/ 88939 h 8673857"/>
                <a:gd name="T24" fmla="*/ 29339 w 8965002"/>
                <a:gd name="T25" fmla="*/ 89133 h 8673857"/>
                <a:gd name="T26" fmla="*/ 27675 w 8965002"/>
                <a:gd name="T27" fmla="*/ 86576 h 8673857"/>
                <a:gd name="T28" fmla="*/ 27675 w 8965002"/>
                <a:gd name="T29" fmla="*/ 62944 h 8673857"/>
                <a:gd name="T30" fmla="*/ 32666 w 8965002"/>
                <a:gd name="T31" fmla="*/ 52948 h 8673857"/>
                <a:gd name="T32" fmla="*/ 34252 w 8965002"/>
                <a:gd name="T33" fmla="*/ 52522 h 8673857"/>
                <a:gd name="T34" fmla="*/ 58626 w 8965002"/>
                <a:gd name="T35" fmla="*/ 52522 h 8673857"/>
                <a:gd name="T36" fmla="*/ 55299 w 8965002"/>
                <a:gd name="T37" fmla="*/ 64803 h 8673857"/>
                <a:gd name="T38" fmla="*/ 64158 w 8965002"/>
                <a:gd name="T39" fmla="*/ 64803 h 8673857"/>
                <a:gd name="T40" fmla="*/ 85166 w 8965002"/>
                <a:gd name="T41" fmla="*/ 37181 h 8673857"/>
                <a:gd name="T42" fmla="*/ 62943 w 8965002"/>
                <a:gd name="T43" fmla="*/ 1 h 8673857"/>
                <a:gd name="T44" fmla="*/ 84463 w 8965002"/>
                <a:gd name="T45" fmla="*/ 1420 h 8673857"/>
                <a:gd name="T46" fmla="*/ 88370 w 8965002"/>
                <a:gd name="T47" fmla="*/ 9128 h 8673857"/>
                <a:gd name="T48" fmla="*/ 63960 w 8965002"/>
                <a:gd name="T49" fmla="*/ 41009 h 8673857"/>
                <a:gd name="T50" fmla="*/ 59550 w 8965002"/>
                <a:gd name="T51" fmla="*/ 43101 h 8673857"/>
                <a:gd name="T52" fmla="*/ 22760 w 8965002"/>
                <a:gd name="T53" fmla="*/ 43101 h 8673857"/>
                <a:gd name="T54" fmla="*/ 11851 w 8965002"/>
                <a:gd name="T55" fmla="*/ 56504 h 8673857"/>
                <a:gd name="T56" fmla="*/ 18543 w 8965002"/>
                <a:gd name="T57" fmla="*/ 64213 h 8673857"/>
                <a:gd name="T58" fmla="*/ 21483 w 8965002"/>
                <a:gd name="T59" fmla="*/ 64794 h 8673857"/>
                <a:gd name="T60" fmla="*/ 21483 w 8965002"/>
                <a:gd name="T61" fmla="*/ 77113 h 8673857"/>
                <a:gd name="T62" fmla="*/ 554 w 8965002"/>
                <a:gd name="T63" fmla="*/ 59022 h 8673857"/>
                <a:gd name="T64" fmla="*/ 670 w 8965002"/>
                <a:gd name="T65" fmla="*/ 48796 h 8673857"/>
                <a:gd name="T66" fmla="*/ 27982 w 8965002"/>
                <a:gd name="T67" fmla="*/ 6920 h 8673857"/>
                <a:gd name="T68" fmla="*/ 36222 w 8965002"/>
                <a:gd name="T69" fmla="*/ 2349 h 8673857"/>
                <a:gd name="T70" fmla="*/ 62943 w 8965002"/>
                <a:gd name="T71" fmla="*/ 1 h 867385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965002" h="8673857">
                  <a:moveTo>
                    <a:pt x="8267042" y="3603669"/>
                  </a:moveTo>
                  <a:cubicBezTo>
                    <a:pt x="8267042" y="3603669"/>
                    <a:pt x="8267042" y="3603669"/>
                    <a:pt x="8503636" y="3603669"/>
                  </a:cubicBezTo>
                  <a:cubicBezTo>
                    <a:pt x="8770275" y="3603669"/>
                    <a:pt x="9115779" y="3885289"/>
                    <a:pt x="8894206" y="4343392"/>
                  </a:cubicBezTo>
                  <a:cubicBezTo>
                    <a:pt x="8894206" y="4343392"/>
                    <a:pt x="8894206" y="4343392"/>
                    <a:pt x="6963891" y="7249712"/>
                  </a:cubicBezTo>
                  <a:cubicBezTo>
                    <a:pt x="6817428" y="7463743"/>
                    <a:pt x="6610877" y="7475008"/>
                    <a:pt x="6509479" y="7475008"/>
                  </a:cubicBezTo>
                  <a:cubicBezTo>
                    <a:pt x="6509479" y="7475008"/>
                    <a:pt x="6509479" y="7475008"/>
                    <a:pt x="5375325" y="7475008"/>
                  </a:cubicBezTo>
                  <a:cubicBezTo>
                    <a:pt x="5375325" y="7475008"/>
                    <a:pt x="5375325" y="7475008"/>
                    <a:pt x="5375325" y="8391212"/>
                  </a:cubicBezTo>
                  <a:cubicBezTo>
                    <a:pt x="5375325" y="8503860"/>
                    <a:pt x="5326504" y="8586469"/>
                    <a:pt x="5225106" y="8639038"/>
                  </a:cubicBezTo>
                  <a:cubicBezTo>
                    <a:pt x="5180040" y="8661567"/>
                    <a:pt x="5131219" y="8672833"/>
                    <a:pt x="5086153" y="8672833"/>
                  </a:cubicBezTo>
                  <a:cubicBezTo>
                    <a:pt x="5026066" y="8672833"/>
                    <a:pt x="4962223" y="8654057"/>
                    <a:pt x="4909646" y="8620263"/>
                  </a:cubicBezTo>
                  <a:cubicBezTo>
                    <a:pt x="4909646" y="8620263"/>
                    <a:pt x="4909646" y="8620263"/>
                    <a:pt x="4027109" y="8023229"/>
                  </a:cubicBezTo>
                  <a:cubicBezTo>
                    <a:pt x="4027109" y="8023229"/>
                    <a:pt x="4027109" y="8023229"/>
                    <a:pt x="3163349" y="8620263"/>
                  </a:cubicBezTo>
                  <a:cubicBezTo>
                    <a:pt x="3069463" y="8684097"/>
                    <a:pt x="2949287" y="8691607"/>
                    <a:pt x="2847889" y="8639038"/>
                  </a:cubicBezTo>
                  <a:cubicBezTo>
                    <a:pt x="2750247" y="8586469"/>
                    <a:pt x="2686404" y="8503860"/>
                    <a:pt x="2686404" y="8391212"/>
                  </a:cubicBezTo>
                  <a:cubicBezTo>
                    <a:pt x="2686404" y="8391212"/>
                    <a:pt x="2686404" y="8391212"/>
                    <a:pt x="2686404" y="6100701"/>
                  </a:cubicBezTo>
                  <a:cubicBezTo>
                    <a:pt x="2686404" y="5559991"/>
                    <a:pt x="2990598" y="5237066"/>
                    <a:pt x="3170860" y="5131928"/>
                  </a:cubicBezTo>
                  <a:cubicBezTo>
                    <a:pt x="3215926" y="5105644"/>
                    <a:pt x="3268503" y="5090624"/>
                    <a:pt x="3324835" y="5090624"/>
                  </a:cubicBezTo>
                  <a:cubicBezTo>
                    <a:pt x="3324835" y="5090624"/>
                    <a:pt x="3324835" y="5090624"/>
                    <a:pt x="5690785" y="5090624"/>
                  </a:cubicBezTo>
                  <a:cubicBezTo>
                    <a:pt x="5371570" y="5406038"/>
                    <a:pt x="5367814" y="5980543"/>
                    <a:pt x="5367814" y="6280938"/>
                  </a:cubicBezTo>
                  <a:cubicBezTo>
                    <a:pt x="5367814" y="6280938"/>
                    <a:pt x="5367814" y="6280938"/>
                    <a:pt x="6227818" y="6280938"/>
                  </a:cubicBezTo>
                  <a:cubicBezTo>
                    <a:pt x="6227818" y="6280938"/>
                    <a:pt x="6227818" y="6280938"/>
                    <a:pt x="8267042" y="3603669"/>
                  </a:cubicBezTo>
                  <a:close/>
                  <a:moveTo>
                    <a:pt x="6109875" y="128"/>
                  </a:moveTo>
                  <a:cubicBezTo>
                    <a:pt x="6829153" y="-2490"/>
                    <a:pt x="7579192" y="34821"/>
                    <a:pt x="8198796" y="137601"/>
                  </a:cubicBezTo>
                  <a:cubicBezTo>
                    <a:pt x="8705745" y="220201"/>
                    <a:pt x="8739542" y="678257"/>
                    <a:pt x="8578069" y="884757"/>
                  </a:cubicBezTo>
                  <a:cubicBezTo>
                    <a:pt x="8578069" y="884757"/>
                    <a:pt x="6234838" y="3955980"/>
                    <a:pt x="6208552" y="3974753"/>
                  </a:cubicBezTo>
                  <a:cubicBezTo>
                    <a:pt x="6107162" y="4098653"/>
                    <a:pt x="5953199" y="4177498"/>
                    <a:pt x="5780461" y="4177498"/>
                  </a:cubicBezTo>
                  <a:cubicBezTo>
                    <a:pt x="5780461" y="4177498"/>
                    <a:pt x="5780461" y="4177498"/>
                    <a:pt x="2209285" y="4177498"/>
                  </a:cubicBezTo>
                  <a:cubicBezTo>
                    <a:pt x="1818747" y="4177498"/>
                    <a:pt x="970076" y="4545444"/>
                    <a:pt x="1150325" y="5476573"/>
                  </a:cubicBezTo>
                  <a:cubicBezTo>
                    <a:pt x="1217918" y="5825746"/>
                    <a:pt x="1465760" y="6103583"/>
                    <a:pt x="1799971" y="6223729"/>
                  </a:cubicBezTo>
                  <a:cubicBezTo>
                    <a:pt x="1875075" y="6253765"/>
                    <a:pt x="2002751" y="6268783"/>
                    <a:pt x="2085365" y="6280047"/>
                  </a:cubicBezTo>
                  <a:cubicBezTo>
                    <a:pt x="2085365" y="6280047"/>
                    <a:pt x="2085365" y="6280047"/>
                    <a:pt x="2085365" y="7473994"/>
                  </a:cubicBezTo>
                  <a:cubicBezTo>
                    <a:pt x="1582171" y="7440203"/>
                    <a:pt x="335451" y="7004675"/>
                    <a:pt x="53813" y="5720619"/>
                  </a:cubicBezTo>
                  <a:cubicBezTo>
                    <a:pt x="-25046" y="5397728"/>
                    <a:pt x="-13780" y="5056063"/>
                    <a:pt x="65078" y="4729417"/>
                  </a:cubicBezTo>
                  <a:cubicBezTo>
                    <a:pt x="282879" y="3283915"/>
                    <a:pt x="2351982" y="944830"/>
                    <a:pt x="2716235" y="670748"/>
                  </a:cubicBezTo>
                  <a:cubicBezTo>
                    <a:pt x="2960321" y="471756"/>
                    <a:pt x="3234449" y="310311"/>
                    <a:pt x="3516088" y="227711"/>
                  </a:cubicBezTo>
                  <a:cubicBezTo>
                    <a:pt x="3797726" y="119767"/>
                    <a:pt x="4911078" y="4491"/>
                    <a:pt x="6109875" y="128"/>
                  </a:cubicBez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 anchorCtr="1"/>
            <a:lstStyle/>
            <a:p>
              <a:endParaRPr lang="zh-CN" altLang="en-US" sz="1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6" name="标题 1"/>
          <p:cNvSpPr>
            <a:spLocks noGrp="1"/>
          </p:cNvSpPr>
          <p:nvPr>
            <p:ph type="title"/>
          </p:nvPr>
        </p:nvSpPr>
        <p:spPr>
          <a:xfrm>
            <a:off x="1111931" y="125416"/>
            <a:ext cx="7628677" cy="493516"/>
          </a:xfrm>
        </p:spPr>
        <p:txBody>
          <a:bodyPr>
            <a:noAutofit/>
          </a:bodyPr>
          <a:lstStyle>
            <a:lvl1pPr algn="l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zh-CN" altLang="en-US" sz="3200" b="1" kern="1200" dirty="0">
                <a:solidFill>
                  <a:srgbClr val="4B649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90204" pitchFamily="34" charset="0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idx="1"/>
          </p:nvPr>
        </p:nvSpPr>
        <p:spPr>
          <a:xfrm>
            <a:off x="390130" y="1029969"/>
            <a:ext cx="11431799" cy="51469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30505">
              <a:spcBef>
                <a:spcPts val="1200"/>
              </a:spcBef>
              <a:buFont typeface="Wingdings" panose="05000000000000000000" pitchFamily="2" charset="2"/>
              <a:buChar char="q"/>
              <a:defRPr sz="3200" b="1">
                <a:latin typeface="+mn-lt"/>
                <a:ea typeface="微软雅黑" panose="020B0503020204020204" pitchFamily="34" charset="-122"/>
              </a:defRPr>
            </a:lvl1pPr>
            <a:lvl2pPr marL="685800" indent="-228600">
              <a:buFont typeface="Wingdings" panose="05000000000000000000" pitchFamily="2" charset="2"/>
              <a:buChar char="v"/>
              <a:defRPr sz="2800" b="1">
                <a:latin typeface="+mn-lt"/>
                <a:ea typeface="楷体" panose="02010609060101010101" pitchFamily="49" charset="-122"/>
              </a:defRPr>
            </a:lvl2pPr>
            <a:lvl3pPr marL="1143000" indent="-228600">
              <a:buFont typeface="Wingdings" panose="05000000000000000000" pitchFamily="2" charset="2"/>
              <a:buChar char="Ø"/>
              <a:defRPr sz="2400" b="1">
                <a:latin typeface="+mn-lt"/>
                <a:ea typeface="楷体" panose="02010609060101010101" pitchFamily="49" charset="-122"/>
              </a:defRPr>
            </a:lvl3pPr>
            <a:lvl4pPr>
              <a:defRPr sz="2000" b="1">
                <a:latin typeface="+mn-lt"/>
                <a:ea typeface="楷体" panose="02010609060101010101" pitchFamily="49" charset="-122"/>
              </a:defRPr>
            </a:lvl4pPr>
            <a:lvl5pPr>
              <a:defRPr sz="2000" b="1">
                <a:latin typeface="+mn-lt"/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29369" y="1052944"/>
            <a:ext cx="11219291" cy="5229103"/>
          </a:xfrm>
        </p:spPr>
        <p:txBody>
          <a:bodyPr/>
          <a:lstStyle>
            <a:lvl1pPr>
              <a:lnSpc>
                <a:spcPct val="114000"/>
              </a:lnSpc>
              <a:defRPr sz="3000" baseline="0">
                <a:latin typeface="Times New Roman" panose="02020503050405090304" pitchFamily="18" charset="0"/>
              </a:defRPr>
            </a:lvl1pPr>
            <a:lvl2pPr>
              <a:lnSpc>
                <a:spcPct val="114000"/>
              </a:lnSpc>
              <a:defRPr sz="2800" baseline="0">
                <a:latin typeface="Times New Roman" panose="02020503050405090304" pitchFamily="18" charset="0"/>
                <a:ea typeface="楷体" panose="02010609060101010101" pitchFamily="49" charset="-122"/>
              </a:defRPr>
            </a:lvl2pPr>
            <a:lvl3pPr>
              <a:lnSpc>
                <a:spcPct val="114000"/>
              </a:lnSpc>
              <a:defRPr sz="2400" baseline="0">
                <a:latin typeface="Times New Roman" panose="02020503050405090304" pitchFamily="18" charset="0"/>
                <a:ea typeface="楷体" panose="02010609060101010101" pitchFamily="49" charset="-122"/>
              </a:defRPr>
            </a:lvl3pPr>
            <a:lvl4pPr>
              <a:lnSpc>
                <a:spcPct val="114000"/>
              </a:lnSpc>
              <a:defRPr sz="2400" baseline="0">
                <a:latin typeface="Times New Roman" panose="02020503050405090304" pitchFamily="18" charset="0"/>
                <a:ea typeface="楷体" panose="02010609060101010101" pitchFamily="49" charset="-122"/>
              </a:defRPr>
            </a:lvl4pPr>
            <a:lvl5pPr>
              <a:lnSpc>
                <a:spcPct val="114000"/>
              </a:lnSpc>
              <a:defRPr sz="2400" baseline="0">
                <a:latin typeface="Times New Roman" panose="02020503050405090304" pitchFamily="18" charset="0"/>
                <a:ea typeface="楷体" panose="02010609060101010101" pitchFamily="49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9" name="Title Placeholder 10"/>
          <p:cNvSpPr>
            <a:spLocks noGrp="1"/>
          </p:cNvSpPr>
          <p:nvPr>
            <p:ph type="title"/>
          </p:nvPr>
        </p:nvSpPr>
        <p:spPr>
          <a:xfrm>
            <a:off x="838200" y="64655"/>
            <a:ext cx="9564584" cy="7388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latin typeface="Times New Roman" panose="02020503050405090304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grpSp>
        <p:nvGrpSpPr>
          <p:cNvPr id="6" name="组合 18"/>
          <p:cNvGrpSpPr/>
          <p:nvPr userDrawn="1"/>
        </p:nvGrpSpPr>
        <p:grpSpPr bwMode="auto">
          <a:xfrm>
            <a:off x="164819" y="108495"/>
            <a:ext cx="528637" cy="580940"/>
            <a:chOff x="1131485" y="2234042"/>
            <a:chExt cx="1607262" cy="1607262"/>
          </a:xfrm>
          <a:effectLst>
            <a:outerShdw blurRad="127000" dist="50800" dir="5400000" algn="ctr" rotWithShape="0">
              <a:srgbClr val="000000">
                <a:alpha val="43137"/>
              </a:srgbClr>
            </a:outerShdw>
          </a:effectLst>
        </p:grpSpPr>
        <p:sp>
          <p:nvSpPr>
            <p:cNvPr id="8" name="椭圆 7"/>
            <p:cNvSpPr/>
            <p:nvPr/>
          </p:nvSpPr>
          <p:spPr>
            <a:xfrm>
              <a:off x="1131485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239169" y="2341991"/>
              <a:ext cx="1391895" cy="13913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KSO_Shape"/>
            <p:cNvSpPr>
              <a:spLocks noChangeArrowheads="1"/>
            </p:cNvSpPr>
            <p:nvPr/>
          </p:nvSpPr>
          <p:spPr bwMode="auto">
            <a:xfrm>
              <a:off x="1480150" y="2597150"/>
              <a:ext cx="909932" cy="881046"/>
            </a:xfrm>
            <a:custGeom>
              <a:avLst/>
              <a:gdLst>
                <a:gd name="T0" fmla="*/ 85166 w 8965002"/>
                <a:gd name="T1" fmla="*/ 37181 h 8673857"/>
                <a:gd name="T2" fmla="*/ 87604 w 8965002"/>
                <a:gd name="T3" fmla="*/ 37181 h 8673857"/>
                <a:gd name="T4" fmla="*/ 91627 w 8965002"/>
                <a:gd name="T5" fmla="*/ 44813 h 8673857"/>
                <a:gd name="T6" fmla="*/ 71741 w 8965002"/>
                <a:gd name="T7" fmla="*/ 74799 h 8673857"/>
                <a:gd name="T8" fmla="*/ 67060 w 8965002"/>
                <a:gd name="T9" fmla="*/ 77123 h 8673857"/>
                <a:gd name="T10" fmla="*/ 55376 w 8965002"/>
                <a:gd name="T11" fmla="*/ 77123 h 8673857"/>
                <a:gd name="T12" fmla="*/ 55376 w 8965002"/>
                <a:gd name="T13" fmla="*/ 86576 h 8673857"/>
                <a:gd name="T14" fmla="*/ 53828 w 8965002"/>
                <a:gd name="T15" fmla="*/ 89133 h 8673857"/>
                <a:gd name="T16" fmla="*/ 52397 w 8965002"/>
                <a:gd name="T17" fmla="*/ 89482 h 8673857"/>
                <a:gd name="T18" fmla="*/ 50579 w 8965002"/>
                <a:gd name="T19" fmla="*/ 88939 h 8673857"/>
                <a:gd name="T20" fmla="*/ 41487 w 8965002"/>
                <a:gd name="T21" fmla="*/ 82779 h 8673857"/>
                <a:gd name="T22" fmla="*/ 32588 w 8965002"/>
                <a:gd name="T23" fmla="*/ 88939 h 8673857"/>
                <a:gd name="T24" fmla="*/ 29339 w 8965002"/>
                <a:gd name="T25" fmla="*/ 89133 h 8673857"/>
                <a:gd name="T26" fmla="*/ 27675 w 8965002"/>
                <a:gd name="T27" fmla="*/ 86576 h 8673857"/>
                <a:gd name="T28" fmla="*/ 27675 w 8965002"/>
                <a:gd name="T29" fmla="*/ 62944 h 8673857"/>
                <a:gd name="T30" fmla="*/ 32666 w 8965002"/>
                <a:gd name="T31" fmla="*/ 52948 h 8673857"/>
                <a:gd name="T32" fmla="*/ 34252 w 8965002"/>
                <a:gd name="T33" fmla="*/ 52522 h 8673857"/>
                <a:gd name="T34" fmla="*/ 58626 w 8965002"/>
                <a:gd name="T35" fmla="*/ 52522 h 8673857"/>
                <a:gd name="T36" fmla="*/ 55299 w 8965002"/>
                <a:gd name="T37" fmla="*/ 64803 h 8673857"/>
                <a:gd name="T38" fmla="*/ 64158 w 8965002"/>
                <a:gd name="T39" fmla="*/ 64803 h 8673857"/>
                <a:gd name="T40" fmla="*/ 85166 w 8965002"/>
                <a:gd name="T41" fmla="*/ 37181 h 8673857"/>
                <a:gd name="T42" fmla="*/ 62943 w 8965002"/>
                <a:gd name="T43" fmla="*/ 1 h 8673857"/>
                <a:gd name="T44" fmla="*/ 84463 w 8965002"/>
                <a:gd name="T45" fmla="*/ 1420 h 8673857"/>
                <a:gd name="T46" fmla="*/ 88370 w 8965002"/>
                <a:gd name="T47" fmla="*/ 9128 h 8673857"/>
                <a:gd name="T48" fmla="*/ 63960 w 8965002"/>
                <a:gd name="T49" fmla="*/ 41009 h 8673857"/>
                <a:gd name="T50" fmla="*/ 59550 w 8965002"/>
                <a:gd name="T51" fmla="*/ 43101 h 8673857"/>
                <a:gd name="T52" fmla="*/ 22760 w 8965002"/>
                <a:gd name="T53" fmla="*/ 43101 h 8673857"/>
                <a:gd name="T54" fmla="*/ 11851 w 8965002"/>
                <a:gd name="T55" fmla="*/ 56504 h 8673857"/>
                <a:gd name="T56" fmla="*/ 18543 w 8965002"/>
                <a:gd name="T57" fmla="*/ 64213 h 8673857"/>
                <a:gd name="T58" fmla="*/ 21483 w 8965002"/>
                <a:gd name="T59" fmla="*/ 64794 h 8673857"/>
                <a:gd name="T60" fmla="*/ 21483 w 8965002"/>
                <a:gd name="T61" fmla="*/ 77113 h 8673857"/>
                <a:gd name="T62" fmla="*/ 554 w 8965002"/>
                <a:gd name="T63" fmla="*/ 59022 h 8673857"/>
                <a:gd name="T64" fmla="*/ 670 w 8965002"/>
                <a:gd name="T65" fmla="*/ 48796 h 8673857"/>
                <a:gd name="T66" fmla="*/ 27982 w 8965002"/>
                <a:gd name="T67" fmla="*/ 6920 h 8673857"/>
                <a:gd name="T68" fmla="*/ 36222 w 8965002"/>
                <a:gd name="T69" fmla="*/ 2349 h 8673857"/>
                <a:gd name="T70" fmla="*/ 62943 w 8965002"/>
                <a:gd name="T71" fmla="*/ 1 h 867385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965002" h="8673857">
                  <a:moveTo>
                    <a:pt x="8267042" y="3603669"/>
                  </a:moveTo>
                  <a:cubicBezTo>
                    <a:pt x="8267042" y="3603669"/>
                    <a:pt x="8267042" y="3603669"/>
                    <a:pt x="8503636" y="3603669"/>
                  </a:cubicBezTo>
                  <a:cubicBezTo>
                    <a:pt x="8770275" y="3603669"/>
                    <a:pt x="9115779" y="3885289"/>
                    <a:pt x="8894206" y="4343392"/>
                  </a:cubicBezTo>
                  <a:cubicBezTo>
                    <a:pt x="8894206" y="4343392"/>
                    <a:pt x="8894206" y="4343392"/>
                    <a:pt x="6963891" y="7249712"/>
                  </a:cubicBezTo>
                  <a:cubicBezTo>
                    <a:pt x="6817428" y="7463743"/>
                    <a:pt x="6610877" y="7475008"/>
                    <a:pt x="6509479" y="7475008"/>
                  </a:cubicBezTo>
                  <a:cubicBezTo>
                    <a:pt x="6509479" y="7475008"/>
                    <a:pt x="6509479" y="7475008"/>
                    <a:pt x="5375325" y="7475008"/>
                  </a:cubicBezTo>
                  <a:cubicBezTo>
                    <a:pt x="5375325" y="7475008"/>
                    <a:pt x="5375325" y="7475008"/>
                    <a:pt x="5375325" y="8391212"/>
                  </a:cubicBezTo>
                  <a:cubicBezTo>
                    <a:pt x="5375325" y="8503860"/>
                    <a:pt x="5326504" y="8586469"/>
                    <a:pt x="5225106" y="8639038"/>
                  </a:cubicBezTo>
                  <a:cubicBezTo>
                    <a:pt x="5180040" y="8661567"/>
                    <a:pt x="5131219" y="8672833"/>
                    <a:pt x="5086153" y="8672833"/>
                  </a:cubicBezTo>
                  <a:cubicBezTo>
                    <a:pt x="5026066" y="8672833"/>
                    <a:pt x="4962223" y="8654057"/>
                    <a:pt x="4909646" y="8620263"/>
                  </a:cubicBezTo>
                  <a:cubicBezTo>
                    <a:pt x="4909646" y="8620263"/>
                    <a:pt x="4909646" y="8620263"/>
                    <a:pt x="4027109" y="8023229"/>
                  </a:cubicBezTo>
                  <a:cubicBezTo>
                    <a:pt x="4027109" y="8023229"/>
                    <a:pt x="4027109" y="8023229"/>
                    <a:pt x="3163349" y="8620263"/>
                  </a:cubicBezTo>
                  <a:cubicBezTo>
                    <a:pt x="3069463" y="8684097"/>
                    <a:pt x="2949287" y="8691607"/>
                    <a:pt x="2847889" y="8639038"/>
                  </a:cubicBezTo>
                  <a:cubicBezTo>
                    <a:pt x="2750247" y="8586469"/>
                    <a:pt x="2686404" y="8503860"/>
                    <a:pt x="2686404" y="8391212"/>
                  </a:cubicBezTo>
                  <a:cubicBezTo>
                    <a:pt x="2686404" y="8391212"/>
                    <a:pt x="2686404" y="8391212"/>
                    <a:pt x="2686404" y="6100701"/>
                  </a:cubicBezTo>
                  <a:cubicBezTo>
                    <a:pt x="2686404" y="5559991"/>
                    <a:pt x="2990598" y="5237066"/>
                    <a:pt x="3170860" y="5131928"/>
                  </a:cubicBezTo>
                  <a:cubicBezTo>
                    <a:pt x="3215926" y="5105644"/>
                    <a:pt x="3268503" y="5090624"/>
                    <a:pt x="3324835" y="5090624"/>
                  </a:cubicBezTo>
                  <a:cubicBezTo>
                    <a:pt x="3324835" y="5090624"/>
                    <a:pt x="3324835" y="5090624"/>
                    <a:pt x="5690785" y="5090624"/>
                  </a:cubicBezTo>
                  <a:cubicBezTo>
                    <a:pt x="5371570" y="5406038"/>
                    <a:pt x="5367814" y="5980543"/>
                    <a:pt x="5367814" y="6280938"/>
                  </a:cubicBezTo>
                  <a:cubicBezTo>
                    <a:pt x="5367814" y="6280938"/>
                    <a:pt x="5367814" y="6280938"/>
                    <a:pt x="6227818" y="6280938"/>
                  </a:cubicBezTo>
                  <a:cubicBezTo>
                    <a:pt x="6227818" y="6280938"/>
                    <a:pt x="6227818" y="6280938"/>
                    <a:pt x="8267042" y="3603669"/>
                  </a:cubicBezTo>
                  <a:close/>
                  <a:moveTo>
                    <a:pt x="6109875" y="128"/>
                  </a:moveTo>
                  <a:cubicBezTo>
                    <a:pt x="6829153" y="-2490"/>
                    <a:pt x="7579192" y="34821"/>
                    <a:pt x="8198796" y="137601"/>
                  </a:cubicBezTo>
                  <a:cubicBezTo>
                    <a:pt x="8705745" y="220201"/>
                    <a:pt x="8739542" y="678257"/>
                    <a:pt x="8578069" y="884757"/>
                  </a:cubicBezTo>
                  <a:cubicBezTo>
                    <a:pt x="8578069" y="884757"/>
                    <a:pt x="6234838" y="3955980"/>
                    <a:pt x="6208552" y="3974753"/>
                  </a:cubicBezTo>
                  <a:cubicBezTo>
                    <a:pt x="6107162" y="4098653"/>
                    <a:pt x="5953199" y="4177498"/>
                    <a:pt x="5780461" y="4177498"/>
                  </a:cubicBezTo>
                  <a:cubicBezTo>
                    <a:pt x="5780461" y="4177498"/>
                    <a:pt x="5780461" y="4177498"/>
                    <a:pt x="2209285" y="4177498"/>
                  </a:cubicBezTo>
                  <a:cubicBezTo>
                    <a:pt x="1818747" y="4177498"/>
                    <a:pt x="970076" y="4545444"/>
                    <a:pt x="1150325" y="5476573"/>
                  </a:cubicBezTo>
                  <a:cubicBezTo>
                    <a:pt x="1217918" y="5825746"/>
                    <a:pt x="1465760" y="6103583"/>
                    <a:pt x="1799971" y="6223729"/>
                  </a:cubicBezTo>
                  <a:cubicBezTo>
                    <a:pt x="1875075" y="6253765"/>
                    <a:pt x="2002751" y="6268783"/>
                    <a:pt x="2085365" y="6280047"/>
                  </a:cubicBezTo>
                  <a:cubicBezTo>
                    <a:pt x="2085365" y="6280047"/>
                    <a:pt x="2085365" y="6280047"/>
                    <a:pt x="2085365" y="7473994"/>
                  </a:cubicBezTo>
                  <a:cubicBezTo>
                    <a:pt x="1582171" y="7440203"/>
                    <a:pt x="335451" y="7004675"/>
                    <a:pt x="53813" y="5720619"/>
                  </a:cubicBezTo>
                  <a:cubicBezTo>
                    <a:pt x="-25046" y="5397728"/>
                    <a:pt x="-13780" y="5056063"/>
                    <a:pt x="65078" y="4729417"/>
                  </a:cubicBezTo>
                  <a:cubicBezTo>
                    <a:pt x="282879" y="3283915"/>
                    <a:pt x="2351982" y="944830"/>
                    <a:pt x="2716235" y="670748"/>
                  </a:cubicBezTo>
                  <a:cubicBezTo>
                    <a:pt x="2960321" y="471756"/>
                    <a:pt x="3234449" y="310311"/>
                    <a:pt x="3516088" y="227711"/>
                  </a:cubicBezTo>
                  <a:cubicBezTo>
                    <a:pt x="3797726" y="119767"/>
                    <a:pt x="4911078" y="4491"/>
                    <a:pt x="6109875" y="128"/>
                  </a:cubicBez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 anchorCtr="1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jpeg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9"/>
          <a:srcRect b="87354"/>
          <a:stretch>
            <a:fillRect/>
          </a:stretch>
        </p:blipFill>
        <p:spPr>
          <a:xfrm>
            <a:off x="-12336" y="0"/>
            <a:ext cx="12204336" cy="867266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88888" y="136525"/>
            <a:ext cx="6279557" cy="614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88887" y="1249378"/>
            <a:ext cx="11171976" cy="4927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27FD09-88CF-9D44-96A3-70F37CDE5FE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10924786" y="117785"/>
            <a:ext cx="1126503" cy="11265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/>
          <p:nvPr/>
        </p:nvSpPr>
        <p:spPr>
          <a:xfrm>
            <a:off x="2185670" y="4373217"/>
            <a:ext cx="7820660" cy="22264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>
              <a:lnSpc>
                <a:spcPct val="160000"/>
              </a:lnSpc>
              <a:defRPr/>
            </a:pPr>
            <a:r>
              <a:rPr lang="zh-CN" altLang="en-US" sz="3200" dirty="0">
                <a:solidFill>
                  <a:srgbClr val="000000"/>
                </a:solidFill>
              </a:rPr>
              <a:t>李 诚</a:t>
            </a:r>
            <a:endParaRPr lang="en-US" altLang="zh-CN" sz="3200" dirty="0">
              <a:solidFill>
                <a:srgbClr val="000000"/>
              </a:solidFill>
            </a:endParaRPr>
          </a:p>
          <a:p>
            <a:pPr algn="ctr">
              <a:lnSpc>
                <a:spcPct val="160000"/>
              </a:lnSpc>
              <a:defRPr/>
            </a:pPr>
            <a:r>
              <a:rPr lang="zh-CN" altLang="en-US" sz="3200" dirty="0">
                <a:solidFill>
                  <a:srgbClr val="000000"/>
                </a:solidFill>
              </a:rPr>
              <a:t>国家高性能计算中心</a:t>
            </a:r>
            <a:r>
              <a:rPr lang="en-US" altLang="zh-CN" sz="3200" dirty="0">
                <a:solidFill>
                  <a:srgbClr val="000000"/>
                </a:solidFill>
              </a:rPr>
              <a:t>(</a:t>
            </a:r>
            <a:r>
              <a:rPr lang="zh-CN" altLang="en-US" sz="3200" dirty="0">
                <a:solidFill>
                  <a:srgbClr val="000000"/>
                </a:solidFill>
              </a:rPr>
              <a:t>合肥</a:t>
            </a:r>
            <a:r>
              <a:rPr lang="en-US" altLang="zh-CN" sz="3200" dirty="0">
                <a:solidFill>
                  <a:srgbClr val="000000"/>
                </a:solidFill>
              </a:rPr>
              <a:t>)</a:t>
            </a:r>
            <a:r>
              <a:rPr lang="zh-CN" altLang="en-US" sz="3200" dirty="0">
                <a:solidFill>
                  <a:srgbClr val="000000"/>
                </a:solidFill>
              </a:rPr>
              <a:t>、信息与计算机国家级实验教学示范中心</a:t>
            </a:r>
            <a:endParaRPr lang="en-US" altLang="zh-CN" sz="3200" dirty="0">
              <a:solidFill>
                <a:srgbClr val="000000"/>
              </a:solidFill>
            </a:endParaRPr>
          </a:p>
          <a:p>
            <a:pPr algn="ctr">
              <a:lnSpc>
                <a:spcPct val="160000"/>
              </a:lnSpc>
              <a:defRPr/>
            </a:pPr>
            <a:r>
              <a:rPr lang="zh-CN" altLang="en-US" sz="3200" dirty="0">
                <a:solidFill>
                  <a:srgbClr val="000000"/>
                </a:solidFill>
              </a:rPr>
              <a:t>计算机科学与技术学院</a:t>
            </a:r>
            <a:endParaRPr lang="en-US" altLang="zh-CN" sz="3200" dirty="0">
              <a:solidFill>
                <a:srgbClr val="000000"/>
              </a:solidFill>
            </a:endParaRPr>
          </a:p>
          <a:p>
            <a:pPr algn="ctr">
              <a:lnSpc>
                <a:spcPct val="160000"/>
              </a:lnSpc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2025</a:t>
            </a:r>
            <a:r>
              <a:rPr lang="zh-CN" altLang="en-US" sz="2400" dirty="0">
                <a:solidFill>
                  <a:srgbClr val="000000"/>
                </a:solidFill>
              </a:rPr>
              <a:t>年</a:t>
            </a:r>
            <a:r>
              <a:rPr lang="en-US" altLang="zh-CN" sz="2400" dirty="0">
                <a:solidFill>
                  <a:srgbClr val="000000"/>
                </a:solidFill>
              </a:rPr>
              <a:t>04</a:t>
            </a:r>
            <a:r>
              <a:rPr lang="zh-CN" altLang="en-US" sz="2400" dirty="0">
                <a:solidFill>
                  <a:srgbClr val="000000"/>
                </a:solidFill>
              </a:rPr>
              <a:t>月</a:t>
            </a:r>
            <a:r>
              <a:rPr lang="en-US" altLang="zh-CN" sz="2400">
                <a:solidFill>
                  <a:srgbClr val="000000"/>
                </a:solidFill>
              </a:rPr>
              <a:t>03</a:t>
            </a:r>
            <a:r>
              <a:rPr lang="zh-CN" altLang="en-US" sz="2400">
                <a:solidFill>
                  <a:srgbClr val="000000"/>
                </a:solidFill>
              </a:rPr>
              <a:t>日</a:t>
            </a:r>
            <a:endParaRPr lang="zh-CN" altLang="en-US" sz="2400" dirty="0">
              <a:solidFill>
                <a:srgbClr val="00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4000" y="144000"/>
            <a:ext cx="7426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Times New Roman" panose="02020503050405090304" pitchFamily="18" charset="0"/>
                <a:ea typeface="微软雅黑" panose="020B0503020204020204" pitchFamily="34" charset="-122"/>
                <a:cs typeface="+mj-cs"/>
              </a:rPr>
              <a:t>2025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503050405090304" pitchFamily="18" charset="0"/>
                <a:ea typeface="微软雅黑" panose="020B0503020204020204" pitchFamily="34" charset="-122"/>
                <a:cs typeface="+mj-cs"/>
              </a:rPr>
              <a:t>年春季学期</a:t>
            </a:r>
            <a:r>
              <a:rPr lang="en-US" altLang="zh-CN" sz="3600" b="1" dirty="0">
                <a:solidFill>
                  <a:schemeClr val="bg1"/>
                </a:solidFill>
                <a:latin typeface="Times New Roman" panose="02020503050405090304" pitchFamily="18" charset="0"/>
                <a:ea typeface="微软雅黑" panose="020B0503020204020204" pitchFamily="34" charset="-122"/>
                <a:cs typeface="+mj-cs"/>
              </a:rPr>
              <a:t>《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503050405090304" pitchFamily="18" charset="0"/>
                <a:ea typeface="微软雅黑" panose="020B0503020204020204" pitchFamily="34" charset="-122"/>
                <a:cs typeface="+mj-cs"/>
              </a:rPr>
              <a:t>编译工程</a:t>
            </a:r>
            <a:r>
              <a:rPr lang="en-US" altLang="zh-CN" sz="3600" b="1" dirty="0">
                <a:solidFill>
                  <a:schemeClr val="bg1"/>
                </a:solidFill>
                <a:latin typeface="Times New Roman" panose="02020503050405090304" pitchFamily="18" charset="0"/>
                <a:ea typeface="微软雅黑" panose="020B0503020204020204" pitchFamily="34" charset="-122"/>
                <a:cs typeface="+mj-cs"/>
              </a:rPr>
              <a:t>》</a:t>
            </a:r>
            <a:endParaRPr lang="en-US" altLang="zh-CN" sz="3600" b="1" dirty="0">
              <a:solidFill>
                <a:schemeClr val="bg1"/>
              </a:solidFill>
              <a:latin typeface="Times New Roman" panose="02020503050405090304" pitchFamily="18" charset="0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-32770" y="2164527"/>
            <a:ext cx="12257523" cy="18825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zh-CN" altLang="en-US" sz="6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中间代码生成</a:t>
            </a:r>
            <a:endParaRPr lang="en-US" altLang="zh-CN" sz="6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altLang="zh-CN" sz="6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Part4</a:t>
            </a:r>
            <a:r>
              <a:rPr lang="zh-CN" altLang="en-US" sz="6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：标号</a:t>
            </a:r>
            <a:r>
              <a:rPr lang="zh-CN" altLang="en-US" sz="6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回填与控制流语句翻译</a:t>
            </a:r>
            <a:endParaRPr lang="zh-CN" altLang="en-US" sz="6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4225"/>
    </mc:Choice>
    <mc:Fallback>
      <p:transition advTm="14225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>
          <a:xfrm>
            <a:off x="5867399" y="1052944"/>
            <a:ext cx="5781261" cy="5229103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四个跳转目标未知</a:t>
            </a:r>
            <a:endParaRPr lang="en-US" altLang="zh-CN" sz="2800" dirty="0"/>
          </a:p>
          <a:p>
            <a:pPr lvl="1"/>
            <a:r>
              <a:rPr lang="en-US" altLang="zh-CN" sz="2400" dirty="0"/>
              <a:t>B</a:t>
            </a:r>
            <a:r>
              <a:rPr lang="zh-CN" altLang="en-US" sz="2400" dirty="0"/>
              <a:t>的值为真跳转到</a:t>
            </a:r>
            <a:r>
              <a:rPr lang="en-US" altLang="zh-CN" sz="2400" dirty="0"/>
              <a:t>S</a:t>
            </a:r>
            <a:r>
              <a:rPr lang="en-US" altLang="zh-CN" sz="2400" baseline="-25000" dirty="0"/>
              <a:t>1</a:t>
            </a:r>
            <a:r>
              <a:rPr lang="zh-CN" altLang="en-US" sz="2400" dirty="0"/>
              <a:t>的开始</a:t>
            </a:r>
            <a:endParaRPr lang="en-US" altLang="zh-CN" sz="2400" dirty="0"/>
          </a:p>
          <a:p>
            <a:pPr lvl="1"/>
            <a:r>
              <a:rPr lang="en-US" altLang="zh-CN" sz="2400" dirty="0"/>
              <a:t>B</a:t>
            </a:r>
            <a:r>
              <a:rPr lang="zh-CN" altLang="en-US" sz="2400" dirty="0"/>
              <a:t>的值为假</a:t>
            </a:r>
            <a:r>
              <a:rPr lang="en-US" altLang="zh-CN" sz="2400" dirty="0"/>
              <a:t>/S</a:t>
            </a:r>
            <a:r>
              <a:rPr lang="en-US" altLang="zh-CN" sz="2400" baseline="-25000" dirty="0"/>
              <a:t>1</a:t>
            </a:r>
            <a:r>
              <a:rPr lang="zh-CN" altLang="en-US" sz="2400" dirty="0"/>
              <a:t>结束</a:t>
            </a:r>
            <a:r>
              <a:rPr lang="en-US" altLang="zh-CN" sz="2400" dirty="0"/>
              <a:t>/S</a:t>
            </a:r>
            <a:r>
              <a:rPr lang="zh-CN" altLang="en-US" sz="2400" dirty="0"/>
              <a:t>结束应该跳转到同一个指令</a:t>
            </a:r>
            <a:endParaRPr lang="en-US" altLang="zh-CN" sz="2400" dirty="0"/>
          </a:p>
          <a:p>
            <a:r>
              <a:rPr lang="zh-CN" altLang="en-US" sz="2800" dirty="0"/>
              <a:t>解决方案</a:t>
            </a:r>
            <a:endParaRPr lang="en-US" altLang="zh-CN" sz="2800" dirty="0"/>
          </a:p>
          <a:p>
            <a:pPr lvl="1"/>
            <a:r>
              <a:rPr lang="zh-CN" altLang="en-US" sz="2400" dirty="0"/>
              <a:t>引入</a:t>
            </a:r>
            <a:r>
              <a:rPr lang="en-US" altLang="zh-CN" sz="2400" dirty="0"/>
              <a:t>M</a:t>
            </a:r>
            <a:r>
              <a:rPr lang="zh-CN" altLang="en-US" sz="2400" dirty="0"/>
              <a:t>标记，记录</a:t>
            </a:r>
            <a:r>
              <a:rPr lang="en-US" altLang="zh-CN" sz="2400" dirty="0" err="1"/>
              <a:t>B.code</a:t>
            </a:r>
            <a:r>
              <a:rPr lang="zh-CN" altLang="en-US" sz="2400" dirty="0"/>
              <a:t>之后的下一条新的指令标号，方便回填</a:t>
            </a:r>
            <a:r>
              <a:rPr lang="en-US" altLang="zh-CN" sz="2400" dirty="0" err="1"/>
              <a:t>B.truelist</a:t>
            </a:r>
            <a:endParaRPr lang="en-US" altLang="zh-CN" sz="2400" dirty="0"/>
          </a:p>
          <a:p>
            <a:pPr lvl="1"/>
            <a:r>
              <a:rPr lang="zh-CN" altLang="en-US" sz="2400" dirty="0"/>
              <a:t>将</a:t>
            </a:r>
            <a:r>
              <a:rPr lang="en-US" altLang="zh-CN" sz="2400" dirty="0" err="1"/>
              <a:t>B.falselist</a:t>
            </a:r>
            <a:r>
              <a:rPr lang="zh-CN" altLang="en-US" sz="2400" dirty="0"/>
              <a:t>、</a:t>
            </a:r>
            <a:r>
              <a:rPr lang="en-US" altLang="zh-CN" sz="2400" dirty="0"/>
              <a:t>S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.nextlist</a:t>
            </a:r>
            <a:r>
              <a:rPr lang="zh-CN" altLang="en-US" sz="2400" dirty="0"/>
              <a:t>合并赋给</a:t>
            </a:r>
            <a:r>
              <a:rPr lang="en-US" altLang="zh-CN" sz="2400" dirty="0" err="1"/>
              <a:t>S.nextlist</a:t>
            </a:r>
            <a:endParaRPr lang="en-US" sz="2400" dirty="0"/>
          </a:p>
        </p:txBody>
      </p:sp>
      <p:sp>
        <p:nvSpPr>
          <p:cNvPr id="11469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条件语句的翻译方案 </a:t>
            </a:r>
            <a:r>
              <a:rPr lang="en-US" altLang="zh-CN" dirty="0"/>
              <a:t>(1)</a:t>
            </a:r>
            <a:endParaRPr lang="zh-CN" altLang="en-US" dirty="0"/>
          </a:p>
        </p:txBody>
      </p:sp>
      <p:sp>
        <p:nvSpPr>
          <p:cNvPr id="114692" name="Text Box 4"/>
          <p:cNvSpPr txBox="1">
            <a:spLocks noChangeArrowheads="1"/>
          </p:cNvSpPr>
          <p:nvPr/>
        </p:nvSpPr>
        <p:spPr bwMode="auto">
          <a:xfrm>
            <a:off x="2743200" y="2286001"/>
            <a:ext cx="1524000" cy="1427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en-US" altLang="zh-CN" sz="2400" dirty="0"/>
          </a:p>
          <a:p>
            <a:pPr algn="ctr">
              <a:spcBef>
                <a:spcPct val="50000"/>
              </a:spcBef>
            </a:pPr>
            <a:r>
              <a:rPr lang="en-US" altLang="zh-CN" sz="2400" dirty="0" err="1"/>
              <a:t>B.code</a:t>
            </a:r>
            <a:endParaRPr lang="en-US" altLang="zh-CN" sz="2400" dirty="0"/>
          </a:p>
          <a:p>
            <a:pPr algn="ctr">
              <a:spcBef>
                <a:spcPct val="50000"/>
              </a:spcBef>
            </a:pPr>
            <a:endParaRPr lang="en-US" altLang="zh-CN" dirty="0"/>
          </a:p>
        </p:txBody>
      </p:sp>
      <p:sp>
        <p:nvSpPr>
          <p:cNvPr id="114693" name="Text Box 5"/>
          <p:cNvSpPr txBox="1">
            <a:spLocks noChangeArrowheads="1"/>
          </p:cNvSpPr>
          <p:nvPr/>
        </p:nvSpPr>
        <p:spPr bwMode="auto">
          <a:xfrm>
            <a:off x="2743200" y="3724276"/>
            <a:ext cx="1524000" cy="1427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en-US" altLang="zh-CN" sz="2400"/>
          </a:p>
          <a:p>
            <a:pPr algn="ctr">
              <a:spcBef>
                <a:spcPct val="50000"/>
              </a:spcBef>
            </a:pPr>
            <a:r>
              <a:rPr lang="en-US" altLang="zh-CN" sz="2400"/>
              <a:t>S</a:t>
            </a:r>
            <a:r>
              <a:rPr lang="en-US" altLang="zh-CN" sz="2400" baseline="-25000"/>
              <a:t>1</a:t>
            </a:r>
            <a:r>
              <a:rPr lang="en-US" altLang="zh-CN" sz="2400"/>
              <a:t>.code</a:t>
            </a:r>
            <a:endParaRPr lang="en-US" altLang="zh-CN" sz="2400"/>
          </a:p>
          <a:p>
            <a:pPr algn="ctr">
              <a:spcBef>
                <a:spcPct val="50000"/>
              </a:spcBef>
            </a:pPr>
            <a:endParaRPr lang="en-US" altLang="zh-CN"/>
          </a:p>
        </p:txBody>
      </p:sp>
      <p:sp>
        <p:nvSpPr>
          <p:cNvPr id="114694" name="Text Box 6"/>
          <p:cNvSpPr txBox="1">
            <a:spLocks noChangeArrowheads="1"/>
          </p:cNvSpPr>
          <p:nvPr/>
        </p:nvSpPr>
        <p:spPr bwMode="auto">
          <a:xfrm>
            <a:off x="2057400" y="1600200"/>
            <a:ext cx="3429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/>
              <a:t>if B then S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 </a:t>
            </a:r>
            <a:r>
              <a:rPr lang="zh-CN" altLang="en-US" sz="2400" dirty="0"/>
              <a:t>的代码结构</a:t>
            </a:r>
            <a:endParaRPr lang="zh-CN" altLang="en-US" sz="2400" dirty="0"/>
          </a:p>
        </p:txBody>
      </p:sp>
      <p:sp>
        <p:nvSpPr>
          <p:cNvPr id="114696" name="Line 8"/>
          <p:cNvSpPr>
            <a:spLocks noChangeShapeType="1"/>
          </p:cNvSpPr>
          <p:nvPr/>
        </p:nvSpPr>
        <p:spPr bwMode="auto">
          <a:xfrm flipH="1">
            <a:off x="2209800" y="26670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697" name="Line 9"/>
          <p:cNvSpPr>
            <a:spLocks noChangeShapeType="1"/>
          </p:cNvSpPr>
          <p:nvPr/>
        </p:nvSpPr>
        <p:spPr bwMode="auto">
          <a:xfrm>
            <a:off x="2209800" y="2667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698" name="Line 10"/>
          <p:cNvSpPr>
            <a:spLocks noChangeShapeType="1"/>
          </p:cNvSpPr>
          <p:nvPr/>
        </p:nvSpPr>
        <p:spPr bwMode="auto">
          <a:xfrm>
            <a:off x="2209800" y="3886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699" name="Line 11"/>
          <p:cNvSpPr>
            <a:spLocks noChangeShapeType="1"/>
          </p:cNvSpPr>
          <p:nvPr/>
        </p:nvSpPr>
        <p:spPr bwMode="auto">
          <a:xfrm>
            <a:off x="3886200" y="3505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700" name="Line 12"/>
          <p:cNvSpPr>
            <a:spLocks noChangeShapeType="1"/>
          </p:cNvSpPr>
          <p:nvPr/>
        </p:nvSpPr>
        <p:spPr bwMode="auto">
          <a:xfrm>
            <a:off x="4724400" y="3505200"/>
            <a:ext cx="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702" name="Line 14"/>
          <p:cNvSpPr>
            <a:spLocks noChangeShapeType="1"/>
          </p:cNvSpPr>
          <p:nvPr/>
        </p:nvSpPr>
        <p:spPr bwMode="auto">
          <a:xfrm>
            <a:off x="3505200" y="49530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703" name="Line 15"/>
          <p:cNvSpPr>
            <a:spLocks noChangeShapeType="1"/>
          </p:cNvSpPr>
          <p:nvPr/>
        </p:nvSpPr>
        <p:spPr bwMode="auto">
          <a:xfrm flipH="1">
            <a:off x="3505200" y="56388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704" name="Text Box 16"/>
          <p:cNvSpPr txBox="1">
            <a:spLocks noChangeArrowheads="1"/>
          </p:cNvSpPr>
          <p:nvPr/>
        </p:nvSpPr>
        <p:spPr bwMode="auto">
          <a:xfrm>
            <a:off x="1676400" y="2286001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 err="1"/>
              <a:t>B.truelist</a:t>
            </a:r>
            <a:endParaRPr lang="en-US" altLang="zh-CN" dirty="0"/>
          </a:p>
        </p:txBody>
      </p:sp>
      <p:sp>
        <p:nvSpPr>
          <p:cNvPr id="114705" name="Text Box 17"/>
          <p:cNvSpPr txBox="1">
            <a:spLocks noChangeArrowheads="1"/>
          </p:cNvSpPr>
          <p:nvPr/>
        </p:nvSpPr>
        <p:spPr bwMode="auto">
          <a:xfrm>
            <a:off x="4267200" y="3138488"/>
            <a:ext cx="1524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 err="1"/>
              <a:t>B.falselist</a:t>
            </a:r>
            <a:endParaRPr lang="en-US" altLang="zh-CN" dirty="0"/>
          </a:p>
        </p:txBody>
      </p:sp>
      <p:sp>
        <p:nvSpPr>
          <p:cNvPr id="114706" name="Text Box 18"/>
          <p:cNvSpPr txBox="1">
            <a:spLocks noChangeArrowheads="1"/>
          </p:cNvSpPr>
          <p:nvPr/>
        </p:nvSpPr>
        <p:spPr bwMode="auto">
          <a:xfrm>
            <a:off x="2286000" y="5272088"/>
            <a:ext cx="1295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S</a:t>
            </a:r>
            <a:r>
              <a:rPr lang="en-US" altLang="zh-CN" baseline="-25000"/>
              <a:t>1</a:t>
            </a:r>
            <a:r>
              <a:rPr lang="en-US" altLang="zh-CN"/>
              <a:t>.nextlist</a:t>
            </a:r>
            <a:endParaRPr lang="en-US" altLang="zh-CN"/>
          </a:p>
        </p:txBody>
      </p:sp>
      <p:sp>
        <p:nvSpPr>
          <p:cNvPr id="114729" name="Oval 41"/>
          <p:cNvSpPr>
            <a:spLocks noChangeArrowheads="1"/>
          </p:cNvSpPr>
          <p:nvPr/>
        </p:nvSpPr>
        <p:spPr bwMode="auto">
          <a:xfrm>
            <a:off x="3276600" y="5867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?</a:t>
            </a:r>
            <a:endParaRPr lang="en-US" altLang="zh-CN"/>
          </a:p>
        </p:txBody>
      </p:sp>
      <p:sp>
        <p:nvSpPr>
          <p:cNvPr id="114735" name="Text Box 47"/>
          <p:cNvSpPr txBox="1">
            <a:spLocks noChangeArrowheads="1"/>
          </p:cNvSpPr>
          <p:nvPr/>
        </p:nvSpPr>
        <p:spPr bwMode="auto">
          <a:xfrm>
            <a:off x="3733800" y="5867401"/>
            <a:ext cx="2286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未知目标地址</a:t>
            </a:r>
            <a:endParaRPr lang="zh-CN" altLang="en-US"/>
          </a:p>
        </p:txBody>
      </p:sp>
      <p:sp>
        <p:nvSpPr>
          <p:cNvPr id="24" name="Text Box 44"/>
          <p:cNvSpPr txBox="1">
            <a:spLocks noChangeArrowheads="1"/>
          </p:cNvSpPr>
          <p:nvPr/>
        </p:nvSpPr>
        <p:spPr bwMode="auto">
          <a:xfrm>
            <a:off x="2209800" y="35052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chemeClr val="folHlink"/>
                </a:solidFill>
              </a:rPr>
              <a:t>M</a:t>
            </a:r>
            <a:endParaRPr lang="en-US" altLang="zh-CN" b="1" dirty="0">
              <a:solidFill>
                <a:schemeClr val="folHlink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9" name="Rectangle 3"/>
          <p:cNvSpPr>
            <a:spLocks noGrp="1" noRot="1" noChangeArrowheads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 2" panose="05020102010507070707" pitchFamily="18" charset="2"/>
              <a:buNone/>
            </a:pPr>
            <a:r>
              <a:rPr lang="en-US" altLang="zh-CN" dirty="0">
                <a:solidFill>
                  <a:srgbClr val="C00000"/>
                </a:solidFill>
              </a:rPr>
              <a:t>S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 if B then M S</a:t>
            </a:r>
            <a:r>
              <a:rPr lang="en-US" altLang="zh-CN" baseline="-25000" dirty="0">
                <a:solidFill>
                  <a:srgbClr val="C00000"/>
                </a:solidFill>
                <a:sym typeface="Symbol" panose="05050102010706020507" pitchFamily="18" charset="2"/>
              </a:rPr>
              <a:t>1 </a:t>
            </a:r>
            <a:endParaRPr lang="en-US" altLang="zh-CN" baseline="-25000" dirty="0">
              <a:solidFill>
                <a:srgbClr val="C00000"/>
              </a:solidFill>
              <a:sym typeface="Symbol" panose="05050102010706020507" pitchFamily="18" charset="2"/>
            </a:endParaRPr>
          </a:p>
          <a:p>
            <a:pPr>
              <a:buFont typeface="Wingdings 2" panose="05020102010507070707" pitchFamily="18" charset="2"/>
              <a:buNone/>
            </a:pPr>
            <a:r>
              <a:rPr lang="en-US" altLang="zh-CN" dirty="0"/>
              <a:t>   { </a:t>
            </a:r>
            <a:endParaRPr lang="en-US" altLang="zh-CN" dirty="0"/>
          </a:p>
          <a:p>
            <a:pPr>
              <a:buFont typeface="Wingdings 2" panose="05020102010507070707" pitchFamily="18" charset="2"/>
              <a:buNone/>
            </a:pPr>
            <a:r>
              <a:rPr lang="en-US" altLang="zh-CN" dirty="0"/>
              <a:t>	 </a:t>
            </a:r>
            <a:r>
              <a:rPr lang="en-US" altLang="zh-CN" dirty="0" err="1"/>
              <a:t>backpatch</a:t>
            </a:r>
            <a:r>
              <a:rPr lang="en-US" altLang="zh-CN" dirty="0"/>
              <a:t>( </a:t>
            </a:r>
            <a:r>
              <a:rPr lang="en-US" altLang="zh-CN" dirty="0" err="1"/>
              <a:t>B.truelist</a:t>
            </a:r>
            <a:r>
              <a:rPr lang="en-US" altLang="zh-CN" dirty="0"/>
              <a:t>, </a:t>
            </a:r>
            <a:r>
              <a:rPr lang="en-US" altLang="zh-CN" dirty="0" err="1">
                <a:solidFill>
                  <a:srgbClr val="0000FF"/>
                </a:solidFill>
              </a:rPr>
              <a:t>M.instr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en-US" altLang="zh-CN" dirty="0"/>
              <a:t>);</a:t>
            </a:r>
            <a:endParaRPr lang="en-US" altLang="zh-CN" dirty="0"/>
          </a:p>
          <a:p>
            <a:pPr>
              <a:buFont typeface="Wingdings 2" panose="05020102010507070707" pitchFamily="18" charset="2"/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S.nextlist</a:t>
            </a:r>
            <a:r>
              <a:rPr lang="en-US" altLang="zh-CN" dirty="0"/>
              <a:t> = merge( </a:t>
            </a:r>
            <a:r>
              <a:rPr lang="en-US" altLang="zh-CN" dirty="0" err="1"/>
              <a:t>B.falselist</a:t>
            </a:r>
            <a:r>
              <a:rPr lang="en-US" altLang="zh-CN" dirty="0"/>
              <a:t>, S</a:t>
            </a:r>
            <a:r>
              <a:rPr lang="en-US" altLang="zh-CN" baseline="-25000" dirty="0"/>
              <a:t>1</a:t>
            </a:r>
            <a:r>
              <a:rPr lang="en-US" altLang="zh-CN" dirty="0"/>
              <a:t>.nextlist )</a:t>
            </a:r>
            <a:endParaRPr lang="en-US" altLang="zh-CN" dirty="0"/>
          </a:p>
          <a:p>
            <a:pPr>
              <a:buFont typeface="Wingdings 2" panose="05020102010507070707" pitchFamily="18" charset="2"/>
              <a:buNone/>
            </a:pPr>
            <a:r>
              <a:rPr lang="en-US" altLang="zh-CN" dirty="0"/>
              <a:t>	}</a:t>
            </a:r>
            <a:endParaRPr lang="en-US" altLang="zh-CN" dirty="0"/>
          </a:p>
          <a:p>
            <a:pPr>
              <a:buFont typeface="Wingdings 2" panose="05020102010507070707" pitchFamily="18" charset="2"/>
              <a:buNone/>
            </a:pPr>
            <a:endParaRPr lang="en-US" altLang="zh-CN" dirty="0"/>
          </a:p>
          <a:p>
            <a:pPr>
              <a:buNone/>
            </a:pPr>
            <a:r>
              <a:rPr lang="en-US" altLang="zh-CN" dirty="0">
                <a:solidFill>
                  <a:schemeClr val="folHlink"/>
                </a:solidFill>
              </a:rPr>
              <a:t>M</a:t>
            </a:r>
            <a:r>
              <a:rPr lang="en-US" altLang="zh-CN" dirty="0">
                <a:solidFill>
                  <a:schemeClr val="folHlink"/>
                </a:solidFill>
                <a:sym typeface="Symbol" panose="05050102010706020507" pitchFamily="18" charset="2"/>
              </a:rPr>
              <a:t>	 { </a:t>
            </a:r>
            <a:r>
              <a:rPr lang="en-US" altLang="zh-CN" dirty="0" err="1">
                <a:solidFill>
                  <a:schemeClr val="folHlink"/>
                </a:solidFill>
                <a:sym typeface="Symbol" panose="05050102010706020507" pitchFamily="18" charset="2"/>
              </a:rPr>
              <a:t>M.instr</a:t>
            </a:r>
            <a:r>
              <a:rPr lang="en-US" altLang="zh-CN" dirty="0">
                <a:solidFill>
                  <a:schemeClr val="folHlink"/>
                </a:solidFill>
                <a:sym typeface="Symbol" panose="05050102010706020507" pitchFamily="18" charset="2"/>
              </a:rPr>
              <a:t> = </a:t>
            </a:r>
            <a:r>
              <a:rPr lang="en-US" altLang="zh-CN" dirty="0" err="1">
                <a:solidFill>
                  <a:schemeClr val="folHlink"/>
                </a:solidFill>
                <a:sym typeface="Symbol" panose="05050102010706020507" pitchFamily="18" charset="2"/>
              </a:rPr>
              <a:t>nextinstr</a:t>
            </a:r>
            <a:r>
              <a:rPr lang="en-US" altLang="zh-CN" dirty="0">
                <a:solidFill>
                  <a:schemeClr val="folHlink"/>
                </a:solidFill>
                <a:sym typeface="Symbol" panose="05050102010706020507" pitchFamily="18" charset="2"/>
              </a:rPr>
              <a:t>}</a:t>
            </a:r>
            <a:endParaRPr lang="en-US" altLang="zh-CN" dirty="0">
              <a:solidFill>
                <a:schemeClr val="folHlink"/>
              </a:solidFill>
              <a:sym typeface="Symbol" panose="05050102010706020507" pitchFamily="18" charset="2"/>
            </a:endParaRPr>
          </a:p>
          <a:p>
            <a:pPr>
              <a:buFont typeface="Wingdings 2" panose="05020102010507070707" pitchFamily="18" charset="2"/>
              <a:buNone/>
            </a:pPr>
            <a:endParaRPr lang="en-US" altLang="zh-CN" dirty="0"/>
          </a:p>
        </p:txBody>
      </p:sp>
      <p:sp>
        <p:nvSpPr>
          <p:cNvPr id="11673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条件语句的翻译方案 </a:t>
            </a:r>
            <a:r>
              <a:rPr lang="en-US" altLang="zh-CN" dirty="0"/>
              <a:t>(1)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内容占位符 4"/>
          <p:cNvSpPr>
            <a:spLocks noGrp="1"/>
          </p:cNvSpPr>
          <p:nvPr>
            <p:ph sz="quarter" idx="13"/>
          </p:nvPr>
        </p:nvSpPr>
        <p:spPr>
          <a:xfrm>
            <a:off x="6096001" y="1052944"/>
            <a:ext cx="5552659" cy="5229103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五个跳转目标未知</a:t>
            </a:r>
            <a:endParaRPr lang="en-US" altLang="zh-CN" sz="2800" dirty="0"/>
          </a:p>
          <a:p>
            <a:pPr lvl="1"/>
            <a:r>
              <a:rPr lang="en-US" altLang="zh-CN" sz="2400" dirty="0"/>
              <a:t>B</a:t>
            </a:r>
            <a:r>
              <a:rPr lang="zh-CN" altLang="en-US" sz="2400" dirty="0"/>
              <a:t>的值为真跳转到</a:t>
            </a:r>
            <a:r>
              <a:rPr lang="en-US" altLang="zh-CN" sz="2400" dirty="0"/>
              <a:t>S</a:t>
            </a:r>
            <a:r>
              <a:rPr lang="en-US" altLang="zh-CN" sz="2400" baseline="-25000" dirty="0"/>
              <a:t>1</a:t>
            </a:r>
            <a:r>
              <a:rPr lang="zh-CN" altLang="en-US" sz="2400" dirty="0"/>
              <a:t>的开始</a:t>
            </a:r>
            <a:endParaRPr lang="en-US" altLang="zh-CN" sz="2400" dirty="0"/>
          </a:p>
          <a:p>
            <a:pPr lvl="1"/>
            <a:r>
              <a:rPr lang="en-US" altLang="zh-CN" sz="2400" dirty="0"/>
              <a:t>B</a:t>
            </a:r>
            <a:r>
              <a:rPr lang="zh-CN" altLang="en-US" sz="2400" dirty="0"/>
              <a:t>的值为假跳转到</a:t>
            </a:r>
            <a:r>
              <a:rPr lang="en-US" altLang="zh-CN" sz="2400" dirty="0"/>
              <a:t>S</a:t>
            </a:r>
            <a:r>
              <a:rPr lang="en-US" altLang="zh-CN" sz="2400" baseline="-25000" dirty="0"/>
              <a:t>2</a:t>
            </a:r>
            <a:r>
              <a:rPr lang="zh-CN" altLang="en-US" sz="2400" dirty="0"/>
              <a:t>的开始</a:t>
            </a:r>
            <a:endParaRPr lang="en-US" altLang="zh-CN" sz="2400" dirty="0"/>
          </a:p>
          <a:p>
            <a:pPr lvl="1"/>
            <a:r>
              <a:rPr lang="en-US" altLang="zh-CN" sz="2400" dirty="0"/>
              <a:t>S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/ S</a:t>
            </a:r>
            <a:r>
              <a:rPr lang="en-US" altLang="zh-CN" sz="2400" baseline="-25000" dirty="0"/>
              <a:t>2 </a:t>
            </a:r>
            <a:r>
              <a:rPr lang="en-US" altLang="zh-CN" sz="2400" dirty="0"/>
              <a:t>/S</a:t>
            </a:r>
            <a:r>
              <a:rPr lang="zh-CN" altLang="en-US" sz="2400" dirty="0"/>
              <a:t>结束应该跳转到同一个指令</a:t>
            </a:r>
            <a:endParaRPr lang="zh-CN" altLang="en-US" sz="2400" dirty="0"/>
          </a:p>
          <a:p>
            <a:r>
              <a:rPr lang="en-US" altLang="zh-CN" sz="2800" dirty="0"/>
              <a:t>S</a:t>
            </a:r>
            <a:r>
              <a:rPr lang="en-US" altLang="zh-CN" sz="2800" baseline="-25000" dirty="0"/>
              <a:t>1</a:t>
            </a:r>
            <a:r>
              <a:rPr lang="zh-CN" altLang="en-US" sz="2800" dirty="0"/>
              <a:t>结束要越过</a:t>
            </a:r>
            <a:r>
              <a:rPr lang="en-US" altLang="zh-CN" sz="2800" dirty="0"/>
              <a:t>S</a:t>
            </a:r>
            <a:r>
              <a:rPr lang="en-US" altLang="zh-CN" sz="2800" baseline="-25000" dirty="0"/>
              <a:t>2</a:t>
            </a:r>
            <a:endParaRPr lang="en-US" altLang="zh-CN" sz="2800" dirty="0"/>
          </a:p>
        </p:txBody>
      </p:sp>
      <p:sp>
        <p:nvSpPr>
          <p:cNvPr id="115716" name="Rectangle 4"/>
          <p:cNvSpPr>
            <a:spLocks noGrp="1" noRot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CN" altLang="en-US" dirty="0"/>
              <a:t>条件语句的翻译方案 </a:t>
            </a:r>
            <a:r>
              <a:rPr lang="en-US" altLang="zh-CN" dirty="0"/>
              <a:t>(2)</a:t>
            </a:r>
            <a:endParaRPr lang="zh-CN" altLang="en-US" dirty="0"/>
          </a:p>
        </p:txBody>
      </p:sp>
      <p:sp>
        <p:nvSpPr>
          <p:cNvPr id="115730" name="Text Box 18"/>
          <p:cNvSpPr txBox="1">
            <a:spLocks noChangeArrowheads="1"/>
          </p:cNvSpPr>
          <p:nvPr/>
        </p:nvSpPr>
        <p:spPr bwMode="auto">
          <a:xfrm>
            <a:off x="3124200" y="1981201"/>
            <a:ext cx="1524000" cy="879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dirty="0" err="1"/>
              <a:t>B.code</a:t>
            </a:r>
            <a:endParaRPr lang="en-US" altLang="zh-CN" sz="2400" dirty="0"/>
          </a:p>
          <a:p>
            <a:pPr algn="ctr">
              <a:spcBef>
                <a:spcPct val="50000"/>
              </a:spcBef>
            </a:pPr>
            <a:endParaRPr lang="en-US" altLang="zh-CN" dirty="0"/>
          </a:p>
        </p:txBody>
      </p:sp>
      <p:sp>
        <p:nvSpPr>
          <p:cNvPr id="115731" name="Text Box 19"/>
          <p:cNvSpPr txBox="1">
            <a:spLocks noChangeArrowheads="1"/>
          </p:cNvSpPr>
          <p:nvPr/>
        </p:nvSpPr>
        <p:spPr bwMode="auto">
          <a:xfrm>
            <a:off x="3124200" y="2854326"/>
            <a:ext cx="1524000" cy="10144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dirty="0"/>
              <a:t>S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.code</a:t>
            </a:r>
            <a:endParaRPr lang="en-US" altLang="zh-CN" sz="2400" dirty="0"/>
          </a:p>
          <a:p>
            <a:pPr algn="ctr">
              <a:spcBef>
                <a:spcPct val="50000"/>
              </a:spcBef>
            </a:pPr>
            <a:r>
              <a:rPr lang="en-US" altLang="zh-CN" sz="2400" b="1" dirty="0">
                <a:solidFill>
                  <a:schemeClr val="bg1"/>
                </a:solidFill>
              </a:rPr>
              <a:t>t</a:t>
            </a:r>
            <a:r>
              <a:rPr lang="en-US" altLang="zh-CN" sz="2400" dirty="0">
                <a:solidFill>
                  <a:schemeClr val="bg1"/>
                </a:solidFill>
              </a:rPr>
              <a:t>: </a:t>
            </a:r>
            <a:r>
              <a:rPr lang="en-US" altLang="zh-CN" sz="2400" dirty="0" err="1">
                <a:solidFill>
                  <a:schemeClr val="bg1"/>
                </a:solidFill>
              </a:rPr>
              <a:t>goto</a:t>
            </a:r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zh-CN" altLang="en-US" sz="2400" dirty="0">
                <a:solidFill>
                  <a:schemeClr val="bg1"/>
                </a:solidFill>
              </a:rPr>
              <a:t>－ 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15732" name="Text Box 20"/>
          <p:cNvSpPr txBox="1">
            <a:spLocks noChangeArrowheads="1"/>
          </p:cNvSpPr>
          <p:nvPr/>
        </p:nvSpPr>
        <p:spPr bwMode="auto">
          <a:xfrm>
            <a:off x="1708936" y="1173956"/>
            <a:ext cx="392986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/>
              <a:t>if B then S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 else S</a:t>
            </a:r>
            <a:r>
              <a:rPr lang="en-US" altLang="zh-CN" dirty="0"/>
              <a:t>2</a:t>
            </a:r>
            <a:r>
              <a:rPr lang="zh-CN" altLang="en-US" sz="2400" dirty="0"/>
              <a:t>的结构</a:t>
            </a:r>
            <a:endParaRPr lang="zh-CN" altLang="en-US" sz="2400" dirty="0"/>
          </a:p>
        </p:txBody>
      </p:sp>
      <p:sp>
        <p:nvSpPr>
          <p:cNvPr id="115733" name="Line 21"/>
          <p:cNvSpPr>
            <a:spLocks noChangeShapeType="1"/>
          </p:cNvSpPr>
          <p:nvPr/>
        </p:nvSpPr>
        <p:spPr bwMode="auto">
          <a:xfrm flipH="1">
            <a:off x="2590800" y="2362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734" name="Line 22"/>
          <p:cNvSpPr>
            <a:spLocks noChangeShapeType="1"/>
          </p:cNvSpPr>
          <p:nvPr/>
        </p:nvSpPr>
        <p:spPr bwMode="auto">
          <a:xfrm>
            <a:off x="2590800" y="2362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735" name="Line 23"/>
          <p:cNvSpPr>
            <a:spLocks noChangeShapeType="1"/>
          </p:cNvSpPr>
          <p:nvPr/>
        </p:nvSpPr>
        <p:spPr bwMode="auto">
          <a:xfrm>
            <a:off x="2590800" y="2971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736" name="Line 24"/>
          <p:cNvSpPr>
            <a:spLocks noChangeShapeType="1"/>
          </p:cNvSpPr>
          <p:nvPr/>
        </p:nvSpPr>
        <p:spPr bwMode="auto">
          <a:xfrm>
            <a:off x="4267200" y="2652713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737" name="Line 25"/>
          <p:cNvSpPr>
            <a:spLocks noChangeShapeType="1"/>
          </p:cNvSpPr>
          <p:nvPr/>
        </p:nvSpPr>
        <p:spPr bwMode="auto">
          <a:xfrm>
            <a:off x="5105400" y="2652714"/>
            <a:ext cx="0" cy="1385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738" name="Line 26"/>
          <p:cNvSpPr>
            <a:spLocks noChangeShapeType="1"/>
          </p:cNvSpPr>
          <p:nvPr/>
        </p:nvSpPr>
        <p:spPr bwMode="auto">
          <a:xfrm>
            <a:off x="3886200" y="46482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739" name="Text Box 27"/>
          <p:cNvSpPr txBox="1">
            <a:spLocks noChangeArrowheads="1"/>
          </p:cNvSpPr>
          <p:nvPr/>
        </p:nvSpPr>
        <p:spPr bwMode="auto">
          <a:xfrm>
            <a:off x="2057400" y="1981201"/>
            <a:ext cx="137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 err="1"/>
              <a:t>B.truelist</a:t>
            </a:r>
            <a:endParaRPr lang="en-US" altLang="zh-CN" dirty="0"/>
          </a:p>
        </p:txBody>
      </p:sp>
      <p:sp>
        <p:nvSpPr>
          <p:cNvPr id="115740" name="Text Box 28"/>
          <p:cNvSpPr txBox="1">
            <a:spLocks noChangeArrowheads="1"/>
          </p:cNvSpPr>
          <p:nvPr/>
        </p:nvSpPr>
        <p:spPr bwMode="auto">
          <a:xfrm>
            <a:off x="4648200" y="2286001"/>
            <a:ext cx="137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 err="1"/>
              <a:t>B.falselist</a:t>
            </a:r>
            <a:endParaRPr lang="en-US" altLang="zh-CN" dirty="0"/>
          </a:p>
        </p:txBody>
      </p:sp>
      <p:sp>
        <p:nvSpPr>
          <p:cNvPr id="115741" name="Text Box 29"/>
          <p:cNvSpPr txBox="1">
            <a:spLocks noChangeArrowheads="1"/>
          </p:cNvSpPr>
          <p:nvPr/>
        </p:nvSpPr>
        <p:spPr bwMode="auto">
          <a:xfrm>
            <a:off x="3886200" y="4876801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S</a:t>
            </a:r>
            <a:r>
              <a:rPr lang="en-US" altLang="zh-CN" baseline="-25000"/>
              <a:t>2</a:t>
            </a:r>
            <a:r>
              <a:rPr lang="en-US" altLang="zh-CN"/>
              <a:t>.nextlist</a:t>
            </a:r>
            <a:endParaRPr lang="en-US" altLang="zh-CN"/>
          </a:p>
        </p:txBody>
      </p:sp>
      <p:sp>
        <p:nvSpPr>
          <p:cNvPr id="115742" name="Text Box 30"/>
          <p:cNvSpPr txBox="1">
            <a:spLocks noChangeArrowheads="1"/>
          </p:cNvSpPr>
          <p:nvPr/>
        </p:nvSpPr>
        <p:spPr bwMode="auto">
          <a:xfrm>
            <a:off x="3124200" y="3862388"/>
            <a:ext cx="1524000" cy="10144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/>
              <a:t>S</a:t>
            </a:r>
            <a:r>
              <a:rPr lang="en-US" altLang="zh-CN" sz="2400" baseline="-25000"/>
              <a:t>2</a:t>
            </a:r>
            <a:r>
              <a:rPr lang="en-US" altLang="zh-CN" sz="2400"/>
              <a:t>.code</a:t>
            </a:r>
            <a:endParaRPr lang="en-US" altLang="zh-CN" sz="2400"/>
          </a:p>
          <a:p>
            <a:pPr algn="ctr">
              <a:spcBef>
                <a:spcPct val="50000"/>
              </a:spcBef>
            </a:pPr>
            <a:endParaRPr lang="en-US" altLang="zh-CN" sz="2400"/>
          </a:p>
        </p:txBody>
      </p:sp>
      <p:sp>
        <p:nvSpPr>
          <p:cNvPr id="115743" name="Line 31"/>
          <p:cNvSpPr>
            <a:spLocks noChangeShapeType="1"/>
          </p:cNvSpPr>
          <p:nvPr/>
        </p:nvSpPr>
        <p:spPr bwMode="auto">
          <a:xfrm flipH="1">
            <a:off x="4648200" y="4038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747" name="Line 35"/>
          <p:cNvSpPr>
            <a:spLocks noChangeShapeType="1"/>
          </p:cNvSpPr>
          <p:nvPr/>
        </p:nvSpPr>
        <p:spPr bwMode="auto">
          <a:xfrm flipH="1">
            <a:off x="2133600" y="33528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748" name="Line 36"/>
          <p:cNvSpPr>
            <a:spLocks noChangeShapeType="1"/>
          </p:cNvSpPr>
          <p:nvPr/>
        </p:nvSpPr>
        <p:spPr bwMode="auto">
          <a:xfrm>
            <a:off x="2133600" y="3352800"/>
            <a:ext cx="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749" name="Line 37"/>
          <p:cNvSpPr>
            <a:spLocks noChangeShapeType="1"/>
          </p:cNvSpPr>
          <p:nvPr/>
        </p:nvSpPr>
        <p:spPr bwMode="auto">
          <a:xfrm>
            <a:off x="2133600" y="55626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750" name="Text Box 38"/>
          <p:cNvSpPr txBox="1">
            <a:spLocks noChangeArrowheads="1"/>
          </p:cNvSpPr>
          <p:nvPr/>
        </p:nvSpPr>
        <p:spPr bwMode="auto">
          <a:xfrm>
            <a:off x="1752600" y="3048001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S</a:t>
            </a:r>
            <a:r>
              <a:rPr lang="en-US" altLang="zh-CN" baseline="-25000"/>
              <a:t>1</a:t>
            </a:r>
            <a:r>
              <a:rPr lang="en-US" altLang="zh-CN"/>
              <a:t>.nextlist</a:t>
            </a:r>
            <a:endParaRPr lang="en-US" altLang="zh-CN"/>
          </a:p>
        </p:txBody>
      </p:sp>
      <p:sp>
        <p:nvSpPr>
          <p:cNvPr id="115752" name="Oval 40"/>
          <p:cNvSpPr>
            <a:spLocks noChangeArrowheads="1"/>
          </p:cNvSpPr>
          <p:nvPr/>
        </p:nvSpPr>
        <p:spPr bwMode="auto">
          <a:xfrm>
            <a:off x="3657600" y="5943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?</a:t>
            </a:r>
            <a:endParaRPr lang="en-US" altLang="zh-CN"/>
          </a:p>
        </p:txBody>
      </p:sp>
      <p:sp>
        <p:nvSpPr>
          <p:cNvPr id="115753" name="Text Box 41"/>
          <p:cNvSpPr txBox="1">
            <a:spLocks noChangeArrowheads="1"/>
          </p:cNvSpPr>
          <p:nvPr/>
        </p:nvSpPr>
        <p:spPr bwMode="auto">
          <a:xfrm>
            <a:off x="4114800" y="5957888"/>
            <a:ext cx="2286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未知目标地址</a:t>
            </a:r>
            <a:endParaRPr lang="zh-CN" altLang="en-US"/>
          </a:p>
        </p:txBody>
      </p:sp>
      <p:sp>
        <p:nvSpPr>
          <p:cNvPr id="32" name="Oval 41"/>
          <p:cNvSpPr>
            <a:spLocks noChangeArrowheads="1"/>
          </p:cNvSpPr>
          <p:nvPr/>
        </p:nvSpPr>
        <p:spPr bwMode="auto">
          <a:xfrm>
            <a:off x="2857500" y="2753518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?</a:t>
            </a:r>
            <a:endParaRPr lang="en-US" altLang="zh-CN"/>
          </a:p>
        </p:txBody>
      </p:sp>
      <p:sp>
        <p:nvSpPr>
          <p:cNvPr id="34" name="Oval 41"/>
          <p:cNvSpPr>
            <a:spLocks noChangeArrowheads="1"/>
          </p:cNvSpPr>
          <p:nvPr/>
        </p:nvSpPr>
        <p:spPr bwMode="auto">
          <a:xfrm>
            <a:off x="4803811" y="383381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?</a:t>
            </a:r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内容占位符 4"/>
          <p:cNvSpPr>
            <a:spLocks noGrp="1"/>
          </p:cNvSpPr>
          <p:nvPr>
            <p:ph sz="quarter" idx="13"/>
          </p:nvPr>
        </p:nvSpPr>
        <p:spPr>
          <a:xfrm>
            <a:off x="6096000" y="1052944"/>
            <a:ext cx="5552660" cy="5229103"/>
          </a:xfrm>
        </p:spPr>
        <p:txBody>
          <a:bodyPr>
            <a:normAutofit lnSpcReduction="10000"/>
          </a:bodyPr>
          <a:lstStyle/>
          <a:p>
            <a:r>
              <a:rPr lang="zh-CN" altLang="en-US" sz="2800" dirty="0"/>
              <a:t>五个跳转目标未知</a:t>
            </a:r>
            <a:endParaRPr lang="en-US" altLang="zh-CN" sz="2800" dirty="0"/>
          </a:p>
          <a:p>
            <a:pPr lvl="1"/>
            <a:r>
              <a:rPr lang="en-US" altLang="zh-CN" sz="2400" dirty="0"/>
              <a:t>B</a:t>
            </a:r>
            <a:r>
              <a:rPr lang="zh-CN" altLang="en-US" sz="2400" dirty="0"/>
              <a:t>的值为真跳转到</a:t>
            </a:r>
            <a:r>
              <a:rPr lang="en-US" altLang="zh-CN" sz="2400" dirty="0"/>
              <a:t>S</a:t>
            </a:r>
            <a:r>
              <a:rPr lang="en-US" altLang="zh-CN" sz="2400" baseline="-25000" dirty="0"/>
              <a:t>1</a:t>
            </a:r>
            <a:r>
              <a:rPr lang="zh-CN" altLang="en-US" sz="2400" dirty="0"/>
              <a:t>的开始</a:t>
            </a:r>
            <a:endParaRPr lang="en-US" altLang="zh-CN" sz="2400" dirty="0"/>
          </a:p>
          <a:p>
            <a:pPr lvl="1"/>
            <a:r>
              <a:rPr lang="en-US" altLang="zh-CN" sz="2400" dirty="0"/>
              <a:t>B</a:t>
            </a:r>
            <a:r>
              <a:rPr lang="zh-CN" altLang="en-US" sz="2400" dirty="0"/>
              <a:t>的值为假跳转到</a:t>
            </a:r>
            <a:r>
              <a:rPr lang="en-US" altLang="zh-CN" sz="2400" dirty="0"/>
              <a:t>S</a:t>
            </a:r>
            <a:r>
              <a:rPr lang="en-US" altLang="zh-CN" sz="2400" baseline="-25000" dirty="0"/>
              <a:t>2</a:t>
            </a:r>
            <a:r>
              <a:rPr lang="zh-CN" altLang="en-US" sz="2400" dirty="0"/>
              <a:t>的开始</a:t>
            </a:r>
            <a:endParaRPr lang="en-US" altLang="zh-CN" sz="2400" dirty="0"/>
          </a:p>
          <a:p>
            <a:pPr lvl="1"/>
            <a:r>
              <a:rPr lang="en-US" altLang="zh-CN" sz="2400" dirty="0"/>
              <a:t>S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/ S</a:t>
            </a:r>
            <a:r>
              <a:rPr lang="en-US" altLang="zh-CN" sz="2400" baseline="-25000" dirty="0"/>
              <a:t>2 </a:t>
            </a:r>
            <a:r>
              <a:rPr lang="en-US" altLang="zh-CN" sz="2400" dirty="0"/>
              <a:t>/S</a:t>
            </a:r>
            <a:r>
              <a:rPr lang="zh-CN" altLang="en-US" sz="2400" dirty="0"/>
              <a:t>结束应该跳转到同一个指令</a:t>
            </a:r>
            <a:endParaRPr lang="en-US" altLang="zh-CN" sz="2400" dirty="0"/>
          </a:p>
          <a:p>
            <a:r>
              <a:rPr lang="en-US" altLang="zh-CN" sz="2800" dirty="0"/>
              <a:t>S</a:t>
            </a:r>
            <a:r>
              <a:rPr lang="en-US" altLang="zh-CN" sz="2800" baseline="-25000" dirty="0"/>
              <a:t>1</a:t>
            </a:r>
            <a:r>
              <a:rPr lang="zh-CN" altLang="en-US" sz="2800" dirty="0"/>
              <a:t>结束要越过</a:t>
            </a:r>
            <a:r>
              <a:rPr lang="en-US" altLang="zh-CN" sz="2800" dirty="0"/>
              <a:t>S</a:t>
            </a:r>
            <a:r>
              <a:rPr lang="en-US" altLang="zh-CN" sz="2800" baseline="-25000" dirty="0"/>
              <a:t>2</a:t>
            </a:r>
            <a:endParaRPr lang="en-US" altLang="zh-CN" sz="2800" dirty="0"/>
          </a:p>
          <a:p>
            <a:r>
              <a:rPr lang="zh-CN" altLang="en-US" sz="2800" dirty="0"/>
              <a:t>解决方案</a:t>
            </a:r>
            <a:endParaRPr lang="en-US" altLang="zh-CN" sz="2800" dirty="0"/>
          </a:p>
          <a:p>
            <a:pPr lvl="1"/>
            <a:r>
              <a:rPr lang="zh-CN" altLang="en-US" sz="2400" dirty="0"/>
              <a:t>引入</a:t>
            </a:r>
            <a:r>
              <a:rPr lang="en-US" altLang="zh-CN" sz="2400" dirty="0"/>
              <a:t>M</a:t>
            </a:r>
            <a:r>
              <a:rPr lang="en-US" altLang="zh-CN" sz="2400" baseline="-25000" dirty="0"/>
              <a:t>1</a:t>
            </a:r>
            <a:r>
              <a:rPr lang="zh-CN" altLang="en-US" sz="2400" dirty="0"/>
              <a:t>和</a:t>
            </a:r>
            <a:r>
              <a:rPr lang="en-US" altLang="zh-CN" sz="2400" dirty="0"/>
              <a:t>M</a:t>
            </a:r>
            <a:r>
              <a:rPr lang="en-US" altLang="zh-CN" sz="2400" baseline="-25000" dirty="0"/>
              <a:t>2</a:t>
            </a:r>
            <a:r>
              <a:rPr lang="zh-CN" altLang="en-US" sz="2400" dirty="0"/>
              <a:t>标记</a:t>
            </a:r>
            <a:endParaRPr lang="en-US" altLang="zh-CN" sz="2400" dirty="0"/>
          </a:p>
          <a:p>
            <a:pPr lvl="1"/>
            <a:r>
              <a:rPr lang="zh-CN" altLang="en-US" sz="2400" dirty="0"/>
              <a:t>引入</a:t>
            </a:r>
            <a:r>
              <a:rPr lang="en-US" altLang="zh-CN" sz="2400" dirty="0"/>
              <a:t>N</a:t>
            </a:r>
            <a:r>
              <a:rPr lang="zh-CN" altLang="en-US" sz="2400" dirty="0"/>
              <a:t>标记，在</a:t>
            </a:r>
            <a:r>
              <a:rPr lang="en-US" altLang="zh-CN" sz="2400" dirty="0"/>
              <a:t>S</a:t>
            </a:r>
            <a:r>
              <a:rPr lang="en-US" altLang="zh-CN" sz="2400" baseline="-25000" dirty="0"/>
              <a:t>1</a:t>
            </a:r>
            <a:r>
              <a:rPr lang="zh-CN" altLang="en-US" sz="2400" dirty="0"/>
              <a:t>后插入无条件跳转指令</a:t>
            </a:r>
            <a:endParaRPr lang="en-US" altLang="zh-CN" sz="2400" dirty="0"/>
          </a:p>
          <a:p>
            <a:pPr lvl="1"/>
            <a:r>
              <a:rPr lang="zh-CN" altLang="en-US" sz="2400" dirty="0"/>
              <a:t>将</a:t>
            </a:r>
            <a:r>
              <a:rPr lang="en-US" altLang="zh-CN" sz="2400" dirty="0"/>
              <a:t>S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.nextlist</a:t>
            </a:r>
            <a:r>
              <a:rPr lang="zh-CN" altLang="en-US" sz="2400" dirty="0"/>
              <a:t>、</a:t>
            </a:r>
            <a:r>
              <a:rPr lang="en-US" altLang="zh-CN" sz="2400" dirty="0"/>
              <a:t>{t}</a:t>
            </a:r>
            <a:r>
              <a:rPr lang="zh-CN" altLang="en-US" sz="2400" dirty="0"/>
              <a:t>和</a:t>
            </a:r>
            <a:r>
              <a:rPr lang="en-US" altLang="zh-CN" sz="2400" dirty="0"/>
              <a:t>S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.nextlist</a:t>
            </a:r>
            <a:r>
              <a:rPr lang="zh-CN" altLang="en-US" sz="2400" dirty="0"/>
              <a:t>合并赋给</a:t>
            </a:r>
            <a:r>
              <a:rPr lang="en-US" altLang="zh-CN" sz="2400" dirty="0" err="1"/>
              <a:t>S.nextlist</a:t>
            </a:r>
            <a:endParaRPr lang="en-US" sz="2400" dirty="0"/>
          </a:p>
        </p:txBody>
      </p:sp>
      <p:sp>
        <p:nvSpPr>
          <p:cNvPr id="115716" name="Rectangle 4"/>
          <p:cNvSpPr>
            <a:spLocks noGrp="1" noRot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CN" altLang="en-US" dirty="0"/>
              <a:t>条件语句的翻译方案 </a:t>
            </a:r>
            <a:r>
              <a:rPr lang="en-US" altLang="zh-CN" dirty="0"/>
              <a:t>(2)</a:t>
            </a:r>
            <a:endParaRPr lang="zh-CN" altLang="en-US" dirty="0"/>
          </a:p>
        </p:txBody>
      </p:sp>
      <p:sp>
        <p:nvSpPr>
          <p:cNvPr id="115730" name="Text Box 18"/>
          <p:cNvSpPr txBox="1">
            <a:spLocks noChangeArrowheads="1"/>
          </p:cNvSpPr>
          <p:nvPr/>
        </p:nvSpPr>
        <p:spPr bwMode="auto">
          <a:xfrm>
            <a:off x="3124200" y="1981201"/>
            <a:ext cx="1524000" cy="879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dirty="0" err="1"/>
              <a:t>B.code</a:t>
            </a:r>
            <a:endParaRPr lang="en-US" altLang="zh-CN" sz="2400" dirty="0"/>
          </a:p>
          <a:p>
            <a:pPr algn="ctr">
              <a:spcBef>
                <a:spcPct val="50000"/>
              </a:spcBef>
            </a:pPr>
            <a:endParaRPr lang="en-US" altLang="zh-CN" dirty="0"/>
          </a:p>
        </p:txBody>
      </p:sp>
      <p:sp>
        <p:nvSpPr>
          <p:cNvPr id="115731" name="Text Box 19"/>
          <p:cNvSpPr txBox="1">
            <a:spLocks noChangeArrowheads="1"/>
          </p:cNvSpPr>
          <p:nvPr/>
        </p:nvSpPr>
        <p:spPr bwMode="auto">
          <a:xfrm>
            <a:off x="3124200" y="2854326"/>
            <a:ext cx="1524000" cy="10144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dirty="0"/>
              <a:t>S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.code</a:t>
            </a:r>
            <a:endParaRPr lang="en-US" altLang="zh-CN" sz="2400" dirty="0"/>
          </a:p>
          <a:p>
            <a:pPr algn="ctr">
              <a:spcBef>
                <a:spcPct val="50000"/>
              </a:spcBef>
            </a:pPr>
            <a:r>
              <a:rPr lang="en-US" altLang="zh-CN" sz="2400" b="1" dirty="0">
                <a:solidFill>
                  <a:schemeClr val="folHlink"/>
                </a:solidFill>
              </a:rPr>
              <a:t>t</a:t>
            </a:r>
            <a:r>
              <a:rPr lang="en-US" altLang="zh-CN" sz="2400" dirty="0">
                <a:solidFill>
                  <a:schemeClr val="folHlink"/>
                </a:solidFill>
              </a:rPr>
              <a:t>: </a:t>
            </a:r>
            <a:r>
              <a:rPr lang="en-US" altLang="zh-CN" sz="2400" dirty="0" err="1"/>
              <a:t>goto</a:t>
            </a:r>
            <a:r>
              <a:rPr lang="en-US" altLang="zh-CN" sz="2400" dirty="0"/>
              <a:t> </a:t>
            </a:r>
            <a:r>
              <a:rPr lang="zh-CN" altLang="en-US" sz="2400" dirty="0"/>
              <a:t>－ </a:t>
            </a:r>
            <a:endParaRPr lang="zh-CN" altLang="en-US" sz="2400" dirty="0"/>
          </a:p>
        </p:txBody>
      </p:sp>
      <p:sp>
        <p:nvSpPr>
          <p:cNvPr id="115732" name="Text Box 20"/>
          <p:cNvSpPr txBox="1">
            <a:spLocks noChangeArrowheads="1"/>
          </p:cNvSpPr>
          <p:nvPr/>
        </p:nvSpPr>
        <p:spPr bwMode="auto">
          <a:xfrm>
            <a:off x="1708936" y="1173956"/>
            <a:ext cx="392986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/>
              <a:t>if B then S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 else S</a:t>
            </a:r>
            <a:r>
              <a:rPr lang="en-US" altLang="zh-CN" dirty="0"/>
              <a:t>2</a:t>
            </a:r>
            <a:r>
              <a:rPr lang="zh-CN" altLang="en-US" sz="2400" dirty="0"/>
              <a:t>的结构</a:t>
            </a:r>
            <a:endParaRPr lang="zh-CN" altLang="en-US" sz="2400" dirty="0"/>
          </a:p>
        </p:txBody>
      </p:sp>
      <p:sp>
        <p:nvSpPr>
          <p:cNvPr id="115733" name="Line 21"/>
          <p:cNvSpPr>
            <a:spLocks noChangeShapeType="1"/>
          </p:cNvSpPr>
          <p:nvPr/>
        </p:nvSpPr>
        <p:spPr bwMode="auto">
          <a:xfrm flipH="1">
            <a:off x="2590800" y="2362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734" name="Line 22"/>
          <p:cNvSpPr>
            <a:spLocks noChangeShapeType="1"/>
          </p:cNvSpPr>
          <p:nvPr/>
        </p:nvSpPr>
        <p:spPr bwMode="auto">
          <a:xfrm>
            <a:off x="2590800" y="2362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735" name="Line 23"/>
          <p:cNvSpPr>
            <a:spLocks noChangeShapeType="1"/>
          </p:cNvSpPr>
          <p:nvPr/>
        </p:nvSpPr>
        <p:spPr bwMode="auto">
          <a:xfrm>
            <a:off x="2590800" y="2971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736" name="Line 24"/>
          <p:cNvSpPr>
            <a:spLocks noChangeShapeType="1"/>
          </p:cNvSpPr>
          <p:nvPr/>
        </p:nvSpPr>
        <p:spPr bwMode="auto">
          <a:xfrm>
            <a:off x="4267200" y="2652713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737" name="Line 25"/>
          <p:cNvSpPr>
            <a:spLocks noChangeShapeType="1"/>
          </p:cNvSpPr>
          <p:nvPr/>
        </p:nvSpPr>
        <p:spPr bwMode="auto">
          <a:xfrm>
            <a:off x="5105400" y="2652714"/>
            <a:ext cx="0" cy="1385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738" name="Line 26"/>
          <p:cNvSpPr>
            <a:spLocks noChangeShapeType="1"/>
          </p:cNvSpPr>
          <p:nvPr/>
        </p:nvSpPr>
        <p:spPr bwMode="auto">
          <a:xfrm>
            <a:off x="3886200" y="46482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739" name="Text Box 27"/>
          <p:cNvSpPr txBox="1">
            <a:spLocks noChangeArrowheads="1"/>
          </p:cNvSpPr>
          <p:nvPr/>
        </p:nvSpPr>
        <p:spPr bwMode="auto">
          <a:xfrm>
            <a:off x="2057400" y="1981201"/>
            <a:ext cx="137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 err="1"/>
              <a:t>B.truelist</a:t>
            </a:r>
            <a:endParaRPr lang="en-US" altLang="zh-CN" dirty="0"/>
          </a:p>
        </p:txBody>
      </p:sp>
      <p:sp>
        <p:nvSpPr>
          <p:cNvPr id="115740" name="Text Box 28"/>
          <p:cNvSpPr txBox="1">
            <a:spLocks noChangeArrowheads="1"/>
          </p:cNvSpPr>
          <p:nvPr/>
        </p:nvSpPr>
        <p:spPr bwMode="auto">
          <a:xfrm>
            <a:off x="4648200" y="2286001"/>
            <a:ext cx="137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 err="1"/>
              <a:t>B.falselist</a:t>
            </a:r>
            <a:endParaRPr lang="en-US" altLang="zh-CN" dirty="0"/>
          </a:p>
        </p:txBody>
      </p:sp>
      <p:sp>
        <p:nvSpPr>
          <p:cNvPr id="115741" name="Text Box 29"/>
          <p:cNvSpPr txBox="1">
            <a:spLocks noChangeArrowheads="1"/>
          </p:cNvSpPr>
          <p:nvPr/>
        </p:nvSpPr>
        <p:spPr bwMode="auto">
          <a:xfrm>
            <a:off x="3886200" y="4876801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S</a:t>
            </a:r>
            <a:r>
              <a:rPr lang="en-US" altLang="zh-CN" baseline="-25000"/>
              <a:t>2</a:t>
            </a:r>
            <a:r>
              <a:rPr lang="en-US" altLang="zh-CN"/>
              <a:t>.nextlist</a:t>
            </a:r>
            <a:endParaRPr lang="en-US" altLang="zh-CN"/>
          </a:p>
        </p:txBody>
      </p:sp>
      <p:sp>
        <p:nvSpPr>
          <p:cNvPr id="115742" name="Text Box 30"/>
          <p:cNvSpPr txBox="1">
            <a:spLocks noChangeArrowheads="1"/>
          </p:cNvSpPr>
          <p:nvPr/>
        </p:nvSpPr>
        <p:spPr bwMode="auto">
          <a:xfrm>
            <a:off x="3124200" y="3862388"/>
            <a:ext cx="1524000" cy="10144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/>
              <a:t>S</a:t>
            </a:r>
            <a:r>
              <a:rPr lang="en-US" altLang="zh-CN" sz="2400" baseline="-25000"/>
              <a:t>2</a:t>
            </a:r>
            <a:r>
              <a:rPr lang="en-US" altLang="zh-CN" sz="2400"/>
              <a:t>.code</a:t>
            </a:r>
            <a:endParaRPr lang="en-US" altLang="zh-CN" sz="2400"/>
          </a:p>
          <a:p>
            <a:pPr algn="ctr">
              <a:spcBef>
                <a:spcPct val="50000"/>
              </a:spcBef>
            </a:pPr>
            <a:endParaRPr lang="en-US" altLang="zh-CN" sz="2400"/>
          </a:p>
        </p:txBody>
      </p:sp>
      <p:sp>
        <p:nvSpPr>
          <p:cNvPr id="115743" name="Line 31"/>
          <p:cNvSpPr>
            <a:spLocks noChangeShapeType="1"/>
          </p:cNvSpPr>
          <p:nvPr/>
        </p:nvSpPr>
        <p:spPr bwMode="auto">
          <a:xfrm flipH="1">
            <a:off x="4648200" y="4038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744" name="Line 32"/>
          <p:cNvSpPr>
            <a:spLocks noChangeShapeType="1"/>
          </p:cNvSpPr>
          <p:nvPr/>
        </p:nvSpPr>
        <p:spPr bwMode="auto">
          <a:xfrm flipH="1">
            <a:off x="2514600" y="3733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745" name="Line 33"/>
          <p:cNvSpPr>
            <a:spLocks noChangeShapeType="1"/>
          </p:cNvSpPr>
          <p:nvPr/>
        </p:nvSpPr>
        <p:spPr bwMode="auto">
          <a:xfrm>
            <a:off x="2514600" y="37338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746" name="Line 34"/>
          <p:cNvSpPr>
            <a:spLocks noChangeShapeType="1"/>
          </p:cNvSpPr>
          <p:nvPr/>
        </p:nvSpPr>
        <p:spPr bwMode="auto">
          <a:xfrm>
            <a:off x="2514600" y="54102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747" name="Line 35"/>
          <p:cNvSpPr>
            <a:spLocks noChangeShapeType="1"/>
          </p:cNvSpPr>
          <p:nvPr/>
        </p:nvSpPr>
        <p:spPr bwMode="auto">
          <a:xfrm flipH="1">
            <a:off x="2133600" y="33528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748" name="Line 36"/>
          <p:cNvSpPr>
            <a:spLocks noChangeShapeType="1"/>
          </p:cNvSpPr>
          <p:nvPr/>
        </p:nvSpPr>
        <p:spPr bwMode="auto">
          <a:xfrm>
            <a:off x="2133600" y="3352800"/>
            <a:ext cx="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749" name="Line 37"/>
          <p:cNvSpPr>
            <a:spLocks noChangeShapeType="1"/>
          </p:cNvSpPr>
          <p:nvPr/>
        </p:nvSpPr>
        <p:spPr bwMode="auto">
          <a:xfrm>
            <a:off x="2133600" y="55626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750" name="Text Box 38"/>
          <p:cNvSpPr txBox="1">
            <a:spLocks noChangeArrowheads="1"/>
          </p:cNvSpPr>
          <p:nvPr/>
        </p:nvSpPr>
        <p:spPr bwMode="auto">
          <a:xfrm>
            <a:off x="1752600" y="3048001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S</a:t>
            </a:r>
            <a:r>
              <a:rPr lang="en-US" altLang="zh-CN" baseline="-25000"/>
              <a:t>1</a:t>
            </a:r>
            <a:r>
              <a:rPr lang="en-US" altLang="zh-CN"/>
              <a:t>.nextlist</a:t>
            </a:r>
            <a:endParaRPr lang="en-US" altLang="zh-CN"/>
          </a:p>
        </p:txBody>
      </p:sp>
      <p:sp>
        <p:nvSpPr>
          <p:cNvPr id="115752" name="Oval 40"/>
          <p:cNvSpPr>
            <a:spLocks noChangeArrowheads="1"/>
          </p:cNvSpPr>
          <p:nvPr/>
        </p:nvSpPr>
        <p:spPr bwMode="auto">
          <a:xfrm>
            <a:off x="3657600" y="5943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?</a:t>
            </a:r>
            <a:endParaRPr lang="en-US" altLang="zh-CN"/>
          </a:p>
        </p:txBody>
      </p:sp>
      <p:sp>
        <p:nvSpPr>
          <p:cNvPr id="115753" name="Text Box 41"/>
          <p:cNvSpPr txBox="1">
            <a:spLocks noChangeArrowheads="1"/>
          </p:cNvSpPr>
          <p:nvPr/>
        </p:nvSpPr>
        <p:spPr bwMode="auto">
          <a:xfrm>
            <a:off x="4114800" y="5957888"/>
            <a:ext cx="2286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未知目标地址</a:t>
            </a:r>
            <a:endParaRPr lang="zh-CN" altLang="en-US"/>
          </a:p>
        </p:txBody>
      </p:sp>
      <p:sp>
        <p:nvSpPr>
          <p:cNvPr id="115756" name="Text Box 44"/>
          <p:cNvSpPr txBox="1">
            <a:spLocks noChangeArrowheads="1"/>
          </p:cNvSpPr>
          <p:nvPr/>
        </p:nvSpPr>
        <p:spPr bwMode="auto">
          <a:xfrm>
            <a:off x="2590800" y="25908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folHlink"/>
                </a:solidFill>
              </a:rPr>
              <a:t>M</a:t>
            </a:r>
            <a:r>
              <a:rPr lang="en-US" altLang="zh-CN" b="1" baseline="-25000">
                <a:solidFill>
                  <a:schemeClr val="folHlink"/>
                </a:solidFill>
              </a:rPr>
              <a:t>1</a:t>
            </a:r>
            <a:endParaRPr lang="en-US" altLang="zh-CN" b="1" baseline="-25000">
              <a:solidFill>
                <a:schemeClr val="folHlink"/>
              </a:solidFill>
            </a:endParaRPr>
          </a:p>
        </p:txBody>
      </p:sp>
      <p:sp>
        <p:nvSpPr>
          <p:cNvPr id="115757" name="Text Box 45"/>
          <p:cNvSpPr txBox="1">
            <a:spLocks noChangeArrowheads="1"/>
          </p:cNvSpPr>
          <p:nvPr/>
        </p:nvSpPr>
        <p:spPr bwMode="auto">
          <a:xfrm>
            <a:off x="4648200" y="3671888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folHlink"/>
                </a:solidFill>
              </a:rPr>
              <a:t>M</a:t>
            </a:r>
            <a:r>
              <a:rPr lang="en-US" altLang="zh-CN" b="1" baseline="-25000">
                <a:solidFill>
                  <a:schemeClr val="folHlink"/>
                </a:solidFill>
              </a:rPr>
              <a:t>2</a:t>
            </a:r>
            <a:endParaRPr lang="en-US" altLang="zh-CN" b="1" baseline="-25000">
              <a:solidFill>
                <a:schemeClr val="folHlink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3" name="Rectangle 3"/>
          <p:cNvSpPr>
            <a:spLocks noGrp="1" noRot="1" noChangeArrowheads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zh-CN" dirty="0">
                <a:sym typeface="Symbol" panose="05050102010706020507" pitchFamily="18" charset="2"/>
              </a:rPr>
              <a:t>S if B then 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M</a:t>
            </a:r>
            <a:r>
              <a:rPr lang="en-US" altLang="zh-CN" baseline="-25000" dirty="0">
                <a:solidFill>
                  <a:srgbClr val="C00000"/>
                </a:solidFill>
                <a:sym typeface="Symbol" panose="05050102010706020507" pitchFamily="18" charset="2"/>
              </a:rPr>
              <a:t>1</a:t>
            </a:r>
            <a:r>
              <a:rPr lang="en-US" altLang="zh-CN" dirty="0">
                <a:sym typeface="Symbol" panose="05050102010706020507" pitchFamily="18" charset="2"/>
              </a:rPr>
              <a:t> S</a:t>
            </a:r>
            <a:r>
              <a:rPr lang="en-US" altLang="zh-CN" baseline="-25000" dirty="0">
                <a:sym typeface="Symbol" panose="05050102010706020507" pitchFamily="18" charset="2"/>
              </a:rPr>
              <a:t>1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b="1" i="1" dirty="0">
                <a:solidFill>
                  <a:srgbClr val="C00000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 </a:t>
            </a:r>
            <a:r>
              <a:rPr lang="en-US" altLang="zh-CN" dirty="0">
                <a:sym typeface="Symbol" panose="05050102010706020507" pitchFamily="18" charset="2"/>
              </a:rPr>
              <a:t>else 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M</a:t>
            </a:r>
            <a:r>
              <a:rPr lang="en-US" altLang="zh-CN" baseline="-25000" dirty="0">
                <a:solidFill>
                  <a:srgbClr val="C00000"/>
                </a:solidFill>
                <a:sym typeface="Symbol" panose="05050102010706020507" pitchFamily="18" charset="2"/>
              </a:rPr>
              <a:t>2</a:t>
            </a:r>
            <a:r>
              <a:rPr lang="en-US" altLang="zh-CN" dirty="0">
                <a:sym typeface="Symbol" panose="05050102010706020507" pitchFamily="18" charset="2"/>
              </a:rPr>
              <a:t> S</a:t>
            </a:r>
            <a:r>
              <a:rPr lang="en-US" altLang="zh-CN" baseline="-25000" dirty="0">
                <a:sym typeface="Symbol" panose="05050102010706020507" pitchFamily="18" charset="2"/>
              </a:rPr>
              <a:t>2</a:t>
            </a:r>
            <a:endParaRPr lang="en-US" altLang="zh-CN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zh-CN" dirty="0"/>
              <a:t>	{   </a:t>
            </a:r>
            <a:r>
              <a:rPr lang="en-US" altLang="zh-CN" dirty="0" err="1">
                <a:solidFill>
                  <a:schemeClr val="bg1"/>
                </a:solidFill>
              </a:rPr>
              <a:t>backpatch</a:t>
            </a:r>
            <a:r>
              <a:rPr lang="en-US" altLang="zh-CN" dirty="0">
                <a:solidFill>
                  <a:schemeClr val="bg1"/>
                </a:solidFill>
              </a:rPr>
              <a:t>( </a:t>
            </a:r>
            <a:r>
              <a:rPr lang="en-US" altLang="zh-CN" dirty="0" err="1">
                <a:solidFill>
                  <a:schemeClr val="bg1"/>
                </a:solidFill>
              </a:rPr>
              <a:t>B.truelist</a:t>
            </a:r>
            <a:r>
              <a:rPr lang="en-US" altLang="zh-CN" dirty="0">
                <a:solidFill>
                  <a:schemeClr val="bg1"/>
                </a:solidFill>
              </a:rPr>
              <a:t>,  </a:t>
            </a:r>
            <a:r>
              <a:rPr lang="en-US" altLang="zh-CN" dirty="0">
                <a:solidFill>
                  <a:schemeClr val="bg1"/>
                </a:solidFill>
                <a:sym typeface="Symbol" panose="05050102010706020507" pitchFamily="18" charset="2"/>
              </a:rPr>
              <a:t>M</a:t>
            </a:r>
            <a:r>
              <a:rPr lang="en-US" altLang="zh-CN" baseline="-25000" dirty="0">
                <a:solidFill>
                  <a:schemeClr val="bg1"/>
                </a:solidFill>
                <a:sym typeface="Symbol" panose="05050102010706020507" pitchFamily="18" charset="2"/>
              </a:rPr>
              <a:t>1</a:t>
            </a:r>
            <a:r>
              <a:rPr lang="en-US" altLang="zh-CN" dirty="0">
                <a:solidFill>
                  <a:schemeClr val="bg1"/>
                </a:solidFill>
              </a:rPr>
              <a:t>.instr );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zh-CN" dirty="0">
                <a:solidFill>
                  <a:schemeClr val="bg1"/>
                </a:solidFill>
              </a:rPr>
              <a:t>	    </a:t>
            </a:r>
            <a:r>
              <a:rPr lang="en-US" altLang="zh-CN" dirty="0" err="1">
                <a:solidFill>
                  <a:schemeClr val="bg1"/>
                </a:solidFill>
              </a:rPr>
              <a:t>backpatch</a:t>
            </a:r>
            <a:r>
              <a:rPr lang="en-US" altLang="zh-CN" dirty="0">
                <a:solidFill>
                  <a:schemeClr val="bg1"/>
                </a:solidFill>
              </a:rPr>
              <a:t>( </a:t>
            </a:r>
            <a:r>
              <a:rPr lang="en-US" altLang="zh-CN" dirty="0" err="1">
                <a:solidFill>
                  <a:schemeClr val="bg1"/>
                </a:solidFill>
              </a:rPr>
              <a:t>B.falselist</a:t>
            </a:r>
            <a:r>
              <a:rPr lang="en-US" altLang="zh-CN" dirty="0">
                <a:solidFill>
                  <a:schemeClr val="bg1"/>
                </a:solidFill>
              </a:rPr>
              <a:t>, </a:t>
            </a:r>
            <a:r>
              <a:rPr lang="en-US" altLang="zh-CN" dirty="0">
                <a:solidFill>
                  <a:schemeClr val="bg1"/>
                </a:solidFill>
                <a:sym typeface="Symbol" panose="05050102010706020507" pitchFamily="18" charset="2"/>
              </a:rPr>
              <a:t>M</a:t>
            </a:r>
            <a:r>
              <a:rPr lang="en-US" altLang="zh-CN" baseline="-25000" dirty="0">
                <a:solidFill>
                  <a:schemeClr val="bg1"/>
                </a:solidFill>
                <a:sym typeface="Symbol" panose="05050102010706020507" pitchFamily="18" charset="2"/>
              </a:rPr>
              <a:t>2</a:t>
            </a:r>
            <a:r>
              <a:rPr lang="en-US" altLang="zh-CN" dirty="0">
                <a:solidFill>
                  <a:schemeClr val="bg1"/>
                </a:solidFill>
              </a:rPr>
              <a:t>.instr );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zh-CN" dirty="0">
                <a:solidFill>
                  <a:schemeClr val="bg1"/>
                </a:solidFill>
              </a:rPr>
              <a:t>	    temp = merge(S</a:t>
            </a:r>
            <a:r>
              <a:rPr lang="en-US" altLang="zh-CN" baseline="-25000" dirty="0">
                <a:solidFill>
                  <a:schemeClr val="bg1"/>
                </a:solidFill>
                <a:sym typeface="Symbol" panose="05050102010706020507" pitchFamily="18" charset="2"/>
              </a:rPr>
              <a:t>1</a:t>
            </a:r>
            <a:r>
              <a:rPr lang="en-US" altLang="zh-CN" dirty="0">
                <a:solidFill>
                  <a:schemeClr val="bg1"/>
                </a:solidFill>
              </a:rPr>
              <a:t>.nextlist, </a:t>
            </a:r>
            <a:r>
              <a:rPr lang="en-US" altLang="zh-CN" dirty="0" err="1">
                <a:solidFill>
                  <a:schemeClr val="bg1"/>
                </a:solidFill>
              </a:rPr>
              <a:t>N.nextlist</a:t>
            </a:r>
            <a:r>
              <a:rPr lang="en-US" altLang="zh-CN" dirty="0">
                <a:solidFill>
                  <a:schemeClr val="bg1"/>
                </a:solidFill>
              </a:rPr>
              <a:t>);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zh-CN" dirty="0">
                <a:solidFill>
                  <a:schemeClr val="bg1"/>
                </a:solidFill>
              </a:rPr>
              <a:t>       </a:t>
            </a:r>
            <a:r>
              <a:rPr lang="en-US" altLang="zh-CN" dirty="0" err="1">
                <a:solidFill>
                  <a:schemeClr val="bg1"/>
                </a:solidFill>
              </a:rPr>
              <a:t>S.nextlist</a:t>
            </a:r>
            <a:r>
              <a:rPr lang="en-US" altLang="zh-CN" dirty="0">
                <a:solidFill>
                  <a:schemeClr val="bg1"/>
                </a:solidFill>
              </a:rPr>
              <a:t> = merge(temp, S</a:t>
            </a:r>
            <a:r>
              <a:rPr lang="en-US" altLang="zh-CN" baseline="-25000" dirty="0">
                <a:solidFill>
                  <a:schemeClr val="bg1"/>
                </a:solidFill>
                <a:sym typeface="Symbol" panose="05050102010706020507" pitchFamily="18" charset="2"/>
              </a:rPr>
              <a:t>2</a:t>
            </a:r>
            <a:r>
              <a:rPr lang="en-US" altLang="zh-CN" dirty="0">
                <a:solidFill>
                  <a:schemeClr val="bg1"/>
                </a:solidFill>
              </a:rPr>
              <a:t>.nextlist) ;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zh-CN" dirty="0"/>
              <a:t>	}</a:t>
            </a:r>
            <a:endParaRPr lang="en-US" altLang="zh-CN" dirty="0"/>
          </a:p>
          <a:p>
            <a:pPr>
              <a:lnSpc>
                <a:spcPct val="90000"/>
              </a:lnSpc>
              <a:buFont typeface="Wingdings 2" panose="05020102010507070707" pitchFamily="18" charset="2"/>
              <a:buNone/>
            </a:pPr>
            <a:endParaRPr lang="en-US" altLang="zh-CN" dirty="0"/>
          </a:p>
          <a:p>
            <a:pPr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zh-CN" dirty="0">
                <a:solidFill>
                  <a:srgbClr val="7030A0"/>
                </a:solidFill>
              </a:rPr>
              <a:t>	N</a:t>
            </a:r>
            <a:r>
              <a:rPr lang="en-US" altLang="zh-CN" dirty="0">
                <a:solidFill>
                  <a:srgbClr val="7030A0"/>
                </a:solidFill>
                <a:sym typeface="Symbol" panose="05050102010706020507" pitchFamily="18" charset="2"/>
              </a:rPr>
              <a:t> { </a:t>
            </a:r>
            <a:r>
              <a:rPr lang="en-US" altLang="zh-CN" dirty="0" err="1">
                <a:solidFill>
                  <a:srgbClr val="7030A0"/>
                </a:solidFill>
                <a:sym typeface="Symbol" panose="05050102010706020507" pitchFamily="18" charset="2"/>
              </a:rPr>
              <a:t>N.nextlist</a:t>
            </a:r>
            <a:r>
              <a:rPr lang="en-US" altLang="zh-CN" dirty="0">
                <a:solidFill>
                  <a:srgbClr val="7030A0"/>
                </a:solidFill>
                <a:sym typeface="Symbol" panose="05050102010706020507" pitchFamily="18" charset="2"/>
              </a:rPr>
              <a:t> = </a:t>
            </a:r>
            <a:r>
              <a:rPr lang="en-US" altLang="zh-CN" dirty="0" err="1">
                <a:solidFill>
                  <a:srgbClr val="7030A0"/>
                </a:solidFill>
                <a:sym typeface="Symbol" panose="05050102010706020507" pitchFamily="18" charset="2"/>
              </a:rPr>
              <a:t>makelist</a:t>
            </a:r>
            <a:r>
              <a:rPr lang="en-US" altLang="zh-CN" dirty="0">
                <a:solidFill>
                  <a:srgbClr val="7030A0"/>
                </a:solidFill>
                <a:sym typeface="Symbol" panose="05050102010706020507" pitchFamily="18" charset="2"/>
              </a:rPr>
              <a:t>(</a:t>
            </a:r>
            <a:r>
              <a:rPr lang="en-US" altLang="zh-CN" dirty="0" err="1">
                <a:solidFill>
                  <a:srgbClr val="7030A0"/>
                </a:solidFill>
                <a:sym typeface="Symbol" panose="05050102010706020507" pitchFamily="18" charset="2"/>
              </a:rPr>
              <a:t>nextinstr</a:t>
            </a:r>
            <a:r>
              <a:rPr lang="en-US" altLang="zh-CN" dirty="0">
                <a:solidFill>
                  <a:srgbClr val="7030A0"/>
                </a:solidFill>
                <a:sym typeface="Symbol" panose="05050102010706020507" pitchFamily="18" charset="2"/>
              </a:rPr>
              <a:t>); //</a:t>
            </a:r>
            <a:r>
              <a:rPr lang="zh-CN" altLang="en-US" dirty="0">
                <a:solidFill>
                  <a:srgbClr val="7030A0"/>
                </a:solidFill>
                <a:sym typeface="Symbol" panose="05050102010706020507" pitchFamily="18" charset="2"/>
              </a:rPr>
              <a:t>标号</a:t>
            </a:r>
            <a:r>
              <a:rPr lang="en-US" altLang="zh-CN" dirty="0">
                <a:solidFill>
                  <a:srgbClr val="7030A0"/>
                </a:solidFill>
                <a:sym typeface="Symbol" panose="05050102010706020507" pitchFamily="18" charset="2"/>
              </a:rPr>
              <a:t>t</a:t>
            </a:r>
            <a:endParaRPr lang="en-US" altLang="zh-CN" dirty="0">
              <a:solidFill>
                <a:srgbClr val="7030A0"/>
              </a:solidFill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zh-CN" dirty="0">
                <a:solidFill>
                  <a:srgbClr val="7030A0"/>
                </a:solidFill>
                <a:sym typeface="Symbol" panose="05050102010706020507" pitchFamily="18" charset="2"/>
              </a:rPr>
              <a:t>		      gen( “</a:t>
            </a:r>
            <a:r>
              <a:rPr lang="en-US" altLang="zh-CN" dirty="0" err="1">
                <a:solidFill>
                  <a:srgbClr val="7030A0"/>
                </a:solidFill>
                <a:sym typeface="Symbol" panose="05050102010706020507" pitchFamily="18" charset="2"/>
              </a:rPr>
              <a:t>goto</a:t>
            </a:r>
            <a:r>
              <a:rPr lang="en-US" altLang="zh-CN" dirty="0">
                <a:solidFill>
                  <a:srgbClr val="7030A0"/>
                </a:solidFill>
                <a:sym typeface="Symbol" panose="05050102010706020507" pitchFamily="18" charset="2"/>
              </a:rPr>
              <a:t>” </a:t>
            </a:r>
            <a:r>
              <a:rPr lang="zh-CN" altLang="en-US" dirty="0">
                <a:solidFill>
                  <a:srgbClr val="7030A0"/>
                </a:solidFill>
                <a:sym typeface="Symbol" panose="05050102010706020507" pitchFamily="18" charset="2"/>
              </a:rPr>
              <a:t>－</a:t>
            </a:r>
            <a:r>
              <a:rPr lang="en-US" altLang="zh-CN" dirty="0">
                <a:solidFill>
                  <a:srgbClr val="7030A0"/>
                </a:solidFill>
                <a:sym typeface="Symbol" panose="05050102010706020507" pitchFamily="18" charset="2"/>
              </a:rPr>
              <a:t>);</a:t>
            </a:r>
            <a:endParaRPr lang="en-US" altLang="zh-CN" dirty="0">
              <a:solidFill>
                <a:srgbClr val="7030A0"/>
              </a:solidFill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zh-CN" dirty="0">
                <a:solidFill>
                  <a:srgbClr val="7030A0"/>
                </a:solidFill>
              </a:rPr>
              <a:t>		    }</a:t>
            </a:r>
            <a:r>
              <a:rPr lang="en-US" altLang="zh-CN" dirty="0"/>
              <a:t>	</a:t>
            </a:r>
            <a:endParaRPr lang="en-US" altLang="zh-CN" dirty="0"/>
          </a:p>
        </p:txBody>
      </p:sp>
      <p:sp>
        <p:nvSpPr>
          <p:cNvPr id="11776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条件语句的翻译方案 </a:t>
            </a:r>
            <a:r>
              <a:rPr lang="en-US" altLang="zh-CN" dirty="0"/>
              <a:t>(2)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3" name="Rectangle 3"/>
          <p:cNvSpPr>
            <a:spLocks noGrp="1" noRot="1" noChangeArrowheads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zh-CN" dirty="0">
                <a:sym typeface="Symbol" panose="05050102010706020507" pitchFamily="18" charset="2"/>
              </a:rPr>
              <a:t>S if B then 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M</a:t>
            </a:r>
            <a:r>
              <a:rPr lang="en-US" altLang="zh-CN" baseline="-25000" dirty="0">
                <a:solidFill>
                  <a:srgbClr val="C00000"/>
                </a:solidFill>
                <a:sym typeface="Symbol" panose="05050102010706020507" pitchFamily="18" charset="2"/>
              </a:rPr>
              <a:t>1</a:t>
            </a:r>
            <a:r>
              <a:rPr lang="en-US" altLang="zh-CN" dirty="0">
                <a:sym typeface="Symbol" panose="05050102010706020507" pitchFamily="18" charset="2"/>
              </a:rPr>
              <a:t> S</a:t>
            </a:r>
            <a:r>
              <a:rPr lang="en-US" altLang="zh-CN" baseline="-25000" dirty="0">
                <a:sym typeface="Symbol" panose="05050102010706020507" pitchFamily="18" charset="2"/>
              </a:rPr>
              <a:t>1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b="1" i="1" dirty="0">
                <a:solidFill>
                  <a:srgbClr val="C00000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 </a:t>
            </a:r>
            <a:r>
              <a:rPr lang="en-US" altLang="zh-CN" dirty="0">
                <a:sym typeface="Symbol" panose="05050102010706020507" pitchFamily="18" charset="2"/>
              </a:rPr>
              <a:t>else 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M</a:t>
            </a:r>
            <a:r>
              <a:rPr lang="en-US" altLang="zh-CN" baseline="-25000" dirty="0">
                <a:solidFill>
                  <a:srgbClr val="C00000"/>
                </a:solidFill>
                <a:sym typeface="Symbol" panose="05050102010706020507" pitchFamily="18" charset="2"/>
              </a:rPr>
              <a:t>2</a:t>
            </a:r>
            <a:r>
              <a:rPr lang="en-US" altLang="zh-CN" dirty="0">
                <a:sym typeface="Symbol" panose="05050102010706020507" pitchFamily="18" charset="2"/>
              </a:rPr>
              <a:t> S</a:t>
            </a:r>
            <a:r>
              <a:rPr lang="en-US" altLang="zh-CN" baseline="-25000" dirty="0">
                <a:sym typeface="Symbol" panose="05050102010706020507" pitchFamily="18" charset="2"/>
              </a:rPr>
              <a:t>2</a:t>
            </a:r>
            <a:endParaRPr lang="en-US" altLang="zh-CN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zh-CN" dirty="0"/>
              <a:t>	{   </a:t>
            </a:r>
            <a:r>
              <a:rPr lang="en-US" altLang="zh-CN" dirty="0" err="1"/>
              <a:t>backpatch</a:t>
            </a:r>
            <a:r>
              <a:rPr lang="en-US" altLang="zh-CN" dirty="0"/>
              <a:t>( </a:t>
            </a:r>
            <a:r>
              <a:rPr lang="en-US" altLang="zh-CN" dirty="0" err="1"/>
              <a:t>B.truelist</a:t>
            </a:r>
            <a:r>
              <a:rPr lang="en-US" altLang="zh-CN" dirty="0"/>
              <a:t>,  </a:t>
            </a:r>
            <a:r>
              <a:rPr lang="en-US" altLang="zh-CN" dirty="0">
                <a:solidFill>
                  <a:srgbClr val="0000FF"/>
                </a:solidFill>
                <a:sym typeface="Symbol" panose="05050102010706020507" pitchFamily="18" charset="2"/>
              </a:rPr>
              <a:t>M</a:t>
            </a:r>
            <a:r>
              <a:rPr lang="en-US" altLang="zh-CN" baseline="-25000" dirty="0">
                <a:solidFill>
                  <a:srgbClr val="0000FF"/>
                </a:solidFill>
                <a:sym typeface="Symbol" panose="05050102010706020507" pitchFamily="18" charset="2"/>
              </a:rPr>
              <a:t>1</a:t>
            </a:r>
            <a:r>
              <a:rPr lang="en-US" altLang="zh-CN" dirty="0">
                <a:solidFill>
                  <a:srgbClr val="0000FF"/>
                </a:solidFill>
              </a:rPr>
              <a:t>.instr</a:t>
            </a:r>
            <a:r>
              <a:rPr lang="en-US" altLang="zh-CN" dirty="0"/>
              <a:t> );</a:t>
            </a:r>
            <a:endParaRPr lang="en-US" altLang="zh-CN" dirty="0"/>
          </a:p>
          <a:p>
            <a:pPr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zh-CN" dirty="0"/>
              <a:t>	    </a:t>
            </a:r>
            <a:r>
              <a:rPr lang="en-US" altLang="zh-CN" dirty="0" err="1"/>
              <a:t>backpatch</a:t>
            </a:r>
            <a:r>
              <a:rPr lang="en-US" altLang="zh-CN" dirty="0"/>
              <a:t>( </a:t>
            </a:r>
            <a:r>
              <a:rPr lang="en-US" altLang="zh-CN" dirty="0" err="1"/>
              <a:t>B.falselist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0000FF"/>
                </a:solidFill>
                <a:sym typeface="Symbol" panose="05050102010706020507" pitchFamily="18" charset="2"/>
              </a:rPr>
              <a:t>M</a:t>
            </a:r>
            <a:r>
              <a:rPr lang="en-US" altLang="zh-CN" baseline="-25000" dirty="0">
                <a:solidFill>
                  <a:srgbClr val="0000FF"/>
                </a:solidFill>
                <a:sym typeface="Symbol" panose="05050102010706020507" pitchFamily="18" charset="2"/>
              </a:rPr>
              <a:t>2</a:t>
            </a:r>
            <a:r>
              <a:rPr lang="en-US" altLang="zh-CN" dirty="0">
                <a:solidFill>
                  <a:srgbClr val="0000FF"/>
                </a:solidFill>
              </a:rPr>
              <a:t>.instr</a:t>
            </a:r>
            <a:r>
              <a:rPr lang="en-US" altLang="zh-CN" dirty="0"/>
              <a:t> );</a:t>
            </a:r>
            <a:endParaRPr lang="en-US" altLang="zh-CN" dirty="0"/>
          </a:p>
          <a:p>
            <a:pPr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zh-CN" dirty="0"/>
              <a:t>	    temp = merge(S</a:t>
            </a:r>
            <a:r>
              <a:rPr lang="en-US" altLang="zh-CN" baseline="-25000" dirty="0">
                <a:sym typeface="Symbol" panose="05050102010706020507" pitchFamily="18" charset="2"/>
              </a:rPr>
              <a:t>1</a:t>
            </a:r>
            <a:r>
              <a:rPr lang="en-US" altLang="zh-CN" dirty="0"/>
              <a:t>.nextlist, </a:t>
            </a:r>
            <a:r>
              <a:rPr lang="en-US" altLang="zh-CN" dirty="0" err="1"/>
              <a:t>N.nextlist</a:t>
            </a:r>
            <a:r>
              <a:rPr lang="en-US" altLang="zh-CN" dirty="0"/>
              <a:t>);</a:t>
            </a:r>
            <a:endParaRPr lang="en-US" altLang="zh-CN" dirty="0"/>
          </a:p>
          <a:p>
            <a:pPr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zh-CN" dirty="0"/>
              <a:t>       </a:t>
            </a:r>
            <a:r>
              <a:rPr lang="en-US" altLang="zh-CN" dirty="0" err="1"/>
              <a:t>S.nextlist</a:t>
            </a:r>
            <a:r>
              <a:rPr lang="en-US" altLang="zh-CN" dirty="0"/>
              <a:t> = merge(temp, S</a:t>
            </a:r>
            <a:r>
              <a:rPr lang="en-US" altLang="zh-CN" baseline="-25000" dirty="0">
                <a:sym typeface="Symbol" panose="05050102010706020507" pitchFamily="18" charset="2"/>
              </a:rPr>
              <a:t>2</a:t>
            </a:r>
            <a:r>
              <a:rPr lang="en-US" altLang="zh-CN" dirty="0"/>
              <a:t>.nextlist) ;</a:t>
            </a:r>
            <a:endParaRPr lang="en-US" altLang="zh-CN" dirty="0"/>
          </a:p>
          <a:p>
            <a:pPr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zh-CN" dirty="0"/>
              <a:t>	}</a:t>
            </a:r>
            <a:endParaRPr lang="en-US" altLang="zh-CN" dirty="0"/>
          </a:p>
          <a:p>
            <a:pPr>
              <a:lnSpc>
                <a:spcPct val="90000"/>
              </a:lnSpc>
              <a:buFont typeface="Wingdings 2" panose="05020102010507070707" pitchFamily="18" charset="2"/>
              <a:buNone/>
            </a:pPr>
            <a:endParaRPr lang="en-US" altLang="zh-CN" dirty="0"/>
          </a:p>
          <a:p>
            <a:pPr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zh-CN" dirty="0">
                <a:solidFill>
                  <a:srgbClr val="7030A0"/>
                </a:solidFill>
              </a:rPr>
              <a:t>	N</a:t>
            </a:r>
            <a:r>
              <a:rPr lang="en-US" altLang="zh-CN" dirty="0">
                <a:solidFill>
                  <a:srgbClr val="7030A0"/>
                </a:solidFill>
                <a:sym typeface="Symbol" panose="05050102010706020507" pitchFamily="18" charset="2"/>
              </a:rPr>
              <a:t> { </a:t>
            </a:r>
            <a:r>
              <a:rPr lang="en-US" altLang="zh-CN" dirty="0" err="1">
                <a:solidFill>
                  <a:srgbClr val="7030A0"/>
                </a:solidFill>
                <a:sym typeface="Symbol" panose="05050102010706020507" pitchFamily="18" charset="2"/>
              </a:rPr>
              <a:t>N.nextlist</a:t>
            </a:r>
            <a:r>
              <a:rPr lang="en-US" altLang="zh-CN" dirty="0">
                <a:solidFill>
                  <a:srgbClr val="7030A0"/>
                </a:solidFill>
                <a:sym typeface="Symbol" panose="05050102010706020507" pitchFamily="18" charset="2"/>
              </a:rPr>
              <a:t> = </a:t>
            </a:r>
            <a:r>
              <a:rPr lang="en-US" altLang="zh-CN" dirty="0" err="1">
                <a:solidFill>
                  <a:srgbClr val="7030A0"/>
                </a:solidFill>
                <a:sym typeface="Symbol" panose="05050102010706020507" pitchFamily="18" charset="2"/>
              </a:rPr>
              <a:t>makelist</a:t>
            </a:r>
            <a:r>
              <a:rPr lang="en-US" altLang="zh-CN" dirty="0">
                <a:solidFill>
                  <a:srgbClr val="7030A0"/>
                </a:solidFill>
                <a:sym typeface="Symbol" panose="05050102010706020507" pitchFamily="18" charset="2"/>
              </a:rPr>
              <a:t>(</a:t>
            </a:r>
            <a:r>
              <a:rPr lang="en-US" altLang="zh-CN" dirty="0" err="1">
                <a:solidFill>
                  <a:srgbClr val="7030A0"/>
                </a:solidFill>
                <a:sym typeface="Symbol" panose="05050102010706020507" pitchFamily="18" charset="2"/>
              </a:rPr>
              <a:t>nextinstr</a:t>
            </a:r>
            <a:r>
              <a:rPr lang="en-US" altLang="zh-CN" dirty="0">
                <a:solidFill>
                  <a:srgbClr val="7030A0"/>
                </a:solidFill>
                <a:sym typeface="Symbol" panose="05050102010706020507" pitchFamily="18" charset="2"/>
              </a:rPr>
              <a:t>); //</a:t>
            </a:r>
            <a:r>
              <a:rPr lang="zh-CN" altLang="en-US" dirty="0">
                <a:solidFill>
                  <a:srgbClr val="7030A0"/>
                </a:solidFill>
                <a:sym typeface="Symbol" panose="05050102010706020507" pitchFamily="18" charset="2"/>
              </a:rPr>
              <a:t>标号</a:t>
            </a:r>
            <a:r>
              <a:rPr lang="en-US" altLang="zh-CN" dirty="0">
                <a:solidFill>
                  <a:srgbClr val="7030A0"/>
                </a:solidFill>
                <a:sym typeface="Symbol" panose="05050102010706020507" pitchFamily="18" charset="2"/>
              </a:rPr>
              <a:t>t</a:t>
            </a:r>
            <a:endParaRPr lang="en-US" altLang="zh-CN" dirty="0">
              <a:solidFill>
                <a:srgbClr val="7030A0"/>
              </a:solidFill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zh-CN" dirty="0">
                <a:solidFill>
                  <a:srgbClr val="7030A0"/>
                </a:solidFill>
                <a:sym typeface="Symbol" panose="05050102010706020507" pitchFamily="18" charset="2"/>
              </a:rPr>
              <a:t>		      gen( “</a:t>
            </a:r>
            <a:r>
              <a:rPr lang="en-US" altLang="zh-CN" dirty="0" err="1">
                <a:solidFill>
                  <a:srgbClr val="7030A0"/>
                </a:solidFill>
                <a:sym typeface="Symbol" panose="05050102010706020507" pitchFamily="18" charset="2"/>
              </a:rPr>
              <a:t>goto</a:t>
            </a:r>
            <a:r>
              <a:rPr lang="en-US" altLang="zh-CN" dirty="0">
                <a:solidFill>
                  <a:srgbClr val="7030A0"/>
                </a:solidFill>
                <a:sym typeface="Symbol" panose="05050102010706020507" pitchFamily="18" charset="2"/>
              </a:rPr>
              <a:t>” </a:t>
            </a:r>
            <a:r>
              <a:rPr lang="zh-CN" altLang="en-US" dirty="0">
                <a:solidFill>
                  <a:srgbClr val="7030A0"/>
                </a:solidFill>
                <a:sym typeface="Symbol" panose="05050102010706020507" pitchFamily="18" charset="2"/>
              </a:rPr>
              <a:t>－</a:t>
            </a:r>
            <a:r>
              <a:rPr lang="en-US" altLang="zh-CN" dirty="0">
                <a:solidFill>
                  <a:srgbClr val="7030A0"/>
                </a:solidFill>
                <a:sym typeface="Symbol" panose="05050102010706020507" pitchFamily="18" charset="2"/>
              </a:rPr>
              <a:t>);</a:t>
            </a:r>
            <a:endParaRPr lang="en-US" altLang="zh-CN" dirty="0">
              <a:solidFill>
                <a:srgbClr val="7030A0"/>
              </a:solidFill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zh-CN" dirty="0">
                <a:solidFill>
                  <a:srgbClr val="7030A0"/>
                </a:solidFill>
              </a:rPr>
              <a:t>		    }</a:t>
            </a:r>
            <a:r>
              <a:rPr lang="en-US" altLang="zh-CN" dirty="0"/>
              <a:t>	</a:t>
            </a:r>
            <a:endParaRPr lang="en-US" altLang="zh-CN" dirty="0"/>
          </a:p>
        </p:txBody>
      </p:sp>
      <p:sp>
        <p:nvSpPr>
          <p:cNvPr id="11776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条件语句的翻译方案 </a:t>
            </a:r>
            <a:r>
              <a:rPr lang="en-US" altLang="zh-CN" dirty="0"/>
              <a:t>(2)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循环语句的翻译方案</a:t>
            </a:r>
            <a:endParaRPr lang="zh-CN" altLang="en-US" dirty="0"/>
          </a:p>
        </p:txBody>
      </p:sp>
      <p:sp>
        <p:nvSpPr>
          <p:cNvPr id="118788" name="Text Box 4"/>
          <p:cNvSpPr txBox="1">
            <a:spLocks noChangeArrowheads="1"/>
          </p:cNvSpPr>
          <p:nvPr/>
        </p:nvSpPr>
        <p:spPr bwMode="auto">
          <a:xfrm>
            <a:off x="3276600" y="2286001"/>
            <a:ext cx="1524000" cy="1427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/>
              <a:t>M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:</a:t>
            </a:r>
            <a:endParaRPr lang="en-US" altLang="zh-CN" sz="2400" dirty="0"/>
          </a:p>
          <a:p>
            <a:pPr algn="ctr">
              <a:spcBef>
                <a:spcPct val="50000"/>
              </a:spcBef>
            </a:pPr>
            <a:r>
              <a:rPr lang="en-US" altLang="zh-CN" sz="2400" dirty="0" err="1"/>
              <a:t>B.code</a:t>
            </a:r>
            <a:endParaRPr lang="en-US" altLang="zh-CN" sz="2400" dirty="0"/>
          </a:p>
          <a:p>
            <a:pPr algn="ctr">
              <a:spcBef>
                <a:spcPct val="50000"/>
              </a:spcBef>
            </a:pPr>
            <a:endParaRPr lang="en-US" altLang="zh-CN" dirty="0"/>
          </a:p>
        </p:txBody>
      </p:sp>
      <p:sp>
        <p:nvSpPr>
          <p:cNvPr id="118789" name="Text Box 5"/>
          <p:cNvSpPr txBox="1">
            <a:spLocks noChangeArrowheads="1"/>
          </p:cNvSpPr>
          <p:nvPr/>
        </p:nvSpPr>
        <p:spPr bwMode="auto">
          <a:xfrm>
            <a:off x="3276600" y="3724276"/>
            <a:ext cx="1524000" cy="10144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/>
              <a:t>S</a:t>
            </a:r>
            <a:r>
              <a:rPr lang="en-US" altLang="zh-CN" sz="2400" baseline="-25000"/>
              <a:t>1</a:t>
            </a:r>
            <a:r>
              <a:rPr lang="en-US" altLang="zh-CN" sz="2400"/>
              <a:t>.code</a:t>
            </a:r>
            <a:endParaRPr lang="en-US" altLang="zh-CN" sz="2400"/>
          </a:p>
          <a:p>
            <a:pPr algn="ctr">
              <a:spcBef>
                <a:spcPct val="50000"/>
              </a:spcBef>
            </a:pPr>
            <a:r>
              <a:rPr lang="en-US" altLang="zh-CN" sz="2400"/>
              <a:t>goto  M</a:t>
            </a:r>
            <a:r>
              <a:rPr lang="en-US" altLang="zh-CN" sz="2400" baseline="-25000"/>
              <a:t>1</a:t>
            </a:r>
            <a:endParaRPr lang="en-US" altLang="zh-CN" sz="2400" baseline="-25000"/>
          </a:p>
        </p:txBody>
      </p:sp>
      <p:sp>
        <p:nvSpPr>
          <p:cNvPr id="118790" name="Text Box 6"/>
          <p:cNvSpPr txBox="1">
            <a:spLocks noChangeArrowheads="1"/>
          </p:cNvSpPr>
          <p:nvPr/>
        </p:nvSpPr>
        <p:spPr bwMode="auto">
          <a:xfrm>
            <a:off x="2057400" y="1447800"/>
            <a:ext cx="3886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/>
              <a:t>while B do S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 </a:t>
            </a:r>
            <a:r>
              <a:rPr lang="zh-CN" altLang="en-US" sz="2400" dirty="0"/>
              <a:t>的代码结构</a:t>
            </a:r>
            <a:endParaRPr lang="zh-CN" altLang="en-US" sz="2400" dirty="0"/>
          </a:p>
        </p:txBody>
      </p:sp>
      <p:sp>
        <p:nvSpPr>
          <p:cNvPr id="118791" name="Line 7"/>
          <p:cNvSpPr>
            <a:spLocks noChangeShapeType="1"/>
          </p:cNvSpPr>
          <p:nvPr/>
        </p:nvSpPr>
        <p:spPr bwMode="auto">
          <a:xfrm flipH="1">
            <a:off x="2743200" y="26670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792" name="Line 8"/>
          <p:cNvSpPr>
            <a:spLocks noChangeShapeType="1"/>
          </p:cNvSpPr>
          <p:nvPr/>
        </p:nvSpPr>
        <p:spPr bwMode="auto">
          <a:xfrm>
            <a:off x="2743200" y="2667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793" name="Line 9"/>
          <p:cNvSpPr>
            <a:spLocks noChangeShapeType="1"/>
          </p:cNvSpPr>
          <p:nvPr/>
        </p:nvSpPr>
        <p:spPr bwMode="auto">
          <a:xfrm>
            <a:off x="2743200" y="3886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794" name="Line 10"/>
          <p:cNvSpPr>
            <a:spLocks noChangeShapeType="1"/>
          </p:cNvSpPr>
          <p:nvPr/>
        </p:nvSpPr>
        <p:spPr bwMode="auto">
          <a:xfrm>
            <a:off x="4419600" y="3505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795" name="Line 11"/>
          <p:cNvSpPr>
            <a:spLocks noChangeShapeType="1"/>
          </p:cNvSpPr>
          <p:nvPr/>
        </p:nvSpPr>
        <p:spPr bwMode="auto">
          <a:xfrm>
            <a:off x="5257800" y="3505200"/>
            <a:ext cx="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797" name="Line 13"/>
          <p:cNvSpPr>
            <a:spLocks noChangeShapeType="1"/>
          </p:cNvSpPr>
          <p:nvPr/>
        </p:nvSpPr>
        <p:spPr bwMode="auto">
          <a:xfrm flipH="1">
            <a:off x="4038600" y="56388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798" name="Text Box 14"/>
          <p:cNvSpPr txBox="1">
            <a:spLocks noChangeArrowheads="1"/>
          </p:cNvSpPr>
          <p:nvPr/>
        </p:nvSpPr>
        <p:spPr bwMode="auto">
          <a:xfrm>
            <a:off x="2286000" y="2819401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 err="1"/>
              <a:t>B.truelist</a:t>
            </a:r>
            <a:endParaRPr lang="en-US" altLang="zh-CN" dirty="0"/>
          </a:p>
        </p:txBody>
      </p:sp>
      <p:sp>
        <p:nvSpPr>
          <p:cNvPr id="118799" name="Text Box 15"/>
          <p:cNvSpPr txBox="1">
            <a:spLocks noChangeArrowheads="1"/>
          </p:cNvSpPr>
          <p:nvPr/>
        </p:nvSpPr>
        <p:spPr bwMode="auto">
          <a:xfrm>
            <a:off x="4800600" y="3138488"/>
            <a:ext cx="1524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 err="1"/>
              <a:t>B.falselist</a:t>
            </a:r>
            <a:endParaRPr lang="en-US" altLang="zh-CN" dirty="0"/>
          </a:p>
        </p:txBody>
      </p:sp>
      <p:sp>
        <p:nvSpPr>
          <p:cNvPr id="118800" name="Text Box 16"/>
          <p:cNvSpPr txBox="1">
            <a:spLocks noChangeArrowheads="1"/>
          </p:cNvSpPr>
          <p:nvPr/>
        </p:nvSpPr>
        <p:spPr bwMode="auto">
          <a:xfrm>
            <a:off x="1981200" y="4052888"/>
            <a:ext cx="1295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S</a:t>
            </a:r>
            <a:r>
              <a:rPr lang="en-US" altLang="zh-CN" baseline="-25000"/>
              <a:t>1</a:t>
            </a:r>
            <a:r>
              <a:rPr lang="en-US" altLang="zh-CN"/>
              <a:t>.nextlist</a:t>
            </a:r>
            <a:endParaRPr lang="en-US" altLang="zh-CN"/>
          </a:p>
        </p:txBody>
      </p:sp>
      <p:sp>
        <p:nvSpPr>
          <p:cNvPr id="118801" name="Oval 17"/>
          <p:cNvSpPr>
            <a:spLocks noChangeArrowheads="1"/>
          </p:cNvSpPr>
          <p:nvPr/>
        </p:nvSpPr>
        <p:spPr bwMode="auto">
          <a:xfrm>
            <a:off x="3657600" y="5410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?</a:t>
            </a:r>
            <a:endParaRPr lang="en-US" altLang="zh-CN"/>
          </a:p>
        </p:txBody>
      </p:sp>
      <p:sp>
        <p:nvSpPr>
          <p:cNvPr id="118802" name="Text Box 18"/>
          <p:cNvSpPr txBox="1">
            <a:spLocks noChangeArrowheads="1"/>
          </p:cNvSpPr>
          <p:nvPr/>
        </p:nvSpPr>
        <p:spPr bwMode="auto">
          <a:xfrm>
            <a:off x="2819400" y="35052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folHlink"/>
                </a:solidFill>
              </a:rPr>
              <a:t>M</a:t>
            </a:r>
            <a:r>
              <a:rPr lang="en-US" altLang="zh-CN" b="1" baseline="-25000">
                <a:solidFill>
                  <a:schemeClr val="folHlink"/>
                </a:solidFill>
              </a:rPr>
              <a:t>2</a:t>
            </a:r>
            <a:endParaRPr lang="en-US" altLang="zh-CN" b="1" baseline="-25000">
              <a:solidFill>
                <a:schemeClr val="folHlink"/>
              </a:solidFill>
            </a:endParaRPr>
          </a:p>
        </p:txBody>
      </p:sp>
      <p:sp>
        <p:nvSpPr>
          <p:cNvPr id="118803" name="Text Box 19"/>
          <p:cNvSpPr txBox="1">
            <a:spLocks noChangeArrowheads="1"/>
          </p:cNvSpPr>
          <p:nvPr/>
        </p:nvSpPr>
        <p:spPr bwMode="auto">
          <a:xfrm>
            <a:off x="6324600" y="3429001"/>
            <a:ext cx="388620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/>
              <a:t> </a:t>
            </a:r>
            <a:r>
              <a:rPr lang="zh-CN" altLang="en-US" sz="2400" dirty="0"/>
              <a:t>产生无条件跳转指令</a:t>
            </a:r>
            <a:endParaRPr lang="zh-CN" altLang="en-US" sz="2400" dirty="0"/>
          </a:p>
          <a:p>
            <a:pPr>
              <a:spcBef>
                <a:spcPct val="50000"/>
              </a:spcBef>
            </a:pPr>
            <a:r>
              <a:rPr lang="en-US" altLang="zh-CN" sz="2400" dirty="0" err="1"/>
              <a:t>goto</a:t>
            </a:r>
            <a:r>
              <a:rPr lang="en-US" altLang="zh-CN" sz="2400" dirty="0"/>
              <a:t> M</a:t>
            </a:r>
            <a:r>
              <a:rPr lang="en-US" altLang="zh-CN" sz="2400" baseline="-25000" dirty="0"/>
              <a:t>1</a:t>
            </a:r>
            <a:r>
              <a:rPr lang="zh-CN" altLang="en-US" sz="2400" dirty="0"/>
              <a:t>（跳转至循环条件测试代码开始处）</a:t>
            </a:r>
            <a:endParaRPr lang="zh-CN" altLang="en-US" sz="2400" dirty="0"/>
          </a:p>
        </p:txBody>
      </p:sp>
      <p:sp>
        <p:nvSpPr>
          <p:cNvPr id="118804" name="Text Box 20"/>
          <p:cNvSpPr txBox="1">
            <a:spLocks noChangeArrowheads="1"/>
          </p:cNvSpPr>
          <p:nvPr/>
        </p:nvSpPr>
        <p:spPr bwMode="auto">
          <a:xfrm>
            <a:off x="2133600" y="5486401"/>
            <a:ext cx="1752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未知目标地址</a:t>
            </a:r>
            <a:endParaRPr lang="zh-CN" altLang="en-US"/>
          </a:p>
        </p:txBody>
      </p:sp>
      <p:sp>
        <p:nvSpPr>
          <p:cNvPr id="118805" name="Text Box 21"/>
          <p:cNvSpPr txBox="1">
            <a:spLocks noChangeArrowheads="1"/>
          </p:cNvSpPr>
          <p:nvPr/>
        </p:nvSpPr>
        <p:spPr bwMode="auto">
          <a:xfrm>
            <a:off x="2743200" y="19812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folHlink"/>
                </a:solidFill>
              </a:rPr>
              <a:t>M</a:t>
            </a:r>
            <a:r>
              <a:rPr lang="en-US" altLang="zh-CN" baseline="-25000">
                <a:solidFill>
                  <a:schemeClr val="folHlink"/>
                </a:solidFill>
              </a:rPr>
              <a:t>1</a:t>
            </a:r>
            <a:endParaRPr lang="en-US" altLang="zh-CN" baseline="-25000">
              <a:solidFill>
                <a:schemeClr val="folHlink"/>
              </a:solidFill>
            </a:endParaRPr>
          </a:p>
        </p:txBody>
      </p:sp>
      <p:sp>
        <p:nvSpPr>
          <p:cNvPr id="118806" name="Line 22"/>
          <p:cNvSpPr>
            <a:spLocks noChangeShapeType="1"/>
          </p:cNvSpPr>
          <p:nvPr/>
        </p:nvSpPr>
        <p:spPr bwMode="auto">
          <a:xfrm flipH="1">
            <a:off x="2209800" y="41148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807" name="Line 23"/>
          <p:cNvSpPr>
            <a:spLocks noChangeShapeType="1"/>
          </p:cNvSpPr>
          <p:nvPr/>
        </p:nvSpPr>
        <p:spPr bwMode="auto">
          <a:xfrm flipV="1">
            <a:off x="2209800" y="25146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808" name="Line 24"/>
          <p:cNvSpPr>
            <a:spLocks noChangeShapeType="1"/>
          </p:cNvSpPr>
          <p:nvPr/>
        </p:nvSpPr>
        <p:spPr bwMode="auto">
          <a:xfrm>
            <a:off x="2209800" y="25146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809" name="Line 25"/>
          <p:cNvSpPr>
            <a:spLocks noChangeShapeType="1"/>
          </p:cNvSpPr>
          <p:nvPr/>
        </p:nvSpPr>
        <p:spPr bwMode="auto">
          <a:xfrm flipH="1">
            <a:off x="1676400" y="46482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810" name="Line 26"/>
          <p:cNvSpPr>
            <a:spLocks noChangeShapeType="1"/>
          </p:cNvSpPr>
          <p:nvPr/>
        </p:nvSpPr>
        <p:spPr bwMode="auto">
          <a:xfrm flipV="1">
            <a:off x="1676400" y="23622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811" name="Line 27"/>
          <p:cNvSpPr>
            <a:spLocks noChangeShapeType="1"/>
          </p:cNvSpPr>
          <p:nvPr/>
        </p:nvSpPr>
        <p:spPr bwMode="auto">
          <a:xfrm>
            <a:off x="1676400" y="23622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812" name="Line 28"/>
          <p:cNvSpPr>
            <a:spLocks noChangeShapeType="1"/>
          </p:cNvSpPr>
          <p:nvPr/>
        </p:nvSpPr>
        <p:spPr bwMode="auto">
          <a:xfrm flipV="1">
            <a:off x="4572000" y="3962400"/>
            <a:ext cx="1905000" cy="4572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循环语句的翻译方案</a:t>
            </a:r>
            <a:endParaRPr lang="zh-CN" altLang="en-US" dirty="0"/>
          </a:p>
        </p:txBody>
      </p:sp>
      <p:sp>
        <p:nvSpPr>
          <p:cNvPr id="118788" name="Text Box 4"/>
          <p:cNvSpPr txBox="1">
            <a:spLocks noChangeArrowheads="1"/>
          </p:cNvSpPr>
          <p:nvPr/>
        </p:nvSpPr>
        <p:spPr bwMode="auto">
          <a:xfrm>
            <a:off x="3276600" y="2286001"/>
            <a:ext cx="1524000" cy="1427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/>
              <a:t>M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:</a:t>
            </a:r>
            <a:endParaRPr lang="en-US" altLang="zh-CN" sz="2400" dirty="0"/>
          </a:p>
          <a:p>
            <a:pPr algn="ctr">
              <a:spcBef>
                <a:spcPct val="50000"/>
              </a:spcBef>
            </a:pPr>
            <a:r>
              <a:rPr lang="en-US" altLang="zh-CN" sz="2400" dirty="0" err="1"/>
              <a:t>B.code</a:t>
            </a:r>
            <a:endParaRPr lang="en-US" altLang="zh-CN" sz="2400" dirty="0"/>
          </a:p>
          <a:p>
            <a:pPr algn="ctr">
              <a:spcBef>
                <a:spcPct val="50000"/>
              </a:spcBef>
            </a:pPr>
            <a:endParaRPr lang="en-US" altLang="zh-CN" dirty="0"/>
          </a:p>
        </p:txBody>
      </p:sp>
      <p:sp>
        <p:nvSpPr>
          <p:cNvPr id="118789" name="Text Box 5"/>
          <p:cNvSpPr txBox="1">
            <a:spLocks noChangeArrowheads="1"/>
          </p:cNvSpPr>
          <p:nvPr/>
        </p:nvSpPr>
        <p:spPr bwMode="auto">
          <a:xfrm>
            <a:off x="3276600" y="3724276"/>
            <a:ext cx="1524000" cy="10144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/>
              <a:t>S</a:t>
            </a:r>
            <a:r>
              <a:rPr lang="en-US" altLang="zh-CN" sz="2400" baseline="-25000"/>
              <a:t>1</a:t>
            </a:r>
            <a:r>
              <a:rPr lang="en-US" altLang="zh-CN" sz="2400"/>
              <a:t>.code</a:t>
            </a:r>
            <a:endParaRPr lang="en-US" altLang="zh-CN" sz="2400"/>
          </a:p>
          <a:p>
            <a:pPr algn="ctr">
              <a:spcBef>
                <a:spcPct val="50000"/>
              </a:spcBef>
            </a:pPr>
            <a:r>
              <a:rPr lang="en-US" altLang="zh-CN" sz="2400"/>
              <a:t>goto  M</a:t>
            </a:r>
            <a:r>
              <a:rPr lang="en-US" altLang="zh-CN" sz="2400" baseline="-25000"/>
              <a:t>1</a:t>
            </a:r>
            <a:endParaRPr lang="en-US" altLang="zh-CN" sz="2400" baseline="-25000"/>
          </a:p>
        </p:txBody>
      </p:sp>
      <p:sp>
        <p:nvSpPr>
          <p:cNvPr id="118790" name="Text Box 6"/>
          <p:cNvSpPr txBox="1">
            <a:spLocks noChangeArrowheads="1"/>
          </p:cNvSpPr>
          <p:nvPr/>
        </p:nvSpPr>
        <p:spPr bwMode="auto">
          <a:xfrm>
            <a:off x="2057400" y="1447800"/>
            <a:ext cx="3886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/>
              <a:t>while B do S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 </a:t>
            </a:r>
            <a:r>
              <a:rPr lang="zh-CN" altLang="en-US" sz="2400" dirty="0"/>
              <a:t>的代码结构</a:t>
            </a:r>
            <a:endParaRPr lang="zh-CN" altLang="en-US" sz="2400" dirty="0"/>
          </a:p>
        </p:txBody>
      </p:sp>
      <p:sp>
        <p:nvSpPr>
          <p:cNvPr id="118791" name="Line 7"/>
          <p:cNvSpPr>
            <a:spLocks noChangeShapeType="1"/>
          </p:cNvSpPr>
          <p:nvPr/>
        </p:nvSpPr>
        <p:spPr bwMode="auto">
          <a:xfrm flipH="1">
            <a:off x="2743200" y="26670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792" name="Line 8"/>
          <p:cNvSpPr>
            <a:spLocks noChangeShapeType="1"/>
          </p:cNvSpPr>
          <p:nvPr/>
        </p:nvSpPr>
        <p:spPr bwMode="auto">
          <a:xfrm>
            <a:off x="2743200" y="2667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793" name="Line 9"/>
          <p:cNvSpPr>
            <a:spLocks noChangeShapeType="1"/>
          </p:cNvSpPr>
          <p:nvPr/>
        </p:nvSpPr>
        <p:spPr bwMode="auto">
          <a:xfrm>
            <a:off x="2743200" y="3886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794" name="Line 10"/>
          <p:cNvSpPr>
            <a:spLocks noChangeShapeType="1"/>
          </p:cNvSpPr>
          <p:nvPr/>
        </p:nvSpPr>
        <p:spPr bwMode="auto">
          <a:xfrm>
            <a:off x="4419600" y="3505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795" name="Line 11"/>
          <p:cNvSpPr>
            <a:spLocks noChangeShapeType="1"/>
          </p:cNvSpPr>
          <p:nvPr/>
        </p:nvSpPr>
        <p:spPr bwMode="auto">
          <a:xfrm>
            <a:off x="5257800" y="3505200"/>
            <a:ext cx="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797" name="Line 13"/>
          <p:cNvSpPr>
            <a:spLocks noChangeShapeType="1"/>
          </p:cNvSpPr>
          <p:nvPr/>
        </p:nvSpPr>
        <p:spPr bwMode="auto">
          <a:xfrm flipH="1">
            <a:off x="4038600" y="56388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798" name="Text Box 14"/>
          <p:cNvSpPr txBox="1">
            <a:spLocks noChangeArrowheads="1"/>
          </p:cNvSpPr>
          <p:nvPr/>
        </p:nvSpPr>
        <p:spPr bwMode="auto">
          <a:xfrm>
            <a:off x="2286000" y="2819401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 err="1"/>
              <a:t>B.truelist</a:t>
            </a:r>
            <a:endParaRPr lang="en-US" altLang="zh-CN" dirty="0"/>
          </a:p>
        </p:txBody>
      </p:sp>
      <p:sp>
        <p:nvSpPr>
          <p:cNvPr id="118799" name="Text Box 15"/>
          <p:cNvSpPr txBox="1">
            <a:spLocks noChangeArrowheads="1"/>
          </p:cNvSpPr>
          <p:nvPr/>
        </p:nvSpPr>
        <p:spPr bwMode="auto">
          <a:xfrm>
            <a:off x="4800600" y="3138488"/>
            <a:ext cx="1524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 err="1"/>
              <a:t>B.falselist</a:t>
            </a:r>
            <a:endParaRPr lang="en-US" altLang="zh-CN" dirty="0"/>
          </a:p>
        </p:txBody>
      </p:sp>
      <p:sp>
        <p:nvSpPr>
          <p:cNvPr id="118800" name="Text Box 16"/>
          <p:cNvSpPr txBox="1">
            <a:spLocks noChangeArrowheads="1"/>
          </p:cNvSpPr>
          <p:nvPr/>
        </p:nvSpPr>
        <p:spPr bwMode="auto">
          <a:xfrm>
            <a:off x="1981200" y="4052888"/>
            <a:ext cx="1295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S</a:t>
            </a:r>
            <a:r>
              <a:rPr lang="en-US" altLang="zh-CN" baseline="-25000"/>
              <a:t>1</a:t>
            </a:r>
            <a:r>
              <a:rPr lang="en-US" altLang="zh-CN"/>
              <a:t>.nextlist</a:t>
            </a:r>
            <a:endParaRPr lang="en-US" altLang="zh-CN"/>
          </a:p>
        </p:txBody>
      </p:sp>
      <p:sp>
        <p:nvSpPr>
          <p:cNvPr id="118801" name="Oval 17"/>
          <p:cNvSpPr>
            <a:spLocks noChangeArrowheads="1"/>
          </p:cNvSpPr>
          <p:nvPr/>
        </p:nvSpPr>
        <p:spPr bwMode="auto">
          <a:xfrm>
            <a:off x="3657600" y="5410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?</a:t>
            </a:r>
            <a:endParaRPr lang="en-US" altLang="zh-CN"/>
          </a:p>
        </p:txBody>
      </p:sp>
      <p:sp>
        <p:nvSpPr>
          <p:cNvPr id="118802" name="Text Box 18"/>
          <p:cNvSpPr txBox="1">
            <a:spLocks noChangeArrowheads="1"/>
          </p:cNvSpPr>
          <p:nvPr/>
        </p:nvSpPr>
        <p:spPr bwMode="auto">
          <a:xfrm>
            <a:off x="2819400" y="35052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folHlink"/>
                </a:solidFill>
              </a:rPr>
              <a:t>M</a:t>
            </a:r>
            <a:r>
              <a:rPr lang="en-US" altLang="zh-CN" b="1" baseline="-25000">
                <a:solidFill>
                  <a:schemeClr val="folHlink"/>
                </a:solidFill>
              </a:rPr>
              <a:t>2</a:t>
            </a:r>
            <a:endParaRPr lang="en-US" altLang="zh-CN" b="1" baseline="-25000">
              <a:solidFill>
                <a:schemeClr val="folHlink"/>
              </a:solidFill>
            </a:endParaRPr>
          </a:p>
        </p:txBody>
      </p:sp>
      <p:sp>
        <p:nvSpPr>
          <p:cNvPr id="118803" name="Text Box 19"/>
          <p:cNvSpPr txBox="1">
            <a:spLocks noChangeArrowheads="1"/>
          </p:cNvSpPr>
          <p:nvPr/>
        </p:nvSpPr>
        <p:spPr bwMode="auto">
          <a:xfrm>
            <a:off x="6324600" y="3429001"/>
            <a:ext cx="388620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/>
              <a:t> </a:t>
            </a:r>
            <a:r>
              <a:rPr lang="zh-CN" altLang="en-US" sz="2400" dirty="0"/>
              <a:t>产生无条件跳转指令</a:t>
            </a:r>
            <a:endParaRPr lang="zh-CN" altLang="en-US" sz="2400" dirty="0"/>
          </a:p>
          <a:p>
            <a:pPr>
              <a:spcBef>
                <a:spcPct val="50000"/>
              </a:spcBef>
            </a:pPr>
            <a:r>
              <a:rPr lang="en-US" altLang="zh-CN" sz="2400" dirty="0" err="1"/>
              <a:t>goto</a:t>
            </a:r>
            <a:r>
              <a:rPr lang="en-US" altLang="zh-CN" sz="2400" dirty="0"/>
              <a:t> M</a:t>
            </a:r>
            <a:r>
              <a:rPr lang="en-US" altLang="zh-CN" sz="2400" baseline="-25000" dirty="0"/>
              <a:t>1</a:t>
            </a:r>
            <a:r>
              <a:rPr lang="zh-CN" altLang="en-US" sz="2400" dirty="0"/>
              <a:t>（跳转至循环条件测试代码开始处）</a:t>
            </a:r>
            <a:endParaRPr lang="zh-CN" altLang="en-US" sz="2400" dirty="0"/>
          </a:p>
        </p:txBody>
      </p:sp>
      <p:sp>
        <p:nvSpPr>
          <p:cNvPr id="118804" name="Text Box 20"/>
          <p:cNvSpPr txBox="1">
            <a:spLocks noChangeArrowheads="1"/>
          </p:cNvSpPr>
          <p:nvPr/>
        </p:nvSpPr>
        <p:spPr bwMode="auto">
          <a:xfrm>
            <a:off x="2133600" y="5486401"/>
            <a:ext cx="1752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未知目标地址</a:t>
            </a:r>
            <a:endParaRPr lang="zh-CN" altLang="en-US"/>
          </a:p>
        </p:txBody>
      </p:sp>
      <p:sp>
        <p:nvSpPr>
          <p:cNvPr id="118805" name="Text Box 21"/>
          <p:cNvSpPr txBox="1">
            <a:spLocks noChangeArrowheads="1"/>
          </p:cNvSpPr>
          <p:nvPr/>
        </p:nvSpPr>
        <p:spPr bwMode="auto">
          <a:xfrm>
            <a:off x="2743200" y="1981201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folHlink"/>
                </a:solidFill>
              </a:rPr>
              <a:t>M</a:t>
            </a:r>
            <a:r>
              <a:rPr lang="en-US" altLang="zh-CN" baseline="-25000">
                <a:solidFill>
                  <a:schemeClr val="folHlink"/>
                </a:solidFill>
              </a:rPr>
              <a:t>1</a:t>
            </a:r>
            <a:endParaRPr lang="en-US" altLang="zh-CN" baseline="-25000">
              <a:solidFill>
                <a:schemeClr val="folHlink"/>
              </a:solidFill>
            </a:endParaRPr>
          </a:p>
        </p:txBody>
      </p:sp>
      <p:sp>
        <p:nvSpPr>
          <p:cNvPr id="118806" name="Line 22"/>
          <p:cNvSpPr>
            <a:spLocks noChangeShapeType="1"/>
          </p:cNvSpPr>
          <p:nvPr/>
        </p:nvSpPr>
        <p:spPr bwMode="auto">
          <a:xfrm flipH="1">
            <a:off x="2209800" y="41148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807" name="Line 23"/>
          <p:cNvSpPr>
            <a:spLocks noChangeShapeType="1"/>
          </p:cNvSpPr>
          <p:nvPr/>
        </p:nvSpPr>
        <p:spPr bwMode="auto">
          <a:xfrm flipV="1">
            <a:off x="2209800" y="25146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808" name="Line 24"/>
          <p:cNvSpPr>
            <a:spLocks noChangeShapeType="1"/>
          </p:cNvSpPr>
          <p:nvPr/>
        </p:nvSpPr>
        <p:spPr bwMode="auto">
          <a:xfrm>
            <a:off x="2209800" y="25146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809" name="Line 25"/>
          <p:cNvSpPr>
            <a:spLocks noChangeShapeType="1"/>
          </p:cNvSpPr>
          <p:nvPr/>
        </p:nvSpPr>
        <p:spPr bwMode="auto">
          <a:xfrm flipH="1">
            <a:off x="1676400" y="46482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810" name="Line 26"/>
          <p:cNvSpPr>
            <a:spLocks noChangeShapeType="1"/>
          </p:cNvSpPr>
          <p:nvPr/>
        </p:nvSpPr>
        <p:spPr bwMode="auto">
          <a:xfrm flipV="1">
            <a:off x="1676400" y="23622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811" name="Line 27"/>
          <p:cNvSpPr>
            <a:spLocks noChangeShapeType="1"/>
          </p:cNvSpPr>
          <p:nvPr/>
        </p:nvSpPr>
        <p:spPr bwMode="auto">
          <a:xfrm>
            <a:off x="1676400" y="23622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812" name="Line 28"/>
          <p:cNvSpPr>
            <a:spLocks noChangeShapeType="1"/>
          </p:cNvSpPr>
          <p:nvPr/>
        </p:nvSpPr>
        <p:spPr bwMode="auto">
          <a:xfrm flipV="1">
            <a:off x="4572000" y="3962400"/>
            <a:ext cx="1905000" cy="4572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文本框 29"/>
          <p:cNvSpPr txBox="1"/>
          <p:nvPr/>
        </p:nvSpPr>
        <p:spPr>
          <a:xfrm>
            <a:off x="6324601" y="1775936"/>
            <a:ext cx="3733801" cy="1477328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与 </a:t>
            </a:r>
            <a:r>
              <a:rPr lang="en-US" altLang="zh-CN" b="1" dirty="0">
                <a:solidFill>
                  <a:schemeClr val="bg1"/>
                </a:solidFill>
              </a:rPr>
              <a:t>if B then M</a:t>
            </a:r>
            <a:r>
              <a:rPr lang="en-US" altLang="zh-CN" b="1" baseline="-25000" dirty="0">
                <a:solidFill>
                  <a:schemeClr val="bg1"/>
                </a:solidFill>
              </a:rPr>
              <a:t>1</a:t>
            </a:r>
            <a:r>
              <a:rPr lang="en-US" altLang="zh-CN" b="1" dirty="0">
                <a:solidFill>
                  <a:schemeClr val="bg1"/>
                </a:solidFill>
              </a:rPr>
              <a:t> S</a:t>
            </a:r>
            <a:r>
              <a:rPr lang="en-US" altLang="zh-CN" b="1" baseline="-25000" dirty="0">
                <a:solidFill>
                  <a:schemeClr val="bg1"/>
                </a:solidFill>
              </a:rPr>
              <a:t>1</a:t>
            </a:r>
            <a:r>
              <a:rPr lang="en-US" altLang="zh-CN" b="1" dirty="0">
                <a:solidFill>
                  <a:schemeClr val="bg1"/>
                </a:solidFill>
              </a:rPr>
              <a:t> N else M</a:t>
            </a:r>
            <a:r>
              <a:rPr lang="en-US" altLang="zh-CN" b="1" baseline="-25000" dirty="0">
                <a:solidFill>
                  <a:schemeClr val="bg1"/>
                </a:solidFill>
              </a:rPr>
              <a:t>2</a:t>
            </a:r>
            <a:r>
              <a:rPr lang="en-US" altLang="zh-CN" b="1" dirty="0">
                <a:solidFill>
                  <a:schemeClr val="bg1"/>
                </a:solidFill>
              </a:rPr>
              <a:t> S</a:t>
            </a:r>
            <a:r>
              <a:rPr lang="en-US" altLang="zh-CN" b="1" baseline="-25000" dirty="0">
                <a:solidFill>
                  <a:schemeClr val="bg1"/>
                </a:solidFill>
              </a:rPr>
              <a:t>2</a:t>
            </a:r>
            <a:r>
              <a:rPr lang="zh-CN" altLang="en-US" b="1" dirty="0">
                <a:solidFill>
                  <a:schemeClr val="bg1"/>
                </a:solidFill>
              </a:rPr>
              <a:t>不同，此处不用引入</a:t>
            </a:r>
            <a:r>
              <a:rPr lang="en-US" altLang="zh-CN" b="1" dirty="0">
                <a:solidFill>
                  <a:schemeClr val="bg1"/>
                </a:solidFill>
              </a:rPr>
              <a:t>N</a:t>
            </a:r>
            <a:r>
              <a:rPr lang="zh-CN" altLang="en-US" b="1" dirty="0">
                <a:solidFill>
                  <a:schemeClr val="bg1"/>
                </a:solidFill>
              </a:rPr>
              <a:t>来生成一条无条件跳转指令，因为，</a:t>
            </a:r>
            <a:r>
              <a:rPr lang="en-US" altLang="zh-CN" b="1" dirty="0">
                <a:solidFill>
                  <a:schemeClr val="bg1"/>
                </a:solidFill>
              </a:rPr>
              <a:t>S</a:t>
            </a:r>
            <a:r>
              <a:rPr lang="en-US" altLang="zh-CN" b="1" baseline="-25000" dirty="0">
                <a:solidFill>
                  <a:schemeClr val="bg1"/>
                </a:solidFill>
              </a:rPr>
              <a:t>1</a:t>
            </a:r>
            <a:r>
              <a:rPr lang="zh-CN" altLang="en-US" b="1" dirty="0">
                <a:solidFill>
                  <a:schemeClr val="bg1"/>
                </a:solidFill>
              </a:rPr>
              <a:t>分析后已经看到句柄，因此，该指令的生成可以放到归约里。</a:t>
            </a:r>
            <a:endParaRPr lang="en-US" altLang="zh-CN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1" name="Rectangle 3"/>
          <p:cNvSpPr>
            <a:spLocks noGrp="1" noRot="1" noChangeArrowheads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 2" panose="05020102010507070707" pitchFamily="18" charset="2"/>
              <a:buNone/>
            </a:pPr>
            <a:r>
              <a:rPr lang="en-US" altLang="zh-CN" dirty="0">
                <a:sym typeface="Symbol" panose="05050102010706020507" pitchFamily="18" charset="2"/>
              </a:rPr>
              <a:t>S while </a:t>
            </a:r>
            <a:r>
              <a:rPr lang="en-US" altLang="zh-CN" dirty="0">
                <a:solidFill>
                  <a:schemeClr val="folHlink"/>
                </a:solidFill>
                <a:sym typeface="Symbol" panose="05050102010706020507" pitchFamily="18" charset="2"/>
              </a:rPr>
              <a:t>M</a:t>
            </a:r>
            <a:r>
              <a:rPr lang="en-US" altLang="zh-CN" baseline="-25000" dirty="0">
                <a:solidFill>
                  <a:schemeClr val="folHlink"/>
                </a:solidFill>
                <a:sym typeface="Symbol" panose="05050102010706020507" pitchFamily="18" charset="2"/>
              </a:rPr>
              <a:t>1</a:t>
            </a:r>
            <a:r>
              <a:rPr lang="en-US" altLang="zh-CN" dirty="0">
                <a:sym typeface="Symbol" panose="05050102010706020507" pitchFamily="18" charset="2"/>
              </a:rPr>
              <a:t> B  do </a:t>
            </a:r>
            <a:r>
              <a:rPr lang="en-US" altLang="zh-CN" dirty="0">
                <a:solidFill>
                  <a:schemeClr val="folHlink"/>
                </a:solidFill>
                <a:sym typeface="Symbol" panose="05050102010706020507" pitchFamily="18" charset="2"/>
              </a:rPr>
              <a:t>M</a:t>
            </a:r>
            <a:r>
              <a:rPr lang="en-US" altLang="zh-CN" baseline="-25000" dirty="0">
                <a:solidFill>
                  <a:schemeClr val="folHlink"/>
                </a:solidFill>
                <a:sym typeface="Symbol" panose="05050102010706020507" pitchFamily="18" charset="2"/>
              </a:rPr>
              <a:t>2</a:t>
            </a:r>
            <a:r>
              <a:rPr lang="en-US" altLang="zh-CN" dirty="0">
                <a:sym typeface="Symbol" panose="05050102010706020507" pitchFamily="18" charset="2"/>
              </a:rPr>
              <a:t>  S</a:t>
            </a:r>
            <a:r>
              <a:rPr lang="en-US" altLang="zh-CN" baseline="-25000" dirty="0">
                <a:sym typeface="Symbol" panose="05050102010706020507" pitchFamily="18" charset="2"/>
              </a:rPr>
              <a:t>1</a:t>
            </a:r>
            <a:endParaRPr lang="en-US" altLang="zh-CN" dirty="0">
              <a:sym typeface="Symbol" panose="05050102010706020507" pitchFamily="18" charset="2"/>
            </a:endParaRPr>
          </a:p>
          <a:p>
            <a:pPr>
              <a:buFont typeface="Wingdings 2" panose="05020102010507070707" pitchFamily="18" charset="2"/>
              <a:buNone/>
            </a:pPr>
            <a:r>
              <a:rPr lang="en-US" altLang="zh-CN" dirty="0"/>
              <a:t>	{  </a:t>
            </a:r>
            <a:r>
              <a:rPr lang="en-US" altLang="zh-CN" dirty="0" err="1"/>
              <a:t>backpatch</a:t>
            </a:r>
            <a:r>
              <a:rPr lang="en-US" altLang="zh-CN" dirty="0"/>
              <a:t>( </a:t>
            </a:r>
            <a:r>
              <a:rPr lang="en-US" altLang="zh-CN" dirty="0" err="1"/>
              <a:t>B.truelist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0000FF"/>
                </a:solidFill>
                <a:sym typeface="Symbol" panose="05050102010706020507" pitchFamily="18" charset="2"/>
              </a:rPr>
              <a:t>M</a:t>
            </a:r>
            <a:r>
              <a:rPr lang="en-US" altLang="zh-CN" baseline="-25000" dirty="0">
                <a:solidFill>
                  <a:srgbClr val="0000FF"/>
                </a:solidFill>
                <a:sym typeface="Symbol" panose="05050102010706020507" pitchFamily="18" charset="2"/>
              </a:rPr>
              <a:t>2</a:t>
            </a:r>
            <a:r>
              <a:rPr lang="en-US" altLang="zh-CN" dirty="0">
                <a:solidFill>
                  <a:srgbClr val="0000FF"/>
                </a:solidFill>
              </a:rPr>
              <a:t>.instr</a:t>
            </a:r>
            <a:r>
              <a:rPr lang="en-US" altLang="zh-CN" dirty="0"/>
              <a:t> );</a:t>
            </a:r>
            <a:endParaRPr lang="en-US" altLang="zh-CN" dirty="0"/>
          </a:p>
          <a:p>
            <a:pPr>
              <a:buFont typeface="Wingdings 2" panose="05020102010507070707" pitchFamily="18" charset="2"/>
              <a:buNone/>
            </a:pPr>
            <a:r>
              <a:rPr lang="en-US" altLang="zh-CN" dirty="0"/>
              <a:t>	    </a:t>
            </a:r>
            <a:r>
              <a:rPr lang="en-US" altLang="zh-CN" dirty="0" err="1"/>
              <a:t>backpatch</a:t>
            </a:r>
            <a:r>
              <a:rPr lang="en-US" altLang="zh-CN" dirty="0"/>
              <a:t>( S</a:t>
            </a:r>
            <a:r>
              <a:rPr lang="en-US" altLang="zh-CN" baseline="-25000" dirty="0"/>
              <a:t>1</a:t>
            </a:r>
            <a:r>
              <a:rPr lang="en-US" altLang="zh-CN" dirty="0"/>
              <a:t>.nextlist, </a:t>
            </a:r>
            <a:r>
              <a:rPr lang="en-US" altLang="zh-CN" dirty="0">
                <a:solidFill>
                  <a:srgbClr val="0000FF"/>
                </a:solidFill>
                <a:sym typeface="Symbol" panose="05050102010706020507" pitchFamily="18" charset="2"/>
              </a:rPr>
              <a:t>M</a:t>
            </a:r>
            <a:r>
              <a:rPr lang="en-US" altLang="zh-CN" baseline="-25000" dirty="0">
                <a:solidFill>
                  <a:srgbClr val="0000FF"/>
                </a:solidFill>
                <a:sym typeface="Symbol" panose="05050102010706020507" pitchFamily="18" charset="2"/>
              </a:rPr>
              <a:t>1</a:t>
            </a:r>
            <a:r>
              <a:rPr lang="en-US" altLang="zh-CN" dirty="0">
                <a:solidFill>
                  <a:srgbClr val="0000FF"/>
                </a:solidFill>
              </a:rPr>
              <a:t>.instr </a:t>
            </a:r>
            <a:r>
              <a:rPr lang="en-US" altLang="zh-CN" dirty="0"/>
              <a:t>);</a:t>
            </a:r>
            <a:endParaRPr lang="en-US" altLang="zh-CN" dirty="0"/>
          </a:p>
          <a:p>
            <a:pPr>
              <a:buFont typeface="Wingdings 2" panose="05020102010507070707" pitchFamily="18" charset="2"/>
              <a:buNone/>
            </a:pPr>
            <a:r>
              <a:rPr lang="en-US" altLang="zh-CN" dirty="0"/>
              <a:t>	    </a:t>
            </a:r>
            <a:r>
              <a:rPr lang="en-US" altLang="zh-CN" dirty="0" err="1"/>
              <a:t>S.nextlist</a:t>
            </a:r>
            <a:r>
              <a:rPr lang="en-US" altLang="zh-CN" dirty="0"/>
              <a:t> = </a:t>
            </a:r>
            <a:r>
              <a:rPr lang="en-US" altLang="zh-CN" dirty="0" err="1"/>
              <a:t>B.falselist</a:t>
            </a:r>
            <a:r>
              <a:rPr lang="en-US" altLang="zh-CN" dirty="0"/>
              <a:t>;</a:t>
            </a:r>
            <a:endParaRPr lang="en-US" altLang="zh-CN" dirty="0"/>
          </a:p>
          <a:p>
            <a:pPr>
              <a:buFont typeface="Wingdings 2" panose="05020102010507070707" pitchFamily="18" charset="2"/>
              <a:buNone/>
            </a:pPr>
            <a:r>
              <a:rPr lang="en-US" altLang="zh-CN" dirty="0"/>
              <a:t>	    gen( “</a:t>
            </a:r>
            <a:r>
              <a:rPr lang="en-US" altLang="zh-CN" dirty="0" err="1"/>
              <a:t>goto</a:t>
            </a:r>
            <a:r>
              <a:rPr lang="en-US" altLang="zh-CN" dirty="0"/>
              <a:t>” </a:t>
            </a:r>
            <a:r>
              <a:rPr lang="en-US" altLang="zh-CN" dirty="0">
                <a:solidFill>
                  <a:srgbClr val="0000FF"/>
                </a:solidFill>
                <a:sym typeface="Symbol" panose="05050102010706020507" pitchFamily="18" charset="2"/>
              </a:rPr>
              <a:t>M</a:t>
            </a:r>
            <a:r>
              <a:rPr lang="en-US" altLang="zh-CN" baseline="-25000" dirty="0">
                <a:solidFill>
                  <a:srgbClr val="0000FF"/>
                </a:solidFill>
                <a:sym typeface="Symbol" panose="05050102010706020507" pitchFamily="18" charset="2"/>
              </a:rPr>
              <a:t>1</a:t>
            </a:r>
            <a:r>
              <a:rPr lang="en-US" altLang="zh-CN" dirty="0">
                <a:solidFill>
                  <a:srgbClr val="0000FF"/>
                </a:solidFill>
              </a:rPr>
              <a:t>.instr</a:t>
            </a:r>
            <a:r>
              <a:rPr lang="en-US" altLang="zh-CN" dirty="0"/>
              <a:t> );</a:t>
            </a:r>
            <a:r>
              <a:rPr lang="en-US" altLang="zh-CN" dirty="0">
                <a:solidFill>
                  <a:srgbClr val="C00000"/>
                </a:solidFill>
              </a:rPr>
              <a:t>//</a:t>
            </a:r>
            <a:r>
              <a:rPr lang="zh-CN" altLang="en-US" dirty="0">
                <a:solidFill>
                  <a:srgbClr val="C00000"/>
                </a:solidFill>
              </a:rPr>
              <a:t>已知</a:t>
            </a:r>
            <a:endParaRPr lang="en-US" altLang="zh-CN" dirty="0">
              <a:solidFill>
                <a:srgbClr val="C00000"/>
              </a:solidFill>
            </a:endParaRPr>
          </a:p>
          <a:p>
            <a:pPr>
              <a:buFont typeface="Wingdings 2" panose="05020102010507070707" pitchFamily="18" charset="2"/>
              <a:buNone/>
            </a:pPr>
            <a:r>
              <a:rPr lang="en-US" altLang="zh-CN" dirty="0"/>
              <a:t>   }</a:t>
            </a:r>
            <a:endParaRPr lang="en-US" altLang="zh-CN" dirty="0"/>
          </a:p>
          <a:p>
            <a:pPr>
              <a:buNone/>
            </a:pPr>
            <a:r>
              <a:rPr lang="en-US" altLang="zh-CN" dirty="0">
                <a:solidFill>
                  <a:schemeClr val="folHlink"/>
                </a:solidFill>
              </a:rPr>
              <a:t>M</a:t>
            </a:r>
            <a:r>
              <a:rPr lang="en-US" altLang="zh-CN" dirty="0">
                <a:solidFill>
                  <a:schemeClr val="folHlink"/>
                </a:solidFill>
                <a:sym typeface="Symbol" panose="05050102010706020507" pitchFamily="18" charset="2"/>
              </a:rPr>
              <a:t>	 { </a:t>
            </a:r>
            <a:r>
              <a:rPr lang="en-US" altLang="zh-CN" dirty="0" err="1">
                <a:solidFill>
                  <a:schemeClr val="folHlink"/>
                </a:solidFill>
                <a:sym typeface="Symbol" panose="05050102010706020507" pitchFamily="18" charset="2"/>
              </a:rPr>
              <a:t>M.instr</a:t>
            </a:r>
            <a:r>
              <a:rPr lang="en-US" altLang="zh-CN" dirty="0">
                <a:solidFill>
                  <a:schemeClr val="folHlink"/>
                </a:solidFill>
                <a:sym typeface="Symbol" panose="05050102010706020507" pitchFamily="18" charset="2"/>
              </a:rPr>
              <a:t> = </a:t>
            </a:r>
            <a:r>
              <a:rPr lang="en-US" altLang="zh-CN" dirty="0" err="1">
                <a:solidFill>
                  <a:schemeClr val="folHlink"/>
                </a:solidFill>
                <a:sym typeface="Symbol" panose="05050102010706020507" pitchFamily="18" charset="2"/>
              </a:rPr>
              <a:t>nextinstr</a:t>
            </a:r>
            <a:r>
              <a:rPr lang="en-US" altLang="zh-CN" dirty="0">
                <a:solidFill>
                  <a:schemeClr val="folHlink"/>
                </a:solidFill>
                <a:sym typeface="Symbol" panose="05050102010706020507" pitchFamily="18" charset="2"/>
              </a:rPr>
              <a:t>}</a:t>
            </a:r>
            <a:endParaRPr lang="en-US" altLang="zh-CN" dirty="0">
              <a:solidFill>
                <a:schemeClr val="folHlink"/>
              </a:solidFill>
              <a:sym typeface="Symbol" panose="05050102010706020507" pitchFamily="18" charset="2"/>
            </a:endParaRPr>
          </a:p>
        </p:txBody>
      </p:sp>
      <p:sp>
        <p:nvSpPr>
          <p:cNvPr id="11981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循环语句的翻译方案</a:t>
            </a:r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lvl="1" indent="0">
              <a:lnSpc>
                <a:spcPct val="90000"/>
              </a:lnSpc>
              <a:buNone/>
            </a:pPr>
            <a:r>
              <a:rPr lang="en-US" altLang="zh-CN" dirty="0"/>
              <a:t>S </a:t>
            </a:r>
            <a:r>
              <a:rPr lang="en-US" altLang="zh-CN" dirty="0">
                <a:sym typeface="Symbol" panose="05050102010706020507" pitchFamily="18" charset="2"/>
              </a:rPr>
              <a:t> A {</a:t>
            </a:r>
            <a:r>
              <a:rPr lang="en-US" altLang="zh-CN" dirty="0" err="1">
                <a:sym typeface="Symbol" panose="05050102010706020507" pitchFamily="18" charset="2"/>
              </a:rPr>
              <a:t>S.nextlist</a:t>
            </a:r>
            <a:r>
              <a:rPr lang="en-US" altLang="zh-CN" dirty="0">
                <a:sym typeface="Symbol" panose="05050102010706020507" pitchFamily="18" charset="2"/>
              </a:rPr>
              <a:t> = {};}</a:t>
            </a:r>
            <a:endParaRPr lang="en-US" altLang="zh-CN" dirty="0">
              <a:sym typeface="Symbol" panose="05050102010706020507" pitchFamily="18" charset="2"/>
            </a:endParaRP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zh-CN" dirty="0">
                <a:sym typeface="Symbol" panose="05050102010706020507" pitchFamily="18" charset="2"/>
              </a:rPr>
              <a:t> </a:t>
            </a:r>
            <a:endParaRPr lang="en-US" altLang="zh-CN" dirty="0"/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zh-CN" dirty="0"/>
              <a:t>S </a:t>
            </a:r>
            <a:r>
              <a:rPr lang="en-US" altLang="zh-CN" dirty="0">
                <a:sym typeface="Symbol" panose="05050102010706020507" pitchFamily="18" charset="2"/>
              </a:rPr>
              <a:t> {L} {</a:t>
            </a:r>
            <a:r>
              <a:rPr lang="en-US" altLang="zh-CN" dirty="0" err="1">
                <a:sym typeface="Symbol" panose="05050102010706020507" pitchFamily="18" charset="2"/>
              </a:rPr>
              <a:t>S.nextlist</a:t>
            </a:r>
            <a:r>
              <a:rPr lang="en-US" altLang="zh-CN" dirty="0">
                <a:sym typeface="Symbol" panose="05050102010706020507" pitchFamily="18" charset="2"/>
              </a:rPr>
              <a:t> = </a:t>
            </a:r>
            <a:r>
              <a:rPr lang="en-US" altLang="zh-CN" dirty="0" err="1">
                <a:sym typeface="Symbol" panose="05050102010706020507" pitchFamily="18" charset="2"/>
              </a:rPr>
              <a:t>L.nextlist</a:t>
            </a:r>
            <a:r>
              <a:rPr lang="en-US" altLang="zh-CN" dirty="0">
                <a:sym typeface="Symbol" panose="05050102010706020507" pitchFamily="18" charset="2"/>
              </a:rPr>
              <a:t>}</a:t>
            </a:r>
            <a:endParaRPr lang="en-US" altLang="zh-CN" dirty="0">
              <a:sym typeface="Symbol" panose="05050102010706020507" pitchFamily="18" charset="2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en-US" altLang="zh-CN" dirty="0">
              <a:sym typeface="Symbol" panose="05050102010706020507" pitchFamily="18" charset="2"/>
            </a:endParaRP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zh-CN" dirty="0"/>
              <a:t>L </a:t>
            </a:r>
            <a:r>
              <a:rPr lang="en-US" altLang="zh-CN" dirty="0">
                <a:sym typeface="Symbol" panose="05050102010706020507" pitchFamily="18" charset="2"/>
              </a:rPr>
              <a:t> S {</a:t>
            </a:r>
            <a:r>
              <a:rPr lang="en-US" altLang="zh-CN" dirty="0" err="1">
                <a:sym typeface="Symbol" panose="05050102010706020507" pitchFamily="18" charset="2"/>
              </a:rPr>
              <a:t>L.nextlist</a:t>
            </a:r>
            <a:r>
              <a:rPr lang="en-US" altLang="zh-CN" dirty="0">
                <a:sym typeface="Symbol" panose="05050102010706020507" pitchFamily="18" charset="2"/>
              </a:rPr>
              <a:t> = </a:t>
            </a:r>
            <a:r>
              <a:rPr lang="en-US" altLang="zh-CN" dirty="0" err="1">
                <a:sym typeface="Symbol" panose="05050102010706020507" pitchFamily="18" charset="2"/>
              </a:rPr>
              <a:t>S.nextlist</a:t>
            </a:r>
            <a:r>
              <a:rPr lang="en-US" altLang="zh-CN" dirty="0">
                <a:sym typeface="Symbol" panose="05050102010706020507" pitchFamily="18" charset="2"/>
              </a:rPr>
              <a:t>}</a:t>
            </a:r>
            <a:endParaRPr lang="en-US" altLang="zh-CN" dirty="0">
              <a:sym typeface="Symbol" panose="05050102010706020507" pitchFamily="18" charset="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简单语句的翻译方案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>
          <a:xfrm>
            <a:off x="190005" y="4114799"/>
            <a:ext cx="11792198" cy="2442412"/>
          </a:xfrm>
        </p:spPr>
        <p:txBody>
          <a:bodyPr>
            <a:normAutofit/>
          </a:bodyPr>
          <a:lstStyle/>
          <a:p>
            <a:r>
              <a:rPr lang="zh-CN" altLang="en-US" dirty="0"/>
              <a:t>基于标号回填的其他控制流语句翻译</a:t>
            </a:r>
            <a:endParaRPr lang="en-US" altLang="zh-CN" dirty="0"/>
          </a:p>
          <a:p>
            <a:r>
              <a:rPr lang="zh-CN" altLang="en-US" dirty="0"/>
              <a:t>控制流语句翻译举例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本节提纲</a:t>
            </a:r>
            <a:endParaRPr lang="en-US" dirty="0"/>
          </a:p>
        </p:txBody>
      </p:sp>
      <p:grpSp>
        <p:nvGrpSpPr>
          <p:cNvPr id="6" name="Group 22"/>
          <p:cNvGrpSpPr/>
          <p:nvPr/>
        </p:nvGrpSpPr>
        <p:grpSpPr bwMode="auto">
          <a:xfrm>
            <a:off x="1281008" y="1356928"/>
            <a:ext cx="9121776" cy="2368551"/>
            <a:chOff x="0" y="940"/>
            <a:chExt cx="5746" cy="1492"/>
          </a:xfrm>
        </p:grpSpPr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855" y="1008"/>
              <a:ext cx="681" cy="5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rIns="1800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词  法</a:t>
              </a:r>
              <a:endParaRPr lang="zh-CN" altLang="en-US" sz="2400" b="1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分析器</a:t>
              </a:r>
              <a:endParaRPr lang="zh-CN" altLang="en-US" sz="2400" b="1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 flipV="1">
              <a:off x="1531" y="1162"/>
              <a:ext cx="59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9pPr>
            </a:lstStyle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 flipH="1" flipV="1">
              <a:off x="1537" y="1306"/>
              <a:ext cx="590" cy="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9pPr>
            </a:lstStyle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659" y="1255"/>
              <a:ext cx="18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9pPr>
            </a:lstStyle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 flipV="1">
              <a:off x="2795" y="1256"/>
              <a:ext cx="45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olid"/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9pPr>
            </a:lstStyle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1346" y="940"/>
              <a:ext cx="954" cy="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token</a:t>
              </a:r>
              <a:endParaRPr lang="zh-CN" altLang="en-US" sz="1800" b="1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0" y="1100"/>
              <a:ext cx="720" cy="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源程序</a:t>
              </a:r>
              <a:endParaRPr lang="zh-CN" altLang="en-US" sz="2400" b="1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2673" y="1055"/>
              <a:ext cx="677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10800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0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分析</a:t>
              </a:r>
              <a:endParaRPr lang="en-US" altLang="zh-CN" sz="2000" b="1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0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树</a:t>
              </a:r>
              <a:endParaRPr lang="zh-CN" altLang="en-US" sz="2000" b="1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4375" y="1007"/>
              <a:ext cx="827" cy="50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rIns="1800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中间代码生成</a:t>
              </a:r>
              <a:endParaRPr lang="zh-CN" altLang="en-US" sz="2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Rectangle 14"/>
            <p:cNvSpPr>
              <a:spLocks noChangeArrowheads="1"/>
            </p:cNvSpPr>
            <p:nvPr/>
          </p:nvSpPr>
          <p:spPr bwMode="auto">
            <a:xfrm>
              <a:off x="2124" y="989"/>
              <a:ext cx="676" cy="5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46800" rIns="1800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语法</a:t>
              </a:r>
              <a:endParaRPr lang="en-US" altLang="zh-CN" sz="2400" b="1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分析器</a:t>
              </a:r>
              <a:endParaRPr lang="zh-CN" altLang="en-US" sz="2400" b="1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Rectangle 15"/>
            <p:cNvSpPr>
              <a:spLocks noChangeArrowheads="1"/>
            </p:cNvSpPr>
            <p:nvPr/>
          </p:nvSpPr>
          <p:spPr bwMode="auto">
            <a:xfrm>
              <a:off x="5068" y="1004"/>
              <a:ext cx="678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10800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中间表示</a:t>
              </a:r>
              <a:endParaRPr lang="zh-CN" altLang="en-US" sz="2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>
              <a:off x="5238" y="1256"/>
              <a:ext cx="4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9pPr>
            </a:lstStyle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1872" y="1928"/>
              <a:ext cx="674" cy="5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46800" rIns="1800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符号表</a:t>
              </a:r>
              <a:endParaRPr lang="zh-CN" altLang="en-US" sz="2400" b="1" i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>
              <a:off x="1728" y="1496"/>
              <a:ext cx="144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lg" len="med"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9pPr>
            </a:lstStyle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 flipH="1">
              <a:off x="2325" y="1512"/>
              <a:ext cx="1091" cy="41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lg" len="med"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9pPr>
            </a:lstStyle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 flipH="1">
              <a:off x="2126" y="1493"/>
              <a:ext cx="399" cy="4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lg" len="med"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9pPr>
            </a:lstStyle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5" name="Rectangle 14"/>
          <p:cNvSpPr>
            <a:spLocks noChangeArrowheads="1"/>
          </p:cNvSpPr>
          <p:nvPr/>
        </p:nvSpPr>
        <p:spPr bwMode="auto">
          <a:xfrm>
            <a:off x="6446733" y="1447415"/>
            <a:ext cx="1073150" cy="8001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tIns="46800" rIns="18000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400" b="1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语义</a:t>
            </a:r>
            <a:endParaRPr lang="en-US" altLang="zh-CN" sz="2400" b="1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400" b="1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endParaRPr lang="zh-CN" altLang="en-US" sz="2400" b="1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Rectangle 12"/>
          <p:cNvSpPr>
            <a:spLocks noChangeArrowheads="1"/>
          </p:cNvSpPr>
          <p:nvPr/>
        </p:nvSpPr>
        <p:spPr bwMode="auto">
          <a:xfrm>
            <a:off x="7335733" y="1204529"/>
            <a:ext cx="1074738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0800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000" b="1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注释</a:t>
            </a:r>
            <a:endParaRPr lang="en-US" altLang="zh-CN" sz="2000" b="1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000" b="1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endParaRPr lang="en-US" altLang="zh-CN" sz="2000" b="1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000" b="1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树</a:t>
            </a:r>
            <a:endParaRPr lang="zh-CN" altLang="en-US" sz="2000" b="1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Line 8"/>
          <p:cNvSpPr>
            <a:spLocks noChangeShapeType="1"/>
          </p:cNvSpPr>
          <p:nvPr/>
        </p:nvSpPr>
        <p:spPr bwMode="auto">
          <a:xfrm flipV="1">
            <a:off x="7519884" y="1834379"/>
            <a:ext cx="720725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9pPr>
          </a:lstStyle>
          <a:p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Line 19"/>
          <p:cNvSpPr>
            <a:spLocks noChangeShapeType="1"/>
          </p:cNvSpPr>
          <p:nvPr/>
        </p:nvSpPr>
        <p:spPr bwMode="auto">
          <a:xfrm flipH="1">
            <a:off x="5322783" y="2323717"/>
            <a:ext cx="3252788" cy="61197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lg" len="med"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9pPr>
          </a:lstStyle>
          <a:p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任意多边形 12"/>
          <p:cNvSpPr/>
          <p:nvPr/>
        </p:nvSpPr>
        <p:spPr>
          <a:xfrm>
            <a:off x="5160818" y="963381"/>
            <a:ext cx="3657600" cy="463637"/>
          </a:xfrm>
          <a:custGeom>
            <a:avLst/>
            <a:gdLst>
              <a:gd name="connsiteX0" fmla="*/ 0 w 3657600"/>
              <a:gd name="connsiteY0" fmla="*/ 463637 h 463637"/>
              <a:gd name="connsiteX1" fmla="*/ 1239982 w 3657600"/>
              <a:gd name="connsiteY1" fmla="*/ 75710 h 463637"/>
              <a:gd name="connsiteX2" fmla="*/ 2604655 w 3657600"/>
              <a:gd name="connsiteY2" fmla="*/ 34146 h 463637"/>
              <a:gd name="connsiteX3" fmla="*/ 3657600 w 3657600"/>
              <a:gd name="connsiteY3" fmla="*/ 463637 h 463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7600" h="463637">
                <a:moveTo>
                  <a:pt x="0" y="463637"/>
                </a:moveTo>
                <a:cubicBezTo>
                  <a:pt x="402936" y="305464"/>
                  <a:pt x="805873" y="147292"/>
                  <a:pt x="1239982" y="75710"/>
                </a:cubicBezTo>
                <a:cubicBezTo>
                  <a:pt x="1674091" y="4128"/>
                  <a:pt x="2201719" y="-30508"/>
                  <a:pt x="2604655" y="34146"/>
                </a:cubicBezTo>
                <a:cubicBezTo>
                  <a:pt x="3007591" y="98800"/>
                  <a:pt x="3332595" y="281218"/>
                  <a:pt x="3657600" y="463637"/>
                </a:cubicBezTo>
              </a:path>
            </a:pathLst>
          </a:custGeom>
          <a:ln w="25400">
            <a:solidFill>
              <a:schemeClr val="tx1"/>
            </a:solidFill>
            <a:headEnd type="none"/>
            <a:tailEnd type="stealt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dirty="0"/>
              <a:t>L </a:t>
            </a:r>
            <a:r>
              <a:rPr lang="en-US" altLang="zh-CN" sz="2400" dirty="0">
                <a:sym typeface="Symbol" panose="05050102010706020507" pitchFamily="18" charset="2"/>
              </a:rPr>
              <a:t> L</a:t>
            </a:r>
            <a:r>
              <a:rPr lang="en-US" altLang="zh-CN" sz="2400" baseline="-25000" dirty="0"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sym typeface="Symbol" panose="05050102010706020507" pitchFamily="18" charset="2"/>
              </a:rPr>
              <a:t>;S</a:t>
            </a:r>
            <a:endParaRPr lang="en-US" altLang="zh-CN" sz="2400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zh-CN" altLang="en-US" sz="2000" dirty="0">
                <a:sym typeface="Symbol" panose="05050102010706020507" pitchFamily="18" charset="2"/>
              </a:rPr>
              <a:t>当分析完</a:t>
            </a:r>
            <a:r>
              <a:rPr lang="en-US" altLang="zh-CN" sz="2000" dirty="0">
                <a:sym typeface="Symbol" panose="05050102010706020507" pitchFamily="18" charset="2"/>
              </a:rPr>
              <a:t>L</a:t>
            </a:r>
            <a:r>
              <a:rPr lang="en-US" altLang="zh-CN" sz="2000" baseline="-25000" dirty="0">
                <a:sym typeface="Symbol" panose="05050102010706020507" pitchFamily="18" charset="2"/>
              </a:rPr>
              <a:t>1</a:t>
            </a:r>
            <a:r>
              <a:rPr lang="zh-CN" altLang="en-US" sz="2000" dirty="0">
                <a:sym typeface="Symbol" panose="05050102010706020507" pitchFamily="18" charset="2"/>
              </a:rPr>
              <a:t>时，由于不知道</a:t>
            </a:r>
            <a:r>
              <a:rPr lang="en-US" altLang="zh-CN" sz="2000" dirty="0">
                <a:sym typeface="Symbol" panose="05050102010706020507" pitchFamily="18" charset="2"/>
              </a:rPr>
              <a:t>S</a:t>
            </a:r>
            <a:r>
              <a:rPr lang="zh-CN" altLang="en-US" sz="2000" dirty="0">
                <a:sym typeface="Symbol" panose="05050102010706020507" pitchFamily="18" charset="2"/>
              </a:rPr>
              <a:t>是否会出现，因此需要引入</a:t>
            </a:r>
            <a:r>
              <a:rPr lang="en-US" altLang="zh-CN" sz="2000" dirty="0">
                <a:sym typeface="Symbol" panose="05050102010706020507" pitchFamily="18" charset="2"/>
              </a:rPr>
              <a:t>M</a:t>
            </a:r>
            <a:r>
              <a:rPr lang="zh-CN" altLang="en-US" sz="2000" dirty="0">
                <a:sym typeface="Symbol" panose="05050102010706020507" pitchFamily="18" charset="2"/>
              </a:rPr>
              <a:t>标记符，记录</a:t>
            </a:r>
            <a:r>
              <a:rPr lang="en-US" altLang="zh-CN" sz="2000" dirty="0">
                <a:sym typeface="Symbol" panose="05050102010706020507" pitchFamily="18" charset="2"/>
              </a:rPr>
              <a:t>S</a:t>
            </a:r>
            <a:r>
              <a:rPr lang="zh-CN" altLang="en-US" sz="2000" dirty="0">
                <a:sym typeface="Symbol" panose="05050102010706020507" pitchFamily="18" charset="2"/>
              </a:rPr>
              <a:t>的第一条指令；</a:t>
            </a:r>
            <a:endParaRPr lang="en-US" altLang="zh-CN" sz="2000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zh-CN" altLang="en-US" sz="2000" dirty="0">
                <a:sym typeface="Symbol" panose="05050102010706020507" pitchFamily="18" charset="2"/>
              </a:rPr>
              <a:t>当</a:t>
            </a:r>
            <a:r>
              <a:rPr lang="en-US" altLang="zh-CN" sz="2000" dirty="0">
                <a:sym typeface="Symbol" panose="05050102010706020507" pitchFamily="18" charset="2"/>
              </a:rPr>
              <a:t>S</a:t>
            </a:r>
            <a:r>
              <a:rPr lang="zh-CN" altLang="en-US" sz="2000" dirty="0">
                <a:sym typeface="Symbol" panose="05050102010706020507" pitchFamily="18" charset="2"/>
              </a:rPr>
              <a:t>分析完后，进行</a:t>
            </a:r>
            <a:r>
              <a:rPr lang="en-US" altLang="zh-CN" sz="2000" dirty="0">
                <a:sym typeface="Symbol" panose="05050102010706020507" pitchFamily="18" charset="2"/>
              </a:rPr>
              <a:t>L</a:t>
            </a:r>
            <a:r>
              <a:rPr lang="zh-CN" altLang="en-US" sz="2000" dirty="0">
                <a:sym typeface="Symbol" panose="05050102010706020507" pitchFamily="18" charset="2"/>
              </a:rPr>
              <a:t>的归约，此时，将</a:t>
            </a:r>
            <a:r>
              <a:rPr lang="en-US" altLang="zh-CN" sz="2000" dirty="0">
                <a:sym typeface="Symbol" panose="05050102010706020507" pitchFamily="18" charset="2"/>
              </a:rPr>
              <a:t>M</a:t>
            </a:r>
            <a:r>
              <a:rPr lang="zh-CN" altLang="en-US" sz="2000" dirty="0">
                <a:sym typeface="Symbol" panose="05050102010706020507" pitchFamily="18" charset="2"/>
              </a:rPr>
              <a:t>记录的指令标号回填</a:t>
            </a:r>
            <a:r>
              <a:rPr lang="en-US" altLang="zh-CN" sz="2000" dirty="0">
                <a:sym typeface="Symbol" panose="05050102010706020507" pitchFamily="18" charset="2"/>
              </a:rPr>
              <a:t>L</a:t>
            </a:r>
            <a:r>
              <a:rPr lang="en-US" altLang="zh-CN" sz="2000" baseline="-25000" dirty="0">
                <a:sym typeface="Symbol" panose="05050102010706020507" pitchFamily="18" charset="2"/>
              </a:rPr>
              <a:t>1</a:t>
            </a:r>
            <a:r>
              <a:rPr lang="en-US" altLang="zh-CN" sz="2000" dirty="0">
                <a:sym typeface="Symbol" panose="05050102010706020507" pitchFamily="18" charset="2"/>
              </a:rPr>
              <a:t>.nextlist, </a:t>
            </a:r>
            <a:r>
              <a:rPr lang="zh-CN" altLang="en-US" sz="2000" dirty="0">
                <a:sym typeface="Symbol" panose="05050102010706020507" pitchFamily="18" charset="2"/>
              </a:rPr>
              <a:t>并将</a:t>
            </a:r>
            <a:r>
              <a:rPr lang="en-US" altLang="zh-CN" sz="2000" dirty="0">
                <a:sym typeface="Symbol" panose="05050102010706020507" pitchFamily="18" charset="2"/>
              </a:rPr>
              <a:t>S</a:t>
            </a:r>
            <a:r>
              <a:rPr lang="zh-CN" altLang="en-US" sz="2000" dirty="0">
                <a:sym typeface="Symbol" panose="05050102010706020507" pitchFamily="18" charset="2"/>
              </a:rPr>
              <a:t>的</a:t>
            </a:r>
            <a:r>
              <a:rPr lang="en-US" altLang="zh-CN" sz="2000" dirty="0" err="1">
                <a:sym typeface="Symbol" panose="05050102010706020507" pitchFamily="18" charset="2"/>
              </a:rPr>
              <a:t>nextlist</a:t>
            </a:r>
            <a:r>
              <a:rPr lang="zh-CN" altLang="en-US" sz="2000" dirty="0">
                <a:sym typeface="Symbol" panose="05050102010706020507" pitchFamily="18" charset="2"/>
              </a:rPr>
              <a:t>赋给</a:t>
            </a:r>
            <a:r>
              <a:rPr lang="en-US" altLang="zh-CN" sz="2000" dirty="0">
                <a:sym typeface="Symbol" panose="05050102010706020507" pitchFamily="18" charset="2"/>
              </a:rPr>
              <a:t>L</a:t>
            </a:r>
            <a:r>
              <a:rPr lang="zh-CN" altLang="en-US" sz="2000" dirty="0">
                <a:sym typeface="Symbol" panose="05050102010706020507" pitchFamily="18" charset="2"/>
              </a:rPr>
              <a:t>的</a:t>
            </a:r>
            <a:r>
              <a:rPr lang="en-US" altLang="zh-CN" sz="2000" dirty="0" err="1">
                <a:sym typeface="Symbol" panose="05050102010706020507" pitchFamily="18" charset="2"/>
              </a:rPr>
              <a:t>nextlist</a:t>
            </a:r>
            <a:endParaRPr lang="en-US" altLang="zh-CN" sz="2400" dirty="0">
              <a:sym typeface="Symbol" panose="05050102010706020507" pitchFamily="18" charset="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语句列表的翻译方案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dirty="0"/>
              <a:t>L </a:t>
            </a:r>
            <a:r>
              <a:rPr lang="en-US" altLang="zh-CN" sz="2400" dirty="0">
                <a:sym typeface="Symbol" panose="05050102010706020507" pitchFamily="18" charset="2"/>
              </a:rPr>
              <a:t> L</a:t>
            </a:r>
            <a:r>
              <a:rPr lang="en-US" altLang="zh-CN" sz="2400" baseline="-25000" dirty="0"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sym typeface="Symbol" panose="05050102010706020507" pitchFamily="18" charset="2"/>
              </a:rPr>
              <a:t>;S</a:t>
            </a:r>
            <a:endParaRPr lang="en-US" altLang="zh-CN" sz="2400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zh-CN" altLang="en-US" sz="2000" dirty="0">
                <a:sym typeface="Symbol" panose="05050102010706020507" pitchFamily="18" charset="2"/>
              </a:rPr>
              <a:t>当分析完</a:t>
            </a:r>
            <a:r>
              <a:rPr lang="en-US" altLang="zh-CN" sz="2000" dirty="0">
                <a:sym typeface="Symbol" panose="05050102010706020507" pitchFamily="18" charset="2"/>
              </a:rPr>
              <a:t>L</a:t>
            </a:r>
            <a:r>
              <a:rPr lang="en-US" altLang="zh-CN" sz="2000" baseline="-25000" dirty="0">
                <a:sym typeface="Symbol" panose="05050102010706020507" pitchFamily="18" charset="2"/>
              </a:rPr>
              <a:t>1</a:t>
            </a:r>
            <a:r>
              <a:rPr lang="zh-CN" altLang="en-US" sz="2000" dirty="0">
                <a:sym typeface="Symbol" panose="05050102010706020507" pitchFamily="18" charset="2"/>
              </a:rPr>
              <a:t>时，由于不知道</a:t>
            </a:r>
            <a:r>
              <a:rPr lang="en-US" altLang="zh-CN" sz="2000" dirty="0">
                <a:sym typeface="Symbol" panose="05050102010706020507" pitchFamily="18" charset="2"/>
              </a:rPr>
              <a:t>S</a:t>
            </a:r>
            <a:r>
              <a:rPr lang="zh-CN" altLang="en-US" sz="2000" dirty="0">
                <a:sym typeface="Symbol" panose="05050102010706020507" pitchFamily="18" charset="2"/>
              </a:rPr>
              <a:t>是否会出现，因此需要引入</a:t>
            </a:r>
            <a:r>
              <a:rPr lang="en-US" altLang="zh-CN" sz="2000" dirty="0">
                <a:sym typeface="Symbol" panose="05050102010706020507" pitchFamily="18" charset="2"/>
              </a:rPr>
              <a:t>M</a:t>
            </a:r>
            <a:r>
              <a:rPr lang="zh-CN" altLang="en-US" sz="2000" dirty="0">
                <a:sym typeface="Symbol" panose="05050102010706020507" pitchFamily="18" charset="2"/>
              </a:rPr>
              <a:t>标记符，记录</a:t>
            </a:r>
            <a:r>
              <a:rPr lang="en-US" altLang="zh-CN" sz="2000" dirty="0">
                <a:sym typeface="Symbol" panose="05050102010706020507" pitchFamily="18" charset="2"/>
              </a:rPr>
              <a:t>S</a:t>
            </a:r>
            <a:r>
              <a:rPr lang="zh-CN" altLang="en-US" sz="2000" dirty="0">
                <a:sym typeface="Symbol" panose="05050102010706020507" pitchFamily="18" charset="2"/>
              </a:rPr>
              <a:t>的第一条指令；</a:t>
            </a:r>
            <a:endParaRPr lang="en-US" altLang="zh-CN" sz="2000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zh-CN" altLang="en-US" sz="2000" dirty="0">
                <a:sym typeface="Symbol" panose="05050102010706020507" pitchFamily="18" charset="2"/>
              </a:rPr>
              <a:t>当</a:t>
            </a:r>
            <a:r>
              <a:rPr lang="en-US" altLang="zh-CN" sz="2000" dirty="0">
                <a:sym typeface="Symbol" panose="05050102010706020507" pitchFamily="18" charset="2"/>
              </a:rPr>
              <a:t>S</a:t>
            </a:r>
            <a:r>
              <a:rPr lang="zh-CN" altLang="en-US" sz="2000" dirty="0">
                <a:sym typeface="Symbol" panose="05050102010706020507" pitchFamily="18" charset="2"/>
              </a:rPr>
              <a:t>分析完后，进行</a:t>
            </a:r>
            <a:r>
              <a:rPr lang="en-US" altLang="zh-CN" sz="2000" dirty="0">
                <a:sym typeface="Symbol" panose="05050102010706020507" pitchFamily="18" charset="2"/>
              </a:rPr>
              <a:t>L</a:t>
            </a:r>
            <a:r>
              <a:rPr lang="zh-CN" altLang="en-US" sz="2000" dirty="0">
                <a:sym typeface="Symbol" panose="05050102010706020507" pitchFamily="18" charset="2"/>
              </a:rPr>
              <a:t>的归约，此时，将</a:t>
            </a:r>
            <a:r>
              <a:rPr lang="en-US" altLang="zh-CN" sz="2000" dirty="0">
                <a:sym typeface="Symbol" panose="05050102010706020507" pitchFamily="18" charset="2"/>
              </a:rPr>
              <a:t>M</a:t>
            </a:r>
            <a:r>
              <a:rPr lang="zh-CN" altLang="en-US" sz="2000" dirty="0">
                <a:sym typeface="Symbol" panose="05050102010706020507" pitchFamily="18" charset="2"/>
              </a:rPr>
              <a:t>记录的指令标号回填</a:t>
            </a:r>
            <a:r>
              <a:rPr lang="en-US" altLang="zh-CN" sz="2000" dirty="0">
                <a:sym typeface="Symbol" panose="05050102010706020507" pitchFamily="18" charset="2"/>
              </a:rPr>
              <a:t>L</a:t>
            </a:r>
            <a:r>
              <a:rPr lang="en-US" altLang="zh-CN" sz="2000" baseline="-25000" dirty="0">
                <a:sym typeface="Symbol" panose="05050102010706020507" pitchFamily="18" charset="2"/>
              </a:rPr>
              <a:t>1</a:t>
            </a:r>
            <a:r>
              <a:rPr lang="en-US" altLang="zh-CN" sz="2000" dirty="0">
                <a:sym typeface="Symbol" panose="05050102010706020507" pitchFamily="18" charset="2"/>
              </a:rPr>
              <a:t>.nextlist, </a:t>
            </a:r>
            <a:r>
              <a:rPr lang="zh-CN" altLang="en-US" sz="2000" dirty="0">
                <a:sym typeface="Symbol" panose="05050102010706020507" pitchFamily="18" charset="2"/>
              </a:rPr>
              <a:t>并将</a:t>
            </a:r>
            <a:r>
              <a:rPr lang="en-US" altLang="zh-CN" sz="2000" dirty="0">
                <a:sym typeface="Symbol" panose="05050102010706020507" pitchFamily="18" charset="2"/>
              </a:rPr>
              <a:t>S</a:t>
            </a:r>
            <a:r>
              <a:rPr lang="zh-CN" altLang="en-US" sz="2000" dirty="0">
                <a:sym typeface="Symbol" panose="05050102010706020507" pitchFamily="18" charset="2"/>
              </a:rPr>
              <a:t>的</a:t>
            </a:r>
            <a:r>
              <a:rPr lang="en-US" altLang="zh-CN" sz="2000" dirty="0" err="1">
                <a:sym typeface="Symbol" panose="05050102010706020507" pitchFamily="18" charset="2"/>
              </a:rPr>
              <a:t>nextlist</a:t>
            </a:r>
            <a:r>
              <a:rPr lang="zh-CN" altLang="en-US" sz="2000" dirty="0">
                <a:sym typeface="Symbol" panose="05050102010706020507" pitchFamily="18" charset="2"/>
              </a:rPr>
              <a:t>赋给</a:t>
            </a:r>
            <a:r>
              <a:rPr lang="en-US" altLang="zh-CN" sz="2000" dirty="0">
                <a:sym typeface="Symbol" panose="05050102010706020507" pitchFamily="18" charset="2"/>
              </a:rPr>
              <a:t>L</a:t>
            </a:r>
            <a:r>
              <a:rPr lang="zh-CN" altLang="en-US" sz="2000" dirty="0">
                <a:sym typeface="Symbol" panose="05050102010706020507" pitchFamily="18" charset="2"/>
              </a:rPr>
              <a:t>的</a:t>
            </a:r>
            <a:r>
              <a:rPr lang="en-US" altLang="zh-CN" sz="2000" dirty="0" err="1">
                <a:sym typeface="Symbol" panose="05050102010706020507" pitchFamily="18" charset="2"/>
              </a:rPr>
              <a:t>nextlist</a:t>
            </a:r>
            <a:endParaRPr lang="en-US" altLang="zh-CN" sz="2400" dirty="0">
              <a:sym typeface="Symbol" panose="05050102010706020507" pitchFamily="18" charset="2"/>
            </a:endParaRPr>
          </a:p>
          <a:p>
            <a:pPr>
              <a:buFont typeface="Wingdings 2" panose="05020102010507070707" pitchFamily="18" charset="2"/>
              <a:buNone/>
            </a:pPr>
            <a:r>
              <a:rPr lang="en-US" altLang="zh-CN" sz="2400" dirty="0"/>
              <a:t>L </a:t>
            </a:r>
            <a:r>
              <a:rPr lang="en-US" altLang="zh-CN" sz="2400" dirty="0">
                <a:sym typeface="Symbol" panose="05050102010706020507" pitchFamily="18" charset="2"/>
              </a:rPr>
              <a:t> L</a:t>
            </a:r>
            <a:r>
              <a:rPr lang="en-US" altLang="zh-CN" sz="2400" baseline="-25000" dirty="0"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sym typeface="Symbol" panose="05050102010706020507" pitchFamily="18" charset="2"/>
              </a:rPr>
              <a:t>;</a:t>
            </a:r>
            <a:r>
              <a:rPr lang="en-US" altLang="zh-CN" sz="2400" dirty="0">
                <a:solidFill>
                  <a:srgbClr val="CC00FF"/>
                </a:solidFill>
                <a:sym typeface="Symbol" panose="05050102010706020507" pitchFamily="18" charset="2"/>
              </a:rPr>
              <a:t>M</a:t>
            </a:r>
            <a:r>
              <a:rPr lang="en-US" altLang="zh-CN" sz="2400" dirty="0">
                <a:sym typeface="Symbol" panose="05050102010706020507" pitchFamily="18" charset="2"/>
              </a:rPr>
              <a:t> S </a:t>
            </a:r>
            <a:r>
              <a:rPr lang="en-US" altLang="zh-CN" sz="2400" dirty="0"/>
              <a:t>{ </a:t>
            </a:r>
            <a:endParaRPr lang="en-US" altLang="zh-CN" sz="2400" dirty="0"/>
          </a:p>
          <a:p>
            <a:pPr>
              <a:buFont typeface="Wingdings 2" panose="05020102010507070707" pitchFamily="18" charset="2"/>
              <a:buNone/>
            </a:pPr>
            <a:r>
              <a:rPr lang="en-US" altLang="zh-CN" sz="2400" dirty="0"/>
              <a:t>	    </a:t>
            </a:r>
            <a:r>
              <a:rPr lang="en-US" altLang="zh-CN" sz="2400" dirty="0" err="1"/>
              <a:t>backpatch</a:t>
            </a:r>
            <a:r>
              <a:rPr lang="en-US" altLang="zh-CN" sz="2400" dirty="0"/>
              <a:t>( L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.nextlist, </a:t>
            </a:r>
            <a:r>
              <a:rPr lang="en-US" altLang="zh-CN" sz="2400" dirty="0" err="1">
                <a:solidFill>
                  <a:srgbClr val="0000FF"/>
                </a:solidFill>
                <a:sym typeface="Symbol" panose="05050102010706020507" pitchFamily="18" charset="2"/>
              </a:rPr>
              <a:t>M</a:t>
            </a:r>
            <a:r>
              <a:rPr lang="en-US" altLang="zh-CN" sz="2400" dirty="0" err="1">
                <a:solidFill>
                  <a:srgbClr val="0000FF"/>
                </a:solidFill>
              </a:rPr>
              <a:t>.instr</a:t>
            </a:r>
            <a:r>
              <a:rPr lang="en-US" altLang="zh-CN" sz="2400" dirty="0">
                <a:solidFill>
                  <a:srgbClr val="0000FF"/>
                </a:solidFill>
              </a:rPr>
              <a:t> </a:t>
            </a:r>
            <a:r>
              <a:rPr lang="en-US" altLang="zh-CN" sz="2400" dirty="0"/>
              <a:t>);</a:t>
            </a:r>
            <a:endParaRPr lang="en-US" altLang="zh-CN" sz="2400" dirty="0"/>
          </a:p>
          <a:p>
            <a:pPr>
              <a:buFont typeface="Wingdings 2" panose="05020102010507070707" pitchFamily="18" charset="2"/>
              <a:buNone/>
            </a:pPr>
            <a:r>
              <a:rPr lang="en-US" altLang="zh-CN" sz="2400" dirty="0"/>
              <a:t>	    </a:t>
            </a:r>
            <a:r>
              <a:rPr lang="en-US" altLang="zh-CN" sz="2400" dirty="0" err="1"/>
              <a:t>L.nextlist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S.nextlist</a:t>
            </a:r>
            <a:r>
              <a:rPr lang="en-US" altLang="zh-CN" sz="2400" dirty="0"/>
              <a:t>;</a:t>
            </a:r>
            <a:endParaRPr lang="en-US" altLang="zh-CN" sz="2400" dirty="0"/>
          </a:p>
          <a:p>
            <a:pPr>
              <a:buFont typeface="Wingdings 2" panose="05020102010507070707" pitchFamily="18" charset="2"/>
              <a:buNone/>
            </a:pPr>
            <a:r>
              <a:rPr lang="en-US" altLang="zh-CN" sz="2400" dirty="0"/>
              <a:t>}</a:t>
            </a:r>
            <a:endParaRPr lang="en-US" altLang="zh-CN" sz="2400" dirty="0"/>
          </a:p>
          <a:p>
            <a:pPr>
              <a:buNone/>
            </a:pPr>
            <a:r>
              <a:rPr lang="en-US" altLang="zh-CN" sz="2400" dirty="0">
                <a:solidFill>
                  <a:schemeClr val="folHlink"/>
                </a:solidFill>
              </a:rPr>
              <a:t>M</a:t>
            </a:r>
            <a:r>
              <a:rPr lang="en-US" altLang="zh-CN" sz="2400" dirty="0">
                <a:solidFill>
                  <a:schemeClr val="folHlink"/>
                </a:solidFill>
                <a:sym typeface="Symbol" panose="05050102010706020507" pitchFamily="18" charset="2"/>
              </a:rPr>
              <a:t>	 { </a:t>
            </a:r>
            <a:r>
              <a:rPr lang="en-US" altLang="zh-CN" sz="2400" dirty="0" err="1">
                <a:solidFill>
                  <a:schemeClr val="folHlink"/>
                </a:solidFill>
                <a:sym typeface="Symbol" panose="05050102010706020507" pitchFamily="18" charset="2"/>
              </a:rPr>
              <a:t>M.instr</a:t>
            </a:r>
            <a:r>
              <a:rPr lang="en-US" altLang="zh-CN" sz="2400" dirty="0">
                <a:solidFill>
                  <a:schemeClr val="folHlink"/>
                </a:solidFill>
                <a:sym typeface="Symbol" panose="05050102010706020507" pitchFamily="18" charset="2"/>
              </a:rPr>
              <a:t> = </a:t>
            </a:r>
            <a:r>
              <a:rPr lang="en-US" altLang="zh-CN" sz="2400" dirty="0" err="1">
                <a:solidFill>
                  <a:schemeClr val="folHlink"/>
                </a:solidFill>
                <a:sym typeface="Symbol" panose="05050102010706020507" pitchFamily="18" charset="2"/>
              </a:rPr>
              <a:t>nextinstr</a:t>
            </a:r>
            <a:r>
              <a:rPr lang="en-US" altLang="zh-CN" sz="2400" dirty="0">
                <a:solidFill>
                  <a:schemeClr val="folHlink"/>
                </a:solidFill>
                <a:sym typeface="Symbol" panose="05050102010706020507" pitchFamily="18" charset="2"/>
              </a:rPr>
              <a:t>}</a:t>
            </a:r>
            <a:endParaRPr lang="en-US" altLang="zh-CN" sz="24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语句列表的翻译方案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>
          <a:xfrm>
            <a:off x="190005" y="4114799"/>
            <a:ext cx="11792198" cy="2442412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基于标号回填的其他控制流语句翻译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dirty="0"/>
              <a:t>控制流语句翻译举例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本节提纲</a:t>
            </a:r>
            <a:endParaRPr lang="en-US" dirty="0"/>
          </a:p>
        </p:txBody>
      </p:sp>
      <p:grpSp>
        <p:nvGrpSpPr>
          <p:cNvPr id="6" name="Group 22"/>
          <p:cNvGrpSpPr/>
          <p:nvPr/>
        </p:nvGrpSpPr>
        <p:grpSpPr bwMode="auto">
          <a:xfrm>
            <a:off x="1281008" y="1356928"/>
            <a:ext cx="9121776" cy="2368551"/>
            <a:chOff x="0" y="940"/>
            <a:chExt cx="5746" cy="1492"/>
          </a:xfrm>
        </p:grpSpPr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855" y="1008"/>
              <a:ext cx="681" cy="5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rIns="1800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词  法</a:t>
              </a:r>
              <a:endParaRPr lang="zh-CN" altLang="en-US" sz="2400" b="1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分析器</a:t>
              </a:r>
              <a:endParaRPr lang="zh-CN" altLang="en-US" sz="2400" b="1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 flipV="1">
              <a:off x="1531" y="1162"/>
              <a:ext cx="59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9pPr>
            </a:lstStyle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 flipH="1" flipV="1">
              <a:off x="1537" y="1306"/>
              <a:ext cx="590" cy="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9pPr>
            </a:lstStyle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659" y="1255"/>
              <a:ext cx="18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9pPr>
            </a:lstStyle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 flipV="1">
              <a:off x="2795" y="1256"/>
              <a:ext cx="45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olid"/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9pPr>
            </a:lstStyle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1346" y="940"/>
              <a:ext cx="954" cy="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token</a:t>
              </a:r>
              <a:endParaRPr lang="zh-CN" altLang="en-US" sz="1800" b="1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0" y="1100"/>
              <a:ext cx="720" cy="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源程序</a:t>
              </a:r>
              <a:endParaRPr lang="zh-CN" altLang="en-US" sz="2400" b="1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2673" y="1055"/>
              <a:ext cx="677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10800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0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分析</a:t>
              </a:r>
              <a:endParaRPr lang="en-US" altLang="zh-CN" sz="2000" b="1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0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树</a:t>
              </a:r>
              <a:endParaRPr lang="zh-CN" altLang="en-US" sz="2000" b="1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4375" y="1007"/>
              <a:ext cx="827" cy="50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rIns="1800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中间代码生成</a:t>
              </a:r>
              <a:endParaRPr lang="zh-CN" altLang="en-US" sz="2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Rectangle 14"/>
            <p:cNvSpPr>
              <a:spLocks noChangeArrowheads="1"/>
            </p:cNvSpPr>
            <p:nvPr/>
          </p:nvSpPr>
          <p:spPr bwMode="auto">
            <a:xfrm>
              <a:off x="2124" y="989"/>
              <a:ext cx="676" cy="5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46800" rIns="1800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语法</a:t>
              </a:r>
              <a:endParaRPr lang="en-US" altLang="zh-CN" sz="2400" b="1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分析器</a:t>
              </a:r>
              <a:endParaRPr lang="zh-CN" altLang="en-US" sz="2400" b="1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Rectangle 15"/>
            <p:cNvSpPr>
              <a:spLocks noChangeArrowheads="1"/>
            </p:cNvSpPr>
            <p:nvPr/>
          </p:nvSpPr>
          <p:spPr bwMode="auto">
            <a:xfrm>
              <a:off x="5068" y="1004"/>
              <a:ext cx="678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10800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中间表示</a:t>
              </a:r>
              <a:endParaRPr lang="zh-CN" altLang="en-US" sz="2400" b="1" i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>
              <a:off x="5238" y="1256"/>
              <a:ext cx="4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9pPr>
            </a:lstStyle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1872" y="1928"/>
              <a:ext cx="674" cy="5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46800" rIns="1800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符号表</a:t>
              </a:r>
              <a:endParaRPr lang="zh-CN" altLang="en-US" sz="2400" b="1" i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>
              <a:off x="1728" y="1496"/>
              <a:ext cx="144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lg" len="med"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9pPr>
            </a:lstStyle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 flipH="1">
              <a:off x="2325" y="1512"/>
              <a:ext cx="1091" cy="41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lg" len="med"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9pPr>
            </a:lstStyle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 flipH="1">
              <a:off x="2126" y="1493"/>
              <a:ext cx="399" cy="4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lg" len="med"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409020205090404" pitchFamily="49" charset="0"/>
                  <a:ea typeface="宋体" pitchFamily="2" charset="-122"/>
                  <a:cs typeface="+mn-cs"/>
                </a:defRPr>
              </a:lvl9pPr>
            </a:lstStyle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5" name="Rectangle 14"/>
          <p:cNvSpPr>
            <a:spLocks noChangeArrowheads="1"/>
          </p:cNvSpPr>
          <p:nvPr/>
        </p:nvSpPr>
        <p:spPr bwMode="auto">
          <a:xfrm>
            <a:off x="6446733" y="1447415"/>
            <a:ext cx="1073150" cy="8001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tIns="46800" rIns="18000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400" b="1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语义</a:t>
            </a:r>
            <a:endParaRPr lang="en-US" altLang="zh-CN" sz="2400" b="1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400" b="1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endParaRPr lang="zh-CN" altLang="en-US" sz="2400" b="1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Rectangle 12"/>
          <p:cNvSpPr>
            <a:spLocks noChangeArrowheads="1"/>
          </p:cNvSpPr>
          <p:nvPr/>
        </p:nvSpPr>
        <p:spPr bwMode="auto">
          <a:xfrm>
            <a:off x="7335733" y="1204529"/>
            <a:ext cx="1074738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0800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000" b="1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注释</a:t>
            </a:r>
            <a:endParaRPr lang="en-US" altLang="zh-CN" sz="2000" b="1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000" b="1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endParaRPr lang="en-US" altLang="zh-CN" sz="2000" b="1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000" b="1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树</a:t>
            </a:r>
            <a:endParaRPr lang="zh-CN" altLang="en-US" sz="2000" b="1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Line 8"/>
          <p:cNvSpPr>
            <a:spLocks noChangeShapeType="1"/>
          </p:cNvSpPr>
          <p:nvPr/>
        </p:nvSpPr>
        <p:spPr bwMode="auto">
          <a:xfrm flipV="1">
            <a:off x="7519884" y="1834379"/>
            <a:ext cx="720725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9pPr>
          </a:lstStyle>
          <a:p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Line 19"/>
          <p:cNvSpPr>
            <a:spLocks noChangeShapeType="1"/>
          </p:cNvSpPr>
          <p:nvPr/>
        </p:nvSpPr>
        <p:spPr bwMode="auto">
          <a:xfrm flipH="1">
            <a:off x="5322783" y="2323717"/>
            <a:ext cx="3252788" cy="61197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lg" len="med"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409020205090404" pitchFamily="49" charset="0"/>
                <a:ea typeface="宋体" pitchFamily="2" charset="-122"/>
                <a:cs typeface="+mn-cs"/>
              </a:defRPr>
            </a:lvl9pPr>
          </a:lstStyle>
          <a:p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任意多边形 12"/>
          <p:cNvSpPr/>
          <p:nvPr/>
        </p:nvSpPr>
        <p:spPr>
          <a:xfrm>
            <a:off x="5160818" y="963381"/>
            <a:ext cx="3657600" cy="463637"/>
          </a:xfrm>
          <a:custGeom>
            <a:avLst/>
            <a:gdLst>
              <a:gd name="connsiteX0" fmla="*/ 0 w 3657600"/>
              <a:gd name="connsiteY0" fmla="*/ 463637 h 463637"/>
              <a:gd name="connsiteX1" fmla="*/ 1239982 w 3657600"/>
              <a:gd name="connsiteY1" fmla="*/ 75710 h 463637"/>
              <a:gd name="connsiteX2" fmla="*/ 2604655 w 3657600"/>
              <a:gd name="connsiteY2" fmla="*/ 34146 h 463637"/>
              <a:gd name="connsiteX3" fmla="*/ 3657600 w 3657600"/>
              <a:gd name="connsiteY3" fmla="*/ 463637 h 463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7600" h="463637">
                <a:moveTo>
                  <a:pt x="0" y="463637"/>
                </a:moveTo>
                <a:cubicBezTo>
                  <a:pt x="402936" y="305464"/>
                  <a:pt x="805873" y="147292"/>
                  <a:pt x="1239982" y="75710"/>
                </a:cubicBezTo>
                <a:cubicBezTo>
                  <a:pt x="1674091" y="4128"/>
                  <a:pt x="2201719" y="-30508"/>
                  <a:pt x="2604655" y="34146"/>
                </a:cubicBezTo>
                <a:cubicBezTo>
                  <a:pt x="3007591" y="98800"/>
                  <a:pt x="3332595" y="281218"/>
                  <a:pt x="3657600" y="463637"/>
                </a:cubicBezTo>
              </a:path>
            </a:pathLst>
          </a:custGeom>
          <a:ln w="25400">
            <a:solidFill>
              <a:schemeClr val="tx1"/>
            </a:solidFill>
            <a:headEnd type="none"/>
            <a:tailEnd type="stealt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5" name="Rectangle 3"/>
          <p:cNvSpPr>
            <a:spLocks noGrp="1" noRot="1" noChangeArrowheads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 2" panose="05020102010507070707" pitchFamily="18" charset="2"/>
              <a:buNone/>
            </a:pPr>
            <a:r>
              <a:rPr lang="zh-CN" altLang="en-US" dirty="0"/>
              <a:t>翻译以下语句序列：</a:t>
            </a:r>
            <a:endParaRPr lang="zh-CN" altLang="en-US" dirty="0"/>
          </a:p>
          <a:p>
            <a:pPr>
              <a:buFont typeface="Wingdings 2" panose="05020102010507070707" pitchFamily="18" charset="2"/>
              <a:buNone/>
            </a:pPr>
            <a:endParaRPr lang="zh-CN" altLang="en-US" dirty="0"/>
          </a:p>
          <a:p>
            <a:pPr>
              <a:buFont typeface="Wingdings 2" panose="05020102010507070707" pitchFamily="18" charset="2"/>
              <a:buNone/>
            </a:pPr>
            <a:r>
              <a:rPr lang="en-US" altLang="zh-CN" dirty="0"/>
              <a:t>if ( a&lt;b or c&lt;d and e&lt;f )  then</a:t>
            </a:r>
            <a:endParaRPr lang="en-US" altLang="zh-CN" dirty="0"/>
          </a:p>
          <a:p>
            <a:pPr>
              <a:buFont typeface="Wingdings 2" panose="05020102010507070707" pitchFamily="18" charset="2"/>
              <a:buNone/>
            </a:pPr>
            <a:r>
              <a:rPr lang="en-US" altLang="zh-CN" dirty="0"/>
              <a:t>	while ( a&gt;c ) do c := c +1</a:t>
            </a:r>
            <a:endParaRPr lang="en-US" altLang="zh-CN" dirty="0"/>
          </a:p>
          <a:p>
            <a:pPr>
              <a:buFont typeface="Wingdings 2" panose="05020102010507070707" pitchFamily="18" charset="2"/>
              <a:buNone/>
            </a:pPr>
            <a:r>
              <a:rPr lang="en-US" altLang="zh-CN" dirty="0"/>
              <a:t>else d := d + 1;</a:t>
            </a:r>
            <a:endParaRPr lang="en-US" altLang="zh-CN" dirty="0"/>
          </a:p>
          <a:p>
            <a:pPr>
              <a:buFont typeface="Wingdings 2" panose="05020102010507070707" pitchFamily="18" charset="2"/>
              <a:buNone/>
            </a:pPr>
            <a:r>
              <a:rPr lang="en-US" altLang="zh-CN" dirty="0"/>
              <a:t>e := e + d;   </a:t>
            </a:r>
            <a:endParaRPr lang="en-US" altLang="zh-CN" dirty="0"/>
          </a:p>
        </p:txBody>
      </p:sp>
      <p:sp>
        <p:nvSpPr>
          <p:cNvPr id="13107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控制流语句的翻译</a:t>
            </a:r>
            <a:r>
              <a:rPr lang="en-US" altLang="zh-CN" dirty="0"/>
              <a:t>-</a:t>
            </a:r>
            <a:r>
              <a:rPr lang="zh-CN" altLang="en-US" dirty="0"/>
              <a:t>例</a:t>
            </a:r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分析树</a:t>
            </a:r>
            <a:endParaRPr lang="en-US" dirty="0"/>
          </a:p>
        </p:txBody>
      </p:sp>
      <p:sp>
        <p:nvSpPr>
          <p:cNvPr id="13209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控制流语句的翻译</a:t>
            </a:r>
            <a:r>
              <a:rPr lang="en-US" altLang="zh-CN" dirty="0"/>
              <a:t>-</a:t>
            </a:r>
            <a:r>
              <a:rPr lang="zh-CN" altLang="en-US" dirty="0"/>
              <a:t>例</a:t>
            </a:r>
            <a:endParaRPr lang="zh-CN" altLang="en-US" dirty="0"/>
          </a:p>
        </p:txBody>
      </p:sp>
      <p:sp>
        <p:nvSpPr>
          <p:cNvPr id="132100" name="Text Box 4"/>
          <p:cNvSpPr txBox="1">
            <a:spLocks noChangeArrowheads="1"/>
          </p:cNvSpPr>
          <p:nvPr/>
        </p:nvSpPr>
        <p:spPr bwMode="auto">
          <a:xfrm>
            <a:off x="5259513" y="1726909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/>
              <a:t>L</a:t>
            </a:r>
            <a:r>
              <a:rPr lang="en-US" altLang="zh-CN" sz="2400" baseline="-25000" dirty="0"/>
              <a:t>2</a:t>
            </a:r>
            <a:endParaRPr lang="en-US" altLang="zh-CN" sz="2400" baseline="-25000" dirty="0"/>
          </a:p>
        </p:txBody>
      </p:sp>
      <p:sp>
        <p:nvSpPr>
          <p:cNvPr id="132101" name="Text Box 5"/>
          <p:cNvSpPr txBox="1">
            <a:spLocks noChangeArrowheads="1"/>
          </p:cNvSpPr>
          <p:nvPr/>
        </p:nvSpPr>
        <p:spPr bwMode="auto">
          <a:xfrm>
            <a:off x="3477805" y="2565109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L</a:t>
            </a:r>
            <a:r>
              <a:rPr lang="en-US" altLang="zh-CN" sz="2400" baseline="-25000"/>
              <a:t>1</a:t>
            </a:r>
            <a:endParaRPr lang="en-US" altLang="zh-CN" sz="2400" baseline="-25000"/>
          </a:p>
        </p:txBody>
      </p:sp>
      <p:sp>
        <p:nvSpPr>
          <p:cNvPr id="132102" name="Text Box 6"/>
          <p:cNvSpPr txBox="1">
            <a:spLocks noChangeArrowheads="1"/>
          </p:cNvSpPr>
          <p:nvPr/>
        </p:nvSpPr>
        <p:spPr bwMode="auto">
          <a:xfrm>
            <a:off x="7164513" y="2565109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S</a:t>
            </a:r>
            <a:r>
              <a:rPr lang="en-US" altLang="zh-CN" sz="2400" baseline="-25000"/>
              <a:t>5</a:t>
            </a:r>
            <a:endParaRPr lang="en-US" altLang="zh-CN" sz="2400" baseline="-25000"/>
          </a:p>
        </p:txBody>
      </p:sp>
      <p:sp>
        <p:nvSpPr>
          <p:cNvPr id="132103" name="Text Box 7"/>
          <p:cNvSpPr txBox="1">
            <a:spLocks noChangeArrowheads="1"/>
          </p:cNvSpPr>
          <p:nvPr/>
        </p:nvSpPr>
        <p:spPr bwMode="auto">
          <a:xfrm>
            <a:off x="5335713" y="2565109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;</a:t>
            </a:r>
            <a:endParaRPr lang="en-US" altLang="zh-CN" sz="2400"/>
          </a:p>
        </p:txBody>
      </p:sp>
      <p:sp>
        <p:nvSpPr>
          <p:cNvPr id="132104" name="Text Box 8"/>
          <p:cNvSpPr txBox="1">
            <a:spLocks noChangeArrowheads="1"/>
          </p:cNvSpPr>
          <p:nvPr/>
        </p:nvSpPr>
        <p:spPr bwMode="auto">
          <a:xfrm>
            <a:off x="3477805" y="3327109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S</a:t>
            </a:r>
            <a:r>
              <a:rPr lang="en-US" altLang="zh-CN" sz="2400" baseline="-25000"/>
              <a:t>4</a:t>
            </a:r>
            <a:endParaRPr lang="en-US" altLang="zh-CN" sz="2400" baseline="-25000"/>
          </a:p>
        </p:txBody>
      </p:sp>
      <p:sp>
        <p:nvSpPr>
          <p:cNvPr id="132105" name="Text Box 9"/>
          <p:cNvSpPr txBox="1">
            <a:spLocks noChangeArrowheads="1"/>
          </p:cNvSpPr>
          <p:nvPr/>
        </p:nvSpPr>
        <p:spPr bwMode="auto">
          <a:xfrm>
            <a:off x="1725205" y="4236588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if</a:t>
            </a:r>
            <a:endParaRPr lang="en-US" altLang="zh-CN" sz="2400"/>
          </a:p>
        </p:txBody>
      </p:sp>
      <p:sp>
        <p:nvSpPr>
          <p:cNvPr id="132106" name="Text Box 10"/>
          <p:cNvSpPr txBox="1">
            <a:spLocks noChangeArrowheads="1"/>
          </p:cNvSpPr>
          <p:nvPr/>
        </p:nvSpPr>
        <p:spPr bwMode="auto">
          <a:xfrm>
            <a:off x="2422608" y="4236589"/>
            <a:ext cx="685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/>
              <a:t>B</a:t>
            </a:r>
            <a:r>
              <a:rPr lang="en-US" altLang="zh-CN" sz="2400" baseline="-25000" dirty="0"/>
              <a:t>1</a:t>
            </a:r>
            <a:endParaRPr lang="en-US" altLang="zh-CN" sz="2400" baseline="-25000" dirty="0"/>
          </a:p>
        </p:txBody>
      </p:sp>
      <p:sp>
        <p:nvSpPr>
          <p:cNvPr id="132107" name="Text Box 11"/>
          <p:cNvSpPr txBox="1">
            <a:spLocks noChangeArrowheads="1"/>
          </p:cNvSpPr>
          <p:nvPr/>
        </p:nvSpPr>
        <p:spPr bwMode="auto">
          <a:xfrm>
            <a:off x="3120011" y="4236588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then</a:t>
            </a:r>
            <a:endParaRPr lang="en-US" altLang="zh-CN" sz="2400"/>
          </a:p>
        </p:txBody>
      </p:sp>
      <p:sp>
        <p:nvSpPr>
          <p:cNvPr id="132108" name="Text Box 12"/>
          <p:cNvSpPr txBox="1">
            <a:spLocks noChangeArrowheads="1"/>
          </p:cNvSpPr>
          <p:nvPr/>
        </p:nvSpPr>
        <p:spPr bwMode="auto">
          <a:xfrm>
            <a:off x="4443403" y="4236588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/>
              <a:t>S</a:t>
            </a:r>
            <a:r>
              <a:rPr lang="en-US" altLang="zh-CN" sz="2400" baseline="-25000" dirty="0"/>
              <a:t>2</a:t>
            </a:r>
            <a:endParaRPr lang="en-US" altLang="zh-CN" sz="2400" baseline="-25000" dirty="0"/>
          </a:p>
        </p:txBody>
      </p:sp>
      <p:sp>
        <p:nvSpPr>
          <p:cNvPr id="132109" name="Text Box 13"/>
          <p:cNvSpPr txBox="1">
            <a:spLocks noChangeArrowheads="1"/>
          </p:cNvSpPr>
          <p:nvPr/>
        </p:nvSpPr>
        <p:spPr bwMode="auto">
          <a:xfrm>
            <a:off x="5503787" y="4236588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/>
              <a:t>else</a:t>
            </a:r>
            <a:endParaRPr lang="en-US" altLang="zh-CN" sz="2400" dirty="0"/>
          </a:p>
        </p:txBody>
      </p:sp>
      <p:sp>
        <p:nvSpPr>
          <p:cNvPr id="132110" name="Text Box 14"/>
          <p:cNvSpPr txBox="1">
            <a:spLocks noChangeArrowheads="1"/>
          </p:cNvSpPr>
          <p:nvPr/>
        </p:nvSpPr>
        <p:spPr bwMode="auto">
          <a:xfrm>
            <a:off x="6827176" y="4236588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S</a:t>
            </a:r>
            <a:r>
              <a:rPr lang="en-US" altLang="zh-CN" sz="2400" baseline="-25000"/>
              <a:t>3</a:t>
            </a:r>
            <a:endParaRPr lang="en-US" altLang="zh-CN" sz="2400" baseline="-25000"/>
          </a:p>
        </p:txBody>
      </p:sp>
      <p:sp>
        <p:nvSpPr>
          <p:cNvPr id="132111" name="Text Box 15"/>
          <p:cNvSpPr txBox="1">
            <a:spLocks noChangeArrowheads="1"/>
          </p:cNvSpPr>
          <p:nvPr/>
        </p:nvSpPr>
        <p:spPr bwMode="auto">
          <a:xfrm>
            <a:off x="2843079" y="52554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/>
              <a:t>while</a:t>
            </a:r>
            <a:endParaRPr lang="en-US" altLang="zh-CN" sz="2400" dirty="0"/>
          </a:p>
        </p:txBody>
      </p:sp>
      <p:sp>
        <p:nvSpPr>
          <p:cNvPr id="132112" name="Text Box 16"/>
          <p:cNvSpPr txBox="1">
            <a:spLocks noChangeArrowheads="1"/>
          </p:cNvSpPr>
          <p:nvPr/>
        </p:nvSpPr>
        <p:spPr bwMode="auto">
          <a:xfrm>
            <a:off x="4179557" y="5255401"/>
            <a:ext cx="685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/>
              <a:t>B</a:t>
            </a:r>
            <a:r>
              <a:rPr lang="en-US" altLang="zh-CN" sz="2400" baseline="-25000" dirty="0"/>
              <a:t>2</a:t>
            </a:r>
            <a:endParaRPr lang="en-US" altLang="zh-CN" sz="2400" baseline="-25000" dirty="0"/>
          </a:p>
        </p:txBody>
      </p:sp>
      <p:sp>
        <p:nvSpPr>
          <p:cNvPr id="132113" name="Text Box 17"/>
          <p:cNvSpPr txBox="1">
            <a:spLocks noChangeArrowheads="1"/>
          </p:cNvSpPr>
          <p:nvPr/>
        </p:nvSpPr>
        <p:spPr bwMode="auto">
          <a:xfrm>
            <a:off x="4807303" y="52554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do</a:t>
            </a:r>
            <a:endParaRPr lang="en-US" altLang="zh-CN" sz="2400"/>
          </a:p>
        </p:txBody>
      </p:sp>
      <p:sp>
        <p:nvSpPr>
          <p:cNvPr id="132114" name="Text Box 18"/>
          <p:cNvSpPr txBox="1">
            <a:spLocks noChangeArrowheads="1"/>
          </p:cNvSpPr>
          <p:nvPr/>
        </p:nvSpPr>
        <p:spPr bwMode="auto">
          <a:xfrm>
            <a:off x="5933324" y="5255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S</a:t>
            </a:r>
            <a:r>
              <a:rPr lang="en-US" altLang="zh-CN" sz="2400" baseline="-25000"/>
              <a:t>1</a:t>
            </a:r>
            <a:endParaRPr lang="en-US" altLang="zh-CN" sz="2400" baseline="-25000"/>
          </a:p>
        </p:txBody>
      </p:sp>
      <p:sp>
        <p:nvSpPr>
          <p:cNvPr id="132117" name="Text Box 21"/>
          <p:cNvSpPr txBox="1">
            <a:spLocks noChangeArrowheads="1"/>
          </p:cNvSpPr>
          <p:nvPr/>
        </p:nvSpPr>
        <p:spPr bwMode="auto">
          <a:xfrm>
            <a:off x="5933324" y="5917909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A</a:t>
            </a:r>
            <a:r>
              <a:rPr lang="en-US" altLang="zh-CN" sz="2400" baseline="-25000"/>
              <a:t>1</a:t>
            </a:r>
            <a:endParaRPr lang="en-US" altLang="zh-CN" sz="2400" baseline="-25000"/>
          </a:p>
        </p:txBody>
      </p:sp>
      <p:sp>
        <p:nvSpPr>
          <p:cNvPr id="132118" name="Text Box 22"/>
          <p:cNvSpPr txBox="1">
            <a:spLocks noChangeArrowheads="1"/>
          </p:cNvSpPr>
          <p:nvPr/>
        </p:nvSpPr>
        <p:spPr bwMode="auto">
          <a:xfrm>
            <a:off x="6827176" y="5232109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A</a:t>
            </a:r>
            <a:r>
              <a:rPr lang="en-US" altLang="zh-CN" sz="2400" baseline="-25000"/>
              <a:t>2</a:t>
            </a:r>
            <a:endParaRPr lang="en-US" altLang="zh-CN" sz="2400" baseline="-25000"/>
          </a:p>
        </p:txBody>
      </p:sp>
      <p:sp>
        <p:nvSpPr>
          <p:cNvPr id="132119" name="Text Box 23"/>
          <p:cNvSpPr txBox="1">
            <a:spLocks noChangeArrowheads="1"/>
          </p:cNvSpPr>
          <p:nvPr/>
        </p:nvSpPr>
        <p:spPr bwMode="auto">
          <a:xfrm>
            <a:off x="7164513" y="3250909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A</a:t>
            </a:r>
            <a:r>
              <a:rPr lang="en-US" altLang="zh-CN" sz="2400" baseline="-25000"/>
              <a:t>3</a:t>
            </a:r>
            <a:endParaRPr lang="en-US" altLang="zh-CN" sz="2400" baseline="-25000"/>
          </a:p>
        </p:txBody>
      </p:sp>
      <p:sp>
        <p:nvSpPr>
          <p:cNvPr id="132120" name="Line 24"/>
          <p:cNvSpPr>
            <a:spLocks noChangeShapeType="1"/>
          </p:cNvSpPr>
          <p:nvPr/>
        </p:nvSpPr>
        <p:spPr bwMode="auto">
          <a:xfrm>
            <a:off x="3630205" y="2946109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21" name="Line 25"/>
          <p:cNvSpPr>
            <a:spLocks noChangeShapeType="1"/>
          </p:cNvSpPr>
          <p:nvPr/>
        </p:nvSpPr>
        <p:spPr bwMode="auto">
          <a:xfrm flipH="1">
            <a:off x="3630205" y="2179189"/>
            <a:ext cx="1792860" cy="46212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22" name="Line 26"/>
          <p:cNvSpPr>
            <a:spLocks noChangeShapeType="1"/>
          </p:cNvSpPr>
          <p:nvPr/>
        </p:nvSpPr>
        <p:spPr bwMode="auto">
          <a:xfrm>
            <a:off x="5411913" y="2184109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23" name="Line 27"/>
          <p:cNvSpPr>
            <a:spLocks noChangeShapeType="1"/>
          </p:cNvSpPr>
          <p:nvPr/>
        </p:nvSpPr>
        <p:spPr bwMode="auto">
          <a:xfrm>
            <a:off x="5411913" y="2184109"/>
            <a:ext cx="1905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24" name="Line 28"/>
          <p:cNvSpPr>
            <a:spLocks noChangeShapeType="1"/>
          </p:cNvSpPr>
          <p:nvPr/>
        </p:nvSpPr>
        <p:spPr bwMode="auto">
          <a:xfrm flipH="1">
            <a:off x="1953805" y="3708109"/>
            <a:ext cx="1676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25" name="Line 29"/>
          <p:cNvSpPr>
            <a:spLocks noChangeShapeType="1"/>
          </p:cNvSpPr>
          <p:nvPr/>
        </p:nvSpPr>
        <p:spPr bwMode="auto">
          <a:xfrm flipH="1">
            <a:off x="2639605" y="3708109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26" name="Line 30"/>
          <p:cNvSpPr>
            <a:spLocks noChangeShapeType="1"/>
          </p:cNvSpPr>
          <p:nvPr/>
        </p:nvSpPr>
        <p:spPr bwMode="auto">
          <a:xfrm>
            <a:off x="3630205" y="3708109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27" name="Line 31"/>
          <p:cNvSpPr>
            <a:spLocks noChangeShapeType="1"/>
          </p:cNvSpPr>
          <p:nvPr/>
        </p:nvSpPr>
        <p:spPr bwMode="auto">
          <a:xfrm>
            <a:off x="3630205" y="3708109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28" name="Line 32"/>
          <p:cNvSpPr>
            <a:spLocks noChangeShapeType="1"/>
          </p:cNvSpPr>
          <p:nvPr/>
        </p:nvSpPr>
        <p:spPr bwMode="auto">
          <a:xfrm>
            <a:off x="3630205" y="3708110"/>
            <a:ext cx="2057400" cy="59975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29" name="Line 33"/>
          <p:cNvSpPr>
            <a:spLocks noChangeShapeType="1"/>
          </p:cNvSpPr>
          <p:nvPr/>
        </p:nvSpPr>
        <p:spPr bwMode="auto">
          <a:xfrm>
            <a:off x="3630205" y="3708110"/>
            <a:ext cx="3252622" cy="57276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30" name="Line 34"/>
          <p:cNvSpPr>
            <a:spLocks noChangeShapeType="1"/>
          </p:cNvSpPr>
          <p:nvPr/>
        </p:nvSpPr>
        <p:spPr bwMode="auto">
          <a:xfrm flipH="1">
            <a:off x="3542873" y="4622509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31" name="Line 35"/>
          <p:cNvSpPr>
            <a:spLocks noChangeShapeType="1"/>
          </p:cNvSpPr>
          <p:nvPr/>
        </p:nvSpPr>
        <p:spPr bwMode="auto">
          <a:xfrm flipH="1">
            <a:off x="4376352" y="4622509"/>
            <a:ext cx="309521" cy="72516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32" name="Line 36"/>
          <p:cNvSpPr>
            <a:spLocks noChangeShapeType="1"/>
          </p:cNvSpPr>
          <p:nvPr/>
        </p:nvSpPr>
        <p:spPr bwMode="auto">
          <a:xfrm>
            <a:off x="4685873" y="4622509"/>
            <a:ext cx="304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33" name="Line 37"/>
          <p:cNvSpPr>
            <a:spLocks noChangeShapeType="1"/>
          </p:cNvSpPr>
          <p:nvPr/>
        </p:nvSpPr>
        <p:spPr bwMode="auto">
          <a:xfrm>
            <a:off x="4685873" y="4622509"/>
            <a:ext cx="1427986" cy="7041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35" name="Line 39"/>
          <p:cNvSpPr>
            <a:spLocks noChangeShapeType="1"/>
          </p:cNvSpPr>
          <p:nvPr/>
        </p:nvSpPr>
        <p:spPr bwMode="auto">
          <a:xfrm>
            <a:off x="6135216" y="5613109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36" name="Line 40"/>
          <p:cNvSpPr>
            <a:spLocks noChangeShapeType="1"/>
          </p:cNvSpPr>
          <p:nvPr/>
        </p:nvSpPr>
        <p:spPr bwMode="auto">
          <a:xfrm>
            <a:off x="7055776" y="4622509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37" name="Line 41"/>
          <p:cNvSpPr>
            <a:spLocks noChangeShapeType="1"/>
          </p:cNvSpPr>
          <p:nvPr/>
        </p:nvSpPr>
        <p:spPr bwMode="auto">
          <a:xfrm>
            <a:off x="7393113" y="2946109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文本框 5"/>
          <p:cNvSpPr txBox="1"/>
          <p:nvPr/>
        </p:nvSpPr>
        <p:spPr>
          <a:xfrm>
            <a:off x="3969814" y="4280522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</a:rPr>
              <a:t>M</a:t>
            </a:r>
            <a:r>
              <a:rPr lang="en-US" altLang="zh-CN" b="1" baseline="-25000" dirty="0">
                <a:solidFill>
                  <a:srgbClr val="0000FF"/>
                </a:solidFill>
              </a:rPr>
              <a:t>1</a:t>
            </a:r>
            <a:endParaRPr lang="en-US" b="1" baseline="-25000" dirty="0">
              <a:solidFill>
                <a:srgbClr val="0000FF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3775625" y="5299334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</a:rPr>
              <a:t>M</a:t>
            </a:r>
            <a:r>
              <a:rPr lang="en-US" altLang="zh-CN" b="1" baseline="-25000" dirty="0">
                <a:solidFill>
                  <a:srgbClr val="0000FF"/>
                </a:solidFill>
              </a:rPr>
              <a:t>2</a:t>
            </a:r>
            <a:endParaRPr lang="en-US" b="1" baseline="-25000" dirty="0">
              <a:solidFill>
                <a:srgbClr val="0000FF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5423065" y="5299334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</a:rPr>
              <a:t>M</a:t>
            </a:r>
            <a:r>
              <a:rPr lang="en-US" altLang="zh-CN" b="1" baseline="-25000" dirty="0">
                <a:solidFill>
                  <a:srgbClr val="0000FF"/>
                </a:solidFill>
              </a:rPr>
              <a:t>3</a:t>
            </a:r>
            <a:endParaRPr lang="en-US" b="1" baseline="-25000" dirty="0">
              <a:solidFill>
                <a:srgbClr val="0000FF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140806" y="4280522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</a:rPr>
              <a:t>N</a:t>
            </a:r>
            <a:endParaRPr lang="en-US" b="1" baseline="-25000" dirty="0">
              <a:solidFill>
                <a:srgbClr val="0000FF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6353590" y="4280522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</a:rPr>
              <a:t>M</a:t>
            </a:r>
            <a:r>
              <a:rPr lang="en-US" altLang="zh-CN" b="1" baseline="-25000" dirty="0">
                <a:solidFill>
                  <a:srgbClr val="0000FF"/>
                </a:solidFill>
              </a:rPr>
              <a:t>4</a:t>
            </a:r>
            <a:endParaRPr lang="en-US" b="1" baseline="-25000" dirty="0">
              <a:solidFill>
                <a:srgbClr val="0000FF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052374" y="1041564"/>
            <a:ext cx="3488455" cy="1323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buFont typeface="Wingdings 2" panose="05020102010507070707" pitchFamily="18" charset="2"/>
              <a:buNone/>
            </a:pPr>
            <a:r>
              <a:rPr lang="en-US" altLang="zh-CN" sz="2000" dirty="0"/>
              <a:t>if ( a&lt;b or c&lt;d and e&lt;f )  then</a:t>
            </a:r>
            <a:endParaRPr lang="en-US" altLang="zh-CN" sz="2000" dirty="0"/>
          </a:p>
          <a:p>
            <a:pPr>
              <a:buFont typeface="Wingdings 2" panose="05020102010507070707" pitchFamily="18" charset="2"/>
              <a:buNone/>
            </a:pPr>
            <a:r>
              <a:rPr lang="en-US" altLang="zh-CN" sz="2000" dirty="0"/>
              <a:t>    while ( a&gt;c ) do c := c +1</a:t>
            </a:r>
            <a:endParaRPr lang="en-US" altLang="zh-CN" sz="2000" dirty="0"/>
          </a:p>
          <a:p>
            <a:pPr>
              <a:buFont typeface="Wingdings 2" panose="05020102010507070707" pitchFamily="18" charset="2"/>
              <a:buNone/>
            </a:pPr>
            <a:r>
              <a:rPr lang="en-US" altLang="zh-CN" sz="2000" dirty="0"/>
              <a:t>else d := d + 1;</a:t>
            </a:r>
            <a:endParaRPr lang="en-US" altLang="zh-CN" sz="2000" dirty="0"/>
          </a:p>
          <a:p>
            <a:pPr>
              <a:buFont typeface="Wingdings 2" panose="05020102010507070707" pitchFamily="18" charset="2"/>
              <a:buNone/>
            </a:pPr>
            <a:r>
              <a:rPr lang="en-US" altLang="zh-CN" sz="2000" dirty="0"/>
              <a:t>e := e + d;   </a:t>
            </a:r>
            <a:endParaRPr lang="en-US" altLang="zh-CN" sz="2000" dirty="0"/>
          </a:p>
        </p:txBody>
      </p:sp>
      <p:sp>
        <p:nvSpPr>
          <p:cNvPr id="48" name="Text Box 7"/>
          <p:cNvSpPr txBox="1">
            <a:spLocks noChangeArrowheads="1"/>
          </p:cNvSpPr>
          <p:nvPr/>
        </p:nvSpPr>
        <p:spPr bwMode="auto">
          <a:xfrm>
            <a:off x="5964363" y="2615105"/>
            <a:ext cx="6858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rgbClr val="0000FF"/>
                </a:solidFill>
              </a:rPr>
              <a:t>M</a:t>
            </a:r>
            <a:r>
              <a:rPr lang="en-US" altLang="zh-CN" sz="2000" b="1" baseline="-25000" dirty="0">
                <a:solidFill>
                  <a:srgbClr val="0000FF"/>
                </a:solidFill>
              </a:rPr>
              <a:t>5</a:t>
            </a:r>
            <a:endParaRPr lang="en-US" sz="2000" b="1" baseline="-25000" dirty="0">
              <a:solidFill>
                <a:srgbClr val="0000FF"/>
              </a:solidFill>
            </a:endParaRPr>
          </a:p>
        </p:txBody>
      </p:sp>
      <p:sp>
        <p:nvSpPr>
          <p:cNvPr id="49" name="Line 26"/>
          <p:cNvSpPr>
            <a:spLocks noChangeShapeType="1"/>
          </p:cNvSpPr>
          <p:nvPr/>
        </p:nvSpPr>
        <p:spPr bwMode="auto">
          <a:xfrm>
            <a:off x="5423065" y="2184110"/>
            <a:ext cx="628650" cy="50113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分析树</a:t>
            </a:r>
            <a:endParaRPr lang="en-US" dirty="0"/>
          </a:p>
        </p:txBody>
      </p:sp>
      <p:sp>
        <p:nvSpPr>
          <p:cNvPr id="13209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控制流语句的翻译</a:t>
            </a:r>
            <a:r>
              <a:rPr lang="en-US" altLang="zh-CN" dirty="0"/>
              <a:t>-</a:t>
            </a:r>
            <a:r>
              <a:rPr lang="zh-CN" altLang="en-US" dirty="0"/>
              <a:t>例</a:t>
            </a:r>
            <a:endParaRPr lang="zh-CN" altLang="en-US" dirty="0"/>
          </a:p>
        </p:txBody>
      </p:sp>
      <p:sp>
        <p:nvSpPr>
          <p:cNvPr id="132100" name="Text Box 4"/>
          <p:cNvSpPr txBox="1">
            <a:spLocks noChangeArrowheads="1"/>
          </p:cNvSpPr>
          <p:nvPr/>
        </p:nvSpPr>
        <p:spPr bwMode="auto">
          <a:xfrm>
            <a:off x="5259513" y="1726909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/>
              <a:t>L</a:t>
            </a:r>
            <a:r>
              <a:rPr lang="en-US" altLang="zh-CN" sz="2400" baseline="-25000" dirty="0"/>
              <a:t>2</a:t>
            </a:r>
            <a:endParaRPr lang="en-US" altLang="zh-CN" sz="2400" baseline="-25000" dirty="0"/>
          </a:p>
        </p:txBody>
      </p:sp>
      <p:sp>
        <p:nvSpPr>
          <p:cNvPr id="132101" name="Text Box 5"/>
          <p:cNvSpPr txBox="1">
            <a:spLocks noChangeArrowheads="1"/>
          </p:cNvSpPr>
          <p:nvPr/>
        </p:nvSpPr>
        <p:spPr bwMode="auto">
          <a:xfrm>
            <a:off x="3477805" y="2565109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L</a:t>
            </a:r>
            <a:r>
              <a:rPr lang="en-US" altLang="zh-CN" sz="2400" baseline="-25000"/>
              <a:t>1</a:t>
            </a:r>
            <a:endParaRPr lang="en-US" altLang="zh-CN" sz="2400" baseline="-25000"/>
          </a:p>
        </p:txBody>
      </p:sp>
      <p:sp>
        <p:nvSpPr>
          <p:cNvPr id="132102" name="Text Box 6"/>
          <p:cNvSpPr txBox="1">
            <a:spLocks noChangeArrowheads="1"/>
          </p:cNvSpPr>
          <p:nvPr/>
        </p:nvSpPr>
        <p:spPr bwMode="auto">
          <a:xfrm>
            <a:off x="7164513" y="2565109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S</a:t>
            </a:r>
            <a:r>
              <a:rPr lang="en-US" altLang="zh-CN" sz="2400" baseline="-25000"/>
              <a:t>5</a:t>
            </a:r>
            <a:endParaRPr lang="en-US" altLang="zh-CN" sz="2400" baseline="-25000"/>
          </a:p>
        </p:txBody>
      </p:sp>
      <p:sp>
        <p:nvSpPr>
          <p:cNvPr id="132103" name="Text Box 7"/>
          <p:cNvSpPr txBox="1">
            <a:spLocks noChangeArrowheads="1"/>
          </p:cNvSpPr>
          <p:nvPr/>
        </p:nvSpPr>
        <p:spPr bwMode="auto">
          <a:xfrm>
            <a:off x="5335713" y="2565109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;</a:t>
            </a:r>
            <a:endParaRPr lang="en-US" altLang="zh-CN" sz="2400"/>
          </a:p>
        </p:txBody>
      </p:sp>
      <p:sp>
        <p:nvSpPr>
          <p:cNvPr id="132104" name="Text Box 8"/>
          <p:cNvSpPr txBox="1">
            <a:spLocks noChangeArrowheads="1"/>
          </p:cNvSpPr>
          <p:nvPr/>
        </p:nvSpPr>
        <p:spPr bwMode="auto">
          <a:xfrm>
            <a:off x="3477805" y="3327109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S</a:t>
            </a:r>
            <a:r>
              <a:rPr lang="en-US" altLang="zh-CN" sz="2400" baseline="-25000"/>
              <a:t>4</a:t>
            </a:r>
            <a:endParaRPr lang="en-US" altLang="zh-CN" sz="2400" baseline="-25000"/>
          </a:p>
        </p:txBody>
      </p:sp>
      <p:sp>
        <p:nvSpPr>
          <p:cNvPr id="132105" name="Text Box 9"/>
          <p:cNvSpPr txBox="1">
            <a:spLocks noChangeArrowheads="1"/>
          </p:cNvSpPr>
          <p:nvPr/>
        </p:nvSpPr>
        <p:spPr bwMode="auto">
          <a:xfrm>
            <a:off x="1725205" y="4236588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if</a:t>
            </a:r>
            <a:endParaRPr lang="en-US" altLang="zh-CN" sz="2400"/>
          </a:p>
        </p:txBody>
      </p:sp>
      <p:sp>
        <p:nvSpPr>
          <p:cNvPr id="132106" name="Text Box 10"/>
          <p:cNvSpPr txBox="1">
            <a:spLocks noChangeArrowheads="1"/>
          </p:cNvSpPr>
          <p:nvPr/>
        </p:nvSpPr>
        <p:spPr bwMode="auto">
          <a:xfrm>
            <a:off x="2422608" y="4236589"/>
            <a:ext cx="685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rgbClr val="0000FF"/>
                </a:solidFill>
              </a:rPr>
              <a:t>B</a:t>
            </a:r>
            <a:r>
              <a:rPr lang="en-US" altLang="zh-CN" sz="2400" baseline="-25000" dirty="0">
                <a:solidFill>
                  <a:srgbClr val="0000FF"/>
                </a:solidFill>
              </a:rPr>
              <a:t>1</a:t>
            </a:r>
            <a:endParaRPr lang="en-US" altLang="zh-CN" sz="2400" baseline="-25000" dirty="0">
              <a:solidFill>
                <a:srgbClr val="0000FF"/>
              </a:solidFill>
            </a:endParaRPr>
          </a:p>
        </p:txBody>
      </p:sp>
      <p:sp>
        <p:nvSpPr>
          <p:cNvPr id="132107" name="Text Box 11"/>
          <p:cNvSpPr txBox="1">
            <a:spLocks noChangeArrowheads="1"/>
          </p:cNvSpPr>
          <p:nvPr/>
        </p:nvSpPr>
        <p:spPr bwMode="auto">
          <a:xfrm>
            <a:off x="3120011" y="4236588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then</a:t>
            </a:r>
            <a:endParaRPr lang="en-US" altLang="zh-CN" sz="2400"/>
          </a:p>
        </p:txBody>
      </p:sp>
      <p:sp>
        <p:nvSpPr>
          <p:cNvPr id="132108" name="Text Box 12"/>
          <p:cNvSpPr txBox="1">
            <a:spLocks noChangeArrowheads="1"/>
          </p:cNvSpPr>
          <p:nvPr/>
        </p:nvSpPr>
        <p:spPr bwMode="auto">
          <a:xfrm>
            <a:off x="4443403" y="4236588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/>
              <a:t>S</a:t>
            </a:r>
            <a:r>
              <a:rPr lang="en-US" altLang="zh-CN" sz="2400" baseline="-25000" dirty="0"/>
              <a:t>2</a:t>
            </a:r>
            <a:endParaRPr lang="en-US" altLang="zh-CN" sz="2400" baseline="-25000" dirty="0"/>
          </a:p>
        </p:txBody>
      </p:sp>
      <p:sp>
        <p:nvSpPr>
          <p:cNvPr id="132109" name="Text Box 13"/>
          <p:cNvSpPr txBox="1">
            <a:spLocks noChangeArrowheads="1"/>
          </p:cNvSpPr>
          <p:nvPr/>
        </p:nvSpPr>
        <p:spPr bwMode="auto">
          <a:xfrm>
            <a:off x="5503787" y="4236588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/>
              <a:t>else</a:t>
            </a:r>
            <a:endParaRPr lang="en-US" altLang="zh-CN" sz="2400" dirty="0"/>
          </a:p>
        </p:txBody>
      </p:sp>
      <p:sp>
        <p:nvSpPr>
          <p:cNvPr id="132110" name="Text Box 14"/>
          <p:cNvSpPr txBox="1">
            <a:spLocks noChangeArrowheads="1"/>
          </p:cNvSpPr>
          <p:nvPr/>
        </p:nvSpPr>
        <p:spPr bwMode="auto">
          <a:xfrm>
            <a:off x="6827176" y="4236588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S</a:t>
            </a:r>
            <a:r>
              <a:rPr lang="en-US" altLang="zh-CN" sz="2400" baseline="-25000"/>
              <a:t>3</a:t>
            </a:r>
            <a:endParaRPr lang="en-US" altLang="zh-CN" sz="2400" baseline="-25000"/>
          </a:p>
        </p:txBody>
      </p:sp>
      <p:sp>
        <p:nvSpPr>
          <p:cNvPr id="132111" name="Text Box 15"/>
          <p:cNvSpPr txBox="1">
            <a:spLocks noChangeArrowheads="1"/>
          </p:cNvSpPr>
          <p:nvPr/>
        </p:nvSpPr>
        <p:spPr bwMode="auto">
          <a:xfrm>
            <a:off x="2843079" y="52554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/>
              <a:t>while</a:t>
            </a:r>
            <a:endParaRPr lang="en-US" altLang="zh-CN" sz="2400" dirty="0"/>
          </a:p>
        </p:txBody>
      </p:sp>
      <p:sp>
        <p:nvSpPr>
          <p:cNvPr id="132112" name="Text Box 16"/>
          <p:cNvSpPr txBox="1">
            <a:spLocks noChangeArrowheads="1"/>
          </p:cNvSpPr>
          <p:nvPr/>
        </p:nvSpPr>
        <p:spPr bwMode="auto">
          <a:xfrm>
            <a:off x="4179557" y="5255401"/>
            <a:ext cx="685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/>
              <a:t>B</a:t>
            </a:r>
            <a:r>
              <a:rPr lang="en-US" altLang="zh-CN" sz="2400" baseline="-25000" dirty="0"/>
              <a:t>2</a:t>
            </a:r>
            <a:endParaRPr lang="en-US" altLang="zh-CN" sz="2400" baseline="-25000" dirty="0"/>
          </a:p>
        </p:txBody>
      </p:sp>
      <p:sp>
        <p:nvSpPr>
          <p:cNvPr id="132113" name="Text Box 17"/>
          <p:cNvSpPr txBox="1">
            <a:spLocks noChangeArrowheads="1"/>
          </p:cNvSpPr>
          <p:nvPr/>
        </p:nvSpPr>
        <p:spPr bwMode="auto">
          <a:xfrm>
            <a:off x="4807303" y="52554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do</a:t>
            </a:r>
            <a:endParaRPr lang="en-US" altLang="zh-CN" sz="2400"/>
          </a:p>
        </p:txBody>
      </p:sp>
      <p:sp>
        <p:nvSpPr>
          <p:cNvPr id="132114" name="Text Box 18"/>
          <p:cNvSpPr txBox="1">
            <a:spLocks noChangeArrowheads="1"/>
          </p:cNvSpPr>
          <p:nvPr/>
        </p:nvSpPr>
        <p:spPr bwMode="auto">
          <a:xfrm>
            <a:off x="5933324" y="5255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S</a:t>
            </a:r>
            <a:r>
              <a:rPr lang="en-US" altLang="zh-CN" sz="2400" baseline="-25000"/>
              <a:t>1</a:t>
            </a:r>
            <a:endParaRPr lang="en-US" altLang="zh-CN" sz="2400" baseline="-25000"/>
          </a:p>
        </p:txBody>
      </p:sp>
      <p:sp>
        <p:nvSpPr>
          <p:cNvPr id="132117" name="Text Box 21"/>
          <p:cNvSpPr txBox="1">
            <a:spLocks noChangeArrowheads="1"/>
          </p:cNvSpPr>
          <p:nvPr/>
        </p:nvSpPr>
        <p:spPr bwMode="auto">
          <a:xfrm>
            <a:off x="5933324" y="5917909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A</a:t>
            </a:r>
            <a:r>
              <a:rPr lang="en-US" altLang="zh-CN" sz="2400" baseline="-25000"/>
              <a:t>1</a:t>
            </a:r>
            <a:endParaRPr lang="en-US" altLang="zh-CN" sz="2400" baseline="-25000"/>
          </a:p>
        </p:txBody>
      </p:sp>
      <p:sp>
        <p:nvSpPr>
          <p:cNvPr id="132118" name="Text Box 22"/>
          <p:cNvSpPr txBox="1">
            <a:spLocks noChangeArrowheads="1"/>
          </p:cNvSpPr>
          <p:nvPr/>
        </p:nvSpPr>
        <p:spPr bwMode="auto">
          <a:xfrm>
            <a:off x="6827176" y="5232109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A</a:t>
            </a:r>
            <a:r>
              <a:rPr lang="en-US" altLang="zh-CN" sz="2400" baseline="-25000"/>
              <a:t>2</a:t>
            </a:r>
            <a:endParaRPr lang="en-US" altLang="zh-CN" sz="2400" baseline="-25000"/>
          </a:p>
        </p:txBody>
      </p:sp>
      <p:sp>
        <p:nvSpPr>
          <p:cNvPr id="132119" name="Text Box 23"/>
          <p:cNvSpPr txBox="1">
            <a:spLocks noChangeArrowheads="1"/>
          </p:cNvSpPr>
          <p:nvPr/>
        </p:nvSpPr>
        <p:spPr bwMode="auto">
          <a:xfrm>
            <a:off x="7164513" y="3250909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A</a:t>
            </a:r>
            <a:r>
              <a:rPr lang="en-US" altLang="zh-CN" sz="2400" baseline="-25000"/>
              <a:t>3</a:t>
            </a:r>
            <a:endParaRPr lang="en-US" altLang="zh-CN" sz="2400" baseline="-25000"/>
          </a:p>
        </p:txBody>
      </p:sp>
      <p:sp>
        <p:nvSpPr>
          <p:cNvPr id="132120" name="Line 24"/>
          <p:cNvSpPr>
            <a:spLocks noChangeShapeType="1"/>
          </p:cNvSpPr>
          <p:nvPr/>
        </p:nvSpPr>
        <p:spPr bwMode="auto">
          <a:xfrm>
            <a:off x="3630205" y="2946109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21" name="Line 25"/>
          <p:cNvSpPr>
            <a:spLocks noChangeShapeType="1"/>
          </p:cNvSpPr>
          <p:nvPr/>
        </p:nvSpPr>
        <p:spPr bwMode="auto">
          <a:xfrm flipH="1">
            <a:off x="3630205" y="2179189"/>
            <a:ext cx="1792860" cy="46212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22" name="Line 26"/>
          <p:cNvSpPr>
            <a:spLocks noChangeShapeType="1"/>
          </p:cNvSpPr>
          <p:nvPr/>
        </p:nvSpPr>
        <p:spPr bwMode="auto">
          <a:xfrm>
            <a:off x="5411913" y="2184109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23" name="Line 27"/>
          <p:cNvSpPr>
            <a:spLocks noChangeShapeType="1"/>
          </p:cNvSpPr>
          <p:nvPr/>
        </p:nvSpPr>
        <p:spPr bwMode="auto">
          <a:xfrm>
            <a:off x="5411913" y="2184109"/>
            <a:ext cx="1905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24" name="Line 28"/>
          <p:cNvSpPr>
            <a:spLocks noChangeShapeType="1"/>
          </p:cNvSpPr>
          <p:nvPr/>
        </p:nvSpPr>
        <p:spPr bwMode="auto">
          <a:xfrm flipH="1">
            <a:off x="1953805" y="3708109"/>
            <a:ext cx="1676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25" name="Line 29"/>
          <p:cNvSpPr>
            <a:spLocks noChangeShapeType="1"/>
          </p:cNvSpPr>
          <p:nvPr/>
        </p:nvSpPr>
        <p:spPr bwMode="auto">
          <a:xfrm flipH="1">
            <a:off x="2639605" y="3708109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26" name="Line 30"/>
          <p:cNvSpPr>
            <a:spLocks noChangeShapeType="1"/>
          </p:cNvSpPr>
          <p:nvPr/>
        </p:nvSpPr>
        <p:spPr bwMode="auto">
          <a:xfrm>
            <a:off x="3630205" y="3708109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27" name="Line 31"/>
          <p:cNvSpPr>
            <a:spLocks noChangeShapeType="1"/>
          </p:cNvSpPr>
          <p:nvPr/>
        </p:nvSpPr>
        <p:spPr bwMode="auto">
          <a:xfrm>
            <a:off x="3630205" y="3708109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28" name="Line 32"/>
          <p:cNvSpPr>
            <a:spLocks noChangeShapeType="1"/>
          </p:cNvSpPr>
          <p:nvPr/>
        </p:nvSpPr>
        <p:spPr bwMode="auto">
          <a:xfrm>
            <a:off x="3630205" y="3708110"/>
            <a:ext cx="2057400" cy="59975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29" name="Line 33"/>
          <p:cNvSpPr>
            <a:spLocks noChangeShapeType="1"/>
          </p:cNvSpPr>
          <p:nvPr/>
        </p:nvSpPr>
        <p:spPr bwMode="auto">
          <a:xfrm>
            <a:off x="3630205" y="3708110"/>
            <a:ext cx="3252622" cy="57276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30" name="Line 34"/>
          <p:cNvSpPr>
            <a:spLocks noChangeShapeType="1"/>
          </p:cNvSpPr>
          <p:nvPr/>
        </p:nvSpPr>
        <p:spPr bwMode="auto">
          <a:xfrm flipH="1">
            <a:off x="3542873" y="4622509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31" name="Line 35"/>
          <p:cNvSpPr>
            <a:spLocks noChangeShapeType="1"/>
          </p:cNvSpPr>
          <p:nvPr/>
        </p:nvSpPr>
        <p:spPr bwMode="auto">
          <a:xfrm flipH="1">
            <a:off x="4376352" y="4622509"/>
            <a:ext cx="309521" cy="72516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32" name="Line 36"/>
          <p:cNvSpPr>
            <a:spLocks noChangeShapeType="1"/>
          </p:cNvSpPr>
          <p:nvPr/>
        </p:nvSpPr>
        <p:spPr bwMode="auto">
          <a:xfrm>
            <a:off x="4685873" y="4622509"/>
            <a:ext cx="304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33" name="Line 37"/>
          <p:cNvSpPr>
            <a:spLocks noChangeShapeType="1"/>
          </p:cNvSpPr>
          <p:nvPr/>
        </p:nvSpPr>
        <p:spPr bwMode="auto">
          <a:xfrm>
            <a:off x="4685873" y="4622509"/>
            <a:ext cx="1427986" cy="7041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35" name="Line 39"/>
          <p:cNvSpPr>
            <a:spLocks noChangeShapeType="1"/>
          </p:cNvSpPr>
          <p:nvPr/>
        </p:nvSpPr>
        <p:spPr bwMode="auto">
          <a:xfrm>
            <a:off x="6135216" y="5613109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36" name="Line 40"/>
          <p:cNvSpPr>
            <a:spLocks noChangeShapeType="1"/>
          </p:cNvSpPr>
          <p:nvPr/>
        </p:nvSpPr>
        <p:spPr bwMode="auto">
          <a:xfrm>
            <a:off x="7055776" y="4622509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37" name="Line 41"/>
          <p:cNvSpPr>
            <a:spLocks noChangeShapeType="1"/>
          </p:cNvSpPr>
          <p:nvPr/>
        </p:nvSpPr>
        <p:spPr bwMode="auto">
          <a:xfrm>
            <a:off x="7393113" y="2946109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文本框 5"/>
          <p:cNvSpPr txBox="1"/>
          <p:nvPr/>
        </p:nvSpPr>
        <p:spPr>
          <a:xfrm>
            <a:off x="3969814" y="4280522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M</a:t>
            </a:r>
            <a:r>
              <a:rPr lang="en-US" altLang="zh-CN" b="1" baseline="-25000" dirty="0"/>
              <a:t>1</a:t>
            </a:r>
            <a:endParaRPr lang="en-US" b="1" baseline="-25000" dirty="0"/>
          </a:p>
        </p:txBody>
      </p:sp>
      <p:sp>
        <p:nvSpPr>
          <p:cNvPr id="43" name="文本框 42"/>
          <p:cNvSpPr txBox="1"/>
          <p:nvPr/>
        </p:nvSpPr>
        <p:spPr>
          <a:xfrm>
            <a:off x="3775625" y="5299334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M</a:t>
            </a:r>
            <a:r>
              <a:rPr lang="en-US" altLang="zh-CN" b="1" baseline="-25000" dirty="0"/>
              <a:t>2</a:t>
            </a:r>
            <a:endParaRPr lang="en-US" b="1" baseline="-25000" dirty="0"/>
          </a:p>
        </p:txBody>
      </p:sp>
      <p:sp>
        <p:nvSpPr>
          <p:cNvPr id="44" name="文本框 43"/>
          <p:cNvSpPr txBox="1"/>
          <p:nvPr/>
        </p:nvSpPr>
        <p:spPr>
          <a:xfrm>
            <a:off x="5423065" y="5299334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M</a:t>
            </a:r>
            <a:r>
              <a:rPr lang="en-US" altLang="zh-CN" b="1" baseline="-25000" dirty="0"/>
              <a:t>3</a:t>
            </a:r>
            <a:endParaRPr lang="en-US" b="1" baseline="-25000" dirty="0"/>
          </a:p>
        </p:txBody>
      </p:sp>
      <p:sp>
        <p:nvSpPr>
          <p:cNvPr id="45" name="文本框 44"/>
          <p:cNvSpPr txBox="1"/>
          <p:nvPr/>
        </p:nvSpPr>
        <p:spPr>
          <a:xfrm>
            <a:off x="5140806" y="4280522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N</a:t>
            </a:r>
            <a:endParaRPr lang="en-US" b="1" baseline="-25000" dirty="0"/>
          </a:p>
        </p:txBody>
      </p:sp>
      <p:sp>
        <p:nvSpPr>
          <p:cNvPr id="46" name="文本框 45"/>
          <p:cNvSpPr txBox="1"/>
          <p:nvPr/>
        </p:nvSpPr>
        <p:spPr>
          <a:xfrm>
            <a:off x="6353590" y="4280522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M</a:t>
            </a:r>
            <a:r>
              <a:rPr lang="en-US" altLang="zh-CN" b="1" baseline="-25000" dirty="0"/>
              <a:t>4</a:t>
            </a:r>
            <a:endParaRPr lang="en-US" b="1" baseline="-25000" dirty="0"/>
          </a:p>
        </p:txBody>
      </p:sp>
      <p:sp>
        <p:nvSpPr>
          <p:cNvPr id="7" name="文本框 6"/>
          <p:cNvSpPr txBox="1"/>
          <p:nvPr/>
        </p:nvSpPr>
        <p:spPr>
          <a:xfrm>
            <a:off x="7052373" y="1041564"/>
            <a:ext cx="3509294" cy="1323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buFont typeface="Wingdings 2" panose="05020102010507070707" pitchFamily="18" charset="2"/>
              <a:buNone/>
            </a:pPr>
            <a:r>
              <a:rPr lang="en-US" altLang="zh-CN" sz="2000" dirty="0"/>
              <a:t>if </a:t>
            </a:r>
            <a:r>
              <a:rPr lang="en-US" altLang="zh-CN" sz="2000" dirty="0">
                <a:solidFill>
                  <a:srgbClr val="0000FF"/>
                </a:solidFill>
              </a:rPr>
              <a:t>( a&lt;b or c&lt;d and e&lt;f )  </a:t>
            </a:r>
            <a:r>
              <a:rPr lang="en-US" altLang="zh-CN" sz="2000" dirty="0"/>
              <a:t>then</a:t>
            </a:r>
            <a:endParaRPr lang="en-US" altLang="zh-CN" sz="2000" dirty="0"/>
          </a:p>
          <a:p>
            <a:pPr>
              <a:buFont typeface="Wingdings 2" panose="05020102010507070707" pitchFamily="18" charset="2"/>
              <a:buNone/>
            </a:pPr>
            <a:r>
              <a:rPr lang="en-US" altLang="zh-CN" sz="2000" dirty="0"/>
              <a:t>    while ( a&gt;c ) do c := c +1</a:t>
            </a:r>
            <a:endParaRPr lang="en-US" altLang="zh-CN" sz="2000" dirty="0"/>
          </a:p>
          <a:p>
            <a:pPr>
              <a:buFont typeface="Wingdings 2" panose="05020102010507070707" pitchFamily="18" charset="2"/>
              <a:buNone/>
            </a:pPr>
            <a:r>
              <a:rPr lang="en-US" altLang="zh-CN" sz="2000" dirty="0"/>
              <a:t>else d := d + 1;</a:t>
            </a:r>
            <a:endParaRPr lang="en-US" altLang="zh-CN" sz="2000" dirty="0"/>
          </a:p>
          <a:p>
            <a:pPr>
              <a:buFont typeface="Wingdings 2" panose="05020102010507070707" pitchFamily="18" charset="2"/>
              <a:buNone/>
            </a:pPr>
            <a:r>
              <a:rPr lang="en-US" altLang="zh-CN" sz="2000" dirty="0"/>
              <a:t>e := e + d;   </a:t>
            </a:r>
            <a:endParaRPr lang="en-US" altLang="zh-CN" sz="2000" dirty="0"/>
          </a:p>
        </p:txBody>
      </p:sp>
      <p:sp>
        <p:nvSpPr>
          <p:cNvPr id="8" name="文本框 7"/>
          <p:cNvSpPr txBox="1"/>
          <p:nvPr/>
        </p:nvSpPr>
        <p:spPr>
          <a:xfrm>
            <a:off x="8306730" y="5263533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</a:rPr>
              <a:t>蓝色</a:t>
            </a:r>
            <a:r>
              <a:rPr lang="zh-CN" altLang="en-US" dirty="0"/>
              <a:t>表示即将翻译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红色</a:t>
            </a:r>
            <a:r>
              <a:rPr lang="zh-CN" altLang="en-US" dirty="0"/>
              <a:t>表示需要回填</a:t>
            </a:r>
            <a:endParaRPr lang="en-US" dirty="0"/>
          </a:p>
        </p:txBody>
      </p:sp>
      <p:sp>
        <p:nvSpPr>
          <p:cNvPr id="49" name="Text Box 7"/>
          <p:cNvSpPr txBox="1">
            <a:spLocks noChangeArrowheads="1"/>
          </p:cNvSpPr>
          <p:nvPr/>
        </p:nvSpPr>
        <p:spPr bwMode="auto">
          <a:xfrm>
            <a:off x="5964363" y="2615105"/>
            <a:ext cx="6858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/>
              <a:t>M</a:t>
            </a:r>
            <a:r>
              <a:rPr lang="en-US" altLang="zh-CN" sz="2000" b="1" baseline="-25000" dirty="0"/>
              <a:t>5</a:t>
            </a:r>
            <a:endParaRPr lang="en-US" sz="2000" b="1" baseline="-25000" dirty="0"/>
          </a:p>
        </p:txBody>
      </p:sp>
      <p:sp>
        <p:nvSpPr>
          <p:cNvPr id="50" name="Line 26"/>
          <p:cNvSpPr>
            <a:spLocks noChangeShapeType="1"/>
          </p:cNvSpPr>
          <p:nvPr/>
        </p:nvSpPr>
        <p:spPr bwMode="auto">
          <a:xfrm>
            <a:off x="5423065" y="2184110"/>
            <a:ext cx="628650" cy="50113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3" name="Rectangle 3"/>
          <p:cNvSpPr>
            <a:spLocks noGrp="1" noRot="1" noChangeArrowheads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 2" panose="05020102010507070707" pitchFamily="18" charset="2"/>
              <a:buNone/>
            </a:pPr>
            <a:r>
              <a:rPr lang="zh-CN" altLang="en-US" dirty="0"/>
              <a:t>一、翻译 </a:t>
            </a:r>
            <a:r>
              <a:rPr lang="en-US" altLang="zh-CN" dirty="0"/>
              <a:t>B</a:t>
            </a:r>
            <a:r>
              <a:rPr lang="en-US" altLang="zh-CN" baseline="-25000" dirty="0"/>
              <a:t>1</a:t>
            </a:r>
            <a:r>
              <a:rPr lang="zh-CN" altLang="en-US" dirty="0"/>
              <a:t>：</a:t>
            </a:r>
            <a:r>
              <a:rPr lang="en-US" altLang="zh-CN" dirty="0"/>
              <a:t>( a&lt;b or c&lt;d and e&lt;f )</a:t>
            </a:r>
            <a:endParaRPr lang="en-US" altLang="zh-CN" dirty="0"/>
          </a:p>
          <a:p>
            <a:pPr>
              <a:buFont typeface="Wingdings 2" panose="05020102010507070707" pitchFamily="18" charset="2"/>
              <a:buNone/>
            </a:pPr>
            <a:r>
              <a:rPr lang="en-US" altLang="zh-CN" dirty="0"/>
              <a:t>(100) if a&lt;b </a:t>
            </a:r>
            <a:r>
              <a:rPr lang="en-US" altLang="zh-CN" dirty="0" err="1"/>
              <a:t>goto</a:t>
            </a:r>
            <a:r>
              <a:rPr lang="en-US" altLang="zh-CN" dirty="0"/>
              <a:t> - </a:t>
            </a:r>
            <a:endParaRPr lang="en-US" altLang="zh-CN" dirty="0"/>
          </a:p>
          <a:p>
            <a:pPr>
              <a:buFont typeface="Wingdings 2" panose="05020102010507070707" pitchFamily="18" charset="2"/>
              <a:buNone/>
            </a:pPr>
            <a:r>
              <a:rPr lang="en-US" altLang="zh-CN" dirty="0"/>
              <a:t>(101) </a:t>
            </a:r>
            <a:r>
              <a:rPr lang="en-US" altLang="zh-CN" dirty="0" err="1"/>
              <a:t>goto</a:t>
            </a:r>
            <a:r>
              <a:rPr lang="en-US" altLang="zh-CN" dirty="0"/>
              <a:t> 102		</a:t>
            </a:r>
            <a:endParaRPr lang="en-US" altLang="zh-CN" dirty="0"/>
          </a:p>
          <a:p>
            <a:pPr>
              <a:buFont typeface="Wingdings 2" panose="05020102010507070707" pitchFamily="18" charset="2"/>
              <a:buNone/>
            </a:pPr>
            <a:r>
              <a:rPr lang="en-US" altLang="zh-CN" dirty="0"/>
              <a:t>(102) if c&lt;d </a:t>
            </a:r>
            <a:r>
              <a:rPr lang="en-US" altLang="zh-CN" dirty="0" err="1"/>
              <a:t>goto</a:t>
            </a:r>
            <a:r>
              <a:rPr lang="en-US" altLang="zh-CN" dirty="0"/>
              <a:t> 104	</a:t>
            </a:r>
            <a:endParaRPr lang="en-US" altLang="zh-CN" dirty="0"/>
          </a:p>
          <a:p>
            <a:pPr>
              <a:buFont typeface="Wingdings 2" panose="05020102010507070707" pitchFamily="18" charset="2"/>
              <a:buNone/>
            </a:pPr>
            <a:r>
              <a:rPr lang="en-US" altLang="zh-CN" dirty="0"/>
              <a:t>(103) </a:t>
            </a:r>
            <a:r>
              <a:rPr lang="en-US" altLang="zh-CN" dirty="0" err="1"/>
              <a:t>goto</a:t>
            </a:r>
            <a:r>
              <a:rPr lang="en-US" altLang="zh-CN" dirty="0"/>
              <a:t>  -</a:t>
            </a:r>
            <a:endParaRPr lang="en-US" altLang="zh-CN" dirty="0"/>
          </a:p>
          <a:p>
            <a:pPr>
              <a:buFont typeface="Wingdings 2" panose="05020102010507070707" pitchFamily="18" charset="2"/>
              <a:buNone/>
            </a:pPr>
            <a:r>
              <a:rPr lang="en-US" altLang="zh-CN" dirty="0"/>
              <a:t>(104) if e&lt;f </a:t>
            </a:r>
            <a:r>
              <a:rPr lang="en-US" altLang="zh-CN" dirty="0" err="1"/>
              <a:t>goto</a:t>
            </a:r>
            <a:r>
              <a:rPr lang="en-US" altLang="zh-CN" dirty="0"/>
              <a:t> -</a:t>
            </a:r>
            <a:endParaRPr lang="en-US" altLang="zh-CN" dirty="0"/>
          </a:p>
          <a:p>
            <a:pPr>
              <a:buFont typeface="Wingdings 2" panose="05020102010507070707" pitchFamily="18" charset="2"/>
              <a:buNone/>
            </a:pPr>
            <a:r>
              <a:rPr lang="en-US" altLang="zh-CN" dirty="0"/>
              <a:t>(105) </a:t>
            </a:r>
            <a:r>
              <a:rPr lang="en-US" altLang="zh-CN" dirty="0" err="1"/>
              <a:t>goto</a:t>
            </a:r>
            <a:r>
              <a:rPr lang="en-US" altLang="zh-CN" dirty="0"/>
              <a:t> -</a:t>
            </a:r>
            <a:endParaRPr lang="en-US" altLang="zh-CN" dirty="0"/>
          </a:p>
          <a:p>
            <a:pPr>
              <a:buFont typeface="Wingdings 2" panose="05020102010507070707" pitchFamily="18" charset="2"/>
              <a:buNone/>
            </a:pPr>
            <a:r>
              <a:rPr lang="en-US" altLang="zh-CN" dirty="0" err="1"/>
              <a:t>truelist</a:t>
            </a:r>
            <a:r>
              <a:rPr lang="en-US" altLang="zh-CN" dirty="0"/>
              <a:t>: { 100, 104 } </a:t>
            </a:r>
            <a:r>
              <a:rPr lang="en-US" altLang="zh-CN" dirty="0" err="1"/>
              <a:t>falselist</a:t>
            </a:r>
            <a:r>
              <a:rPr lang="en-US" altLang="zh-CN" dirty="0"/>
              <a:t>: { 103, 105 }</a:t>
            </a:r>
            <a:endParaRPr lang="en-US" altLang="zh-CN" dirty="0"/>
          </a:p>
        </p:txBody>
      </p:sp>
      <p:sp>
        <p:nvSpPr>
          <p:cNvPr id="13312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控制流语句的翻译</a:t>
            </a:r>
            <a:r>
              <a:rPr lang="en-US" altLang="zh-CN" dirty="0"/>
              <a:t>-</a:t>
            </a:r>
            <a:r>
              <a:rPr lang="zh-CN" altLang="en-US" dirty="0"/>
              <a:t>例</a:t>
            </a:r>
            <a:endParaRPr lang="zh-CN" altLang="en-US" dirty="0"/>
          </a:p>
        </p:txBody>
      </p:sp>
      <p:sp>
        <p:nvSpPr>
          <p:cNvPr id="8" name="矩形标注 7"/>
          <p:cNvSpPr/>
          <p:nvPr/>
        </p:nvSpPr>
        <p:spPr>
          <a:xfrm>
            <a:off x="7061769" y="2206180"/>
            <a:ext cx="3159191" cy="1297308"/>
          </a:xfrm>
          <a:prstGeom prst="wedgeRectCallout">
            <a:avLst>
              <a:gd name="adj1" fmla="val -79175"/>
              <a:gd name="adj2" fmla="val -14259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Lecture 15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4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中已经进行了翻译，此处直接使用结果</a:t>
            </a:r>
            <a:endParaRPr 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分析树</a:t>
            </a:r>
            <a:endParaRPr lang="en-US" dirty="0"/>
          </a:p>
        </p:txBody>
      </p:sp>
      <p:sp>
        <p:nvSpPr>
          <p:cNvPr id="13209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控制流语句的翻译</a:t>
            </a:r>
            <a:r>
              <a:rPr lang="en-US" altLang="zh-CN" dirty="0"/>
              <a:t>-</a:t>
            </a:r>
            <a:r>
              <a:rPr lang="zh-CN" altLang="en-US" dirty="0"/>
              <a:t>例</a:t>
            </a:r>
            <a:endParaRPr lang="zh-CN" altLang="en-US" dirty="0"/>
          </a:p>
        </p:txBody>
      </p:sp>
      <p:sp>
        <p:nvSpPr>
          <p:cNvPr id="132100" name="Text Box 4"/>
          <p:cNvSpPr txBox="1">
            <a:spLocks noChangeArrowheads="1"/>
          </p:cNvSpPr>
          <p:nvPr/>
        </p:nvSpPr>
        <p:spPr bwMode="auto">
          <a:xfrm>
            <a:off x="5259513" y="1726909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/>
              <a:t>L</a:t>
            </a:r>
            <a:r>
              <a:rPr lang="en-US" altLang="zh-CN" sz="2400" baseline="-25000" dirty="0"/>
              <a:t>2</a:t>
            </a:r>
            <a:endParaRPr lang="en-US" altLang="zh-CN" sz="2400" baseline="-25000" dirty="0"/>
          </a:p>
        </p:txBody>
      </p:sp>
      <p:sp>
        <p:nvSpPr>
          <p:cNvPr id="132101" name="Text Box 5"/>
          <p:cNvSpPr txBox="1">
            <a:spLocks noChangeArrowheads="1"/>
          </p:cNvSpPr>
          <p:nvPr/>
        </p:nvSpPr>
        <p:spPr bwMode="auto">
          <a:xfrm>
            <a:off x="3477805" y="2565109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L</a:t>
            </a:r>
            <a:r>
              <a:rPr lang="en-US" altLang="zh-CN" sz="2400" baseline="-25000"/>
              <a:t>1</a:t>
            </a:r>
            <a:endParaRPr lang="en-US" altLang="zh-CN" sz="2400" baseline="-25000"/>
          </a:p>
        </p:txBody>
      </p:sp>
      <p:sp>
        <p:nvSpPr>
          <p:cNvPr id="132102" name="Text Box 6"/>
          <p:cNvSpPr txBox="1">
            <a:spLocks noChangeArrowheads="1"/>
          </p:cNvSpPr>
          <p:nvPr/>
        </p:nvSpPr>
        <p:spPr bwMode="auto">
          <a:xfrm>
            <a:off x="7164513" y="2565109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S</a:t>
            </a:r>
            <a:r>
              <a:rPr lang="en-US" altLang="zh-CN" sz="2400" baseline="-25000"/>
              <a:t>5</a:t>
            </a:r>
            <a:endParaRPr lang="en-US" altLang="zh-CN" sz="2400" baseline="-25000"/>
          </a:p>
        </p:txBody>
      </p:sp>
      <p:sp>
        <p:nvSpPr>
          <p:cNvPr id="132103" name="Text Box 7"/>
          <p:cNvSpPr txBox="1">
            <a:spLocks noChangeArrowheads="1"/>
          </p:cNvSpPr>
          <p:nvPr/>
        </p:nvSpPr>
        <p:spPr bwMode="auto">
          <a:xfrm>
            <a:off x="5335713" y="2565109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;</a:t>
            </a:r>
            <a:endParaRPr lang="en-US" altLang="zh-CN" sz="2400"/>
          </a:p>
        </p:txBody>
      </p:sp>
      <p:sp>
        <p:nvSpPr>
          <p:cNvPr id="132104" name="Text Box 8"/>
          <p:cNvSpPr txBox="1">
            <a:spLocks noChangeArrowheads="1"/>
          </p:cNvSpPr>
          <p:nvPr/>
        </p:nvSpPr>
        <p:spPr bwMode="auto">
          <a:xfrm>
            <a:off x="3477805" y="3327109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S</a:t>
            </a:r>
            <a:r>
              <a:rPr lang="en-US" altLang="zh-CN" sz="2400" baseline="-25000"/>
              <a:t>4</a:t>
            </a:r>
            <a:endParaRPr lang="en-US" altLang="zh-CN" sz="2400" baseline="-25000"/>
          </a:p>
        </p:txBody>
      </p:sp>
      <p:sp>
        <p:nvSpPr>
          <p:cNvPr id="132105" name="Text Box 9"/>
          <p:cNvSpPr txBox="1">
            <a:spLocks noChangeArrowheads="1"/>
          </p:cNvSpPr>
          <p:nvPr/>
        </p:nvSpPr>
        <p:spPr bwMode="auto">
          <a:xfrm>
            <a:off x="1725205" y="4236588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if</a:t>
            </a:r>
            <a:endParaRPr lang="en-US" altLang="zh-CN" sz="2400"/>
          </a:p>
        </p:txBody>
      </p:sp>
      <p:sp>
        <p:nvSpPr>
          <p:cNvPr id="132106" name="Text Box 10"/>
          <p:cNvSpPr txBox="1">
            <a:spLocks noChangeArrowheads="1"/>
          </p:cNvSpPr>
          <p:nvPr/>
        </p:nvSpPr>
        <p:spPr bwMode="auto">
          <a:xfrm>
            <a:off x="2422608" y="4236589"/>
            <a:ext cx="685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rgbClr val="FF0000"/>
                </a:solidFill>
              </a:rPr>
              <a:t>B</a:t>
            </a:r>
            <a:r>
              <a:rPr lang="en-US" altLang="zh-CN" sz="2400" baseline="-25000" dirty="0">
                <a:solidFill>
                  <a:srgbClr val="FF0000"/>
                </a:solidFill>
              </a:rPr>
              <a:t>1</a:t>
            </a:r>
            <a:endParaRPr lang="en-US" altLang="zh-CN" sz="2400" baseline="-25000" dirty="0">
              <a:solidFill>
                <a:srgbClr val="FF0000"/>
              </a:solidFill>
            </a:endParaRPr>
          </a:p>
        </p:txBody>
      </p:sp>
      <p:sp>
        <p:nvSpPr>
          <p:cNvPr id="132107" name="Text Box 11"/>
          <p:cNvSpPr txBox="1">
            <a:spLocks noChangeArrowheads="1"/>
          </p:cNvSpPr>
          <p:nvPr/>
        </p:nvSpPr>
        <p:spPr bwMode="auto">
          <a:xfrm>
            <a:off x="3120011" y="4236588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then</a:t>
            </a:r>
            <a:endParaRPr lang="en-US" altLang="zh-CN" sz="2400"/>
          </a:p>
        </p:txBody>
      </p:sp>
      <p:sp>
        <p:nvSpPr>
          <p:cNvPr id="132108" name="Text Box 12"/>
          <p:cNvSpPr txBox="1">
            <a:spLocks noChangeArrowheads="1"/>
          </p:cNvSpPr>
          <p:nvPr/>
        </p:nvSpPr>
        <p:spPr bwMode="auto">
          <a:xfrm>
            <a:off x="4443403" y="4236588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/>
              <a:t>S</a:t>
            </a:r>
            <a:r>
              <a:rPr lang="en-US" altLang="zh-CN" sz="2400" baseline="-25000" dirty="0"/>
              <a:t>2</a:t>
            </a:r>
            <a:endParaRPr lang="en-US" altLang="zh-CN" sz="2400" baseline="-25000" dirty="0"/>
          </a:p>
        </p:txBody>
      </p:sp>
      <p:sp>
        <p:nvSpPr>
          <p:cNvPr id="132109" name="Text Box 13"/>
          <p:cNvSpPr txBox="1">
            <a:spLocks noChangeArrowheads="1"/>
          </p:cNvSpPr>
          <p:nvPr/>
        </p:nvSpPr>
        <p:spPr bwMode="auto">
          <a:xfrm>
            <a:off x="5503787" y="4236588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/>
              <a:t>else</a:t>
            </a:r>
            <a:endParaRPr lang="en-US" altLang="zh-CN" sz="2400" dirty="0"/>
          </a:p>
        </p:txBody>
      </p:sp>
      <p:sp>
        <p:nvSpPr>
          <p:cNvPr id="132110" name="Text Box 14"/>
          <p:cNvSpPr txBox="1">
            <a:spLocks noChangeArrowheads="1"/>
          </p:cNvSpPr>
          <p:nvPr/>
        </p:nvSpPr>
        <p:spPr bwMode="auto">
          <a:xfrm>
            <a:off x="6827176" y="4236588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S</a:t>
            </a:r>
            <a:r>
              <a:rPr lang="en-US" altLang="zh-CN" sz="2400" baseline="-25000"/>
              <a:t>3</a:t>
            </a:r>
            <a:endParaRPr lang="en-US" altLang="zh-CN" sz="2400" baseline="-25000"/>
          </a:p>
        </p:txBody>
      </p:sp>
      <p:sp>
        <p:nvSpPr>
          <p:cNvPr id="132111" name="Text Box 15"/>
          <p:cNvSpPr txBox="1">
            <a:spLocks noChangeArrowheads="1"/>
          </p:cNvSpPr>
          <p:nvPr/>
        </p:nvSpPr>
        <p:spPr bwMode="auto">
          <a:xfrm>
            <a:off x="2843079" y="52554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/>
              <a:t>while</a:t>
            </a:r>
            <a:endParaRPr lang="en-US" altLang="zh-CN" sz="2400" dirty="0"/>
          </a:p>
        </p:txBody>
      </p:sp>
      <p:sp>
        <p:nvSpPr>
          <p:cNvPr id="132112" name="Text Box 16"/>
          <p:cNvSpPr txBox="1">
            <a:spLocks noChangeArrowheads="1"/>
          </p:cNvSpPr>
          <p:nvPr/>
        </p:nvSpPr>
        <p:spPr bwMode="auto">
          <a:xfrm>
            <a:off x="4179557" y="5255401"/>
            <a:ext cx="685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/>
              <a:t>B</a:t>
            </a:r>
            <a:r>
              <a:rPr lang="en-US" altLang="zh-CN" sz="2400" baseline="-25000" dirty="0"/>
              <a:t>2</a:t>
            </a:r>
            <a:endParaRPr lang="en-US" altLang="zh-CN" sz="2400" baseline="-25000" dirty="0"/>
          </a:p>
        </p:txBody>
      </p:sp>
      <p:sp>
        <p:nvSpPr>
          <p:cNvPr id="132113" name="Text Box 17"/>
          <p:cNvSpPr txBox="1">
            <a:spLocks noChangeArrowheads="1"/>
          </p:cNvSpPr>
          <p:nvPr/>
        </p:nvSpPr>
        <p:spPr bwMode="auto">
          <a:xfrm>
            <a:off x="4807303" y="52554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do</a:t>
            </a:r>
            <a:endParaRPr lang="en-US" altLang="zh-CN" sz="2400"/>
          </a:p>
        </p:txBody>
      </p:sp>
      <p:sp>
        <p:nvSpPr>
          <p:cNvPr id="132114" name="Text Box 18"/>
          <p:cNvSpPr txBox="1">
            <a:spLocks noChangeArrowheads="1"/>
          </p:cNvSpPr>
          <p:nvPr/>
        </p:nvSpPr>
        <p:spPr bwMode="auto">
          <a:xfrm>
            <a:off x="5933324" y="5255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S</a:t>
            </a:r>
            <a:r>
              <a:rPr lang="en-US" altLang="zh-CN" sz="2400" baseline="-25000"/>
              <a:t>1</a:t>
            </a:r>
            <a:endParaRPr lang="en-US" altLang="zh-CN" sz="2400" baseline="-25000"/>
          </a:p>
        </p:txBody>
      </p:sp>
      <p:sp>
        <p:nvSpPr>
          <p:cNvPr id="132117" name="Text Box 21"/>
          <p:cNvSpPr txBox="1">
            <a:spLocks noChangeArrowheads="1"/>
          </p:cNvSpPr>
          <p:nvPr/>
        </p:nvSpPr>
        <p:spPr bwMode="auto">
          <a:xfrm>
            <a:off x="5933324" y="5917909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A</a:t>
            </a:r>
            <a:r>
              <a:rPr lang="en-US" altLang="zh-CN" sz="2400" baseline="-25000"/>
              <a:t>1</a:t>
            </a:r>
            <a:endParaRPr lang="en-US" altLang="zh-CN" sz="2400" baseline="-25000"/>
          </a:p>
        </p:txBody>
      </p:sp>
      <p:sp>
        <p:nvSpPr>
          <p:cNvPr id="132118" name="Text Box 22"/>
          <p:cNvSpPr txBox="1">
            <a:spLocks noChangeArrowheads="1"/>
          </p:cNvSpPr>
          <p:nvPr/>
        </p:nvSpPr>
        <p:spPr bwMode="auto">
          <a:xfrm>
            <a:off x="6827176" y="5232109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A</a:t>
            </a:r>
            <a:r>
              <a:rPr lang="en-US" altLang="zh-CN" sz="2400" baseline="-25000"/>
              <a:t>2</a:t>
            </a:r>
            <a:endParaRPr lang="en-US" altLang="zh-CN" sz="2400" baseline="-25000"/>
          </a:p>
        </p:txBody>
      </p:sp>
      <p:sp>
        <p:nvSpPr>
          <p:cNvPr id="132119" name="Text Box 23"/>
          <p:cNvSpPr txBox="1">
            <a:spLocks noChangeArrowheads="1"/>
          </p:cNvSpPr>
          <p:nvPr/>
        </p:nvSpPr>
        <p:spPr bwMode="auto">
          <a:xfrm>
            <a:off x="7164513" y="3250909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A</a:t>
            </a:r>
            <a:r>
              <a:rPr lang="en-US" altLang="zh-CN" sz="2400" baseline="-25000"/>
              <a:t>3</a:t>
            </a:r>
            <a:endParaRPr lang="en-US" altLang="zh-CN" sz="2400" baseline="-25000"/>
          </a:p>
        </p:txBody>
      </p:sp>
      <p:sp>
        <p:nvSpPr>
          <p:cNvPr id="132120" name="Line 24"/>
          <p:cNvSpPr>
            <a:spLocks noChangeShapeType="1"/>
          </p:cNvSpPr>
          <p:nvPr/>
        </p:nvSpPr>
        <p:spPr bwMode="auto">
          <a:xfrm>
            <a:off x="3630205" y="2946109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21" name="Line 25"/>
          <p:cNvSpPr>
            <a:spLocks noChangeShapeType="1"/>
          </p:cNvSpPr>
          <p:nvPr/>
        </p:nvSpPr>
        <p:spPr bwMode="auto">
          <a:xfrm flipH="1">
            <a:off x="3630205" y="2179189"/>
            <a:ext cx="1792860" cy="46212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22" name="Line 26"/>
          <p:cNvSpPr>
            <a:spLocks noChangeShapeType="1"/>
          </p:cNvSpPr>
          <p:nvPr/>
        </p:nvSpPr>
        <p:spPr bwMode="auto">
          <a:xfrm>
            <a:off x="5411913" y="2184109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23" name="Line 27"/>
          <p:cNvSpPr>
            <a:spLocks noChangeShapeType="1"/>
          </p:cNvSpPr>
          <p:nvPr/>
        </p:nvSpPr>
        <p:spPr bwMode="auto">
          <a:xfrm>
            <a:off x="5411913" y="2184109"/>
            <a:ext cx="1905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24" name="Line 28"/>
          <p:cNvSpPr>
            <a:spLocks noChangeShapeType="1"/>
          </p:cNvSpPr>
          <p:nvPr/>
        </p:nvSpPr>
        <p:spPr bwMode="auto">
          <a:xfrm flipH="1">
            <a:off x="1953805" y="3708109"/>
            <a:ext cx="1676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25" name="Line 29"/>
          <p:cNvSpPr>
            <a:spLocks noChangeShapeType="1"/>
          </p:cNvSpPr>
          <p:nvPr/>
        </p:nvSpPr>
        <p:spPr bwMode="auto">
          <a:xfrm flipH="1">
            <a:off x="2639605" y="3708109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26" name="Line 30"/>
          <p:cNvSpPr>
            <a:spLocks noChangeShapeType="1"/>
          </p:cNvSpPr>
          <p:nvPr/>
        </p:nvSpPr>
        <p:spPr bwMode="auto">
          <a:xfrm>
            <a:off x="3630205" y="3708109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27" name="Line 31"/>
          <p:cNvSpPr>
            <a:spLocks noChangeShapeType="1"/>
          </p:cNvSpPr>
          <p:nvPr/>
        </p:nvSpPr>
        <p:spPr bwMode="auto">
          <a:xfrm>
            <a:off x="3630205" y="3708109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28" name="Line 32"/>
          <p:cNvSpPr>
            <a:spLocks noChangeShapeType="1"/>
          </p:cNvSpPr>
          <p:nvPr/>
        </p:nvSpPr>
        <p:spPr bwMode="auto">
          <a:xfrm>
            <a:off x="3630205" y="3708110"/>
            <a:ext cx="2057400" cy="59975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29" name="Line 33"/>
          <p:cNvSpPr>
            <a:spLocks noChangeShapeType="1"/>
          </p:cNvSpPr>
          <p:nvPr/>
        </p:nvSpPr>
        <p:spPr bwMode="auto">
          <a:xfrm>
            <a:off x="3630205" y="3708110"/>
            <a:ext cx="3252622" cy="57276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30" name="Line 34"/>
          <p:cNvSpPr>
            <a:spLocks noChangeShapeType="1"/>
          </p:cNvSpPr>
          <p:nvPr/>
        </p:nvSpPr>
        <p:spPr bwMode="auto">
          <a:xfrm flipH="1">
            <a:off x="3542873" y="4622509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31" name="Line 35"/>
          <p:cNvSpPr>
            <a:spLocks noChangeShapeType="1"/>
          </p:cNvSpPr>
          <p:nvPr/>
        </p:nvSpPr>
        <p:spPr bwMode="auto">
          <a:xfrm flipH="1">
            <a:off x="4376352" y="4622509"/>
            <a:ext cx="309521" cy="72516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32" name="Line 36"/>
          <p:cNvSpPr>
            <a:spLocks noChangeShapeType="1"/>
          </p:cNvSpPr>
          <p:nvPr/>
        </p:nvSpPr>
        <p:spPr bwMode="auto">
          <a:xfrm>
            <a:off x="4685873" y="4622509"/>
            <a:ext cx="304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33" name="Line 37"/>
          <p:cNvSpPr>
            <a:spLocks noChangeShapeType="1"/>
          </p:cNvSpPr>
          <p:nvPr/>
        </p:nvSpPr>
        <p:spPr bwMode="auto">
          <a:xfrm>
            <a:off x="4685873" y="4622509"/>
            <a:ext cx="1427986" cy="7041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35" name="Line 39"/>
          <p:cNvSpPr>
            <a:spLocks noChangeShapeType="1"/>
          </p:cNvSpPr>
          <p:nvPr/>
        </p:nvSpPr>
        <p:spPr bwMode="auto">
          <a:xfrm>
            <a:off x="6135216" y="5613109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36" name="Line 40"/>
          <p:cNvSpPr>
            <a:spLocks noChangeShapeType="1"/>
          </p:cNvSpPr>
          <p:nvPr/>
        </p:nvSpPr>
        <p:spPr bwMode="auto">
          <a:xfrm>
            <a:off x="7055776" y="4622509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37" name="Line 41"/>
          <p:cNvSpPr>
            <a:spLocks noChangeShapeType="1"/>
          </p:cNvSpPr>
          <p:nvPr/>
        </p:nvSpPr>
        <p:spPr bwMode="auto">
          <a:xfrm>
            <a:off x="7393113" y="2946109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文本框 5"/>
          <p:cNvSpPr txBox="1"/>
          <p:nvPr/>
        </p:nvSpPr>
        <p:spPr>
          <a:xfrm>
            <a:off x="3969814" y="4280522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</a:rPr>
              <a:t>M</a:t>
            </a:r>
            <a:r>
              <a:rPr lang="en-US" altLang="zh-CN" b="1" baseline="-25000" dirty="0">
                <a:solidFill>
                  <a:srgbClr val="0000FF"/>
                </a:solidFill>
              </a:rPr>
              <a:t>1</a:t>
            </a:r>
            <a:endParaRPr lang="en-US" b="1" baseline="-25000" dirty="0">
              <a:solidFill>
                <a:srgbClr val="0000FF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3775625" y="5299334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M</a:t>
            </a:r>
            <a:r>
              <a:rPr lang="en-US" altLang="zh-CN" b="1" baseline="-25000" dirty="0"/>
              <a:t>2</a:t>
            </a:r>
            <a:endParaRPr lang="en-US" b="1" baseline="-25000" dirty="0"/>
          </a:p>
        </p:txBody>
      </p:sp>
      <p:sp>
        <p:nvSpPr>
          <p:cNvPr id="44" name="文本框 43"/>
          <p:cNvSpPr txBox="1"/>
          <p:nvPr/>
        </p:nvSpPr>
        <p:spPr>
          <a:xfrm>
            <a:off x="5423065" y="5299334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M</a:t>
            </a:r>
            <a:r>
              <a:rPr lang="en-US" altLang="zh-CN" b="1" baseline="-25000" dirty="0"/>
              <a:t>3</a:t>
            </a:r>
            <a:endParaRPr lang="en-US" b="1" baseline="-25000" dirty="0"/>
          </a:p>
        </p:txBody>
      </p:sp>
      <p:sp>
        <p:nvSpPr>
          <p:cNvPr id="45" name="文本框 44"/>
          <p:cNvSpPr txBox="1"/>
          <p:nvPr/>
        </p:nvSpPr>
        <p:spPr>
          <a:xfrm>
            <a:off x="5140806" y="4280522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N</a:t>
            </a:r>
            <a:endParaRPr lang="en-US" b="1" baseline="-25000" dirty="0"/>
          </a:p>
        </p:txBody>
      </p:sp>
      <p:sp>
        <p:nvSpPr>
          <p:cNvPr id="46" name="文本框 45"/>
          <p:cNvSpPr txBox="1"/>
          <p:nvPr/>
        </p:nvSpPr>
        <p:spPr>
          <a:xfrm>
            <a:off x="6353590" y="4280522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M</a:t>
            </a:r>
            <a:r>
              <a:rPr lang="en-US" altLang="zh-CN" b="1" baseline="-25000" dirty="0"/>
              <a:t>4</a:t>
            </a:r>
            <a:endParaRPr lang="en-US" b="1" baseline="-25000" dirty="0"/>
          </a:p>
        </p:txBody>
      </p:sp>
      <p:sp>
        <p:nvSpPr>
          <p:cNvPr id="7" name="文本框 6"/>
          <p:cNvSpPr txBox="1"/>
          <p:nvPr/>
        </p:nvSpPr>
        <p:spPr>
          <a:xfrm>
            <a:off x="7052373" y="1041564"/>
            <a:ext cx="3509294" cy="1323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buFont typeface="Wingdings 2" panose="05020102010507070707" pitchFamily="18" charset="2"/>
              <a:buNone/>
            </a:pPr>
            <a:r>
              <a:rPr lang="en-US" altLang="zh-CN" sz="2000" dirty="0"/>
              <a:t>if </a:t>
            </a:r>
            <a:r>
              <a:rPr lang="en-US" altLang="zh-CN" sz="2000" dirty="0">
                <a:solidFill>
                  <a:schemeClr val="tx1"/>
                </a:solidFill>
              </a:rPr>
              <a:t>( a&lt;b or c&lt;d and e&lt;f )  </a:t>
            </a:r>
            <a:r>
              <a:rPr lang="en-US" altLang="zh-CN" sz="2000" dirty="0"/>
              <a:t>then</a:t>
            </a:r>
            <a:endParaRPr lang="en-US" altLang="zh-CN" sz="2000" dirty="0"/>
          </a:p>
          <a:p>
            <a:pPr>
              <a:buFont typeface="Wingdings 2" panose="05020102010507070707" pitchFamily="18" charset="2"/>
              <a:buNone/>
            </a:pPr>
            <a:r>
              <a:rPr lang="en-US" altLang="zh-CN" sz="2000" dirty="0"/>
              <a:t>    while ( a&gt;c ) do c := c +1</a:t>
            </a:r>
            <a:endParaRPr lang="en-US" altLang="zh-CN" sz="2000" dirty="0"/>
          </a:p>
          <a:p>
            <a:pPr>
              <a:buFont typeface="Wingdings 2" panose="05020102010507070707" pitchFamily="18" charset="2"/>
              <a:buNone/>
            </a:pPr>
            <a:r>
              <a:rPr lang="en-US" altLang="zh-CN" sz="2000" dirty="0"/>
              <a:t>else d := d + 1;</a:t>
            </a:r>
            <a:endParaRPr lang="en-US" altLang="zh-CN" sz="2000" dirty="0"/>
          </a:p>
          <a:p>
            <a:pPr>
              <a:buFont typeface="Wingdings 2" panose="05020102010507070707" pitchFamily="18" charset="2"/>
              <a:buNone/>
            </a:pPr>
            <a:r>
              <a:rPr lang="en-US" altLang="zh-CN" sz="2000" dirty="0"/>
              <a:t>e := e + d;   </a:t>
            </a:r>
            <a:endParaRPr lang="en-US" altLang="zh-CN" sz="2000" dirty="0"/>
          </a:p>
        </p:txBody>
      </p:sp>
      <p:sp>
        <p:nvSpPr>
          <p:cNvPr id="48" name="文本框 47"/>
          <p:cNvSpPr txBox="1"/>
          <p:nvPr/>
        </p:nvSpPr>
        <p:spPr>
          <a:xfrm>
            <a:off x="8306730" y="5263533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</a:rPr>
              <a:t>蓝色</a:t>
            </a:r>
            <a:r>
              <a:rPr lang="zh-CN" altLang="en-US" dirty="0"/>
              <a:t>表示即将翻译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红色</a:t>
            </a:r>
            <a:r>
              <a:rPr lang="zh-CN" altLang="en-US" dirty="0"/>
              <a:t>表示需要回填</a:t>
            </a:r>
            <a:endParaRPr lang="en-US" dirty="0"/>
          </a:p>
        </p:txBody>
      </p:sp>
      <p:sp>
        <p:nvSpPr>
          <p:cNvPr id="49" name="Text Box 7"/>
          <p:cNvSpPr txBox="1">
            <a:spLocks noChangeArrowheads="1"/>
          </p:cNvSpPr>
          <p:nvPr/>
        </p:nvSpPr>
        <p:spPr bwMode="auto">
          <a:xfrm>
            <a:off x="5964363" y="2615105"/>
            <a:ext cx="6858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/>
              <a:t>M</a:t>
            </a:r>
            <a:r>
              <a:rPr lang="en-US" altLang="zh-CN" sz="2000" b="1" baseline="-25000" dirty="0"/>
              <a:t>5</a:t>
            </a:r>
            <a:endParaRPr lang="en-US" sz="2000" b="1" baseline="-25000" dirty="0"/>
          </a:p>
        </p:txBody>
      </p:sp>
      <p:sp>
        <p:nvSpPr>
          <p:cNvPr id="50" name="Line 26"/>
          <p:cNvSpPr>
            <a:spLocks noChangeShapeType="1"/>
          </p:cNvSpPr>
          <p:nvPr/>
        </p:nvSpPr>
        <p:spPr bwMode="auto">
          <a:xfrm>
            <a:off x="5423065" y="2184110"/>
            <a:ext cx="628650" cy="50113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文本框 50"/>
          <p:cNvSpPr txBox="1"/>
          <p:nvPr/>
        </p:nvSpPr>
        <p:spPr>
          <a:xfrm>
            <a:off x="1699013" y="3679442"/>
            <a:ext cx="17251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B</a:t>
            </a:r>
            <a:r>
              <a:rPr lang="en-US" sz="1600" baseline="-25000" dirty="0">
                <a:solidFill>
                  <a:srgbClr val="C00000"/>
                </a:solidFill>
              </a:rPr>
              <a:t>1</a:t>
            </a:r>
            <a:r>
              <a:rPr lang="en-US" sz="1600" dirty="0">
                <a:solidFill>
                  <a:srgbClr val="C00000"/>
                </a:solidFill>
              </a:rPr>
              <a:t>.tlist={100, 104}</a:t>
            </a:r>
            <a:endParaRPr lang="en-US" sz="1600" dirty="0">
              <a:solidFill>
                <a:srgbClr val="C00000"/>
              </a:solidFill>
            </a:endParaRPr>
          </a:p>
          <a:p>
            <a:r>
              <a:rPr lang="en-US" sz="1600" dirty="0">
                <a:solidFill>
                  <a:srgbClr val="C00000"/>
                </a:solidFill>
              </a:rPr>
              <a:t>B</a:t>
            </a:r>
            <a:r>
              <a:rPr lang="en-US" sz="1600" baseline="-25000" dirty="0">
                <a:solidFill>
                  <a:srgbClr val="C00000"/>
                </a:solidFill>
              </a:rPr>
              <a:t>1</a:t>
            </a:r>
            <a:r>
              <a:rPr lang="en-US" sz="1600" dirty="0">
                <a:solidFill>
                  <a:srgbClr val="C00000"/>
                </a:solidFill>
              </a:rPr>
              <a:t>.flist={103, 105}</a:t>
            </a:r>
            <a:endParaRPr lang="en-US" sz="16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7" name="Rectangle 3"/>
          <p:cNvSpPr>
            <a:spLocks noGrp="1" noRot="1" noChangeArrowheads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 2" panose="05020102010507070707" pitchFamily="18" charset="2"/>
              <a:buNone/>
            </a:pPr>
            <a:r>
              <a:rPr lang="zh-CN" altLang="en-US" dirty="0"/>
              <a:t>二、翻译 </a:t>
            </a:r>
            <a:r>
              <a:rPr lang="en-US" altLang="zh-CN" dirty="0"/>
              <a:t>M</a:t>
            </a:r>
            <a:r>
              <a:rPr lang="en-US" altLang="zh-CN" baseline="-25000" dirty="0"/>
              <a:t>1</a:t>
            </a:r>
            <a:r>
              <a:rPr lang="zh-CN" altLang="en-US" dirty="0"/>
              <a:t>：</a:t>
            </a:r>
            <a:r>
              <a:rPr lang="en-US" altLang="zh-CN" dirty="0">
                <a:solidFill>
                  <a:schemeClr val="folHlink"/>
                </a:solidFill>
              </a:rPr>
              <a:t> M</a:t>
            </a:r>
            <a:r>
              <a:rPr lang="en-US" altLang="zh-CN" baseline="-25000" dirty="0">
                <a:solidFill>
                  <a:schemeClr val="folHlink"/>
                </a:solidFill>
              </a:rPr>
              <a:t>1</a:t>
            </a:r>
            <a:r>
              <a:rPr lang="en-US" altLang="zh-CN" dirty="0">
                <a:solidFill>
                  <a:schemeClr val="folHlink"/>
                </a:solidFill>
                <a:sym typeface="Symbol" panose="05050102010706020507" pitchFamily="18" charset="2"/>
              </a:rPr>
              <a:t></a:t>
            </a:r>
            <a:endParaRPr lang="en-US" altLang="zh-CN" dirty="0">
              <a:solidFill>
                <a:schemeClr val="folHlink"/>
              </a:solidFill>
              <a:sym typeface="Symbol" panose="05050102010706020507" pitchFamily="18" charset="2"/>
            </a:endParaRPr>
          </a:p>
          <a:p>
            <a:pPr>
              <a:buFont typeface="Wingdings 2" panose="05020102010507070707" pitchFamily="18" charset="2"/>
              <a:buNone/>
            </a:pPr>
            <a:r>
              <a:rPr lang="zh-CN" altLang="en-US" dirty="0"/>
              <a:t>记录下一个指令标号</a:t>
            </a:r>
            <a:r>
              <a:rPr lang="en-US" altLang="zh-CN" dirty="0"/>
              <a:t>106</a:t>
            </a:r>
            <a:r>
              <a:rPr lang="zh-CN" altLang="en-US" dirty="0"/>
              <a:t>，当</a:t>
            </a:r>
            <a:r>
              <a:rPr lang="en-US" altLang="zh-CN" dirty="0"/>
              <a:t>if-then-else</a:t>
            </a:r>
            <a:r>
              <a:rPr lang="zh-CN" altLang="en-US" dirty="0"/>
              <a:t>归约时，用</a:t>
            </a:r>
            <a:r>
              <a:rPr lang="en-US" altLang="zh-CN" dirty="0"/>
              <a:t>106</a:t>
            </a:r>
            <a:r>
              <a:rPr lang="zh-CN" altLang="en-US" dirty="0"/>
              <a:t>回填</a:t>
            </a:r>
            <a:r>
              <a:rPr lang="en-US" altLang="zh-CN" dirty="0"/>
              <a:t>B</a:t>
            </a:r>
            <a:r>
              <a:rPr lang="en-US" altLang="zh-CN" baseline="-25000" dirty="0"/>
              <a:t>1</a:t>
            </a:r>
            <a:r>
              <a:rPr lang="zh-CN" altLang="en-US" dirty="0"/>
              <a:t>的</a:t>
            </a:r>
            <a:r>
              <a:rPr lang="en-US" altLang="zh-CN" dirty="0" err="1"/>
              <a:t>truelist</a:t>
            </a:r>
            <a:r>
              <a:rPr lang="en-US" altLang="zh-CN" dirty="0"/>
              <a:t> { 100, 104 } </a:t>
            </a:r>
            <a:r>
              <a:rPr lang="en-US" altLang="zh-CN" dirty="0">
                <a:solidFill>
                  <a:schemeClr val="bg1"/>
                </a:solidFill>
              </a:rPr>
              <a:t>108) c := c + 1  // S</a:t>
            </a:r>
            <a:r>
              <a:rPr lang="en-US" altLang="zh-CN" baseline="-25000" dirty="0">
                <a:solidFill>
                  <a:schemeClr val="bg1"/>
                </a:solidFill>
              </a:rPr>
              <a:t>1</a:t>
            </a:r>
            <a:r>
              <a:rPr lang="en-US" altLang="zh-CN" dirty="0">
                <a:solidFill>
                  <a:schemeClr val="bg1"/>
                </a:solidFill>
                <a:sym typeface="Symbol" panose="05050102010706020507" pitchFamily="18" charset="2"/>
              </a:rPr>
              <a:t></a:t>
            </a:r>
            <a:r>
              <a:rPr lang="en-US" altLang="zh-CN" dirty="0">
                <a:solidFill>
                  <a:schemeClr val="bg1"/>
                </a:solidFill>
              </a:rPr>
              <a:t>A</a:t>
            </a:r>
            <a:r>
              <a:rPr lang="en-US" altLang="zh-CN" baseline="-25000" dirty="0">
                <a:solidFill>
                  <a:schemeClr val="bg1"/>
                </a:solidFill>
              </a:rPr>
              <a:t>1   </a:t>
            </a:r>
            <a:r>
              <a:rPr lang="en-US" altLang="zh-CN" dirty="0">
                <a:solidFill>
                  <a:schemeClr val="bg1"/>
                </a:solidFill>
              </a:rPr>
              <a:t>S</a:t>
            </a:r>
            <a:r>
              <a:rPr lang="en-US" altLang="zh-CN" baseline="-25000" dirty="0">
                <a:solidFill>
                  <a:schemeClr val="bg1"/>
                </a:solidFill>
              </a:rPr>
              <a:t>1</a:t>
            </a:r>
            <a:r>
              <a:rPr lang="en-US" altLang="zh-CN" dirty="0">
                <a:solidFill>
                  <a:schemeClr val="bg1"/>
                </a:solidFill>
              </a:rPr>
              <a:t>.nextlist={}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buFont typeface="Wingdings 2" panose="05020102010507070707" pitchFamily="18" charset="2"/>
              <a:buNone/>
            </a:pPr>
            <a:r>
              <a:rPr lang="en-US" altLang="zh-CN" dirty="0">
                <a:solidFill>
                  <a:schemeClr val="bg1"/>
                </a:solidFill>
              </a:rPr>
              <a:t>(109) </a:t>
            </a:r>
            <a:r>
              <a:rPr lang="en-US" altLang="zh-CN" dirty="0" err="1">
                <a:solidFill>
                  <a:schemeClr val="bg1"/>
                </a:solidFill>
              </a:rPr>
              <a:t>goto</a:t>
            </a:r>
            <a:r>
              <a:rPr lang="en-US" altLang="zh-CN" dirty="0">
                <a:solidFill>
                  <a:schemeClr val="bg1"/>
                </a:solidFill>
              </a:rPr>
              <a:t> 106   // </a:t>
            </a:r>
            <a:r>
              <a:rPr lang="zh-CN" altLang="en-US" dirty="0">
                <a:solidFill>
                  <a:schemeClr val="bg1"/>
                </a:solidFill>
              </a:rPr>
              <a:t>转至循环入口</a:t>
            </a:r>
            <a:r>
              <a:rPr lang="en-US" altLang="zh-CN" dirty="0">
                <a:solidFill>
                  <a:schemeClr val="bg1"/>
                </a:solidFill>
              </a:rPr>
              <a:t>(106)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buFont typeface="Wingdings 2" panose="05020102010507070707" pitchFamily="18" charset="2"/>
              <a:buNone/>
            </a:pPr>
            <a:r>
              <a:rPr lang="en-US" altLang="zh-CN" dirty="0">
                <a:solidFill>
                  <a:schemeClr val="bg1"/>
                </a:solidFill>
              </a:rPr>
              <a:t>S</a:t>
            </a:r>
            <a:r>
              <a:rPr lang="en-US" altLang="zh-CN" baseline="-25000" dirty="0">
                <a:solidFill>
                  <a:schemeClr val="bg1"/>
                </a:solidFill>
              </a:rPr>
              <a:t>2</a:t>
            </a:r>
            <a:r>
              <a:rPr lang="en-US" altLang="zh-CN" dirty="0">
                <a:solidFill>
                  <a:schemeClr val="bg1"/>
                </a:solidFill>
              </a:rPr>
              <a:t>.nextlist: { 107 } //</a:t>
            </a:r>
            <a:r>
              <a:rPr lang="zh-CN" altLang="en-US" dirty="0">
                <a:solidFill>
                  <a:schemeClr val="bg1"/>
                </a:solidFill>
              </a:rPr>
              <a:t>转至循环外部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buFont typeface="Wingdings 2" panose="05020102010507070707" pitchFamily="18" charset="2"/>
              <a:buNone/>
            </a:pPr>
            <a:r>
              <a:rPr lang="en-US" altLang="zh-CN" dirty="0">
                <a:solidFill>
                  <a:schemeClr val="bg1"/>
                </a:solidFill>
              </a:rPr>
              <a:t>(110) </a:t>
            </a:r>
            <a:r>
              <a:rPr lang="en-US" altLang="zh-CN" dirty="0" err="1">
                <a:solidFill>
                  <a:schemeClr val="bg1"/>
                </a:solidFill>
              </a:rPr>
              <a:t>goto</a:t>
            </a:r>
            <a:r>
              <a:rPr lang="en-US" altLang="zh-CN" dirty="0">
                <a:solidFill>
                  <a:schemeClr val="bg1"/>
                </a:solidFill>
              </a:rPr>
              <a:t> 112     // </a:t>
            </a:r>
            <a:r>
              <a:rPr lang="zh-CN" altLang="en-US" dirty="0">
                <a:solidFill>
                  <a:schemeClr val="bg1"/>
                </a:solidFill>
              </a:rPr>
              <a:t>由</a:t>
            </a:r>
            <a:r>
              <a:rPr lang="en-US" altLang="zh-CN" dirty="0">
                <a:solidFill>
                  <a:schemeClr val="bg1"/>
                </a:solidFill>
              </a:rPr>
              <a:t>N</a:t>
            </a:r>
            <a:r>
              <a:rPr lang="en-US" altLang="zh-CN" dirty="0">
                <a:solidFill>
                  <a:schemeClr val="bg1"/>
                </a:solidFill>
                <a:sym typeface="Symbol" panose="05050102010706020507" pitchFamily="18" charset="2"/>
              </a:rPr>
              <a:t></a:t>
            </a:r>
            <a:r>
              <a:rPr lang="zh-CN" altLang="en-US" dirty="0">
                <a:solidFill>
                  <a:schemeClr val="bg1"/>
                </a:solidFill>
              </a:rPr>
              <a:t>生成</a:t>
            </a:r>
            <a:r>
              <a:rPr lang="en-US" altLang="zh-CN" dirty="0">
                <a:solidFill>
                  <a:schemeClr val="bg1"/>
                </a:solidFill>
              </a:rPr>
              <a:t>={}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13414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控制流语句的翻译</a:t>
            </a:r>
            <a:r>
              <a:rPr lang="en-US" altLang="zh-CN" dirty="0"/>
              <a:t>-</a:t>
            </a:r>
            <a:r>
              <a:rPr lang="zh-CN" altLang="en-US" dirty="0"/>
              <a:t>例</a:t>
            </a:r>
            <a:endParaRPr lang="zh-CN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分析树</a:t>
            </a:r>
            <a:endParaRPr lang="en-US" dirty="0"/>
          </a:p>
        </p:txBody>
      </p:sp>
      <p:sp>
        <p:nvSpPr>
          <p:cNvPr id="13209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控制流语句的翻译</a:t>
            </a:r>
            <a:r>
              <a:rPr lang="en-US" altLang="zh-CN" dirty="0"/>
              <a:t>-</a:t>
            </a:r>
            <a:r>
              <a:rPr lang="zh-CN" altLang="en-US" dirty="0"/>
              <a:t>例</a:t>
            </a:r>
            <a:endParaRPr lang="zh-CN" altLang="en-US" dirty="0"/>
          </a:p>
        </p:txBody>
      </p:sp>
      <p:sp>
        <p:nvSpPr>
          <p:cNvPr id="132100" name="Text Box 4"/>
          <p:cNvSpPr txBox="1">
            <a:spLocks noChangeArrowheads="1"/>
          </p:cNvSpPr>
          <p:nvPr/>
        </p:nvSpPr>
        <p:spPr bwMode="auto">
          <a:xfrm>
            <a:off x="5259513" y="1726909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/>
              <a:t>L</a:t>
            </a:r>
            <a:r>
              <a:rPr lang="en-US" altLang="zh-CN" sz="2400" baseline="-25000" dirty="0"/>
              <a:t>2</a:t>
            </a:r>
            <a:endParaRPr lang="en-US" altLang="zh-CN" sz="2400" baseline="-25000" dirty="0"/>
          </a:p>
        </p:txBody>
      </p:sp>
      <p:sp>
        <p:nvSpPr>
          <p:cNvPr id="132101" name="Text Box 5"/>
          <p:cNvSpPr txBox="1">
            <a:spLocks noChangeArrowheads="1"/>
          </p:cNvSpPr>
          <p:nvPr/>
        </p:nvSpPr>
        <p:spPr bwMode="auto">
          <a:xfrm>
            <a:off x="3477805" y="2565109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L</a:t>
            </a:r>
            <a:r>
              <a:rPr lang="en-US" altLang="zh-CN" sz="2400" baseline="-25000"/>
              <a:t>1</a:t>
            </a:r>
            <a:endParaRPr lang="en-US" altLang="zh-CN" sz="2400" baseline="-25000"/>
          </a:p>
        </p:txBody>
      </p:sp>
      <p:sp>
        <p:nvSpPr>
          <p:cNvPr id="132102" name="Text Box 6"/>
          <p:cNvSpPr txBox="1">
            <a:spLocks noChangeArrowheads="1"/>
          </p:cNvSpPr>
          <p:nvPr/>
        </p:nvSpPr>
        <p:spPr bwMode="auto">
          <a:xfrm>
            <a:off x="7164513" y="2565109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S</a:t>
            </a:r>
            <a:r>
              <a:rPr lang="en-US" altLang="zh-CN" sz="2400" baseline="-25000"/>
              <a:t>5</a:t>
            </a:r>
            <a:endParaRPr lang="en-US" altLang="zh-CN" sz="2400" baseline="-25000"/>
          </a:p>
        </p:txBody>
      </p:sp>
      <p:sp>
        <p:nvSpPr>
          <p:cNvPr id="132103" name="Text Box 7"/>
          <p:cNvSpPr txBox="1">
            <a:spLocks noChangeArrowheads="1"/>
          </p:cNvSpPr>
          <p:nvPr/>
        </p:nvSpPr>
        <p:spPr bwMode="auto">
          <a:xfrm>
            <a:off x="5335713" y="2565109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;</a:t>
            </a:r>
            <a:endParaRPr lang="en-US" altLang="zh-CN" sz="2400"/>
          </a:p>
        </p:txBody>
      </p:sp>
      <p:sp>
        <p:nvSpPr>
          <p:cNvPr id="132104" name="Text Box 8"/>
          <p:cNvSpPr txBox="1">
            <a:spLocks noChangeArrowheads="1"/>
          </p:cNvSpPr>
          <p:nvPr/>
        </p:nvSpPr>
        <p:spPr bwMode="auto">
          <a:xfrm>
            <a:off x="3477805" y="3327109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S</a:t>
            </a:r>
            <a:r>
              <a:rPr lang="en-US" altLang="zh-CN" sz="2400" baseline="-25000"/>
              <a:t>4</a:t>
            </a:r>
            <a:endParaRPr lang="en-US" altLang="zh-CN" sz="2400" baseline="-25000"/>
          </a:p>
        </p:txBody>
      </p:sp>
      <p:sp>
        <p:nvSpPr>
          <p:cNvPr id="132105" name="Text Box 9"/>
          <p:cNvSpPr txBox="1">
            <a:spLocks noChangeArrowheads="1"/>
          </p:cNvSpPr>
          <p:nvPr/>
        </p:nvSpPr>
        <p:spPr bwMode="auto">
          <a:xfrm>
            <a:off x="1725205" y="4236588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if</a:t>
            </a:r>
            <a:endParaRPr lang="en-US" altLang="zh-CN" sz="2400"/>
          </a:p>
        </p:txBody>
      </p:sp>
      <p:sp>
        <p:nvSpPr>
          <p:cNvPr id="132106" name="Text Box 10"/>
          <p:cNvSpPr txBox="1">
            <a:spLocks noChangeArrowheads="1"/>
          </p:cNvSpPr>
          <p:nvPr/>
        </p:nvSpPr>
        <p:spPr bwMode="auto">
          <a:xfrm>
            <a:off x="2422608" y="4236589"/>
            <a:ext cx="685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rgbClr val="FF0000"/>
                </a:solidFill>
              </a:rPr>
              <a:t>B</a:t>
            </a:r>
            <a:r>
              <a:rPr lang="en-US" altLang="zh-CN" sz="2400" baseline="-25000" dirty="0">
                <a:solidFill>
                  <a:srgbClr val="FF0000"/>
                </a:solidFill>
              </a:rPr>
              <a:t>1</a:t>
            </a:r>
            <a:endParaRPr lang="en-US" altLang="zh-CN" sz="2400" baseline="-25000" dirty="0">
              <a:solidFill>
                <a:srgbClr val="FF0000"/>
              </a:solidFill>
            </a:endParaRPr>
          </a:p>
        </p:txBody>
      </p:sp>
      <p:sp>
        <p:nvSpPr>
          <p:cNvPr id="132107" name="Text Box 11"/>
          <p:cNvSpPr txBox="1">
            <a:spLocks noChangeArrowheads="1"/>
          </p:cNvSpPr>
          <p:nvPr/>
        </p:nvSpPr>
        <p:spPr bwMode="auto">
          <a:xfrm>
            <a:off x="3120011" y="4236588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then</a:t>
            </a:r>
            <a:endParaRPr lang="en-US" altLang="zh-CN" sz="2400"/>
          </a:p>
        </p:txBody>
      </p:sp>
      <p:sp>
        <p:nvSpPr>
          <p:cNvPr id="132108" name="Text Box 12"/>
          <p:cNvSpPr txBox="1">
            <a:spLocks noChangeArrowheads="1"/>
          </p:cNvSpPr>
          <p:nvPr/>
        </p:nvSpPr>
        <p:spPr bwMode="auto">
          <a:xfrm>
            <a:off x="4443403" y="4236588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rgbClr val="0000FF"/>
                </a:solidFill>
              </a:rPr>
              <a:t>S</a:t>
            </a:r>
            <a:r>
              <a:rPr lang="en-US" altLang="zh-CN" sz="2400" baseline="-25000" dirty="0">
                <a:solidFill>
                  <a:srgbClr val="0000FF"/>
                </a:solidFill>
              </a:rPr>
              <a:t>2</a:t>
            </a:r>
            <a:endParaRPr lang="en-US" altLang="zh-CN" sz="2400" baseline="-25000" dirty="0">
              <a:solidFill>
                <a:srgbClr val="0000FF"/>
              </a:solidFill>
            </a:endParaRPr>
          </a:p>
        </p:txBody>
      </p:sp>
      <p:sp>
        <p:nvSpPr>
          <p:cNvPr id="132109" name="Text Box 13"/>
          <p:cNvSpPr txBox="1">
            <a:spLocks noChangeArrowheads="1"/>
          </p:cNvSpPr>
          <p:nvPr/>
        </p:nvSpPr>
        <p:spPr bwMode="auto">
          <a:xfrm>
            <a:off x="5503787" y="4236588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/>
              <a:t>else</a:t>
            </a:r>
            <a:endParaRPr lang="en-US" altLang="zh-CN" sz="2400" dirty="0"/>
          </a:p>
        </p:txBody>
      </p:sp>
      <p:sp>
        <p:nvSpPr>
          <p:cNvPr id="132110" name="Text Box 14"/>
          <p:cNvSpPr txBox="1">
            <a:spLocks noChangeArrowheads="1"/>
          </p:cNvSpPr>
          <p:nvPr/>
        </p:nvSpPr>
        <p:spPr bwMode="auto">
          <a:xfrm>
            <a:off x="6827176" y="4236588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S</a:t>
            </a:r>
            <a:r>
              <a:rPr lang="en-US" altLang="zh-CN" sz="2400" baseline="-25000"/>
              <a:t>3</a:t>
            </a:r>
            <a:endParaRPr lang="en-US" altLang="zh-CN" sz="2400" baseline="-25000"/>
          </a:p>
        </p:txBody>
      </p:sp>
      <p:sp>
        <p:nvSpPr>
          <p:cNvPr id="132111" name="Text Box 15"/>
          <p:cNvSpPr txBox="1">
            <a:spLocks noChangeArrowheads="1"/>
          </p:cNvSpPr>
          <p:nvPr/>
        </p:nvSpPr>
        <p:spPr bwMode="auto">
          <a:xfrm>
            <a:off x="2843079" y="52554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/>
              <a:t>while</a:t>
            </a:r>
            <a:endParaRPr lang="en-US" altLang="zh-CN" sz="2400" dirty="0"/>
          </a:p>
        </p:txBody>
      </p:sp>
      <p:sp>
        <p:nvSpPr>
          <p:cNvPr id="132112" name="Text Box 16"/>
          <p:cNvSpPr txBox="1">
            <a:spLocks noChangeArrowheads="1"/>
          </p:cNvSpPr>
          <p:nvPr/>
        </p:nvSpPr>
        <p:spPr bwMode="auto">
          <a:xfrm>
            <a:off x="4179557" y="5255401"/>
            <a:ext cx="685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/>
              <a:t>B</a:t>
            </a:r>
            <a:r>
              <a:rPr lang="en-US" altLang="zh-CN" sz="2400" baseline="-25000" dirty="0"/>
              <a:t>2</a:t>
            </a:r>
            <a:endParaRPr lang="en-US" altLang="zh-CN" sz="2400" baseline="-25000" dirty="0"/>
          </a:p>
        </p:txBody>
      </p:sp>
      <p:sp>
        <p:nvSpPr>
          <p:cNvPr id="132113" name="Text Box 17"/>
          <p:cNvSpPr txBox="1">
            <a:spLocks noChangeArrowheads="1"/>
          </p:cNvSpPr>
          <p:nvPr/>
        </p:nvSpPr>
        <p:spPr bwMode="auto">
          <a:xfrm>
            <a:off x="4807303" y="52554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do</a:t>
            </a:r>
            <a:endParaRPr lang="en-US" altLang="zh-CN" sz="2400"/>
          </a:p>
        </p:txBody>
      </p:sp>
      <p:sp>
        <p:nvSpPr>
          <p:cNvPr id="132114" name="Text Box 18"/>
          <p:cNvSpPr txBox="1">
            <a:spLocks noChangeArrowheads="1"/>
          </p:cNvSpPr>
          <p:nvPr/>
        </p:nvSpPr>
        <p:spPr bwMode="auto">
          <a:xfrm>
            <a:off x="5933324" y="5255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S</a:t>
            </a:r>
            <a:r>
              <a:rPr lang="en-US" altLang="zh-CN" sz="2400" baseline="-25000"/>
              <a:t>1</a:t>
            </a:r>
            <a:endParaRPr lang="en-US" altLang="zh-CN" sz="2400" baseline="-25000"/>
          </a:p>
        </p:txBody>
      </p:sp>
      <p:sp>
        <p:nvSpPr>
          <p:cNvPr id="132117" name="Text Box 21"/>
          <p:cNvSpPr txBox="1">
            <a:spLocks noChangeArrowheads="1"/>
          </p:cNvSpPr>
          <p:nvPr/>
        </p:nvSpPr>
        <p:spPr bwMode="auto">
          <a:xfrm>
            <a:off x="5933324" y="5917909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A</a:t>
            </a:r>
            <a:r>
              <a:rPr lang="en-US" altLang="zh-CN" sz="2400" baseline="-25000"/>
              <a:t>1</a:t>
            </a:r>
            <a:endParaRPr lang="en-US" altLang="zh-CN" sz="2400" baseline="-25000"/>
          </a:p>
        </p:txBody>
      </p:sp>
      <p:sp>
        <p:nvSpPr>
          <p:cNvPr id="132118" name="Text Box 22"/>
          <p:cNvSpPr txBox="1">
            <a:spLocks noChangeArrowheads="1"/>
          </p:cNvSpPr>
          <p:nvPr/>
        </p:nvSpPr>
        <p:spPr bwMode="auto">
          <a:xfrm>
            <a:off x="6827176" y="5232109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A</a:t>
            </a:r>
            <a:r>
              <a:rPr lang="en-US" altLang="zh-CN" sz="2400" baseline="-25000"/>
              <a:t>2</a:t>
            </a:r>
            <a:endParaRPr lang="en-US" altLang="zh-CN" sz="2400" baseline="-25000"/>
          </a:p>
        </p:txBody>
      </p:sp>
      <p:sp>
        <p:nvSpPr>
          <p:cNvPr id="132119" name="Text Box 23"/>
          <p:cNvSpPr txBox="1">
            <a:spLocks noChangeArrowheads="1"/>
          </p:cNvSpPr>
          <p:nvPr/>
        </p:nvSpPr>
        <p:spPr bwMode="auto">
          <a:xfrm>
            <a:off x="7164513" y="3250909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A</a:t>
            </a:r>
            <a:r>
              <a:rPr lang="en-US" altLang="zh-CN" sz="2400" baseline="-25000"/>
              <a:t>3</a:t>
            </a:r>
            <a:endParaRPr lang="en-US" altLang="zh-CN" sz="2400" baseline="-25000"/>
          </a:p>
        </p:txBody>
      </p:sp>
      <p:sp>
        <p:nvSpPr>
          <p:cNvPr id="132120" name="Line 24"/>
          <p:cNvSpPr>
            <a:spLocks noChangeShapeType="1"/>
          </p:cNvSpPr>
          <p:nvPr/>
        </p:nvSpPr>
        <p:spPr bwMode="auto">
          <a:xfrm>
            <a:off x="3630205" y="2946109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21" name="Line 25"/>
          <p:cNvSpPr>
            <a:spLocks noChangeShapeType="1"/>
          </p:cNvSpPr>
          <p:nvPr/>
        </p:nvSpPr>
        <p:spPr bwMode="auto">
          <a:xfrm flipH="1">
            <a:off x="3630205" y="2179189"/>
            <a:ext cx="1792860" cy="46212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22" name="Line 26"/>
          <p:cNvSpPr>
            <a:spLocks noChangeShapeType="1"/>
          </p:cNvSpPr>
          <p:nvPr/>
        </p:nvSpPr>
        <p:spPr bwMode="auto">
          <a:xfrm>
            <a:off x="5411913" y="2184109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23" name="Line 27"/>
          <p:cNvSpPr>
            <a:spLocks noChangeShapeType="1"/>
          </p:cNvSpPr>
          <p:nvPr/>
        </p:nvSpPr>
        <p:spPr bwMode="auto">
          <a:xfrm>
            <a:off x="5411913" y="2184109"/>
            <a:ext cx="1905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24" name="Line 28"/>
          <p:cNvSpPr>
            <a:spLocks noChangeShapeType="1"/>
          </p:cNvSpPr>
          <p:nvPr/>
        </p:nvSpPr>
        <p:spPr bwMode="auto">
          <a:xfrm flipH="1">
            <a:off x="1953805" y="3708109"/>
            <a:ext cx="1676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25" name="Line 29"/>
          <p:cNvSpPr>
            <a:spLocks noChangeShapeType="1"/>
          </p:cNvSpPr>
          <p:nvPr/>
        </p:nvSpPr>
        <p:spPr bwMode="auto">
          <a:xfrm flipH="1">
            <a:off x="2639605" y="3708109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26" name="Line 30"/>
          <p:cNvSpPr>
            <a:spLocks noChangeShapeType="1"/>
          </p:cNvSpPr>
          <p:nvPr/>
        </p:nvSpPr>
        <p:spPr bwMode="auto">
          <a:xfrm>
            <a:off x="3630205" y="3708109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27" name="Line 31"/>
          <p:cNvSpPr>
            <a:spLocks noChangeShapeType="1"/>
          </p:cNvSpPr>
          <p:nvPr/>
        </p:nvSpPr>
        <p:spPr bwMode="auto">
          <a:xfrm>
            <a:off x="3630205" y="3708109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28" name="Line 32"/>
          <p:cNvSpPr>
            <a:spLocks noChangeShapeType="1"/>
          </p:cNvSpPr>
          <p:nvPr/>
        </p:nvSpPr>
        <p:spPr bwMode="auto">
          <a:xfrm>
            <a:off x="3630205" y="3708110"/>
            <a:ext cx="2057400" cy="59975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29" name="Line 33"/>
          <p:cNvSpPr>
            <a:spLocks noChangeShapeType="1"/>
          </p:cNvSpPr>
          <p:nvPr/>
        </p:nvSpPr>
        <p:spPr bwMode="auto">
          <a:xfrm>
            <a:off x="3630205" y="3708110"/>
            <a:ext cx="3252622" cy="57276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30" name="Line 34"/>
          <p:cNvSpPr>
            <a:spLocks noChangeShapeType="1"/>
          </p:cNvSpPr>
          <p:nvPr/>
        </p:nvSpPr>
        <p:spPr bwMode="auto">
          <a:xfrm flipH="1">
            <a:off x="3542873" y="4622509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31" name="Line 35"/>
          <p:cNvSpPr>
            <a:spLocks noChangeShapeType="1"/>
          </p:cNvSpPr>
          <p:nvPr/>
        </p:nvSpPr>
        <p:spPr bwMode="auto">
          <a:xfrm flipH="1">
            <a:off x="4376352" y="4622509"/>
            <a:ext cx="309521" cy="72516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32" name="Line 36"/>
          <p:cNvSpPr>
            <a:spLocks noChangeShapeType="1"/>
          </p:cNvSpPr>
          <p:nvPr/>
        </p:nvSpPr>
        <p:spPr bwMode="auto">
          <a:xfrm>
            <a:off x="4685873" y="4622509"/>
            <a:ext cx="304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33" name="Line 37"/>
          <p:cNvSpPr>
            <a:spLocks noChangeShapeType="1"/>
          </p:cNvSpPr>
          <p:nvPr/>
        </p:nvSpPr>
        <p:spPr bwMode="auto">
          <a:xfrm>
            <a:off x="4685873" y="4622509"/>
            <a:ext cx="1427986" cy="7041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35" name="Line 39"/>
          <p:cNvSpPr>
            <a:spLocks noChangeShapeType="1"/>
          </p:cNvSpPr>
          <p:nvPr/>
        </p:nvSpPr>
        <p:spPr bwMode="auto">
          <a:xfrm>
            <a:off x="6135216" y="5613109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36" name="Line 40"/>
          <p:cNvSpPr>
            <a:spLocks noChangeShapeType="1"/>
          </p:cNvSpPr>
          <p:nvPr/>
        </p:nvSpPr>
        <p:spPr bwMode="auto">
          <a:xfrm>
            <a:off x="7055776" y="4622509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37" name="Line 41"/>
          <p:cNvSpPr>
            <a:spLocks noChangeShapeType="1"/>
          </p:cNvSpPr>
          <p:nvPr/>
        </p:nvSpPr>
        <p:spPr bwMode="auto">
          <a:xfrm>
            <a:off x="7393113" y="2946109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文本框 5"/>
          <p:cNvSpPr txBox="1"/>
          <p:nvPr/>
        </p:nvSpPr>
        <p:spPr>
          <a:xfrm>
            <a:off x="3969814" y="4280522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M</a:t>
            </a:r>
            <a:r>
              <a:rPr lang="en-US" altLang="zh-CN" b="1" baseline="-25000" dirty="0"/>
              <a:t>1</a:t>
            </a:r>
            <a:endParaRPr lang="en-US" b="1" baseline="-25000" dirty="0"/>
          </a:p>
        </p:txBody>
      </p:sp>
      <p:sp>
        <p:nvSpPr>
          <p:cNvPr id="43" name="文本框 42"/>
          <p:cNvSpPr txBox="1"/>
          <p:nvPr/>
        </p:nvSpPr>
        <p:spPr>
          <a:xfrm>
            <a:off x="3775625" y="5299334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</a:rPr>
              <a:t>M</a:t>
            </a:r>
            <a:r>
              <a:rPr lang="en-US" altLang="zh-CN" b="1" baseline="-25000" dirty="0">
                <a:solidFill>
                  <a:srgbClr val="0000FF"/>
                </a:solidFill>
              </a:rPr>
              <a:t>2</a:t>
            </a:r>
            <a:endParaRPr lang="en-US" b="1" baseline="-25000" dirty="0">
              <a:solidFill>
                <a:srgbClr val="0000FF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5423065" y="5299334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M</a:t>
            </a:r>
            <a:r>
              <a:rPr lang="en-US" altLang="zh-CN" b="1" baseline="-25000" dirty="0"/>
              <a:t>3</a:t>
            </a:r>
            <a:endParaRPr lang="en-US" b="1" baseline="-25000" dirty="0"/>
          </a:p>
        </p:txBody>
      </p:sp>
      <p:sp>
        <p:nvSpPr>
          <p:cNvPr id="45" name="文本框 44"/>
          <p:cNvSpPr txBox="1"/>
          <p:nvPr/>
        </p:nvSpPr>
        <p:spPr>
          <a:xfrm>
            <a:off x="5140806" y="4280522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N</a:t>
            </a:r>
            <a:endParaRPr lang="en-US" b="1" baseline="-25000" dirty="0"/>
          </a:p>
        </p:txBody>
      </p:sp>
      <p:sp>
        <p:nvSpPr>
          <p:cNvPr id="46" name="文本框 45"/>
          <p:cNvSpPr txBox="1"/>
          <p:nvPr/>
        </p:nvSpPr>
        <p:spPr>
          <a:xfrm>
            <a:off x="6353590" y="4280522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M</a:t>
            </a:r>
            <a:r>
              <a:rPr lang="en-US" altLang="zh-CN" b="1" baseline="-25000" dirty="0"/>
              <a:t>4</a:t>
            </a:r>
            <a:endParaRPr lang="en-US" b="1" baseline="-25000" dirty="0"/>
          </a:p>
        </p:txBody>
      </p:sp>
      <p:sp>
        <p:nvSpPr>
          <p:cNvPr id="7" name="文本框 6"/>
          <p:cNvSpPr txBox="1"/>
          <p:nvPr/>
        </p:nvSpPr>
        <p:spPr>
          <a:xfrm>
            <a:off x="7052373" y="1041564"/>
            <a:ext cx="3509294" cy="1323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buFont typeface="Wingdings 2" panose="05020102010507070707" pitchFamily="18" charset="2"/>
              <a:buNone/>
            </a:pPr>
            <a:r>
              <a:rPr lang="en-US" altLang="zh-CN" sz="2000" dirty="0"/>
              <a:t>if </a:t>
            </a:r>
            <a:r>
              <a:rPr lang="en-US" altLang="zh-CN" sz="2000" dirty="0">
                <a:solidFill>
                  <a:schemeClr val="tx1"/>
                </a:solidFill>
              </a:rPr>
              <a:t>( a&lt;b or c&lt;d and e&lt;f )  then</a:t>
            </a:r>
            <a:endParaRPr lang="en-US" altLang="zh-CN" sz="2000" dirty="0">
              <a:solidFill>
                <a:schemeClr val="tx1"/>
              </a:solidFill>
            </a:endParaRPr>
          </a:p>
          <a:p>
            <a:pPr>
              <a:buFont typeface="Wingdings 2" panose="05020102010507070707" pitchFamily="18" charset="2"/>
              <a:buNone/>
            </a:pPr>
            <a:r>
              <a:rPr lang="en-US" altLang="zh-CN" sz="2000" dirty="0">
                <a:solidFill>
                  <a:srgbClr val="0000FF"/>
                </a:solidFill>
              </a:rPr>
              <a:t>    while ( a&gt;c ) do c := c +1</a:t>
            </a:r>
            <a:endParaRPr lang="en-US" altLang="zh-CN" sz="2000" dirty="0">
              <a:solidFill>
                <a:srgbClr val="0000FF"/>
              </a:solidFill>
            </a:endParaRPr>
          </a:p>
          <a:p>
            <a:pPr>
              <a:buFont typeface="Wingdings 2" panose="05020102010507070707" pitchFamily="18" charset="2"/>
              <a:buNone/>
            </a:pPr>
            <a:r>
              <a:rPr lang="en-US" altLang="zh-CN" sz="2000" dirty="0"/>
              <a:t>else d := d + 1;</a:t>
            </a:r>
            <a:endParaRPr lang="en-US" altLang="zh-CN" sz="2000" dirty="0"/>
          </a:p>
          <a:p>
            <a:pPr>
              <a:buFont typeface="Wingdings 2" panose="05020102010507070707" pitchFamily="18" charset="2"/>
              <a:buNone/>
            </a:pPr>
            <a:r>
              <a:rPr lang="en-US" altLang="zh-CN" sz="2000" dirty="0"/>
              <a:t>e := e + d;   </a:t>
            </a:r>
            <a:endParaRPr lang="en-US" altLang="zh-CN" sz="2000" dirty="0"/>
          </a:p>
        </p:txBody>
      </p:sp>
      <p:sp>
        <p:nvSpPr>
          <p:cNvPr id="48" name="文本框 47"/>
          <p:cNvSpPr txBox="1"/>
          <p:nvPr/>
        </p:nvSpPr>
        <p:spPr>
          <a:xfrm>
            <a:off x="8306730" y="5263533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</a:rPr>
              <a:t>蓝色</a:t>
            </a:r>
            <a:r>
              <a:rPr lang="zh-CN" altLang="en-US" dirty="0"/>
              <a:t>表示即将翻译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红色</a:t>
            </a:r>
            <a:r>
              <a:rPr lang="zh-CN" altLang="en-US" dirty="0"/>
              <a:t>表示需要回填</a:t>
            </a:r>
            <a:endParaRPr lang="en-US" dirty="0"/>
          </a:p>
        </p:txBody>
      </p:sp>
      <p:sp>
        <p:nvSpPr>
          <p:cNvPr id="49" name="Text Box 7"/>
          <p:cNvSpPr txBox="1">
            <a:spLocks noChangeArrowheads="1"/>
          </p:cNvSpPr>
          <p:nvPr/>
        </p:nvSpPr>
        <p:spPr bwMode="auto">
          <a:xfrm>
            <a:off x="5964363" y="2615105"/>
            <a:ext cx="6858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/>
              <a:t>M</a:t>
            </a:r>
            <a:r>
              <a:rPr lang="en-US" altLang="zh-CN" sz="2000" b="1" baseline="-25000" dirty="0"/>
              <a:t>5</a:t>
            </a:r>
            <a:endParaRPr lang="en-US" sz="2000" b="1" baseline="-25000" dirty="0"/>
          </a:p>
        </p:txBody>
      </p:sp>
      <p:sp>
        <p:nvSpPr>
          <p:cNvPr id="50" name="Line 26"/>
          <p:cNvSpPr>
            <a:spLocks noChangeShapeType="1"/>
          </p:cNvSpPr>
          <p:nvPr/>
        </p:nvSpPr>
        <p:spPr bwMode="auto">
          <a:xfrm>
            <a:off x="5423065" y="2184110"/>
            <a:ext cx="628650" cy="50113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文本框 50"/>
          <p:cNvSpPr txBox="1"/>
          <p:nvPr/>
        </p:nvSpPr>
        <p:spPr>
          <a:xfrm>
            <a:off x="3068639" y="4593121"/>
            <a:ext cx="13388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M</a:t>
            </a:r>
            <a:r>
              <a:rPr lang="en-US" sz="1600" baseline="-25000" dirty="0">
                <a:solidFill>
                  <a:srgbClr val="C00000"/>
                </a:solidFill>
              </a:rPr>
              <a:t>1</a:t>
            </a:r>
            <a:r>
              <a:rPr lang="en-US" sz="1600" dirty="0">
                <a:solidFill>
                  <a:srgbClr val="C00000"/>
                </a:solidFill>
              </a:rPr>
              <a:t>.instr=106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1699013" y="3679442"/>
            <a:ext cx="17251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B</a:t>
            </a:r>
            <a:r>
              <a:rPr lang="en-US" sz="1600" baseline="-25000" dirty="0">
                <a:solidFill>
                  <a:srgbClr val="C00000"/>
                </a:solidFill>
              </a:rPr>
              <a:t>1</a:t>
            </a:r>
            <a:r>
              <a:rPr lang="en-US" sz="1600" dirty="0">
                <a:solidFill>
                  <a:srgbClr val="C00000"/>
                </a:solidFill>
              </a:rPr>
              <a:t>.tlist={100, 104}</a:t>
            </a:r>
            <a:endParaRPr lang="en-US" sz="1600" dirty="0">
              <a:solidFill>
                <a:srgbClr val="C00000"/>
              </a:solidFill>
            </a:endParaRPr>
          </a:p>
          <a:p>
            <a:r>
              <a:rPr lang="en-US" sz="1600" dirty="0">
                <a:solidFill>
                  <a:srgbClr val="C00000"/>
                </a:solidFill>
              </a:rPr>
              <a:t>B</a:t>
            </a:r>
            <a:r>
              <a:rPr lang="en-US" sz="1600" baseline="-25000" dirty="0">
                <a:solidFill>
                  <a:srgbClr val="C00000"/>
                </a:solidFill>
              </a:rPr>
              <a:t>1</a:t>
            </a:r>
            <a:r>
              <a:rPr lang="en-US" sz="1600" dirty="0">
                <a:solidFill>
                  <a:srgbClr val="C00000"/>
                </a:solidFill>
              </a:rPr>
              <a:t>.flist={103, 105}</a:t>
            </a:r>
            <a:endParaRPr lang="en-US" sz="16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9" name="Rectangle 5"/>
          <p:cNvSpPr>
            <a:spLocks noGrp="1" noRot="1" noChangeArrowheads="1"/>
          </p:cNvSpPr>
          <p:nvPr>
            <p:ph sz="quarter" idx="13"/>
          </p:nvPr>
        </p:nvSpPr>
        <p:spPr>
          <a:noFill/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对布尔表达式而言，有两个综合属性：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</a:rPr>
              <a:t>B.truelist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：代码中所有转向真出口的代码指令链；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</a:rPr>
              <a:t>B.falselist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：所有转向假出口的代码指令链；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pPr lvl="1">
              <a:lnSpc>
                <a:spcPct val="90000"/>
              </a:lnSpc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在生成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B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的代码时，跳转指令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</a:rPr>
              <a:t>goto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是不完整的，目标标号尚未填写，用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</a:rPr>
              <a:t>truelist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和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</a:rPr>
              <a:t>falselist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来管理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US" dirty="0"/>
              <a:t>对一般语句而言，有一个综合属性：</a:t>
            </a: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en-US" altLang="zh-CN" dirty="0" err="1">
                <a:solidFill>
                  <a:srgbClr val="0000FF"/>
                </a:solidFill>
              </a:rPr>
              <a:t>S.nextlist</a:t>
            </a:r>
            <a:r>
              <a:rPr lang="zh-CN" altLang="en-US" dirty="0"/>
              <a:t>：代码中所有跳转到紧跟</a:t>
            </a:r>
            <a:r>
              <a:rPr lang="en-US" altLang="zh-CN" dirty="0"/>
              <a:t>S</a:t>
            </a:r>
            <a:r>
              <a:rPr lang="zh-CN" altLang="en-US" dirty="0"/>
              <a:t>的代码之后的指令</a:t>
            </a:r>
            <a:endParaRPr lang="en-US" altLang="zh-CN" dirty="0"/>
          </a:p>
          <a:p>
            <a:pPr marL="457200" lvl="1" indent="0">
              <a:lnSpc>
                <a:spcPct val="90000"/>
              </a:lnSpc>
              <a:buNone/>
            </a:pPr>
            <a:r>
              <a:rPr lang="zh-CN" altLang="en-US" dirty="0"/>
              <a:t>例如：</a:t>
            </a:r>
            <a:r>
              <a:rPr lang="en-US" altLang="zh-CN" dirty="0"/>
              <a:t> S </a:t>
            </a:r>
            <a:r>
              <a:rPr lang="en-US" altLang="zh-CN" dirty="0">
                <a:sym typeface="Symbol" panose="05050102010706020507" pitchFamily="18" charset="2"/>
              </a:rPr>
              <a:t> {L} //</a:t>
            </a:r>
            <a:r>
              <a:rPr lang="zh-CN" altLang="en-US" dirty="0">
                <a:sym typeface="Symbol" panose="05050102010706020507" pitchFamily="18" charset="2"/>
              </a:rPr>
              <a:t>程序块</a:t>
            </a:r>
            <a:endParaRPr lang="en-US" altLang="zh-CN" dirty="0">
              <a:sym typeface="Symbol" panose="05050102010706020507" pitchFamily="18" charset="2"/>
            </a:endParaRP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zh-CN" dirty="0">
                <a:sym typeface="Symbol" panose="05050102010706020507" pitchFamily="18" charset="2"/>
              </a:rPr>
              <a:t>             </a:t>
            </a:r>
            <a:r>
              <a:rPr lang="en-US" altLang="zh-CN" dirty="0"/>
              <a:t>S </a:t>
            </a:r>
            <a:r>
              <a:rPr lang="en-US" altLang="zh-CN" dirty="0">
                <a:sym typeface="Symbol" panose="05050102010706020507" pitchFamily="18" charset="2"/>
              </a:rPr>
              <a:t> A //</a:t>
            </a:r>
            <a:r>
              <a:rPr lang="zh-CN" altLang="en-US" dirty="0">
                <a:sym typeface="Symbol" panose="05050102010706020507" pitchFamily="18" charset="2"/>
              </a:rPr>
              <a:t>赋值语句</a:t>
            </a:r>
            <a:endParaRPr lang="en-US" altLang="zh-CN" dirty="0"/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zh-CN" dirty="0"/>
              <a:t>             S 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 </a:t>
            </a:r>
            <a:r>
              <a:rPr lang="en-US" altLang="zh-CN" dirty="0"/>
              <a:t>if B then S</a:t>
            </a:r>
            <a:r>
              <a:rPr lang="en-US" altLang="zh-CN" baseline="-25000" dirty="0"/>
              <a:t>1</a:t>
            </a:r>
            <a:r>
              <a:rPr lang="en-US" altLang="zh-CN" dirty="0"/>
              <a:t> else S</a:t>
            </a:r>
            <a:r>
              <a:rPr lang="en-US" altLang="zh-CN" baseline="-25000" dirty="0"/>
              <a:t>2</a:t>
            </a:r>
            <a:endParaRPr lang="en-US" altLang="zh-CN" baseline="-25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相关符号属性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7" name="Rectangle 3"/>
          <p:cNvSpPr>
            <a:spLocks noGrp="1" noRot="1" noChangeArrowheads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 2" panose="05020102010507070707" pitchFamily="18" charset="2"/>
              <a:buNone/>
            </a:pPr>
            <a:r>
              <a:rPr lang="zh-CN" altLang="en-US" dirty="0"/>
              <a:t>三、翻译 </a:t>
            </a:r>
            <a:r>
              <a:rPr lang="en-US" altLang="zh-CN" dirty="0"/>
              <a:t>M</a:t>
            </a:r>
            <a:r>
              <a:rPr lang="en-US" altLang="zh-CN" baseline="-25000" dirty="0"/>
              <a:t>2</a:t>
            </a:r>
            <a:r>
              <a:rPr lang="zh-CN" altLang="en-US" dirty="0"/>
              <a:t>：</a:t>
            </a:r>
            <a:r>
              <a:rPr lang="en-US" altLang="zh-CN" dirty="0">
                <a:solidFill>
                  <a:schemeClr val="folHlink"/>
                </a:solidFill>
              </a:rPr>
              <a:t> M</a:t>
            </a:r>
            <a:r>
              <a:rPr lang="en-US" altLang="zh-CN" baseline="-25000" dirty="0">
                <a:solidFill>
                  <a:schemeClr val="folHlink"/>
                </a:solidFill>
              </a:rPr>
              <a:t>2</a:t>
            </a:r>
            <a:r>
              <a:rPr lang="en-US" altLang="zh-CN" dirty="0">
                <a:solidFill>
                  <a:schemeClr val="folHlink"/>
                </a:solidFill>
                <a:sym typeface="Symbol" panose="05050102010706020507" pitchFamily="18" charset="2"/>
              </a:rPr>
              <a:t></a:t>
            </a:r>
            <a:endParaRPr lang="en-US" altLang="zh-CN" dirty="0">
              <a:solidFill>
                <a:schemeClr val="folHlink"/>
              </a:solidFill>
              <a:sym typeface="Symbol" panose="05050102010706020507" pitchFamily="18" charset="2"/>
            </a:endParaRPr>
          </a:p>
          <a:p>
            <a:pPr>
              <a:buFont typeface="Wingdings 2" panose="05020102010507070707" pitchFamily="18" charset="2"/>
              <a:buNone/>
            </a:pPr>
            <a:r>
              <a:rPr lang="zh-CN" altLang="en-US" dirty="0"/>
              <a:t>记录下一个指令标号</a:t>
            </a:r>
            <a:r>
              <a:rPr lang="en-US" altLang="zh-CN" dirty="0"/>
              <a:t>106</a:t>
            </a:r>
            <a:r>
              <a:rPr lang="zh-CN" altLang="en-US" dirty="0"/>
              <a:t>，当</a:t>
            </a:r>
            <a:r>
              <a:rPr lang="en-US" altLang="zh-CN" dirty="0"/>
              <a:t>while(B</a:t>
            </a:r>
            <a:r>
              <a:rPr lang="en-US" altLang="zh-CN" baseline="-25000" dirty="0"/>
              <a:t>2</a:t>
            </a:r>
            <a:r>
              <a:rPr lang="en-US" altLang="zh-CN" dirty="0"/>
              <a:t>) S</a:t>
            </a:r>
            <a:r>
              <a:rPr lang="en-US" altLang="zh-CN" baseline="-25000" dirty="0"/>
              <a:t>1</a:t>
            </a:r>
            <a:r>
              <a:rPr lang="zh-CN" altLang="en-US" dirty="0"/>
              <a:t>归约时，用</a:t>
            </a:r>
            <a:r>
              <a:rPr lang="en-US" altLang="zh-CN" dirty="0"/>
              <a:t>106</a:t>
            </a:r>
            <a:r>
              <a:rPr lang="zh-CN" altLang="en-US" dirty="0"/>
              <a:t>回填</a:t>
            </a:r>
            <a:r>
              <a:rPr lang="en-US" altLang="zh-CN" dirty="0"/>
              <a:t>S</a:t>
            </a:r>
            <a:r>
              <a:rPr lang="en-US" altLang="zh-CN" baseline="-25000" dirty="0"/>
              <a:t>1</a:t>
            </a:r>
            <a:r>
              <a:rPr lang="zh-CN" altLang="en-US" dirty="0"/>
              <a:t>的</a:t>
            </a:r>
            <a:r>
              <a:rPr lang="en-US" altLang="zh-CN" dirty="0" err="1"/>
              <a:t>nextlist</a:t>
            </a:r>
            <a:r>
              <a:rPr lang="zh-CN" altLang="en-US" dirty="0"/>
              <a:t>，并生成无条件跳转指令</a:t>
            </a:r>
            <a:r>
              <a:rPr lang="en-US" altLang="zh-CN" dirty="0" err="1"/>
              <a:t>goto</a:t>
            </a:r>
            <a:r>
              <a:rPr lang="en-US" altLang="zh-CN" dirty="0"/>
              <a:t> M</a:t>
            </a:r>
            <a:r>
              <a:rPr lang="en-US" altLang="zh-CN" baseline="-25000" dirty="0"/>
              <a:t>2</a:t>
            </a:r>
            <a:r>
              <a:rPr lang="en-US" altLang="zh-CN" dirty="0"/>
              <a:t>.instr</a:t>
            </a:r>
            <a:r>
              <a:rPr lang="en-US" altLang="zh-CN" dirty="0">
                <a:solidFill>
                  <a:schemeClr val="bg1"/>
                </a:solidFill>
              </a:rPr>
              <a:t>108) c := c + 1  // S</a:t>
            </a:r>
            <a:r>
              <a:rPr lang="en-US" altLang="zh-CN" baseline="-25000" dirty="0">
                <a:solidFill>
                  <a:schemeClr val="bg1"/>
                </a:solidFill>
              </a:rPr>
              <a:t>1</a:t>
            </a:r>
            <a:r>
              <a:rPr lang="en-US" altLang="zh-CN" dirty="0">
                <a:solidFill>
                  <a:schemeClr val="bg1"/>
                </a:solidFill>
                <a:sym typeface="Symbol" panose="05050102010706020507" pitchFamily="18" charset="2"/>
              </a:rPr>
              <a:t></a:t>
            </a:r>
            <a:r>
              <a:rPr lang="en-US" altLang="zh-CN" dirty="0">
                <a:solidFill>
                  <a:schemeClr val="bg1"/>
                </a:solidFill>
              </a:rPr>
              <a:t>A</a:t>
            </a:r>
            <a:r>
              <a:rPr lang="en-US" altLang="zh-CN" baseline="-25000" dirty="0">
                <a:solidFill>
                  <a:schemeClr val="bg1"/>
                </a:solidFill>
              </a:rPr>
              <a:t>1   </a:t>
            </a:r>
            <a:r>
              <a:rPr lang="en-US" altLang="zh-CN" dirty="0">
                <a:solidFill>
                  <a:schemeClr val="bg1"/>
                </a:solidFill>
              </a:rPr>
              <a:t>S</a:t>
            </a:r>
            <a:r>
              <a:rPr lang="en-US" altLang="zh-CN" baseline="-25000" dirty="0">
                <a:solidFill>
                  <a:schemeClr val="bg1"/>
                </a:solidFill>
              </a:rPr>
              <a:t>1</a:t>
            </a:r>
            <a:r>
              <a:rPr lang="en-US" altLang="zh-CN" dirty="0">
                <a:solidFill>
                  <a:schemeClr val="bg1"/>
                </a:solidFill>
              </a:rPr>
              <a:t>.nextlist={}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buFont typeface="Wingdings 2" panose="05020102010507070707" pitchFamily="18" charset="2"/>
              <a:buNone/>
            </a:pPr>
            <a:r>
              <a:rPr lang="en-US" altLang="zh-CN" dirty="0">
                <a:solidFill>
                  <a:schemeClr val="bg1"/>
                </a:solidFill>
              </a:rPr>
              <a:t>(109) </a:t>
            </a:r>
            <a:r>
              <a:rPr lang="en-US" altLang="zh-CN" dirty="0" err="1">
                <a:solidFill>
                  <a:schemeClr val="bg1"/>
                </a:solidFill>
              </a:rPr>
              <a:t>goto</a:t>
            </a:r>
            <a:r>
              <a:rPr lang="en-US" altLang="zh-CN" dirty="0">
                <a:solidFill>
                  <a:schemeClr val="bg1"/>
                </a:solidFill>
              </a:rPr>
              <a:t> 106   // </a:t>
            </a:r>
            <a:r>
              <a:rPr lang="zh-CN" altLang="en-US" dirty="0">
                <a:solidFill>
                  <a:schemeClr val="bg1"/>
                </a:solidFill>
              </a:rPr>
              <a:t>转至循环入口</a:t>
            </a:r>
            <a:r>
              <a:rPr lang="en-US" altLang="zh-CN" dirty="0">
                <a:solidFill>
                  <a:schemeClr val="bg1"/>
                </a:solidFill>
              </a:rPr>
              <a:t>(106)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buFont typeface="Wingdings 2" panose="05020102010507070707" pitchFamily="18" charset="2"/>
              <a:buNone/>
            </a:pPr>
            <a:r>
              <a:rPr lang="en-US" altLang="zh-CN" dirty="0">
                <a:solidFill>
                  <a:schemeClr val="bg1"/>
                </a:solidFill>
              </a:rPr>
              <a:t>S</a:t>
            </a:r>
            <a:r>
              <a:rPr lang="en-US" altLang="zh-CN" baseline="-25000" dirty="0">
                <a:solidFill>
                  <a:schemeClr val="bg1"/>
                </a:solidFill>
              </a:rPr>
              <a:t>2</a:t>
            </a:r>
            <a:r>
              <a:rPr lang="en-US" altLang="zh-CN" dirty="0">
                <a:solidFill>
                  <a:schemeClr val="bg1"/>
                </a:solidFill>
              </a:rPr>
              <a:t>.nextlist: { 107 } //</a:t>
            </a:r>
            <a:r>
              <a:rPr lang="zh-CN" altLang="en-US" dirty="0">
                <a:solidFill>
                  <a:schemeClr val="bg1"/>
                </a:solidFill>
              </a:rPr>
              <a:t>转至循环外部</a:t>
            </a:r>
            <a:r>
              <a:rPr lang="en-US" altLang="zh-CN" dirty="0">
                <a:solidFill>
                  <a:schemeClr val="bg1"/>
                </a:solidFill>
              </a:rPr>
              <a:t>={}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13414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控制流语句的翻译</a:t>
            </a:r>
            <a:r>
              <a:rPr lang="en-US" altLang="zh-CN" dirty="0"/>
              <a:t>-</a:t>
            </a:r>
            <a:r>
              <a:rPr lang="zh-CN" altLang="en-US" dirty="0"/>
              <a:t>例</a:t>
            </a:r>
            <a:endParaRPr lang="zh-CN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分析树</a:t>
            </a:r>
            <a:endParaRPr lang="en-US" dirty="0"/>
          </a:p>
        </p:txBody>
      </p:sp>
      <p:sp>
        <p:nvSpPr>
          <p:cNvPr id="13209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控制流语句的翻译</a:t>
            </a:r>
            <a:r>
              <a:rPr lang="en-US" altLang="zh-CN" dirty="0"/>
              <a:t>-</a:t>
            </a:r>
            <a:r>
              <a:rPr lang="zh-CN" altLang="en-US" dirty="0"/>
              <a:t>例</a:t>
            </a:r>
            <a:endParaRPr lang="zh-CN" altLang="en-US" dirty="0"/>
          </a:p>
        </p:txBody>
      </p:sp>
      <p:sp>
        <p:nvSpPr>
          <p:cNvPr id="132100" name="Text Box 4"/>
          <p:cNvSpPr txBox="1">
            <a:spLocks noChangeArrowheads="1"/>
          </p:cNvSpPr>
          <p:nvPr/>
        </p:nvSpPr>
        <p:spPr bwMode="auto">
          <a:xfrm>
            <a:off x="5259513" y="1726909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/>
              <a:t>L</a:t>
            </a:r>
            <a:r>
              <a:rPr lang="en-US" altLang="zh-CN" sz="2400" baseline="-25000" dirty="0"/>
              <a:t>2</a:t>
            </a:r>
            <a:endParaRPr lang="en-US" altLang="zh-CN" sz="2400" baseline="-25000" dirty="0"/>
          </a:p>
        </p:txBody>
      </p:sp>
      <p:sp>
        <p:nvSpPr>
          <p:cNvPr id="132101" name="Text Box 5"/>
          <p:cNvSpPr txBox="1">
            <a:spLocks noChangeArrowheads="1"/>
          </p:cNvSpPr>
          <p:nvPr/>
        </p:nvSpPr>
        <p:spPr bwMode="auto">
          <a:xfrm>
            <a:off x="3477805" y="2565109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L</a:t>
            </a:r>
            <a:r>
              <a:rPr lang="en-US" altLang="zh-CN" sz="2400" baseline="-25000"/>
              <a:t>1</a:t>
            </a:r>
            <a:endParaRPr lang="en-US" altLang="zh-CN" sz="2400" baseline="-25000"/>
          </a:p>
        </p:txBody>
      </p:sp>
      <p:sp>
        <p:nvSpPr>
          <p:cNvPr id="132102" name="Text Box 6"/>
          <p:cNvSpPr txBox="1">
            <a:spLocks noChangeArrowheads="1"/>
          </p:cNvSpPr>
          <p:nvPr/>
        </p:nvSpPr>
        <p:spPr bwMode="auto">
          <a:xfrm>
            <a:off x="7164513" y="2565109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S</a:t>
            </a:r>
            <a:r>
              <a:rPr lang="en-US" altLang="zh-CN" sz="2400" baseline="-25000"/>
              <a:t>5</a:t>
            </a:r>
            <a:endParaRPr lang="en-US" altLang="zh-CN" sz="2400" baseline="-25000"/>
          </a:p>
        </p:txBody>
      </p:sp>
      <p:sp>
        <p:nvSpPr>
          <p:cNvPr id="132103" name="Text Box 7"/>
          <p:cNvSpPr txBox="1">
            <a:spLocks noChangeArrowheads="1"/>
          </p:cNvSpPr>
          <p:nvPr/>
        </p:nvSpPr>
        <p:spPr bwMode="auto">
          <a:xfrm>
            <a:off x="5335713" y="2565109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;</a:t>
            </a:r>
            <a:endParaRPr lang="en-US" altLang="zh-CN" sz="2400"/>
          </a:p>
        </p:txBody>
      </p:sp>
      <p:sp>
        <p:nvSpPr>
          <p:cNvPr id="132104" name="Text Box 8"/>
          <p:cNvSpPr txBox="1">
            <a:spLocks noChangeArrowheads="1"/>
          </p:cNvSpPr>
          <p:nvPr/>
        </p:nvSpPr>
        <p:spPr bwMode="auto">
          <a:xfrm>
            <a:off x="3477805" y="3327109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S</a:t>
            </a:r>
            <a:r>
              <a:rPr lang="en-US" altLang="zh-CN" sz="2400" baseline="-25000"/>
              <a:t>4</a:t>
            </a:r>
            <a:endParaRPr lang="en-US" altLang="zh-CN" sz="2400" baseline="-25000"/>
          </a:p>
        </p:txBody>
      </p:sp>
      <p:sp>
        <p:nvSpPr>
          <p:cNvPr id="132105" name="Text Box 9"/>
          <p:cNvSpPr txBox="1">
            <a:spLocks noChangeArrowheads="1"/>
          </p:cNvSpPr>
          <p:nvPr/>
        </p:nvSpPr>
        <p:spPr bwMode="auto">
          <a:xfrm>
            <a:off x="1725205" y="4236588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if</a:t>
            </a:r>
            <a:endParaRPr lang="en-US" altLang="zh-CN" sz="2400"/>
          </a:p>
        </p:txBody>
      </p:sp>
      <p:sp>
        <p:nvSpPr>
          <p:cNvPr id="132106" name="Text Box 10"/>
          <p:cNvSpPr txBox="1">
            <a:spLocks noChangeArrowheads="1"/>
          </p:cNvSpPr>
          <p:nvPr/>
        </p:nvSpPr>
        <p:spPr bwMode="auto">
          <a:xfrm>
            <a:off x="2422608" y="4236589"/>
            <a:ext cx="685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rgbClr val="FF0000"/>
                </a:solidFill>
              </a:rPr>
              <a:t>B</a:t>
            </a:r>
            <a:r>
              <a:rPr lang="en-US" altLang="zh-CN" sz="2400" baseline="-25000" dirty="0">
                <a:solidFill>
                  <a:srgbClr val="FF0000"/>
                </a:solidFill>
              </a:rPr>
              <a:t>1</a:t>
            </a:r>
            <a:endParaRPr lang="en-US" altLang="zh-CN" sz="2400" baseline="-25000" dirty="0">
              <a:solidFill>
                <a:srgbClr val="FF0000"/>
              </a:solidFill>
            </a:endParaRPr>
          </a:p>
        </p:txBody>
      </p:sp>
      <p:sp>
        <p:nvSpPr>
          <p:cNvPr id="132107" name="Text Box 11"/>
          <p:cNvSpPr txBox="1">
            <a:spLocks noChangeArrowheads="1"/>
          </p:cNvSpPr>
          <p:nvPr/>
        </p:nvSpPr>
        <p:spPr bwMode="auto">
          <a:xfrm>
            <a:off x="3120011" y="4236588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then</a:t>
            </a:r>
            <a:endParaRPr lang="en-US" altLang="zh-CN" sz="2400"/>
          </a:p>
        </p:txBody>
      </p:sp>
      <p:sp>
        <p:nvSpPr>
          <p:cNvPr id="132108" name="Text Box 12"/>
          <p:cNvSpPr txBox="1">
            <a:spLocks noChangeArrowheads="1"/>
          </p:cNvSpPr>
          <p:nvPr/>
        </p:nvSpPr>
        <p:spPr bwMode="auto">
          <a:xfrm>
            <a:off x="4443403" y="4236588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rgbClr val="0000FF"/>
                </a:solidFill>
              </a:rPr>
              <a:t>S</a:t>
            </a:r>
            <a:r>
              <a:rPr lang="en-US" altLang="zh-CN" sz="2400" baseline="-25000" dirty="0">
                <a:solidFill>
                  <a:srgbClr val="0000FF"/>
                </a:solidFill>
              </a:rPr>
              <a:t>2</a:t>
            </a:r>
            <a:endParaRPr lang="en-US" altLang="zh-CN" sz="2400" baseline="-25000" dirty="0">
              <a:solidFill>
                <a:srgbClr val="0000FF"/>
              </a:solidFill>
            </a:endParaRPr>
          </a:p>
        </p:txBody>
      </p:sp>
      <p:sp>
        <p:nvSpPr>
          <p:cNvPr id="132109" name="Text Box 13"/>
          <p:cNvSpPr txBox="1">
            <a:spLocks noChangeArrowheads="1"/>
          </p:cNvSpPr>
          <p:nvPr/>
        </p:nvSpPr>
        <p:spPr bwMode="auto">
          <a:xfrm>
            <a:off x="5503787" y="4236588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/>
              <a:t>else</a:t>
            </a:r>
            <a:endParaRPr lang="en-US" altLang="zh-CN" sz="2400" dirty="0"/>
          </a:p>
        </p:txBody>
      </p:sp>
      <p:sp>
        <p:nvSpPr>
          <p:cNvPr id="132110" name="Text Box 14"/>
          <p:cNvSpPr txBox="1">
            <a:spLocks noChangeArrowheads="1"/>
          </p:cNvSpPr>
          <p:nvPr/>
        </p:nvSpPr>
        <p:spPr bwMode="auto">
          <a:xfrm>
            <a:off x="6827176" y="4236588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S</a:t>
            </a:r>
            <a:r>
              <a:rPr lang="en-US" altLang="zh-CN" sz="2400" baseline="-25000"/>
              <a:t>3</a:t>
            </a:r>
            <a:endParaRPr lang="en-US" altLang="zh-CN" sz="2400" baseline="-25000"/>
          </a:p>
        </p:txBody>
      </p:sp>
      <p:sp>
        <p:nvSpPr>
          <p:cNvPr id="132111" name="Text Box 15"/>
          <p:cNvSpPr txBox="1">
            <a:spLocks noChangeArrowheads="1"/>
          </p:cNvSpPr>
          <p:nvPr/>
        </p:nvSpPr>
        <p:spPr bwMode="auto">
          <a:xfrm>
            <a:off x="2843079" y="52554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/>
              <a:t>while</a:t>
            </a:r>
            <a:endParaRPr lang="en-US" altLang="zh-CN" sz="2400" dirty="0"/>
          </a:p>
        </p:txBody>
      </p:sp>
      <p:sp>
        <p:nvSpPr>
          <p:cNvPr id="132112" name="Text Box 16"/>
          <p:cNvSpPr txBox="1">
            <a:spLocks noChangeArrowheads="1"/>
          </p:cNvSpPr>
          <p:nvPr/>
        </p:nvSpPr>
        <p:spPr bwMode="auto">
          <a:xfrm>
            <a:off x="4179557" y="5255401"/>
            <a:ext cx="685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rgbClr val="0000FF"/>
                </a:solidFill>
              </a:rPr>
              <a:t>B</a:t>
            </a:r>
            <a:r>
              <a:rPr lang="en-US" altLang="zh-CN" sz="2400" baseline="-25000" dirty="0">
                <a:solidFill>
                  <a:srgbClr val="0000FF"/>
                </a:solidFill>
              </a:rPr>
              <a:t>2</a:t>
            </a:r>
            <a:endParaRPr lang="en-US" altLang="zh-CN" sz="2400" baseline="-25000" dirty="0">
              <a:solidFill>
                <a:srgbClr val="0000FF"/>
              </a:solidFill>
            </a:endParaRPr>
          </a:p>
        </p:txBody>
      </p:sp>
      <p:sp>
        <p:nvSpPr>
          <p:cNvPr id="132113" name="Text Box 17"/>
          <p:cNvSpPr txBox="1">
            <a:spLocks noChangeArrowheads="1"/>
          </p:cNvSpPr>
          <p:nvPr/>
        </p:nvSpPr>
        <p:spPr bwMode="auto">
          <a:xfrm>
            <a:off x="4807303" y="52554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do</a:t>
            </a:r>
            <a:endParaRPr lang="en-US" altLang="zh-CN" sz="2400"/>
          </a:p>
        </p:txBody>
      </p:sp>
      <p:sp>
        <p:nvSpPr>
          <p:cNvPr id="132114" name="Text Box 18"/>
          <p:cNvSpPr txBox="1">
            <a:spLocks noChangeArrowheads="1"/>
          </p:cNvSpPr>
          <p:nvPr/>
        </p:nvSpPr>
        <p:spPr bwMode="auto">
          <a:xfrm>
            <a:off x="5933324" y="5255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S</a:t>
            </a:r>
            <a:r>
              <a:rPr lang="en-US" altLang="zh-CN" sz="2400" baseline="-25000"/>
              <a:t>1</a:t>
            </a:r>
            <a:endParaRPr lang="en-US" altLang="zh-CN" sz="2400" baseline="-25000"/>
          </a:p>
        </p:txBody>
      </p:sp>
      <p:sp>
        <p:nvSpPr>
          <p:cNvPr id="132117" name="Text Box 21"/>
          <p:cNvSpPr txBox="1">
            <a:spLocks noChangeArrowheads="1"/>
          </p:cNvSpPr>
          <p:nvPr/>
        </p:nvSpPr>
        <p:spPr bwMode="auto">
          <a:xfrm>
            <a:off x="5933324" y="5917909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A</a:t>
            </a:r>
            <a:r>
              <a:rPr lang="en-US" altLang="zh-CN" sz="2400" baseline="-25000"/>
              <a:t>1</a:t>
            </a:r>
            <a:endParaRPr lang="en-US" altLang="zh-CN" sz="2400" baseline="-25000"/>
          </a:p>
        </p:txBody>
      </p:sp>
      <p:sp>
        <p:nvSpPr>
          <p:cNvPr id="132118" name="Text Box 22"/>
          <p:cNvSpPr txBox="1">
            <a:spLocks noChangeArrowheads="1"/>
          </p:cNvSpPr>
          <p:nvPr/>
        </p:nvSpPr>
        <p:spPr bwMode="auto">
          <a:xfrm>
            <a:off x="6827176" y="5232109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A</a:t>
            </a:r>
            <a:r>
              <a:rPr lang="en-US" altLang="zh-CN" sz="2400" baseline="-25000"/>
              <a:t>2</a:t>
            </a:r>
            <a:endParaRPr lang="en-US" altLang="zh-CN" sz="2400" baseline="-25000"/>
          </a:p>
        </p:txBody>
      </p:sp>
      <p:sp>
        <p:nvSpPr>
          <p:cNvPr id="132119" name="Text Box 23"/>
          <p:cNvSpPr txBox="1">
            <a:spLocks noChangeArrowheads="1"/>
          </p:cNvSpPr>
          <p:nvPr/>
        </p:nvSpPr>
        <p:spPr bwMode="auto">
          <a:xfrm>
            <a:off x="7164513" y="3250909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A</a:t>
            </a:r>
            <a:r>
              <a:rPr lang="en-US" altLang="zh-CN" sz="2400" baseline="-25000"/>
              <a:t>3</a:t>
            </a:r>
            <a:endParaRPr lang="en-US" altLang="zh-CN" sz="2400" baseline="-25000"/>
          </a:p>
        </p:txBody>
      </p:sp>
      <p:sp>
        <p:nvSpPr>
          <p:cNvPr id="132120" name="Line 24"/>
          <p:cNvSpPr>
            <a:spLocks noChangeShapeType="1"/>
          </p:cNvSpPr>
          <p:nvPr/>
        </p:nvSpPr>
        <p:spPr bwMode="auto">
          <a:xfrm>
            <a:off x="3630205" y="2946109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21" name="Line 25"/>
          <p:cNvSpPr>
            <a:spLocks noChangeShapeType="1"/>
          </p:cNvSpPr>
          <p:nvPr/>
        </p:nvSpPr>
        <p:spPr bwMode="auto">
          <a:xfrm flipH="1">
            <a:off x="3630205" y="2179189"/>
            <a:ext cx="1792860" cy="46212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22" name="Line 26"/>
          <p:cNvSpPr>
            <a:spLocks noChangeShapeType="1"/>
          </p:cNvSpPr>
          <p:nvPr/>
        </p:nvSpPr>
        <p:spPr bwMode="auto">
          <a:xfrm>
            <a:off x="5411913" y="2184109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23" name="Line 27"/>
          <p:cNvSpPr>
            <a:spLocks noChangeShapeType="1"/>
          </p:cNvSpPr>
          <p:nvPr/>
        </p:nvSpPr>
        <p:spPr bwMode="auto">
          <a:xfrm>
            <a:off x="5411913" y="2184109"/>
            <a:ext cx="1905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24" name="Line 28"/>
          <p:cNvSpPr>
            <a:spLocks noChangeShapeType="1"/>
          </p:cNvSpPr>
          <p:nvPr/>
        </p:nvSpPr>
        <p:spPr bwMode="auto">
          <a:xfrm flipH="1">
            <a:off x="1953805" y="3708109"/>
            <a:ext cx="1676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25" name="Line 29"/>
          <p:cNvSpPr>
            <a:spLocks noChangeShapeType="1"/>
          </p:cNvSpPr>
          <p:nvPr/>
        </p:nvSpPr>
        <p:spPr bwMode="auto">
          <a:xfrm flipH="1">
            <a:off x="2639605" y="3708109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26" name="Line 30"/>
          <p:cNvSpPr>
            <a:spLocks noChangeShapeType="1"/>
          </p:cNvSpPr>
          <p:nvPr/>
        </p:nvSpPr>
        <p:spPr bwMode="auto">
          <a:xfrm>
            <a:off x="3630205" y="3708109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27" name="Line 31"/>
          <p:cNvSpPr>
            <a:spLocks noChangeShapeType="1"/>
          </p:cNvSpPr>
          <p:nvPr/>
        </p:nvSpPr>
        <p:spPr bwMode="auto">
          <a:xfrm>
            <a:off x="3630205" y="3708109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28" name="Line 32"/>
          <p:cNvSpPr>
            <a:spLocks noChangeShapeType="1"/>
          </p:cNvSpPr>
          <p:nvPr/>
        </p:nvSpPr>
        <p:spPr bwMode="auto">
          <a:xfrm>
            <a:off x="3630205" y="3708110"/>
            <a:ext cx="2057400" cy="59975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29" name="Line 33"/>
          <p:cNvSpPr>
            <a:spLocks noChangeShapeType="1"/>
          </p:cNvSpPr>
          <p:nvPr/>
        </p:nvSpPr>
        <p:spPr bwMode="auto">
          <a:xfrm>
            <a:off x="3630205" y="3708110"/>
            <a:ext cx="3252622" cy="57276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30" name="Line 34"/>
          <p:cNvSpPr>
            <a:spLocks noChangeShapeType="1"/>
          </p:cNvSpPr>
          <p:nvPr/>
        </p:nvSpPr>
        <p:spPr bwMode="auto">
          <a:xfrm flipH="1">
            <a:off x="3542873" y="4622509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31" name="Line 35"/>
          <p:cNvSpPr>
            <a:spLocks noChangeShapeType="1"/>
          </p:cNvSpPr>
          <p:nvPr/>
        </p:nvSpPr>
        <p:spPr bwMode="auto">
          <a:xfrm flipH="1">
            <a:off x="4376352" y="4622509"/>
            <a:ext cx="309521" cy="72516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32" name="Line 36"/>
          <p:cNvSpPr>
            <a:spLocks noChangeShapeType="1"/>
          </p:cNvSpPr>
          <p:nvPr/>
        </p:nvSpPr>
        <p:spPr bwMode="auto">
          <a:xfrm>
            <a:off x="4685873" y="4622509"/>
            <a:ext cx="304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33" name="Line 37"/>
          <p:cNvSpPr>
            <a:spLocks noChangeShapeType="1"/>
          </p:cNvSpPr>
          <p:nvPr/>
        </p:nvSpPr>
        <p:spPr bwMode="auto">
          <a:xfrm>
            <a:off x="4685873" y="4622509"/>
            <a:ext cx="1427986" cy="7041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35" name="Line 39"/>
          <p:cNvSpPr>
            <a:spLocks noChangeShapeType="1"/>
          </p:cNvSpPr>
          <p:nvPr/>
        </p:nvSpPr>
        <p:spPr bwMode="auto">
          <a:xfrm>
            <a:off x="6135216" y="5613109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36" name="Line 40"/>
          <p:cNvSpPr>
            <a:spLocks noChangeShapeType="1"/>
          </p:cNvSpPr>
          <p:nvPr/>
        </p:nvSpPr>
        <p:spPr bwMode="auto">
          <a:xfrm>
            <a:off x="7055776" y="4622509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37" name="Line 41"/>
          <p:cNvSpPr>
            <a:spLocks noChangeShapeType="1"/>
          </p:cNvSpPr>
          <p:nvPr/>
        </p:nvSpPr>
        <p:spPr bwMode="auto">
          <a:xfrm>
            <a:off x="7393113" y="2946109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文本框 5"/>
          <p:cNvSpPr txBox="1"/>
          <p:nvPr/>
        </p:nvSpPr>
        <p:spPr>
          <a:xfrm>
            <a:off x="3969814" y="4280522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M</a:t>
            </a:r>
            <a:r>
              <a:rPr lang="en-US" altLang="zh-CN" b="1" baseline="-25000" dirty="0"/>
              <a:t>1</a:t>
            </a:r>
            <a:endParaRPr lang="en-US" b="1" baseline="-25000" dirty="0"/>
          </a:p>
        </p:txBody>
      </p:sp>
      <p:sp>
        <p:nvSpPr>
          <p:cNvPr id="43" name="文本框 42"/>
          <p:cNvSpPr txBox="1"/>
          <p:nvPr/>
        </p:nvSpPr>
        <p:spPr>
          <a:xfrm>
            <a:off x="3775625" y="5299334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M</a:t>
            </a:r>
            <a:r>
              <a:rPr lang="en-US" altLang="zh-CN" b="1" baseline="-25000" dirty="0"/>
              <a:t>2</a:t>
            </a:r>
            <a:endParaRPr lang="en-US" b="1" baseline="-25000" dirty="0"/>
          </a:p>
        </p:txBody>
      </p:sp>
      <p:sp>
        <p:nvSpPr>
          <p:cNvPr id="44" name="文本框 43"/>
          <p:cNvSpPr txBox="1"/>
          <p:nvPr/>
        </p:nvSpPr>
        <p:spPr>
          <a:xfrm>
            <a:off x="5423065" y="5299334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M</a:t>
            </a:r>
            <a:r>
              <a:rPr lang="en-US" altLang="zh-CN" b="1" baseline="-25000" dirty="0"/>
              <a:t>3</a:t>
            </a:r>
            <a:endParaRPr lang="en-US" b="1" baseline="-25000" dirty="0"/>
          </a:p>
        </p:txBody>
      </p:sp>
      <p:sp>
        <p:nvSpPr>
          <p:cNvPr id="45" name="文本框 44"/>
          <p:cNvSpPr txBox="1"/>
          <p:nvPr/>
        </p:nvSpPr>
        <p:spPr>
          <a:xfrm>
            <a:off x="5140806" y="4280522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N</a:t>
            </a:r>
            <a:endParaRPr lang="en-US" b="1" baseline="-25000" dirty="0"/>
          </a:p>
        </p:txBody>
      </p:sp>
      <p:sp>
        <p:nvSpPr>
          <p:cNvPr id="46" name="文本框 45"/>
          <p:cNvSpPr txBox="1"/>
          <p:nvPr/>
        </p:nvSpPr>
        <p:spPr>
          <a:xfrm>
            <a:off x="6353590" y="4280522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M</a:t>
            </a:r>
            <a:r>
              <a:rPr lang="en-US" altLang="zh-CN" b="1" baseline="-25000" dirty="0"/>
              <a:t>4</a:t>
            </a:r>
            <a:endParaRPr lang="en-US" b="1" baseline="-25000" dirty="0"/>
          </a:p>
        </p:txBody>
      </p:sp>
      <p:sp>
        <p:nvSpPr>
          <p:cNvPr id="7" name="文本框 6"/>
          <p:cNvSpPr txBox="1"/>
          <p:nvPr/>
        </p:nvSpPr>
        <p:spPr>
          <a:xfrm>
            <a:off x="7052373" y="1041564"/>
            <a:ext cx="3509294" cy="1323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buFont typeface="Wingdings 2" panose="05020102010507070707" pitchFamily="18" charset="2"/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if ( a&lt;b or c&lt;d and e&lt;f )  then</a:t>
            </a:r>
            <a:endParaRPr lang="en-US" altLang="zh-CN" sz="2000" dirty="0">
              <a:solidFill>
                <a:schemeClr val="tx1"/>
              </a:solidFill>
            </a:endParaRPr>
          </a:p>
          <a:p>
            <a:pPr>
              <a:buFont typeface="Wingdings 2" panose="05020102010507070707" pitchFamily="18" charset="2"/>
              <a:buNone/>
            </a:pPr>
            <a:r>
              <a:rPr lang="en-US" altLang="zh-CN" sz="2000" dirty="0"/>
              <a:t>    while </a:t>
            </a:r>
            <a:r>
              <a:rPr lang="en-US" altLang="zh-CN" sz="2000" dirty="0">
                <a:solidFill>
                  <a:srgbClr val="0000FF"/>
                </a:solidFill>
              </a:rPr>
              <a:t>( a&gt;c ) </a:t>
            </a:r>
            <a:r>
              <a:rPr lang="en-US" altLang="zh-CN" sz="2000" dirty="0"/>
              <a:t>do c := c +1</a:t>
            </a:r>
            <a:endParaRPr lang="en-US" altLang="zh-CN" sz="2000" dirty="0"/>
          </a:p>
          <a:p>
            <a:pPr>
              <a:buFont typeface="Wingdings 2" panose="05020102010507070707" pitchFamily="18" charset="2"/>
              <a:buNone/>
            </a:pPr>
            <a:r>
              <a:rPr lang="en-US" altLang="zh-CN" sz="2000" dirty="0"/>
              <a:t>else d := d + 1;</a:t>
            </a:r>
            <a:endParaRPr lang="en-US" altLang="zh-CN" sz="2000" dirty="0"/>
          </a:p>
          <a:p>
            <a:pPr>
              <a:buFont typeface="Wingdings 2" panose="05020102010507070707" pitchFamily="18" charset="2"/>
              <a:buNone/>
            </a:pPr>
            <a:r>
              <a:rPr lang="en-US" altLang="zh-CN" sz="2000" dirty="0"/>
              <a:t>e := e + d;   </a:t>
            </a:r>
            <a:endParaRPr lang="en-US" altLang="zh-CN" sz="2000" dirty="0"/>
          </a:p>
        </p:txBody>
      </p:sp>
      <p:sp>
        <p:nvSpPr>
          <p:cNvPr id="48" name="文本框 47"/>
          <p:cNvSpPr txBox="1"/>
          <p:nvPr/>
        </p:nvSpPr>
        <p:spPr>
          <a:xfrm>
            <a:off x="8306730" y="5263533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</a:rPr>
              <a:t>蓝色</a:t>
            </a:r>
            <a:r>
              <a:rPr lang="zh-CN" altLang="en-US" dirty="0"/>
              <a:t>表示即将翻译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红色</a:t>
            </a:r>
            <a:r>
              <a:rPr lang="zh-CN" altLang="en-US" dirty="0"/>
              <a:t>表示需要回填</a:t>
            </a:r>
            <a:endParaRPr lang="en-US" dirty="0"/>
          </a:p>
        </p:txBody>
      </p:sp>
      <p:sp>
        <p:nvSpPr>
          <p:cNvPr id="49" name="Text Box 7"/>
          <p:cNvSpPr txBox="1">
            <a:spLocks noChangeArrowheads="1"/>
          </p:cNvSpPr>
          <p:nvPr/>
        </p:nvSpPr>
        <p:spPr bwMode="auto">
          <a:xfrm>
            <a:off x="5964363" y="2615105"/>
            <a:ext cx="6858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/>
              <a:t>M</a:t>
            </a:r>
            <a:r>
              <a:rPr lang="en-US" altLang="zh-CN" sz="2000" b="1" baseline="-25000" dirty="0"/>
              <a:t>5</a:t>
            </a:r>
            <a:endParaRPr lang="en-US" sz="2000" b="1" baseline="-25000" dirty="0"/>
          </a:p>
        </p:txBody>
      </p:sp>
      <p:sp>
        <p:nvSpPr>
          <p:cNvPr id="50" name="Line 26"/>
          <p:cNvSpPr>
            <a:spLocks noChangeShapeType="1"/>
          </p:cNvSpPr>
          <p:nvPr/>
        </p:nvSpPr>
        <p:spPr bwMode="auto">
          <a:xfrm>
            <a:off x="5423065" y="2184110"/>
            <a:ext cx="628650" cy="50113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文本框 50"/>
          <p:cNvSpPr txBox="1"/>
          <p:nvPr/>
        </p:nvSpPr>
        <p:spPr>
          <a:xfrm>
            <a:off x="3068639" y="4593121"/>
            <a:ext cx="13388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M</a:t>
            </a:r>
            <a:r>
              <a:rPr lang="en-US" sz="1600" baseline="-25000" dirty="0">
                <a:solidFill>
                  <a:srgbClr val="C00000"/>
                </a:solidFill>
              </a:rPr>
              <a:t>1</a:t>
            </a:r>
            <a:r>
              <a:rPr lang="en-US" sz="1600" dirty="0">
                <a:solidFill>
                  <a:srgbClr val="C00000"/>
                </a:solidFill>
              </a:rPr>
              <a:t>.instr=106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1699013" y="3679442"/>
            <a:ext cx="17251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B</a:t>
            </a:r>
            <a:r>
              <a:rPr lang="en-US" sz="1600" baseline="-25000" dirty="0">
                <a:solidFill>
                  <a:srgbClr val="C00000"/>
                </a:solidFill>
              </a:rPr>
              <a:t>1</a:t>
            </a:r>
            <a:r>
              <a:rPr lang="en-US" sz="1600" dirty="0">
                <a:solidFill>
                  <a:srgbClr val="C00000"/>
                </a:solidFill>
              </a:rPr>
              <a:t>.tlist={100, 104}</a:t>
            </a:r>
            <a:endParaRPr lang="en-US" sz="1600" dirty="0">
              <a:solidFill>
                <a:srgbClr val="C00000"/>
              </a:solidFill>
            </a:endParaRPr>
          </a:p>
          <a:p>
            <a:r>
              <a:rPr lang="en-US" sz="1600" dirty="0">
                <a:solidFill>
                  <a:srgbClr val="C00000"/>
                </a:solidFill>
              </a:rPr>
              <a:t>B</a:t>
            </a:r>
            <a:r>
              <a:rPr lang="en-US" sz="1600" baseline="-25000" dirty="0">
                <a:solidFill>
                  <a:srgbClr val="C00000"/>
                </a:solidFill>
              </a:rPr>
              <a:t>1</a:t>
            </a:r>
            <a:r>
              <a:rPr lang="en-US" sz="1600" dirty="0">
                <a:solidFill>
                  <a:srgbClr val="C00000"/>
                </a:solidFill>
              </a:rPr>
              <a:t>.flist={103, 105}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2670158" y="5632034"/>
            <a:ext cx="13388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M</a:t>
            </a:r>
            <a:r>
              <a:rPr lang="en-US" sz="1600" baseline="-25000" dirty="0">
                <a:solidFill>
                  <a:srgbClr val="C00000"/>
                </a:solidFill>
              </a:rPr>
              <a:t>2</a:t>
            </a:r>
            <a:r>
              <a:rPr lang="en-US" sz="1600" dirty="0">
                <a:solidFill>
                  <a:srgbClr val="C00000"/>
                </a:solidFill>
              </a:rPr>
              <a:t>.instr=106</a:t>
            </a:r>
            <a:endParaRPr lang="en-US" sz="16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7" name="Rectangle 3"/>
          <p:cNvSpPr>
            <a:spLocks noGrp="1" noRot="1" noChangeArrowheads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 2" panose="05020102010507070707" pitchFamily="18" charset="2"/>
              <a:buNone/>
            </a:pPr>
            <a:r>
              <a:rPr lang="zh-CN" altLang="en-US" dirty="0"/>
              <a:t>四、翻译</a:t>
            </a:r>
            <a:r>
              <a:rPr lang="en-US" altLang="zh-CN" dirty="0"/>
              <a:t>S</a:t>
            </a:r>
            <a:r>
              <a:rPr lang="en-US" altLang="zh-CN" baseline="-25000" dirty="0"/>
              <a:t>2</a:t>
            </a:r>
            <a:r>
              <a:rPr lang="zh-CN" altLang="en-US" dirty="0"/>
              <a:t>中</a:t>
            </a:r>
            <a:r>
              <a:rPr lang="en-US" altLang="zh-CN" dirty="0"/>
              <a:t>B</a:t>
            </a:r>
            <a:r>
              <a:rPr lang="en-US" altLang="zh-CN" baseline="-25000" dirty="0"/>
              <a:t>2</a:t>
            </a:r>
            <a:r>
              <a:rPr lang="zh-CN" altLang="en-US" dirty="0"/>
              <a:t>：</a:t>
            </a:r>
            <a:r>
              <a:rPr lang="en-US" altLang="zh-CN" dirty="0"/>
              <a:t>while </a:t>
            </a:r>
            <a:r>
              <a:rPr lang="en-US" altLang="zh-CN" dirty="0">
                <a:solidFill>
                  <a:srgbClr val="0000FF"/>
                </a:solidFill>
              </a:rPr>
              <a:t>B</a:t>
            </a:r>
            <a:r>
              <a:rPr lang="en-US" altLang="zh-CN" baseline="-25000" dirty="0">
                <a:solidFill>
                  <a:srgbClr val="0000FF"/>
                </a:solidFill>
              </a:rPr>
              <a:t>2</a:t>
            </a:r>
            <a:r>
              <a:rPr lang="en-US" altLang="zh-CN" dirty="0"/>
              <a:t> do S</a:t>
            </a:r>
            <a:r>
              <a:rPr lang="en-US" altLang="zh-CN" baseline="-25000" dirty="0"/>
              <a:t>1</a:t>
            </a:r>
            <a:endParaRPr lang="en-US" altLang="zh-CN" dirty="0"/>
          </a:p>
          <a:p>
            <a:pPr>
              <a:buFont typeface="Wingdings 2" panose="05020102010507070707" pitchFamily="18" charset="2"/>
              <a:buNone/>
            </a:pPr>
            <a:r>
              <a:rPr lang="en-US" altLang="zh-CN" dirty="0"/>
              <a:t>(106) if a&gt;c </a:t>
            </a:r>
            <a:r>
              <a:rPr lang="en-US" altLang="zh-CN" dirty="0" err="1"/>
              <a:t>goto</a:t>
            </a:r>
            <a:r>
              <a:rPr lang="en-US" altLang="zh-CN" dirty="0"/>
              <a:t> - </a:t>
            </a:r>
            <a:endParaRPr lang="en-US" altLang="zh-CN" dirty="0"/>
          </a:p>
          <a:p>
            <a:pPr>
              <a:buFont typeface="Wingdings 2" panose="05020102010507070707" pitchFamily="18" charset="2"/>
              <a:buNone/>
            </a:pPr>
            <a:r>
              <a:rPr lang="en-US" altLang="zh-CN" dirty="0"/>
              <a:t>(107) </a:t>
            </a:r>
            <a:r>
              <a:rPr lang="en-US" altLang="zh-CN" dirty="0" err="1"/>
              <a:t>goto</a:t>
            </a:r>
            <a:r>
              <a:rPr lang="en-US" altLang="zh-CN" dirty="0"/>
              <a:t> -</a:t>
            </a:r>
            <a:endParaRPr lang="en-US" altLang="zh-CN" dirty="0"/>
          </a:p>
          <a:p>
            <a:pPr>
              <a:buNone/>
            </a:pPr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en-US" altLang="zh-CN" dirty="0" err="1"/>
              <a:t>truelist</a:t>
            </a:r>
            <a:r>
              <a:rPr lang="en-US" altLang="zh-CN" dirty="0"/>
              <a:t>: { 106 } </a:t>
            </a:r>
            <a:r>
              <a:rPr lang="en-US" altLang="zh-CN" dirty="0" err="1"/>
              <a:t>falselist</a:t>
            </a:r>
            <a:r>
              <a:rPr lang="en-US" altLang="zh-CN" dirty="0"/>
              <a:t>: { 107 }//</a:t>
            </a:r>
            <a:r>
              <a:rPr lang="zh-CN" altLang="en-US" dirty="0"/>
              <a:t>待回填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buFont typeface="Wingdings 2" panose="05020102010507070707" pitchFamily="18" charset="2"/>
              <a:buNone/>
            </a:pPr>
            <a:r>
              <a:rPr lang="zh-CN" altLang="en-US" dirty="0">
                <a:solidFill>
                  <a:schemeClr val="bg1"/>
                </a:solidFill>
              </a:rPr>
              <a:t>当</a:t>
            </a:r>
            <a:r>
              <a:rPr lang="en-US" altLang="zh-CN" dirty="0">
                <a:solidFill>
                  <a:schemeClr val="bg1"/>
                </a:solidFill>
              </a:rPr>
              <a:t>while(B</a:t>
            </a:r>
            <a:r>
              <a:rPr lang="en-US" altLang="zh-CN" baseline="-25000" dirty="0">
                <a:solidFill>
                  <a:schemeClr val="bg1"/>
                </a:solidFill>
              </a:rPr>
              <a:t>2</a:t>
            </a:r>
            <a:r>
              <a:rPr lang="en-US" altLang="zh-CN" dirty="0">
                <a:solidFill>
                  <a:schemeClr val="bg1"/>
                </a:solidFill>
              </a:rPr>
              <a:t>) S</a:t>
            </a:r>
            <a:r>
              <a:rPr lang="en-US" altLang="zh-CN" baseline="-25000" dirty="0">
                <a:solidFill>
                  <a:schemeClr val="bg1"/>
                </a:solidFill>
              </a:rPr>
              <a:t>1</a:t>
            </a:r>
            <a:r>
              <a:rPr lang="zh-CN" altLang="en-US" dirty="0">
                <a:solidFill>
                  <a:schemeClr val="bg1"/>
                </a:solidFill>
              </a:rPr>
              <a:t>归约时，用</a:t>
            </a:r>
            <a:r>
              <a:rPr lang="en-US" altLang="zh-CN" dirty="0">
                <a:solidFill>
                  <a:schemeClr val="bg1"/>
                </a:solidFill>
              </a:rPr>
              <a:t>106</a:t>
            </a:r>
            <a:r>
              <a:rPr lang="zh-CN" altLang="en-US" dirty="0">
                <a:solidFill>
                  <a:schemeClr val="bg1"/>
                </a:solidFill>
              </a:rPr>
              <a:t>回填</a:t>
            </a:r>
            <a:r>
              <a:rPr lang="en-US" altLang="zh-CN" dirty="0">
                <a:solidFill>
                  <a:schemeClr val="bg1"/>
                </a:solidFill>
              </a:rPr>
              <a:t>S</a:t>
            </a:r>
            <a:r>
              <a:rPr lang="en-US" altLang="zh-CN" baseline="-25000" dirty="0">
                <a:solidFill>
                  <a:schemeClr val="bg1"/>
                </a:solidFill>
              </a:rPr>
              <a:t>1</a:t>
            </a:r>
            <a:r>
              <a:rPr lang="zh-CN" altLang="en-US" dirty="0">
                <a:solidFill>
                  <a:schemeClr val="bg1"/>
                </a:solidFill>
              </a:rPr>
              <a:t>的</a:t>
            </a:r>
            <a:r>
              <a:rPr lang="en-US" altLang="zh-CN" dirty="0" err="1">
                <a:solidFill>
                  <a:schemeClr val="bg1"/>
                </a:solidFill>
              </a:rPr>
              <a:t>nextlist</a:t>
            </a:r>
            <a:r>
              <a:rPr lang="zh-CN" altLang="en-US" dirty="0">
                <a:solidFill>
                  <a:schemeClr val="bg1"/>
                </a:solidFill>
              </a:rPr>
              <a:t>，并生成无条件跳转指令</a:t>
            </a:r>
            <a:r>
              <a:rPr lang="en-US" altLang="zh-CN" dirty="0" err="1">
                <a:solidFill>
                  <a:schemeClr val="bg1"/>
                </a:solidFill>
              </a:rPr>
              <a:t>goto</a:t>
            </a:r>
            <a:r>
              <a:rPr lang="en-US" altLang="zh-CN" dirty="0">
                <a:solidFill>
                  <a:schemeClr val="bg1"/>
                </a:solidFill>
              </a:rPr>
              <a:t> M</a:t>
            </a:r>
            <a:r>
              <a:rPr lang="en-US" altLang="zh-CN" baseline="-25000" dirty="0">
                <a:solidFill>
                  <a:schemeClr val="bg1"/>
                </a:solidFill>
              </a:rPr>
              <a:t>2</a:t>
            </a:r>
            <a:r>
              <a:rPr lang="en-US" altLang="zh-CN" dirty="0">
                <a:solidFill>
                  <a:schemeClr val="bg1"/>
                </a:solidFill>
              </a:rPr>
              <a:t>.instr(110) </a:t>
            </a:r>
            <a:r>
              <a:rPr lang="en-US" altLang="zh-CN" dirty="0" err="1">
                <a:solidFill>
                  <a:schemeClr val="bg1"/>
                </a:solidFill>
              </a:rPr>
              <a:t>goto</a:t>
            </a:r>
            <a:r>
              <a:rPr lang="en-US" altLang="zh-CN" dirty="0">
                <a:solidFill>
                  <a:schemeClr val="bg1"/>
                </a:solidFill>
              </a:rPr>
              <a:t> 112     // </a:t>
            </a:r>
            <a:r>
              <a:rPr lang="zh-CN" altLang="en-US" dirty="0">
                <a:solidFill>
                  <a:schemeClr val="bg1"/>
                </a:solidFill>
              </a:rPr>
              <a:t>由</a:t>
            </a:r>
            <a:r>
              <a:rPr lang="en-US" altLang="zh-CN" dirty="0">
                <a:solidFill>
                  <a:schemeClr val="bg1"/>
                </a:solidFill>
              </a:rPr>
              <a:t>N</a:t>
            </a:r>
            <a:r>
              <a:rPr lang="en-US" altLang="zh-CN" dirty="0">
                <a:solidFill>
                  <a:schemeClr val="bg1"/>
                </a:solidFill>
                <a:sym typeface="Symbol" panose="05050102010706020507" pitchFamily="18" charset="2"/>
              </a:rPr>
              <a:t></a:t>
            </a:r>
            <a:r>
              <a:rPr lang="zh-CN" altLang="en-US" dirty="0">
                <a:solidFill>
                  <a:schemeClr val="bg1"/>
                </a:solidFill>
              </a:rPr>
              <a:t>生成</a:t>
            </a:r>
            <a:endParaRPr lang="zh-CN" altLang="en-US" dirty="0">
              <a:solidFill>
                <a:schemeClr val="bg1"/>
              </a:solidFill>
            </a:endParaRPr>
          </a:p>
          <a:p>
            <a:pPr>
              <a:buFont typeface="Wingdings 2" panose="05020102010507070707" pitchFamily="18" charset="2"/>
              <a:buNone/>
            </a:pPr>
            <a:r>
              <a:rPr lang="en-US" altLang="zh-CN" dirty="0">
                <a:solidFill>
                  <a:schemeClr val="bg1"/>
                </a:solidFill>
              </a:rPr>
              <a:t>(111) d := d + 1   // S</a:t>
            </a:r>
            <a:r>
              <a:rPr lang="en-US" altLang="zh-CN" baseline="-25000" dirty="0">
                <a:solidFill>
                  <a:schemeClr val="bg1"/>
                </a:solidFill>
              </a:rPr>
              <a:t>3</a:t>
            </a:r>
            <a:r>
              <a:rPr lang="en-US" altLang="zh-CN" dirty="0">
                <a:solidFill>
                  <a:schemeClr val="bg1"/>
                </a:solidFill>
                <a:sym typeface="Symbol" panose="05050102010706020507" pitchFamily="18" charset="2"/>
              </a:rPr>
              <a:t></a:t>
            </a:r>
            <a:r>
              <a:rPr lang="en-US" altLang="zh-CN" dirty="0">
                <a:solidFill>
                  <a:schemeClr val="bg1"/>
                </a:solidFill>
              </a:rPr>
              <a:t>A</a:t>
            </a:r>
            <a:r>
              <a:rPr lang="en-US" altLang="zh-CN" baseline="-25000" dirty="0">
                <a:solidFill>
                  <a:schemeClr val="bg1"/>
                </a:solidFill>
              </a:rPr>
              <a:t>2   </a:t>
            </a:r>
            <a:r>
              <a:rPr lang="en-US" altLang="zh-CN" dirty="0">
                <a:solidFill>
                  <a:schemeClr val="bg1"/>
                </a:solidFill>
              </a:rPr>
              <a:t>S</a:t>
            </a:r>
            <a:r>
              <a:rPr lang="en-US" altLang="zh-CN" baseline="-25000" dirty="0">
                <a:solidFill>
                  <a:schemeClr val="bg1"/>
                </a:solidFill>
              </a:rPr>
              <a:t>3</a:t>
            </a:r>
            <a:r>
              <a:rPr lang="en-US" altLang="zh-CN" dirty="0">
                <a:solidFill>
                  <a:schemeClr val="bg1"/>
                </a:solidFill>
              </a:rPr>
              <a:t>.nextlist={}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13414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控制流语句的翻译</a:t>
            </a:r>
            <a:r>
              <a:rPr lang="en-US" altLang="zh-CN" dirty="0"/>
              <a:t>-</a:t>
            </a:r>
            <a:r>
              <a:rPr lang="zh-CN" altLang="en-US" dirty="0"/>
              <a:t>例</a:t>
            </a:r>
            <a:endParaRPr lang="zh-CN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分析树</a:t>
            </a:r>
            <a:endParaRPr lang="en-US" dirty="0"/>
          </a:p>
        </p:txBody>
      </p:sp>
      <p:sp>
        <p:nvSpPr>
          <p:cNvPr id="13209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控制流语句的翻译</a:t>
            </a:r>
            <a:r>
              <a:rPr lang="en-US" altLang="zh-CN" dirty="0"/>
              <a:t>-</a:t>
            </a:r>
            <a:r>
              <a:rPr lang="zh-CN" altLang="en-US" dirty="0"/>
              <a:t>例</a:t>
            </a:r>
            <a:endParaRPr lang="zh-CN" altLang="en-US" dirty="0"/>
          </a:p>
        </p:txBody>
      </p:sp>
      <p:sp>
        <p:nvSpPr>
          <p:cNvPr id="132100" name="Text Box 4"/>
          <p:cNvSpPr txBox="1">
            <a:spLocks noChangeArrowheads="1"/>
          </p:cNvSpPr>
          <p:nvPr/>
        </p:nvSpPr>
        <p:spPr bwMode="auto">
          <a:xfrm>
            <a:off x="5259513" y="1726909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/>
              <a:t>L</a:t>
            </a:r>
            <a:r>
              <a:rPr lang="en-US" altLang="zh-CN" sz="2400" baseline="-25000" dirty="0"/>
              <a:t>2</a:t>
            </a:r>
            <a:endParaRPr lang="en-US" altLang="zh-CN" sz="2400" baseline="-25000" dirty="0"/>
          </a:p>
        </p:txBody>
      </p:sp>
      <p:sp>
        <p:nvSpPr>
          <p:cNvPr id="132101" name="Text Box 5"/>
          <p:cNvSpPr txBox="1">
            <a:spLocks noChangeArrowheads="1"/>
          </p:cNvSpPr>
          <p:nvPr/>
        </p:nvSpPr>
        <p:spPr bwMode="auto">
          <a:xfrm>
            <a:off x="3477805" y="2565109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L</a:t>
            </a:r>
            <a:r>
              <a:rPr lang="en-US" altLang="zh-CN" sz="2400" baseline="-25000"/>
              <a:t>1</a:t>
            </a:r>
            <a:endParaRPr lang="en-US" altLang="zh-CN" sz="2400" baseline="-25000"/>
          </a:p>
        </p:txBody>
      </p:sp>
      <p:sp>
        <p:nvSpPr>
          <p:cNvPr id="132102" name="Text Box 6"/>
          <p:cNvSpPr txBox="1">
            <a:spLocks noChangeArrowheads="1"/>
          </p:cNvSpPr>
          <p:nvPr/>
        </p:nvSpPr>
        <p:spPr bwMode="auto">
          <a:xfrm>
            <a:off x="7164513" y="2565109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S</a:t>
            </a:r>
            <a:r>
              <a:rPr lang="en-US" altLang="zh-CN" sz="2400" baseline="-25000"/>
              <a:t>5</a:t>
            </a:r>
            <a:endParaRPr lang="en-US" altLang="zh-CN" sz="2400" baseline="-25000"/>
          </a:p>
        </p:txBody>
      </p:sp>
      <p:sp>
        <p:nvSpPr>
          <p:cNvPr id="132103" name="Text Box 7"/>
          <p:cNvSpPr txBox="1">
            <a:spLocks noChangeArrowheads="1"/>
          </p:cNvSpPr>
          <p:nvPr/>
        </p:nvSpPr>
        <p:spPr bwMode="auto">
          <a:xfrm>
            <a:off x="5335713" y="2565109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;</a:t>
            </a:r>
            <a:endParaRPr lang="en-US" altLang="zh-CN" sz="2400"/>
          </a:p>
        </p:txBody>
      </p:sp>
      <p:sp>
        <p:nvSpPr>
          <p:cNvPr id="132104" name="Text Box 8"/>
          <p:cNvSpPr txBox="1">
            <a:spLocks noChangeArrowheads="1"/>
          </p:cNvSpPr>
          <p:nvPr/>
        </p:nvSpPr>
        <p:spPr bwMode="auto">
          <a:xfrm>
            <a:off x="3477805" y="3327109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S</a:t>
            </a:r>
            <a:r>
              <a:rPr lang="en-US" altLang="zh-CN" sz="2400" baseline="-25000"/>
              <a:t>4</a:t>
            </a:r>
            <a:endParaRPr lang="en-US" altLang="zh-CN" sz="2400" baseline="-25000"/>
          </a:p>
        </p:txBody>
      </p:sp>
      <p:sp>
        <p:nvSpPr>
          <p:cNvPr id="132105" name="Text Box 9"/>
          <p:cNvSpPr txBox="1">
            <a:spLocks noChangeArrowheads="1"/>
          </p:cNvSpPr>
          <p:nvPr/>
        </p:nvSpPr>
        <p:spPr bwMode="auto">
          <a:xfrm>
            <a:off x="1725205" y="4236588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if</a:t>
            </a:r>
            <a:endParaRPr lang="en-US" altLang="zh-CN" sz="2400"/>
          </a:p>
        </p:txBody>
      </p:sp>
      <p:sp>
        <p:nvSpPr>
          <p:cNvPr id="132106" name="Text Box 10"/>
          <p:cNvSpPr txBox="1">
            <a:spLocks noChangeArrowheads="1"/>
          </p:cNvSpPr>
          <p:nvPr/>
        </p:nvSpPr>
        <p:spPr bwMode="auto">
          <a:xfrm>
            <a:off x="2422608" y="4236589"/>
            <a:ext cx="685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rgbClr val="FF0000"/>
                </a:solidFill>
              </a:rPr>
              <a:t>B</a:t>
            </a:r>
            <a:r>
              <a:rPr lang="en-US" altLang="zh-CN" sz="2400" baseline="-25000" dirty="0">
                <a:solidFill>
                  <a:srgbClr val="FF0000"/>
                </a:solidFill>
              </a:rPr>
              <a:t>1</a:t>
            </a:r>
            <a:endParaRPr lang="en-US" altLang="zh-CN" sz="2400" baseline="-25000" dirty="0">
              <a:solidFill>
                <a:srgbClr val="FF0000"/>
              </a:solidFill>
            </a:endParaRPr>
          </a:p>
        </p:txBody>
      </p:sp>
      <p:sp>
        <p:nvSpPr>
          <p:cNvPr id="132107" name="Text Box 11"/>
          <p:cNvSpPr txBox="1">
            <a:spLocks noChangeArrowheads="1"/>
          </p:cNvSpPr>
          <p:nvPr/>
        </p:nvSpPr>
        <p:spPr bwMode="auto">
          <a:xfrm>
            <a:off x="3120011" y="4236588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then</a:t>
            </a:r>
            <a:endParaRPr lang="en-US" altLang="zh-CN" sz="2400"/>
          </a:p>
        </p:txBody>
      </p:sp>
      <p:sp>
        <p:nvSpPr>
          <p:cNvPr id="132108" name="Text Box 12"/>
          <p:cNvSpPr txBox="1">
            <a:spLocks noChangeArrowheads="1"/>
          </p:cNvSpPr>
          <p:nvPr/>
        </p:nvSpPr>
        <p:spPr bwMode="auto">
          <a:xfrm>
            <a:off x="4443403" y="4236588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rgbClr val="0000FF"/>
                </a:solidFill>
              </a:rPr>
              <a:t>S</a:t>
            </a:r>
            <a:r>
              <a:rPr lang="en-US" altLang="zh-CN" sz="2400" baseline="-25000" dirty="0">
                <a:solidFill>
                  <a:srgbClr val="0000FF"/>
                </a:solidFill>
              </a:rPr>
              <a:t>2</a:t>
            </a:r>
            <a:endParaRPr lang="en-US" altLang="zh-CN" sz="2400" baseline="-25000" dirty="0">
              <a:solidFill>
                <a:srgbClr val="0000FF"/>
              </a:solidFill>
            </a:endParaRPr>
          </a:p>
        </p:txBody>
      </p:sp>
      <p:sp>
        <p:nvSpPr>
          <p:cNvPr id="132109" name="Text Box 13"/>
          <p:cNvSpPr txBox="1">
            <a:spLocks noChangeArrowheads="1"/>
          </p:cNvSpPr>
          <p:nvPr/>
        </p:nvSpPr>
        <p:spPr bwMode="auto">
          <a:xfrm>
            <a:off x="5503787" y="4236588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/>
              <a:t>else</a:t>
            </a:r>
            <a:endParaRPr lang="en-US" altLang="zh-CN" sz="2400" dirty="0"/>
          </a:p>
        </p:txBody>
      </p:sp>
      <p:sp>
        <p:nvSpPr>
          <p:cNvPr id="132110" name="Text Box 14"/>
          <p:cNvSpPr txBox="1">
            <a:spLocks noChangeArrowheads="1"/>
          </p:cNvSpPr>
          <p:nvPr/>
        </p:nvSpPr>
        <p:spPr bwMode="auto">
          <a:xfrm>
            <a:off x="6827176" y="4236588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S</a:t>
            </a:r>
            <a:r>
              <a:rPr lang="en-US" altLang="zh-CN" sz="2400" baseline="-25000"/>
              <a:t>3</a:t>
            </a:r>
            <a:endParaRPr lang="en-US" altLang="zh-CN" sz="2400" baseline="-25000"/>
          </a:p>
        </p:txBody>
      </p:sp>
      <p:sp>
        <p:nvSpPr>
          <p:cNvPr id="132111" name="Text Box 15"/>
          <p:cNvSpPr txBox="1">
            <a:spLocks noChangeArrowheads="1"/>
          </p:cNvSpPr>
          <p:nvPr/>
        </p:nvSpPr>
        <p:spPr bwMode="auto">
          <a:xfrm>
            <a:off x="2843079" y="52554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/>
              <a:t>while</a:t>
            </a:r>
            <a:endParaRPr lang="en-US" altLang="zh-CN" sz="2400" dirty="0"/>
          </a:p>
        </p:txBody>
      </p:sp>
      <p:sp>
        <p:nvSpPr>
          <p:cNvPr id="132112" name="Text Box 16"/>
          <p:cNvSpPr txBox="1">
            <a:spLocks noChangeArrowheads="1"/>
          </p:cNvSpPr>
          <p:nvPr/>
        </p:nvSpPr>
        <p:spPr bwMode="auto">
          <a:xfrm>
            <a:off x="4179557" y="5255401"/>
            <a:ext cx="685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rgbClr val="FF0000"/>
                </a:solidFill>
              </a:rPr>
              <a:t>B</a:t>
            </a:r>
            <a:r>
              <a:rPr lang="en-US" altLang="zh-CN" sz="2400" baseline="-25000" dirty="0">
                <a:solidFill>
                  <a:srgbClr val="FF0000"/>
                </a:solidFill>
              </a:rPr>
              <a:t>2</a:t>
            </a:r>
            <a:endParaRPr lang="en-US" altLang="zh-CN" sz="2400" baseline="-25000" dirty="0">
              <a:solidFill>
                <a:srgbClr val="FF0000"/>
              </a:solidFill>
            </a:endParaRPr>
          </a:p>
        </p:txBody>
      </p:sp>
      <p:sp>
        <p:nvSpPr>
          <p:cNvPr id="132113" name="Text Box 17"/>
          <p:cNvSpPr txBox="1">
            <a:spLocks noChangeArrowheads="1"/>
          </p:cNvSpPr>
          <p:nvPr/>
        </p:nvSpPr>
        <p:spPr bwMode="auto">
          <a:xfrm>
            <a:off x="4807303" y="52554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do</a:t>
            </a:r>
            <a:endParaRPr lang="en-US" altLang="zh-CN" sz="2400"/>
          </a:p>
        </p:txBody>
      </p:sp>
      <p:sp>
        <p:nvSpPr>
          <p:cNvPr id="132114" name="Text Box 18"/>
          <p:cNvSpPr txBox="1">
            <a:spLocks noChangeArrowheads="1"/>
          </p:cNvSpPr>
          <p:nvPr/>
        </p:nvSpPr>
        <p:spPr bwMode="auto">
          <a:xfrm>
            <a:off x="5933324" y="5255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S</a:t>
            </a:r>
            <a:r>
              <a:rPr lang="en-US" altLang="zh-CN" sz="2400" baseline="-25000"/>
              <a:t>1</a:t>
            </a:r>
            <a:endParaRPr lang="en-US" altLang="zh-CN" sz="2400" baseline="-25000"/>
          </a:p>
        </p:txBody>
      </p:sp>
      <p:sp>
        <p:nvSpPr>
          <p:cNvPr id="132117" name="Text Box 21"/>
          <p:cNvSpPr txBox="1">
            <a:spLocks noChangeArrowheads="1"/>
          </p:cNvSpPr>
          <p:nvPr/>
        </p:nvSpPr>
        <p:spPr bwMode="auto">
          <a:xfrm>
            <a:off x="5933324" y="5917909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A</a:t>
            </a:r>
            <a:r>
              <a:rPr lang="en-US" altLang="zh-CN" sz="2400" baseline="-25000"/>
              <a:t>1</a:t>
            </a:r>
            <a:endParaRPr lang="en-US" altLang="zh-CN" sz="2400" baseline="-25000"/>
          </a:p>
        </p:txBody>
      </p:sp>
      <p:sp>
        <p:nvSpPr>
          <p:cNvPr id="132118" name="Text Box 22"/>
          <p:cNvSpPr txBox="1">
            <a:spLocks noChangeArrowheads="1"/>
          </p:cNvSpPr>
          <p:nvPr/>
        </p:nvSpPr>
        <p:spPr bwMode="auto">
          <a:xfrm>
            <a:off x="6827176" y="5232109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A</a:t>
            </a:r>
            <a:r>
              <a:rPr lang="en-US" altLang="zh-CN" sz="2400" baseline="-25000"/>
              <a:t>2</a:t>
            </a:r>
            <a:endParaRPr lang="en-US" altLang="zh-CN" sz="2400" baseline="-25000"/>
          </a:p>
        </p:txBody>
      </p:sp>
      <p:sp>
        <p:nvSpPr>
          <p:cNvPr id="132119" name="Text Box 23"/>
          <p:cNvSpPr txBox="1">
            <a:spLocks noChangeArrowheads="1"/>
          </p:cNvSpPr>
          <p:nvPr/>
        </p:nvSpPr>
        <p:spPr bwMode="auto">
          <a:xfrm>
            <a:off x="7164513" y="3250909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A</a:t>
            </a:r>
            <a:r>
              <a:rPr lang="en-US" altLang="zh-CN" sz="2400" baseline="-25000"/>
              <a:t>3</a:t>
            </a:r>
            <a:endParaRPr lang="en-US" altLang="zh-CN" sz="2400" baseline="-25000"/>
          </a:p>
        </p:txBody>
      </p:sp>
      <p:sp>
        <p:nvSpPr>
          <p:cNvPr id="132120" name="Line 24"/>
          <p:cNvSpPr>
            <a:spLocks noChangeShapeType="1"/>
          </p:cNvSpPr>
          <p:nvPr/>
        </p:nvSpPr>
        <p:spPr bwMode="auto">
          <a:xfrm>
            <a:off x="3630205" y="2946109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21" name="Line 25"/>
          <p:cNvSpPr>
            <a:spLocks noChangeShapeType="1"/>
          </p:cNvSpPr>
          <p:nvPr/>
        </p:nvSpPr>
        <p:spPr bwMode="auto">
          <a:xfrm flipH="1">
            <a:off x="3630205" y="2179189"/>
            <a:ext cx="1792860" cy="46212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22" name="Line 26"/>
          <p:cNvSpPr>
            <a:spLocks noChangeShapeType="1"/>
          </p:cNvSpPr>
          <p:nvPr/>
        </p:nvSpPr>
        <p:spPr bwMode="auto">
          <a:xfrm>
            <a:off x="5411913" y="2184109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23" name="Line 27"/>
          <p:cNvSpPr>
            <a:spLocks noChangeShapeType="1"/>
          </p:cNvSpPr>
          <p:nvPr/>
        </p:nvSpPr>
        <p:spPr bwMode="auto">
          <a:xfrm>
            <a:off x="5411913" y="2184109"/>
            <a:ext cx="1905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24" name="Line 28"/>
          <p:cNvSpPr>
            <a:spLocks noChangeShapeType="1"/>
          </p:cNvSpPr>
          <p:nvPr/>
        </p:nvSpPr>
        <p:spPr bwMode="auto">
          <a:xfrm flipH="1">
            <a:off x="1953805" y="3708109"/>
            <a:ext cx="1676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25" name="Line 29"/>
          <p:cNvSpPr>
            <a:spLocks noChangeShapeType="1"/>
          </p:cNvSpPr>
          <p:nvPr/>
        </p:nvSpPr>
        <p:spPr bwMode="auto">
          <a:xfrm flipH="1">
            <a:off x="2639605" y="3708109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26" name="Line 30"/>
          <p:cNvSpPr>
            <a:spLocks noChangeShapeType="1"/>
          </p:cNvSpPr>
          <p:nvPr/>
        </p:nvSpPr>
        <p:spPr bwMode="auto">
          <a:xfrm>
            <a:off x="3630205" y="3708109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27" name="Line 31"/>
          <p:cNvSpPr>
            <a:spLocks noChangeShapeType="1"/>
          </p:cNvSpPr>
          <p:nvPr/>
        </p:nvSpPr>
        <p:spPr bwMode="auto">
          <a:xfrm>
            <a:off x="3630205" y="3708109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28" name="Line 32"/>
          <p:cNvSpPr>
            <a:spLocks noChangeShapeType="1"/>
          </p:cNvSpPr>
          <p:nvPr/>
        </p:nvSpPr>
        <p:spPr bwMode="auto">
          <a:xfrm>
            <a:off x="3630205" y="3708110"/>
            <a:ext cx="2057400" cy="59975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29" name="Line 33"/>
          <p:cNvSpPr>
            <a:spLocks noChangeShapeType="1"/>
          </p:cNvSpPr>
          <p:nvPr/>
        </p:nvSpPr>
        <p:spPr bwMode="auto">
          <a:xfrm>
            <a:off x="3630205" y="3708110"/>
            <a:ext cx="3252622" cy="57276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30" name="Line 34"/>
          <p:cNvSpPr>
            <a:spLocks noChangeShapeType="1"/>
          </p:cNvSpPr>
          <p:nvPr/>
        </p:nvSpPr>
        <p:spPr bwMode="auto">
          <a:xfrm flipH="1">
            <a:off x="3542873" y="4622509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31" name="Line 35"/>
          <p:cNvSpPr>
            <a:spLocks noChangeShapeType="1"/>
          </p:cNvSpPr>
          <p:nvPr/>
        </p:nvSpPr>
        <p:spPr bwMode="auto">
          <a:xfrm flipH="1">
            <a:off x="4376352" y="4622509"/>
            <a:ext cx="309521" cy="72516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32" name="Line 36"/>
          <p:cNvSpPr>
            <a:spLocks noChangeShapeType="1"/>
          </p:cNvSpPr>
          <p:nvPr/>
        </p:nvSpPr>
        <p:spPr bwMode="auto">
          <a:xfrm>
            <a:off x="4685873" y="4622509"/>
            <a:ext cx="304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33" name="Line 37"/>
          <p:cNvSpPr>
            <a:spLocks noChangeShapeType="1"/>
          </p:cNvSpPr>
          <p:nvPr/>
        </p:nvSpPr>
        <p:spPr bwMode="auto">
          <a:xfrm>
            <a:off x="4685873" y="4622509"/>
            <a:ext cx="1427986" cy="7041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35" name="Line 39"/>
          <p:cNvSpPr>
            <a:spLocks noChangeShapeType="1"/>
          </p:cNvSpPr>
          <p:nvPr/>
        </p:nvSpPr>
        <p:spPr bwMode="auto">
          <a:xfrm>
            <a:off x="6135216" y="5613109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36" name="Line 40"/>
          <p:cNvSpPr>
            <a:spLocks noChangeShapeType="1"/>
          </p:cNvSpPr>
          <p:nvPr/>
        </p:nvSpPr>
        <p:spPr bwMode="auto">
          <a:xfrm>
            <a:off x="7055776" y="4622509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37" name="Line 41"/>
          <p:cNvSpPr>
            <a:spLocks noChangeShapeType="1"/>
          </p:cNvSpPr>
          <p:nvPr/>
        </p:nvSpPr>
        <p:spPr bwMode="auto">
          <a:xfrm>
            <a:off x="7393113" y="2946109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文本框 5"/>
          <p:cNvSpPr txBox="1"/>
          <p:nvPr/>
        </p:nvSpPr>
        <p:spPr>
          <a:xfrm>
            <a:off x="3969814" y="4280522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M</a:t>
            </a:r>
            <a:r>
              <a:rPr lang="en-US" altLang="zh-CN" b="1" baseline="-25000" dirty="0"/>
              <a:t>1</a:t>
            </a:r>
            <a:endParaRPr lang="en-US" b="1" baseline="-25000" dirty="0"/>
          </a:p>
        </p:txBody>
      </p:sp>
      <p:sp>
        <p:nvSpPr>
          <p:cNvPr id="43" name="文本框 42"/>
          <p:cNvSpPr txBox="1"/>
          <p:nvPr/>
        </p:nvSpPr>
        <p:spPr>
          <a:xfrm>
            <a:off x="3775625" y="5299334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M</a:t>
            </a:r>
            <a:r>
              <a:rPr lang="en-US" altLang="zh-CN" b="1" baseline="-25000" dirty="0"/>
              <a:t>2</a:t>
            </a:r>
            <a:endParaRPr lang="en-US" b="1" baseline="-25000" dirty="0"/>
          </a:p>
        </p:txBody>
      </p:sp>
      <p:sp>
        <p:nvSpPr>
          <p:cNvPr id="44" name="文本框 43"/>
          <p:cNvSpPr txBox="1"/>
          <p:nvPr/>
        </p:nvSpPr>
        <p:spPr>
          <a:xfrm>
            <a:off x="5423065" y="5299334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</a:rPr>
              <a:t>M</a:t>
            </a:r>
            <a:r>
              <a:rPr lang="en-US" altLang="zh-CN" b="1" baseline="-25000" dirty="0">
                <a:solidFill>
                  <a:srgbClr val="0000FF"/>
                </a:solidFill>
              </a:rPr>
              <a:t>3</a:t>
            </a:r>
            <a:endParaRPr lang="en-US" b="1" baseline="-25000" dirty="0">
              <a:solidFill>
                <a:srgbClr val="0000FF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140806" y="4280522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N</a:t>
            </a:r>
            <a:endParaRPr lang="en-US" b="1" baseline="-25000" dirty="0"/>
          </a:p>
        </p:txBody>
      </p:sp>
      <p:sp>
        <p:nvSpPr>
          <p:cNvPr id="46" name="文本框 45"/>
          <p:cNvSpPr txBox="1"/>
          <p:nvPr/>
        </p:nvSpPr>
        <p:spPr>
          <a:xfrm>
            <a:off x="6353590" y="4280522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M</a:t>
            </a:r>
            <a:r>
              <a:rPr lang="en-US" altLang="zh-CN" b="1" baseline="-25000" dirty="0"/>
              <a:t>4</a:t>
            </a:r>
            <a:endParaRPr lang="en-US" b="1" baseline="-25000" dirty="0"/>
          </a:p>
        </p:txBody>
      </p:sp>
      <p:sp>
        <p:nvSpPr>
          <p:cNvPr id="7" name="文本框 6"/>
          <p:cNvSpPr txBox="1"/>
          <p:nvPr/>
        </p:nvSpPr>
        <p:spPr>
          <a:xfrm>
            <a:off x="7052373" y="1041564"/>
            <a:ext cx="3509294" cy="1323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buFont typeface="Wingdings 2" panose="05020102010507070707" pitchFamily="18" charset="2"/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if ( a&lt;b or c&lt;d and e&lt;f )  then</a:t>
            </a:r>
            <a:endParaRPr lang="en-US" altLang="zh-CN" sz="2000" dirty="0">
              <a:solidFill>
                <a:schemeClr val="tx1"/>
              </a:solidFill>
            </a:endParaRPr>
          </a:p>
          <a:p>
            <a:pPr>
              <a:buFont typeface="Wingdings 2" panose="05020102010507070707" pitchFamily="18" charset="2"/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    while ( a&gt;c ) do c := c +1</a:t>
            </a:r>
            <a:endParaRPr lang="en-US" altLang="zh-CN" sz="2000" dirty="0">
              <a:solidFill>
                <a:schemeClr val="tx1"/>
              </a:solidFill>
            </a:endParaRPr>
          </a:p>
          <a:p>
            <a:pPr>
              <a:buFont typeface="Wingdings 2" panose="05020102010507070707" pitchFamily="18" charset="2"/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else d := d + 1;</a:t>
            </a:r>
            <a:endParaRPr lang="en-US" altLang="zh-CN" sz="2000" dirty="0">
              <a:solidFill>
                <a:schemeClr val="tx1"/>
              </a:solidFill>
            </a:endParaRPr>
          </a:p>
          <a:p>
            <a:pPr>
              <a:buFont typeface="Wingdings 2" panose="05020102010507070707" pitchFamily="18" charset="2"/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e := e + d;   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8306730" y="5263533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</a:rPr>
              <a:t>蓝色</a:t>
            </a:r>
            <a:r>
              <a:rPr lang="zh-CN" altLang="en-US" dirty="0"/>
              <a:t>表示即将翻译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红色</a:t>
            </a:r>
            <a:r>
              <a:rPr lang="zh-CN" altLang="en-US" dirty="0"/>
              <a:t>表示需要回填</a:t>
            </a:r>
            <a:endParaRPr lang="en-US" dirty="0"/>
          </a:p>
        </p:txBody>
      </p:sp>
      <p:sp>
        <p:nvSpPr>
          <p:cNvPr id="49" name="Text Box 7"/>
          <p:cNvSpPr txBox="1">
            <a:spLocks noChangeArrowheads="1"/>
          </p:cNvSpPr>
          <p:nvPr/>
        </p:nvSpPr>
        <p:spPr bwMode="auto">
          <a:xfrm>
            <a:off x="5964363" y="2615105"/>
            <a:ext cx="6858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/>
              <a:t>M</a:t>
            </a:r>
            <a:r>
              <a:rPr lang="en-US" altLang="zh-CN" sz="2000" b="1" baseline="-25000" dirty="0"/>
              <a:t>5</a:t>
            </a:r>
            <a:endParaRPr lang="en-US" sz="2000" b="1" baseline="-25000" dirty="0"/>
          </a:p>
        </p:txBody>
      </p:sp>
      <p:sp>
        <p:nvSpPr>
          <p:cNvPr id="50" name="Line 26"/>
          <p:cNvSpPr>
            <a:spLocks noChangeShapeType="1"/>
          </p:cNvSpPr>
          <p:nvPr/>
        </p:nvSpPr>
        <p:spPr bwMode="auto">
          <a:xfrm>
            <a:off x="5423065" y="2184110"/>
            <a:ext cx="628650" cy="50113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文本框 50"/>
          <p:cNvSpPr txBox="1"/>
          <p:nvPr/>
        </p:nvSpPr>
        <p:spPr>
          <a:xfrm>
            <a:off x="3068639" y="4593121"/>
            <a:ext cx="13388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M</a:t>
            </a:r>
            <a:r>
              <a:rPr lang="en-US" sz="1600" baseline="-25000" dirty="0">
                <a:solidFill>
                  <a:srgbClr val="C00000"/>
                </a:solidFill>
              </a:rPr>
              <a:t>1</a:t>
            </a:r>
            <a:r>
              <a:rPr lang="en-US" sz="1600" dirty="0">
                <a:solidFill>
                  <a:srgbClr val="C00000"/>
                </a:solidFill>
              </a:rPr>
              <a:t>.instr=106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1699013" y="3679442"/>
            <a:ext cx="17251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B</a:t>
            </a:r>
            <a:r>
              <a:rPr lang="en-US" sz="1600" baseline="-25000" dirty="0">
                <a:solidFill>
                  <a:srgbClr val="C00000"/>
                </a:solidFill>
              </a:rPr>
              <a:t>1</a:t>
            </a:r>
            <a:r>
              <a:rPr lang="en-US" sz="1600" dirty="0">
                <a:solidFill>
                  <a:srgbClr val="C00000"/>
                </a:solidFill>
              </a:rPr>
              <a:t>.tlist={100, 104}</a:t>
            </a:r>
            <a:endParaRPr lang="en-US" sz="1600" dirty="0">
              <a:solidFill>
                <a:srgbClr val="C00000"/>
              </a:solidFill>
            </a:endParaRPr>
          </a:p>
          <a:p>
            <a:r>
              <a:rPr lang="en-US" sz="1600" dirty="0">
                <a:solidFill>
                  <a:srgbClr val="C00000"/>
                </a:solidFill>
              </a:rPr>
              <a:t>B</a:t>
            </a:r>
            <a:r>
              <a:rPr lang="en-US" sz="1600" baseline="-25000" dirty="0">
                <a:solidFill>
                  <a:srgbClr val="C00000"/>
                </a:solidFill>
              </a:rPr>
              <a:t>1</a:t>
            </a:r>
            <a:r>
              <a:rPr lang="en-US" sz="1600" dirty="0">
                <a:solidFill>
                  <a:srgbClr val="C00000"/>
                </a:solidFill>
              </a:rPr>
              <a:t>.flist={103, 105}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2670158" y="5632034"/>
            <a:ext cx="13388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M</a:t>
            </a:r>
            <a:r>
              <a:rPr lang="en-US" sz="1600" baseline="-25000" dirty="0">
                <a:solidFill>
                  <a:srgbClr val="C00000"/>
                </a:solidFill>
              </a:rPr>
              <a:t>2</a:t>
            </a:r>
            <a:r>
              <a:rPr lang="en-US" sz="1600" dirty="0">
                <a:solidFill>
                  <a:srgbClr val="C00000"/>
                </a:solidFill>
              </a:rPr>
              <a:t>.instr=106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3969815" y="4834482"/>
            <a:ext cx="13019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B</a:t>
            </a:r>
            <a:r>
              <a:rPr lang="en-US" sz="1600" baseline="-25000" dirty="0">
                <a:solidFill>
                  <a:srgbClr val="C00000"/>
                </a:solidFill>
              </a:rPr>
              <a:t>2</a:t>
            </a:r>
            <a:r>
              <a:rPr lang="en-US" sz="1600" dirty="0">
                <a:solidFill>
                  <a:srgbClr val="C00000"/>
                </a:solidFill>
              </a:rPr>
              <a:t>.tlist={106}</a:t>
            </a:r>
            <a:endParaRPr lang="en-US" sz="1600" dirty="0">
              <a:solidFill>
                <a:srgbClr val="C00000"/>
              </a:solidFill>
            </a:endParaRPr>
          </a:p>
          <a:p>
            <a:r>
              <a:rPr lang="en-US" sz="1600" dirty="0">
                <a:solidFill>
                  <a:srgbClr val="C00000"/>
                </a:solidFill>
              </a:rPr>
              <a:t>B</a:t>
            </a:r>
            <a:r>
              <a:rPr lang="en-US" sz="1600" baseline="-25000" dirty="0">
                <a:solidFill>
                  <a:srgbClr val="C00000"/>
                </a:solidFill>
              </a:rPr>
              <a:t>2</a:t>
            </a:r>
            <a:r>
              <a:rPr lang="en-US" sz="1600" dirty="0">
                <a:solidFill>
                  <a:srgbClr val="C00000"/>
                </a:solidFill>
              </a:rPr>
              <a:t>.flist={107}</a:t>
            </a:r>
            <a:endParaRPr lang="en-US" sz="16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7" name="Rectangle 3"/>
          <p:cNvSpPr>
            <a:spLocks noGrp="1" noRot="1" noChangeArrowheads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 2" panose="05020102010507070707" pitchFamily="18" charset="2"/>
              <a:buNone/>
            </a:pPr>
            <a:r>
              <a:rPr lang="zh-CN" altLang="en-US" dirty="0"/>
              <a:t>五、翻译 </a:t>
            </a:r>
            <a:r>
              <a:rPr lang="en-US" altLang="zh-CN" dirty="0"/>
              <a:t>M</a:t>
            </a:r>
            <a:r>
              <a:rPr lang="en-US" altLang="zh-CN" baseline="-25000" dirty="0"/>
              <a:t>3</a:t>
            </a:r>
            <a:r>
              <a:rPr lang="zh-CN" altLang="en-US" dirty="0"/>
              <a:t>：</a:t>
            </a:r>
            <a:r>
              <a:rPr lang="en-US" altLang="zh-CN" dirty="0">
                <a:solidFill>
                  <a:schemeClr val="folHlink"/>
                </a:solidFill>
              </a:rPr>
              <a:t> M</a:t>
            </a:r>
            <a:r>
              <a:rPr lang="en-US" altLang="zh-CN" baseline="-25000" dirty="0">
                <a:solidFill>
                  <a:schemeClr val="folHlink"/>
                </a:solidFill>
              </a:rPr>
              <a:t>3</a:t>
            </a:r>
            <a:r>
              <a:rPr lang="en-US" altLang="zh-CN" dirty="0">
                <a:solidFill>
                  <a:schemeClr val="folHlink"/>
                </a:solidFill>
                <a:sym typeface="Symbol" panose="05050102010706020507" pitchFamily="18" charset="2"/>
              </a:rPr>
              <a:t></a:t>
            </a:r>
            <a:endParaRPr lang="en-US" altLang="zh-CN" dirty="0">
              <a:solidFill>
                <a:schemeClr val="folHlink"/>
              </a:solidFill>
              <a:sym typeface="Symbol" panose="05050102010706020507" pitchFamily="18" charset="2"/>
            </a:endParaRPr>
          </a:p>
          <a:p>
            <a:pPr>
              <a:buFont typeface="Wingdings 2" panose="05020102010507070707" pitchFamily="18" charset="2"/>
              <a:buNone/>
            </a:pPr>
            <a:r>
              <a:rPr lang="zh-CN" altLang="en-US" dirty="0"/>
              <a:t>记录下一个指令标号</a:t>
            </a:r>
            <a:r>
              <a:rPr lang="en-US" altLang="zh-CN" dirty="0"/>
              <a:t>108</a:t>
            </a:r>
            <a:r>
              <a:rPr lang="zh-CN" altLang="en-US" dirty="0"/>
              <a:t>，当</a:t>
            </a:r>
            <a:r>
              <a:rPr lang="en-US" altLang="zh-CN" dirty="0"/>
              <a:t>while(B</a:t>
            </a:r>
            <a:r>
              <a:rPr lang="en-US" altLang="zh-CN" baseline="-25000" dirty="0"/>
              <a:t>2</a:t>
            </a:r>
            <a:r>
              <a:rPr lang="en-US" altLang="zh-CN" dirty="0"/>
              <a:t>) S</a:t>
            </a:r>
            <a:r>
              <a:rPr lang="en-US" altLang="zh-CN" baseline="-25000" dirty="0"/>
              <a:t>1</a:t>
            </a:r>
            <a:r>
              <a:rPr lang="zh-CN" altLang="en-US" dirty="0"/>
              <a:t>归约时，用</a:t>
            </a:r>
            <a:r>
              <a:rPr lang="en-US" altLang="zh-CN" dirty="0"/>
              <a:t>108</a:t>
            </a:r>
            <a:r>
              <a:rPr lang="zh-CN" altLang="en-US" dirty="0"/>
              <a:t>回填</a:t>
            </a:r>
            <a:r>
              <a:rPr lang="en-US" altLang="zh-CN" dirty="0"/>
              <a:t>B</a:t>
            </a:r>
            <a:r>
              <a:rPr lang="en-US" altLang="zh-CN" baseline="-25000" dirty="0"/>
              <a:t>2</a:t>
            </a:r>
            <a:r>
              <a:rPr lang="zh-CN" altLang="en-US" dirty="0"/>
              <a:t>的</a:t>
            </a:r>
            <a:r>
              <a:rPr lang="en-US" altLang="zh-CN" dirty="0"/>
              <a:t>truelist</a:t>
            </a:r>
            <a:r>
              <a:rPr lang="en-US" altLang="zh-CN" dirty="0">
                <a:solidFill>
                  <a:schemeClr val="bg1"/>
                </a:solidFill>
              </a:rPr>
              <a:t>108) c := c + 1  // S</a:t>
            </a:r>
            <a:r>
              <a:rPr lang="en-US" altLang="zh-CN" baseline="-25000" dirty="0">
                <a:solidFill>
                  <a:schemeClr val="bg1"/>
                </a:solidFill>
              </a:rPr>
              <a:t>1</a:t>
            </a:r>
            <a:r>
              <a:rPr lang="en-US" altLang="zh-CN" dirty="0">
                <a:solidFill>
                  <a:schemeClr val="bg1"/>
                </a:solidFill>
                <a:sym typeface="Symbol" panose="05050102010706020507" pitchFamily="18" charset="2"/>
              </a:rPr>
              <a:t></a:t>
            </a:r>
            <a:r>
              <a:rPr lang="en-US" altLang="zh-CN" dirty="0">
                <a:solidFill>
                  <a:schemeClr val="bg1"/>
                </a:solidFill>
              </a:rPr>
              <a:t>A</a:t>
            </a:r>
            <a:r>
              <a:rPr lang="en-US" altLang="zh-CN" baseline="-25000" dirty="0">
                <a:solidFill>
                  <a:schemeClr val="bg1"/>
                </a:solidFill>
              </a:rPr>
              <a:t>1   </a:t>
            </a:r>
            <a:r>
              <a:rPr lang="en-US" altLang="zh-CN" dirty="0">
                <a:solidFill>
                  <a:schemeClr val="bg1"/>
                </a:solidFill>
              </a:rPr>
              <a:t>S</a:t>
            </a:r>
            <a:r>
              <a:rPr lang="en-US" altLang="zh-CN" baseline="-25000" dirty="0">
                <a:solidFill>
                  <a:schemeClr val="bg1"/>
                </a:solidFill>
              </a:rPr>
              <a:t>1</a:t>
            </a:r>
            <a:r>
              <a:rPr lang="en-US" altLang="zh-CN" dirty="0">
                <a:solidFill>
                  <a:schemeClr val="bg1"/>
                </a:solidFill>
              </a:rPr>
              <a:t>.nextlist={}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buFont typeface="Wingdings 2" panose="05020102010507070707" pitchFamily="18" charset="2"/>
              <a:buNone/>
            </a:pPr>
            <a:r>
              <a:rPr lang="en-US" altLang="zh-CN" dirty="0">
                <a:solidFill>
                  <a:schemeClr val="bg1"/>
                </a:solidFill>
              </a:rPr>
              <a:t>(109) </a:t>
            </a:r>
            <a:r>
              <a:rPr lang="en-US" altLang="zh-CN" dirty="0" err="1">
                <a:solidFill>
                  <a:schemeClr val="bg1"/>
                </a:solidFill>
              </a:rPr>
              <a:t>goto</a:t>
            </a:r>
            <a:r>
              <a:rPr lang="en-US" altLang="zh-CN" dirty="0">
                <a:solidFill>
                  <a:schemeClr val="bg1"/>
                </a:solidFill>
              </a:rPr>
              <a:t> 106   // </a:t>
            </a:r>
            <a:r>
              <a:rPr lang="zh-CN" altLang="en-US" dirty="0">
                <a:solidFill>
                  <a:schemeClr val="bg1"/>
                </a:solidFill>
              </a:rPr>
              <a:t>转至循环入口</a:t>
            </a:r>
            <a:r>
              <a:rPr lang="en-US" altLang="zh-CN" dirty="0">
                <a:solidFill>
                  <a:schemeClr val="bg1"/>
                </a:solidFill>
              </a:rPr>
              <a:t>(106)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buFont typeface="Wingdings 2" panose="05020102010507070707" pitchFamily="18" charset="2"/>
              <a:buNone/>
            </a:pPr>
            <a:r>
              <a:rPr lang="en-US" altLang="zh-CN" dirty="0">
                <a:solidFill>
                  <a:schemeClr val="bg1"/>
                </a:solidFill>
              </a:rPr>
              <a:t>S</a:t>
            </a:r>
            <a:r>
              <a:rPr lang="en-US" altLang="zh-CN" baseline="-25000" dirty="0">
                <a:solidFill>
                  <a:schemeClr val="bg1"/>
                </a:solidFill>
              </a:rPr>
              <a:t>2</a:t>
            </a:r>
            <a:r>
              <a:rPr lang="en-US" altLang="zh-CN" dirty="0">
                <a:solidFill>
                  <a:schemeClr val="bg1"/>
                </a:solidFill>
              </a:rPr>
              <a:t>.nextlist: { 107 } //</a:t>
            </a:r>
            <a:r>
              <a:rPr lang="zh-CN" altLang="en-US" dirty="0">
                <a:solidFill>
                  <a:schemeClr val="bg1"/>
                </a:solidFill>
              </a:rPr>
              <a:t>转至循环外部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buFont typeface="Wingdings 2" panose="05020102010507070707" pitchFamily="18" charset="2"/>
              <a:buNone/>
            </a:pPr>
            <a:r>
              <a:rPr lang="en-US" altLang="zh-CN" dirty="0">
                <a:solidFill>
                  <a:schemeClr val="bg1"/>
                </a:solidFill>
              </a:rPr>
              <a:t>(110) </a:t>
            </a:r>
            <a:r>
              <a:rPr lang="en-US" altLang="zh-CN" dirty="0" err="1">
                <a:solidFill>
                  <a:schemeClr val="bg1"/>
                </a:solidFill>
              </a:rPr>
              <a:t>goto</a:t>
            </a:r>
            <a:r>
              <a:rPr lang="en-US" altLang="zh-CN" dirty="0">
                <a:solidFill>
                  <a:schemeClr val="bg1"/>
                </a:solidFill>
              </a:rPr>
              <a:t> 112     // </a:t>
            </a:r>
            <a:r>
              <a:rPr lang="zh-CN" altLang="en-US" dirty="0">
                <a:solidFill>
                  <a:schemeClr val="bg1"/>
                </a:solidFill>
              </a:rPr>
              <a:t>由</a:t>
            </a:r>
            <a:r>
              <a:rPr lang="en-US" altLang="zh-CN" dirty="0">
                <a:solidFill>
                  <a:schemeClr val="bg1"/>
                </a:solidFill>
              </a:rPr>
              <a:t>N</a:t>
            </a:r>
            <a:r>
              <a:rPr lang="en-US" altLang="zh-CN" dirty="0">
                <a:solidFill>
                  <a:schemeClr val="bg1"/>
                </a:solidFill>
                <a:sym typeface="Symbol" panose="05050102010706020507" pitchFamily="18" charset="2"/>
              </a:rPr>
              <a:t></a:t>
            </a:r>
            <a:r>
              <a:rPr lang="zh-CN" altLang="en-US" dirty="0">
                <a:solidFill>
                  <a:schemeClr val="bg1"/>
                </a:solidFill>
              </a:rPr>
              <a:t>生成</a:t>
            </a:r>
            <a:r>
              <a:rPr lang="en-US" altLang="zh-CN" dirty="0">
                <a:solidFill>
                  <a:schemeClr val="bg1"/>
                </a:solidFill>
              </a:rPr>
              <a:t>={}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13414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控制流语句的翻译</a:t>
            </a:r>
            <a:r>
              <a:rPr lang="en-US" altLang="zh-CN" dirty="0"/>
              <a:t>-</a:t>
            </a:r>
            <a:r>
              <a:rPr lang="zh-CN" altLang="en-US" dirty="0"/>
              <a:t>例</a:t>
            </a:r>
            <a:endParaRPr lang="zh-CN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分析树</a:t>
            </a:r>
            <a:endParaRPr lang="en-US" dirty="0"/>
          </a:p>
        </p:txBody>
      </p:sp>
      <p:sp>
        <p:nvSpPr>
          <p:cNvPr id="13209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控制流语句的翻译</a:t>
            </a:r>
            <a:r>
              <a:rPr lang="en-US" altLang="zh-CN" dirty="0"/>
              <a:t>-</a:t>
            </a:r>
            <a:r>
              <a:rPr lang="zh-CN" altLang="en-US" dirty="0"/>
              <a:t>例</a:t>
            </a:r>
            <a:endParaRPr lang="zh-CN" altLang="en-US" dirty="0"/>
          </a:p>
        </p:txBody>
      </p:sp>
      <p:sp>
        <p:nvSpPr>
          <p:cNvPr id="132100" name="Text Box 4"/>
          <p:cNvSpPr txBox="1">
            <a:spLocks noChangeArrowheads="1"/>
          </p:cNvSpPr>
          <p:nvPr/>
        </p:nvSpPr>
        <p:spPr bwMode="auto">
          <a:xfrm>
            <a:off x="5259513" y="1726909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/>
              <a:t>L</a:t>
            </a:r>
            <a:r>
              <a:rPr lang="en-US" altLang="zh-CN" sz="2400" baseline="-25000" dirty="0"/>
              <a:t>2</a:t>
            </a:r>
            <a:endParaRPr lang="en-US" altLang="zh-CN" sz="2400" baseline="-25000" dirty="0"/>
          </a:p>
        </p:txBody>
      </p:sp>
      <p:sp>
        <p:nvSpPr>
          <p:cNvPr id="132101" name="Text Box 5"/>
          <p:cNvSpPr txBox="1">
            <a:spLocks noChangeArrowheads="1"/>
          </p:cNvSpPr>
          <p:nvPr/>
        </p:nvSpPr>
        <p:spPr bwMode="auto">
          <a:xfrm>
            <a:off x="3477805" y="2565109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L</a:t>
            </a:r>
            <a:r>
              <a:rPr lang="en-US" altLang="zh-CN" sz="2400" baseline="-25000"/>
              <a:t>1</a:t>
            </a:r>
            <a:endParaRPr lang="en-US" altLang="zh-CN" sz="2400" baseline="-25000"/>
          </a:p>
        </p:txBody>
      </p:sp>
      <p:sp>
        <p:nvSpPr>
          <p:cNvPr id="132102" name="Text Box 6"/>
          <p:cNvSpPr txBox="1">
            <a:spLocks noChangeArrowheads="1"/>
          </p:cNvSpPr>
          <p:nvPr/>
        </p:nvSpPr>
        <p:spPr bwMode="auto">
          <a:xfrm>
            <a:off x="7164513" y="2565109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S</a:t>
            </a:r>
            <a:r>
              <a:rPr lang="en-US" altLang="zh-CN" sz="2400" baseline="-25000"/>
              <a:t>5</a:t>
            </a:r>
            <a:endParaRPr lang="en-US" altLang="zh-CN" sz="2400" baseline="-25000"/>
          </a:p>
        </p:txBody>
      </p:sp>
      <p:sp>
        <p:nvSpPr>
          <p:cNvPr id="132103" name="Text Box 7"/>
          <p:cNvSpPr txBox="1">
            <a:spLocks noChangeArrowheads="1"/>
          </p:cNvSpPr>
          <p:nvPr/>
        </p:nvSpPr>
        <p:spPr bwMode="auto">
          <a:xfrm>
            <a:off x="5335713" y="2565109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;</a:t>
            </a:r>
            <a:endParaRPr lang="en-US" altLang="zh-CN" sz="2400"/>
          </a:p>
        </p:txBody>
      </p:sp>
      <p:sp>
        <p:nvSpPr>
          <p:cNvPr id="132104" name="Text Box 8"/>
          <p:cNvSpPr txBox="1">
            <a:spLocks noChangeArrowheads="1"/>
          </p:cNvSpPr>
          <p:nvPr/>
        </p:nvSpPr>
        <p:spPr bwMode="auto">
          <a:xfrm>
            <a:off x="3477805" y="3327109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S</a:t>
            </a:r>
            <a:r>
              <a:rPr lang="en-US" altLang="zh-CN" sz="2400" baseline="-25000"/>
              <a:t>4</a:t>
            </a:r>
            <a:endParaRPr lang="en-US" altLang="zh-CN" sz="2400" baseline="-25000"/>
          </a:p>
        </p:txBody>
      </p:sp>
      <p:sp>
        <p:nvSpPr>
          <p:cNvPr id="132105" name="Text Box 9"/>
          <p:cNvSpPr txBox="1">
            <a:spLocks noChangeArrowheads="1"/>
          </p:cNvSpPr>
          <p:nvPr/>
        </p:nvSpPr>
        <p:spPr bwMode="auto">
          <a:xfrm>
            <a:off x="1725205" y="4236588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if</a:t>
            </a:r>
            <a:endParaRPr lang="en-US" altLang="zh-CN" sz="2400"/>
          </a:p>
        </p:txBody>
      </p:sp>
      <p:sp>
        <p:nvSpPr>
          <p:cNvPr id="132106" name="Text Box 10"/>
          <p:cNvSpPr txBox="1">
            <a:spLocks noChangeArrowheads="1"/>
          </p:cNvSpPr>
          <p:nvPr/>
        </p:nvSpPr>
        <p:spPr bwMode="auto">
          <a:xfrm>
            <a:off x="2422608" y="4236588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rgbClr val="FF0000"/>
                </a:solidFill>
              </a:rPr>
              <a:t>B</a:t>
            </a:r>
            <a:r>
              <a:rPr lang="en-US" altLang="zh-CN" sz="2400" baseline="-25000" dirty="0">
                <a:solidFill>
                  <a:srgbClr val="FF0000"/>
                </a:solidFill>
              </a:rPr>
              <a:t>1</a:t>
            </a:r>
            <a:endParaRPr lang="en-US" altLang="zh-CN" sz="2400" baseline="-25000" dirty="0">
              <a:solidFill>
                <a:srgbClr val="FF0000"/>
              </a:solidFill>
            </a:endParaRPr>
          </a:p>
        </p:txBody>
      </p:sp>
      <p:sp>
        <p:nvSpPr>
          <p:cNvPr id="132107" name="Text Box 11"/>
          <p:cNvSpPr txBox="1">
            <a:spLocks noChangeArrowheads="1"/>
          </p:cNvSpPr>
          <p:nvPr/>
        </p:nvSpPr>
        <p:spPr bwMode="auto">
          <a:xfrm>
            <a:off x="3120011" y="4236588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then</a:t>
            </a:r>
            <a:endParaRPr lang="en-US" altLang="zh-CN" sz="2400"/>
          </a:p>
        </p:txBody>
      </p:sp>
      <p:sp>
        <p:nvSpPr>
          <p:cNvPr id="132108" name="Text Box 12"/>
          <p:cNvSpPr txBox="1">
            <a:spLocks noChangeArrowheads="1"/>
          </p:cNvSpPr>
          <p:nvPr/>
        </p:nvSpPr>
        <p:spPr bwMode="auto">
          <a:xfrm>
            <a:off x="4443403" y="4236588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rgbClr val="0000FF"/>
                </a:solidFill>
              </a:rPr>
              <a:t>S</a:t>
            </a:r>
            <a:r>
              <a:rPr lang="en-US" altLang="zh-CN" sz="2400" baseline="-25000" dirty="0">
                <a:solidFill>
                  <a:srgbClr val="0000FF"/>
                </a:solidFill>
              </a:rPr>
              <a:t>2</a:t>
            </a:r>
            <a:endParaRPr lang="en-US" altLang="zh-CN" sz="2400" baseline="-25000" dirty="0">
              <a:solidFill>
                <a:srgbClr val="0000FF"/>
              </a:solidFill>
            </a:endParaRPr>
          </a:p>
        </p:txBody>
      </p:sp>
      <p:sp>
        <p:nvSpPr>
          <p:cNvPr id="132109" name="Text Box 13"/>
          <p:cNvSpPr txBox="1">
            <a:spLocks noChangeArrowheads="1"/>
          </p:cNvSpPr>
          <p:nvPr/>
        </p:nvSpPr>
        <p:spPr bwMode="auto">
          <a:xfrm>
            <a:off x="5503787" y="4236588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/>
              <a:t>else</a:t>
            </a:r>
            <a:endParaRPr lang="en-US" altLang="zh-CN" sz="2400" dirty="0"/>
          </a:p>
        </p:txBody>
      </p:sp>
      <p:sp>
        <p:nvSpPr>
          <p:cNvPr id="132110" name="Text Box 14"/>
          <p:cNvSpPr txBox="1">
            <a:spLocks noChangeArrowheads="1"/>
          </p:cNvSpPr>
          <p:nvPr/>
        </p:nvSpPr>
        <p:spPr bwMode="auto">
          <a:xfrm>
            <a:off x="6827176" y="4236588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S</a:t>
            </a:r>
            <a:r>
              <a:rPr lang="en-US" altLang="zh-CN" sz="2400" baseline="-25000"/>
              <a:t>3</a:t>
            </a:r>
            <a:endParaRPr lang="en-US" altLang="zh-CN" sz="2400" baseline="-25000"/>
          </a:p>
        </p:txBody>
      </p:sp>
      <p:sp>
        <p:nvSpPr>
          <p:cNvPr id="132111" name="Text Box 15"/>
          <p:cNvSpPr txBox="1">
            <a:spLocks noChangeArrowheads="1"/>
          </p:cNvSpPr>
          <p:nvPr/>
        </p:nvSpPr>
        <p:spPr bwMode="auto">
          <a:xfrm>
            <a:off x="2843079" y="52554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/>
              <a:t>while</a:t>
            </a:r>
            <a:endParaRPr lang="en-US" altLang="zh-CN" sz="2400" dirty="0"/>
          </a:p>
        </p:txBody>
      </p:sp>
      <p:sp>
        <p:nvSpPr>
          <p:cNvPr id="132112" name="Text Box 16"/>
          <p:cNvSpPr txBox="1">
            <a:spLocks noChangeArrowheads="1"/>
          </p:cNvSpPr>
          <p:nvPr/>
        </p:nvSpPr>
        <p:spPr bwMode="auto">
          <a:xfrm>
            <a:off x="4179557" y="5255401"/>
            <a:ext cx="685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rgbClr val="FF0000"/>
                </a:solidFill>
              </a:rPr>
              <a:t>B</a:t>
            </a:r>
            <a:r>
              <a:rPr lang="en-US" altLang="zh-CN" sz="2400" baseline="-25000" dirty="0">
                <a:solidFill>
                  <a:srgbClr val="FF0000"/>
                </a:solidFill>
              </a:rPr>
              <a:t>2</a:t>
            </a:r>
            <a:endParaRPr lang="en-US" altLang="zh-CN" sz="2400" baseline="-25000" dirty="0">
              <a:solidFill>
                <a:srgbClr val="FF0000"/>
              </a:solidFill>
            </a:endParaRPr>
          </a:p>
        </p:txBody>
      </p:sp>
      <p:sp>
        <p:nvSpPr>
          <p:cNvPr id="132113" name="Text Box 17"/>
          <p:cNvSpPr txBox="1">
            <a:spLocks noChangeArrowheads="1"/>
          </p:cNvSpPr>
          <p:nvPr/>
        </p:nvSpPr>
        <p:spPr bwMode="auto">
          <a:xfrm>
            <a:off x="4807303" y="52554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do</a:t>
            </a:r>
            <a:endParaRPr lang="en-US" altLang="zh-CN" sz="2400"/>
          </a:p>
        </p:txBody>
      </p:sp>
      <p:sp>
        <p:nvSpPr>
          <p:cNvPr id="132114" name="Text Box 18"/>
          <p:cNvSpPr txBox="1">
            <a:spLocks noChangeArrowheads="1"/>
          </p:cNvSpPr>
          <p:nvPr/>
        </p:nvSpPr>
        <p:spPr bwMode="auto">
          <a:xfrm>
            <a:off x="5933324" y="5255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rgbClr val="0000FF"/>
                </a:solidFill>
              </a:rPr>
              <a:t>S</a:t>
            </a:r>
            <a:r>
              <a:rPr lang="en-US" altLang="zh-CN" sz="2400" baseline="-25000" dirty="0">
                <a:solidFill>
                  <a:srgbClr val="0000FF"/>
                </a:solidFill>
              </a:rPr>
              <a:t>1</a:t>
            </a:r>
            <a:endParaRPr lang="en-US" altLang="zh-CN" sz="2400" baseline="-25000" dirty="0">
              <a:solidFill>
                <a:srgbClr val="0000FF"/>
              </a:solidFill>
            </a:endParaRPr>
          </a:p>
        </p:txBody>
      </p:sp>
      <p:sp>
        <p:nvSpPr>
          <p:cNvPr id="132117" name="Text Box 21"/>
          <p:cNvSpPr txBox="1">
            <a:spLocks noChangeArrowheads="1"/>
          </p:cNvSpPr>
          <p:nvPr/>
        </p:nvSpPr>
        <p:spPr bwMode="auto">
          <a:xfrm>
            <a:off x="5933324" y="5917909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rgbClr val="0000FF"/>
                </a:solidFill>
              </a:rPr>
              <a:t>A</a:t>
            </a:r>
            <a:r>
              <a:rPr lang="en-US" altLang="zh-CN" sz="2400" baseline="-25000" dirty="0">
                <a:solidFill>
                  <a:srgbClr val="0000FF"/>
                </a:solidFill>
              </a:rPr>
              <a:t>1</a:t>
            </a:r>
            <a:endParaRPr lang="en-US" altLang="zh-CN" sz="2400" baseline="-25000" dirty="0">
              <a:solidFill>
                <a:srgbClr val="0000FF"/>
              </a:solidFill>
            </a:endParaRPr>
          </a:p>
        </p:txBody>
      </p:sp>
      <p:sp>
        <p:nvSpPr>
          <p:cNvPr id="132118" name="Text Box 22"/>
          <p:cNvSpPr txBox="1">
            <a:spLocks noChangeArrowheads="1"/>
          </p:cNvSpPr>
          <p:nvPr/>
        </p:nvSpPr>
        <p:spPr bwMode="auto">
          <a:xfrm>
            <a:off x="6827176" y="5232109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A</a:t>
            </a:r>
            <a:r>
              <a:rPr lang="en-US" altLang="zh-CN" sz="2400" baseline="-25000"/>
              <a:t>2</a:t>
            </a:r>
            <a:endParaRPr lang="en-US" altLang="zh-CN" sz="2400" baseline="-25000"/>
          </a:p>
        </p:txBody>
      </p:sp>
      <p:sp>
        <p:nvSpPr>
          <p:cNvPr id="132119" name="Text Box 23"/>
          <p:cNvSpPr txBox="1">
            <a:spLocks noChangeArrowheads="1"/>
          </p:cNvSpPr>
          <p:nvPr/>
        </p:nvSpPr>
        <p:spPr bwMode="auto">
          <a:xfrm>
            <a:off x="7164513" y="3250909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A</a:t>
            </a:r>
            <a:r>
              <a:rPr lang="en-US" altLang="zh-CN" sz="2400" baseline="-25000"/>
              <a:t>3</a:t>
            </a:r>
            <a:endParaRPr lang="en-US" altLang="zh-CN" sz="2400" baseline="-25000"/>
          </a:p>
        </p:txBody>
      </p:sp>
      <p:sp>
        <p:nvSpPr>
          <p:cNvPr id="132120" name="Line 24"/>
          <p:cNvSpPr>
            <a:spLocks noChangeShapeType="1"/>
          </p:cNvSpPr>
          <p:nvPr/>
        </p:nvSpPr>
        <p:spPr bwMode="auto">
          <a:xfrm>
            <a:off x="3630205" y="2946109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21" name="Line 25"/>
          <p:cNvSpPr>
            <a:spLocks noChangeShapeType="1"/>
          </p:cNvSpPr>
          <p:nvPr/>
        </p:nvSpPr>
        <p:spPr bwMode="auto">
          <a:xfrm flipH="1">
            <a:off x="3630205" y="2179189"/>
            <a:ext cx="1792860" cy="46212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22" name="Line 26"/>
          <p:cNvSpPr>
            <a:spLocks noChangeShapeType="1"/>
          </p:cNvSpPr>
          <p:nvPr/>
        </p:nvSpPr>
        <p:spPr bwMode="auto">
          <a:xfrm>
            <a:off x="5411913" y="2184109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23" name="Line 27"/>
          <p:cNvSpPr>
            <a:spLocks noChangeShapeType="1"/>
          </p:cNvSpPr>
          <p:nvPr/>
        </p:nvSpPr>
        <p:spPr bwMode="auto">
          <a:xfrm>
            <a:off x="5411913" y="2184109"/>
            <a:ext cx="1905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24" name="Line 28"/>
          <p:cNvSpPr>
            <a:spLocks noChangeShapeType="1"/>
          </p:cNvSpPr>
          <p:nvPr/>
        </p:nvSpPr>
        <p:spPr bwMode="auto">
          <a:xfrm flipH="1">
            <a:off x="1953805" y="3708109"/>
            <a:ext cx="1676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25" name="Line 29"/>
          <p:cNvSpPr>
            <a:spLocks noChangeShapeType="1"/>
          </p:cNvSpPr>
          <p:nvPr/>
        </p:nvSpPr>
        <p:spPr bwMode="auto">
          <a:xfrm flipH="1">
            <a:off x="2639605" y="3708109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26" name="Line 30"/>
          <p:cNvSpPr>
            <a:spLocks noChangeShapeType="1"/>
          </p:cNvSpPr>
          <p:nvPr/>
        </p:nvSpPr>
        <p:spPr bwMode="auto">
          <a:xfrm>
            <a:off x="3630205" y="3708109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27" name="Line 31"/>
          <p:cNvSpPr>
            <a:spLocks noChangeShapeType="1"/>
          </p:cNvSpPr>
          <p:nvPr/>
        </p:nvSpPr>
        <p:spPr bwMode="auto">
          <a:xfrm>
            <a:off x="3630205" y="3708109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28" name="Line 32"/>
          <p:cNvSpPr>
            <a:spLocks noChangeShapeType="1"/>
          </p:cNvSpPr>
          <p:nvPr/>
        </p:nvSpPr>
        <p:spPr bwMode="auto">
          <a:xfrm>
            <a:off x="3630205" y="3708110"/>
            <a:ext cx="2057400" cy="59975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29" name="Line 33"/>
          <p:cNvSpPr>
            <a:spLocks noChangeShapeType="1"/>
          </p:cNvSpPr>
          <p:nvPr/>
        </p:nvSpPr>
        <p:spPr bwMode="auto">
          <a:xfrm>
            <a:off x="3630205" y="3708110"/>
            <a:ext cx="3252622" cy="57276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30" name="Line 34"/>
          <p:cNvSpPr>
            <a:spLocks noChangeShapeType="1"/>
          </p:cNvSpPr>
          <p:nvPr/>
        </p:nvSpPr>
        <p:spPr bwMode="auto">
          <a:xfrm flipH="1">
            <a:off x="3542873" y="4622509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31" name="Line 35"/>
          <p:cNvSpPr>
            <a:spLocks noChangeShapeType="1"/>
          </p:cNvSpPr>
          <p:nvPr/>
        </p:nvSpPr>
        <p:spPr bwMode="auto">
          <a:xfrm flipH="1">
            <a:off x="4376352" y="4622509"/>
            <a:ext cx="309521" cy="72516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32" name="Line 36"/>
          <p:cNvSpPr>
            <a:spLocks noChangeShapeType="1"/>
          </p:cNvSpPr>
          <p:nvPr/>
        </p:nvSpPr>
        <p:spPr bwMode="auto">
          <a:xfrm>
            <a:off x="4685873" y="4622509"/>
            <a:ext cx="304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33" name="Line 37"/>
          <p:cNvSpPr>
            <a:spLocks noChangeShapeType="1"/>
          </p:cNvSpPr>
          <p:nvPr/>
        </p:nvSpPr>
        <p:spPr bwMode="auto">
          <a:xfrm>
            <a:off x="4685873" y="4622509"/>
            <a:ext cx="1427986" cy="7041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35" name="Line 39"/>
          <p:cNvSpPr>
            <a:spLocks noChangeShapeType="1"/>
          </p:cNvSpPr>
          <p:nvPr/>
        </p:nvSpPr>
        <p:spPr bwMode="auto">
          <a:xfrm>
            <a:off x="6135216" y="5613109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36" name="Line 40"/>
          <p:cNvSpPr>
            <a:spLocks noChangeShapeType="1"/>
          </p:cNvSpPr>
          <p:nvPr/>
        </p:nvSpPr>
        <p:spPr bwMode="auto">
          <a:xfrm>
            <a:off x="7055776" y="4622509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37" name="Line 41"/>
          <p:cNvSpPr>
            <a:spLocks noChangeShapeType="1"/>
          </p:cNvSpPr>
          <p:nvPr/>
        </p:nvSpPr>
        <p:spPr bwMode="auto">
          <a:xfrm>
            <a:off x="7393113" y="2946109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文本框 5"/>
          <p:cNvSpPr txBox="1"/>
          <p:nvPr/>
        </p:nvSpPr>
        <p:spPr>
          <a:xfrm>
            <a:off x="3969814" y="4280522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M</a:t>
            </a:r>
            <a:r>
              <a:rPr lang="en-US" altLang="zh-CN" b="1" baseline="-25000" dirty="0"/>
              <a:t>1</a:t>
            </a:r>
            <a:endParaRPr lang="en-US" b="1" baseline="-25000" dirty="0"/>
          </a:p>
        </p:txBody>
      </p:sp>
      <p:sp>
        <p:nvSpPr>
          <p:cNvPr id="43" name="文本框 42"/>
          <p:cNvSpPr txBox="1"/>
          <p:nvPr/>
        </p:nvSpPr>
        <p:spPr>
          <a:xfrm>
            <a:off x="3775625" y="5299334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M</a:t>
            </a:r>
            <a:r>
              <a:rPr lang="en-US" altLang="zh-CN" b="1" baseline="-25000" dirty="0"/>
              <a:t>2</a:t>
            </a:r>
            <a:endParaRPr lang="en-US" b="1" baseline="-25000" dirty="0"/>
          </a:p>
        </p:txBody>
      </p:sp>
      <p:sp>
        <p:nvSpPr>
          <p:cNvPr id="44" name="文本框 43"/>
          <p:cNvSpPr txBox="1"/>
          <p:nvPr/>
        </p:nvSpPr>
        <p:spPr>
          <a:xfrm>
            <a:off x="5423065" y="5299334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M</a:t>
            </a:r>
            <a:r>
              <a:rPr lang="en-US" altLang="zh-CN" b="1" baseline="-25000" dirty="0"/>
              <a:t>3</a:t>
            </a:r>
            <a:endParaRPr lang="en-US" b="1" baseline="-25000" dirty="0"/>
          </a:p>
        </p:txBody>
      </p:sp>
      <p:sp>
        <p:nvSpPr>
          <p:cNvPr id="45" name="文本框 44"/>
          <p:cNvSpPr txBox="1"/>
          <p:nvPr/>
        </p:nvSpPr>
        <p:spPr>
          <a:xfrm>
            <a:off x="5140806" y="4280522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N</a:t>
            </a:r>
            <a:endParaRPr lang="en-US" b="1" baseline="-25000" dirty="0"/>
          </a:p>
        </p:txBody>
      </p:sp>
      <p:sp>
        <p:nvSpPr>
          <p:cNvPr id="46" name="文本框 45"/>
          <p:cNvSpPr txBox="1"/>
          <p:nvPr/>
        </p:nvSpPr>
        <p:spPr>
          <a:xfrm>
            <a:off x="6353590" y="4280522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M</a:t>
            </a:r>
            <a:r>
              <a:rPr lang="en-US" altLang="zh-CN" b="1" baseline="-25000" dirty="0"/>
              <a:t>4</a:t>
            </a:r>
            <a:endParaRPr lang="en-US" b="1" baseline="-25000" dirty="0"/>
          </a:p>
        </p:txBody>
      </p:sp>
      <p:sp>
        <p:nvSpPr>
          <p:cNvPr id="7" name="文本框 6"/>
          <p:cNvSpPr txBox="1"/>
          <p:nvPr/>
        </p:nvSpPr>
        <p:spPr>
          <a:xfrm>
            <a:off x="7052373" y="1041564"/>
            <a:ext cx="3509294" cy="1323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buFont typeface="Wingdings 2" panose="05020102010507070707" pitchFamily="18" charset="2"/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if ( a&lt;b or c&lt;d and e&lt;f )  then</a:t>
            </a:r>
            <a:endParaRPr lang="en-US" altLang="zh-CN" sz="2000" dirty="0">
              <a:solidFill>
                <a:schemeClr val="tx1"/>
              </a:solidFill>
            </a:endParaRPr>
          </a:p>
          <a:p>
            <a:pPr>
              <a:buFont typeface="Wingdings 2" panose="05020102010507070707" pitchFamily="18" charset="2"/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    while ( a&gt;c ) do</a:t>
            </a:r>
            <a:r>
              <a:rPr lang="en-US" altLang="zh-CN" sz="2000" dirty="0">
                <a:solidFill>
                  <a:srgbClr val="0000FF"/>
                </a:solidFill>
              </a:rPr>
              <a:t> c := c +1</a:t>
            </a:r>
            <a:endParaRPr lang="en-US" altLang="zh-CN" sz="2000" dirty="0">
              <a:solidFill>
                <a:srgbClr val="0000FF"/>
              </a:solidFill>
            </a:endParaRPr>
          </a:p>
          <a:p>
            <a:pPr>
              <a:buFont typeface="Wingdings 2" panose="05020102010507070707" pitchFamily="18" charset="2"/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else d := d + 1;</a:t>
            </a:r>
            <a:endParaRPr lang="en-US" altLang="zh-CN" sz="2000" dirty="0">
              <a:solidFill>
                <a:schemeClr val="tx1"/>
              </a:solidFill>
            </a:endParaRPr>
          </a:p>
          <a:p>
            <a:pPr>
              <a:buFont typeface="Wingdings 2" panose="05020102010507070707" pitchFamily="18" charset="2"/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e := e + d;   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8306730" y="5263533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</a:rPr>
              <a:t>蓝色</a:t>
            </a:r>
            <a:r>
              <a:rPr lang="zh-CN" altLang="en-US" dirty="0"/>
              <a:t>表示即将翻译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红色</a:t>
            </a:r>
            <a:r>
              <a:rPr lang="zh-CN" altLang="en-US" dirty="0"/>
              <a:t>表示需要回填</a:t>
            </a:r>
            <a:endParaRPr lang="en-US" dirty="0"/>
          </a:p>
        </p:txBody>
      </p:sp>
      <p:sp>
        <p:nvSpPr>
          <p:cNvPr id="49" name="Text Box 7"/>
          <p:cNvSpPr txBox="1">
            <a:spLocks noChangeArrowheads="1"/>
          </p:cNvSpPr>
          <p:nvPr/>
        </p:nvSpPr>
        <p:spPr bwMode="auto">
          <a:xfrm>
            <a:off x="5964363" y="2615105"/>
            <a:ext cx="6858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/>
              <a:t>M</a:t>
            </a:r>
            <a:r>
              <a:rPr lang="en-US" altLang="zh-CN" sz="2000" b="1" baseline="-25000" dirty="0"/>
              <a:t>5</a:t>
            </a:r>
            <a:endParaRPr lang="en-US" sz="2000" b="1" baseline="-25000" dirty="0"/>
          </a:p>
        </p:txBody>
      </p:sp>
      <p:sp>
        <p:nvSpPr>
          <p:cNvPr id="50" name="Line 26"/>
          <p:cNvSpPr>
            <a:spLocks noChangeShapeType="1"/>
          </p:cNvSpPr>
          <p:nvPr/>
        </p:nvSpPr>
        <p:spPr bwMode="auto">
          <a:xfrm>
            <a:off x="5423065" y="2184110"/>
            <a:ext cx="628650" cy="50113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文本框 50"/>
          <p:cNvSpPr txBox="1"/>
          <p:nvPr/>
        </p:nvSpPr>
        <p:spPr>
          <a:xfrm>
            <a:off x="3068639" y="4593121"/>
            <a:ext cx="13388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M</a:t>
            </a:r>
            <a:r>
              <a:rPr lang="en-US" sz="1600" baseline="-25000" dirty="0">
                <a:solidFill>
                  <a:srgbClr val="C00000"/>
                </a:solidFill>
              </a:rPr>
              <a:t>1</a:t>
            </a:r>
            <a:r>
              <a:rPr lang="en-US" sz="1600" dirty="0">
                <a:solidFill>
                  <a:srgbClr val="C00000"/>
                </a:solidFill>
              </a:rPr>
              <a:t>.instr=106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1699013" y="3679442"/>
            <a:ext cx="17251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B</a:t>
            </a:r>
            <a:r>
              <a:rPr lang="en-US" sz="1600" baseline="-25000" dirty="0">
                <a:solidFill>
                  <a:srgbClr val="C00000"/>
                </a:solidFill>
              </a:rPr>
              <a:t>1</a:t>
            </a:r>
            <a:r>
              <a:rPr lang="en-US" sz="1600" dirty="0">
                <a:solidFill>
                  <a:srgbClr val="C00000"/>
                </a:solidFill>
              </a:rPr>
              <a:t>.tlist={100, 104}</a:t>
            </a:r>
            <a:endParaRPr lang="en-US" sz="1600" dirty="0">
              <a:solidFill>
                <a:srgbClr val="C00000"/>
              </a:solidFill>
            </a:endParaRPr>
          </a:p>
          <a:p>
            <a:r>
              <a:rPr lang="en-US" sz="1600" dirty="0">
                <a:solidFill>
                  <a:srgbClr val="C00000"/>
                </a:solidFill>
              </a:rPr>
              <a:t>B</a:t>
            </a:r>
            <a:r>
              <a:rPr lang="en-US" sz="1600" baseline="-25000" dirty="0">
                <a:solidFill>
                  <a:srgbClr val="C00000"/>
                </a:solidFill>
              </a:rPr>
              <a:t>1</a:t>
            </a:r>
            <a:r>
              <a:rPr lang="en-US" sz="1600" dirty="0">
                <a:solidFill>
                  <a:srgbClr val="C00000"/>
                </a:solidFill>
              </a:rPr>
              <a:t>.flist={103, 105}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2670158" y="5632034"/>
            <a:ext cx="13388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M</a:t>
            </a:r>
            <a:r>
              <a:rPr lang="en-US" sz="1600" baseline="-25000" dirty="0">
                <a:solidFill>
                  <a:srgbClr val="C00000"/>
                </a:solidFill>
              </a:rPr>
              <a:t>2</a:t>
            </a:r>
            <a:r>
              <a:rPr lang="en-US" sz="1600" dirty="0">
                <a:solidFill>
                  <a:srgbClr val="C00000"/>
                </a:solidFill>
              </a:rPr>
              <a:t>.instr=106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3969815" y="4834482"/>
            <a:ext cx="13019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B</a:t>
            </a:r>
            <a:r>
              <a:rPr lang="en-US" sz="1600" baseline="-25000" dirty="0">
                <a:solidFill>
                  <a:srgbClr val="C00000"/>
                </a:solidFill>
              </a:rPr>
              <a:t>2</a:t>
            </a:r>
            <a:r>
              <a:rPr lang="en-US" sz="1600" dirty="0">
                <a:solidFill>
                  <a:srgbClr val="C00000"/>
                </a:solidFill>
              </a:rPr>
              <a:t>.tlist={106}</a:t>
            </a:r>
            <a:endParaRPr lang="en-US" sz="1600" dirty="0">
              <a:solidFill>
                <a:srgbClr val="C00000"/>
              </a:solidFill>
            </a:endParaRPr>
          </a:p>
          <a:p>
            <a:r>
              <a:rPr lang="en-US" sz="1600" dirty="0">
                <a:solidFill>
                  <a:srgbClr val="C00000"/>
                </a:solidFill>
              </a:rPr>
              <a:t>B</a:t>
            </a:r>
            <a:r>
              <a:rPr lang="en-US" sz="1600" baseline="-25000" dirty="0">
                <a:solidFill>
                  <a:srgbClr val="C00000"/>
                </a:solidFill>
              </a:rPr>
              <a:t>2</a:t>
            </a:r>
            <a:r>
              <a:rPr lang="en-US" sz="1600" dirty="0">
                <a:solidFill>
                  <a:srgbClr val="C00000"/>
                </a:solidFill>
              </a:rPr>
              <a:t>.flist={107}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4726465" y="5621016"/>
            <a:ext cx="13388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M</a:t>
            </a:r>
            <a:r>
              <a:rPr lang="en-US" sz="1600" baseline="-25000" dirty="0">
                <a:solidFill>
                  <a:srgbClr val="C00000"/>
                </a:solidFill>
              </a:rPr>
              <a:t>3</a:t>
            </a:r>
            <a:r>
              <a:rPr lang="en-US" sz="1600" dirty="0">
                <a:solidFill>
                  <a:srgbClr val="C00000"/>
                </a:solidFill>
              </a:rPr>
              <a:t>.instr=108</a:t>
            </a:r>
            <a:endParaRPr lang="en-US" sz="16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7" name="Rectangle 3"/>
          <p:cNvSpPr>
            <a:spLocks noGrp="1" noRot="1" noChangeArrowheads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 2" panose="05020102010507070707" pitchFamily="18" charset="2"/>
              <a:buNone/>
            </a:pPr>
            <a:r>
              <a:rPr lang="zh-CN" altLang="en-US" dirty="0"/>
              <a:t>六、翻译 </a:t>
            </a:r>
            <a:r>
              <a:rPr lang="en-US" altLang="zh-CN" dirty="0"/>
              <a:t>S</a:t>
            </a:r>
            <a:r>
              <a:rPr lang="en-US" altLang="zh-CN" baseline="-25000" dirty="0"/>
              <a:t>1</a:t>
            </a:r>
            <a:r>
              <a:rPr lang="zh-CN" altLang="en-US" dirty="0"/>
              <a:t>：</a:t>
            </a:r>
            <a:r>
              <a:rPr lang="en-US" altLang="zh-CN" dirty="0"/>
              <a:t>while B</a:t>
            </a:r>
            <a:r>
              <a:rPr lang="en-US" altLang="zh-CN" baseline="-25000" dirty="0"/>
              <a:t>2</a:t>
            </a:r>
            <a:r>
              <a:rPr lang="en-US" altLang="zh-CN" dirty="0"/>
              <a:t> do </a:t>
            </a:r>
            <a:r>
              <a:rPr lang="en-US" altLang="zh-CN" dirty="0">
                <a:solidFill>
                  <a:srgbClr val="0000FF"/>
                </a:solidFill>
              </a:rPr>
              <a:t>S</a:t>
            </a:r>
            <a:r>
              <a:rPr lang="en-US" altLang="zh-CN" baseline="-25000" dirty="0">
                <a:solidFill>
                  <a:srgbClr val="0000FF"/>
                </a:solidFill>
              </a:rPr>
              <a:t>1</a:t>
            </a:r>
            <a:endParaRPr lang="en-US" altLang="zh-CN" dirty="0">
              <a:solidFill>
                <a:srgbClr val="0000FF"/>
              </a:solidFill>
            </a:endParaRPr>
          </a:p>
          <a:p>
            <a:pPr>
              <a:buFont typeface="Wingdings 2" panose="05020102010507070707" pitchFamily="18" charset="2"/>
              <a:buNone/>
            </a:pPr>
            <a:r>
              <a:rPr lang="en-US" altLang="zh-CN" dirty="0"/>
              <a:t>(106) if a&gt;c </a:t>
            </a:r>
            <a:r>
              <a:rPr lang="en-US" altLang="zh-CN" dirty="0" err="1"/>
              <a:t>goto</a:t>
            </a:r>
            <a:r>
              <a:rPr lang="en-US" altLang="zh-CN" dirty="0"/>
              <a:t> -</a:t>
            </a:r>
            <a:endParaRPr lang="en-US" altLang="zh-CN" dirty="0"/>
          </a:p>
          <a:p>
            <a:pPr>
              <a:buFont typeface="Wingdings 2" panose="05020102010507070707" pitchFamily="18" charset="2"/>
              <a:buNone/>
            </a:pPr>
            <a:r>
              <a:rPr lang="en-US" altLang="zh-CN" dirty="0"/>
              <a:t>(107) </a:t>
            </a:r>
            <a:r>
              <a:rPr lang="en-US" altLang="zh-CN" dirty="0" err="1"/>
              <a:t>goto</a:t>
            </a:r>
            <a:r>
              <a:rPr lang="en-US" altLang="zh-CN" dirty="0"/>
              <a:t> -</a:t>
            </a:r>
            <a:endParaRPr lang="en-US" altLang="zh-CN" dirty="0"/>
          </a:p>
          <a:p>
            <a:pPr>
              <a:buFont typeface="Wingdings 2" panose="05020102010507070707" pitchFamily="18" charset="2"/>
              <a:buNone/>
            </a:pPr>
            <a:r>
              <a:rPr lang="en-US" altLang="zh-CN" dirty="0">
                <a:solidFill>
                  <a:srgbClr val="0000FF"/>
                </a:solidFill>
              </a:rPr>
              <a:t>(108) c := c + 1  // S</a:t>
            </a:r>
            <a:r>
              <a:rPr lang="en-US" altLang="zh-CN" baseline="-25000" dirty="0">
                <a:solidFill>
                  <a:srgbClr val="0000FF"/>
                </a:solidFill>
              </a:rPr>
              <a:t>1</a:t>
            </a:r>
            <a:r>
              <a:rPr lang="en-US" altLang="zh-CN" dirty="0">
                <a:solidFill>
                  <a:srgbClr val="0000FF"/>
                </a:solidFill>
                <a:sym typeface="Symbol" panose="05050102010706020507" pitchFamily="18" charset="2"/>
              </a:rPr>
              <a:t></a:t>
            </a:r>
            <a:r>
              <a:rPr lang="en-US" altLang="zh-CN" dirty="0">
                <a:solidFill>
                  <a:srgbClr val="0000FF"/>
                </a:solidFill>
              </a:rPr>
              <a:t>A</a:t>
            </a:r>
            <a:r>
              <a:rPr lang="en-US" altLang="zh-CN" baseline="-25000" dirty="0">
                <a:solidFill>
                  <a:srgbClr val="0000FF"/>
                </a:solidFill>
              </a:rPr>
              <a:t>1   </a:t>
            </a:r>
            <a:r>
              <a:rPr lang="en-US" altLang="zh-CN" dirty="0">
                <a:solidFill>
                  <a:srgbClr val="0000FF"/>
                </a:solidFill>
              </a:rPr>
              <a:t>S</a:t>
            </a:r>
            <a:r>
              <a:rPr lang="en-US" altLang="zh-CN" baseline="-25000" dirty="0">
                <a:solidFill>
                  <a:srgbClr val="0000FF"/>
                </a:solidFill>
              </a:rPr>
              <a:t>1</a:t>
            </a:r>
            <a:r>
              <a:rPr lang="en-US" altLang="zh-CN" dirty="0">
                <a:solidFill>
                  <a:srgbClr val="0000FF"/>
                </a:solidFill>
              </a:rPr>
              <a:t>.nextlist={}</a:t>
            </a:r>
            <a:endParaRPr lang="en-US" altLang="zh-CN" dirty="0">
              <a:solidFill>
                <a:srgbClr val="0000FF"/>
              </a:solidFill>
            </a:endParaRPr>
          </a:p>
          <a:p>
            <a:pPr>
              <a:buFont typeface="Wingdings 2" panose="05020102010507070707" pitchFamily="18" charset="2"/>
              <a:buNone/>
            </a:pPr>
            <a:r>
              <a:rPr lang="en-US" altLang="zh-CN" dirty="0">
                <a:solidFill>
                  <a:schemeClr val="bg1"/>
                </a:solidFill>
              </a:rPr>
              <a:t>(109) </a:t>
            </a:r>
            <a:r>
              <a:rPr lang="en-US" altLang="zh-CN" dirty="0" err="1">
                <a:solidFill>
                  <a:schemeClr val="bg1"/>
                </a:solidFill>
              </a:rPr>
              <a:t>goto</a:t>
            </a:r>
            <a:r>
              <a:rPr lang="en-US" altLang="zh-CN" dirty="0">
                <a:solidFill>
                  <a:schemeClr val="bg1"/>
                </a:solidFill>
              </a:rPr>
              <a:t> 106   // </a:t>
            </a:r>
            <a:r>
              <a:rPr lang="zh-CN" altLang="en-US" dirty="0">
                <a:solidFill>
                  <a:schemeClr val="bg1"/>
                </a:solidFill>
              </a:rPr>
              <a:t>转至循环入口</a:t>
            </a:r>
            <a:r>
              <a:rPr lang="en-US" altLang="zh-CN" dirty="0">
                <a:solidFill>
                  <a:schemeClr val="bg1"/>
                </a:solidFill>
              </a:rPr>
              <a:t>(106)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13414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控制流语句的翻译</a:t>
            </a:r>
            <a:r>
              <a:rPr lang="en-US" altLang="zh-CN" dirty="0"/>
              <a:t>-</a:t>
            </a:r>
            <a:r>
              <a:rPr lang="zh-CN" altLang="en-US" dirty="0"/>
              <a:t>例</a:t>
            </a:r>
            <a:endParaRPr lang="zh-CN" alt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分析树</a:t>
            </a:r>
            <a:endParaRPr lang="en-US" dirty="0"/>
          </a:p>
        </p:txBody>
      </p:sp>
      <p:sp>
        <p:nvSpPr>
          <p:cNvPr id="13209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控制流语句的翻译</a:t>
            </a:r>
            <a:r>
              <a:rPr lang="en-US" altLang="zh-CN" dirty="0"/>
              <a:t>-</a:t>
            </a:r>
            <a:r>
              <a:rPr lang="zh-CN" altLang="en-US" dirty="0"/>
              <a:t>例</a:t>
            </a:r>
            <a:endParaRPr lang="zh-CN" altLang="en-US" dirty="0"/>
          </a:p>
        </p:txBody>
      </p:sp>
      <p:sp>
        <p:nvSpPr>
          <p:cNvPr id="132100" name="Text Box 4"/>
          <p:cNvSpPr txBox="1">
            <a:spLocks noChangeArrowheads="1"/>
          </p:cNvSpPr>
          <p:nvPr/>
        </p:nvSpPr>
        <p:spPr bwMode="auto">
          <a:xfrm>
            <a:off x="5259513" y="1726909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/>
              <a:t>L</a:t>
            </a:r>
            <a:r>
              <a:rPr lang="en-US" altLang="zh-CN" sz="2400" baseline="-25000" dirty="0"/>
              <a:t>2</a:t>
            </a:r>
            <a:endParaRPr lang="en-US" altLang="zh-CN" sz="2400" baseline="-25000" dirty="0"/>
          </a:p>
        </p:txBody>
      </p:sp>
      <p:sp>
        <p:nvSpPr>
          <p:cNvPr id="132101" name="Text Box 5"/>
          <p:cNvSpPr txBox="1">
            <a:spLocks noChangeArrowheads="1"/>
          </p:cNvSpPr>
          <p:nvPr/>
        </p:nvSpPr>
        <p:spPr bwMode="auto">
          <a:xfrm>
            <a:off x="3477805" y="2565109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L</a:t>
            </a:r>
            <a:r>
              <a:rPr lang="en-US" altLang="zh-CN" sz="2400" baseline="-25000"/>
              <a:t>1</a:t>
            </a:r>
            <a:endParaRPr lang="en-US" altLang="zh-CN" sz="2400" baseline="-25000"/>
          </a:p>
        </p:txBody>
      </p:sp>
      <p:sp>
        <p:nvSpPr>
          <p:cNvPr id="132102" name="Text Box 6"/>
          <p:cNvSpPr txBox="1">
            <a:spLocks noChangeArrowheads="1"/>
          </p:cNvSpPr>
          <p:nvPr/>
        </p:nvSpPr>
        <p:spPr bwMode="auto">
          <a:xfrm>
            <a:off x="7164513" y="2565109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S</a:t>
            </a:r>
            <a:r>
              <a:rPr lang="en-US" altLang="zh-CN" sz="2400" baseline="-25000"/>
              <a:t>5</a:t>
            </a:r>
            <a:endParaRPr lang="en-US" altLang="zh-CN" sz="2400" baseline="-25000"/>
          </a:p>
        </p:txBody>
      </p:sp>
      <p:sp>
        <p:nvSpPr>
          <p:cNvPr id="132103" name="Text Box 7"/>
          <p:cNvSpPr txBox="1">
            <a:spLocks noChangeArrowheads="1"/>
          </p:cNvSpPr>
          <p:nvPr/>
        </p:nvSpPr>
        <p:spPr bwMode="auto">
          <a:xfrm>
            <a:off x="5335713" y="2565109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;</a:t>
            </a:r>
            <a:endParaRPr lang="en-US" altLang="zh-CN" sz="2400"/>
          </a:p>
        </p:txBody>
      </p:sp>
      <p:sp>
        <p:nvSpPr>
          <p:cNvPr id="132104" name="Text Box 8"/>
          <p:cNvSpPr txBox="1">
            <a:spLocks noChangeArrowheads="1"/>
          </p:cNvSpPr>
          <p:nvPr/>
        </p:nvSpPr>
        <p:spPr bwMode="auto">
          <a:xfrm>
            <a:off x="3477805" y="3327109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S</a:t>
            </a:r>
            <a:r>
              <a:rPr lang="en-US" altLang="zh-CN" sz="2400" baseline="-25000"/>
              <a:t>4</a:t>
            </a:r>
            <a:endParaRPr lang="en-US" altLang="zh-CN" sz="2400" baseline="-25000"/>
          </a:p>
        </p:txBody>
      </p:sp>
      <p:sp>
        <p:nvSpPr>
          <p:cNvPr id="132105" name="Text Box 9"/>
          <p:cNvSpPr txBox="1">
            <a:spLocks noChangeArrowheads="1"/>
          </p:cNvSpPr>
          <p:nvPr/>
        </p:nvSpPr>
        <p:spPr bwMode="auto">
          <a:xfrm>
            <a:off x="1725205" y="4236588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if</a:t>
            </a:r>
            <a:endParaRPr lang="en-US" altLang="zh-CN" sz="2400"/>
          </a:p>
        </p:txBody>
      </p:sp>
      <p:sp>
        <p:nvSpPr>
          <p:cNvPr id="132106" name="Text Box 10"/>
          <p:cNvSpPr txBox="1">
            <a:spLocks noChangeArrowheads="1"/>
          </p:cNvSpPr>
          <p:nvPr/>
        </p:nvSpPr>
        <p:spPr bwMode="auto">
          <a:xfrm>
            <a:off x="2422608" y="4236588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rgbClr val="FF0000"/>
                </a:solidFill>
              </a:rPr>
              <a:t>B</a:t>
            </a:r>
            <a:r>
              <a:rPr lang="en-US" altLang="zh-CN" sz="2400" baseline="-25000" dirty="0">
                <a:solidFill>
                  <a:srgbClr val="FF0000"/>
                </a:solidFill>
              </a:rPr>
              <a:t>1</a:t>
            </a:r>
            <a:endParaRPr lang="en-US" altLang="zh-CN" sz="2400" baseline="-25000" dirty="0">
              <a:solidFill>
                <a:srgbClr val="FF0000"/>
              </a:solidFill>
            </a:endParaRPr>
          </a:p>
        </p:txBody>
      </p:sp>
      <p:sp>
        <p:nvSpPr>
          <p:cNvPr id="132107" name="Text Box 11"/>
          <p:cNvSpPr txBox="1">
            <a:spLocks noChangeArrowheads="1"/>
          </p:cNvSpPr>
          <p:nvPr/>
        </p:nvSpPr>
        <p:spPr bwMode="auto">
          <a:xfrm>
            <a:off x="3120011" y="4236588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then</a:t>
            </a:r>
            <a:endParaRPr lang="en-US" altLang="zh-CN" sz="2400"/>
          </a:p>
        </p:txBody>
      </p:sp>
      <p:sp>
        <p:nvSpPr>
          <p:cNvPr id="132108" name="Text Box 12"/>
          <p:cNvSpPr txBox="1">
            <a:spLocks noChangeArrowheads="1"/>
          </p:cNvSpPr>
          <p:nvPr/>
        </p:nvSpPr>
        <p:spPr bwMode="auto">
          <a:xfrm>
            <a:off x="4443403" y="4236588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rgbClr val="CC00FF"/>
                </a:solidFill>
              </a:rPr>
              <a:t>S</a:t>
            </a:r>
            <a:r>
              <a:rPr lang="en-US" altLang="zh-CN" sz="2400" baseline="-25000" dirty="0">
                <a:solidFill>
                  <a:srgbClr val="CC00FF"/>
                </a:solidFill>
              </a:rPr>
              <a:t>2</a:t>
            </a:r>
            <a:endParaRPr lang="en-US" altLang="zh-CN" sz="2400" baseline="-25000" dirty="0">
              <a:solidFill>
                <a:srgbClr val="CC00FF"/>
              </a:solidFill>
            </a:endParaRPr>
          </a:p>
        </p:txBody>
      </p:sp>
      <p:sp>
        <p:nvSpPr>
          <p:cNvPr id="132109" name="Text Box 13"/>
          <p:cNvSpPr txBox="1">
            <a:spLocks noChangeArrowheads="1"/>
          </p:cNvSpPr>
          <p:nvPr/>
        </p:nvSpPr>
        <p:spPr bwMode="auto">
          <a:xfrm>
            <a:off x="5503787" y="4236588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/>
              <a:t>else</a:t>
            </a:r>
            <a:endParaRPr lang="en-US" altLang="zh-CN" sz="2400" dirty="0"/>
          </a:p>
        </p:txBody>
      </p:sp>
      <p:sp>
        <p:nvSpPr>
          <p:cNvPr id="132110" name="Text Box 14"/>
          <p:cNvSpPr txBox="1">
            <a:spLocks noChangeArrowheads="1"/>
          </p:cNvSpPr>
          <p:nvPr/>
        </p:nvSpPr>
        <p:spPr bwMode="auto">
          <a:xfrm>
            <a:off x="6827176" y="4236588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S</a:t>
            </a:r>
            <a:r>
              <a:rPr lang="en-US" altLang="zh-CN" sz="2400" baseline="-25000"/>
              <a:t>3</a:t>
            </a:r>
            <a:endParaRPr lang="en-US" altLang="zh-CN" sz="2400" baseline="-25000"/>
          </a:p>
        </p:txBody>
      </p:sp>
      <p:sp>
        <p:nvSpPr>
          <p:cNvPr id="132111" name="Text Box 15"/>
          <p:cNvSpPr txBox="1">
            <a:spLocks noChangeArrowheads="1"/>
          </p:cNvSpPr>
          <p:nvPr/>
        </p:nvSpPr>
        <p:spPr bwMode="auto">
          <a:xfrm>
            <a:off x="2843079" y="52554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/>
              <a:t>while</a:t>
            </a:r>
            <a:endParaRPr lang="en-US" altLang="zh-CN" sz="2400" dirty="0"/>
          </a:p>
        </p:txBody>
      </p:sp>
      <p:sp>
        <p:nvSpPr>
          <p:cNvPr id="132112" name="Text Box 16"/>
          <p:cNvSpPr txBox="1">
            <a:spLocks noChangeArrowheads="1"/>
          </p:cNvSpPr>
          <p:nvPr/>
        </p:nvSpPr>
        <p:spPr bwMode="auto">
          <a:xfrm>
            <a:off x="4179557" y="5255401"/>
            <a:ext cx="685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rgbClr val="FF0000"/>
                </a:solidFill>
              </a:rPr>
              <a:t>B</a:t>
            </a:r>
            <a:r>
              <a:rPr lang="en-US" altLang="zh-CN" sz="2400" baseline="-25000" dirty="0">
                <a:solidFill>
                  <a:srgbClr val="FF0000"/>
                </a:solidFill>
              </a:rPr>
              <a:t>2</a:t>
            </a:r>
            <a:endParaRPr lang="en-US" altLang="zh-CN" sz="2400" baseline="-25000" dirty="0">
              <a:solidFill>
                <a:srgbClr val="FF0000"/>
              </a:solidFill>
            </a:endParaRPr>
          </a:p>
        </p:txBody>
      </p:sp>
      <p:sp>
        <p:nvSpPr>
          <p:cNvPr id="132113" name="Text Box 17"/>
          <p:cNvSpPr txBox="1">
            <a:spLocks noChangeArrowheads="1"/>
          </p:cNvSpPr>
          <p:nvPr/>
        </p:nvSpPr>
        <p:spPr bwMode="auto">
          <a:xfrm>
            <a:off x="4807303" y="52554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do</a:t>
            </a:r>
            <a:endParaRPr lang="en-US" altLang="zh-CN" sz="2400"/>
          </a:p>
        </p:txBody>
      </p:sp>
      <p:sp>
        <p:nvSpPr>
          <p:cNvPr id="132114" name="Text Box 18"/>
          <p:cNvSpPr txBox="1">
            <a:spLocks noChangeArrowheads="1"/>
          </p:cNvSpPr>
          <p:nvPr/>
        </p:nvSpPr>
        <p:spPr bwMode="auto">
          <a:xfrm>
            <a:off x="5933324" y="5255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/>
              <a:t>S</a:t>
            </a:r>
            <a:r>
              <a:rPr lang="en-US" altLang="zh-CN" sz="2400" baseline="-25000" dirty="0"/>
              <a:t>1</a:t>
            </a:r>
            <a:endParaRPr lang="en-US" altLang="zh-CN" sz="2400" baseline="-25000" dirty="0"/>
          </a:p>
        </p:txBody>
      </p:sp>
      <p:sp>
        <p:nvSpPr>
          <p:cNvPr id="132117" name="Text Box 21"/>
          <p:cNvSpPr txBox="1">
            <a:spLocks noChangeArrowheads="1"/>
          </p:cNvSpPr>
          <p:nvPr/>
        </p:nvSpPr>
        <p:spPr bwMode="auto">
          <a:xfrm>
            <a:off x="5933324" y="5917909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/>
              <a:t>A</a:t>
            </a:r>
            <a:r>
              <a:rPr lang="en-US" altLang="zh-CN" sz="2400" baseline="-25000" dirty="0"/>
              <a:t>1</a:t>
            </a:r>
            <a:endParaRPr lang="en-US" altLang="zh-CN" sz="2400" baseline="-25000" dirty="0"/>
          </a:p>
        </p:txBody>
      </p:sp>
      <p:sp>
        <p:nvSpPr>
          <p:cNvPr id="132118" name="Text Box 22"/>
          <p:cNvSpPr txBox="1">
            <a:spLocks noChangeArrowheads="1"/>
          </p:cNvSpPr>
          <p:nvPr/>
        </p:nvSpPr>
        <p:spPr bwMode="auto">
          <a:xfrm>
            <a:off x="6827176" y="5232109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A</a:t>
            </a:r>
            <a:r>
              <a:rPr lang="en-US" altLang="zh-CN" sz="2400" baseline="-25000"/>
              <a:t>2</a:t>
            </a:r>
            <a:endParaRPr lang="en-US" altLang="zh-CN" sz="2400" baseline="-25000"/>
          </a:p>
        </p:txBody>
      </p:sp>
      <p:sp>
        <p:nvSpPr>
          <p:cNvPr id="132119" name="Text Box 23"/>
          <p:cNvSpPr txBox="1">
            <a:spLocks noChangeArrowheads="1"/>
          </p:cNvSpPr>
          <p:nvPr/>
        </p:nvSpPr>
        <p:spPr bwMode="auto">
          <a:xfrm>
            <a:off x="7164513" y="3250909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A</a:t>
            </a:r>
            <a:r>
              <a:rPr lang="en-US" altLang="zh-CN" sz="2400" baseline="-25000"/>
              <a:t>3</a:t>
            </a:r>
            <a:endParaRPr lang="en-US" altLang="zh-CN" sz="2400" baseline="-25000"/>
          </a:p>
        </p:txBody>
      </p:sp>
      <p:sp>
        <p:nvSpPr>
          <p:cNvPr id="132120" name="Line 24"/>
          <p:cNvSpPr>
            <a:spLocks noChangeShapeType="1"/>
          </p:cNvSpPr>
          <p:nvPr/>
        </p:nvSpPr>
        <p:spPr bwMode="auto">
          <a:xfrm>
            <a:off x="3630205" y="2946109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21" name="Line 25"/>
          <p:cNvSpPr>
            <a:spLocks noChangeShapeType="1"/>
          </p:cNvSpPr>
          <p:nvPr/>
        </p:nvSpPr>
        <p:spPr bwMode="auto">
          <a:xfrm flipH="1">
            <a:off x="3630205" y="2179189"/>
            <a:ext cx="1792860" cy="46212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22" name="Line 26"/>
          <p:cNvSpPr>
            <a:spLocks noChangeShapeType="1"/>
          </p:cNvSpPr>
          <p:nvPr/>
        </p:nvSpPr>
        <p:spPr bwMode="auto">
          <a:xfrm>
            <a:off x="5411913" y="2184109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23" name="Line 27"/>
          <p:cNvSpPr>
            <a:spLocks noChangeShapeType="1"/>
          </p:cNvSpPr>
          <p:nvPr/>
        </p:nvSpPr>
        <p:spPr bwMode="auto">
          <a:xfrm>
            <a:off x="5411913" y="2184109"/>
            <a:ext cx="1905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24" name="Line 28"/>
          <p:cNvSpPr>
            <a:spLocks noChangeShapeType="1"/>
          </p:cNvSpPr>
          <p:nvPr/>
        </p:nvSpPr>
        <p:spPr bwMode="auto">
          <a:xfrm flipH="1">
            <a:off x="1953805" y="3708109"/>
            <a:ext cx="1676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25" name="Line 29"/>
          <p:cNvSpPr>
            <a:spLocks noChangeShapeType="1"/>
          </p:cNvSpPr>
          <p:nvPr/>
        </p:nvSpPr>
        <p:spPr bwMode="auto">
          <a:xfrm flipH="1">
            <a:off x="2639605" y="3708109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26" name="Line 30"/>
          <p:cNvSpPr>
            <a:spLocks noChangeShapeType="1"/>
          </p:cNvSpPr>
          <p:nvPr/>
        </p:nvSpPr>
        <p:spPr bwMode="auto">
          <a:xfrm>
            <a:off x="3630205" y="3708109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27" name="Line 31"/>
          <p:cNvSpPr>
            <a:spLocks noChangeShapeType="1"/>
          </p:cNvSpPr>
          <p:nvPr/>
        </p:nvSpPr>
        <p:spPr bwMode="auto">
          <a:xfrm>
            <a:off x="3630205" y="3708109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28" name="Line 32"/>
          <p:cNvSpPr>
            <a:spLocks noChangeShapeType="1"/>
          </p:cNvSpPr>
          <p:nvPr/>
        </p:nvSpPr>
        <p:spPr bwMode="auto">
          <a:xfrm>
            <a:off x="3630205" y="3708110"/>
            <a:ext cx="2057400" cy="59975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29" name="Line 33"/>
          <p:cNvSpPr>
            <a:spLocks noChangeShapeType="1"/>
          </p:cNvSpPr>
          <p:nvPr/>
        </p:nvSpPr>
        <p:spPr bwMode="auto">
          <a:xfrm>
            <a:off x="3630205" y="3708110"/>
            <a:ext cx="3252622" cy="57276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30" name="Line 34"/>
          <p:cNvSpPr>
            <a:spLocks noChangeShapeType="1"/>
          </p:cNvSpPr>
          <p:nvPr/>
        </p:nvSpPr>
        <p:spPr bwMode="auto">
          <a:xfrm flipH="1">
            <a:off x="3542873" y="4622509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31" name="Line 35"/>
          <p:cNvSpPr>
            <a:spLocks noChangeShapeType="1"/>
          </p:cNvSpPr>
          <p:nvPr/>
        </p:nvSpPr>
        <p:spPr bwMode="auto">
          <a:xfrm flipH="1">
            <a:off x="4376352" y="4622509"/>
            <a:ext cx="309521" cy="72516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32" name="Line 36"/>
          <p:cNvSpPr>
            <a:spLocks noChangeShapeType="1"/>
          </p:cNvSpPr>
          <p:nvPr/>
        </p:nvSpPr>
        <p:spPr bwMode="auto">
          <a:xfrm>
            <a:off x="4685873" y="4622509"/>
            <a:ext cx="304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33" name="Line 37"/>
          <p:cNvSpPr>
            <a:spLocks noChangeShapeType="1"/>
          </p:cNvSpPr>
          <p:nvPr/>
        </p:nvSpPr>
        <p:spPr bwMode="auto">
          <a:xfrm>
            <a:off x="4685873" y="4622509"/>
            <a:ext cx="1427986" cy="7041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35" name="Line 39"/>
          <p:cNvSpPr>
            <a:spLocks noChangeShapeType="1"/>
          </p:cNvSpPr>
          <p:nvPr/>
        </p:nvSpPr>
        <p:spPr bwMode="auto">
          <a:xfrm>
            <a:off x="6135216" y="5613109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36" name="Line 40"/>
          <p:cNvSpPr>
            <a:spLocks noChangeShapeType="1"/>
          </p:cNvSpPr>
          <p:nvPr/>
        </p:nvSpPr>
        <p:spPr bwMode="auto">
          <a:xfrm>
            <a:off x="7055776" y="4622509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37" name="Line 41"/>
          <p:cNvSpPr>
            <a:spLocks noChangeShapeType="1"/>
          </p:cNvSpPr>
          <p:nvPr/>
        </p:nvSpPr>
        <p:spPr bwMode="auto">
          <a:xfrm>
            <a:off x="7393113" y="2946109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文本框 5"/>
          <p:cNvSpPr txBox="1"/>
          <p:nvPr/>
        </p:nvSpPr>
        <p:spPr>
          <a:xfrm>
            <a:off x="3969814" y="4280522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M</a:t>
            </a:r>
            <a:r>
              <a:rPr lang="en-US" altLang="zh-CN" b="1" baseline="-25000" dirty="0"/>
              <a:t>1</a:t>
            </a:r>
            <a:endParaRPr lang="en-US" b="1" baseline="-25000" dirty="0"/>
          </a:p>
        </p:txBody>
      </p:sp>
      <p:sp>
        <p:nvSpPr>
          <p:cNvPr id="43" name="文本框 42"/>
          <p:cNvSpPr txBox="1"/>
          <p:nvPr/>
        </p:nvSpPr>
        <p:spPr>
          <a:xfrm>
            <a:off x="3775625" y="5299334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M</a:t>
            </a:r>
            <a:r>
              <a:rPr lang="en-US" altLang="zh-CN" b="1" baseline="-25000" dirty="0"/>
              <a:t>2</a:t>
            </a:r>
            <a:endParaRPr lang="en-US" b="1" baseline="-25000" dirty="0"/>
          </a:p>
        </p:txBody>
      </p:sp>
      <p:sp>
        <p:nvSpPr>
          <p:cNvPr id="44" name="文本框 43"/>
          <p:cNvSpPr txBox="1"/>
          <p:nvPr/>
        </p:nvSpPr>
        <p:spPr>
          <a:xfrm>
            <a:off x="5423065" y="5299334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M</a:t>
            </a:r>
            <a:r>
              <a:rPr lang="en-US" altLang="zh-CN" b="1" baseline="-25000" dirty="0"/>
              <a:t>3</a:t>
            </a:r>
            <a:endParaRPr lang="en-US" b="1" baseline="-25000" dirty="0"/>
          </a:p>
        </p:txBody>
      </p:sp>
      <p:sp>
        <p:nvSpPr>
          <p:cNvPr id="45" name="文本框 44"/>
          <p:cNvSpPr txBox="1"/>
          <p:nvPr/>
        </p:nvSpPr>
        <p:spPr>
          <a:xfrm>
            <a:off x="5140806" y="4280522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N</a:t>
            </a:r>
            <a:endParaRPr lang="en-US" b="1" baseline="-25000" dirty="0"/>
          </a:p>
        </p:txBody>
      </p:sp>
      <p:sp>
        <p:nvSpPr>
          <p:cNvPr id="46" name="文本框 45"/>
          <p:cNvSpPr txBox="1"/>
          <p:nvPr/>
        </p:nvSpPr>
        <p:spPr>
          <a:xfrm>
            <a:off x="6353590" y="4280522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M</a:t>
            </a:r>
            <a:r>
              <a:rPr lang="en-US" altLang="zh-CN" b="1" baseline="-25000" dirty="0"/>
              <a:t>4</a:t>
            </a:r>
            <a:endParaRPr lang="en-US" b="1" baseline="-25000" dirty="0"/>
          </a:p>
        </p:txBody>
      </p:sp>
      <p:sp>
        <p:nvSpPr>
          <p:cNvPr id="7" name="文本框 6"/>
          <p:cNvSpPr txBox="1"/>
          <p:nvPr/>
        </p:nvSpPr>
        <p:spPr>
          <a:xfrm>
            <a:off x="7052373" y="1041564"/>
            <a:ext cx="3509294" cy="1323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buFont typeface="Wingdings 2" panose="05020102010507070707" pitchFamily="18" charset="2"/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if ( a&lt;b or c&lt;d and e&lt;f )  then</a:t>
            </a:r>
            <a:endParaRPr lang="en-US" altLang="zh-CN" sz="2000" dirty="0">
              <a:solidFill>
                <a:schemeClr val="tx1"/>
              </a:solidFill>
            </a:endParaRPr>
          </a:p>
          <a:p>
            <a:pPr>
              <a:buFont typeface="Wingdings 2" panose="05020102010507070707" pitchFamily="18" charset="2"/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    while ( a&gt;c ) do c := c +1</a:t>
            </a:r>
            <a:endParaRPr lang="en-US" altLang="zh-CN" sz="2000" dirty="0">
              <a:solidFill>
                <a:schemeClr val="tx1"/>
              </a:solidFill>
            </a:endParaRPr>
          </a:p>
          <a:p>
            <a:pPr>
              <a:buFont typeface="Wingdings 2" panose="05020102010507070707" pitchFamily="18" charset="2"/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else d := d + 1;</a:t>
            </a:r>
            <a:endParaRPr lang="en-US" altLang="zh-CN" sz="2000" dirty="0">
              <a:solidFill>
                <a:schemeClr val="tx1"/>
              </a:solidFill>
            </a:endParaRPr>
          </a:p>
          <a:p>
            <a:pPr>
              <a:buFont typeface="Wingdings 2" panose="05020102010507070707" pitchFamily="18" charset="2"/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e := e + d;   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8306730" y="5263532"/>
            <a:ext cx="20313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</a:rPr>
              <a:t>蓝色</a:t>
            </a:r>
            <a:r>
              <a:rPr lang="zh-CN" altLang="en-US" dirty="0"/>
              <a:t>表示即将翻译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红色</a:t>
            </a:r>
            <a:r>
              <a:rPr lang="zh-CN" altLang="en-US" dirty="0"/>
              <a:t>表示需要回填</a:t>
            </a:r>
            <a:endParaRPr lang="en-US" altLang="zh-CN" dirty="0"/>
          </a:p>
          <a:p>
            <a:r>
              <a:rPr lang="zh-CN" altLang="en-US" dirty="0">
                <a:solidFill>
                  <a:srgbClr val="CC00FF"/>
                </a:solidFill>
              </a:rPr>
              <a:t>紫色</a:t>
            </a:r>
            <a:r>
              <a:rPr lang="zh-CN" altLang="en-US" dirty="0"/>
              <a:t>表示即将归约</a:t>
            </a:r>
            <a:endParaRPr lang="en-US" dirty="0"/>
          </a:p>
        </p:txBody>
      </p:sp>
      <p:sp>
        <p:nvSpPr>
          <p:cNvPr id="49" name="Text Box 7"/>
          <p:cNvSpPr txBox="1">
            <a:spLocks noChangeArrowheads="1"/>
          </p:cNvSpPr>
          <p:nvPr/>
        </p:nvSpPr>
        <p:spPr bwMode="auto">
          <a:xfrm>
            <a:off x="5964363" y="2615105"/>
            <a:ext cx="6858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/>
              <a:t>M</a:t>
            </a:r>
            <a:r>
              <a:rPr lang="en-US" altLang="zh-CN" sz="2000" b="1" baseline="-25000" dirty="0"/>
              <a:t>5</a:t>
            </a:r>
            <a:endParaRPr lang="en-US" sz="2000" b="1" baseline="-25000" dirty="0"/>
          </a:p>
        </p:txBody>
      </p:sp>
      <p:sp>
        <p:nvSpPr>
          <p:cNvPr id="50" name="Line 26"/>
          <p:cNvSpPr>
            <a:spLocks noChangeShapeType="1"/>
          </p:cNvSpPr>
          <p:nvPr/>
        </p:nvSpPr>
        <p:spPr bwMode="auto">
          <a:xfrm>
            <a:off x="5423065" y="2184110"/>
            <a:ext cx="628650" cy="50113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文本框 50"/>
          <p:cNvSpPr txBox="1"/>
          <p:nvPr/>
        </p:nvSpPr>
        <p:spPr>
          <a:xfrm>
            <a:off x="3068639" y="4593121"/>
            <a:ext cx="13388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M</a:t>
            </a:r>
            <a:r>
              <a:rPr lang="en-US" sz="1600" baseline="-25000" dirty="0">
                <a:solidFill>
                  <a:srgbClr val="C00000"/>
                </a:solidFill>
              </a:rPr>
              <a:t>1</a:t>
            </a:r>
            <a:r>
              <a:rPr lang="en-US" sz="1600" dirty="0">
                <a:solidFill>
                  <a:srgbClr val="C00000"/>
                </a:solidFill>
              </a:rPr>
              <a:t>.instr=106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1699013" y="3679442"/>
            <a:ext cx="17251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B</a:t>
            </a:r>
            <a:r>
              <a:rPr lang="en-US" sz="1600" baseline="-25000" dirty="0">
                <a:solidFill>
                  <a:srgbClr val="C00000"/>
                </a:solidFill>
              </a:rPr>
              <a:t>1</a:t>
            </a:r>
            <a:r>
              <a:rPr lang="en-US" sz="1600" dirty="0">
                <a:solidFill>
                  <a:srgbClr val="C00000"/>
                </a:solidFill>
              </a:rPr>
              <a:t>.tlist={100, 104}</a:t>
            </a:r>
            <a:endParaRPr lang="en-US" sz="1600" dirty="0">
              <a:solidFill>
                <a:srgbClr val="C00000"/>
              </a:solidFill>
            </a:endParaRPr>
          </a:p>
          <a:p>
            <a:r>
              <a:rPr lang="en-US" sz="1600" dirty="0">
                <a:solidFill>
                  <a:srgbClr val="C00000"/>
                </a:solidFill>
              </a:rPr>
              <a:t>B</a:t>
            </a:r>
            <a:r>
              <a:rPr lang="en-US" sz="1600" baseline="-25000" dirty="0">
                <a:solidFill>
                  <a:srgbClr val="C00000"/>
                </a:solidFill>
              </a:rPr>
              <a:t>1</a:t>
            </a:r>
            <a:r>
              <a:rPr lang="en-US" sz="1600" dirty="0">
                <a:solidFill>
                  <a:srgbClr val="C00000"/>
                </a:solidFill>
              </a:rPr>
              <a:t>.flist={103, 105}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2670158" y="5632034"/>
            <a:ext cx="13388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M</a:t>
            </a:r>
            <a:r>
              <a:rPr lang="en-US" sz="1600" baseline="-25000" dirty="0">
                <a:solidFill>
                  <a:srgbClr val="C00000"/>
                </a:solidFill>
              </a:rPr>
              <a:t>2</a:t>
            </a:r>
            <a:r>
              <a:rPr lang="en-US" sz="1600" dirty="0">
                <a:solidFill>
                  <a:srgbClr val="C00000"/>
                </a:solidFill>
              </a:rPr>
              <a:t>.instr=106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3969815" y="4834482"/>
            <a:ext cx="13019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B</a:t>
            </a:r>
            <a:r>
              <a:rPr lang="en-US" sz="1600" baseline="-25000" dirty="0">
                <a:solidFill>
                  <a:srgbClr val="C00000"/>
                </a:solidFill>
              </a:rPr>
              <a:t>2</a:t>
            </a:r>
            <a:r>
              <a:rPr lang="en-US" sz="1600" dirty="0">
                <a:solidFill>
                  <a:srgbClr val="C00000"/>
                </a:solidFill>
              </a:rPr>
              <a:t>.tlist={106}</a:t>
            </a:r>
            <a:endParaRPr lang="en-US" sz="1600" dirty="0">
              <a:solidFill>
                <a:srgbClr val="C00000"/>
              </a:solidFill>
            </a:endParaRPr>
          </a:p>
          <a:p>
            <a:r>
              <a:rPr lang="en-US" sz="1600" dirty="0">
                <a:solidFill>
                  <a:srgbClr val="C00000"/>
                </a:solidFill>
              </a:rPr>
              <a:t>B</a:t>
            </a:r>
            <a:r>
              <a:rPr lang="en-US" sz="1600" baseline="-25000" dirty="0">
                <a:solidFill>
                  <a:srgbClr val="C00000"/>
                </a:solidFill>
              </a:rPr>
              <a:t>2</a:t>
            </a:r>
            <a:r>
              <a:rPr lang="en-US" sz="1600" dirty="0">
                <a:solidFill>
                  <a:srgbClr val="C00000"/>
                </a:solidFill>
              </a:rPr>
              <a:t>.flist={107}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4726465" y="5621016"/>
            <a:ext cx="13388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M</a:t>
            </a:r>
            <a:r>
              <a:rPr lang="en-US" sz="1600" baseline="-25000" dirty="0">
                <a:solidFill>
                  <a:srgbClr val="C00000"/>
                </a:solidFill>
              </a:rPr>
              <a:t>3</a:t>
            </a:r>
            <a:r>
              <a:rPr lang="en-US" sz="1600" dirty="0">
                <a:solidFill>
                  <a:srgbClr val="C00000"/>
                </a:solidFill>
              </a:rPr>
              <a:t>.instr=108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5818073" y="5010092"/>
            <a:ext cx="10166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S</a:t>
            </a:r>
            <a:r>
              <a:rPr lang="en-US" sz="1600" baseline="-25000" dirty="0">
                <a:solidFill>
                  <a:srgbClr val="C00000"/>
                </a:solidFill>
              </a:rPr>
              <a:t>1</a:t>
            </a:r>
            <a:r>
              <a:rPr lang="en-US" sz="1600" dirty="0">
                <a:solidFill>
                  <a:srgbClr val="C00000"/>
                </a:solidFill>
              </a:rPr>
              <a:t>.nlist={}</a:t>
            </a:r>
            <a:endParaRPr lang="en-US" sz="16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7" name="Rectangle 3"/>
          <p:cNvSpPr>
            <a:spLocks noGrp="1" noRot="1" noChangeArrowheads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 2" panose="05020102010507070707" pitchFamily="18" charset="2"/>
              <a:buNone/>
            </a:pPr>
            <a:r>
              <a:rPr lang="zh-CN" altLang="en-US" dirty="0"/>
              <a:t>七、归约 </a:t>
            </a:r>
            <a:r>
              <a:rPr lang="en-US" altLang="zh-CN" dirty="0">
                <a:solidFill>
                  <a:srgbClr val="CC00FF"/>
                </a:solidFill>
              </a:rPr>
              <a:t>S</a:t>
            </a:r>
            <a:r>
              <a:rPr lang="en-US" altLang="zh-CN" baseline="-25000" dirty="0">
                <a:solidFill>
                  <a:srgbClr val="CC00FF"/>
                </a:solidFill>
              </a:rPr>
              <a:t>2</a:t>
            </a:r>
            <a:r>
              <a:rPr lang="zh-CN" altLang="en-US" dirty="0"/>
              <a:t>：</a:t>
            </a:r>
            <a:r>
              <a:rPr lang="en-US" altLang="zh-CN" dirty="0"/>
              <a:t>while B</a:t>
            </a:r>
            <a:r>
              <a:rPr lang="en-US" altLang="zh-CN" baseline="-25000" dirty="0"/>
              <a:t>2</a:t>
            </a:r>
            <a:r>
              <a:rPr lang="en-US" altLang="zh-CN" dirty="0"/>
              <a:t> do S</a:t>
            </a:r>
            <a:r>
              <a:rPr lang="en-US" altLang="zh-CN" baseline="-25000" dirty="0"/>
              <a:t>1</a:t>
            </a:r>
            <a:endParaRPr lang="en-US" altLang="zh-CN" dirty="0"/>
          </a:p>
          <a:p>
            <a:pPr>
              <a:buFont typeface="Wingdings 2" panose="05020102010507070707" pitchFamily="18" charset="2"/>
              <a:buNone/>
            </a:pPr>
            <a:r>
              <a:rPr lang="en-US" altLang="zh-CN" dirty="0"/>
              <a:t>(106) if a&gt;c </a:t>
            </a:r>
            <a:r>
              <a:rPr lang="en-US" altLang="zh-CN" dirty="0" err="1"/>
              <a:t>goto</a:t>
            </a:r>
            <a:r>
              <a:rPr lang="en-US" altLang="zh-CN" dirty="0"/>
              <a:t> -</a:t>
            </a:r>
            <a:endParaRPr lang="en-US" altLang="zh-CN" dirty="0"/>
          </a:p>
          <a:p>
            <a:pPr>
              <a:buFont typeface="Wingdings 2" panose="05020102010507070707" pitchFamily="18" charset="2"/>
              <a:buNone/>
            </a:pPr>
            <a:r>
              <a:rPr lang="en-US" altLang="zh-CN" dirty="0"/>
              <a:t>(107) </a:t>
            </a:r>
            <a:r>
              <a:rPr lang="en-US" altLang="zh-CN" dirty="0" err="1"/>
              <a:t>goto</a:t>
            </a:r>
            <a:r>
              <a:rPr lang="en-US" altLang="zh-CN" dirty="0"/>
              <a:t> -</a:t>
            </a:r>
            <a:endParaRPr lang="en-US" altLang="zh-CN" dirty="0"/>
          </a:p>
          <a:p>
            <a:pPr>
              <a:buFont typeface="Wingdings 2" panose="05020102010507070707" pitchFamily="18" charset="2"/>
              <a:buNone/>
            </a:pPr>
            <a:r>
              <a:rPr lang="en-US" altLang="zh-CN" dirty="0"/>
              <a:t>(108) c := c + 1  // S</a:t>
            </a:r>
            <a:r>
              <a:rPr lang="en-US" altLang="zh-CN" baseline="-25000" dirty="0"/>
              <a:t>1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A</a:t>
            </a:r>
            <a:r>
              <a:rPr lang="en-US" altLang="zh-CN" baseline="-25000" dirty="0"/>
              <a:t>1   </a:t>
            </a:r>
            <a:r>
              <a:rPr lang="en-US" altLang="zh-CN" dirty="0"/>
              <a:t>S</a:t>
            </a:r>
            <a:r>
              <a:rPr lang="en-US" altLang="zh-CN" baseline="-25000" dirty="0"/>
              <a:t>1</a:t>
            </a:r>
            <a:r>
              <a:rPr lang="en-US" altLang="zh-CN" dirty="0"/>
              <a:t>.nextlist={}</a:t>
            </a:r>
            <a:endParaRPr lang="en-US" altLang="zh-CN" dirty="0"/>
          </a:p>
          <a:p>
            <a:pPr>
              <a:buFont typeface="Wingdings 2" panose="05020102010507070707" pitchFamily="18" charset="2"/>
              <a:buNone/>
            </a:pPr>
            <a:r>
              <a:rPr lang="en-US" altLang="zh-CN" dirty="0">
                <a:solidFill>
                  <a:schemeClr val="bg1"/>
                </a:solidFill>
              </a:rPr>
              <a:t>(109) </a:t>
            </a:r>
            <a:r>
              <a:rPr lang="en-US" altLang="zh-CN" dirty="0" err="1">
                <a:solidFill>
                  <a:schemeClr val="bg1"/>
                </a:solidFill>
              </a:rPr>
              <a:t>goto</a:t>
            </a:r>
            <a:r>
              <a:rPr lang="en-US" altLang="zh-CN" dirty="0">
                <a:solidFill>
                  <a:schemeClr val="bg1"/>
                </a:solidFill>
              </a:rPr>
              <a:t> 106   // </a:t>
            </a:r>
            <a:r>
              <a:rPr lang="zh-CN" altLang="en-US" dirty="0">
                <a:solidFill>
                  <a:schemeClr val="bg1"/>
                </a:solidFill>
              </a:rPr>
              <a:t>转至循环入口</a:t>
            </a:r>
            <a:r>
              <a:rPr lang="en-US" altLang="zh-CN" dirty="0">
                <a:solidFill>
                  <a:schemeClr val="bg1"/>
                </a:solidFill>
              </a:rPr>
              <a:t>(106)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buFont typeface="Wingdings 2" panose="05020102010507070707" pitchFamily="18" charset="2"/>
              <a:buNone/>
            </a:pPr>
            <a:r>
              <a:rPr lang="en-US" altLang="zh-CN" dirty="0">
                <a:solidFill>
                  <a:schemeClr val="bg1"/>
                </a:solidFill>
              </a:rPr>
              <a:t>S</a:t>
            </a:r>
            <a:r>
              <a:rPr lang="en-US" altLang="zh-CN" baseline="-25000" dirty="0">
                <a:solidFill>
                  <a:schemeClr val="bg1"/>
                </a:solidFill>
              </a:rPr>
              <a:t>2</a:t>
            </a:r>
            <a:r>
              <a:rPr lang="en-US" altLang="zh-CN" dirty="0">
                <a:solidFill>
                  <a:schemeClr val="bg1"/>
                </a:solidFill>
              </a:rPr>
              <a:t>.nextlist: { 107 } //</a:t>
            </a:r>
            <a:r>
              <a:rPr lang="zh-CN" altLang="en-US" dirty="0">
                <a:solidFill>
                  <a:schemeClr val="bg1"/>
                </a:solidFill>
              </a:rPr>
              <a:t>转至循环外部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buFont typeface="Wingdings 2" panose="05020102010507070707" pitchFamily="18" charset="2"/>
              <a:buNone/>
            </a:pPr>
            <a:r>
              <a:rPr lang="zh-CN" altLang="en-US" dirty="0">
                <a:solidFill>
                  <a:schemeClr val="bg1"/>
                </a:solidFill>
              </a:rPr>
              <a:t>此处需要用</a:t>
            </a:r>
            <a:r>
              <a:rPr lang="en-US" altLang="zh-CN" dirty="0">
                <a:solidFill>
                  <a:schemeClr val="bg1"/>
                </a:solidFill>
              </a:rPr>
              <a:t>106</a:t>
            </a:r>
            <a:r>
              <a:rPr lang="zh-CN" altLang="en-US" dirty="0">
                <a:solidFill>
                  <a:schemeClr val="bg1"/>
                </a:solidFill>
              </a:rPr>
              <a:t>回填</a:t>
            </a:r>
            <a:r>
              <a:rPr lang="en-US" altLang="zh-CN" dirty="0">
                <a:solidFill>
                  <a:schemeClr val="bg1"/>
                </a:solidFill>
              </a:rPr>
              <a:t>S</a:t>
            </a:r>
            <a:r>
              <a:rPr lang="en-US" altLang="zh-CN" baseline="-25000" dirty="0">
                <a:solidFill>
                  <a:schemeClr val="bg1"/>
                </a:solidFill>
              </a:rPr>
              <a:t>1</a:t>
            </a:r>
            <a:r>
              <a:rPr lang="en-US" altLang="zh-CN" dirty="0">
                <a:solidFill>
                  <a:schemeClr val="bg1"/>
                </a:solidFill>
              </a:rPr>
              <a:t>.nextlist</a:t>
            </a:r>
            <a:r>
              <a:rPr lang="zh-CN" altLang="en-US" dirty="0">
                <a:solidFill>
                  <a:schemeClr val="bg1"/>
                </a:solidFill>
              </a:rPr>
              <a:t>，但该</a:t>
            </a:r>
            <a:r>
              <a:rPr lang="en-US" altLang="zh-CN" dirty="0">
                <a:solidFill>
                  <a:schemeClr val="bg1"/>
                </a:solidFill>
              </a:rPr>
              <a:t>list</a:t>
            </a:r>
            <a:r>
              <a:rPr lang="zh-CN" altLang="en-US" dirty="0">
                <a:solidFill>
                  <a:schemeClr val="bg1"/>
                </a:solidFill>
              </a:rPr>
              <a:t>为空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13414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控制流语句的翻译</a:t>
            </a:r>
            <a:r>
              <a:rPr lang="en-US" altLang="zh-CN" dirty="0"/>
              <a:t>-</a:t>
            </a:r>
            <a:r>
              <a:rPr lang="zh-CN" altLang="en-US" dirty="0"/>
              <a:t>例</a:t>
            </a:r>
            <a:endParaRPr lang="zh-CN" alt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7" name="Rectangle 3"/>
          <p:cNvSpPr>
            <a:spLocks noGrp="1" noRot="1" noChangeArrowheads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 2" panose="05020102010507070707" pitchFamily="18" charset="2"/>
              <a:buNone/>
            </a:pPr>
            <a:r>
              <a:rPr lang="zh-CN" altLang="en-US" dirty="0"/>
              <a:t>七、归约 </a:t>
            </a:r>
            <a:r>
              <a:rPr lang="en-US" altLang="zh-CN" dirty="0">
                <a:solidFill>
                  <a:srgbClr val="CC00FF"/>
                </a:solidFill>
              </a:rPr>
              <a:t>S</a:t>
            </a:r>
            <a:r>
              <a:rPr lang="en-US" altLang="zh-CN" baseline="-25000" dirty="0">
                <a:solidFill>
                  <a:srgbClr val="CC00FF"/>
                </a:solidFill>
              </a:rPr>
              <a:t>2</a:t>
            </a:r>
            <a:r>
              <a:rPr lang="zh-CN" altLang="en-US" dirty="0"/>
              <a:t>：</a:t>
            </a:r>
            <a:r>
              <a:rPr lang="en-US" altLang="zh-CN" dirty="0"/>
              <a:t>while B</a:t>
            </a:r>
            <a:r>
              <a:rPr lang="en-US" altLang="zh-CN" baseline="-25000" dirty="0"/>
              <a:t>2</a:t>
            </a:r>
            <a:r>
              <a:rPr lang="en-US" altLang="zh-CN" dirty="0"/>
              <a:t> do S</a:t>
            </a:r>
            <a:r>
              <a:rPr lang="en-US" altLang="zh-CN" baseline="-25000" dirty="0"/>
              <a:t>1</a:t>
            </a:r>
            <a:endParaRPr lang="en-US" altLang="zh-CN" dirty="0"/>
          </a:p>
          <a:p>
            <a:pPr>
              <a:buFont typeface="Wingdings 2" panose="05020102010507070707" pitchFamily="18" charset="2"/>
              <a:buNone/>
            </a:pPr>
            <a:r>
              <a:rPr lang="en-US" altLang="zh-CN" dirty="0"/>
              <a:t>(106) if a&gt;c </a:t>
            </a:r>
            <a:r>
              <a:rPr lang="en-US" altLang="zh-CN" dirty="0" err="1"/>
              <a:t>goto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108 //</a:t>
            </a:r>
            <a:r>
              <a:rPr lang="zh-CN" altLang="en-US" dirty="0">
                <a:solidFill>
                  <a:srgbClr val="FF0000"/>
                </a:solidFill>
              </a:rPr>
              <a:t>用</a:t>
            </a:r>
            <a:r>
              <a:rPr lang="en-US" altLang="zh-CN" dirty="0">
                <a:solidFill>
                  <a:srgbClr val="FF0000"/>
                </a:solidFill>
              </a:rPr>
              <a:t>108</a:t>
            </a:r>
            <a:r>
              <a:rPr lang="zh-CN" altLang="en-US" dirty="0">
                <a:solidFill>
                  <a:srgbClr val="FF0000"/>
                </a:solidFill>
              </a:rPr>
              <a:t>回填</a:t>
            </a:r>
            <a:r>
              <a:rPr lang="en-US" altLang="zh-CN" dirty="0">
                <a:solidFill>
                  <a:srgbClr val="FF0000"/>
                </a:solidFill>
              </a:rPr>
              <a:t>106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buFont typeface="Wingdings 2" panose="05020102010507070707" pitchFamily="18" charset="2"/>
              <a:buNone/>
            </a:pPr>
            <a:r>
              <a:rPr lang="en-US" altLang="zh-CN" dirty="0"/>
              <a:t>(107) </a:t>
            </a:r>
            <a:r>
              <a:rPr lang="en-US" altLang="zh-CN" dirty="0" err="1"/>
              <a:t>goto</a:t>
            </a:r>
            <a:r>
              <a:rPr lang="en-US" altLang="zh-CN" dirty="0"/>
              <a:t> -</a:t>
            </a:r>
            <a:endParaRPr lang="en-US" altLang="zh-CN" dirty="0"/>
          </a:p>
          <a:p>
            <a:pPr>
              <a:buFont typeface="Wingdings 2" panose="05020102010507070707" pitchFamily="18" charset="2"/>
              <a:buNone/>
            </a:pPr>
            <a:r>
              <a:rPr lang="en-US" altLang="zh-CN" dirty="0"/>
              <a:t>(108) c := c + 1  // S</a:t>
            </a:r>
            <a:r>
              <a:rPr lang="en-US" altLang="zh-CN" baseline="-25000" dirty="0"/>
              <a:t>1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A</a:t>
            </a:r>
            <a:r>
              <a:rPr lang="en-US" altLang="zh-CN" baseline="-25000" dirty="0"/>
              <a:t>1   </a:t>
            </a:r>
            <a:r>
              <a:rPr lang="en-US" altLang="zh-CN" dirty="0"/>
              <a:t>S</a:t>
            </a:r>
            <a:r>
              <a:rPr lang="en-US" altLang="zh-CN" baseline="-25000" dirty="0"/>
              <a:t>1</a:t>
            </a:r>
            <a:r>
              <a:rPr lang="en-US" altLang="zh-CN" dirty="0"/>
              <a:t>.nextlist={}</a:t>
            </a:r>
            <a:endParaRPr lang="en-US" altLang="zh-CN" dirty="0"/>
          </a:p>
          <a:p>
            <a:pPr>
              <a:buFont typeface="Wingdings 2" panose="05020102010507070707" pitchFamily="18" charset="2"/>
              <a:buNone/>
            </a:pPr>
            <a:r>
              <a:rPr lang="en-US" altLang="zh-CN" dirty="0">
                <a:solidFill>
                  <a:srgbClr val="FF0000"/>
                </a:solidFill>
              </a:rPr>
              <a:t>(109) </a:t>
            </a:r>
            <a:r>
              <a:rPr lang="en-US" altLang="zh-CN" dirty="0" err="1">
                <a:solidFill>
                  <a:srgbClr val="FF0000"/>
                </a:solidFill>
              </a:rPr>
              <a:t>goto</a:t>
            </a:r>
            <a:r>
              <a:rPr lang="en-US" altLang="zh-CN" dirty="0">
                <a:solidFill>
                  <a:srgbClr val="FF0000"/>
                </a:solidFill>
              </a:rPr>
              <a:t> 106   // </a:t>
            </a:r>
            <a:r>
              <a:rPr lang="zh-CN" altLang="en-US" dirty="0">
                <a:solidFill>
                  <a:srgbClr val="FF0000"/>
                </a:solidFill>
              </a:rPr>
              <a:t>转至循环入口</a:t>
            </a:r>
            <a:r>
              <a:rPr lang="en-US" altLang="zh-CN" dirty="0">
                <a:solidFill>
                  <a:srgbClr val="FF0000"/>
                </a:solidFill>
              </a:rPr>
              <a:t>(106)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buFont typeface="Wingdings 2" panose="05020102010507070707" pitchFamily="18" charset="2"/>
              <a:buNone/>
            </a:pPr>
            <a:r>
              <a:rPr lang="en-US" altLang="zh-CN" dirty="0"/>
              <a:t>S</a:t>
            </a:r>
            <a:r>
              <a:rPr lang="en-US" altLang="zh-CN" baseline="-25000" dirty="0"/>
              <a:t>2</a:t>
            </a:r>
            <a:r>
              <a:rPr lang="en-US" altLang="zh-CN" dirty="0"/>
              <a:t>.nextlist: { 107 } //</a:t>
            </a:r>
            <a:r>
              <a:rPr lang="zh-CN" altLang="en-US" dirty="0"/>
              <a:t>转至循环外部</a:t>
            </a:r>
            <a:endParaRPr lang="en-US" altLang="zh-CN" dirty="0"/>
          </a:p>
          <a:p>
            <a:pPr>
              <a:buFont typeface="Wingdings 2" panose="05020102010507070707" pitchFamily="18" charset="2"/>
              <a:buNone/>
            </a:pPr>
            <a:r>
              <a:rPr lang="zh-CN" altLang="en-US" dirty="0">
                <a:solidFill>
                  <a:srgbClr val="FF0000"/>
                </a:solidFill>
              </a:rPr>
              <a:t>此处需要用</a:t>
            </a:r>
            <a:r>
              <a:rPr lang="en-US" altLang="zh-CN" dirty="0">
                <a:solidFill>
                  <a:srgbClr val="FF0000"/>
                </a:solidFill>
              </a:rPr>
              <a:t>106</a:t>
            </a:r>
            <a:r>
              <a:rPr lang="zh-CN" altLang="en-US" dirty="0">
                <a:solidFill>
                  <a:srgbClr val="FF0000"/>
                </a:solidFill>
              </a:rPr>
              <a:t>回填</a:t>
            </a:r>
            <a:r>
              <a:rPr lang="en-US" altLang="zh-CN" dirty="0">
                <a:solidFill>
                  <a:srgbClr val="FF0000"/>
                </a:solidFill>
              </a:rPr>
              <a:t>S</a:t>
            </a:r>
            <a:r>
              <a:rPr lang="en-US" altLang="zh-CN" baseline="-25000" dirty="0">
                <a:solidFill>
                  <a:srgbClr val="FF0000"/>
                </a:solidFill>
              </a:rPr>
              <a:t>1</a:t>
            </a:r>
            <a:r>
              <a:rPr lang="en-US" altLang="zh-CN" dirty="0">
                <a:solidFill>
                  <a:srgbClr val="FF0000"/>
                </a:solidFill>
              </a:rPr>
              <a:t>.nextlist</a:t>
            </a:r>
            <a:r>
              <a:rPr lang="zh-CN" altLang="en-US" dirty="0">
                <a:solidFill>
                  <a:srgbClr val="FF0000"/>
                </a:solidFill>
              </a:rPr>
              <a:t>，但该</a:t>
            </a:r>
            <a:r>
              <a:rPr lang="en-US" altLang="zh-CN" dirty="0">
                <a:solidFill>
                  <a:srgbClr val="FF0000"/>
                </a:solidFill>
              </a:rPr>
              <a:t>list</a:t>
            </a:r>
            <a:r>
              <a:rPr lang="zh-CN" altLang="en-US" dirty="0">
                <a:solidFill>
                  <a:srgbClr val="FF0000"/>
                </a:solidFill>
              </a:rPr>
              <a:t>为空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3414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控制流语句的翻译</a:t>
            </a:r>
            <a:r>
              <a:rPr lang="en-US" altLang="zh-CN" dirty="0"/>
              <a:t>-</a:t>
            </a:r>
            <a:r>
              <a:rPr lang="zh-CN" altLang="en-US" dirty="0"/>
              <a:t>例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>
              <a:lnSpc>
                <a:spcPct val="90000"/>
              </a:lnSpc>
            </a:pPr>
            <a:r>
              <a:rPr lang="zh-CN" altLang="en-US" dirty="0"/>
              <a:t>用</a:t>
            </a:r>
            <a:r>
              <a:rPr lang="en-US" altLang="zh-CN" dirty="0">
                <a:solidFill>
                  <a:srgbClr val="FF0000"/>
                </a:solidFill>
              </a:rPr>
              <a:t>S</a:t>
            </a:r>
            <a:r>
              <a:rPr lang="zh-CN" altLang="en-US" dirty="0"/>
              <a:t>和</a:t>
            </a:r>
            <a:r>
              <a:rPr lang="en-US" altLang="zh-CN" dirty="0">
                <a:solidFill>
                  <a:srgbClr val="0000FF"/>
                </a:solidFill>
              </a:rPr>
              <a:t>L</a:t>
            </a:r>
            <a:r>
              <a:rPr lang="zh-CN" altLang="en-US" dirty="0"/>
              <a:t>分别表示</a:t>
            </a:r>
            <a:r>
              <a:rPr lang="zh-CN" altLang="en-US" dirty="0">
                <a:solidFill>
                  <a:srgbClr val="FF0000"/>
                </a:solidFill>
              </a:rPr>
              <a:t>一条语句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0000FF"/>
                </a:solidFill>
              </a:rPr>
              <a:t>语句列表</a:t>
            </a:r>
            <a:endParaRPr lang="en-US" altLang="zh-CN" dirty="0">
              <a:solidFill>
                <a:srgbClr val="0000FF"/>
              </a:solidFill>
            </a:endParaRP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zh-CN" dirty="0"/>
              <a:t>S </a:t>
            </a:r>
            <a:r>
              <a:rPr lang="en-US" altLang="zh-CN" dirty="0">
                <a:sym typeface="Symbol" panose="05050102010706020507" pitchFamily="18" charset="2"/>
              </a:rPr>
              <a:t> </a:t>
            </a:r>
            <a:r>
              <a:rPr lang="en-US" altLang="zh-CN" dirty="0"/>
              <a:t>if B then S</a:t>
            </a:r>
            <a:r>
              <a:rPr lang="en-US" altLang="zh-CN" baseline="-25000" dirty="0"/>
              <a:t>1 </a:t>
            </a:r>
            <a:r>
              <a:rPr lang="en-US" altLang="zh-CN" dirty="0"/>
              <a:t>// (B) </a:t>
            </a:r>
            <a:r>
              <a:rPr lang="zh-CN" altLang="en-US" dirty="0"/>
              <a:t>的括号此处省略</a:t>
            </a:r>
            <a:endParaRPr lang="en-US" altLang="zh-CN" dirty="0"/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zh-CN" dirty="0"/>
              <a:t>S </a:t>
            </a:r>
            <a:r>
              <a:rPr lang="en-US" altLang="zh-CN" dirty="0">
                <a:sym typeface="Symbol" panose="05050102010706020507" pitchFamily="18" charset="2"/>
              </a:rPr>
              <a:t> </a:t>
            </a:r>
            <a:r>
              <a:rPr lang="en-US" altLang="zh-CN" dirty="0"/>
              <a:t>if B then S</a:t>
            </a:r>
            <a:r>
              <a:rPr lang="en-US" altLang="zh-CN" baseline="-25000" dirty="0"/>
              <a:t>1</a:t>
            </a:r>
            <a:r>
              <a:rPr lang="en-US" altLang="zh-CN" dirty="0"/>
              <a:t> else S</a:t>
            </a:r>
            <a:r>
              <a:rPr lang="en-US" altLang="zh-CN" baseline="-25000" dirty="0"/>
              <a:t>2</a:t>
            </a:r>
            <a:endParaRPr lang="en-US" altLang="zh-CN" baseline="-25000" dirty="0"/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zh-CN" dirty="0"/>
              <a:t>S </a:t>
            </a:r>
            <a:r>
              <a:rPr lang="en-US" altLang="zh-CN" dirty="0">
                <a:sym typeface="Symbol" panose="05050102010706020507" pitchFamily="18" charset="2"/>
              </a:rPr>
              <a:t> </a:t>
            </a:r>
            <a:r>
              <a:rPr lang="en-US" altLang="zh-CN" dirty="0"/>
              <a:t>while B do S</a:t>
            </a:r>
            <a:r>
              <a:rPr lang="en-US" altLang="zh-CN" baseline="-25000" dirty="0"/>
              <a:t>1</a:t>
            </a:r>
            <a:endParaRPr lang="en-US" altLang="zh-CN" baseline="-25000" dirty="0"/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zh-CN" dirty="0"/>
              <a:t>S </a:t>
            </a:r>
            <a:r>
              <a:rPr lang="en-US" altLang="zh-CN" dirty="0">
                <a:sym typeface="Symbol" panose="05050102010706020507" pitchFamily="18" charset="2"/>
              </a:rPr>
              <a:t> A //</a:t>
            </a:r>
            <a:r>
              <a:rPr lang="zh-CN" altLang="en-US" dirty="0">
                <a:sym typeface="Symbol" panose="05050102010706020507" pitchFamily="18" charset="2"/>
              </a:rPr>
              <a:t>赋值语句</a:t>
            </a:r>
            <a:endParaRPr lang="en-US" altLang="zh-CN" dirty="0"/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zh-CN" dirty="0"/>
              <a:t>S </a:t>
            </a:r>
            <a:r>
              <a:rPr lang="en-US" altLang="zh-CN" dirty="0">
                <a:sym typeface="Symbol" panose="05050102010706020507" pitchFamily="18" charset="2"/>
              </a:rPr>
              <a:t> {L} //</a:t>
            </a:r>
            <a:r>
              <a:rPr lang="zh-CN" altLang="en-US" dirty="0">
                <a:sym typeface="Symbol" panose="05050102010706020507" pitchFamily="18" charset="2"/>
              </a:rPr>
              <a:t>大括号的作用是把内部的多个语句绑在一起，当成一个语句。</a:t>
            </a:r>
            <a:endParaRPr lang="en-US" altLang="zh-CN" dirty="0">
              <a:sym typeface="Symbol" panose="05050102010706020507" pitchFamily="18" charset="2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en-US" altLang="zh-CN" dirty="0">
              <a:sym typeface="Symbol" panose="05050102010706020507" pitchFamily="18" charset="2"/>
            </a:endParaRP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zh-CN" dirty="0"/>
              <a:t>L </a:t>
            </a:r>
            <a:r>
              <a:rPr lang="en-US" altLang="zh-CN" dirty="0">
                <a:sym typeface="Symbol" panose="05050102010706020507" pitchFamily="18" charset="2"/>
              </a:rPr>
              <a:t> L;S | S //</a:t>
            </a:r>
            <a:r>
              <a:rPr lang="zh-CN" altLang="en-US" dirty="0">
                <a:sym typeface="Symbol" panose="05050102010706020507" pitchFamily="18" charset="2"/>
              </a:rPr>
              <a:t>语句列表，</a:t>
            </a:r>
            <a:r>
              <a:rPr lang="en-US" altLang="zh-CN" dirty="0">
                <a:sym typeface="Symbol" panose="05050102010706020507" pitchFamily="18" charset="2"/>
              </a:rPr>
              <a:t>L</a:t>
            </a:r>
            <a:r>
              <a:rPr lang="zh-CN" altLang="en-US" dirty="0">
                <a:sym typeface="Symbol" panose="05050102010706020507" pitchFamily="18" charset="2"/>
              </a:rPr>
              <a:t>和</a:t>
            </a:r>
            <a:r>
              <a:rPr lang="en-US" altLang="zh-CN" dirty="0">
                <a:sym typeface="Symbol" panose="05050102010706020507" pitchFamily="18" charset="2"/>
              </a:rPr>
              <a:t>S</a:t>
            </a:r>
            <a:r>
              <a:rPr lang="zh-CN" altLang="en-US" dirty="0">
                <a:sym typeface="Symbol" panose="05050102010706020507" pitchFamily="18" charset="2"/>
              </a:rPr>
              <a:t>之间用</a:t>
            </a:r>
            <a:r>
              <a:rPr lang="en-US" altLang="zh-CN" dirty="0">
                <a:sym typeface="Symbol" panose="05050102010706020507" pitchFamily="18" charset="2"/>
              </a:rPr>
              <a:t>;</a:t>
            </a:r>
            <a:r>
              <a:rPr lang="zh-CN" altLang="en-US" dirty="0">
                <a:sym typeface="Symbol" panose="05050102010706020507" pitchFamily="18" charset="2"/>
              </a:rPr>
              <a:t>分割</a:t>
            </a:r>
            <a:endParaRPr lang="en-US" altLang="zh-CN" dirty="0">
              <a:sym typeface="Symbol" panose="05050102010706020507" pitchFamily="18" charset="2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en-US" altLang="zh-CN" dirty="0">
              <a:sym typeface="Symbol" panose="05050102010706020507" pitchFamily="18" charset="2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en-US" altLang="zh-CN" dirty="0">
              <a:sym typeface="Symbol" panose="05050102010706020507" pitchFamily="18" charset="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控制流语句文法汇总</a:t>
            </a: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分析树</a:t>
            </a:r>
            <a:endParaRPr lang="en-US" dirty="0"/>
          </a:p>
        </p:txBody>
      </p:sp>
      <p:sp>
        <p:nvSpPr>
          <p:cNvPr id="13209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控制流语句的翻译</a:t>
            </a:r>
            <a:r>
              <a:rPr lang="en-US" altLang="zh-CN" dirty="0"/>
              <a:t>-</a:t>
            </a:r>
            <a:r>
              <a:rPr lang="zh-CN" altLang="en-US" dirty="0"/>
              <a:t>例</a:t>
            </a:r>
            <a:endParaRPr lang="zh-CN" altLang="en-US" dirty="0"/>
          </a:p>
        </p:txBody>
      </p:sp>
      <p:sp>
        <p:nvSpPr>
          <p:cNvPr id="132100" name="Text Box 4"/>
          <p:cNvSpPr txBox="1">
            <a:spLocks noChangeArrowheads="1"/>
          </p:cNvSpPr>
          <p:nvPr/>
        </p:nvSpPr>
        <p:spPr bwMode="auto">
          <a:xfrm>
            <a:off x="5259513" y="1726909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/>
              <a:t>L</a:t>
            </a:r>
            <a:r>
              <a:rPr lang="en-US" altLang="zh-CN" sz="2400" baseline="-25000" dirty="0"/>
              <a:t>2</a:t>
            </a:r>
            <a:endParaRPr lang="en-US" altLang="zh-CN" sz="2400" baseline="-25000" dirty="0"/>
          </a:p>
        </p:txBody>
      </p:sp>
      <p:sp>
        <p:nvSpPr>
          <p:cNvPr id="132101" name="Text Box 5"/>
          <p:cNvSpPr txBox="1">
            <a:spLocks noChangeArrowheads="1"/>
          </p:cNvSpPr>
          <p:nvPr/>
        </p:nvSpPr>
        <p:spPr bwMode="auto">
          <a:xfrm>
            <a:off x="3477805" y="2565109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L</a:t>
            </a:r>
            <a:r>
              <a:rPr lang="en-US" altLang="zh-CN" sz="2400" baseline="-25000"/>
              <a:t>1</a:t>
            </a:r>
            <a:endParaRPr lang="en-US" altLang="zh-CN" sz="2400" baseline="-25000"/>
          </a:p>
        </p:txBody>
      </p:sp>
      <p:sp>
        <p:nvSpPr>
          <p:cNvPr id="132102" name="Text Box 6"/>
          <p:cNvSpPr txBox="1">
            <a:spLocks noChangeArrowheads="1"/>
          </p:cNvSpPr>
          <p:nvPr/>
        </p:nvSpPr>
        <p:spPr bwMode="auto">
          <a:xfrm>
            <a:off x="7164513" y="2565109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S</a:t>
            </a:r>
            <a:r>
              <a:rPr lang="en-US" altLang="zh-CN" sz="2400" baseline="-25000"/>
              <a:t>5</a:t>
            </a:r>
            <a:endParaRPr lang="en-US" altLang="zh-CN" sz="2400" baseline="-25000"/>
          </a:p>
        </p:txBody>
      </p:sp>
      <p:sp>
        <p:nvSpPr>
          <p:cNvPr id="132103" name="Text Box 7"/>
          <p:cNvSpPr txBox="1">
            <a:spLocks noChangeArrowheads="1"/>
          </p:cNvSpPr>
          <p:nvPr/>
        </p:nvSpPr>
        <p:spPr bwMode="auto">
          <a:xfrm>
            <a:off x="5335713" y="2565109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;</a:t>
            </a:r>
            <a:endParaRPr lang="en-US" altLang="zh-CN" sz="2400"/>
          </a:p>
        </p:txBody>
      </p:sp>
      <p:sp>
        <p:nvSpPr>
          <p:cNvPr id="132104" name="Text Box 8"/>
          <p:cNvSpPr txBox="1">
            <a:spLocks noChangeArrowheads="1"/>
          </p:cNvSpPr>
          <p:nvPr/>
        </p:nvSpPr>
        <p:spPr bwMode="auto">
          <a:xfrm>
            <a:off x="3477805" y="3327109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S</a:t>
            </a:r>
            <a:r>
              <a:rPr lang="en-US" altLang="zh-CN" sz="2400" baseline="-25000"/>
              <a:t>4</a:t>
            </a:r>
            <a:endParaRPr lang="en-US" altLang="zh-CN" sz="2400" baseline="-25000"/>
          </a:p>
        </p:txBody>
      </p:sp>
      <p:sp>
        <p:nvSpPr>
          <p:cNvPr id="132105" name="Text Box 9"/>
          <p:cNvSpPr txBox="1">
            <a:spLocks noChangeArrowheads="1"/>
          </p:cNvSpPr>
          <p:nvPr/>
        </p:nvSpPr>
        <p:spPr bwMode="auto">
          <a:xfrm>
            <a:off x="1725205" y="4236588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if</a:t>
            </a:r>
            <a:endParaRPr lang="en-US" altLang="zh-CN" sz="2400"/>
          </a:p>
        </p:txBody>
      </p:sp>
      <p:sp>
        <p:nvSpPr>
          <p:cNvPr id="132106" name="Text Box 10"/>
          <p:cNvSpPr txBox="1">
            <a:spLocks noChangeArrowheads="1"/>
          </p:cNvSpPr>
          <p:nvPr/>
        </p:nvSpPr>
        <p:spPr bwMode="auto">
          <a:xfrm>
            <a:off x="2422608" y="4236589"/>
            <a:ext cx="685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rgbClr val="FF0000"/>
                </a:solidFill>
              </a:rPr>
              <a:t>B</a:t>
            </a:r>
            <a:r>
              <a:rPr lang="en-US" altLang="zh-CN" sz="2400" baseline="-25000" dirty="0">
                <a:solidFill>
                  <a:srgbClr val="FF0000"/>
                </a:solidFill>
              </a:rPr>
              <a:t>1</a:t>
            </a:r>
            <a:endParaRPr lang="en-US" altLang="zh-CN" sz="2400" baseline="-25000" dirty="0">
              <a:solidFill>
                <a:srgbClr val="FF0000"/>
              </a:solidFill>
            </a:endParaRPr>
          </a:p>
        </p:txBody>
      </p:sp>
      <p:sp>
        <p:nvSpPr>
          <p:cNvPr id="132107" name="Text Box 11"/>
          <p:cNvSpPr txBox="1">
            <a:spLocks noChangeArrowheads="1"/>
          </p:cNvSpPr>
          <p:nvPr/>
        </p:nvSpPr>
        <p:spPr bwMode="auto">
          <a:xfrm>
            <a:off x="3120011" y="4236588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then</a:t>
            </a:r>
            <a:endParaRPr lang="en-US" altLang="zh-CN" sz="2400"/>
          </a:p>
        </p:txBody>
      </p:sp>
      <p:sp>
        <p:nvSpPr>
          <p:cNvPr id="132108" name="Text Box 12"/>
          <p:cNvSpPr txBox="1">
            <a:spLocks noChangeArrowheads="1"/>
          </p:cNvSpPr>
          <p:nvPr/>
        </p:nvSpPr>
        <p:spPr bwMode="auto">
          <a:xfrm>
            <a:off x="4443403" y="4236588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rgbClr val="FF0000"/>
                </a:solidFill>
              </a:rPr>
              <a:t>S</a:t>
            </a:r>
            <a:r>
              <a:rPr lang="en-US" altLang="zh-CN" sz="2400" baseline="-25000" dirty="0">
                <a:solidFill>
                  <a:srgbClr val="FF0000"/>
                </a:solidFill>
              </a:rPr>
              <a:t>2</a:t>
            </a:r>
            <a:endParaRPr lang="en-US" altLang="zh-CN" sz="2400" baseline="-25000" dirty="0">
              <a:solidFill>
                <a:srgbClr val="FF0000"/>
              </a:solidFill>
            </a:endParaRPr>
          </a:p>
        </p:txBody>
      </p:sp>
      <p:sp>
        <p:nvSpPr>
          <p:cNvPr id="132109" name="Text Box 13"/>
          <p:cNvSpPr txBox="1">
            <a:spLocks noChangeArrowheads="1"/>
          </p:cNvSpPr>
          <p:nvPr/>
        </p:nvSpPr>
        <p:spPr bwMode="auto">
          <a:xfrm>
            <a:off x="5503787" y="4236588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/>
              <a:t>else</a:t>
            </a:r>
            <a:endParaRPr lang="en-US" altLang="zh-CN" sz="2400" dirty="0"/>
          </a:p>
        </p:txBody>
      </p:sp>
      <p:sp>
        <p:nvSpPr>
          <p:cNvPr id="132110" name="Text Box 14"/>
          <p:cNvSpPr txBox="1">
            <a:spLocks noChangeArrowheads="1"/>
          </p:cNvSpPr>
          <p:nvPr/>
        </p:nvSpPr>
        <p:spPr bwMode="auto">
          <a:xfrm>
            <a:off x="6827176" y="4236588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S</a:t>
            </a:r>
            <a:r>
              <a:rPr lang="en-US" altLang="zh-CN" sz="2400" baseline="-25000"/>
              <a:t>3</a:t>
            </a:r>
            <a:endParaRPr lang="en-US" altLang="zh-CN" sz="2400" baseline="-25000"/>
          </a:p>
        </p:txBody>
      </p:sp>
      <p:sp>
        <p:nvSpPr>
          <p:cNvPr id="132111" name="Text Box 15"/>
          <p:cNvSpPr txBox="1">
            <a:spLocks noChangeArrowheads="1"/>
          </p:cNvSpPr>
          <p:nvPr/>
        </p:nvSpPr>
        <p:spPr bwMode="auto">
          <a:xfrm>
            <a:off x="2843079" y="52554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/>
              <a:t>while</a:t>
            </a:r>
            <a:endParaRPr lang="en-US" altLang="zh-CN" sz="2400" dirty="0"/>
          </a:p>
        </p:txBody>
      </p:sp>
      <p:sp>
        <p:nvSpPr>
          <p:cNvPr id="132112" name="Text Box 16"/>
          <p:cNvSpPr txBox="1">
            <a:spLocks noChangeArrowheads="1"/>
          </p:cNvSpPr>
          <p:nvPr/>
        </p:nvSpPr>
        <p:spPr bwMode="auto">
          <a:xfrm>
            <a:off x="4179557" y="5255401"/>
            <a:ext cx="685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rgbClr val="FF0000"/>
                </a:solidFill>
              </a:rPr>
              <a:t>B</a:t>
            </a:r>
            <a:r>
              <a:rPr lang="en-US" altLang="zh-CN" sz="2400" baseline="-25000" dirty="0">
                <a:solidFill>
                  <a:srgbClr val="FF0000"/>
                </a:solidFill>
              </a:rPr>
              <a:t>2</a:t>
            </a:r>
            <a:endParaRPr lang="en-US" altLang="zh-CN" sz="2400" baseline="-25000" dirty="0">
              <a:solidFill>
                <a:srgbClr val="FF0000"/>
              </a:solidFill>
            </a:endParaRPr>
          </a:p>
        </p:txBody>
      </p:sp>
      <p:sp>
        <p:nvSpPr>
          <p:cNvPr id="132113" name="Text Box 17"/>
          <p:cNvSpPr txBox="1">
            <a:spLocks noChangeArrowheads="1"/>
          </p:cNvSpPr>
          <p:nvPr/>
        </p:nvSpPr>
        <p:spPr bwMode="auto">
          <a:xfrm>
            <a:off x="4807303" y="52554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do</a:t>
            </a:r>
            <a:endParaRPr lang="en-US" altLang="zh-CN" sz="2400"/>
          </a:p>
        </p:txBody>
      </p:sp>
      <p:sp>
        <p:nvSpPr>
          <p:cNvPr id="132114" name="Text Box 18"/>
          <p:cNvSpPr txBox="1">
            <a:spLocks noChangeArrowheads="1"/>
          </p:cNvSpPr>
          <p:nvPr/>
        </p:nvSpPr>
        <p:spPr bwMode="auto">
          <a:xfrm>
            <a:off x="5933324" y="5255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/>
              <a:t>S</a:t>
            </a:r>
            <a:r>
              <a:rPr lang="en-US" altLang="zh-CN" sz="2400" baseline="-25000" dirty="0"/>
              <a:t>1</a:t>
            </a:r>
            <a:endParaRPr lang="en-US" altLang="zh-CN" sz="2400" baseline="-25000" dirty="0"/>
          </a:p>
        </p:txBody>
      </p:sp>
      <p:sp>
        <p:nvSpPr>
          <p:cNvPr id="132117" name="Text Box 21"/>
          <p:cNvSpPr txBox="1">
            <a:spLocks noChangeArrowheads="1"/>
          </p:cNvSpPr>
          <p:nvPr/>
        </p:nvSpPr>
        <p:spPr bwMode="auto">
          <a:xfrm>
            <a:off x="5933324" y="5917909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/>
              <a:t>A</a:t>
            </a:r>
            <a:r>
              <a:rPr lang="en-US" altLang="zh-CN" sz="2400" baseline="-25000" dirty="0"/>
              <a:t>1</a:t>
            </a:r>
            <a:endParaRPr lang="en-US" altLang="zh-CN" sz="2400" baseline="-25000" dirty="0"/>
          </a:p>
        </p:txBody>
      </p:sp>
      <p:sp>
        <p:nvSpPr>
          <p:cNvPr id="132118" name="Text Box 22"/>
          <p:cNvSpPr txBox="1">
            <a:spLocks noChangeArrowheads="1"/>
          </p:cNvSpPr>
          <p:nvPr/>
        </p:nvSpPr>
        <p:spPr bwMode="auto">
          <a:xfrm>
            <a:off x="6827176" y="5232109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A</a:t>
            </a:r>
            <a:r>
              <a:rPr lang="en-US" altLang="zh-CN" sz="2400" baseline="-25000"/>
              <a:t>2</a:t>
            </a:r>
            <a:endParaRPr lang="en-US" altLang="zh-CN" sz="2400" baseline="-25000"/>
          </a:p>
        </p:txBody>
      </p:sp>
      <p:sp>
        <p:nvSpPr>
          <p:cNvPr id="132119" name="Text Box 23"/>
          <p:cNvSpPr txBox="1">
            <a:spLocks noChangeArrowheads="1"/>
          </p:cNvSpPr>
          <p:nvPr/>
        </p:nvSpPr>
        <p:spPr bwMode="auto">
          <a:xfrm>
            <a:off x="7164513" y="3250909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A</a:t>
            </a:r>
            <a:r>
              <a:rPr lang="en-US" altLang="zh-CN" sz="2400" baseline="-25000"/>
              <a:t>3</a:t>
            </a:r>
            <a:endParaRPr lang="en-US" altLang="zh-CN" sz="2400" baseline="-25000"/>
          </a:p>
        </p:txBody>
      </p:sp>
      <p:sp>
        <p:nvSpPr>
          <p:cNvPr id="132120" name="Line 24"/>
          <p:cNvSpPr>
            <a:spLocks noChangeShapeType="1"/>
          </p:cNvSpPr>
          <p:nvPr/>
        </p:nvSpPr>
        <p:spPr bwMode="auto">
          <a:xfrm>
            <a:off x="3630205" y="2946109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21" name="Line 25"/>
          <p:cNvSpPr>
            <a:spLocks noChangeShapeType="1"/>
          </p:cNvSpPr>
          <p:nvPr/>
        </p:nvSpPr>
        <p:spPr bwMode="auto">
          <a:xfrm flipH="1">
            <a:off x="3630205" y="2179189"/>
            <a:ext cx="1792860" cy="46212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22" name="Line 26"/>
          <p:cNvSpPr>
            <a:spLocks noChangeShapeType="1"/>
          </p:cNvSpPr>
          <p:nvPr/>
        </p:nvSpPr>
        <p:spPr bwMode="auto">
          <a:xfrm>
            <a:off x="5411913" y="2184109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23" name="Line 27"/>
          <p:cNvSpPr>
            <a:spLocks noChangeShapeType="1"/>
          </p:cNvSpPr>
          <p:nvPr/>
        </p:nvSpPr>
        <p:spPr bwMode="auto">
          <a:xfrm>
            <a:off x="5411913" y="2184109"/>
            <a:ext cx="1905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24" name="Line 28"/>
          <p:cNvSpPr>
            <a:spLocks noChangeShapeType="1"/>
          </p:cNvSpPr>
          <p:nvPr/>
        </p:nvSpPr>
        <p:spPr bwMode="auto">
          <a:xfrm flipH="1">
            <a:off x="1953805" y="3708109"/>
            <a:ext cx="1676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25" name="Line 29"/>
          <p:cNvSpPr>
            <a:spLocks noChangeShapeType="1"/>
          </p:cNvSpPr>
          <p:nvPr/>
        </p:nvSpPr>
        <p:spPr bwMode="auto">
          <a:xfrm flipH="1">
            <a:off x="2639605" y="3708109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26" name="Line 30"/>
          <p:cNvSpPr>
            <a:spLocks noChangeShapeType="1"/>
          </p:cNvSpPr>
          <p:nvPr/>
        </p:nvSpPr>
        <p:spPr bwMode="auto">
          <a:xfrm>
            <a:off x="3630205" y="3708109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27" name="Line 31"/>
          <p:cNvSpPr>
            <a:spLocks noChangeShapeType="1"/>
          </p:cNvSpPr>
          <p:nvPr/>
        </p:nvSpPr>
        <p:spPr bwMode="auto">
          <a:xfrm>
            <a:off x="3630205" y="3708109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28" name="Line 32"/>
          <p:cNvSpPr>
            <a:spLocks noChangeShapeType="1"/>
          </p:cNvSpPr>
          <p:nvPr/>
        </p:nvSpPr>
        <p:spPr bwMode="auto">
          <a:xfrm>
            <a:off x="3630205" y="3708110"/>
            <a:ext cx="2057400" cy="59975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29" name="Line 33"/>
          <p:cNvSpPr>
            <a:spLocks noChangeShapeType="1"/>
          </p:cNvSpPr>
          <p:nvPr/>
        </p:nvSpPr>
        <p:spPr bwMode="auto">
          <a:xfrm>
            <a:off x="3630205" y="3708110"/>
            <a:ext cx="3252622" cy="57276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30" name="Line 34"/>
          <p:cNvSpPr>
            <a:spLocks noChangeShapeType="1"/>
          </p:cNvSpPr>
          <p:nvPr/>
        </p:nvSpPr>
        <p:spPr bwMode="auto">
          <a:xfrm flipH="1">
            <a:off x="3542873" y="4622509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31" name="Line 35"/>
          <p:cNvSpPr>
            <a:spLocks noChangeShapeType="1"/>
          </p:cNvSpPr>
          <p:nvPr/>
        </p:nvSpPr>
        <p:spPr bwMode="auto">
          <a:xfrm flipH="1">
            <a:off x="4376352" y="4622509"/>
            <a:ext cx="309521" cy="72516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32" name="Line 36"/>
          <p:cNvSpPr>
            <a:spLocks noChangeShapeType="1"/>
          </p:cNvSpPr>
          <p:nvPr/>
        </p:nvSpPr>
        <p:spPr bwMode="auto">
          <a:xfrm>
            <a:off x="4685873" y="4622509"/>
            <a:ext cx="304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33" name="Line 37"/>
          <p:cNvSpPr>
            <a:spLocks noChangeShapeType="1"/>
          </p:cNvSpPr>
          <p:nvPr/>
        </p:nvSpPr>
        <p:spPr bwMode="auto">
          <a:xfrm>
            <a:off x="4685873" y="4622509"/>
            <a:ext cx="1427986" cy="7041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35" name="Line 39"/>
          <p:cNvSpPr>
            <a:spLocks noChangeShapeType="1"/>
          </p:cNvSpPr>
          <p:nvPr/>
        </p:nvSpPr>
        <p:spPr bwMode="auto">
          <a:xfrm>
            <a:off x="6135216" y="5613109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36" name="Line 40"/>
          <p:cNvSpPr>
            <a:spLocks noChangeShapeType="1"/>
          </p:cNvSpPr>
          <p:nvPr/>
        </p:nvSpPr>
        <p:spPr bwMode="auto">
          <a:xfrm>
            <a:off x="7055776" y="4622509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37" name="Line 41"/>
          <p:cNvSpPr>
            <a:spLocks noChangeShapeType="1"/>
          </p:cNvSpPr>
          <p:nvPr/>
        </p:nvSpPr>
        <p:spPr bwMode="auto">
          <a:xfrm>
            <a:off x="7393113" y="2946109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文本框 5"/>
          <p:cNvSpPr txBox="1"/>
          <p:nvPr/>
        </p:nvSpPr>
        <p:spPr>
          <a:xfrm>
            <a:off x="3969814" y="4280522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M</a:t>
            </a:r>
            <a:r>
              <a:rPr lang="en-US" altLang="zh-CN" b="1" baseline="-25000" dirty="0"/>
              <a:t>1</a:t>
            </a:r>
            <a:endParaRPr lang="en-US" b="1" baseline="-25000" dirty="0"/>
          </a:p>
        </p:txBody>
      </p:sp>
      <p:sp>
        <p:nvSpPr>
          <p:cNvPr id="43" name="文本框 42"/>
          <p:cNvSpPr txBox="1"/>
          <p:nvPr/>
        </p:nvSpPr>
        <p:spPr>
          <a:xfrm>
            <a:off x="3775625" y="5299334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M</a:t>
            </a:r>
            <a:r>
              <a:rPr lang="en-US" altLang="zh-CN" b="1" baseline="-25000" dirty="0"/>
              <a:t>2</a:t>
            </a:r>
            <a:endParaRPr lang="en-US" b="1" baseline="-25000" dirty="0"/>
          </a:p>
        </p:txBody>
      </p:sp>
      <p:sp>
        <p:nvSpPr>
          <p:cNvPr id="44" name="文本框 43"/>
          <p:cNvSpPr txBox="1"/>
          <p:nvPr/>
        </p:nvSpPr>
        <p:spPr>
          <a:xfrm>
            <a:off x="5423065" y="5299334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M</a:t>
            </a:r>
            <a:r>
              <a:rPr lang="en-US" altLang="zh-CN" b="1" baseline="-25000" dirty="0"/>
              <a:t>3</a:t>
            </a:r>
            <a:endParaRPr lang="en-US" b="1" baseline="-25000" dirty="0"/>
          </a:p>
        </p:txBody>
      </p:sp>
      <p:sp>
        <p:nvSpPr>
          <p:cNvPr id="45" name="文本框 44"/>
          <p:cNvSpPr txBox="1"/>
          <p:nvPr/>
        </p:nvSpPr>
        <p:spPr>
          <a:xfrm>
            <a:off x="5140806" y="4280522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</a:rPr>
              <a:t>N</a:t>
            </a:r>
            <a:endParaRPr lang="en-US" b="1" baseline="-25000" dirty="0">
              <a:solidFill>
                <a:srgbClr val="0000FF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6353590" y="4280522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M</a:t>
            </a:r>
            <a:r>
              <a:rPr lang="en-US" altLang="zh-CN" b="1" baseline="-25000" dirty="0"/>
              <a:t>4</a:t>
            </a:r>
            <a:endParaRPr lang="en-US" b="1" baseline="-25000" dirty="0"/>
          </a:p>
        </p:txBody>
      </p:sp>
      <p:sp>
        <p:nvSpPr>
          <p:cNvPr id="7" name="文本框 6"/>
          <p:cNvSpPr txBox="1"/>
          <p:nvPr/>
        </p:nvSpPr>
        <p:spPr>
          <a:xfrm>
            <a:off x="7052373" y="1041564"/>
            <a:ext cx="3509294" cy="1323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buFont typeface="Wingdings 2" panose="05020102010507070707" pitchFamily="18" charset="2"/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if ( a&lt;b or c&lt;d and e&lt;f )  then</a:t>
            </a:r>
            <a:endParaRPr lang="en-US" altLang="zh-CN" sz="2000" dirty="0">
              <a:solidFill>
                <a:schemeClr val="tx1"/>
              </a:solidFill>
            </a:endParaRPr>
          </a:p>
          <a:p>
            <a:pPr>
              <a:buFont typeface="Wingdings 2" panose="05020102010507070707" pitchFamily="18" charset="2"/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    while ( a&gt;c ) do c := c +1</a:t>
            </a:r>
            <a:endParaRPr lang="en-US" altLang="zh-CN" sz="2000" dirty="0">
              <a:solidFill>
                <a:schemeClr val="tx1"/>
              </a:solidFill>
            </a:endParaRPr>
          </a:p>
          <a:p>
            <a:pPr>
              <a:buFont typeface="Wingdings 2" panose="05020102010507070707" pitchFamily="18" charset="2"/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else d := d + 1;</a:t>
            </a:r>
            <a:endParaRPr lang="en-US" altLang="zh-CN" sz="2000" dirty="0">
              <a:solidFill>
                <a:schemeClr val="tx1"/>
              </a:solidFill>
            </a:endParaRPr>
          </a:p>
          <a:p>
            <a:pPr>
              <a:buFont typeface="Wingdings 2" panose="05020102010507070707" pitchFamily="18" charset="2"/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e := e + d;   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8306730" y="5263533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</a:rPr>
              <a:t>蓝色</a:t>
            </a:r>
            <a:r>
              <a:rPr lang="zh-CN" altLang="en-US" dirty="0"/>
              <a:t>表示即将翻译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红色</a:t>
            </a:r>
            <a:r>
              <a:rPr lang="zh-CN" altLang="en-US" dirty="0"/>
              <a:t>表示需要回填</a:t>
            </a:r>
            <a:endParaRPr lang="en-US" dirty="0"/>
          </a:p>
        </p:txBody>
      </p:sp>
      <p:sp>
        <p:nvSpPr>
          <p:cNvPr id="49" name="矩形标注 48"/>
          <p:cNvSpPr/>
          <p:nvPr/>
        </p:nvSpPr>
        <p:spPr>
          <a:xfrm>
            <a:off x="7626978" y="3631868"/>
            <a:ext cx="2876765" cy="1297308"/>
          </a:xfrm>
          <a:prstGeom prst="wedgeRectCallout">
            <a:avLst>
              <a:gd name="adj1" fmla="val -76350"/>
              <a:gd name="adj2" fmla="val -486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虽然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语句归约到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2000" b="1" baseline="-25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，但是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2000" b="1" baseline="-25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的下一跳指令和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sz="2000" b="1" baseline="-25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的假出口未定待填，它们指向相同。</a:t>
            </a:r>
            <a:endParaRPr 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Text Box 7"/>
          <p:cNvSpPr txBox="1">
            <a:spLocks noChangeArrowheads="1"/>
          </p:cNvSpPr>
          <p:nvPr/>
        </p:nvSpPr>
        <p:spPr bwMode="auto">
          <a:xfrm>
            <a:off x="5964363" y="2615105"/>
            <a:ext cx="6858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/>
              <a:t>M</a:t>
            </a:r>
            <a:r>
              <a:rPr lang="en-US" altLang="zh-CN" sz="2000" b="1" baseline="-25000" dirty="0"/>
              <a:t>5</a:t>
            </a:r>
            <a:endParaRPr lang="en-US" sz="2000" b="1" baseline="-25000" dirty="0"/>
          </a:p>
        </p:txBody>
      </p:sp>
      <p:sp>
        <p:nvSpPr>
          <p:cNvPr id="51" name="Line 26"/>
          <p:cNvSpPr>
            <a:spLocks noChangeShapeType="1"/>
          </p:cNvSpPr>
          <p:nvPr/>
        </p:nvSpPr>
        <p:spPr bwMode="auto">
          <a:xfrm>
            <a:off x="5423065" y="2184110"/>
            <a:ext cx="628650" cy="50113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文本框 51"/>
          <p:cNvSpPr txBox="1"/>
          <p:nvPr/>
        </p:nvSpPr>
        <p:spPr>
          <a:xfrm>
            <a:off x="3068639" y="4593121"/>
            <a:ext cx="13388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M</a:t>
            </a:r>
            <a:r>
              <a:rPr lang="en-US" sz="1600" baseline="-25000" dirty="0">
                <a:solidFill>
                  <a:srgbClr val="C00000"/>
                </a:solidFill>
              </a:rPr>
              <a:t>1</a:t>
            </a:r>
            <a:r>
              <a:rPr lang="en-US" sz="1600" dirty="0">
                <a:solidFill>
                  <a:srgbClr val="C00000"/>
                </a:solidFill>
              </a:rPr>
              <a:t>.instr=106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1699013" y="3679442"/>
            <a:ext cx="17251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B</a:t>
            </a:r>
            <a:r>
              <a:rPr lang="en-US" sz="1600" baseline="-25000" dirty="0">
                <a:solidFill>
                  <a:srgbClr val="C00000"/>
                </a:solidFill>
              </a:rPr>
              <a:t>1</a:t>
            </a:r>
            <a:r>
              <a:rPr lang="en-US" sz="1600" dirty="0">
                <a:solidFill>
                  <a:srgbClr val="C00000"/>
                </a:solidFill>
              </a:rPr>
              <a:t>.tlist={100, 104}</a:t>
            </a:r>
            <a:endParaRPr lang="en-US" sz="1600" dirty="0">
              <a:solidFill>
                <a:srgbClr val="C00000"/>
              </a:solidFill>
            </a:endParaRPr>
          </a:p>
          <a:p>
            <a:r>
              <a:rPr lang="en-US" sz="1600" dirty="0">
                <a:solidFill>
                  <a:srgbClr val="C00000"/>
                </a:solidFill>
              </a:rPr>
              <a:t>B</a:t>
            </a:r>
            <a:r>
              <a:rPr lang="en-US" sz="1600" baseline="-25000" dirty="0">
                <a:solidFill>
                  <a:srgbClr val="C00000"/>
                </a:solidFill>
              </a:rPr>
              <a:t>1</a:t>
            </a:r>
            <a:r>
              <a:rPr lang="en-US" sz="1600" dirty="0">
                <a:solidFill>
                  <a:srgbClr val="C00000"/>
                </a:solidFill>
              </a:rPr>
              <a:t>.flist={103, 105}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2670158" y="5632034"/>
            <a:ext cx="13388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M</a:t>
            </a:r>
            <a:r>
              <a:rPr lang="en-US" sz="1600" baseline="-25000" dirty="0">
                <a:solidFill>
                  <a:srgbClr val="C00000"/>
                </a:solidFill>
              </a:rPr>
              <a:t>2</a:t>
            </a:r>
            <a:r>
              <a:rPr lang="en-US" sz="1600" dirty="0">
                <a:solidFill>
                  <a:srgbClr val="C00000"/>
                </a:solidFill>
              </a:rPr>
              <a:t>.instr=106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3969814" y="4834482"/>
            <a:ext cx="12971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B</a:t>
            </a:r>
            <a:r>
              <a:rPr lang="en-US" sz="1600" baseline="-25000" dirty="0">
                <a:solidFill>
                  <a:srgbClr val="C00000"/>
                </a:solidFill>
              </a:rPr>
              <a:t>2</a:t>
            </a:r>
            <a:r>
              <a:rPr lang="en-US" sz="1600" dirty="0">
                <a:solidFill>
                  <a:srgbClr val="C00000"/>
                </a:solidFill>
              </a:rPr>
              <a:t>.tlist={}</a:t>
            </a:r>
            <a:endParaRPr lang="en-US" sz="1600" dirty="0">
              <a:solidFill>
                <a:srgbClr val="C00000"/>
              </a:solidFill>
            </a:endParaRPr>
          </a:p>
          <a:p>
            <a:r>
              <a:rPr lang="en-US" sz="1600" dirty="0">
                <a:solidFill>
                  <a:srgbClr val="C00000"/>
                </a:solidFill>
              </a:rPr>
              <a:t>B</a:t>
            </a:r>
            <a:r>
              <a:rPr lang="en-US" sz="1600" baseline="-25000" dirty="0">
                <a:solidFill>
                  <a:srgbClr val="C00000"/>
                </a:solidFill>
              </a:rPr>
              <a:t>2</a:t>
            </a:r>
            <a:r>
              <a:rPr lang="en-US" sz="1600" dirty="0">
                <a:solidFill>
                  <a:srgbClr val="C00000"/>
                </a:solidFill>
              </a:rPr>
              <a:t>.flist={107}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4726465" y="5621016"/>
            <a:ext cx="13388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M</a:t>
            </a:r>
            <a:r>
              <a:rPr lang="en-US" sz="1600" baseline="-25000" dirty="0">
                <a:solidFill>
                  <a:srgbClr val="C00000"/>
                </a:solidFill>
              </a:rPr>
              <a:t>3</a:t>
            </a:r>
            <a:r>
              <a:rPr lang="en-US" sz="1600" dirty="0">
                <a:solidFill>
                  <a:srgbClr val="C00000"/>
                </a:solidFill>
              </a:rPr>
              <a:t>.instr=108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5818073" y="5010092"/>
            <a:ext cx="10166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S</a:t>
            </a:r>
            <a:r>
              <a:rPr lang="en-US" sz="1600" baseline="-25000" dirty="0">
                <a:solidFill>
                  <a:srgbClr val="C00000"/>
                </a:solidFill>
              </a:rPr>
              <a:t>1</a:t>
            </a:r>
            <a:r>
              <a:rPr lang="en-US" sz="1600" dirty="0">
                <a:solidFill>
                  <a:srgbClr val="C00000"/>
                </a:solidFill>
              </a:rPr>
              <a:t>.nlist={}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4382987" y="3967198"/>
            <a:ext cx="13388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S</a:t>
            </a:r>
            <a:r>
              <a:rPr lang="en-US" sz="1600" baseline="-25000" dirty="0">
                <a:solidFill>
                  <a:srgbClr val="C00000"/>
                </a:solidFill>
              </a:rPr>
              <a:t>2</a:t>
            </a:r>
            <a:r>
              <a:rPr lang="en-US" sz="1600" dirty="0">
                <a:solidFill>
                  <a:srgbClr val="C00000"/>
                </a:solidFill>
              </a:rPr>
              <a:t>.nlist={107}</a:t>
            </a:r>
            <a:endParaRPr lang="en-US" sz="16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7" name="Rectangle 3"/>
          <p:cNvSpPr>
            <a:spLocks noGrp="1" noRot="1" noChangeArrowheads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 2" panose="05020102010507070707" pitchFamily="18" charset="2"/>
              <a:buNone/>
            </a:pPr>
            <a:r>
              <a:rPr lang="zh-CN" altLang="en-US" dirty="0"/>
              <a:t>八、翻译 </a:t>
            </a:r>
            <a:r>
              <a:rPr lang="en-US" altLang="zh-CN" dirty="0"/>
              <a:t>N</a:t>
            </a:r>
            <a:r>
              <a:rPr lang="zh-CN" altLang="en-US" dirty="0"/>
              <a:t>：</a:t>
            </a:r>
            <a:r>
              <a:rPr lang="en-US" altLang="zh-CN" dirty="0">
                <a:solidFill>
                  <a:schemeClr val="folHlink"/>
                </a:solidFill>
              </a:rPr>
              <a:t> </a:t>
            </a:r>
            <a:r>
              <a:rPr lang="en-US" altLang="zh-CN" dirty="0"/>
              <a:t>N</a:t>
            </a:r>
            <a:r>
              <a:rPr lang="en-US" altLang="zh-CN" dirty="0">
                <a:sym typeface="Symbol" panose="05050102010706020507" pitchFamily="18" charset="2"/>
              </a:rPr>
              <a:t></a:t>
            </a:r>
            <a:endParaRPr lang="en-US" altLang="zh-CN" dirty="0"/>
          </a:p>
          <a:p>
            <a:pPr>
              <a:buFont typeface="Wingdings 2" panose="05020102010507070707" pitchFamily="18" charset="2"/>
              <a:buNone/>
            </a:pPr>
            <a:r>
              <a:rPr lang="en-US" altLang="zh-CN" dirty="0"/>
              <a:t>(110) </a:t>
            </a:r>
            <a:r>
              <a:rPr lang="en-US" altLang="zh-CN" dirty="0" err="1"/>
              <a:t>goto</a:t>
            </a:r>
            <a:r>
              <a:rPr lang="en-US" altLang="zh-CN" dirty="0"/>
              <a:t> - // </a:t>
            </a:r>
            <a:r>
              <a:rPr lang="en-US" altLang="zh-CN" dirty="0" err="1"/>
              <a:t>N.nextlist</a:t>
            </a:r>
            <a:r>
              <a:rPr lang="en-US" altLang="zh-CN" dirty="0"/>
              <a:t> = {110}    </a:t>
            </a:r>
            <a:endParaRPr lang="zh-CN" altLang="en-US" dirty="0">
              <a:solidFill>
                <a:schemeClr val="folHlink"/>
              </a:solidFill>
            </a:endParaRPr>
          </a:p>
        </p:txBody>
      </p:sp>
      <p:sp>
        <p:nvSpPr>
          <p:cNvPr id="13414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控制流语句的翻译</a:t>
            </a:r>
            <a:r>
              <a:rPr lang="en-US" altLang="zh-CN" dirty="0"/>
              <a:t>-</a:t>
            </a:r>
            <a:r>
              <a:rPr lang="zh-CN" altLang="en-US" dirty="0"/>
              <a:t>例</a:t>
            </a:r>
            <a:endParaRPr lang="zh-CN" alt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分析树</a:t>
            </a:r>
            <a:endParaRPr lang="en-US" dirty="0"/>
          </a:p>
        </p:txBody>
      </p:sp>
      <p:sp>
        <p:nvSpPr>
          <p:cNvPr id="13209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控制流语句的翻译</a:t>
            </a:r>
            <a:r>
              <a:rPr lang="en-US" altLang="zh-CN" dirty="0"/>
              <a:t>-</a:t>
            </a:r>
            <a:r>
              <a:rPr lang="zh-CN" altLang="en-US" dirty="0"/>
              <a:t>例</a:t>
            </a:r>
            <a:endParaRPr lang="zh-CN" altLang="en-US" dirty="0"/>
          </a:p>
        </p:txBody>
      </p:sp>
      <p:sp>
        <p:nvSpPr>
          <p:cNvPr id="132100" name="Text Box 4"/>
          <p:cNvSpPr txBox="1">
            <a:spLocks noChangeArrowheads="1"/>
          </p:cNvSpPr>
          <p:nvPr/>
        </p:nvSpPr>
        <p:spPr bwMode="auto">
          <a:xfrm>
            <a:off x="5259513" y="1726909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/>
              <a:t>L</a:t>
            </a:r>
            <a:r>
              <a:rPr lang="en-US" altLang="zh-CN" sz="2400" baseline="-25000" dirty="0"/>
              <a:t>2</a:t>
            </a:r>
            <a:endParaRPr lang="en-US" altLang="zh-CN" sz="2400" baseline="-25000" dirty="0"/>
          </a:p>
        </p:txBody>
      </p:sp>
      <p:sp>
        <p:nvSpPr>
          <p:cNvPr id="132101" name="Text Box 5"/>
          <p:cNvSpPr txBox="1">
            <a:spLocks noChangeArrowheads="1"/>
          </p:cNvSpPr>
          <p:nvPr/>
        </p:nvSpPr>
        <p:spPr bwMode="auto">
          <a:xfrm>
            <a:off x="3477805" y="2565109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L</a:t>
            </a:r>
            <a:r>
              <a:rPr lang="en-US" altLang="zh-CN" sz="2400" baseline="-25000"/>
              <a:t>1</a:t>
            </a:r>
            <a:endParaRPr lang="en-US" altLang="zh-CN" sz="2400" baseline="-25000"/>
          </a:p>
        </p:txBody>
      </p:sp>
      <p:sp>
        <p:nvSpPr>
          <p:cNvPr id="132102" name="Text Box 6"/>
          <p:cNvSpPr txBox="1">
            <a:spLocks noChangeArrowheads="1"/>
          </p:cNvSpPr>
          <p:nvPr/>
        </p:nvSpPr>
        <p:spPr bwMode="auto">
          <a:xfrm>
            <a:off x="7164513" y="2565109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S</a:t>
            </a:r>
            <a:r>
              <a:rPr lang="en-US" altLang="zh-CN" sz="2400" baseline="-25000"/>
              <a:t>5</a:t>
            </a:r>
            <a:endParaRPr lang="en-US" altLang="zh-CN" sz="2400" baseline="-25000"/>
          </a:p>
        </p:txBody>
      </p:sp>
      <p:sp>
        <p:nvSpPr>
          <p:cNvPr id="132103" name="Text Box 7"/>
          <p:cNvSpPr txBox="1">
            <a:spLocks noChangeArrowheads="1"/>
          </p:cNvSpPr>
          <p:nvPr/>
        </p:nvSpPr>
        <p:spPr bwMode="auto">
          <a:xfrm>
            <a:off x="5335713" y="2565109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;</a:t>
            </a:r>
            <a:endParaRPr lang="en-US" altLang="zh-CN" sz="2400"/>
          </a:p>
        </p:txBody>
      </p:sp>
      <p:sp>
        <p:nvSpPr>
          <p:cNvPr id="132104" name="Text Box 8"/>
          <p:cNvSpPr txBox="1">
            <a:spLocks noChangeArrowheads="1"/>
          </p:cNvSpPr>
          <p:nvPr/>
        </p:nvSpPr>
        <p:spPr bwMode="auto">
          <a:xfrm>
            <a:off x="3477805" y="3327109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S</a:t>
            </a:r>
            <a:r>
              <a:rPr lang="en-US" altLang="zh-CN" sz="2400" baseline="-25000"/>
              <a:t>4</a:t>
            </a:r>
            <a:endParaRPr lang="en-US" altLang="zh-CN" sz="2400" baseline="-25000"/>
          </a:p>
        </p:txBody>
      </p:sp>
      <p:sp>
        <p:nvSpPr>
          <p:cNvPr id="132105" name="Text Box 9"/>
          <p:cNvSpPr txBox="1">
            <a:spLocks noChangeArrowheads="1"/>
          </p:cNvSpPr>
          <p:nvPr/>
        </p:nvSpPr>
        <p:spPr bwMode="auto">
          <a:xfrm>
            <a:off x="1725205" y="4236588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if</a:t>
            </a:r>
            <a:endParaRPr lang="en-US" altLang="zh-CN" sz="2400"/>
          </a:p>
        </p:txBody>
      </p:sp>
      <p:sp>
        <p:nvSpPr>
          <p:cNvPr id="132106" name="Text Box 10"/>
          <p:cNvSpPr txBox="1">
            <a:spLocks noChangeArrowheads="1"/>
          </p:cNvSpPr>
          <p:nvPr/>
        </p:nvSpPr>
        <p:spPr bwMode="auto">
          <a:xfrm>
            <a:off x="2422608" y="4236589"/>
            <a:ext cx="685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rgbClr val="FF0000"/>
                </a:solidFill>
              </a:rPr>
              <a:t>B</a:t>
            </a:r>
            <a:r>
              <a:rPr lang="en-US" altLang="zh-CN" sz="2400" baseline="-25000" dirty="0">
                <a:solidFill>
                  <a:srgbClr val="FF0000"/>
                </a:solidFill>
              </a:rPr>
              <a:t>1</a:t>
            </a:r>
            <a:endParaRPr lang="en-US" altLang="zh-CN" sz="2400" baseline="-25000" dirty="0">
              <a:solidFill>
                <a:srgbClr val="FF0000"/>
              </a:solidFill>
            </a:endParaRPr>
          </a:p>
        </p:txBody>
      </p:sp>
      <p:sp>
        <p:nvSpPr>
          <p:cNvPr id="132107" name="Text Box 11"/>
          <p:cNvSpPr txBox="1">
            <a:spLocks noChangeArrowheads="1"/>
          </p:cNvSpPr>
          <p:nvPr/>
        </p:nvSpPr>
        <p:spPr bwMode="auto">
          <a:xfrm>
            <a:off x="3120011" y="4236588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then</a:t>
            </a:r>
            <a:endParaRPr lang="en-US" altLang="zh-CN" sz="2400"/>
          </a:p>
        </p:txBody>
      </p:sp>
      <p:sp>
        <p:nvSpPr>
          <p:cNvPr id="132108" name="Text Box 12"/>
          <p:cNvSpPr txBox="1">
            <a:spLocks noChangeArrowheads="1"/>
          </p:cNvSpPr>
          <p:nvPr/>
        </p:nvSpPr>
        <p:spPr bwMode="auto">
          <a:xfrm>
            <a:off x="4443403" y="4236588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rgbClr val="FF0000"/>
                </a:solidFill>
              </a:rPr>
              <a:t>S</a:t>
            </a:r>
            <a:r>
              <a:rPr lang="en-US" altLang="zh-CN" sz="2400" baseline="-25000" dirty="0">
                <a:solidFill>
                  <a:srgbClr val="FF0000"/>
                </a:solidFill>
              </a:rPr>
              <a:t>2</a:t>
            </a:r>
            <a:endParaRPr lang="en-US" altLang="zh-CN" sz="2400" baseline="-25000" dirty="0">
              <a:solidFill>
                <a:srgbClr val="FF0000"/>
              </a:solidFill>
            </a:endParaRPr>
          </a:p>
        </p:txBody>
      </p:sp>
      <p:sp>
        <p:nvSpPr>
          <p:cNvPr id="132109" name="Text Box 13"/>
          <p:cNvSpPr txBox="1">
            <a:spLocks noChangeArrowheads="1"/>
          </p:cNvSpPr>
          <p:nvPr/>
        </p:nvSpPr>
        <p:spPr bwMode="auto">
          <a:xfrm>
            <a:off x="5503787" y="4236588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/>
              <a:t>else</a:t>
            </a:r>
            <a:endParaRPr lang="en-US" altLang="zh-CN" sz="2400" dirty="0"/>
          </a:p>
        </p:txBody>
      </p:sp>
      <p:sp>
        <p:nvSpPr>
          <p:cNvPr id="132110" name="Text Box 14"/>
          <p:cNvSpPr txBox="1">
            <a:spLocks noChangeArrowheads="1"/>
          </p:cNvSpPr>
          <p:nvPr/>
        </p:nvSpPr>
        <p:spPr bwMode="auto">
          <a:xfrm>
            <a:off x="6827176" y="4236588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S</a:t>
            </a:r>
            <a:r>
              <a:rPr lang="en-US" altLang="zh-CN" sz="2400" baseline="-25000"/>
              <a:t>3</a:t>
            </a:r>
            <a:endParaRPr lang="en-US" altLang="zh-CN" sz="2400" baseline="-25000"/>
          </a:p>
        </p:txBody>
      </p:sp>
      <p:sp>
        <p:nvSpPr>
          <p:cNvPr id="132111" name="Text Box 15"/>
          <p:cNvSpPr txBox="1">
            <a:spLocks noChangeArrowheads="1"/>
          </p:cNvSpPr>
          <p:nvPr/>
        </p:nvSpPr>
        <p:spPr bwMode="auto">
          <a:xfrm>
            <a:off x="2843079" y="52554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/>
              <a:t>while</a:t>
            </a:r>
            <a:endParaRPr lang="en-US" altLang="zh-CN" sz="2400" dirty="0"/>
          </a:p>
        </p:txBody>
      </p:sp>
      <p:sp>
        <p:nvSpPr>
          <p:cNvPr id="132112" name="Text Box 16"/>
          <p:cNvSpPr txBox="1">
            <a:spLocks noChangeArrowheads="1"/>
          </p:cNvSpPr>
          <p:nvPr/>
        </p:nvSpPr>
        <p:spPr bwMode="auto">
          <a:xfrm>
            <a:off x="4179557" y="5255401"/>
            <a:ext cx="685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rgbClr val="FF0000"/>
                </a:solidFill>
              </a:rPr>
              <a:t>B</a:t>
            </a:r>
            <a:r>
              <a:rPr lang="en-US" altLang="zh-CN" sz="2400" baseline="-25000" dirty="0">
                <a:solidFill>
                  <a:srgbClr val="FF0000"/>
                </a:solidFill>
              </a:rPr>
              <a:t>2</a:t>
            </a:r>
            <a:endParaRPr lang="en-US" altLang="zh-CN" sz="2400" baseline="-25000" dirty="0">
              <a:solidFill>
                <a:srgbClr val="FF0000"/>
              </a:solidFill>
            </a:endParaRPr>
          </a:p>
        </p:txBody>
      </p:sp>
      <p:sp>
        <p:nvSpPr>
          <p:cNvPr id="132113" name="Text Box 17"/>
          <p:cNvSpPr txBox="1">
            <a:spLocks noChangeArrowheads="1"/>
          </p:cNvSpPr>
          <p:nvPr/>
        </p:nvSpPr>
        <p:spPr bwMode="auto">
          <a:xfrm>
            <a:off x="4807303" y="52554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do</a:t>
            </a:r>
            <a:endParaRPr lang="en-US" altLang="zh-CN" sz="2400"/>
          </a:p>
        </p:txBody>
      </p:sp>
      <p:sp>
        <p:nvSpPr>
          <p:cNvPr id="132114" name="Text Box 18"/>
          <p:cNvSpPr txBox="1">
            <a:spLocks noChangeArrowheads="1"/>
          </p:cNvSpPr>
          <p:nvPr/>
        </p:nvSpPr>
        <p:spPr bwMode="auto">
          <a:xfrm>
            <a:off x="5933324" y="5255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/>
              <a:t>S</a:t>
            </a:r>
            <a:r>
              <a:rPr lang="en-US" altLang="zh-CN" sz="2400" baseline="-25000" dirty="0"/>
              <a:t>1</a:t>
            </a:r>
            <a:endParaRPr lang="en-US" altLang="zh-CN" sz="2400" baseline="-25000" dirty="0"/>
          </a:p>
        </p:txBody>
      </p:sp>
      <p:sp>
        <p:nvSpPr>
          <p:cNvPr id="132117" name="Text Box 21"/>
          <p:cNvSpPr txBox="1">
            <a:spLocks noChangeArrowheads="1"/>
          </p:cNvSpPr>
          <p:nvPr/>
        </p:nvSpPr>
        <p:spPr bwMode="auto">
          <a:xfrm>
            <a:off x="5933324" y="5917909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/>
              <a:t>A</a:t>
            </a:r>
            <a:r>
              <a:rPr lang="en-US" altLang="zh-CN" sz="2400" baseline="-25000" dirty="0"/>
              <a:t>1</a:t>
            </a:r>
            <a:endParaRPr lang="en-US" altLang="zh-CN" sz="2400" baseline="-25000" dirty="0"/>
          </a:p>
        </p:txBody>
      </p:sp>
      <p:sp>
        <p:nvSpPr>
          <p:cNvPr id="132118" name="Text Box 22"/>
          <p:cNvSpPr txBox="1">
            <a:spLocks noChangeArrowheads="1"/>
          </p:cNvSpPr>
          <p:nvPr/>
        </p:nvSpPr>
        <p:spPr bwMode="auto">
          <a:xfrm>
            <a:off x="6827176" y="5232109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A</a:t>
            </a:r>
            <a:r>
              <a:rPr lang="en-US" altLang="zh-CN" sz="2400" baseline="-25000"/>
              <a:t>2</a:t>
            </a:r>
            <a:endParaRPr lang="en-US" altLang="zh-CN" sz="2400" baseline="-25000"/>
          </a:p>
        </p:txBody>
      </p:sp>
      <p:sp>
        <p:nvSpPr>
          <p:cNvPr id="132119" name="Text Box 23"/>
          <p:cNvSpPr txBox="1">
            <a:spLocks noChangeArrowheads="1"/>
          </p:cNvSpPr>
          <p:nvPr/>
        </p:nvSpPr>
        <p:spPr bwMode="auto">
          <a:xfrm>
            <a:off x="7164513" y="3250909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A</a:t>
            </a:r>
            <a:r>
              <a:rPr lang="en-US" altLang="zh-CN" sz="2400" baseline="-25000"/>
              <a:t>3</a:t>
            </a:r>
            <a:endParaRPr lang="en-US" altLang="zh-CN" sz="2400" baseline="-25000"/>
          </a:p>
        </p:txBody>
      </p:sp>
      <p:sp>
        <p:nvSpPr>
          <p:cNvPr id="132120" name="Line 24"/>
          <p:cNvSpPr>
            <a:spLocks noChangeShapeType="1"/>
          </p:cNvSpPr>
          <p:nvPr/>
        </p:nvSpPr>
        <p:spPr bwMode="auto">
          <a:xfrm>
            <a:off x="3630205" y="2946109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21" name="Line 25"/>
          <p:cNvSpPr>
            <a:spLocks noChangeShapeType="1"/>
          </p:cNvSpPr>
          <p:nvPr/>
        </p:nvSpPr>
        <p:spPr bwMode="auto">
          <a:xfrm flipH="1">
            <a:off x="3630205" y="2179189"/>
            <a:ext cx="1792860" cy="46212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22" name="Line 26"/>
          <p:cNvSpPr>
            <a:spLocks noChangeShapeType="1"/>
          </p:cNvSpPr>
          <p:nvPr/>
        </p:nvSpPr>
        <p:spPr bwMode="auto">
          <a:xfrm>
            <a:off x="5411913" y="2184109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23" name="Line 27"/>
          <p:cNvSpPr>
            <a:spLocks noChangeShapeType="1"/>
          </p:cNvSpPr>
          <p:nvPr/>
        </p:nvSpPr>
        <p:spPr bwMode="auto">
          <a:xfrm>
            <a:off x="5411913" y="2184109"/>
            <a:ext cx="1905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24" name="Line 28"/>
          <p:cNvSpPr>
            <a:spLocks noChangeShapeType="1"/>
          </p:cNvSpPr>
          <p:nvPr/>
        </p:nvSpPr>
        <p:spPr bwMode="auto">
          <a:xfrm flipH="1">
            <a:off x="1953805" y="3708109"/>
            <a:ext cx="1676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25" name="Line 29"/>
          <p:cNvSpPr>
            <a:spLocks noChangeShapeType="1"/>
          </p:cNvSpPr>
          <p:nvPr/>
        </p:nvSpPr>
        <p:spPr bwMode="auto">
          <a:xfrm flipH="1">
            <a:off x="2639605" y="3708109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26" name="Line 30"/>
          <p:cNvSpPr>
            <a:spLocks noChangeShapeType="1"/>
          </p:cNvSpPr>
          <p:nvPr/>
        </p:nvSpPr>
        <p:spPr bwMode="auto">
          <a:xfrm>
            <a:off x="3630205" y="3708109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27" name="Line 31"/>
          <p:cNvSpPr>
            <a:spLocks noChangeShapeType="1"/>
          </p:cNvSpPr>
          <p:nvPr/>
        </p:nvSpPr>
        <p:spPr bwMode="auto">
          <a:xfrm>
            <a:off x="3630205" y="3708109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28" name="Line 32"/>
          <p:cNvSpPr>
            <a:spLocks noChangeShapeType="1"/>
          </p:cNvSpPr>
          <p:nvPr/>
        </p:nvSpPr>
        <p:spPr bwMode="auto">
          <a:xfrm>
            <a:off x="3630205" y="3708110"/>
            <a:ext cx="2057400" cy="59975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29" name="Line 33"/>
          <p:cNvSpPr>
            <a:spLocks noChangeShapeType="1"/>
          </p:cNvSpPr>
          <p:nvPr/>
        </p:nvSpPr>
        <p:spPr bwMode="auto">
          <a:xfrm>
            <a:off x="3630205" y="3708110"/>
            <a:ext cx="3252622" cy="57276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30" name="Line 34"/>
          <p:cNvSpPr>
            <a:spLocks noChangeShapeType="1"/>
          </p:cNvSpPr>
          <p:nvPr/>
        </p:nvSpPr>
        <p:spPr bwMode="auto">
          <a:xfrm flipH="1">
            <a:off x="3542873" y="4622509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31" name="Line 35"/>
          <p:cNvSpPr>
            <a:spLocks noChangeShapeType="1"/>
          </p:cNvSpPr>
          <p:nvPr/>
        </p:nvSpPr>
        <p:spPr bwMode="auto">
          <a:xfrm flipH="1">
            <a:off x="4376352" y="4622509"/>
            <a:ext cx="309521" cy="72516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32" name="Line 36"/>
          <p:cNvSpPr>
            <a:spLocks noChangeShapeType="1"/>
          </p:cNvSpPr>
          <p:nvPr/>
        </p:nvSpPr>
        <p:spPr bwMode="auto">
          <a:xfrm>
            <a:off x="4685873" y="4622509"/>
            <a:ext cx="304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33" name="Line 37"/>
          <p:cNvSpPr>
            <a:spLocks noChangeShapeType="1"/>
          </p:cNvSpPr>
          <p:nvPr/>
        </p:nvSpPr>
        <p:spPr bwMode="auto">
          <a:xfrm>
            <a:off x="4685873" y="4622509"/>
            <a:ext cx="1427986" cy="7041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35" name="Line 39"/>
          <p:cNvSpPr>
            <a:spLocks noChangeShapeType="1"/>
          </p:cNvSpPr>
          <p:nvPr/>
        </p:nvSpPr>
        <p:spPr bwMode="auto">
          <a:xfrm>
            <a:off x="6135216" y="5613109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36" name="Line 40"/>
          <p:cNvSpPr>
            <a:spLocks noChangeShapeType="1"/>
          </p:cNvSpPr>
          <p:nvPr/>
        </p:nvSpPr>
        <p:spPr bwMode="auto">
          <a:xfrm>
            <a:off x="7055776" y="4622509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37" name="Line 41"/>
          <p:cNvSpPr>
            <a:spLocks noChangeShapeType="1"/>
          </p:cNvSpPr>
          <p:nvPr/>
        </p:nvSpPr>
        <p:spPr bwMode="auto">
          <a:xfrm>
            <a:off x="7393113" y="2946109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文本框 5"/>
          <p:cNvSpPr txBox="1"/>
          <p:nvPr/>
        </p:nvSpPr>
        <p:spPr>
          <a:xfrm>
            <a:off x="3969814" y="4280522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M</a:t>
            </a:r>
            <a:r>
              <a:rPr lang="en-US" altLang="zh-CN" b="1" baseline="-25000" dirty="0"/>
              <a:t>1</a:t>
            </a:r>
            <a:endParaRPr lang="en-US" b="1" baseline="-25000" dirty="0"/>
          </a:p>
        </p:txBody>
      </p:sp>
      <p:sp>
        <p:nvSpPr>
          <p:cNvPr id="43" name="文本框 42"/>
          <p:cNvSpPr txBox="1"/>
          <p:nvPr/>
        </p:nvSpPr>
        <p:spPr>
          <a:xfrm>
            <a:off x="3775625" y="5299334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M</a:t>
            </a:r>
            <a:r>
              <a:rPr lang="en-US" altLang="zh-CN" b="1" baseline="-25000" dirty="0"/>
              <a:t>2</a:t>
            </a:r>
            <a:endParaRPr lang="en-US" b="1" baseline="-25000" dirty="0"/>
          </a:p>
        </p:txBody>
      </p:sp>
      <p:sp>
        <p:nvSpPr>
          <p:cNvPr id="44" name="文本框 43"/>
          <p:cNvSpPr txBox="1"/>
          <p:nvPr/>
        </p:nvSpPr>
        <p:spPr>
          <a:xfrm>
            <a:off x="5423065" y="5299334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M</a:t>
            </a:r>
            <a:r>
              <a:rPr lang="en-US" altLang="zh-CN" b="1" baseline="-25000" dirty="0"/>
              <a:t>3</a:t>
            </a:r>
            <a:endParaRPr lang="en-US" b="1" baseline="-25000" dirty="0"/>
          </a:p>
        </p:txBody>
      </p:sp>
      <p:sp>
        <p:nvSpPr>
          <p:cNvPr id="45" name="文本框 44"/>
          <p:cNvSpPr txBox="1"/>
          <p:nvPr/>
        </p:nvSpPr>
        <p:spPr>
          <a:xfrm>
            <a:off x="5140806" y="4280522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N</a:t>
            </a:r>
            <a:endParaRPr lang="en-US" b="1" baseline="-25000" dirty="0">
              <a:solidFill>
                <a:srgbClr val="FF0000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6353590" y="4280522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</a:rPr>
              <a:t>M</a:t>
            </a:r>
            <a:r>
              <a:rPr lang="en-US" altLang="zh-CN" b="1" baseline="-25000" dirty="0">
                <a:solidFill>
                  <a:srgbClr val="0000FF"/>
                </a:solidFill>
              </a:rPr>
              <a:t>4</a:t>
            </a:r>
            <a:endParaRPr lang="en-US" b="1" baseline="-25000" dirty="0">
              <a:solidFill>
                <a:srgbClr val="0000FF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052373" y="1041564"/>
            <a:ext cx="3509294" cy="1323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buFont typeface="Wingdings 2" panose="05020102010507070707" pitchFamily="18" charset="2"/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if ( a&lt;b or c&lt;d and e&lt;f )  then</a:t>
            </a:r>
            <a:endParaRPr lang="en-US" altLang="zh-CN" sz="2000" dirty="0">
              <a:solidFill>
                <a:schemeClr val="tx1"/>
              </a:solidFill>
            </a:endParaRPr>
          </a:p>
          <a:p>
            <a:pPr>
              <a:buFont typeface="Wingdings 2" panose="05020102010507070707" pitchFamily="18" charset="2"/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    while ( a&gt;c ) do c := c +1</a:t>
            </a:r>
            <a:endParaRPr lang="en-US" altLang="zh-CN" sz="2000" dirty="0">
              <a:solidFill>
                <a:schemeClr val="tx1"/>
              </a:solidFill>
            </a:endParaRPr>
          </a:p>
          <a:p>
            <a:pPr>
              <a:buFont typeface="Wingdings 2" panose="05020102010507070707" pitchFamily="18" charset="2"/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else d := d + 1;</a:t>
            </a:r>
            <a:endParaRPr lang="en-US" altLang="zh-CN" sz="2000" dirty="0">
              <a:solidFill>
                <a:schemeClr val="tx1"/>
              </a:solidFill>
            </a:endParaRPr>
          </a:p>
          <a:p>
            <a:pPr>
              <a:buFont typeface="Wingdings 2" panose="05020102010507070707" pitchFamily="18" charset="2"/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e := e + d;   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8306730" y="5263533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</a:rPr>
              <a:t>蓝色</a:t>
            </a:r>
            <a:r>
              <a:rPr lang="zh-CN" altLang="en-US" dirty="0"/>
              <a:t>表示即将翻译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红色</a:t>
            </a:r>
            <a:r>
              <a:rPr lang="zh-CN" altLang="en-US" dirty="0"/>
              <a:t>表示需要回填</a:t>
            </a:r>
            <a:endParaRPr lang="en-US" dirty="0"/>
          </a:p>
        </p:txBody>
      </p:sp>
      <p:sp>
        <p:nvSpPr>
          <p:cNvPr id="49" name="Text Box 7"/>
          <p:cNvSpPr txBox="1">
            <a:spLocks noChangeArrowheads="1"/>
          </p:cNvSpPr>
          <p:nvPr/>
        </p:nvSpPr>
        <p:spPr bwMode="auto">
          <a:xfrm>
            <a:off x="5964363" y="2615105"/>
            <a:ext cx="6858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/>
              <a:t>M</a:t>
            </a:r>
            <a:r>
              <a:rPr lang="en-US" altLang="zh-CN" sz="2000" b="1" baseline="-25000" dirty="0"/>
              <a:t>5</a:t>
            </a:r>
            <a:endParaRPr lang="en-US" sz="2000" b="1" baseline="-25000" dirty="0"/>
          </a:p>
        </p:txBody>
      </p:sp>
      <p:sp>
        <p:nvSpPr>
          <p:cNvPr id="50" name="Line 26"/>
          <p:cNvSpPr>
            <a:spLocks noChangeShapeType="1"/>
          </p:cNvSpPr>
          <p:nvPr/>
        </p:nvSpPr>
        <p:spPr bwMode="auto">
          <a:xfrm>
            <a:off x="5423065" y="2184110"/>
            <a:ext cx="628650" cy="50113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文本框 50"/>
          <p:cNvSpPr txBox="1"/>
          <p:nvPr/>
        </p:nvSpPr>
        <p:spPr>
          <a:xfrm>
            <a:off x="3068639" y="4593121"/>
            <a:ext cx="13388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M</a:t>
            </a:r>
            <a:r>
              <a:rPr lang="en-US" sz="1600" baseline="-25000" dirty="0">
                <a:solidFill>
                  <a:srgbClr val="C00000"/>
                </a:solidFill>
              </a:rPr>
              <a:t>1</a:t>
            </a:r>
            <a:r>
              <a:rPr lang="en-US" sz="1600" dirty="0">
                <a:solidFill>
                  <a:srgbClr val="C00000"/>
                </a:solidFill>
              </a:rPr>
              <a:t>.instr=106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1699013" y="3679442"/>
            <a:ext cx="17251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B</a:t>
            </a:r>
            <a:r>
              <a:rPr lang="en-US" sz="1600" baseline="-25000" dirty="0">
                <a:solidFill>
                  <a:srgbClr val="C00000"/>
                </a:solidFill>
              </a:rPr>
              <a:t>1</a:t>
            </a:r>
            <a:r>
              <a:rPr lang="en-US" sz="1600" dirty="0">
                <a:solidFill>
                  <a:srgbClr val="C00000"/>
                </a:solidFill>
              </a:rPr>
              <a:t>.tlist={100, 104}</a:t>
            </a:r>
            <a:endParaRPr lang="en-US" sz="1600" dirty="0">
              <a:solidFill>
                <a:srgbClr val="C00000"/>
              </a:solidFill>
            </a:endParaRPr>
          </a:p>
          <a:p>
            <a:r>
              <a:rPr lang="en-US" sz="1600" dirty="0">
                <a:solidFill>
                  <a:srgbClr val="C00000"/>
                </a:solidFill>
              </a:rPr>
              <a:t>B</a:t>
            </a:r>
            <a:r>
              <a:rPr lang="en-US" sz="1600" baseline="-25000" dirty="0">
                <a:solidFill>
                  <a:srgbClr val="C00000"/>
                </a:solidFill>
              </a:rPr>
              <a:t>1</a:t>
            </a:r>
            <a:r>
              <a:rPr lang="en-US" sz="1600" dirty="0">
                <a:solidFill>
                  <a:srgbClr val="C00000"/>
                </a:solidFill>
              </a:rPr>
              <a:t>.flist={103, 105}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2670158" y="5632034"/>
            <a:ext cx="13388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M</a:t>
            </a:r>
            <a:r>
              <a:rPr lang="en-US" sz="1600" baseline="-25000" dirty="0">
                <a:solidFill>
                  <a:srgbClr val="C00000"/>
                </a:solidFill>
              </a:rPr>
              <a:t>2</a:t>
            </a:r>
            <a:r>
              <a:rPr lang="en-US" sz="1600" dirty="0">
                <a:solidFill>
                  <a:srgbClr val="C00000"/>
                </a:solidFill>
              </a:rPr>
              <a:t>.instr=106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3969814" y="4834482"/>
            <a:ext cx="12971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B</a:t>
            </a:r>
            <a:r>
              <a:rPr lang="en-US" sz="1600" baseline="-25000" dirty="0">
                <a:solidFill>
                  <a:srgbClr val="C00000"/>
                </a:solidFill>
              </a:rPr>
              <a:t>2</a:t>
            </a:r>
            <a:r>
              <a:rPr lang="en-US" sz="1600" dirty="0">
                <a:solidFill>
                  <a:srgbClr val="C00000"/>
                </a:solidFill>
              </a:rPr>
              <a:t>.tlist={}</a:t>
            </a:r>
            <a:endParaRPr lang="en-US" sz="1600" dirty="0">
              <a:solidFill>
                <a:srgbClr val="C00000"/>
              </a:solidFill>
            </a:endParaRPr>
          </a:p>
          <a:p>
            <a:r>
              <a:rPr lang="en-US" sz="1600" dirty="0">
                <a:solidFill>
                  <a:srgbClr val="C00000"/>
                </a:solidFill>
              </a:rPr>
              <a:t>B</a:t>
            </a:r>
            <a:r>
              <a:rPr lang="en-US" sz="1600" baseline="-25000" dirty="0">
                <a:solidFill>
                  <a:srgbClr val="C00000"/>
                </a:solidFill>
              </a:rPr>
              <a:t>2</a:t>
            </a:r>
            <a:r>
              <a:rPr lang="en-US" sz="1600" dirty="0">
                <a:solidFill>
                  <a:srgbClr val="C00000"/>
                </a:solidFill>
              </a:rPr>
              <a:t>.flist={107}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4726465" y="5621016"/>
            <a:ext cx="13388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M</a:t>
            </a:r>
            <a:r>
              <a:rPr lang="en-US" sz="1600" baseline="-25000" dirty="0">
                <a:solidFill>
                  <a:srgbClr val="C00000"/>
                </a:solidFill>
              </a:rPr>
              <a:t>3</a:t>
            </a:r>
            <a:r>
              <a:rPr lang="en-US" sz="1600" dirty="0">
                <a:solidFill>
                  <a:srgbClr val="C00000"/>
                </a:solidFill>
              </a:rPr>
              <a:t>.instr=108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5818073" y="5010092"/>
            <a:ext cx="10166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S</a:t>
            </a:r>
            <a:r>
              <a:rPr lang="en-US" sz="1600" baseline="-25000" dirty="0">
                <a:solidFill>
                  <a:srgbClr val="C00000"/>
                </a:solidFill>
              </a:rPr>
              <a:t>1</a:t>
            </a:r>
            <a:r>
              <a:rPr lang="en-US" sz="1600" dirty="0">
                <a:solidFill>
                  <a:srgbClr val="C00000"/>
                </a:solidFill>
              </a:rPr>
              <a:t>.nlist={}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4382987" y="3967198"/>
            <a:ext cx="13388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S</a:t>
            </a:r>
            <a:r>
              <a:rPr lang="en-US" sz="1600" baseline="-25000" dirty="0">
                <a:solidFill>
                  <a:srgbClr val="C00000"/>
                </a:solidFill>
              </a:rPr>
              <a:t>2</a:t>
            </a:r>
            <a:r>
              <a:rPr lang="en-US" sz="1600" dirty="0">
                <a:solidFill>
                  <a:srgbClr val="C00000"/>
                </a:solidFill>
              </a:rPr>
              <a:t>.nlist={107}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4971589" y="4524750"/>
            <a:ext cx="13379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C00000"/>
                </a:solidFill>
              </a:rPr>
              <a:t>N.nlist</a:t>
            </a:r>
            <a:r>
              <a:rPr lang="en-US" sz="1600" dirty="0">
                <a:solidFill>
                  <a:srgbClr val="C00000"/>
                </a:solidFill>
              </a:rPr>
              <a:t>={110}</a:t>
            </a:r>
            <a:endParaRPr lang="en-US" sz="16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7" name="Rectangle 3"/>
          <p:cNvSpPr>
            <a:spLocks noGrp="1" noRot="1" noChangeArrowheads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 2" panose="05020102010507070707" pitchFamily="18" charset="2"/>
              <a:buNone/>
            </a:pPr>
            <a:r>
              <a:rPr lang="zh-CN" altLang="en-US" dirty="0"/>
              <a:t>九、翻译 </a:t>
            </a:r>
            <a:r>
              <a:rPr lang="en-US" altLang="zh-CN" dirty="0"/>
              <a:t>M</a:t>
            </a:r>
            <a:r>
              <a:rPr lang="en-US" altLang="zh-CN" baseline="-25000" dirty="0"/>
              <a:t>4</a:t>
            </a:r>
            <a:r>
              <a:rPr lang="zh-CN" altLang="en-US" dirty="0"/>
              <a:t>：</a:t>
            </a:r>
            <a:r>
              <a:rPr lang="en-US" altLang="zh-CN" dirty="0">
                <a:solidFill>
                  <a:schemeClr val="folHlink"/>
                </a:solidFill>
              </a:rPr>
              <a:t> M</a:t>
            </a:r>
            <a:r>
              <a:rPr lang="en-US" altLang="zh-CN" baseline="-25000" dirty="0">
                <a:solidFill>
                  <a:schemeClr val="folHlink"/>
                </a:solidFill>
              </a:rPr>
              <a:t>4</a:t>
            </a:r>
            <a:r>
              <a:rPr lang="en-US" altLang="zh-CN" dirty="0">
                <a:solidFill>
                  <a:schemeClr val="folHlink"/>
                </a:solidFill>
                <a:sym typeface="Symbol" panose="05050102010706020507" pitchFamily="18" charset="2"/>
              </a:rPr>
              <a:t></a:t>
            </a:r>
            <a:endParaRPr lang="en-US" altLang="zh-CN" dirty="0">
              <a:solidFill>
                <a:schemeClr val="folHlink"/>
              </a:solidFill>
              <a:sym typeface="Symbol" panose="05050102010706020507" pitchFamily="18" charset="2"/>
            </a:endParaRPr>
          </a:p>
          <a:p>
            <a:pPr>
              <a:buFont typeface="Wingdings 2" panose="05020102010507070707" pitchFamily="18" charset="2"/>
              <a:buNone/>
            </a:pPr>
            <a:r>
              <a:rPr lang="zh-CN" altLang="en-US" dirty="0"/>
              <a:t>记录下一个指令标号</a:t>
            </a:r>
            <a:r>
              <a:rPr lang="en-US" altLang="zh-CN" dirty="0"/>
              <a:t>111</a:t>
            </a:r>
            <a:r>
              <a:rPr lang="zh-CN" altLang="en-US" dirty="0"/>
              <a:t>，当</a:t>
            </a:r>
            <a:r>
              <a:rPr lang="en-US" altLang="zh-CN" dirty="0"/>
              <a:t>if-then-else</a:t>
            </a:r>
            <a:r>
              <a:rPr lang="zh-CN" altLang="en-US" dirty="0"/>
              <a:t>归约时，用</a:t>
            </a:r>
            <a:r>
              <a:rPr lang="en-US" altLang="zh-CN" dirty="0"/>
              <a:t>111</a:t>
            </a:r>
            <a:r>
              <a:rPr lang="zh-CN" altLang="en-US" dirty="0"/>
              <a:t>回填</a:t>
            </a:r>
            <a:r>
              <a:rPr lang="en-US" altLang="zh-CN" dirty="0"/>
              <a:t>B</a:t>
            </a:r>
            <a:r>
              <a:rPr lang="en-US" altLang="zh-CN" baseline="-25000" dirty="0"/>
              <a:t>1</a:t>
            </a:r>
            <a:r>
              <a:rPr lang="zh-CN" altLang="en-US" dirty="0"/>
              <a:t>的</a:t>
            </a:r>
            <a:r>
              <a:rPr lang="en-US" altLang="zh-CN" dirty="0" err="1"/>
              <a:t>falselist</a:t>
            </a:r>
            <a:r>
              <a:rPr lang="en-US" altLang="zh-CN" dirty="0"/>
              <a:t>{103, 105}</a:t>
            </a:r>
            <a:r>
              <a:rPr lang="en-US" altLang="zh-CN" dirty="0">
                <a:solidFill>
                  <a:schemeClr val="bg1"/>
                </a:solidFill>
              </a:rPr>
              <a:t>108) c := c + 1  // S</a:t>
            </a:r>
            <a:r>
              <a:rPr lang="en-US" altLang="zh-CN" baseline="-25000" dirty="0">
                <a:solidFill>
                  <a:schemeClr val="bg1"/>
                </a:solidFill>
              </a:rPr>
              <a:t>1</a:t>
            </a:r>
            <a:r>
              <a:rPr lang="en-US" altLang="zh-CN" dirty="0">
                <a:solidFill>
                  <a:schemeClr val="bg1"/>
                </a:solidFill>
                <a:sym typeface="Symbol" panose="05050102010706020507" pitchFamily="18" charset="2"/>
              </a:rPr>
              <a:t></a:t>
            </a:r>
            <a:r>
              <a:rPr lang="en-US" altLang="zh-CN" dirty="0">
                <a:solidFill>
                  <a:schemeClr val="bg1"/>
                </a:solidFill>
              </a:rPr>
              <a:t>A</a:t>
            </a:r>
            <a:r>
              <a:rPr lang="en-US" altLang="zh-CN" baseline="-25000" dirty="0">
                <a:solidFill>
                  <a:schemeClr val="bg1"/>
                </a:solidFill>
              </a:rPr>
              <a:t>1   </a:t>
            </a:r>
            <a:r>
              <a:rPr lang="en-US" altLang="zh-CN" dirty="0">
                <a:solidFill>
                  <a:schemeClr val="bg1"/>
                </a:solidFill>
              </a:rPr>
              <a:t>S</a:t>
            </a:r>
            <a:r>
              <a:rPr lang="en-US" altLang="zh-CN" baseline="-25000" dirty="0">
                <a:solidFill>
                  <a:schemeClr val="bg1"/>
                </a:solidFill>
              </a:rPr>
              <a:t>1</a:t>
            </a:r>
            <a:r>
              <a:rPr lang="en-US" altLang="zh-CN" dirty="0">
                <a:solidFill>
                  <a:schemeClr val="bg1"/>
                </a:solidFill>
              </a:rPr>
              <a:t>.nextlist={}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buFont typeface="Wingdings 2" panose="05020102010507070707" pitchFamily="18" charset="2"/>
              <a:buNone/>
            </a:pPr>
            <a:r>
              <a:rPr lang="en-US" altLang="zh-CN" dirty="0">
                <a:solidFill>
                  <a:schemeClr val="bg1"/>
                </a:solidFill>
              </a:rPr>
              <a:t>(109) </a:t>
            </a:r>
            <a:r>
              <a:rPr lang="en-US" altLang="zh-CN" dirty="0" err="1">
                <a:solidFill>
                  <a:schemeClr val="bg1"/>
                </a:solidFill>
              </a:rPr>
              <a:t>goto</a:t>
            </a:r>
            <a:r>
              <a:rPr lang="en-US" altLang="zh-CN" dirty="0">
                <a:solidFill>
                  <a:schemeClr val="bg1"/>
                </a:solidFill>
              </a:rPr>
              <a:t> 106   // </a:t>
            </a:r>
            <a:r>
              <a:rPr lang="zh-CN" altLang="en-US" dirty="0">
                <a:solidFill>
                  <a:schemeClr val="bg1"/>
                </a:solidFill>
              </a:rPr>
              <a:t>转至循环入口</a:t>
            </a:r>
            <a:r>
              <a:rPr lang="en-US" altLang="zh-CN" dirty="0">
                <a:solidFill>
                  <a:schemeClr val="bg1"/>
                </a:solidFill>
              </a:rPr>
              <a:t>(106)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buFont typeface="Wingdings 2" panose="05020102010507070707" pitchFamily="18" charset="2"/>
              <a:buNone/>
            </a:pPr>
            <a:r>
              <a:rPr lang="en-US" altLang="zh-CN" dirty="0">
                <a:solidFill>
                  <a:schemeClr val="bg1"/>
                </a:solidFill>
              </a:rPr>
              <a:t>S</a:t>
            </a:r>
            <a:r>
              <a:rPr lang="en-US" altLang="zh-CN" baseline="-25000" dirty="0">
                <a:solidFill>
                  <a:schemeClr val="bg1"/>
                </a:solidFill>
              </a:rPr>
              <a:t>2</a:t>
            </a:r>
            <a:r>
              <a:rPr lang="en-US" altLang="zh-CN" dirty="0">
                <a:solidFill>
                  <a:schemeClr val="bg1"/>
                </a:solidFill>
              </a:rPr>
              <a:t>.nextlist: { 107 } //</a:t>
            </a:r>
            <a:r>
              <a:rPr lang="zh-CN" altLang="en-US" dirty="0">
                <a:solidFill>
                  <a:schemeClr val="bg1"/>
                </a:solidFill>
              </a:rPr>
              <a:t>转至循环外部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buFont typeface="Wingdings 2" panose="05020102010507070707" pitchFamily="18" charset="2"/>
              <a:buNone/>
            </a:pPr>
            <a:r>
              <a:rPr lang="en-US" altLang="zh-CN" dirty="0">
                <a:solidFill>
                  <a:schemeClr val="bg1"/>
                </a:solidFill>
              </a:rPr>
              <a:t>(110) </a:t>
            </a:r>
            <a:r>
              <a:rPr lang="en-US" altLang="zh-CN" dirty="0" err="1">
                <a:solidFill>
                  <a:schemeClr val="bg1"/>
                </a:solidFill>
              </a:rPr>
              <a:t>goto</a:t>
            </a:r>
            <a:r>
              <a:rPr lang="en-US" altLang="zh-CN" dirty="0">
                <a:solidFill>
                  <a:schemeClr val="bg1"/>
                </a:solidFill>
              </a:rPr>
              <a:t> 112     // </a:t>
            </a:r>
            <a:r>
              <a:rPr lang="zh-CN" altLang="en-US" dirty="0">
                <a:solidFill>
                  <a:schemeClr val="bg1"/>
                </a:solidFill>
              </a:rPr>
              <a:t>由</a:t>
            </a:r>
            <a:r>
              <a:rPr lang="en-US" altLang="zh-CN" dirty="0">
                <a:solidFill>
                  <a:schemeClr val="bg1"/>
                </a:solidFill>
              </a:rPr>
              <a:t>N</a:t>
            </a:r>
            <a:r>
              <a:rPr lang="en-US" altLang="zh-CN" dirty="0">
                <a:solidFill>
                  <a:schemeClr val="bg1"/>
                </a:solidFill>
                <a:sym typeface="Symbol" panose="05050102010706020507" pitchFamily="18" charset="2"/>
              </a:rPr>
              <a:t></a:t>
            </a:r>
            <a:r>
              <a:rPr lang="zh-CN" altLang="en-US" dirty="0">
                <a:solidFill>
                  <a:schemeClr val="bg1"/>
                </a:solidFill>
              </a:rPr>
              <a:t>生成</a:t>
            </a:r>
            <a:r>
              <a:rPr lang="en-US" altLang="zh-CN" dirty="0">
                <a:solidFill>
                  <a:schemeClr val="bg1"/>
                </a:solidFill>
              </a:rPr>
              <a:t>={}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13414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控制流语句的翻译</a:t>
            </a:r>
            <a:r>
              <a:rPr lang="en-US" altLang="zh-CN" dirty="0"/>
              <a:t>-</a:t>
            </a:r>
            <a:r>
              <a:rPr lang="zh-CN" altLang="en-US" dirty="0"/>
              <a:t>例</a:t>
            </a:r>
            <a:endParaRPr lang="zh-CN" alt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分析树</a:t>
            </a:r>
            <a:endParaRPr lang="en-US" dirty="0"/>
          </a:p>
        </p:txBody>
      </p:sp>
      <p:sp>
        <p:nvSpPr>
          <p:cNvPr id="13209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控制流语句的翻译</a:t>
            </a:r>
            <a:r>
              <a:rPr lang="en-US" altLang="zh-CN" dirty="0"/>
              <a:t>-</a:t>
            </a:r>
            <a:r>
              <a:rPr lang="zh-CN" altLang="en-US" dirty="0"/>
              <a:t>例</a:t>
            </a:r>
            <a:endParaRPr lang="zh-CN" altLang="en-US" dirty="0"/>
          </a:p>
        </p:txBody>
      </p:sp>
      <p:sp>
        <p:nvSpPr>
          <p:cNvPr id="132100" name="Text Box 4"/>
          <p:cNvSpPr txBox="1">
            <a:spLocks noChangeArrowheads="1"/>
          </p:cNvSpPr>
          <p:nvPr/>
        </p:nvSpPr>
        <p:spPr bwMode="auto">
          <a:xfrm>
            <a:off x="5259513" y="1726909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/>
              <a:t>L</a:t>
            </a:r>
            <a:r>
              <a:rPr lang="en-US" altLang="zh-CN" sz="2400" baseline="-25000" dirty="0"/>
              <a:t>2</a:t>
            </a:r>
            <a:endParaRPr lang="en-US" altLang="zh-CN" sz="2400" baseline="-25000" dirty="0"/>
          </a:p>
        </p:txBody>
      </p:sp>
      <p:sp>
        <p:nvSpPr>
          <p:cNvPr id="132101" name="Text Box 5"/>
          <p:cNvSpPr txBox="1">
            <a:spLocks noChangeArrowheads="1"/>
          </p:cNvSpPr>
          <p:nvPr/>
        </p:nvSpPr>
        <p:spPr bwMode="auto">
          <a:xfrm>
            <a:off x="3477805" y="2565109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L</a:t>
            </a:r>
            <a:r>
              <a:rPr lang="en-US" altLang="zh-CN" sz="2400" baseline="-25000"/>
              <a:t>1</a:t>
            </a:r>
            <a:endParaRPr lang="en-US" altLang="zh-CN" sz="2400" baseline="-25000"/>
          </a:p>
        </p:txBody>
      </p:sp>
      <p:sp>
        <p:nvSpPr>
          <p:cNvPr id="132102" name="Text Box 6"/>
          <p:cNvSpPr txBox="1">
            <a:spLocks noChangeArrowheads="1"/>
          </p:cNvSpPr>
          <p:nvPr/>
        </p:nvSpPr>
        <p:spPr bwMode="auto">
          <a:xfrm>
            <a:off x="7164513" y="2565109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S</a:t>
            </a:r>
            <a:r>
              <a:rPr lang="en-US" altLang="zh-CN" sz="2400" baseline="-25000"/>
              <a:t>5</a:t>
            </a:r>
            <a:endParaRPr lang="en-US" altLang="zh-CN" sz="2400" baseline="-25000"/>
          </a:p>
        </p:txBody>
      </p:sp>
      <p:sp>
        <p:nvSpPr>
          <p:cNvPr id="132103" name="Text Box 7"/>
          <p:cNvSpPr txBox="1">
            <a:spLocks noChangeArrowheads="1"/>
          </p:cNvSpPr>
          <p:nvPr/>
        </p:nvSpPr>
        <p:spPr bwMode="auto">
          <a:xfrm>
            <a:off x="5335713" y="2565109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;</a:t>
            </a:r>
            <a:endParaRPr lang="en-US" altLang="zh-CN" sz="2400"/>
          </a:p>
        </p:txBody>
      </p:sp>
      <p:sp>
        <p:nvSpPr>
          <p:cNvPr id="132104" name="Text Box 8"/>
          <p:cNvSpPr txBox="1">
            <a:spLocks noChangeArrowheads="1"/>
          </p:cNvSpPr>
          <p:nvPr/>
        </p:nvSpPr>
        <p:spPr bwMode="auto">
          <a:xfrm>
            <a:off x="3477805" y="3327109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S</a:t>
            </a:r>
            <a:r>
              <a:rPr lang="en-US" altLang="zh-CN" sz="2400" baseline="-25000"/>
              <a:t>4</a:t>
            </a:r>
            <a:endParaRPr lang="en-US" altLang="zh-CN" sz="2400" baseline="-25000"/>
          </a:p>
        </p:txBody>
      </p:sp>
      <p:sp>
        <p:nvSpPr>
          <p:cNvPr id="132105" name="Text Box 9"/>
          <p:cNvSpPr txBox="1">
            <a:spLocks noChangeArrowheads="1"/>
          </p:cNvSpPr>
          <p:nvPr/>
        </p:nvSpPr>
        <p:spPr bwMode="auto">
          <a:xfrm>
            <a:off x="1725205" y="4236588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if</a:t>
            </a:r>
            <a:endParaRPr lang="en-US" altLang="zh-CN" sz="2400"/>
          </a:p>
        </p:txBody>
      </p:sp>
      <p:sp>
        <p:nvSpPr>
          <p:cNvPr id="132106" name="Text Box 10"/>
          <p:cNvSpPr txBox="1">
            <a:spLocks noChangeArrowheads="1"/>
          </p:cNvSpPr>
          <p:nvPr/>
        </p:nvSpPr>
        <p:spPr bwMode="auto">
          <a:xfrm>
            <a:off x="2422608" y="4236589"/>
            <a:ext cx="685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rgbClr val="FF0000"/>
                </a:solidFill>
              </a:rPr>
              <a:t>B</a:t>
            </a:r>
            <a:r>
              <a:rPr lang="en-US" altLang="zh-CN" sz="2400" baseline="-25000" dirty="0">
                <a:solidFill>
                  <a:srgbClr val="FF0000"/>
                </a:solidFill>
              </a:rPr>
              <a:t>1</a:t>
            </a:r>
            <a:endParaRPr lang="en-US" altLang="zh-CN" sz="2400" baseline="-25000" dirty="0">
              <a:solidFill>
                <a:srgbClr val="FF0000"/>
              </a:solidFill>
            </a:endParaRPr>
          </a:p>
        </p:txBody>
      </p:sp>
      <p:sp>
        <p:nvSpPr>
          <p:cNvPr id="132107" name="Text Box 11"/>
          <p:cNvSpPr txBox="1">
            <a:spLocks noChangeArrowheads="1"/>
          </p:cNvSpPr>
          <p:nvPr/>
        </p:nvSpPr>
        <p:spPr bwMode="auto">
          <a:xfrm>
            <a:off x="3120011" y="4236588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then</a:t>
            </a:r>
            <a:endParaRPr lang="en-US" altLang="zh-CN" sz="2400"/>
          </a:p>
        </p:txBody>
      </p:sp>
      <p:sp>
        <p:nvSpPr>
          <p:cNvPr id="132108" name="Text Box 12"/>
          <p:cNvSpPr txBox="1">
            <a:spLocks noChangeArrowheads="1"/>
          </p:cNvSpPr>
          <p:nvPr/>
        </p:nvSpPr>
        <p:spPr bwMode="auto">
          <a:xfrm>
            <a:off x="4443403" y="4236588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rgbClr val="FF0000"/>
                </a:solidFill>
              </a:rPr>
              <a:t>S</a:t>
            </a:r>
            <a:r>
              <a:rPr lang="en-US" altLang="zh-CN" sz="2400" baseline="-25000" dirty="0">
                <a:solidFill>
                  <a:srgbClr val="FF0000"/>
                </a:solidFill>
              </a:rPr>
              <a:t>2</a:t>
            </a:r>
            <a:endParaRPr lang="en-US" altLang="zh-CN" sz="2400" baseline="-25000" dirty="0">
              <a:solidFill>
                <a:srgbClr val="FF0000"/>
              </a:solidFill>
            </a:endParaRPr>
          </a:p>
        </p:txBody>
      </p:sp>
      <p:sp>
        <p:nvSpPr>
          <p:cNvPr id="132109" name="Text Box 13"/>
          <p:cNvSpPr txBox="1">
            <a:spLocks noChangeArrowheads="1"/>
          </p:cNvSpPr>
          <p:nvPr/>
        </p:nvSpPr>
        <p:spPr bwMode="auto">
          <a:xfrm>
            <a:off x="5503787" y="4236588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/>
              <a:t>else</a:t>
            </a:r>
            <a:endParaRPr lang="en-US" altLang="zh-CN" sz="2400" dirty="0"/>
          </a:p>
        </p:txBody>
      </p:sp>
      <p:sp>
        <p:nvSpPr>
          <p:cNvPr id="132110" name="Text Box 14"/>
          <p:cNvSpPr txBox="1">
            <a:spLocks noChangeArrowheads="1"/>
          </p:cNvSpPr>
          <p:nvPr/>
        </p:nvSpPr>
        <p:spPr bwMode="auto">
          <a:xfrm>
            <a:off x="6827176" y="4236588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rgbClr val="0000FF"/>
                </a:solidFill>
              </a:rPr>
              <a:t>S</a:t>
            </a:r>
            <a:r>
              <a:rPr lang="en-US" altLang="zh-CN" sz="2400" baseline="-25000" dirty="0">
                <a:solidFill>
                  <a:srgbClr val="0000FF"/>
                </a:solidFill>
              </a:rPr>
              <a:t>3</a:t>
            </a:r>
            <a:endParaRPr lang="en-US" altLang="zh-CN" sz="2400" baseline="-25000" dirty="0">
              <a:solidFill>
                <a:srgbClr val="0000FF"/>
              </a:solidFill>
            </a:endParaRPr>
          </a:p>
        </p:txBody>
      </p:sp>
      <p:sp>
        <p:nvSpPr>
          <p:cNvPr id="132111" name="Text Box 15"/>
          <p:cNvSpPr txBox="1">
            <a:spLocks noChangeArrowheads="1"/>
          </p:cNvSpPr>
          <p:nvPr/>
        </p:nvSpPr>
        <p:spPr bwMode="auto">
          <a:xfrm>
            <a:off x="2843079" y="52554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/>
              <a:t>while</a:t>
            </a:r>
            <a:endParaRPr lang="en-US" altLang="zh-CN" sz="2400" dirty="0"/>
          </a:p>
        </p:txBody>
      </p:sp>
      <p:sp>
        <p:nvSpPr>
          <p:cNvPr id="132112" name="Text Box 16"/>
          <p:cNvSpPr txBox="1">
            <a:spLocks noChangeArrowheads="1"/>
          </p:cNvSpPr>
          <p:nvPr/>
        </p:nvSpPr>
        <p:spPr bwMode="auto">
          <a:xfrm>
            <a:off x="4179557" y="5255401"/>
            <a:ext cx="685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rgbClr val="FF0000"/>
                </a:solidFill>
              </a:rPr>
              <a:t>B</a:t>
            </a:r>
            <a:r>
              <a:rPr lang="en-US" altLang="zh-CN" sz="2400" baseline="-25000" dirty="0">
                <a:solidFill>
                  <a:srgbClr val="FF0000"/>
                </a:solidFill>
              </a:rPr>
              <a:t>2</a:t>
            </a:r>
            <a:endParaRPr lang="en-US" altLang="zh-CN" sz="2400" baseline="-25000" dirty="0">
              <a:solidFill>
                <a:srgbClr val="FF0000"/>
              </a:solidFill>
            </a:endParaRPr>
          </a:p>
        </p:txBody>
      </p:sp>
      <p:sp>
        <p:nvSpPr>
          <p:cNvPr id="132113" name="Text Box 17"/>
          <p:cNvSpPr txBox="1">
            <a:spLocks noChangeArrowheads="1"/>
          </p:cNvSpPr>
          <p:nvPr/>
        </p:nvSpPr>
        <p:spPr bwMode="auto">
          <a:xfrm>
            <a:off x="4807303" y="52554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do</a:t>
            </a:r>
            <a:endParaRPr lang="en-US" altLang="zh-CN" sz="2400"/>
          </a:p>
        </p:txBody>
      </p:sp>
      <p:sp>
        <p:nvSpPr>
          <p:cNvPr id="132114" name="Text Box 18"/>
          <p:cNvSpPr txBox="1">
            <a:spLocks noChangeArrowheads="1"/>
          </p:cNvSpPr>
          <p:nvPr/>
        </p:nvSpPr>
        <p:spPr bwMode="auto">
          <a:xfrm>
            <a:off x="5933324" y="5255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/>
              <a:t>S</a:t>
            </a:r>
            <a:r>
              <a:rPr lang="en-US" altLang="zh-CN" sz="2400" baseline="-25000" dirty="0"/>
              <a:t>1</a:t>
            </a:r>
            <a:endParaRPr lang="en-US" altLang="zh-CN" sz="2400" baseline="-25000" dirty="0"/>
          </a:p>
        </p:txBody>
      </p:sp>
      <p:sp>
        <p:nvSpPr>
          <p:cNvPr id="132117" name="Text Box 21"/>
          <p:cNvSpPr txBox="1">
            <a:spLocks noChangeArrowheads="1"/>
          </p:cNvSpPr>
          <p:nvPr/>
        </p:nvSpPr>
        <p:spPr bwMode="auto">
          <a:xfrm>
            <a:off x="5933324" y="5917909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/>
              <a:t>A</a:t>
            </a:r>
            <a:r>
              <a:rPr lang="en-US" altLang="zh-CN" sz="2400" baseline="-25000" dirty="0"/>
              <a:t>1</a:t>
            </a:r>
            <a:endParaRPr lang="en-US" altLang="zh-CN" sz="2400" baseline="-25000" dirty="0"/>
          </a:p>
        </p:txBody>
      </p:sp>
      <p:sp>
        <p:nvSpPr>
          <p:cNvPr id="132118" name="Text Box 22"/>
          <p:cNvSpPr txBox="1">
            <a:spLocks noChangeArrowheads="1"/>
          </p:cNvSpPr>
          <p:nvPr/>
        </p:nvSpPr>
        <p:spPr bwMode="auto">
          <a:xfrm>
            <a:off x="6827176" y="5232109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rgbClr val="0000FF"/>
                </a:solidFill>
              </a:rPr>
              <a:t>A</a:t>
            </a:r>
            <a:r>
              <a:rPr lang="en-US" altLang="zh-CN" sz="2400" baseline="-25000" dirty="0">
                <a:solidFill>
                  <a:srgbClr val="0000FF"/>
                </a:solidFill>
              </a:rPr>
              <a:t>2</a:t>
            </a:r>
            <a:endParaRPr lang="en-US" altLang="zh-CN" sz="2400" baseline="-25000" dirty="0">
              <a:solidFill>
                <a:srgbClr val="0000FF"/>
              </a:solidFill>
            </a:endParaRPr>
          </a:p>
        </p:txBody>
      </p:sp>
      <p:sp>
        <p:nvSpPr>
          <p:cNvPr id="132119" name="Text Box 23"/>
          <p:cNvSpPr txBox="1">
            <a:spLocks noChangeArrowheads="1"/>
          </p:cNvSpPr>
          <p:nvPr/>
        </p:nvSpPr>
        <p:spPr bwMode="auto">
          <a:xfrm>
            <a:off x="7164513" y="3250909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A</a:t>
            </a:r>
            <a:r>
              <a:rPr lang="en-US" altLang="zh-CN" sz="2400" baseline="-25000"/>
              <a:t>3</a:t>
            </a:r>
            <a:endParaRPr lang="en-US" altLang="zh-CN" sz="2400" baseline="-25000"/>
          </a:p>
        </p:txBody>
      </p:sp>
      <p:sp>
        <p:nvSpPr>
          <p:cNvPr id="132120" name="Line 24"/>
          <p:cNvSpPr>
            <a:spLocks noChangeShapeType="1"/>
          </p:cNvSpPr>
          <p:nvPr/>
        </p:nvSpPr>
        <p:spPr bwMode="auto">
          <a:xfrm>
            <a:off x="3630205" y="2946109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21" name="Line 25"/>
          <p:cNvSpPr>
            <a:spLocks noChangeShapeType="1"/>
          </p:cNvSpPr>
          <p:nvPr/>
        </p:nvSpPr>
        <p:spPr bwMode="auto">
          <a:xfrm flipH="1">
            <a:off x="3630205" y="2179189"/>
            <a:ext cx="1792860" cy="46212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22" name="Line 26"/>
          <p:cNvSpPr>
            <a:spLocks noChangeShapeType="1"/>
          </p:cNvSpPr>
          <p:nvPr/>
        </p:nvSpPr>
        <p:spPr bwMode="auto">
          <a:xfrm>
            <a:off x="5411913" y="2184109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23" name="Line 27"/>
          <p:cNvSpPr>
            <a:spLocks noChangeShapeType="1"/>
          </p:cNvSpPr>
          <p:nvPr/>
        </p:nvSpPr>
        <p:spPr bwMode="auto">
          <a:xfrm>
            <a:off x="5411913" y="2184109"/>
            <a:ext cx="1905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24" name="Line 28"/>
          <p:cNvSpPr>
            <a:spLocks noChangeShapeType="1"/>
          </p:cNvSpPr>
          <p:nvPr/>
        </p:nvSpPr>
        <p:spPr bwMode="auto">
          <a:xfrm flipH="1">
            <a:off x="1953805" y="3708109"/>
            <a:ext cx="1676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25" name="Line 29"/>
          <p:cNvSpPr>
            <a:spLocks noChangeShapeType="1"/>
          </p:cNvSpPr>
          <p:nvPr/>
        </p:nvSpPr>
        <p:spPr bwMode="auto">
          <a:xfrm flipH="1">
            <a:off x="2639605" y="3708109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26" name="Line 30"/>
          <p:cNvSpPr>
            <a:spLocks noChangeShapeType="1"/>
          </p:cNvSpPr>
          <p:nvPr/>
        </p:nvSpPr>
        <p:spPr bwMode="auto">
          <a:xfrm>
            <a:off x="3630205" y="3708109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27" name="Line 31"/>
          <p:cNvSpPr>
            <a:spLocks noChangeShapeType="1"/>
          </p:cNvSpPr>
          <p:nvPr/>
        </p:nvSpPr>
        <p:spPr bwMode="auto">
          <a:xfrm>
            <a:off x="3630205" y="3708109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28" name="Line 32"/>
          <p:cNvSpPr>
            <a:spLocks noChangeShapeType="1"/>
          </p:cNvSpPr>
          <p:nvPr/>
        </p:nvSpPr>
        <p:spPr bwMode="auto">
          <a:xfrm>
            <a:off x="3630205" y="3708110"/>
            <a:ext cx="2057400" cy="59975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29" name="Line 33"/>
          <p:cNvSpPr>
            <a:spLocks noChangeShapeType="1"/>
          </p:cNvSpPr>
          <p:nvPr/>
        </p:nvSpPr>
        <p:spPr bwMode="auto">
          <a:xfrm>
            <a:off x="3630205" y="3708110"/>
            <a:ext cx="3252622" cy="57276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30" name="Line 34"/>
          <p:cNvSpPr>
            <a:spLocks noChangeShapeType="1"/>
          </p:cNvSpPr>
          <p:nvPr/>
        </p:nvSpPr>
        <p:spPr bwMode="auto">
          <a:xfrm flipH="1">
            <a:off x="3542873" y="4622509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31" name="Line 35"/>
          <p:cNvSpPr>
            <a:spLocks noChangeShapeType="1"/>
          </p:cNvSpPr>
          <p:nvPr/>
        </p:nvSpPr>
        <p:spPr bwMode="auto">
          <a:xfrm flipH="1">
            <a:off x="4376352" y="4622509"/>
            <a:ext cx="309521" cy="72516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32" name="Line 36"/>
          <p:cNvSpPr>
            <a:spLocks noChangeShapeType="1"/>
          </p:cNvSpPr>
          <p:nvPr/>
        </p:nvSpPr>
        <p:spPr bwMode="auto">
          <a:xfrm>
            <a:off x="4685873" y="4622509"/>
            <a:ext cx="304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33" name="Line 37"/>
          <p:cNvSpPr>
            <a:spLocks noChangeShapeType="1"/>
          </p:cNvSpPr>
          <p:nvPr/>
        </p:nvSpPr>
        <p:spPr bwMode="auto">
          <a:xfrm>
            <a:off x="4685873" y="4622509"/>
            <a:ext cx="1427986" cy="7041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35" name="Line 39"/>
          <p:cNvSpPr>
            <a:spLocks noChangeShapeType="1"/>
          </p:cNvSpPr>
          <p:nvPr/>
        </p:nvSpPr>
        <p:spPr bwMode="auto">
          <a:xfrm>
            <a:off x="6135216" y="5613109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36" name="Line 40"/>
          <p:cNvSpPr>
            <a:spLocks noChangeShapeType="1"/>
          </p:cNvSpPr>
          <p:nvPr/>
        </p:nvSpPr>
        <p:spPr bwMode="auto">
          <a:xfrm>
            <a:off x="7055776" y="4622509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37" name="Line 41"/>
          <p:cNvSpPr>
            <a:spLocks noChangeShapeType="1"/>
          </p:cNvSpPr>
          <p:nvPr/>
        </p:nvSpPr>
        <p:spPr bwMode="auto">
          <a:xfrm>
            <a:off x="7393113" y="2946109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文本框 5"/>
          <p:cNvSpPr txBox="1"/>
          <p:nvPr/>
        </p:nvSpPr>
        <p:spPr>
          <a:xfrm>
            <a:off x="3969814" y="4280522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M</a:t>
            </a:r>
            <a:r>
              <a:rPr lang="en-US" altLang="zh-CN" b="1" baseline="-25000" dirty="0"/>
              <a:t>1</a:t>
            </a:r>
            <a:endParaRPr lang="en-US" b="1" baseline="-25000" dirty="0"/>
          </a:p>
        </p:txBody>
      </p:sp>
      <p:sp>
        <p:nvSpPr>
          <p:cNvPr id="43" name="文本框 42"/>
          <p:cNvSpPr txBox="1"/>
          <p:nvPr/>
        </p:nvSpPr>
        <p:spPr>
          <a:xfrm>
            <a:off x="3775625" y="5299334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M</a:t>
            </a:r>
            <a:r>
              <a:rPr lang="en-US" altLang="zh-CN" b="1" baseline="-25000" dirty="0"/>
              <a:t>2</a:t>
            </a:r>
            <a:endParaRPr lang="en-US" b="1" baseline="-25000" dirty="0"/>
          </a:p>
        </p:txBody>
      </p:sp>
      <p:sp>
        <p:nvSpPr>
          <p:cNvPr id="44" name="文本框 43"/>
          <p:cNvSpPr txBox="1"/>
          <p:nvPr/>
        </p:nvSpPr>
        <p:spPr>
          <a:xfrm>
            <a:off x="5423065" y="5299334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M</a:t>
            </a:r>
            <a:r>
              <a:rPr lang="en-US" altLang="zh-CN" b="1" baseline="-25000" dirty="0"/>
              <a:t>3</a:t>
            </a:r>
            <a:endParaRPr lang="en-US" b="1" baseline="-25000" dirty="0"/>
          </a:p>
        </p:txBody>
      </p:sp>
      <p:sp>
        <p:nvSpPr>
          <p:cNvPr id="45" name="文本框 44"/>
          <p:cNvSpPr txBox="1"/>
          <p:nvPr/>
        </p:nvSpPr>
        <p:spPr>
          <a:xfrm>
            <a:off x="5140806" y="4280522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N</a:t>
            </a:r>
            <a:endParaRPr lang="en-US" b="1" baseline="-25000" dirty="0">
              <a:solidFill>
                <a:srgbClr val="FF0000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6353590" y="4280522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M</a:t>
            </a:r>
            <a:r>
              <a:rPr lang="en-US" altLang="zh-CN" b="1" baseline="-25000" dirty="0"/>
              <a:t>4</a:t>
            </a:r>
            <a:endParaRPr lang="en-US" b="1" baseline="-25000" dirty="0"/>
          </a:p>
        </p:txBody>
      </p:sp>
      <p:sp>
        <p:nvSpPr>
          <p:cNvPr id="7" name="文本框 6"/>
          <p:cNvSpPr txBox="1"/>
          <p:nvPr/>
        </p:nvSpPr>
        <p:spPr>
          <a:xfrm>
            <a:off x="7052373" y="1041564"/>
            <a:ext cx="3509294" cy="1323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buFont typeface="Wingdings 2" panose="05020102010507070707" pitchFamily="18" charset="2"/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if ( a&lt;b or c&lt;d and e&lt;f )  then</a:t>
            </a:r>
            <a:endParaRPr lang="en-US" altLang="zh-CN" sz="2000" dirty="0">
              <a:solidFill>
                <a:schemeClr val="tx1"/>
              </a:solidFill>
            </a:endParaRPr>
          </a:p>
          <a:p>
            <a:pPr>
              <a:buFont typeface="Wingdings 2" panose="05020102010507070707" pitchFamily="18" charset="2"/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    while ( a&gt;c ) do c := c +1</a:t>
            </a:r>
            <a:endParaRPr lang="en-US" altLang="zh-CN" sz="2000" dirty="0">
              <a:solidFill>
                <a:schemeClr val="tx1"/>
              </a:solidFill>
            </a:endParaRPr>
          </a:p>
          <a:p>
            <a:pPr>
              <a:buFont typeface="Wingdings 2" panose="05020102010507070707" pitchFamily="18" charset="2"/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else </a:t>
            </a:r>
            <a:r>
              <a:rPr lang="en-US" altLang="zh-CN" sz="2000" dirty="0">
                <a:solidFill>
                  <a:srgbClr val="0000FF"/>
                </a:solidFill>
              </a:rPr>
              <a:t>d := d + 1;</a:t>
            </a:r>
            <a:endParaRPr lang="en-US" altLang="zh-CN" sz="2000" dirty="0">
              <a:solidFill>
                <a:srgbClr val="0000FF"/>
              </a:solidFill>
            </a:endParaRPr>
          </a:p>
          <a:p>
            <a:pPr>
              <a:buFont typeface="Wingdings 2" panose="05020102010507070707" pitchFamily="18" charset="2"/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e := e + d;   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8306730" y="5263533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</a:rPr>
              <a:t>蓝色</a:t>
            </a:r>
            <a:r>
              <a:rPr lang="zh-CN" altLang="en-US" dirty="0"/>
              <a:t>表示即将翻译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红色</a:t>
            </a:r>
            <a:r>
              <a:rPr lang="zh-CN" altLang="en-US" dirty="0"/>
              <a:t>表示需要回填</a:t>
            </a:r>
            <a:endParaRPr lang="en-US" dirty="0"/>
          </a:p>
        </p:txBody>
      </p:sp>
      <p:sp>
        <p:nvSpPr>
          <p:cNvPr id="49" name="Text Box 7"/>
          <p:cNvSpPr txBox="1">
            <a:spLocks noChangeArrowheads="1"/>
          </p:cNvSpPr>
          <p:nvPr/>
        </p:nvSpPr>
        <p:spPr bwMode="auto">
          <a:xfrm>
            <a:off x="5964363" y="2615105"/>
            <a:ext cx="6858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/>
              <a:t>M</a:t>
            </a:r>
            <a:r>
              <a:rPr lang="en-US" altLang="zh-CN" sz="2000" b="1" baseline="-25000" dirty="0"/>
              <a:t>5</a:t>
            </a:r>
            <a:endParaRPr lang="en-US" sz="2000" b="1" baseline="-25000" dirty="0"/>
          </a:p>
        </p:txBody>
      </p:sp>
      <p:sp>
        <p:nvSpPr>
          <p:cNvPr id="50" name="Line 26"/>
          <p:cNvSpPr>
            <a:spLocks noChangeShapeType="1"/>
          </p:cNvSpPr>
          <p:nvPr/>
        </p:nvSpPr>
        <p:spPr bwMode="auto">
          <a:xfrm>
            <a:off x="5423065" y="2184110"/>
            <a:ext cx="628650" cy="50113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文本框 50"/>
          <p:cNvSpPr txBox="1"/>
          <p:nvPr/>
        </p:nvSpPr>
        <p:spPr>
          <a:xfrm>
            <a:off x="3068639" y="4593121"/>
            <a:ext cx="13388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M</a:t>
            </a:r>
            <a:r>
              <a:rPr lang="en-US" sz="1600" baseline="-25000" dirty="0">
                <a:solidFill>
                  <a:srgbClr val="C00000"/>
                </a:solidFill>
              </a:rPr>
              <a:t>1</a:t>
            </a:r>
            <a:r>
              <a:rPr lang="en-US" sz="1600" dirty="0">
                <a:solidFill>
                  <a:srgbClr val="C00000"/>
                </a:solidFill>
              </a:rPr>
              <a:t>.instr=106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1699013" y="3679442"/>
            <a:ext cx="17251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B</a:t>
            </a:r>
            <a:r>
              <a:rPr lang="en-US" sz="1600" baseline="-25000" dirty="0">
                <a:solidFill>
                  <a:srgbClr val="C00000"/>
                </a:solidFill>
              </a:rPr>
              <a:t>1</a:t>
            </a:r>
            <a:r>
              <a:rPr lang="en-US" sz="1600" dirty="0">
                <a:solidFill>
                  <a:srgbClr val="C00000"/>
                </a:solidFill>
              </a:rPr>
              <a:t>.tlist={100, 104}</a:t>
            </a:r>
            <a:endParaRPr lang="en-US" sz="1600" dirty="0">
              <a:solidFill>
                <a:srgbClr val="C00000"/>
              </a:solidFill>
            </a:endParaRPr>
          </a:p>
          <a:p>
            <a:r>
              <a:rPr lang="en-US" sz="1600" dirty="0">
                <a:solidFill>
                  <a:srgbClr val="C00000"/>
                </a:solidFill>
              </a:rPr>
              <a:t>B</a:t>
            </a:r>
            <a:r>
              <a:rPr lang="en-US" sz="1600" baseline="-25000" dirty="0">
                <a:solidFill>
                  <a:srgbClr val="C00000"/>
                </a:solidFill>
              </a:rPr>
              <a:t>1</a:t>
            </a:r>
            <a:r>
              <a:rPr lang="en-US" sz="1600" dirty="0">
                <a:solidFill>
                  <a:srgbClr val="C00000"/>
                </a:solidFill>
              </a:rPr>
              <a:t>.flist={103, 105}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2670158" y="5632034"/>
            <a:ext cx="13388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M</a:t>
            </a:r>
            <a:r>
              <a:rPr lang="en-US" sz="1600" baseline="-25000" dirty="0">
                <a:solidFill>
                  <a:srgbClr val="C00000"/>
                </a:solidFill>
              </a:rPr>
              <a:t>2</a:t>
            </a:r>
            <a:r>
              <a:rPr lang="en-US" sz="1600" dirty="0">
                <a:solidFill>
                  <a:srgbClr val="C00000"/>
                </a:solidFill>
              </a:rPr>
              <a:t>.instr=106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3969814" y="4834482"/>
            <a:ext cx="12971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B</a:t>
            </a:r>
            <a:r>
              <a:rPr lang="en-US" sz="1600" baseline="-25000" dirty="0">
                <a:solidFill>
                  <a:srgbClr val="C00000"/>
                </a:solidFill>
              </a:rPr>
              <a:t>2</a:t>
            </a:r>
            <a:r>
              <a:rPr lang="en-US" sz="1600" dirty="0">
                <a:solidFill>
                  <a:srgbClr val="C00000"/>
                </a:solidFill>
              </a:rPr>
              <a:t>.tlist={}</a:t>
            </a:r>
            <a:endParaRPr lang="en-US" sz="1600" dirty="0">
              <a:solidFill>
                <a:srgbClr val="C00000"/>
              </a:solidFill>
            </a:endParaRPr>
          </a:p>
          <a:p>
            <a:r>
              <a:rPr lang="en-US" sz="1600" dirty="0">
                <a:solidFill>
                  <a:srgbClr val="C00000"/>
                </a:solidFill>
              </a:rPr>
              <a:t>B</a:t>
            </a:r>
            <a:r>
              <a:rPr lang="en-US" sz="1600" baseline="-25000" dirty="0">
                <a:solidFill>
                  <a:srgbClr val="C00000"/>
                </a:solidFill>
              </a:rPr>
              <a:t>2</a:t>
            </a:r>
            <a:r>
              <a:rPr lang="en-US" sz="1600" dirty="0">
                <a:solidFill>
                  <a:srgbClr val="C00000"/>
                </a:solidFill>
              </a:rPr>
              <a:t>.flist={107}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4726465" y="5621016"/>
            <a:ext cx="13388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M</a:t>
            </a:r>
            <a:r>
              <a:rPr lang="en-US" sz="1600" baseline="-25000" dirty="0">
                <a:solidFill>
                  <a:srgbClr val="C00000"/>
                </a:solidFill>
              </a:rPr>
              <a:t>3</a:t>
            </a:r>
            <a:r>
              <a:rPr lang="en-US" sz="1600" dirty="0">
                <a:solidFill>
                  <a:srgbClr val="C00000"/>
                </a:solidFill>
              </a:rPr>
              <a:t>.instr=108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5818073" y="5010092"/>
            <a:ext cx="10166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S</a:t>
            </a:r>
            <a:r>
              <a:rPr lang="en-US" sz="1600" baseline="-25000" dirty="0">
                <a:solidFill>
                  <a:srgbClr val="C00000"/>
                </a:solidFill>
              </a:rPr>
              <a:t>1</a:t>
            </a:r>
            <a:r>
              <a:rPr lang="en-US" sz="1600" dirty="0">
                <a:solidFill>
                  <a:srgbClr val="C00000"/>
                </a:solidFill>
              </a:rPr>
              <a:t>.nlist={}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4382987" y="3967198"/>
            <a:ext cx="13388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S</a:t>
            </a:r>
            <a:r>
              <a:rPr lang="en-US" sz="1600" baseline="-25000" dirty="0">
                <a:solidFill>
                  <a:srgbClr val="C00000"/>
                </a:solidFill>
              </a:rPr>
              <a:t>2</a:t>
            </a:r>
            <a:r>
              <a:rPr lang="en-US" sz="1600" dirty="0">
                <a:solidFill>
                  <a:srgbClr val="C00000"/>
                </a:solidFill>
              </a:rPr>
              <a:t>.nlist={107}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4971589" y="4524750"/>
            <a:ext cx="13379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C00000"/>
                </a:solidFill>
              </a:rPr>
              <a:t>N.nlist</a:t>
            </a:r>
            <a:r>
              <a:rPr lang="en-US" sz="1600" dirty="0">
                <a:solidFill>
                  <a:srgbClr val="C00000"/>
                </a:solidFill>
              </a:rPr>
              <a:t>={110}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6112852" y="4614073"/>
            <a:ext cx="13083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M</a:t>
            </a:r>
            <a:r>
              <a:rPr lang="en-US" sz="1600" baseline="-25000" dirty="0">
                <a:solidFill>
                  <a:srgbClr val="C00000"/>
                </a:solidFill>
              </a:rPr>
              <a:t>4</a:t>
            </a:r>
            <a:r>
              <a:rPr lang="en-US" sz="1600" dirty="0">
                <a:solidFill>
                  <a:srgbClr val="C00000"/>
                </a:solidFill>
              </a:rPr>
              <a:t>.instr=111</a:t>
            </a:r>
            <a:endParaRPr lang="en-US" sz="16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7" name="Rectangle 3"/>
          <p:cNvSpPr>
            <a:spLocks noGrp="1" noRot="1" noChangeArrowheads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 2" panose="05020102010507070707" pitchFamily="18" charset="2"/>
              <a:buNone/>
            </a:pPr>
            <a:r>
              <a:rPr lang="zh-CN" altLang="en-US" dirty="0"/>
              <a:t>十、翻译 </a:t>
            </a:r>
            <a:r>
              <a:rPr lang="en-US" altLang="zh-CN" dirty="0"/>
              <a:t>S</a:t>
            </a:r>
            <a:r>
              <a:rPr lang="en-US" altLang="zh-CN" baseline="-25000" dirty="0"/>
              <a:t>3 </a:t>
            </a:r>
            <a:r>
              <a:rPr lang="zh-CN" altLang="en-US" dirty="0"/>
              <a:t>：</a:t>
            </a:r>
            <a:r>
              <a:rPr lang="en-US" altLang="zh-CN" dirty="0">
                <a:solidFill>
                  <a:schemeClr val="folHlink"/>
                </a:solidFill>
              </a:rPr>
              <a:t> </a:t>
            </a:r>
            <a:r>
              <a:rPr lang="en-US" altLang="zh-CN" dirty="0"/>
              <a:t>S</a:t>
            </a:r>
            <a:r>
              <a:rPr lang="en-US" altLang="zh-CN" baseline="-25000" dirty="0"/>
              <a:t>3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A</a:t>
            </a:r>
            <a:r>
              <a:rPr lang="en-US" altLang="zh-CN" baseline="-25000" dirty="0"/>
              <a:t>2 </a:t>
            </a:r>
            <a:endParaRPr lang="en-US" altLang="zh-CN" baseline="-25000" dirty="0"/>
          </a:p>
          <a:p>
            <a:pPr>
              <a:buFont typeface="Wingdings 2" panose="05020102010507070707" pitchFamily="18" charset="2"/>
              <a:buNone/>
            </a:pPr>
            <a:r>
              <a:rPr lang="en-US" altLang="zh-CN" dirty="0"/>
              <a:t>(111) d := d + 1   // S</a:t>
            </a:r>
            <a:r>
              <a:rPr lang="en-US" altLang="zh-CN" baseline="-25000" dirty="0"/>
              <a:t>3</a:t>
            </a:r>
            <a:r>
              <a:rPr lang="en-US" altLang="zh-CN" dirty="0"/>
              <a:t>.nextlist={}</a:t>
            </a:r>
            <a:endParaRPr lang="en-US" altLang="zh-CN" dirty="0"/>
          </a:p>
        </p:txBody>
      </p:sp>
      <p:sp>
        <p:nvSpPr>
          <p:cNvPr id="13414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控制流语句的翻译</a:t>
            </a:r>
            <a:r>
              <a:rPr lang="en-US" altLang="zh-CN" dirty="0"/>
              <a:t>-</a:t>
            </a:r>
            <a:r>
              <a:rPr lang="zh-CN" altLang="en-US" dirty="0"/>
              <a:t>例</a:t>
            </a:r>
            <a:endParaRPr lang="zh-CN" alt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分析树</a:t>
            </a:r>
            <a:endParaRPr lang="en-US" dirty="0"/>
          </a:p>
        </p:txBody>
      </p:sp>
      <p:sp>
        <p:nvSpPr>
          <p:cNvPr id="13209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控制流语句的翻译</a:t>
            </a:r>
            <a:r>
              <a:rPr lang="en-US" altLang="zh-CN" dirty="0"/>
              <a:t>-</a:t>
            </a:r>
            <a:r>
              <a:rPr lang="zh-CN" altLang="en-US" dirty="0"/>
              <a:t>例</a:t>
            </a:r>
            <a:endParaRPr lang="zh-CN" altLang="en-US" dirty="0"/>
          </a:p>
        </p:txBody>
      </p:sp>
      <p:sp>
        <p:nvSpPr>
          <p:cNvPr id="132100" name="Text Box 4"/>
          <p:cNvSpPr txBox="1">
            <a:spLocks noChangeArrowheads="1"/>
          </p:cNvSpPr>
          <p:nvPr/>
        </p:nvSpPr>
        <p:spPr bwMode="auto">
          <a:xfrm>
            <a:off x="5259513" y="1726909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/>
              <a:t>L</a:t>
            </a:r>
            <a:r>
              <a:rPr lang="en-US" altLang="zh-CN" sz="2400" baseline="-25000" dirty="0"/>
              <a:t>2</a:t>
            </a:r>
            <a:endParaRPr lang="en-US" altLang="zh-CN" sz="2400" baseline="-25000" dirty="0"/>
          </a:p>
        </p:txBody>
      </p:sp>
      <p:sp>
        <p:nvSpPr>
          <p:cNvPr id="132101" name="Text Box 5"/>
          <p:cNvSpPr txBox="1">
            <a:spLocks noChangeArrowheads="1"/>
          </p:cNvSpPr>
          <p:nvPr/>
        </p:nvSpPr>
        <p:spPr bwMode="auto">
          <a:xfrm>
            <a:off x="3477805" y="2565109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L</a:t>
            </a:r>
            <a:r>
              <a:rPr lang="en-US" altLang="zh-CN" sz="2400" baseline="-25000"/>
              <a:t>1</a:t>
            </a:r>
            <a:endParaRPr lang="en-US" altLang="zh-CN" sz="2400" baseline="-25000"/>
          </a:p>
        </p:txBody>
      </p:sp>
      <p:sp>
        <p:nvSpPr>
          <p:cNvPr id="132102" name="Text Box 6"/>
          <p:cNvSpPr txBox="1">
            <a:spLocks noChangeArrowheads="1"/>
          </p:cNvSpPr>
          <p:nvPr/>
        </p:nvSpPr>
        <p:spPr bwMode="auto">
          <a:xfrm>
            <a:off x="7164513" y="2565109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S</a:t>
            </a:r>
            <a:r>
              <a:rPr lang="en-US" altLang="zh-CN" sz="2400" baseline="-25000"/>
              <a:t>5</a:t>
            </a:r>
            <a:endParaRPr lang="en-US" altLang="zh-CN" sz="2400" baseline="-25000"/>
          </a:p>
        </p:txBody>
      </p:sp>
      <p:sp>
        <p:nvSpPr>
          <p:cNvPr id="132103" name="Text Box 7"/>
          <p:cNvSpPr txBox="1">
            <a:spLocks noChangeArrowheads="1"/>
          </p:cNvSpPr>
          <p:nvPr/>
        </p:nvSpPr>
        <p:spPr bwMode="auto">
          <a:xfrm>
            <a:off x="5335713" y="2565109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;</a:t>
            </a:r>
            <a:endParaRPr lang="en-US" altLang="zh-CN" sz="2400"/>
          </a:p>
        </p:txBody>
      </p:sp>
      <p:sp>
        <p:nvSpPr>
          <p:cNvPr id="132104" name="Text Box 8"/>
          <p:cNvSpPr txBox="1">
            <a:spLocks noChangeArrowheads="1"/>
          </p:cNvSpPr>
          <p:nvPr/>
        </p:nvSpPr>
        <p:spPr bwMode="auto">
          <a:xfrm>
            <a:off x="3477805" y="3327109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rgbClr val="CC00FF"/>
                </a:solidFill>
              </a:rPr>
              <a:t>S</a:t>
            </a:r>
            <a:r>
              <a:rPr lang="en-US" altLang="zh-CN" sz="2400" baseline="-25000" dirty="0">
                <a:solidFill>
                  <a:srgbClr val="CC00FF"/>
                </a:solidFill>
              </a:rPr>
              <a:t>4</a:t>
            </a:r>
            <a:endParaRPr lang="en-US" altLang="zh-CN" sz="2400" baseline="-25000" dirty="0">
              <a:solidFill>
                <a:srgbClr val="CC00FF"/>
              </a:solidFill>
            </a:endParaRPr>
          </a:p>
        </p:txBody>
      </p:sp>
      <p:sp>
        <p:nvSpPr>
          <p:cNvPr id="132105" name="Text Box 9"/>
          <p:cNvSpPr txBox="1">
            <a:spLocks noChangeArrowheads="1"/>
          </p:cNvSpPr>
          <p:nvPr/>
        </p:nvSpPr>
        <p:spPr bwMode="auto">
          <a:xfrm>
            <a:off x="1725205" y="4236588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if</a:t>
            </a:r>
            <a:endParaRPr lang="en-US" altLang="zh-CN" sz="2400"/>
          </a:p>
        </p:txBody>
      </p:sp>
      <p:sp>
        <p:nvSpPr>
          <p:cNvPr id="132106" name="Text Box 10"/>
          <p:cNvSpPr txBox="1">
            <a:spLocks noChangeArrowheads="1"/>
          </p:cNvSpPr>
          <p:nvPr/>
        </p:nvSpPr>
        <p:spPr bwMode="auto">
          <a:xfrm>
            <a:off x="2422608" y="4236589"/>
            <a:ext cx="685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rgbClr val="FF0000"/>
                </a:solidFill>
              </a:rPr>
              <a:t>B</a:t>
            </a:r>
            <a:r>
              <a:rPr lang="en-US" altLang="zh-CN" sz="2400" baseline="-25000" dirty="0">
                <a:solidFill>
                  <a:srgbClr val="FF0000"/>
                </a:solidFill>
              </a:rPr>
              <a:t>1</a:t>
            </a:r>
            <a:endParaRPr lang="en-US" altLang="zh-CN" sz="2400" baseline="-25000" dirty="0">
              <a:solidFill>
                <a:srgbClr val="FF0000"/>
              </a:solidFill>
            </a:endParaRPr>
          </a:p>
        </p:txBody>
      </p:sp>
      <p:sp>
        <p:nvSpPr>
          <p:cNvPr id="132107" name="Text Box 11"/>
          <p:cNvSpPr txBox="1">
            <a:spLocks noChangeArrowheads="1"/>
          </p:cNvSpPr>
          <p:nvPr/>
        </p:nvSpPr>
        <p:spPr bwMode="auto">
          <a:xfrm>
            <a:off x="3120011" y="4236588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then</a:t>
            </a:r>
            <a:endParaRPr lang="en-US" altLang="zh-CN" sz="2400"/>
          </a:p>
        </p:txBody>
      </p:sp>
      <p:sp>
        <p:nvSpPr>
          <p:cNvPr id="132108" name="Text Box 12"/>
          <p:cNvSpPr txBox="1">
            <a:spLocks noChangeArrowheads="1"/>
          </p:cNvSpPr>
          <p:nvPr/>
        </p:nvSpPr>
        <p:spPr bwMode="auto">
          <a:xfrm>
            <a:off x="4443403" y="4236588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rgbClr val="FF0000"/>
                </a:solidFill>
              </a:rPr>
              <a:t>S</a:t>
            </a:r>
            <a:r>
              <a:rPr lang="en-US" altLang="zh-CN" sz="2400" baseline="-25000" dirty="0">
                <a:solidFill>
                  <a:srgbClr val="FF0000"/>
                </a:solidFill>
              </a:rPr>
              <a:t>2</a:t>
            </a:r>
            <a:endParaRPr lang="en-US" altLang="zh-CN" sz="2400" baseline="-25000" dirty="0">
              <a:solidFill>
                <a:srgbClr val="FF0000"/>
              </a:solidFill>
            </a:endParaRPr>
          </a:p>
        </p:txBody>
      </p:sp>
      <p:sp>
        <p:nvSpPr>
          <p:cNvPr id="132109" name="Text Box 13"/>
          <p:cNvSpPr txBox="1">
            <a:spLocks noChangeArrowheads="1"/>
          </p:cNvSpPr>
          <p:nvPr/>
        </p:nvSpPr>
        <p:spPr bwMode="auto">
          <a:xfrm>
            <a:off x="5503787" y="4236588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/>
              <a:t>else</a:t>
            </a:r>
            <a:endParaRPr lang="en-US" altLang="zh-CN" sz="2400" dirty="0"/>
          </a:p>
        </p:txBody>
      </p:sp>
      <p:sp>
        <p:nvSpPr>
          <p:cNvPr id="132110" name="Text Box 14"/>
          <p:cNvSpPr txBox="1">
            <a:spLocks noChangeArrowheads="1"/>
          </p:cNvSpPr>
          <p:nvPr/>
        </p:nvSpPr>
        <p:spPr bwMode="auto">
          <a:xfrm>
            <a:off x="6827176" y="4236588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/>
              <a:t>S</a:t>
            </a:r>
            <a:r>
              <a:rPr lang="en-US" altLang="zh-CN" sz="2400" baseline="-25000" dirty="0"/>
              <a:t>3</a:t>
            </a:r>
            <a:endParaRPr lang="en-US" altLang="zh-CN" sz="2400" baseline="-25000" dirty="0"/>
          </a:p>
        </p:txBody>
      </p:sp>
      <p:sp>
        <p:nvSpPr>
          <p:cNvPr id="132111" name="Text Box 15"/>
          <p:cNvSpPr txBox="1">
            <a:spLocks noChangeArrowheads="1"/>
          </p:cNvSpPr>
          <p:nvPr/>
        </p:nvSpPr>
        <p:spPr bwMode="auto">
          <a:xfrm>
            <a:off x="2843079" y="52554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/>
              <a:t>while</a:t>
            </a:r>
            <a:endParaRPr lang="en-US" altLang="zh-CN" sz="2400" dirty="0"/>
          </a:p>
        </p:txBody>
      </p:sp>
      <p:sp>
        <p:nvSpPr>
          <p:cNvPr id="132112" name="Text Box 16"/>
          <p:cNvSpPr txBox="1">
            <a:spLocks noChangeArrowheads="1"/>
          </p:cNvSpPr>
          <p:nvPr/>
        </p:nvSpPr>
        <p:spPr bwMode="auto">
          <a:xfrm>
            <a:off x="4179557" y="5255401"/>
            <a:ext cx="685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rgbClr val="FF0000"/>
                </a:solidFill>
              </a:rPr>
              <a:t>B</a:t>
            </a:r>
            <a:r>
              <a:rPr lang="en-US" altLang="zh-CN" sz="2400" baseline="-25000" dirty="0">
                <a:solidFill>
                  <a:srgbClr val="FF0000"/>
                </a:solidFill>
              </a:rPr>
              <a:t>2</a:t>
            </a:r>
            <a:endParaRPr lang="en-US" altLang="zh-CN" sz="2400" baseline="-25000" dirty="0">
              <a:solidFill>
                <a:srgbClr val="FF0000"/>
              </a:solidFill>
            </a:endParaRPr>
          </a:p>
        </p:txBody>
      </p:sp>
      <p:sp>
        <p:nvSpPr>
          <p:cNvPr id="132113" name="Text Box 17"/>
          <p:cNvSpPr txBox="1">
            <a:spLocks noChangeArrowheads="1"/>
          </p:cNvSpPr>
          <p:nvPr/>
        </p:nvSpPr>
        <p:spPr bwMode="auto">
          <a:xfrm>
            <a:off x="4807303" y="52554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do</a:t>
            </a:r>
            <a:endParaRPr lang="en-US" altLang="zh-CN" sz="2400"/>
          </a:p>
        </p:txBody>
      </p:sp>
      <p:sp>
        <p:nvSpPr>
          <p:cNvPr id="132114" name="Text Box 18"/>
          <p:cNvSpPr txBox="1">
            <a:spLocks noChangeArrowheads="1"/>
          </p:cNvSpPr>
          <p:nvPr/>
        </p:nvSpPr>
        <p:spPr bwMode="auto">
          <a:xfrm>
            <a:off x="5933324" y="5255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/>
              <a:t>S</a:t>
            </a:r>
            <a:r>
              <a:rPr lang="en-US" altLang="zh-CN" sz="2400" baseline="-25000" dirty="0"/>
              <a:t>1</a:t>
            </a:r>
            <a:endParaRPr lang="en-US" altLang="zh-CN" sz="2400" baseline="-25000" dirty="0"/>
          </a:p>
        </p:txBody>
      </p:sp>
      <p:sp>
        <p:nvSpPr>
          <p:cNvPr id="132117" name="Text Box 21"/>
          <p:cNvSpPr txBox="1">
            <a:spLocks noChangeArrowheads="1"/>
          </p:cNvSpPr>
          <p:nvPr/>
        </p:nvSpPr>
        <p:spPr bwMode="auto">
          <a:xfrm>
            <a:off x="5933324" y="5917909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/>
              <a:t>A</a:t>
            </a:r>
            <a:r>
              <a:rPr lang="en-US" altLang="zh-CN" sz="2400" baseline="-25000" dirty="0"/>
              <a:t>1</a:t>
            </a:r>
            <a:endParaRPr lang="en-US" altLang="zh-CN" sz="2400" baseline="-25000" dirty="0"/>
          </a:p>
        </p:txBody>
      </p:sp>
      <p:sp>
        <p:nvSpPr>
          <p:cNvPr id="132118" name="Text Box 22"/>
          <p:cNvSpPr txBox="1">
            <a:spLocks noChangeArrowheads="1"/>
          </p:cNvSpPr>
          <p:nvPr/>
        </p:nvSpPr>
        <p:spPr bwMode="auto">
          <a:xfrm>
            <a:off x="6827176" y="5232109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/>
              <a:t>A</a:t>
            </a:r>
            <a:r>
              <a:rPr lang="en-US" altLang="zh-CN" sz="2400" baseline="-25000" dirty="0"/>
              <a:t>2</a:t>
            </a:r>
            <a:endParaRPr lang="en-US" altLang="zh-CN" sz="2400" baseline="-25000" dirty="0"/>
          </a:p>
        </p:txBody>
      </p:sp>
      <p:sp>
        <p:nvSpPr>
          <p:cNvPr id="132119" name="Text Box 23"/>
          <p:cNvSpPr txBox="1">
            <a:spLocks noChangeArrowheads="1"/>
          </p:cNvSpPr>
          <p:nvPr/>
        </p:nvSpPr>
        <p:spPr bwMode="auto">
          <a:xfrm>
            <a:off x="7164513" y="3250909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A</a:t>
            </a:r>
            <a:r>
              <a:rPr lang="en-US" altLang="zh-CN" sz="2400" baseline="-25000"/>
              <a:t>3</a:t>
            </a:r>
            <a:endParaRPr lang="en-US" altLang="zh-CN" sz="2400" baseline="-25000"/>
          </a:p>
        </p:txBody>
      </p:sp>
      <p:sp>
        <p:nvSpPr>
          <p:cNvPr id="132120" name="Line 24"/>
          <p:cNvSpPr>
            <a:spLocks noChangeShapeType="1"/>
          </p:cNvSpPr>
          <p:nvPr/>
        </p:nvSpPr>
        <p:spPr bwMode="auto">
          <a:xfrm>
            <a:off x="3630205" y="2946109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21" name="Line 25"/>
          <p:cNvSpPr>
            <a:spLocks noChangeShapeType="1"/>
          </p:cNvSpPr>
          <p:nvPr/>
        </p:nvSpPr>
        <p:spPr bwMode="auto">
          <a:xfrm flipH="1">
            <a:off x="3630205" y="2179189"/>
            <a:ext cx="1792860" cy="46212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22" name="Line 26"/>
          <p:cNvSpPr>
            <a:spLocks noChangeShapeType="1"/>
          </p:cNvSpPr>
          <p:nvPr/>
        </p:nvSpPr>
        <p:spPr bwMode="auto">
          <a:xfrm>
            <a:off x="5411913" y="2184109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23" name="Line 27"/>
          <p:cNvSpPr>
            <a:spLocks noChangeShapeType="1"/>
          </p:cNvSpPr>
          <p:nvPr/>
        </p:nvSpPr>
        <p:spPr bwMode="auto">
          <a:xfrm>
            <a:off x="5411913" y="2184109"/>
            <a:ext cx="1905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24" name="Line 28"/>
          <p:cNvSpPr>
            <a:spLocks noChangeShapeType="1"/>
          </p:cNvSpPr>
          <p:nvPr/>
        </p:nvSpPr>
        <p:spPr bwMode="auto">
          <a:xfrm flipH="1">
            <a:off x="1953805" y="3708109"/>
            <a:ext cx="1676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25" name="Line 29"/>
          <p:cNvSpPr>
            <a:spLocks noChangeShapeType="1"/>
          </p:cNvSpPr>
          <p:nvPr/>
        </p:nvSpPr>
        <p:spPr bwMode="auto">
          <a:xfrm flipH="1">
            <a:off x="2639605" y="3708109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26" name="Line 30"/>
          <p:cNvSpPr>
            <a:spLocks noChangeShapeType="1"/>
          </p:cNvSpPr>
          <p:nvPr/>
        </p:nvSpPr>
        <p:spPr bwMode="auto">
          <a:xfrm>
            <a:off x="3630205" y="3708109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27" name="Line 31"/>
          <p:cNvSpPr>
            <a:spLocks noChangeShapeType="1"/>
          </p:cNvSpPr>
          <p:nvPr/>
        </p:nvSpPr>
        <p:spPr bwMode="auto">
          <a:xfrm>
            <a:off x="3630205" y="3708109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28" name="Line 32"/>
          <p:cNvSpPr>
            <a:spLocks noChangeShapeType="1"/>
          </p:cNvSpPr>
          <p:nvPr/>
        </p:nvSpPr>
        <p:spPr bwMode="auto">
          <a:xfrm>
            <a:off x="3630205" y="3708110"/>
            <a:ext cx="2057400" cy="59975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29" name="Line 33"/>
          <p:cNvSpPr>
            <a:spLocks noChangeShapeType="1"/>
          </p:cNvSpPr>
          <p:nvPr/>
        </p:nvSpPr>
        <p:spPr bwMode="auto">
          <a:xfrm>
            <a:off x="3630205" y="3708110"/>
            <a:ext cx="3252622" cy="57276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30" name="Line 34"/>
          <p:cNvSpPr>
            <a:spLocks noChangeShapeType="1"/>
          </p:cNvSpPr>
          <p:nvPr/>
        </p:nvSpPr>
        <p:spPr bwMode="auto">
          <a:xfrm flipH="1">
            <a:off x="3542873" y="4622509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31" name="Line 35"/>
          <p:cNvSpPr>
            <a:spLocks noChangeShapeType="1"/>
          </p:cNvSpPr>
          <p:nvPr/>
        </p:nvSpPr>
        <p:spPr bwMode="auto">
          <a:xfrm flipH="1">
            <a:off x="4376352" y="4622509"/>
            <a:ext cx="309521" cy="72516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32" name="Line 36"/>
          <p:cNvSpPr>
            <a:spLocks noChangeShapeType="1"/>
          </p:cNvSpPr>
          <p:nvPr/>
        </p:nvSpPr>
        <p:spPr bwMode="auto">
          <a:xfrm>
            <a:off x="4685873" y="4622509"/>
            <a:ext cx="304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33" name="Line 37"/>
          <p:cNvSpPr>
            <a:spLocks noChangeShapeType="1"/>
          </p:cNvSpPr>
          <p:nvPr/>
        </p:nvSpPr>
        <p:spPr bwMode="auto">
          <a:xfrm>
            <a:off x="4685873" y="4622509"/>
            <a:ext cx="1427986" cy="7041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35" name="Line 39"/>
          <p:cNvSpPr>
            <a:spLocks noChangeShapeType="1"/>
          </p:cNvSpPr>
          <p:nvPr/>
        </p:nvSpPr>
        <p:spPr bwMode="auto">
          <a:xfrm>
            <a:off x="6135216" y="5613109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36" name="Line 40"/>
          <p:cNvSpPr>
            <a:spLocks noChangeShapeType="1"/>
          </p:cNvSpPr>
          <p:nvPr/>
        </p:nvSpPr>
        <p:spPr bwMode="auto">
          <a:xfrm>
            <a:off x="7055776" y="4622509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37" name="Line 41"/>
          <p:cNvSpPr>
            <a:spLocks noChangeShapeType="1"/>
          </p:cNvSpPr>
          <p:nvPr/>
        </p:nvSpPr>
        <p:spPr bwMode="auto">
          <a:xfrm>
            <a:off x="7393113" y="2946109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文本框 5"/>
          <p:cNvSpPr txBox="1"/>
          <p:nvPr/>
        </p:nvSpPr>
        <p:spPr>
          <a:xfrm>
            <a:off x="3969814" y="4280522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M</a:t>
            </a:r>
            <a:r>
              <a:rPr lang="en-US" altLang="zh-CN" b="1" baseline="-25000" dirty="0"/>
              <a:t>1</a:t>
            </a:r>
            <a:endParaRPr lang="en-US" b="1" baseline="-25000" dirty="0"/>
          </a:p>
        </p:txBody>
      </p:sp>
      <p:sp>
        <p:nvSpPr>
          <p:cNvPr id="43" name="文本框 42"/>
          <p:cNvSpPr txBox="1"/>
          <p:nvPr/>
        </p:nvSpPr>
        <p:spPr>
          <a:xfrm>
            <a:off x="3775625" y="5299334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M</a:t>
            </a:r>
            <a:r>
              <a:rPr lang="en-US" altLang="zh-CN" b="1" baseline="-25000" dirty="0"/>
              <a:t>2</a:t>
            </a:r>
            <a:endParaRPr lang="en-US" b="1" baseline="-25000" dirty="0"/>
          </a:p>
        </p:txBody>
      </p:sp>
      <p:sp>
        <p:nvSpPr>
          <p:cNvPr id="44" name="文本框 43"/>
          <p:cNvSpPr txBox="1"/>
          <p:nvPr/>
        </p:nvSpPr>
        <p:spPr>
          <a:xfrm>
            <a:off x="5423065" y="5299334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M</a:t>
            </a:r>
            <a:r>
              <a:rPr lang="en-US" altLang="zh-CN" b="1" baseline="-25000" dirty="0"/>
              <a:t>3</a:t>
            </a:r>
            <a:endParaRPr lang="en-US" b="1" baseline="-25000" dirty="0"/>
          </a:p>
        </p:txBody>
      </p:sp>
      <p:sp>
        <p:nvSpPr>
          <p:cNvPr id="45" name="文本框 44"/>
          <p:cNvSpPr txBox="1"/>
          <p:nvPr/>
        </p:nvSpPr>
        <p:spPr>
          <a:xfrm>
            <a:off x="5140806" y="4280522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N</a:t>
            </a:r>
            <a:endParaRPr lang="en-US" b="1" baseline="-25000" dirty="0">
              <a:solidFill>
                <a:srgbClr val="FF0000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6353590" y="4280522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M</a:t>
            </a:r>
            <a:r>
              <a:rPr lang="en-US" altLang="zh-CN" b="1" baseline="-25000" dirty="0"/>
              <a:t>4</a:t>
            </a:r>
            <a:endParaRPr lang="en-US" b="1" baseline="-25000" dirty="0"/>
          </a:p>
        </p:txBody>
      </p:sp>
      <p:sp>
        <p:nvSpPr>
          <p:cNvPr id="7" name="文本框 6"/>
          <p:cNvSpPr txBox="1"/>
          <p:nvPr/>
        </p:nvSpPr>
        <p:spPr>
          <a:xfrm>
            <a:off x="7052373" y="1041564"/>
            <a:ext cx="3509294" cy="1323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buFont typeface="Wingdings 2" panose="05020102010507070707" pitchFamily="18" charset="2"/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if ( a&lt;b or c&lt;d and e&lt;f )  then</a:t>
            </a:r>
            <a:endParaRPr lang="en-US" altLang="zh-CN" sz="2000" dirty="0">
              <a:solidFill>
                <a:schemeClr val="tx1"/>
              </a:solidFill>
            </a:endParaRPr>
          </a:p>
          <a:p>
            <a:pPr>
              <a:buFont typeface="Wingdings 2" panose="05020102010507070707" pitchFamily="18" charset="2"/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    while ( a&gt;c ) do c := c +1</a:t>
            </a:r>
            <a:endParaRPr lang="en-US" altLang="zh-CN" sz="2000" dirty="0">
              <a:solidFill>
                <a:schemeClr val="tx1"/>
              </a:solidFill>
            </a:endParaRPr>
          </a:p>
          <a:p>
            <a:pPr>
              <a:buFont typeface="Wingdings 2" panose="05020102010507070707" pitchFamily="18" charset="2"/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else d := d + 1;</a:t>
            </a:r>
            <a:endParaRPr lang="en-US" altLang="zh-CN" sz="2000" dirty="0">
              <a:solidFill>
                <a:schemeClr val="tx1"/>
              </a:solidFill>
            </a:endParaRPr>
          </a:p>
          <a:p>
            <a:pPr>
              <a:buFont typeface="Wingdings 2" panose="05020102010507070707" pitchFamily="18" charset="2"/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e := e + d;   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8306730" y="5263532"/>
            <a:ext cx="20313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</a:rPr>
              <a:t>蓝色</a:t>
            </a:r>
            <a:r>
              <a:rPr lang="zh-CN" altLang="en-US" dirty="0"/>
              <a:t>表示即将翻译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红色</a:t>
            </a:r>
            <a:r>
              <a:rPr lang="zh-CN" altLang="en-US" dirty="0"/>
              <a:t>表示需要回填</a:t>
            </a:r>
            <a:endParaRPr lang="en-US" altLang="zh-CN" dirty="0"/>
          </a:p>
          <a:p>
            <a:r>
              <a:rPr lang="zh-CN" altLang="en-US" dirty="0">
                <a:solidFill>
                  <a:srgbClr val="CC00FF"/>
                </a:solidFill>
              </a:rPr>
              <a:t>紫色</a:t>
            </a:r>
            <a:r>
              <a:rPr lang="zh-CN" altLang="en-US" dirty="0"/>
              <a:t>表示即将归约</a:t>
            </a:r>
            <a:endParaRPr lang="en-US" dirty="0"/>
          </a:p>
        </p:txBody>
      </p:sp>
      <p:sp>
        <p:nvSpPr>
          <p:cNvPr id="49" name="Text Box 7"/>
          <p:cNvSpPr txBox="1">
            <a:spLocks noChangeArrowheads="1"/>
          </p:cNvSpPr>
          <p:nvPr/>
        </p:nvSpPr>
        <p:spPr bwMode="auto">
          <a:xfrm>
            <a:off x="5964363" y="2615105"/>
            <a:ext cx="6858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/>
              <a:t>M</a:t>
            </a:r>
            <a:r>
              <a:rPr lang="en-US" altLang="zh-CN" sz="2000" b="1" baseline="-25000" dirty="0"/>
              <a:t>5</a:t>
            </a:r>
            <a:endParaRPr lang="en-US" sz="2000" b="1" baseline="-25000" dirty="0"/>
          </a:p>
        </p:txBody>
      </p:sp>
      <p:sp>
        <p:nvSpPr>
          <p:cNvPr id="50" name="Line 26"/>
          <p:cNvSpPr>
            <a:spLocks noChangeShapeType="1"/>
          </p:cNvSpPr>
          <p:nvPr/>
        </p:nvSpPr>
        <p:spPr bwMode="auto">
          <a:xfrm>
            <a:off x="5423065" y="2184110"/>
            <a:ext cx="628650" cy="50113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" name="文本框 59"/>
          <p:cNvSpPr txBox="1"/>
          <p:nvPr/>
        </p:nvSpPr>
        <p:spPr>
          <a:xfrm>
            <a:off x="6731696" y="3944648"/>
            <a:ext cx="10166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S</a:t>
            </a:r>
            <a:r>
              <a:rPr lang="en-US" sz="1600" baseline="-25000" dirty="0">
                <a:solidFill>
                  <a:srgbClr val="C00000"/>
                </a:solidFill>
              </a:rPr>
              <a:t>3</a:t>
            </a:r>
            <a:r>
              <a:rPr lang="en-US" sz="1600" dirty="0">
                <a:solidFill>
                  <a:srgbClr val="C00000"/>
                </a:solidFill>
              </a:rPr>
              <a:t>.nlist={}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3068639" y="4593121"/>
            <a:ext cx="13388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M</a:t>
            </a:r>
            <a:r>
              <a:rPr lang="en-US" sz="1600" baseline="-25000" dirty="0">
                <a:solidFill>
                  <a:srgbClr val="C00000"/>
                </a:solidFill>
              </a:rPr>
              <a:t>1</a:t>
            </a:r>
            <a:r>
              <a:rPr lang="en-US" sz="1600" dirty="0">
                <a:solidFill>
                  <a:srgbClr val="C00000"/>
                </a:solidFill>
              </a:rPr>
              <a:t>.instr=106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1699013" y="3679442"/>
            <a:ext cx="17251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B</a:t>
            </a:r>
            <a:r>
              <a:rPr lang="en-US" sz="1600" baseline="-25000" dirty="0">
                <a:solidFill>
                  <a:srgbClr val="C00000"/>
                </a:solidFill>
              </a:rPr>
              <a:t>1</a:t>
            </a:r>
            <a:r>
              <a:rPr lang="en-US" sz="1600" dirty="0">
                <a:solidFill>
                  <a:srgbClr val="C00000"/>
                </a:solidFill>
              </a:rPr>
              <a:t>.tlist={100, 104}</a:t>
            </a:r>
            <a:endParaRPr lang="en-US" sz="1600" dirty="0">
              <a:solidFill>
                <a:srgbClr val="C00000"/>
              </a:solidFill>
            </a:endParaRPr>
          </a:p>
          <a:p>
            <a:r>
              <a:rPr lang="en-US" sz="1600" dirty="0">
                <a:solidFill>
                  <a:srgbClr val="C00000"/>
                </a:solidFill>
              </a:rPr>
              <a:t>B</a:t>
            </a:r>
            <a:r>
              <a:rPr lang="en-US" sz="1600" baseline="-25000" dirty="0">
                <a:solidFill>
                  <a:srgbClr val="C00000"/>
                </a:solidFill>
              </a:rPr>
              <a:t>1</a:t>
            </a:r>
            <a:r>
              <a:rPr lang="en-US" sz="1600" dirty="0">
                <a:solidFill>
                  <a:srgbClr val="C00000"/>
                </a:solidFill>
              </a:rPr>
              <a:t>.flist={103, 105}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2670158" y="5632034"/>
            <a:ext cx="13388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M</a:t>
            </a:r>
            <a:r>
              <a:rPr lang="en-US" sz="1600" baseline="-25000" dirty="0">
                <a:solidFill>
                  <a:srgbClr val="C00000"/>
                </a:solidFill>
              </a:rPr>
              <a:t>2</a:t>
            </a:r>
            <a:r>
              <a:rPr lang="en-US" sz="1600" dirty="0">
                <a:solidFill>
                  <a:srgbClr val="C00000"/>
                </a:solidFill>
              </a:rPr>
              <a:t>.instr=106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3969814" y="4834482"/>
            <a:ext cx="12971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B</a:t>
            </a:r>
            <a:r>
              <a:rPr lang="en-US" sz="1600" baseline="-25000" dirty="0">
                <a:solidFill>
                  <a:srgbClr val="C00000"/>
                </a:solidFill>
              </a:rPr>
              <a:t>2</a:t>
            </a:r>
            <a:r>
              <a:rPr lang="en-US" sz="1600" dirty="0">
                <a:solidFill>
                  <a:srgbClr val="C00000"/>
                </a:solidFill>
              </a:rPr>
              <a:t>.tlist={}</a:t>
            </a:r>
            <a:endParaRPr lang="en-US" sz="1600" dirty="0">
              <a:solidFill>
                <a:srgbClr val="C00000"/>
              </a:solidFill>
            </a:endParaRPr>
          </a:p>
          <a:p>
            <a:r>
              <a:rPr lang="en-US" sz="1600" dirty="0">
                <a:solidFill>
                  <a:srgbClr val="C00000"/>
                </a:solidFill>
              </a:rPr>
              <a:t>B</a:t>
            </a:r>
            <a:r>
              <a:rPr lang="en-US" sz="1600" baseline="-25000" dirty="0">
                <a:solidFill>
                  <a:srgbClr val="C00000"/>
                </a:solidFill>
              </a:rPr>
              <a:t>2</a:t>
            </a:r>
            <a:r>
              <a:rPr lang="en-US" sz="1600" dirty="0">
                <a:solidFill>
                  <a:srgbClr val="C00000"/>
                </a:solidFill>
              </a:rPr>
              <a:t>.flist={107}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4726465" y="5621016"/>
            <a:ext cx="13388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M</a:t>
            </a:r>
            <a:r>
              <a:rPr lang="en-US" sz="1600" baseline="-25000" dirty="0">
                <a:solidFill>
                  <a:srgbClr val="C00000"/>
                </a:solidFill>
              </a:rPr>
              <a:t>3</a:t>
            </a:r>
            <a:r>
              <a:rPr lang="en-US" sz="1600" dirty="0">
                <a:solidFill>
                  <a:srgbClr val="C00000"/>
                </a:solidFill>
              </a:rPr>
              <a:t>.instr=108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5818073" y="5010092"/>
            <a:ext cx="10166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S</a:t>
            </a:r>
            <a:r>
              <a:rPr lang="en-US" sz="1600" baseline="-25000" dirty="0">
                <a:solidFill>
                  <a:srgbClr val="C00000"/>
                </a:solidFill>
              </a:rPr>
              <a:t>1</a:t>
            </a:r>
            <a:r>
              <a:rPr lang="en-US" sz="1600" dirty="0">
                <a:solidFill>
                  <a:srgbClr val="C00000"/>
                </a:solidFill>
              </a:rPr>
              <a:t>.nlist={}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4382987" y="3967198"/>
            <a:ext cx="13388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S</a:t>
            </a:r>
            <a:r>
              <a:rPr lang="en-US" sz="1600" baseline="-25000" dirty="0">
                <a:solidFill>
                  <a:srgbClr val="C00000"/>
                </a:solidFill>
              </a:rPr>
              <a:t>2</a:t>
            </a:r>
            <a:r>
              <a:rPr lang="en-US" sz="1600" dirty="0">
                <a:solidFill>
                  <a:srgbClr val="C00000"/>
                </a:solidFill>
              </a:rPr>
              <a:t>.nlist={107}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4971589" y="4524750"/>
            <a:ext cx="13379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C00000"/>
                </a:solidFill>
              </a:rPr>
              <a:t>N.nlist</a:t>
            </a:r>
            <a:r>
              <a:rPr lang="en-US" sz="1600" dirty="0">
                <a:solidFill>
                  <a:srgbClr val="C00000"/>
                </a:solidFill>
              </a:rPr>
              <a:t>={110}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6112852" y="4614073"/>
            <a:ext cx="13083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M</a:t>
            </a:r>
            <a:r>
              <a:rPr lang="en-US" sz="1600" baseline="-25000" dirty="0">
                <a:solidFill>
                  <a:srgbClr val="C00000"/>
                </a:solidFill>
              </a:rPr>
              <a:t>4</a:t>
            </a:r>
            <a:r>
              <a:rPr lang="en-US" sz="1600" dirty="0">
                <a:solidFill>
                  <a:srgbClr val="C00000"/>
                </a:solidFill>
              </a:rPr>
              <a:t>.instr=111</a:t>
            </a:r>
            <a:endParaRPr lang="en-US" sz="16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7" name="Rectangle 3"/>
          <p:cNvSpPr>
            <a:spLocks noGrp="1" noRot="1" noChangeArrowheads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zh-CN" altLang="en-US" dirty="0"/>
              <a:t>十一、按</a:t>
            </a:r>
            <a:r>
              <a:rPr lang="en-US" altLang="zh-CN" dirty="0"/>
              <a:t>if-then-else</a:t>
            </a:r>
            <a:r>
              <a:rPr lang="zh-CN" altLang="en-US" dirty="0"/>
              <a:t>归约到</a:t>
            </a:r>
            <a:r>
              <a:rPr lang="en-US" altLang="zh-CN" dirty="0">
                <a:solidFill>
                  <a:srgbClr val="CC00FF"/>
                </a:solidFill>
              </a:rPr>
              <a:t>S</a:t>
            </a:r>
            <a:r>
              <a:rPr lang="en-US" altLang="zh-CN" baseline="-25000" dirty="0">
                <a:solidFill>
                  <a:srgbClr val="CC00FF"/>
                </a:solidFill>
              </a:rPr>
              <a:t>4</a:t>
            </a:r>
            <a:r>
              <a:rPr lang="zh-CN" altLang="en-US" dirty="0"/>
              <a:t>，进行如下操作</a:t>
            </a:r>
            <a:endParaRPr lang="en-US" altLang="zh-CN" baseline="-25000" dirty="0"/>
          </a:p>
          <a:p>
            <a:r>
              <a:rPr lang="zh-CN" altLang="en-US" dirty="0"/>
              <a:t>用</a:t>
            </a:r>
            <a:r>
              <a:rPr lang="en-US" altLang="zh-CN" dirty="0"/>
              <a:t>M</a:t>
            </a:r>
            <a:r>
              <a:rPr lang="en-US" altLang="zh-CN" baseline="-25000" dirty="0"/>
              <a:t>1</a:t>
            </a:r>
            <a:r>
              <a:rPr lang="en-US" altLang="zh-CN" dirty="0"/>
              <a:t>.instr</a:t>
            </a:r>
            <a:r>
              <a:rPr lang="zh-CN" altLang="en-US" dirty="0"/>
              <a:t>即</a:t>
            </a:r>
            <a:r>
              <a:rPr lang="en-US" altLang="zh-CN" dirty="0"/>
              <a:t>106</a:t>
            </a:r>
            <a:r>
              <a:rPr lang="zh-CN" altLang="en-US" dirty="0"/>
              <a:t>回填布尔表达式</a:t>
            </a:r>
            <a:r>
              <a:rPr lang="en-US" altLang="zh-CN" dirty="0"/>
              <a:t>B</a:t>
            </a:r>
            <a:r>
              <a:rPr lang="en-US" altLang="zh-CN" baseline="-25000" dirty="0"/>
              <a:t>1</a:t>
            </a:r>
            <a:r>
              <a:rPr lang="zh-CN" altLang="en-US" dirty="0"/>
              <a:t>的</a:t>
            </a:r>
            <a:r>
              <a:rPr lang="en-US" altLang="zh-CN" dirty="0" err="1"/>
              <a:t>truelist</a:t>
            </a:r>
            <a:r>
              <a:rPr lang="en-US" altLang="zh-CN" dirty="0"/>
              <a:t>{100,104}</a:t>
            </a:r>
            <a:r>
              <a:rPr lang="zh-CN" altLang="en-US" dirty="0"/>
              <a:t> </a:t>
            </a:r>
            <a:r>
              <a:rPr lang="zh-CN" altLang="en-US" dirty="0">
                <a:solidFill>
                  <a:schemeClr val="bg1"/>
                </a:solidFill>
              </a:rPr>
              <a:t>布尔表达式</a:t>
            </a:r>
            <a:r>
              <a:rPr lang="en-US" altLang="zh-CN" dirty="0">
                <a:solidFill>
                  <a:schemeClr val="bg1"/>
                </a:solidFill>
              </a:rPr>
              <a:t>B</a:t>
            </a:r>
            <a:r>
              <a:rPr lang="en-US" altLang="zh-CN" baseline="-25000" dirty="0">
                <a:solidFill>
                  <a:schemeClr val="bg1"/>
                </a:solidFill>
              </a:rPr>
              <a:t>1</a:t>
            </a:r>
            <a:r>
              <a:rPr lang="zh-CN" altLang="en-US" dirty="0">
                <a:solidFill>
                  <a:schemeClr val="bg1"/>
                </a:solidFill>
              </a:rPr>
              <a:t>的</a:t>
            </a:r>
            <a:r>
              <a:rPr lang="en-US" altLang="zh-CN" dirty="0" err="1">
                <a:solidFill>
                  <a:schemeClr val="bg1"/>
                </a:solidFill>
              </a:rPr>
              <a:t>falselist</a:t>
            </a:r>
            <a:r>
              <a:rPr lang="en-US" altLang="zh-CN" dirty="0">
                <a:solidFill>
                  <a:schemeClr val="bg1"/>
                </a:solidFill>
              </a:rPr>
              <a:t>{103,105}</a:t>
            </a:r>
            <a:r>
              <a:rPr lang="zh-CN" altLang="en-US" dirty="0">
                <a:solidFill>
                  <a:schemeClr val="bg1"/>
                </a:solidFill>
              </a:rPr>
              <a:t>用</a:t>
            </a:r>
            <a:r>
              <a:rPr lang="en-US" altLang="zh-CN" dirty="0">
                <a:solidFill>
                  <a:schemeClr val="bg1"/>
                </a:solidFill>
              </a:rPr>
              <a:t>111</a:t>
            </a:r>
            <a:r>
              <a:rPr lang="zh-CN" altLang="en-US" dirty="0">
                <a:solidFill>
                  <a:schemeClr val="bg1"/>
                </a:solidFill>
              </a:rPr>
              <a:t>回填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整个</a:t>
            </a:r>
            <a:r>
              <a:rPr lang="en-US" altLang="zh-CN" dirty="0">
                <a:solidFill>
                  <a:schemeClr val="bg1"/>
                </a:solidFill>
              </a:rPr>
              <a:t>if-then-else</a:t>
            </a:r>
            <a:r>
              <a:rPr lang="zh-CN" altLang="en-US" dirty="0">
                <a:solidFill>
                  <a:schemeClr val="bg1"/>
                </a:solidFill>
              </a:rPr>
              <a:t>语句的</a:t>
            </a:r>
            <a:r>
              <a:rPr lang="en-US" altLang="zh-CN" dirty="0" err="1">
                <a:solidFill>
                  <a:schemeClr val="bg1"/>
                </a:solidFill>
              </a:rPr>
              <a:t>nextlist</a:t>
            </a:r>
            <a:r>
              <a:rPr lang="zh-CN" altLang="en-US" dirty="0">
                <a:solidFill>
                  <a:schemeClr val="bg1"/>
                </a:solidFill>
              </a:rPr>
              <a:t>，即</a:t>
            </a:r>
            <a:r>
              <a:rPr lang="en-US" altLang="zh-CN" dirty="0">
                <a:solidFill>
                  <a:schemeClr val="bg1"/>
                </a:solidFill>
              </a:rPr>
              <a:t>S</a:t>
            </a:r>
            <a:r>
              <a:rPr lang="en-US" altLang="zh-CN" baseline="-25000" dirty="0">
                <a:solidFill>
                  <a:schemeClr val="bg1"/>
                </a:solidFill>
              </a:rPr>
              <a:t>4</a:t>
            </a:r>
            <a:r>
              <a:rPr lang="en-US" altLang="zh-CN" dirty="0">
                <a:solidFill>
                  <a:schemeClr val="bg1"/>
                </a:solidFill>
              </a:rPr>
              <a:t>.nextlist</a:t>
            </a:r>
            <a:r>
              <a:rPr lang="zh-CN" altLang="en-US" dirty="0">
                <a:solidFill>
                  <a:schemeClr val="bg1"/>
                </a:solidFill>
              </a:rPr>
              <a:t>合并为</a:t>
            </a:r>
            <a:r>
              <a:rPr lang="en-US" altLang="zh-CN" dirty="0">
                <a:solidFill>
                  <a:schemeClr val="bg1"/>
                </a:solidFill>
              </a:rPr>
              <a:t>{ 107, 110 }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/>
          </a:p>
        </p:txBody>
      </p:sp>
      <p:sp>
        <p:nvSpPr>
          <p:cNvPr id="13414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控制流语句的翻译</a:t>
            </a:r>
            <a:r>
              <a:rPr lang="en-US" altLang="zh-CN" dirty="0"/>
              <a:t>-</a:t>
            </a:r>
            <a:r>
              <a:rPr lang="zh-CN" altLang="en-US" dirty="0"/>
              <a:t>例</a:t>
            </a:r>
            <a:endParaRPr lang="zh-CN" alt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3" name="Rectangle 3"/>
          <p:cNvSpPr>
            <a:spLocks noGrp="1" noRot="1" noChangeArrowheads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 2" panose="05020102010507070707" pitchFamily="18" charset="2"/>
              <a:buNone/>
            </a:pPr>
            <a:endParaRPr lang="en-US" altLang="zh-CN" dirty="0"/>
          </a:p>
          <a:p>
            <a:pPr>
              <a:buFont typeface="Wingdings 2" panose="05020102010507070707" pitchFamily="18" charset="2"/>
              <a:buNone/>
            </a:pPr>
            <a:r>
              <a:rPr lang="en-US" altLang="zh-CN" dirty="0"/>
              <a:t>(100) if a&lt;b </a:t>
            </a:r>
            <a:r>
              <a:rPr lang="en-US" altLang="zh-CN" dirty="0" err="1"/>
              <a:t>goto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106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buFont typeface="Wingdings 2" panose="05020102010507070707" pitchFamily="18" charset="2"/>
              <a:buNone/>
            </a:pPr>
            <a:r>
              <a:rPr lang="en-US" altLang="zh-CN" dirty="0"/>
              <a:t>(101) </a:t>
            </a:r>
            <a:r>
              <a:rPr lang="en-US" altLang="zh-CN" dirty="0" err="1"/>
              <a:t>goto</a:t>
            </a:r>
            <a:r>
              <a:rPr lang="en-US" altLang="zh-CN" dirty="0"/>
              <a:t> 102		</a:t>
            </a:r>
            <a:endParaRPr lang="en-US" altLang="zh-CN" dirty="0"/>
          </a:p>
          <a:p>
            <a:pPr>
              <a:buFont typeface="Wingdings 2" panose="05020102010507070707" pitchFamily="18" charset="2"/>
              <a:buNone/>
            </a:pPr>
            <a:r>
              <a:rPr lang="en-US" altLang="zh-CN" dirty="0"/>
              <a:t>(102) if c&lt;d </a:t>
            </a:r>
            <a:r>
              <a:rPr lang="en-US" altLang="zh-CN" dirty="0" err="1"/>
              <a:t>goto</a:t>
            </a:r>
            <a:r>
              <a:rPr lang="en-US" altLang="zh-CN" dirty="0"/>
              <a:t> 104	</a:t>
            </a:r>
            <a:endParaRPr lang="en-US" altLang="zh-CN" dirty="0"/>
          </a:p>
          <a:p>
            <a:pPr>
              <a:buFont typeface="Wingdings 2" panose="05020102010507070707" pitchFamily="18" charset="2"/>
              <a:buNone/>
            </a:pPr>
            <a:r>
              <a:rPr lang="en-US" altLang="zh-CN" dirty="0"/>
              <a:t>(103) </a:t>
            </a:r>
            <a:r>
              <a:rPr lang="en-US" altLang="zh-CN" dirty="0" err="1"/>
              <a:t>goto</a:t>
            </a:r>
            <a:r>
              <a:rPr lang="en-US" altLang="zh-CN" dirty="0"/>
              <a:t>  -</a:t>
            </a:r>
            <a:endParaRPr lang="en-US" altLang="zh-CN" dirty="0"/>
          </a:p>
          <a:p>
            <a:pPr>
              <a:buFont typeface="Wingdings 2" panose="05020102010507070707" pitchFamily="18" charset="2"/>
              <a:buNone/>
            </a:pPr>
            <a:r>
              <a:rPr lang="en-US" altLang="zh-CN" dirty="0"/>
              <a:t>(104) if e&lt;f </a:t>
            </a:r>
            <a:r>
              <a:rPr lang="en-US" altLang="zh-CN" dirty="0" err="1"/>
              <a:t>goto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106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buFont typeface="Wingdings 2" panose="05020102010507070707" pitchFamily="18" charset="2"/>
              <a:buNone/>
            </a:pPr>
            <a:r>
              <a:rPr lang="en-US" altLang="zh-CN" dirty="0"/>
              <a:t>(105) </a:t>
            </a:r>
            <a:r>
              <a:rPr lang="en-US" altLang="zh-CN" dirty="0" err="1"/>
              <a:t>goto</a:t>
            </a:r>
            <a:r>
              <a:rPr lang="en-US" altLang="zh-CN" dirty="0"/>
              <a:t> -</a:t>
            </a:r>
            <a:endParaRPr lang="en-US" altLang="zh-CN" dirty="0"/>
          </a:p>
          <a:p>
            <a:pPr>
              <a:buFont typeface="Wingdings 2" panose="05020102010507070707" pitchFamily="18" charset="2"/>
              <a:buNone/>
            </a:pP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</a:rPr>
              <a:t>truelist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: { 100, 104 } </a:t>
            </a:r>
            <a:r>
              <a:rPr lang="en-US" altLang="zh-CN" dirty="0" err="1"/>
              <a:t>falselist</a:t>
            </a:r>
            <a:r>
              <a:rPr lang="en-US" altLang="zh-CN" dirty="0"/>
              <a:t>: { 103, 105 }</a:t>
            </a:r>
            <a:endParaRPr lang="en-US" altLang="zh-CN" dirty="0"/>
          </a:p>
        </p:txBody>
      </p:sp>
      <p:sp>
        <p:nvSpPr>
          <p:cNvPr id="13312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控制流语句的翻译</a:t>
            </a:r>
            <a:r>
              <a:rPr lang="en-US" altLang="zh-CN" dirty="0"/>
              <a:t>-</a:t>
            </a:r>
            <a:r>
              <a:rPr lang="zh-CN" altLang="en-US" dirty="0"/>
              <a:t>例</a:t>
            </a:r>
            <a:endParaRPr lang="zh-CN" alt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7" name="Rectangle 3"/>
          <p:cNvSpPr>
            <a:spLocks noGrp="1" noRot="1" noChangeArrowheads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zh-CN" altLang="en-US" dirty="0"/>
              <a:t>十一、按</a:t>
            </a:r>
            <a:r>
              <a:rPr lang="en-US" altLang="zh-CN" dirty="0"/>
              <a:t>if-then-else</a:t>
            </a:r>
            <a:r>
              <a:rPr lang="zh-CN" altLang="en-US" dirty="0"/>
              <a:t>归约到</a:t>
            </a:r>
            <a:r>
              <a:rPr lang="en-US" altLang="zh-CN" dirty="0">
                <a:solidFill>
                  <a:srgbClr val="CC00FF"/>
                </a:solidFill>
              </a:rPr>
              <a:t>S</a:t>
            </a:r>
            <a:r>
              <a:rPr lang="en-US" altLang="zh-CN" baseline="-25000" dirty="0">
                <a:solidFill>
                  <a:srgbClr val="CC00FF"/>
                </a:solidFill>
              </a:rPr>
              <a:t>4</a:t>
            </a:r>
            <a:r>
              <a:rPr lang="zh-CN" altLang="en-US" dirty="0"/>
              <a:t>，进行如下操作</a:t>
            </a:r>
            <a:endParaRPr lang="en-US" altLang="zh-CN" baseline="-25000" dirty="0"/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用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M</a:t>
            </a:r>
            <a:r>
              <a:rPr lang="en-US" altLang="zh-CN" baseline="-25000" dirty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.instr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即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106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回填布尔表达式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B</a:t>
            </a:r>
            <a:r>
              <a:rPr lang="en-US" altLang="zh-CN" baseline="-25000" dirty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的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</a:rPr>
              <a:t>truelist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{100,104}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dirty="0"/>
              <a:t>用</a:t>
            </a:r>
            <a:r>
              <a:rPr lang="en-US" altLang="zh-CN" dirty="0"/>
              <a:t>M</a:t>
            </a:r>
            <a:r>
              <a:rPr lang="en-US" altLang="zh-CN" baseline="-25000" dirty="0"/>
              <a:t>4</a:t>
            </a:r>
            <a:r>
              <a:rPr lang="en-US" altLang="zh-CN" dirty="0"/>
              <a:t>.instr</a:t>
            </a:r>
            <a:r>
              <a:rPr lang="zh-CN" altLang="en-US" dirty="0"/>
              <a:t>即</a:t>
            </a:r>
            <a:r>
              <a:rPr lang="en-US" altLang="zh-CN" dirty="0"/>
              <a:t>111</a:t>
            </a:r>
            <a:r>
              <a:rPr lang="zh-CN" altLang="en-US" dirty="0"/>
              <a:t>回填布尔表达式</a:t>
            </a:r>
            <a:r>
              <a:rPr lang="en-US" altLang="zh-CN" dirty="0"/>
              <a:t>B</a:t>
            </a:r>
            <a:r>
              <a:rPr lang="en-US" altLang="zh-CN" baseline="-25000" dirty="0"/>
              <a:t>1</a:t>
            </a:r>
            <a:r>
              <a:rPr lang="zh-CN" altLang="en-US" dirty="0"/>
              <a:t>的</a:t>
            </a:r>
            <a:r>
              <a:rPr lang="en-US" altLang="zh-CN" dirty="0" err="1"/>
              <a:t>falselist</a:t>
            </a:r>
            <a:r>
              <a:rPr lang="en-US" altLang="zh-CN" dirty="0"/>
              <a:t>{103,105}</a:t>
            </a:r>
            <a:r>
              <a:rPr lang="zh-CN" altLang="en-US" dirty="0"/>
              <a:t> </a:t>
            </a:r>
            <a:r>
              <a:rPr lang="zh-CN" altLang="en-US" dirty="0">
                <a:solidFill>
                  <a:schemeClr val="bg1"/>
                </a:solidFill>
              </a:rPr>
              <a:t>整个</a:t>
            </a:r>
            <a:r>
              <a:rPr lang="en-US" altLang="zh-CN" dirty="0">
                <a:solidFill>
                  <a:schemeClr val="bg1"/>
                </a:solidFill>
              </a:rPr>
              <a:t>if-then-else</a:t>
            </a:r>
            <a:r>
              <a:rPr lang="zh-CN" altLang="en-US" dirty="0">
                <a:solidFill>
                  <a:schemeClr val="bg1"/>
                </a:solidFill>
              </a:rPr>
              <a:t>语句的</a:t>
            </a:r>
            <a:r>
              <a:rPr lang="en-US" altLang="zh-CN" dirty="0" err="1">
                <a:solidFill>
                  <a:schemeClr val="bg1"/>
                </a:solidFill>
              </a:rPr>
              <a:t>nextlist</a:t>
            </a:r>
            <a:r>
              <a:rPr lang="zh-CN" altLang="en-US" dirty="0">
                <a:solidFill>
                  <a:schemeClr val="bg1"/>
                </a:solidFill>
              </a:rPr>
              <a:t>，即</a:t>
            </a:r>
            <a:r>
              <a:rPr lang="en-US" altLang="zh-CN" dirty="0">
                <a:solidFill>
                  <a:schemeClr val="bg1"/>
                </a:solidFill>
              </a:rPr>
              <a:t>S</a:t>
            </a:r>
            <a:r>
              <a:rPr lang="en-US" altLang="zh-CN" baseline="-25000" dirty="0">
                <a:solidFill>
                  <a:schemeClr val="bg1"/>
                </a:solidFill>
              </a:rPr>
              <a:t>4</a:t>
            </a:r>
            <a:r>
              <a:rPr lang="en-US" altLang="zh-CN" dirty="0">
                <a:solidFill>
                  <a:schemeClr val="bg1"/>
                </a:solidFill>
              </a:rPr>
              <a:t>.nextlist</a:t>
            </a:r>
            <a:r>
              <a:rPr lang="zh-CN" altLang="en-US" dirty="0">
                <a:solidFill>
                  <a:schemeClr val="bg1"/>
                </a:solidFill>
              </a:rPr>
              <a:t>合并为</a:t>
            </a:r>
            <a:r>
              <a:rPr lang="en-US" altLang="zh-CN" dirty="0">
                <a:solidFill>
                  <a:schemeClr val="bg1"/>
                </a:solidFill>
              </a:rPr>
              <a:t>{ 107, 110 }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/>
          </a:p>
        </p:txBody>
      </p:sp>
      <p:sp>
        <p:nvSpPr>
          <p:cNvPr id="13414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控制流语句的翻译</a:t>
            </a:r>
            <a:r>
              <a:rPr lang="en-US" altLang="zh-CN" dirty="0"/>
              <a:t>-</a:t>
            </a:r>
            <a:r>
              <a:rPr lang="zh-CN" altLang="en-US" dirty="0"/>
              <a:t>例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5" name="Rectangle 3"/>
          <p:cNvSpPr>
            <a:spLocks noGrp="1" noRot="1" noChangeArrowheads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 2" panose="05020102010507070707" pitchFamily="18" charset="2"/>
              <a:buNone/>
            </a:pPr>
            <a:r>
              <a:rPr lang="zh-CN" altLang="en-US" dirty="0"/>
              <a:t>考虑以下语句序列：</a:t>
            </a:r>
            <a:endParaRPr lang="zh-CN" altLang="en-US" dirty="0"/>
          </a:p>
          <a:p>
            <a:pPr>
              <a:buFont typeface="Wingdings 2" panose="05020102010507070707" pitchFamily="18" charset="2"/>
              <a:buNone/>
            </a:pPr>
            <a:endParaRPr lang="zh-CN" altLang="en-US" dirty="0"/>
          </a:p>
          <a:p>
            <a:pPr>
              <a:buFont typeface="Wingdings 2" panose="05020102010507070707" pitchFamily="18" charset="2"/>
              <a:buNone/>
            </a:pPr>
            <a:r>
              <a:rPr lang="en-US" altLang="zh-CN" dirty="0"/>
              <a:t>if ( a&lt;b or c&lt;d and e&lt;f )  then</a:t>
            </a:r>
            <a:endParaRPr lang="en-US" altLang="zh-CN" dirty="0"/>
          </a:p>
          <a:p>
            <a:pPr>
              <a:buFont typeface="Wingdings 2" panose="05020102010507070707" pitchFamily="18" charset="2"/>
              <a:buNone/>
            </a:pPr>
            <a:r>
              <a:rPr lang="en-US" altLang="zh-CN" dirty="0"/>
              <a:t>	while ( a&gt;c ) do c := c +1</a:t>
            </a:r>
            <a:endParaRPr lang="en-US" altLang="zh-CN" dirty="0"/>
          </a:p>
          <a:p>
            <a:pPr>
              <a:buFont typeface="Wingdings 2" panose="05020102010507070707" pitchFamily="18" charset="2"/>
              <a:buNone/>
            </a:pPr>
            <a:r>
              <a:rPr lang="en-US" altLang="zh-CN" dirty="0"/>
              <a:t>else d := d + 1;</a:t>
            </a:r>
            <a:endParaRPr lang="en-US" altLang="zh-CN" dirty="0"/>
          </a:p>
          <a:p>
            <a:pPr>
              <a:buFont typeface="Wingdings 2" panose="05020102010507070707" pitchFamily="18" charset="2"/>
              <a:buNone/>
            </a:pPr>
            <a:r>
              <a:rPr lang="en-US" altLang="zh-CN" dirty="0"/>
              <a:t>e := e + d;   </a:t>
            </a:r>
            <a:endParaRPr lang="en-US" altLang="zh-CN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控制流语句文法</a:t>
            </a:r>
            <a:r>
              <a:rPr lang="en-US" altLang="zh-CN" dirty="0"/>
              <a:t>-</a:t>
            </a:r>
            <a:r>
              <a:rPr lang="zh-CN" altLang="en-US" dirty="0"/>
              <a:t>例</a:t>
            </a:r>
            <a:endParaRPr 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3" name="Rectangle 3"/>
          <p:cNvSpPr>
            <a:spLocks noGrp="1" noRot="1" noChangeArrowheads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 2" panose="05020102010507070707" pitchFamily="18" charset="2"/>
              <a:buNone/>
            </a:pPr>
            <a:endParaRPr lang="en-US" altLang="zh-CN" dirty="0"/>
          </a:p>
          <a:p>
            <a:pPr>
              <a:buFont typeface="Wingdings 2" panose="05020102010507070707" pitchFamily="18" charset="2"/>
              <a:buNone/>
            </a:pPr>
            <a:r>
              <a:rPr lang="en-US" altLang="zh-CN" dirty="0"/>
              <a:t>(100) if a&lt;b </a:t>
            </a:r>
            <a:r>
              <a:rPr lang="en-US" altLang="zh-CN" dirty="0" err="1"/>
              <a:t>goto</a:t>
            </a:r>
            <a:r>
              <a:rPr lang="en-US" altLang="zh-CN" dirty="0"/>
              <a:t> 106</a:t>
            </a:r>
            <a:endParaRPr lang="en-US" altLang="zh-CN" dirty="0"/>
          </a:p>
          <a:p>
            <a:pPr>
              <a:buFont typeface="Wingdings 2" panose="05020102010507070707" pitchFamily="18" charset="2"/>
              <a:buNone/>
            </a:pPr>
            <a:r>
              <a:rPr lang="en-US" altLang="zh-CN" dirty="0"/>
              <a:t>(101) </a:t>
            </a:r>
            <a:r>
              <a:rPr lang="en-US" altLang="zh-CN" dirty="0" err="1"/>
              <a:t>goto</a:t>
            </a:r>
            <a:r>
              <a:rPr lang="en-US" altLang="zh-CN" dirty="0"/>
              <a:t> 102		</a:t>
            </a:r>
            <a:endParaRPr lang="en-US" altLang="zh-CN" dirty="0"/>
          </a:p>
          <a:p>
            <a:pPr>
              <a:buFont typeface="Wingdings 2" panose="05020102010507070707" pitchFamily="18" charset="2"/>
              <a:buNone/>
            </a:pPr>
            <a:r>
              <a:rPr lang="en-US" altLang="zh-CN" dirty="0"/>
              <a:t>(102) if c&lt;d </a:t>
            </a:r>
            <a:r>
              <a:rPr lang="en-US" altLang="zh-CN" dirty="0" err="1"/>
              <a:t>goto</a:t>
            </a:r>
            <a:r>
              <a:rPr lang="en-US" altLang="zh-CN" dirty="0"/>
              <a:t> 104	</a:t>
            </a:r>
            <a:endParaRPr lang="en-US" altLang="zh-CN" dirty="0"/>
          </a:p>
          <a:p>
            <a:pPr>
              <a:buFont typeface="Wingdings 2" panose="05020102010507070707" pitchFamily="18" charset="2"/>
              <a:buNone/>
            </a:pPr>
            <a:r>
              <a:rPr lang="en-US" altLang="zh-CN" dirty="0"/>
              <a:t>(103) </a:t>
            </a:r>
            <a:r>
              <a:rPr lang="en-US" altLang="zh-CN" dirty="0" err="1"/>
              <a:t>goto</a:t>
            </a:r>
            <a:r>
              <a:rPr lang="en-US" altLang="zh-CN" dirty="0"/>
              <a:t>  </a:t>
            </a:r>
            <a:r>
              <a:rPr lang="en-US" altLang="zh-CN" dirty="0">
                <a:solidFill>
                  <a:srgbClr val="FF0000"/>
                </a:solidFill>
              </a:rPr>
              <a:t>111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buFont typeface="Wingdings 2" panose="05020102010507070707" pitchFamily="18" charset="2"/>
              <a:buNone/>
            </a:pPr>
            <a:r>
              <a:rPr lang="en-US" altLang="zh-CN" dirty="0"/>
              <a:t>(104) if e&lt;f </a:t>
            </a:r>
            <a:r>
              <a:rPr lang="en-US" altLang="zh-CN" dirty="0" err="1"/>
              <a:t>goto</a:t>
            </a:r>
            <a:r>
              <a:rPr lang="en-US" altLang="zh-CN" dirty="0"/>
              <a:t> 106</a:t>
            </a:r>
            <a:endParaRPr lang="en-US" altLang="zh-CN" dirty="0"/>
          </a:p>
          <a:p>
            <a:pPr>
              <a:buFont typeface="Wingdings 2" panose="05020102010507070707" pitchFamily="18" charset="2"/>
              <a:buNone/>
            </a:pPr>
            <a:r>
              <a:rPr lang="en-US" altLang="zh-CN" dirty="0"/>
              <a:t>(105) </a:t>
            </a:r>
            <a:r>
              <a:rPr lang="en-US" altLang="zh-CN" dirty="0" err="1"/>
              <a:t>goto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111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buFont typeface="Wingdings 2" panose="05020102010507070707" pitchFamily="18" charset="2"/>
              <a:buNone/>
            </a:pP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</a:rPr>
              <a:t>truelist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: { 100, 104 }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</a:rPr>
              <a:t>falselist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: { 103, 105 }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312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控制流语句的翻译</a:t>
            </a:r>
            <a:r>
              <a:rPr lang="en-US" altLang="zh-CN" dirty="0"/>
              <a:t>-</a:t>
            </a:r>
            <a:r>
              <a:rPr lang="zh-CN" altLang="en-US" dirty="0"/>
              <a:t>例</a:t>
            </a:r>
            <a:endParaRPr lang="zh-CN" alt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7" name="Rectangle 3"/>
          <p:cNvSpPr>
            <a:spLocks noGrp="1" noRot="1" noChangeArrowheads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zh-CN" altLang="en-US" dirty="0"/>
              <a:t>十一、按</a:t>
            </a:r>
            <a:r>
              <a:rPr lang="en-US" altLang="zh-CN" dirty="0"/>
              <a:t>if-then-else</a:t>
            </a:r>
            <a:r>
              <a:rPr lang="zh-CN" altLang="en-US" dirty="0"/>
              <a:t>归约到</a:t>
            </a:r>
            <a:r>
              <a:rPr lang="en-US" altLang="zh-CN" dirty="0">
                <a:solidFill>
                  <a:srgbClr val="CC00FF"/>
                </a:solidFill>
              </a:rPr>
              <a:t>S</a:t>
            </a:r>
            <a:r>
              <a:rPr lang="en-US" altLang="zh-CN" baseline="-25000" dirty="0">
                <a:solidFill>
                  <a:srgbClr val="CC00FF"/>
                </a:solidFill>
              </a:rPr>
              <a:t>4</a:t>
            </a:r>
            <a:r>
              <a:rPr lang="zh-CN" altLang="en-US" dirty="0"/>
              <a:t>，进行如下操作</a:t>
            </a:r>
            <a:endParaRPr lang="en-US" altLang="zh-CN" baseline="-25000" dirty="0"/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用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M</a:t>
            </a:r>
            <a:r>
              <a:rPr lang="en-US" altLang="zh-CN" baseline="-25000" dirty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.instr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即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106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回填布尔表达式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B</a:t>
            </a:r>
            <a:r>
              <a:rPr lang="en-US" altLang="zh-CN" baseline="-25000" dirty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的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</a:rPr>
              <a:t>truelist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{100,104}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用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M</a:t>
            </a:r>
            <a:r>
              <a:rPr lang="en-US" altLang="zh-CN" baseline="-25000" dirty="0">
                <a:solidFill>
                  <a:schemeClr val="bg1">
                    <a:lumMod val="50000"/>
                  </a:schemeClr>
                </a:solidFill>
              </a:rPr>
              <a:t>4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.instr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即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111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回填布尔表达式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B</a:t>
            </a:r>
            <a:r>
              <a:rPr lang="en-US" altLang="zh-CN" baseline="-25000" dirty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的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</a:rPr>
              <a:t>falselist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{103,105}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dirty="0"/>
              <a:t>S</a:t>
            </a:r>
            <a:r>
              <a:rPr lang="en-US" altLang="zh-CN" baseline="-25000" dirty="0"/>
              <a:t>4</a:t>
            </a:r>
            <a:r>
              <a:rPr lang="en-US" altLang="zh-CN" dirty="0"/>
              <a:t>.nextlist</a:t>
            </a:r>
            <a:r>
              <a:rPr lang="zh-CN" altLang="en-US" dirty="0"/>
              <a:t>等于</a:t>
            </a:r>
            <a:r>
              <a:rPr lang="en-US" altLang="zh-CN" dirty="0"/>
              <a:t>S</a:t>
            </a:r>
            <a:r>
              <a:rPr lang="en-US" altLang="zh-CN" baseline="-25000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N</a:t>
            </a:r>
            <a:r>
              <a:rPr lang="zh-CN" altLang="en-US" dirty="0"/>
              <a:t>和</a:t>
            </a:r>
            <a:r>
              <a:rPr lang="en-US" altLang="zh-CN" dirty="0"/>
              <a:t>S</a:t>
            </a:r>
            <a:r>
              <a:rPr lang="en-US" altLang="zh-CN" baseline="-25000" dirty="0"/>
              <a:t>3</a:t>
            </a:r>
            <a:r>
              <a:rPr lang="zh-CN" altLang="en-US" dirty="0"/>
              <a:t>的</a:t>
            </a:r>
            <a:r>
              <a:rPr lang="en-US" altLang="zh-CN" dirty="0" err="1"/>
              <a:t>nextlist</a:t>
            </a:r>
            <a:r>
              <a:rPr lang="zh-CN" altLang="en-US" dirty="0"/>
              <a:t>的并集，即为</a:t>
            </a:r>
            <a:r>
              <a:rPr lang="en-US" altLang="zh-CN" dirty="0"/>
              <a:t>{107, 110}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13414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控制流语句的翻译</a:t>
            </a:r>
            <a:r>
              <a:rPr lang="en-US" altLang="zh-CN" dirty="0"/>
              <a:t>-</a:t>
            </a:r>
            <a:r>
              <a:rPr lang="zh-CN" altLang="en-US" dirty="0"/>
              <a:t>例</a:t>
            </a:r>
            <a:endParaRPr lang="zh-CN" alt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分析树</a:t>
            </a:r>
            <a:endParaRPr lang="en-US" dirty="0"/>
          </a:p>
        </p:txBody>
      </p:sp>
      <p:sp>
        <p:nvSpPr>
          <p:cNvPr id="13209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控制流语句的翻译</a:t>
            </a:r>
            <a:r>
              <a:rPr lang="en-US" altLang="zh-CN" dirty="0"/>
              <a:t>-</a:t>
            </a:r>
            <a:r>
              <a:rPr lang="zh-CN" altLang="en-US" dirty="0"/>
              <a:t>例</a:t>
            </a:r>
            <a:endParaRPr lang="zh-CN" altLang="en-US" dirty="0"/>
          </a:p>
        </p:txBody>
      </p:sp>
      <p:sp>
        <p:nvSpPr>
          <p:cNvPr id="132100" name="Text Box 4"/>
          <p:cNvSpPr txBox="1">
            <a:spLocks noChangeArrowheads="1"/>
          </p:cNvSpPr>
          <p:nvPr/>
        </p:nvSpPr>
        <p:spPr bwMode="auto">
          <a:xfrm>
            <a:off x="5259513" y="1726909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/>
              <a:t>L</a:t>
            </a:r>
            <a:r>
              <a:rPr lang="en-US" altLang="zh-CN" sz="2400" baseline="-25000" dirty="0"/>
              <a:t>2</a:t>
            </a:r>
            <a:endParaRPr lang="en-US" altLang="zh-CN" sz="2400" baseline="-25000" dirty="0"/>
          </a:p>
        </p:txBody>
      </p:sp>
      <p:sp>
        <p:nvSpPr>
          <p:cNvPr id="132101" name="Text Box 5"/>
          <p:cNvSpPr txBox="1">
            <a:spLocks noChangeArrowheads="1"/>
          </p:cNvSpPr>
          <p:nvPr/>
        </p:nvSpPr>
        <p:spPr bwMode="auto">
          <a:xfrm>
            <a:off x="3477805" y="2565109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rgbClr val="CC00FF"/>
                </a:solidFill>
              </a:rPr>
              <a:t>L</a:t>
            </a:r>
            <a:r>
              <a:rPr lang="en-US" altLang="zh-CN" sz="2400" baseline="-25000" dirty="0">
                <a:solidFill>
                  <a:srgbClr val="CC00FF"/>
                </a:solidFill>
              </a:rPr>
              <a:t>1</a:t>
            </a:r>
            <a:endParaRPr lang="en-US" altLang="zh-CN" sz="2400" baseline="-25000" dirty="0">
              <a:solidFill>
                <a:srgbClr val="CC00FF"/>
              </a:solidFill>
            </a:endParaRPr>
          </a:p>
        </p:txBody>
      </p:sp>
      <p:sp>
        <p:nvSpPr>
          <p:cNvPr id="132102" name="Text Box 6"/>
          <p:cNvSpPr txBox="1">
            <a:spLocks noChangeArrowheads="1"/>
          </p:cNvSpPr>
          <p:nvPr/>
        </p:nvSpPr>
        <p:spPr bwMode="auto">
          <a:xfrm>
            <a:off x="7164513" y="2565109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S</a:t>
            </a:r>
            <a:r>
              <a:rPr lang="en-US" altLang="zh-CN" sz="2400" baseline="-25000"/>
              <a:t>5</a:t>
            </a:r>
            <a:endParaRPr lang="en-US" altLang="zh-CN" sz="2400" baseline="-25000"/>
          </a:p>
        </p:txBody>
      </p:sp>
      <p:sp>
        <p:nvSpPr>
          <p:cNvPr id="132103" name="Text Box 7"/>
          <p:cNvSpPr txBox="1">
            <a:spLocks noChangeArrowheads="1"/>
          </p:cNvSpPr>
          <p:nvPr/>
        </p:nvSpPr>
        <p:spPr bwMode="auto">
          <a:xfrm>
            <a:off x="5335713" y="2565109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;</a:t>
            </a:r>
            <a:endParaRPr lang="en-US" altLang="zh-CN" sz="2400"/>
          </a:p>
        </p:txBody>
      </p:sp>
      <p:sp>
        <p:nvSpPr>
          <p:cNvPr id="132104" name="Text Box 8"/>
          <p:cNvSpPr txBox="1">
            <a:spLocks noChangeArrowheads="1"/>
          </p:cNvSpPr>
          <p:nvPr/>
        </p:nvSpPr>
        <p:spPr bwMode="auto">
          <a:xfrm>
            <a:off x="3477805" y="3327109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rgbClr val="FF0000"/>
                </a:solidFill>
              </a:rPr>
              <a:t>S</a:t>
            </a:r>
            <a:r>
              <a:rPr lang="en-US" altLang="zh-CN" sz="2400" baseline="-25000" dirty="0">
                <a:solidFill>
                  <a:srgbClr val="FF0000"/>
                </a:solidFill>
              </a:rPr>
              <a:t>4</a:t>
            </a:r>
            <a:endParaRPr lang="en-US" altLang="zh-CN" sz="2400" baseline="-25000" dirty="0">
              <a:solidFill>
                <a:srgbClr val="FF0000"/>
              </a:solidFill>
            </a:endParaRPr>
          </a:p>
        </p:txBody>
      </p:sp>
      <p:sp>
        <p:nvSpPr>
          <p:cNvPr id="132105" name="Text Box 9"/>
          <p:cNvSpPr txBox="1">
            <a:spLocks noChangeArrowheads="1"/>
          </p:cNvSpPr>
          <p:nvPr/>
        </p:nvSpPr>
        <p:spPr bwMode="auto">
          <a:xfrm>
            <a:off x="1725205" y="4236588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if</a:t>
            </a:r>
            <a:endParaRPr lang="en-US" altLang="zh-CN" sz="2400"/>
          </a:p>
        </p:txBody>
      </p:sp>
      <p:sp>
        <p:nvSpPr>
          <p:cNvPr id="132106" name="Text Box 10"/>
          <p:cNvSpPr txBox="1">
            <a:spLocks noChangeArrowheads="1"/>
          </p:cNvSpPr>
          <p:nvPr/>
        </p:nvSpPr>
        <p:spPr bwMode="auto">
          <a:xfrm>
            <a:off x="2422608" y="4236589"/>
            <a:ext cx="685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/>
              <a:t>B</a:t>
            </a:r>
            <a:r>
              <a:rPr lang="en-US" altLang="zh-CN" sz="2400" baseline="-25000" dirty="0"/>
              <a:t>1</a:t>
            </a:r>
            <a:endParaRPr lang="en-US" altLang="zh-CN" sz="2400" baseline="-25000" dirty="0"/>
          </a:p>
        </p:txBody>
      </p:sp>
      <p:sp>
        <p:nvSpPr>
          <p:cNvPr id="132107" name="Text Box 11"/>
          <p:cNvSpPr txBox="1">
            <a:spLocks noChangeArrowheads="1"/>
          </p:cNvSpPr>
          <p:nvPr/>
        </p:nvSpPr>
        <p:spPr bwMode="auto">
          <a:xfrm>
            <a:off x="3120011" y="4236588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then</a:t>
            </a:r>
            <a:endParaRPr lang="en-US" altLang="zh-CN" sz="2400"/>
          </a:p>
        </p:txBody>
      </p:sp>
      <p:sp>
        <p:nvSpPr>
          <p:cNvPr id="132108" name="Text Box 12"/>
          <p:cNvSpPr txBox="1">
            <a:spLocks noChangeArrowheads="1"/>
          </p:cNvSpPr>
          <p:nvPr/>
        </p:nvSpPr>
        <p:spPr bwMode="auto">
          <a:xfrm>
            <a:off x="4443403" y="4236588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rgbClr val="FF0000"/>
                </a:solidFill>
              </a:rPr>
              <a:t>S</a:t>
            </a:r>
            <a:r>
              <a:rPr lang="en-US" altLang="zh-CN" sz="2400" baseline="-25000" dirty="0">
                <a:solidFill>
                  <a:srgbClr val="FF0000"/>
                </a:solidFill>
              </a:rPr>
              <a:t>2</a:t>
            </a:r>
            <a:endParaRPr lang="en-US" altLang="zh-CN" sz="2400" baseline="-25000" dirty="0">
              <a:solidFill>
                <a:srgbClr val="FF0000"/>
              </a:solidFill>
            </a:endParaRPr>
          </a:p>
        </p:txBody>
      </p:sp>
      <p:sp>
        <p:nvSpPr>
          <p:cNvPr id="132109" name="Text Box 13"/>
          <p:cNvSpPr txBox="1">
            <a:spLocks noChangeArrowheads="1"/>
          </p:cNvSpPr>
          <p:nvPr/>
        </p:nvSpPr>
        <p:spPr bwMode="auto">
          <a:xfrm>
            <a:off x="5503787" y="4236588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/>
              <a:t>else</a:t>
            </a:r>
            <a:endParaRPr lang="en-US" altLang="zh-CN" sz="2400" dirty="0"/>
          </a:p>
        </p:txBody>
      </p:sp>
      <p:sp>
        <p:nvSpPr>
          <p:cNvPr id="132110" name="Text Box 14"/>
          <p:cNvSpPr txBox="1">
            <a:spLocks noChangeArrowheads="1"/>
          </p:cNvSpPr>
          <p:nvPr/>
        </p:nvSpPr>
        <p:spPr bwMode="auto">
          <a:xfrm>
            <a:off x="6827176" y="4236588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/>
              <a:t>S</a:t>
            </a:r>
            <a:r>
              <a:rPr lang="en-US" altLang="zh-CN" sz="2400" baseline="-25000" dirty="0"/>
              <a:t>3</a:t>
            </a:r>
            <a:endParaRPr lang="en-US" altLang="zh-CN" sz="2400" baseline="-25000" dirty="0"/>
          </a:p>
        </p:txBody>
      </p:sp>
      <p:sp>
        <p:nvSpPr>
          <p:cNvPr id="132111" name="Text Box 15"/>
          <p:cNvSpPr txBox="1">
            <a:spLocks noChangeArrowheads="1"/>
          </p:cNvSpPr>
          <p:nvPr/>
        </p:nvSpPr>
        <p:spPr bwMode="auto">
          <a:xfrm>
            <a:off x="2843079" y="52554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/>
              <a:t>while</a:t>
            </a:r>
            <a:endParaRPr lang="en-US" altLang="zh-CN" sz="2400" dirty="0"/>
          </a:p>
        </p:txBody>
      </p:sp>
      <p:sp>
        <p:nvSpPr>
          <p:cNvPr id="132112" name="Text Box 16"/>
          <p:cNvSpPr txBox="1">
            <a:spLocks noChangeArrowheads="1"/>
          </p:cNvSpPr>
          <p:nvPr/>
        </p:nvSpPr>
        <p:spPr bwMode="auto">
          <a:xfrm>
            <a:off x="4179557" y="5255401"/>
            <a:ext cx="685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rgbClr val="FF0000"/>
                </a:solidFill>
              </a:rPr>
              <a:t>B</a:t>
            </a:r>
            <a:r>
              <a:rPr lang="en-US" altLang="zh-CN" sz="2400" baseline="-25000" dirty="0">
                <a:solidFill>
                  <a:srgbClr val="FF0000"/>
                </a:solidFill>
              </a:rPr>
              <a:t>2</a:t>
            </a:r>
            <a:endParaRPr lang="en-US" altLang="zh-CN" sz="2400" baseline="-25000" dirty="0">
              <a:solidFill>
                <a:srgbClr val="FF0000"/>
              </a:solidFill>
            </a:endParaRPr>
          </a:p>
        </p:txBody>
      </p:sp>
      <p:sp>
        <p:nvSpPr>
          <p:cNvPr id="132113" name="Text Box 17"/>
          <p:cNvSpPr txBox="1">
            <a:spLocks noChangeArrowheads="1"/>
          </p:cNvSpPr>
          <p:nvPr/>
        </p:nvSpPr>
        <p:spPr bwMode="auto">
          <a:xfrm>
            <a:off x="4807303" y="52554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do</a:t>
            </a:r>
            <a:endParaRPr lang="en-US" altLang="zh-CN" sz="2400"/>
          </a:p>
        </p:txBody>
      </p:sp>
      <p:sp>
        <p:nvSpPr>
          <p:cNvPr id="132114" name="Text Box 18"/>
          <p:cNvSpPr txBox="1">
            <a:spLocks noChangeArrowheads="1"/>
          </p:cNvSpPr>
          <p:nvPr/>
        </p:nvSpPr>
        <p:spPr bwMode="auto">
          <a:xfrm>
            <a:off x="5933324" y="5255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/>
              <a:t>S</a:t>
            </a:r>
            <a:r>
              <a:rPr lang="en-US" altLang="zh-CN" sz="2400" baseline="-25000" dirty="0"/>
              <a:t>1</a:t>
            </a:r>
            <a:endParaRPr lang="en-US" altLang="zh-CN" sz="2400" baseline="-25000" dirty="0"/>
          </a:p>
        </p:txBody>
      </p:sp>
      <p:sp>
        <p:nvSpPr>
          <p:cNvPr id="132117" name="Text Box 21"/>
          <p:cNvSpPr txBox="1">
            <a:spLocks noChangeArrowheads="1"/>
          </p:cNvSpPr>
          <p:nvPr/>
        </p:nvSpPr>
        <p:spPr bwMode="auto">
          <a:xfrm>
            <a:off x="5933324" y="5917909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/>
              <a:t>A</a:t>
            </a:r>
            <a:r>
              <a:rPr lang="en-US" altLang="zh-CN" sz="2400" baseline="-25000" dirty="0"/>
              <a:t>1</a:t>
            </a:r>
            <a:endParaRPr lang="en-US" altLang="zh-CN" sz="2400" baseline="-25000" dirty="0"/>
          </a:p>
        </p:txBody>
      </p:sp>
      <p:sp>
        <p:nvSpPr>
          <p:cNvPr id="132118" name="Text Box 22"/>
          <p:cNvSpPr txBox="1">
            <a:spLocks noChangeArrowheads="1"/>
          </p:cNvSpPr>
          <p:nvPr/>
        </p:nvSpPr>
        <p:spPr bwMode="auto">
          <a:xfrm>
            <a:off x="6827176" y="5232109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/>
              <a:t>A</a:t>
            </a:r>
            <a:r>
              <a:rPr lang="en-US" altLang="zh-CN" sz="2400" baseline="-25000" dirty="0"/>
              <a:t>2</a:t>
            </a:r>
            <a:endParaRPr lang="en-US" altLang="zh-CN" sz="2400" baseline="-25000" dirty="0"/>
          </a:p>
        </p:txBody>
      </p:sp>
      <p:sp>
        <p:nvSpPr>
          <p:cNvPr id="132119" name="Text Box 23"/>
          <p:cNvSpPr txBox="1">
            <a:spLocks noChangeArrowheads="1"/>
          </p:cNvSpPr>
          <p:nvPr/>
        </p:nvSpPr>
        <p:spPr bwMode="auto">
          <a:xfrm>
            <a:off x="7164513" y="3250909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A</a:t>
            </a:r>
            <a:r>
              <a:rPr lang="en-US" altLang="zh-CN" sz="2400" baseline="-25000"/>
              <a:t>3</a:t>
            </a:r>
            <a:endParaRPr lang="en-US" altLang="zh-CN" sz="2400" baseline="-25000"/>
          </a:p>
        </p:txBody>
      </p:sp>
      <p:sp>
        <p:nvSpPr>
          <p:cNvPr id="132120" name="Line 24"/>
          <p:cNvSpPr>
            <a:spLocks noChangeShapeType="1"/>
          </p:cNvSpPr>
          <p:nvPr/>
        </p:nvSpPr>
        <p:spPr bwMode="auto">
          <a:xfrm>
            <a:off x="3630205" y="2946109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21" name="Line 25"/>
          <p:cNvSpPr>
            <a:spLocks noChangeShapeType="1"/>
          </p:cNvSpPr>
          <p:nvPr/>
        </p:nvSpPr>
        <p:spPr bwMode="auto">
          <a:xfrm flipH="1">
            <a:off x="3630205" y="2179189"/>
            <a:ext cx="1792860" cy="46212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22" name="Line 26"/>
          <p:cNvSpPr>
            <a:spLocks noChangeShapeType="1"/>
          </p:cNvSpPr>
          <p:nvPr/>
        </p:nvSpPr>
        <p:spPr bwMode="auto">
          <a:xfrm>
            <a:off x="5411913" y="2184109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23" name="Line 27"/>
          <p:cNvSpPr>
            <a:spLocks noChangeShapeType="1"/>
          </p:cNvSpPr>
          <p:nvPr/>
        </p:nvSpPr>
        <p:spPr bwMode="auto">
          <a:xfrm>
            <a:off x="5411913" y="2184109"/>
            <a:ext cx="1905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24" name="Line 28"/>
          <p:cNvSpPr>
            <a:spLocks noChangeShapeType="1"/>
          </p:cNvSpPr>
          <p:nvPr/>
        </p:nvSpPr>
        <p:spPr bwMode="auto">
          <a:xfrm flipH="1">
            <a:off x="1953805" y="3708109"/>
            <a:ext cx="1676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25" name="Line 29"/>
          <p:cNvSpPr>
            <a:spLocks noChangeShapeType="1"/>
          </p:cNvSpPr>
          <p:nvPr/>
        </p:nvSpPr>
        <p:spPr bwMode="auto">
          <a:xfrm flipH="1">
            <a:off x="2639605" y="3708109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26" name="Line 30"/>
          <p:cNvSpPr>
            <a:spLocks noChangeShapeType="1"/>
          </p:cNvSpPr>
          <p:nvPr/>
        </p:nvSpPr>
        <p:spPr bwMode="auto">
          <a:xfrm>
            <a:off x="3630205" y="3708109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27" name="Line 31"/>
          <p:cNvSpPr>
            <a:spLocks noChangeShapeType="1"/>
          </p:cNvSpPr>
          <p:nvPr/>
        </p:nvSpPr>
        <p:spPr bwMode="auto">
          <a:xfrm>
            <a:off x="3630205" y="3708109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28" name="Line 32"/>
          <p:cNvSpPr>
            <a:spLocks noChangeShapeType="1"/>
          </p:cNvSpPr>
          <p:nvPr/>
        </p:nvSpPr>
        <p:spPr bwMode="auto">
          <a:xfrm>
            <a:off x="3630205" y="3708110"/>
            <a:ext cx="2057400" cy="59975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29" name="Line 33"/>
          <p:cNvSpPr>
            <a:spLocks noChangeShapeType="1"/>
          </p:cNvSpPr>
          <p:nvPr/>
        </p:nvSpPr>
        <p:spPr bwMode="auto">
          <a:xfrm>
            <a:off x="3630205" y="3708110"/>
            <a:ext cx="3252622" cy="57276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30" name="Line 34"/>
          <p:cNvSpPr>
            <a:spLocks noChangeShapeType="1"/>
          </p:cNvSpPr>
          <p:nvPr/>
        </p:nvSpPr>
        <p:spPr bwMode="auto">
          <a:xfrm flipH="1">
            <a:off x="3542873" y="4622509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31" name="Line 35"/>
          <p:cNvSpPr>
            <a:spLocks noChangeShapeType="1"/>
          </p:cNvSpPr>
          <p:nvPr/>
        </p:nvSpPr>
        <p:spPr bwMode="auto">
          <a:xfrm flipH="1">
            <a:off x="4376352" y="4622509"/>
            <a:ext cx="309521" cy="72516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32" name="Line 36"/>
          <p:cNvSpPr>
            <a:spLocks noChangeShapeType="1"/>
          </p:cNvSpPr>
          <p:nvPr/>
        </p:nvSpPr>
        <p:spPr bwMode="auto">
          <a:xfrm>
            <a:off x="4685873" y="4622509"/>
            <a:ext cx="304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33" name="Line 37"/>
          <p:cNvSpPr>
            <a:spLocks noChangeShapeType="1"/>
          </p:cNvSpPr>
          <p:nvPr/>
        </p:nvSpPr>
        <p:spPr bwMode="auto">
          <a:xfrm>
            <a:off x="4685873" y="4622509"/>
            <a:ext cx="1427986" cy="7041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35" name="Line 39"/>
          <p:cNvSpPr>
            <a:spLocks noChangeShapeType="1"/>
          </p:cNvSpPr>
          <p:nvPr/>
        </p:nvSpPr>
        <p:spPr bwMode="auto">
          <a:xfrm>
            <a:off x="6135216" y="5613109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36" name="Line 40"/>
          <p:cNvSpPr>
            <a:spLocks noChangeShapeType="1"/>
          </p:cNvSpPr>
          <p:nvPr/>
        </p:nvSpPr>
        <p:spPr bwMode="auto">
          <a:xfrm>
            <a:off x="7055776" y="4622509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37" name="Line 41"/>
          <p:cNvSpPr>
            <a:spLocks noChangeShapeType="1"/>
          </p:cNvSpPr>
          <p:nvPr/>
        </p:nvSpPr>
        <p:spPr bwMode="auto">
          <a:xfrm>
            <a:off x="7393113" y="2946109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文本框 5"/>
          <p:cNvSpPr txBox="1"/>
          <p:nvPr/>
        </p:nvSpPr>
        <p:spPr>
          <a:xfrm>
            <a:off x="3969814" y="4280522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M</a:t>
            </a:r>
            <a:r>
              <a:rPr lang="en-US" altLang="zh-CN" b="1" baseline="-25000" dirty="0"/>
              <a:t>1</a:t>
            </a:r>
            <a:endParaRPr lang="en-US" b="1" baseline="-25000" dirty="0"/>
          </a:p>
        </p:txBody>
      </p:sp>
      <p:sp>
        <p:nvSpPr>
          <p:cNvPr id="43" name="文本框 42"/>
          <p:cNvSpPr txBox="1"/>
          <p:nvPr/>
        </p:nvSpPr>
        <p:spPr>
          <a:xfrm>
            <a:off x="3775625" y="5299334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M</a:t>
            </a:r>
            <a:r>
              <a:rPr lang="en-US" altLang="zh-CN" b="1" baseline="-25000" dirty="0"/>
              <a:t>2</a:t>
            </a:r>
            <a:endParaRPr lang="en-US" b="1" baseline="-25000" dirty="0"/>
          </a:p>
        </p:txBody>
      </p:sp>
      <p:sp>
        <p:nvSpPr>
          <p:cNvPr id="44" name="文本框 43"/>
          <p:cNvSpPr txBox="1"/>
          <p:nvPr/>
        </p:nvSpPr>
        <p:spPr>
          <a:xfrm>
            <a:off x="5423065" y="5299334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M</a:t>
            </a:r>
            <a:r>
              <a:rPr lang="en-US" altLang="zh-CN" b="1" baseline="-25000" dirty="0"/>
              <a:t>3</a:t>
            </a:r>
            <a:endParaRPr lang="en-US" b="1" baseline="-25000" dirty="0"/>
          </a:p>
        </p:txBody>
      </p:sp>
      <p:sp>
        <p:nvSpPr>
          <p:cNvPr id="45" name="文本框 44"/>
          <p:cNvSpPr txBox="1"/>
          <p:nvPr/>
        </p:nvSpPr>
        <p:spPr>
          <a:xfrm>
            <a:off x="5140806" y="4280522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N</a:t>
            </a:r>
            <a:endParaRPr lang="en-US" b="1" baseline="-25000" dirty="0">
              <a:solidFill>
                <a:srgbClr val="FF0000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6353590" y="4280522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M</a:t>
            </a:r>
            <a:r>
              <a:rPr lang="en-US" altLang="zh-CN" b="1" baseline="-25000" dirty="0"/>
              <a:t>4</a:t>
            </a:r>
            <a:endParaRPr lang="en-US" b="1" baseline="-25000" dirty="0"/>
          </a:p>
        </p:txBody>
      </p:sp>
      <p:sp>
        <p:nvSpPr>
          <p:cNvPr id="7" name="文本框 6"/>
          <p:cNvSpPr txBox="1"/>
          <p:nvPr/>
        </p:nvSpPr>
        <p:spPr>
          <a:xfrm>
            <a:off x="7052373" y="1041564"/>
            <a:ext cx="3509294" cy="1323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buFont typeface="Wingdings 2" panose="05020102010507070707" pitchFamily="18" charset="2"/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if ( a&lt;b or c&lt;d and e&lt;f )  then</a:t>
            </a:r>
            <a:endParaRPr lang="en-US" altLang="zh-CN" sz="2000" dirty="0">
              <a:solidFill>
                <a:schemeClr val="tx1"/>
              </a:solidFill>
            </a:endParaRPr>
          </a:p>
          <a:p>
            <a:pPr>
              <a:buFont typeface="Wingdings 2" panose="05020102010507070707" pitchFamily="18" charset="2"/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    while ( a&gt;c ) do c := c +1</a:t>
            </a:r>
            <a:endParaRPr lang="en-US" altLang="zh-CN" sz="2000" dirty="0">
              <a:solidFill>
                <a:schemeClr val="tx1"/>
              </a:solidFill>
            </a:endParaRPr>
          </a:p>
          <a:p>
            <a:pPr>
              <a:buFont typeface="Wingdings 2" panose="05020102010507070707" pitchFamily="18" charset="2"/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else d := d + 1;</a:t>
            </a:r>
            <a:endParaRPr lang="en-US" altLang="zh-CN" sz="2000" dirty="0">
              <a:solidFill>
                <a:schemeClr val="tx1"/>
              </a:solidFill>
            </a:endParaRPr>
          </a:p>
          <a:p>
            <a:pPr>
              <a:buFont typeface="Wingdings 2" panose="05020102010507070707" pitchFamily="18" charset="2"/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e := e + d;   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8306730" y="5263532"/>
            <a:ext cx="20313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</a:rPr>
              <a:t>蓝色</a:t>
            </a:r>
            <a:r>
              <a:rPr lang="zh-CN" altLang="en-US" dirty="0"/>
              <a:t>表示即将翻译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红色</a:t>
            </a:r>
            <a:r>
              <a:rPr lang="zh-CN" altLang="en-US" dirty="0"/>
              <a:t>表示需要回填</a:t>
            </a:r>
            <a:endParaRPr lang="en-US" altLang="zh-CN" dirty="0"/>
          </a:p>
          <a:p>
            <a:r>
              <a:rPr lang="zh-CN" altLang="en-US" dirty="0">
                <a:solidFill>
                  <a:srgbClr val="CC00FF"/>
                </a:solidFill>
              </a:rPr>
              <a:t>紫色</a:t>
            </a:r>
            <a:r>
              <a:rPr lang="zh-CN" altLang="en-US" dirty="0"/>
              <a:t>表示即将归约</a:t>
            </a:r>
            <a:endParaRPr lang="en-US" dirty="0"/>
          </a:p>
        </p:txBody>
      </p:sp>
      <p:sp>
        <p:nvSpPr>
          <p:cNvPr id="49" name="矩形标注 48"/>
          <p:cNvSpPr/>
          <p:nvPr/>
        </p:nvSpPr>
        <p:spPr>
          <a:xfrm>
            <a:off x="7685889" y="3425469"/>
            <a:ext cx="2876765" cy="1297308"/>
          </a:xfrm>
          <a:prstGeom prst="wedgeRectCallout">
            <a:avLst>
              <a:gd name="adj1" fmla="val -76350"/>
              <a:gd name="adj2" fmla="val -486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2000" b="1" baseline="-25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的下一跳指令、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2000" b="1" baseline="-25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的下一跳指令和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sz="2000" b="1" baseline="-25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的假出口未定待填，它们指向相同。</a:t>
            </a:r>
            <a:endParaRPr 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Text Box 7"/>
          <p:cNvSpPr txBox="1">
            <a:spLocks noChangeArrowheads="1"/>
          </p:cNvSpPr>
          <p:nvPr/>
        </p:nvSpPr>
        <p:spPr bwMode="auto">
          <a:xfrm>
            <a:off x="5964363" y="2615105"/>
            <a:ext cx="6858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/>
              <a:t>M</a:t>
            </a:r>
            <a:r>
              <a:rPr lang="en-US" altLang="zh-CN" sz="2000" b="1" baseline="-25000" dirty="0"/>
              <a:t>5</a:t>
            </a:r>
            <a:endParaRPr lang="en-US" sz="2000" b="1" baseline="-25000" dirty="0"/>
          </a:p>
        </p:txBody>
      </p:sp>
      <p:sp>
        <p:nvSpPr>
          <p:cNvPr id="51" name="Line 26"/>
          <p:cNvSpPr>
            <a:spLocks noChangeShapeType="1"/>
          </p:cNvSpPr>
          <p:nvPr/>
        </p:nvSpPr>
        <p:spPr bwMode="auto">
          <a:xfrm>
            <a:off x="5423065" y="2184110"/>
            <a:ext cx="628650" cy="50113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文本框 51"/>
          <p:cNvSpPr txBox="1"/>
          <p:nvPr/>
        </p:nvSpPr>
        <p:spPr>
          <a:xfrm>
            <a:off x="3068639" y="4593121"/>
            <a:ext cx="13388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M</a:t>
            </a:r>
            <a:r>
              <a:rPr lang="en-US" sz="1600" baseline="-25000" dirty="0">
                <a:solidFill>
                  <a:srgbClr val="C00000"/>
                </a:solidFill>
              </a:rPr>
              <a:t>1</a:t>
            </a:r>
            <a:r>
              <a:rPr lang="en-US" sz="1600" dirty="0">
                <a:solidFill>
                  <a:srgbClr val="C00000"/>
                </a:solidFill>
              </a:rPr>
              <a:t>.instr=106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1699014" y="3679442"/>
            <a:ext cx="9797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B</a:t>
            </a:r>
            <a:r>
              <a:rPr lang="en-US" sz="1600" baseline="-25000" dirty="0">
                <a:solidFill>
                  <a:srgbClr val="C00000"/>
                </a:solidFill>
              </a:rPr>
              <a:t>1</a:t>
            </a:r>
            <a:r>
              <a:rPr lang="en-US" sz="1600" dirty="0">
                <a:solidFill>
                  <a:srgbClr val="C00000"/>
                </a:solidFill>
              </a:rPr>
              <a:t>.tlist={}</a:t>
            </a:r>
            <a:endParaRPr lang="en-US" sz="1600" dirty="0">
              <a:solidFill>
                <a:srgbClr val="C00000"/>
              </a:solidFill>
            </a:endParaRPr>
          </a:p>
          <a:p>
            <a:r>
              <a:rPr lang="en-US" sz="1600" dirty="0">
                <a:solidFill>
                  <a:srgbClr val="C00000"/>
                </a:solidFill>
              </a:rPr>
              <a:t>B</a:t>
            </a:r>
            <a:r>
              <a:rPr lang="en-US" sz="1600" baseline="-25000" dirty="0">
                <a:solidFill>
                  <a:srgbClr val="C00000"/>
                </a:solidFill>
              </a:rPr>
              <a:t>1</a:t>
            </a:r>
            <a:r>
              <a:rPr lang="en-US" sz="1600" dirty="0">
                <a:solidFill>
                  <a:srgbClr val="C00000"/>
                </a:solidFill>
              </a:rPr>
              <a:t>.flist={}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2670158" y="5632034"/>
            <a:ext cx="13388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M</a:t>
            </a:r>
            <a:r>
              <a:rPr lang="en-US" sz="1600" baseline="-25000" dirty="0">
                <a:solidFill>
                  <a:srgbClr val="C00000"/>
                </a:solidFill>
              </a:rPr>
              <a:t>2</a:t>
            </a:r>
            <a:r>
              <a:rPr lang="en-US" sz="1600" dirty="0">
                <a:solidFill>
                  <a:srgbClr val="C00000"/>
                </a:solidFill>
              </a:rPr>
              <a:t>.instr=106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3969814" y="4834482"/>
            <a:ext cx="12971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B</a:t>
            </a:r>
            <a:r>
              <a:rPr lang="en-US" sz="1600" baseline="-25000" dirty="0">
                <a:solidFill>
                  <a:srgbClr val="C00000"/>
                </a:solidFill>
              </a:rPr>
              <a:t>2</a:t>
            </a:r>
            <a:r>
              <a:rPr lang="en-US" sz="1600" dirty="0">
                <a:solidFill>
                  <a:srgbClr val="C00000"/>
                </a:solidFill>
              </a:rPr>
              <a:t>.tlist={}</a:t>
            </a:r>
            <a:endParaRPr lang="en-US" sz="1600" dirty="0">
              <a:solidFill>
                <a:srgbClr val="C00000"/>
              </a:solidFill>
            </a:endParaRPr>
          </a:p>
          <a:p>
            <a:r>
              <a:rPr lang="en-US" sz="1600" dirty="0">
                <a:solidFill>
                  <a:srgbClr val="C00000"/>
                </a:solidFill>
              </a:rPr>
              <a:t>B</a:t>
            </a:r>
            <a:r>
              <a:rPr lang="en-US" sz="1600" baseline="-25000" dirty="0">
                <a:solidFill>
                  <a:srgbClr val="C00000"/>
                </a:solidFill>
              </a:rPr>
              <a:t>2</a:t>
            </a:r>
            <a:r>
              <a:rPr lang="en-US" sz="1600" dirty="0">
                <a:solidFill>
                  <a:srgbClr val="C00000"/>
                </a:solidFill>
              </a:rPr>
              <a:t>.flist={107}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4726465" y="5621016"/>
            <a:ext cx="13388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M</a:t>
            </a:r>
            <a:r>
              <a:rPr lang="en-US" sz="1600" baseline="-25000" dirty="0">
                <a:solidFill>
                  <a:srgbClr val="C00000"/>
                </a:solidFill>
              </a:rPr>
              <a:t>3</a:t>
            </a:r>
            <a:r>
              <a:rPr lang="en-US" sz="1600" dirty="0">
                <a:solidFill>
                  <a:srgbClr val="C00000"/>
                </a:solidFill>
              </a:rPr>
              <a:t>.instr=108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5818073" y="5010092"/>
            <a:ext cx="10166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C00000"/>
                </a:solidFill>
              </a:rPr>
              <a:t>S</a:t>
            </a:r>
            <a:r>
              <a:rPr lang="en-US" sz="1600" baseline="-25000" dirty="0">
                <a:solidFill>
                  <a:srgbClr val="C00000"/>
                </a:solidFill>
              </a:rPr>
              <a:t>1</a:t>
            </a:r>
            <a:r>
              <a:rPr lang="en-US" sz="1600" dirty="0">
                <a:solidFill>
                  <a:srgbClr val="C00000"/>
                </a:solidFill>
              </a:rPr>
              <a:t>.nlist={}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4382987" y="3967198"/>
            <a:ext cx="13388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C00000"/>
                </a:solidFill>
              </a:rPr>
              <a:t>S</a:t>
            </a:r>
            <a:r>
              <a:rPr lang="en-US" sz="1600" baseline="-25000" dirty="0">
                <a:solidFill>
                  <a:srgbClr val="C00000"/>
                </a:solidFill>
              </a:rPr>
              <a:t>2</a:t>
            </a:r>
            <a:r>
              <a:rPr lang="en-US" sz="1600" dirty="0">
                <a:solidFill>
                  <a:srgbClr val="C00000"/>
                </a:solidFill>
              </a:rPr>
              <a:t>.nlist={107}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4971589" y="4524750"/>
            <a:ext cx="13379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C00000"/>
                </a:solidFill>
              </a:rPr>
              <a:t>N.nlist</a:t>
            </a:r>
            <a:r>
              <a:rPr lang="en-US" sz="1600" dirty="0">
                <a:solidFill>
                  <a:srgbClr val="C00000"/>
                </a:solidFill>
              </a:rPr>
              <a:t>={110}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6112852" y="4614073"/>
            <a:ext cx="13083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M</a:t>
            </a:r>
            <a:r>
              <a:rPr lang="en-US" sz="1600" baseline="-25000" dirty="0">
                <a:solidFill>
                  <a:srgbClr val="C00000"/>
                </a:solidFill>
              </a:rPr>
              <a:t>4</a:t>
            </a:r>
            <a:r>
              <a:rPr lang="en-US" sz="1600" dirty="0">
                <a:solidFill>
                  <a:srgbClr val="C00000"/>
                </a:solidFill>
              </a:rPr>
              <a:t>.instr=111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6731696" y="3944648"/>
            <a:ext cx="10166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S</a:t>
            </a:r>
            <a:r>
              <a:rPr lang="en-US" sz="1600" baseline="-25000" dirty="0">
                <a:solidFill>
                  <a:srgbClr val="C00000"/>
                </a:solidFill>
              </a:rPr>
              <a:t>3</a:t>
            </a:r>
            <a:r>
              <a:rPr lang="en-US" sz="1600" dirty="0">
                <a:solidFill>
                  <a:srgbClr val="C00000"/>
                </a:solidFill>
              </a:rPr>
              <a:t>.nlist={}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3825738" y="3234281"/>
            <a:ext cx="17620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S</a:t>
            </a:r>
            <a:r>
              <a:rPr lang="en-US" sz="1600" baseline="-25000" dirty="0">
                <a:solidFill>
                  <a:srgbClr val="C00000"/>
                </a:solidFill>
              </a:rPr>
              <a:t>4</a:t>
            </a:r>
            <a:r>
              <a:rPr lang="en-US" sz="1600" dirty="0">
                <a:solidFill>
                  <a:srgbClr val="C00000"/>
                </a:solidFill>
              </a:rPr>
              <a:t>.nlist={107, 110}</a:t>
            </a:r>
            <a:endParaRPr lang="en-US" sz="16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1" name="Rectangle 3"/>
          <p:cNvSpPr>
            <a:spLocks noGrp="1" noRot="1" noChangeArrowheads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 2" panose="05020102010507070707" pitchFamily="18" charset="2"/>
              <a:buNone/>
            </a:pPr>
            <a:r>
              <a:rPr lang="zh-CN" altLang="en-US" dirty="0"/>
              <a:t>十二、归约</a:t>
            </a:r>
            <a:r>
              <a:rPr lang="en-US" altLang="zh-CN" dirty="0">
                <a:solidFill>
                  <a:srgbClr val="CC00FF"/>
                </a:solidFill>
              </a:rPr>
              <a:t>L</a:t>
            </a:r>
            <a:r>
              <a:rPr lang="en-US" altLang="zh-CN" baseline="-25000" dirty="0">
                <a:solidFill>
                  <a:srgbClr val="CC00FF"/>
                </a:solidFill>
              </a:rPr>
              <a:t>1</a:t>
            </a:r>
            <a:r>
              <a:rPr lang="zh-CN" altLang="en-US" dirty="0"/>
              <a:t>，将</a:t>
            </a:r>
            <a:r>
              <a:rPr lang="en-US" altLang="zh-CN" dirty="0"/>
              <a:t>S</a:t>
            </a:r>
            <a:r>
              <a:rPr lang="en-US" altLang="zh-CN" baseline="-25000" dirty="0"/>
              <a:t>4</a:t>
            </a:r>
            <a:r>
              <a:rPr lang="en-US" altLang="zh-CN" dirty="0"/>
              <a:t>.nextlist</a:t>
            </a:r>
            <a:r>
              <a:rPr lang="zh-CN" altLang="en-US" dirty="0"/>
              <a:t>直接赋给</a:t>
            </a:r>
            <a:r>
              <a:rPr lang="en-US" altLang="zh-CN" dirty="0"/>
              <a:t>L</a:t>
            </a:r>
            <a:r>
              <a:rPr lang="en-US" altLang="zh-CN" baseline="-25000" dirty="0"/>
              <a:t>1</a:t>
            </a:r>
            <a:r>
              <a:rPr lang="en-US" altLang="zh-CN" dirty="0"/>
              <a:t>.nextlist</a:t>
            </a:r>
            <a:endParaRPr lang="en-US" altLang="zh-CN" dirty="0"/>
          </a:p>
          <a:p>
            <a:r>
              <a:rPr lang="en-US" altLang="zh-CN" dirty="0"/>
              <a:t>L</a:t>
            </a:r>
            <a:r>
              <a:rPr lang="en-US" altLang="zh-CN" baseline="-25000" dirty="0"/>
              <a:t>1</a:t>
            </a:r>
            <a:r>
              <a:rPr lang="en-US" altLang="zh-CN" dirty="0"/>
              <a:t>.nextlist: { 107, 110 }</a:t>
            </a:r>
            <a:endParaRPr lang="en-US" altLang="zh-CN" dirty="0"/>
          </a:p>
          <a:p>
            <a:pPr>
              <a:buFont typeface="Wingdings 2" panose="05020102010507070707" pitchFamily="18" charset="2"/>
              <a:buNone/>
            </a:pPr>
            <a:endParaRPr lang="en-US" altLang="zh-CN" dirty="0"/>
          </a:p>
        </p:txBody>
      </p:sp>
      <p:sp>
        <p:nvSpPr>
          <p:cNvPr id="13517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控制流语句的翻译</a:t>
            </a:r>
            <a:r>
              <a:rPr lang="en-US" altLang="zh-CN" dirty="0"/>
              <a:t>-</a:t>
            </a:r>
            <a:r>
              <a:rPr lang="zh-CN" altLang="en-US" dirty="0"/>
              <a:t>例</a:t>
            </a:r>
            <a:endParaRPr lang="zh-CN" alt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分析树</a:t>
            </a:r>
            <a:endParaRPr lang="en-US" dirty="0"/>
          </a:p>
        </p:txBody>
      </p:sp>
      <p:sp>
        <p:nvSpPr>
          <p:cNvPr id="13209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控制流语句的翻译</a:t>
            </a:r>
            <a:r>
              <a:rPr lang="en-US" altLang="zh-CN" dirty="0"/>
              <a:t>-</a:t>
            </a:r>
            <a:r>
              <a:rPr lang="zh-CN" altLang="en-US" dirty="0"/>
              <a:t>例</a:t>
            </a:r>
            <a:endParaRPr lang="zh-CN" altLang="en-US" dirty="0"/>
          </a:p>
        </p:txBody>
      </p:sp>
      <p:sp>
        <p:nvSpPr>
          <p:cNvPr id="132100" name="Text Box 4"/>
          <p:cNvSpPr txBox="1">
            <a:spLocks noChangeArrowheads="1"/>
          </p:cNvSpPr>
          <p:nvPr/>
        </p:nvSpPr>
        <p:spPr bwMode="auto">
          <a:xfrm>
            <a:off x="5259513" y="1726909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/>
              <a:t>L</a:t>
            </a:r>
            <a:r>
              <a:rPr lang="en-US" altLang="zh-CN" sz="2400" baseline="-25000" dirty="0"/>
              <a:t>2</a:t>
            </a:r>
            <a:endParaRPr lang="en-US" altLang="zh-CN" sz="2400" baseline="-25000" dirty="0"/>
          </a:p>
        </p:txBody>
      </p:sp>
      <p:sp>
        <p:nvSpPr>
          <p:cNvPr id="132101" name="Text Box 5"/>
          <p:cNvSpPr txBox="1">
            <a:spLocks noChangeArrowheads="1"/>
          </p:cNvSpPr>
          <p:nvPr/>
        </p:nvSpPr>
        <p:spPr bwMode="auto">
          <a:xfrm>
            <a:off x="3477805" y="2565109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rgbClr val="FF0000"/>
                </a:solidFill>
              </a:rPr>
              <a:t>L</a:t>
            </a:r>
            <a:r>
              <a:rPr lang="en-US" altLang="zh-CN" sz="2400" baseline="-25000" dirty="0">
                <a:solidFill>
                  <a:srgbClr val="FF0000"/>
                </a:solidFill>
              </a:rPr>
              <a:t>1</a:t>
            </a:r>
            <a:endParaRPr lang="en-US" altLang="zh-CN" sz="2400" baseline="-25000" dirty="0">
              <a:solidFill>
                <a:srgbClr val="FF0000"/>
              </a:solidFill>
            </a:endParaRPr>
          </a:p>
        </p:txBody>
      </p:sp>
      <p:sp>
        <p:nvSpPr>
          <p:cNvPr id="132102" name="Text Box 6"/>
          <p:cNvSpPr txBox="1">
            <a:spLocks noChangeArrowheads="1"/>
          </p:cNvSpPr>
          <p:nvPr/>
        </p:nvSpPr>
        <p:spPr bwMode="auto">
          <a:xfrm>
            <a:off x="7164513" y="2565109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/>
              <a:t>S</a:t>
            </a:r>
            <a:r>
              <a:rPr lang="en-US" altLang="zh-CN" sz="2400" baseline="-25000" dirty="0"/>
              <a:t>5</a:t>
            </a:r>
            <a:endParaRPr lang="en-US" altLang="zh-CN" sz="2400" baseline="-25000" dirty="0"/>
          </a:p>
        </p:txBody>
      </p:sp>
      <p:sp>
        <p:nvSpPr>
          <p:cNvPr id="132103" name="Text Box 7"/>
          <p:cNvSpPr txBox="1">
            <a:spLocks noChangeArrowheads="1"/>
          </p:cNvSpPr>
          <p:nvPr/>
        </p:nvSpPr>
        <p:spPr bwMode="auto">
          <a:xfrm>
            <a:off x="5335713" y="2565109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;</a:t>
            </a:r>
            <a:endParaRPr lang="en-US" altLang="zh-CN" sz="2400"/>
          </a:p>
        </p:txBody>
      </p:sp>
      <p:sp>
        <p:nvSpPr>
          <p:cNvPr id="132104" name="Text Box 8"/>
          <p:cNvSpPr txBox="1">
            <a:spLocks noChangeArrowheads="1"/>
          </p:cNvSpPr>
          <p:nvPr/>
        </p:nvSpPr>
        <p:spPr bwMode="auto">
          <a:xfrm>
            <a:off x="3477805" y="3327109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rgbClr val="FF0000"/>
                </a:solidFill>
              </a:rPr>
              <a:t>S</a:t>
            </a:r>
            <a:r>
              <a:rPr lang="en-US" altLang="zh-CN" sz="2400" baseline="-25000" dirty="0">
                <a:solidFill>
                  <a:srgbClr val="FF0000"/>
                </a:solidFill>
              </a:rPr>
              <a:t>4</a:t>
            </a:r>
            <a:endParaRPr lang="en-US" altLang="zh-CN" sz="2400" baseline="-25000" dirty="0">
              <a:solidFill>
                <a:srgbClr val="FF0000"/>
              </a:solidFill>
            </a:endParaRPr>
          </a:p>
        </p:txBody>
      </p:sp>
      <p:sp>
        <p:nvSpPr>
          <p:cNvPr id="132105" name="Text Box 9"/>
          <p:cNvSpPr txBox="1">
            <a:spLocks noChangeArrowheads="1"/>
          </p:cNvSpPr>
          <p:nvPr/>
        </p:nvSpPr>
        <p:spPr bwMode="auto">
          <a:xfrm>
            <a:off x="1725205" y="4236588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if</a:t>
            </a:r>
            <a:endParaRPr lang="en-US" altLang="zh-CN" sz="2400"/>
          </a:p>
        </p:txBody>
      </p:sp>
      <p:sp>
        <p:nvSpPr>
          <p:cNvPr id="132106" name="Text Box 10"/>
          <p:cNvSpPr txBox="1">
            <a:spLocks noChangeArrowheads="1"/>
          </p:cNvSpPr>
          <p:nvPr/>
        </p:nvSpPr>
        <p:spPr bwMode="auto">
          <a:xfrm>
            <a:off x="2422608" y="4236589"/>
            <a:ext cx="685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/>
              <a:t>B</a:t>
            </a:r>
            <a:r>
              <a:rPr lang="en-US" altLang="zh-CN" sz="2400" baseline="-25000" dirty="0"/>
              <a:t>1</a:t>
            </a:r>
            <a:endParaRPr lang="en-US" altLang="zh-CN" sz="2400" baseline="-25000" dirty="0"/>
          </a:p>
        </p:txBody>
      </p:sp>
      <p:sp>
        <p:nvSpPr>
          <p:cNvPr id="132107" name="Text Box 11"/>
          <p:cNvSpPr txBox="1">
            <a:spLocks noChangeArrowheads="1"/>
          </p:cNvSpPr>
          <p:nvPr/>
        </p:nvSpPr>
        <p:spPr bwMode="auto">
          <a:xfrm>
            <a:off x="3120011" y="4236588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then</a:t>
            </a:r>
            <a:endParaRPr lang="en-US" altLang="zh-CN" sz="2400"/>
          </a:p>
        </p:txBody>
      </p:sp>
      <p:sp>
        <p:nvSpPr>
          <p:cNvPr id="132108" name="Text Box 12"/>
          <p:cNvSpPr txBox="1">
            <a:spLocks noChangeArrowheads="1"/>
          </p:cNvSpPr>
          <p:nvPr/>
        </p:nvSpPr>
        <p:spPr bwMode="auto">
          <a:xfrm>
            <a:off x="4443403" y="4236588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rgbClr val="FF0000"/>
                </a:solidFill>
              </a:rPr>
              <a:t>S</a:t>
            </a:r>
            <a:r>
              <a:rPr lang="en-US" altLang="zh-CN" sz="2400" baseline="-25000" dirty="0">
                <a:solidFill>
                  <a:srgbClr val="FF0000"/>
                </a:solidFill>
              </a:rPr>
              <a:t>2</a:t>
            </a:r>
            <a:endParaRPr lang="en-US" altLang="zh-CN" sz="2400" baseline="-25000" dirty="0">
              <a:solidFill>
                <a:srgbClr val="FF0000"/>
              </a:solidFill>
            </a:endParaRPr>
          </a:p>
        </p:txBody>
      </p:sp>
      <p:sp>
        <p:nvSpPr>
          <p:cNvPr id="132109" name="Text Box 13"/>
          <p:cNvSpPr txBox="1">
            <a:spLocks noChangeArrowheads="1"/>
          </p:cNvSpPr>
          <p:nvPr/>
        </p:nvSpPr>
        <p:spPr bwMode="auto">
          <a:xfrm>
            <a:off x="5503787" y="4236588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/>
              <a:t>else</a:t>
            </a:r>
            <a:endParaRPr lang="en-US" altLang="zh-CN" sz="2400" dirty="0"/>
          </a:p>
        </p:txBody>
      </p:sp>
      <p:sp>
        <p:nvSpPr>
          <p:cNvPr id="132110" name="Text Box 14"/>
          <p:cNvSpPr txBox="1">
            <a:spLocks noChangeArrowheads="1"/>
          </p:cNvSpPr>
          <p:nvPr/>
        </p:nvSpPr>
        <p:spPr bwMode="auto">
          <a:xfrm>
            <a:off x="6827176" y="4236588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/>
              <a:t>S</a:t>
            </a:r>
            <a:r>
              <a:rPr lang="en-US" altLang="zh-CN" sz="2400" baseline="-25000" dirty="0"/>
              <a:t>3</a:t>
            </a:r>
            <a:endParaRPr lang="en-US" altLang="zh-CN" sz="2400" baseline="-25000" dirty="0"/>
          </a:p>
        </p:txBody>
      </p:sp>
      <p:sp>
        <p:nvSpPr>
          <p:cNvPr id="132111" name="Text Box 15"/>
          <p:cNvSpPr txBox="1">
            <a:spLocks noChangeArrowheads="1"/>
          </p:cNvSpPr>
          <p:nvPr/>
        </p:nvSpPr>
        <p:spPr bwMode="auto">
          <a:xfrm>
            <a:off x="2843079" y="52554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/>
              <a:t>while</a:t>
            </a:r>
            <a:endParaRPr lang="en-US" altLang="zh-CN" sz="2400" dirty="0"/>
          </a:p>
        </p:txBody>
      </p:sp>
      <p:sp>
        <p:nvSpPr>
          <p:cNvPr id="132112" name="Text Box 16"/>
          <p:cNvSpPr txBox="1">
            <a:spLocks noChangeArrowheads="1"/>
          </p:cNvSpPr>
          <p:nvPr/>
        </p:nvSpPr>
        <p:spPr bwMode="auto">
          <a:xfrm>
            <a:off x="4179557" y="5255401"/>
            <a:ext cx="685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rgbClr val="FF0000"/>
                </a:solidFill>
              </a:rPr>
              <a:t>B</a:t>
            </a:r>
            <a:r>
              <a:rPr lang="en-US" altLang="zh-CN" sz="2400" baseline="-25000" dirty="0">
                <a:solidFill>
                  <a:srgbClr val="FF0000"/>
                </a:solidFill>
              </a:rPr>
              <a:t>2</a:t>
            </a:r>
            <a:endParaRPr lang="en-US" altLang="zh-CN" sz="2400" baseline="-25000" dirty="0">
              <a:solidFill>
                <a:srgbClr val="FF0000"/>
              </a:solidFill>
            </a:endParaRPr>
          </a:p>
        </p:txBody>
      </p:sp>
      <p:sp>
        <p:nvSpPr>
          <p:cNvPr id="132113" name="Text Box 17"/>
          <p:cNvSpPr txBox="1">
            <a:spLocks noChangeArrowheads="1"/>
          </p:cNvSpPr>
          <p:nvPr/>
        </p:nvSpPr>
        <p:spPr bwMode="auto">
          <a:xfrm>
            <a:off x="4807303" y="52554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do</a:t>
            </a:r>
            <a:endParaRPr lang="en-US" altLang="zh-CN" sz="2400"/>
          </a:p>
        </p:txBody>
      </p:sp>
      <p:sp>
        <p:nvSpPr>
          <p:cNvPr id="132114" name="Text Box 18"/>
          <p:cNvSpPr txBox="1">
            <a:spLocks noChangeArrowheads="1"/>
          </p:cNvSpPr>
          <p:nvPr/>
        </p:nvSpPr>
        <p:spPr bwMode="auto">
          <a:xfrm>
            <a:off x="5933324" y="5255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/>
              <a:t>S</a:t>
            </a:r>
            <a:r>
              <a:rPr lang="en-US" altLang="zh-CN" sz="2400" baseline="-25000" dirty="0"/>
              <a:t>1</a:t>
            </a:r>
            <a:endParaRPr lang="en-US" altLang="zh-CN" sz="2400" baseline="-25000" dirty="0"/>
          </a:p>
        </p:txBody>
      </p:sp>
      <p:sp>
        <p:nvSpPr>
          <p:cNvPr id="132117" name="Text Box 21"/>
          <p:cNvSpPr txBox="1">
            <a:spLocks noChangeArrowheads="1"/>
          </p:cNvSpPr>
          <p:nvPr/>
        </p:nvSpPr>
        <p:spPr bwMode="auto">
          <a:xfrm>
            <a:off x="5933324" y="5917909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/>
              <a:t>A</a:t>
            </a:r>
            <a:r>
              <a:rPr lang="en-US" altLang="zh-CN" sz="2400" baseline="-25000" dirty="0"/>
              <a:t>1</a:t>
            </a:r>
            <a:endParaRPr lang="en-US" altLang="zh-CN" sz="2400" baseline="-25000" dirty="0"/>
          </a:p>
        </p:txBody>
      </p:sp>
      <p:sp>
        <p:nvSpPr>
          <p:cNvPr id="132118" name="Text Box 22"/>
          <p:cNvSpPr txBox="1">
            <a:spLocks noChangeArrowheads="1"/>
          </p:cNvSpPr>
          <p:nvPr/>
        </p:nvSpPr>
        <p:spPr bwMode="auto">
          <a:xfrm>
            <a:off x="6827176" y="5232109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/>
              <a:t>A</a:t>
            </a:r>
            <a:r>
              <a:rPr lang="en-US" altLang="zh-CN" sz="2400" baseline="-25000" dirty="0"/>
              <a:t>2</a:t>
            </a:r>
            <a:endParaRPr lang="en-US" altLang="zh-CN" sz="2400" baseline="-25000" dirty="0"/>
          </a:p>
        </p:txBody>
      </p:sp>
      <p:sp>
        <p:nvSpPr>
          <p:cNvPr id="132119" name="Text Box 23"/>
          <p:cNvSpPr txBox="1">
            <a:spLocks noChangeArrowheads="1"/>
          </p:cNvSpPr>
          <p:nvPr/>
        </p:nvSpPr>
        <p:spPr bwMode="auto">
          <a:xfrm>
            <a:off x="7164513" y="3250909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/>
              <a:t>A</a:t>
            </a:r>
            <a:r>
              <a:rPr lang="en-US" altLang="zh-CN" sz="2400" baseline="-25000" dirty="0"/>
              <a:t>3</a:t>
            </a:r>
            <a:endParaRPr lang="en-US" altLang="zh-CN" sz="2400" baseline="-25000" dirty="0"/>
          </a:p>
        </p:txBody>
      </p:sp>
      <p:sp>
        <p:nvSpPr>
          <p:cNvPr id="132120" name="Line 24"/>
          <p:cNvSpPr>
            <a:spLocks noChangeShapeType="1"/>
          </p:cNvSpPr>
          <p:nvPr/>
        </p:nvSpPr>
        <p:spPr bwMode="auto">
          <a:xfrm>
            <a:off x="3630205" y="2946109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21" name="Line 25"/>
          <p:cNvSpPr>
            <a:spLocks noChangeShapeType="1"/>
          </p:cNvSpPr>
          <p:nvPr/>
        </p:nvSpPr>
        <p:spPr bwMode="auto">
          <a:xfrm flipH="1">
            <a:off x="3630205" y="2179189"/>
            <a:ext cx="1792860" cy="46212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22" name="Line 26"/>
          <p:cNvSpPr>
            <a:spLocks noChangeShapeType="1"/>
          </p:cNvSpPr>
          <p:nvPr/>
        </p:nvSpPr>
        <p:spPr bwMode="auto">
          <a:xfrm>
            <a:off x="5411913" y="2184109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23" name="Line 27"/>
          <p:cNvSpPr>
            <a:spLocks noChangeShapeType="1"/>
          </p:cNvSpPr>
          <p:nvPr/>
        </p:nvSpPr>
        <p:spPr bwMode="auto">
          <a:xfrm>
            <a:off x="5411913" y="2184109"/>
            <a:ext cx="1905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24" name="Line 28"/>
          <p:cNvSpPr>
            <a:spLocks noChangeShapeType="1"/>
          </p:cNvSpPr>
          <p:nvPr/>
        </p:nvSpPr>
        <p:spPr bwMode="auto">
          <a:xfrm flipH="1">
            <a:off x="1953805" y="3708109"/>
            <a:ext cx="1676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25" name="Line 29"/>
          <p:cNvSpPr>
            <a:spLocks noChangeShapeType="1"/>
          </p:cNvSpPr>
          <p:nvPr/>
        </p:nvSpPr>
        <p:spPr bwMode="auto">
          <a:xfrm flipH="1">
            <a:off x="2639605" y="3708109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26" name="Line 30"/>
          <p:cNvSpPr>
            <a:spLocks noChangeShapeType="1"/>
          </p:cNvSpPr>
          <p:nvPr/>
        </p:nvSpPr>
        <p:spPr bwMode="auto">
          <a:xfrm>
            <a:off x="3630205" y="3708109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27" name="Line 31"/>
          <p:cNvSpPr>
            <a:spLocks noChangeShapeType="1"/>
          </p:cNvSpPr>
          <p:nvPr/>
        </p:nvSpPr>
        <p:spPr bwMode="auto">
          <a:xfrm>
            <a:off x="3630205" y="3708109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28" name="Line 32"/>
          <p:cNvSpPr>
            <a:spLocks noChangeShapeType="1"/>
          </p:cNvSpPr>
          <p:nvPr/>
        </p:nvSpPr>
        <p:spPr bwMode="auto">
          <a:xfrm>
            <a:off x="3630205" y="3708110"/>
            <a:ext cx="2057400" cy="59975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29" name="Line 33"/>
          <p:cNvSpPr>
            <a:spLocks noChangeShapeType="1"/>
          </p:cNvSpPr>
          <p:nvPr/>
        </p:nvSpPr>
        <p:spPr bwMode="auto">
          <a:xfrm>
            <a:off x="3630205" y="3708110"/>
            <a:ext cx="3252622" cy="57276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30" name="Line 34"/>
          <p:cNvSpPr>
            <a:spLocks noChangeShapeType="1"/>
          </p:cNvSpPr>
          <p:nvPr/>
        </p:nvSpPr>
        <p:spPr bwMode="auto">
          <a:xfrm flipH="1">
            <a:off x="3542873" y="4622509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31" name="Line 35"/>
          <p:cNvSpPr>
            <a:spLocks noChangeShapeType="1"/>
          </p:cNvSpPr>
          <p:nvPr/>
        </p:nvSpPr>
        <p:spPr bwMode="auto">
          <a:xfrm flipH="1">
            <a:off x="4376352" y="4622509"/>
            <a:ext cx="309521" cy="72516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32" name="Line 36"/>
          <p:cNvSpPr>
            <a:spLocks noChangeShapeType="1"/>
          </p:cNvSpPr>
          <p:nvPr/>
        </p:nvSpPr>
        <p:spPr bwMode="auto">
          <a:xfrm>
            <a:off x="4685873" y="4622509"/>
            <a:ext cx="304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33" name="Line 37"/>
          <p:cNvSpPr>
            <a:spLocks noChangeShapeType="1"/>
          </p:cNvSpPr>
          <p:nvPr/>
        </p:nvSpPr>
        <p:spPr bwMode="auto">
          <a:xfrm>
            <a:off x="4685873" y="4622509"/>
            <a:ext cx="1427986" cy="7041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35" name="Line 39"/>
          <p:cNvSpPr>
            <a:spLocks noChangeShapeType="1"/>
          </p:cNvSpPr>
          <p:nvPr/>
        </p:nvSpPr>
        <p:spPr bwMode="auto">
          <a:xfrm>
            <a:off x="6135216" y="5613109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36" name="Line 40"/>
          <p:cNvSpPr>
            <a:spLocks noChangeShapeType="1"/>
          </p:cNvSpPr>
          <p:nvPr/>
        </p:nvSpPr>
        <p:spPr bwMode="auto">
          <a:xfrm>
            <a:off x="7055776" y="4622509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37" name="Line 41"/>
          <p:cNvSpPr>
            <a:spLocks noChangeShapeType="1"/>
          </p:cNvSpPr>
          <p:nvPr/>
        </p:nvSpPr>
        <p:spPr bwMode="auto">
          <a:xfrm>
            <a:off x="7393113" y="2946109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文本框 5"/>
          <p:cNvSpPr txBox="1"/>
          <p:nvPr/>
        </p:nvSpPr>
        <p:spPr>
          <a:xfrm>
            <a:off x="3969814" y="4280522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M</a:t>
            </a:r>
            <a:r>
              <a:rPr lang="en-US" altLang="zh-CN" b="1" baseline="-25000" dirty="0"/>
              <a:t>1</a:t>
            </a:r>
            <a:endParaRPr lang="en-US" b="1" baseline="-25000" dirty="0"/>
          </a:p>
        </p:txBody>
      </p:sp>
      <p:sp>
        <p:nvSpPr>
          <p:cNvPr id="43" name="文本框 42"/>
          <p:cNvSpPr txBox="1"/>
          <p:nvPr/>
        </p:nvSpPr>
        <p:spPr>
          <a:xfrm>
            <a:off x="3775625" y="5299334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M</a:t>
            </a:r>
            <a:r>
              <a:rPr lang="en-US" altLang="zh-CN" b="1" baseline="-25000" dirty="0"/>
              <a:t>2</a:t>
            </a:r>
            <a:endParaRPr lang="en-US" b="1" baseline="-25000" dirty="0"/>
          </a:p>
        </p:txBody>
      </p:sp>
      <p:sp>
        <p:nvSpPr>
          <p:cNvPr id="44" name="文本框 43"/>
          <p:cNvSpPr txBox="1"/>
          <p:nvPr/>
        </p:nvSpPr>
        <p:spPr>
          <a:xfrm>
            <a:off x="5423065" y="5299334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M</a:t>
            </a:r>
            <a:r>
              <a:rPr lang="en-US" altLang="zh-CN" b="1" baseline="-25000" dirty="0"/>
              <a:t>3</a:t>
            </a:r>
            <a:endParaRPr lang="en-US" b="1" baseline="-25000" dirty="0"/>
          </a:p>
        </p:txBody>
      </p:sp>
      <p:sp>
        <p:nvSpPr>
          <p:cNvPr id="45" name="文本框 44"/>
          <p:cNvSpPr txBox="1"/>
          <p:nvPr/>
        </p:nvSpPr>
        <p:spPr>
          <a:xfrm>
            <a:off x="5140806" y="4280522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N</a:t>
            </a:r>
            <a:endParaRPr lang="en-US" b="1" baseline="-25000" dirty="0">
              <a:solidFill>
                <a:srgbClr val="FF0000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6353590" y="4280522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M</a:t>
            </a:r>
            <a:r>
              <a:rPr lang="en-US" altLang="zh-CN" b="1" baseline="-25000" dirty="0"/>
              <a:t>4</a:t>
            </a:r>
            <a:endParaRPr lang="en-US" b="1" baseline="-25000" dirty="0"/>
          </a:p>
        </p:txBody>
      </p:sp>
      <p:sp>
        <p:nvSpPr>
          <p:cNvPr id="7" name="文本框 6"/>
          <p:cNvSpPr txBox="1"/>
          <p:nvPr/>
        </p:nvSpPr>
        <p:spPr>
          <a:xfrm>
            <a:off x="7052373" y="1041564"/>
            <a:ext cx="3509294" cy="1323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buFont typeface="Wingdings 2" panose="05020102010507070707" pitchFamily="18" charset="2"/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if ( a&lt;b or c&lt;d and e&lt;f )  then</a:t>
            </a:r>
            <a:endParaRPr lang="en-US" altLang="zh-CN" sz="2000" dirty="0">
              <a:solidFill>
                <a:schemeClr val="tx1"/>
              </a:solidFill>
            </a:endParaRPr>
          </a:p>
          <a:p>
            <a:pPr>
              <a:buFont typeface="Wingdings 2" panose="05020102010507070707" pitchFamily="18" charset="2"/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    while ( a&gt;c ) do c := c +1</a:t>
            </a:r>
            <a:endParaRPr lang="en-US" altLang="zh-CN" sz="2000" dirty="0">
              <a:solidFill>
                <a:schemeClr val="tx1"/>
              </a:solidFill>
            </a:endParaRPr>
          </a:p>
          <a:p>
            <a:pPr>
              <a:buFont typeface="Wingdings 2" panose="05020102010507070707" pitchFamily="18" charset="2"/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else d := d + 1;</a:t>
            </a:r>
            <a:endParaRPr lang="en-US" altLang="zh-CN" sz="2000" dirty="0">
              <a:solidFill>
                <a:schemeClr val="tx1"/>
              </a:solidFill>
            </a:endParaRPr>
          </a:p>
          <a:p>
            <a:pPr>
              <a:buFont typeface="Wingdings 2" panose="05020102010507070707" pitchFamily="18" charset="2"/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e := e + d;   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8306730" y="5263533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</a:rPr>
              <a:t>蓝色</a:t>
            </a:r>
            <a:r>
              <a:rPr lang="zh-CN" altLang="en-US" dirty="0"/>
              <a:t>表示即将翻译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红色</a:t>
            </a:r>
            <a:r>
              <a:rPr lang="zh-CN" altLang="en-US" dirty="0"/>
              <a:t>表示需要回填</a:t>
            </a:r>
            <a:endParaRPr lang="en-US" dirty="0"/>
          </a:p>
        </p:txBody>
      </p:sp>
      <p:sp>
        <p:nvSpPr>
          <p:cNvPr id="49" name="Text Box 7"/>
          <p:cNvSpPr txBox="1">
            <a:spLocks noChangeArrowheads="1"/>
          </p:cNvSpPr>
          <p:nvPr/>
        </p:nvSpPr>
        <p:spPr bwMode="auto">
          <a:xfrm>
            <a:off x="5964363" y="2615105"/>
            <a:ext cx="6858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rgbClr val="0000FF"/>
                </a:solidFill>
              </a:rPr>
              <a:t>M</a:t>
            </a:r>
            <a:r>
              <a:rPr lang="en-US" altLang="zh-CN" sz="2000" b="1" baseline="-25000" dirty="0">
                <a:solidFill>
                  <a:srgbClr val="0000FF"/>
                </a:solidFill>
              </a:rPr>
              <a:t>5</a:t>
            </a:r>
            <a:endParaRPr lang="en-US" sz="2000" b="1" baseline="-25000" dirty="0">
              <a:solidFill>
                <a:srgbClr val="0000FF"/>
              </a:solidFill>
            </a:endParaRPr>
          </a:p>
        </p:txBody>
      </p:sp>
      <p:sp>
        <p:nvSpPr>
          <p:cNvPr id="50" name="Line 26"/>
          <p:cNvSpPr>
            <a:spLocks noChangeShapeType="1"/>
          </p:cNvSpPr>
          <p:nvPr/>
        </p:nvSpPr>
        <p:spPr bwMode="auto">
          <a:xfrm>
            <a:off x="5423065" y="2184110"/>
            <a:ext cx="628650" cy="50113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文本框 50"/>
          <p:cNvSpPr txBox="1"/>
          <p:nvPr/>
        </p:nvSpPr>
        <p:spPr>
          <a:xfrm>
            <a:off x="3068639" y="4593121"/>
            <a:ext cx="13388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M</a:t>
            </a:r>
            <a:r>
              <a:rPr lang="en-US" sz="1600" baseline="-25000" dirty="0">
                <a:solidFill>
                  <a:srgbClr val="C00000"/>
                </a:solidFill>
              </a:rPr>
              <a:t>1</a:t>
            </a:r>
            <a:r>
              <a:rPr lang="en-US" sz="1600" dirty="0">
                <a:solidFill>
                  <a:srgbClr val="C00000"/>
                </a:solidFill>
              </a:rPr>
              <a:t>.instr=106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2670158" y="5632034"/>
            <a:ext cx="13388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M</a:t>
            </a:r>
            <a:r>
              <a:rPr lang="en-US" sz="1600" baseline="-25000" dirty="0">
                <a:solidFill>
                  <a:srgbClr val="C00000"/>
                </a:solidFill>
              </a:rPr>
              <a:t>2</a:t>
            </a:r>
            <a:r>
              <a:rPr lang="en-US" sz="1600" dirty="0">
                <a:solidFill>
                  <a:srgbClr val="C00000"/>
                </a:solidFill>
              </a:rPr>
              <a:t>.instr=106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4726465" y="5621016"/>
            <a:ext cx="13388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M</a:t>
            </a:r>
            <a:r>
              <a:rPr lang="en-US" sz="1600" baseline="-25000" dirty="0">
                <a:solidFill>
                  <a:srgbClr val="C00000"/>
                </a:solidFill>
              </a:rPr>
              <a:t>3</a:t>
            </a:r>
            <a:r>
              <a:rPr lang="en-US" sz="1600" dirty="0">
                <a:solidFill>
                  <a:srgbClr val="C00000"/>
                </a:solidFill>
              </a:rPr>
              <a:t>.instr=108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6112852" y="4614073"/>
            <a:ext cx="13083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M</a:t>
            </a:r>
            <a:r>
              <a:rPr lang="en-US" sz="1600" baseline="-25000" dirty="0">
                <a:solidFill>
                  <a:srgbClr val="C00000"/>
                </a:solidFill>
              </a:rPr>
              <a:t>4</a:t>
            </a:r>
            <a:r>
              <a:rPr lang="en-US" sz="1600" dirty="0">
                <a:solidFill>
                  <a:srgbClr val="C00000"/>
                </a:solidFill>
              </a:rPr>
              <a:t>.instr=111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3746047" y="2530168"/>
            <a:ext cx="1750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L</a:t>
            </a:r>
            <a:r>
              <a:rPr lang="en-US" sz="1600" baseline="-25000" dirty="0">
                <a:solidFill>
                  <a:srgbClr val="C00000"/>
                </a:solidFill>
              </a:rPr>
              <a:t>1</a:t>
            </a:r>
            <a:r>
              <a:rPr lang="en-US" sz="1600" dirty="0">
                <a:solidFill>
                  <a:srgbClr val="C00000"/>
                </a:solidFill>
              </a:rPr>
              <a:t>.nlist={107, 110}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1699014" y="3679442"/>
            <a:ext cx="9797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B</a:t>
            </a:r>
            <a:r>
              <a:rPr lang="en-US" sz="1600" baseline="-25000" dirty="0">
                <a:solidFill>
                  <a:srgbClr val="C00000"/>
                </a:solidFill>
              </a:rPr>
              <a:t>1</a:t>
            </a:r>
            <a:r>
              <a:rPr lang="en-US" sz="1600" dirty="0">
                <a:solidFill>
                  <a:srgbClr val="C00000"/>
                </a:solidFill>
              </a:rPr>
              <a:t>.tlist={}</a:t>
            </a:r>
            <a:endParaRPr lang="en-US" sz="1600" dirty="0">
              <a:solidFill>
                <a:srgbClr val="C00000"/>
              </a:solidFill>
            </a:endParaRPr>
          </a:p>
          <a:p>
            <a:r>
              <a:rPr lang="en-US" sz="1600" dirty="0">
                <a:solidFill>
                  <a:srgbClr val="C00000"/>
                </a:solidFill>
              </a:rPr>
              <a:t>B</a:t>
            </a:r>
            <a:r>
              <a:rPr lang="en-US" sz="1600" baseline="-25000" dirty="0">
                <a:solidFill>
                  <a:srgbClr val="C00000"/>
                </a:solidFill>
              </a:rPr>
              <a:t>1</a:t>
            </a:r>
            <a:r>
              <a:rPr lang="en-US" sz="1600" dirty="0">
                <a:solidFill>
                  <a:srgbClr val="C00000"/>
                </a:solidFill>
              </a:rPr>
              <a:t>.flist={}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3969814" y="4834482"/>
            <a:ext cx="12971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B</a:t>
            </a:r>
            <a:r>
              <a:rPr lang="en-US" sz="1600" baseline="-25000" dirty="0">
                <a:solidFill>
                  <a:srgbClr val="C00000"/>
                </a:solidFill>
              </a:rPr>
              <a:t>2</a:t>
            </a:r>
            <a:r>
              <a:rPr lang="en-US" sz="1600" dirty="0">
                <a:solidFill>
                  <a:srgbClr val="C00000"/>
                </a:solidFill>
              </a:rPr>
              <a:t>.tlist={}</a:t>
            </a:r>
            <a:endParaRPr lang="en-US" sz="1600" dirty="0">
              <a:solidFill>
                <a:srgbClr val="C00000"/>
              </a:solidFill>
            </a:endParaRPr>
          </a:p>
          <a:p>
            <a:r>
              <a:rPr lang="en-US" sz="1600" dirty="0">
                <a:solidFill>
                  <a:srgbClr val="C00000"/>
                </a:solidFill>
              </a:rPr>
              <a:t>B</a:t>
            </a:r>
            <a:r>
              <a:rPr lang="en-US" sz="1600" baseline="-25000" dirty="0">
                <a:solidFill>
                  <a:srgbClr val="C00000"/>
                </a:solidFill>
              </a:rPr>
              <a:t>2</a:t>
            </a:r>
            <a:r>
              <a:rPr lang="en-US" sz="1600" dirty="0">
                <a:solidFill>
                  <a:srgbClr val="C00000"/>
                </a:solidFill>
              </a:rPr>
              <a:t>.flist={107}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5818073" y="5010092"/>
            <a:ext cx="10166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C00000"/>
                </a:solidFill>
              </a:rPr>
              <a:t>S</a:t>
            </a:r>
            <a:r>
              <a:rPr lang="en-US" sz="1600" baseline="-25000" dirty="0">
                <a:solidFill>
                  <a:srgbClr val="C00000"/>
                </a:solidFill>
              </a:rPr>
              <a:t>1</a:t>
            </a:r>
            <a:r>
              <a:rPr lang="en-US" sz="1600" dirty="0">
                <a:solidFill>
                  <a:srgbClr val="C00000"/>
                </a:solidFill>
              </a:rPr>
              <a:t>.nlist={}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4382987" y="3967198"/>
            <a:ext cx="13388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C00000"/>
                </a:solidFill>
              </a:rPr>
              <a:t>S</a:t>
            </a:r>
            <a:r>
              <a:rPr lang="en-US" sz="1600" baseline="-25000" dirty="0">
                <a:solidFill>
                  <a:srgbClr val="C00000"/>
                </a:solidFill>
              </a:rPr>
              <a:t>2</a:t>
            </a:r>
            <a:r>
              <a:rPr lang="en-US" sz="1600" dirty="0">
                <a:solidFill>
                  <a:srgbClr val="C00000"/>
                </a:solidFill>
              </a:rPr>
              <a:t>.nlist={107}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6731696" y="3944648"/>
            <a:ext cx="10166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S</a:t>
            </a:r>
            <a:r>
              <a:rPr lang="en-US" sz="1600" baseline="-25000" dirty="0">
                <a:solidFill>
                  <a:srgbClr val="C00000"/>
                </a:solidFill>
              </a:rPr>
              <a:t>3</a:t>
            </a:r>
            <a:r>
              <a:rPr lang="en-US" sz="1600" dirty="0">
                <a:solidFill>
                  <a:srgbClr val="C00000"/>
                </a:solidFill>
              </a:rPr>
              <a:t>.nlist={}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3825738" y="3234281"/>
            <a:ext cx="17620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S</a:t>
            </a:r>
            <a:r>
              <a:rPr lang="en-US" sz="1600" baseline="-25000" dirty="0">
                <a:solidFill>
                  <a:srgbClr val="C00000"/>
                </a:solidFill>
              </a:rPr>
              <a:t>4</a:t>
            </a:r>
            <a:r>
              <a:rPr lang="en-US" sz="1600" dirty="0">
                <a:solidFill>
                  <a:srgbClr val="C00000"/>
                </a:solidFill>
              </a:rPr>
              <a:t>.nlist={107, 110}</a:t>
            </a:r>
            <a:endParaRPr lang="en-US" sz="16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1" name="Rectangle 3"/>
          <p:cNvSpPr>
            <a:spLocks noGrp="1" noRot="1" noChangeArrowheads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 2" panose="05020102010507070707" pitchFamily="18" charset="2"/>
              <a:buNone/>
            </a:pPr>
            <a:r>
              <a:rPr lang="zh-CN" altLang="en-US" dirty="0"/>
              <a:t>十三、翻译</a:t>
            </a:r>
            <a:r>
              <a:rPr lang="en-US" altLang="zh-CN" dirty="0"/>
              <a:t>M</a:t>
            </a:r>
            <a:r>
              <a:rPr lang="en-US" altLang="zh-CN" baseline="-25000" dirty="0"/>
              <a:t>5</a:t>
            </a:r>
            <a:r>
              <a:rPr lang="zh-CN" altLang="en-US" dirty="0"/>
              <a:t>：</a:t>
            </a:r>
            <a:r>
              <a:rPr lang="en-US" altLang="zh-CN" dirty="0">
                <a:solidFill>
                  <a:schemeClr val="folHlink"/>
                </a:solidFill>
              </a:rPr>
              <a:t> M</a:t>
            </a:r>
            <a:r>
              <a:rPr lang="en-US" altLang="zh-CN" baseline="-25000" dirty="0">
                <a:solidFill>
                  <a:schemeClr val="folHlink"/>
                </a:solidFill>
              </a:rPr>
              <a:t>5</a:t>
            </a:r>
            <a:r>
              <a:rPr lang="en-US" altLang="zh-CN" dirty="0">
                <a:solidFill>
                  <a:schemeClr val="folHlink"/>
                </a:solidFill>
                <a:sym typeface="Symbol" panose="05050102010706020507" pitchFamily="18" charset="2"/>
              </a:rPr>
              <a:t></a:t>
            </a:r>
            <a:endParaRPr lang="en-US" altLang="zh-CN" dirty="0">
              <a:solidFill>
                <a:schemeClr val="folHlink"/>
              </a:solidFill>
              <a:sym typeface="Symbol" panose="05050102010706020507" pitchFamily="18" charset="2"/>
            </a:endParaRPr>
          </a:p>
          <a:p>
            <a:pPr>
              <a:buFont typeface="Wingdings 2" panose="05020102010507070707" pitchFamily="18" charset="2"/>
              <a:buNone/>
            </a:pPr>
            <a:r>
              <a:rPr lang="zh-CN" altLang="en-US" dirty="0"/>
              <a:t>记录下一个指令标号</a:t>
            </a:r>
            <a:r>
              <a:rPr lang="en-US" altLang="zh-CN" dirty="0"/>
              <a:t>112</a:t>
            </a:r>
            <a:r>
              <a:rPr lang="zh-CN" altLang="en-US" dirty="0"/>
              <a:t>，当</a:t>
            </a:r>
            <a:r>
              <a:rPr lang="en-US" altLang="zh-CN" dirty="0"/>
              <a:t>L</a:t>
            </a:r>
            <a:r>
              <a:rPr lang="en-US" altLang="zh-CN" baseline="-25000" dirty="0"/>
              <a:t>1</a:t>
            </a:r>
            <a:r>
              <a:rPr lang="en-US" altLang="zh-CN" dirty="0"/>
              <a:t>;S</a:t>
            </a:r>
            <a:r>
              <a:rPr lang="zh-CN" altLang="en-US" dirty="0"/>
              <a:t>归约时，用</a:t>
            </a:r>
            <a:r>
              <a:rPr lang="en-US" altLang="zh-CN" dirty="0"/>
              <a:t>112</a:t>
            </a:r>
            <a:r>
              <a:rPr lang="zh-CN" altLang="en-US" dirty="0"/>
              <a:t>回填</a:t>
            </a:r>
            <a:r>
              <a:rPr lang="en-US" altLang="zh-CN" dirty="0"/>
              <a:t>L</a:t>
            </a:r>
            <a:r>
              <a:rPr lang="en-US" altLang="zh-CN" baseline="-25000" dirty="0"/>
              <a:t>1</a:t>
            </a:r>
            <a:r>
              <a:rPr lang="zh-CN" altLang="en-US" dirty="0"/>
              <a:t>的</a:t>
            </a:r>
            <a:r>
              <a:rPr lang="en-US" altLang="zh-CN" dirty="0" err="1"/>
              <a:t>nextlist</a:t>
            </a:r>
            <a:r>
              <a:rPr lang="en-US" altLang="zh-CN" dirty="0"/>
              <a:t>{107, 110}</a:t>
            </a:r>
            <a:r>
              <a:rPr lang="en-US" altLang="zh-CN" dirty="0">
                <a:solidFill>
                  <a:schemeClr val="bg1"/>
                </a:solidFill>
              </a:rPr>
              <a:t>108</a:t>
            </a:r>
            <a:endParaRPr lang="en-US" altLang="zh-CN" baseline="-25000" dirty="0"/>
          </a:p>
          <a:p>
            <a:pPr>
              <a:buFont typeface="Wingdings 2" panose="05020102010507070707" pitchFamily="18" charset="2"/>
              <a:buNone/>
            </a:pPr>
            <a:r>
              <a:rPr lang="en-US" altLang="zh-CN" dirty="0">
                <a:solidFill>
                  <a:schemeClr val="bg1"/>
                </a:solidFill>
              </a:rPr>
              <a:t>(112) e := e + d  // S</a:t>
            </a:r>
            <a:r>
              <a:rPr lang="en-US" altLang="zh-CN" baseline="-25000" dirty="0">
                <a:solidFill>
                  <a:schemeClr val="bg1"/>
                </a:solidFill>
              </a:rPr>
              <a:t>5</a:t>
            </a:r>
            <a:r>
              <a:rPr lang="en-US" altLang="zh-CN" dirty="0">
                <a:solidFill>
                  <a:schemeClr val="bg1"/>
                </a:solidFill>
                <a:sym typeface="Symbol" panose="05050102010706020507" pitchFamily="18" charset="2"/>
              </a:rPr>
              <a:t></a:t>
            </a:r>
            <a:r>
              <a:rPr lang="en-US" altLang="zh-CN" dirty="0">
                <a:solidFill>
                  <a:schemeClr val="bg1"/>
                </a:solidFill>
              </a:rPr>
              <a:t>A</a:t>
            </a:r>
            <a:r>
              <a:rPr lang="en-US" altLang="zh-CN" baseline="-25000" dirty="0">
                <a:solidFill>
                  <a:schemeClr val="bg1"/>
                </a:solidFill>
              </a:rPr>
              <a:t>3   </a:t>
            </a:r>
            <a:r>
              <a:rPr lang="en-US" altLang="zh-CN" dirty="0">
                <a:solidFill>
                  <a:schemeClr val="bg1"/>
                </a:solidFill>
              </a:rPr>
              <a:t>S</a:t>
            </a:r>
            <a:r>
              <a:rPr lang="en-US" altLang="zh-CN" baseline="-25000" dirty="0">
                <a:solidFill>
                  <a:schemeClr val="bg1"/>
                </a:solidFill>
              </a:rPr>
              <a:t>5</a:t>
            </a:r>
            <a:r>
              <a:rPr lang="en-US" altLang="zh-CN" dirty="0">
                <a:solidFill>
                  <a:schemeClr val="bg1"/>
                </a:solidFill>
              </a:rPr>
              <a:t>.nextlist={}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buFont typeface="Wingdings 2" panose="05020102010507070707" pitchFamily="18" charset="2"/>
              <a:buNone/>
            </a:pPr>
            <a:r>
              <a:rPr lang="zh-CN" altLang="en-US" dirty="0">
                <a:solidFill>
                  <a:schemeClr val="bg1"/>
                </a:solidFill>
              </a:rPr>
              <a:t>十四、翻译</a:t>
            </a:r>
            <a:r>
              <a:rPr lang="en-US" altLang="zh-CN" dirty="0">
                <a:solidFill>
                  <a:schemeClr val="bg1"/>
                </a:solidFill>
              </a:rPr>
              <a:t>L</a:t>
            </a:r>
            <a:r>
              <a:rPr lang="en-US" altLang="zh-CN" baseline="-25000" dirty="0">
                <a:solidFill>
                  <a:schemeClr val="bg1"/>
                </a:solidFill>
              </a:rPr>
              <a:t>2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用</a:t>
            </a:r>
            <a:r>
              <a:rPr lang="en-US" altLang="zh-CN" dirty="0">
                <a:solidFill>
                  <a:schemeClr val="bg1"/>
                </a:solidFill>
              </a:rPr>
              <a:t>112</a:t>
            </a:r>
            <a:r>
              <a:rPr lang="zh-CN" altLang="en-US" dirty="0">
                <a:solidFill>
                  <a:schemeClr val="bg1"/>
                </a:solidFill>
              </a:rPr>
              <a:t>回填</a:t>
            </a:r>
            <a:r>
              <a:rPr lang="en-US" altLang="zh-CN" dirty="0">
                <a:solidFill>
                  <a:schemeClr val="bg1"/>
                </a:solidFill>
              </a:rPr>
              <a:t>(107)</a:t>
            </a:r>
            <a:r>
              <a:rPr lang="zh-CN" altLang="en-US" dirty="0">
                <a:solidFill>
                  <a:schemeClr val="bg1"/>
                </a:solidFill>
              </a:rPr>
              <a:t>和</a:t>
            </a:r>
            <a:r>
              <a:rPr lang="en-US" altLang="zh-CN" dirty="0">
                <a:solidFill>
                  <a:schemeClr val="bg1"/>
                </a:solidFill>
              </a:rPr>
              <a:t>(110)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L</a:t>
            </a:r>
            <a:r>
              <a:rPr lang="en-US" altLang="zh-CN" baseline="-25000" dirty="0">
                <a:solidFill>
                  <a:schemeClr val="bg1"/>
                </a:solidFill>
              </a:rPr>
              <a:t>2</a:t>
            </a:r>
            <a:r>
              <a:rPr lang="en-US" altLang="zh-CN" dirty="0">
                <a:solidFill>
                  <a:schemeClr val="bg1"/>
                </a:solidFill>
              </a:rPr>
              <a:t>.nextlist: {}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buFont typeface="Wingdings 2" panose="05020102010507070707" pitchFamily="18" charset="2"/>
              <a:buNone/>
            </a:pPr>
            <a:endParaRPr lang="en-US" altLang="zh-CN" dirty="0"/>
          </a:p>
        </p:txBody>
      </p:sp>
      <p:sp>
        <p:nvSpPr>
          <p:cNvPr id="13517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控制流语句的翻译</a:t>
            </a:r>
            <a:r>
              <a:rPr lang="en-US" altLang="zh-CN" dirty="0"/>
              <a:t>-</a:t>
            </a:r>
            <a:r>
              <a:rPr lang="zh-CN" altLang="en-US" dirty="0"/>
              <a:t>例</a:t>
            </a:r>
            <a:endParaRPr lang="zh-CN" altLang="en-US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分析树</a:t>
            </a:r>
            <a:endParaRPr lang="en-US" dirty="0"/>
          </a:p>
        </p:txBody>
      </p:sp>
      <p:sp>
        <p:nvSpPr>
          <p:cNvPr id="13209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控制流语句的翻译</a:t>
            </a:r>
            <a:r>
              <a:rPr lang="en-US" altLang="zh-CN" dirty="0"/>
              <a:t>-</a:t>
            </a:r>
            <a:r>
              <a:rPr lang="zh-CN" altLang="en-US" dirty="0"/>
              <a:t>例</a:t>
            </a:r>
            <a:endParaRPr lang="zh-CN" altLang="en-US" dirty="0"/>
          </a:p>
        </p:txBody>
      </p:sp>
      <p:sp>
        <p:nvSpPr>
          <p:cNvPr id="132100" name="Text Box 4"/>
          <p:cNvSpPr txBox="1">
            <a:spLocks noChangeArrowheads="1"/>
          </p:cNvSpPr>
          <p:nvPr/>
        </p:nvSpPr>
        <p:spPr bwMode="auto">
          <a:xfrm>
            <a:off x="5259513" y="1726909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/>
              <a:t>L</a:t>
            </a:r>
            <a:r>
              <a:rPr lang="en-US" altLang="zh-CN" sz="2400" baseline="-25000" dirty="0"/>
              <a:t>2</a:t>
            </a:r>
            <a:endParaRPr lang="en-US" altLang="zh-CN" sz="2400" baseline="-25000" dirty="0"/>
          </a:p>
        </p:txBody>
      </p:sp>
      <p:sp>
        <p:nvSpPr>
          <p:cNvPr id="132101" name="Text Box 5"/>
          <p:cNvSpPr txBox="1">
            <a:spLocks noChangeArrowheads="1"/>
          </p:cNvSpPr>
          <p:nvPr/>
        </p:nvSpPr>
        <p:spPr bwMode="auto">
          <a:xfrm>
            <a:off x="3477805" y="2565109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rgbClr val="FF0000"/>
                </a:solidFill>
              </a:rPr>
              <a:t>L</a:t>
            </a:r>
            <a:r>
              <a:rPr lang="en-US" altLang="zh-CN" sz="2400" baseline="-25000" dirty="0">
                <a:solidFill>
                  <a:srgbClr val="FF0000"/>
                </a:solidFill>
              </a:rPr>
              <a:t>1</a:t>
            </a:r>
            <a:endParaRPr lang="en-US" altLang="zh-CN" sz="2400" baseline="-25000" dirty="0">
              <a:solidFill>
                <a:srgbClr val="FF0000"/>
              </a:solidFill>
            </a:endParaRPr>
          </a:p>
        </p:txBody>
      </p:sp>
      <p:sp>
        <p:nvSpPr>
          <p:cNvPr id="132102" name="Text Box 6"/>
          <p:cNvSpPr txBox="1">
            <a:spLocks noChangeArrowheads="1"/>
          </p:cNvSpPr>
          <p:nvPr/>
        </p:nvSpPr>
        <p:spPr bwMode="auto">
          <a:xfrm>
            <a:off x="7164513" y="2565109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rgbClr val="0000FF"/>
                </a:solidFill>
              </a:rPr>
              <a:t>S</a:t>
            </a:r>
            <a:r>
              <a:rPr lang="en-US" altLang="zh-CN" sz="2400" baseline="-25000" dirty="0">
                <a:solidFill>
                  <a:srgbClr val="0000FF"/>
                </a:solidFill>
              </a:rPr>
              <a:t>5</a:t>
            </a:r>
            <a:endParaRPr lang="en-US" altLang="zh-CN" sz="2400" baseline="-25000" dirty="0">
              <a:solidFill>
                <a:srgbClr val="0000FF"/>
              </a:solidFill>
            </a:endParaRPr>
          </a:p>
        </p:txBody>
      </p:sp>
      <p:sp>
        <p:nvSpPr>
          <p:cNvPr id="132103" name="Text Box 7"/>
          <p:cNvSpPr txBox="1">
            <a:spLocks noChangeArrowheads="1"/>
          </p:cNvSpPr>
          <p:nvPr/>
        </p:nvSpPr>
        <p:spPr bwMode="auto">
          <a:xfrm>
            <a:off x="5335713" y="2565109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;</a:t>
            </a:r>
            <a:endParaRPr lang="en-US" altLang="zh-CN" sz="2400"/>
          </a:p>
        </p:txBody>
      </p:sp>
      <p:sp>
        <p:nvSpPr>
          <p:cNvPr id="132104" name="Text Box 8"/>
          <p:cNvSpPr txBox="1">
            <a:spLocks noChangeArrowheads="1"/>
          </p:cNvSpPr>
          <p:nvPr/>
        </p:nvSpPr>
        <p:spPr bwMode="auto">
          <a:xfrm>
            <a:off x="3477805" y="3327109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rgbClr val="FF0000"/>
                </a:solidFill>
              </a:rPr>
              <a:t>S</a:t>
            </a:r>
            <a:r>
              <a:rPr lang="en-US" altLang="zh-CN" sz="2400" baseline="-25000" dirty="0">
                <a:solidFill>
                  <a:srgbClr val="FF0000"/>
                </a:solidFill>
              </a:rPr>
              <a:t>4</a:t>
            </a:r>
            <a:endParaRPr lang="en-US" altLang="zh-CN" sz="2400" baseline="-25000" dirty="0">
              <a:solidFill>
                <a:srgbClr val="FF0000"/>
              </a:solidFill>
            </a:endParaRPr>
          </a:p>
        </p:txBody>
      </p:sp>
      <p:sp>
        <p:nvSpPr>
          <p:cNvPr id="132105" name="Text Box 9"/>
          <p:cNvSpPr txBox="1">
            <a:spLocks noChangeArrowheads="1"/>
          </p:cNvSpPr>
          <p:nvPr/>
        </p:nvSpPr>
        <p:spPr bwMode="auto">
          <a:xfrm>
            <a:off x="1725205" y="4236588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if</a:t>
            </a:r>
            <a:endParaRPr lang="en-US" altLang="zh-CN" sz="2400"/>
          </a:p>
        </p:txBody>
      </p:sp>
      <p:sp>
        <p:nvSpPr>
          <p:cNvPr id="132106" name="Text Box 10"/>
          <p:cNvSpPr txBox="1">
            <a:spLocks noChangeArrowheads="1"/>
          </p:cNvSpPr>
          <p:nvPr/>
        </p:nvSpPr>
        <p:spPr bwMode="auto">
          <a:xfrm>
            <a:off x="2422608" y="4236589"/>
            <a:ext cx="685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/>
              <a:t>B</a:t>
            </a:r>
            <a:r>
              <a:rPr lang="en-US" altLang="zh-CN" sz="2400" baseline="-25000" dirty="0"/>
              <a:t>1</a:t>
            </a:r>
            <a:endParaRPr lang="en-US" altLang="zh-CN" sz="2400" baseline="-25000" dirty="0"/>
          </a:p>
        </p:txBody>
      </p:sp>
      <p:sp>
        <p:nvSpPr>
          <p:cNvPr id="132107" name="Text Box 11"/>
          <p:cNvSpPr txBox="1">
            <a:spLocks noChangeArrowheads="1"/>
          </p:cNvSpPr>
          <p:nvPr/>
        </p:nvSpPr>
        <p:spPr bwMode="auto">
          <a:xfrm>
            <a:off x="3120011" y="4236588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then</a:t>
            </a:r>
            <a:endParaRPr lang="en-US" altLang="zh-CN" sz="2400"/>
          </a:p>
        </p:txBody>
      </p:sp>
      <p:sp>
        <p:nvSpPr>
          <p:cNvPr id="132108" name="Text Box 12"/>
          <p:cNvSpPr txBox="1">
            <a:spLocks noChangeArrowheads="1"/>
          </p:cNvSpPr>
          <p:nvPr/>
        </p:nvSpPr>
        <p:spPr bwMode="auto">
          <a:xfrm>
            <a:off x="4443403" y="4236588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rgbClr val="FF0000"/>
                </a:solidFill>
              </a:rPr>
              <a:t>S</a:t>
            </a:r>
            <a:r>
              <a:rPr lang="en-US" altLang="zh-CN" sz="2400" baseline="-25000" dirty="0">
                <a:solidFill>
                  <a:srgbClr val="FF0000"/>
                </a:solidFill>
              </a:rPr>
              <a:t>2</a:t>
            </a:r>
            <a:endParaRPr lang="en-US" altLang="zh-CN" sz="2400" baseline="-25000" dirty="0">
              <a:solidFill>
                <a:srgbClr val="FF0000"/>
              </a:solidFill>
            </a:endParaRPr>
          </a:p>
        </p:txBody>
      </p:sp>
      <p:sp>
        <p:nvSpPr>
          <p:cNvPr id="132109" name="Text Box 13"/>
          <p:cNvSpPr txBox="1">
            <a:spLocks noChangeArrowheads="1"/>
          </p:cNvSpPr>
          <p:nvPr/>
        </p:nvSpPr>
        <p:spPr bwMode="auto">
          <a:xfrm>
            <a:off x="5503787" y="4236588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/>
              <a:t>else</a:t>
            </a:r>
            <a:endParaRPr lang="en-US" altLang="zh-CN" sz="2400" dirty="0"/>
          </a:p>
        </p:txBody>
      </p:sp>
      <p:sp>
        <p:nvSpPr>
          <p:cNvPr id="132110" name="Text Box 14"/>
          <p:cNvSpPr txBox="1">
            <a:spLocks noChangeArrowheads="1"/>
          </p:cNvSpPr>
          <p:nvPr/>
        </p:nvSpPr>
        <p:spPr bwMode="auto">
          <a:xfrm>
            <a:off x="6827176" y="4236588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/>
              <a:t>S</a:t>
            </a:r>
            <a:r>
              <a:rPr lang="en-US" altLang="zh-CN" sz="2400" baseline="-25000" dirty="0"/>
              <a:t>3</a:t>
            </a:r>
            <a:endParaRPr lang="en-US" altLang="zh-CN" sz="2400" baseline="-25000" dirty="0"/>
          </a:p>
        </p:txBody>
      </p:sp>
      <p:sp>
        <p:nvSpPr>
          <p:cNvPr id="132111" name="Text Box 15"/>
          <p:cNvSpPr txBox="1">
            <a:spLocks noChangeArrowheads="1"/>
          </p:cNvSpPr>
          <p:nvPr/>
        </p:nvSpPr>
        <p:spPr bwMode="auto">
          <a:xfrm>
            <a:off x="2843079" y="52554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/>
              <a:t>while</a:t>
            </a:r>
            <a:endParaRPr lang="en-US" altLang="zh-CN" sz="2400" dirty="0"/>
          </a:p>
        </p:txBody>
      </p:sp>
      <p:sp>
        <p:nvSpPr>
          <p:cNvPr id="132112" name="Text Box 16"/>
          <p:cNvSpPr txBox="1">
            <a:spLocks noChangeArrowheads="1"/>
          </p:cNvSpPr>
          <p:nvPr/>
        </p:nvSpPr>
        <p:spPr bwMode="auto">
          <a:xfrm>
            <a:off x="4179557" y="5255401"/>
            <a:ext cx="685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rgbClr val="FF0000"/>
                </a:solidFill>
              </a:rPr>
              <a:t>B</a:t>
            </a:r>
            <a:r>
              <a:rPr lang="en-US" altLang="zh-CN" sz="2400" baseline="-25000" dirty="0">
                <a:solidFill>
                  <a:srgbClr val="FF0000"/>
                </a:solidFill>
              </a:rPr>
              <a:t>2</a:t>
            </a:r>
            <a:endParaRPr lang="en-US" altLang="zh-CN" sz="2400" baseline="-25000" dirty="0">
              <a:solidFill>
                <a:srgbClr val="FF0000"/>
              </a:solidFill>
            </a:endParaRPr>
          </a:p>
        </p:txBody>
      </p:sp>
      <p:sp>
        <p:nvSpPr>
          <p:cNvPr id="132113" name="Text Box 17"/>
          <p:cNvSpPr txBox="1">
            <a:spLocks noChangeArrowheads="1"/>
          </p:cNvSpPr>
          <p:nvPr/>
        </p:nvSpPr>
        <p:spPr bwMode="auto">
          <a:xfrm>
            <a:off x="4807303" y="52554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do</a:t>
            </a:r>
            <a:endParaRPr lang="en-US" altLang="zh-CN" sz="2400"/>
          </a:p>
        </p:txBody>
      </p:sp>
      <p:sp>
        <p:nvSpPr>
          <p:cNvPr id="132114" name="Text Box 18"/>
          <p:cNvSpPr txBox="1">
            <a:spLocks noChangeArrowheads="1"/>
          </p:cNvSpPr>
          <p:nvPr/>
        </p:nvSpPr>
        <p:spPr bwMode="auto">
          <a:xfrm>
            <a:off x="5933324" y="5255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/>
              <a:t>S</a:t>
            </a:r>
            <a:r>
              <a:rPr lang="en-US" altLang="zh-CN" sz="2400" baseline="-25000" dirty="0"/>
              <a:t>1</a:t>
            </a:r>
            <a:endParaRPr lang="en-US" altLang="zh-CN" sz="2400" baseline="-25000" dirty="0"/>
          </a:p>
        </p:txBody>
      </p:sp>
      <p:sp>
        <p:nvSpPr>
          <p:cNvPr id="132117" name="Text Box 21"/>
          <p:cNvSpPr txBox="1">
            <a:spLocks noChangeArrowheads="1"/>
          </p:cNvSpPr>
          <p:nvPr/>
        </p:nvSpPr>
        <p:spPr bwMode="auto">
          <a:xfrm>
            <a:off x="5933324" y="5917909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/>
              <a:t>A</a:t>
            </a:r>
            <a:r>
              <a:rPr lang="en-US" altLang="zh-CN" sz="2400" baseline="-25000" dirty="0"/>
              <a:t>1</a:t>
            </a:r>
            <a:endParaRPr lang="en-US" altLang="zh-CN" sz="2400" baseline="-25000" dirty="0"/>
          </a:p>
        </p:txBody>
      </p:sp>
      <p:sp>
        <p:nvSpPr>
          <p:cNvPr id="132118" name="Text Box 22"/>
          <p:cNvSpPr txBox="1">
            <a:spLocks noChangeArrowheads="1"/>
          </p:cNvSpPr>
          <p:nvPr/>
        </p:nvSpPr>
        <p:spPr bwMode="auto">
          <a:xfrm>
            <a:off x="6827176" y="5232109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/>
              <a:t>A</a:t>
            </a:r>
            <a:r>
              <a:rPr lang="en-US" altLang="zh-CN" sz="2400" baseline="-25000" dirty="0"/>
              <a:t>2</a:t>
            </a:r>
            <a:endParaRPr lang="en-US" altLang="zh-CN" sz="2400" baseline="-25000" dirty="0"/>
          </a:p>
        </p:txBody>
      </p:sp>
      <p:sp>
        <p:nvSpPr>
          <p:cNvPr id="132119" name="Text Box 23"/>
          <p:cNvSpPr txBox="1">
            <a:spLocks noChangeArrowheads="1"/>
          </p:cNvSpPr>
          <p:nvPr/>
        </p:nvSpPr>
        <p:spPr bwMode="auto">
          <a:xfrm>
            <a:off x="7164513" y="3250909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rgbClr val="0000FF"/>
                </a:solidFill>
              </a:rPr>
              <a:t>A</a:t>
            </a:r>
            <a:r>
              <a:rPr lang="en-US" altLang="zh-CN" sz="2400" baseline="-25000" dirty="0">
                <a:solidFill>
                  <a:srgbClr val="0000FF"/>
                </a:solidFill>
              </a:rPr>
              <a:t>3</a:t>
            </a:r>
            <a:endParaRPr lang="en-US" altLang="zh-CN" sz="2400" baseline="-25000" dirty="0">
              <a:solidFill>
                <a:srgbClr val="0000FF"/>
              </a:solidFill>
            </a:endParaRPr>
          </a:p>
        </p:txBody>
      </p:sp>
      <p:sp>
        <p:nvSpPr>
          <p:cNvPr id="132120" name="Line 24"/>
          <p:cNvSpPr>
            <a:spLocks noChangeShapeType="1"/>
          </p:cNvSpPr>
          <p:nvPr/>
        </p:nvSpPr>
        <p:spPr bwMode="auto">
          <a:xfrm>
            <a:off x="3630205" y="2946109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21" name="Line 25"/>
          <p:cNvSpPr>
            <a:spLocks noChangeShapeType="1"/>
          </p:cNvSpPr>
          <p:nvPr/>
        </p:nvSpPr>
        <p:spPr bwMode="auto">
          <a:xfrm flipH="1">
            <a:off x="3630205" y="2179189"/>
            <a:ext cx="1792860" cy="46212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22" name="Line 26"/>
          <p:cNvSpPr>
            <a:spLocks noChangeShapeType="1"/>
          </p:cNvSpPr>
          <p:nvPr/>
        </p:nvSpPr>
        <p:spPr bwMode="auto">
          <a:xfrm>
            <a:off x="5411913" y="2184109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23" name="Line 27"/>
          <p:cNvSpPr>
            <a:spLocks noChangeShapeType="1"/>
          </p:cNvSpPr>
          <p:nvPr/>
        </p:nvSpPr>
        <p:spPr bwMode="auto">
          <a:xfrm>
            <a:off x="5411913" y="2184109"/>
            <a:ext cx="1905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24" name="Line 28"/>
          <p:cNvSpPr>
            <a:spLocks noChangeShapeType="1"/>
          </p:cNvSpPr>
          <p:nvPr/>
        </p:nvSpPr>
        <p:spPr bwMode="auto">
          <a:xfrm flipH="1">
            <a:off x="1953805" y="3708109"/>
            <a:ext cx="1676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25" name="Line 29"/>
          <p:cNvSpPr>
            <a:spLocks noChangeShapeType="1"/>
          </p:cNvSpPr>
          <p:nvPr/>
        </p:nvSpPr>
        <p:spPr bwMode="auto">
          <a:xfrm flipH="1">
            <a:off x="2639605" y="3708109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26" name="Line 30"/>
          <p:cNvSpPr>
            <a:spLocks noChangeShapeType="1"/>
          </p:cNvSpPr>
          <p:nvPr/>
        </p:nvSpPr>
        <p:spPr bwMode="auto">
          <a:xfrm>
            <a:off x="3630205" y="3708109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27" name="Line 31"/>
          <p:cNvSpPr>
            <a:spLocks noChangeShapeType="1"/>
          </p:cNvSpPr>
          <p:nvPr/>
        </p:nvSpPr>
        <p:spPr bwMode="auto">
          <a:xfrm>
            <a:off x="3630205" y="3708109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28" name="Line 32"/>
          <p:cNvSpPr>
            <a:spLocks noChangeShapeType="1"/>
          </p:cNvSpPr>
          <p:nvPr/>
        </p:nvSpPr>
        <p:spPr bwMode="auto">
          <a:xfrm>
            <a:off x="3630205" y="3708110"/>
            <a:ext cx="2057400" cy="59975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29" name="Line 33"/>
          <p:cNvSpPr>
            <a:spLocks noChangeShapeType="1"/>
          </p:cNvSpPr>
          <p:nvPr/>
        </p:nvSpPr>
        <p:spPr bwMode="auto">
          <a:xfrm>
            <a:off x="3630205" y="3708110"/>
            <a:ext cx="3252622" cy="57276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30" name="Line 34"/>
          <p:cNvSpPr>
            <a:spLocks noChangeShapeType="1"/>
          </p:cNvSpPr>
          <p:nvPr/>
        </p:nvSpPr>
        <p:spPr bwMode="auto">
          <a:xfrm flipH="1">
            <a:off x="3542873" y="4622509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31" name="Line 35"/>
          <p:cNvSpPr>
            <a:spLocks noChangeShapeType="1"/>
          </p:cNvSpPr>
          <p:nvPr/>
        </p:nvSpPr>
        <p:spPr bwMode="auto">
          <a:xfrm flipH="1">
            <a:off x="4376352" y="4622509"/>
            <a:ext cx="309521" cy="72516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32" name="Line 36"/>
          <p:cNvSpPr>
            <a:spLocks noChangeShapeType="1"/>
          </p:cNvSpPr>
          <p:nvPr/>
        </p:nvSpPr>
        <p:spPr bwMode="auto">
          <a:xfrm>
            <a:off x="4685873" y="4622509"/>
            <a:ext cx="304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33" name="Line 37"/>
          <p:cNvSpPr>
            <a:spLocks noChangeShapeType="1"/>
          </p:cNvSpPr>
          <p:nvPr/>
        </p:nvSpPr>
        <p:spPr bwMode="auto">
          <a:xfrm>
            <a:off x="4685873" y="4622509"/>
            <a:ext cx="1427986" cy="7041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35" name="Line 39"/>
          <p:cNvSpPr>
            <a:spLocks noChangeShapeType="1"/>
          </p:cNvSpPr>
          <p:nvPr/>
        </p:nvSpPr>
        <p:spPr bwMode="auto">
          <a:xfrm>
            <a:off x="6135216" y="5613109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36" name="Line 40"/>
          <p:cNvSpPr>
            <a:spLocks noChangeShapeType="1"/>
          </p:cNvSpPr>
          <p:nvPr/>
        </p:nvSpPr>
        <p:spPr bwMode="auto">
          <a:xfrm>
            <a:off x="7055776" y="4622509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37" name="Line 41"/>
          <p:cNvSpPr>
            <a:spLocks noChangeShapeType="1"/>
          </p:cNvSpPr>
          <p:nvPr/>
        </p:nvSpPr>
        <p:spPr bwMode="auto">
          <a:xfrm>
            <a:off x="7393113" y="2946109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文本框 5"/>
          <p:cNvSpPr txBox="1"/>
          <p:nvPr/>
        </p:nvSpPr>
        <p:spPr>
          <a:xfrm>
            <a:off x="3969814" y="4280522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M</a:t>
            </a:r>
            <a:r>
              <a:rPr lang="en-US" altLang="zh-CN" b="1" baseline="-25000" dirty="0"/>
              <a:t>1</a:t>
            </a:r>
            <a:endParaRPr lang="en-US" b="1" baseline="-25000" dirty="0"/>
          </a:p>
        </p:txBody>
      </p:sp>
      <p:sp>
        <p:nvSpPr>
          <p:cNvPr id="43" name="文本框 42"/>
          <p:cNvSpPr txBox="1"/>
          <p:nvPr/>
        </p:nvSpPr>
        <p:spPr>
          <a:xfrm>
            <a:off x="3775625" y="5299334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M</a:t>
            </a:r>
            <a:r>
              <a:rPr lang="en-US" altLang="zh-CN" b="1" baseline="-25000" dirty="0"/>
              <a:t>2</a:t>
            </a:r>
            <a:endParaRPr lang="en-US" b="1" baseline="-25000" dirty="0"/>
          </a:p>
        </p:txBody>
      </p:sp>
      <p:sp>
        <p:nvSpPr>
          <p:cNvPr id="44" name="文本框 43"/>
          <p:cNvSpPr txBox="1"/>
          <p:nvPr/>
        </p:nvSpPr>
        <p:spPr>
          <a:xfrm>
            <a:off x="5423065" y="5299334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M</a:t>
            </a:r>
            <a:r>
              <a:rPr lang="en-US" altLang="zh-CN" b="1" baseline="-25000" dirty="0"/>
              <a:t>3</a:t>
            </a:r>
            <a:endParaRPr lang="en-US" b="1" baseline="-25000" dirty="0"/>
          </a:p>
        </p:txBody>
      </p:sp>
      <p:sp>
        <p:nvSpPr>
          <p:cNvPr id="45" name="文本框 44"/>
          <p:cNvSpPr txBox="1"/>
          <p:nvPr/>
        </p:nvSpPr>
        <p:spPr>
          <a:xfrm>
            <a:off x="5140806" y="4280522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N</a:t>
            </a:r>
            <a:endParaRPr lang="en-US" b="1" baseline="-25000" dirty="0">
              <a:solidFill>
                <a:srgbClr val="FF0000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6353590" y="4280522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M</a:t>
            </a:r>
            <a:r>
              <a:rPr lang="en-US" altLang="zh-CN" b="1" baseline="-25000" dirty="0"/>
              <a:t>4</a:t>
            </a:r>
            <a:endParaRPr lang="en-US" b="1" baseline="-25000" dirty="0"/>
          </a:p>
        </p:txBody>
      </p:sp>
      <p:sp>
        <p:nvSpPr>
          <p:cNvPr id="7" name="文本框 6"/>
          <p:cNvSpPr txBox="1"/>
          <p:nvPr/>
        </p:nvSpPr>
        <p:spPr>
          <a:xfrm>
            <a:off x="7052373" y="1041564"/>
            <a:ext cx="3509294" cy="1323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buFont typeface="Wingdings 2" panose="05020102010507070707" pitchFamily="18" charset="2"/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if ( a&lt;b or c&lt;d and e&lt;f )  then</a:t>
            </a:r>
            <a:endParaRPr lang="en-US" altLang="zh-CN" sz="2000" dirty="0">
              <a:solidFill>
                <a:schemeClr val="tx1"/>
              </a:solidFill>
            </a:endParaRPr>
          </a:p>
          <a:p>
            <a:pPr>
              <a:buFont typeface="Wingdings 2" panose="05020102010507070707" pitchFamily="18" charset="2"/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    while ( a&gt;c ) do c := c +1</a:t>
            </a:r>
            <a:endParaRPr lang="en-US" altLang="zh-CN" sz="2000" dirty="0">
              <a:solidFill>
                <a:schemeClr val="tx1"/>
              </a:solidFill>
            </a:endParaRPr>
          </a:p>
          <a:p>
            <a:pPr>
              <a:buFont typeface="Wingdings 2" panose="05020102010507070707" pitchFamily="18" charset="2"/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else d := d + 1;</a:t>
            </a:r>
            <a:endParaRPr lang="en-US" altLang="zh-CN" sz="2000" dirty="0">
              <a:solidFill>
                <a:schemeClr val="tx1"/>
              </a:solidFill>
            </a:endParaRPr>
          </a:p>
          <a:p>
            <a:pPr>
              <a:buFont typeface="Wingdings 2" panose="05020102010507070707" pitchFamily="18" charset="2"/>
              <a:buNone/>
            </a:pPr>
            <a:r>
              <a:rPr lang="en-US" altLang="zh-CN" sz="2000" dirty="0">
                <a:solidFill>
                  <a:srgbClr val="0000FF"/>
                </a:solidFill>
              </a:rPr>
              <a:t>e := e + d;   </a:t>
            </a:r>
            <a:endParaRPr lang="en-US" altLang="zh-CN" sz="2000" dirty="0">
              <a:solidFill>
                <a:srgbClr val="0000FF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8306730" y="5263533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</a:rPr>
              <a:t>蓝色</a:t>
            </a:r>
            <a:r>
              <a:rPr lang="zh-CN" altLang="en-US" dirty="0"/>
              <a:t>表示即将翻译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红色</a:t>
            </a:r>
            <a:r>
              <a:rPr lang="zh-CN" altLang="en-US" dirty="0"/>
              <a:t>表示需要回填</a:t>
            </a:r>
            <a:endParaRPr lang="en-US" dirty="0"/>
          </a:p>
        </p:txBody>
      </p:sp>
      <p:sp>
        <p:nvSpPr>
          <p:cNvPr id="49" name="Text Box 7"/>
          <p:cNvSpPr txBox="1">
            <a:spLocks noChangeArrowheads="1"/>
          </p:cNvSpPr>
          <p:nvPr/>
        </p:nvSpPr>
        <p:spPr bwMode="auto">
          <a:xfrm>
            <a:off x="5964363" y="2615105"/>
            <a:ext cx="6858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/>
              <a:t>M</a:t>
            </a:r>
            <a:r>
              <a:rPr lang="en-US" altLang="zh-CN" sz="2000" b="1" baseline="-25000" dirty="0"/>
              <a:t>5</a:t>
            </a:r>
            <a:endParaRPr lang="en-US" sz="2000" b="1" baseline="-25000" dirty="0"/>
          </a:p>
        </p:txBody>
      </p:sp>
      <p:sp>
        <p:nvSpPr>
          <p:cNvPr id="50" name="Line 26"/>
          <p:cNvSpPr>
            <a:spLocks noChangeShapeType="1"/>
          </p:cNvSpPr>
          <p:nvPr/>
        </p:nvSpPr>
        <p:spPr bwMode="auto">
          <a:xfrm>
            <a:off x="5423065" y="2184110"/>
            <a:ext cx="628650" cy="50113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文本框 50"/>
          <p:cNvSpPr txBox="1"/>
          <p:nvPr/>
        </p:nvSpPr>
        <p:spPr>
          <a:xfrm>
            <a:off x="3068639" y="4593121"/>
            <a:ext cx="13388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M</a:t>
            </a:r>
            <a:r>
              <a:rPr lang="en-US" sz="1600" baseline="-25000" dirty="0">
                <a:solidFill>
                  <a:srgbClr val="C00000"/>
                </a:solidFill>
              </a:rPr>
              <a:t>1</a:t>
            </a:r>
            <a:r>
              <a:rPr lang="en-US" sz="1600" dirty="0">
                <a:solidFill>
                  <a:srgbClr val="C00000"/>
                </a:solidFill>
              </a:rPr>
              <a:t>.instr=106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2670158" y="5632034"/>
            <a:ext cx="13388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M</a:t>
            </a:r>
            <a:r>
              <a:rPr lang="en-US" sz="1600" baseline="-25000" dirty="0">
                <a:solidFill>
                  <a:srgbClr val="C00000"/>
                </a:solidFill>
              </a:rPr>
              <a:t>2</a:t>
            </a:r>
            <a:r>
              <a:rPr lang="en-US" sz="1600" dirty="0">
                <a:solidFill>
                  <a:srgbClr val="C00000"/>
                </a:solidFill>
              </a:rPr>
              <a:t>.instr=106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4726465" y="5621016"/>
            <a:ext cx="13388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M</a:t>
            </a:r>
            <a:r>
              <a:rPr lang="en-US" sz="1600" baseline="-25000" dirty="0">
                <a:solidFill>
                  <a:srgbClr val="C00000"/>
                </a:solidFill>
              </a:rPr>
              <a:t>3</a:t>
            </a:r>
            <a:r>
              <a:rPr lang="en-US" sz="1600" dirty="0">
                <a:solidFill>
                  <a:srgbClr val="C00000"/>
                </a:solidFill>
              </a:rPr>
              <a:t>.instr=108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6112852" y="4614073"/>
            <a:ext cx="13083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M</a:t>
            </a:r>
            <a:r>
              <a:rPr lang="en-US" sz="1600" baseline="-25000" dirty="0">
                <a:solidFill>
                  <a:srgbClr val="C00000"/>
                </a:solidFill>
              </a:rPr>
              <a:t>4</a:t>
            </a:r>
            <a:r>
              <a:rPr lang="en-US" sz="1600" dirty="0">
                <a:solidFill>
                  <a:srgbClr val="C00000"/>
                </a:solidFill>
              </a:rPr>
              <a:t>.instr=111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669441" y="2894676"/>
            <a:ext cx="13235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M</a:t>
            </a:r>
            <a:r>
              <a:rPr lang="en-US" sz="1600" baseline="-25000" dirty="0">
                <a:solidFill>
                  <a:srgbClr val="C00000"/>
                </a:solidFill>
              </a:rPr>
              <a:t>5</a:t>
            </a:r>
            <a:r>
              <a:rPr lang="en-US" sz="1600" dirty="0">
                <a:solidFill>
                  <a:srgbClr val="C00000"/>
                </a:solidFill>
              </a:rPr>
              <a:t>.instr=112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3746047" y="2530168"/>
            <a:ext cx="1750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L</a:t>
            </a:r>
            <a:r>
              <a:rPr lang="en-US" sz="1600" baseline="-25000" dirty="0">
                <a:solidFill>
                  <a:srgbClr val="C00000"/>
                </a:solidFill>
              </a:rPr>
              <a:t>1</a:t>
            </a:r>
            <a:r>
              <a:rPr lang="en-US" sz="1600" dirty="0">
                <a:solidFill>
                  <a:srgbClr val="C00000"/>
                </a:solidFill>
              </a:rPr>
              <a:t>.nlist={107, 110}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1699014" y="3679442"/>
            <a:ext cx="9797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B</a:t>
            </a:r>
            <a:r>
              <a:rPr lang="en-US" sz="1600" baseline="-25000" dirty="0">
                <a:solidFill>
                  <a:srgbClr val="C00000"/>
                </a:solidFill>
              </a:rPr>
              <a:t>1</a:t>
            </a:r>
            <a:r>
              <a:rPr lang="en-US" sz="1600" dirty="0">
                <a:solidFill>
                  <a:srgbClr val="C00000"/>
                </a:solidFill>
              </a:rPr>
              <a:t>.tlist={}</a:t>
            </a:r>
            <a:endParaRPr lang="en-US" sz="1600" dirty="0">
              <a:solidFill>
                <a:srgbClr val="C00000"/>
              </a:solidFill>
            </a:endParaRPr>
          </a:p>
          <a:p>
            <a:r>
              <a:rPr lang="en-US" sz="1600" dirty="0">
                <a:solidFill>
                  <a:srgbClr val="C00000"/>
                </a:solidFill>
              </a:rPr>
              <a:t>B</a:t>
            </a:r>
            <a:r>
              <a:rPr lang="en-US" sz="1600" baseline="-25000" dirty="0">
                <a:solidFill>
                  <a:srgbClr val="C00000"/>
                </a:solidFill>
              </a:rPr>
              <a:t>1</a:t>
            </a:r>
            <a:r>
              <a:rPr lang="en-US" sz="1600" dirty="0">
                <a:solidFill>
                  <a:srgbClr val="C00000"/>
                </a:solidFill>
              </a:rPr>
              <a:t>.flist={}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3969814" y="4834482"/>
            <a:ext cx="12971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B</a:t>
            </a:r>
            <a:r>
              <a:rPr lang="en-US" sz="1600" baseline="-25000" dirty="0">
                <a:solidFill>
                  <a:srgbClr val="C00000"/>
                </a:solidFill>
              </a:rPr>
              <a:t>2</a:t>
            </a:r>
            <a:r>
              <a:rPr lang="en-US" sz="1600" dirty="0">
                <a:solidFill>
                  <a:srgbClr val="C00000"/>
                </a:solidFill>
              </a:rPr>
              <a:t>.tlist={}</a:t>
            </a:r>
            <a:endParaRPr lang="en-US" sz="1600" dirty="0">
              <a:solidFill>
                <a:srgbClr val="C00000"/>
              </a:solidFill>
            </a:endParaRPr>
          </a:p>
          <a:p>
            <a:r>
              <a:rPr lang="en-US" sz="1600" dirty="0">
                <a:solidFill>
                  <a:srgbClr val="C00000"/>
                </a:solidFill>
              </a:rPr>
              <a:t>B</a:t>
            </a:r>
            <a:r>
              <a:rPr lang="en-US" sz="1600" baseline="-25000" dirty="0">
                <a:solidFill>
                  <a:srgbClr val="C00000"/>
                </a:solidFill>
              </a:rPr>
              <a:t>2</a:t>
            </a:r>
            <a:r>
              <a:rPr lang="en-US" sz="1600" dirty="0">
                <a:solidFill>
                  <a:srgbClr val="C00000"/>
                </a:solidFill>
              </a:rPr>
              <a:t>.flist={107}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5818073" y="5010092"/>
            <a:ext cx="10166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C00000"/>
                </a:solidFill>
              </a:rPr>
              <a:t>S</a:t>
            </a:r>
            <a:r>
              <a:rPr lang="en-US" sz="1600" baseline="-25000" dirty="0">
                <a:solidFill>
                  <a:srgbClr val="C00000"/>
                </a:solidFill>
              </a:rPr>
              <a:t>1</a:t>
            </a:r>
            <a:r>
              <a:rPr lang="en-US" sz="1600" dirty="0">
                <a:solidFill>
                  <a:srgbClr val="C00000"/>
                </a:solidFill>
              </a:rPr>
              <a:t>.nlist={}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4382987" y="3967198"/>
            <a:ext cx="13388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C00000"/>
                </a:solidFill>
              </a:rPr>
              <a:t>S</a:t>
            </a:r>
            <a:r>
              <a:rPr lang="en-US" sz="1600" baseline="-25000" dirty="0">
                <a:solidFill>
                  <a:srgbClr val="C00000"/>
                </a:solidFill>
              </a:rPr>
              <a:t>2</a:t>
            </a:r>
            <a:r>
              <a:rPr lang="en-US" sz="1600" dirty="0">
                <a:solidFill>
                  <a:srgbClr val="C00000"/>
                </a:solidFill>
              </a:rPr>
              <a:t>.nlist={107}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6731696" y="3944648"/>
            <a:ext cx="10166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S</a:t>
            </a:r>
            <a:r>
              <a:rPr lang="en-US" sz="1600" baseline="-25000" dirty="0">
                <a:solidFill>
                  <a:srgbClr val="C00000"/>
                </a:solidFill>
              </a:rPr>
              <a:t>3</a:t>
            </a:r>
            <a:r>
              <a:rPr lang="en-US" sz="1600" dirty="0">
                <a:solidFill>
                  <a:srgbClr val="C00000"/>
                </a:solidFill>
              </a:rPr>
              <a:t>.nlist={}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3825738" y="3234281"/>
            <a:ext cx="17620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S</a:t>
            </a:r>
            <a:r>
              <a:rPr lang="en-US" sz="1600" baseline="-25000" dirty="0">
                <a:solidFill>
                  <a:srgbClr val="C00000"/>
                </a:solidFill>
              </a:rPr>
              <a:t>4</a:t>
            </a:r>
            <a:r>
              <a:rPr lang="en-US" sz="1600" dirty="0">
                <a:solidFill>
                  <a:srgbClr val="C00000"/>
                </a:solidFill>
              </a:rPr>
              <a:t>.nlist={107, 110}</a:t>
            </a:r>
            <a:endParaRPr lang="en-US" sz="16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1" name="Rectangle 3"/>
          <p:cNvSpPr>
            <a:spLocks noGrp="1" noRot="1" noChangeArrowheads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 2" panose="05020102010507070707" pitchFamily="18" charset="2"/>
              <a:buNone/>
            </a:pPr>
            <a:r>
              <a:rPr lang="zh-CN" altLang="en-US" dirty="0"/>
              <a:t>十四、翻译</a:t>
            </a:r>
            <a:r>
              <a:rPr lang="en-US" altLang="zh-CN" dirty="0"/>
              <a:t>S</a:t>
            </a:r>
            <a:r>
              <a:rPr lang="en-US" altLang="zh-CN" baseline="-25000" dirty="0"/>
              <a:t>5</a:t>
            </a:r>
            <a:endParaRPr lang="en-US" altLang="zh-CN" baseline="-25000" dirty="0"/>
          </a:p>
          <a:p>
            <a:pPr>
              <a:buFont typeface="Wingdings 2" panose="05020102010507070707" pitchFamily="18" charset="2"/>
              <a:buNone/>
            </a:pPr>
            <a:r>
              <a:rPr lang="en-US" altLang="zh-CN" dirty="0"/>
              <a:t>(112) e := e + d  // S</a:t>
            </a:r>
            <a:r>
              <a:rPr lang="en-US" altLang="zh-CN" baseline="-25000" dirty="0"/>
              <a:t>5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A</a:t>
            </a:r>
            <a:r>
              <a:rPr lang="en-US" altLang="zh-CN" baseline="-25000" dirty="0"/>
              <a:t>3   </a:t>
            </a:r>
            <a:r>
              <a:rPr lang="en-US" altLang="zh-CN" dirty="0"/>
              <a:t>S</a:t>
            </a:r>
            <a:r>
              <a:rPr lang="en-US" altLang="zh-CN" baseline="-25000" dirty="0"/>
              <a:t>5</a:t>
            </a:r>
            <a:r>
              <a:rPr lang="en-US" altLang="zh-CN" dirty="0"/>
              <a:t>.nextlist={}</a:t>
            </a:r>
            <a:endParaRPr lang="en-US" altLang="zh-CN" dirty="0"/>
          </a:p>
        </p:txBody>
      </p:sp>
      <p:sp>
        <p:nvSpPr>
          <p:cNvPr id="13517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控制流语句的翻译</a:t>
            </a:r>
            <a:r>
              <a:rPr lang="en-US" altLang="zh-CN" dirty="0"/>
              <a:t>-</a:t>
            </a:r>
            <a:r>
              <a:rPr lang="zh-CN" altLang="en-US" dirty="0"/>
              <a:t>例</a:t>
            </a:r>
            <a:endParaRPr lang="zh-CN" altLang="en-US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分析树</a:t>
            </a:r>
            <a:endParaRPr lang="en-US" dirty="0"/>
          </a:p>
        </p:txBody>
      </p:sp>
      <p:sp>
        <p:nvSpPr>
          <p:cNvPr id="13209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控制流语句的翻译</a:t>
            </a:r>
            <a:r>
              <a:rPr lang="en-US" altLang="zh-CN" dirty="0"/>
              <a:t>-</a:t>
            </a:r>
            <a:r>
              <a:rPr lang="zh-CN" altLang="en-US" dirty="0"/>
              <a:t>例</a:t>
            </a:r>
            <a:endParaRPr lang="zh-CN" altLang="en-US" dirty="0"/>
          </a:p>
        </p:txBody>
      </p:sp>
      <p:sp>
        <p:nvSpPr>
          <p:cNvPr id="132100" name="Text Box 4"/>
          <p:cNvSpPr txBox="1">
            <a:spLocks noChangeArrowheads="1"/>
          </p:cNvSpPr>
          <p:nvPr/>
        </p:nvSpPr>
        <p:spPr bwMode="auto">
          <a:xfrm>
            <a:off x="5259513" y="1726909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rgbClr val="CC00FF"/>
                </a:solidFill>
              </a:rPr>
              <a:t>L</a:t>
            </a:r>
            <a:r>
              <a:rPr lang="en-US" altLang="zh-CN" sz="2400" baseline="-25000" dirty="0">
                <a:solidFill>
                  <a:srgbClr val="CC00FF"/>
                </a:solidFill>
              </a:rPr>
              <a:t>2</a:t>
            </a:r>
            <a:endParaRPr lang="en-US" altLang="zh-CN" sz="2400" baseline="-25000" dirty="0">
              <a:solidFill>
                <a:srgbClr val="CC00FF"/>
              </a:solidFill>
            </a:endParaRPr>
          </a:p>
        </p:txBody>
      </p:sp>
      <p:sp>
        <p:nvSpPr>
          <p:cNvPr id="132101" name="Text Box 5"/>
          <p:cNvSpPr txBox="1">
            <a:spLocks noChangeArrowheads="1"/>
          </p:cNvSpPr>
          <p:nvPr/>
        </p:nvSpPr>
        <p:spPr bwMode="auto">
          <a:xfrm>
            <a:off x="3477805" y="2565109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rgbClr val="FF0000"/>
                </a:solidFill>
              </a:rPr>
              <a:t>L</a:t>
            </a:r>
            <a:r>
              <a:rPr lang="en-US" altLang="zh-CN" sz="2400" baseline="-25000" dirty="0">
                <a:solidFill>
                  <a:srgbClr val="FF0000"/>
                </a:solidFill>
              </a:rPr>
              <a:t>1</a:t>
            </a:r>
            <a:endParaRPr lang="en-US" altLang="zh-CN" sz="2400" baseline="-25000" dirty="0">
              <a:solidFill>
                <a:srgbClr val="FF0000"/>
              </a:solidFill>
            </a:endParaRPr>
          </a:p>
        </p:txBody>
      </p:sp>
      <p:sp>
        <p:nvSpPr>
          <p:cNvPr id="132102" name="Text Box 6"/>
          <p:cNvSpPr txBox="1">
            <a:spLocks noChangeArrowheads="1"/>
          </p:cNvSpPr>
          <p:nvPr/>
        </p:nvSpPr>
        <p:spPr bwMode="auto">
          <a:xfrm>
            <a:off x="7164513" y="2565109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/>
              <a:t>S</a:t>
            </a:r>
            <a:r>
              <a:rPr lang="en-US" altLang="zh-CN" sz="2400" baseline="-25000" dirty="0"/>
              <a:t>5</a:t>
            </a:r>
            <a:endParaRPr lang="en-US" altLang="zh-CN" sz="2400" baseline="-25000" dirty="0"/>
          </a:p>
        </p:txBody>
      </p:sp>
      <p:sp>
        <p:nvSpPr>
          <p:cNvPr id="132103" name="Text Box 7"/>
          <p:cNvSpPr txBox="1">
            <a:spLocks noChangeArrowheads="1"/>
          </p:cNvSpPr>
          <p:nvPr/>
        </p:nvSpPr>
        <p:spPr bwMode="auto">
          <a:xfrm>
            <a:off x="5335713" y="2565109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;</a:t>
            </a:r>
            <a:endParaRPr lang="en-US" altLang="zh-CN" sz="2400"/>
          </a:p>
        </p:txBody>
      </p:sp>
      <p:sp>
        <p:nvSpPr>
          <p:cNvPr id="132104" name="Text Box 8"/>
          <p:cNvSpPr txBox="1">
            <a:spLocks noChangeArrowheads="1"/>
          </p:cNvSpPr>
          <p:nvPr/>
        </p:nvSpPr>
        <p:spPr bwMode="auto">
          <a:xfrm>
            <a:off x="3477805" y="3327109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rgbClr val="FF0000"/>
                </a:solidFill>
              </a:rPr>
              <a:t>S</a:t>
            </a:r>
            <a:r>
              <a:rPr lang="en-US" altLang="zh-CN" sz="2400" baseline="-25000" dirty="0">
                <a:solidFill>
                  <a:srgbClr val="FF0000"/>
                </a:solidFill>
              </a:rPr>
              <a:t>4</a:t>
            </a:r>
            <a:endParaRPr lang="en-US" altLang="zh-CN" sz="2400" baseline="-25000" dirty="0">
              <a:solidFill>
                <a:srgbClr val="FF0000"/>
              </a:solidFill>
            </a:endParaRPr>
          </a:p>
        </p:txBody>
      </p:sp>
      <p:sp>
        <p:nvSpPr>
          <p:cNvPr id="132105" name="Text Box 9"/>
          <p:cNvSpPr txBox="1">
            <a:spLocks noChangeArrowheads="1"/>
          </p:cNvSpPr>
          <p:nvPr/>
        </p:nvSpPr>
        <p:spPr bwMode="auto">
          <a:xfrm>
            <a:off x="1725205" y="4236588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if</a:t>
            </a:r>
            <a:endParaRPr lang="en-US" altLang="zh-CN" sz="2400"/>
          </a:p>
        </p:txBody>
      </p:sp>
      <p:sp>
        <p:nvSpPr>
          <p:cNvPr id="132106" name="Text Box 10"/>
          <p:cNvSpPr txBox="1">
            <a:spLocks noChangeArrowheads="1"/>
          </p:cNvSpPr>
          <p:nvPr/>
        </p:nvSpPr>
        <p:spPr bwMode="auto">
          <a:xfrm>
            <a:off x="2422608" y="4236589"/>
            <a:ext cx="685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/>
              <a:t>B</a:t>
            </a:r>
            <a:r>
              <a:rPr lang="en-US" altLang="zh-CN" sz="2400" baseline="-25000" dirty="0"/>
              <a:t>1</a:t>
            </a:r>
            <a:endParaRPr lang="en-US" altLang="zh-CN" sz="2400" baseline="-25000" dirty="0"/>
          </a:p>
        </p:txBody>
      </p:sp>
      <p:sp>
        <p:nvSpPr>
          <p:cNvPr id="132107" name="Text Box 11"/>
          <p:cNvSpPr txBox="1">
            <a:spLocks noChangeArrowheads="1"/>
          </p:cNvSpPr>
          <p:nvPr/>
        </p:nvSpPr>
        <p:spPr bwMode="auto">
          <a:xfrm>
            <a:off x="3120011" y="4236588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then</a:t>
            </a:r>
            <a:endParaRPr lang="en-US" altLang="zh-CN" sz="2400"/>
          </a:p>
        </p:txBody>
      </p:sp>
      <p:sp>
        <p:nvSpPr>
          <p:cNvPr id="132108" name="Text Box 12"/>
          <p:cNvSpPr txBox="1">
            <a:spLocks noChangeArrowheads="1"/>
          </p:cNvSpPr>
          <p:nvPr/>
        </p:nvSpPr>
        <p:spPr bwMode="auto">
          <a:xfrm>
            <a:off x="4443403" y="4236588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rgbClr val="FF0000"/>
                </a:solidFill>
              </a:rPr>
              <a:t>S</a:t>
            </a:r>
            <a:r>
              <a:rPr lang="en-US" altLang="zh-CN" sz="2400" baseline="-25000" dirty="0">
                <a:solidFill>
                  <a:srgbClr val="FF0000"/>
                </a:solidFill>
              </a:rPr>
              <a:t>2</a:t>
            </a:r>
            <a:endParaRPr lang="en-US" altLang="zh-CN" sz="2400" baseline="-25000" dirty="0">
              <a:solidFill>
                <a:srgbClr val="FF0000"/>
              </a:solidFill>
            </a:endParaRPr>
          </a:p>
        </p:txBody>
      </p:sp>
      <p:sp>
        <p:nvSpPr>
          <p:cNvPr id="132109" name="Text Box 13"/>
          <p:cNvSpPr txBox="1">
            <a:spLocks noChangeArrowheads="1"/>
          </p:cNvSpPr>
          <p:nvPr/>
        </p:nvSpPr>
        <p:spPr bwMode="auto">
          <a:xfrm>
            <a:off x="5503787" y="4236588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/>
              <a:t>else</a:t>
            </a:r>
            <a:endParaRPr lang="en-US" altLang="zh-CN" sz="2400" dirty="0"/>
          </a:p>
        </p:txBody>
      </p:sp>
      <p:sp>
        <p:nvSpPr>
          <p:cNvPr id="132110" name="Text Box 14"/>
          <p:cNvSpPr txBox="1">
            <a:spLocks noChangeArrowheads="1"/>
          </p:cNvSpPr>
          <p:nvPr/>
        </p:nvSpPr>
        <p:spPr bwMode="auto">
          <a:xfrm>
            <a:off x="6827176" y="4236588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/>
              <a:t>S</a:t>
            </a:r>
            <a:r>
              <a:rPr lang="en-US" altLang="zh-CN" sz="2400" baseline="-25000" dirty="0"/>
              <a:t>3</a:t>
            </a:r>
            <a:endParaRPr lang="en-US" altLang="zh-CN" sz="2400" baseline="-25000" dirty="0"/>
          </a:p>
        </p:txBody>
      </p:sp>
      <p:sp>
        <p:nvSpPr>
          <p:cNvPr id="132111" name="Text Box 15"/>
          <p:cNvSpPr txBox="1">
            <a:spLocks noChangeArrowheads="1"/>
          </p:cNvSpPr>
          <p:nvPr/>
        </p:nvSpPr>
        <p:spPr bwMode="auto">
          <a:xfrm>
            <a:off x="2843079" y="52554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/>
              <a:t>while</a:t>
            </a:r>
            <a:endParaRPr lang="en-US" altLang="zh-CN" sz="2400" dirty="0"/>
          </a:p>
        </p:txBody>
      </p:sp>
      <p:sp>
        <p:nvSpPr>
          <p:cNvPr id="132112" name="Text Box 16"/>
          <p:cNvSpPr txBox="1">
            <a:spLocks noChangeArrowheads="1"/>
          </p:cNvSpPr>
          <p:nvPr/>
        </p:nvSpPr>
        <p:spPr bwMode="auto">
          <a:xfrm>
            <a:off x="4179557" y="5255401"/>
            <a:ext cx="685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rgbClr val="FF0000"/>
                </a:solidFill>
              </a:rPr>
              <a:t>B</a:t>
            </a:r>
            <a:r>
              <a:rPr lang="en-US" altLang="zh-CN" sz="2400" baseline="-25000" dirty="0">
                <a:solidFill>
                  <a:srgbClr val="FF0000"/>
                </a:solidFill>
              </a:rPr>
              <a:t>2</a:t>
            </a:r>
            <a:endParaRPr lang="en-US" altLang="zh-CN" sz="2400" baseline="-25000" dirty="0">
              <a:solidFill>
                <a:srgbClr val="FF0000"/>
              </a:solidFill>
            </a:endParaRPr>
          </a:p>
        </p:txBody>
      </p:sp>
      <p:sp>
        <p:nvSpPr>
          <p:cNvPr id="132113" name="Text Box 17"/>
          <p:cNvSpPr txBox="1">
            <a:spLocks noChangeArrowheads="1"/>
          </p:cNvSpPr>
          <p:nvPr/>
        </p:nvSpPr>
        <p:spPr bwMode="auto">
          <a:xfrm>
            <a:off x="4807303" y="52554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do</a:t>
            </a:r>
            <a:endParaRPr lang="en-US" altLang="zh-CN" sz="2400"/>
          </a:p>
        </p:txBody>
      </p:sp>
      <p:sp>
        <p:nvSpPr>
          <p:cNvPr id="132114" name="Text Box 18"/>
          <p:cNvSpPr txBox="1">
            <a:spLocks noChangeArrowheads="1"/>
          </p:cNvSpPr>
          <p:nvPr/>
        </p:nvSpPr>
        <p:spPr bwMode="auto">
          <a:xfrm>
            <a:off x="5933324" y="5255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/>
              <a:t>S</a:t>
            </a:r>
            <a:r>
              <a:rPr lang="en-US" altLang="zh-CN" sz="2400" baseline="-25000" dirty="0"/>
              <a:t>1</a:t>
            </a:r>
            <a:endParaRPr lang="en-US" altLang="zh-CN" sz="2400" baseline="-25000" dirty="0"/>
          </a:p>
        </p:txBody>
      </p:sp>
      <p:sp>
        <p:nvSpPr>
          <p:cNvPr id="132117" name="Text Box 21"/>
          <p:cNvSpPr txBox="1">
            <a:spLocks noChangeArrowheads="1"/>
          </p:cNvSpPr>
          <p:nvPr/>
        </p:nvSpPr>
        <p:spPr bwMode="auto">
          <a:xfrm>
            <a:off x="5933324" y="5917909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/>
              <a:t>A</a:t>
            </a:r>
            <a:r>
              <a:rPr lang="en-US" altLang="zh-CN" sz="2400" baseline="-25000" dirty="0"/>
              <a:t>1</a:t>
            </a:r>
            <a:endParaRPr lang="en-US" altLang="zh-CN" sz="2400" baseline="-25000" dirty="0"/>
          </a:p>
        </p:txBody>
      </p:sp>
      <p:sp>
        <p:nvSpPr>
          <p:cNvPr id="132118" name="Text Box 22"/>
          <p:cNvSpPr txBox="1">
            <a:spLocks noChangeArrowheads="1"/>
          </p:cNvSpPr>
          <p:nvPr/>
        </p:nvSpPr>
        <p:spPr bwMode="auto">
          <a:xfrm>
            <a:off x="6827176" y="5232109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/>
              <a:t>A</a:t>
            </a:r>
            <a:r>
              <a:rPr lang="en-US" altLang="zh-CN" sz="2400" baseline="-25000" dirty="0"/>
              <a:t>2</a:t>
            </a:r>
            <a:endParaRPr lang="en-US" altLang="zh-CN" sz="2400" baseline="-25000" dirty="0"/>
          </a:p>
        </p:txBody>
      </p:sp>
      <p:sp>
        <p:nvSpPr>
          <p:cNvPr id="132119" name="Text Box 23"/>
          <p:cNvSpPr txBox="1">
            <a:spLocks noChangeArrowheads="1"/>
          </p:cNvSpPr>
          <p:nvPr/>
        </p:nvSpPr>
        <p:spPr bwMode="auto">
          <a:xfrm>
            <a:off x="7164513" y="3250909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/>
              <a:t>A</a:t>
            </a:r>
            <a:r>
              <a:rPr lang="en-US" altLang="zh-CN" sz="2400" baseline="-25000" dirty="0"/>
              <a:t>3</a:t>
            </a:r>
            <a:endParaRPr lang="en-US" altLang="zh-CN" sz="2400" baseline="-25000" dirty="0"/>
          </a:p>
        </p:txBody>
      </p:sp>
      <p:sp>
        <p:nvSpPr>
          <p:cNvPr id="132120" name="Line 24"/>
          <p:cNvSpPr>
            <a:spLocks noChangeShapeType="1"/>
          </p:cNvSpPr>
          <p:nvPr/>
        </p:nvSpPr>
        <p:spPr bwMode="auto">
          <a:xfrm>
            <a:off x="3630205" y="2946109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21" name="Line 25"/>
          <p:cNvSpPr>
            <a:spLocks noChangeShapeType="1"/>
          </p:cNvSpPr>
          <p:nvPr/>
        </p:nvSpPr>
        <p:spPr bwMode="auto">
          <a:xfrm flipH="1">
            <a:off x="3630205" y="2179189"/>
            <a:ext cx="1792860" cy="46212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22" name="Line 26"/>
          <p:cNvSpPr>
            <a:spLocks noChangeShapeType="1"/>
          </p:cNvSpPr>
          <p:nvPr/>
        </p:nvSpPr>
        <p:spPr bwMode="auto">
          <a:xfrm>
            <a:off x="5411913" y="2184109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23" name="Line 27"/>
          <p:cNvSpPr>
            <a:spLocks noChangeShapeType="1"/>
          </p:cNvSpPr>
          <p:nvPr/>
        </p:nvSpPr>
        <p:spPr bwMode="auto">
          <a:xfrm>
            <a:off x="5411913" y="2184109"/>
            <a:ext cx="1905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24" name="Line 28"/>
          <p:cNvSpPr>
            <a:spLocks noChangeShapeType="1"/>
          </p:cNvSpPr>
          <p:nvPr/>
        </p:nvSpPr>
        <p:spPr bwMode="auto">
          <a:xfrm flipH="1">
            <a:off x="1953805" y="3708109"/>
            <a:ext cx="1676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25" name="Line 29"/>
          <p:cNvSpPr>
            <a:spLocks noChangeShapeType="1"/>
          </p:cNvSpPr>
          <p:nvPr/>
        </p:nvSpPr>
        <p:spPr bwMode="auto">
          <a:xfrm flipH="1">
            <a:off x="2639605" y="3708109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26" name="Line 30"/>
          <p:cNvSpPr>
            <a:spLocks noChangeShapeType="1"/>
          </p:cNvSpPr>
          <p:nvPr/>
        </p:nvSpPr>
        <p:spPr bwMode="auto">
          <a:xfrm>
            <a:off x="3630205" y="3708109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27" name="Line 31"/>
          <p:cNvSpPr>
            <a:spLocks noChangeShapeType="1"/>
          </p:cNvSpPr>
          <p:nvPr/>
        </p:nvSpPr>
        <p:spPr bwMode="auto">
          <a:xfrm>
            <a:off x="3630205" y="3708109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28" name="Line 32"/>
          <p:cNvSpPr>
            <a:spLocks noChangeShapeType="1"/>
          </p:cNvSpPr>
          <p:nvPr/>
        </p:nvSpPr>
        <p:spPr bwMode="auto">
          <a:xfrm>
            <a:off x="3630205" y="3708110"/>
            <a:ext cx="2057400" cy="59975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29" name="Line 33"/>
          <p:cNvSpPr>
            <a:spLocks noChangeShapeType="1"/>
          </p:cNvSpPr>
          <p:nvPr/>
        </p:nvSpPr>
        <p:spPr bwMode="auto">
          <a:xfrm>
            <a:off x="3630205" y="3708110"/>
            <a:ext cx="3252622" cy="57276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30" name="Line 34"/>
          <p:cNvSpPr>
            <a:spLocks noChangeShapeType="1"/>
          </p:cNvSpPr>
          <p:nvPr/>
        </p:nvSpPr>
        <p:spPr bwMode="auto">
          <a:xfrm flipH="1">
            <a:off x="3542873" y="4622509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31" name="Line 35"/>
          <p:cNvSpPr>
            <a:spLocks noChangeShapeType="1"/>
          </p:cNvSpPr>
          <p:nvPr/>
        </p:nvSpPr>
        <p:spPr bwMode="auto">
          <a:xfrm flipH="1">
            <a:off x="4376352" y="4622509"/>
            <a:ext cx="309521" cy="72516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32" name="Line 36"/>
          <p:cNvSpPr>
            <a:spLocks noChangeShapeType="1"/>
          </p:cNvSpPr>
          <p:nvPr/>
        </p:nvSpPr>
        <p:spPr bwMode="auto">
          <a:xfrm>
            <a:off x="4685873" y="4622509"/>
            <a:ext cx="304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33" name="Line 37"/>
          <p:cNvSpPr>
            <a:spLocks noChangeShapeType="1"/>
          </p:cNvSpPr>
          <p:nvPr/>
        </p:nvSpPr>
        <p:spPr bwMode="auto">
          <a:xfrm>
            <a:off x="4685873" y="4622509"/>
            <a:ext cx="1427986" cy="7041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35" name="Line 39"/>
          <p:cNvSpPr>
            <a:spLocks noChangeShapeType="1"/>
          </p:cNvSpPr>
          <p:nvPr/>
        </p:nvSpPr>
        <p:spPr bwMode="auto">
          <a:xfrm>
            <a:off x="6135216" y="5613109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36" name="Line 40"/>
          <p:cNvSpPr>
            <a:spLocks noChangeShapeType="1"/>
          </p:cNvSpPr>
          <p:nvPr/>
        </p:nvSpPr>
        <p:spPr bwMode="auto">
          <a:xfrm>
            <a:off x="7055776" y="4622509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37" name="Line 41"/>
          <p:cNvSpPr>
            <a:spLocks noChangeShapeType="1"/>
          </p:cNvSpPr>
          <p:nvPr/>
        </p:nvSpPr>
        <p:spPr bwMode="auto">
          <a:xfrm>
            <a:off x="7393113" y="2946109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文本框 5"/>
          <p:cNvSpPr txBox="1"/>
          <p:nvPr/>
        </p:nvSpPr>
        <p:spPr>
          <a:xfrm>
            <a:off x="3969814" y="4280522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M</a:t>
            </a:r>
            <a:r>
              <a:rPr lang="en-US" altLang="zh-CN" b="1" baseline="-25000" dirty="0"/>
              <a:t>1</a:t>
            </a:r>
            <a:endParaRPr lang="en-US" b="1" baseline="-25000" dirty="0"/>
          </a:p>
        </p:txBody>
      </p:sp>
      <p:sp>
        <p:nvSpPr>
          <p:cNvPr id="43" name="文本框 42"/>
          <p:cNvSpPr txBox="1"/>
          <p:nvPr/>
        </p:nvSpPr>
        <p:spPr>
          <a:xfrm>
            <a:off x="3775625" y="5299334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M</a:t>
            </a:r>
            <a:r>
              <a:rPr lang="en-US" altLang="zh-CN" b="1" baseline="-25000" dirty="0"/>
              <a:t>2</a:t>
            </a:r>
            <a:endParaRPr lang="en-US" b="1" baseline="-25000" dirty="0"/>
          </a:p>
        </p:txBody>
      </p:sp>
      <p:sp>
        <p:nvSpPr>
          <p:cNvPr id="44" name="文本框 43"/>
          <p:cNvSpPr txBox="1"/>
          <p:nvPr/>
        </p:nvSpPr>
        <p:spPr>
          <a:xfrm>
            <a:off x="5423065" y="5299334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M</a:t>
            </a:r>
            <a:r>
              <a:rPr lang="en-US" altLang="zh-CN" b="1" baseline="-25000" dirty="0"/>
              <a:t>3</a:t>
            </a:r>
            <a:endParaRPr lang="en-US" b="1" baseline="-25000" dirty="0"/>
          </a:p>
        </p:txBody>
      </p:sp>
      <p:sp>
        <p:nvSpPr>
          <p:cNvPr id="45" name="文本框 44"/>
          <p:cNvSpPr txBox="1"/>
          <p:nvPr/>
        </p:nvSpPr>
        <p:spPr>
          <a:xfrm>
            <a:off x="5140806" y="4280522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N</a:t>
            </a:r>
            <a:endParaRPr lang="en-US" b="1" baseline="-25000" dirty="0">
              <a:solidFill>
                <a:srgbClr val="FF0000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6353590" y="4280522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M</a:t>
            </a:r>
            <a:r>
              <a:rPr lang="en-US" altLang="zh-CN" b="1" baseline="-25000" dirty="0"/>
              <a:t>4</a:t>
            </a:r>
            <a:endParaRPr lang="en-US" b="1" baseline="-25000" dirty="0"/>
          </a:p>
        </p:txBody>
      </p:sp>
      <p:sp>
        <p:nvSpPr>
          <p:cNvPr id="7" name="文本框 6"/>
          <p:cNvSpPr txBox="1"/>
          <p:nvPr/>
        </p:nvSpPr>
        <p:spPr>
          <a:xfrm>
            <a:off x="7052373" y="1041564"/>
            <a:ext cx="3509294" cy="1323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buFont typeface="Wingdings 2" panose="05020102010507070707" pitchFamily="18" charset="2"/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if ( a&lt;b or c&lt;d and e&lt;f )  then</a:t>
            </a:r>
            <a:endParaRPr lang="en-US" altLang="zh-CN" sz="2000" dirty="0">
              <a:solidFill>
                <a:schemeClr val="tx1"/>
              </a:solidFill>
            </a:endParaRPr>
          </a:p>
          <a:p>
            <a:pPr>
              <a:buFont typeface="Wingdings 2" panose="05020102010507070707" pitchFamily="18" charset="2"/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    while ( a&gt;c ) do c := c +1</a:t>
            </a:r>
            <a:endParaRPr lang="en-US" altLang="zh-CN" sz="2000" dirty="0">
              <a:solidFill>
                <a:schemeClr val="tx1"/>
              </a:solidFill>
            </a:endParaRPr>
          </a:p>
          <a:p>
            <a:pPr>
              <a:buFont typeface="Wingdings 2" panose="05020102010507070707" pitchFamily="18" charset="2"/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else d := d + 1;</a:t>
            </a:r>
            <a:endParaRPr lang="en-US" altLang="zh-CN" sz="2000" dirty="0">
              <a:solidFill>
                <a:schemeClr val="tx1"/>
              </a:solidFill>
            </a:endParaRPr>
          </a:p>
          <a:p>
            <a:pPr>
              <a:buFont typeface="Wingdings 2" panose="05020102010507070707" pitchFamily="18" charset="2"/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e := e + d;   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8306730" y="5263532"/>
            <a:ext cx="20313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</a:rPr>
              <a:t>蓝色</a:t>
            </a:r>
            <a:r>
              <a:rPr lang="zh-CN" altLang="en-US" dirty="0"/>
              <a:t>表示即将翻译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红色</a:t>
            </a:r>
            <a:r>
              <a:rPr lang="zh-CN" altLang="en-US" dirty="0"/>
              <a:t>表示需要回填</a:t>
            </a:r>
            <a:endParaRPr lang="en-US" altLang="zh-CN" dirty="0"/>
          </a:p>
          <a:p>
            <a:r>
              <a:rPr lang="zh-CN" altLang="en-US" dirty="0">
                <a:solidFill>
                  <a:srgbClr val="CC00FF"/>
                </a:solidFill>
              </a:rPr>
              <a:t>紫色</a:t>
            </a:r>
            <a:r>
              <a:rPr lang="zh-CN" altLang="en-US" dirty="0"/>
              <a:t>表示即将归约</a:t>
            </a:r>
            <a:endParaRPr lang="en-US" dirty="0"/>
          </a:p>
        </p:txBody>
      </p:sp>
      <p:sp>
        <p:nvSpPr>
          <p:cNvPr id="49" name="Text Box 7"/>
          <p:cNvSpPr txBox="1">
            <a:spLocks noChangeArrowheads="1"/>
          </p:cNvSpPr>
          <p:nvPr/>
        </p:nvSpPr>
        <p:spPr bwMode="auto">
          <a:xfrm>
            <a:off x="5964363" y="2615105"/>
            <a:ext cx="6858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/>
              <a:t>M</a:t>
            </a:r>
            <a:r>
              <a:rPr lang="en-US" altLang="zh-CN" sz="2000" b="1" baseline="-25000" dirty="0"/>
              <a:t>5</a:t>
            </a:r>
            <a:endParaRPr lang="en-US" sz="2000" b="1" baseline="-25000" dirty="0"/>
          </a:p>
        </p:txBody>
      </p:sp>
      <p:sp>
        <p:nvSpPr>
          <p:cNvPr id="50" name="Line 26"/>
          <p:cNvSpPr>
            <a:spLocks noChangeShapeType="1"/>
          </p:cNvSpPr>
          <p:nvPr/>
        </p:nvSpPr>
        <p:spPr bwMode="auto">
          <a:xfrm>
            <a:off x="5423065" y="2184110"/>
            <a:ext cx="628650" cy="50113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文本框 50"/>
          <p:cNvSpPr txBox="1"/>
          <p:nvPr/>
        </p:nvSpPr>
        <p:spPr>
          <a:xfrm>
            <a:off x="3068639" y="4593121"/>
            <a:ext cx="13388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M</a:t>
            </a:r>
            <a:r>
              <a:rPr lang="en-US" sz="1600" baseline="-25000" dirty="0">
                <a:solidFill>
                  <a:srgbClr val="C00000"/>
                </a:solidFill>
              </a:rPr>
              <a:t>1</a:t>
            </a:r>
            <a:r>
              <a:rPr lang="en-US" sz="1600" dirty="0">
                <a:solidFill>
                  <a:srgbClr val="C00000"/>
                </a:solidFill>
              </a:rPr>
              <a:t>.instr=106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2670158" y="5632034"/>
            <a:ext cx="13388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M</a:t>
            </a:r>
            <a:r>
              <a:rPr lang="en-US" sz="1600" baseline="-25000" dirty="0">
                <a:solidFill>
                  <a:srgbClr val="C00000"/>
                </a:solidFill>
              </a:rPr>
              <a:t>2</a:t>
            </a:r>
            <a:r>
              <a:rPr lang="en-US" sz="1600" dirty="0">
                <a:solidFill>
                  <a:srgbClr val="C00000"/>
                </a:solidFill>
              </a:rPr>
              <a:t>.instr=106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4726465" y="5621016"/>
            <a:ext cx="13388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M</a:t>
            </a:r>
            <a:r>
              <a:rPr lang="en-US" sz="1600" baseline="-25000" dirty="0">
                <a:solidFill>
                  <a:srgbClr val="C00000"/>
                </a:solidFill>
              </a:rPr>
              <a:t>3</a:t>
            </a:r>
            <a:r>
              <a:rPr lang="en-US" sz="1600" dirty="0">
                <a:solidFill>
                  <a:srgbClr val="C00000"/>
                </a:solidFill>
              </a:rPr>
              <a:t>.instr=108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6112852" y="4614073"/>
            <a:ext cx="13083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M</a:t>
            </a:r>
            <a:r>
              <a:rPr lang="en-US" sz="1600" baseline="-25000" dirty="0">
                <a:solidFill>
                  <a:srgbClr val="C00000"/>
                </a:solidFill>
              </a:rPr>
              <a:t>4</a:t>
            </a:r>
            <a:r>
              <a:rPr lang="en-US" sz="1600" dirty="0">
                <a:solidFill>
                  <a:srgbClr val="C00000"/>
                </a:solidFill>
              </a:rPr>
              <a:t>.instr=111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669441" y="2894676"/>
            <a:ext cx="13235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M</a:t>
            </a:r>
            <a:r>
              <a:rPr lang="en-US" sz="1600" baseline="-25000" dirty="0">
                <a:solidFill>
                  <a:srgbClr val="C00000"/>
                </a:solidFill>
              </a:rPr>
              <a:t>5</a:t>
            </a:r>
            <a:r>
              <a:rPr lang="en-US" sz="1600" dirty="0">
                <a:solidFill>
                  <a:srgbClr val="C00000"/>
                </a:solidFill>
              </a:rPr>
              <a:t>.instr=112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7551482" y="2555210"/>
            <a:ext cx="10166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S</a:t>
            </a:r>
            <a:r>
              <a:rPr lang="en-US" sz="1600" baseline="-25000" dirty="0">
                <a:solidFill>
                  <a:srgbClr val="C00000"/>
                </a:solidFill>
              </a:rPr>
              <a:t>5</a:t>
            </a:r>
            <a:r>
              <a:rPr lang="en-US" sz="1600" dirty="0">
                <a:solidFill>
                  <a:srgbClr val="C00000"/>
                </a:solidFill>
              </a:rPr>
              <a:t>.nlist={}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3746047" y="2530168"/>
            <a:ext cx="1750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L</a:t>
            </a:r>
            <a:r>
              <a:rPr lang="en-US" sz="1600" baseline="-25000" dirty="0">
                <a:solidFill>
                  <a:srgbClr val="C00000"/>
                </a:solidFill>
              </a:rPr>
              <a:t>1</a:t>
            </a:r>
            <a:r>
              <a:rPr lang="en-US" sz="1600" dirty="0">
                <a:solidFill>
                  <a:srgbClr val="C00000"/>
                </a:solidFill>
              </a:rPr>
              <a:t>.nlist={107, 110}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1699014" y="3679442"/>
            <a:ext cx="9797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B</a:t>
            </a:r>
            <a:r>
              <a:rPr lang="en-US" sz="1600" baseline="-25000" dirty="0">
                <a:solidFill>
                  <a:srgbClr val="C00000"/>
                </a:solidFill>
              </a:rPr>
              <a:t>1</a:t>
            </a:r>
            <a:r>
              <a:rPr lang="en-US" sz="1600" dirty="0">
                <a:solidFill>
                  <a:srgbClr val="C00000"/>
                </a:solidFill>
              </a:rPr>
              <a:t>.tlist={}</a:t>
            </a:r>
            <a:endParaRPr lang="en-US" sz="1600" dirty="0">
              <a:solidFill>
                <a:srgbClr val="C00000"/>
              </a:solidFill>
            </a:endParaRPr>
          </a:p>
          <a:p>
            <a:r>
              <a:rPr lang="en-US" sz="1600" dirty="0">
                <a:solidFill>
                  <a:srgbClr val="C00000"/>
                </a:solidFill>
              </a:rPr>
              <a:t>B</a:t>
            </a:r>
            <a:r>
              <a:rPr lang="en-US" sz="1600" baseline="-25000" dirty="0">
                <a:solidFill>
                  <a:srgbClr val="C00000"/>
                </a:solidFill>
              </a:rPr>
              <a:t>1</a:t>
            </a:r>
            <a:r>
              <a:rPr lang="en-US" sz="1600" dirty="0">
                <a:solidFill>
                  <a:srgbClr val="C00000"/>
                </a:solidFill>
              </a:rPr>
              <a:t>.flist={}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3969814" y="4834482"/>
            <a:ext cx="12971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B</a:t>
            </a:r>
            <a:r>
              <a:rPr lang="en-US" sz="1600" baseline="-25000" dirty="0">
                <a:solidFill>
                  <a:srgbClr val="C00000"/>
                </a:solidFill>
              </a:rPr>
              <a:t>2</a:t>
            </a:r>
            <a:r>
              <a:rPr lang="en-US" sz="1600" dirty="0">
                <a:solidFill>
                  <a:srgbClr val="C00000"/>
                </a:solidFill>
              </a:rPr>
              <a:t>.tlist={}</a:t>
            </a:r>
            <a:endParaRPr lang="en-US" sz="1600" dirty="0">
              <a:solidFill>
                <a:srgbClr val="C00000"/>
              </a:solidFill>
            </a:endParaRPr>
          </a:p>
          <a:p>
            <a:r>
              <a:rPr lang="en-US" sz="1600" dirty="0">
                <a:solidFill>
                  <a:srgbClr val="C00000"/>
                </a:solidFill>
              </a:rPr>
              <a:t>B</a:t>
            </a:r>
            <a:r>
              <a:rPr lang="en-US" sz="1600" baseline="-25000" dirty="0">
                <a:solidFill>
                  <a:srgbClr val="C00000"/>
                </a:solidFill>
              </a:rPr>
              <a:t>2</a:t>
            </a:r>
            <a:r>
              <a:rPr lang="en-US" sz="1600" dirty="0">
                <a:solidFill>
                  <a:srgbClr val="C00000"/>
                </a:solidFill>
              </a:rPr>
              <a:t>.flist={107}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5818073" y="5010092"/>
            <a:ext cx="10166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C00000"/>
                </a:solidFill>
              </a:rPr>
              <a:t>S</a:t>
            </a:r>
            <a:r>
              <a:rPr lang="en-US" sz="1600" baseline="-25000" dirty="0">
                <a:solidFill>
                  <a:srgbClr val="C00000"/>
                </a:solidFill>
              </a:rPr>
              <a:t>1</a:t>
            </a:r>
            <a:r>
              <a:rPr lang="en-US" sz="1600" dirty="0">
                <a:solidFill>
                  <a:srgbClr val="C00000"/>
                </a:solidFill>
              </a:rPr>
              <a:t>.nlist={}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4382987" y="3967198"/>
            <a:ext cx="13388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C00000"/>
                </a:solidFill>
              </a:rPr>
              <a:t>S</a:t>
            </a:r>
            <a:r>
              <a:rPr lang="en-US" sz="1600" baseline="-25000" dirty="0">
                <a:solidFill>
                  <a:srgbClr val="C00000"/>
                </a:solidFill>
              </a:rPr>
              <a:t>2</a:t>
            </a:r>
            <a:r>
              <a:rPr lang="en-US" sz="1600" dirty="0">
                <a:solidFill>
                  <a:srgbClr val="C00000"/>
                </a:solidFill>
              </a:rPr>
              <a:t>.nlist={107}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6731696" y="3944648"/>
            <a:ext cx="10166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S</a:t>
            </a:r>
            <a:r>
              <a:rPr lang="en-US" sz="1600" baseline="-25000" dirty="0">
                <a:solidFill>
                  <a:srgbClr val="C00000"/>
                </a:solidFill>
              </a:rPr>
              <a:t>3</a:t>
            </a:r>
            <a:r>
              <a:rPr lang="en-US" sz="1600" dirty="0">
                <a:solidFill>
                  <a:srgbClr val="C00000"/>
                </a:solidFill>
              </a:rPr>
              <a:t>.nlist={}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3825738" y="3234281"/>
            <a:ext cx="17620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S</a:t>
            </a:r>
            <a:r>
              <a:rPr lang="en-US" sz="1600" baseline="-25000" dirty="0">
                <a:solidFill>
                  <a:srgbClr val="C00000"/>
                </a:solidFill>
              </a:rPr>
              <a:t>4</a:t>
            </a:r>
            <a:r>
              <a:rPr lang="en-US" sz="1600" dirty="0">
                <a:solidFill>
                  <a:srgbClr val="C00000"/>
                </a:solidFill>
              </a:rPr>
              <a:t>.nlist={107, 110}</a:t>
            </a:r>
            <a:endParaRPr lang="en-US" sz="16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1" name="Rectangle 3"/>
          <p:cNvSpPr>
            <a:spLocks noGrp="1" noRot="1" noChangeArrowheads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 2" panose="05020102010507070707" pitchFamily="18" charset="2"/>
              <a:buNone/>
            </a:pPr>
            <a:r>
              <a:rPr lang="zh-CN" altLang="en-US" dirty="0"/>
              <a:t>十五、归约</a:t>
            </a:r>
            <a:r>
              <a:rPr lang="en-US" altLang="zh-CN" dirty="0">
                <a:solidFill>
                  <a:srgbClr val="CC00FF"/>
                </a:solidFill>
              </a:rPr>
              <a:t>L</a:t>
            </a:r>
            <a:r>
              <a:rPr lang="en-US" altLang="zh-CN" baseline="-25000" dirty="0">
                <a:solidFill>
                  <a:srgbClr val="CC00FF"/>
                </a:solidFill>
              </a:rPr>
              <a:t>2</a:t>
            </a:r>
            <a:endParaRPr lang="en-US" altLang="zh-CN" dirty="0">
              <a:solidFill>
                <a:srgbClr val="CC00FF"/>
              </a:solidFill>
            </a:endParaRPr>
          </a:p>
          <a:p>
            <a:r>
              <a:rPr lang="zh-CN" altLang="en-US" dirty="0"/>
              <a:t>用</a:t>
            </a:r>
            <a:r>
              <a:rPr lang="en-US" altLang="zh-CN" dirty="0"/>
              <a:t>M</a:t>
            </a:r>
            <a:r>
              <a:rPr lang="en-US" altLang="zh-CN" baseline="-25000" dirty="0"/>
              <a:t>5</a:t>
            </a:r>
            <a:r>
              <a:rPr lang="en-US" altLang="zh-CN" dirty="0"/>
              <a:t>.instr</a:t>
            </a:r>
            <a:r>
              <a:rPr lang="zh-CN" altLang="en-US" dirty="0"/>
              <a:t>即</a:t>
            </a:r>
            <a:r>
              <a:rPr lang="en-US" altLang="zh-CN" dirty="0"/>
              <a:t>112</a:t>
            </a:r>
            <a:r>
              <a:rPr lang="zh-CN" altLang="en-US" dirty="0"/>
              <a:t>回填</a:t>
            </a:r>
            <a:r>
              <a:rPr lang="en-US" altLang="zh-CN" dirty="0"/>
              <a:t>L</a:t>
            </a:r>
            <a:r>
              <a:rPr lang="en-US" altLang="zh-CN" baseline="-25000" dirty="0"/>
              <a:t>1</a:t>
            </a:r>
            <a:r>
              <a:rPr lang="zh-CN" altLang="en-US" dirty="0"/>
              <a:t>的</a:t>
            </a:r>
            <a:r>
              <a:rPr lang="en-US" altLang="zh-CN" dirty="0" err="1"/>
              <a:t>nextlist</a:t>
            </a:r>
            <a:r>
              <a:rPr lang="en-US" altLang="zh-CN" dirty="0"/>
              <a:t>{107</a:t>
            </a:r>
            <a:r>
              <a:rPr lang="zh-CN" altLang="en-US" dirty="0"/>
              <a:t>，</a:t>
            </a:r>
            <a:r>
              <a:rPr lang="en-US" altLang="zh-CN" dirty="0"/>
              <a:t>110}</a:t>
            </a:r>
            <a:endParaRPr lang="en-US" altLang="zh-CN" dirty="0"/>
          </a:p>
          <a:p>
            <a:r>
              <a:rPr lang="en-US" altLang="zh-CN" dirty="0"/>
              <a:t>L</a:t>
            </a:r>
            <a:r>
              <a:rPr lang="en-US" altLang="zh-CN" baseline="-25000" dirty="0"/>
              <a:t>2</a:t>
            </a:r>
            <a:r>
              <a:rPr lang="en-US" altLang="zh-CN" dirty="0"/>
              <a:t>.nextlist = S</a:t>
            </a:r>
            <a:r>
              <a:rPr lang="en-US" altLang="zh-CN" baseline="-25000" dirty="0"/>
              <a:t>5</a:t>
            </a:r>
            <a:r>
              <a:rPr lang="en-US" altLang="zh-CN" dirty="0"/>
              <a:t>.nextlist </a:t>
            </a:r>
            <a:r>
              <a:rPr lang="zh-CN" altLang="en-US" dirty="0"/>
              <a:t>，所以为空</a:t>
            </a:r>
            <a:endParaRPr lang="en-US" altLang="zh-CN" dirty="0"/>
          </a:p>
          <a:p>
            <a:pPr>
              <a:buFont typeface="Wingdings 2" panose="05020102010507070707" pitchFamily="18" charset="2"/>
              <a:buNone/>
            </a:pPr>
            <a:endParaRPr lang="en-US" altLang="zh-CN" dirty="0"/>
          </a:p>
        </p:txBody>
      </p:sp>
      <p:sp>
        <p:nvSpPr>
          <p:cNvPr id="13517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控制流语句的翻译</a:t>
            </a:r>
            <a:r>
              <a:rPr lang="en-US" altLang="zh-CN" dirty="0"/>
              <a:t>-</a:t>
            </a:r>
            <a:r>
              <a:rPr lang="zh-CN" altLang="en-US" dirty="0"/>
              <a:t>例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分析树</a:t>
            </a:r>
            <a:endParaRPr lang="en-US" dirty="0"/>
          </a:p>
        </p:txBody>
      </p:sp>
      <p:sp>
        <p:nvSpPr>
          <p:cNvPr id="13209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控制流语句文法</a:t>
            </a:r>
            <a:r>
              <a:rPr lang="en-US" altLang="zh-CN" dirty="0"/>
              <a:t>-</a:t>
            </a:r>
            <a:r>
              <a:rPr lang="zh-CN" altLang="en-US" dirty="0"/>
              <a:t>例</a:t>
            </a:r>
            <a:endParaRPr lang="zh-CN" altLang="en-US" dirty="0"/>
          </a:p>
        </p:txBody>
      </p:sp>
      <p:sp>
        <p:nvSpPr>
          <p:cNvPr id="132100" name="Text Box 4"/>
          <p:cNvSpPr txBox="1">
            <a:spLocks noChangeArrowheads="1"/>
          </p:cNvSpPr>
          <p:nvPr/>
        </p:nvSpPr>
        <p:spPr bwMode="auto">
          <a:xfrm>
            <a:off x="5259513" y="1726909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/>
              <a:t>L</a:t>
            </a:r>
            <a:r>
              <a:rPr lang="en-US" altLang="zh-CN" sz="2400" baseline="-25000" dirty="0"/>
              <a:t>2</a:t>
            </a:r>
            <a:endParaRPr lang="en-US" altLang="zh-CN" sz="2400" baseline="-25000" dirty="0"/>
          </a:p>
        </p:txBody>
      </p:sp>
      <p:sp>
        <p:nvSpPr>
          <p:cNvPr id="132101" name="Text Box 5"/>
          <p:cNvSpPr txBox="1">
            <a:spLocks noChangeArrowheads="1"/>
          </p:cNvSpPr>
          <p:nvPr/>
        </p:nvSpPr>
        <p:spPr bwMode="auto">
          <a:xfrm>
            <a:off x="3477805" y="2565109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L</a:t>
            </a:r>
            <a:r>
              <a:rPr lang="en-US" altLang="zh-CN" sz="2400" baseline="-25000"/>
              <a:t>1</a:t>
            </a:r>
            <a:endParaRPr lang="en-US" altLang="zh-CN" sz="2400" baseline="-25000"/>
          </a:p>
        </p:txBody>
      </p:sp>
      <p:sp>
        <p:nvSpPr>
          <p:cNvPr id="132102" name="Text Box 6"/>
          <p:cNvSpPr txBox="1">
            <a:spLocks noChangeArrowheads="1"/>
          </p:cNvSpPr>
          <p:nvPr/>
        </p:nvSpPr>
        <p:spPr bwMode="auto">
          <a:xfrm>
            <a:off x="7164513" y="2565109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S</a:t>
            </a:r>
            <a:r>
              <a:rPr lang="en-US" altLang="zh-CN" sz="2400" baseline="-25000"/>
              <a:t>5</a:t>
            </a:r>
            <a:endParaRPr lang="en-US" altLang="zh-CN" sz="2400" baseline="-25000"/>
          </a:p>
        </p:txBody>
      </p:sp>
      <p:sp>
        <p:nvSpPr>
          <p:cNvPr id="132103" name="Text Box 7"/>
          <p:cNvSpPr txBox="1">
            <a:spLocks noChangeArrowheads="1"/>
          </p:cNvSpPr>
          <p:nvPr/>
        </p:nvSpPr>
        <p:spPr bwMode="auto">
          <a:xfrm>
            <a:off x="5335713" y="2565109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;</a:t>
            </a:r>
            <a:endParaRPr lang="en-US" altLang="zh-CN" sz="2400"/>
          </a:p>
        </p:txBody>
      </p:sp>
      <p:sp>
        <p:nvSpPr>
          <p:cNvPr id="132104" name="Text Box 8"/>
          <p:cNvSpPr txBox="1">
            <a:spLocks noChangeArrowheads="1"/>
          </p:cNvSpPr>
          <p:nvPr/>
        </p:nvSpPr>
        <p:spPr bwMode="auto">
          <a:xfrm>
            <a:off x="3477805" y="3327109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S</a:t>
            </a:r>
            <a:r>
              <a:rPr lang="en-US" altLang="zh-CN" sz="2400" baseline="-25000"/>
              <a:t>4</a:t>
            </a:r>
            <a:endParaRPr lang="en-US" altLang="zh-CN" sz="2400" baseline="-25000"/>
          </a:p>
        </p:txBody>
      </p:sp>
      <p:sp>
        <p:nvSpPr>
          <p:cNvPr id="132105" name="Text Box 9"/>
          <p:cNvSpPr txBox="1">
            <a:spLocks noChangeArrowheads="1"/>
          </p:cNvSpPr>
          <p:nvPr/>
        </p:nvSpPr>
        <p:spPr bwMode="auto">
          <a:xfrm>
            <a:off x="1725205" y="4236588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if</a:t>
            </a:r>
            <a:endParaRPr lang="en-US" altLang="zh-CN" sz="2400"/>
          </a:p>
        </p:txBody>
      </p:sp>
      <p:sp>
        <p:nvSpPr>
          <p:cNvPr id="132106" name="Text Box 10"/>
          <p:cNvSpPr txBox="1">
            <a:spLocks noChangeArrowheads="1"/>
          </p:cNvSpPr>
          <p:nvPr/>
        </p:nvSpPr>
        <p:spPr bwMode="auto">
          <a:xfrm>
            <a:off x="2422608" y="4236589"/>
            <a:ext cx="685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/>
              <a:t>B</a:t>
            </a:r>
            <a:r>
              <a:rPr lang="en-US" altLang="zh-CN" sz="2400" baseline="-25000" dirty="0"/>
              <a:t>1</a:t>
            </a:r>
            <a:endParaRPr lang="en-US" altLang="zh-CN" sz="2400" baseline="-25000" dirty="0"/>
          </a:p>
        </p:txBody>
      </p:sp>
      <p:sp>
        <p:nvSpPr>
          <p:cNvPr id="132107" name="Text Box 11"/>
          <p:cNvSpPr txBox="1">
            <a:spLocks noChangeArrowheads="1"/>
          </p:cNvSpPr>
          <p:nvPr/>
        </p:nvSpPr>
        <p:spPr bwMode="auto">
          <a:xfrm>
            <a:off x="3120011" y="4236588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then</a:t>
            </a:r>
            <a:endParaRPr lang="en-US" altLang="zh-CN" sz="2400"/>
          </a:p>
        </p:txBody>
      </p:sp>
      <p:sp>
        <p:nvSpPr>
          <p:cNvPr id="132108" name="Text Box 12"/>
          <p:cNvSpPr txBox="1">
            <a:spLocks noChangeArrowheads="1"/>
          </p:cNvSpPr>
          <p:nvPr/>
        </p:nvSpPr>
        <p:spPr bwMode="auto">
          <a:xfrm>
            <a:off x="4443403" y="4236588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/>
              <a:t>S</a:t>
            </a:r>
            <a:r>
              <a:rPr lang="en-US" altLang="zh-CN" sz="2400" baseline="-25000" dirty="0"/>
              <a:t>2</a:t>
            </a:r>
            <a:endParaRPr lang="en-US" altLang="zh-CN" sz="2400" baseline="-25000" dirty="0"/>
          </a:p>
        </p:txBody>
      </p:sp>
      <p:sp>
        <p:nvSpPr>
          <p:cNvPr id="132109" name="Text Box 13"/>
          <p:cNvSpPr txBox="1">
            <a:spLocks noChangeArrowheads="1"/>
          </p:cNvSpPr>
          <p:nvPr/>
        </p:nvSpPr>
        <p:spPr bwMode="auto">
          <a:xfrm>
            <a:off x="5503787" y="4236588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/>
              <a:t>else</a:t>
            </a:r>
            <a:endParaRPr lang="en-US" altLang="zh-CN" sz="2400" dirty="0"/>
          </a:p>
        </p:txBody>
      </p:sp>
      <p:sp>
        <p:nvSpPr>
          <p:cNvPr id="132110" name="Text Box 14"/>
          <p:cNvSpPr txBox="1">
            <a:spLocks noChangeArrowheads="1"/>
          </p:cNvSpPr>
          <p:nvPr/>
        </p:nvSpPr>
        <p:spPr bwMode="auto">
          <a:xfrm>
            <a:off x="6827176" y="4236588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S</a:t>
            </a:r>
            <a:r>
              <a:rPr lang="en-US" altLang="zh-CN" sz="2400" baseline="-25000"/>
              <a:t>3</a:t>
            </a:r>
            <a:endParaRPr lang="en-US" altLang="zh-CN" sz="2400" baseline="-25000"/>
          </a:p>
        </p:txBody>
      </p:sp>
      <p:sp>
        <p:nvSpPr>
          <p:cNvPr id="132111" name="Text Box 15"/>
          <p:cNvSpPr txBox="1">
            <a:spLocks noChangeArrowheads="1"/>
          </p:cNvSpPr>
          <p:nvPr/>
        </p:nvSpPr>
        <p:spPr bwMode="auto">
          <a:xfrm>
            <a:off x="2843079" y="52554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/>
              <a:t>while</a:t>
            </a:r>
            <a:endParaRPr lang="en-US" altLang="zh-CN" sz="2400" dirty="0"/>
          </a:p>
        </p:txBody>
      </p:sp>
      <p:sp>
        <p:nvSpPr>
          <p:cNvPr id="132112" name="Text Box 16"/>
          <p:cNvSpPr txBox="1">
            <a:spLocks noChangeArrowheads="1"/>
          </p:cNvSpPr>
          <p:nvPr/>
        </p:nvSpPr>
        <p:spPr bwMode="auto">
          <a:xfrm>
            <a:off x="4179557" y="5255401"/>
            <a:ext cx="685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/>
              <a:t>B</a:t>
            </a:r>
            <a:r>
              <a:rPr lang="en-US" altLang="zh-CN" sz="2400" baseline="-25000" dirty="0"/>
              <a:t>2</a:t>
            </a:r>
            <a:endParaRPr lang="en-US" altLang="zh-CN" sz="2400" baseline="-25000" dirty="0"/>
          </a:p>
        </p:txBody>
      </p:sp>
      <p:sp>
        <p:nvSpPr>
          <p:cNvPr id="132113" name="Text Box 17"/>
          <p:cNvSpPr txBox="1">
            <a:spLocks noChangeArrowheads="1"/>
          </p:cNvSpPr>
          <p:nvPr/>
        </p:nvSpPr>
        <p:spPr bwMode="auto">
          <a:xfrm>
            <a:off x="4807303" y="52554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do</a:t>
            </a:r>
            <a:endParaRPr lang="en-US" altLang="zh-CN" sz="2400"/>
          </a:p>
        </p:txBody>
      </p:sp>
      <p:sp>
        <p:nvSpPr>
          <p:cNvPr id="132114" name="Text Box 18"/>
          <p:cNvSpPr txBox="1">
            <a:spLocks noChangeArrowheads="1"/>
          </p:cNvSpPr>
          <p:nvPr/>
        </p:nvSpPr>
        <p:spPr bwMode="auto">
          <a:xfrm>
            <a:off x="5933324" y="5255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S</a:t>
            </a:r>
            <a:r>
              <a:rPr lang="en-US" altLang="zh-CN" sz="2400" baseline="-25000"/>
              <a:t>1</a:t>
            </a:r>
            <a:endParaRPr lang="en-US" altLang="zh-CN" sz="2400" baseline="-25000"/>
          </a:p>
        </p:txBody>
      </p:sp>
      <p:sp>
        <p:nvSpPr>
          <p:cNvPr id="132117" name="Text Box 21"/>
          <p:cNvSpPr txBox="1">
            <a:spLocks noChangeArrowheads="1"/>
          </p:cNvSpPr>
          <p:nvPr/>
        </p:nvSpPr>
        <p:spPr bwMode="auto">
          <a:xfrm>
            <a:off x="5933324" y="5917909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A</a:t>
            </a:r>
            <a:r>
              <a:rPr lang="en-US" altLang="zh-CN" sz="2400" baseline="-25000"/>
              <a:t>1</a:t>
            </a:r>
            <a:endParaRPr lang="en-US" altLang="zh-CN" sz="2400" baseline="-25000"/>
          </a:p>
        </p:txBody>
      </p:sp>
      <p:sp>
        <p:nvSpPr>
          <p:cNvPr id="132118" name="Text Box 22"/>
          <p:cNvSpPr txBox="1">
            <a:spLocks noChangeArrowheads="1"/>
          </p:cNvSpPr>
          <p:nvPr/>
        </p:nvSpPr>
        <p:spPr bwMode="auto">
          <a:xfrm>
            <a:off x="6827176" y="5232109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A</a:t>
            </a:r>
            <a:r>
              <a:rPr lang="en-US" altLang="zh-CN" sz="2400" baseline="-25000"/>
              <a:t>2</a:t>
            </a:r>
            <a:endParaRPr lang="en-US" altLang="zh-CN" sz="2400" baseline="-25000"/>
          </a:p>
        </p:txBody>
      </p:sp>
      <p:sp>
        <p:nvSpPr>
          <p:cNvPr id="132119" name="Text Box 23"/>
          <p:cNvSpPr txBox="1">
            <a:spLocks noChangeArrowheads="1"/>
          </p:cNvSpPr>
          <p:nvPr/>
        </p:nvSpPr>
        <p:spPr bwMode="auto">
          <a:xfrm>
            <a:off x="7164513" y="3250909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A</a:t>
            </a:r>
            <a:r>
              <a:rPr lang="en-US" altLang="zh-CN" sz="2400" baseline="-25000"/>
              <a:t>3</a:t>
            </a:r>
            <a:endParaRPr lang="en-US" altLang="zh-CN" sz="2400" baseline="-25000"/>
          </a:p>
        </p:txBody>
      </p:sp>
      <p:sp>
        <p:nvSpPr>
          <p:cNvPr id="132120" name="Line 24"/>
          <p:cNvSpPr>
            <a:spLocks noChangeShapeType="1"/>
          </p:cNvSpPr>
          <p:nvPr/>
        </p:nvSpPr>
        <p:spPr bwMode="auto">
          <a:xfrm>
            <a:off x="3630205" y="2946109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21" name="Line 25"/>
          <p:cNvSpPr>
            <a:spLocks noChangeShapeType="1"/>
          </p:cNvSpPr>
          <p:nvPr/>
        </p:nvSpPr>
        <p:spPr bwMode="auto">
          <a:xfrm flipH="1">
            <a:off x="3630205" y="2179189"/>
            <a:ext cx="1792860" cy="46212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22" name="Line 26"/>
          <p:cNvSpPr>
            <a:spLocks noChangeShapeType="1"/>
          </p:cNvSpPr>
          <p:nvPr/>
        </p:nvSpPr>
        <p:spPr bwMode="auto">
          <a:xfrm>
            <a:off x="5411913" y="2184109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23" name="Line 27"/>
          <p:cNvSpPr>
            <a:spLocks noChangeShapeType="1"/>
          </p:cNvSpPr>
          <p:nvPr/>
        </p:nvSpPr>
        <p:spPr bwMode="auto">
          <a:xfrm>
            <a:off x="5411913" y="2184109"/>
            <a:ext cx="1905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24" name="Line 28"/>
          <p:cNvSpPr>
            <a:spLocks noChangeShapeType="1"/>
          </p:cNvSpPr>
          <p:nvPr/>
        </p:nvSpPr>
        <p:spPr bwMode="auto">
          <a:xfrm flipH="1">
            <a:off x="1953805" y="3708109"/>
            <a:ext cx="1676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25" name="Line 29"/>
          <p:cNvSpPr>
            <a:spLocks noChangeShapeType="1"/>
          </p:cNvSpPr>
          <p:nvPr/>
        </p:nvSpPr>
        <p:spPr bwMode="auto">
          <a:xfrm flipH="1">
            <a:off x="2639605" y="3708109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26" name="Line 30"/>
          <p:cNvSpPr>
            <a:spLocks noChangeShapeType="1"/>
          </p:cNvSpPr>
          <p:nvPr/>
        </p:nvSpPr>
        <p:spPr bwMode="auto">
          <a:xfrm>
            <a:off x="3630205" y="3708109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27" name="Line 31"/>
          <p:cNvSpPr>
            <a:spLocks noChangeShapeType="1"/>
          </p:cNvSpPr>
          <p:nvPr/>
        </p:nvSpPr>
        <p:spPr bwMode="auto">
          <a:xfrm>
            <a:off x="3630205" y="3708109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28" name="Line 32"/>
          <p:cNvSpPr>
            <a:spLocks noChangeShapeType="1"/>
          </p:cNvSpPr>
          <p:nvPr/>
        </p:nvSpPr>
        <p:spPr bwMode="auto">
          <a:xfrm>
            <a:off x="3630205" y="3708110"/>
            <a:ext cx="2057400" cy="59975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29" name="Line 33"/>
          <p:cNvSpPr>
            <a:spLocks noChangeShapeType="1"/>
          </p:cNvSpPr>
          <p:nvPr/>
        </p:nvSpPr>
        <p:spPr bwMode="auto">
          <a:xfrm>
            <a:off x="3630205" y="3708110"/>
            <a:ext cx="3252622" cy="57276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30" name="Line 34"/>
          <p:cNvSpPr>
            <a:spLocks noChangeShapeType="1"/>
          </p:cNvSpPr>
          <p:nvPr/>
        </p:nvSpPr>
        <p:spPr bwMode="auto">
          <a:xfrm flipH="1">
            <a:off x="3542873" y="4622509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31" name="Line 35"/>
          <p:cNvSpPr>
            <a:spLocks noChangeShapeType="1"/>
          </p:cNvSpPr>
          <p:nvPr/>
        </p:nvSpPr>
        <p:spPr bwMode="auto">
          <a:xfrm flipH="1">
            <a:off x="4376352" y="4622509"/>
            <a:ext cx="309521" cy="72516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32" name="Line 36"/>
          <p:cNvSpPr>
            <a:spLocks noChangeShapeType="1"/>
          </p:cNvSpPr>
          <p:nvPr/>
        </p:nvSpPr>
        <p:spPr bwMode="auto">
          <a:xfrm>
            <a:off x="4685873" y="4622509"/>
            <a:ext cx="304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33" name="Line 37"/>
          <p:cNvSpPr>
            <a:spLocks noChangeShapeType="1"/>
          </p:cNvSpPr>
          <p:nvPr/>
        </p:nvSpPr>
        <p:spPr bwMode="auto">
          <a:xfrm>
            <a:off x="4685873" y="4622509"/>
            <a:ext cx="1427986" cy="7041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35" name="Line 39"/>
          <p:cNvSpPr>
            <a:spLocks noChangeShapeType="1"/>
          </p:cNvSpPr>
          <p:nvPr/>
        </p:nvSpPr>
        <p:spPr bwMode="auto">
          <a:xfrm>
            <a:off x="6135216" y="5613109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36" name="Line 40"/>
          <p:cNvSpPr>
            <a:spLocks noChangeShapeType="1"/>
          </p:cNvSpPr>
          <p:nvPr/>
        </p:nvSpPr>
        <p:spPr bwMode="auto">
          <a:xfrm>
            <a:off x="7055776" y="4622509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37" name="Line 41"/>
          <p:cNvSpPr>
            <a:spLocks noChangeShapeType="1"/>
          </p:cNvSpPr>
          <p:nvPr/>
        </p:nvSpPr>
        <p:spPr bwMode="auto">
          <a:xfrm>
            <a:off x="7393113" y="2946109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文本框 6"/>
          <p:cNvSpPr txBox="1"/>
          <p:nvPr/>
        </p:nvSpPr>
        <p:spPr>
          <a:xfrm>
            <a:off x="7052374" y="1041564"/>
            <a:ext cx="3488455" cy="1323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buFont typeface="Wingdings 2" panose="05020102010507070707" pitchFamily="18" charset="2"/>
              <a:buNone/>
            </a:pPr>
            <a:r>
              <a:rPr lang="en-US" altLang="zh-CN" sz="2000" dirty="0"/>
              <a:t>if ( a&lt;b or c&lt;d and e&lt;f )  then</a:t>
            </a:r>
            <a:endParaRPr lang="en-US" altLang="zh-CN" sz="2000" dirty="0"/>
          </a:p>
          <a:p>
            <a:pPr>
              <a:buFont typeface="Wingdings 2" panose="05020102010507070707" pitchFamily="18" charset="2"/>
              <a:buNone/>
            </a:pPr>
            <a:r>
              <a:rPr lang="en-US" altLang="zh-CN" sz="2000" dirty="0"/>
              <a:t>    while ( a&gt;c ) do c := c +1</a:t>
            </a:r>
            <a:endParaRPr lang="en-US" altLang="zh-CN" sz="2000" dirty="0"/>
          </a:p>
          <a:p>
            <a:pPr>
              <a:buFont typeface="Wingdings 2" panose="05020102010507070707" pitchFamily="18" charset="2"/>
              <a:buNone/>
            </a:pPr>
            <a:r>
              <a:rPr lang="en-US" altLang="zh-CN" sz="2000" dirty="0"/>
              <a:t>else d := d + 1;</a:t>
            </a:r>
            <a:endParaRPr lang="en-US" altLang="zh-CN" sz="2000" dirty="0"/>
          </a:p>
          <a:p>
            <a:pPr>
              <a:buFont typeface="Wingdings 2" panose="05020102010507070707" pitchFamily="18" charset="2"/>
              <a:buNone/>
            </a:pPr>
            <a:r>
              <a:rPr lang="en-US" altLang="zh-CN" sz="2000" dirty="0"/>
              <a:t>e := e + d;   </a:t>
            </a:r>
            <a:endParaRPr lang="en-US" altLang="zh-CN" sz="2000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21" name="Rectangle 5"/>
          <p:cNvSpPr>
            <a:spLocks noGrp="1" noRot="1" noChangeArrowheads="1"/>
          </p:cNvSpPr>
          <p:nvPr>
            <p:ph sz="quarter" idx="13"/>
          </p:nvPr>
        </p:nvSpPr>
        <p:spPr>
          <a:noFill/>
        </p:spPr>
        <p:txBody>
          <a:bodyPr/>
          <a:lstStyle/>
          <a:p>
            <a:pPr>
              <a:buFont typeface="Wingdings 2" panose="05020102010507070707" pitchFamily="18" charset="2"/>
              <a:buNone/>
            </a:pPr>
            <a:r>
              <a:rPr lang="en-US" altLang="zh-CN" sz="2800" dirty="0"/>
              <a:t>(100) if a&lt;b </a:t>
            </a:r>
            <a:r>
              <a:rPr lang="en-US" altLang="zh-CN" sz="2800" dirty="0" err="1"/>
              <a:t>goto</a:t>
            </a:r>
            <a:r>
              <a:rPr lang="en-US" altLang="zh-CN" sz="2800" dirty="0"/>
              <a:t> 106             (106) if a&gt;c </a:t>
            </a:r>
            <a:r>
              <a:rPr lang="en-US" altLang="zh-CN" sz="2800" dirty="0" err="1"/>
              <a:t>goto</a:t>
            </a:r>
            <a:r>
              <a:rPr lang="en-US" altLang="zh-CN" sz="2800" dirty="0"/>
              <a:t> 108 </a:t>
            </a:r>
            <a:endParaRPr lang="en-US" altLang="zh-CN" sz="2800" dirty="0"/>
          </a:p>
          <a:p>
            <a:pPr>
              <a:buFont typeface="Wingdings 2" panose="05020102010507070707" pitchFamily="18" charset="2"/>
              <a:buNone/>
            </a:pPr>
            <a:r>
              <a:rPr lang="en-US" altLang="zh-CN" sz="2800" dirty="0"/>
              <a:t>(101) </a:t>
            </a:r>
            <a:r>
              <a:rPr lang="en-US" altLang="zh-CN" sz="2800" dirty="0" err="1"/>
              <a:t>goto</a:t>
            </a:r>
            <a:r>
              <a:rPr lang="en-US" altLang="zh-CN" sz="2800" dirty="0"/>
              <a:t> 102		       </a:t>
            </a:r>
            <a:r>
              <a:rPr lang="en-US" altLang="zh-CN" sz="2800" dirty="0">
                <a:solidFill>
                  <a:srgbClr val="FF0000"/>
                </a:solidFill>
              </a:rPr>
              <a:t>(107) </a:t>
            </a:r>
            <a:r>
              <a:rPr lang="en-US" altLang="zh-CN" sz="2800" dirty="0" err="1">
                <a:solidFill>
                  <a:srgbClr val="FF0000"/>
                </a:solidFill>
              </a:rPr>
              <a:t>goto</a:t>
            </a:r>
            <a:r>
              <a:rPr lang="en-US" altLang="zh-CN" sz="2800" dirty="0">
                <a:solidFill>
                  <a:srgbClr val="FF0000"/>
                </a:solidFill>
              </a:rPr>
              <a:t> -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>
              <a:buFont typeface="Wingdings 2" panose="05020102010507070707" pitchFamily="18" charset="2"/>
              <a:buNone/>
            </a:pPr>
            <a:r>
              <a:rPr lang="en-US" altLang="zh-CN" sz="2800" dirty="0"/>
              <a:t>(102) if c&lt;d </a:t>
            </a:r>
            <a:r>
              <a:rPr lang="en-US" altLang="zh-CN" sz="2800" dirty="0" err="1"/>
              <a:t>goto</a:t>
            </a:r>
            <a:r>
              <a:rPr lang="en-US" altLang="zh-CN" sz="2800" dirty="0"/>
              <a:t> 104	       (108) c := c + 1 </a:t>
            </a:r>
            <a:endParaRPr lang="en-US" altLang="zh-CN" sz="2800" dirty="0"/>
          </a:p>
          <a:p>
            <a:pPr>
              <a:buFont typeface="Wingdings 2" panose="05020102010507070707" pitchFamily="18" charset="2"/>
              <a:buNone/>
            </a:pPr>
            <a:r>
              <a:rPr lang="en-US" altLang="zh-CN" sz="2800" dirty="0"/>
              <a:t>(103) </a:t>
            </a:r>
            <a:r>
              <a:rPr lang="en-US" altLang="zh-CN" sz="2800" dirty="0" err="1"/>
              <a:t>goto</a:t>
            </a:r>
            <a:r>
              <a:rPr lang="en-US" altLang="zh-CN" sz="2800" dirty="0"/>
              <a:t>  111 		       (109) </a:t>
            </a:r>
            <a:r>
              <a:rPr lang="en-US" altLang="zh-CN" sz="2800" dirty="0" err="1"/>
              <a:t>goto</a:t>
            </a:r>
            <a:r>
              <a:rPr lang="en-US" altLang="zh-CN" sz="2800" dirty="0"/>
              <a:t> 106 </a:t>
            </a:r>
            <a:endParaRPr lang="en-US" altLang="zh-CN" sz="2800" dirty="0"/>
          </a:p>
          <a:p>
            <a:pPr>
              <a:buFont typeface="Wingdings 2" panose="05020102010507070707" pitchFamily="18" charset="2"/>
              <a:buNone/>
            </a:pPr>
            <a:r>
              <a:rPr lang="en-US" altLang="zh-CN" sz="2800" dirty="0"/>
              <a:t>(104) if e&lt;f </a:t>
            </a:r>
            <a:r>
              <a:rPr lang="en-US" altLang="zh-CN" sz="2800" dirty="0" err="1"/>
              <a:t>goto</a:t>
            </a:r>
            <a:r>
              <a:rPr lang="en-US" altLang="zh-CN" sz="2800" dirty="0"/>
              <a:t> 106 	       </a:t>
            </a:r>
            <a:r>
              <a:rPr lang="en-US" altLang="zh-CN" sz="2800" dirty="0">
                <a:solidFill>
                  <a:srgbClr val="FF0000"/>
                </a:solidFill>
              </a:rPr>
              <a:t>(110) </a:t>
            </a:r>
            <a:r>
              <a:rPr lang="en-US" altLang="zh-CN" sz="2800" dirty="0" err="1">
                <a:solidFill>
                  <a:srgbClr val="FF0000"/>
                </a:solidFill>
              </a:rPr>
              <a:t>goto</a:t>
            </a:r>
            <a:r>
              <a:rPr lang="en-US" altLang="zh-CN" sz="2800" dirty="0">
                <a:solidFill>
                  <a:srgbClr val="FF0000"/>
                </a:solidFill>
              </a:rPr>
              <a:t> - 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>
              <a:buFont typeface="Wingdings 2" panose="05020102010507070707" pitchFamily="18" charset="2"/>
              <a:buNone/>
            </a:pPr>
            <a:r>
              <a:rPr lang="en-US" altLang="zh-CN" sz="2800" dirty="0"/>
              <a:t>(105) </a:t>
            </a:r>
            <a:r>
              <a:rPr lang="en-US" altLang="zh-CN" sz="2800" dirty="0" err="1"/>
              <a:t>goto</a:t>
            </a:r>
            <a:r>
              <a:rPr lang="en-US" altLang="zh-CN" sz="2800" dirty="0"/>
              <a:t> 111 		       (111) d := d + 1 </a:t>
            </a:r>
            <a:endParaRPr lang="en-US" altLang="zh-CN" sz="2800" dirty="0"/>
          </a:p>
          <a:p>
            <a:pPr>
              <a:buFont typeface="Wingdings 2" panose="05020102010507070707" pitchFamily="18" charset="2"/>
              <a:buNone/>
            </a:pPr>
            <a:r>
              <a:rPr lang="en-US" altLang="zh-CN" sz="2800" dirty="0"/>
              <a:t>					       (112) e := e + d</a:t>
            </a:r>
            <a:endParaRPr lang="en-US" altLang="zh-CN" sz="2800" dirty="0"/>
          </a:p>
        </p:txBody>
      </p:sp>
      <p:sp>
        <p:nvSpPr>
          <p:cNvPr id="137223" name="Rectangle 7"/>
          <p:cNvSpPr>
            <a:spLocks noGrp="1" noRot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CN" altLang="en-US" dirty="0"/>
              <a:t>控制流语句的翻译</a:t>
            </a:r>
            <a:r>
              <a:rPr lang="en-US" altLang="zh-CN" dirty="0"/>
              <a:t>-</a:t>
            </a:r>
            <a:r>
              <a:rPr lang="zh-CN" altLang="en-US" dirty="0"/>
              <a:t>例</a:t>
            </a:r>
            <a:endParaRPr lang="zh-CN" altLang="en-US" dirty="0"/>
          </a:p>
        </p:txBody>
      </p:sp>
      <p:sp>
        <p:nvSpPr>
          <p:cNvPr id="137224" name="Line 8"/>
          <p:cNvSpPr>
            <a:spLocks noChangeShapeType="1"/>
          </p:cNvSpPr>
          <p:nvPr/>
        </p:nvSpPr>
        <p:spPr bwMode="auto">
          <a:xfrm>
            <a:off x="4236720" y="1203960"/>
            <a:ext cx="0" cy="33528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21" name="Rectangle 5"/>
          <p:cNvSpPr>
            <a:spLocks noGrp="1" noRot="1" noChangeArrowheads="1"/>
          </p:cNvSpPr>
          <p:nvPr>
            <p:ph sz="quarter" idx="13"/>
          </p:nvPr>
        </p:nvSpPr>
        <p:spPr>
          <a:noFill/>
        </p:spPr>
        <p:txBody>
          <a:bodyPr/>
          <a:lstStyle/>
          <a:p>
            <a:pPr>
              <a:buFont typeface="Wingdings 2" panose="05020102010507070707" pitchFamily="18" charset="2"/>
              <a:buNone/>
            </a:pPr>
            <a:r>
              <a:rPr lang="en-US" altLang="zh-CN" sz="2800" dirty="0"/>
              <a:t>(100) if a&lt;b </a:t>
            </a:r>
            <a:r>
              <a:rPr lang="en-US" altLang="zh-CN" sz="2800" dirty="0" err="1"/>
              <a:t>goto</a:t>
            </a:r>
            <a:r>
              <a:rPr lang="en-US" altLang="zh-CN" sz="2800" dirty="0"/>
              <a:t> 106             (106) if a&gt;c </a:t>
            </a:r>
            <a:r>
              <a:rPr lang="en-US" altLang="zh-CN" sz="2800" dirty="0" err="1"/>
              <a:t>goto</a:t>
            </a:r>
            <a:r>
              <a:rPr lang="en-US" altLang="zh-CN" sz="2800" dirty="0"/>
              <a:t> 108 </a:t>
            </a:r>
            <a:endParaRPr lang="en-US" altLang="zh-CN" sz="2800" dirty="0"/>
          </a:p>
          <a:p>
            <a:pPr>
              <a:buFont typeface="Wingdings 2" panose="05020102010507070707" pitchFamily="18" charset="2"/>
              <a:buNone/>
            </a:pPr>
            <a:r>
              <a:rPr lang="en-US" altLang="zh-CN" sz="2800" dirty="0"/>
              <a:t>(101) </a:t>
            </a:r>
            <a:r>
              <a:rPr lang="en-US" altLang="zh-CN" sz="2800" dirty="0" err="1"/>
              <a:t>goto</a:t>
            </a:r>
            <a:r>
              <a:rPr lang="en-US" altLang="zh-CN" sz="2800" dirty="0"/>
              <a:t> 102		       (107) </a:t>
            </a:r>
            <a:r>
              <a:rPr lang="en-US" altLang="zh-CN" sz="2800" dirty="0" err="1"/>
              <a:t>goto</a:t>
            </a:r>
            <a:r>
              <a:rPr lang="en-US" altLang="zh-CN" sz="2800" dirty="0"/>
              <a:t> </a:t>
            </a:r>
            <a:r>
              <a:rPr lang="en-US" altLang="zh-CN" sz="2800" dirty="0">
                <a:solidFill>
                  <a:srgbClr val="FF0000"/>
                </a:solidFill>
              </a:rPr>
              <a:t>112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>
              <a:buFont typeface="Wingdings 2" panose="05020102010507070707" pitchFamily="18" charset="2"/>
              <a:buNone/>
            </a:pPr>
            <a:r>
              <a:rPr lang="en-US" altLang="zh-CN" sz="2800" dirty="0"/>
              <a:t>(102) if c&lt;d </a:t>
            </a:r>
            <a:r>
              <a:rPr lang="en-US" altLang="zh-CN" sz="2800" dirty="0" err="1"/>
              <a:t>goto</a:t>
            </a:r>
            <a:r>
              <a:rPr lang="en-US" altLang="zh-CN" sz="2800" dirty="0"/>
              <a:t> 104	       (108) c := c + 1 </a:t>
            </a:r>
            <a:endParaRPr lang="en-US" altLang="zh-CN" sz="2800" dirty="0"/>
          </a:p>
          <a:p>
            <a:pPr>
              <a:buFont typeface="Wingdings 2" panose="05020102010507070707" pitchFamily="18" charset="2"/>
              <a:buNone/>
            </a:pPr>
            <a:r>
              <a:rPr lang="en-US" altLang="zh-CN" sz="2800" dirty="0"/>
              <a:t>(103) </a:t>
            </a:r>
            <a:r>
              <a:rPr lang="en-US" altLang="zh-CN" sz="2800" dirty="0" err="1"/>
              <a:t>goto</a:t>
            </a:r>
            <a:r>
              <a:rPr lang="en-US" altLang="zh-CN" sz="2800" dirty="0"/>
              <a:t>  111 		       (109) </a:t>
            </a:r>
            <a:r>
              <a:rPr lang="en-US" altLang="zh-CN" sz="2800" dirty="0" err="1"/>
              <a:t>goto</a:t>
            </a:r>
            <a:r>
              <a:rPr lang="en-US" altLang="zh-CN" sz="2800" dirty="0"/>
              <a:t> 106 </a:t>
            </a:r>
            <a:endParaRPr lang="en-US" altLang="zh-CN" sz="2800" dirty="0"/>
          </a:p>
          <a:p>
            <a:pPr>
              <a:buFont typeface="Wingdings 2" panose="05020102010507070707" pitchFamily="18" charset="2"/>
              <a:buNone/>
            </a:pPr>
            <a:r>
              <a:rPr lang="en-US" altLang="zh-CN" sz="2800" dirty="0"/>
              <a:t>(104) if e&lt;f </a:t>
            </a:r>
            <a:r>
              <a:rPr lang="en-US" altLang="zh-CN" sz="2800" dirty="0" err="1"/>
              <a:t>goto</a:t>
            </a:r>
            <a:r>
              <a:rPr lang="en-US" altLang="zh-CN" sz="2800" dirty="0"/>
              <a:t> 106 	       (110) </a:t>
            </a:r>
            <a:r>
              <a:rPr lang="en-US" altLang="zh-CN" sz="2800" dirty="0" err="1"/>
              <a:t>goto</a:t>
            </a:r>
            <a:r>
              <a:rPr lang="en-US" altLang="zh-CN" sz="2800" dirty="0"/>
              <a:t> </a:t>
            </a:r>
            <a:r>
              <a:rPr lang="en-US" altLang="zh-CN" sz="2800" dirty="0">
                <a:solidFill>
                  <a:srgbClr val="FF0000"/>
                </a:solidFill>
              </a:rPr>
              <a:t>112</a:t>
            </a:r>
            <a:r>
              <a:rPr lang="en-US" altLang="zh-CN" sz="2800" dirty="0"/>
              <a:t> </a:t>
            </a:r>
            <a:endParaRPr lang="en-US" altLang="zh-CN" sz="2800" dirty="0"/>
          </a:p>
          <a:p>
            <a:pPr>
              <a:buFont typeface="Wingdings 2" panose="05020102010507070707" pitchFamily="18" charset="2"/>
              <a:buNone/>
            </a:pPr>
            <a:r>
              <a:rPr lang="en-US" altLang="zh-CN" sz="2800" dirty="0"/>
              <a:t>(105) </a:t>
            </a:r>
            <a:r>
              <a:rPr lang="en-US" altLang="zh-CN" sz="2800" dirty="0" err="1"/>
              <a:t>goto</a:t>
            </a:r>
            <a:r>
              <a:rPr lang="en-US" altLang="zh-CN" sz="2800" dirty="0"/>
              <a:t> 111 		       (111) d := d + 1 </a:t>
            </a:r>
            <a:endParaRPr lang="en-US" altLang="zh-CN" sz="2800" dirty="0"/>
          </a:p>
          <a:p>
            <a:pPr>
              <a:buFont typeface="Wingdings 2" panose="05020102010507070707" pitchFamily="18" charset="2"/>
              <a:buNone/>
            </a:pPr>
            <a:r>
              <a:rPr lang="en-US" altLang="zh-CN" sz="2800" dirty="0"/>
              <a:t>					       (112) e := e + d</a:t>
            </a:r>
            <a:endParaRPr lang="en-US" altLang="zh-CN" sz="2800" dirty="0"/>
          </a:p>
        </p:txBody>
      </p:sp>
      <p:sp>
        <p:nvSpPr>
          <p:cNvPr id="137223" name="Rectangle 7"/>
          <p:cNvSpPr>
            <a:spLocks noGrp="1" noRot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CN" altLang="en-US" dirty="0"/>
              <a:t>控制流语句的翻译</a:t>
            </a:r>
            <a:r>
              <a:rPr lang="en-US" altLang="zh-CN" dirty="0"/>
              <a:t>-</a:t>
            </a:r>
            <a:r>
              <a:rPr lang="zh-CN" altLang="en-US" dirty="0"/>
              <a:t>例</a:t>
            </a:r>
            <a:r>
              <a:rPr lang="en-US" altLang="zh-CN" dirty="0"/>
              <a:t>-</a:t>
            </a:r>
            <a:r>
              <a:rPr lang="zh-CN" altLang="en-US" dirty="0"/>
              <a:t>终</a:t>
            </a:r>
            <a:endParaRPr lang="zh-CN" altLang="en-US" dirty="0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236720" y="1203960"/>
            <a:ext cx="0" cy="33528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分析树</a:t>
            </a:r>
            <a:endParaRPr lang="en-US" dirty="0"/>
          </a:p>
        </p:txBody>
      </p:sp>
      <p:sp>
        <p:nvSpPr>
          <p:cNvPr id="13209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控制流语句的翻译</a:t>
            </a:r>
            <a:r>
              <a:rPr lang="en-US" altLang="zh-CN" dirty="0"/>
              <a:t>-</a:t>
            </a:r>
            <a:r>
              <a:rPr lang="zh-CN" altLang="en-US" dirty="0"/>
              <a:t>例</a:t>
            </a:r>
            <a:endParaRPr lang="zh-CN" altLang="en-US" dirty="0"/>
          </a:p>
        </p:txBody>
      </p:sp>
      <p:sp>
        <p:nvSpPr>
          <p:cNvPr id="132100" name="Text Box 4"/>
          <p:cNvSpPr txBox="1">
            <a:spLocks noChangeArrowheads="1"/>
          </p:cNvSpPr>
          <p:nvPr/>
        </p:nvSpPr>
        <p:spPr bwMode="auto">
          <a:xfrm>
            <a:off x="5259513" y="1726909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/>
              <a:t>L</a:t>
            </a:r>
            <a:r>
              <a:rPr lang="en-US" altLang="zh-CN" sz="2400" baseline="-25000" dirty="0"/>
              <a:t>2</a:t>
            </a:r>
            <a:endParaRPr lang="en-US" altLang="zh-CN" sz="2400" baseline="-25000" dirty="0"/>
          </a:p>
        </p:txBody>
      </p:sp>
      <p:sp>
        <p:nvSpPr>
          <p:cNvPr id="132101" name="Text Box 5"/>
          <p:cNvSpPr txBox="1">
            <a:spLocks noChangeArrowheads="1"/>
          </p:cNvSpPr>
          <p:nvPr/>
        </p:nvSpPr>
        <p:spPr bwMode="auto">
          <a:xfrm>
            <a:off x="3477805" y="2565109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/>
              <a:t>L</a:t>
            </a:r>
            <a:r>
              <a:rPr lang="en-US" altLang="zh-CN" sz="2400" baseline="-25000" dirty="0"/>
              <a:t>1</a:t>
            </a:r>
            <a:endParaRPr lang="en-US" altLang="zh-CN" sz="2400" baseline="-25000" dirty="0"/>
          </a:p>
        </p:txBody>
      </p:sp>
      <p:sp>
        <p:nvSpPr>
          <p:cNvPr id="132102" name="Text Box 6"/>
          <p:cNvSpPr txBox="1">
            <a:spLocks noChangeArrowheads="1"/>
          </p:cNvSpPr>
          <p:nvPr/>
        </p:nvSpPr>
        <p:spPr bwMode="auto">
          <a:xfrm>
            <a:off x="7164513" y="2565109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/>
              <a:t>S</a:t>
            </a:r>
            <a:r>
              <a:rPr lang="en-US" altLang="zh-CN" sz="2400" baseline="-25000" dirty="0"/>
              <a:t>5</a:t>
            </a:r>
            <a:endParaRPr lang="en-US" altLang="zh-CN" sz="2400" baseline="-25000" dirty="0"/>
          </a:p>
        </p:txBody>
      </p:sp>
      <p:sp>
        <p:nvSpPr>
          <p:cNvPr id="132103" name="Text Box 7"/>
          <p:cNvSpPr txBox="1">
            <a:spLocks noChangeArrowheads="1"/>
          </p:cNvSpPr>
          <p:nvPr/>
        </p:nvSpPr>
        <p:spPr bwMode="auto">
          <a:xfrm>
            <a:off x="5335713" y="2565109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;</a:t>
            </a:r>
            <a:endParaRPr lang="en-US" altLang="zh-CN" sz="2400"/>
          </a:p>
        </p:txBody>
      </p:sp>
      <p:sp>
        <p:nvSpPr>
          <p:cNvPr id="132104" name="Text Box 8"/>
          <p:cNvSpPr txBox="1">
            <a:spLocks noChangeArrowheads="1"/>
          </p:cNvSpPr>
          <p:nvPr/>
        </p:nvSpPr>
        <p:spPr bwMode="auto">
          <a:xfrm>
            <a:off x="3477805" y="3327109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/>
              <a:t>S</a:t>
            </a:r>
            <a:r>
              <a:rPr lang="en-US" altLang="zh-CN" sz="2400" baseline="-25000" dirty="0"/>
              <a:t>4</a:t>
            </a:r>
            <a:endParaRPr lang="en-US" altLang="zh-CN" sz="2400" baseline="-25000" dirty="0"/>
          </a:p>
        </p:txBody>
      </p:sp>
      <p:sp>
        <p:nvSpPr>
          <p:cNvPr id="132105" name="Text Box 9"/>
          <p:cNvSpPr txBox="1">
            <a:spLocks noChangeArrowheads="1"/>
          </p:cNvSpPr>
          <p:nvPr/>
        </p:nvSpPr>
        <p:spPr bwMode="auto">
          <a:xfrm>
            <a:off x="1725205" y="4236588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if</a:t>
            </a:r>
            <a:endParaRPr lang="en-US" altLang="zh-CN" sz="2400"/>
          </a:p>
        </p:txBody>
      </p:sp>
      <p:sp>
        <p:nvSpPr>
          <p:cNvPr id="132106" name="Text Box 10"/>
          <p:cNvSpPr txBox="1">
            <a:spLocks noChangeArrowheads="1"/>
          </p:cNvSpPr>
          <p:nvPr/>
        </p:nvSpPr>
        <p:spPr bwMode="auto">
          <a:xfrm>
            <a:off x="2422608" y="4236589"/>
            <a:ext cx="685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/>
              <a:t>B</a:t>
            </a:r>
            <a:r>
              <a:rPr lang="en-US" altLang="zh-CN" sz="2400" baseline="-25000" dirty="0"/>
              <a:t>1</a:t>
            </a:r>
            <a:endParaRPr lang="en-US" altLang="zh-CN" sz="2400" baseline="-25000" dirty="0"/>
          </a:p>
        </p:txBody>
      </p:sp>
      <p:sp>
        <p:nvSpPr>
          <p:cNvPr id="132107" name="Text Box 11"/>
          <p:cNvSpPr txBox="1">
            <a:spLocks noChangeArrowheads="1"/>
          </p:cNvSpPr>
          <p:nvPr/>
        </p:nvSpPr>
        <p:spPr bwMode="auto">
          <a:xfrm>
            <a:off x="3120011" y="4236588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then</a:t>
            </a:r>
            <a:endParaRPr lang="en-US" altLang="zh-CN" sz="2400"/>
          </a:p>
        </p:txBody>
      </p:sp>
      <p:sp>
        <p:nvSpPr>
          <p:cNvPr id="132108" name="Text Box 12"/>
          <p:cNvSpPr txBox="1">
            <a:spLocks noChangeArrowheads="1"/>
          </p:cNvSpPr>
          <p:nvPr/>
        </p:nvSpPr>
        <p:spPr bwMode="auto">
          <a:xfrm>
            <a:off x="4443403" y="4236588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/>
              <a:t>S</a:t>
            </a:r>
            <a:r>
              <a:rPr lang="en-US" altLang="zh-CN" sz="2400" baseline="-25000" dirty="0"/>
              <a:t>2</a:t>
            </a:r>
            <a:endParaRPr lang="en-US" altLang="zh-CN" sz="2400" baseline="-25000" dirty="0"/>
          </a:p>
        </p:txBody>
      </p:sp>
      <p:sp>
        <p:nvSpPr>
          <p:cNvPr id="132109" name="Text Box 13"/>
          <p:cNvSpPr txBox="1">
            <a:spLocks noChangeArrowheads="1"/>
          </p:cNvSpPr>
          <p:nvPr/>
        </p:nvSpPr>
        <p:spPr bwMode="auto">
          <a:xfrm>
            <a:off x="5503787" y="4236588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/>
              <a:t>else</a:t>
            </a:r>
            <a:endParaRPr lang="en-US" altLang="zh-CN" sz="2400" dirty="0"/>
          </a:p>
        </p:txBody>
      </p:sp>
      <p:sp>
        <p:nvSpPr>
          <p:cNvPr id="132110" name="Text Box 14"/>
          <p:cNvSpPr txBox="1">
            <a:spLocks noChangeArrowheads="1"/>
          </p:cNvSpPr>
          <p:nvPr/>
        </p:nvSpPr>
        <p:spPr bwMode="auto">
          <a:xfrm>
            <a:off x="6827176" y="4236588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/>
              <a:t>S</a:t>
            </a:r>
            <a:r>
              <a:rPr lang="en-US" altLang="zh-CN" sz="2400" baseline="-25000" dirty="0"/>
              <a:t>3</a:t>
            </a:r>
            <a:endParaRPr lang="en-US" altLang="zh-CN" sz="2400" baseline="-25000" dirty="0"/>
          </a:p>
        </p:txBody>
      </p:sp>
      <p:sp>
        <p:nvSpPr>
          <p:cNvPr id="132111" name="Text Box 15"/>
          <p:cNvSpPr txBox="1">
            <a:spLocks noChangeArrowheads="1"/>
          </p:cNvSpPr>
          <p:nvPr/>
        </p:nvSpPr>
        <p:spPr bwMode="auto">
          <a:xfrm>
            <a:off x="2843079" y="52554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/>
              <a:t>while</a:t>
            </a:r>
            <a:endParaRPr lang="en-US" altLang="zh-CN" sz="2400" dirty="0"/>
          </a:p>
        </p:txBody>
      </p:sp>
      <p:sp>
        <p:nvSpPr>
          <p:cNvPr id="132112" name="Text Box 16"/>
          <p:cNvSpPr txBox="1">
            <a:spLocks noChangeArrowheads="1"/>
          </p:cNvSpPr>
          <p:nvPr/>
        </p:nvSpPr>
        <p:spPr bwMode="auto">
          <a:xfrm>
            <a:off x="4179557" y="5255401"/>
            <a:ext cx="685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/>
              <a:t>B</a:t>
            </a:r>
            <a:r>
              <a:rPr lang="en-US" altLang="zh-CN" sz="2400" baseline="-25000" dirty="0"/>
              <a:t>2</a:t>
            </a:r>
            <a:endParaRPr lang="en-US" altLang="zh-CN" sz="2400" baseline="-25000" dirty="0"/>
          </a:p>
        </p:txBody>
      </p:sp>
      <p:sp>
        <p:nvSpPr>
          <p:cNvPr id="132113" name="Text Box 17"/>
          <p:cNvSpPr txBox="1">
            <a:spLocks noChangeArrowheads="1"/>
          </p:cNvSpPr>
          <p:nvPr/>
        </p:nvSpPr>
        <p:spPr bwMode="auto">
          <a:xfrm>
            <a:off x="4807303" y="52554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do</a:t>
            </a:r>
            <a:endParaRPr lang="en-US" altLang="zh-CN" sz="2400"/>
          </a:p>
        </p:txBody>
      </p:sp>
      <p:sp>
        <p:nvSpPr>
          <p:cNvPr id="132114" name="Text Box 18"/>
          <p:cNvSpPr txBox="1">
            <a:spLocks noChangeArrowheads="1"/>
          </p:cNvSpPr>
          <p:nvPr/>
        </p:nvSpPr>
        <p:spPr bwMode="auto">
          <a:xfrm>
            <a:off x="5933324" y="5255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/>
              <a:t>S</a:t>
            </a:r>
            <a:r>
              <a:rPr lang="en-US" altLang="zh-CN" sz="2400" baseline="-25000" dirty="0"/>
              <a:t>1</a:t>
            </a:r>
            <a:endParaRPr lang="en-US" altLang="zh-CN" sz="2400" baseline="-25000" dirty="0"/>
          </a:p>
        </p:txBody>
      </p:sp>
      <p:sp>
        <p:nvSpPr>
          <p:cNvPr id="132117" name="Text Box 21"/>
          <p:cNvSpPr txBox="1">
            <a:spLocks noChangeArrowheads="1"/>
          </p:cNvSpPr>
          <p:nvPr/>
        </p:nvSpPr>
        <p:spPr bwMode="auto">
          <a:xfrm>
            <a:off x="5933324" y="5917909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/>
              <a:t>A</a:t>
            </a:r>
            <a:r>
              <a:rPr lang="en-US" altLang="zh-CN" sz="2400" baseline="-25000" dirty="0"/>
              <a:t>1</a:t>
            </a:r>
            <a:endParaRPr lang="en-US" altLang="zh-CN" sz="2400" baseline="-25000" dirty="0"/>
          </a:p>
        </p:txBody>
      </p:sp>
      <p:sp>
        <p:nvSpPr>
          <p:cNvPr id="132118" name="Text Box 22"/>
          <p:cNvSpPr txBox="1">
            <a:spLocks noChangeArrowheads="1"/>
          </p:cNvSpPr>
          <p:nvPr/>
        </p:nvSpPr>
        <p:spPr bwMode="auto">
          <a:xfrm>
            <a:off x="6827176" y="5232109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/>
              <a:t>A</a:t>
            </a:r>
            <a:r>
              <a:rPr lang="en-US" altLang="zh-CN" sz="2400" baseline="-25000" dirty="0"/>
              <a:t>2</a:t>
            </a:r>
            <a:endParaRPr lang="en-US" altLang="zh-CN" sz="2400" baseline="-25000" dirty="0"/>
          </a:p>
        </p:txBody>
      </p:sp>
      <p:sp>
        <p:nvSpPr>
          <p:cNvPr id="132119" name="Text Box 23"/>
          <p:cNvSpPr txBox="1">
            <a:spLocks noChangeArrowheads="1"/>
          </p:cNvSpPr>
          <p:nvPr/>
        </p:nvSpPr>
        <p:spPr bwMode="auto">
          <a:xfrm>
            <a:off x="7164513" y="3250909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/>
              <a:t>A</a:t>
            </a:r>
            <a:r>
              <a:rPr lang="en-US" altLang="zh-CN" sz="2400" baseline="-25000" dirty="0"/>
              <a:t>3</a:t>
            </a:r>
            <a:endParaRPr lang="en-US" altLang="zh-CN" sz="2400" baseline="-25000" dirty="0"/>
          </a:p>
        </p:txBody>
      </p:sp>
      <p:sp>
        <p:nvSpPr>
          <p:cNvPr id="132120" name="Line 24"/>
          <p:cNvSpPr>
            <a:spLocks noChangeShapeType="1"/>
          </p:cNvSpPr>
          <p:nvPr/>
        </p:nvSpPr>
        <p:spPr bwMode="auto">
          <a:xfrm>
            <a:off x="3630205" y="2946109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21" name="Line 25"/>
          <p:cNvSpPr>
            <a:spLocks noChangeShapeType="1"/>
          </p:cNvSpPr>
          <p:nvPr/>
        </p:nvSpPr>
        <p:spPr bwMode="auto">
          <a:xfrm flipH="1">
            <a:off x="3630205" y="2179189"/>
            <a:ext cx="1792860" cy="46212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22" name="Line 26"/>
          <p:cNvSpPr>
            <a:spLocks noChangeShapeType="1"/>
          </p:cNvSpPr>
          <p:nvPr/>
        </p:nvSpPr>
        <p:spPr bwMode="auto">
          <a:xfrm>
            <a:off x="5411913" y="2184109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23" name="Line 27"/>
          <p:cNvSpPr>
            <a:spLocks noChangeShapeType="1"/>
          </p:cNvSpPr>
          <p:nvPr/>
        </p:nvSpPr>
        <p:spPr bwMode="auto">
          <a:xfrm>
            <a:off x="5411913" y="2184109"/>
            <a:ext cx="1905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24" name="Line 28"/>
          <p:cNvSpPr>
            <a:spLocks noChangeShapeType="1"/>
          </p:cNvSpPr>
          <p:nvPr/>
        </p:nvSpPr>
        <p:spPr bwMode="auto">
          <a:xfrm flipH="1">
            <a:off x="1953805" y="3708109"/>
            <a:ext cx="1676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25" name="Line 29"/>
          <p:cNvSpPr>
            <a:spLocks noChangeShapeType="1"/>
          </p:cNvSpPr>
          <p:nvPr/>
        </p:nvSpPr>
        <p:spPr bwMode="auto">
          <a:xfrm flipH="1">
            <a:off x="2639605" y="3708109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26" name="Line 30"/>
          <p:cNvSpPr>
            <a:spLocks noChangeShapeType="1"/>
          </p:cNvSpPr>
          <p:nvPr/>
        </p:nvSpPr>
        <p:spPr bwMode="auto">
          <a:xfrm>
            <a:off x="3630205" y="3708109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27" name="Line 31"/>
          <p:cNvSpPr>
            <a:spLocks noChangeShapeType="1"/>
          </p:cNvSpPr>
          <p:nvPr/>
        </p:nvSpPr>
        <p:spPr bwMode="auto">
          <a:xfrm>
            <a:off x="3630205" y="3708109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28" name="Line 32"/>
          <p:cNvSpPr>
            <a:spLocks noChangeShapeType="1"/>
          </p:cNvSpPr>
          <p:nvPr/>
        </p:nvSpPr>
        <p:spPr bwMode="auto">
          <a:xfrm>
            <a:off x="3630205" y="3708110"/>
            <a:ext cx="2057400" cy="59975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29" name="Line 33"/>
          <p:cNvSpPr>
            <a:spLocks noChangeShapeType="1"/>
          </p:cNvSpPr>
          <p:nvPr/>
        </p:nvSpPr>
        <p:spPr bwMode="auto">
          <a:xfrm>
            <a:off x="3630205" y="3708110"/>
            <a:ext cx="3252622" cy="57276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30" name="Line 34"/>
          <p:cNvSpPr>
            <a:spLocks noChangeShapeType="1"/>
          </p:cNvSpPr>
          <p:nvPr/>
        </p:nvSpPr>
        <p:spPr bwMode="auto">
          <a:xfrm flipH="1">
            <a:off x="3542873" y="4622509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31" name="Line 35"/>
          <p:cNvSpPr>
            <a:spLocks noChangeShapeType="1"/>
          </p:cNvSpPr>
          <p:nvPr/>
        </p:nvSpPr>
        <p:spPr bwMode="auto">
          <a:xfrm flipH="1">
            <a:off x="4376352" y="4622509"/>
            <a:ext cx="309521" cy="72516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32" name="Line 36"/>
          <p:cNvSpPr>
            <a:spLocks noChangeShapeType="1"/>
          </p:cNvSpPr>
          <p:nvPr/>
        </p:nvSpPr>
        <p:spPr bwMode="auto">
          <a:xfrm>
            <a:off x="4685873" y="4622509"/>
            <a:ext cx="304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33" name="Line 37"/>
          <p:cNvSpPr>
            <a:spLocks noChangeShapeType="1"/>
          </p:cNvSpPr>
          <p:nvPr/>
        </p:nvSpPr>
        <p:spPr bwMode="auto">
          <a:xfrm>
            <a:off x="4685873" y="4622509"/>
            <a:ext cx="1427986" cy="7041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35" name="Line 39"/>
          <p:cNvSpPr>
            <a:spLocks noChangeShapeType="1"/>
          </p:cNvSpPr>
          <p:nvPr/>
        </p:nvSpPr>
        <p:spPr bwMode="auto">
          <a:xfrm>
            <a:off x="6135216" y="5613109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36" name="Line 40"/>
          <p:cNvSpPr>
            <a:spLocks noChangeShapeType="1"/>
          </p:cNvSpPr>
          <p:nvPr/>
        </p:nvSpPr>
        <p:spPr bwMode="auto">
          <a:xfrm>
            <a:off x="7055776" y="4622509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37" name="Line 41"/>
          <p:cNvSpPr>
            <a:spLocks noChangeShapeType="1"/>
          </p:cNvSpPr>
          <p:nvPr/>
        </p:nvSpPr>
        <p:spPr bwMode="auto">
          <a:xfrm>
            <a:off x="7393113" y="2946109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文本框 5"/>
          <p:cNvSpPr txBox="1"/>
          <p:nvPr/>
        </p:nvSpPr>
        <p:spPr>
          <a:xfrm>
            <a:off x="3969814" y="4280522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M</a:t>
            </a:r>
            <a:r>
              <a:rPr lang="en-US" altLang="zh-CN" b="1" baseline="-25000" dirty="0"/>
              <a:t>1</a:t>
            </a:r>
            <a:endParaRPr lang="en-US" b="1" baseline="-25000" dirty="0"/>
          </a:p>
        </p:txBody>
      </p:sp>
      <p:sp>
        <p:nvSpPr>
          <p:cNvPr id="43" name="文本框 42"/>
          <p:cNvSpPr txBox="1"/>
          <p:nvPr/>
        </p:nvSpPr>
        <p:spPr>
          <a:xfrm>
            <a:off x="3775625" y="5299334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M</a:t>
            </a:r>
            <a:r>
              <a:rPr lang="en-US" altLang="zh-CN" b="1" baseline="-25000" dirty="0"/>
              <a:t>2</a:t>
            </a:r>
            <a:endParaRPr lang="en-US" b="1" baseline="-25000" dirty="0"/>
          </a:p>
        </p:txBody>
      </p:sp>
      <p:sp>
        <p:nvSpPr>
          <p:cNvPr id="44" name="文本框 43"/>
          <p:cNvSpPr txBox="1"/>
          <p:nvPr/>
        </p:nvSpPr>
        <p:spPr>
          <a:xfrm>
            <a:off x="5423065" y="5299334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M</a:t>
            </a:r>
            <a:r>
              <a:rPr lang="en-US" altLang="zh-CN" b="1" baseline="-25000" dirty="0"/>
              <a:t>3</a:t>
            </a:r>
            <a:endParaRPr lang="en-US" b="1" baseline="-25000" dirty="0"/>
          </a:p>
        </p:txBody>
      </p:sp>
      <p:sp>
        <p:nvSpPr>
          <p:cNvPr id="45" name="文本框 44"/>
          <p:cNvSpPr txBox="1"/>
          <p:nvPr/>
        </p:nvSpPr>
        <p:spPr>
          <a:xfrm>
            <a:off x="5140806" y="4280522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N</a:t>
            </a:r>
            <a:endParaRPr lang="en-US" b="1" baseline="-25000" dirty="0"/>
          </a:p>
        </p:txBody>
      </p:sp>
      <p:sp>
        <p:nvSpPr>
          <p:cNvPr id="46" name="文本框 45"/>
          <p:cNvSpPr txBox="1"/>
          <p:nvPr/>
        </p:nvSpPr>
        <p:spPr>
          <a:xfrm>
            <a:off x="6353590" y="4280522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M</a:t>
            </a:r>
            <a:r>
              <a:rPr lang="en-US" altLang="zh-CN" b="1" baseline="-25000" dirty="0"/>
              <a:t>4</a:t>
            </a:r>
            <a:endParaRPr lang="en-US" b="1" baseline="-25000" dirty="0"/>
          </a:p>
        </p:txBody>
      </p:sp>
      <p:sp>
        <p:nvSpPr>
          <p:cNvPr id="7" name="文本框 6"/>
          <p:cNvSpPr txBox="1"/>
          <p:nvPr/>
        </p:nvSpPr>
        <p:spPr>
          <a:xfrm>
            <a:off x="7052373" y="1041564"/>
            <a:ext cx="3509294" cy="1323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buFont typeface="Wingdings 2" panose="05020102010507070707" pitchFamily="18" charset="2"/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if ( a&lt;b or c&lt;d and e&lt;f )  then</a:t>
            </a:r>
            <a:endParaRPr lang="en-US" altLang="zh-CN" sz="2000" dirty="0">
              <a:solidFill>
                <a:schemeClr val="tx1"/>
              </a:solidFill>
            </a:endParaRPr>
          </a:p>
          <a:p>
            <a:pPr>
              <a:buFont typeface="Wingdings 2" panose="05020102010507070707" pitchFamily="18" charset="2"/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    while ( a&gt;c ) do c := c +1</a:t>
            </a:r>
            <a:endParaRPr lang="en-US" altLang="zh-CN" sz="2000" dirty="0">
              <a:solidFill>
                <a:schemeClr val="tx1"/>
              </a:solidFill>
            </a:endParaRPr>
          </a:p>
          <a:p>
            <a:pPr>
              <a:buFont typeface="Wingdings 2" panose="05020102010507070707" pitchFamily="18" charset="2"/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else d := d + 1;</a:t>
            </a:r>
            <a:endParaRPr lang="en-US" altLang="zh-CN" sz="2000" dirty="0">
              <a:solidFill>
                <a:schemeClr val="tx1"/>
              </a:solidFill>
            </a:endParaRPr>
          </a:p>
          <a:p>
            <a:pPr>
              <a:buFont typeface="Wingdings 2" panose="05020102010507070707" pitchFamily="18" charset="2"/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e := e + d;   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8306730" y="5263532"/>
            <a:ext cx="20313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</a:rPr>
              <a:t>蓝色</a:t>
            </a:r>
            <a:r>
              <a:rPr lang="zh-CN" altLang="en-US" dirty="0"/>
              <a:t>表示即将翻译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红色</a:t>
            </a:r>
            <a:r>
              <a:rPr lang="zh-CN" altLang="en-US" dirty="0"/>
              <a:t>表示需要回填</a:t>
            </a:r>
            <a:endParaRPr lang="en-US" altLang="zh-CN" dirty="0"/>
          </a:p>
          <a:p>
            <a:r>
              <a:rPr lang="zh-CN" altLang="en-US" dirty="0">
                <a:solidFill>
                  <a:srgbClr val="CC00FF"/>
                </a:solidFill>
              </a:rPr>
              <a:t>紫色</a:t>
            </a:r>
            <a:r>
              <a:rPr lang="zh-CN" altLang="en-US" dirty="0"/>
              <a:t>表示即将归约</a:t>
            </a:r>
            <a:endParaRPr lang="en-US" dirty="0"/>
          </a:p>
        </p:txBody>
      </p:sp>
      <p:sp>
        <p:nvSpPr>
          <p:cNvPr id="49" name="Text Box 7"/>
          <p:cNvSpPr txBox="1">
            <a:spLocks noChangeArrowheads="1"/>
          </p:cNvSpPr>
          <p:nvPr/>
        </p:nvSpPr>
        <p:spPr bwMode="auto">
          <a:xfrm>
            <a:off x="5964363" y="2615105"/>
            <a:ext cx="6858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/>
              <a:t>M</a:t>
            </a:r>
            <a:r>
              <a:rPr lang="en-US" altLang="zh-CN" sz="2000" b="1" baseline="-25000" dirty="0"/>
              <a:t>5</a:t>
            </a:r>
            <a:endParaRPr lang="en-US" sz="2000" b="1" baseline="-25000" dirty="0"/>
          </a:p>
        </p:txBody>
      </p:sp>
      <p:sp>
        <p:nvSpPr>
          <p:cNvPr id="50" name="Line 26"/>
          <p:cNvSpPr>
            <a:spLocks noChangeShapeType="1"/>
          </p:cNvSpPr>
          <p:nvPr/>
        </p:nvSpPr>
        <p:spPr bwMode="auto">
          <a:xfrm>
            <a:off x="5423065" y="2184110"/>
            <a:ext cx="628650" cy="50113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文本框 50"/>
          <p:cNvSpPr txBox="1"/>
          <p:nvPr/>
        </p:nvSpPr>
        <p:spPr>
          <a:xfrm>
            <a:off x="3068639" y="4593121"/>
            <a:ext cx="13388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M</a:t>
            </a:r>
            <a:r>
              <a:rPr lang="en-US" sz="1600" baseline="-25000" dirty="0">
                <a:solidFill>
                  <a:srgbClr val="C00000"/>
                </a:solidFill>
              </a:rPr>
              <a:t>1</a:t>
            </a:r>
            <a:r>
              <a:rPr lang="en-US" sz="1600" dirty="0">
                <a:solidFill>
                  <a:srgbClr val="C00000"/>
                </a:solidFill>
              </a:rPr>
              <a:t>.instr=106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1699014" y="3679442"/>
            <a:ext cx="9797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B</a:t>
            </a:r>
            <a:r>
              <a:rPr lang="en-US" sz="1600" baseline="-25000" dirty="0">
                <a:solidFill>
                  <a:srgbClr val="C00000"/>
                </a:solidFill>
              </a:rPr>
              <a:t>1</a:t>
            </a:r>
            <a:r>
              <a:rPr lang="en-US" sz="1600" dirty="0">
                <a:solidFill>
                  <a:srgbClr val="C00000"/>
                </a:solidFill>
              </a:rPr>
              <a:t>.tlist={}</a:t>
            </a:r>
            <a:endParaRPr lang="en-US" sz="1600" dirty="0">
              <a:solidFill>
                <a:srgbClr val="C00000"/>
              </a:solidFill>
            </a:endParaRPr>
          </a:p>
          <a:p>
            <a:r>
              <a:rPr lang="en-US" sz="1600" dirty="0">
                <a:solidFill>
                  <a:srgbClr val="C00000"/>
                </a:solidFill>
              </a:rPr>
              <a:t>B</a:t>
            </a:r>
            <a:r>
              <a:rPr lang="en-US" sz="1600" baseline="-25000" dirty="0">
                <a:solidFill>
                  <a:srgbClr val="C00000"/>
                </a:solidFill>
              </a:rPr>
              <a:t>1</a:t>
            </a:r>
            <a:r>
              <a:rPr lang="en-US" sz="1600" dirty="0">
                <a:solidFill>
                  <a:srgbClr val="C00000"/>
                </a:solidFill>
              </a:rPr>
              <a:t>.flist={}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2670158" y="5632034"/>
            <a:ext cx="13388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M</a:t>
            </a:r>
            <a:r>
              <a:rPr lang="en-US" sz="1600" baseline="-25000" dirty="0">
                <a:solidFill>
                  <a:srgbClr val="C00000"/>
                </a:solidFill>
              </a:rPr>
              <a:t>2</a:t>
            </a:r>
            <a:r>
              <a:rPr lang="en-US" sz="1600" dirty="0">
                <a:solidFill>
                  <a:srgbClr val="C00000"/>
                </a:solidFill>
              </a:rPr>
              <a:t>.instr=106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3969815" y="4834482"/>
            <a:ext cx="9797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B</a:t>
            </a:r>
            <a:r>
              <a:rPr lang="en-US" sz="1600" baseline="-25000" dirty="0">
                <a:solidFill>
                  <a:srgbClr val="C00000"/>
                </a:solidFill>
              </a:rPr>
              <a:t>2</a:t>
            </a:r>
            <a:r>
              <a:rPr lang="en-US" sz="1600" dirty="0">
                <a:solidFill>
                  <a:srgbClr val="C00000"/>
                </a:solidFill>
              </a:rPr>
              <a:t>.tlist={}</a:t>
            </a:r>
            <a:endParaRPr lang="en-US" sz="1600" dirty="0">
              <a:solidFill>
                <a:srgbClr val="C00000"/>
              </a:solidFill>
            </a:endParaRPr>
          </a:p>
          <a:p>
            <a:r>
              <a:rPr lang="en-US" sz="1600" dirty="0">
                <a:solidFill>
                  <a:srgbClr val="C00000"/>
                </a:solidFill>
              </a:rPr>
              <a:t>B</a:t>
            </a:r>
            <a:r>
              <a:rPr lang="en-US" sz="1600" baseline="-25000" dirty="0">
                <a:solidFill>
                  <a:srgbClr val="C00000"/>
                </a:solidFill>
              </a:rPr>
              <a:t>2</a:t>
            </a:r>
            <a:r>
              <a:rPr lang="en-US" sz="1600" dirty="0">
                <a:solidFill>
                  <a:srgbClr val="C00000"/>
                </a:solidFill>
              </a:rPr>
              <a:t>.flist={}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4726465" y="5621016"/>
            <a:ext cx="13388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M</a:t>
            </a:r>
            <a:r>
              <a:rPr lang="en-US" sz="1600" baseline="-25000" dirty="0">
                <a:solidFill>
                  <a:srgbClr val="C00000"/>
                </a:solidFill>
              </a:rPr>
              <a:t>3</a:t>
            </a:r>
            <a:r>
              <a:rPr lang="en-US" sz="1600" dirty="0">
                <a:solidFill>
                  <a:srgbClr val="C00000"/>
                </a:solidFill>
              </a:rPr>
              <a:t>.instr=108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5818073" y="5010092"/>
            <a:ext cx="10166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S</a:t>
            </a:r>
            <a:r>
              <a:rPr lang="en-US" sz="1600" baseline="-25000" dirty="0">
                <a:solidFill>
                  <a:srgbClr val="C00000"/>
                </a:solidFill>
              </a:rPr>
              <a:t>1</a:t>
            </a:r>
            <a:r>
              <a:rPr lang="en-US" sz="1600" dirty="0">
                <a:solidFill>
                  <a:srgbClr val="C00000"/>
                </a:solidFill>
              </a:rPr>
              <a:t>.nlist={}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4382988" y="3967198"/>
            <a:ext cx="10166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S</a:t>
            </a:r>
            <a:r>
              <a:rPr lang="en-US" sz="1600" baseline="-25000" dirty="0">
                <a:solidFill>
                  <a:srgbClr val="C00000"/>
                </a:solidFill>
              </a:rPr>
              <a:t>2</a:t>
            </a:r>
            <a:r>
              <a:rPr lang="en-US" sz="1600" dirty="0">
                <a:solidFill>
                  <a:srgbClr val="C00000"/>
                </a:solidFill>
              </a:rPr>
              <a:t>.nlist={}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4971589" y="4524750"/>
            <a:ext cx="1011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C00000"/>
                </a:solidFill>
              </a:rPr>
              <a:t>N.nlist</a:t>
            </a:r>
            <a:r>
              <a:rPr lang="en-US" sz="1600" dirty="0">
                <a:solidFill>
                  <a:srgbClr val="C00000"/>
                </a:solidFill>
              </a:rPr>
              <a:t>={}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6112852" y="4614073"/>
            <a:ext cx="13083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M</a:t>
            </a:r>
            <a:r>
              <a:rPr lang="en-US" sz="1600" baseline="-25000" dirty="0">
                <a:solidFill>
                  <a:srgbClr val="C00000"/>
                </a:solidFill>
              </a:rPr>
              <a:t>4</a:t>
            </a:r>
            <a:r>
              <a:rPr lang="en-US" sz="1600" dirty="0">
                <a:solidFill>
                  <a:srgbClr val="C00000"/>
                </a:solidFill>
              </a:rPr>
              <a:t>.instr=111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6731696" y="3944648"/>
            <a:ext cx="10166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S</a:t>
            </a:r>
            <a:r>
              <a:rPr lang="en-US" sz="1600" baseline="-25000" dirty="0">
                <a:solidFill>
                  <a:srgbClr val="C00000"/>
                </a:solidFill>
              </a:rPr>
              <a:t>3</a:t>
            </a:r>
            <a:r>
              <a:rPr lang="en-US" sz="1600" dirty="0">
                <a:solidFill>
                  <a:srgbClr val="C00000"/>
                </a:solidFill>
              </a:rPr>
              <a:t>.nlist={}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3825738" y="3234281"/>
            <a:ext cx="10166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S</a:t>
            </a:r>
            <a:r>
              <a:rPr lang="en-US" sz="1600" baseline="-25000" dirty="0">
                <a:solidFill>
                  <a:srgbClr val="C00000"/>
                </a:solidFill>
              </a:rPr>
              <a:t>4</a:t>
            </a:r>
            <a:r>
              <a:rPr lang="en-US" sz="1600" dirty="0">
                <a:solidFill>
                  <a:srgbClr val="C00000"/>
                </a:solidFill>
              </a:rPr>
              <a:t>.nlist={}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3746048" y="253016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L</a:t>
            </a:r>
            <a:r>
              <a:rPr lang="en-US" sz="1600" baseline="-25000" dirty="0">
                <a:solidFill>
                  <a:srgbClr val="C00000"/>
                </a:solidFill>
              </a:rPr>
              <a:t>1</a:t>
            </a:r>
            <a:r>
              <a:rPr lang="en-US" sz="1600" dirty="0">
                <a:solidFill>
                  <a:srgbClr val="C00000"/>
                </a:solidFill>
              </a:rPr>
              <a:t>.nlist={}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669441" y="2894676"/>
            <a:ext cx="13235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M</a:t>
            </a:r>
            <a:r>
              <a:rPr lang="en-US" sz="1600" baseline="-25000" dirty="0">
                <a:solidFill>
                  <a:srgbClr val="C00000"/>
                </a:solidFill>
              </a:rPr>
              <a:t>5</a:t>
            </a:r>
            <a:r>
              <a:rPr lang="en-US" sz="1600" dirty="0">
                <a:solidFill>
                  <a:srgbClr val="C00000"/>
                </a:solidFill>
              </a:rPr>
              <a:t>.instr=112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7551482" y="2555210"/>
            <a:ext cx="10166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S</a:t>
            </a:r>
            <a:r>
              <a:rPr lang="en-US" sz="1600" baseline="-25000" dirty="0">
                <a:solidFill>
                  <a:srgbClr val="C00000"/>
                </a:solidFill>
              </a:rPr>
              <a:t>5</a:t>
            </a:r>
            <a:r>
              <a:rPr lang="en-US" sz="1600" dirty="0">
                <a:solidFill>
                  <a:srgbClr val="C00000"/>
                </a:solidFill>
              </a:rPr>
              <a:t>.nlist={}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5618198" y="1619919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L</a:t>
            </a:r>
            <a:r>
              <a:rPr lang="en-US" sz="1600" baseline="-25000" dirty="0">
                <a:solidFill>
                  <a:srgbClr val="C00000"/>
                </a:solidFill>
              </a:rPr>
              <a:t>2</a:t>
            </a:r>
            <a:r>
              <a:rPr lang="en-US" sz="1600" dirty="0">
                <a:solidFill>
                  <a:srgbClr val="C00000"/>
                </a:solidFill>
              </a:rPr>
              <a:t>.nlist={}</a:t>
            </a:r>
            <a:endParaRPr lang="en-US" sz="16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/>
          <p:nvPr/>
        </p:nvSpPr>
        <p:spPr>
          <a:xfrm>
            <a:off x="2185670" y="4373217"/>
            <a:ext cx="7820660" cy="22264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>
              <a:lnSpc>
                <a:spcPct val="160000"/>
              </a:lnSpc>
              <a:defRPr/>
            </a:pPr>
            <a:r>
              <a:rPr lang="zh-CN" altLang="en-US" sz="3200" dirty="0">
                <a:solidFill>
                  <a:srgbClr val="000000"/>
                </a:solidFill>
              </a:rPr>
              <a:t>李 诚</a:t>
            </a:r>
            <a:endParaRPr lang="en-US" altLang="zh-CN" sz="3200" dirty="0">
              <a:solidFill>
                <a:srgbClr val="000000"/>
              </a:solidFill>
            </a:endParaRPr>
          </a:p>
          <a:p>
            <a:pPr algn="ctr">
              <a:lnSpc>
                <a:spcPct val="160000"/>
              </a:lnSpc>
              <a:defRPr/>
            </a:pPr>
            <a:r>
              <a:rPr lang="zh-CN" altLang="en-US" sz="3200" dirty="0">
                <a:solidFill>
                  <a:srgbClr val="000000"/>
                </a:solidFill>
              </a:rPr>
              <a:t>国家高性能计算中心</a:t>
            </a:r>
            <a:r>
              <a:rPr lang="en-US" altLang="zh-CN" sz="3200" dirty="0">
                <a:solidFill>
                  <a:srgbClr val="000000"/>
                </a:solidFill>
              </a:rPr>
              <a:t>(</a:t>
            </a:r>
            <a:r>
              <a:rPr lang="zh-CN" altLang="en-US" sz="3200" dirty="0">
                <a:solidFill>
                  <a:srgbClr val="000000"/>
                </a:solidFill>
              </a:rPr>
              <a:t>合肥</a:t>
            </a:r>
            <a:r>
              <a:rPr lang="en-US" altLang="zh-CN" sz="3200" dirty="0">
                <a:solidFill>
                  <a:srgbClr val="000000"/>
                </a:solidFill>
              </a:rPr>
              <a:t>)</a:t>
            </a:r>
            <a:r>
              <a:rPr lang="zh-CN" altLang="en-US" sz="3200" dirty="0">
                <a:solidFill>
                  <a:srgbClr val="000000"/>
                </a:solidFill>
              </a:rPr>
              <a:t>、信息与计算机国家级实验教学示范中心</a:t>
            </a:r>
            <a:endParaRPr lang="en-US" altLang="zh-CN" sz="3200" dirty="0">
              <a:solidFill>
                <a:srgbClr val="000000"/>
              </a:solidFill>
            </a:endParaRPr>
          </a:p>
          <a:p>
            <a:pPr algn="ctr">
              <a:lnSpc>
                <a:spcPct val="160000"/>
              </a:lnSpc>
              <a:defRPr/>
            </a:pPr>
            <a:r>
              <a:rPr lang="zh-CN" altLang="en-US" sz="3200" dirty="0">
                <a:solidFill>
                  <a:srgbClr val="000000"/>
                </a:solidFill>
              </a:rPr>
              <a:t>计算机科学与技术学院</a:t>
            </a:r>
            <a:endParaRPr lang="en-US" altLang="zh-CN" sz="3200" dirty="0">
              <a:solidFill>
                <a:srgbClr val="000000"/>
              </a:solidFill>
            </a:endParaRPr>
          </a:p>
          <a:p>
            <a:pPr algn="ctr">
              <a:lnSpc>
                <a:spcPct val="160000"/>
              </a:lnSpc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2025</a:t>
            </a:r>
            <a:r>
              <a:rPr lang="zh-CN" altLang="en-US" sz="2400" dirty="0">
                <a:solidFill>
                  <a:srgbClr val="000000"/>
                </a:solidFill>
              </a:rPr>
              <a:t>年</a:t>
            </a:r>
            <a:r>
              <a:rPr lang="en-US" altLang="zh-CN" sz="2400" dirty="0">
                <a:solidFill>
                  <a:srgbClr val="000000"/>
                </a:solidFill>
              </a:rPr>
              <a:t>04</a:t>
            </a:r>
            <a:r>
              <a:rPr lang="zh-CN" altLang="en-US" sz="2400" dirty="0">
                <a:solidFill>
                  <a:srgbClr val="000000"/>
                </a:solidFill>
              </a:rPr>
              <a:t>月</a:t>
            </a:r>
            <a:r>
              <a:rPr lang="en-US" altLang="zh-CN" sz="2400" dirty="0">
                <a:solidFill>
                  <a:srgbClr val="000000"/>
                </a:solidFill>
              </a:rPr>
              <a:t>03</a:t>
            </a:r>
            <a:r>
              <a:rPr lang="zh-CN" altLang="en-US" sz="2400" dirty="0">
                <a:solidFill>
                  <a:srgbClr val="000000"/>
                </a:solidFill>
              </a:rPr>
              <a:t>日</a:t>
            </a:r>
            <a:endParaRPr lang="zh-CN" altLang="en-US" sz="2400" dirty="0">
              <a:solidFill>
                <a:srgbClr val="00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4000" y="144000"/>
            <a:ext cx="7937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Times New Roman" panose="02020503050405090304" pitchFamily="18" charset="0"/>
                <a:ea typeface="微软雅黑" panose="020B0503020204020204" pitchFamily="34" charset="-122"/>
                <a:cs typeface="+mj-cs"/>
              </a:rPr>
              <a:t>2025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503050405090304" pitchFamily="18" charset="0"/>
                <a:ea typeface="微软雅黑" panose="020B0503020204020204" pitchFamily="34" charset="-122"/>
                <a:cs typeface="+mj-cs"/>
              </a:rPr>
              <a:t>年春季学期</a:t>
            </a:r>
            <a:r>
              <a:rPr lang="en-US" altLang="zh-CN" sz="3600" b="1" dirty="0">
                <a:solidFill>
                  <a:schemeClr val="bg1"/>
                </a:solidFill>
                <a:latin typeface="Times New Roman" panose="02020503050405090304" pitchFamily="18" charset="0"/>
                <a:ea typeface="微软雅黑" panose="020B0503020204020204" pitchFamily="34" charset="-122"/>
                <a:cs typeface="+mj-cs"/>
              </a:rPr>
              <a:t>《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503050405090304" pitchFamily="18" charset="0"/>
                <a:ea typeface="微软雅黑" panose="020B0503020204020204" pitchFamily="34" charset="-122"/>
                <a:cs typeface="+mj-cs"/>
              </a:rPr>
              <a:t>编译工程</a:t>
            </a:r>
            <a:r>
              <a:rPr lang="en-US" altLang="zh-CN" sz="3600" b="1" dirty="0">
                <a:solidFill>
                  <a:schemeClr val="bg1"/>
                </a:solidFill>
                <a:latin typeface="Times New Roman" panose="02020503050405090304" pitchFamily="18" charset="0"/>
                <a:ea typeface="微软雅黑" panose="020B0503020204020204" pitchFamily="34" charset="-122"/>
                <a:cs typeface="+mj-cs"/>
              </a:rPr>
              <a:t>》</a:t>
            </a:r>
            <a:endParaRPr lang="en-US" altLang="zh-CN" sz="3600" b="1" dirty="0">
              <a:solidFill>
                <a:schemeClr val="bg1"/>
              </a:solidFill>
              <a:latin typeface="Times New Roman" panose="02020503050405090304" pitchFamily="18" charset="0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87017" y="2164527"/>
            <a:ext cx="9417963" cy="18825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zh-CN" altLang="en-US" sz="6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一起努力</a:t>
            </a:r>
            <a:endParaRPr lang="en-US" altLang="zh-CN" sz="6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zh-CN" altLang="en-US" sz="6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打造国产基础软硬件体系！</a:t>
            </a:r>
            <a:endParaRPr lang="zh-CN" altLang="en-US" sz="6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4225"/>
    </mc:Choice>
    <mc:Fallback>
      <p:transition advTm="14225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分析树</a:t>
            </a:r>
            <a:endParaRPr lang="en-US" dirty="0"/>
          </a:p>
        </p:txBody>
      </p:sp>
      <p:sp>
        <p:nvSpPr>
          <p:cNvPr id="13209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控制流语句文法</a:t>
            </a:r>
            <a:r>
              <a:rPr lang="en-US" altLang="zh-CN" dirty="0"/>
              <a:t>-</a:t>
            </a:r>
            <a:r>
              <a:rPr lang="zh-CN" altLang="en-US" dirty="0"/>
              <a:t>例</a:t>
            </a:r>
            <a:endParaRPr lang="zh-CN" altLang="en-US" dirty="0"/>
          </a:p>
        </p:txBody>
      </p:sp>
      <p:sp>
        <p:nvSpPr>
          <p:cNvPr id="132100" name="Text Box 4"/>
          <p:cNvSpPr txBox="1">
            <a:spLocks noChangeArrowheads="1"/>
          </p:cNvSpPr>
          <p:nvPr/>
        </p:nvSpPr>
        <p:spPr bwMode="auto">
          <a:xfrm>
            <a:off x="5259513" y="1726909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/>
              <a:t>L</a:t>
            </a:r>
            <a:r>
              <a:rPr lang="en-US" altLang="zh-CN" sz="2400" baseline="-25000" dirty="0"/>
              <a:t>2</a:t>
            </a:r>
            <a:endParaRPr lang="en-US" altLang="zh-CN" sz="2400" baseline="-25000" dirty="0"/>
          </a:p>
        </p:txBody>
      </p:sp>
      <p:sp>
        <p:nvSpPr>
          <p:cNvPr id="132101" name="Text Box 5"/>
          <p:cNvSpPr txBox="1">
            <a:spLocks noChangeArrowheads="1"/>
          </p:cNvSpPr>
          <p:nvPr/>
        </p:nvSpPr>
        <p:spPr bwMode="auto">
          <a:xfrm>
            <a:off x="3477805" y="2565109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L</a:t>
            </a:r>
            <a:r>
              <a:rPr lang="en-US" altLang="zh-CN" sz="2400" baseline="-25000"/>
              <a:t>1</a:t>
            </a:r>
            <a:endParaRPr lang="en-US" altLang="zh-CN" sz="2400" baseline="-25000"/>
          </a:p>
        </p:txBody>
      </p:sp>
      <p:sp>
        <p:nvSpPr>
          <p:cNvPr id="132102" name="Text Box 6"/>
          <p:cNvSpPr txBox="1">
            <a:spLocks noChangeArrowheads="1"/>
          </p:cNvSpPr>
          <p:nvPr/>
        </p:nvSpPr>
        <p:spPr bwMode="auto">
          <a:xfrm>
            <a:off x="7164513" y="2565109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S</a:t>
            </a:r>
            <a:r>
              <a:rPr lang="en-US" altLang="zh-CN" sz="2400" baseline="-25000"/>
              <a:t>5</a:t>
            </a:r>
            <a:endParaRPr lang="en-US" altLang="zh-CN" sz="2400" baseline="-25000"/>
          </a:p>
        </p:txBody>
      </p:sp>
      <p:sp>
        <p:nvSpPr>
          <p:cNvPr id="132103" name="Text Box 7"/>
          <p:cNvSpPr txBox="1">
            <a:spLocks noChangeArrowheads="1"/>
          </p:cNvSpPr>
          <p:nvPr/>
        </p:nvSpPr>
        <p:spPr bwMode="auto">
          <a:xfrm>
            <a:off x="5335713" y="2565109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;</a:t>
            </a:r>
            <a:endParaRPr lang="en-US" altLang="zh-CN" sz="2400"/>
          </a:p>
        </p:txBody>
      </p:sp>
      <p:sp>
        <p:nvSpPr>
          <p:cNvPr id="132104" name="Text Box 8"/>
          <p:cNvSpPr txBox="1">
            <a:spLocks noChangeArrowheads="1"/>
          </p:cNvSpPr>
          <p:nvPr/>
        </p:nvSpPr>
        <p:spPr bwMode="auto">
          <a:xfrm>
            <a:off x="3477805" y="3327109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S</a:t>
            </a:r>
            <a:r>
              <a:rPr lang="en-US" altLang="zh-CN" sz="2400" baseline="-25000"/>
              <a:t>4</a:t>
            </a:r>
            <a:endParaRPr lang="en-US" altLang="zh-CN" sz="2400" baseline="-25000"/>
          </a:p>
        </p:txBody>
      </p:sp>
      <p:sp>
        <p:nvSpPr>
          <p:cNvPr id="132105" name="Text Box 9"/>
          <p:cNvSpPr txBox="1">
            <a:spLocks noChangeArrowheads="1"/>
          </p:cNvSpPr>
          <p:nvPr/>
        </p:nvSpPr>
        <p:spPr bwMode="auto">
          <a:xfrm>
            <a:off x="1725205" y="4236588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if</a:t>
            </a:r>
            <a:endParaRPr lang="en-US" altLang="zh-CN" sz="2400"/>
          </a:p>
        </p:txBody>
      </p:sp>
      <p:sp>
        <p:nvSpPr>
          <p:cNvPr id="132106" name="Text Box 10"/>
          <p:cNvSpPr txBox="1">
            <a:spLocks noChangeArrowheads="1"/>
          </p:cNvSpPr>
          <p:nvPr/>
        </p:nvSpPr>
        <p:spPr bwMode="auto">
          <a:xfrm>
            <a:off x="2422608" y="4236589"/>
            <a:ext cx="685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/>
              <a:t>B</a:t>
            </a:r>
            <a:r>
              <a:rPr lang="en-US" altLang="zh-CN" sz="2400" baseline="-25000" dirty="0"/>
              <a:t>1</a:t>
            </a:r>
            <a:endParaRPr lang="en-US" altLang="zh-CN" sz="2400" baseline="-25000" dirty="0"/>
          </a:p>
        </p:txBody>
      </p:sp>
      <p:sp>
        <p:nvSpPr>
          <p:cNvPr id="132107" name="Text Box 11"/>
          <p:cNvSpPr txBox="1">
            <a:spLocks noChangeArrowheads="1"/>
          </p:cNvSpPr>
          <p:nvPr/>
        </p:nvSpPr>
        <p:spPr bwMode="auto">
          <a:xfrm>
            <a:off x="3120011" y="4236588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then</a:t>
            </a:r>
            <a:endParaRPr lang="en-US" altLang="zh-CN" sz="2400"/>
          </a:p>
        </p:txBody>
      </p:sp>
      <p:sp>
        <p:nvSpPr>
          <p:cNvPr id="132108" name="Text Box 12"/>
          <p:cNvSpPr txBox="1">
            <a:spLocks noChangeArrowheads="1"/>
          </p:cNvSpPr>
          <p:nvPr/>
        </p:nvSpPr>
        <p:spPr bwMode="auto">
          <a:xfrm>
            <a:off x="4443403" y="4236588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/>
              <a:t>S</a:t>
            </a:r>
            <a:r>
              <a:rPr lang="en-US" altLang="zh-CN" sz="2400" baseline="-25000" dirty="0"/>
              <a:t>2</a:t>
            </a:r>
            <a:endParaRPr lang="en-US" altLang="zh-CN" sz="2400" baseline="-25000" dirty="0"/>
          </a:p>
        </p:txBody>
      </p:sp>
      <p:sp>
        <p:nvSpPr>
          <p:cNvPr id="132109" name="Text Box 13"/>
          <p:cNvSpPr txBox="1">
            <a:spLocks noChangeArrowheads="1"/>
          </p:cNvSpPr>
          <p:nvPr/>
        </p:nvSpPr>
        <p:spPr bwMode="auto">
          <a:xfrm>
            <a:off x="5503787" y="4236588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/>
              <a:t>else</a:t>
            </a:r>
            <a:endParaRPr lang="en-US" altLang="zh-CN" sz="2400" dirty="0"/>
          </a:p>
        </p:txBody>
      </p:sp>
      <p:sp>
        <p:nvSpPr>
          <p:cNvPr id="132110" name="Text Box 14"/>
          <p:cNvSpPr txBox="1">
            <a:spLocks noChangeArrowheads="1"/>
          </p:cNvSpPr>
          <p:nvPr/>
        </p:nvSpPr>
        <p:spPr bwMode="auto">
          <a:xfrm>
            <a:off x="6827176" y="4236588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S</a:t>
            </a:r>
            <a:r>
              <a:rPr lang="en-US" altLang="zh-CN" sz="2400" baseline="-25000"/>
              <a:t>3</a:t>
            </a:r>
            <a:endParaRPr lang="en-US" altLang="zh-CN" sz="2400" baseline="-25000"/>
          </a:p>
        </p:txBody>
      </p:sp>
      <p:sp>
        <p:nvSpPr>
          <p:cNvPr id="132111" name="Text Box 15"/>
          <p:cNvSpPr txBox="1">
            <a:spLocks noChangeArrowheads="1"/>
          </p:cNvSpPr>
          <p:nvPr/>
        </p:nvSpPr>
        <p:spPr bwMode="auto">
          <a:xfrm>
            <a:off x="2843079" y="52554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/>
              <a:t>while</a:t>
            </a:r>
            <a:endParaRPr lang="en-US" altLang="zh-CN" sz="2400" dirty="0"/>
          </a:p>
        </p:txBody>
      </p:sp>
      <p:sp>
        <p:nvSpPr>
          <p:cNvPr id="132112" name="Text Box 16"/>
          <p:cNvSpPr txBox="1">
            <a:spLocks noChangeArrowheads="1"/>
          </p:cNvSpPr>
          <p:nvPr/>
        </p:nvSpPr>
        <p:spPr bwMode="auto">
          <a:xfrm>
            <a:off x="4179557" y="5255401"/>
            <a:ext cx="685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/>
              <a:t>B</a:t>
            </a:r>
            <a:r>
              <a:rPr lang="en-US" altLang="zh-CN" sz="2400" baseline="-25000" dirty="0"/>
              <a:t>2</a:t>
            </a:r>
            <a:endParaRPr lang="en-US" altLang="zh-CN" sz="2400" baseline="-25000" dirty="0"/>
          </a:p>
        </p:txBody>
      </p:sp>
      <p:sp>
        <p:nvSpPr>
          <p:cNvPr id="132113" name="Text Box 17"/>
          <p:cNvSpPr txBox="1">
            <a:spLocks noChangeArrowheads="1"/>
          </p:cNvSpPr>
          <p:nvPr/>
        </p:nvSpPr>
        <p:spPr bwMode="auto">
          <a:xfrm>
            <a:off x="4807303" y="52554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do</a:t>
            </a:r>
            <a:endParaRPr lang="en-US" altLang="zh-CN" sz="2400"/>
          </a:p>
        </p:txBody>
      </p:sp>
      <p:sp>
        <p:nvSpPr>
          <p:cNvPr id="132114" name="Text Box 18"/>
          <p:cNvSpPr txBox="1">
            <a:spLocks noChangeArrowheads="1"/>
          </p:cNvSpPr>
          <p:nvPr/>
        </p:nvSpPr>
        <p:spPr bwMode="auto">
          <a:xfrm>
            <a:off x="5933324" y="5255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S</a:t>
            </a:r>
            <a:r>
              <a:rPr lang="en-US" altLang="zh-CN" sz="2400" baseline="-25000"/>
              <a:t>1</a:t>
            </a:r>
            <a:endParaRPr lang="en-US" altLang="zh-CN" sz="2400" baseline="-25000"/>
          </a:p>
        </p:txBody>
      </p:sp>
      <p:sp>
        <p:nvSpPr>
          <p:cNvPr id="132117" name="Text Box 21"/>
          <p:cNvSpPr txBox="1">
            <a:spLocks noChangeArrowheads="1"/>
          </p:cNvSpPr>
          <p:nvPr/>
        </p:nvSpPr>
        <p:spPr bwMode="auto">
          <a:xfrm>
            <a:off x="5933324" y="5917909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A</a:t>
            </a:r>
            <a:r>
              <a:rPr lang="en-US" altLang="zh-CN" sz="2400" baseline="-25000"/>
              <a:t>1</a:t>
            </a:r>
            <a:endParaRPr lang="en-US" altLang="zh-CN" sz="2400" baseline="-25000"/>
          </a:p>
        </p:txBody>
      </p:sp>
      <p:sp>
        <p:nvSpPr>
          <p:cNvPr id="132118" name="Text Box 22"/>
          <p:cNvSpPr txBox="1">
            <a:spLocks noChangeArrowheads="1"/>
          </p:cNvSpPr>
          <p:nvPr/>
        </p:nvSpPr>
        <p:spPr bwMode="auto">
          <a:xfrm>
            <a:off x="6827176" y="5232109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A</a:t>
            </a:r>
            <a:r>
              <a:rPr lang="en-US" altLang="zh-CN" sz="2400" baseline="-25000"/>
              <a:t>2</a:t>
            </a:r>
            <a:endParaRPr lang="en-US" altLang="zh-CN" sz="2400" baseline="-25000"/>
          </a:p>
        </p:txBody>
      </p:sp>
      <p:sp>
        <p:nvSpPr>
          <p:cNvPr id="132119" name="Text Box 23"/>
          <p:cNvSpPr txBox="1">
            <a:spLocks noChangeArrowheads="1"/>
          </p:cNvSpPr>
          <p:nvPr/>
        </p:nvSpPr>
        <p:spPr bwMode="auto">
          <a:xfrm>
            <a:off x="7164513" y="3250909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A</a:t>
            </a:r>
            <a:r>
              <a:rPr lang="en-US" altLang="zh-CN" sz="2400" baseline="-25000"/>
              <a:t>3</a:t>
            </a:r>
            <a:endParaRPr lang="en-US" altLang="zh-CN" sz="2400" baseline="-25000"/>
          </a:p>
        </p:txBody>
      </p:sp>
      <p:sp>
        <p:nvSpPr>
          <p:cNvPr id="132120" name="Line 24"/>
          <p:cNvSpPr>
            <a:spLocks noChangeShapeType="1"/>
          </p:cNvSpPr>
          <p:nvPr/>
        </p:nvSpPr>
        <p:spPr bwMode="auto">
          <a:xfrm>
            <a:off x="3630205" y="2946109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21" name="Line 25"/>
          <p:cNvSpPr>
            <a:spLocks noChangeShapeType="1"/>
          </p:cNvSpPr>
          <p:nvPr/>
        </p:nvSpPr>
        <p:spPr bwMode="auto">
          <a:xfrm flipH="1">
            <a:off x="3630205" y="2179189"/>
            <a:ext cx="1792860" cy="46212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22" name="Line 26"/>
          <p:cNvSpPr>
            <a:spLocks noChangeShapeType="1"/>
          </p:cNvSpPr>
          <p:nvPr/>
        </p:nvSpPr>
        <p:spPr bwMode="auto">
          <a:xfrm>
            <a:off x="5411913" y="2184109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23" name="Line 27"/>
          <p:cNvSpPr>
            <a:spLocks noChangeShapeType="1"/>
          </p:cNvSpPr>
          <p:nvPr/>
        </p:nvSpPr>
        <p:spPr bwMode="auto">
          <a:xfrm>
            <a:off x="5411913" y="2184109"/>
            <a:ext cx="1905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24" name="Line 28"/>
          <p:cNvSpPr>
            <a:spLocks noChangeShapeType="1"/>
          </p:cNvSpPr>
          <p:nvPr/>
        </p:nvSpPr>
        <p:spPr bwMode="auto">
          <a:xfrm flipH="1">
            <a:off x="1953805" y="3708109"/>
            <a:ext cx="1676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25" name="Line 29"/>
          <p:cNvSpPr>
            <a:spLocks noChangeShapeType="1"/>
          </p:cNvSpPr>
          <p:nvPr/>
        </p:nvSpPr>
        <p:spPr bwMode="auto">
          <a:xfrm flipH="1">
            <a:off x="2639605" y="3708109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26" name="Line 30"/>
          <p:cNvSpPr>
            <a:spLocks noChangeShapeType="1"/>
          </p:cNvSpPr>
          <p:nvPr/>
        </p:nvSpPr>
        <p:spPr bwMode="auto">
          <a:xfrm>
            <a:off x="3630205" y="3708109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27" name="Line 31"/>
          <p:cNvSpPr>
            <a:spLocks noChangeShapeType="1"/>
          </p:cNvSpPr>
          <p:nvPr/>
        </p:nvSpPr>
        <p:spPr bwMode="auto">
          <a:xfrm>
            <a:off x="3630205" y="3708109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28" name="Line 32"/>
          <p:cNvSpPr>
            <a:spLocks noChangeShapeType="1"/>
          </p:cNvSpPr>
          <p:nvPr/>
        </p:nvSpPr>
        <p:spPr bwMode="auto">
          <a:xfrm>
            <a:off x="3630205" y="3708110"/>
            <a:ext cx="2057400" cy="59975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29" name="Line 33"/>
          <p:cNvSpPr>
            <a:spLocks noChangeShapeType="1"/>
          </p:cNvSpPr>
          <p:nvPr/>
        </p:nvSpPr>
        <p:spPr bwMode="auto">
          <a:xfrm>
            <a:off x="3630205" y="3708110"/>
            <a:ext cx="3252622" cy="57276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30" name="Line 34"/>
          <p:cNvSpPr>
            <a:spLocks noChangeShapeType="1"/>
          </p:cNvSpPr>
          <p:nvPr/>
        </p:nvSpPr>
        <p:spPr bwMode="auto">
          <a:xfrm flipH="1">
            <a:off x="3542873" y="4622509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31" name="Line 35"/>
          <p:cNvSpPr>
            <a:spLocks noChangeShapeType="1"/>
          </p:cNvSpPr>
          <p:nvPr/>
        </p:nvSpPr>
        <p:spPr bwMode="auto">
          <a:xfrm flipH="1">
            <a:off x="4376352" y="4622509"/>
            <a:ext cx="309521" cy="72516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32" name="Line 36"/>
          <p:cNvSpPr>
            <a:spLocks noChangeShapeType="1"/>
          </p:cNvSpPr>
          <p:nvPr/>
        </p:nvSpPr>
        <p:spPr bwMode="auto">
          <a:xfrm>
            <a:off x="4685873" y="4622509"/>
            <a:ext cx="304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33" name="Line 37"/>
          <p:cNvSpPr>
            <a:spLocks noChangeShapeType="1"/>
          </p:cNvSpPr>
          <p:nvPr/>
        </p:nvSpPr>
        <p:spPr bwMode="auto">
          <a:xfrm>
            <a:off x="4685873" y="4622509"/>
            <a:ext cx="1427986" cy="7041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35" name="Line 39"/>
          <p:cNvSpPr>
            <a:spLocks noChangeShapeType="1"/>
          </p:cNvSpPr>
          <p:nvPr/>
        </p:nvSpPr>
        <p:spPr bwMode="auto">
          <a:xfrm>
            <a:off x="6135216" y="5613109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36" name="Line 40"/>
          <p:cNvSpPr>
            <a:spLocks noChangeShapeType="1"/>
          </p:cNvSpPr>
          <p:nvPr/>
        </p:nvSpPr>
        <p:spPr bwMode="auto">
          <a:xfrm>
            <a:off x="7055776" y="4622509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37" name="Line 41"/>
          <p:cNvSpPr>
            <a:spLocks noChangeShapeType="1"/>
          </p:cNvSpPr>
          <p:nvPr/>
        </p:nvSpPr>
        <p:spPr bwMode="auto">
          <a:xfrm>
            <a:off x="7393113" y="2946109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文本框 6"/>
          <p:cNvSpPr txBox="1"/>
          <p:nvPr/>
        </p:nvSpPr>
        <p:spPr>
          <a:xfrm>
            <a:off x="7052374" y="1041564"/>
            <a:ext cx="3488455" cy="1323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buFont typeface="Wingdings 2" panose="05020102010507070707" pitchFamily="18" charset="2"/>
              <a:buNone/>
            </a:pPr>
            <a:r>
              <a:rPr lang="en-US" altLang="zh-CN" sz="2000" dirty="0"/>
              <a:t>if ( a&lt;b or c&lt;d and e&lt;f )  then</a:t>
            </a:r>
            <a:endParaRPr lang="en-US" altLang="zh-CN" sz="2000" dirty="0"/>
          </a:p>
          <a:p>
            <a:pPr>
              <a:buFont typeface="Wingdings 2" panose="05020102010507070707" pitchFamily="18" charset="2"/>
              <a:buNone/>
            </a:pPr>
            <a:r>
              <a:rPr lang="en-US" altLang="zh-CN" sz="2000" dirty="0"/>
              <a:t>    while ( a&gt;c ) do c := c +1</a:t>
            </a:r>
            <a:endParaRPr lang="en-US" altLang="zh-CN" sz="2000" dirty="0"/>
          </a:p>
          <a:p>
            <a:pPr>
              <a:buFont typeface="Wingdings 2" panose="05020102010507070707" pitchFamily="18" charset="2"/>
              <a:buNone/>
            </a:pPr>
            <a:r>
              <a:rPr lang="en-US" altLang="zh-CN" sz="2000" dirty="0"/>
              <a:t>else d := d + 1;</a:t>
            </a:r>
            <a:endParaRPr lang="en-US" altLang="zh-CN" sz="2000" dirty="0"/>
          </a:p>
          <a:p>
            <a:pPr>
              <a:buFont typeface="Wingdings 2" panose="05020102010507070707" pitchFamily="18" charset="2"/>
              <a:buNone/>
            </a:pPr>
            <a:r>
              <a:rPr lang="en-US" altLang="zh-CN" sz="2000" dirty="0"/>
              <a:t>e := e + d;   </a:t>
            </a:r>
            <a:endParaRPr lang="en-US" altLang="zh-CN" sz="2000" dirty="0"/>
          </a:p>
        </p:txBody>
      </p:sp>
      <p:sp>
        <p:nvSpPr>
          <p:cNvPr id="48" name="文本框 47"/>
          <p:cNvSpPr txBox="1"/>
          <p:nvPr/>
        </p:nvSpPr>
        <p:spPr>
          <a:xfrm>
            <a:off x="7617288" y="2562823"/>
            <a:ext cx="2984005" cy="3693319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当前的任务：</a:t>
            </a:r>
            <a:endParaRPr lang="en-US" altLang="zh-CN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b="1" dirty="0">
                <a:solidFill>
                  <a:schemeClr val="bg1"/>
                </a:solidFill>
              </a:rPr>
              <a:t>为每一条语句或表达式生成对应的三地址代码</a:t>
            </a:r>
            <a:endParaRPr lang="en-US" altLang="zh-CN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b="1" dirty="0">
                <a:solidFill>
                  <a:schemeClr val="bg1"/>
                </a:solidFill>
              </a:rPr>
              <a:t>为</a:t>
            </a:r>
            <a:r>
              <a:rPr lang="en-US" altLang="zh-CN" b="1" dirty="0">
                <a:solidFill>
                  <a:schemeClr val="bg1"/>
                </a:solidFill>
              </a:rPr>
              <a:t>B</a:t>
            </a:r>
            <a:r>
              <a:rPr lang="en-US" altLang="zh-CN" b="1" baseline="-25000" dirty="0">
                <a:solidFill>
                  <a:schemeClr val="bg1"/>
                </a:solidFill>
              </a:rPr>
              <a:t>1</a:t>
            </a:r>
            <a:r>
              <a:rPr lang="zh-CN" altLang="en-US" b="1" dirty="0">
                <a:solidFill>
                  <a:schemeClr val="bg1"/>
                </a:solidFill>
              </a:rPr>
              <a:t>和</a:t>
            </a:r>
            <a:r>
              <a:rPr lang="en-US" altLang="zh-CN" b="1" dirty="0">
                <a:solidFill>
                  <a:schemeClr val="bg1"/>
                </a:solidFill>
              </a:rPr>
              <a:t>B</a:t>
            </a:r>
            <a:r>
              <a:rPr lang="en-US" altLang="zh-CN" b="1" baseline="-25000" dirty="0">
                <a:solidFill>
                  <a:schemeClr val="bg1"/>
                </a:solidFill>
              </a:rPr>
              <a:t>2</a:t>
            </a:r>
            <a:r>
              <a:rPr lang="zh-CN" altLang="en-US" b="1" dirty="0">
                <a:solidFill>
                  <a:schemeClr val="bg1"/>
                </a:solidFill>
              </a:rPr>
              <a:t>创建分别指向真出口和假出口的</a:t>
            </a:r>
            <a:r>
              <a:rPr lang="en-US" altLang="zh-CN" b="1" dirty="0" err="1">
                <a:solidFill>
                  <a:schemeClr val="bg1"/>
                </a:solidFill>
              </a:rPr>
              <a:t>truelist</a:t>
            </a:r>
            <a:r>
              <a:rPr lang="en-US" altLang="zh-CN" b="1" dirty="0">
                <a:solidFill>
                  <a:schemeClr val="bg1"/>
                </a:solidFill>
              </a:rPr>
              <a:t> </a:t>
            </a:r>
            <a:r>
              <a:rPr lang="zh-CN" altLang="en-US" b="1" dirty="0">
                <a:solidFill>
                  <a:schemeClr val="bg1"/>
                </a:solidFill>
              </a:rPr>
              <a:t>和 </a:t>
            </a:r>
            <a:r>
              <a:rPr lang="en-US" altLang="zh-CN" b="1" dirty="0" err="1">
                <a:solidFill>
                  <a:schemeClr val="bg1"/>
                </a:solidFill>
              </a:rPr>
              <a:t>falselist</a:t>
            </a:r>
            <a:endParaRPr lang="en-US" altLang="zh-CN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b="1" dirty="0">
                <a:solidFill>
                  <a:schemeClr val="bg1"/>
                </a:solidFill>
              </a:rPr>
              <a:t>为五个</a:t>
            </a:r>
            <a:r>
              <a:rPr lang="en-US" altLang="zh-CN" b="1" dirty="0">
                <a:solidFill>
                  <a:schemeClr val="bg1"/>
                </a:solidFill>
              </a:rPr>
              <a:t>S</a:t>
            </a:r>
            <a:r>
              <a:rPr lang="zh-CN" altLang="en-US" b="1" dirty="0">
                <a:solidFill>
                  <a:schemeClr val="bg1"/>
                </a:solidFill>
              </a:rPr>
              <a:t>语句和两个</a:t>
            </a:r>
            <a:r>
              <a:rPr lang="en-US" altLang="zh-CN" b="1" dirty="0">
                <a:solidFill>
                  <a:schemeClr val="bg1"/>
                </a:solidFill>
              </a:rPr>
              <a:t>L</a:t>
            </a:r>
            <a:r>
              <a:rPr lang="zh-CN" altLang="en-US" b="1" dirty="0">
                <a:solidFill>
                  <a:schemeClr val="bg1"/>
                </a:solidFill>
              </a:rPr>
              <a:t>语句列表创建指向下一指令的 </a:t>
            </a:r>
            <a:r>
              <a:rPr lang="en-US" altLang="zh-CN" b="1" dirty="0" err="1">
                <a:solidFill>
                  <a:schemeClr val="bg1"/>
                </a:solidFill>
              </a:rPr>
              <a:t>nextlist</a:t>
            </a:r>
            <a:endParaRPr lang="en-US" altLang="zh-CN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b="1" dirty="0">
                <a:solidFill>
                  <a:schemeClr val="bg1"/>
                </a:solidFill>
              </a:rPr>
              <a:t>在特定的归约环节，将跳转目标指令标号回填对应的列表中的待填指令</a:t>
            </a:r>
            <a:endParaRPr lang="en-US" altLang="zh-CN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b="1" dirty="0">
                <a:solidFill>
                  <a:schemeClr val="bg1"/>
                </a:solidFill>
              </a:rPr>
              <a:t>按需生成无条件转移指令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分析树</a:t>
            </a:r>
            <a:endParaRPr lang="en-US" dirty="0"/>
          </a:p>
        </p:txBody>
      </p:sp>
      <p:sp>
        <p:nvSpPr>
          <p:cNvPr id="13209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控制流语句文法</a:t>
            </a:r>
            <a:r>
              <a:rPr lang="en-US" altLang="zh-CN" dirty="0"/>
              <a:t>-</a:t>
            </a:r>
            <a:r>
              <a:rPr lang="zh-CN" altLang="en-US" dirty="0"/>
              <a:t>例</a:t>
            </a:r>
            <a:endParaRPr lang="zh-CN" altLang="en-US" dirty="0"/>
          </a:p>
        </p:txBody>
      </p:sp>
      <p:sp>
        <p:nvSpPr>
          <p:cNvPr id="132100" name="Text Box 4"/>
          <p:cNvSpPr txBox="1">
            <a:spLocks noChangeArrowheads="1"/>
          </p:cNvSpPr>
          <p:nvPr/>
        </p:nvSpPr>
        <p:spPr bwMode="auto">
          <a:xfrm>
            <a:off x="5259513" y="1726909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/>
              <a:t>L</a:t>
            </a:r>
            <a:r>
              <a:rPr lang="en-US" altLang="zh-CN" sz="2400" baseline="-25000" dirty="0"/>
              <a:t>2</a:t>
            </a:r>
            <a:endParaRPr lang="en-US" altLang="zh-CN" sz="2400" baseline="-25000" dirty="0"/>
          </a:p>
        </p:txBody>
      </p:sp>
      <p:sp>
        <p:nvSpPr>
          <p:cNvPr id="132101" name="Text Box 5"/>
          <p:cNvSpPr txBox="1">
            <a:spLocks noChangeArrowheads="1"/>
          </p:cNvSpPr>
          <p:nvPr/>
        </p:nvSpPr>
        <p:spPr bwMode="auto">
          <a:xfrm>
            <a:off x="3477805" y="2565109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L</a:t>
            </a:r>
            <a:r>
              <a:rPr lang="en-US" altLang="zh-CN" sz="2400" baseline="-25000"/>
              <a:t>1</a:t>
            </a:r>
            <a:endParaRPr lang="en-US" altLang="zh-CN" sz="2400" baseline="-25000"/>
          </a:p>
        </p:txBody>
      </p:sp>
      <p:sp>
        <p:nvSpPr>
          <p:cNvPr id="132102" name="Text Box 6"/>
          <p:cNvSpPr txBox="1">
            <a:spLocks noChangeArrowheads="1"/>
          </p:cNvSpPr>
          <p:nvPr/>
        </p:nvSpPr>
        <p:spPr bwMode="auto">
          <a:xfrm>
            <a:off x="7164513" y="2565109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S</a:t>
            </a:r>
            <a:r>
              <a:rPr lang="en-US" altLang="zh-CN" sz="2400" baseline="-25000"/>
              <a:t>5</a:t>
            </a:r>
            <a:endParaRPr lang="en-US" altLang="zh-CN" sz="2400" baseline="-25000"/>
          </a:p>
        </p:txBody>
      </p:sp>
      <p:sp>
        <p:nvSpPr>
          <p:cNvPr id="132103" name="Text Box 7"/>
          <p:cNvSpPr txBox="1">
            <a:spLocks noChangeArrowheads="1"/>
          </p:cNvSpPr>
          <p:nvPr/>
        </p:nvSpPr>
        <p:spPr bwMode="auto">
          <a:xfrm>
            <a:off x="5335713" y="2565109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;</a:t>
            </a:r>
            <a:endParaRPr lang="en-US" altLang="zh-CN" sz="2400"/>
          </a:p>
        </p:txBody>
      </p:sp>
      <p:sp>
        <p:nvSpPr>
          <p:cNvPr id="132104" name="Text Box 8"/>
          <p:cNvSpPr txBox="1">
            <a:spLocks noChangeArrowheads="1"/>
          </p:cNvSpPr>
          <p:nvPr/>
        </p:nvSpPr>
        <p:spPr bwMode="auto">
          <a:xfrm>
            <a:off x="3477805" y="3327109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S</a:t>
            </a:r>
            <a:r>
              <a:rPr lang="en-US" altLang="zh-CN" sz="2400" baseline="-25000"/>
              <a:t>4</a:t>
            </a:r>
            <a:endParaRPr lang="en-US" altLang="zh-CN" sz="2400" baseline="-25000"/>
          </a:p>
        </p:txBody>
      </p:sp>
      <p:sp>
        <p:nvSpPr>
          <p:cNvPr id="132105" name="Text Box 9"/>
          <p:cNvSpPr txBox="1">
            <a:spLocks noChangeArrowheads="1"/>
          </p:cNvSpPr>
          <p:nvPr/>
        </p:nvSpPr>
        <p:spPr bwMode="auto">
          <a:xfrm>
            <a:off x="1725205" y="4236588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if</a:t>
            </a:r>
            <a:endParaRPr lang="en-US" altLang="zh-CN" sz="2400"/>
          </a:p>
        </p:txBody>
      </p:sp>
      <p:sp>
        <p:nvSpPr>
          <p:cNvPr id="132106" name="Text Box 10"/>
          <p:cNvSpPr txBox="1">
            <a:spLocks noChangeArrowheads="1"/>
          </p:cNvSpPr>
          <p:nvPr/>
        </p:nvSpPr>
        <p:spPr bwMode="auto">
          <a:xfrm>
            <a:off x="2422608" y="4236589"/>
            <a:ext cx="685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/>
              <a:t>B</a:t>
            </a:r>
            <a:r>
              <a:rPr lang="en-US" altLang="zh-CN" sz="2400" baseline="-25000" dirty="0"/>
              <a:t>1</a:t>
            </a:r>
            <a:endParaRPr lang="en-US" altLang="zh-CN" sz="2400" baseline="-25000" dirty="0"/>
          </a:p>
        </p:txBody>
      </p:sp>
      <p:sp>
        <p:nvSpPr>
          <p:cNvPr id="132107" name="Text Box 11"/>
          <p:cNvSpPr txBox="1">
            <a:spLocks noChangeArrowheads="1"/>
          </p:cNvSpPr>
          <p:nvPr/>
        </p:nvSpPr>
        <p:spPr bwMode="auto">
          <a:xfrm>
            <a:off x="3120011" y="4236588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then</a:t>
            </a:r>
            <a:endParaRPr lang="en-US" altLang="zh-CN" sz="2400"/>
          </a:p>
        </p:txBody>
      </p:sp>
      <p:sp>
        <p:nvSpPr>
          <p:cNvPr id="132108" name="Text Box 12"/>
          <p:cNvSpPr txBox="1">
            <a:spLocks noChangeArrowheads="1"/>
          </p:cNvSpPr>
          <p:nvPr/>
        </p:nvSpPr>
        <p:spPr bwMode="auto">
          <a:xfrm>
            <a:off x="4443403" y="4236588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/>
              <a:t>S</a:t>
            </a:r>
            <a:r>
              <a:rPr lang="en-US" altLang="zh-CN" sz="2400" baseline="-25000" dirty="0"/>
              <a:t>2</a:t>
            </a:r>
            <a:endParaRPr lang="en-US" altLang="zh-CN" sz="2400" baseline="-25000" dirty="0"/>
          </a:p>
        </p:txBody>
      </p:sp>
      <p:sp>
        <p:nvSpPr>
          <p:cNvPr id="132109" name="Text Box 13"/>
          <p:cNvSpPr txBox="1">
            <a:spLocks noChangeArrowheads="1"/>
          </p:cNvSpPr>
          <p:nvPr/>
        </p:nvSpPr>
        <p:spPr bwMode="auto">
          <a:xfrm>
            <a:off x="5503787" y="4236588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/>
              <a:t>else</a:t>
            </a:r>
            <a:endParaRPr lang="en-US" altLang="zh-CN" sz="2400" dirty="0"/>
          </a:p>
        </p:txBody>
      </p:sp>
      <p:sp>
        <p:nvSpPr>
          <p:cNvPr id="132110" name="Text Box 14"/>
          <p:cNvSpPr txBox="1">
            <a:spLocks noChangeArrowheads="1"/>
          </p:cNvSpPr>
          <p:nvPr/>
        </p:nvSpPr>
        <p:spPr bwMode="auto">
          <a:xfrm>
            <a:off x="6827176" y="4236588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S</a:t>
            </a:r>
            <a:r>
              <a:rPr lang="en-US" altLang="zh-CN" sz="2400" baseline="-25000"/>
              <a:t>3</a:t>
            </a:r>
            <a:endParaRPr lang="en-US" altLang="zh-CN" sz="2400" baseline="-25000"/>
          </a:p>
        </p:txBody>
      </p:sp>
      <p:sp>
        <p:nvSpPr>
          <p:cNvPr id="132111" name="Text Box 15"/>
          <p:cNvSpPr txBox="1">
            <a:spLocks noChangeArrowheads="1"/>
          </p:cNvSpPr>
          <p:nvPr/>
        </p:nvSpPr>
        <p:spPr bwMode="auto">
          <a:xfrm>
            <a:off x="2843079" y="52554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/>
              <a:t>while</a:t>
            </a:r>
            <a:endParaRPr lang="en-US" altLang="zh-CN" sz="2400" dirty="0"/>
          </a:p>
        </p:txBody>
      </p:sp>
      <p:sp>
        <p:nvSpPr>
          <p:cNvPr id="132112" name="Text Box 16"/>
          <p:cNvSpPr txBox="1">
            <a:spLocks noChangeArrowheads="1"/>
          </p:cNvSpPr>
          <p:nvPr/>
        </p:nvSpPr>
        <p:spPr bwMode="auto">
          <a:xfrm>
            <a:off x="4179557" y="5255401"/>
            <a:ext cx="685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/>
              <a:t>B</a:t>
            </a:r>
            <a:r>
              <a:rPr lang="en-US" altLang="zh-CN" sz="2400" baseline="-25000" dirty="0"/>
              <a:t>2</a:t>
            </a:r>
            <a:endParaRPr lang="en-US" altLang="zh-CN" sz="2400" baseline="-25000" dirty="0"/>
          </a:p>
        </p:txBody>
      </p:sp>
      <p:sp>
        <p:nvSpPr>
          <p:cNvPr id="132113" name="Text Box 17"/>
          <p:cNvSpPr txBox="1">
            <a:spLocks noChangeArrowheads="1"/>
          </p:cNvSpPr>
          <p:nvPr/>
        </p:nvSpPr>
        <p:spPr bwMode="auto">
          <a:xfrm>
            <a:off x="4807303" y="52554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do</a:t>
            </a:r>
            <a:endParaRPr lang="en-US" altLang="zh-CN" sz="2400"/>
          </a:p>
        </p:txBody>
      </p:sp>
      <p:sp>
        <p:nvSpPr>
          <p:cNvPr id="132114" name="Text Box 18"/>
          <p:cNvSpPr txBox="1">
            <a:spLocks noChangeArrowheads="1"/>
          </p:cNvSpPr>
          <p:nvPr/>
        </p:nvSpPr>
        <p:spPr bwMode="auto">
          <a:xfrm>
            <a:off x="5933324" y="52554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S</a:t>
            </a:r>
            <a:r>
              <a:rPr lang="en-US" altLang="zh-CN" sz="2400" baseline="-25000"/>
              <a:t>1</a:t>
            </a:r>
            <a:endParaRPr lang="en-US" altLang="zh-CN" sz="2400" baseline="-25000"/>
          </a:p>
        </p:txBody>
      </p:sp>
      <p:sp>
        <p:nvSpPr>
          <p:cNvPr id="132117" name="Text Box 21"/>
          <p:cNvSpPr txBox="1">
            <a:spLocks noChangeArrowheads="1"/>
          </p:cNvSpPr>
          <p:nvPr/>
        </p:nvSpPr>
        <p:spPr bwMode="auto">
          <a:xfrm>
            <a:off x="5933324" y="5917909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A</a:t>
            </a:r>
            <a:r>
              <a:rPr lang="en-US" altLang="zh-CN" sz="2400" baseline="-25000"/>
              <a:t>1</a:t>
            </a:r>
            <a:endParaRPr lang="en-US" altLang="zh-CN" sz="2400" baseline="-25000"/>
          </a:p>
        </p:txBody>
      </p:sp>
      <p:sp>
        <p:nvSpPr>
          <p:cNvPr id="132118" name="Text Box 22"/>
          <p:cNvSpPr txBox="1">
            <a:spLocks noChangeArrowheads="1"/>
          </p:cNvSpPr>
          <p:nvPr/>
        </p:nvSpPr>
        <p:spPr bwMode="auto">
          <a:xfrm>
            <a:off x="6827176" y="5232109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A</a:t>
            </a:r>
            <a:r>
              <a:rPr lang="en-US" altLang="zh-CN" sz="2400" baseline="-25000"/>
              <a:t>2</a:t>
            </a:r>
            <a:endParaRPr lang="en-US" altLang="zh-CN" sz="2400" baseline="-25000"/>
          </a:p>
        </p:txBody>
      </p:sp>
      <p:sp>
        <p:nvSpPr>
          <p:cNvPr id="132119" name="Text Box 23"/>
          <p:cNvSpPr txBox="1">
            <a:spLocks noChangeArrowheads="1"/>
          </p:cNvSpPr>
          <p:nvPr/>
        </p:nvSpPr>
        <p:spPr bwMode="auto">
          <a:xfrm>
            <a:off x="7164513" y="3250909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A</a:t>
            </a:r>
            <a:r>
              <a:rPr lang="en-US" altLang="zh-CN" sz="2400" baseline="-25000"/>
              <a:t>3</a:t>
            </a:r>
            <a:endParaRPr lang="en-US" altLang="zh-CN" sz="2400" baseline="-25000"/>
          </a:p>
        </p:txBody>
      </p:sp>
      <p:sp>
        <p:nvSpPr>
          <p:cNvPr id="132120" name="Line 24"/>
          <p:cNvSpPr>
            <a:spLocks noChangeShapeType="1"/>
          </p:cNvSpPr>
          <p:nvPr/>
        </p:nvSpPr>
        <p:spPr bwMode="auto">
          <a:xfrm>
            <a:off x="3630205" y="2946109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21" name="Line 25"/>
          <p:cNvSpPr>
            <a:spLocks noChangeShapeType="1"/>
          </p:cNvSpPr>
          <p:nvPr/>
        </p:nvSpPr>
        <p:spPr bwMode="auto">
          <a:xfrm flipH="1">
            <a:off x="3630205" y="2179189"/>
            <a:ext cx="1792860" cy="46212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22" name="Line 26"/>
          <p:cNvSpPr>
            <a:spLocks noChangeShapeType="1"/>
          </p:cNvSpPr>
          <p:nvPr/>
        </p:nvSpPr>
        <p:spPr bwMode="auto">
          <a:xfrm>
            <a:off x="5411913" y="2184109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23" name="Line 27"/>
          <p:cNvSpPr>
            <a:spLocks noChangeShapeType="1"/>
          </p:cNvSpPr>
          <p:nvPr/>
        </p:nvSpPr>
        <p:spPr bwMode="auto">
          <a:xfrm>
            <a:off x="5411913" y="2184109"/>
            <a:ext cx="1905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24" name="Line 28"/>
          <p:cNvSpPr>
            <a:spLocks noChangeShapeType="1"/>
          </p:cNvSpPr>
          <p:nvPr/>
        </p:nvSpPr>
        <p:spPr bwMode="auto">
          <a:xfrm flipH="1">
            <a:off x="1953805" y="3708109"/>
            <a:ext cx="1676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25" name="Line 29"/>
          <p:cNvSpPr>
            <a:spLocks noChangeShapeType="1"/>
          </p:cNvSpPr>
          <p:nvPr/>
        </p:nvSpPr>
        <p:spPr bwMode="auto">
          <a:xfrm flipH="1">
            <a:off x="2639605" y="3708109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26" name="Line 30"/>
          <p:cNvSpPr>
            <a:spLocks noChangeShapeType="1"/>
          </p:cNvSpPr>
          <p:nvPr/>
        </p:nvSpPr>
        <p:spPr bwMode="auto">
          <a:xfrm>
            <a:off x="3630205" y="3708109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27" name="Line 31"/>
          <p:cNvSpPr>
            <a:spLocks noChangeShapeType="1"/>
          </p:cNvSpPr>
          <p:nvPr/>
        </p:nvSpPr>
        <p:spPr bwMode="auto">
          <a:xfrm>
            <a:off x="3630205" y="3708109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28" name="Line 32"/>
          <p:cNvSpPr>
            <a:spLocks noChangeShapeType="1"/>
          </p:cNvSpPr>
          <p:nvPr/>
        </p:nvSpPr>
        <p:spPr bwMode="auto">
          <a:xfrm>
            <a:off x="3630205" y="3708110"/>
            <a:ext cx="2057400" cy="59975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29" name="Line 33"/>
          <p:cNvSpPr>
            <a:spLocks noChangeShapeType="1"/>
          </p:cNvSpPr>
          <p:nvPr/>
        </p:nvSpPr>
        <p:spPr bwMode="auto">
          <a:xfrm>
            <a:off x="3630205" y="3708110"/>
            <a:ext cx="3252622" cy="57276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30" name="Line 34"/>
          <p:cNvSpPr>
            <a:spLocks noChangeShapeType="1"/>
          </p:cNvSpPr>
          <p:nvPr/>
        </p:nvSpPr>
        <p:spPr bwMode="auto">
          <a:xfrm flipH="1">
            <a:off x="3542873" y="4622509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31" name="Line 35"/>
          <p:cNvSpPr>
            <a:spLocks noChangeShapeType="1"/>
          </p:cNvSpPr>
          <p:nvPr/>
        </p:nvSpPr>
        <p:spPr bwMode="auto">
          <a:xfrm flipH="1">
            <a:off x="4376352" y="4622509"/>
            <a:ext cx="309521" cy="72516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32" name="Line 36"/>
          <p:cNvSpPr>
            <a:spLocks noChangeShapeType="1"/>
          </p:cNvSpPr>
          <p:nvPr/>
        </p:nvSpPr>
        <p:spPr bwMode="auto">
          <a:xfrm>
            <a:off x="4685873" y="4622509"/>
            <a:ext cx="304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33" name="Line 37"/>
          <p:cNvSpPr>
            <a:spLocks noChangeShapeType="1"/>
          </p:cNvSpPr>
          <p:nvPr/>
        </p:nvSpPr>
        <p:spPr bwMode="auto">
          <a:xfrm>
            <a:off x="4685873" y="4622509"/>
            <a:ext cx="1427986" cy="7041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35" name="Line 39"/>
          <p:cNvSpPr>
            <a:spLocks noChangeShapeType="1"/>
          </p:cNvSpPr>
          <p:nvPr/>
        </p:nvSpPr>
        <p:spPr bwMode="auto">
          <a:xfrm>
            <a:off x="6135216" y="5613109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36" name="Line 40"/>
          <p:cNvSpPr>
            <a:spLocks noChangeShapeType="1"/>
          </p:cNvSpPr>
          <p:nvPr/>
        </p:nvSpPr>
        <p:spPr bwMode="auto">
          <a:xfrm>
            <a:off x="7055776" y="4622509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2137" name="Line 41"/>
          <p:cNvSpPr>
            <a:spLocks noChangeShapeType="1"/>
          </p:cNvSpPr>
          <p:nvPr/>
        </p:nvSpPr>
        <p:spPr bwMode="auto">
          <a:xfrm>
            <a:off x="7393113" y="2946109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文本框 6"/>
          <p:cNvSpPr txBox="1"/>
          <p:nvPr/>
        </p:nvSpPr>
        <p:spPr>
          <a:xfrm>
            <a:off x="7052374" y="1041564"/>
            <a:ext cx="3488455" cy="1323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buFont typeface="Wingdings 2" panose="05020102010507070707" pitchFamily="18" charset="2"/>
              <a:buNone/>
            </a:pPr>
            <a:r>
              <a:rPr lang="en-US" altLang="zh-CN" sz="2000" dirty="0"/>
              <a:t>if ( a&lt;b or c&lt;d and e&lt;f )  then</a:t>
            </a:r>
            <a:endParaRPr lang="en-US" altLang="zh-CN" sz="2000" dirty="0"/>
          </a:p>
          <a:p>
            <a:pPr>
              <a:buFont typeface="Wingdings 2" panose="05020102010507070707" pitchFamily="18" charset="2"/>
              <a:buNone/>
            </a:pPr>
            <a:r>
              <a:rPr lang="en-US" altLang="zh-CN" sz="2000" dirty="0"/>
              <a:t>    while ( a&gt;c ) do c := c +1</a:t>
            </a:r>
            <a:endParaRPr lang="en-US" altLang="zh-CN" sz="2000" dirty="0"/>
          </a:p>
          <a:p>
            <a:pPr>
              <a:buFont typeface="Wingdings 2" panose="05020102010507070707" pitchFamily="18" charset="2"/>
              <a:buNone/>
            </a:pPr>
            <a:r>
              <a:rPr lang="en-US" altLang="zh-CN" sz="2000" dirty="0"/>
              <a:t>else d := d + 1;</a:t>
            </a:r>
            <a:endParaRPr lang="en-US" altLang="zh-CN" sz="2000" dirty="0"/>
          </a:p>
          <a:p>
            <a:pPr>
              <a:buFont typeface="Wingdings 2" panose="05020102010507070707" pitchFamily="18" charset="2"/>
              <a:buNone/>
            </a:pPr>
            <a:r>
              <a:rPr lang="en-US" altLang="zh-CN" sz="2000" dirty="0"/>
              <a:t>e := e + d;   </a:t>
            </a:r>
            <a:endParaRPr lang="en-US" altLang="zh-CN" sz="2000" dirty="0"/>
          </a:p>
        </p:txBody>
      </p:sp>
      <p:sp>
        <p:nvSpPr>
          <p:cNvPr id="48" name="文本框 47"/>
          <p:cNvSpPr txBox="1"/>
          <p:nvPr/>
        </p:nvSpPr>
        <p:spPr>
          <a:xfrm>
            <a:off x="7617288" y="2562823"/>
            <a:ext cx="2984005" cy="3693319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当前的任务：</a:t>
            </a:r>
            <a:endParaRPr lang="en-US" altLang="zh-CN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b="1" strike="sngStrike" dirty="0">
                <a:solidFill>
                  <a:schemeClr val="tx1">
                    <a:lumMod val="95000"/>
                    <a:lumOff val="5000"/>
                  </a:schemeClr>
                </a:solidFill>
              </a:rPr>
              <a:t>为每一条语句或表达式生成对应的三地址代码</a:t>
            </a:r>
            <a:endParaRPr lang="en-US" altLang="zh-CN" b="1" strike="sngStrike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b="1" dirty="0">
                <a:solidFill>
                  <a:schemeClr val="bg1"/>
                </a:solidFill>
              </a:rPr>
              <a:t>为</a:t>
            </a:r>
            <a:r>
              <a:rPr lang="en-US" altLang="zh-CN" b="1" dirty="0">
                <a:solidFill>
                  <a:schemeClr val="bg1"/>
                </a:solidFill>
              </a:rPr>
              <a:t>B</a:t>
            </a:r>
            <a:r>
              <a:rPr lang="en-US" altLang="zh-CN" b="1" baseline="-25000" dirty="0">
                <a:solidFill>
                  <a:schemeClr val="bg1"/>
                </a:solidFill>
              </a:rPr>
              <a:t>1</a:t>
            </a:r>
            <a:r>
              <a:rPr lang="zh-CN" altLang="en-US" b="1" dirty="0">
                <a:solidFill>
                  <a:schemeClr val="bg1"/>
                </a:solidFill>
              </a:rPr>
              <a:t>和</a:t>
            </a:r>
            <a:r>
              <a:rPr lang="en-US" altLang="zh-CN" b="1" dirty="0">
                <a:solidFill>
                  <a:schemeClr val="bg1"/>
                </a:solidFill>
              </a:rPr>
              <a:t>B</a:t>
            </a:r>
            <a:r>
              <a:rPr lang="en-US" altLang="zh-CN" b="1" baseline="-25000" dirty="0">
                <a:solidFill>
                  <a:schemeClr val="bg1"/>
                </a:solidFill>
              </a:rPr>
              <a:t>2</a:t>
            </a:r>
            <a:r>
              <a:rPr lang="zh-CN" altLang="en-US" b="1" dirty="0">
                <a:solidFill>
                  <a:schemeClr val="bg1"/>
                </a:solidFill>
              </a:rPr>
              <a:t>创建分别指向真出口和假出口的</a:t>
            </a:r>
            <a:r>
              <a:rPr lang="en-US" altLang="zh-CN" b="1" dirty="0" err="1">
                <a:solidFill>
                  <a:schemeClr val="bg1"/>
                </a:solidFill>
              </a:rPr>
              <a:t>truelist</a:t>
            </a:r>
            <a:r>
              <a:rPr lang="en-US" altLang="zh-CN" b="1" dirty="0">
                <a:solidFill>
                  <a:schemeClr val="bg1"/>
                </a:solidFill>
              </a:rPr>
              <a:t> </a:t>
            </a:r>
            <a:r>
              <a:rPr lang="zh-CN" altLang="en-US" b="1" dirty="0">
                <a:solidFill>
                  <a:schemeClr val="bg1"/>
                </a:solidFill>
              </a:rPr>
              <a:t>和 </a:t>
            </a:r>
            <a:r>
              <a:rPr lang="en-US" altLang="zh-CN" b="1" dirty="0" err="1">
                <a:solidFill>
                  <a:schemeClr val="bg1"/>
                </a:solidFill>
              </a:rPr>
              <a:t>falselist</a:t>
            </a:r>
            <a:endParaRPr lang="en-US" altLang="zh-CN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b="1" dirty="0">
                <a:solidFill>
                  <a:schemeClr val="bg1"/>
                </a:solidFill>
              </a:rPr>
              <a:t>为五个</a:t>
            </a:r>
            <a:r>
              <a:rPr lang="en-US" altLang="zh-CN" b="1" dirty="0">
                <a:solidFill>
                  <a:schemeClr val="bg1"/>
                </a:solidFill>
              </a:rPr>
              <a:t>S</a:t>
            </a:r>
            <a:r>
              <a:rPr lang="zh-CN" altLang="en-US" b="1" dirty="0">
                <a:solidFill>
                  <a:schemeClr val="bg1"/>
                </a:solidFill>
              </a:rPr>
              <a:t>语句和两个</a:t>
            </a:r>
            <a:r>
              <a:rPr lang="en-US" altLang="zh-CN" b="1" dirty="0">
                <a:solidFill>
                  <a:schemeClr val="bg1"/>
                </a:solidFill>
              </a:rPr>
              <a:t>L</a:t>
            </a:r>
            <a:r>
              <a:rPr lang="zh-CN" altLang="en-US" b="1" dirty="0">
                <a:solidFill>
                  <a:schemeClr val="bg1"/>
                </a:solidFill>
              </a:rPr>
              <a:t>语句列表创建指向下一指令的 </a:t>
            </a:r>
            <a:r>
              <a:rPr lang="en-US" altLang="zh-CN" b="1" dirty="0" err="1">
                <a:solidFill>
                  <a:schemeClr val="bg1"/>
                </a:solidFill>
              </a:rPr>
              <a:t>nextlist</a:t>
            </a:r>
            <a:endParaRPr lang="en-US" altLang="zh-CN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b="1" dirty="0">
                <a:solidFill>
                  <a:schemeClr val="bg1"/>
                </a:solidFill>
              </a:rPr>
              <a:t>在特定的归约环节，将跳转目标指令标号回填对应的列表中的待填指令</a:t>
            </a:r>
            <a:endParaRPr lang="en-US" altLang="zh-CN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b="1" dirty="0">
                <a:solidFill>
                  <a:schemeClr val="bg1"/>
                </a:solidFill>
              </a:rPr>
              <a:t>按需生成无条件转移指令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3833679" y="1950588"/>
            <a:ext cx="3166540" cy="1001966"/>
          </a:xfrm>
          <a:prstGeom prst="wedgeRoundRectCallout">
            <a:avLst>
              <a:gd name="adj1" fmla="val 76858"/>
              <a:gd name="adj2" fmla="val 49533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这一部分的翻译在后面会被省略掉，因为在本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slides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前面已经介绍了。</a:t>
            </a:r>
            <a:endParaRPr 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>
          <a:xfrm>
            <a:off x="5867400" y="1052944"/>
            <a:ext cx="5781260" cy="5229103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四个跳转目标未知</a:t>
            </a:r>
            <a:endParaRPr lang="en-US" altLang="zh-CN" sz="2800" dirty="0"/>
          </a:p>
          <a:p>
            <a:pPr lvl="1"/>
            <a:r>
              <a:rPr lang="en-US" altLang="zh-CN" sz="2400" dirty="0"/>
              <a:t>B</a:t>
            </a:r>
            <a:r>
              <a:rPr lang="zh-CN" altLang="en-US" sz="2400" dirty="0"/>
              <a:t>的值为真跳转到</a:t>
            </a:r>
            <a:r>
              <a:rPr lang="en-US" altLang="zh-CN" sz="2400" dirty="0"/>
              <a:t>S</a:t>
            </a:r>
            <a:r>
              <a:rPr lang="en-US" altLang="zh-CN" sz="2400" baseline="-25000" dirty="0"/>
              <a:t>1</a:t>
            </a:r>
            <a:r>
              <a:rPr lang="zh-CN" altLang="en-US" sz="2400" dirty="0"/>
              <a:t>的开始</a:t>
            </a:r>
            <a:endParaRPr lang="en-US" altLang="zh-CN" sz="2400" dirty="0"/>
          </a:p>
          <a:p>
            <a:pPr lvl="1"/>
            <a:r>
              <a:rPr lang="en-US" altLang="zh-CN" sz="2400" dirty="0"/>
              <a:t>B</a:t>
            </a:r>
            <a:r>
              <a:rPr lang="zh-CN" altLang="en-US" sz="2400" dirty="0"/>
              <a:t>的值为假</a:t>
            </a:r>
            <a:r>
              <a:rPr lang="en-US" altLang="zh-CN" sz="2400" dirty="0"/>
              <a:t>/S</a:t>
            </a:r>
            <a:r>
              <a:rPr lang="en-US" altLang="zh-CN" sz="2400" baseline="-25000" dirty="0"/>
              <a:t>1</a:t>
            </a:r>
            <a:r>
              <a:rPr lang="zh-CN" altLang="en-US" sz="2400" dirty="0"/>
              <a:t>结束</a:t>
            </a:r>
            <a:r>
              <a:rPr lang="en-US" altLang="zh-CN" sz="2400" dirty="0"/>
              <a:t>/S</a:t>
            </a:r>
            <a:r>
              <a:rPr lang="zh-CN" altLang="en-US" sz="2400" dirty="0"/>
              <a:t>结束应该跳转到同一个指令</a:t>
            </a:r>
            <a:endParaRPr lang="en-US" sz="2400" dirty="0"/>
          </a:p>
        </p:txBody>
      </p:sp>
      <p:sp>
        <p:nvSpPr>
          <p:cNvPr id="11469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条件语句的翻译方案 </a:t>
            </a:r>
            <a:r>
              <a:rPr lang="en-US" altLang="zh-CN" dirty="0"/>
              <a:t>(1)</a:t>
            </a:r>
            <a:endParaRPr lang="zh-CN" altLang="en-US" dirty="0"/>
          </a:p>
        </p:txBody>
      </p:sp>
      <p:sp>
        <p:nvSpPr>
          <p:cNvPr id="114692" name="Text Box 4"/>
          <p:cNvSpPr txBox="1">
            <a:spLocks noChangeArrowheads="1"/>
          </p:cNvSpPr>
          <p:nvPr/>
        </p:nvSpPr>
        <p:spPr bwMode="auto">
          <a:xfrm>
            <a:off x="2743200" y="2286001"/>
            <a:ext cx="1524000" cy="1427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en-US" altLang="zh-CN" sz="2400" dirty="0"/>
          </a:p>
          <a:p>
            <a:pPr algn="ctr">
              <a:spcBef>
                <a:spcPct val="50000"/>
              </a:spcBef>
            </a:pPr>
            <a:r>
              <a:rPr lang="en-US" altLang="zh-CN" sz="2400" dirty="0" err="1"/>
              <a:t>B.code</a:t>
            </a:r>
            <a:endParaRPr lang="en-US" altLang="zh-CN" sz="2400" dirty="0"/>
          </a:p>
          <a:p>
            <a:pPr algn="ctr">
              <a:spcBef>
                <a:spcPct val="50000"/>
              </a:spcBef>
            </a:pPr>
            <a:endParaRPr lang="en-US" altLang="zh-CN" dirty="0"/>
          </a:p>
        </p:txBody>
      </p:sp>
      <p:sp>
        <p:nvSpPr>
          <p:cNvPr id="114693" name="Text Box 5"/>
          <p:cNvSpPr txBox="1">
            <a:spLocks noChangeArrowheads="1"/>
          </p:cNvSpPr>
          <p:nvPr/>
        </p:nvSpPr>
        <p:spPr bwMode="auto">
          <a:xfrm>
            <a:off x="2743200" y="3724276"/>
            <a:ext cx="1524000" cy="14271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en-US" altLang="zh-CN" sz="2400"/>
          </a:p>
          <a:p>
            <a:pPr algn="ctr">
              <a:spcBef>
                <a:spcPct val="50000"/>
              </a:spcBef>
            </a:pPr>
            <a:r>
              <a:rPr lang="en-US" altLang="zh-CN" sz="2400"/>
              <a:t>S</a:t>
            </a:r>
            <a:r>
              <a:rPr lang="en-US" altLang="zh-CN" sz="2400" baseline="-25000"/>
              <a:t>1</a:t>
            </a:r>
            <a:r>
              <a:rPr lang="en-US" altLang="zh-CN" sz="2400"/>
              <a:t>.code</a:t>
            </a:r>
            <a:endParaRPr lang="en-US" altLang="zh-CN" sz="2400"/>
          </a:p>
          <a:p>
            <a:pPr algn="ctr">
              <a:spcBef>
                <a:spcPct val="50000"/>
              </a:spcBef>
            </a:pPr>
            <a:endParaRPr lang="en-US" altLang="zh-CN"/>
          </a:p>
        </p:txBody>
      </p:sp>
      <p:sp>
        <p:nvSpPr>
          <p:cNvPr id="114694" name="Text Box 6"/>
          <p:cNvSpPr txBox="1">
            <a:spLocks noChangeArrowheads="1"/>
          </p:cNvSpPr>
          <p:nvPr/>
        </p:nvSpPr>
        <p:spPr bwMode="auto">
          <a:xfrm>
            <a:off x="2057400" y="1600200"/>
            <a:ext cx="3429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/>
              <a:t>if B then S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 </a:t>
            </a:r>
            <a:r>
              <a:rPr lang="zh-CN" altLang="en-US" sz="2400" dirty="0"/>
              <a:t>的代码结构</a:t>
            </a:r>
            <a:endParaRPr lang="zh-CN" altLang="en-US" sz="2400" dirty="0"/>
          </a:p>
        </p:txBody>
      </p:sp>
      <p:sp>
        <p:nvSpPr>
          <p:cNvPr id="114696" name="Line 8"/>
          <p:cNvSpPr>
            <a:spLocks noChangeShapeType="1"/>
          </p:cNvSpPr>
          <p:nvPr/>
        </p:nvSpPr>
        <p:spPr bwMode="auto">
          <a:xfrm flipH="1">
            <a:off x="2209800" y="26670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697" name="Line 9"/>
          <p:cNvSpPr>
            <a:spLocks noChangeShapeType="1"/>
          </p:cNvSpPr>
          <p:nvPr/>
        </p:nvSpPr>
        <p:spPr bwMode="auto">
          <a:xfrm>
            <a:off x="2209800" y="2667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698" name="Line 10"/>
          <p:cNvSpPr>
            <a:spLocks noChangeShapeType="1"/>
          </p:cNvSpPr>
          <p:nvPr/>
        </p:nvSpPr>
        <p:spPr bwMode="auto">
          <a:xfrm>
            <a:off x="2209800" y="3886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699" name="Line 11"/>
          <p:cNvSpPr>
            <a:spLocks noChangeShapeType="1"/>
          </p:cNvSpPr>
          <p:nvPr/>
        </p:nvSpPr>
        <p:spPr bwMode="auto">
          <a:xfrm>
            <a:off x="3886200" y="3505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700" name="Line 12"/>
          <p:cNvSpPr>
            <a:spLocks noChangeShapeType="1"/>
          </p:cNvSpPr>
          <p:nvPr/>
        </p:nvSpPr>
        <p:spPr bwMode="auto">
          <a:xfrm>
            <a:off x="4724400" y="3505200"/>
            <a:ext cx="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702" name="Line 14"/>
          <p:cNvSpPr>
            <a:spLocks noChangeShapeType="1"/>
          </p:cNvSpPr>
          <p:nvPr/>
        </p:nvSpPr>
        <p:spPr bwMode="auto">
          <a:xfrm>
            <a:off x="3505200" y="49530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703" name="Line 15"/>
          <p:cNvSpPr>
            <a:spLocks noChangeShapeType="1"/>
          </p:cNvSpPr>
          <p:nvPr/>
        </p:nvSpPr>
        <p:spPr bwMode="auto">
          <a:xfrm flipH="1">
            <a:off x="3505200" y="56388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704" name="Text Box 16"/>
          <p:cNvSpPr txBox="1">
            <a:spLocks noChangeArrowheads="1"/>
          </p:cNvSpPr>
          <p:nvPr/>
        </p:nvSpPr>
        <p:spPr bwMode="auto">
          <a:xfrm>
            <a:off x="1676400" y="2286001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 err="1"/>
              <a:t>B.truelist</a:t>
            </a:r>
            <a:endParaRPr lang="en-US" altLang="zh-CN" dirty="0"/>
          </a:p>
        </p:txBody>
      </p:sp>
      <p:sp>
        <p:nvSpPr>
          <p:cNvPr id="114705" name="Text Box 17"/>
          <p:cNvSpPr txBox="1">
            <a:spLocks noChangeArrowheads="1"/>
          </p:cNvSpPr>
          <p:nvPr/>
        </p:nvSpPr>
        <p:spPr bwMode="auto">
          <a:xfrm>
            <a:off x="4267200" y="3138488"/>
            <a:ext cx="1524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 err="1"/>
              <a:t>B.falselist</a:t>
            </a:r>
            <a:endParaRPr lang="en-US" altLang="zh-CN" dirty="0"/>
          </a:p>
        </p:txBody>
      </p:sp>
      <p:sp>
        <p:nvSpPr>
          <p:cNvPr id="114706" name="Text Box 18"/>
          <p:cNvSpPr txBox="1">
            <a:spLocks noChangeArrowheads="1"/>
          </p:cNvSpPr>
          <p:nvPr/>
        </p:nvSpPr>
        <p:spPr bwMode="auto">
          <a:xfrm>
            <a:off x="2286000" y="5272088"/>
            <a:ext cx="1295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S</a:t>
            </a:r>
            <a:r>
              <a:rPr lang="en-US" altLang="zh-CN" baseline="-25000"/>
              <a:t>1</a:t>
            </a:r>
            <a:r>
              <a:rPr lang="en-US" altLang="zh-CN"/>
              <a:t>.nextlist</a:t>
            </a:r>
            <a:endParaRPr lang="en-US" altLang="zh-CN"/>
          </a:p>
        </p:txBody>
      </p:sp>
      <p:sp>
        <p:nvSpPr>
          <p:cNvPr id="114729" name="Oval 41"/>
          <p:cNvSpPr>
            <a:spLocks noChangeArrowheads="1"/>
          </p:cNvSpPr>
          <p:nvPr/>
        </p:nvSpPr>
        <p:spPr bwMode="auto">
          <a:xfrm>
            <a:off x="3276600" y="5867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?</a:t>
            </a:r>
            <a:endParaRPr lang="en-US" altLang="zh-CN"/>
          </a:p>
        </p:txBody>
      </p:sp>
      <p:sp>
        <p:nvSpPr>
          <p:cNvPr id="114735" name="Text Box 47"/>
          <p:cNvSpPr txBox="1">
            <a:spLocks noChangeArrowheads="1"/>
          </p:cNvSpPr>
          <p:nvPr/>
        </p:nvSpPr>
        <p:spPr bwMode="auto">
          <a:xfrm>
            <a:off x="3733800" y="5867401"/>
            <a:ext cx="2286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未知目标地址</a:t>
            </a:r>
            <a:endParaRPr lang="zh-CN" altLang="en-US"/>
          </a:p>
        </p:txBody>
      </p:sp>
      <p:sp>
        <p:nvSpPr>
          <p:cNvPr id="23" name="Oval 41"/>
          <p:cNvSpPr>
            <a:spLocks noChangeArrowheads="1"/>
          </p:cNvSpPr>
          <p:nvPr/>
        </p:nvSpPr>
        <p:spPr bwMode="auto">
          <a:xfrm>
            <a:off x="2819400" y="370981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?</a:t>
            </a: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12967</Words>
  <Application>WPS 文字</Application>
  <PresentationFormat>宽屏</PresentationFormat>
  <Paragraphs>2003</Paragraphs>
  <Slides>63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25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63</vt:i4>
      </vt:variant>
    </vt:vector>
  </HeadingPairs>
  <TitlesOfParts>
    <vt:vector size="89" baseType="lpstr">
      <vt:lpstr>Arial</vt:lpstr>
      <vt:lpstr>宋体</vt:lpstr>
      <vt:lpstr>Wingdings</vt:lpstr>
      <vt:lpstr>微软雅黑</vt:lpstr>
      <vt:lpstr>汉仪旗黑</vt:lpstr>
      <vt:lpstr>楷体</vt:lpstr>
      <vt:lpstr>汉仪楷体KW</vt:lpstr>
      <vt:lpstr>Gill Sans MT</vt:lpstr>
      <vt:lpstr>苹方-简</vt:lpstr>
      <vt:lpstr>Times New Roman</vt:lpstr>
      <vt:lpstr>Courier New</vt:lpstr>
      <vt:lpstr>汉仪书宋二KW</vt:lpstr>
      <vt:lpstr>Symbol</vt:lpstr>
      <vt:lpstr>Kingsoft Sign</vt:lpstr>
      <vt:lpstr>Wingdings 2</vt:lpstr>
      <vt:lpstr>宋体</vt:lpstr>
      <vt:lpstr>Arial Unicode MS</vt:lpstr>
      <vt:lpstr>等线</vt:lpstr>
      <vt:lpstr>汉仪中等线KW</vt:lpstr>
      <vt:lpstr>Calibri</vt:lpstr>
      <vt:lpstr>Helvetica Neue</vt:lpstr>
      <vt:lpstr>Symbol</vt:lpstr>
      <vt:lpstr>Wingdings 2</vt:lpstr>
      <vt:lpstr>微软雅黑</vt:lpstr>
      <vt:lpstr>楷体</vt:lpstr>
      <vt:lpstr>1_Office 主题​​</vt:lpstr>
      <vt:lpstr>PowerPoint 演示文稿</vt:lpstr>
      <vt:lpstr>本节提纲</vt:lpstr>
      <vt:lpstr>相关符号属性</vt:lpstr>
      <vt:lpstr>控制流语句文法汇总</vt:lpstr>
      <vt:lpstr>控制流语句文法-例</vt:lpstr>
      <vt:lpstr>控制流语句文法-例</vt:lpstr>
      <vt:lpstr>控制流语句文法-例</vt:lpstr>
      <vt:lpstr>控制流语句文法-例</vt:lpstr>
      <vt:lpstr>条件语句的翻译方案 (1)</vt:lpstr>
      <vt:lpstr>条件语句的翻译方案 (1)</vt:lpstr>
      <vt:lpstr>条件语句的翻译方案 (1)</vt:lpstr>
      <vt:lpstr>条件语句的翻译方案 (2)</vt:lpstr>
      <vt:lpstr>条件语句的翻译方案 (2)</vt:lpstr>
      <vt:lpstr>条件语句的翻译方案 (2)</vt:lpstr>
      <vt:lpstr>条件语句的翻译方案 (2)</vt:lpstr>
      <vt:lpstr>循环语句的翻译方案</vt:lpstr>
      <vt:lpstr>循环语句的翻译方案</vt:lpstr>
      <vt:lpstr>循环语句的翻译方案</vt:lpstr>
      <vt:lpstr>简单语句的翻译方案</vt:lpstr>
      <vt:lpstr>语句列表的翻译方案</vt:lpstr>
      <vt:lpstr>语句列表的翻译方案</vt:lpstr>
      <vt:lpstr>本节提纲</vt:lpstr>
      <vt:lpstr>控制流语句的翻译-例</vt:lpstr>
      <vt:lpstr>控制流语句的翻译-例</vt:lpstr>
      <vt:lpstr>控制流语句的翻译-例</vt:lpstr>
      <vt:lpstr>控制流语句的翻译-例</vt:lpstr>
      <vt:lpstr>控制流语句的翻译-例</vt:lpstr>
      <vt:lpstr>控制流语句的翻译-例</vt:lpstr>
      <vt:lpstr>控制流语句的翻译-例</vt:lpstr>
      <vt:lpstr>控制流语句的翻译-例</vt:lpstr>
      <vt:lpstr>控制流语句的翻译-例</vt:lpstr>
      <vt:lpstr>控制流语句的翻译-例</vt:lpstr>
      <vt:lpstr>控制流语句的翻译-例</vt:lpstr>
      <vt:lpstr>控制流语句的翻译-例</vt:lpstr>
      <vt:lpstr>控制流语句的翻译-例</vt:lpstr>
      <vt:lpstr>控制流语句的翻译-例</vt:lpstr>
      <vt:lpstr>控制流语句的翻译-例</vt:lpstr>
      <vt:lpstr>控制流语句的翻译-例</vt:lpstr>
      <vt:lpstr>控制流语句的翻译-例</vt:lpstr>
      <vt:lpstr>控制流语句的翻译-例</vt:lpstr>
      <vt:lpstr>控制流语句的翻译-例</vt:lpstr>
      <vt:lpstr>控制流语句的翻译-例</vt:lpstr>
      <vt:lpstr>控制流语句的翻译-例</vt:lpstr>
      <vt:lpstr>控制流语句的翻译-例</vt:lpstr>
      <vt:lpstr>控制流语句的翻译-例</vt:lpstr>
      <vt:lpstr>控制流语句的翻译-例</vt:lpstr>
      <vt:lpstr>控制流语句的翻译-例</vt:lpstr>
      <vt:lpstr>控制流语句的翻译-例</vt:lpstr>
      <vt:lpstr>控制流语句的翻译-例</vt:lpstr>
      <vt:lpstr>控制流语句的翻译-例</vt:lpstr>
      <vt:lpstr>控制流语句的翻译-例</vt:lpstr>
      <vt:lpstr>控制流语句的翻译-例</vt:lpstr>
      <vt:lpstr>控制流语句的翻译-例</vt:lpstr>
      <vt:lpstr>控制流语句的翻译-例</vt:lpstr>
      <vt:lpstr>控制流语句的翻译-例</vt:lpstr>
      <vt:lpstr>控制流语句的翻译-例</vt:lpstr>
      <vt:lpstr>控制流语句的翻译-例</vt:lpstr>
      <vt:lpstr>控制流语句的翻译-例</vt:lpstr>
      <vt:lpstr>控制流语句的翻译-例</vt:lpstr>
      <vt:lpstr>控制流语句的翻译-例</vt:lpstr>
      <vt:lpstr>控制流语句的翻译-例-终</vt:lpstr>
      <vt:lpstr>控制流语句的翻译-例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Cheng Li</dc:creator>
  <cp:lastModifiedBy>JYJS</cp:lastModifiedBy>
  <cp:revision>1328</cp:revision>
  <cp:lastPrinted>2025-04-02T13:59:11Z</cp:lastPrinted>
  <dcterms:created xsi:type="dcterms:W3CDTF">2025-04-02T13:59:11Z</dcterms:created>
  <dcterms:modified xsi:type="dcterms:W3CDTF">2025-04-02T13:59:11Z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0F60F0D9EDF1E7C1AF42ED67ECEC7742_43</vt:lpwstr>
  </property>
  <property fmtid="{D5CDD505-2E9C-101B-9397-08002B2CF9AE}" pid="3" name="KSOProductBuildVer">
    <vt:lpwstr>2052-7.2.2.8955</vt:lpwstr>
  </property>
</Properties>
</file>