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0"/>
  </p:handoutMasterIdLst>
  <p:sldIdLst>
    <p:sldId id="483" r:id="rId3"/>
    <p:sldId id="463" r:id="rId5"/>
    <p:sldId id="464" r:id="rId6"/>
    <p:sldId id="465" r:id="rId7"/>
    <p:sldId id="466" r:id="rId8"/>
    <p:sldId id="467" r:id="rId9"/>
    <p:sldId id="551" r:id="rId10"/>
    <p:sldId id="472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964" r:id="rId49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89163" autoAdjust="0"/>
  </p:normalViewPr>
  <p:slideViewPr>
    <p:cSldViewPr snapToGrid="0" showGuides="1">
      <p:cViewPr varScale="1">
        <p:scale>
          <a:sx n="81" d="100"/>
          <a:sy n="81" d="100"/>
        </p:scale>
        <p:origin x="532" y="60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commentAuthors" Target="commentAuthors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FB25DBC4-76E2-4195-8A4D-5A65E5195666}" type="slidenum">
              <a:rPr lang="zh-CN" altLang="en-US" sz="1200"/>
            </a:fld>
            <a:endParaRPr lang="en-US" altLang="zh-CN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FB25DBC4-76E2-4195-8A4D-5A65E5195666}" type="slidenum">
              <a:rPr lang="zh-CN" altLang="en-US" sz="1200"/>
            </a:fld>
            <a:endParaRPr lang="en-US" altLang="zh-CN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688ED0E-7ECB-4215-99FB-841FC8C62614}" type="slidenum">
              <a:rPr lang="zh-CN" altLang="en-US" sz="1200"/>
            </a:fld>
            <a:endParaRPr lang="en-US" altLang="zh-CN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考虑嵌套吗？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688ED0E-7ECB-4215-99FB-841FC8C62614}" type="slidenum">
              <a:rPr lang="zh-CN" altLang="en-US" sz="1200"/>
            </a:fld>
            <a:endParaRPr lang="en-US" altLang="zh-CN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688ED0E-7ECB-4215-99FB-841FC8C62614}" type="slidenum">
              <a:rPr lang="zh-CN" altLang="en-US" sz="1200"/>
            </a:fld>
            <a:endParaRPr lang="en-US" altLang="zh-CN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4688ED0E-7ECB-4215-99FB-841FC8C62614}" type="slidenum">
              <a:rPr lang="zh-CN" altLang="en-US" sz="1200"/>
            </a:fld>
            <a:endParaRPr lang="en-US" altLang="zh-CN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67DC46B5-B035-4F60-AB66-03CA3DD83FAC}" type="slidenum">
              <a:rPr lang="zh-CN" altLang="en-US" sz="1200"/>
            </a:fld>
            <a:endParaRPr lang="en-US" altLang="zh-CN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0DF10AB2-3F19-4769-A2F0-EEE779AED1B7}" type="slidenum">
              <a:rPr lang="zh-CN" altLang="en-US" sz="1200"/>
            </a:fld>
            <a:endParaRPr lang="en-US" altLang="zh-CN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55CBBC75-C638-4337-84DF-54A759BF4458}" type="slidenum">
              <a:rPr lang="zh-CN" altLang="en-US" sz="1200"/>
            </a:fld>
            <a:endParaRPr lang="en-US" altLang="zh-CN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55CBBC75-C638-4337-84DF-54A759BF4458}" type="slidenum">
              <a:rPr lang="zh-CN" altLang="en-US" sz="1200"/>
            </a:fld>
            <a:endParaRPr lang="en-US" altLang="zh-CN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FB25DBC4-76E2-4195-8A4D-5A65E5195666}" type="slidenum">
              <a:rPr lang="zh-CN" altLang="en-US" sz="1200"/>
            </a:fld>
            <a:endParaRPr lang="en-US" altLang="zh-CN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FB25DBC4-76E2-4195-8A4D-5A65E5195666}" type="slidenum">
              <a:rPr lang="zh-CN" altLang="en-US" sz="1200"/>
            </a:fld>
            <a:endParaRPr lang="en-US" altLang="zh-CN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FB25DBC4-76E2-4195-8A4D-5A65E5195666}" type="slidenum">
              <a:rPr lang="zh-CN" altLang="en-US" sz="1200"/>
            </a:fld>
            <a:endParaRPr lang="en-US" altLang="zh-CN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fld id="{FB25DBC4-76E2-4195-8A4D-5A65E5195666}" type="slidenum">
              <a:rPr lang="zh-CN" altLang="en-US" sz="1200"/>
            </a:fld>
            <a:endParaRPr lang="en-US" altLang="zh-CN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>
                <a:ea typeface="宋体" pitchFamily="2" charset="-122"/>
              </a:rPr>
              <a:t> 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50305040509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日期占位符 3"/>
          <p:cNvSpPr txBox="1"/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/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505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50305040509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50305040509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grpSp>
        <p:nvGrpSpPr>
          <p:cNvPr id="6" name="组合 18"/>
          <p:cNvGrpSpPr/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9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04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000" y="144000"/>
            <a:ext cx="7459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》</a:t>
            </a:r>
            <a:endParaRPr lang="en-US" altLang="zh-CN" sz="3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6674" y="2164527"/>
            <a:ext cx="10718640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中间代码生成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Part6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：符号表与声明语句翻译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25"/>
    </mc:Choice>
    <mc:Fallback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 有关符号的属性</a:t>
            </a:r>
            <a:endParaRPr lang="zh-CN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	 </a:t>
            </a:r>
            <a:r>
              <a:rPr lang="en-US" altLang="zh-CN" sz="2800" dirty="0" err="1"/>
              <a:t>T.type</a:t>
            </a:r>
            <a:r>
              <a:rPr lang="en-US" altLang="zh-CN" sz="2800" dirty="0"/>
              <a:t>	</a:t>
            </a:r>
            <a:r>
              <a:rPr lang="zh-CN" altLang="en-US" sz="2800" dirty="0"/>
              <a:t>－ 变量所具有的类型，如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		整型 </a:t>
            </a:r>
            <a:r>
              <a:rPr lang="en-US" altLang="zh-CN" sz="2800" dirty="0"/>
              <a:t>INT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/>
              <a:t>		</a:t>
            </a:r>
            <a:r>
              <a:rPr lang="zh-CN" altLang="en-US" sz="2800" dirty="0"/>
              <a:t>实型	</a:t>
            </a:r>
            <a:r>
              <a:rPr lang="en-US" altLang="zh-CN" sz="2800" dirty="0"/>
              <a:t>REAL</a:t>
            </a:r>
            <a:endParaRPr lang="en-US" altLang="zh-CN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2800" dirty="0"/>
              <a:t>		</a:t>
            </a:r>
            <a:r>
              <a:rPr lang="zh-CN" altLang="en-US" sz="2800" dirty="0"/>
              <a:t>数组类型 </a:t>
            </a:r>
            <a:r>
              <a:rPr lang="en-US" altLang="zh-CN" sz="2800" dirty="0"/>
              <a:t>array</a:t>
            </a:r>
            <a:r>
              <a:rPr lang="zh-CN" altLang="en-US" sz="2800" dirty="0"/>
              <a:t>（元素个数，元素类型）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		指针类型 </a:t>
            </a:r>
            <a:r>
              <a:rPr lang="en-US" altLang="zh-CN" sz="2800" dirty="0"/>
              <a:t>pointer</a:t>
            </a:r>
            <a:r>
              <a:rPr lang="zh-CN" altLang="en-US" sz="2800" dirty="0"/>
              <a:t>（所指对象类型）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	 </a:t>
            </a:r>
            <a:r>
              <a:rPr lang="en-US" altLang="zh-CN" sz="2800" dirty="0" err="1"/>
              <a:t>T.width</a:t>
            </a:r>
            <a:r>
              <a:rPr lang="en-US" altLang="zh-CN" sz="2800" dirty="0"/>
              <a:t>	</a:t>
            </a:r>
            <a:r>
              <a:rPr lang="zh-CN" altLang="en-US" sz="2800" dirty="0"/>
              <a:t>－ 该类型数据所占的字节数</a:t>
            </a:r>
            <a:endParaRPr lang="zh-CN" altLang="en-US" sz="2800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	 </a:t>
            </a:r>
            <a:r>
              <a:rPr lang="en-US" altLang="zh-CN" sz="2800" dirty="0"/>
              <a:t>offset </a:t>
            </a:r>
            <a:r>
              <a:rPr lang="zh-CN" altLang="en-US" sz="2800" dirty="0"/>
              <a:t>－ 变量的存储偏移地址</a:t>
            </a:r>
            <a:endParaRPr lang="zh-CN" altLang="en-US" sz="2800" dirty="0"/>
          </a:p>
        </p:txBody>
      </p:sp>
      <p:sp>
        <p:nvSpPr>
          <p:cNvPr id="1843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声明语句的翻译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63" name="Group 127"/>
          <p:cNvGraphicFramePr>
            <a:graphicFrameLocks noGrp="1"/>
          </p:cNvGraphicFramePr>
          <p:nvPr>
            <p:ph sz="quarter" idx="13"/>
          </p:nvPr>
        </p:nvGraphicFramePr>
        <p:xfrm>
          <a:off x="428625" y="1052513"/>
          <a:ext cx="11220451" cy="4310063"/>
        </p:xfrm>
        <a:graphic>
          <a:graphicData uri="http://schemas.openxmlformats.org/drawingml/2006/table">
            <a:tbl>
              <a:tblPr/>
              <a:tblGrid>
                <a:gridCol w="1665717"/>
                <a:gridCol w="4664006"/>
                <a:gridCol w="4890728"/>
              </a:tblGrid>
              <a:tr h="6572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T.type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T.width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整型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INT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实型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REAL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8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数组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array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, T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num.val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 * T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.width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指针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pointer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）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745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enter(name, type, offset)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－将类型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type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和偏移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offset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填入符号表中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name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所在的表项。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33257" marR="13325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9461" name="Rectangle 5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声明语句的翻译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dirty="0"/>
              <a:t>计算被声明名字的类型和相对地址 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3000" dirty="0"/>
              <a:t>P</a:t>
            </a:r>
            <a:r>
              <a:rPr lang="en-US" altLang="zh-CN" sz="3000" dirty="0">
                <a:sym typeface="Symbol" panose="05050102010706020507" pitchFamily="18" charset="2"/>
              </a:rPr>
              <a:t> 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offset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 = 0} </a:t>
            </a:r>
            <a:r>
              <a:rPr lang="en-US" altLang="zh-CN" sz="3000" dirty="0">
                <a:sym typeface="Symbol" panose="05050102010706020507" pitchFamily="18" charset="2"/>
              </a:rPr>
              <a:t>D ; S  </a:t>
            </a:r>
            <a:endParaRPr lang="en-US" altLang="zh-CN" sz="3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3000" dirty="0">
                <a:sym typeface="Symbol" panose="05050102010706020507" pitchFamily="18" charset="2"/>
              </a:rPr>
              <a:t>D D ; D</a:t>
            </a:r>
            <a:endParaRPr lang="en-US" altLang="zh-CN" sz="30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3000" dirty="0">
                <a:sym typeface="Symbol" panose="05050102010706020507" pitchFamily="18" charset="2"/>
              </a:rPr>
              <a:t>D id : T 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3000" i="1" dirty="0">
                <a:solidFill>
                  <a:srgbClr val="0000FF"/>
                </a:solidFill>
                <a:sym typeface="Symbol" panose="05050102010706020507" pitchFamily="18" charset="2"/>
              </a:rPr>
              <a:t>enter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( </a:t>
            </a:r>
            <a:r>
              <a:rPr lang="en-US" altLang="zh-CN" sz="3000" dirty="0" err="1">
                <a:solidFill>
                  <a:srgbClr val="C00000"/>
                </a:solidFill>
                <a:sym typeface="Symbol" panose="05050102010706020507" pitchFamily="18" charset="2"/>
              </a:rPr>
              <a:t>id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.lexeme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T.type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, offset) ;</a:t>
            </a:r>
            <a:endParaRPr lang="en-US" altLang="zh-CN" sz="3000" i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		          offset  = offset + 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T.width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}</a:t>
            </a:r>
            <a:endParaRPr lang="en-US" altLang="zh-CN" sz="3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000" dirty="0" err="1">
                <a:sym typeface="Symbol" panose="05050102010706020507" pitchFamily="18" charset="2"/>
              </a:rPr>
              <a:t>Tinteger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T.type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= integer; 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T.width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= 4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}</a:t>
            </a:r>
            <a:endParaRPr lang="en-US" altLang="zh-CN" sz="30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000" dirty="0" err="1">
                <a:sym typeface="Symbol" panose="05050102010706020507" pitchFamily="18" charset="2"/>
              </a:rPr>
              <a:t>Treal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T.type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= real; 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T.width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= 8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}</a:t>
            </a:r>
            <a:endParaRPr lang="en-US" altLang="zh-CN" sz="3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000" dirty="0" err="1">
                <a:sym typeface="Symbol" panose="05050102010706020507" pitchFamily="18" charset="2"/>
              </a:rPr>
              <a:t>Tarray</a:t>
            </a:r>
            <a:r>
              <a:rPr lang="en-US" altLang="zh-CN" sz="3000" dirty="0">
                <a:sym typeface="Symbol" panose="05050102010706020507" pitchFamily="18" charset="2"/>
              </a:rPr>
              <a:t> [ number ] of T</a:t>
            </a:r>
            <a:r>
              <a:rPr lang="en-US" altLang="zh-CN" sz="3000" baseline="-25000" dirty="0">
                <a:sym typeface="Symbol" panose="05050102010706020507" pitchFamily="18" charset="2"/>
              </a:rPr>
              <a:t>1</a:t>
            </a:r>
            <a:endParaRPr lang="en-US" altLang="zh-CN" sz="3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000" dirty="0">
                <a:sym typeface="Symbol" panose="05050102010706020507" pitchFamily="18" charset="2"/>
              </a:rPr>
              <a:t>         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T.type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= array(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num.val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, T</a:t>
            </a:r>
            <a:r>
              <a:rPr lang="en-US" altLang="zh-CN" sz="30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.type);</a:t>
            </a:r>
            <a:endParaRPr lang="en-US" altLang="zh-CN" sz="3000" i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		  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T.width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num.val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* T</a:t>
            </a:r>
            <a:r>
              <a:rPr lang="en-US" altLang="zh-CN" sz="30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.width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}</a:t>
            </a:r>
            <a:endParaRPr lang="en-US" altLang="zh-CN" sz="3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3000" dirty="0">
                <a:sym typeface="Symbol" panose="05050102010706020507" pitchFamily="18" charset="2"/>
              </a:rPr>
              <a:t>T</a:t>
            </a:r>
            <a:r>
              <a:rPr lang="en-US" altLang="zh-CN" sz="3000" dirty="0">
                <a:solidFill>
                  <a:schemeClr val="tx2"/>
                </a:solidFill>
                <a:sym typeface="Symbol" panose="05050102010706020507" pitchFamily="18" charset="2"/>
              </a:rPr>
              <a:t>  </a:t>
            </a:r>
            <a:r>
              <a:rPr lang="en-US" altLang="zh-CN" sz="3000" dirty="0">
                <a:sym typeface="Symbol" panose="05050102010706020507" pitchFamily="18" charset="2"/>
              </a:rPr>
              <a:t>T</a:t>
            </a:r>
            <a:r>
              <a:rPr lang="en-US" altLang="zh-CN" sz="3000" baseline="-25000" dirty="0">
                <a:sym typeface="Symbol" panose="05050102010706020507" pitchFamily="18" charset="2"/>
              </a:rPr>
              <a:t>1</a:t>
            </a:r>
            <a:r>
              <a:rPr lang="en-US" altLang="zh-CN" sz="3000" dirty="0">
                <a:sym typeface="Symbol" panose="05050102010706020507" pitchFamily="18" charset="2"/>
              </a:rPr>
              <a:t> 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{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T.type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= pointer(T</a:t>
            </a:r>
            <a:r>
              <a:rPr lang="en-US" altLang="zh-CN" sz="3000" i="1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.type); </a:t>
            </a:r>
            <a:r>
              <a:rPr lang="en-US" altLang="zh-CN" sz="3000" i="1" dirty="0" err="1">
                <a:solidFill>
                  <a:srgbClr val="C00000"/>
                </a:solidFill>
                <a:sym typeface="Symbol" panose="05050102010706020507" pitchFamily="18" charset="2"/>
              </a:rPr>
              <a:t>T.width</a:t>
            </a:r>
            <a:r>
              <a:rPr lang="en-US" altLang="zh-CN" sz="3000" i="1" dirty="0">
                <a:solidFill>
                  <a:srgbClr val="C00000"/>
                </a:solidFill>
                <a:sym typeface="Symbol" panose="05050102010706020507" pitchFamily="18" charset="2"/>
              </a:rPr>
              <a:t> = 4</a:t>
            </a:r>
            <a:r>
              <a:rPr lang="en-US" altLang="zh-CN" sz="3000" dirty="0">
                <a:solidFill>
                  <a:srgbClr val="C00000"/>
                </a:solidFill>
                <a:sym typeface="Symbol" panose="05050102010706020507" pitchFamily="18" charset="2"/>
              </a:rPr>
              <a:t>}</a:t>
            </a:r>
            <a:endParaRPr lang="en-US" altLang="zh-CN" sz="3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048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声明语句的翻译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82357" y="1460501"/>
            <a:ext cx="28184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相对地址初始化为</a:t>
            </a:r>
            <a:r>
              <a:rPr lang="en-US" altLang="zh-CN" sz="2400" dirty="0">
                <a:solidFill>
                  <a:srgbClr val="0000FF"/>
                </a:solidFill>
              </a:rPr>
              <a:t>0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70800" y="2806701"/>
            <a:ext cx="24240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更新符号表信息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76696" y="3803825"/>
            <a:ext cx="19111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类型</a:t>
            </a:r>
            <a:r>
              <a:rPr lang="en-US" altLang="zh-CN" sz="2400" dirty="0">
                <a:solidFill>
                  <a:srgbClr val="0000FF"/>
                </a:solidFill>
              </a:rPr>
              <a:t>=&gt;</a:t>
            </a:r>
            <a:r>
              <a:rPr lang="zh-CN" altLang="en-US" sz="2400" dirty="0">
                <a:solidFill>
                  <a:srgbClr val="0000FF"/>
                </a:solidFill>
              </a:rPr>
              <a:t>字宽 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分配存储单元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名字、类型、字宽、偏移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作用域的管理</a:t>
            </a:r>
            <a:endParaRPr lang="en-US" altLang="zh-CN" dirty="0"/>
          </a:p>
          <a:p>
            <a:pPr lvl="1"/>
            <a:r>
              <a:rPr lang="zh-CN" altLang="en-US" dirty="0"/>
              <a:t>过程调用</a:t>
            </a:r>
            <a:endParaRPr lang="en-US" altLang="zh-CN" dirty="0"/>
          </a:p>
          <a:p>
            <a:r>
              <a:rPr lang="zh-CN" altLang="en-US" dirty="0"/>
              <a:t>记录类型的管理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不产生中间代码指令，但是要更新符号表 </a:t>
            </a:r>
            <a:endParaRPr lang="en-US" altLang="zh-CN" baseline="-25000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声明语句翻译的要点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29370" y="1052944"/>
            <a:ext cx="7138078" cy="5229103"/>
          </a:xfrm>
          <a:noFill/>
        </p:spPr>
        <p:txBody>
          <a:bodyPr>
            <a:normAutofit/>
          </a:bodyPr>
          <a:lstStyle/>
          <a:p>
            <a:pPr algn="just">
              <a:spcBef>
                <a:spcPct val="15000"/>
              </a:spcBef>
            </a:pPr>
            <a:r>
              <a:rPr lang="zh-CN" altLang="en-US" b="1" dirty="0">
                <a:latin typeface="宋体" pitchFamily="2" charset="-122"/>
              </a:rPr>
              <a:t>所讨论语言的文法</a:t>
            </a:r>
            <a:endParaRPr lang="zh-CN" altLang="en-US" b="1" dirty="0">
              <a:latin typeface="宋体" pitchFamily="2" charset="-122"/>
            </a:endParaRPr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	</a:t>
            </a:r>
            <a:r>
              <a:rPr lang="en-US" altLang="zh-CN" sz="2800" i="1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D</a:t>
            </a:r>
            <a:r>
              <a:rPr lang="en-US" altLang="zh-CN" sz="2800" dirty="0"/>
              <a:t>;</a:t>
            </a:r>
            <a:r>
              <a:rPr lang="en-US" altLang="zh-CN" sz="2800" i="1" dirty="0"/>
              <a:t> S</a:t>
            </a:r>
            <a:endParaRPr lang="en-US" altLang="zh-CN" sz="2800" i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sz="2800" i="1" dirty="0"/>
              <a:t>	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D </a:t>
            </a:r>
            <a:r>
              <a:rPr lang="en-US" altLang="zh-CN" sz="2800" dirty="0"/>
              <a:t>;</a:t>
            </a:r>
            <a:r>
              <a:rPr lang="en-US" altLang="zh-CN" sz="2800" i="1" dirty="0"/>
              <a:t> D | </a:t>
            </a:r>
            <a:r>
              <a:rPr lang="en-US" altLang="zh-CN" sz="2800" dirty="0"/>
              <a:t>id :</a:t>
            </a:r>
            <a:r>
              <a:rPr lang="en-US" altLang="zh-CN" sz="2800" i="1" dirty="0"/>
              <a:t> T |</a:t>
            </a:r>
            <a:endParaRPr lang="en-US" altLang="zh-CN" sz="2800" i="1" dirty="0"/>
          </a:p>
          <a:p>
            <a:pPr algn="just">
              <a:spcBef>
                <a:spcPct val="15000"/>
              </a:spcBef>
              <a:buFontTx/>
              <a:buNone/>
            </a:pPr>
            <a:r>
              <a:rPr lang="en-US" altLang="zh-CN" sz="2800" i="1" dirty="0"/>
              <a:t>		   </a:t>
            </a:r>
            <a:r>
              <a:rPr lang="en-US" altLang="zh-CN" sz="2800" dirty="0"/>
              <a:t>proc id ;</a:t>
            </a:r>
            <a:r>
              <a:rPr lang="en-US" altLang="zh-CN" sz="2800" i="1" dirty="0"/>
              <a:t> D</a:t>
            </a:r>
            <a:r>
              <a:rPr lang="en-US" altLang="zh-CN" sz="2800" dirty="0"/>
              <a:t> ;</a:t>
            </a:r>
            <a:r>
              <a:rPr lang="en-US" altLang="zh-CN" sz="2800" i="1" dirty="0"/>
              <a:t> S</a:t>
            </a:r>
            <a:r>
              <a:rPr lang="en-US" altLang="zh-CN" b="1" i="1" dirty="0"/>
              <a:t> </a:t>
            </a:r>
            <a:endParaRPr lang="en-US" altLang="zh-CN" b="1" i="1" dirty="0"/>
          </a:p>
          <a:p>
            <a:pPr algn="just">
              <a:spcBef>
                <a:spcPct val="15000"/>
              </a:spcBef>
            </a:pPr>
            <a:r>
              <a:rPr lang="zh-CN" altLang="en-US" dirty="0">
                <a:solidFill>
                  <a:srgbClr val="C00000"/>
                </a:solidFill>
              </a:rPr>
              <a:t>管理作用域</a:t>
            </a:r>
            <a:r>
              <a:rPr lang="en-US" altLang="zh-CN" dirty="0"/>
              <a:t>(</a:t>
            </a:r>
            <a:r>
              <a:rPr lang="zh-CN" altLang="en-US" dirty="0"/>
              <a:t>过程嵌套声明</a:t>
            </a:r>
            <a:r>
              <a:rPr lang="en-US" altLang="zh-CN" dirty="0"/>
              <a:t>)</a:t>
            </a:r>
            <a:endParaRPr lang="en-US" altLang="zh-CN" dirty="0"/>
          </a:p>
          <a:p>
            <a:pPr lvl="1" algn="just">
              <a:spcBef>
                <a:spcPct val="15000"/>
              </a:spcBef>
            </a:pPr>
            <a:r>
              <a:rPr lang="zh-CN" altLang="en-US" dirty="0"/>
              <a:t>每个过程内声明的符号要置于该过程的符号表中</a:t>
            </a:r>
            <a:endParaRPr lang="en-US" altLang="zh-CN" dirty="0"/>
          </a:p>
          <a:p>
            <a:pPr lvl="1" algn="just">
              <a:spcBef>
                <a:spcPct val="15000"/>
              </a:spcBef>
            </a:pPr>
            <a:r>
              <a:rPr lang="zh-CN" altLang="en-US" dirty="0"/>
              <a:t>方便地找到子过程和父过 程对应的符号</a:t>
            </a:r>
            <a:endParaRPr lang="en-US" altLang="zh-CN" b="1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允许自定义过程时的翻译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8169495" y="924867"/>
            <a:ext cx="2881313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</a:rPr>
              <a:t>sort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a:…; x:…;</a:t>
            </a:r>
            <a:endParaRPr lang="en-US" altLang="zh-CN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 err="1">
                <a:solidFill>
                  <a:srgbClr val="C00000"/>
                </a:solidFill>
              </a:rPr>
              <a:t>readarray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i:…;</a:t>
            </a:r>
            <a:endParaRPr lang="en-US" altLang="zh-CN" sz="2800" dirty="0"/>
          </a:p>
          <a:p>
            <a:pPr>
              <a:spcAft>
                <a:spcPct val="30000"/>
              </a:spcAft>
            </a:pPr>
            <a:r>
              <a:rPr lang="zh-CN" altLang="en-US" sz="2800" dirty="0"/>
              <a:t>    </a:t>
            </a:r>
            <a:r>
              <a:rPr lang="en-US" altLang="zh-CN" sz="2800" dirty="0">
                <a:solidFill>
                  <a:srgbClr val="C00000"/>
                </a:solidFill>
              </a:rPr>
              <a:t>exchange</a:t>
            </a:r>
            <a:endParaRPr lang="zh-CN" altLang="en-US" sz="28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C00000"/>
                </a:solidFill>
              </a:rPr>
              <a:t>quicksort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en-US" altLang="zh-CN" sz="2800" dirty="0"/>
              <a:t>      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k, v:…;</a:t>
            </a:r>
            <a:endParaRPr lang="en-US" altLang="zh-CN" sz="2800" dirty="0"/>
          </a:p>
          <a:p>
            <a:r>
              <a:rPr lang="zh-CN" altLang="en-US" sz="2800" dirty="0"/>
              <a:t>        </a:t>
            </a:r>
            <a:r>
              <a:rPr lang="en-US" altLang="zh-CN" sz="2800" dirty="0">
                <a:solidFill>
                  <a:srgbClr val="C00000"/>
                </a:solidFill>
              </a:rPr>
              <a:t>partition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/>
              <a:t>	  </a:t>
            </a:r>
            <a:r>
              <a:rPr lang="en-US" altLang="zh-CN" sz="2800" dirty="0" err="1"/>
              <a:t>var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j:…;</a:t>
            </a:r>
            <a:endParaRPr lang="en-US" altLang="zh-CN" sz="2800" dirty="0"/>
          </a:p>
          <a:p>
            <a:pPr>
              <a:spcBef>
                <a:spcPct val="4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教科书</a:t>
            </a:r>
            <a:r>
              <a:rPr lang="en-US" altLang="zh-CN" sz="2800" dirty="0">
                <a:solidFill>
                  <a:srgbClr val="0000FF"/>
                </a:solidFill>
              </a:rPr>
              <a:t>186</a:t>
            </a:r>
            <a:r>
              <a:rPr lang="zh-CN" altLang="en-US" sz="2800" dirty="0">
                <a:solidFill>
                  <a:srgbClr val="0000FF"/>
                </a:solidFill>
              </a:rPr>
              <a:t>页图</a:t>
            </a:r>
            <a:r>
              <a:rPr lang="en-US" altLang="zh-CN" sz="2800" dirty="0">
                <a:solidFill>
                  <a:srgbClr val="0000FF"/>
                </a:solidFill>
              </a:rPr>
              <a:t>6.14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>
              <a:spcBef>
                <a:spcPct val="40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过程参数被略去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91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solidFill>
                  <a:srgbClr val="00FF00"/>
                </a:solidFill>
              </a:rPr>
              <a:t> </a:t>
            </a:r>
            <a:endParaRPr lang="zh-CN" altLang="en-US" sz="2800" dirty="0">
              <a:solidFill>
                <a:srgbClr val="00FF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各过程的符号表 </a:t>
            </a:r>
            <a:endParaRPr lang="en-US" dirty="0"/>
          </a:p>
        </p:txBody>
      </p:sp>
      <p:grpSp>
        <p:nvGrpSpPr>
          <p:cNvPr id="19459" name="Group 89"/>
          <p:cNvGrpSpPr/>
          <p:nvPr/>
        </p:nvGrpSpPr>
        <p:grpSpPr bwMode="auto">
          <a:xfrm>
            <a:off x="1725613" y="990600"/>
            <a:ext cx="8763000" cy="5867400"/>
            <a:chOff x="0" y="624"/>
            <a:chExt cx="5520" cy="3696"/>
          </a:xfrm>
        </p:grpSpPr>
        <p:sp>
          <p:nvSpPr>
            <p:cNvPr id="19462" name="Line 7"/>
            <p:cNvSpPr>
              <a:spLocks noChangeShapeType="1"/>
            </p:cNvSpPr>
            <p:nvPr/>
          </p:nvSpPr>
          <p:spPr bwMode="auto">
            <a:xfrm>
              <a:off x="1774" y="992"/>
              <a:ext cx="1" cy="1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3" name="Line 8"/>
            <p:cNvSpPr>
              <a:spLocks noChangeShapeType="1"/>
            </p:cNvSpPr>
            <p:nvPr/>
          </p:nvSpPr>
          <p:spPr bwMode="auto">
            <a:xfrm>
              <a:off x="3152" y="992"/>
              <a:ext cx="0" cy="14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4" name="Line 9"/>
            <p:cNvSpPr>
              <a:spLocks noChangeShapeType="1"/>
            </p:cNvSpPr>
            <p:nvPr/>
          </p:nvSpPr>
          <p:spPr bwMode="auto">
            <a:xfrm flipV="1">
              <a:off x="1774" y="2481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10"/>
            <p:cNvSpPr>
              <a:spLocks noChangeShapeType="1"/>
            </p:cNvSpPr>
            <p:nvPr/>
          </p:nvSpPr>
          <p:spPr bwMode="auto">
            <a:xfrm flipV="1">
              <a:off x="1774" y="2244"/>
              <a:ext cx="13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11"/>
            <p:cNvSpPr>
              <a:spLocks noChangeShapeType="1"/>
            </p:cNvSpPr>
            <p:nvPr/>
          </p:nvSpPr>
          <p:spPr bwMode="auto">
            <a:xfrm flipV="1">
              <a:off x="1764" y="1985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12"/>
            <p:cNvSpPr>
              <a:spLocks noChangeShapeType="1"/>
            </p:cNvSpPr>
            <p:nvPr/>
          </p:nvSpPr>
          <p:spPr bwMode="auto">
            <a:xfrm flipV="1">
              <a:off x="1785" y="1747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Line 13"/>
            <p:cNvSpPr>
              <a:spLocks noChangeShapeType="1"/>
            </p:cNvSpPr>
            <p:nvPr/>
          </p:nvSpPr>
          <p:spPr bwMode="auto">
            <a:xfrm flipV="1">
              <a:off x="1784" y="1501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14"/>
            <p:cNvSpPr>
              <a:spLocks noChangeShapeType="1"/>
            </p:cNvSpPr>
            <p:nvPr/>
          </p:nvSpPr>
          <p:spPr bwMode="auto">
            <a:xfrm flipV="1">
              <a:off x="1775" y="1253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Rectangle 15"/>
            <p:cNvSpPr>
              <a:spLocks noChangeArrowheads="1"/>
            </p:cNvSpPr>
            <p:nvPr/>
          </p:nvSpPr>
          <p:spPr bwMode="auto">
            <a:xfrm>
              <a:off x="1728" y="1920"/>
              <a:ext cx="1059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exchange</a:t>
              </a:r>
              <a:endParaRPr lang="en-US" altLang="zh-CN" sz="2800"/>
            </a:p>
          </p:txBody>
        </p:sp>
        <p:sp>
          <p:nvSpPr>
            <p:cNvPr id="19471" name="Rectangle 16"/>
            <p:cNvSpPr>
              <a:spLocks noChangeArrowheads="1"/>
            </p:cNvSpPr>
            <p:nvPr/>
          </p:nvSpPr>
          <p:spPr bwMode="auto">
            <a:xfrm>
              <a:off x="1728" y="1671"/>
              <a:ext cx="110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readarray</a:t>
              </a:r>
              <a:endParaRPr lang="en-US" altLang="zh-CN" sz="2800"/>
            </a:p>
          </p:txBody>
        </p:sp>
        <p:sp>
          <p:nvSpPr>
            <p:cNvPr id="19472" name="Rectangle 17"/>
            <p:cNvSpPr>
              <a:spLocks noChangeArrowheads="1"/>
            </p:cNvSpPr>
            <p:nvPr/>
          </p:nvSpPr>
          <p:spPr bwMode="auto">
            <a:xfrm>
              <a:off x="1853" y="1421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x</a:t>
              </a:r>
              <a:endParaRPr lang="en-US" altLang="zh-CN" sz="2800"/>
            </a:p>
          </p:txBody>
        </p:sp>
        <p:sp>
          <p:nvSpPr>
            <p:cNvPr id="19473" name="Rectangle 18"/>
            <p:cNvSpPr>
              <a:spLocks noChangeArrowheads="1"/>
            </p:cNvSpPr>
            <p:nvPr/>
          </p:nvSpPr>
          <p:spPr bwMode="auto">
            <a:xfrm>
              <a:off x="1755" y="1185"/>
              <a:ext cx="1021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a</a:t>
              </a:r>
              <a:endParaRPr lang="en-US" altLang="zh-CN" sz="2800"/>
            </a:p>
          </p:txBody>
        </p:sp>
        <p:sp>
          <p:nvSpPr>
            <p:cNvPr id="19474" name="Rectangle 19"/>
            <p:cNvSpPr>
              <a:spLocks noChangeArrowheads="1"/>
            </p:cNvSpPr>
            <p:nvPr/>
          </p:nvSpPr>
          <p:spPr bwMode="auto">
            <a:xfrm>
              <a:off x="2189" y="949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/>
                <a:t>表 头</a:t>
              </a:r>
              <a:endParaRPr lang="zh-CN" altLang="en-US" sz="2800"/>
            </a:p>
          </p:txBody>
        </p:sp>
        <p:sp>
          <p:nvSpPr>
            <p:cNvPr id="19475" name="Rectangle 20"/>
            <p:cNvSpPr>
              <a:spLocks noChangeArrowheads="1"/>
            </p:cNvSpPr>
            <p:nvPr/>
          </p:nvSpPr>
          <p:spPr bwMode="auto">
            <a:xfrm>
              <a:off x="1785" y="947"/>
              <a:ext cx="32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/>
                <a:t>空</a:t>
              </a:r>
              <a:endParaRPr lang="zh-CN" altLang="en-US" sz="2800"/>
            </a:p>
          </p:txBody>
        </p:sp>
        <p:sp>
          <p:nvSpPr>
            <p:cNvPr id="19476" name="Rectangle 21"/>
            <p:cNvSpPr>
              <a:spLocks noChangeArrowheads="1"/>
            </p:cNvSpPr>
            <p:nvPr/>
          </p:nvSpPr>
          <p:spPr bwMode="auto">
            <a:xfrm>
              <a:off x="2427" y="624"/>
              <a:ext cx="98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 dirty="0"/>
                <a:t>sort</a:t>
              </a:r>
              <a:endParaRPr lang="en-US" altLang="zh-CN" sz="2800" dirty="0"/>
            </a:p>
          </p:txBody>
        </p:sp>
        <p:sp>
          <p:nvSpPr>
            <p:cNvPr id="19477" name="Rectangle 22"/>
            <p:cNvSpPr>
              <a:spLocks noChangeArrowheads="1"/>
            </p:cNvSpPr>
            <p:nvPr/>
          </p:nvSpPr>
          <p:spPr bwMode="auto">
            <a:xfrm>
              <a:off x="1728" y="2160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quicksort</a:t>
              </a:r>
              <a:endParaRPr lang="en-US" altLang="zh-CN" sz="2800"/>
            </a:p>
          </p:txBody>
        </p:sp>
        <p:sp>
          <p:nvSpPr>
            <p:cNvPr id="19478" name="Line 23"/>
            <p:cNvSpPr>
              <a:spLocks noChangeShapeType="1"/>
            </p:cNvSpPr>
            <p:nvPr/>
          </p:nvSpPr>
          <p:spPr bwMode="auto">
            <a:xfrm flipV="1">
              <a:off x="1784" y="992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4"/>
            <p:cNvSpPr>
              <a:spLocks noChangeShapeType="1"/>
            </p:cNvSpPr>
            <p:nvPr/>
          </p:nvSpPr>
          <p:spPr bwMode="auto">
            <a:xfrm>
              <a:off x="2091" y="1004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25"/>
            <p:cNvSpPr>
              <a:spLocks noChangeShapeType="1"/>
            </p:cNvSpPr>
            <p:nvPr/>
          </p:nvSpPr>
          <p:spPr bwMode="auto">
            <a:xfrm>
              <a:off x="2864" y="1266"/>
              <a:ext cx="0" cy="1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Rectangle 26"/>
            <p:cNvSpPr>
              <a:spLocks noChangeArrowheads="1"/>
            </p:cNvSpPr>
            <p:nvPr/>
          </p:nvSpPr>
          <p:spPr bwMode="auto">
            <a:xfrm>
              <a:off x="3334" y="1703"/>
              <a:ext cx="170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/>
                <a:t>指向</a:t>
              </a:r>
              <a:r>
                <a:rPr lang="en-US" altLang="zh-CN" sz="2800"/>
                <a:t>readarray</a:t>
              </a:r>
              <a:endParaRPr lang="en-US" altLang="zh-CN" sz="2800"/>
            </a:p>
          </p:txBody>
        </p:sp>
        <p:sp>
          <p:nvSpPr>
            <p:cNvPr id="19482" name="Line 28"/>
            <p:cNvSpPr>
              <a:spLocks noChangeShapeType="1"/>
            </p:cNvSpPr>
            <p:nvPr/>
          </p:nvSpPr>
          <p:spPr bwMode="auto">
            <a:xfrm>
              <a:off x="3768" y="2922"/>
              <a:ext cx="1" cy="9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29"/>
            <p:cNvSpPr>
              <a:spLocks noChangeShapeType="1"/>
            </p:cNvSpPr>
            <p:nvPr/>
          </p:nvSpPr>
          <p:spPr bwMode="auto">
            <a:xfrm flipH="1">
              <a:off x="5143" y="2922"/>
              <a:ext cx="3" cy="10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30"/>
            <p:cNvSpPr>
              <a:spLocks noChangeShapeType="1"/>
            </p:cNvSpPr>
            <p:nvPr/>
          </p:nvSpPr>
          <p:spPr bwMode="auto">
            <a:xfrm flipV="1">
              <a:off x="3758" y="3915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5" name="Line 31"/>
            <p:cNvSpPr>
              <a:spLocks noChangeShapeType="1"/>
            </p:cNvSpPr>
            <p:nvPr/>
          </p:nvSpPr>
          <p:spPr bwMode="auto">
            <a:xfrm flipV="1">
              <a:off x="3779" y="3677"/>
              <a:ext cx="1379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32"/>
            <p:cNvSpPr>
              <a:spLocks noChangeShapeType="1"/>
            </p:cNvSpPr>
            <p:nvPr/>
          </p:nvSpPr>
          <p:spPr bwMode="auto">
            <a:xfrm flipV="1">
              <a:off x="3778" y="3431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Line 33"/>
            <p:cNvSpPr>
              <a:spLocks noChangeShapeType="1"/>
            </p:cNvSpPr>
            <p:nvPr/>
          </p:nvSpPr>
          <p:spPr bwMode="auto">
            <a:xfrm flipV="1">
              <a:off x="3769" y="3182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Rectangle 34"/>
            <p:cNvSpPr>
              <a:spLocks noChangeArrowheads="1"/>
            </p:cNvSpPr>
            <p:nvPr/>
          </p:nvSpPr>
          <p:spPr bwMode="auto">
            <a:xfrm>
              <a:off x="3827" y="3601"/>
              <a:ext cx="980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partition</a:t>
              </a:r>
              <a:endParaRPr lang="en-US" altLang="zh-CN" sz="2800"/>
            </a:p>
          </p:txBody>
        </p:sp>
        <p:sp>
          <p:nvSpPr>
            <p:cNvPr id="19489" name="Rectangle 35"/>
            <p:cNvSpPr>
              <a:spLocks noChangeArrowheads="1"/>
            </p:cNvSpPr>
            <p:nvPr/>
          </p:nvSpPr>
          <p:spPr bwMode="auto">
            <a:xfrm>
              <a:off x="3847" y="3351"/>
              <a:ext cx="852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v</a:t>
              </a:r>
              <a:endParaRPr lang="en-US" altLang="zh-CN" sz="2800"/>
            </a:p>
          </p:txBody>
        </p:sp>
        <p:sp>
          <p:nvSpPr>
            <p:cNvPr id="19490" name="Rectangle 36"/>
            <p:cNvSpPr>
              <a:spLocks noChangeArrowheads="1"/>
            </p:cNvSpPr>
            <p:nvPr/>
          </p:nvSpPr>
          <p:spPr bwMode="auto">
            <a:xfrm>
              <a:off x="3749" y="3115"/>
              <a:ext cx="1020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k</a:t>
              </a:r>
              <a:endParaRPr lang="en-US" altLang="zh-CN" sz="2800"/>
            </a:p>
          </p:txBody>
        </p:sp>
        <p:sp>
          <p:nvSpPr>
            <p:cNvPr id="19491" name="Rectangle 37"/>
            <p:cNvSpPr>
              <a:spLocks noChangeArrowheads="1"/>
            </p:cNvSpPr>
            <p:nvPr/>
          </p:nvSpPr>
          <p:spPr bwMode="auto">
            <a:xfrm>
              <a:off x="4182" y="2879"/>
              <a:ext cx="85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/>
                <a:t>表 头</a:t>
              </a:r>
              <a:endParaRPr lang="zh-CN" altLang="en-US" sz="2800"/>
            </a:p>
          </p:txBody>
        </p:sp>
        <p:sp>
          <p:nvSpPr>
            <p:cNvPr id="19492" name="Rectangle 38"/>
            <p:cNvSpPr>
              <a:spLocks noChangeArrowheads="1"/>
            </p:cNvSpPr>
            <p:nvPr/>
          </p:nvSpPr>
          <p:spPr bwMode="auto">
            <a:xfrm>
              <a:off x="4385" y="2638"/>
              <a:ext cx="1135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quicksort</a:t>
              </a:r>
              <a:endParaRPr lang="en-US" altLang="zh-CN" sz="2800"/>
            </a:p>
          </p:txBody>
        </p:sp>
        <p:sp>
          <p:nvSpPr>
            <p:cNvPr id="19493" name="Line 39"/>
            <p:cNvSpPr>
              <a:spLocks noChangeShapeType="1"/>
            </p:cNvSpPr>
            <p:nvPr/>
          </p:nvSpPr>
          <p:spPr bwMode="auto">
            <a:xfrm flipV="1">
              <a:off x="3778" y="2922"/>
              <a:ext cx="137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4" name="Line 40"/>
            <p:cNvSpPr>
              <a:spLocks noChangeShapeType="1"/>
            </p:cNvSpPr>
            <p:nvPr/>
          </p:nvSpPr>
          <p:spPr bwMode="auto">
            <a:xfrm>
              <a:off x="4085" y="2934"/>
              <a:ext cx="1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5" name="Line 41"/>
            <p:cNvSpPr>
              <a:spLocks noChangeShapeType="1"/>
            </p:cNvSpPr>
            <p:nvPr/>
          </p:nvSpPr>
          <p:spPr bwMode="auto">
            <a:xfrm>
              <a:off x="4858" y="3196"/>
              <a:ext cx="1" cy="7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6" name="Rectangle 42"/>
            <p:cNvSpPr>
              <a:spLocks noChangeArrowheads="1"/>
            </p:cNvSpPr>
            <p:nvPr/>
          </p:nvSpPr>
          <p:spPr bwMode="auto">
            <a:xfrm>
              <a:off x="480" y="2628"/>
              <a:ext cx="1200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readarray</a:t>
              </a:r>
              <a:endParaRPr lang="en-US" altLang="zh-CN" sz="2800"/>
            </a:p>
          </p:txBody>
        </p:sp>
        <p:sp>
          <p:nvSpPr>
            <p:cNvPr id="19497" name="Line 44"/>
            <p:cNvSpPr>
              <a:spLocks noChangeShapeType="1"/>
            </p:cNvSpPr>
            <p:nvPr/>
          </p:nvSpPr>
          <p:spPr bwMode="auto">
            <a:xfrm>
              <a:off x="19" y="2944"/>
              <a:ext cx="2" cy="4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8" name="Line 45"/>
            <p:cNvSpPr>
              <a:spLocks noChangeShapeType="1"/>
            </p:cNvSpPr>
            <p:nvPr/>
          </p:nvSpPr>
          <p:spPr bwMode="auto">
            <a:xfrm>
              <a:off x="1397" y="2944"/>
              <a:ext cx="2" cy="5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9" name="Line 46"/>
            <p:cNvSpPr>
              <a:spLocks noChangeShapeType="1"/>
            </p:cNvSpPr>
            <p:nvPr/>
          </p:nvSpPr>
          <p:spPr bwMode="auto">
            <a:xfrm flipV="1">
              <a:off x="29" y="3453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0" name="Line 47"/>
            <p:cNvSpPr>
              <a:spLocks noChangeShapeType="1"/>
            </p:cNvSpPr>
            <p:nvPr/>
          </p:nvSpPr>
          <p:spPr bwMode="auto">
            <a:xfrm flipV="1">
              <a:off x="20" y="3204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1" name="Rectangle 48"/>
            <p:cNvSpPr>
              <a:spLocks noChangeArrowheads="1"/>
            </p:cNvSpPr>
            <p:nvPr/>
          </p:nvSpPr>
          <p:spPr bwMode="auto">
            <a:xfrm>
              <a:off x="0" y="3137"/>
              <a:ext cx="1021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i</a:t>
              </a:r>
              <a:endParaRPr lang="en-US" altLang="zh-CN" sz="2800"/>
            </a:p>
          </p:txBody>
        </p:sp>
        <p:sp>
          <p:nvSpPr>
            <p:cNvPr id="19502" name="Rectangle 49"/>
            <p:cNvSpPr>
              <a:spLocks noChangeArrowheads="1"/>
            </p:cNvSpPr>
            <p:nvPr/>
          </p:nvSpPr>
          <p:spPr bwMode="auto">
            <a:xfrm>
              <a:off x="434" y="2900"/>
              <a:ext cx="85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/>
                <a:t>表 头</a:t>
              </a:r>
              <a:endParaRPr lang="zh-CN" altLang="en-US" sz="2800"/>
            </a:p>
          </p:txBody>
        </p:sp>
        <p:sp>
          <p:nvSpPr>
            <p:cNvPr id="19503" name="Line 50"/>
            <p:cNvSpPr>
              <a:spLocks noChangeShapeType="1"/>
            </p:cNvSpPr>
            <p:nvPr/>
          </p:nvSpPr>
          <p:spPr bwMode="auto">
            <a:xfrm flipV="1">
              <a:off x="29" y="2944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Line 51"/>
            <p:cNvSpPr>
              <a:spLocks noChangeShapeType="1"/>
            </p:cNvSpPr>
            <p:nvPr/>
          </p:nvSpPr>
          <p:spPr bwMode="auto">
            <a:xfrm>
              <a:off x="336" y="2956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Line 52"/>
            <p:cNvSpPr>
              <a:spLocks noChangeShapeType="1"/>
            </p:cNvSpPr>
            <p:nvPr/>
          </p:nvSpPr>
          <p:spPr bwMode="auto">
            <a:xfrm>
              <a:off x="1109" y="3218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Rectangle 53"/>
            <p:cNvSpPr>
              <a:spLocks noChangeArrowheads="1"/>
            </p:cNvSpPr>
            <p:nvPr/>
          </p:nvSpPr>
          <p:spPr bwMode="auto">
            <a:xfrm>
              <a:off x="2340" y="2652"/>
              <a:ext cx="1068" cy="3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exchange</a:t>
              </a:r>
              <a:endParaRPr lang="en-US" altLang="zh-CN" sz="2800"/>
            </a:p>
          </p:txBody>
        </p:sp>
        <p:sp>
          <p:nvSpPr>
            <p:cNvPr id="19507" name="Line 55"/>
            <p:cNvSpPr>
              <a:spLocks noChangeShapeType="1"/>
            </p:cNvSpPr>
            <p:nvPr/>
          </p:nvSpPr>
          <p:spPr bwMode="auto">
            <a:xfrm>
              <a:off x="1763" y="2948"/>
              <a:ext cx="0" cy="2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56"/>
            <p:cNvSpPr>
              <a:spLocks noChangeShapeType="1"/>
            </p:cNvSpPr>
            <p:nvPr/>
          </p:nvSpPr>
          <p:spPr bwMode="auto">
            <a:xfrm>
              <a:off x="3142" y="2948"/>
              <a:ext cx="0" cy="2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57"/>
            <p:cNvSpPr>
              <a:spLocks noChangeShapeType="1"/>
            </p:cNvSpPr>
            <p:nvPr/>
          </p:nvSpPr>
          <p:spPr bwMode="auto">
            <a:xfrm flipV="1">
              <a:off x="1764" y="3208"/>
              <a:ext cx="13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Rectangle 58"/>
            <p:cNvSpPr>
              <a:spLocks noChangeArrowheads="1"/>
            </p:cNvSpPr>
            <p:nvPr/>
          </p:nvSpPr>
          <p:spPr bwMode="auto">
            <a:xfrm>
              <a:off x="2178" y="2904"/>
              <a:ext cx="85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/>
                <a:t>表 头</a:t>
              </a:r>
              <a:endParaRPr lang="zh-CN" altLang="en-US" sz="2800"/>
            </a:p>
          </p:txBody>
        </p:sp>
        <p:sp>
          <p:nvSpPr>
            <p:cNvPr id="19511" name="Line 59"/>
            <p:cNvSpPr>
              <a:spLocks noChangeShapeType="1"/>
            </p:cNvSpPr>
            <p:nvPr/>
          </p:nvSpPr>
          <p:spPr bwMode="auto">
            <a:xfrm flipV="1">
              <a:off x="1774" y="2948"/>
              <a:ext cx="13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Line 60"/>
            <p:cNvSpPr>
              <a:spLocks noChangeShapeType="1"/>
            </p:cNvSpPr>
            <p:nvPr/>
          </p:nvSpPr>
          <p:spPr bwMode="auto">
            <a:xfrm>
              <a:off x="2080" y="2960"/>
              <a:ext cx="0" cy="2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Freeform 61"/>
            <p:cNvSpPr/>
            <p:nvPr/>
          </p:nvSpPr>
          <p:spPr bwMode="auto">
            <a:xfrm>
              <a:off x="180" y="2467"/>
              <a:ext cx="1596" cy="616"/>
            </a:xfrm>
            <a:custGeom>
              <a:avLst/>
              <a:gdLst>
                <a:gd name="T0" fmla="*/ 0 w 2414"/>
                <a:gd name="T1" fmla="*/ 262 h 819"/>
                <a:gd name="T2" fmla="*/ 14 w 2414"/>
                <a:gd name="T3" fmla="*/ 166 h 819"/>
                <a:gd name="T4" fmla="*/ 54 w 2414"/>
                <a:gd name="T5" fmla="*/ 75 h 819"/>
                <a:gd name="T6" fmla="*/ 108 w 2414"/>
                <a:gd name="T7" fmla="*/ 27 h 819"/>
                <a:gd name="T8" fmla="*/ 177 w 2414"/>
                <a:gd name="T9" fmla="*/ 4 h 819"/>
                <a:gd name="T10" fmla="*/ 461 w 2414"/>
                <a:gd name="T11" fmla="*/ 8 h 8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14" h="819">
                  <a:moveTo>
                    <a:pt x="0" y="819"/>
                  </a:moveTo>
                  <a:cubicBezTo>
                    <a:pt x="12" y="769"/>
                    <a:pt x="25" y="617"/>
                    <a:pt x="72" y="520"/>
                  </a:cubicBezTo>
                  <a:cubicBezTo>
                    <a:pt x="119" y="423"/>
                    <a:pt x="200" y="307"/>
                    <a:pt x="282" y="235"/>
                  </a:cubicBezTo>
                  <a:cubicBezTo>
                    <a:pt x="364" y="163"/>
                    <a:pt x="460" y="122"/>
                    <a:pt x="567" y="85"/>
                  </a:cubicBezTo>
                  <a:cubicBezTo>
                    <a:pt x="674" y="48"/>
                    <a:pt x="619" y="20"/>
                    <a:pt x="927" y="10"/>
                  </a:cubicBezTo>
                  <a:cubicBezTo>
                    <a:pt x="1235" y="0"/>
                    <a:pt x="2104" y="22"/>
                    <a:pt x="2414" y="25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Line 62"/>
            <p:cNvSpPr>
              <a:spLocks noChangeShapeType="1"/>
            </p:cNvSpPr>
            <p:nvPr/>
          </p:nvSpPr>
          <p:spPr bwMode="auto">
            <a:xfrm flipV="1">
              <a:off x="1913" y="2486"/>
              <a:ext cx="0" cy="5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Rectangle 63"/>
            <p:cNvSpPr>
              <a:spLocks noChangeArrowheads="1"/>
            </p:cNvSpPr>
            <p:nvPr/>
          </p:nvSpPr>
          <p:spPr bwMode="auto">
            <a:xfrm>
              <a:off x="3342" y="1952"/>
              <a:ext cx="1650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 sz="2800"/>
                <a:t>指向</a:t>
              </a:r>
              <a:r>
                <a:rPr lang="en-US" altLang="zh-CN" sz="2800"/>
                <a:t>exchange</a:t>
              </a:r>
              <a:endParaRPr lang="en-US" altLang="zh-CN" sz="2800"/>
            </a:p>
          </p:txBody>
        </p:sp>
        <p:sp>
          <p:nvSpPr>
            <p:cNvPr id="19516" name="Rectangle 73"/>
            <p:cNvSpPr>
              <a:spLocks noChangeArrowheads="1"/>
            </p:cNvSpPr>
            <p:nvPr/>
          </p:nvSpPr>
          <p:spPr bwMode="auto">
            <a:xfrm>
              <a:off x="4224" y="3994"/>
              <a:ext cx="981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503050405090304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partition</a:t>
              </a:r>
              <a:endParaRPr lang="en-US" altLang="zh-CN" sz="2800"/>
            </a:p>
          </p:txBody>
        </p:sp>
        <p:sp>
          <p:nvSpPr>
            <p:cNvPr id="19517" name="Line 78"/>
            <p:cNvSpPr>
              <a:spLocks noChangeShapeType="1"/>
            </p:cNvSpPr>
            <p:nvPr/>
          </p:nvSpPr>
          <p:spPr bwMode="auto">
            <a:xfrm>
              <a:off x="4992" y="3840"/>
              <a:ext cx="0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Freeform 79"/>
            <p:cNvSpPr/>
            <p:nvPr/>
          </p:nvSpPr>
          <p:spPr bwMode="auto">
            <a:xfrm>
              <a:off x="3172" y="2467"/>
              <a:ext cx="743" cy="592"/>
            </a:xfrm>
            <a:custGeom>
              <a:avLst/>
              <a:gdLst>
                <a:gd name="T0" fmla="*/ 215 w 1124"/>
                <a:gd name="T1" fmla="*/ 250 h 789"/>
                <a:gd name="T2" fmla="*/ 210 w 1124"/>
                <a:gd name="T3" fmla="*/ 137 h 789"/>
                <a:gd name="T4" fmla="*/ 186 w 1124"/>
                <a:gd name="T5" fmla="*/ 70 h 789"/>
                <a:gd name="T6" fmla="*/ 155 w 1124"/>
                <a:gd name="T7" fmla="*/ 23 h 789"/>
                <a:gd name="T8" fmla="*/ 95 w 1124"/>
                <a:gd name="T9" fmla="*/ 4 h 789"/>
                <a:gd name="T10" fmla="*/ 0 w 1124"/>
                <a:gd name="T11" fmla="*/ 3 h 7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4" h="789">
                  <a:moveTo>
                    <a:pt x="1124" y="789"/>
                  </a:moveTo>
                  <a:cubicBezTo>
                    <a:pt x="1119" y="729"/>
                    <a:pt x="1120" y="525"/>
                    <a:pt x="1095" y="430"/>
                  </a:cubicBezTo>
                  <a:cubicBezTo>
                    <a:pt x="1070" y="335"/>
                    <a:pt x="1023" y="280"/>
                    <a:pt x="975" y="220"/>
                  </a:cubicBezTo>
                  <a:cubicBezTo>
                    <a:pt x="927" y="160"/>
                    <a:pt x="890" y="105"/>
                    <a:pt x="810" y="70"/>
                  </a:cubicBezTo>
                  <a:cubicBezTo>
                    <a:pt x="730" y="35"/>
                    <a:pt x="630" y="20"/>
                    <a:pt x="495" y="10"/>
                  </a:cubicBezTo>
                  <a:cubicBezTo>
                    <a:pt x="360" y="0"/>
                    <a:pt x="103" y="9"/>
                    <a:pt x="0" y="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9" name="Freeform 80"/>
            <p:cNvSpPr/>
            <p:nvPr/>
          </p:nvSpPr>
          <p:spPr bwMode="auto">
            <a:xfrm>
              <a:off x="3014" y="2320"/>
              <a:ext cx="1943" cy="459"/>
            </a:xfrm>
            <a:custGeom>
              <a:avLst/>
              <a:gdLst>
                <a:gd name="T0" fmla="*/ 0 w 2940"/>
                <a:gd name="T1" fmla="*/ 4 h 610"/>
                <a:gd name="T2" fmla="*/ 280 w 2940"/>
                <a:gd name="T3" fmla="*/ 4 h 610"/>
                <a:gd name="T4" fmla="*/ 412 w 2940"/>
                <a:gd name="T5" fmla="*/ 4 h 610"/>
                <a:gd name="T6" fmla="*/ 486 w 2940"/>
                <a:gd name="T7" fmla="*/ 23 h 610"/>
                <a:gd name="T8" fmla="*/ 541 w 2940"/>
                <a:gd name="T9" fmla="*/ 80 h 610"/>
                <a:gd name="T10" fmla="*/ 561 w 2940"/>
                <a:gd name="T11" fmla="*/ 196 h 6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940" h="610">
                  <a:moveTo>
                    <a:pt x="0" y="10"/>
                  </a:moveTo>
                  <a:cubicBezTo>
                    <a:pt x="245" y="10"/>
                    <a:pt x="1110" y="10"/>
                    <a:pt x="1470" y="10"/>
                  </a:cubicBezTo>
                  <a:cubicBezTo>
                    <a:pt x="1830" y="10"/>
                    <a:pt x="1980" y="0"/>
                    <a:pt x="2160" y="10"/>
                  </a:cubicBezTo>
                  <a:cubicBezTo>
                    <a:pt x="2340" y="20"/>
                    <a:pt x="2437" y="30"/>
                    <a:pt x="2550" y="70"/>
                  </a:cubicBezTo>
                  <a:cubicBezTo>
                    <a:pt x="2663" y="110"/>
                    <a:pt x="2770" y="160"/>
                    <a:pt x="2835" y="250"/>
                  </a:cubicBezTo>
                  <a:cubicBezTo>
                    <a:pt x="2900" y="340"/>
                    <a:pt x="2918" y="535"/>
                    <a:pt x="2940" y="61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0" name="Line 81"/>
            <p:cNvSpPr>
              <a:spLocks noChangeShapeType="1"/>
            </p:cNvSpPr>
            <p:nvPr/>
          </p:nvSpPr>
          <p:spPr bwMode="auto">
            <a:xfrm>
              <a:off x="3043" y="2125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Line 82"/>
            <p:cNvSpPr>
              <a:spLocks noChangeShapeType="1"/>
            </p:cNvSpPr>
            <p:nvPr/>
          </p:nvSpPr>
          <p:spPr bwMode="auto">
            <a:xfrm>
              <a:off x="3043" y="1875"/>
              <a:ext cx="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22" name="Line 85"/>
            <p:cNvSpPr>
              <a:spLocks noChangeShapeType="1"/>
            </p:cNvSpPr>
            <p:nvPr/>
          </p:nvSpPr>
          <p:spPr bwMode="auto">
            <a:xfrm flipV="1">
              <a:off x="3984" y="388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1847850" y="1484314"/>
            <a:ext cx="234315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C00000"/>
                </a:solidFill>
              </a:rPr>
              <a:t>sort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   </a:t>
            </a:r>
            <a:r>
              <a:rPr lang="en-US" altLang="zh-CN" sz="2800" dirty="0" err="1">
                <a:solidFill>
                  <a:srgbClr val="C00000"/>
                </a:solidFill>
              </a:rPr>
              <a:t>readarray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</a:rPr>
              <a:t>exchange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   </a:t>
            </a:r>
            <a:r>
              <a:rPr lang="en-US" altLang="zh-CN" sz="2800" dirty="0">
                <a:solidFill>
                  <a:srgbClr val="C00000"/>
                </a:solidFill>
              </a:rPr>
              <a:t>quicksort</a:t>
            </a:r>
            <a:endParaRPr lang="en-US" altLang="zh-CN" sz="2800" dirty="0">
              <a:solidFill>
                <a:srgbClr val="C00000"/>
              </a:solidFill>
            </a:endParaRPr>
          </a:p>
          <a:p>
            <a:r>
              <a:rPr lang="zh-CN" altLang="en-US" sz="2800" dirty="0">
                <a:solidFill>
                  <a:srgbClr val="C00000"/>
                </a:solidFill>
              </a:rPr>
              <a:t>       </a:t>
            </a:r>
            <a:r>
              <a:rPr lang="en-US" altLang="zh-CN" sz="2800" dirty="0">
                <a:solidFill>
                  <a:srgbClr val="C00000"/>
                </a:solidFill>
              </a:rPr>
              <a:t>partition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9525" name="Rectangle 3"/>
          <p:cNvSpPr>
            <a:spLocks noChangeArrowheads="1"/>
          </p:cNvSpPr>
          <p:nvPr/>
        </p:nvSpPr>
        <p:spPr bwMode="auto">
          <a:xfrm>
            <a:off x="4583113" y="5876925"/>
            <a:ext cx="2343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符号表实例</a:t>
            </a:r>
            <a:endParaRPr lang="zh-CN" altLang="en-US" dirty="0"/>
          </a:p>
          <a:p>
            <a:r>
              <a:rPr lang="zh-CN" altLang="en-US" sz="2800" dirty="0">
                <a:solidFill>
                  <a:srgbClr val="00FF00"/>
                </a:solidFill>
              </a:rPr>
              <a:t>   </a:t>
            </a:r>
            <a:endParaRPr lang="zh-CN" altLang="en-US" sz="28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15000"/>
              </a:spcBef>
            </a:pPr>
            <a:r>
              <a:rPr lang="zh-CN" altLang="en-US" b="1" dirty="0">
                <a:latin typeface="宋体" pitchFamily="2" charset="-122"/>
              </a:rPr>
              <a:t>符号表的特点及数据结构</a:t>
            </a:r>
            <a:endParaRPr lang="zh-CN" altLang="en-US" b="1" dirty="0">
              <a:latin typeface="宋体" pitchFamily="2" charset="-122"/>
            </a:endParaRPr>
          </a:p>
          <a:p>
            <a:pPr lvl="1" algn="just">
              <a:spcBef>
                <a:spcPct val="15000"/>
              </a:spcBef>
            </a:pPr>
            <a:r>
              <a:rPr lang="zh-CN" altLang="en-US" b="1" dirty="0">
                <a:latin typeface="宋体" pitchFamily="2" charset="-122"/>
              </a:rPr>
              <a:t>各过程有各自的符号表：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哈希表</a:t>
            </a:r>
            <a:endParaRPr lang="zh-CN" altLang="en-US" b="1" dirty="0">
              <a:solidFill>
                <a:srgbClr val="C00000"/>
              </a:solidFill>
              <a:latin typeface="宋体" pitchFamily="2" charset="-122"/>
            </a:endParaRPr>
          </a:p>
          <a:p>
            <a:pPr lvl="1" algn="just">
              <a:spcBef>
                <a:spcPct val="15000"/>
              </a:spcBef>
            </a:pPr>
            <a:r>
              <a:rPr lang="zh-CN" altLang="en-US" b="1" dirty="0">
                <a:latin typeface="宋体" pitchFamily="2" charset="-122"/>
              </a:rPr>
              <a:t>符号表之间有双向链</a:t>
            </a:r>
            <a:endParaRPr lang="en-US" altLang="zh-CN" b="1" dirty="0">
              <a:latin typeface="宋体" pitchFamily="2" charset="-122"/>
            </a:endParaRPr>
          </a:p>
          <a:p>
            <a:pPr lvl="2" algn="just">
              <a:spcBef>
                <a:spcPct val="15000"/>
              </a:spcBef>
            </a:pP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父→子：</a:t>
            </a:r>
            <a:r>
              <a:rPr lang="zh-CN" altLang="en-US" dirty="0">
                <a:latin typeface="宋体" pitchFamily="2" charset="-122"/>
              </a:rPr>
              <a:t>过程中包含哪些子过程定义</a:t>
            </a:r>
            <a:endParaRPr lang="en-US" altLang="zh-CN" dirty="0">
              <a:latin typeface="宋体" pitchFamily="2" charset="-122"/>
            </a:endParaRPr>
          </a:p>
          <a:p>
            <a:pPr lvl="2" algn="just">
              <a:spcBef>
                <a:spcPct val="15000"/>
              </a:spcBef>
            </a:pP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子→父：</a:t>
            </a:r>
            <a:r>
              <a:rPr lang="zh-CN" altLang="en-US" dirty="0">
                <a:latin typeface="宋体" pitchFamily="2" charset="-122"/>
              </a:rPr>
              <a:t>分析完子过程后继续分析父过程 </a:t>
            </a:r>
            <a:endParaRPr lang="zh-CN" altLang="en-US" b="1" dirty="0">
              <a:latin typeface="宋体" pitchFamily="2" charset="-122"/>
            </a:endParaRPr>
          </a:p>
          <a:p>
            <a:pPr lvl="1" algn="just">
              <a:spcBef>
                <a:spcPct val="15000"/>
              </a:spcBef>
            </a:pPr>
            <a:r>
              <a:rPr lang="zh-CN" altLang="en-US" b="1" dirty="0">
                <a:latin typeface="宋体" pitchFamily="2" charset="-122"/>
              </a:rPr>
              <a:t>维护符号表栈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  <a:cs typeface="Times New Roman" panose="02020503050405090304" pitchFamily="18" charset="0"/>
              </a:rPr>
              <a:t>tblptr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zh-CN" altLang="en-US" dirty="0">
                <a:latin typeface="宋体" pitchFamily="2" charset="-122"/>
              </a:rPr>
              <a:t>地址偏移量栈</a:t>
            </a:r>
            <a:r>
              <a:rPr lang="en-US" altLang="zh-CN" dirty="0">
                <a:latin typeface="宋体" pitchFamily="2" charset="-122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cs typeface="Times New Roman" panose="02020503050405090304" pitchFamily="18" charset="0"/>
              </a:rPr>
              <a:t>offset</a:t>
            </a:r>
            <a:r>
              <a:rPr lang="en-US" altLang="zh-CN" dirty="0">
                <a:latin typeface="宋体" pitchFamily="2" charset="-122"/>
              </a:rPr>
              <a:t>)</a:t>
            </a:r>
            <a:endParaRPr lang="en-US" altLang="zh-CN" dirty="0">
              <a:latin typeface="宋体" pitchFamily="2" charset="-122"/>
            </a:endParaRPr>
          </a:p>
          <a:p>
            <a:pPr lvl="2" algn="just">
              <a:spcBef>
                <a:spcPct val="15000"/>
              </a:spcBef>
            </a:pPr>
            <a:r>
              <a:rPr lang="zh-CN" altLang="en-US" dirty="0">
                <a:latin typeface="宋体" pitchFamily="2" charset="-122"/>
              </a:rPr>
              <a:t>保存尚未完成的过程的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符号表指针和相对地址</a:t>
            </a:r>
            <a:endParaRPr lang="en-US" altLang="zh-CN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符号表的组织与管理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fontScale="92500"/>
          </a:bodyPr>
          <a:lstStyle/>
          <a:p>
            <a:pPr algn="just">
              <a:spcBef>
                <a:spcPct val="15000"/>
              </a:spcBef>
            </a:pPr>
            <a:r>
              <a:rPr lang="zh-CN" altLang="en-US" b="1" dirty="0">
                <a:latin typeface="宋体" pitchFamily="2" charset="-122"/>
              </a:rPr>
              <a:t>语义动作用到的函数</a:t>
            </a:r>
            <a:endParaRPr lang="zh-CN" altLang="en-US" b="1" dirty="0">
              <a:latin typeface="宋体" pitchFamily="2" charset="-122"/>
            </a:endParaRPr>
          </a:p>
          <a:p>
            <a:pPr lvl="1" algn="just"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/*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建立新的符号表，其表头指针指向父过程符号表*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/</a:t>
            </a:r>
            <a:endParaRPr lang="en-US" altLang="zh-CN" i="1" dirty="0">
              <a:solidFill>
                <a:srgbClr val="C00000"/>
              </a:solidFill>
            </a:endParaRPr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en-US" altLang="zh-CN" i="1" dirty="0"/>
              <a:t>1. </a:t>
            </a:r>
            <a:r>
              <a:rPr lang="en-US" altLang="zh-CN" i="1" dirty="0" err="1"/>
              <a:t>mkTable</a:t>
            </a:r>
            <a:r>
              <a:rPr lang="en-US" altLang="zh-CN" dirty="0"/>
              <a:t>(</a:t>
            </a:r>
            <a:r>
              <a:rPr lang="en-US" altLang="zh-CN" i="1" dirty="0"/>
              <a:t>parent-table</a:t>
            </a:r>
            <a:r>
              <a:rPr lang="en-US" altLang="zh-CN" dirty="0"/>
              <a:t>)</a:t>
            </a:r>
            <a:endParaRPr lang="en-US" altLang="zh-CN" dirty="0"/>
          </a:p>
          <a:p>
            <a:pPr lvl="1" algn="just"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/*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将所声明变量的类型、偏移填入当前符号表*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/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en-US" altLang="zh-CN" i="1" dirty="0"/>
              <a:t>2. enter</a:t>
            </a:r>
            <a:r>
              <a:rPr lang="en-US" altLang="zh-CN" dirty="0"/>
              <a:t>(</a:t>
            </a:r>
            <a:r>
              <a:rPr lang="en-US" altLang="zh-CN" i="1" dirty="0"/>
              <a:t>current-table, name, type, current-offset</a:t>
            </a:r>
            <a:r>
              <a:rPr lang="en-US" altLang="zh-CN" dirty="0"/>
              <a:t>)</a:t>
            </a:r>
            <a:endParaRPr lang="en-US" altLang="zh-CN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 algn="just"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/*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在父过程符号表中建立子过程名的条目*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/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en-US" altLang="zh-CN" i="1" dirty="0"/>
              <a:t>3. </a:t>
            </a:r>
            <a:r>
              <a:rPr lang="en-US" altLang="zh-CN" i="1" dirty="0" err="1"/>
              <a:t>enterProc</a:t>
            </a:r>
            <a:r>
              <a:rPr lang="en-US" altLang="zh-CN" dirty="0"/>
              <a:t>(</a:t>
            </a:r>
            <a:r>
              <a:rPr lang="en-US" altLang="zh-CN" i="1" dirty="0"/>
              <a:t>parent-table</a:t>
            </a:r>
            <a:r>
              <a:rPr lang="en-US" altLang="zh-CN" dirty="0"/>
              <a:t>, </a:t>
            </a:r>
            <a:r>
              <a:rPr lang="en-US" altLang="zh-CN" i="1" dirty="0"/>
              <a:t>sub-proc-name</a:t>
            </a:r>
            <a:r>
              <a:rPr lang="en-US" altLang="zh-CN" dirty="0"/>
              <a:t>, </a:t>
            </a:r>
            <a:r>
              <a:rPr lang="en-US" altLang="zh-CN" i="1" dirty="0"/>
              <a:t>sub-table</a:t>
            </a:r>
            <a:r>
              <a:rPr lang="en-US" altLang="zh-CN" dirty="0"/>
              <a:t>)</a:t>
            </a:r>
            <a:endParaRPr lang="en-US" altLang="zh-CN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 algn="just"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C00000"/>
                </a:solidFill>
              </a:rPr>
              <a:t>/*</a:t>
            </a:r>
            <a:r>
              <a:rPr lang="zh-CN" altLang="en-US" dirty="0">
                <a:solidFill>
                  <a:srgbClr val="C00000"/>
                </a:solidFill>
              </a:rPr>
              <a:t>在符号表首部添加变量累加宽度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zh-CN" altLang="en-US" dirty="0">
                <a:solidFill>
                  <a:srgbClr val="C00000"/>
                </a:solidFill>
              </a:rPr>
              <a:t>可利用符号表栈</a:t>
            </a:r>
            <a:r>
              <a:rPr lang="en-US" altLang="zh-CN" dirty="0" err="1">
                <a:solidFill>
                  <a:srgbClr val="C00000"/>
                </a:solidFill>
              </a:rPr>
              <a:t>tblptr</a:t>
            </a:r>
            <a:r>
              <a:rPr lang="zh-CN" altLang="en-US" dirty="0">
                <a:solidFill>
                  <a:srgbClr val="C00000"/>
                </a:solidFill>
              </a:rPr>
              <a:t>和偏移栈</a:t>
            </a:r>
            <a:r>
              <a:rPr lang="en-US" altLang="zh-CN" dirty="0">
                <a:solidFill>
                  <a:srgbClr val="C00000"/>
                </a:solidFill>
              </a:rPr>
              <a:t>offset</a:t>
            </a:r>
            <a:r>
              <a:rPr lang="zh-CN" altLang="en-US" dirty="0">
                <a:solidFill>
                  <a:srgbClr val="C00000"/>
                </a:solidFill>
              </a:rPr>
              <a:t>（栈顶值分别表示当前分析的过程的符号表及可用变量偏移位置）</a:t>
            </a:r>
            <a:r>
              <a:rPr lang="en-US" altLang="zh-CN" dirty="0">
                <a:solidFill>
                  <a:srgbClr val="C00000"/>
                </a:solidFill>
              </a:rPr>
              <a:t>*/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>
              <a:spcBef>
                <a:spcPct val="15000"/>
              </a:spcBef>
              <a:buFontTx/>
              <a:buNone/>
            </a:pPr>
            <a:r>
              <a:rPr lang="en-US" altLang="zh-CN" b="1" i="1" dirty="0"/>
              <a:t>4. </a:t>
            </a:r>
            <a:r>
              <a:rPr lang="en-US" altLang="zh-CN" b="1" i="1" dirty="0" err="1"/>
              <a:t>addWidth</a:t>
            </a:r>
            <a:r>
              <a:rPr lang="en-US" altLang="zh-CN" b="1" dirty="0"/>
              <a:t>(</a:t>
            </a:r>
            <a:r>
              <a:rPr lang="en-US" altLang="zh-CN" b="1" i="1" dirty="0"/>
              <a:t>table</a:t>
            </a:r>
            <a:r>
              <a:rPr lang="en-US" altLang="zh-CN" b="1" dirty="0"/>
              <a:t>, </a:t>
            </a:r>
            <a:r>
              <a:rPr lang="en-US" altLang="zh-CN" b="1" i="1" dirty="0"/>
              <a:t>width</a:t>
            </a:r>
            <a:r>
              <a:rPr lang="en-US" altLang="zh-CN" b="1" dirty="0"/>
              <a:t>)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符号表的组织与管理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M</a:t>
            </a:r>
            <a:r>
              <a:rPr lang="en-US" altLang="zh-CN" sz="2800" i="1" dirty="0"/>
              <a:t> D</a:t>
            </a:r>
            <a:r>
              <a:rPr lang="en-US" altLang="zh-CN" sz="2800" dirty="0"/>
              <a:t>;</a:t>
            </a:r>
            <a:r>
              <a:rPr lang="en-US" altLang="zh-CN" sz="2800" i="1" dirty="0"/>
              <a:t> S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 err="1">
                <a:solidFill>
                  <a:schemeClr val="bg1"/>
                </a:solidFill>
              </a:rPr>
              <a:t>addWidth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)); 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		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M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FF00"/>
                </a:solidFill>
              </a:rPr>
              <a:t>	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i="1" dirty="0" err="1">
                <a:solidFill>
                  <a:schemeClr val="bg1"/>
                </a:solidFill>
              </a:rPr>
              <a:t>mkTable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nil</a:t>
            </a:r>
            <a:r>
              <a:rPr lang="en-US" altLang="zh-CN" sz="2800" dirty="0">
                <a:solidFill>
                  <a:schemeClr val="bg1"/>
                </a:solidFill>
              </a:rPr>
              <a:t>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	push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 err="1">
                <a:solidFill>
                  <a:schemeClr val="bg1"/>
                </a:solidFill>
              </a:rPr>
              <a:t>tblprt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push</a:t>
            </a:r>
            <a:r>
              <a:rPr lang="en-US" altLang="zh-CN" sz="2800" dirty="0">
                <a:solidFill>
                  <a:schemeClr val="bg1"/>
                </a:solidFill>
              </a:rPr>
              <a:t> (0, 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1 </a:t>
            </a:r>
            <a:r>
              <a:rPr lang="en-US" altLang="zh-CN" sz="2800" dirty="0"/>
              <a:t>;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2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proc id ; 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dirty="0"/>
              <a:t> D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;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</a:t>
            </a:r>
            <a:r>
              <a:rPr lang="en-US" altLang="zh-CN" sz="2800" i="1" dirty="0" err="1">
                <a:solidFill>
                  <a:schemeClr val="bg1"/>
                </a:solidFill>
              </a:rPr>
              <a:t>addWidth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); 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</a:t>
            </a:r>
            <a:r>
              <a:rPr lang="en-US" altLang="zh-CN" sz="2800" i="1" dirty="0" err="1">
                <a:solidFill>
                  <a:schemeClr val="bg1"/>
                </a:solidFill>
              </a:rPr>
              <a:t>enterProc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dirty="0" err="1">
                <a:solidFill>
                  <a:schemeClr val="bg1"/>
                </a:solidFill>
              </a:rPr>
              <a:t>id.</a:t>
            </a:r>
            <a:r>
              <a:rPr lang="en-US" altLang="zh-CN" sz="2800" i="1" dirty="0" err="1">
                <a:solidFill>
                  <a:schemeClr val="bg1"/>
                </a:solidFill>
              </a:rPr>
              <a:t>lexeme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 err="1"/>
              <a:t>D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id</a:t>
            </a:r>
            <a:r>
              <a:rPr lang="en-US" altLang="zh-CN" sz="2800" dirty="0"/>
              <a:t> :</a:t>
            </a:r>
            <a:r>
              <a:rPr lang="en-US" altLang="zh-CN" sz="2800" i="1" dirty="0"/>
              <a:t>T 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enter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dirty="0" err="1">
                <a:solidFill>
                  <a:schemeClr val="bg1"/>
                </a:solidFill>
              </a:rPr>
              <a:t>id.</a:t>
            </a:r>
            <a:r>
              <a:rPr lang="en-US" altLang="zh-CN" sz="2800" i="1" dirty="0" err="1">
                <a:solidFill>
                  <a:schemeClr val="bg1"/>
                </a:solidFill>
              </a:rPr>
              <a:t>lexeme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 err="1">
                <a:solidFill>
                  <a:schemeClr val="bg1"/>
                </a:solidFill>
              </a:rPr>
              <a:t>T</a:t>
            </a:r>
            <a:r>
              <a:rPr lang="en-US" altLang="zh-CN" sz="2800" dirty="0" err="1">
                <a:solidFill>
                  <a:schemeClr val="bg1"/>
                </a:solidFill>
              </a:rPr>
              <a:t>.</a:t>
            </a:r>
            <a:r>
              <a:rPr lang="en-US" altLang="zh-CN" sz="2800" i="1" dirty="0" err="1">
                <a:solidFill>
                  <a:schemeClr val="bg1"/>
                </a:solidFill>
              </a:rPr>
              <a:t>type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       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=</a:t>
            </a:r>
            <a:r>
              <a:rPr lang="en-US" altLang="zh-CN" sz="2800" i="1" dirty="0">
                <a:solidFill>
                  <a:schemeClr val="bg1"/>
                </a:solidFill>
              </a:rPr>
              <a:t> 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+ </a:t>
            </a:r>
            <a:r>
              <a:rPr lang="en-US" altLang="zh-CN" sz="2800" i="1" dirty="0" err="1">
                <a:solidFill>
                  <a:schemeClr val="bg1"/>
                </a:solidFill>
              </a:rPr>
              <a:t>T</a:t>
            </a:r>
            <a:r>
              <a:rPr lang="en-US" altLang="zh-CN" sz="2800" dirty="0" err="1">
                <a:solidFill>
                  <a:schemeClr val="bg1"/>
                </a:solidFill>
              </a:rPr>
              <a:t>.</a:t>
            </a:r>
            <a:r>
              <a:rPr lang="en-US" altLang="zh-CN" sz="2800" i="1" dirty="0" err="1">
                <a:solidFill>
                  <a:schemeClr val="bg1"/>
                </a:solidFill>
              </a:rPr>
              <a:t>width</a:t>
            </a:r>
            <a:r>
              <a:rPr lang="en-US" altLang="zh-CN" sz="2800" dirty="0">
                <a:solidFill>
                  <a:schemeClr val="bg1"/>
                </a:solidFill>
              </a:rPr>
              <a:t>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      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i="1" dirty="0" err="1">
                <a:solidFill>
                  <a:schemeClr val="bg1"/>
                </a:solidFill>
              </a:rPr>
              <a:t>mkTable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 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       push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push</a:t>
            </a:r>
            <a:r>
              <a:rPr lang="en-US" altLang="zh-CN" sz="2800" dirty="0">
                <a:solidFill>
                  <a:schemeClr val="bg1"/>
                </a:solidFill>
              </a:rPr>
              <a:t>(0, 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}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声明语句的处理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M</a:t>
            </a:r>
            <a:r>
              <a:rPr lang="en-US" altLang="zh-CN" sz="2800" i="1" dirty="0"/>
              <a:t> D</a:t>
            </a:r>
            <a:r>
              <a:rPr lang="en-US" altLang="zh-CN" sz="2800" dirty="0"/>
              <a:t>;</a:t>
            </a:r>
            <a:r>
              <a:rPr lang="en-US" altLang="zh-CN" sz="2800" i="1" dirty="0"/>
              <a:t> S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 err="1">
                <a:solidFill>
                  <a:schemeClr val="bg1"/>
                </a:solidFill>
              </a:rPr>
              <a:t>addWidth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)); 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		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M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	{</a:t>
            </a:r>
            <a:r>
              <a:rPr lang="en-US" altLang="zh-CN" sz="2800" i="1" dirty="0">
                <a:solidFill>
                  <a:srgbClr val="C00000"/>
                </a:solidFill>
              </a:rPr>
              <a:t>t</a:t>
            </a:r>
            <a:r>
              <a:rPr lang="en-US" altLang="zh-CN" sz="2800" dirty="0">
                <a:solidFill>
                  <a:srgbClr val="C00000"/>
                </a:solidFill>
              </a:rPr>
              <a:t> = </a:t>
            </a:r>
            <a:r>
              <a:rPr lang="en-US" altLang="zh-CN" sz="2800" i="1" dirty="0" err="1">
                <a:solidFill>
                  <a:srgbClr val="C00000"/>
                </a:solidFill>
              </a:rPr>
              <a:t>mkTable</a:t>
            </a:r>
            <a:r>
              <a:rPr lang="en-US" altLang="zh-CN" sz="2800" dirty="0">
                <a:solidFill>
                  <a:srgbClr val="C00000"/>
                </a:solidFill>
              </a:rPr>
              <a:t> (</a:t>
            </a:r>
            <a:r>
              <a:rPr lang="en-US" altLang="zh-CN" sz="2800" i="1" dirty="0">
                <a:solidFill>
                  <a:srgbClr val="C00000"/>
                </a:solidFill>
              </a:rPr>
              <a:t>nil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			push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t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en-US" altLang="zh-CN" sz="2800" i="1" dirty="0" err="1">
                <a:solidFill>
                  <a:srgbClr val="C00000"/>
                </a:solidFill>
              </a:rPr>
              <a:t>tblptr</a:t>
            </a:r>
            <a:r>
              <a:rPr lang="en-US" altLang="zh-CN" sz="2800" dirty="0">
                <a:solidFill>
                  <a:srgbClr val="C00000"/>
                </a:solidFill>
              </a:rPr>
              <a:t>); </a:t>
            </a:r>
            <a:r>
              <a:rPr lang="en-US" altLang="zh-CN" sz="2800" i="1" dirty="0">
                <a:solidFill>
                  <a:srgbClr val="C00000"/>
                </a:solidFill>
              </a:rPr>
              <a:t>push</a:t>
            </a:r>
            <a:r>
              <a:rPr lang="en-US" altLang="zh-CN" sz="2800" dirty="0">
                <a:solidFill>
                  <a:srgbClr val="C00000"/>
                </a:solidFill>
              </a:rPr>
              <a:t> (0, </a:t>
            </a:r>
            <a:r>
              <a:rPr lang="en-US" altLang="zh-CN" sz="2800" i="1" dirty="0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) }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1 </a:t>
            </a:r>
            <a:r>
              <a:rPr lang="en-US" altLang="zh-CN" sz="2800" dirty="0"/>
              <a:t>;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2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proc id ; 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dirty="0"/>
              <a:t> D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;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</a:t>
            </a:r>
            <a:r>
              <a:rPr lang="en-US" altLang="zh-CN" sz="2800" i="1" dirty="0" err="1">
                <a:solidFill>
                  <a:schemeClr val="bg1"/>
                </a:solidFill>
              </a:rPr>
              <a:t>addWidth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); 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</a:t>
            </a:r>
            <a:r>
              <a:rPr lang="en-US" altLang="zh-CN" sz="2800" i="1" dirty="0" err="1">
                <a:solidFill>
                  <a:schemeClr val="bg1"/>
                </a:solidFill>
              </a:rPr>
              <a:t>enterProc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dirty="0" err="1">
                <a:solidFill>
                  <a:schemeClr val="bg1"/>
                </a:solidFill>
              </a:rPr>
              <a:t>id.</a:t>
            </a:r>
            <a:r>
              <a:rPr lang="en-US" altLang="zh-CN" sz="2800" i="1" dirty="0" err="1">
                <a:solidFill>
                  <a:schemeClr val="bg1"/>
                </a:solidFill>
              </a:rPr>
              <a:t>lexeme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 err="1"/>
              <a:t>D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id</a:t>
            </a:r>
            <a:r>
              <a:rPr lang="en-US" altLang="zh-CN" sz="2800" dirty="0"/>
              <a:t> :</a:t>
            </a:r>
            <a:r>
              <a:rPr lang="en-US" altLang="zh-CN" sz="2800" i="1" dirty="0"/>
              <a:t>T 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enter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dirty="0" err="1">
                <a:solidFill>
                  <a:schemeClr val="bg1"/>
                </a:solidFill>
              </a:rPr>
              <a:t>id.</a:t>
            </a:r>
            <a:r>
              <a:rPr lang="en-US" altLang="zh-CN" sz="2800" i="1" dirty="0" err="1">
                <a:solidFill>
                  <a:schemeClr val="bg1"/>
                </a:solidFill>
              </a:rPr>
              <a:t>lexeme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 err="1">
                <a:solidFill>
                  <a:schemeClr val="bg1"/>
                </a:solidFill>
              </a:rPr>
              <a:t>T</a:t>
            </a:r>
            <a:r>
              <a:rPr lang="en-US" altLang="zh-CN" sz="2800" dirty="0" err="1">
                <a:solidFill>
                  <a:schemeClr val="bg1"/>
                </a:solidFill>
              </a:rPr>
              <a:t>.</a:t>
            </a:r>
            <a:r>
              <a:rPr lang="en-US" altLang="zh-CN" sz="2800" i="1" dirty="0" err="1">
                <a:solidFill>
                  <a:schemeClr val="bg1"/>
                </a:solidFill>
              </a:rPr>
              <a:t>type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       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=</a:t>
            </a:r>
            <a:r>
              <a:rPr lang="en-US" altLang="zh-CN" sz="2800" i="1" dirty="0">
                <a:solidFill>
                  <a:schemeClr val="bg1"/>
                </a:solidFill>
              </a:rPr>
              <a:t> 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+ </a:t>
            </a:r>
            <a:r>
              <a:rPr lang="en-US" altLang="zh-CN" sz="2800" i="1" dirty="0" err="1">
                <a:solidFill>
                  <a:schemeClr val="bg1"/>
                </a:solidFill>
              </a:rPr>
              <a:t>T</a:t>
            </a:r>
            <a:r>
              <a:rPr lang="en-US" altLang="zh-CN" sz="2800" dirty="0" err="1">
                <a:solidFill>
                  <a:schemeClr val="bg1"/>
                </a:solidFill>
              </a:rPr>
              <a:t>.</a:t>
            </a:r>
            <a:r>
              <a:rPr lang="en-US" altLang="zh-CN" sz="2800" i="1" dirty="0" err="1">
                <a:solidFill>
                  <a:schemeClr val="bg1"/>
                </a:solidFill>
              </a:rPr>
              <a:t>width</a:t>
            </a:r>
            <a:r>
              <a:rPr lang="en-US" altLang="zh-CN" sz="2800" dirty="0">
                <a:solidFill>
                  <a:schemeClr val="bg1"/>
                </a:solidFill>
              </a:rPr>
              <a:t>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      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i="1" dirty="0" err="1">
                <a:solidFill>
                  <a:schemeClr val="bg1"/>
                </a:solidFill>
              </a:rPr>
              <a:t>mkTable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 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       push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push</a:t>
            </a:r>
            <a:r>
              <a:rPr lang="en-US" altLang="zh-CN" sz="2800" dirty="0">
                <a:solidFill>
                  <a:schemeClr val="bg1"/>
                </a:solidFill>
              </a:rPr>
              <a:t>(0, 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}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声明语句的处理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024041" y="1031238"/>
            <a:ext cx="2234907" cy="70788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i="1" dirty="0" err="1">
                <a:solidFill>
                  <a:schemeClr val="bg1"/>
                </a:solidFill>
              </a:rPr>
              <a:t>tblptr</a:t>
            </a:r>
            <a:r>
              <a:rPr lang="zh-CN" altLang="en-US" sz="2000" b="1" dirty="0">
                <a:solidFill>
                  <a:schemeClr val="bg1"/>
                </a:solidFill>
              </a:rPr>
              <a:t>：符号表栈 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i="1" dirty="0">
                <a:solidFill>
                  <a:schemeClr val="bg1"/>
                </a:solidFill>
              </a:rPr>
              <a:t>offset</a:t>
            </a:r>
            <a:r>
              <a:rPr lang="zh-CN" altLang="en-US" sz="2000" b="1" dirty="0">
                <a:solidFill>
                  <a:schemeClr val="bg1"/>
                </a:solidFill>
              </a:rPr>
              <a:t>：偏移量栈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8650" y="5809428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建立主程序（最外围）的符号表偏移从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开始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/>
              <a:t>符号表的组织</a:t>
            </a:r>
            <a:endParaRPr lang="en-US" altLang="zh-CN" dirty="0"/>
          </a:p>
          <a:p>
            <a:r>
              <a:rPr lang="zh-CN" altLang="en-US" dirty="0"/>
              <a:t>声明语句的翻译</a:t>
            </a:r>
            <a:endParaRPr lang="en-US" altLang="zh-CN" dirty="0"/>
          </a:p>
          <a:p>
            <a:pPr lvl="1"/>
            <a:r>
              <a:rPr lang="zh-CN" altLang="en-US" dirty="0"/>
              <a:t>存储空间计算、作用域、记录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M</a:t>
            </a:r>
            <a:r>
              <a:rPr lang="en-US" altLang="zh-CN" sz="2800" i="1" dirty="0"/>
              <a:t> D</a:t>
            </a:r>
            <a:r>
              <a:rPr lang="en-US" altLang="zh-CN" sz="2800" dirty="0"/>
              <a:t>;</a:t>
            </a:r>
            <a:r>
              <a:rPr lang="en-US" altLang="zh-CN" sz="2800" i="1" dirty="0"/>
              <a:t> S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 err="1">
                <a:solidFill>
                  <a:schemeClr val="bg1"/>
                </a:solidFill>
              </a:rPr>
              <a:t>addWidth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)); 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		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M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en-US" altLang="zh-CN" sz="2800" dirty="0"/>
              <a:t>{</a:t>
            </a:r>
            <a:r>
              <a:rPr lang="en-US" altLang="zh-CN" sz="2800" i="1" dirty="0"/>
              <a:t>t</a:t>
            </a:r>
            <a:r>
              <a:rPr lang="en-US" altLang="zh-CN" sz="2800" dirty="0"/>
              <a:t> = </a:t>
            </a:r>
            <a:r>
              <a:rPr lang="en-US" altLang="zh-CN" sz="2800" i="1" dirty="0" err="1"/>
              <a:t>mkTable</a:t>
            </a:r>
            <a:r>
              <a:rPr lang="en-US" altLang="zh-CN" sz="2800" dirty="0"/>
              <a:t> (</a:t>
            </a:r>
            <a:r>
              <a:rPr lang="en-US" altLang="zh-CN" sz="2800" i="1" dirty="0"/>
              <a:t>nil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	push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); </a:t>
            </a:r>
            <a:r>
              <a:rPr lang="en-US" altLang="zh-CN" sz="2800" i="1" dirty="0"/>
              <a:t>push</a:t>
            </a:r>
            <a:r>
              <a:rPr lang="en-US" altLang="zh-CN" sz="2800" dirty="0"/>
              <a:t> (0, 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}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1 </a:t>
            </a:r>
            <a:r>
              <a:rPr lang="en-US" altLang="zh-CN" sz="2800" dirty="0"/>
              <a:t>;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2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proc id ; 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dirty="0"/>
              <a:t> D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;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</a:t>
            </a:r>
            <a:r>
              <a:rPr lang="en-US" altLang="zh-CN" sz="2800" i="1" dirty="0" err="1">
                <a:solidFill>
                  <a:schemeClr val="bg1"/>
                </a:solidFill>
              </a:rPr>
              <a:t>addWidth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); 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</a:t>
            </a:r>
            <a:r>
              <a:rPr lang="en-US" altLang="zh-CN" sz="2800" i="1" dirty="0" err="1">
                <a:solidFill>
                  <a:schemeClr val="bg1"/>
                </a:solidFill>
              </a:rPr>
              <a:t>enterProc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dirty="0" err="1">
                <a:solidFill>
                  <a:schemeClr val="bg1"/>
                </a:solidFill>
              </a:rPr>
              <a:t>id.</a:t>
            </a:r>
            <a:r>
              <a:rPr lang="en-US" altLang="zh-CN" sz="2800" i="1" dirty="0" err="1">
                <a:solidFill>
                  <a:schemeClr val="bg1"/>
                </a:solidFill>
              </a:rPr>
              <a:t>lexeme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 err="1"/>
              <a:t>D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id</a:t>
            </a:r>
            <a:r>
              <a:rPr lang="en-US" altLang="zh-CN" sz="2800" dirty="0"/>
              <a:t> :</a:t>
            </a:r>
            <a:r>
              <a:rPr lang="en-US" altLang="zh-CN" sz="2800" i="1" dirty="0"/>
              <a:t>T </a:t>
            </a:r>
            <a:r>
              <a:rPr lang="en-US" altLang="zh-CN" sz="2800" dirty="0">
                <a:solidFill>
                  <a:srgbClr val="C00000"/>
                </a:solidFill>
              </a:rPr>
              <a:t>{</a:t>
            </a:r>
            <a:r>
              <a:rPr lang="en-US" altLang="zh-CN" sz="2800" i="1" dirty="0">
                <a:solidFill>
                  <a:srgbClr val="C00000"/>
                </a:solidFill>
              </a:rPr>
              <a:t>enter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top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</a:rPr>
              <a:t>tblptr</a:t>
            </a:r>
            <a:r>
              <a:rPr lang="en-US" altLang="zh-CN" sz="2800" dirty="0">
                <a:solidFill>
                  <a:srgbClr val="C00000"/>
                </a:solidFill>
              </a:rPr>
              <a:t>), </a:t>
            </a:r>
            <a:r>
              <a:rPr lang="en-US" altLang="zh-CN" sz="2800" dirty="0" err="1">
                <a:solidFill>
                  <a:srgbClr val="C00000"/>
                </a:solidFill>
              </a:rPr>
              <a:t>id.</a:t>
            </a:r>
            <a:r>
              <a:rPr lang="en-US" altLang="zh-CN" sz="2800" i="1" dirty="0" err="1">
                <a:solidFill>
                  <a:srgbClr val="C00000"/>
                </a:solidFill>
              </a:rPr>
              <a:t>lexeme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en-US" altLang="zh-CN" sz="2800" i="1" dirty="0" err="1">
                <a:solidFill>
                  <a:srgbClr val="C00000"/>
                </a:solidFill>
              </a:rPr>
              <a:t>T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type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en-US" altLang="zh-CN" sz="2800" i="1" dirty="0">
                <a:solidFill>
                  <a:srgbClr val="C00000"/>
                </a:solidFill>
              </a:rPr>
              <a:t>top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));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		       top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) =</a:t>
            </a:r>
            <a:r>
              <a:rPr lang="en-US" altLang="zh-CN" sz="2800" i="1" dirty="0">
                <a:solidFill>
                  <a:srgbClr val="C00000"/>
                </a:solidFill>
              </a:rPr>
              <a:t> top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) + </a:t>
            </a:r>
            <a:r>
              <a:rPr lang="en-US" altLang="zh-CN" sz="2800" i="1" dirty="0" err="1">
                <a:solidFill>
                  <a:srgbClr val="C00000"/>
                </a:solidFill>
              </a:rPr>
              <a:t>T</a:t>
            </a:r>
            <a:r>
              <a:rPr lang="en-US" altLang="zh-CN" sz="2800" dirty="0" err="1">
                <a:solidFill>
                  <a:srgbClr val="C00000"/>
                </a:solidFill>
              </a:rPr>
              <a:t>.</a:t>
            </a:r>
            <a:r>
              <a:rPr lang="en-US" altLang="zh-CN" sz="2800" i="1" dirty="0" err="1">
                <a:solidFill>
                  <a:srgbClr val="C00000"/>
                </a:solidFill>
              </a:rPr>
              <a:t>width</a:t>
            </a:r>
            <a:r>
              <a:rPr lang="en-US" altLang="zh-CN" sz="2800" dirty="0">
                <a:solidFill>
                  <a:srgbClr val="C00000"/>
                </a:solidFill>
              </a:rPr>
              <a:t> }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      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i="1" dirty="0" err="1">
                <a:solidFill>
                  <a:schemeClr val="bg1"/>
                </a:solidFill>
              </a:rPr>
              <a:t>mkTable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 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       push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push</a:t>
            </a:r>
            <a:r>
              <a:rPr lang="en-US" altLang="zh-CN" sz="2800" dirty="0">
                <a:solidFill>
                  <a:schemeClr val="bg1"/>
                </a:solidFill>
              </a:rPr>
              <a:t>(0, 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}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声明语句的处理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38649" y="5809428"/>
            <a:ext cx="5690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将变量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name</a:t>
            </a:r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的有关属性填入当前符号表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M</a:t>
            </a:r>
            <a:r>
              <a:rPr lang="en-US" altLang="zh-CN" sz="2800" i="1" dirty="0"/>
              <a:t> D</a:t>
            </a:r>
            <a:r>
              <a:rPr lang="en-US" altLang="zh-CN" sz="2800" dirty="0"/>
              <a:t>;</a:t>
            </a:r>
            <a:r>
              <a:rPr lang="en-US" altLang="zh-CN" sz="2800" i="1" dirty="0"/>
              <a:t> S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 err="1">
                <a:solidFill>
                  <a:schemeClr val="bg1"/>
                </a:solidFill>
              </a:rPr>
              <a:t>addWidth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)); 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		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M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en-US" altLang="zh-CN" sz="2800" dirty="0"/>
              <a:t>{</a:t>
            </a:r>
            <a:r>
              <a:rPr lang="en-US" altLang="zh-CN" sz="2800" i="1" dirty="0"/>
              <a:t>t</a:t>
            </a:r>
            <a:r>
              <a:rPr lang="en-US" altLang="zh-CN" sz="2800" dirty="0"/>
              <a:t> = </a:t>
            </a:r>
            <a:r>
              <a:rPr lang="en-US" altLang="zh-CN" sz="2800" i="1" dirty="0" err="1"/>
              <a:t>mkTable</a:t>
            </a:r>
            <a:r>
              <a:rPr lang="en-US" altLang="zh-CN" sz="2800" dirty="0"/>
              <a:t> (</a:t>
            </a:r>
            <a:r>
              <a:rPr lang="en-US" altLang="zh-CN" sz="2800" i="1" dirty="0"/>
              <a:t>nil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	push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); </a:t>
            </a:r>
            <a:r>
              <a:rPr lang="en-US" altLang="zh-CN" sz="2800" i="1" dirty="0"/>
              <a:t>push</a:t>
            </a:r>
            <a:r>
              <a:rPr lang="en-US" altLang="zh-CN" sz="2800" dirty="0"/>
              <a:t> (0, 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}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1 </a:t>
            </a:r>
            <a:r>
              <a:rPr lang="en-US" altLang="zh-CN" sz="2800" dirty="0"/>
              <a:t>;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2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proc id ; 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dirty="0"/>
              <a:t> D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;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 =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</a:t>
            </a:r>
            <a:r>
              <a:rPr lang="en-US" altLang="zh-CN" sz="2800" i="1" dirty="0" err="1">
                <a:solidFill>
                  <a:schemeClr val="bg1"/>
                </a:solidFill>
              </a:rPr>
              <a:t>addWidth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); 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);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chemeClr val="bg1"/>
                </a:solidFill>
              </a:rPr>
              <a:t>		</a:t>
            </a:r>
            <a:r>
              <a:rPr lang="en-US" altLang="zh-CN" sz="2800" i="1" dirty="0" err="1">
                <a:solidFill>
                  <a:schemeClr val="bg1"/>
                </a:solidFill>
              </a:rPr>
              <a:t>enterProc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dirty="0" err="1">
                <a:solidFill>
                  <a:schemeClr val="bg1"/>
                </a:solidFill>
              </a:rPr>
              <a:t>id.</a:t>
            </a:r>
            <a:r>
              <a:rPr lang="en-US" altLang="zh-CN" sz="2800" i="1" dirty="0" err="1">
                <a:solidFill>
                  <a:schemeClr val="bg1"/>
                </a:solidFill>
              </a:rPr>
              <a:t>lexeme</a:t>
            </a:r>
            <a:r>
              <a:rPr lang="en-US" altLang="zh-CN" sz="2800" dirty="0">
                <a:solidFill>
                  <a:schemeClr val="bg1"/>
                </a:solidFill>
              </a:rPr>
              <a:t>, </a:t>
            </a:r>
            <a:r>
              <a:rPr lang="en-US" altLang="zh-CN" sz="2800" i="1" dirty="0">
                <a:solidFill>
                  <a:schemeClr val="bg1"/>
                </a:solidFill>
              </a:rPr>
              <a:t>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 err="1"/>
              <a:t>D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id</a:t>
            </a:r>
            <a:r>
              <a:rPr lang="en-US" altLang="zh-CN" sz="2800" dirty="0"/>
              <a:t> :</a:t>
            </a:r>
            <a:r>
              <a:rPr lang="en-US" altLang="zh-CN" sz="2800" i="1" dirty="0"/>
              <a:t>T </a:t>
            </a:r>
            <a:r>
              <a:rPr lang="en-US" altLang="zh-CN" sz="2800" dirty="0"/>
              <a:t>{</a:t>
            </a:r>
            <a:r>
              <a:rPr lang="en-US" altLang="zh-CN" sz="2800" i="1" dirty="0"/>
              <a:t>enter</a:t>
            </a:r>
            <a:r>
              <a:rPr lang="en-US" altLang="zh-CN" sz="2800" dirty="0"/>
              <a:t>(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), </a:t>
            </a:r>
            <a:r>
              <a:rPr lang="en-US" altLang="zh-CN" sz="2800" dirty="0" err="1"/>
              <a:t>id.</a:t>
            </a:r>
            <a:r>
              <a:rPr lang="en-US" altLang="zh-CN" sz="2800" i="1" dirty="0" err="1"/>
              <a:t>lexeme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type</a:t>
            </a:r>
            <a:r>
              <a:rPr lang="en-US" altLang="zh-CN" sz="2800" dirty="0"/>
              <a:t>, 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       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=</a:t>
            </a:r>
            <a:r>
              <a:rPr lang="en-US" altLang="zh-CN" sz="2800" i="1" dirty="0"/>
              <a:t> 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+ </a:t>
            </a:r>
            <a:r>
              <a:rPr lang="en-US" altLang="zh-CN" sz="2800" i="1" dirty="0" err="1"/>
              <a:t>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width</a:t>
            </a:r>
            <a:r>
              <a:rPr lang="en-US" altLang="zh-CN" sz="2800" dirty="0"/>
              <a:t> }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      </a:t>
            </a:r>
            <a:r>
              <a:rPr lang="en-US" altLang="zh-CN" sz="2800" dirty="0">
                <a:solidFill>
                  <a:srgbClr val="C00000"/>
                </a:solidFill>
              </a:rPr>
              <a:t>{</a:t>
            </a:r>
            <a:r>
              <a:rPr lang="en-US" altLang="zh-CN" sz="2800" i="1" dirty="0">
                <a:solidFill>
                  <a:srgbClr val="C00000"/>
                </a:solidFill>
              </a:rPr>
              <a:t>t</a:t>
            </a:r>
            <a:r>
              <a:rPr lang="en-US" altLang="zh-CN" sz="2800" dirty="0">
                <a:solidFill>
                  <a:srgbClr val="C00000"/>
                </a:solidFill>
              </a:rPr>
              <a:t> = </a:t>
            </a:r>
            <a:r>
              <a:rPr lang="en-US" altLang="zh-CN" sz="2800" i="1" dirty="0" err="1">
                <a:solidFill>
                  <a:srgbClr val="C00000"/>
                </a:solidFill>
              </a:rPr>
              <a:t>mkTable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top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</a:rPr>
              <a:t>tblptr</a:t>
            </a:r>
            <a:r>
              <a:rPr lang="en-US" altLang="zh-CN" sz="2800" dirty="0">
                <a:solidFill>
                  <a:srgbClr val="C00000"/>
                </a:solidFill>
              </a:rPr>
              <a:t>) );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		       push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t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en-US" altLang="zh-CN" sz="2800" i="1" dirty="0" err="1">
                <a:solidFill>
                  <a:srgbClr val="C00000"/>
                </a:solidFill>
              </a:rPr>
              <a:t>tblptr</a:t>
            </a:r>
            <a:r>
              <a:rPr lang="en-US" altLang="zh-CN" sz="2800" dirty="0">
                <a:solidFill>
                  <a:srgbClr val="C00000"/>
                </a:solidFill>
              </a:rPr>
              <a:t>); </a:t>
            </a:r>
            <a:r>
              <a:rPr lang="en-US" altLang="zh-CN" sz="2800" i="1" dirty="0">
                <a:solidFill>
                  <a:srgbClr val="C00000"/>
                </a:solidFill>
              </a:rPr>
              <a:t>push</a:t>
            </a:r>
            <a:r>
              <a:rPr lang="en-US" altLang="zh-CN" sz="2800" dirty="0">
                <a:solidFill>
                  <a:srgbClr val="C00000"/>
                </a:solidFill>
              </a:rPr>
              <a:t>(0, </a:t>
            </a:r>
            <a:r>
              <a:rPr lang="en-US" altLang="zh-CN" sz="2800" i="1" dirty="0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) }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声明语句的处理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38650" y="5809428"/>
            <a:ext cx="5057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建立子过程的符号表和偏移从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开始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M</a:t>
            </a:r>
            <a:r>
              <a:rPr lang="en-US" altLang="zh-CN" sz="2800" i="1" dirty="0"/>
              <a:t> D</a:t>
            </a:r>
            <a:r>
              <a:rPr lang="en-US" altLang="zh-CN" sz="2800" dirty="0"/>
              <a:t>;</a:t>
            </a:r>
            <a:r>
              <a:rPr lang="en-US" altLang="zh-CN" sz="2800" i="1" dirty="0"/>
              <a:t> S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bg1"/>
                </a:solidFill>
              </a:rPr>
              <a:t>{</a:t>
            </a:r>
            <a:r>
              <a:rPr lang="en-US" altLang="zh-CN" sz="2800" i="1" dirty="0" err="1">
                <a:solidFill>
                  <a:schemeClr val="bg1"/>
                </a:solidFill>
              </a:rPr>
              <a:t>addWidth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), </a:t>
            </a:r>
            <a:r>
              <a:rPr lang="en-US" altLang="zh-CN" sz="2800" i="1" dirty="0">
                <a:solidFill>
                  <a:schemeClr val="bg1"/>
                </a:solidFill>
              </a:rPr>
              <a:t>top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)); 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			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i="1" dirty="0" err="1">
                <a:solidFill>
                  <a:schemeClr val="bg1"/>
                </a:solidFill>
              </a:rPr>
              <a:t>tblptr</a:t>
            </a:r>
            <a:r>
              <a:rPr lang="en-US" altLang="zh-CN" sz="2800" dirty="0">
                <a:solidFill>
                  <a:schemeClr val="bg1"/>
                </a:solidFill>
              </a:rPr>
              <a:t>); </a:t>
            </a:r>
            <a:r>
              <a:rPr lang="en-US" altLang="zh-CN" sz="2800" i="1" dirty="0">
                <a:solidFill>
                  <a:schemeClr val="bg1"/>
                </a:solidFill>
              </a:rPr>
              <a:t>pop</a:t>
            </a:r>
            <a:r>
              <a:rPr lang="en-US" altLang="zh-CN" sz="2800" dirty="0">
                <a:solidFill>
                  <a:schemeClr val="bg1"/>
                </a:solidFill>
              </a:rPr>
              <a:t> (</a:t>
            </a:r>
            <a:r>
              <a:rPr lang="en-US" altLang="zh-CN" sz="2800" i="1" dirty="0">
                <a:solidFill>
                  <a:schemeClr val="bg1"/>
                </a:solidFill>
              </a:rPr>
              <a:t>offset</a:t>
            </a:r>
            <a:r>
              <a:rPr lang="en-US" altLang="zh-CN" sz="2800" dirty="0">
                <a:solidFill>
                  <a:schemeClr val="bg1"/>
                </a:solidFill>
              </a:rPr>
              <a:t>) }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M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en-US" altLang="zh-CN" sz="2800" dirty="0"/>
              <a:t>{</a:t>
            </a:r>
            <a:r>
              <a:rPr lang="en-US" altLang="zh-CN" sz="2800" i="1" dirty="0"/>
              <a:t>t</a:t>
            </a:r>
            <a:r>
              <a:rPr lang="en-US" altLang="zh-CN" sz="2800" dirty="0"/>
              <a:t> = </a:t>
            </a:r>
            <a:r>
              <a:rPr lang="en-US" altLang="zh-CN" sz="2800" i="1" dirty="0" err="1"/>
              <a:t>mkTable</a:t>
            </a:r>
            <a:r>
              <a:rPr lang="en-US" altLang="zh-CN" sz="2800" dirty="0"/>
              <a:t> (</a:t>
            </a:r>
            <a:r>
              <a:rPr lang="en-US" altLang="zh-CN" sz="2800" i="1" dirty="0"/>
              <a:t>nil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	push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); </a:t>
            </a:r>
            <a:r>
              <a:rPr lang="en-US" altLang="zh-CN" sz="2800" i="1" dirty="0"/>
              <a:t>push</a:t>
            </a:r>
            <a:r>
              <a:rPr lang="en-US" altLang="zh-CN" sz="2800" dirty="0"/>
              <a:t> (0, 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}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1 </a:t>
            </a:r>
            <a:r>
              <a:rPr lang="en-US" altLang="zh-CN" sz="2800" dirty="0"/>
              <a:t>;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2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proc id ; 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dirty="0"/>
              <a:t> D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; </a:t>
            </a:r>
            <a:r>
              <a:rPr lang="en-US" altLang="zh-CN" sz="2800" i="1" dirty="0"/>
              <a:t>S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{</a:t>
            </a:r>
            <a:r>
              <a:rPr lang="en-US" altLang="zh-CN" sz="2800" i="1" dirty="0">
                <a:solidFill>
                  <a:srgbClr val="C00000"/>
                </a:solidFill>
              </a:rPr>
              <a:t>t</a:t>
            </a:r>
            <a:r>
              <a:rPr lang="en-US" altLang="zh-CN" sz="2800" dirty="0">
                <a:solidFill>
                  <a:srgbClr val="C00000"/>
                </a:solidFill>
              </a:rPr>
              <a:t> = </a:t>
            </a:r>
            <a:r>
              <a:rPr lang="en-US" altLang="zh-CN" sz="2800" i="1" dirty="0">
                <a:solidFill>
                  <a:srgbClr val="C00000"/>
                </a:solidFill>
              </a:rPr>
              <a:t>top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</a:rPr>
              <a:t>tblptr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		</a:t>
            </a:r>
            <a:r>
              <a:rPr lang="en-US" altLang="zh-CN" sz="2800" i="1" dirty="0" err="1">
                <a:solidFill>
                  <a:srgbClr val="C00000"/>
                </a:solidFill>
              </a:rPr>
              <a:t>addWidth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t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en-US" altLang="zh-CN" sz="2800" i="1" dirty="0">
                <a:solidFill>
                  <a:srgbClr val="C00000"/>
                </a:solidFill>
              </a:rPr>
              <a:t>top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) );  </a:t>
            </a:r>
            <a:r>
              <a:rPr lang="en-US" altLang="zh-CN" sz="2800" i="1" dirty="0">
                <a:solidFill>
                  <a:srgbClr val="C00000"/>
                </a:solidFill>
              </a:rPr>
              <a:t>pop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</a:rPr>
              <a:t>tblptr</a:t>
            </a:r>
            <a:r>
              <a:rPr lang="en-US" altLang="zh-CN" sz="2800" dirty="0">
                <a:solidFill>
                  <a:srgbClr val="C00000"/>
                </a:solidFill>
              </a:rPr>
              <a:t>); </a:t>
            </a:r>
            <a:r>
              <a:rPr lang="en-US" altLang="zh-CN" sz="2800" i="1" dirty="0">
                <a:solidFill>
                  <a:srgbClr val="C00000"/>
                </a:solidFill>
              </a:rPr>
              <a:t>pop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);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C00000"/>
                </a:solidFill>
              </a:rPr>
              <a:t>		</a:t>
            </a:r>
            <a:r>
              <a:rPr lang="en-US" altLang="zh-CN" sz="2800" i="1" dirty="0" err="1">
                <a:solidFill>
                  <a:srgbClr val="C00000"/>
                </a:solidFill>
              </a:rPr>
              <a:t>enterProc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>
                <a:solidFill>
                  <a:srgbClr val="C00000"/>
                </a:solidFill>
              </a:rPr>
              <a:t>top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</a:rPr>
              <a:t>tblptr</a:t>
            </a:r>
            <a:r>
              <a:rPr lang="en-US" altLang="zh-CN" sz="2800" dirty="0">
                <a:solidFill>
                  <a:srgbClr val="C00000"/>
                </a:solidFill>
              </a:rPr>
              <a:t>), </a:t>
            </a:r>
            <a:r>
              <a:rPr lang="en-US" altLang="zh-CN" sz="2800" dirty="0" err="1">
                <a:solidFill>
                  <a:srgbClr val="C00000"/>
                </a:solidFill>
              </a:rPr>
              <a:t>id.</a:t>
            </a:r>
            <a:r>
              <a:rPr lang="en-US" altLang="zh-CN" sz="2800" i="1" dirty="0" err="1">
                <a:solidFill>
                  <a:srgbClr val="C00000"/>
                </a:solidFill>
              </a:rPr>
              <a:t>lexeme</a:t>
            </a:r>
            <a:r>
              <a:rPr lang="en-US" altLang="zh-CN" sz="2800" dirty="0">
                <a:solidFill>
                  <a:srgbClr val="C00000"/>
                </a:solidFill>
              </a:rPr>
              <a:t>, </a:t>
            </a:r>
            <a:r>
              <a:rPr lang="en-US" altLang="zh-CN" sz="2800" i="1" dirty="0">
                <a:solidFill>
                  <a:srgbClr val="C00000"/>
                </a:solidFill>
              </a:rPr>
              <a:t>t</a:t>
            </a:r>
            <a:r>
              <a:rPr lang="en-US" altLang="zh-CN" sz="2800" dirty="0">
                <a:solidFill>
                  <a:srgbClr val="C00000"/>
                </a:solidFill>
              </a:rPr>
              <a:t>) }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 err="1"/>
              <a:t>D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id</a:t>
            </a:r>
            <a:r>
              <a:rPr lang="en-US" altLang="zh-CN" sz="2800" dirty="0"/>
              <a:t> :</a:t>
            </a:r>
            <a:r>
              <a:rPr lang="en-US" altLang="zh-CN" sz="2800" i="1" dirty="0"/>
              <a:t>T </a:t>
            </a:r>
            <a:r>
              <a:rPr lang="en-US" altLang="zh-CN" sz="2800" dirty="0"/>
              <a:t>{</a:t>
            </a:r>
            <a:r>
              <a:rPr lang="en-US" altLang="zh-CN" sz="2800" i="1" dirty="0"/>
              <a:t>enter</a:t>
            </a:r>
            <a:r>
              <a:rPr lang="en-US" altLang="zh-CN" sz="2800" dirty="0"/>
              <a:t>(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), </a:t>
            </a:r>
            <a:r>
              <a:rPr lang="en-US" altLang="zh-CN" sz="2800" dirty="0" err="1"/>
              <a:t>id.</a:t>
            </a:r>
            <a:r>
              <a:rPr lang="en-US" altLang="zh-CN" sz="2800" i="1" dirty="0" err="1"/>
              <a:t>lexeme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type</a:t>
            </a:r>
            <a:r>
              <a:rPr lang="en-US" altLang="zh-CN" sz="2800" dirty="0"/>
              <a:t>, 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       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=</a:t>
            </a:r>
            <a:r>
              <a:rPr lang="en-US" altLang="zh-CN" sz="2800" i="1" dirty="0"/>
              <a:t> 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+ </a:t>
            </a:r>
            <a:r>
              <a:rPr lang="en-US" altLang="zh-CN" sz="2800" i="1" dirty="0" err="1"/>
              <a:t>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width</a:t>
            </a:r>
            <a:r>
              <a:rPr lang="en-US" altLang="zh-CN" sz="2800" dirty="0"/>
              <a:t> }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      </a:t>
            </a:r>
            <a:r>
              <a:rPr lang="en-US" altLang="zh-CN" sz="2800" dirty="0"/>
              <a:t>{</a:t>
            </a:r>
            <a:r>
              <a:rPr lang="en-US" altLang="zh-CN" sz="2800" i="1" dirty="0"/>
              <a:t>t</a:t>
            </a:r>
            <a:r>
              <a:rPr lang="en-US" altLang="zh-CN" sz="2800" dirty="0"/>
              <a:t> = </a:t>
            </a:r>
            <a:r>
              <a:rPr lang="en-US" altLang="zh-CN" sz="2800" i="1" dirty="0" err="1"/>
              <a:t>mkTable</a:t>
            </a:r>
            <a:r>
              <a:rPr lang="en-US" altLang="zh-CN" sz="2800" dirty="0"/>
              <a:t>(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 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       push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); </a:t>
            </a:r>
            <a:r>
              <a:rPr lang="en-US" altLang="zh-CN" sz="2800" i="1" dirty="0"/>
              <a:t>push</a:t>
            </a:r>
            <a:r>
              <a:rPr lang="en-US" altLang="zh-CN" sz="2800" dirty="0"/>
              <a:t>(0, 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}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声明语句的处理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24000" y="5715299"/>
            <a:ext cx="911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保留当前过程声明的总空间；弹出符号表和偏移栈顶（露出父过程</a:t>
            </a:r>
            <a:endParaRPr lang="en-US" altLang="zh-CN" sz="2400" b="1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的符号表和偏移；在父过程符号表中填写子过程名有关条目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P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>
                <a:solidFill>
                  <a:srgbClr val="0000FF"/>
                </a:solidFill>
              </a:rPr>
              <a:t>M</a:t>
            </a:r>
            <a:r>
              <a:rPr lang="en-US" altLang="zh-CN" sz="2800" i="1" dirty="0"/>
              <a:t> D</a:t>
            </a:r>
            <a:r>
              <a:rPr lang="en-US" altLang="zh-CN" sz="2800" dirty="0"/>
              <a:t>;</a:t>
            </a:r>
            <a:r>
              <a:rPr lang="en-US" altLang="zh-CN" sz="2800" i="1" dirty="0"/>
              <a:t> S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C00000"/>
                </a:solidFill>
              </a:rPr>
              <a:t>{</a:t>
            </a:r>
            <a:r>
              <a:rPr lang="en-US" altLang="zh-CN" sz="2800" i="1" dirty="0" err="1">
                <a:solidFill>
                  <a:srgbClr val="C00000"/>
                </a:solidFill>
              </a:rPr>
              <a:t>addWidth</a:t>
            </a:r>
            <a:r>
              <a:rPr lang="en-US" altLang="zh-CN" sz="2800" dirty="0">
                <a:solidFill>
                  <a:srgbClr val="C00000"/>
                </a:solidFill>
              </a:rPr>
              <a:t> (</a:t>
            </a:r>
            <a:r>
              <a:rPr lang="en-US" altLang="zh-CN" sz="2800" i="1" dirty="0">
                <a:solidFill>
                  <a:srgbClr val="C00000"/>
                </a:solidFill>
              </a:rPr>
              <a:t>top</a:t>
            </a:r>
            <a:r>
              <a:rPr lang="en-US" altLang="zh-CN" sz="2800" dirty="0">
                <a:solidFill>
                  <a:srgbClr val="C00000"/>
                </a:solidFill>
              </a:rPr>
              <a:t> (</a:t>
            </a:r>
            <a:r>
              <a:rPr lang="en-US" altLang="zh-CN" sz="2800" i="1" dirty="0" err="1">
                <a:solidFill>
                  <a:srgbClr val="C00000"/>
                </a:solidFill>
              </a:rPr>
              <a:t>tblptr</a:t>
            </a:r>
            <a:r>
              <a:rPr lang="en-US" altLang="zh-CN" sz="2800" dirty="0">
                <a:solidFill>
                  <a:srgbClr val="C00000"/>
                </a:solidFill>
              </a:rPr>
              <a:t>), </a:t>
            </a:r>
            <a:r>
              <a:rPr lang="en-US" altLang="zh-CN" sz="2800" i="1" dirty="0">
                <a:solidFill>
                  <a:srgbClr val="C00000"/>
                </a:solidFill>
              </a:rPr>
              <a:t>top</a:t>
            </a:r>
            <a:r>
              <a:rPr lang="en-US" altLang="zh-CN" sz="2800" dirty="0">
                <a:solidFill>
                  <a:srgbClr val="C00000"/>
                </a:solidFill>
              </a:rPr>
              <a:t> (</a:t>
            </a:r>
            <a:r>
              <a:rPr lang="en-US" altLang="zh-CN" sz="2800" i="1" dirty="0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)); 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zh-CN" altLang="en-US" sz="2800" dirty="0">
                <a:solidFill>
                  <a:srgbClr val="C00000"/>
                </a:solidFill>
              </a:rPr>
              <a:t>			</a:t>
            </a:r>
            <a:r>
              <a:rPr lang="en-US" altLang="zh-CN" sz="2800" i="1" dirty="0">
                <a:solidFill>
                  <a:srgbClr val="C00000"/>
                </a:solidFill>
              </a:rPr>
              <a:t>pop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i="1" dirty="0" err="1">
                <a:solidFill>
                  <a:srgbClr val="C00000"/>
                </a:solidFill>
              </a:rPr>
              <a:t>tblptr</a:t>
            </a:r>
            <a:r>
              <a:rPr lang="en-US" altLang="zh-CN" sz="2800" dirty="0">
                <a:solidFill>
                  <a:srgbClr val="C00000"/>
                </a:solidFill>
              </a:rPr>
              <a:t>); </a:t>
            </a:r>
            <a:r>
              <a:rPr lang="en-US" altLang="zh-CN" sz="2800" i="1" dirty="0">
                <a:solidFill>
                  <a:srgbClr val="C00000"/>
                </a:solidFill>
              </a:rPr>
              <a:t>pop</a:t>
            </a:r>
            <a:r>
              <a:rPr lang="en-US" altLang="zh-CN" sz="2800" dirty="0">
                <a:solidFill>
                  <a:srgbClr val="C00000"/>
                </a:solidFill>
              </a:rPr>
              <a:t> (</a:t>
            </a:r>
            <a:r>
              <a:rPr lang="en-US" altLang="zh-CN" sz="2800" i="1" dirty="0">
                <a:solidFill>
                  <a:srgbClr val="C00000"/>
                </a:solidFill>
              </a:rPr>
              <a:t>offset</a:t>
            </a:r>
            <a:r>
              <a:rPr lang="en-US" altLang="zh-CN" sz="2800" dirty="0">
                <a:solidFill>
                  <a:srgbClr val="C00000"/>
                </a:solidFill>
              </a:rPr>
              <a:t>) }</a:t>
            </a:r>
            <a:endParaRPr lang="en-US" altLang="zh-CN" sz="2800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M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	</a:t>
            </a:r>
            <a:r>
              <a:rPr lang="en-US" altLang="zh-CN" sz="2800" dirty="0"/>
              <a:t>{</a:t>
            </a:r>
            <a:r>
              <a:rPr lang="en-US" altLang="zh-CN" sz="2800" i="1" dirty="0"/>
              <a:t>t</a:t>
            </a:r>
            <a:r>
              <a:rPr lang="en-US" altLang="zh-CN" sz="2800" dirty="0"/>
              <a:t> = </a:t>
            </a:r>
            <a:r>
              <a:rPr lang="en-US" altLang="zh-CN" sz="2800" i="1" dirty="0" err="1"/>
              <a:t>mkTable</a:t>
            </a:r>
            <a:r>
              <a:rPr lang="en-US" altLang="zh-CN" sz="2800" dirty="0"/>
              <a:t> (</a:t>
            </a:r>
            <a:r>
              <a:rPr lang="en-US" altLang="zh-CN" sz="2800" i="1" dirty="0"/>
              <a:t>nil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	push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); </a:t>
            </a:r>
            <a:r>
              <a:rPr lang="en-US" altLang="zh-CN" sz="2800" i="1" dirty="0"/>
              <a:t>push</a:t>
            </a:r>
            <a:r>
              <a:rPr lang="en-US" altLang="zh-CN" sz="2800" dirty="0"/>
              <a:t> (0, 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}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1 </a:t>
            </a:r>
            <a:r>
              <a:rPr lang="en-US" altLang="zh-CN" sz="2800" dirty="0"/>
              <a:t>; </a:t>
            </a:r>
            <a:r>
              <a:rPr lang="en-US" altLang="zh-CN" sz="2800" i="1" dirty="0"/>
              <a:t>D</a:t>
            </a:r>
            <a:r>
              <a:rPr lang="en-US" altLang="zh-CN" sz="2800" baseline="-30000" dirty="0"/>
              <a:t>2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D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proc id ; </a:t>
            </a:r>
            <a:r>
              <a:rPr lang="en-US" altLang="zh-CN" sz="2800" i="1" dirty="0">
                <a:solidFill>
                  <a:srgbClr val="0000FF"/>
                </a:solidFill>
              </a:rPr>
              <a:t>N</a:t>
            </a:r>
            <a:r>
              <a:rPr lang="en-US" altLang="zh-CN" sz="2800" i="1" dirty="0"/>
              <a:t> D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; </a:t>
            </a:r>
            <a:r>
              <a:rPr lang="en-US" altLang="zh-CN" sz="2800" i="1" dirty="0"/>
              <a:t>S</a:t>
            </a:r>
            <a:r>
              <a:rPr lang="en-US" altLang="zh-CN" sz="2800" dirty="0"/>
              <a:t> {</a:t>
            </a:r>
            <a:r>
              <a:rPr lang="en-US" altLang="zh-CN" sz="2800" i="1" dirty="0"/>
              <a:t>t</a:t>
            </a:r>
            <a:r>
              <a:rPr lang="en-US" altLang="zh-CN" sz="2800" dirty="0"/>
              <a:t> = 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</a:t>
            </a:r>
            <a:r>
              <a:rPr lang="en-US" altLang="zh-CN" sz="2800" i="1" dirty="0" err="1"/>
              <a:t>addWidth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);  </a:t>
            </a:r>
            <a:r>
              <a:rPr lang="en-US" altLang="zh-CN" sz="2800" i="1" dirty="0"/>
              <a:t>pop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); </a:t>
            </a:r>
            <a:r>
              <a:rPr lang="en-US" altLang="zh-CN" sz="2800" i="1" dirty="0"/>
              <a:t>pop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</a:t>
            </a:r>
            <a:r>
              <a:rPr lang="en-US" altLang="zh-CN" sz="2800" i="1" dirty="0" err="1"/>
              <a:t>enterProc</a:t>
            </a:r>
            <a:r>
              <a:rPr lang="en-US" altLang="zh-CN" sz="2800" dirty="0"/>
              <a:t>(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), </a:t>
            </a:r>
            <a:r>
              <a:rPr lang="en-US" altLang="zh-CN" sz="2800" dirty="0" err="1"/>
              <a:t>id.</a:t>
            </a:r>
            <a:r>
              <a:rPr lang="en-US" altLang="zh-CN" sz="2800" i="1" dirty="0" err="1"/>
              <a:t>lexeme</a:t>
            </a:r>
            <a:r>
              <a:rPr lang="en-US" altLang="zh-CN" sz="2800" dirty="0"/>
              <a:t>, </a:t>
            </a:r>
            <a:r>
              <a:rPr lang="en-US" altLang="zh-CN" sz="2800" i="1" dirty="0"/>
              <a:t>t</a:t>
            </a:r>
            <a:r>
              <a:rPr lang="en-US" altLang="zh-CN" sz="2800" dirty="0"/>
              <a:t>) }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 err="1"/>
              <a:t>D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/>
              <a:t>id</a:t>
            </a:r>
            <a:r>
              <a:rPr lang="en-US" altLang="zh-CN" sz="2800" dirty="0"/>
              <a:t> :</a:t>
            </a:r>
            <a:r>
              <a:rPr lang="en-US" altLang="zh-CN" sz="2800" i="1" dirty="0"/>
              <a:t>T </a:t>
            </a:r>
            <a:r>
              <a:rPr lang="en-US" altLang="zh-CN" sz="2800" dirty="0"/>
              <a:t>{</a:t>
            </a:r>
            <a:r>
              <a:rPr lang="en-US" altLang="zh-CN" sz="2800" i="1" dirty="0"/>
              <a:t>enter</a:t>
            </a:r>
            <a:r>
              <a:rPr lang="en-US" altLang="zh-CN" sz="2800" dirty="0"/>
              <a:t>(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), </a:t>
            </a:r>
            <a:r>
              <a:rPr lang="en-US" altLang="zh-CN" sz="2800" dirty="0" err="1"/>
              <a:t>id.</a:t>
            </a:r>
            <a:r>
              <a:rPr lang="en-US" altLang="zh-CN" sz="2800" i="1" dirty="0" err="1"/>
              <a:t>lexeme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type</a:t>
            </a:r>
            <a:r>
              <a:rPr lang="en-US" altLang="zh-CN" sz="2800" dirty="0"/>
              <a:t>, 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       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=</a:t>
            </a:r>
            <a:r>
              <a:rPr lang="en-US" altLang="zh-CN" sz="2800" i="1" dirty="0"/>
              <a:t> top</a:t>
            </a:r>
            <a:r>
              <a:rPr lang="en-US" altLang="zh-CN" sz="2800" dirty="0"/>
              <a:t>(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+ </a:t>
            </a:r>
            <a:r>
              <a:rPr lang="en-US" altLang="zh-CN" sz="2800" i="1" dirty="0" err="1"/>
              <a:t>T</a:t>
            </a:r>
            <a:r>
              <a:rPr lang="en-US" altLang="zh-CN" sz="2800" dirty="0" err="1"/>
              <a:t>.</a:t>
            </a:r>
            <a:r>
              <a:rPr lang="en-US" altLang="zh-CN" sz="2800" i="1" dirty="0" err="1"/>
              <a:t>width</a:t>
            </a:r>
            <a:r>
              <a:rPr lang="en-US" altLang="zh-CN" sz="2800" dirty="0"/>
              <a:t> }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>
                <a:solidFill>
                  <a:srgbClr val="0000FF"/>
                </a:solidFill>
              </a:rPr>
              <a:t>N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      </a:t>
            </a:r>
            <a:r>
              <a:rPr lang="en-US" altLang="zh-CN" sz="2800" dirty="0"/>
              <a:t>{</a:t>
            </a:r>
            <a:r>
              <a:rPr lang="en-US" altLang="zh-CN" sz="2800" i="1" dirty="0"/>
              <a:t>t</a:t>
            </a:r>
            <a:r>
              <a:rPr lang="en-US" altLang="zh-CN" sz="2800" dirty="0"/>
              <a:t> = </a:t>
            </a:r>
            <a:r>
              <a:rPr lang="en-US" altLang="zh-CN" sz="2800" i="1" dirty="0" err="1"/>
              <a:t>mkTable</a:t>
            </a:r>
            <a:r>
              <a:rPr lang="en-US" altLang="zh-CN" sz="2800" dirty="0"/>
              <a:t>(</a:t>
            </a:r>
            <a:r>
              <a:rPr lang="en-US" altLang="zh-CN" sz="2800" i="1" dirty="0"/>
              <a:t>top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 );</a:t>
            </a:r>
            <a:endParaRPr lang="en-US" altLang="zh-CN" sz="2800" dirty="0"/>
          </a:p>
          <a:p>
            <a:pPr algn="just">
              <a:lnSpc>
                <a:spcPct val="90000"/>
              </a:lnSpc>
              <a:spcBef>
                <a:spcPct val="12000"/>
              </a:spcBef>
              <a:buFontTx/>
              <a:buNone/>
            </a:pPr>
            <a:r>
              <a:rPr lang="en-US" altLang="zh-CN" sz="2800" i="1" dirty="0"/>
              <a:t>		       push</a:t>
            </a:r>
            <a:r>
              <a:rPr lang="en-US" altLang="zh-CN" sz="2800" dirty="0"/>
              <a:t>(</a:t>
            </a:r>
            <a:r>
              <a:rPr lang="en-US" altLang="zh-CN" sz="2800" i="1" dirty="0"/>
              <a:t>t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tblptr</a:t>
            </a:r>
            <a:r>
              <a:rPr lang="en-US" altLang="zh-CN" sz="2800" dirty="0"/>
              <a:t>); </a:t>
            </a:r>
            <a:r>
              <a:rPr lang="en-US" altLang="zh-CN" sz="2800" i="1" dirty="0"/>
              <a:t>push</a:t>
            </a:r>
            <a:r>
              <a:rPr lang="en-US" altLang="zh-CN" sz="2800" dirty="0"/>
              <a:t>(0, </a:t>
            </a:r>
            <a:r>
              <a:rPr lang="en-US" altLang="zh-CN" sz="2800" i="1" dirty="0"/>
              <a:t>offset</a:t>
            </a:r>
            <a:r>
              <a:rPr lang="en-US" altLang="zh-CN" sz="2800" dirty="0"/>
              <a:t>) } 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声明语句的处理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38650" y="5809428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sym typeface="Symbol" panose="05050102010706020507" pitchFamily="18" charset="2"/>
              </a:rPr>
              <a:t>修改变量分配空间大小并清空符号表和偏移栈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;  j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PROC 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;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k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;  f : real 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PROC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	 l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	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PROC P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temp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;  max :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a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		</a:t>
            </a:r>
            <a:endParaRPr lang="en-US" altLang="zh-CN" sz="2400" dirty="0"/>
          </a:p>
        </p:txBody>
      </p:sp>
      <p:sp>
        <p:nvSpPr>
          <p:cNvPr id="286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举例：过程嵌套声明</a:t>
            </a:r>
            <a:endParaRPr lang="zh-CN" altLang="en-US" dirty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6705600" y="16002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0</a:t>
            </a:r>
            <a:endParaRPr lang="en-US" altLang="zh-CN" sz="2400" baseline="-25000"/>
          </a:p>
        </p:txBody>
      </p:sp>
      <p:sp>
        <p:nvSpPr>
          <p:cNvPr id="28680" name="Text Box 5"/>
          <p:cNvSpPr txBox="1">
            <a:spLocks noChangeArrowheads="1"/>
          </p:cNvSpPr>
          <p:nvPr/>
        </p:nvSpPr>
        <p:spPr bwMode="auto">
          <a:xfrm>
            <a:off x="7467600" y="2514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6934200" y="2057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>
            <a:off x="69342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Text Box 8"/>
          <p:cNvSpPr txBox="1">
            <a:spLocks noChangeArrowheads="1"/>
          </p:cNvSpPr>
          <p:nvPr/>
        </p:nvSpPr>
        <p:spPr bwMode="auto">
          <a:xfrm>
            <a:off x="7467600" y="411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69342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Text Box 10"/>
          <p:cNvSpPr txBox="1">
            <a:spLocks noChangeArrowheads="1"/>
          </p:cNvSpPr>
          <p:nvPr/>
        </p:nvSpPr>
        <p:spPr bwMode="auto">
          <a:xfrm>
            <a:off x="8153400" y="3352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>
            <a:off x="7620000" y="3581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>
            <a:off x="7620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Text Box 13"/>
          <p:cNvSpPr txBox="1">
            <a:spLocks noChangeArrowheads="1"/>
          </p:cNvSpPr>
          <p:nvPr/>
        </p:nvSpPr>
        <p:spPr bwMode="auto">
          <a:xfrm>
            <a:off x="6248400" y="4876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过程声明层次图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初始：</a:t>
            </a:r>
            <a:r>
              <a:rPr lang="en-US" altLang="zh-CN" b="1">
                <a:solidFill>
                  <a:schemeClr val="folHlink"/>
                </a:solidFill>
              </a:rPr>
              <a:t>M</a:t>
            </a:r>
            <a:r>
              <a:rPr lang="en-US" altLang="zh-CN" b="1">
                <a:solidFill>
                  <a:schemeClr val="folHlink"/>
                </a:solidFill>
                <a:sym typeface="Symbol" panose="05050102010706020507" pitchFamily="18" charset="2"/>
              </a:rPr>
              <a:t></a:t>
            </a:r>
            <a:endParaRPr lang="en-US" altLang="zh-CN" b="1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26670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29704" name="Text Box 5"/>
          <p:cNvSpPr txBox="1">
            <a:spLocks noChangeArrowheads="1"/>
          </p:cNvSpPr>
          <p:nvPr/>
        </p:nvSpPr>
        <p:spPr bwMode="auto">
          <a:xfrm>
            <a:off x="36576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26670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0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29706" name="Text Box 7"/>
          <p:cNvSpPr txBox="1">
            <a:spLocks noChangeArrowheads="1"/>
          </p:cNvSpPr>
          <p:nvPr/>
        </p:nvSpPr>
        <p:spPr bwMode="auto">
          <a:xfrm>
            <a:off x="36576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0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29707" name="Line 8"/>
          <p:cNvSpPr>
            <a:spLocks noChangeShapeType="1"/>
          </p:cNvSpPr>
          <p:nvPr/>
        </p:nvSpPr>
        <p:spPr bwMode="auto">
          <a:xfrm>
            <a:off x="2057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Text Box 9"/>
          <p:cNvSpPr txBox="1">
            <a:spLocks noChangeArrowheads="1"/>
          </p:cNvSpPr>
          <p:nvPr/>
        </p:nvSpPr>
        <p:spPr bwMode="auto">
          <a:xfrm>
            <a:off x="20574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29709" name="Text Box 10"/>
          <p:cNvSpPr txBox="1">
            <a:spLocks noChangeArrowheads="1"/>
          </p:cNvSpPr>
          <p:nvPr/>
        </p:nvSpPr>
        <p:spPr bwMode="auto">
          <a:xfrm>
            <a:off x="6400800" y="1828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29710" name="Text Box 11"/>
          <p:cNvSpPr txBox="1">
            <a:spLocks noChangeArrowheads="1"/>
          </p:cNvSpPr>
          <p:nvPr/>
        </p:nvSpPr>
        <p:spPr bwMode="auto">
          <a:xfrm>
            <a:off x="7162800" y="1828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29711" name="Text Box 12"/>
          <p:cNvSpPr txBox="1">
            <a:spLocks noChangeArrowheads="1"/>
          </p:cNvSpPr>
          <p:nvPr/>
        </p:nvSpPr>
        <p:spPr bwMode="auto">
          <a:xfrm>
            <a:off x="8915400" y="1905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i : int ;  j : int ;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0727" name="Text Box 6"/>
          <p:cNvSpPr txBox="1">
            <a:spLocks noChangeArrowheads="1"/>
          </p:cNvSpPr>
          <p:nvPr/>
        </p:nvSpPr>
        <p:spPr bwMode="auto">
          <a:xfrm>
            <a:off x="26670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36576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26670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0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36576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8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30731" name="Line 10"/>
          <p:cNvSpPr>
            <a:spLocks noChangeShapeType="1"/>
          </p:cNvSpPr>
          <p:nvPr/>
        </p:nvSpPr>
        <p:spPr bwMode="auto">
          <a:xfrm>
            <a:off x="20574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20574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0733" name="Text Box 12"/>
          <p:cNvSpPr txBox="1">
            <a:spLocks noChangeArrowheads="1"/>
          </p:cNvSpPr>
          <p:nvPr/>
        </p:nvSpPr>
        <p:spPr bwMode="auto">
          <a:xfrm>
            <a:off x="6400800" y="1828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0734" name="Text Box 13"/>
          <p:cNvSpPr txBox="1">
            <a:spLocks noChangeArrowheads="1"/>
          </p:cNvSpPr>
          <p:nvPr/>
        </p:nvSpPr>
        <p:spPr bwMode="auto">
          <a:xfrm>
            <a:off x="7162800" y="1828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0735" name="Text Box 14"/>
          <p:cNvSpPr txBox="1">
            <a:spLocks noChangeArrowheads="1"/>
          </p:cNvSpPr>
          <p:nvPr/>
        </p:nvSpPr>
        <p:spPr bwMode="auto">
          <a:xfrm>
            <a:off x="8915400" y="1905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0736" name="Text Box 15"/>
          <p:cNvSpPr txBox="1">
            <a:spLocks noChangeArrowheads="1"/>
          </p:cNvSpPr>
          <p:nvPr/>
        </p:nvSpPr>
        <p:spPr bwMode="auto">
          <a:xfrm>
            <a:off x="6400800" y="2209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0737" name="Text Box 16"/>
          <p:cNvSpPr txBox="1">
            <a:spLocks noChangeArrowheads="1"/>
          </p:cNvSpPr>
          <p:nvPr/>
        </p:nvSpPr>
        <p:spPr bwMode="auto">
          <a:xfrm>
            <a:off x="7162800" y="2209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0738" name="Text Box 17"/>
          <p:cNvSpPr txBox="1">
            <a:spLocks noChangeArrowheads="1"/>
          </p:cNvSpPr>
          <p:nvPr/>
        </p:nvSpPr>
        <p:spPr bwMode="auto">
          <a:xfrm>
            <a:off x="7924800" y="22098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0739" name="Text Box 18"/>
          <p:cNvSpPr txBox="1">
            <a:spLocks noChangeArrowheads="1"/>
          </p:cNvSpPr>
          <p:nvPr/>
        </p:nvSpPr>
        <p:spPr bwMode="auto">
          <a:xfrm>
            <a:off x="6400800" y="2590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0740" name="Text Box 19"/>
          <p:cNvSpPr txBox="1">
            <a:spLocks noChangeArrowheads="1"/>
          </p:cNvSpPr>
          <p:nvPr/>
        </p:nvSpPr>
        <p:spPr bwMode="auto">
          <a:xfrm>
            <a:off x="7162800" y="2590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0741" name="Text Box 20"/>
          <p:cNvSpPr txBox="1">
            <a:spLocks noChangeArrowheads="1"/>
          </p:cNvSpPr>
          <p:nvPr/>
        </p:nvSpPr>
        <p:spPr bwMode="auto">
          <a:xfrm>
            <a:off x="7924800" y="25908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PROC P</a:t>
            </a:r>
            <a:r>
              <a:rPr lang="en-US" altLang="zh-CN" baseline="-25000"/>
              <a:t>1 </a:t>
            </a:r>
            <a:r>
              <a:rPr lang="en-US" altLang="zh-CN"/>
              <a:t>; </a:t>
            </a:r>
            <a:r>
              <a:rPr lang="zh-CN" altLang="en-US"/>
              <a:t>（</a:t>
            </a:r>
            <a:r>
              <a:rPr lang="en-US" altLang="zh-CN" b="1">
                <a:solidFill>
                  <a:schemeClr val="folHlink"/>
                </a:solidFill>
              </a:rPr>
              <a:t>N</a:t>
            </a:r>
            <a:r>
              <a:rPr lang="en-US" altLang="zh-CN" b="1">
                <a:solidFill>
                  <a:schemeClr val="folHlink"/>
                </a:solidFill>
                <a:sym typeface="Symbol" panose="05050102010706020507" pitchFamily="18" charset="2"/>
              </a:rPr>
              <a:t>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26670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36576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26670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0</a:t>
            </a:r>
            <a:endParaRPr lang="en-US" altLang="zh-CN" sz="2000" baseline="-25000"/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36576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8</a:t>
            </a:r>
            <a:endParaRPr lang="en-US" altLang="zh-CN" sz="2000"/>
          </a:p>
        </p:txBody>
      </p:sp>
      <p:sp>
        <p:nvSpPr>
          <p:cNvPr id="31755" name="Line 10"/>
          <p:cNvSpPr>
            <a:spLocks noChangeShapeType="1"/>
          </p:cNvSpPr>
          <p:nvPr/>
        </p:nvSpPr>
        <p:spPr bwMode="auto">
          <a:xfrm>
            <a:off x="2057400" y="3948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2057400" y="3581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6400800" y="1828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1758" name="Text Box 13"/>
          <p:cNvSpPr txBox="1">
            <a:spLocks noChangeArrowheads="1"/>
          </p:cNvSpPr>
          <p:nvPr/>
        </p:nvSpPr>
        <p:spPr bwMode="auto">
          <a:xfrm>
            <a:off x="7162800" y="1828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1759" name="Text Box 14"/>
          <p:cNvSpPr txBox="1">
            <a:spLocks noChangeArrowheads="1"/>
          </p:cNvSpPr>
          <p:nvPr/>
        </p:nvSpPr>
        <p:spPr bwMode="auto">
          <a:xfrm>
            <a:off x="8915400" y="1905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1762" name="Text Box 17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1763" name="Text Box 18"/>
          <p:cNvSpPr txBox="1">
            <a:spLocks noChangeArrowheads="1"/>
          </p:cNvSpPr>
          <p:nvPr/>
        </p:nvSpPr>
        <p:spPr bwMode="auto">
          <a:xfrm>
            <a:off x="6400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1764" name="Text Box 19"/>
          <p:cNvSpPr txBox="1">
            <a:spLocks noChangeArrowheads="1"/>
          </p:cNvSpPr>
          <p:nvPr/>
        </p:nvSpPr>
        <p:spPr bwMode="auto">
          <a:xfrm>
            <a:off x="7162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7924800" y="2582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1766" name="Text Box 21"/>
          <p:cNvSpPr txBox="1">
            <a:spLocks noChangeArrowheads="1"/>
          </p:cNvSpPr>
          <p:nvPr/>
        </p:nvSpPr>
        <p:spPr bwMode="auto">
          <a:xfrm>
            <a:off x="26670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1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36576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0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31768" name="Text Box 23"/>
          <p:cNvSpPr txBox="1">
            <a:spLocks noChangeArrowheads="1"/>
          </p:cNvSpPr>
          <p:nvPr/>
        </p:nvSpPr>
        <p:spPr bwMode="auto">
          <a:xfrm>
            <a:off x="6400800" y="35941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7162800" y="35941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1770" name="Text Box 25"/>
          <p:cNvSpPr txBox="1">
            <a:spLocks noChangeArrowheads="1"/>
          </p:cNvSpPr>
          <p:nvPr/>
        </p:nvSpPr>
        <p:spPr bwMode="auto">
          <a:xfrm>
            <a:off x="8915400" y="3657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1771" name="Freeform 33"/>
          <p:cNvSpPr/>
          <p:nvPr/>
        </p:nvSpPr>
        <p:spPr bwMode="auto">
          <a:xfrm>
            <a:off x="5956300" y="1981200"/>
            <a:ext cx="749300" cy="1841500"/>
          </a:xfrm>
          <a:custGeom>
            <a:avLst/>
            <a:gdLst>
              <a:gd name="T0" fmla="*/ 1189513750 w 472"/>
              <a:gd name="T1" fmla="*/ 2147483647 h 1160"/>
              <a:gd name="T2" fmla="*/ 221773750 w 472"/>
              <a:gd name="T3" fmla="*/ 2147483647 h 1160"/>
              <a:gd name="T4" fmla="*/ 100806250 w 472"/>
              <a:gd name="T5" fmla="*/ 1330642500 h 1160"/>
              <a:gd name="T6" fmla="*/ 100806250 w 472"/>
              <a:gd name="T7" fmla="*/ 483870000 h 1160"/>
              <a:gd name="T8" fmla="*/ 705643750 w 472"/>
              <a:gd name="T9" fmla="*/ 0 h 1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2" h="1160">
                <a:moveTo>
                  <a:pt x="472" y="1152"/>
                </a:moveTo>
                <a:cubicBezTo>
                  <a:pt x="316" y="1156"/>
                  <a:pt x="160" y="1160"/>
                  <a:pt x="88" y="1056"/>
                </a:cubicBezTo>
                <a:cubicBezTo>
                  <a:pt x="16" y="952"/>
                  <a:pt x="48" y="672"/>
                  <a:pt x="40" y="528"/>
                </a:cubicBezTo>
                <a:cubicBezTo>
                  <a:pt x="32" y="384"/>
                  <a:pt x="0" y="280"/>
                  <a:pt x="40" y="192"/>
                </a:cubicBezTo>
                <a:cubicBezTo>
                  <a:pt x="80" y="104"/>
                  <a:pt x="180" y="52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k : int ; f : real ;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26670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36576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26670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0</a:t>
            </a:r>
            <a:endParaRPr lang="en-US" altLang="zh-CN" sz="2000" baseline="-25000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36576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8</a:t>
            </a:r>
            <a:endParaRPr lang="en-US" altLang="zh-CN" sz="2000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2057400" y="39481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Text Box 11"/>
          <p:cNvSpPr txBox="1">
            <a:spLocks noChangeArrowheads="1"/>
          </p:cNvSpPr>
          <p:nvPr/>
        </p:nvSpPr>
        <p:spPr bwMode="auto">
          <a:xfrm>
            <a:off x="2057400" y="3581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2781" name="Text Box 12"/>
          <p:cNvSpPr txBox="1">
            <a:spLocks noChangeArrowheads="1"/>
          </p:cNvSpPr>
          <p:nvPr/>
        </p:nvSpPr>
        <p:spPr bwMode="auto">
          <a:xfrm>
            <a:off x="6400800" y="1828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7162800" y="1828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8915400" y="1905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2785" name="Text Box 16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2786" name="Text Box 17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2787" name="Text Box 18"/>
          <p:cNvSpPr txBox="1">
            <a:spLocks noChangeArrowheads="1"/>
          </p:cNvSpPr>
          <p:nvPr/>
        </p:nvSpPr>
        <p:spPr bwMode="auto">
          <a:xfrm>
            <a:off x="6400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2788" name="Text Box 19"/>
          <p:cNvSpPr txBox="1">
            <a:spLocks noChangeArrowheads="1"/>
          </p:cNvSpPr>
          <p:nvPr/>
        </p:nvSpPr>
        <p:spPr bwMode="auto">
          <a:xfrm>
            <a:off x="7162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7924800" y="2582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26670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1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36576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12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6400800" y="35941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7162800" y="35941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8915400" y="3657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6400800" y="3970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k</a:t>
            </a:r>
            <a:endParaRPr lang="en-US" altLang="zh-CN" sz="1800"/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7162800" y="3970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7924800" y="39703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6400800" y="4351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en-US" altLang="zh-CN" sz="1800"/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7162800" y="4351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real</a:t>
            </a:r>
            <a:endParaRPr lang="en-US" altLang="zh-CN" sz="1800"/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7924800" y="43513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2801" name="Freeform 33"/>
          <p:cNvSpPr/>
          <p:nvPr/>
        </p:nvSpPr>
        <p:spPr bwMode="auto">
          <a:xfrm>
            <a:off x="5867400" y="2057400"/>
            <a:ext cx="838200" cy="1828800"/>
          </a:xfrm>
          <a:custGeom>
            <a:avLst/>
            <a:gdLst>
              <a:gd name="T0" fmla="*/ 1330642500 w 528"/>
              <a:gd name="T1" fmla="*/ 2147483647 h 1152"/>
              <a:gd name="T2" fmla="*/ 362902500 w 528"/>
              <a:gd name="T3" fmla="*/ 2147483647 h 1152"/>
              <a:gd name="T4" fmla="*/ 120967500 w 528"/>
              <a:gd name="T5" fmla="*/ 1693545000 h 1152"/>
              <a:gd name="T6" fmla="*/ 120967500 w 528"/>
              <a:gd name="T7" fmla="*/ 604837500 h 1152"/>
              <a:gd name="T8" fmla="*/ 846772500 w 528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152">
                <a:moveTo>
                  <a:pt x="528" y="1152"/>
                </a:moveTo>
                <a:cubicBezTo>
                  <a:pt x="376" y="1120"/>
                  <a:pt x="224" y="1088"/>
                  <a:pt x="144" y="1008"/>
                </a:cubicBezTo>
                <a:cubicBezTo>
                  <a:pt x="64" y="928"/>
                  <a:pt x="64" y="800"/>
                  <a:pt x="48" y="672"/>
                </a:cubicBezTo>
                <a:cubicBezTo>
                  <a:pt x="32" y="544"/>
                  <a:pt x="0" y="352"/>
                  <a:pt x="48" y="240"/>
                </a:cubicBezTo>
                <a:cubicBezTo>
                  <a:pt x="96" y="128"/>
                  <a:pt x="216" y="64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PROC P</a:t>
            </a:r>
            <a:r>
              <a:rPr lang="en-US" altLang="zh-CN" baseline="-25000"/>
              <a:t>2</a:t>
            </a:r>
            <a:r>
              <a:rPr lang="en-US" altLang="zh-CN"/>
              <a:t> ; </a:t>
            </a:r>
            <a:r>
              <a:rPr lang="zh-CN" altLang="en-US"/>
              <a:t>（</a:t>
            </a:r>
            <a:r>
              <a:rPr lang="en-US" altLang="zh-CN">
                <a:solidFill>
                  <a:schemeClr val="folHlink"/>
                </a:solidFill>
              </a:rPr>
              <a:t>N</a:t>
            </a:r>
            <a:r>
              <a:rPr lang="en-US" altLang="zh-CN">
                <a:solidFill>
                  <a:schemeClr val="folHlink"/>
                </a:solidFill>
                <a:sym typeface="Symbol" panose="05050102010706020507" pitchFamily="18" charset="2"/>
              </a:rPr>
              <a:t>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26670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36576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26670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0</a:t>
            </a:r>
            <a:endParaRPr lang="en-US" altLang="zh-CN" sz="2000" baseline="-25000"/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36576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8</a:t>
            </a:r>
            <a:endParaRPr lang="en-US" altLang="zh-CN" sz="2000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20574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20574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3805" name="Text Box 12"/>
          <p:cNvSpPr txBox="1">
            <a:spLocks noChangeArrowheads="1"/>
          </p:cNvSpPr>
          <p:nvPr/>
        </p:nvSpPr>
        <p:spPr bwMode="auto">
          <a:xfrm>
            <a:off x="6400800" y="1828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7162800" y="1828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8915400" y="1905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3809" name="Text Box 16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3810" name="Text Box 17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3811" name="Text Box 18"/>
          <p:cNvSpPr txBox="1">
            <a:spLocks noChangeArrowheads="1"/>
          </p:cNvSpPr>
          <p:nvPr/>
        </p:nvSpPr>
        <p:spPr bwMode="auto">
          <a:xfrm>
            <a:off x="6400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3812" name="Text Box 19"/>
          <p:cNvSpPr txBox="1">
            <a:spLocks noChangeArrowheads="1"/>
          </p:cNvSpPr>
          <p:nvPr/>
        </p:nvSpPr>
        <p:spPr bwMode="auto">
          <a:xfrm>
            <a:off x="7162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7924800" y="2582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26670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36576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12</a:t>
            </a:r>
            <a:endParaRPr lang="en-US" altLang="zh-CN" sz="2000" dirty="0"/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6400800" y="35941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7162800" y="35941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8915400" y="3657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6400800" y="3970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k</a:t>
            </a:r>
            <a:endParaRPr lang="en-US" altLang="zh-CN" sz="1800"/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7162800" y="3970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7924800" y="39703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6400800" y="4351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en-US" altLang="zh-CN" sz="1800"/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7162800" y="4351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real</a:t>
            </a:r>
            <a:endParaRPr lang="en-US" altLang="zh-CN" sz="1800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7924800" y="43513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2667000" y="32766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2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3657600" y="32766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0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33827" name="Text Box 35"/>
          <p:cNvSpPr txBox="1">
            <a:spLocks noChangeArrowheads="1"/>
          </p:cNvSpPr>
          <p:nvPr/>
        </p:nvSpPr>
        <p:spPr bwMode="auto">
          <a:xfrm>
            <a:off x="6477000" y="53387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7239000" y="5338764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8991600" y="541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3830" name="Freeform 40"/>
          <p:cNvSpPr/>
          <p:nvPr/>
        </p:nvSpPr>
        <p:spPr bwMode="auto">
          <a:xfrm>
            <a:off x="5956300" y="3810000"/>
            <a:ext cx="825500" cy="1752600"/>
          </a:xfrm>
          <a:custGeom>
            <a:avLst/>
            <a:gdLst>
              <a:gd name="T0" fmla="*/ 1310481250 w 520"/>
              <a:gd name="T1" fmla="*/ 2147483647 h 1104"/>
              <a:gd name="T2" fmla="*/ 221773750 w 520"/>
              <a:gd name="T3" fmla="*/ 2147483647 h 1104"/>
              <a:gd name="T4" fmla="*/ 100806250 w 520"/>
              <a:gd name="T5" fmla="*/ 1451610000 h 1104"/>
              <a:gd name="T6" fmla="*/ 100806250 w 520"/>
              <a:gd name="T7" fmla="*/ 483870000 h 1104"/>
              <a:gd name="T8" fmla="*/ 705643750 w 520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0" h="1104">
                <a:moveTo>
                  <a:pt x="520" y="1104"/>
                </a:moveTo>
                <a:cubicBezTo>
                  <a:pt x="344" y="1100"/>
                  <a:pt x="168" y="1096"/>
                  <a:pt x="88" y="1008"/>
                </a:cubicBezTo>
                <a:cubicBezTo>
                  <a:pt x="8" y="920"/>
                  <a:pt x="48" y="712"/>
                  <a:pt x="40" y="576"/>
                </a:cubicBezTo>
                <a:cubicBezTo>
                  <a:pt x="32" y="440"/>
                  <a:pt x="0" y="288"/>
                  <a:pt x="40" y="192"/>
                </a:cubicBezTo>
                <a:cubicBezTo>
                  <a:pt x="80" y="96"/>
                  <a:pt x="240" y="32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Freeform 41"/>
          <p:cNvSpPr/>
          <p:nvPr/>
        </p:nvSpPr>
        <p:spPr bwMode="auto">
          <a:xfrm>
            <a:off x="5956300" y="1905000"/>
            <a:ext cx="901700" cy="1905000"/>
          </a:xfrm>
          <a:custGeom>
            <a:avLst/>
            <a:gdLst>
              <a:gd name="T0" fmla="*/ 1431448750 w 568"/>
              <a:gd name="T1" fmla="*/ 2147483647 h 1200"/>
              <a:gd name="T2" fmla="*/ 221773750 w 568"/>
              <a:gd name="T3" fmla="*/ 2147483647 h 1200"/>
              <a:gd name="T4" fmla="*/ 100806250 w 568"/>
              <a:gd name="T5" fmla="*/ 1814512500 h 1200"/>
              <a:gd name="T6" fmla="*/ 100806250 w 568"/>
              <a:gd name="T7" fmla="*/ 967740000 h 1200"/>
              <a:gd name="T8" fmla="*/ 100806250 w 568"/>
              <a:gd name="T9" fmla="*/ 362902500 h 1200"/>
              <a:gd name="T10" fmla="*/ 705643750 w 568"/>
              <a:gd name="T11" fmla="*/ 0 h 1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68" h="1200">
                <a:moveTo>
                  <a:pt x="568" y="1200"/>
                </a:moveTo>
                <a:cubicBezTo>
                  <a:pt x="372" y="1168"/>
                  <a:pt x="176" y="1136"/>
                  <a:pt x="88" y="1056"/>
                </a:cubicBezTo>
                <a:cubicBezTo>
                  <a:pt x="0" y="976"/>
                  <a:pt x="48" y="832"/>
                  <a:pt x="40" y="720"/>
                </a:cubicBezTo>
                <a:cubicBezTo>
                  <a:pt x="32" y="608"/>
                  <a:pt x="40" y="480"/>
                  <a:pt x="40" y="384"/>
                </a:cubicBezTo>
                <a:cubicBezTo>
                  <a:pt x="40" y="288"/>
                  <a:pt x="0" y="208"/>
                  <a:pt x="40" y="144"/>
                </a:cubicBezTo>
                <a:cubicBezTo>
                  <a:pt x="80" y="80"/>
                  <a:pt x="180" y="40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符号表的使用和修改伴随编译的全过程</a:t>
            </a:r>
            <a:endParaRPr lang="zh-CN" altLang="en-US" dirty="0"/>
          </a:p>
          <a:p>
            <a:r>
              <a:rPr lang="zh-CN" altLang="en-US" dirty="0"/>
              <a:t>存储</a:t>
            </a:r>
            <a:r>
              <a:rPr lang="en-US" dirty="0"/>
              <a:t>entity</a:t>
            </a:r>
            <a:r>
              <a:rPr lang="zh-CN" altLang="en-US" dirty="0"/>
              <a:t>的各种信息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dirty="0"/>
              <a:t>variable names, function names, objects, classes, interfaces 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如类型信息、所占用内存空间、作用域</a:t>
            </a:r>
            <a:endParaRPr lang="zh-CN" altLang="en-US" dirty="0"/>
          </a:p>
          <a:p>
            <a:r>
              <a:rPr lang="zh-CN" altLang="en-US" dirty="0"/>
              <a:t>用于编译过程中的分析与合成</a:t>
            </a:r>
            <a:endParaRPr lang="zh-CN" altLang="en-US" dirty="0"/>
          </a:p>
          <a:p>
            <a:pPr lvl="1"/>
            <a:r>
              <a:rPr lang="zh-CN" altLang="en-US" dirty="0"/>
              <a:t>语义分析：如使用前声明检查、类型检查、确定作用域等</a:t>
            </a:r>
            <a:endParaRPr lang="zh-CN" altLang="en-US" dirty="0"/>
          </a:p>
          <a:p>
            <a:pPr lvl="1"/>
            <a:r>
              <a:rPr lang="zh-CN" altLang="en-US" dirty="0"/>
              <a:t>合成：如类型表达式构造、内存空间分配等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 </a:t>
            </a:r>
            <a:r>
              <a:rPr lang="en-US" altLang="zh-CN" dirty="0"/>
              <a:t>(Symbol table)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l : int ;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26670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36576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6670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0</a:t>
            </a:r>
            <a:endParaRPr lang="en-US" altLang="zh-CN" sz="2000" baseline="-250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36576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8</a:t>
            </a:r>
            <a:endParaRPr lang="en-US" altLang="zh-CN" sz="2000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2057400" y="3505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0574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4829" name="Text Box 12"/>
          <p:cNvSpPr txBox="1">
            <a:spLocks noChangeArrowheads="1"/>
          </p:cNvSpPr>
          <p:nvPr/>
        </p:nvSpPr>
        <p:spPr bwMode="auto">
          <a:xfrm>
            <a:off x="6400800" y="1828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7162800" y="1828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8915400" y="1905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4833" name="Text Box 16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4834" name="Text Box 17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4835" name="Text Box 18"/>
          <p:cNvSpPr txBox="1">
            <a:spLocks noChangeArrowheads="1"/>
          </p:cNvSpPr>
          <p:nvPr/>
        </p:nvSpPr>
        <p:spPr bwMode="auto">
          <a:xfrm>
            <a:off x="6400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4836" name="Text Box 19"/>
          <p:cNvSpPr txBox="1">
            <a:spLocks noChangeArrowheads="1"/>
          </p:cNvSpPr>
          <p:nvPr/>
        </p:nvSpPr>
        <p:spPr bwMode="auto">
          <a:xfrm>
            <a:off x="7162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4837" name="Text Box 20"/>
          <p:cNvSpPr txBox="1">
            <a:spLocks noChangeArrowheads="1"/>
          </p:cNvSpPr>
          <p:nvPr/>
        </p:nvSpPr>
        <p:spPr bwMode="auto">
          <a:xfrm>
            <a:off x="7924800" y="2582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4838" name="Text Box 21"/>
          <p:cNvSpPr txBox="1">
            <a:spLocks noChangeArrowheads="1"/>
          </p:cNvSpPr>
          <p:nvPr/>
        </p:nvSpPr>
        <p:spPr bwMode="auto">
          <a:xfrm>
            <a:off x="26670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34839" name="Text Box 22"/>
          <p:cNvSpPr txBox="1">
            <a:spLocks noChangeArrowheads="1"/>
          </p:cNvSpPr>
          <p:nvPr/>
        </p:nvSpPr>
        <p:spPr bwMode="auto">
          <a:xfrm>
            <a:off x="36576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/>
              <a:t>12</a:t>
            </a:r>
            <a:endParaRPr lang="en-US" altLang="zh-CN" sz="2000" dirty="0"/>
          </a:p>
        </p:txBody>
      </p:sp>
      <p:sp>
        <p:nvSpPr>
          <p:cNvPr id="34840" name="Text Box 23"/>
          <p:cNvSpPr txBox="1">
            <a:spLocks noChangeArrowheads="1"/>
          </p:cNvSpPr>
          <p:nvPr/>
        </p:nvSpPr>
        <p:spPr bwMode="auto">
          <a:xfrm>
            <a:off x="6400800" y="35941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4841" name="Text Box 24"/>
          <p:cNvSpPr txBox="1">
            <a:spLocks noChangeArrowheads="1"/>
          </p:cNvSpPr>
          <p:nvPr/>
        </p:nvSpPr>
        <p:spPr bwMode="auto">
          <a:xfrm>
            <a:off x="7162800" y="35941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4842" name="Text Box 25"/>
          <p:cNvSpPr txBox="1">
            <a:spLocks noChangeArrowheads="1"/>
          </p:cNvSpPr>
          <p:nvPr/>
        </p:nvSpPr>
        <p:spPr bwMode="auto">
          <a:xfrm>
            <a:off x="8915400" y="3657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4843" name="Text Box 26"/>
          <p:cNvSpPr txBox="1">
            <a:spLocks noChangeArrowheads="1"/>
          </p:cNvSpPr>
          <p:nvPr/>
        </p:nvSpPr>
        <p:spPr bwMode="auto">
          <a:xfrm>
            <a:off x="6400800" y="3970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k</a:t>
            </a:r>
            <a:endParaRPr lang="en-US" altLang="zh-CN" sz="1800"/>
          </a:p>
        </p:txBody>
      </p:sp>
      <p:sp>
        <p:nvSpPr>
          <p:cNvPr id="34844" name="Text Box 27"/>
          <p:cNvSpPr txBox="1">
            <a:spLocks noChangeArrowheads="1"/>
          </p:cNvSpPr>
          <p:nvPr/>
        </p:nvSpPr>
        <p:spPr bwMode="auto">
          <a:xfrm>
            <a:off x="7162800" y="3970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4845" name="Text Box 28"/>
          <p:cNvSpPr txBox="1">
            <a:spLocks noChangeArrowheads="1"/>
          </p:cNvSpPr>
          <p:nvPr/>
        </p:nvSpPr>
        <p:spPr bwMode="auto">
          <a:xfrm>
            <a:off x="7924800" y="39703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4846" name="Text Box 29"/>
          <p:cNvSpPr txBox="1">
            <a:spLocks noChangeArrowheads="1"/>
          </p:cNvSpPr>
          <p:nvPr/>
        </p:nvSpPr>
        <p:spPr bwMode="auto">
          <a:xfrm>
            <a:off x="6400800" y="4351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en-US" altLang="zh-CN" sz="1800"/>
          </a:p>
        </p:txBody>
      </p:sp>
      <p:sp>
        <p:nvSpPr>
          <p:cNvPr id="34847" name="Text Box 30"/>
          <p:cNvSpPr txBox="1">
            <a:spLocks noChangeArrowheads="1"/>
          </p:cNvSpPr>
          <p:nvPr/>
        </p:nvSpPr>
        <p:spPr bwMode="auto">
          <a:xfrm>
            <a:off x="7162800" y="43513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real</a:t>
            </a:r>
            <a:endParaRPr lang="en-US" altLang="zh-CN" sz="1800"/>
          </a:p>
        </p:txBody>
      </p:sp>
      <p:sp>
        <p:nvSpPr>
          <p:cNvPr id="34848" name="Text Box 31"/>
          <p:cNvSpPr txBox="1">
            <a:spLocks noChangeArrowheads="1"/>
          </p:cNvSpPr>
          <p:nvPr/>
        </p:nvSpPr>
        <p:spPr bwMode="auto">
          <a:xfrm>
            <a:off x="7924800" y="43513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4849" name="Text Box 32"/>
          <p:cNvSpPr txBox="1">
            <a:spLocks noChangeArrowheads="1"/>
          </p:cNvSpPr>
          <p:nvPr/>
        </p:nvSpPr>
        <p:spPr bwMode="auto">
          <a:xfrm>
            <a:off x="2667000" y="32766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2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4850" name="Text Box 33"/>
          <p:cNvSpPr txBox="1">
            <a:spLocks noChangeArrowheads="1"/>
          </p:cNvSpPr>
          <p:nvPr/>
        </p:nvSpPr>
        <p:spPr bwMode="auto">
          <a:xfrm>
            <a:off x="3657600" y="32766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4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34851" name="Text Box 34"/>
          <p:cNvSpPr txBox="1">
            <a:spLocks noChangeArrowheads="1"/>
          </p:cNvSpPr>
          <p:nvPr/>
        </p:nvSpPr>
        <p:spPr bwMode="auto">
          <a:xfrm>
            <a:off x="6477000" y="53387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4852" name="Text Box 35"/>
          <p:cNvSpPr txBox="1">
            <a:spLocks noChangeArrowheads="1"/>
          </p:cNvSpPr>
          <p:nvPr/>
        </p:nvSpPr>
        <p:spPr bwMode="auto">
          <a:xfrm>
            <a:off x="7239000" y="5338764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4853" name="Text Box 36"/>
          <p:cNvSpPr txBox="1">
            <a:spLocks noChangeArrowheads="1"/>
          </p:cNvSpPr>
          <p:nvPr/>
        </p:nvSpPr>
        <p:spPr bwMode="auto">
          <a:xfrm>
            <a:off x="8991600" y="541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4854" name="Text Box 39"/>
          <p:cNvSpPr txBox="1">
            <a:spLocks noChangeArrowheads="1"/>
          </p:cNvSpPr>
          <p:nvPr/>
        </p:nvSpPr>
        <p:spPr bwMode="auto">
          <a:xfrm>
            <a:off x="6477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l</a:t>
            </a:r>
            <a:endParaRPr lang="en-US" altLang="zh-CN" sz="1800"/>
          </a:p>
        </p:txBody>
      </p:sp>
      <p:sp>
        <p:nvSpPr>
          <p:cNvPr id="34855" name="Text Box 40"/>
          <p:cNvSpPr txBox="1">
            <a:spLocks noChangeArrowheads="1"/>
          </p:cNvSpPr>
          <p:nvPr/>
        </p:nvSpPr>
        <p:spPr bwMode="auto">
          <a:xfrm>
            <a:off x="7239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4856" name="Text Box 41"/>
          <p:cNvSpPr txBox="1">
            <a:spLocks noChangeArrowheads="1"/>
          </p:cNvSpPr>
          <p:nvPr/>
        </p:nvSpPr>
        <p:spPr bwMode="auto">
          <a:xfrm>
            <a:off x="8001000" y="57150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4857" name="Freeform 42"/>
          <p:cNvSpPr/>
          <p:nvPr/>
        </p:nvSpPr>
        <p:spPr bwMode="auto">
          <a:xfrm>
            <a:off x="5842000" y="3733800"/>
            <a:ext cx="939800" cy="1828800"/>
          </a:xfrm>
          <a:custGeom>
            <a:avLst/>
            <a:gdLst>
              <a:gd name="T0" fmla="*/ 1491932500 w 592"/>
              <a:gd name="T1" fmla="*/ 2147483647 h 1152"/>
              <a:gd name="T2" fmla="*/ 282257500 w 592"/>
              <a:gd name="T3" fmla="*/ 2147483647 h 1152"/>
              <a:gd name="T4" fmla="*/ 40322500 w 592"/>
              <a:gd name="T5" fmla="*/ 1572577500 h 1152"/>
              <a:gd name="T6" fmla="*/ 40322500 w 592"/>
              <a:gd name="T7" fmla="*/ 846772500 h 1152"/>
              <a:gd name="T8" fmla="*/ 161290000 w 592"/>
              <a:gd name="T9" fmla="*/ 362902500 h 1152"/>
              <a:gd name="T10" fmla="*/ 887095000 w 592"/>
              <a:gd name="T11" fmla="*/ 0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2" h="1152">
                <a:moveTo>
                  <a:pt x="592" y="1152"/>
                </a:moveTo>
                <a:cubicBezTo>
                  <a:pt x="400" y="1148"/>
                  <a:pt x="208" y="1144"/>
                  <a:pt x="112" y="1056"/>
                </a:cubicBezTo>
                <a:cubicBezTo>
                  <a:pt x="16" y="968"/>
                  <a:pt x="32" y="744"/>
                  <a:pt x="16" y="624"/>
                </a:cubicBezTo>
                <a:cubicBezTo>
                  <a:pt x="0" y="504"/>
                  <a:pt x="8" y="416"/>
                  <a:pt x="16" y="336"/>
                </a:cubicBezTo>
                <a:cubicBezTo>
                  <a:pt x="24" y="256"/>
                  <a:pt x="8" y="200"/>
                  <a:pt x="64" y="144"/>
                </a:cubicBezTo>
                <a:cubicBezTo>
                  <a:pt x="120" y="88"/>
                  <a:pt x="236" y="44"/>
                  <a:pt x="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Freeform 43"/>
          <p:cNvSpPr/>
          <p:nvPr/>
        </p:nvSpPr>
        <p:spPr bwMode="auto">
          <a:xfrm>
            <a:off x="5956300" y="1981200"/>
            <a:ext cx="825500" cy="1828800"/>
          </a:xfrm>
          <a:custGeom>
            <a:avLst/>
            <a:gdLst>
              <a:gd name="T0" fmla="*/ 1310481250 w 520"/>
              <a:gd name="T1" fmla="*/ 2147483647 h 1152"/>
              <a:gd name="T2" fmla="*/ 221773750 w 520"/>
              <a:gd name="T3" fmla="*/ 2147483647 h 1152"/>
              <a:gd name="T4" fmla="*/ 100806250 w 520"/>
              <a:gd name="T5" fmla="*/ 1693545000 h 1152"/>
              <a:gd name="T6" fmla="*/ 100806250 w 520"/>
              <a:gd name="T7" fmla="*/ 604837500 h 1152"/>
              <a:gd name="T8" fmla="*/ 705643750 w 520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0" h="1152">
                <a:moveTo>
                  <a:pt x="520" y="1152"/>
                </a:moveTo>
                <a:cubicBezTo>
                  <a:pt x="344" y="1096"/>
                  <a:pt x="168" y="1040"/>
                  <a:pt x="88" y="960"/>
                </a:cubicBezTo>
                <a:cubicBezTo>
                  <a:pt x="8" y="880"/>
                  <a:pt x="48" y="792"/>
                  <a:pt x="40" y="672"/>
                </a:cubicBezTo>
                <a:cubicBezTo>
                  <a:pt x="32" y="552"/>
                  <a:pt x="0" y="352"/>
                  <a:pt x="40" y="240"/>
                </a:cubicBezTo>
                <a:cubicBezTo>
                  <a:pt x="80" y="128"/>
                  <a:pt x="180" y="64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</a:t>
            </a:r>
            <a:r>
              <a:rPr lang="en-US" altLang="zh-CN" baseline="-25000"/>
              <a:t>1 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26670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36576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5849" name="Text Box 8"/>
          <p:cNvSpPr txBox="1">
            <a:spLocks noChangeArrowheads="1"/>
          </p:cNvSpPr>
          <p:nvPr/>
        </p:nvSpPr>
        <p:spPr bwMode="auto">
          <a:xfrm>
            <a:off x="26670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0</a:t>
            </a:r>
            <a:endParaRPr lang="en-US" altLang="zh-CN" sz="2000" baseline="-25000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36576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8</a:t>
            </a:r>
            <a:endParaRPr lang="en-US" altLang="zh-CN" sz="2000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2057400" y="3962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2057400" y="3595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6400800" y="1447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7162800" y="1447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8915400" y="160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6400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7162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7924800" y="1820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5861" name="Text Box 20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5862" name="Text Box 21"/>
          <p:cNvSpPr txBox="1">
            <a:spLocks noChangeArrowheads="1"/>
          </p:cNvSpPr>
          <p:nvPr/>
        </p:nvSpPr>
        <p:spPr bwMode="auto">
          <a:xfrm>
            <a:off x="26670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1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5863" name="Text Box 22"/>
          <p:cNvSpPr txBox="1">
            <a:spLocks noChangeArrowheads="1"/>
          </p:cNvSpPr>
          <p:nvPr/>
        </p:nvSpPr>
        <p:spPr bwMode="auto">
          <a:xfrm>
            <a:off x="3657600" y="368458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12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35864" name="Text Box 23"/>
          <p:cNvSpPr txBox="1">
            <a:spLocks noChangeArrowheads="1"/>
          </p:cNvSpPr>
          <p:nvPr/>
        </p:nvSpPr>
        <p:spPr bwMode="auto">
          <a:xfrm>
            <a:off x="6400800" y="3070225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5865" name="Text Box 24"/>
          <p:cNvSpPr txBox="1">
            <a:spLocks noChangeArrowheads="1"/>
          </p:cNvSpPr>
          <p:nvPr/>
        </p:nvSpPr>
        <p:spPr bwMode="auto">
          <a:xfrm>
            <a:off x="7162800" y="3070225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5866" name="Text Box 25"/>
          <p:cNvSpPr txBox="1">
            <a:spLocks noChangeArrowheads="1"/>
          </p:cNvSpPr>
          <p:nvPr/>
        </p:nvSpPr>
        <p:spPr bwMode="auto">
          <a:xfrm>
            <a:off x="8915400" y="3124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5867" name="Text Box 26"/>
          <p:cNvSpPr txBox="1">
            <a:spLocks noChangeArrowheads="1"/>
          </p:cNvSpPr>
          <p:nvPr/>
        </p:nvSpPr>
        <p:spPr bwMode="auto">
          <a:xfrm>
            <a:off x="6400800" y="34464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k</a:t>
            </a:r>
            <a:endParaRPr lang="en-US" altLang="zh-CN" sz="1800"/>
          </a:p>
        </p:txBody>
      </p:sp>
      <p:sp>
        <p:nvSpPr>
          <p:cNvPr id="35868" name="Text Box 27"/>
          <p:cNvSpPr txBox="1">
            <a:spLocks noChangeArrowheads="1"/>
          </p:cNvSpPr>
          <p:nvPr/>
        </p:nvSpPr>
        <p:spPr bwMode="auto">
          <a:xfrm>
            <a:off x="7162800" y="34464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5869" name="Text Box 28"/>
          <p:cNvSpPr txBox="1">
            <a:spLocks noChangeArrowheads="1"/>
          </p:cNvSpPr>
          <p:nvPr/>
        </p:nvSpPr>
        <p:spPr bwMode="auto">
          <a:xfrm>
            <a:off x="7924800" y="34464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5870" name="Text Box 29"/>
          <p:cNvSpPr txBox="1">
            <a:spLocks noChangeArrowheads="1"/>
          </p:cNvSpPr>
          <p:nvPr/>
        </p:nvSpPr>
        <p:spPr bwMode="auto">
          <a:xfrm>
            <a:off x="6400800" y="38274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en-US" altLang="zh-CN" sz="1800"/>
          </a:p>
        </p:txBody>
      </p:sp>
      <p:sp>
        <p:nvSpPr>
          <p:cNvPr id="35871" name="Text Box 30"/>
          <p:cNvSpPr txBox="1">
            <a:spLocks noChangeArrowheads="1"/>
          </p:cNvSpPr>
          <p:nvPr/>
        </p:nvSpPr>
        <p:spPr bwMode="auto">
          <a:xfrm>
            <a:off x="7162800" y="38274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real</a:t>
            </a:r>
            <a:endParaRPr lang="en-US" altLang="zh-CN" sz="1800"/>
          </a:p>
        </p:txBody>
      </p:sp>
      <p:sp>
        <p:nvSpPr>
          <p:cNvPr id="35872" name="Text Box 31"/>
          <p:cNvSpPr txBox="1">
            <a:spLocks noChangeArrowheads="1"/>
          </p:cNvSpPr>
          <p:nvPr/>
        </p:nvSpPr>
        <p:spPr bwMode="auto">
          <a:xfrm>
            <a:off x="7924800" y="38274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5873" name="Text Box 34"/>
          <p:cNvSpPr txBox="1">
            <a:spLocks noChangeArrowheads="1"/>
          </p:cNvSpPr>
          <p:nvPr/>
        </p:nvSpPr>
        <p:spPr bwMode="auto">
          <a:xfrm>
            <a:off x="6477000" y="53387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5874" name="Text Box 35"/>
          <p:cNvSpPr txBox="1">
            <a:spLocks noChangeArrowheads="1"/>
          </p:cNvSpPr>
          <p:nvPr/>
        </p:nvSpPr>
        <p:spPr bwMode="auto">
          <a:xfrm>
            <a:off x="7239000" y="5338764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5875" name="Text Box 36"/>
          <p:cNvSpPr txBox="1">
            <a:spLocks noChangeArrowheads="1"/>
          </p:cNvSpPr>
          <p:nvPr/>
        </p:nvSpPr>
        <p:spPr bwMode="auto">
          <a:xfrm>
            <a:off x="8991600" y="541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5876" name="Text Box 39"/>
          <p:cNvSpPr txBox="1">
            <a:spLocks noChangeArrowheads="1"/>
          </p:cNvSpPr>
          <p:nvPr/>
        </p:nvSpPr>
        <p:spPr bwMode="auto">
          <a:xfrm>
            <a:off x="6477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l</a:t>
            </a:r>
            <a:endParaRPr lang="en-US" altLang="zh-CN" sz="1800"/>
          </a:p>
        </p:txBody>
      </p:sp>
      <p:sp>
        <p:nvSpPr>
          <p:cNvPr id="35877" name="Text Box 40"/>
          <p:cNvSpPr txBox="1">
            <a:spLocks noChangeArrowheads="1"/>
          </p:cNvSpPr>
          <p:nvPr/>
        </p:nvSpPr>
        <p:spPr bwMode="auto">
          <a:xfrm>
            <a:off x="7239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5878" name="Text Box 41"/>
          <p:cNvSpPr txBox="1">
            <a:spLocks noChangeArrowheads="1"/>
          </p:cNvSpPr>
          <p:nvPr/>
        </p:nvSpPr>
        <p:spPr bwMode="auto">
          <a:xfrm>
            <a:off x="8001000" y="57150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5879" name="Text Box 42"/>
          <p:cNvSpPr txBox="1">
            <a:spLocks noChangeArrowheads="1"/>
          </p:cNvSpPr>
          <p:nvPr/>
        </p:nvSpPr>
        <p:spPr bwMode="auto">
          <a:xfrm>
            <a:off x="6400800" y="4200525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5880" name="Text Box 43"/>
          <p:cNvSpPr txBox="1">
            <a:spLocks noChangeArrowheads="1"/>
          </p:cNvSpPr>
          <p:nvPr/>
        </p:nvSpPr>
        <p:spPr bwMode="auto">
          <a:xfrm>
            <a:off x="7162800" y="4200525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5881" name="Text Box 44"/>
          <p:cNvSpPr txBox="1">
            <a:spLocks noChangeArrowheads="1"/>
          </p:cNvSpPr>
          <p:nvPr/>
        </p:nvSpPr>
        <p:spPr bwMode="auto">
          <a:xfrm>
            <a:off x="7924800" y="4200525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5882" name="Freeform 47"/>
          <p:cNvSpPr/>
          <p:nvPr/>
        </p:nvSpPr>
        <p:spPr bwMode="auto">
          <a:xfrm>
            <a:off x="8686800" y="4343400"/>
            <a:ext cx="304800" cy="990600"/>
          </a:xfrm>
          <a:custGeom>
            <a:avLst/>
            <a:gdLst>
              <a:gd name="T0" fmla="*/ 0 w 304"/>
              <a:gd name="T1" fmla="*/ 0 h 624"/>
              <a:gd name="T2" fmla="*/ 241265242 w 304"/>
              <a:gd name="T3" fmla="*/ 483870000 h 624"/>
              <a:gd name="T4" fmla="*/ 289517889 w 304"/>
              <a:gd name="T5" fmla="*/ 725805000 h 624"/>
              <a:gd name="T6" fmla="*/ 289517889 w 304"/>
              <a:gd name="T7" fmla="*/ 967740000 h 624"/>
              <a:gd name="T8" fmla="*/ 193011592 w 304"/>
              <a:gd name="T9" fmla="*/ 1330642500 h 624"/>
              <a:gd name="T10" fmla="*/ 96506297 w 304"/>
              <a:gd name="T11" fmla="*/ 1572577500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624">
                <a:moveTo>
                  <a:pt x="0" y="0"/>
                </a:moveTo>
                <a:cubicBezTo>
                  <a:pt x="96" y="72"/>
                  <a:pt x="192" y="144"/>
                  <a:pt x="240" y="192"/>
                </a:cubicBezTo>
                <a:cubicBezTo>
                  <a:pt x="288" y="240"/>
                  <a:pt x="280" y="256"/>
                  <a:pt x="288" y="288"/>
                </a:cubicBezTo>
                <a:cubicBezTo>
                  <a:pt x="296" y="320"/>
                  <a:pt x="304" y="344"/>
                  <a:pt x="288" y="384"/>
                </a:cubicBezTo>
                <a:cubicBezTo>
                  <a:pt x="272" y="424"/>
                  <a:pt x="224" y="488"/>
                  <a:pt x="192" y="528"/>
                </a:cubicBezTo>
                <a:cubicBezTo>
                  <a:pt x="160" y="568"/>
                  <a:pt x="128" y="596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3" name="Freeform 48"/>
          <p:cNvSpPr/>
          <p:nvPr/>
        </p:nvSpPr>
        <p:spPr bwMode="auto">
          <a:xfrm>
            <a:off x="6045200" y="3276600"/>
            <a:ext cx="736600" cy="2362200"/>
          </a:xfrm>
          <a:custGeom>
            <a:avLst/>
            <a:gdLst>
              <a:gd name="T0" fmla="*/ 1169352500 w 464"/>
              <a:gd name="T1" fmla="*/ 2147483647 h 1488"/>
              <a:gd name="T2" fmla="*/ 201612500 w 464"/>
              <a:gd name="T3" fmla="*/ 2147483647 h 1488"/>
              <a:gd name="T4" fmla="*/ 80645000 w 464"/>
              <a:gd name="T5" fmla="*/ 1451610000 h 1488"/>
              <a:gd name="T6" fmla="*/ 80645000 w 464"/>
              <a:gd name="T7" fmla="*/ 362902500 h 1488"/>
              <a:gd name="T8" fmla="*/ 564515000 w 464"/>
              <a:gd name="T9" fmla="*/ 0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4" h="1488">
                <a:moveTo>
                  <a:pt x="464" y="1440"/>
                </a:moveTo>
                <a:cubicBezTo>
                  <a:pt x="308" y="1464"/>
                  <a:pt x="152" y="1488"/>
                  <a:pt x="80" y="1344"/>
                </a:cubicBezTo>
                <a:cubicBezTo>
                  <a:pt x="8" y="1200"/>
                  <a:pt x="40" y="776"/>
                  <a:pt x="32" y="576"/>
                </a:cubicBezTo>
                <a:cubicBezTo>
                  <a:pt x="24" y="376"/>
                  <a:pt x="0" y="240"/>
                  <a:pt x="32" y="144"/>
                </a:cubicBezTo>
                <a:cubicBezTo>
                  <a:pt x="64" y="48"/>
                  <a:pt x="144" y="24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4" name="Freeform 49"/>
          <p:cNvSpPr/>
          <p:nvPr/>
        </p:nvSpPr>
        <p:spPr bwMode="auto">
          <a:xfrm>
            <a:off x="5867400" y="1676400"/>
            <a:ext cx="838200" cy="1676400"/>
          </a:xfrm>
          <a:custGeom>
            <a:avLst/>
            <a:gdLst>
              <a:gd name="T0" fmla="*/ 1330642500 w 528"/>
              <a:gd name="T1" fmla="*/ 2147483647 h 1056"/>
              <a:gd name="T2" fmla="*/ 362902500 w 528"/>
              <a:gd name="T3" fmla="*/ 2147483647 h 1056"/>
              <a:gd name="T4" fmla="*/ 120967500 w 528"/>
              <a:gd name="T5" fmla="*/ 1572577500 h 1056"/>
              <a:gd name="T6" fmla="*/ 120967500 w 528"/>
              <a:gd name="T7" fmla="*/ 483870000 h 1056"/>
              <a:gd name="T8" fmla="*/ 846772500 w 528"/>
              <a:gd name="T9" fmla="*/ 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056">
                <a:moveTo>
                  <a:pt x="528" y="1056"/>
                </a:moveTo>
                <a:cubicBezTo>
                  <a:pt x="376" y="996"/>
                  <a:pt x="224" y="936"/>
                  <a:pt x="144" y="864"/>
                </a:cubicBezTo>
                <a:cubicBezTo>
                  <a:pt x="64" y="792"/>
                  <a:pt x="64" y="736"/>
                  <a:pt x="48" y="624"/>
                </a:cubicBezTo>
                <a:cubicBezTo>
                  <a:pt x="32" y="512"/>
                  <a:pt x="0" y="296"/>
                  <a:pt x="48" y="192"/>
                </a:cubicBezTo>
                <a:cubicBezTo>
                  <a:pt x="96" y="88"/>
                  <a:pt x="216" y="44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</a:t>
            </a:r>
            <a:r>
              <a:rPr lang="en-US" altLang="zh-CN" baseline="-25000"/>
              <a:t>2</a:t>
            </a:r>
            <a:r>
              <a:rPr lang="en-US" altLang="zh-CN"/>
              <a:t> ;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26670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3657600" y="44958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26670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0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657600" y="40894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8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36875" name="Line 10"/>
          <p:cNvSpPr>
            <a:spLocks noChangeShapeType="1"/>
          </p:cNvSpPr>
          <p:nvPr/>
        </p:nvSpPr>
        <p:spPr bwMode="auto">
          <a:xfrm>
            <a:off x="20574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2057400" y="3976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6400800" y="1447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7162800" y="1447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8991600" y="152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6400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7162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7924800" y="1820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6400800" y="35226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7162800" y="3522664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总偏移：</a:t>
            </a:r>
            <a:r>
              <a:rPr lang="en-US" altLang="zh-CN" sz="1800" dirty="0"/>
              <a:t>12</a:t>
            </a:r>
            <a:endParaRPr lang="en-US" altLang="zh-CN" sz="1800" dirty="0"/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8991600" y="3581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6400800" y="3898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k</a:t>
            </a:r>
            <a:endParaRPr lang="en-US" altLang="zh-CN" sz="1800"/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7162800" y="3898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7924800" y="38989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6400800" y="4279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en-US" altLang="zh-CN" sz="1800"/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7162800" y="4279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real</a:t>
            </a:r>
            <a:endParaRPr lang="en-US" altLang="zh-CN" sz="1800"/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7924800" y="42799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6477000" y="53387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7239000" y="5338764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8991600" y="541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6898" name="Text Box 37"/>
          <p:cNvSpPr txBox="1">
            <a:spLocks noChangeArrowheads="1"/>
          </p:cNvSpPr>
          <p:nvPr/>
        </p:nvSpPr>
        <p:spPr bwMode="auto">
          <a:xfrm>
            <a:off x="6477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l</a:t>
            </a:r>
            <a:endParaRPr lang="en-US" altLang="zh-CN" sz="1800"/>
          </a:p>
        </p:txBody>
      </p:sp>
      <p:sp>
        <p:nvSpPr>
          <p:cNvPr id="36899" name="Text Box 38"/>
          <p:cNvSpPr txBox="1">
            <a:spLocks noChangeArrowheads="1"/>
          </p:cNvSpPr>
          <p:nvPr/>
        </p:nvSpPr>
        <p:spPr bwMode="auto">
          <a:xfrm>
            <a:off x="7239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6900" name="Text Box 39"/>
          <p:cNvSpPr txBox="1">
            <a:spLocks noChangeArrowheads="1"/>
          </p:cNvSpPr>
          <p:nvPr/>
        </p:nvSpPr>
        <p:spPr bwMode="auto">
          <a:xfrm>
            <a:off x="8001000" y="57150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6901" name="Text Box 40"/>
          <p:cNvSpPr txBox="1">
            <a:spLocks noChangeArrowheads="1"/>
          </p:cNvSpPr>
          <p:nvPr/>
        </p:nvSpPr>
        <p:spPr bwMode="auto">
          <a:xfrm>
            <a:off x="6400800" y="46529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6902" name="Text Box 41"/>
          <p:cNvSpPr txBox="1">
            <a:spLocks noChangeArrowheads="1"/>
          </p:cNvSpPr>
          <p:nvPr/>
        </p:nvSpPr>
        <p:spPr bwMode="auto">
          <a:xfrm>
            <a:off x="7162800" y="46529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6903" name="Text Box 42"/>
          <p:cNvSpPr txBox="1">
            <a:spLocks noChangeArrowheads="1"/>
          </p:cNvSpPr>
          <p:nvPr/>
        </p:nvSpPr>
        <p:spPr bwMode="auto">
          <a:xfrm>
            <a:off x="7924800" y="46529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6904" name="Freeform 43"/>
          <p:cNvSpPr/>
          <p:nvPr/>
        </p:nvSpPr>
        <p:spPr bwMode="auto">
          <a:xfrm>
            <a:off x="8686800" y="4800600"/>
            <a:ext cx="304800" cy="533400"/>
          </a:xfrm>
          <a:custGeom>
            <a:avLst/>
            <a:gdLst>
              <a:gd name="T0" fmla="*/ 0 w 304"/>
              <a:gd name="T1" fmla="*/ 0 h 624"/>
              <a:gd name="T2" fmla="*/ 241265242 w 304"/>
              <a:gd name="T3" fmla="*/ 140293603 h 624"/>
              <a:gd name="T4" fmla="*/ 289517889 w 304"/>
              <a:gd name="T5" fmla="*/ 210440832 h 624"/>
              <a:gd name="T6" fmla="*/ 289517889 w 304"/>
              <a:gd name="T7" fmla="*/ 280587206 h 624"/>
              <a:gd name="T8" fmla="*/ 193011592 w 304"/>
              <a:gd name="T9" fmla="*/ 385807194 h 624"/>
              <a:gd name="T10" fmla="*/ 96506297 w 304"/>
              <a:gd name="T11" fmla="*/ 455954423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624">
                <a:moveTo>
                  <a:pt x="0" y="0"/>
                </a:moveTo>
                <a:cubicBezTo>
                  <a:pt x="96" y="72"/>
                  <a:pt x="192" y="144"/>
                  <a:pt x="240" y="192"/>
                </a:cubicBezTo>
                <a:cubicBezTo>
                  <a:pt x="288" y="240"/>
                  <a:pt x="280" y="256"/>
                  <a:pt x="288" y="288"/>
                </a:cubicBezTo>
                <a:cubicBezTo>
                  <a:pt x="296" y="320"/>
                  <a:pt x="304" y="344"/>
                  <a:pt x="288" y="384"/>
                </a:cubicBezTo>
                <a:cubicBezTo>
                  <a:pt x="272" y="424"/>
                  <a:pt x="224" y="488"/>
                  <a:pt x="192" y="528"/>
                </a:cubicBezTo>
                <a:cubicBezTo>
                  <a:pt x="160" y="568"/>
                  <a:pt x="128" y="596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Text Box 44"/>
          <p:cNvSpPr txBox="1">
            <a:spLocks noChangeArrowheads="1"/>
          </p:cNvSpPr>
          <p:nvPr/>
        </p:nvSpPr>
        <p:spPr bwMode="auto">
          <a:xfrm>
            <a:off x="6400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6906" name="Text Box 45"/>
          <p:cNvSpPr txBox="1">
            <a:spLocks noChangeArrowheads="1"/>
          </p:cNvSpPr>
          <p:nvPr/>
        </p:nvSpPr>
        <p:spPr bwMode="auto">
          <a:xfrm>
            <a:off x="7162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6907" name="Text Box 46"/>
          <p:cNvSpPr txBox="1">
            <a:spLocks noChangeArrowheads="1"/>
          </p:cNvSpPr>
          <p:nvPr/>
        </p:nvSpPr>
        <p:spPr bwMode="auto">
          <a:xfrm>
            <a:off x="7924800" y="2582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6908" name="Freeform 47"/>
          <p:cNvSpPr/>
          <p:nvPr/>
        </p:nvSpPr>
        <p:spPr bwMode="auto">
          <a:xfrm>
            <a:off x="8686800" y="2743200"/>
            <a:ext cx="304800" cy="762000"/>
          </a:xfrm>
          <a:custGeom>
            <a:avLst/>
            <a:gdLst>
              <a:gd name="T0" fmla="*/ 0 w 304"/>
              <a:gd name="T1" fmla="*/ 0 h 624"/>
              <a:gd name="T2" fmla="*/ 241265242 w 304"/>
              <a:gd name="T3" fmla="*/ 286314173 h 624"/>
              <a:gd name="T4" fmla="*/ 289517889 w 304"/>
              <a:gd name="T5" fmla="*/ 429470038 h 624"/>
              <a:gd name="T6" fmla="*/ 289517889 w 304"/>
              <a:gd name="T7" fmla="*/ 572627125 h 624"/>
              <a:gd name="T8" fmla="*/ 193011592 w 304"/>
              <a:gd name="T9" fmla="*/ 787362144 h 624"/>
              <a:gd name="T10" fmla="*/ 96506297 w 304"/>
              <a:gd name="T11" fmla="*/ 930519231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624">
                <a:moveTo>
                  <a:pt x="0" y="0"/>
                </a:moveTo>
                <a:cubicBezTo>
                  <a:pt x="96" y="72"/>
                  <a:pt x="192" y="144"/>
                  <a:pt x="240" y="192"/>
                </a:cubicBezTo>
                <a:cubicBezTo>
                  <a:pt x="288" y="240"/>
                  <a:pt x="280" y="256"/>
                  <a:pt x="288" y="288"/>
                </a:cubicBezTo>
                <a:cubicBezTo>
                  <a:pt x="296" y="320"/>
                  <a:pt x="304" y="344"/>
                  <a:pt x="288" y="384"/>
                </a:cubicBezTo>
                <a:cubicBezTo>
                  <a:pt x="272" y="424"/>
                  <a:pt x="224" y="488"/>
                  <a:pt x="192" y="528"/>
                </a:cubicBezTo>
                <a:cubicBezTo>
                  <a:pt x="160" y="568"/>
                  <a:pt x="128" y="596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Freeform 48"/>
          <p:cNvSpPr/>
          <p:nvPr/>
        </p:nvSpPr>
        <p:spPr bwMode="auto">
          <a:xfrm>
            <a:off x="5969000" y="1676400"/>
            <a:ext cx="812800" cy="1981200"/>
          </a:xfrm>
          <a:custGeom>
            <a:avLst/>
            <a:gdLst>
              <a:gd name="T0" fmla="*/ 1588086154 w 416"/>
              <a:gd name="T1" fmla="*/ 2147483647 h 1200"/>
              <a:gd name="T2" fmla="*/ 305401785 w 416"/>
              <a:gd name="T3" fmla="*/ 2147483647 h 1200"/>
              <a:gd name="T4" fmla="*/ 122160323 w 416"/>
              <a:gd name="T5" fmla="*/ 1439222928 h 1200"/>
              <a:gd name="T6" fmla="*/ 122160323 w 416"/>
              <a:gd name="T7" fmla="*/ 523353792 h 1200"/>
              <a:gd name="T8" fmla="*/ 855124215 w 416"/>
              <a:gd name="T9" fmla="*/ 0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1200">
                <a:moveTo>
                  <a:pt x="416" y="1200"/>
                </a:moveTo>
                <a:cubicBezTo>
                  <a:pt x="280" y="1184"/>
                  <a:pt x="144" y="1168"/>
                  <a:pt x="80" y="1056"/>
                </a:cubicBezTo>
                <a:cubicBezTo>
                  <a:pt x="16" y="944"/>
                  <a:pt x="40" y="672"/>
                  <a:pt x="32" y="528"/>
                </a:cubicBezTo>
                <a:cubicBezTo>
                  <a:pt x="24" y="384"/>
                  <a:pt x="0" y="280"/>
                  <a:pt x="32" y="192"/>
                </a:cubicBezTo>
                <a:cubicBezTo>
                  <a:pt x="64" y="104"/>
                  <a:pt x="144" y="52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Freeform 49"/>
          <p:cNvSpPr/>
          <p:nvPr/>
        </p:nvSpPr>
        <p:spPr bwMode="auto">
          <a:xfrm>
            <a:off x="6045200" y="3657600"/>
            <a:ext cx="812800" cy="1905000"/>
          </a:xfrm>
          <a:custGeom>
            <a:avLst/>
            <a:gdLst>
              <a:gd name="T0" fmla="*/ 1290320000 w 512"/>
              <a:gd name="T1" fmla="*/ 2147483647 h 1200"/>
              <a:gd name="T2" fmla="*/ 201612500 w 512"/>
              <a:gd name="T3" fmla="*/ 2147483647 h 1200"/>
              <a:gd name="T4" fmla="*/ 80645000 w 512"/>
              <a:gd name="T5" fmla="*/ 1209675000 h 1200"/>
              <a:gd name="T6" fmla="*/ 80645000 w 512"/>
              <a:gd name="T7" fmla="*/ 483870000 h 1200"/>
              <a:gd name="T8" fmla="*/ 564515000 w 512"/>
              <a:gd name="T9" fmla="*/ 0 h 1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12" h="1200">
                <a:moveTo>
                  <a:pt x="512" y="1200"/>
                </a:moveTo>
                <a:cubicBezTo>
                  <a:pt x="336" y="1188"/>
                  <a:pt x="160" y="1176"/>
                  <a:pt x="80" y="1056"/>
                </a:cubicBezTo>
                <a:cubicBezTo>
                  <a:pt x="0" y="936"/>
                  <a:pt x="40" y="624"/>
                  <a:pt x="32" y="480"/>
                </a:cubicBezTo>
                <a:cubicBezTo>
                  <a:pt x="24" y="336"/>
                  <a:pt x="0" y="272"/>
                  <a:pt x="32" y="192"/>
                </a:cubicBezTo>
                <a:cubicBezTo>
                  <a:pt x="64" y="112"/>
                  <a:pt x="144" y="56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PROC P</a:t>
            </a:r>
            <a:r>
              <a:rPr lang="en-US" altLang="zh-CN" baseline="-25000"/>
              <a:t>3</a:t>
            </a:r>
            <a:r>
              <a:rPr lang="en-US" altLang="zh-CN"/>
              <a:t> ; </a:t>
            </a:r>
            <a:r>
              <a:rPr lang="zh-CN" altLang="en-US"/>
              <a:t>（</a:t>
            </a:r>
            <a:r>
              <a:rPr lang="en-US" altLang="zh-CN"/>
              <a:t>N</a:t>
            </a:r>
            <a:r>
              <a:rPr lang="en-US" altLang="zh-CN">
                <a:sym typeface="Symbol" panose="05050102010706020507" pitchFamily="18" charset="2"/>
              </a:rPr>
              <a:t>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2667000" y="5472114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3657600" y="5472114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2667000" y="5065713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0</a:t>
            </a:r>
            <a:endParaRPr lang="en-US" altLang="zh-CN" sz="2000" baseline="-25000"/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3657600" y="5065713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8</a:t>
            </a:r>
            <a:endParaRPr lang="en-US" altLang="zh-CN" sz="2000"/>
          </a:p>
        </p:txBody>
      </p:sp>
      <p:sp>
        <p:nvSpPr>
          <p:cNvPr id="37899" name="Line 10"/>
          <p:cNvSpPr>
            <a:spLocks noChangeShapeType="1"/>
          </p:cNvSpPr>
          <p:nvPr/>
        </p:nvSpPr>
        <p:spPr bwMode="auto">
          <a:xfrm>
            <a:off x="20574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Text Box 11"/>
          <p:cNvSpPr txBox="1">
            <a:spLocks noChangeArrowheads="1"/>
          </p:cNvSpPr>
          <p:nvPr/>
        </p:nvSpPr>
        <p:spPr bwMode="auto">
          <a:xfrm>
            <a:off x="2057400" y="4510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7901" name="Text Box 12"/>
          <p:cNvSpPr txBox="1">
            <a:spLocks noChangeArrowheads="1"/>
          </p:cNvSpPr>
          <p:nvPr/>
        </p:nvSpPr>
        <p:spPr bwMode="auto">
          <a:xfrm>
            <a:off x="6400800" y="1447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7902" name="Text Box 13"/>
          <p:cNvSpPr txBox="1">
            <a:spLocks noChangeArrowheads="1"/>
          </p:cNvSpPr>
          <p:nvPr/>
        </p:nvSpPr>
        <p:spPr bwMode="auto">
          <a:xfrm>
            <a:off x="7162800" y="1447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7903" name="Text Box 14"/>
          <p:cNvSpPr txBox="1">
            <a:spLocks noChangeArrowheads="1"/>
          </p:cNvSpPr>
          <p:nvPr/>
        </p:nvSpPr>
        <p:spPr bwMode="auto">
          <a:xfrm>
            <a:off x="8991600" y="152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7904" name="Text Box 15"/>
          <p:cNvSpPr txBox="1">
            <a:spLocks noChangeArrowheads="1"/>
          </p:cNvSpPr>
          <p:nvPr/>
        </p:nvSpPr>
        <p:spPr bwMode="auto">
          <a:xfrm>
            <a:off x="6400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7905" name="Text Box 16"/>
          <p:cNvSpPr txBox="1">
            <a:spLocks noChangeArrowheads="1"/>
          </p:cNvSpPr>
          <p:nvPr/>
        </p:nvSpPr>
        <p:spPr bwMode="auto">
          <a:xfrm>
            <a:off x="7162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7924800" y="1820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7907" name="Text Box 18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7908" name="Text Box 19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7909" name="Text Box 20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6400800" y="35226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162800" y="3522664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总偏移：</a:t>
            </a:r>
            <a:r>
              <a:rPr lang="en-US" altLang="zh-CN" sz="1800" dirty="0"/>
              <a:t>12</a:t>
            </a:r>
            <a:endParaRPr lang="en-US" altLang="zh-CN" sz="1800" dirty="0"/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991600" y="3581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7913" name="Text Box 24"/>
          <p:cNvSpPr txBox="1">
            <a:spLocks noChangeArrowheads="1"/>
          </p:cNvSpPr>
          <p:nvPr/>
        </p:nvSpPr>
        <p:spPr bwMode="auto">
          <a:xfrm>
            <a:off x="6400800" y="3898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k</a:t>
            </a:r>
            <a:endParaRPr lang="en-US" altLang="zh-CN" sz="1800"/>
          </a:p>
        </p:txBody>
      </p:sp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7162800" y="3898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7915" name="Text Box 26"/>
          <p:cNvSpPr txBox="1">
            <a:spLocks noChangeArrowheads="1"/>
          </p:cNvSpPr>
          <p:nvPr/>
        </p:nvSpPr>
        <p:spPr bwMode="auto">
          <a:xfrm>
            <a:off x="7924800" y="38989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6400800" y="4279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en-US" altLang="zh-CN" sz="1800"/>
          </a:p>
        </p:txBody>
      </p:sp>
      <p:sp>
        <p:nvSpPr>
          <p:cNvPr id="37917" name="Text Box 28"/>
          <p:cNvSpPr txBox="1">
            <a:spLocks noChangeArrowheads="1"/>
          </p:cNvSpPr>
          <p:nvPr/>
        </p:nvSpPr>
        <p:spPr bwMode="auto">
          <a:xfrm>
            <a:off x="7162800" y="4279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real</a:t>
            </a:r>
            <a:endParaRPr lang="en-US" altLang="zh-CN" sz="1800"/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7924800" y="42799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7919" name="Text Box 30"/>
          <p:cNvSpPr txBox="1">
            <a:spLocks noChangeArrowheads="1"/>
          </p:cNvSpPr>
          <p:nvPr/>
        </p:nvSpPr>
        <p:spPr bwMode="auto">
          <a:xfrm>
            <a:off x="6477000" y="53387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7920" name="Text Box 31"/>
          <p:cNvSpPr txBox="1">
            <a:spLocks noChangeArrowheads="1"/>
          </p:cNvSpPr>
          <p:nvPr/>
        </p:nvSpPr>
        <p:spPr bwMode="auto">
          <a:xfrm>
            <a:off x="7239000" y="5338764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7921" name="Text Box 32"/>
          <p:cNvSpPr txBox="1">
            <a:spLocks noChangeArrowheads="1"/>
          </p:cNvSpPr>
          <p:nvPr/>
        </p:nvSpPr>
        <p:spPr bwMode="auto">
          <a:xfrm>
            <a:off x="8991600" y="541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7922" name="Text Box 35"/>
          <p:cNvSpPr txBox="1">
            <a:spLocks noChangeArrowheads="1"/>
          </p:cNvSpPr>
          <p:nvPr/>
        </p:nvSpPr>
        <p:spPr bwMode="auto">
          <a:xfrm>
            <a:off x="6477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l</a:t>
            </a:r>
            <a:endParaRPr lang="en-US" altLang="zh-CN" sz="1800"/>
          </a:p>
        </p:txBody>
      </p:sp>
      <p:sp>
        <p:nvSpPr>
          <p:cNvPr id="37923" name="Text Box 36"/>
          <p:cNvSpPr txBox="1">
            <a:spLocks noChangeArrowheads="1"/>
          </p:cNvSpPr>
          <p:nvPr/>
        </p:nvSpPr>
        <p:spPr bwMode="auto">
          <a:xfrm>
            <a:off x="7239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7924" name="Text Box 37"/>
          <p:cNvSpPr txBox="1">
            <a:spLocks noChangeArrowheads="1"/>
          </p:cNvSpPr>
          <p:nvPr/>
        </p:nvSpPr>
        <p:spPr bwMode="auto">
          <a:xfrm>
            <a:off x="8001000" y="57150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7925" name="Text Box 38"/>
          <p:cNvSpPr txBox="1">
            <a:spLocks noChangeArrowheads="1"/>
          </p:cNvSpPr>
          <p:nvPr/>
        </p:nvSpPr>
        <p:spPr bwMode="auto">
          <a:xfrm>
            <a:off x="6400800" y="46529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7926" name="Text Box 39"/>
          <p:cNvSpPr txBox="1">
            <a:spLocks noChangeArrowheads="1"/>
          </p:cNvSpPr>
          <p:nvPr/>
        </p:nvSpPr>
        <p:spPr bwMode="auto">
          <a:xfrm>
            <a:off x="7162800" y="46529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7927" name="Text Box 40"/>
          <p:cNvSpPr txBox="1">
            <a:spLocks noChangeArrowheads="1"/>
          </p:cNvSpPr>
          <p:nvPr/>
        </p:nvSpPr>
        <p:spPr bwMode="auto">
          <a:xfrm>
            <a:off x="7924800" y="46529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7928" name="Freeform 41"/>
          <p:cNvSpPr/>
          <p:nvPr/>
        </p:nvSpPr>
        <p:spPr bwMode="auto">
          <a:xfrm>
            <a:off x="8686800" y="4800600"/>
            <a:ext cx="304800" cy="533400"/>
          </a:xfrm>
          <a:custGeom>
            <a:avLst/>
            <a:gdLst>
              <a:gd name="T0" fmla="*/ 0 w 304"/>
              <a:gd name="T1" fmla="*/ 0 h 624"/>
              <a:gd name="T2" fmla="*/ 241265242 w 304"/>
              <a:gd name="T3" fmla="*/ 140293603 h 624"/>
              <a:gd name="T4" fmla="*/ 289517889 w 304"/>
              <a:gd name="T5" fmla="*/ 210440832 h 624"/>
              <a:gd name="T6" fmla="*/ 289517889 w 304"/>
              <a:gd name="T7" fmla="*/ 280587206 h 624"/>
              <a:gd name="T8" fmla="*/ 193011592 w 304"/>
              <a:gd name="T9" fmla="*/ 385807194 h 624"/>
              <a:gd name="T10" fmla="*/ 96506297 w 304"/>
              <a:gd name="T11" fmla="*/ 455954423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624">
                <a:moveTo>
                  <a:pt x="0" y="0"/>
                </a:moveTo>
                <a:cubicBezTo>
                  <a:pt x="96" y="72"/>
                  <a:pt x="192" y="144"/>
                  <a:pt x="240" y="192"/>
                </a:cubicBezTo>
                <a:cubicBezTo>
                  <a:pt x="288" y="240"/>
                  <a:pt x="280" y="256"/>
                  <a:pt x="288" y="288"/>
                </a:cubicBezTo>
                <a:cubicBezTo>
                  <a:pt x="296" y="320"/>
                  <a:pt x="304" y="344"/>
                  <a:pt x="288" y="384"/>
                </a:cubicBezTo>
                <a:cubicBezTo>
                  <a:pt x="272" y="424"/>
                  <a:pt x="224" y="488"/>
                  <a:pt x="192" y="528"/>
                </a:cubicBezTo>
                <a:cubicBezTo>
                  <a:pt x="160" y="568"/>
                  <a:pt x="128" y="596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9" name="Text Box 42"/>
          <p:cNvSpPr txBox="1">
            <a:spLocks noChangeArrowheads="1"/>
          </p:cNvSpPr>
          <p:nvPr/>
        </p:nvSpPr>
        <p:spPr bwMode="auto">
          <a:xfrm>
            <a:off x="6400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7930" name="Text Box 43"/>
          <p:cNvSpPr txBox="1">
            <a:spLocks noChangeArrowheads="1"/>
          </p:cNvSpPr>
          <p:nvPr/>
        </p:nvSpPr>
        <p:spPr bwMode="auto">
          <a:xfrm>
            <a:off x="7162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7931" name="Text Box 44"/>
          <p:cNvSpPr txBox="1">
            <a:spLocks noChangeArrowheads="1"/>
          </p:cNvSpPr>
          <p:nvPr/>
        </p:nvSpPr>
        <p:spPr bwMode="auto">
          <a:xfrm>
            <a:off x="7924800" y="2582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7932" name="Freeform 45"/>
          <p:cNvSpPr/>
          <p:nvPr/>
        </p:nvSpPr>
        <p:spPr bwMode="auto">
          <a:xfrm>
            <a:off x="8686800" y="2743200"/>
            <a:ext cx="304800" cy="762000"/>
          </a:xfrm>
          <a:custGeom>
            <a:avLst/>
            <a:gdLst>
              <a:gd name="T0" fmla="*/ 0 w 304"/>
              <a:gd name="T1" fmla="*/ 0 h 624"/>
              <a:gd name="T2" fmla="*/ 241265242 w 304"/>
              <a:gd name="T3" fmla="*/ 286314173 h 624"/>
              <a:gd name="T4" fmla="*/ 289517889 w 304"/>
              <a:gd name="T5" fmla="*/ 429470038 h 624"/>
              <a:gd name="T6" fmla="*/ 289517889 w 304"/>
              <a:gd name="T7" fmla="*/ 572627125 h 624"/>
              <a:gd name="T8" fmla="*/ 193011592 w 304"/>
              <a:gd name="T9" fmla="*/ 787362144 h 624"/>
              <a:gd name="T10" fmla="*/ 96506297 w 304"/>
              <a:gd name="T11" fmla="*/ 930519231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624">
                <a:moveTo>
                  <a:pt x="0" y="0"/>
                </a:moveTo>
                <a:cubicBezTo>
                  <a:pt x="96" y="72"/>
                  <a:pt x="192" y="144"/>
                  <a:pt x="240" y="192"/>
                </a:cubicBezTo>
                <a:cubicBezTo>
                  <a:pt x="288" y="240"/>
                  <a:pt x="280" y="256"/>
                  <a:pt x="288" y="288"/>
                </a:cubicBezTo>
                <a:cubicBezTo>
                  <a:pt x="296" y="320"/>
                  <a:pt x="304" y="344"/>
                  <a:pt x="288" y="384"/>
                </a:cubicBezTo>
                <a:cubicBezTo>
                  <a:pt x="272" y="424"/>
                  <a:pt x="224" y="488"/>
                  <a:pt x="192" y="528"/>
                </a:cubicBezTo>
                <a:cubicBezTo>
                  <a:pt x="160" y="568"/>
                  <a:pt x="128" y="596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Text Box 46"/>
          <p:cNvSpPr txBox="1">
            <a:spLocks noChangeArrowheads="1"/>
          </p:cNvSpPr>
          <p:nvPr/>
        </p:nvSpPr>
        <p:spPr bwMode="auto">
          <a:xfrm>
            <a:off x="2667000" y="465613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3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7934" name="Text Box 47"/>
          <p:cNvSpPr txBox="1">
            <a:spLocks noChangeArrowheads="1"/>
          </p:cNvSpPr>
          <p:nvPr/>
        </p:nvSpPr>
        <p:spPr bwMode="auto">
          <a:xfrm>
            <a:off x="3657600" y="465613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0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37935" name="Text Box 48"/>
          <p:cNvSpPr txBox="1">
            <a:spLocks noChangeArrowheads="1"/>
          </p:cNvSpPr>
          <p:nvPr/>
        </p:nvSpPr>
        <p:spPr bwMode="auto">
          <a:xfrm>
            <a:off x="2362200" y="338455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7936" name="Text Box 49"/>
          <p:cNvSpPr txBox="1">
            <a:spLocks noChangeArrowheads="1"/>
          </p:cNvSpPr>
          <p:nvPr/>
        </p:nvSpPr>
        <p:spPr bwMode="auto">
          <a:xfrm>
            <a:off x="3124200" y="338455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7937" name="Text Box 50"/>
          <p:cNvSpPr txBox="1">
            <a:spLocks noChangeArrowheads="1"/>
          </p:cNvSpPr>
          <p:nvPr/>
        </p:nvSpPr>
        <p:spPr bwMode="auto">
          <a:xfrm>
            <a:off x="4953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  <a:endParaRPr lang="en-US" altLang="zh-CN" sz="1800" baseline="-25000"/>
          </a:p>
        </p:txBody>
      </p:sp>
      <p:sp>
        <p:nvSpPr>
          <p:cNvPr id="37938" name="Freeform 55"/>
          <p:cNvSpPr/>
          <p:nvPr/>
        </p:nvSpPr>
        <p:spPr bwMode="auto">
          <a:xfrm>
            <a:off x="2514600" y="1447800"/>
            <a:ext cx="3962400" cy="2133600"/>
          </a:xfrm>
          <a:custGeom>
            <a:avLst/>
            <a:gdLst>
              <a:gd name="T0" fmla="*/ 0 w 2496"/>
              <a:gd name="T1" fmla="*/ 2147483647 h 1344"/>
              <a:gd name="T2" fmla="*/ 604837500 w 2496"/>
              <a:gd name="T3" fmla="*/ 2147483647 h 1344"/>
              <a:gd name="T4" fmla="*/ 2147483647 w 2496"/>
              <a:gd name="T5" fmla="*/ 1693545000 h 1344"/>
              <a:gd name="T6" fmla="*/ 2147483647 w 2496"/>
              <a:gd name="T7" fmla="*/ 0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96" h="1344">
                <a:moveTo>
                  <a:pt x="0" y="1344"/>
                </a:moveTo>
                <a:cubicBezTo>
                  <a:pt x="48" y="1256"/>
                  <a:pt x="96" y="1168"/>
                  <a:pt x="240" y="1056"/>
                </a:cubicBezTo>
                <a:cubicBezTo>
                  <a:pt x="384" y="944"/>
                  <a:pt x="488" y="848"/>
                  <a:pt x="864" y="672"/>
                </a:cubicBezTo>
                <a:cubicBezTo>
                  <a:pt x="1240" y="496"/>
                  <a:pt x="1868" y="248"/>
                  <a:pt x="2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9" name="Freeform 56"/>
          <p:cNvSpPr/>
          <p:nvPr/>
        </p:nvSpPr>
        <p:spPr bwMode="auto">
          <a:xfrm>
            <a:off x="5956300" y="1752600"/>
            <a:ext cx="673100" cy="1981200"/>
          </a:xfrm>
          <a:custGeom>
            <a:avLst/>
            <a:gdLst>
              <a:gd name="T0" fmla="*/ 1068546250 w 424"/>
              <a:gd name="T1" fmla="*/ 2147483647 h 1248"/>
              <a:gd name="T2" fmla="*/ 221773750 w 424"/>
              <a:gd name="T3" fmla="*/ 2147483647 h 1248"/>
              <a:gd name="T4" fmla="*/ 100806250 w 424"/>
              <a:gd name="T5" fmla="*/ 1814512500 h 1248"/>
              <a:gd name="T6" fmla="*/ 100806250 w 424"/>
              <a:gd name="T7" fmla="*/ 604837500 h 1248"/>
              <a:gd name="T8" fmla="*/ 705643750 w 424"/>
              <a:gd name="T9" fmla="*/ 0 h 12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4" h="1248">
                <a:moveTo>
                  <a:pt x="424" y="1248"/>
                </a:moveTo>
                <a:cubicBezTo>
                  <a:pt x="288" y="1220"/>
                  <a:pt x="152" y="1192"/>
                  <a:pt x="88" y="1104"/>
                </a:cubicBezTo>
                <a:cubicBezTo>
                  <a:pt x="24" y="1016"/>
                  <a:pt x="48" y="864"/>
                  <a:pt x="40" y="720"/>
                </a:cubicBezTo>
                <a:cubicBezTo>
                  <a:pt x="32" y="576"/>
                  <a:pt x="0" y="360"/>
                  <a:pt x="40" y="240"/>
                </a:cubicBezTo>
                <a:cubicBezTo>
                  <a:pt x="80" y="120"/>
                  <a:pt x="180" y="60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40" name="Freeform 57"/>
          <p:cNvSpPr/>
          <p:nvPr/>
        </p:nvSpPr>
        <p:spPr bwMode="auto">
          <a:xfrm>
            <a:off x="6045200" y="3810000"/>
            <a:ext cx="660400" cy="1752600"/>
          </a:xfrm>
          <a:custGeom>
            <a:avLst/>
            <a:gdLst>
              <a:gd name="T0" fmla="*/ 1048385000 w 416"/>
              <a:gd name="T1" fmla="*/ 2147483647 h 1104"/>
              <a:gd name="T2" fmla="*/ 201612500 w 416"/>
              <a:gd name="T3" fmla="*/ 2147483647 h 1104"/>
              <a:gd name="T4" fmla="*/ 80645000 w 416"/>
              <a:gd name="T5" fmla="*/ 1209675000 h 1104"/>
              <a:gd name="T6" fmla="*/ 80645000 w 416"/>
              <a:gd name="T7" fmla="*/ 362902500 h 1104"/>
              <a:gd name="T8" fmla="*/ 564515000 w 416"/>
              <a:gd name="T9" fmla="*/ 0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6" h="1104">
                <a:moveTo>
                  <a:pt x="416" y="1104"/>
                </a:moveTo>
                <a:cubicBezTo>
                  <a:pt x="280" y="1084"/>
                  <a:pt x="144" y="1064"/>
                  <a:pt x="80" y="960"/>
                </a:cubicBezTo>
                <a:cubicBezTo>
                  <a:pt x="16" y="856"/>
                  <a:pt x="40" y="616"/>
                  <a:pt x="32" y="480"/>
                </a:cubicBezTo>
                <a:cubicBezTo>
                  <a:pt x="24" y="344"/>
                  <a:pt x="0" y="224"/>
                  <a:pt x="32" y="144"/>
                </a:cubicBezTo>
                <a:cubicBezTo>
                  <a:pt x="64" y="64"/>
                  <a:pt x="144" y="32"/>
                  <a:pt x="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temp : int; max : int;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2667000" y="5472114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3657600" y="5472114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8921" name="Text Box 8"/>
          <p:cNvSpPr txBox="1">
            <a:spLocks noChangeArrowheads="1"/>
          </p:cNvSpPr>
          <p:nvPr/>
        </p:nvSpPr>
        <p:spPr bwMode="auto">
          <a:xfrm>
            <a:off x="2667000" y="5065713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P</a:t>
            </a:r>
            <a:r>
              <a:rPr lang="en-US" altLang="zh-CN" sz="2000" baseline="-25000"/>
              <a:t>0</a:t>
            </a:r>
            <a:endParaRPr lang="en-US" altLang="zh-CN" sz="2000" baseline="-25000"/>
          </a:p>
        </p:txBody>
      </p:sp>
      <p:sp>
        <p:nvSpPr>
          <p:cNvPr id="38922" name="Text Box 9"/>
          <p:cNvSpPr txBox="1">
            <a:spLocks noChangeArrowheads="1"/>
          </p:cNvSpPr>
          <p:nvPr/>
        </p:nvSpPr>
        <p:spPr bwMode="auto">
          <a:xfrm>
            <a:off x="3657600" y="5065713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8</a:t>
            </a:r>
            <a:endParaRPr lang="en-US" altLang="zh-CN" sz="2000"/>
          </a:p>
        </p:txBody>
      </p:sp>
      <p:sp>
        <p:nvSpPr>
          <p:cNvPr id="38923" name="Line 10"/>
          <p:cNvSpPr>
            <a:spLocks noChangeShapeType="1"/>
          </p:cNvSpPr>
          <p:nvPr/>
        </p:nvSpPr>
        <p:spPr bwMode="auto">
          <a:xfrm>
            <a:off x="2057400" y="4876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Text Box 11"/>
          <p:cNvSpPr txBox="1">
            <a:spLocks noChangeArrowheads="1"/>
          </p:cNvSpPr>
          <p:nvPr/>
        </p:nvSpPr>
        <p:spPr bwMode="auto">
          <a:xfrm>
            <a:off x="2057400" y="4510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6400800" y="1447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7162800" y="1447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8991600" y="152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6400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7162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7924800" y="1820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8933" name="Text Box 20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6400800" y="35226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7162800" y="3522664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总偏移：</a:t>
            </a:r>
            <a:r>
              <a:rPr lang="en-US" altLang="zh-CN" sz="1800" dirty="0"/>
              <a:t>12</a:t>
            </a:r>
            <a:endParaRPr lang="en-US" altLang="zh-CN" sz="1800" dirty="0"/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8991600" y="3581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6400800" y="3898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k</a:t>
            </a:r>
            <a:endParaRPr lang="en-US" altLang="zh-CN" sz="1800"/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7162800" y="3898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8939" name="Text Box 26"/>
          <p:cNvSpPr txBox="1">
            <a:spLocks noChangeArrowheads="1"/>
          </p:cNvSpPr>
          <p:nvPr/>
        </p:nvSpPr>
        <p:spPr bwMode="auto">
          <a:xfrm>
            <a:off x="7924800" y="38989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8940" name="Text Box 27"/>
          <p:cNvSpPr txBox="1">
            <a:spLocks noChangeArrowheads="1"/>
          </p:cNvSpPr>
          <p:nvPr/>
        </p:nvSpPr>
        <p:spPr bwMode="auto">
          <a:xfrm>
            <a:off x="6400800" y="4279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en-US" altLang="zh-CN" sz="1800"/>
          </a:p>
        </p:txBody>
      </p:sp>
      <p:sp>
        <p:nvSpPr>
          <p:cNvPr id="38941" name="Text Box 28"/>
          <p:cNvSpPr txBox="1">
            <a:spLocks noChangeArrowheads="1"/>
          </p:cNvSpPr>
          <p:nvPr/>
        </p:nvSpPr>
        <p:spPr bwMode="auto">
          <a:xfrm>
            <a:off x="7162800" y="42799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real</a:t>
            </a:r>
            <a:endParaRPr lang="en-US" altLang="zh-CN" sz="1800"/>
          </a:p>
        </p:txBody>
      </p:sp>
      <p:sp>
        <p:nvSpPr>
          <p:cNvPr id="38942" name="Text Box 29"/>
          <p:cNvSpPr txBox="1">
            <a:spLocks noChangeArrowheads="1"/>
          </p:cNvSpPr>
          <p:nvPr/>
        </p:nvSpPr>
        <p:spPr bwMode="auto">
          <a:xfrm>
            <a:off x="7924800" y="42799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8943" name="Text Box 30"/>
          <p:cNvSpPr txBox="1">
            <a:spLocks noChangeArrowheads="1"/>
          </p:cNvSpPr>
          <p:nvPr/>
        </p:nvSpPr>
        <p:spPr bwMode="auto">
          <a:xfrm>
            <a:off x="6477000" y="53387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44" name="Text Box 31"/>
          <p:cNvSpPr txBox="1">
            <a:spLocks noChangeArrowheads="1"/>
          </p:cNvSpPr>
          <p:nvPr/>
        </p:nvSpPr>
        <p:spPr bwMode="auto">
          <a:xfrm>
            <a:off x="7239000" y="5338764"/>
            <a:ext cx="1752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8945" name="Text Box 32"/>
          <p:cNvSpPr txBox="1">
            <a:spLocks noChangeArrowheads="1"/>
          </p:cNvSpPr>
          <p:nvPr/>
        </p:nvSpPr>
        <p:spPr bwMode="auto">
          <a:xfrm>
            <a:off x="8991600" y="5410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8946" name="Freeform 34"/>
          <p:cNvSpPr/>
          <p:nvPr/>
        </p:nvSpPr>
        <p:spPr bwMode="auto">
          <a:xfrm>
            <a:off x="6096000" y="3657600"/>
            <a:ext cx="609600" cy="1828800"/>
          </a:xfrm>
          <a:custGeom>
            <a:avLst/>
            <a:gdLst>
              <a:gd name="T0" fmla="*/ 627723243 w 592"/>
              <a:gd name="T1" fmla="*/ 2147483647 h 1360"/>
              <a:gd name="T2" fmla="*/ 169655181 w 592"/>
              <a:gd name="T3" fmla="*/ 2147483647 h 1360"/>
              <a:gd name="T4" fmla="*/ 16965827 w 592"/>
              <a:gd name="T5" fmla="*/ 1215132713 h 1360"/>
              <a:gd name="T6" fmla="*/ 67862278 w 592"/>
              <a:gd name="T7" fmla="*/ 520770971 h 1360"/>
              <a:gd name="T8" fmla="*/ 220551632 w 592"/>
              <a:gd name="T9" fmla="*/ 173590772 h 1360"/>
              <a:gd name="T10" fmla="*/ 373240986 w 592"/>
              <a:gd name="T11" fmla="*/ 0 h 1360"/>
              <a:gd name="T12" fmla="*/ 627723243 w 592"/>
              <a:gd name="T13" fmla="*/ 173590772 h 13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2" h="1360">
                <a:moveTo>
                  <a:pt x="592" y="1344"/>
                </a:moveTo>
                <a:cubicBezTo>
                  <a:pt x="424" y="1352"/>
                  <a:pt x="256" y="1360"/>
                  <a:pt x="160" y="1248"/>
                </a:cubicBezTo>
                <a:cubicBezTo>
                  <a:pt x="64" y="1136"/>
                  <a:pt x="32" y="832"/>
                  <a:pt x="16" y="672"/>
                </a:cubicBezTo>
                <a:cubicBezTo>
                  <a:pt x="0" y="512"/>
                  <a:pt x="32" y="384"/>
                  <a:pt x="64" y="288"/>
                </a:cubicBezTo>
                <a:cubicBezTo>
                  <a:pt x="96" y="192"/>
                  <a:pt x="160" y="144"/>
                  <a:pt x="208" y="96"/>
                </a:cubicBezTo>
                <a:cubicBezTo>
                  <a:pt x="256" y="48"/>
                  <a:pt x="288" y="0"/>
                  <a:pt x="352" y="0"/>
                </a:cubicBezTo>
                <a:cubicBezTo>
                  <a:pt x="416" y="0"/>
                  <a:pt x="504" y="48"/>
                  <a:pt x="59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7" name="Text Box 35"/>
          <p:cNvSpPr txBox="1">
            <a:spLocks noChangeArrowheads="1"/>
          </p:cNvSpPr>
          <p:nvPr/>
        </p:nvSpPr>
        <p:spPr bwMode="auto">
          <a:xfrm>
            <a:off x="6477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l</a:t>
            </a:r>
            <a:endParaRPr lang="en-US" altLang="zh-CN" sz="1800"/>
          </a:p>
        </p:txBody>
      </p:sp>
      <p:sp>
        <p:nvSpPr>
          <p:cNvPr id="38948" name="Text Box 36"/>
          <p:cNvSpPr txBox="1">
            <a:spLocks noChangeArrowheads="1"/>
          </p:cNvSpPr>
          <p:nvPr/>
        </p:nvSpPr>
        <p:spPr bwMode="auto">
          <a:xfrm>
            <a:off x="7239000" y="5715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8001000" y="57150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6400800" y="46529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7162800" y="46529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7924800" y="46529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8953" name="Freeform 41"/>
          <p:cNvSpPr/>
          <p:nvPr/>
        </p:nvSpPr>
        <p:spPr bwMode="auto">
          <a:xfrm>
            <a:off x="8686800" y="4800600"/>
            <a:ext cx="304800" cy="533400"/>
          </a:xfrm>
          <a:custGeom>
            <a:avLst/>
            <a:gdLst>
              <a:gd name="T0" fmla="*/ 0 w 304"/>
              <a:gd name="T1" fmla="*/ 0 h 624"/>
              <a:gd name="T2" fmla="*/ 241265242 w 304"/>
              <a:gd name="T3" fmla="*/ 140293603 h 624"/>
              <a:gd name="T4" fmla="*/ 289517889 w 304"/>
              <a:gd name="T5" fmla="*/ 210440832 h 624"/>
              <a:gd name="T6" fmla="*/ 289517889 w 304"/>
              <a:gd name="T7" fmla="*/ 280587206 h 624"/>
              <a:gd name="T8" fmla="*/ 193011592 w 304"/>
              <a:gd name="T9" fmla="*/ 385807194 h 624"/>
              <a:gd name="T10" fmla="*/ 96506297 w 304"/>
              <a:gd name="T11" fmla="*/ 455954423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624">
                <a:moveTo>
                  <a:pt x="0" y="0"/>
                </a:moveTo>
                <a:cubicBezTo>
                  <a:pt x="96" y="72"/>
                  <a:pt x="192" y="144"/>
                  <a:pt x="240" y="192"/>
                </a:cubicBezTo>
                <a:cubicBezTo>
                  <a:pt x="288" y="240"/>
                  <a:pt x="280" y="256"/>
                  <a:pt x="288" y="288"/>
                </a:cubicBezTo>
                <a:cubicBezTo>
                  <a:pt x="296" y="320"/>
                  <a:pt x="304" y="344"/>
                  <a:pt x="288" y="384"/>
                </a:cubicBezTo>
                <a:cubicBezTo>
                  <a:pt x="272" y="424"/>
                  <a:pt x="224" y="488"/>
                  <a:pt x="192" y="528"/>
                </a:cubicBezTo>
                <a:cubicBezTo>
                  <a:pt x="160" y="568"/>
                  <a:pt x="128" y="596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6400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7162800" y="2582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7924800" y="2582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8957" name="Freeform 45"/>
          <p:cNvSpPr/>
          <p:nvPr/>
        </p:nvSpPr>
        <p:spPr bwMode="auto">
          <a:xfrm>
            <a:off x="8686800" y="2743200"/>
            <a:ext cx="304800" cy="762000"/>
          </a:xfrm>
          <a:custGeom>
            <a:avLst/>
            <a:gdLst>
              <a:gd name="T0" fmla="*/ 0 w 304"/>
              <a:gd name="T1" fmla="*/ 0 h 624"/>
              <a:gd name="T2" fmla="*/ 241265242 w 304"/>
              <a:gd name="T3" fmla="*/ 286314173 h 624"/>
              <a:gd name="T4" fmla="*/ 289517889 w 304"/>
              <a:gd name="T5" fmla="*/ 429470038 h 624"/>
              <a:gd name="T6" fmla="*/ 289517889 w 304"/>
              <a:gd name="T7" fmla="*/ 572627125 h 624"/>
              <a:gd name="T8" fmla="*/ 193011592 w 304"/>
              <a:gd name="T9" fmla="*/ 787362144 h 624"/>
              <a:gd name="T10" fmla="*/ 96506297 w 304"/>
              <a:gd name="T11" fmla="*/ 930519231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624">
                <a:moveTo>
                  <a:pt x="0" y="0"/>
                </a:moveTo>
                <a:cubicBezTo>
                  <a:pt x="96" y="72"/>
                  <a:pt x="192" y="144"/>
                  <a:pt x="240" y="192"/>
                </a:cubicBezTo>
                <a:cubicBezTo>
                  <a:pt x="288" y="240"/>
                  <a:pt x="280" y="256"/>
                  <a:pt x="288" y="288"/>
                </a:cubicBezTo>
                <a:cubicBezTo>
                  <a:pt x="296" y="320"/>
                  <a:pt x="304" y="344"/>
                  <a:pt x="288" y="384"/>
                </a:cubicBezTo>
                <a:cubicBezTo>
                  <a:pt x="272" y="424"/>
                  <a:pt x="224" y="488"/>
                  <a:pt x="192" y="528"/>
                </a:cubicBezTo>
                <a:cubicBezTo>
                  <a:pt x="160" y="568"/>
                  <a:pt x="128" y="596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2667000" y="465613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3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3657600" y="4656138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8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2362200" y="2667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8961" name="Text Box 49"/>
          <p:cNvSpPr txBox="1">
            <a:spLocks noChangeArrowheads="1"/>
          </p:cNvSpPr>
          <p:nvPr/>
        </p:nvSpPr>
        <p:spPr bwMode="auto">
          <a:xfrm>
            <a:off x="3124200" y="26670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4953000" y="27257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  <a:endParaRPr lang="en-US" altLang="zh-CN" sz="1800" baseline="-25000"/>
          </a:p>
        </p:txBody>
      </p:sp>
      <p:sp>
        <p:nvSpPr>
          <p:cNvPr id="38963" name="Text Box 53"/>
          <p:cNvSpPr txBox="1">
            <a:spLocks noChangeArrowheads="1"/>
          </p:cNvSpPr>
          <p:nvPr/>
        </p:nvSpPr>
        <p:spPr bwMode="auto">
          <a:xfrm>
            <a:off x="2362200" y="303688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temp</a:t>
            </a:r>
            <a:endParaRPr lang="en-US" altLang="zh-CN" sz="1800"/>
          </a:p>
        </p:txBody>
      </p:sp>
      <p:sp>
        <p:nvSpPr>
          <p:cNvPr id="38964" name="Text Box 54"/>
          <p:cNvSpPr txBox="1">
            <a:spLocks noChangeArrowheads="1"/>
          </p:cNvSpPr>
          <p:nvPr/>
        </p:nvSpPr>
        <p:spPr bwMode="auto">
          <a:xfrm>
            <a:off x="3124200" y="303688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8965" name="Text Box 55"/>
          <p:cNvSpPr txBox="1">
            <a:spLocks noChangeArrowheads="1"/>
          </p:cNvSpPr>
          <p:nvPr/>
        </p:nvSpPr>
        <p:spPr bwMode="auto">
          <a:xfrm>
            <a:off x="3886200" y="303688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8966" name="Text Box 56"/>
          <p:cNvSpPr txBox="1">
            <a:spLocks noChangeArrowheads="1"/>
          </p:cNvSpPr>
          <p:nvPr/>
        </p:nvSpPr>
        <p:spPr bwMode="auto">
          <a:xfrm>
            <a:off x="2362200" y="340995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max</a:t>
            </a:r>
            <a:endParaRPr lang="en-US" altLang="zh-CN" sz="1800"/>
          </a:p>
        </p:txBody>
      </p:sp>
      <p:sp>
        <p:nvSpPr>
          <p:cNvPr id="38967" name="Text Box 57"/>
          <p:cNvSpPr txBox="1">
            <a:spLocks noChangeArrowheads="1"/>
          </p:cNvSpPr>
          <p:nvPr/>
        </p:nvSpPr>
        <p:spPr bwMode="auto">
          <a:xfrm>
            <a:off x="3124200" y="340995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8968" name="Text Box 58"/>
          <p:cNvSpPr txBox="1">
            <a:spLocks noChangeArrowheads="1"/>
          </p:cNvSpPr>
          <p:nvPr/>
        </p:nvSpPr>
        <p:spPr bwMode="auto">
          <a:xfrm>
            <a:off x="3886200" y="340995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8969" name="Freeform 59"/>
          <p:cNvSpPr/>
          <p:nvPr/>
        </p:nvSpPr>
        <p:spPr bwMode="auto">
          <a:xfrm>
            <a:off x="5892800" y="1600200"/>
            <a:ext cx="736600" cy="2057400"/>
          </a:xfrm>
          <a:custGeom>
            <a:avLst/>
            <a:gdLst>
              <a:gd name="T0" fmla="*/ 1169352500 w 464"/>
              <a:gd name="T1" fmla="*/ 2147483647 h 1296"/>
              <a:gd name="T2" fmla="*/ 322580000 w 464"/>
              <a:gd name="T3" fmla="*/ 2147483647 h 1296"/>
              <a:gd name="T4" fmla="*/ 80645000 w 464"/>
              <a:gd name="T5" fmla="*/ 1330642500 h 1296"/>
              <a:gd name="T6" fmla="*/ 806450000 w 464"/>
              <a:gd name="T7" fmla="*/ 0 h 129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64" h="1296">
                <a:moveTo>
                  <a:pt x="464" y="1296"/>
                </a:moveTo>
                <a:cubicBezTo>
                  <a:pt x="332" y="1240"/>
                  <a:pt x="200" y="1184"/>
                  <a:pt x="128" y="1056"/>
                </a:cubicBezTo>
                <a:cubicBezTo>
                  <a:pt x="56" y="928"/>
                  <a:pt x="0" y="704"/>
                  <a:pt x="32" y="528"/>
                </a:cubicBezTo>
                <a:cubicBezTo>
                  <a:pt x="64" y="352"/>
                  <a:pt x="192" y="176"/>
                  <a:pt x="32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70" name="Freeform 60"/>
          <p:cNvSpPr/>
          <p:nvPr/>
        </p:nvSpPr>
        <p:spPr bwMode="auto">
          <a:xfrm>
            <a:off x="2743200" y="1600200"/>
            <a:ext cx="3657600" cy="1295400"/>
          </a:xfrm>
          <a:custGeom>
            <a:avLst/>
            <a:gdLst>
              <a:gd name="T0" fmla="*/ 0 w 2304"/>
              <a:gd name="T1" fmla="*/ 2056447500 h 816"/>
              <a:gd name="T2" fmla="*/ 1088707500 w 2304"/>
              <a:gd name="T3" fmla="*/ 967740000 h 816"/>
              <a:gd name="T4" fmla="*/ 2147483647 w 2304"/>
              <a:gd name="T5" fmla="*/ 604837500 h 816"/>
              <a:gd name="T6" fmla="*/ 2147483647 w 2304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04" h="816">
                <a:moveTo>
                  <a:pt x="0" y="816"/>
                </a:moveTo>
                <a:cubicBezTo>
                  <a:pt x="124" y="648"/>
                  <a:pt x="248" y="480"/>
                  <a:pt x="432" y="384"/>
                </a:cubicBezTo>
                <a:cubicBezTo>
                  <a:pt x="616" y="288"/>
                  <a:pt x="792" y="304"/>
                  <a:pt x="1104" y="240"/>
                </a:cubicBezTo>
                <a:cubicBezTo>
                  <a:pt x="1416" y="176"/>
                  <a:pt x="1860" y="88"/>
                  <a:pt x="23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</a:t>
            </a:r>
            <a:r>
              <a:rPr lang="en-US" altLang="zh-CN" baseline="-25000"/>
              <a:t>3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2667000" y="5472114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符号栈</a:t>
            </a:r>
            <a:endParaRPr lang="zh-CN" altLang="en-US" sz="2000"/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3657600" y="5472114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偏移栈</a:t>
            </a:r>
            <a:endParaRPr lang="zh-CN" altLang="en-US" sz="2000"/>
          </a:p>
        </p:txBody>
      </p:sp>
      <p:sp>
        <p:nvSpPr>
          <p:cNvPr id="39945" name="Line 10"/>
          <p:cNvSpPr>
            <a:spLocks noChangeShapeType="1"/>
          </p:cNvSpPr>
          <p:nvPr/>
        </p:nvSpPr>
        <p:spPr bwMode="auto">
          <a:xfrm>
            <a:off x="2057400" y="5300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2057400" y="493395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39947" name="Text Box 12"/>
          <p:cNvSpPr txBox="1">
            <a:spLocks noChangeArrowheads="1"/>
          </p:cNvSpPr>
          <p:nvPr/>
        </p:nvSpPr>
        <p:spPr bwMode="auto">
          <a:xfrm>
            <a:off x="6400800" y="1066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39948" name="Text Box 13"/>
          <p:cNvSpPr txBox="1">
            <a:spLocks noChangeArrowheads="1"/>
          </p:cNvSpPr>
          <p:nvPr/>
        </p:nvSpPr>
        <p:spPr bwMode="auto">
          <a:xfrm>
            <a:off x="7162800" y="1066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endParaRPr lang="zh-CN" altLang="en-US" sz="1800"/>
          </a:p>
        </p:txBody>
      </p:sp>
      <p:sp>
        <p:nvSpPr>
          <p:cNvPr id="39949" name="Text Box 14"/>
          <p:cNvSpPr txBox="1">
            <a:spLocks noChangeArrowheads="1"/>
          </p:cNvSpPr>
          <p:nvPr/>
        </p:nvSpPr>
        <p:spPr bwMode="auto">
          <a:xfrm>
            <a:off x="8991600" y="1143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39950" name="Text Box 15"/>
          <p:cNvSpPr txBox="1">
            <a:spLocks noChangeArrowheads="1"/>
          </p:cNvSpPr>
          <p:nvPr/>
        </p:nvSpPr>
        <p:spPr bwMode="auto">
          <a:xfrm>
            <a:off x="6400800" y="1439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39951" name="Text Box 16"/>
          <p:cNvSpPr txBox="1">
            <a:spLocks noChangeArrowheads="1"/>
          </p:cNvSpPr>
          <p:nvPr/>
        </p:nvSpPr>
        <p:spPr bwMode="auto">
          <a:xfrm>
            <a:off x="7162800" y="1439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9952" name="Text Box 17"/>
          <p:cNvSpPr txBox="1">
            <a:spLocks noChangeArrowheads="1"/>
          </p:cNvSpPr>
          <p:nvPr/>
        </p:nvSpPr>
        <p:spPr bwMode="auto">
          <a:xfrm>
            <a:off x="7924800" y="1439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9953" name="Text Box 18"/>
          <p:cNvSpPr txBox="1">
            <a:spLocks noChangeArrowheads="1"/>
          </p:cNvSpPr>
          <p:nvPr/>
        </p:nvSpPr>
        <p:spPr bwMode="auto">
          <a:xfrm>
            <a:off x="6400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39954" name="Text Box 19"/>
          <p:cNvSpPr txBox="1">
            <a:spLocks noChangeArrowheads="1"/>
          </p:cNvSpPr>
          <p:nvPr/>
        </p:nvSpPr>
        <p:spPr bwMode="auto">
          <a:xfrm>
            <a:off x="7162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9955" name="Text Box 20"/>
          <p:cNvSpPr txBox="1">
            <a:spLocks noChangeArrowheads="1"/>
          </p:cNvSpPr>
          <p:nvPr/>
        </p:nvSpPr>
        <p:spPr bwMode="auto">
          <a:xfrm>
            <a:off x="7924800" y="1820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9956" name="Text Box 21"/>
          <p:cNvSpPr txBox="1">
            <a:spLocks noChangeArrowheads="1"/>
          </p:cNvSpPr>
          <p:nvPr/>
        </p:nvSpPr>
        <p:spPr bwMode="auto">
          <a:xfrm>
            <a:off x="6248400" y="35052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9957" name="Text Box 22"/>
          <p:cNvSpPr txBox="1">
            <a:spLocks noChangeArrowheads="1"/>
          </p:cNvSpPr>
          <p:nvPr/>
        </p:nvSpPr>
        <p:spPr bwMode="auto">
          <a:xfrm>
            <a:off x="7010400" y="35052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总偏移：</a:t>
            </a:r>
            <a:r>
              <a:rPr lang="en-US" altLang="zh-CN" sz="1800" dirty="0"/>
              <a:t>12</a:t>
            </a:r>
            <a:endParaRPr lang="en-US" altLang="zh-CN" sz="1800" dirty="0"/>
          </a:p>
        </p:txBody>
      </p:sp>
      <p:sp>
        <p:nvSpPr>
          <p:cNvPr id="39958" name="Text Box 23"/>
          <p:cNvSpPr txBox="1">
            <a:spLocks noChangeArrowheads="1"/>
          </p:cNvSpPr>
          <p:nvPr/>
        </p:nvSpPr>
        <p:spPr bwMode="auto">
          <a:xfrm>
            <a:off x="8839200" y="35639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9959" name="Text Box 24"/>
          <p:cNvSpPr txBox="1">
            <a:spLocks noChangeArrowheads="1"/>
          </p:cNvSpPr>
          <p:nvPr/>
        </p:nvSpPr>
        <p:spPr bwMode="auto">
          <a:xfrm>
            <a:off x="6248400" y="38814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k</a:t>
            </a:r>
            <a:endParaRPr lang="en-US" altLang="zh-CN" sz="1800"/>
          </a:p>
        </p:txBody>
      </p:sp>
      <p:sp>
        <p:nvSpPr>
          <p:cNvPr id="39960" name="Text Box 25"/>
          <p:cNvSpPr txBox="1">
            <a:spLocks noChangeArrowheads="1"/>
          </p:cNvSpPr>
          <p:nvPr/>
        </p:nvSpPr>
        <p:spPr bwMode="auto">
          <a:xfrm>
            <a:off x="7010400" y="38814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9961" name="Text Box 26"/>
          <p:cNvSpPr txBox="1">
            <a:spLocks noChangeArrowheads="1"/>
          </p:cNvSpPr>
          <p:nvPr/>
        </p:nvSpPr>
        <p:spPr bwMode="auto">
          <a:xfrm>
            <a:off x="7772400" y="38814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6248400" y="42624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en-US" altLang="zh-CN" sz="1800"/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7010400" y="42624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real</a:t>
            </a:r>
            <a:endParaRPr lang="en-US" altLang="zh-CN" sz="1800"/>
          </a:p>
        </p:txBody>
      </p:sp>
      <p:sp>
        <p:nvSpPr>
          <p:cNvPr id="39964" name="Text Box 29"/>
          <p:cNvSpPr txBox="1">
            <a:spLocks noChangeArrowheads="1"/>
          </p:cNvSpPr>
          <p:nvPr/>
        </p:nvSpPr>
        <p:spPr bwMode="auto">
          <a:xfrm>
            <a:off x="7772400" y="42624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9965" name="Text Box 30"/>
          <p:cNvSpPr txBox="1">
            <a:spLocks noChangeArrowheads="1"/>
          </p:cNvSpPr>
          <p:nvPr/>
        </p:nvSpPr>
        <p:spPr bwMode="auto">
          <a:xfrm>
            <a:off x="6324600" y="53213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9966" name="Text Box 31"/>
          <p:cNvSpPr txBox="1">
            <a:spLocks noChangeArrowheads="1"/>
          </p:cNvSpPr>
          <p:nvPr/>
        </p:nvSpPr>
        <p:spPr bwMode="auto">
          <a:xfrm>
            <a:off x="7086600" y="53213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9967" name="Text Box 32"/>
          <p:cNvSpPr txBox="1">
            <a:spLocks noChangeArrowheads="1"/>
          </p:cNvSpPr>
          <p:nvPr/>
        </p:nvSpPr>
        <p:spPr bwMode="auto">
          <a:xfrm>
            <a:off x="8839200" y="53927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9968" name="Text Box 35"/>
          <p:cNvSpPr txBox="1">
            <a:spLocks noChangeArrowheads="1"/>
          </p:cNvSpPr>
          <p:nvPr/>
        </p:nvSpPr>
        <p:spPr bwMode="auto">
          <a:xfrm>
            <a:off x="6324600" y="56975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l</a:t>
            </a:r>
            <a:endParaRPr lang="en-US" altLang="zh-CN" sz="1800"/>
          </a:p>
        </p:txBody>
      </p:sp>
      <p:sp>
        <p:nvSpPr>
          <p:cNvPr id="39969" name="Text Box 36"/>
          <p:cNvSpPr txBox="1">
            <a:spLocks noChangeArrowheads="1"/>
          </p:cNvSpPr>
          <p:nvPr/>
        </p:nvSpPr>
        <p:spPr bwMode="auto">
          <a:xfrm>
            <a:off x="7086600" y="56975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9970" name="Text Box 37"/>
          <p:cNvSpPr txBox="1">
            <a:spLocks noChangeArrowheads="1"/>
          </p:cNvSpPr>
          <p:nvPr/>
        </p:nvSpPr>
        <p:spPr bwMode="auto">
          <a:xfrm>
            <a:off x="7848600" y="56975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9971" name="Text Box 38"/>
          <p:cNvSpPr txBox="1">
            <a:spLocks noChangeArrowheads="1"/>
          </p:cNvSpPr>
          <p:nvPr/>
        </p:nvSpPr>
        <p:spPr bwMode="auto">
          <a:xfrm>
            <a:off x="6248400" y="46355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39972" name="Text Box 39"/>
          <p:cNvSpPr txBox="1">
            <a:spLocks noChangeArrowheads="1"/>
          </p:cNvSpPr>
          <p:nvPr/>
        </p:nvSpPr>
        <p:spPr bwMode="auto">
          <a:xfrm>
            <a:off x="7010400" y="46355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9973" name="Text Box 40"/>
          <p:cNvSpPr txBox="1">
            <a:spLocks noChangeArrowheads="1"/>
          </p:cNvSpPr>
          <p:nvPr/>
        </p:nvSpPr>
        <p:spPr bwMode="auto">
          <a:xfrm>
            <a:off x="7772400" y="46355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9974" name="Freeform 41"/>
          <p:cNvSpPr/>
          <p:nvPr/>
        </p:nvSpPr>
        <p:spPr bwMode="auto">
          <a:xfrm>
            <a:off x="8534400" y="4783138"/>
            <a:ext cx="304800" cy="533400"/>
          </a:xfrm>
          <a:custGeom>
            <a:avLst/>
            <a:gdLst>
              <a:gd name="T0" fmla="*/ 0 w 304"/>
              <a:gd name="T1" fmla="*/ 0 h 624"/>
              <a:gd name="T2" fmla="*/ 241265242 w 304"/>
              <a:gd name="T3" fmla="*/ 140293603 h 624"/>
              <a:gd name="T4" fmla="*/ 289517889 w 304"/>
              <a:gd name="T5" fmla="*/ 210440832 h 624"/>
              <a:gd name="T6" fmla="*/ 289517889 w 304"/>
              <a:gd name="T7" fmla="*/ 280587206 h 624"/>
              <a:gd name="T8" fmla="*/ 193011592 w 304"/>
              <a:gd name="T9" fmla="*/ 385807194 h 624"/>
              <a:gd name="T10" fmla="*/ 96506297 w 304"/>
              <a:gd name="T11" fmla="*/ 455954423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624">
                <a:moveTo>
                  <a:pt x="0" y="0"/>
                </a:moveTo>
                <a:cubicBezTo>
                  <a:pt x="96" y="72"/>
                  <a:pt x="192" y="144"/>
                  <a:pt x="240" y="192"/>
                </a:cubicBezTo>
                <a:cubicBezTo>
                  <a:pt x="288" y="240"/>
                  <a:pt x="280" y="256"/>
                  <a:pt x="288" y="288"/>
                </a:cubicBezTo>
                <a:cubicBezTo>
                  <a:pt x="296" y="320"/>
                  <a:pt x="304" y="344"/>
                  <a:pt x="288" y="384"/>
                </a:cubicBezTo>
                <a:cubicBezTo>
                  <a:pt x="272" y="424"/>
                  <a:pt x="224" y="488"/>
                  <a:pt x="192" y="528"/>
                </a:cubicBezTo>
                <a:cubicBezTo>
                  <a:pt x="160" y="568"/>
                  <a:pt x="128" y="596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Text Box 42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39976" name="Text Box 43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9977" name="Text Box 44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9978" name="Text Box 46"/>
          <p:cNvSpPr txBox="1">
            <a:spLocks noChangeArrowheads="1"/>
          </p:cNvSpPr>
          <p:nvPr/>
        </p:nvSpPr>
        <p:spPr bwMode="auto">
          <a:xfrm>
            <a:off x="2667000" y="50800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0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39979" name="Text Box 47"/>
          <p:cNvSpPr txBox="1">
            <a:spLocks noChangeArrowheads="1"/>
          </p:cNvSpPr>
          <p:nvPr/>
        </p:nvSpPr>
        <p:spPr bwMode="auto">
          <a:xfrm>
            <a:off x="3657600" y="50800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8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39980" name="Text Box 48"/>
          <p:cNvSpPr txBox="1">
            <a:spLocks noChangeArrowheads="1"/>
          </p:cNvSpPr>
          <p:nvPr/>
        </p:nvSpPr>
        <p:spPr bwMode="auto">
          <a:xfrm>
            <a:off x="2362200" y="2667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39981" name="Text Box 49"/>
          <p:cNvSpPr txBox="1">
            <a:spLocks noChangeArrowheads="1"/>
          </p:cNvSpPr>
          <p:nvPr/>
        </p:nvSpPr>
        <p:spPr bwMode="auto">
          <a:xfrm>
            <a:off x="3124200" y="26670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r>
              <a:rPr lang="en-US" altLang="zh-CN" sz="1800"/>
              <a:t>8</a:t>
            </a:r>
            <a:endParaRPr lang="en-US" altLang="zh-CN" sz="1800"/>
          </a:p>
        </p:txBody>
      </p:sp>
      <p:sp>
        <p:nvSpPr>
          <p:cNvPr id="39982" name="Text Box 50"/>
          <p:cNvSpPr txBox="1">
            <a:spLocks noChangeArrowheads="1"/>
          </p:cNvSpPr>
          <p:nvPr/>
        </p:nvSpPr>
        <p:spPr bwMode="auto">
          <a:xfrm>
            <a:off x="4953000" y="27257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  <a:endParaRPr lang="en-US" altLang="zh-CN" sz="1800" baseline="-25000"/>
          </a:p>
        </p:txBody>
      </p:sp>
      <p:sp>
        <p:nvSpPr>
          <p:cNvPr id="39983" name="Text Box 52"/>
          <p:cNvSpPr txBox="1">
            <a:spLocks noChangeArrowheads="1"/>
          </p:cNvSpPr>
          <p:nvPr/>
        </p:nvSpPr>
        <p:spPr bwMode="auto">
          <a:xfrm>
            <a:off x="2362200" y="303688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temp</a:t>
            </a:r>
            <a:endParaRPr lang="en-US" altLang="zh-CN" sz="1800"/>
          </a:p>
        </p:txBody>
      </p:sp>
      <p:sp>
        <p:nvSpPr>
          <p:cNvPr id="39984" name="Text Box 53"/>
          <p:cNvSpPr txBox="1">
            <a:spLocks noChangeArrowheads="1"/>
          </p:cNvSpPr>
          <p:nvPr/>
        </p:nvSpPr>
        <p:spPr bwMode="auto">
          <a:xfrm>
            <a:off x="3124200" y="303688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9985" name="Text Box 54"/>
          <p:cNvSpPr txBox="1">
            <a:spLocks noChangeArrowheads="1"/>
          </p:cNvSpPr>
          <p:nvPr/>
        </p:nvSpPr>
        <p:spPr bwMode="auto">
          <a:xfrm>
            <a:off x="3886200" y="303688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39986" name="Text Box 55"/>
          <p:cNvSpPr txBox="1">
            <a:spLocks noChangeArrowheads="1"/>
          </p:cNvSpPr>
          <p:nvPr/>
        </p:nvSpPr>
        <p:spPr bwMode="auto">
          <a:xfrm>
            <a:off x="2362200" y="340995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max</a:t>
            </a:r>
            <a:endParaRPr lang="en-US" altLang="zh-CN" sz="1800"/>
          </a:p>
        </p:txBody>
      </p:sp>
      <p:sp>
        <p:nvSpPr>
          <p:cNvPr id="39987" name="Text Box 56"/>
          <p:cNvSpPr txBox="1">
            <a:spLocks noChangeArrowheads="1"/>
          </p:cNvSpPr>
          <p:nvPr/>
        </p:nvSpPr>
        <p:spPr bwMode="auto">
          <a:xfrm>
            <a:off x="3124200" y="340995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39988" name="Text Box 57"/>
          <p:cNvSpPr txBox="1">
            <a:spLocks noChangeArrowheads="1"/>
          </p:cNvSpPr>
          <p:nvPr/>
        </p:nvSpPr>
        <p:spPr bwMode="auto">
          <a:xfrm>
            <a:off x="3886200" y="340995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39989" name="Text Box 58"/>
          <p:cNvSpPr txBox="1">
            <a:spLocks noChangeArrowheads="1"/>
          </p:cNvSpPr>
          <p:nvPr/>
        </p:nvSpPr>
        <p:spPr bwMode="auto">
          <a:xfrm>
            <a:off x="6400800" y="2574925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  <a:endParaRPr lang="en-US" altLang="zh-CN" sz="1800" baseline="-25000"/>
          </a:p>
        </p:txBody>
      </p:sp>
      <p:sp>
        <p:nvSpPr>
          <p:cNvPr id="39990" name="Text Box 59"/>
          <p:cNvSpPr txBox="1">
            <a:spLocks noChangeArrowheads="1"/>
          </p:cNvSpPr>
          <p:nvPr/>
        </p:nvSpPr>
        <p:spPr bwMode="auto">
          <a:xfrm>
            <a:off x="7162800" y="2574925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39991" name="Text Box 60"/>
          <p:cNvSpPr txBox="1">
            <a:spLocks noChangeArrowheads="1"/>
          </p:cNvSpPr>
          <p:nvPr/>
        </p:nvSpPr>
        <p:spPr bwMode="auto">
          <a:xfrm>
            <a:off x="7924800" y="2574925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39992" name="Freeform 63"/>
          <p:cNvSpPr/>
          <p:nvPr/>
        </p:nvSpPr>
        <p:spPr bwMode="auto">
          <a:xfrm>
            <a:off x="8763000" y="2362200"/>
            <a:ext cx="812800" cy="1295400"/>
          </a:xfrm>
          <a:custGeom>
            <a:avLst/>
            <a:gdLst>
              <a:gd name="T0" fmla="*/ 0 w 512"/>
              <a:gd name="T1" fmla="*/ 0 h 816"/>
              <a:gd name="T2" fmla="*/ 967740000 w 512"/>
              <a:gd name="T3" fmla="*/ 241935000 h 816"/>
              <a:gd name="T4" fmla="*/ 1209675000 w 512"/>
              <a:gd name="T5" fmla="*/ 604837500 h 816"/>
              <a:gd name="T6" fmla="*/ 1209675000 w 512"/>
              <a:gd name="T7" fmla="*/ 1451610000 h 816"/>
              <a:gd name="T8" fmla="*/ 725805000 w 512"/>
              <a:gd name="T9" fmla="*/ 1814512500 h 816"/>
              <a:gd name="T10" fmla="*/ 0 w 512"/>
              <a:gd name="T11" fmla="*/ 205644750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2" h="816">
                <a:moveTo>
                  <a:pt x="0" y="0"/>
                </a:moveTo>
                <a:cubicBezTo>
                  <a:pt x="152" y="28"/>
                  <a:pt x="304" y="56"/>
                  <a:pt x="384" y="96"/>
                </a:cubicBezTo>
                <a:cubicBezTo>
                  <a:pt x="464" y="136"/>
                  <a:pt x="464" y="160"/>
                  <a:pt x="480" y="240"/>
                </a:cubicBezTo>
                <a:cubicBezTo>
                  <a:pt x="496" y="320"/>
                  <a:pt x="512" y="496"/>
                  <a:pt x="480" y="576"/>
                </a:cubicBezTo>
                <a:cubicBezTo>
                  <a:pt x="448" y="656"/>
                  <a:pt x="368" y="680"/>
                  <a:pt x="288" y="720"/>
                </a:cubicBezTo>
                <a:cubicBezTo>
                  <a:pt x="208" y="760"/>
                  <a:pt x="104" y="788"/>
                  <a:pt x="0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3" name="Freeform 64"/>
          <p:cNvSpPr/>
          <p:nvPr/>
        </p:nvSpPr>
        <p:spPr bwMode="auto">
          <a:xfrm>
            <a:off x="2743200" y="1219200"/>
            <a:ext cx="3657600" cy="1676400"/>
          </a:xfrm>
          <a:custGeom>
            <a:avLst/>
            <a:gdLst>
              <a:gd name="T0" fmla="*/ 0 w 2304"/>
              <a:gd name="T1" fmla="*/ 2147483647 h 1056"/>
              <a:gd name="T2" fmla="*/ 604837500 w 2304"/>
              <a:gd name="T3" fmla="*/ 1693545000 h 1056"/>
              <a:gd name="T4" fmla="*/ 1935480000 w 2304"/>
              <a:gd name="T5" fmla="*/ 1088707500 h 1056"/>
              <a:gd name="T6" fmla="*/ 2147483647 w 2304"/>
              <a:gd name="T7" fmla="*/ 241935000 h 1056"/>
              <a:gd name="T8" fmla="*/ 2147483647 w 2304"/>
              <a:gd name="T9" fmla="*/ 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4" h="1056">
                <a:moveTo>
                  <a:pt x="0" y="1056"/>
                </a:moveTo>
                <a:cubicBezTo>
                  <a:pt x="56" y="916"/>
                  <a:pt x="112" y="776"/>
                  <a:pt x="240" y="672"/>
                </a:cubicBezTo>
                <a:cubicBezTo>
                  <a:pt x="368" y="568"/>
                  <a:pt x="512" y="528"/>
                  <a:pt x="768" y="432"/>
                </a:cubicBezTo>
                <a:cubicBezTo>
                  <a:pt x="1024" y="336"/>
                  <a:pt x="1520" y="168"/>
                  <a:pt x="1776" y="96"/>
                </a:cubicBezTo>
                <a:cubicBezTo>
                  <a:pt x="2032" y="24"/>
                  <a:pt x="2168" y="12"/>
                  <a:pt x="23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4" name="Freeform 65"/>
          <p:cNvSpPr/>
          <p:nvPr/>
        </p:nvSpPr>
        <p:spPr bwMode="auto">
          <a:xfrm>
            <a:off x="5867400" y="1447800"/>
            <a:ext cx="685800" cy="2209800"/>
          </a:xfrm>
          <a:custGeom>
            <a:avLst/>
            <a:gdLst>
              <a:gd name="T0" fmla="*/ 1088707500 w 432"/>
              <a:gd name="T1" fmla="*/ 2147483647 h 1392"/>
              <a:gd name="T2" fmla="*/ 241935000 w 432"/>
              <a:gd name="T3" fmla="*/ 2147483647 h 1392"/>
              <a:gd name="T4" fmla="*/ 120967500 w 432"/>
              <a:gd name="T5" fmla="*/ 1451610000 h 1392"/>
              <a:gd name="T6" fmla="*/ 120967500 w 432"/>
              <a:gd name="T7" fmla="*/ 725805000 h 1392"/>
              <a:gd name="T8" fmla="*/ 846772500 w 432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392">
                <a:moveTo>
                  <a:pt x="432" y="1392"/>
                </a:moveTo>
                <a:cubicBezTo>
                  <a:pt x="296" y="1340"/>
                  <a:pt x="160" y="1288"/>
                  <a:pt x="96" y="1152"/>
                </a:cubicBezTo>
                <a:cubicBezTo>
                  <a:pt x="32" y="1016"/>
                  <a:pt x="56" y="720"/>
                  <a:pt x="48" y="576"/>
                </a:cubicBezTo>
                <a:cubicBezTo>
                  <a:pt x="40" y="432"/>
                  <a:pt x="0" y="384"/>
                  <a:pt x="48" y="288"/>
                </a:cubicBezTo>
                <a:cubicBezTo>
                  <a:pt x="96" y="192"/>
                  <a:pt x="216" y="9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5" name="Line 67"/>
          <p:cNvSpPr>
            <a:spLocks noChangeShapeType="1"/>
          </p:cNvSpPr>
          <p:nvPr/>
        </p:nvSpPr>
        <p:spPr bwMode="auto">
          <a:xfrm>
            <a:off x="8458200" y="2743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6" name="Line 68"/>
          <p:cNvSpPr>
            <a:spLocks noChangeShapeType="1"/>
          </p:cNvSpPr>
          <p:nvPr/>
        </p:nvSpPr>
        <p:spPr bwMode="auto">
          <a:xfrm flipH="1">
            <a:off x="4876800" y="3200400"/>
            <a:ext cx="358140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9997" name="Freeform 69"/>
          <p:cNvSpPr/>
          <p:nvPr/>
        </p:nvSpPr>
        <p:spPr bwMode="auto">
          <a:xfrm>
            <a:off x="5803900" y="3810000"/>
            <a:ext cx="673100" cy="1828800"/>
          </a:xfrm>
          <a:custGeom>
            <a:avLst/>
            <a:gdLst>
              <a:gd name="T0" fmla="*/ 1068546250 w 424"/>
              <a:gd name="T1" fmla="*/ 2147483647 h 1152"/>
              <a:gd name="T2" fmla="*/ 221773750 w 424"/>
              <a:gd name="T3" fmla="*/ 2147483647 h 1152"/>
              <a:gd name="T4" fmla="*/ 100806250 w 424"/>
              <a:gd name="T5" fmla="*/ 1330642500 h 1152"/>
              <a:gd name="T6" fmla="*/ 100806250 w 424"/>
              <a:gd name="T7" fmla="*/ 483870000 h 1152"/>
              <a:gd name="T8" fmla="*/ 705643750 w 424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4" h="1152">
                <a:moveTo>
                  <a:pt x="424" y="1152"/>
                </a:moveTo>
                <a:cubicBezTo>
                  <a:pt x="288" y="1108"/>
                  <a:pt x="152" y="1064"/>
                  <a:pt x="88" y="960"/>
                </a:cubicBezTo>
                <a:cubicBezTo>
                  <a:pt x="24" y="856"/>
                  <a:pt x="48" y="656"/>
                  <a:pt x="40" y="528"/>
                </a:cubicBezTo>
                <a:cubicBezTo>
                  <a:pt x="32" y="400"/>
                  <a:pt x="0" y="280"/>
                  <a:pt x="40" y="192"/>
                </a:cubicBezTo>
                <a:cubicBezTo>
                  <a:pt x="80" y="104"/>
                  <a:pt x="180" y="52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</a:t>
            </a:r>
            <a:r>
              <a:rPr lang="en-US" altLang="zh-CN">
                <a:sym typeface="Symbol" panose="05050102010706020507" pitchFamily="18" charset="2"/>
              </a:rPr>
              <a:t> M </a:t>
            </a:r>
            <a:r>
              <a:rPr lang="en-US" altLang="zh-CN" b="1" i="1">
                <a:solidFill>
                  <a:schemeClr val="tx2"/>
                </a:solidFill>
                <a:sym typeface="Symbol" panose="05050102010706020507" pitchFamily="18" charset="2"/>
              </a:rPr>
              <a:t>D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；</a:t>
            </a:r>
            <a:endParaRPr lang="zh-CN" altLang="en-US">
              <a:sym typeface="Symbol" panose="05050102010706020507" pitchFamily="18" charset="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举例：过程嵌套声明</a:t>
            </a:r>
            <a:endParaRPr lang="en-US" dirty="0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2667000" y="5472114"/>
            <a:ext cx="990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符号</a:t>
            </a:r>
            <a:endParaRPr lang="zh-CN" altLang="en-US" sz="20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栈空</a:t>
            </a:r>
            <a:endParaRPr lang="zh-CN" altLang="en-US" sz="2000"/>
          </a:p>
        </p:txBody>
      </p:sp>
      <p:sp>
        <p:nvSpPr>
          <p:cNvPr id="40968" name="Text Box 7"/>
          <p:cNvSpPr txBox="1">
            <a:spLocks noChangeArrowheads="1"/>
          </p:cNvSpPr>
          <p:nvPr/>
        </p:nvSpPr>
        <p:spPr bwMode="auto">
          <a:xfrm>
            <a:off x="3657600" y="5472114"/>
            <a:ext cx="990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偏移</a:t>
            </a:r>
            <a:endParaRPr lang="zh-CN" altLang="en-US" sz="20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栈空</a:t>
            </a:r>
            <a:endParaRPr lang="zh-CN" altLang="en-US" sz="2000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>
            <a:off x="20574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Text Box 9"/>
          <p:cNvSpPr txBox="1">
            <a:spLocks noChangeArrowheads="1"/>
          </p:cNvSpPr>
          <p:nvPr/>
        </p:nvSpPr>
        <p:spPr bwMode="auto">
          <a:xfrm>
            <a:off x="2057400" y="5348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top</a:t>
            </a:r>
            <a:endParaRPr lang="en-US" altLang="zh-CN" sz="1800"/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6400800" y="10668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null</a:t>
            </a:r>
            <a:endParaRPr lang="en-US" altLang="zh-CN" sz="1800"/>
          </a:p>
        </p:txBody>
      </p:sp>
      <p:sp>
        <p:nvSpPr>
          <p:cNvPr id="40972" name="Text Box 11"/>
          <p:cNvSpPr txBox="1">
            <a:spLocks noChangeArrowheads="1"/>
          </p:cNvSpPr>
          <p:nvPr/>
        </p:nvSpPr>
        <p:spPr bwMode="auto">
          <a:xfrm>
            <a:off x="7162800" y="10668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r>
              <a:rPr lang="en-US" altLang="zh-CN" sz="1800"/>
              <a:t>8</a:t>
            </a:r>
            <a:endParaRPr lang="en-US" altLang="zh-CN" sz="1800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8991600" y="1143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0</a:t>
            </a:r>
            <a:endParaRPr lang="en-US" altLang="zh-CN" sz="1800" baseline="-25000"/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6400800" y="1439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</a:t>
            </a:r>
            <a:endParaRPr lang="en-US" altLang="zh-CN" sz="1800"/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7162800" y="1439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7924800" y="1439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6400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j</a:t>
            </a:r>
            <a:endParaRPr lang="en-US" altLang="zh-CN" sz="1800"/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7162800" y="1820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7924800" y="1820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6248400" y="35052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0981" name="Text Box 20"/>
          <p:cNvSpPr txBox="1">
            <a:spLocks noChangeArrowheads="1"/>
          </p:cNvSpPr>
          <p:nvPr/>
        </p:nvSpPr>
        <p:spPr bwMode="auto">
          <a:xfrm>
            <a:off x="7010400" y="35052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dirty="0"/>
              <a:t>总偏移：</a:t>
            </a:r>
            <a:r>
              <a:rPr lang="en-US" altLang="zh-CN" sz="1800" dirty="0"/>
              <a:t>12</a:t>
            </a:r>
            <a:endParaRPr lang="en-US" altLang="zh-CN" sz="1800" dirty="0"/>
          </a:p>
        </p:txBody>
      </p:sp>
      <p:sp>
        <p:nvSpPr>
          <p:cNvPr id="40982" name="Text Box 21"/>
          <p:cNvSpPr txBox="1">
            <a:spLocks noChangeArrowheads="1"/>
          </p:cNvSpPr>
          <p:nvPr/>
        </p:nvSpPr>
        <p:spPr bwMode="auto">
          <a:xfrm>
            <a:off x="8839200" y="35639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6248400" y="38814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k</a:t>
            </a:r>
            <a:endParaRPr lang="en-US" altLang="zh-CN" sz="1800"/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7010400" y="38814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7772400" y="38814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6248400" y="42624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en-US" altLang="zh-CN" sz="1800"/>
          </a:p>
        </p:txBody>
      </p:sp>
      <p:sp>
        <p:nvSpPr>
          <p:cNvPr id="40987" name="Text Box 26"/>
          <p:cNvSpPr txBox="1">
            <a:spLocks noChangeArrowheads="1"/>
          </p:cNvSpPr>
          <p:nvPr/>
        </p:nvSpPr>
        <p:spPr bwMode="auto">
          <a:xfrm>
            <a:off x="7010400" y="42624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real</a:t>
            </a:r>
            <a:endParaRPr lang="en-US" altLang="zh-CN" sz="1800"/>
          </a:p>
        </p:txBody>
      </p:sp>
      <p:sp>
        <p:nvSpPr>
          <p:cNvPr id="40988" name="Text Box 27"/>
          <p:cNvSpPr txBox="1">
            <a:spLocks noChangeArrowheads="1"/>
          </p:cNvSpPr>
          <p:nvPr/>
        </p:nvSpPr>
        <p:spPr bwMode="auto">
          <a:xfrm>
            <a:off x="7772400" y="42624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40989" name="Text Box 28"/>
          <p:cNvSpPr txBox="1">
            <a:spLocks noChangeArrowheads="1"/>
          </p:cNvSpPr>
          <p:nvPr/>
        </p:nvSpPr>
        <p:spPr bwMode="auto">
          <a:xfrm>
            <a:off x="6324600" y="53213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0990" name="Text Box 29"/>
          <p:cNvSpPr txBox="1">
            <a:spLocks noChangeArrowheads="1"/>
          </p:cNvSpPr>
          <p:nvPr/>
        </p:nvSpPr>
        <p:spPr bwMode="auto">
          <a:xfrm>
            <a:off x="7086600" y="53213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40991" name="Text Box 30"/>
          <p:cNvSpPr txBox="1">
            <a:spLocks noChangeArrowheads="1"/>
          </p:cNvSpPr>
          <p:nvPr/>
        </p:nvSpPr>
        <p:spPr bwMode="auto">
          <a:xfrm>
            <a:off x="8839200" y="53927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40992" name="Text Box 31"/>
          <p:cNvSpPr txBox="1">
            <a:spLocks noChangeArrowheads="1"/>
          </p:cNvSpPr>
          <p:nvPr/>
        </p:nvSpPr>
        <p:spPr bwMode="auto">
          <a:xfrm>
            <a:off x="6324600" y="56975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l</a:t>
            </a:r>
            <a:endParaRPr lang="en-US" altLang="zh-CN" sz="1800"/>
          </a:p>
        </p:txBody>
      </p:sp>
      <p:sp>
        <p:nvSpPr>
          <p:cNvPr id="40993" name="Text Box 32"/>
          <p:cNvSpPr txBox="1">
            <a:spLocks noChangeArrowheads="1"/>
          </p:cNvSpPr>
          <p:nvPr/>
        </p:nvSpPr>
        <p:spPr bwMode="auto">
          <a:xfrm>
            <a:off x="7086600" y="569753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40994" name="Text Box 33"/>
          <p:cNvSpPr txBox="1">
            <a:spLocks noChangeArrowheads="1"/>
          </p:cNvSpPr>
          <p:nvPr/>
        </p:nvSpPr>
        <p:spPr bwMode="auto">
          <a:xfrm>
            <a:off x="7848600" y="569753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40995" name="Text Box 34"/>
          <p:cNvSpPr txBox="1">
            <a:spLocks noChangeArrowheads="1"/>
          </p:cNvSpPr>
          <p:nvPr/>
        </p:nvSpPr>
        <p:spPr bwMode="auto">
          <a:xfrm>
            <a:off x="6248400" y="46355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2</a:t>
            </a:r>
            <a:endParaRPr lang="en-US" altLang="zh-CN" sz="1800" baseline="-25000"/>
          </a:p>
        </p:txBody>
      </p:sp>
      <p:sp>
        <p:nvSpPr>
          <p:cNvPr id="40996" name="Text Box 35"/>
          <p:cNvSpPr txBox="1">
            <a:spLocks noChangeArrowheads="1"/>
          </p:cNvSpPr>
          <p:nvPr/>
        </p:nvSpPr>
        <p:spPr bwMode="auto">
          <a:xfrm>
            <a:off x="7010400" y="46355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40997" name="Text Box 36"/>
          <p:cNvSpPr txBox="1">
            <a:spLocks noChangeArrowheads="1"/>
          </p:cNvSpPr>
          <p:nvPr/>
        </p:nvSpPr>
        <p:spPr bwMode="auto">
          <a:xfrm>
            <a:off x="7772400" y="463550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40998" name="Freeform 37"/>
          <p:cNvSpPr/>
          <p:nvPr/>
        </p:nvSpPr>
        <p:spPr bwMode="auto">
          <a:xfrm>
            <a:off x="8534400" y="4783138"/>
            <a:ext cx="304800" cy="533400"/>
          </a:xfrm>
          <a:custGeom>
            <a:avLst/>
            <a:gdLst>
              <a:gd name="T0" fmla="*/ 0 w 304"/>
              <a:gd name="T1" fmla="*/ 0 h 624"/>
              <a:gd name="T2" fmla="*/ 241265242 w 304"/>
              <a:gd name="T3" fmla="*/ 140293603 h 624"/>
              <a:gd name="T4" fmla="*/ 289517889 w 304"/>
              <a:gd name="T5" fmla="*/ 210440832 h 624"/>
              <a:gd name="T6" fmla="*/ 289517889 w 304"/>
              <a:gd name="T7" fmla="*/ 280587206 h 624"/>
              <a:gd name="T8" fmla="*/ 193011592 w 304"/>
              <a:gd name="T9" fmla="*/ 385807194 h 624"/>
              <a:gd name="T10" fmla="*/ 96506297 w 304"/>
              <a:gd name="T11" fmla="*/ 455954423 h 6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4" h="624">
                <a:moveTo>
                  <a:pt x="0" y="0"/>
                </a:moveTo>
                <a:cubicBezTo>
                  <a:pt x="96" y="72"/>
                  <a:pt x="192" y="144"/>
                  <a:pt x="240" y="192"/>
                </a:cubicBezTo>
                <a:cubicBezTo>
                  <a:pt x="288" y="240"/>
                  <a:pt x="280" y="256"/>
                  <a:pt x="288" y="288"/>
                </a:cubicBezTo>
                <a:cubicBezTo>
                  <a:pt x="296" y="320"/>
                  <a:pt x="304" y="344"/>
                  <a:pt x="288" y="384"/>
                </a:cubicBezTo>
                <a:cubicBezTo>
                  <a:pt x="272" y="424"/>
                  <a:pt x="224" y="488"/>
                  <a:pt x="192" y="528"/>
                </a:cubicBezTo>
                <a:cubicBezTo>
                  <a:pt x="160" y="568"/>
                  <a:pt x="128" y="596"/>
                  <a:pt x="96" y="6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Text Box 38"/>
          <p:cNvSpPr txBox="1">
            <a:spLocks noChangeArrowheads="1"/>
          </p:cNvSpPr>
          <p:nvPr/>
        </p:nvSpPr>
        <p:spPr bwMode="auto">
          <a:xfrm>
            <a:off x="6400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1</a:t>
            </a:r>
            <a:endParaRPr lang="en-US" altLang="zh-CN" sz="1800" baseline="-25000"/>
          </a:p>
        </p:txBody>
      </p:sp>
      <p:sp>
        <p:nvSpPr>
          <p:cNvPr id="41000" name="Text Box 39"/>
          <p:cNvSpPr txBox="1">
            <a:spLocks noChangeArrowheads="1"/>
          </p:cNvSpPr>
          <p:nvPr/>
        </p:nvSpPr>
        <p:spPr bwMode="auto">
          <a:xfrm>
            <a:off x="7162800" y="2201864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41001" name="Text Box 40"/>
          <p:cNvSpPr txBox="1">
            <a:spLocks noChangeArrowheads="1"/>
          </p:cNvSpPr>
          <p:nvPr/>
        </p:nvSpPr>
        <p:spPr bwMode="auto">
          <a:xfrm>
            <a:off x="7924800" y="2201864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41002" name="Text Box 41"/>
          <p:cNvSpPr txBox="1">
            <a:spLocks noChangeArrowheads="1"/>
          </p:cNvSpPr>
          <p:nvPr/>
        </p:nvSpPr>
        <p:spPr bwMode="auto">
          <a:xfrm>
            <a:off x="2667000" y="50800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</a:t>
            </a:r>
            <a:endParaRPr lang="en-US" altLang="zh-CN" sz="2000" baseline="-25000">
              <a:solidFill>
                <a:schemeClr val="folHlink"/>
              </a:solidFill>
            </a:endParaRPr>
          </a:p>
        </p:txBody>
      </p:sp>
      <p:sp>
        <p:nvSpPr>
          <p:cNvPr id="41003" name="Text Box 42"/>
          <p:cNvSpPr txBox="1">
            <a:spLocks noChangeArrowheads="1"/>
          </p:cNvSpPr>
          <p:nvPr/>
        </p:nvSpPr>
        <p:spPr bwMode="auto">
          <a:xfrm>
            <a:off x="3657600" y="5080000"/>
            <a:ext cx="9906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1004" name="Text Box 43"/>
          <p:cNvSpPr txBox="1">
            <a:spLocks noChangeArrowheads="1"/>
          </p:cNvSpPr>
          <p:nvPr/>
        </p:nvSpPr>
        <p:spPr bwMode="auto">
          <a:xfrm>
            <a:off x="2362200" y="266700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41005" name="Text Box 44"/>
          <p:cNvSpPr txBox="1">
            <a:spLocks noChangeArrowheads="1"/>
          </p:cNvSpPr>
          <p:nvPr/>
        </p:nvSpPr>
        <p:spPr bwMode="auto">
          <a:xfrm>
            <a:off x="3124200" y="2667000"/>
            <a:ext cx="1752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总偏移：</a:t>
            </a:r>
            <a:r>
              <a:rPr lang="en-US" altLang="zh-CN" sz="1800"/>
              <a:t>8</a:t>
            </a:r>
            <a:endParaRPr lang="en-US" altLang="zh-CN" sz="1800"/>
          </a:p>
        </p:txBody>
      </p:sp>
      <p:sp>
        <p:nvSpPr>
          <p:cNvPr id="41006" name="Text Box 45"/>
          <p:cNvSpPr txBox="1">
            <a:spLocks noChangeArrowheads="1"/>
          </p:cNvSpPr>
          <p:nvPr/>
        </p:nvSpPr>
        <p:spPr bwMode="auto">
          <a:xfrm>
            <a:off x="4953000" y="27257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  <a:endParaRPr lang="en-US" altLang="zh-CN" sz="1800" baseline="-25000"/>
          </a:p>
        </p:txBody>
      </p:sp>
      <p:sp>
        <p:nvSpPr>
          <p:cNvPr id="41007" name="Text Box 46"/>
          <p:cNvSpPr txBox="1">
            <a:spLocks noChangeArrowheads="1"/>
          </p:cNvSpPr>
          <p:nvPr/>
        </p:nvSpPr>
        <p:spPr bwMode="auto">
          <a:xfrm>
            <a:off x="2362200" y="303688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temp</a:t>
            </a:r>
            <a:endParaRPr lang="en-US" altLang="zh-CN" sz="1800"/>
          </a:p>
        </p:txBody>
      </p:sp>
      <p:sp>
        <p:nvSpPr>
          <p:cNvPr id="41008" name="Text Box 47"/>
          <p:cNvSpPr txBox="1">
            <a:spLocks noChangeArrowheads="1"/>
          </p:cNvSpPr>
          <p:nvPr/>
        </p:nvSpPr>
        <p:spPr bwMode="auto">
          <a:xfrm>
            <a:off x="3124200" y="3036889"/>
            <a:ext cx="762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41009" name="Text Box 48"/>
          <p:cNvSpPr txBox="1">
            <a:spLocks noChangeArrowheads="1"/>
          </p:cNvSpPr>
          <p:nvPr/>
        </p:nvSpPr>
        <p:spPr bwMode="auto">
          <a:xfrm>
            <a:off x="3886200" y="3036889"/>
            <a:ext cx="9906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0</a:t>
            </a:r>
            <a:endParaRPr lang="en-US" altLang="zh-CN" sz="1800"/>
          </a:p>
        </p:txBody>
      </p:sp>
      <p:sp>
        <p:nvSpPr>
          <p:cNvPr id="41010" name="Text Box 49"/>
          <p:cNvSpPr txBox="1">
            <a:spLocks noChangeArrowheads="1"/>
          </p:cNvSpPr>
          <p:nvPr/>
        </p:nvSpPr>
        <p:spPr bwMode="auto">
          <a:xfrm>
            <a:off x="2362200" y="340995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max</a:t>
            </a:r>
            <a:endParaRPr lang="en-US" altLang="zh-CN" sz="1800"/>
          </a:p>
        </p:txBody>
      </p:sp>
      <p:sp>
        <p:nvSpPr>
          <p:cNvPr id="41011" name="Text Box 50"/>
          <p:cNvSpPr txBox="1">
            <a:spLocks noChangeArrowheads="1"/>
          </p:cNvSpPr>
          <p:nvPr/>
        </p:nvSpPr>
        <p:spPr bwMode="auto">
          <a:xfrm>
            <a:off x="3124200" y="3409950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INT</a:t>
            </a:r>
            <a:endParaRPr lang="en-US" altLang="zh-CN" sz="1800"/>
          </a:p>
        </p:txBody>
      </p:sp>
      <p:sp>
        <p:nvSpPr>
          <p:cNvPr id="41012" name="Text Box 51"/>
          <p:cNvSpPr txBox="1">
            <a:spLocks noChangeArrowheads="1"/>
          </p:cNvSpPr>
          <p:nvPr/>
        </p:nvSpPr>
        <p:spPr bwMode="auto">
          <a:xfrm>
            <a:off x="3886200" y="3409950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4</a:t>
            </a:r>
            <a:endParaRPr lang="en-US" altLang="zh-CN" sz="1800"/>
          </a:p>
        </p:txBody>
      </p:sp>
      <p:sp>
        <p:nvSpPr>
          <p:cNvPr id="41013" name="Text Box 52"/>
          <p:cNvSpPr txBox="1">
            <a:spLocks noChangeArrowheads="1"/>
          </p:cNvSpPr>
          <p:nvPr/>
        </p:nvSpPr>
        <p:spPr bwMode="auto">
          <a:xfrm>
            <a:off x="6400800" y="2574925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</a:t>
            </a:r>
            <a:r>
              <a:rPr lang="en-US" altLang="zh-CN" sz="1800" baseline="-25000"/>
              <a:t>3</a:t>
            </a:r>
            <a:endParaRPr lang="en-US" altLang="zh-CN" sz="1800" baseline="-25000"/>
          </a:p>
        </p:txBody>
      </p:sp>
      <p:sp>
        <p:nvSpPr>
          <p:cNvPr id="41014" name="Text Box 53"/>
          <p:cNvSpPr txBox="1">
            <a:spLocks noChangeArrowheads="1"/>
          </p:cNvSpPr>
          <p:nvPr/>
        </p:nvSpPr>
        <p:spPr bwMode="auto">
          <a:xfrm>
            <a:off x="7162800" y="2574925"/>
            <a:ext cx="762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proc</a:t>
            </a:r>
            <a:endParaRPr lang="en-US" altLang="zh-CN" sz="1800"/>
          </a:p>
        </p:txBody>
      </p:sp>
      <p:sp>
        <p:nvSpPr>
          <p:cNvPr id="41015" name="Text Box 54"/>
          <p:cNvSpPr txBox="1">
            <a:spLocks noChangeArrowheads="1"/>
          </p:cNvSpPr>
          <p:nvPr/>
        </p:nvSpPr>
        <p:spPr bwMode="auto">
          <a:xfrm>
            <a:off x="7924800" y="2574925"/>
            <a:ext cx="990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</p:txBody>
      </p:sp>
      <p:sp>
        <p:nvSpPr>
          <p:cNvPr id="41016" name="Freeform 55"/>
          <p:cNvSpPr/>
          <p:nvPr/>
        </p:nvSpPr>
        <p:spPr bwMode="auto">
          <a:xfrm>
            <a:off x="8763000" y="2362200"/>
            <a:ext cx="812800" cy="1295400"/>
          </a:xfrm>
          <a:custGeom>
            <a:avLst/>
            <a:gdLst>
              <a:gd name="T0" fmla="*/ 0 w 512"/>
              <a:gd name="T1" fmla="*/ 0 h 816"/>
              <a:gd name="T2" fmla="*/ 967740000 w 512"/>
              <a:gd name="T3" fmla="*/ 241935000 h 816"/>
              <a:gd name="T4" fmla="*/ 1209675000 w 512"/>
              <a:gd name="T5" fmla="*/ 604837500 h 816"/>
              <a:gd name="T6" fmla="*/ 1209675000 w 512"/>
              <a:gd name="T7" fmla="*/ 1451610000 h 816"/>
              <a:gd name="T8" fmla="*/ 725805000 w 512"/>
              <a:gd name="T9" fmla="*/ 1814512500 h 816"/>
              <a:gd name="T10" fmla="*/ 0 w 512"/>
              <a:gd name="T11" fmla="*/ 205644750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2" h="816">
                <a:moveTo>
                  <a:pt x="0" y="0"/>
                </a:moveTo>
                <a:cubicBezTo>
                  <a:pt x="152" y="28"/>
                  <a:pt x="304" y="56"/>
                  <a:pt x="384" y="96"/>
                </a:cubicBezTo>
                <a:cubicBezTo>
                  <a:pt x="464" y="136"/>
                  <a:pt x="464" y="160"/>
                  <a:pt x="480" y="240"/>
                </a:cubicBezTo>
                <a:cubicBezTo>
                  <a:pt x="496" y="320"/>
                  <a:pt x="512" y="496"/>
                  <a:pt x="480" y="576"/>
                </a:cubicBezTo>
                <a:cubicBezTo>
                  <a:pt x="448" y="656"/>
                  <a:pt x="368" y="680"/>
                  <a:pt x="288" y="720"/>
                </a:cubicBezTo>
                <a:cubicBezTo>
                  <a:pt x="208" y="760"/>
                  <a:pt x="104" y="788"/>
                  <a:pt x="0" y="8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7" name="Freeform 56"/>
          <p:cNvSpPr/>
          <p:nvPr/>
        </p:nvSpPr>
        <p:spPr bwMode="auto">
          <a:xfrm>
            <a:off x="2743200" y="1219200"/>
            <a:ext cx="3657600" cy="1676400"/>
          </a:xfrm>
          <a:custGeom>
            <a:avLst/>
            <a:gdLst>
              <a:gd name="T0" fmla="*/ 0 w 2304"/>
              <a:gd name="T1" fmla="*/ 2147483647 h 1056"/>
              <a:gd name="T2" fmla="*/ 604837500 w 2304"/>
              <a:gd name="T3" fmla="*/ 1693545000 h 1056"/>
              <a:gd name="T4" fmla="*/ 1935480000 w 2304"/>
              <a:gd name="T5" fmla="*/ 1088707500 h 1056"/>
              <a:gd name="T6" fmla="*/ 2147483647 w 2304"/>
              <a:gd name="T7" fmla="*/ 241935000 h 1056"/>
              <a:gd name="T8" fmla="*/ 2147483647 w 2304"/>
              <a:gd name="T9" fmla="*/ 0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04" h="1056">
                <a:moveTo>
                  <a:pt x="0" y="1056"/>
                </a:moveTo>
                <a:cubicBezTo>
                  <a:pt x="56" y="916"/>
                  <a:pt x="112" y="776"/>
                  <a:pt x="240" y="672"/>
                </a:cubicBezTo>
                <a:cubicBezTo>
                  <a:pt x="368" y="568"/>
                  <a:pt x="512" y="528"/>
                  <a:pt x="768" y="432"/>
                </a:cubicBezTo>
                <a:cubicBezTo>
                  <a:pt x="1024" y="336"/>
                  <a:pt x="1520" y="168"/>
                  <a:pt x="1776" y="96"/>
                </a:cubicBezTo>
                <a:cubicBezTo>
                  <a:pt x="2032" y="24"/>
                  <a:pt x="2168" y="12"/>
                  <a:pt x="23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8" name="Freeform 57"/>
          <p:cNvSpPr/>
          <p:nvPr/>
        </p:nvSpPr>
        <p:spPr bwMode="auto">
          <a:xfrm>
            <a:off x="5867400" y="1447800"/>
            <a:ext cx="685800" cy="2209800"/>
          </a:xfrm>
          <a:custGeom>
            <a:avLst/>
            <a:gdLst>
              <a:gd name="T0" fmla="*/ 1088707500 w 432"/>
              <a:gd name="T1" fmla="*/ 2147483647 h 1392"/>
              <a:gd name="T2" fmla="*/ 241935000 w 432"/>
              <a:gd name="T3" fmla="*/ 2147483647 h 1392"/>
              <a:gd name="T4" fmla="*/ 120967500 w 432"/>
              <a:gd name="T5" fmla="*/ 1451610000 h 1392"/>
              <a:gd name="T6" fmla="*/ 120967500 w 432"/>
              <a:gd name="T7" fmla="*/ 725805000 h 1392"/>
              <a:gd name="T8" fmla="*/ 846772500 w 432"/>
              <a:gd name="T9" fmla="*/ 0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392">
                <a:moveTo>
                  <a:pt x="432" y="1392"/>
                </a:moveTo>
                <a:cubicBezTo>
                  <a:pt x="296" y="1340"/>
                  <a:pt x="160" y="1288"/>
                  <a:pt x="96" y="1152"/>
                </a:cubicBezTo>
                <a:cubicBezTo>
                  <a:pt x="32" y="1016"/>
                  <a:pt x="56" y="720"/>
                  <a:pt x="48" y="576"/>
                </a:cubicBezTo>
                <a:cubicBezTo>
                  <a:pt x="40" y="432"/>
                  <a:pt x="0" y="384"/>
                  <a:pt x="48" y="288"/>
                </a:cubicBezTo>
                <a:cubicBezTo>
                  <a:pt x="96" y="192"/>
                  <a:pt x="216" y="9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9" name="Line 58"/>
          <p:cNvSpPr>
            <a:spLocks noChangeShapeType="1"/>
          </p:cNvSpPr>
          <p:nvPr/>
        </p:nvSpPr>
        <p:spPr bwMode="auto">
          <a:xfrm>
            <a:off x="8458200" y="27432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0" name="Line 59"/>
          <p:cNvSpPr>
            <a:spLocks noChangeShapeType="1"/>
          </p:cNvSpPr>
          <p:nvPr/>
        </p:nvSpPr>
        <p:spPr bwMode="auto">
          <a:xfrm flipH="1">
            <a:off x="4876800" y="3200400"/>
            <a:ext cx="3581400" cy="0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1021" name="Freeform 60"/>
          <p:cNvSpPr/>
          <p:nvPr/>
        </p:nvSpPr>
        <p:spPr bwMode="auto">
          <a:xfrm>
            <a:off x="5803900" y="3810000"/>
            <a:ext cx="673100" cy="1828800"/>
          </a:xfrm>
          <a:custGeom>
            <a:avLst/>
            <a:gdLst>
              <a:gd name="T0" fmla="*/ 1068546250 w 424"/>
              <a:gd name="T1" fmla="*/ 2147483647 h 1152"/>
              <a:gd name="T2" fmla="*/ 221773750 w 424"/>
              <a:gd name="T3" fmla="*/ 2147483647 h 1152"/>
              <a:gd name="T4" fmla="*/ 100806250 w 424"/>
              <a:gd name="T5" fmla="*/ 1330642500 h 1152"/>
              <a:gd name="T6" fmla="*/ 100806250 w 424"/>
              <a:gd name="T7" fmla="*/ 483870000 h 1152"/>
              <a:gd name="T8" fmla="*/ 705643750 w 424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24" h="1152">
                <a:moveTo>
                  <a:pt x="424" y="1152"/>
                </a:moveTo>
                <a:cubicBezTo>
                  <a:pt x="288" y="1108"/>
                  <a:pt x="152" y="1064"/>
                  <a:pt x="88" y="960"/>
                </a:cubicBezTo>
                <a:cubicBezTo>
                  <a:pt x="24" y="856"/>
                  <a:pt x="48" y="656"/>
                  <a:pt x="40" y="528"/>
                </a:cubicBezTo>
                <a:cubicBezTo>
                  <a:pt x="32" y="400"/>
                  <a:pt x="0" y="280"/>
                  <a:pt x="40" y="192"/>
                </a:cubicBezTo>
                <a:cubicBezTo>
                  <a:pt x="80" y="104"/>
                  <a:pt x="180" y="52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分配存储单元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名字、类型、字宽、偏移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作用域的管理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过程调用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记录类型的管理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不产生中间代码指令，但是要更新符号表 </a:t>
            </a:r>
            <a:endParaRPr lang="en-US" altLang="zh-CN" baseline="-25000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声明语句翻译的要点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dirty="0"/>
              <a:t>描述</a:t>
            </a:r>
            <a:r>
              <a:rPr lang="zh-CN" altLang="en-US" b="1" dirty="0"/>
              <a:t>记录的</a:t>
            </a:r>
            <a:r>
              <a:rPr lang="zh-CN" altLang="en-US" dirty="0"/>
              <a:t>文法</a:t>
            </a:r>
            <a:endParaRPr lang="zh-CN" altLang="en-US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   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record </a:t>
            </a:r>
            <a:r>
              <a:rPr lang="en-US" altLang="zh-CN" b="1" i="1" dirty="0"/>
              <a:t>D </a:t>
            </a:r>
            <a:r>
              <a:rPr lang="en-US" altLang="zh-CN" b="1" dirty="0"/>
              <a:t>end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记录类型单独建符号表，域的相对地址从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record  </a:t>
            </a:r>
            <a:r>
              <a:rPr lang="en-US" altLang="zh-CN" b="1" i="1" dirty="0">
                <a:solidFill>
                  <a:srgbClr val="0000FF"/>
                </a:solidFill>
              </a:rPr>
              <a:t>L</a:t>
            </a:r>
            <a:r>
              <a:rPr lang="en-US" altLang="zh-CN" b="1" dirty="0"/>
              <a:t> </a:t>
            </a:r>
            <a:r>
              <a:rPr lang="en-US" altLang="zh-CN" b="1" i="1" dirty="0"/>
              <a:t>D  </a:t>
            </a:r>
            <a:r>
              <a:rPr lang="en-US" altLang="zh-CN" b="1" dirty="0"/>
              <a:t>end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/>
              <a:t>		  </a:t>
            </a: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i="1" dirty="0" err="1">
                <a:solidFill>
                  <a:schemeClr val="bg1"/>
                </a:solidFill>
              </a:rPr>
              <a:t>T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type</a:t>
            </a:r>
            <a:r>
              <a:rPr lang="en-US" altLang="zh-CN" b="1" i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</a:t>
            </a:r>
            <a:r>
              <a:rPr lang="en-US" altLang="zh-CN" b="1" i="1" dirty="0">
                <a:solidFill>
                  <a:schemeClr val="bg1"/>
                </a:solidFill>
              </a:rPr>
              <a:t>record</a:t>
            </a:r>
            <a:r>
              <a:rPr lang="en-US" altLang="zh-CN" b="1" dirty="0">
                <a:solidFill>
                  <a:schemeClr val="bg1"/>
                </a:solidFill>
              </a:rPr>
              <a:t> (</a:t>
            </a:r>
            <a:r>
              <a:rPr lang="en-US" altLang="zh-CN" b="1" i="1" dirty="0">
                <a:solidFill>
                  <a:schemeClr val="bg1"/>
                </a:solidFill>
              </a:rPr>
              <a:t>top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 err="1">
                <a:solidFill>
                  <a:schemeClr val="bg1"/>
                </a:solidFill>
              </a:rPr>
              <a:t>tblptr</a:t>
            </a:r>
            <a:r>
              <a:rPr lang="en-US" altLang="zh-CN" b="1" dirty="0">
                <a:solidFill>
                  <a:schemeClr val="bg1"/>
                </a:solidFill>
              </a:rPr>
              <a:t>) );	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chemeClr val="bg1"/>
                </a:solidFill>
              </a:rPr>
              <a:t>		  </a:t>
            </a:r>
            <a:r>
              <a:rPr lang="en-US" altLang="zh-CN" b="1" i="1" dirty="0" err="1">
                <a:solidFill>
                  <a:schemeClr val="bg1"/>
                </a:solidFill>
              </a:rPr>
              <a:t>T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width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>
                <a:solidFill>
                  <a:schemeClr val="bg1"/>
                </a:solidFill>
              </a:rPr>
              <a:t>top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offset</a:t>
            </a:r>
            <a:r>
              <a:rPr lang="en-US" altLang="zh-CN" b="1" dirty="0">
                <a:solidFill>
                  <a:schemeClr val="bg1"/>
                </a:solidFill>
              </a:rPr>
              <a:t>);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chemeClr val="bg1"/>
                </a:solidFill>
              </a:rPr>
              <a:t>		  pop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 err="1">
                <a:solidFill>
                  <a:schemeClr val="bg1"/>
                </a:solidFill>
              </a:rPr>
              <a:t>tblptr</a:t>
            </a:r>
            <a:r>
              <a:rPr lang="en-US" altLang="zh-CN" b="1" dirty="0">
                <a:solidFill>
                  <a:schemeClr val="bg1"/>
                </a:solidFill>
              </a:rPr>
              <a:t>); </a:t>
            </a:r>
            <a:r>
              <a:rPr lang="en-US" altLang="zh-CN" b="1" i="1" dirty="0">
                <a:solidFill>
                  <a:schemeClr val="bg1"/>
                </a:solidFill>
              </a:rPr>
              <a:t>pop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offset</a:t>
            </a:r>
            <a:r>
              <a:rPr lang="en-US" altLang="zh-CN" b="1" dirty="0">
                <a:solidFill>
                  <a:schemeClr val="bg1"/>
                </a:solidFill>
              </a:rPr>
              <a:t>) }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L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i="1" dirty="0">
                <a:solidFill>
                  <a:schemeClr val="bg1"/>
                </a:solidFill>
              </a:rPr>
              <a:t>t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mkTable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nil</a:t>
            </a:r>
            <a:r>
              <a:rPr lang="en-US" altLang="zh-CN" b="1" dirty="0">
                <a:solidFill>
                  <a:schemeClr val="bg1"/>
                </a:solidFill>
              </a:rPr>
              <a:t>);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chemeClr val="bg1"/>
                </a:solidFill>
              </a:rPr>
              <a:t>		  push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t</a:t>
            </a:r>
            <a:r>
              <a:rPr lang="en-US" altLang="zh-CN" b="1" dirty="0">
                <a:solidFill>
                  <a:schemeClr val="bg1"/>
                </a:solidFill>
              </a:rPr>
              <a:t>, </a:t>
            </a:r>
            <a:r>
              <a:rPr lang="en-US" altLang="zh-CN" b="1" i="1" dirty="0" err="1">
                <a:solidFill>
                  <a:schemeClr val="bg1"/>
                </a:solidFill>
              </a:rPr>
              <a:t>tblprt</a:t>
            </a:r>
            <a:r>
              <a:rPr lang="en-US" altLang="zh-CN" b="1" dirty="0">
                <a:solidFill>
                  <a:schemeClr val="bg1"/>
                </a:solidFill>
              </a:rPr>
              <a:t>); </a:t>
            </a:r>
            <a:r>
              <a:rPr lang="en-US" altLang="zh-CN" b="1" i="1" dirty="0">
                <a:solidFill>
                  <a:schemeClr val="bg1"/>
                </a:solidFill>
              </a:rPr>
              <a:t>push</a:t>
            </a:r>
            <a:r>
              <a:rPr lang="en-US" altLang="zh-CN" b="1" dirty="0">
                <a:solidFill>
                  <a:schemeClr val="bg1"/>
                </a:solidFill>
              </a:rPr>
              <a:t>(0, </a:t>
            </a:r>
            <a:r>
              <a:rPr lang="en-US" altLang="zh-CN" b="1" i="1" dirty="0">
                <a:solidFill>
                  <a:schemeClr val="bg1"/>
                </a:solidFill>
              </a:rPr>
              <a:t>offset</a:t>
            </a:r>
            <a:r>
              <a:rPr lang="en-US" altLang="zh-CN" b="1" dirty="0">
                <a:solidFill>
                  <a:schemeClr val="bg1"/>
                </a:solidFill>
              </a:rPr>
              <a:t>) }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记录的域名管理 </a:t>
            </a:r>
            <a:endParaRPr lang="en-US" dirty="0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8466139" y="1312864"/>
            <a:ext cx="2052637" cy="3671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00FF"/>
                </a:solidFill>
              </a:rPr>
              <a:t>record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a :…; </a:t>
            </a:r>
            <a:endParaRPr lang="en-US" altLang="zh-CN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r : </a:t>
            </a:r>
            <a:r>
              <a:rPr lang="en-US" altLang="zh-CN" sz="2800" dirty="0">
                <a:solidFill>
                  <a:srgbClr val="0000FF"/>
                </a:solidFill>
              </a:rPr>
              <a:t>record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:…;</a:t>
            </a:r>
            <a:endParaRPr lang="en-US" altLang="zh-CN" sz="2800" dirty="0"/>
          </a:p>
          <a:p>
            <a:pPr>
              <a:spcAft>
                <a:spcPct val="30000"/>
              </a:spcAft>
            </a:pPr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rgbClr val="00FF00"/>
                </a:solidFill>
              </a:rPr>
              <a:t>         </a:t>
            </a:r>
            <a:r>
              <a:rPr lang="en-US" altLang="zh-CN" sz="2800" dirty="0"/>
              <a:t>. . .</a:t>
            </a:r>
            <a:endParaRPr lang="en-US" altLang="zh-CN" sz="2800" dirty="0">
              <a:solidFill>
                <a:srgbClr val="00FF00"/>
              </a:solidFill>
            </a:endParaRPr>
          </a:p>
          <a:p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0000FF"/>
                </a:solidFill>
              </a:rPr>
              <a:t>end;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 k : …;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end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dirty="0"/>
              <a:t>描述</a:t>
            </a:r>
            <a:r>
              <a:rPr lang="zh-CN" altLang="en-US" b="1" dirty="0"/>
              <a:t>记录的</a:t>
            </a:r>
            <a:r>
              <a:rPr lang="zh-CN" altLang="en-US" dirty="0"/>
              <a:t>文法</a:t>
            </a:r>
            <a:endParaRPr lang="zh-CN" altLang="en-US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   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record </a:t>
            </a:r>
            <a:r>
              <a:rPr lang="en-US" altLang="zh-CN" b="1" i="1" dirty="0"/>
              <a:t>D </a:t>
            </a:r>
            <a:r>
              <a:rPr lang="en-US" altLang="zh-CN" b="1" dirty="0"/>
              <a:t>end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记录类型单独建符号表，域的相对地址从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record  </a:t>
            </a:r>
            <a:r>
              <a:rPr lang="en-US" altLang="zh-CN" b="1" i="1" dirty="0">
                <a:solidFill>
                  <a:srgbClr val="0000FF"/>
                </a:solidFill>
              </a:rPr>
              <a:t>L</a:t>
            </a:r>
            <a:r>
              <a:rPr lang="en-US" altLang="zh-CN" b="1" dirty="0"/>
              <a:t> </a:t>
            </a:r>
            <a:r>
              <a:rPr lang="en-US" altLang="zh-CN" b="1" i="1" dirty="0"/>
              <a:t>D  </a:t>
            </a:r>
            <a:r>
              <a:rPr lang="en-US" altLang="zh-CN" b="1" dirty="0"/>
              <a:t>end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/>
              <a:t>		  </a:t>
            </a: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i="1" dirty="0" err="1">
                <a:solidFill>
                  <a:schemeClr val="bg1"/>
                </a:solidFill>
              </a:rPr>
              <a:t>T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type</a:t>
            </a:r>
            <a:r>
              <a:rPr lang="en-US" altLang="zh-CN" b="1" i="1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= </a:t>
            </a:r>
            <a:r>
              <a:rPr lang="en-US" altLang="zh-CN" b="1" i="1" dirty="0">
                <a:solidFill>
                  <a:schemeClr val="bg1"/>
                </a:solidFill>
              </a:rPr>
              <a:t>record</a:t>
            </a:r>
            <a:r>
              <a:rPr lang="en-US" altLang="zh-CN" b="1" dirty="0">
                <a:solidFill>
                  <a:schemeClr val="bg1"/>
                </a:solidFill>
              </a:rPr>
              <a:t> (</a:t>
            </a:r>
            <a:r>
              <a:rPr lang="en-US" altLang="zh-CN" b="1" i="1" dirty="0">
                <a:solidFill>
                  <a:schemeClr val="bg1"/>
                </a:solidFill>
              </a:rPr>
              <a:t>top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 err="1">
                <a:solidFill>
                  <a:schemeClr val="bg1"/>
                </a:solidFill>
              </a:rPr>
              <a:t>tblptr</a:t>
            </a:r>
            <a:r>
              <a:rPr lang="en-US" altLang="zh-CN" b="1" dirty="0">
                <a:solidFill>
                  <a:schemeClr val="bg1"/>
                </a:solidFill>
              </a:rPr>
              <a:t>) );	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chemeClr val="bg1"/>
                </a:solidFill>
              </a:rPr>
              <a:t>		  </a:t>
            </a:r>
            <a:r>
              <a:rPr lang="en-US" altLang="zh-CN" b="1" i="1" dirty="0" err="1">
                <a:solidFill>
                  <a:schemeClr val="bg1"/>
                </a:solidFill>
              </a:rPr>
              <a:t>T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width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>
                <a:solidFill>
                  <a:schemeClr val="bg1"/>
                </a:solidFill>
              </a:rPr>
              <a:t>top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offset</a:t>
            </a:r>
            <a:r>
              <a:rPr lang="en-US" altLang="zh-CN" b="1" dirty="0">
                <a:solidFill>
                  <a:schemeClr val="bg1"/>
                </a:solidFill>
              </a:rPr>
              <a:t>);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chemeClr val="bg1"/>
                </a:solidFill>
              </a:rPr>
              <a:t>		  pop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 err="1">
                <a:solidFill>
                  <a:schemeClr val="bg1"/>
                </a:solidFill>
              </a:rPr>
              <a:t>tblptr</a:t>
            </a:r>
            <a:r>
              <a:rPr lang="en-US" altLang="zh-CN" b="1" dirty="0">
                <a:solidFill>
                  <a:schemeClr val="bg1"/>
                </a:solidFill>
              </a:rPr>
              <a:t>); </a:t>
            </a:r>
            <a:r>
              <a:rPr lang="en-US" altLang="zh-CN" b="1" i="1" dirty="0">
                <a:solidFill>
                  <a:schemeClr val="bg1"/>
                </a:solidFill>
              </a:rPr>
              <a:t>pop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offset</a:t>
            </a:r>
            <a:r>
              <a:rPr lang="en-US" altLang="zh-CN" b="1" dirty="0">
                <a:solidFill>
                  <a:schemeClr val="bg1"/>
                </a:solidFill>
              </a:rPr>
              <a:t>) }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L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t</a:t>
            </a:r>
            <a:r>
              <a:rPr lang="en-US" altLang="zh-CN" b="1" dirty="0">
                <a:solidFill>
                  <a:srgbClr val="C00000"/>
                </a:solidFill>
              </a:rPr>
              <a:t> = </a:t>
            </a:r>
            <a:r>
              <a:rPr lang="en-US" altLang="zh-CN" b="1" i="1" dirty="0" err="1">
                <a:solidFill>
                  <a:srgbClr val="C00000"/>
                </a:solidFill>
              </a:rPr>
              <a:t>mkTable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</a:rPr>
              <a:t>nil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		  push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</a:rPr>
              <a:t>t</a:t>
            </a:r>
            <a:r>
              <a:rPr lang="en-US" altLang="zh-CN" b="1" dirty="0">
                <a:solidFill>
                  <a:srgbClr val="C00000"/>
                </a:solidFill>
              </a:rPr>
              <a:t>, </a:t>
            </a:r>
            <a:r>
              <a:rPr lang="en-US" altLang="zh-CN" b="1" i="1" dirty="0" err="1">
                <a:solidFill>
                  <a:srgbClr val="C00000"/>
                </a:solidFill>
              </a:rPr>
              <a:t>tblptr</a:t>
            </a:r>
            <a:r>
              <a:rPr lang="en-US" altLang="zh-CN" b="1" dirty="0">
                <a:solidFill>
                  <a:srgbClr val="C00000"/>
                </a:solidFill>
              </a:rPr>
              <a:t>); </a:t>
            </a:r>
            <a:r>
              <a:rPr lang="en-US" altLang="zh-CN" b="1" i="1" dirty="0">
                <a:solidFill>
                  <a:srgbClr val="C00000"/>
                </a:solidFill>
              </a:rPr>
              <a:t>push</a:t>
            </a:r>
            <a:r>
              <a:rPr lang="en-US" altLang="zh-CN" b="1" dirty="0">
                <a:solidFill>
                  <a:srgbClr val="C00000"/>
                </a:solidFill>
              </a:rPr>
              <a:t>(0, </a:t>
            </a:r>
            <a:r>
              <a:rPr lang="en-US" altLang="zh-CN" b="1" i="1" dirty="0">
                <a:solidFill>
                  <a:srgbClr val="C00000"/>
                </a:solidFill>
              </a:rPr>
              <a:t>offset</a:t>
            </a:r>
            <a:r>
              <a:rPr lang="en-US" altLang="zh-CN" b="1" dirty="0">
                <a:solidFill>
                  <a:srgbClr val="C00000"/>
                </a:solidFill>
              </a:rPr>
              <a:t>) }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记录的域名管理 </a:t>
            </a:r>
            <a:endParaRPr lang="en-US" dirty="0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8466139" y="1312864"/>
            <a:ext cx="2052637" cy="3671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00FF"/>
                </a:solidFill>
              </a:rPr>
              <a:t>record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a :…; </a:t>
            </a:r>
            <a:endParaRPr lang="en-US" altLang="zh-CN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r : </a:t>
            </a:r>
            <a:r>
              <a:rPr lang="en-US" altLang="zh-CN" sz="2800" dirty="0">
                <a:solidFill>
                  <a:srgbClr val="0000FF"/>
                </a:solidFill>
              </a:rPr>
              <a:t>record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:…;</a:t>
            </a:r>
            <a:endParaRPr lang="en-US" altLang="zh-CN" sz="2800" dirty="0"/>
          </a:p>
          <a:p>
            <a:pPr>
              <a:spcAft>
                <a:spcPct val="30000"/>
              </a:spcAft>
            </a:pPr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rgbClr val="00FF00"/>
                </a:solidFill>
              </a:rPr>
              <a:t>         </a:t>
            </a:r>
            <a:r>
              <a:rPr lang="en-US" altLang="zh-CN" sz="2800" dirty="0"/>
              <a:t>. . .</a:t>
            </a:r>
            <a:endParaRPr lang="en-US" altLang="zh-CN" sz="2800" dirty="0">
              <a:solidFill>
                <a:srgbClr val="00FF00"/>
              </a:solidFill>
            </a:endParaRPr>
          </a:p>
          <a:p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0000FF"/>
                </a:solidFill>
              </a:rPr>
              <a:t>end;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 k : …;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end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7000" y="5829301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建立符号表，进入作用域 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sz="quarter" idx="13"/>
          </p:nvPr>
        </p:nvGraphicFramePr>
        <p:xfrm>
          <a:off x="385876" y="3799213"/>
          <a:ext cx="112204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113"/>
                <a:gridCol w="2805113"/>
                <a:gridCol w="2805113"/>
                <a:gridCol w="28051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KIND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  <a:endParaRPr lang="en-US" dirty="0"/>
                    </a:p>
                  </a:txBody>
                  <a:tcPr marL="119155" marR="119155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fun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int</a:t>
                      </a:r>
                      <a:r>
                        <a:rPr lang="en-US" dirty="0"/>
                        <a:t> x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 → bool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extern</a:t>
                      </a:r>
                      <a:endParaRPr lang="en-US" dirty="0"/>
                    </a:p>
                  </a:txBody>
                  <a:tcPr marL="119155" marR="11915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m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par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auto</a:t>
                      </a:r>
                      <a:endParaRPr lang="en-US" dirty="0"/>
                    </a:p>
                  </a:txBody>
                  <a:tcPr marL="119155" marR="11915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n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par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/>
                        <a:t>const</a:t>
                      </a:r>
                      <a:endParaRPr lang="en-US" dirty="0"/>
                    </a:p>
                  </a:txBody>
                  <a:tcPr marL="119155" marR="119155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tmp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var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bool</a:t>
                      </a:r>
                      <a:endParaRPr lang="en-US" dirty="0"/>
                    </a:p>
                  </a:txBody>
                  <a:tcPr marL="119155" marR="11915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err="1"/>
                        <a:t>const</a:t>
                      </a:r>
                      <a:endParaRPr lang="en-US" dirty="0"/>
                    </a:p>
                  </a:txBody>
                  <a:tcPr marL="119155" marR="119155"/>
                </a:tc>
              </a:tr>
            </a:tbl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 </a:t>
            </a:r>
            <a:r>
              <a:rPr lang="en-US" altLang="zh-CN" dirty="0"/>
              <a:t>(Symbol table)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46841" y="1386390"/>
            <a:ext cx="537038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代码片段：</a:t>
            </a:r>
            <a:endParaRPr lang="en-US" sz="2400" dirty="0"/>
          </a:p>
          <a:p>
            <a:r>
              <a:rPr lang="en-US" sz="2400" dirty="0"/>
              <a:t>extern bool foo(auto </a:t>
            </a:r>
            <a:r>
              <a:rPr lang="en-US" sz="2400" dirty="0" err="1"/>
              <a:t>int</a:t>
            </a:r>
            <a:r>
              <a:rPr lang="en-US" sz="2400" dirty="0"/>
              <a:t> m, </a:t>
            </a:r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int</a:t>
            </a:r>
            <a:r>
              <a:rPr lang="en-US" sz="2400" dirty="0"/>
              <a:t> n);</a:t>
            </a:r>
            <a:endParaRPr lang="en-US" sz="2400" dirty="0"/>
          </a:p>
          <a:p>
            <a:r>
              <a:rPr lang="en-US" sz="2400" dirty="0" err="1"/>
              <a:t>const</a:t>
            </a:r>
            <a:r>
              <a:rPr lang="en-US" sz="2400" dirty="0"/>
              <a:t> bool </a:t>
            </a:r>
            <a:r>
              <a:rPr lang="en-US" sz="2400" dirty="0" err="1"/>
              <a:t>tmp</a:t>
            </a:r>
            <a:r>
              <a:rPr lang="en-US" sz="2400" dirty="0"/>
              <a:t>;</a:t>
            </a:r>
            <a:endParaRPr lang="en-US" sz="2400" dirty="0"/>
          </a:p>
        </p:txBody>
      </p:sp>
      <p:sp>
        <p:nvSpPr>
          <p:cNvPr id="9" name="下箭头 8"/>
          <p:cNvSpPr/>
          <p:nvPr/>
        </p:nvSpPr>
        <p:spPr>
          <a:xfrm>
            <a:off x="5557520" y="2773680"/>
            <a:ext cx="670560" cy="88392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57521" y="57971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符号表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dirty="0"/>
              <a:t>描述</a:t>
            </a:r>
            <a:r>
              <a:rPr lang="zh-CN" altLang="en-US" b="1" dirty="0"/>
              <a:t>记录的</a:t>
            </a:r>
            <a:r>
              <a:rPr lang="zh-CN" altLang="en-US" dirty="0"/>
              <a:t>文法</a:t>
            </a:r>
            <a:endParaRPr lang="zh-CN" altLang="en-US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   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record </a:t>
            </a:r>
            <a:r>
              <a:rPr lang="en-US" altLang="zh-CN" b="1" i="1" dirty="0"/>
              <a:t>D </a:t>
            </a:r>
            <a:r>
              <a:rPr lang="en-US" altLang="zh-CN" b="1" dirty="0"/>
              <a:t>end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记录类型单独建符号表，域的相对地址从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record  </a:t>
            </a:r>
            <a:r>
              <a:rPr lang="en-US" altLang="zh-CN" b="1" i="1" dirty="0">
                <a:solidFill>
                  <a:srgbClr val="0000FF"/>
                </a:solidFill>
              </a:rPr>
              <a:t>L</a:t>
            </a:r>
            <a:r>
              <a:rPr lang="en-US" altLang="zh-CN" b="1" dirty="0"/>
              <a:t> </a:t>
            </a:r>
            <a:r>
              <a:rPr lang="en-US" altLang="zh-CN" b="1" i="1" dirty="0"/>
              <a:t>D  </a:t>
            </a:r>
            <a:r>
              <a:rPr lang="en-US" altLang="zh-CN" b="1" dirty="0"/>
              <a:t>end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	  {</a:t>
            </a:r>
            <a:r>
              <a:rPr lang="en-US" altLang="zh-CN" b="1" i="1" dirty="0" err="1">
                <a:solidFill>
                  <a:srgbClr val="C00000"/>
                </a:solidFill>
              </a:rPr>
              <a:t>T</a:t>
            </a:r>
            <a:r>
              <a:rPr lang="en-US" altLang="zh-CN" b="1" dirty="0" err="1">
                <a:solidFill>
                  <a:srgbClr val="C00000"/>
                </a:solidFill>
              </a:rPr>
              <a:t>.</a:t>
            </a:r>
            <a:r>
              <a:rPr lang="en-US" altLang="zh-CN" b="1" i="1" dirty="0" err="1">
                <a:solidFill>
                  <a:srgbClr val="C00000"/>
                </a:solidFill>
              </a:rPr>
              <a:t>type</a:t>
            </a:r>
            <a:r>
              <a:rPr lang="en-US" altLang="zh-CN" b="1" i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= </a:t>
            </a:r>
            <a:r>
              <a:rPr lang="en-US" altLang="zh-CN" b="1" i="1" dirty="0">
                <a:solidFill>
                  <a:srgbClr val="C00000"/>
                </a:solidFill>
              </a:rPr>
              <a:t>record</a:t>
            </a:r>
            <a:r>
              <a:rPr lang="en-US" altLang="zh-CN" b="1" dirty="0">
                <a:solidFill>
                  <a:srgbClr val="C00000"/>
                </a:solidFill>
              </a:rPr>
              <a:t> (</a:t>
            </a:r>
            <a:r>
              <a:rPr lang="en-US" altLang="zh-CN" b="1" i="1" dirty="0">
                <a:solidFill>
                  <a:srgbClr val="C00000"/>
                </a:solidFill>
              </a:rPr>
              <a:t>top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</a:rPr>
              <a:t>tblptr</a:t>
            </a:r>
            <a:r>
              <a:rPr lang="en-US" altLang="zh-CN" b="1" dirty="0">
                <a:solidFill>
                  <a:srgbClr val="C00000"/>
                </a:solidFill>
              </a:rPr>
              <a:t>) );	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		  </a:t>
            </a:r>
            <a:r>
              <a:rPr lang="en-US" altLang="zh-CN" b="1" i="1" dirty="0" err="1">
                <a:solidFill>
                  <a:srgbClr val="C00000"/>
                </a:solidFill>
              </a:rPr>
              <a:t>T</a:t>
            </a:r>
            <a:r>
              <a:rPr lang="en-US" altLang="zh-CN" b="1" dirty="0" err="1">
                <a:solidFill>
                  <a:srgbClr val="C00000"/>
                </a:solidFill>
              </a:rPr>
              <a:t>.</a:t>
            </a:r>
            <a:r>
              <a:rPr lang="en-US" altLang="zh-CN" b="1" i="1" dirty="0" err="1">
                <a:solidFill>
                  <a:srgbClr val="C00000"/>
                </a:solidFill>
              </a:rPr>
              <a:t>width</a:t>
            </a:r>
            <a:r>
              <a:rPr lang="en-US" altLang="zh-CN" b="1" dirty="0">
                <a:solidFill>
                  <a:srgbClr val="C00000"/>
                </a:solidFill>
              </a:rPr>
              <a:t> = </a:t>
            </a:r>
            <a:r>
              <a:rPr lang="en-US" altLang="zh-CN" b="1" i="1" dirty="0">
                <a:solidFill>
                  <a:srgbClr val="C00000"/>
                </a:solidFill>
              </a:rPr>
              <a:t>top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</a:rPr>
              <a:t>offset</a:t>
            </a:r>
            <a:r>
              <a:rPr lang="en-US" altLang="zh-CN" b="1" dirty="0">
                <a:solidFill>
                  <a:srgbClr val="C00000"/>
                </a:solidFill>
              </a:rPr>
              <a:t>);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		  pop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</a:rPr>
              <a:t>tblptr</a:t>
            </a:r>
            <a:r>
              <a:rPr lang="en-US" altLang="zh-CN" b="1" dirty="0">
                <a:solidFill>
                  <a:srgbClr val="C00000"/>
                </a:solidFill>
              </a:rPr>
              <a:t>); </a:t>
            </a:r>
            <a:r>
              <a:rPr lang="en-US" altLang="zh-CN" b="1" i="1" dirty="0">
                <a:solidFill>
                  <a:srgbClr val="C00000"/>
                </a:solidFill>
              </a:rPr>
              <a:t>pop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</a:rPr>
              <a:t>offset</a:t>
            </a:r>
            <a:r>
              <a:rPr lang="en-US" altLang="zh-CN" b="1" dirty="0">
                <a:solidFill>
                  <a:srgbClr val="C00000"/>
                </a:solidFill>
              </a:rPr>
              <a:t>) }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L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dirty="0"/>
              <a:t>{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b="1" i="1" dirty="0"/>
              <a:t>t</a:t>
            </a:r>
            <a:r>
              <a:rPr lang="en-US" altLang="zh-CN" b="1" dirty="0"/>
              <a:t> = </a:t>
            </a:r>
            <a:r>
              <a:rPr lang="en-US" altLang="zh-CN" b="1" i="1" dirty="0" err="1"/>
              <a:t>mkTable</a:t>
            </a:r>
            <a:r>
              <a:rPr lang="en-US" altLang="zh-CN" b="1" dirty="0"/>
              <a:t>(</a:t>
            </a:r>
            <a:r>
              <a:rPr lang="en-US" altLang="zh-CN" b="1" i="1" dirty="0"/>
              <a:t>nil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		  push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, </a:t>
            </a:r>
            <a:r>
              <a:rPr lang="en-US" altLang="zh-CN" b="1" i="1" dirty="0" err="1"/>
              <a:t>tblptr</a:t>
            </a:r>
            <a:r>
              <a:rPr lang="en-US" altLang="zh-CN" b="1" dirty="0"/>
              <a:t>); </a:t>
            </a:r>
            <a:r>
              <a:rPr lang="en-US" altLang="zh-CN" b="1" i="1" dirty="0"/>
              <a:t>push</a:t>
            </a:r>
            <a:r>
              <a:rPr lang="en-US" altLang="zh-CN" b="1" dirty="0"/>
              <a:t>(0, </a:t>
            </a:r>
            <a:r>
              <a:rPr lang="en-US" altLang="zh-CN" b="1" i="1" dirty="0"/>
              <a:t>offset</a:t>
            </a:r>
            <a:r>
              <a:rPr lang="en-US" altLang="zh-CN" b="1" dirty="0"/>
              <a:t>) } 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记录的域名管理 </a:t>
            </a:r>
            <a:endParaRPr lang="en-US" dirty="0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8466139" y="1312864"/>
            <a:ext cx="2052637" cy="3671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00FF"/>
                </a:solidFill>
              </a:rPr>
              <a:t>record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a :…; </a:t>
            </a:r>
            <a:endParaRPr lang="en-US" altLang="zh-CN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r : </a:t>
            </a:r>
            <a:r>
              <a:rPr lang="en-US" altLang="zh-CN" sz="2800" dirty="0">
                <a:solidFill>
                  <a:srgbClr val="0000FF"/>
                </a:solidFill>
              </a:rPr>
              <a:t>record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:…;</a:t>
            </a:r>
            <a:endParaRPr lang="en-US" altLang="zh-CN" sz="2800" dirty="0"/>
          </a:p>
          <a:p>
            <a:pPr>
              <a:spcAft>
                <a:spcPct val="30000"/>
              </a:spcAft>
            </a:pPr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rgbClr val="00FF00"/>
                </a:solidFill>
              </a:rPr>
              <a:t>         </a:t>
            </a:r>
            <a:r>
              <a:rPr lang="en-US" altLang="zh-CN" sz="2800" dirty="0"/>
              <a:t>. . .</a:t>
            </a:r>
            <a:endParaRPr lang="en-US" altLang="zh-CN" sz="2800" dirty="0">
              <a:solidFill>
                <a:srgbClr val="00FF00"/>
              </a:solidFill>
            </a:endParaRPr>
          </a:p>
          <a:p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0000FF"/>
                </a:solidFill>
              </a:rPr>
              <a:t>end;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 k : …;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end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2900" y="5715299"/>
            <a:ext cx="611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设置记录的类型表达式和宽度，退出作用域 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6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69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6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6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6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6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lnSpc>
                <a:spcPct val="90000"/>
              </a:lnSpc>
              <a:spcBef>
                <a:spcPct val="15000"/>
              </a:spcBef>
            </a:pPr>
            <a:r>
              <a:rPr lang="zh-CN" altLang="en-US" dirty="0"/>
              <a:t>描述</a:t>
            </a:r>
            <a:r>
              <a:rPr lang="zh-CN" altLang="en-US" b="1" dirty="0"/>
              <a:t>记录的</a:t>
            </a:r>
            <a:r>
              <a:rPr lang="zh-CN" altLang="en-US" dirty="0"/>
              <a:t>文法</a:t>
            </a:r>
            <a:endParaRPr lang="zh-CN" altLang="en-US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   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record </a:t>
            </a:r>
            <a:r>
              <a:rPr lang="en-US" altLang="zh-CN" b="1" i="1" dirty="0"/>
              <a:t>D </a:t>
            </a:r>
            <a:r>
              <a:rPr lang="en-US" altLang="zh-CN" b="1" dirty="0"/>
              <a:t>end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sz="2400" dirty="0"/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记录类型单独建符号表，域的相对地址从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T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record  </a:t>
            </a:r>
            <a:r>
              <a:rPr lang="en-US" altLang="zh-CN" b="1" i="1" dirty="0">
                <a:solidFill>
                  <a:srgbClr val="0000FF"/>
                </a:solidFill>
              </a:rPr>
              <a:t>L</a:t>
            </a:r>
            <a:r>
              <a:rPr lang="en-US" altLang="zh-CN" b="1" dirty="0"/>
              <a:t> </a:t>
            </a:r>
            <a:r>
              <a:rPr lang="en-US" altLang="zh-CN" b="1" i="1" dirty="0"/>
              <a:t>D  </a:t>
            </a:r>
            <a:r>
              <a:rPr lang="en-US" altLang="zh-CN" b="1" dirty="0"/>
              <a:t>end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		  </a:t>
            </a:r>
            <a:r>
              <a:rPr lang="en-US" altLang="zh-CN" b="1" dirty="0"/>
              <a:t>{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type</a:t>
            </a:r>
            <a:r>
              <a:rPr lang="en-US" altLang="zh-CN" b="1" i="1" dirty="0"/>
              <a:t> </a:t>
            </a:r>
            <a:r>
              <a:rPr lang="en-US" altLang="zh-CN" b="1" dirty="0"/>
              <a:t>= </a:t>
            </a:r>
            <a:r>
              <a:rPr lang="en-US" altLang="zh-CN" b="1" i="1" dirty="0"/>
              <a:t>record</a:t>
            </a:r>
            <a:r>
              <a:rPr lang="en-US" altLang="zh-CN" b="1" dirty="0"/>
              <a:t> (</a:t>
            </a:r>
            <a:r>
              <a:rPr lang="en-US" altLang="zh-CN" b="1" i="1" dirty="0"/>
              <a:t>top</a:t>
            </a:r>
            <a:r>
              <a:rPr lang="en-US" altLang="zh-CN" b="1" dirty="0"/>
              <a:t>(</a:t>
            </a:r>
            <a:r>
              <a:rPr lang="en-US" altLang="zh-CN" b="1" i="1" dirty="0" err="1"/>
              <a:t>tblptr</a:t>
            </a:r>
            <a:r>
              <a:rPr lang="en-US" altLang="zh-CN" b="1" dirty="0"/>
              <a:t>) );	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		  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width</a:t>
            </a:r>
            <a:r>
              <a:rPr lang="en-US" altLang="zh-CN" b="1" dirty="0"/>
              <a:t> = </a:t>
            </a:r>
            <a:r>
              <a:rPr lang="en-US" altLang="zh-CN" b="1" i="1" dirty="0"/>
              <a:t>top</a:t>
            </a:r>
            <a:r>
              <a:rPr lang="en-US" altLang="zh-CN" b="1" dirty="0"/>
              <a:t>(</a:t>
            </a:r>
            <a:r>
              <a:rPr lang="en-US" altLang="zh-CN" b="1" i="1" dirty="0"/>
              <a:t>offset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		  pop</a:t>
            </a:r>
            <a:r>
              <a:rPr lang="en-US" altLang="zh-CN" b="1" dirty="0"/>
              <a:t>(</a:t>
            </a:r>
            <a:r>
              <a:rPr lang="en-US" altLang="zh-CN" b="1" i="1" dirty="0" err="1"/>
              <a:t>tblptr</a:t>
            </a:r>
            <a:r>
              <a:rPr lang="en-US" altLang="zh-CN" b="1" dirty="0"/>
              <a:t>); </a:t>
            </a:r>
            <a:r>
              <a:rPr lang="en-US" altLang="zh-CN" b="1" i="1" dirty="0"/>
              <a:t>pop</a:t>
            </a:r>
            <a:r>
              <a:rPr lang="en-US" altLang="zh-CN" b="1" dirty="0"/>
              <a:t>(</a:t>
            </a:r>
            <a:r>
              <a:rPr lang="en-US" altLang="zh-CN" b="1" i="1" dirty="0"/>
              <a:t>offset</a:t>
            </a:r>
            <a:r>
              <a:rPr lang="en-US" altLang="zh-CN" b="1" dirty="0"/>
              <a:t>) }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L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dirty="0"/>
              <a:t>{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b="1" i="1" dirty="0"/>
              <a:t>t</a:t>
            </a:r>
            <a:r>
              <a:rPr lang="en-US" altLang="zh-CN" b="1" dirty="0"/>
              <a:t> = </a:t>
            </a:r>
            <a:r>
              <a:rPr lang="en-US" altLang="zh-CN" b="1" i="1" dirty="0" err="1"/>
              <a:t>mkTable</a:t>
            </a:r>
            <a:r>
              <a:rPr lang="en-US" altLang="zh-CN" b="1" dirty="0"/>
              <a:t>(</a:t>
            </a:r>
            <a:r>
              <a:rPr lang="en-US" altLang="zh-CN" b="1" i="1" dirty="0"/>
              <a:t>nil</a:t>
            </a:r>
            <a:r>
              <a:rPr lang="en-US" altLang="zh-CN" b="1" dirty="0"/>
              <a:t>);</a:t>
            </a:r>
            <a:endParaRPr lang="en-US" altLang="zh-CN" b="1" dirty="0"/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b="1" i="1" dirty="0"/>
              <a:t>		  push</a:t>
            </a:r>
            <a:r>
              <a:rPr lang="en-US" altLang="zh-CN" b="1" dirty="0"/>
              <a:t>(</a:t>
            </a:r>
            <a:r>
              <a:rPr lang="en-US" altLang="zh-CN" b="1" i="1" dirty="0"/>
              <a:t>t</a:t>
            </a:r>
            <a:r>
              <a:rPr lang="en-US" altLang="zh-CN" b="1" dirty="0"/>
              <a:t>, </a:t>
            </a:r>
            <a:r>
              <a:rPr lang="en-US" altLang="zh-CN" b="1" i="1" dirty="0" err="1"/>
              <a:t>tblptr</a:t>
            </a:r>
            <a:r>
              <a:rPr lang="en-US" altLang="zh-CN" b="1" dirty="0"/>
              <a:t>); </a:t>
            </a:r>
            <a:r>
              <a:rPr lang="en-US" altLang="zh-CN" b="1" i="1" dirty="0"/>
              <a:t>push</a:t>
            </a:r>
            <a:r>
              <a:rPr lang="en-US" altLang="zh-CN" b="1" dirty="0"/>
              <a:t>(0, </a:t>
            </a:r>
            <a:r>
              <a:rPr lang="en-US" altLang="zh-CN" b="1" i="1" dirty="0"/>
              <a:t>offset</a:t>
            </a:r>
            <a:r>
              <a:rPr lang="en-US" altLang="zh-CN" b="1" dirty="0"/>
              <a:t>) } </a:t>
            </a:r>
            <a:endParaRPr lang="zh-CN" altLang="en-US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记录的域名管理 </a:t>
            </a:r>
            <a:endParaRPr lang="en-US" dirty="0"/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8466139" y="1312864"/>
            <a:ext cx="2052637" cy="3671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/>
          <a:lstStyle>
            <a:lvl1pPr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503050405090304" pitchFamily="18" charset="0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0000FF"/>
                </a:solidFill>
              </a:rPr>
              <a:t>record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a :…; </a:t>
            </a:r>
            <a:endParaRPr lang="en-US" altLang="zh-CN" sz="2800" dirty="0"/>
          </a:p>
          <a:p>
            <a:r>
              <a:rPr lang="zh-CN" altLang="en-US" sz="2800" dirty="0"/>
              <a:t>    </a:t>
            </a:r>
            <a:r>
              <a:rPr lang="en-US" altLang="zh-CN" sz="2800" dirty="0"/>
              <a:t>r : </a:t>
            </a:r>
            <a:r>
              <a:rPr lang="en-US" altLang="zh-CN" sz="2800" dirty="0">
                <a:solidFill>
                  <a:srgbClr val="0000FF"/>
                </a:solidFill>
              </a:rPr>
              <a:t>record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      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:…;</a:t>
            </a:r>
            <a:endParaRPr lang="en-US" altLang="zh-CN" sz="2800" dirty="0"/>
          </a:p>
          <a:p>
            <a:pPr>
              <a:spcAft>
                <a:spcPct val="30000"/>
              </a:spcAft>
            </a:pPr>
            <a:r>
              <a:rPr lang="zh-CN" altLang="en-US" sz="2800" dirty="0"/>
              <a:t>    </a:t>
            </a:r>
            <a:r>
              <a:rPr lang="zh-CN" altLang="en-US" sz="2800" dirty="0">
                <a:solidFill>
                  <a:srgbClr val="00FF00"/>
                </a:solidFill>
              </a:rPr>
              <a:t>         </a:t>
            </a:r>
            <a:r>
              <a:rPr lang="en-US" altLang="zh-CN" sz="2800" dirty="0"/>
              <a:t>. . .</a:t>
            </a:r>
            <a:endParaRPr lang="en-US" altLang="zh-CN" sz="2800" dirty="0">
              <a:solidFill>
                <a:srgbClr val="00FF00"/>
              </a:solidFill>
            </a:endParaRPr>
          </a:p>
          <a:p>
            <a:r>
              <a:rPr lang="en-US" altLang="zh-CN" sz="2800" dirty="0"/>
              <a:t>          </a:t>
            </a:r>
            <a:r>
              <a:rPr lang="en-US" altLang="zh-CN" sz="2800" dirty="0">
                <a:solidFill>
                  <a:srgbClr val="0000FF"/>
                </a:solidFill>
              </a:rPr>
              <a:t>end;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en-US" altLang="zh-CN" sz="2800" dirty="0"/>
              <a:t>     k : …;</a:t>
            </a:r>
            <a:endParaRPr lang="en-US" altLang="zh-CN" sz="2800" dirty="0"/>
          </a:p>
          <a:p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00FF"/>
                </a:solidFill>
              </a:rPr>
              <a:t>end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82901" y="5715299"/>
            <a:ext cx="1946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D</a:t>
            </a:r>
            <a:r>
              <a:rPr lang="zh-CN" altLang="en-US" sz="2400" b="1" dirty="0">
                <a:solidFill>
                  <a:srgbClr val="0000FF"/>
                </a:solidFill>
              </a:rPr>
              <a:t>的翻译同前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C</a:t>
            </a:r>
            <a:r>
              <a:rPr lang="zh-CN" altLang="en-US" dirty="0"/>
              <a:t>语言的结构定义如下：</a:t>
            </a:r>
            <a:endParaRPr lang="zh-CN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A {				</a:t>
            </a:r>
            <a:r>
              <a:rPr lang="en-US" altLang="zh-CN" dirty="0" err="1"/>
              <a:t>struct</a:t>
            </a:r>
            <a:r>
              <a:rPr lang="en-US" altLang="zh-CN" dirty="0"/>
              <a:t> B {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 char c1; 				char c1;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 char c2; 				long l; 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 long l; 					char c2;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 double d; 				double d;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} S1;					} S2;</a:t>
            </a:r>
            <a:endParaRPr lang="en-US" altLang="zh-CN" dirty="0"/>
          </a:p>
        </p:txBody>
      </p:sp>
      <p:sp>
        <p:nvSpPr>
          <p:cNvPr id="440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举例：记录域的偏移</a:t>
            </a:r>
            <a:endParaRPr lang="zh-CN" altLang="en-US" dirty="0"/>
          </a:p>
        </p:txBody>
      </p:sp>
      <p:sp>
        <p:nvSpPr>
          <p:cNvPr id="44039" name="Line 4"/>
          <p:cNvSpPr>
            <a:spLocks noChangeShapeType="1"/>
          </p:cNvSpPr>
          <p:nvPr/>
        </p:nvSpPr>
        <p:spPr bwMode="auto">
          <a:xfrm>
            <a:off x="4143703" y="1986455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数据（类型）的对齐－</a:t>
            </a:r>
            <a:r>
              <a:rPr lang="en-US" altLang="zh-CN" dirty="0"/>
              <a:t>alignment</a:t>
            </a:r>
            <a:endParaRPr lang="en-US" altLang="zh-CN" dirty="0"/>
          </a:p>
          <a:p>
            <a:pPr eaLnBrk="1" hangingPunct="1"/>
            <a:r>
              <a:rPr lang="zh-CN" altLang="en-US" dirty="0"/>
              <a:t>在 </a:t>
            </a:r>
            <a:r>
              <a:rPr lang="en-US" altLang="zh-CN" dirty="0"/>
              <a:t>X86-Linux</a:t>
            </a:r>
            <a:r>
              <a:rPr lang="zh-CN" altLang="en-US" dirty="0"/>
              <a:t>下：</a:t>
            </a:r>
            <a:endParaRPr lang="en-US" altLang="zh-CN" dirty="0"/>
          </a:p>
          <a:p>
            <a:pPr lvl="1"/>
            <a:r>
              <a:rPr lang="en-US" altLang="zh-CN" dirty="0"/>
              <a:t>char </a:t>
            </a:r>
            <a:r>
              <a:rPr lang="zh-CN" altLang="en-US" dirty="0"/>
              <a:t>：对齐</a:t>
            </a:r>
            <a:r>
              <a:rPr lang="en-US" altLang="zh-CN" dirty="0"/>
              <a:t>1</a:t>
            </a:r>
            <a:r>
              <a:rPr lang="zh-CN" altLang="en-US" dirty="0"/>
              <a:t>，起始地址可分配在任意地址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long</a:t>
            </a:r>
            <a:r>
              <a:rPr lang="zh-CN" altLang="en-US" dirty="0"/>
              <a:t>，</a:t>
            </a:r>
            <a:r>
              <a:rPr lang="en-US" altLang="zh-CN" dirty="0"/>
              <a:t>double </a:t>
            </a:r>
            <a:r>
              <a:rPr lang="zh-CN" altLang="en-US" dirty="0"/>
              <a:t>：对齐</a:t>
            </a:r>
            <a:r>
              <a:rPr lang="en-US" altLang="zh-CN" dirty="0"/>
              <a:t>4</a:t>
            </a:r>
            <a:r>
              <a:rPr lang="zh-CN" altLang="en-US" dirty="0"/>
              <a:t>，即从被</a:t>
            </a:r>
            <a:r>
              <a:rPr lang="en-US" altLang="zh-CN" dirty="0"/>
              <a:t>4</a:t>
            </a:r>
            <a:r>
              <a:rPr lang="zh-CN" altLang="en-US" dirty="0"/>
              <a:t>整除的地址开始分配</a:t>
            </a:r>
            <a:endParaRPr lang="zh-CN" altLang="en-US" dirty="0"/>
          </a:p>
          <a:p>
            <a:r>
              <a:rPr lang="zh-CN" altLang="en-US" dirty="0"/>
              <a:t>注* ：其它类型机器，</a:t>
            </a:r>
            <a:r>
              <a:rPr lang="en-US" altLang="zh-CN" dirty="0"/>
              <a:t>double</a:t>
            </a:r>
            <a:r>
              <a:rPr lang="zh-CN" altLang="en-US" dirty="0"/>
              <a:t>可能对齐到</a:t>
            </a:r>
            <a:r>
              <a:rPr lang="en-US" altLang="zh-CN" dirty="0"/>
              <a:t>8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sun</a:t>
            </a:r>
            <a:r>
              <a:rPr lang="zh-CN" altLang="en-US" dirty="0"/>
              <a:t>－</a:t>
            </a:r>
            <a:r>
              <a:rPr lang="en-US" altLang="zh-CN" dirty="0"/>
              <a:t>SPARC</a:t>
            </a:r>
            <a:endParaRPr lang="en-US" altLang="zh-CN" dirty="0"/>
          </a:p>
        </p:txBody>
      </p:sp>
      <p:sp>
        <p:nvSpPr>
          <p:cNvPr id="4506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举例：记录域的偏移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结构</a:t>
            </a:r>
            <a:r>
              <a:rPr lang="en-US" altLang="zh-CN" dirty="0"/>
              <a:t>A </a:t>
            </a:r>
            <a:r>
              <a:rPr lang="zh-CN" altLang="en-US" dirty="0"/>
              <a:t>和 </a:t>
            </a:r>
            <a:r>
              <a:rPr lang="en-US" altLang="zh-CN" dirty="0"/>
              <a:t>B</a:t>
            </a:r>
            <a:r>
              <a:rPr lang="zh-CN" altLang="en-US" dirty="0"/>
              <a:t>的大小分别为</a:t>
            </a:r>
            <a:r>
              <a:rPr lang="en-US" altLang="zh-CN" dirty="0"/>
              <a:t>16</a:t>
            </a:r>
            <a:r>
              <a:rPr lang="zh-CN" altLang="en-US" dirty="0"/>
              <a:t>和</a:t>
            </a:r>
            <a:r>
              <a:rPr lang="en-US" altLang="zh-CN" dirty="0"/>
              <a:t>20</a:t>
            </a:r>
            <a:r>
              <a:rPr lang="zh-CN" altLang="en-US" dirty="0"/>
              <a:t>字节</a:t>
            </a:r>
            <a:r>
              <a:rPr lang="en-US" altLang="zh-CN" dirty="0"/>
              <a:t>(Linux)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608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举例：记录域的偏移</a:t>
            </a:r>
            <a:endParaRPr lang="zh-CN" altLang="en-US" dirty="0"/>
          </a:p>
        </p:txBody>
      </p:sp>
      <p:sp>
        <p:nvSpPr>
          <p:cNvPr id="46119" name="Text Box 108"/>
          <p:cNvSpPr txBox="1">
            <a:spLocks noChangeArrowheads="1"/>
          </p:cNvSpPr>
          <p:nvPr/>
        </p:nvSpPr>
        <p:spPr bwMode="auto">
          <a:xfrm>
            <a:off x="1981200" y="20431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46120" name="Text Box 109"/>
          <p:cNvSpPr txBox="1">
            <a:spLocks noChangeArrowheads="1"/>
          </p:cNvSpPr>
          <p:nvPr/>
        </p:nvSpPr>
        <p:spPr bwMode="auto">
          <a:xfrm>
            <a:off x="1981200" y="257651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46121" name="Text Box 110"/>
          <p:cNvSpPr txBox="1">
            <a:spLocks noChangeArrowheads="1"/>
          </p:cNvSpPr>
          <p:nvPr/>
        </p:nvSpPr>
        <p:spPr bwMode="auto">
          <a:xfrm>
            <a:off x="1981200" y="3186113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8</a:t>
            </a:r>
            <a:endParaRPr lang="en-US" altLang="zh-CN" sz="2400"/>
          </a:p>
        </p:txBody>
      </p:sp>
      <p:sp>
        <p:nvSpPr>
          <p:cNvPr id="46122" name="Text Box 111"/>
          <p:cNvSpPr txBox="1">
            <a:spLocks noChangeArrowheads="1"/>
          </p:cNvSpPr>
          <p:nvPr/>
        </p:nvSpPr>
        <p:spPr bwMode="auto">
          <a:xfrm>
            <a:off x="1905000" y="37195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12</a:t>
            </a:r>
            <a:endParaRPr lang="en-US" altLang="zh-CN" sz="2400"/>
          </a:p>
        </p:txBody>
      </p:sp>
      <p:sp>
        <p:nvSpPr>
          <p:cNvPr id="46123" name="Text Box 121"/>
          <p:cNvSpPr txBox="1">
            <a:spLocks noChangeArrowheads="1"/>
          </p:cNvSpPr>
          <p:nvPr/>
        </p:nvSpPr>
        <p:spPr bwMode="auto">
          <a:xfrm>
            <a:off x="1905000" y="432911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16</a:t>
            </a:r>
            <a:endParaRPr lang="en-US" altLang="zh-CN" sz="2400"/>
          </a:p>
        </p:txBody>
      </p:sp>
      <p:sp>
        <p:nvSpPr>
          <p:cNvPr id="46124" name="Text Box 130"/>
          <p:cNvSpPr txBox="1">
            <a:spLocks noChangeArrowheads="1"/>
          </p:cNvSpPr>
          <p:nvPr/>
        </p:nvSpPr>
        <p:spPr bwMode="auto">
          <a:xfrm>
            <a:off x="2743200" y="51323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结构 </a:t>
            </a:r>
            <a:r>
              <a:rPr lang="en-US" altLang="zh-CN" sz="2800"/>
              <a:t>A</a:t>
            </a:r>
            <a:endParaRPr lang="en-US" altLang="zh-CN" sz="2800"/>
          </a:p>
        </p:txBody>
      </p:sp>
      <p:graphicFrame>
        <p:nvGraphicFramePr>
          <p:cNvPr id="66748" name="Group 188"/>
          <p:cNvGraphicFramePr>
            <a:graphicFrameLocks noGrp="1"/>
          </p:cNvGraphicFramePr>
          <p:nvPr/>
        </p:nvGraphicFramePr>
        <p:xfrm>
          <a:off x="7010400" y="1905000"/>
          <a:ext cx="2514600" cy="3433764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c1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  <a:sym typeface="Symbol" panose="05050102010706020507" pitchFamily="18" charset="2"/>
                        </a:rPr>
                        <a:t>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  <a:sym typeface="Symbol" panose="05050102010706020507" pitchFamily="18" charset="2"/>
                        </a:rPr>
                        <a:t>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  <a:sym typeface="Symbol" panose="05050102010706020507" pitchFamily="18" charset="2"/>
                        </a:rPr>
                        <a:t>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</a:rPr>
                        <a:t>c2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  <a:sym typeface="Symbol" panose="05050102010706020507" pitchFamily="18" charset="2"/>
                        </a:rPr>
                        <a:t>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  <a:sym typeface="Symbol" panose="05050102010706020507" pitchFamily="18" charset="2"/>
                        </a:rPr>
                        <a:t>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  <a:sym typeface="Symbol" panose="05050102010706020507" pitchFamily="18" charset="2"/>
                        </a:rPr>
                        <a:t>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62" name="Text Box 163"/>
          <p:cNvSpPr txBox="1">
            <a:spLocks noChangeArrowheads="1"/>
          </p:cNvSpPr>
          <p:nvPr/>
        </p:nvSpPr>
        <p:spPr bwMode="auto">
          <a:xfrm>
            <a:off x="6629400" y="1981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0</a:t>
            </a:r>
            <a:endParaRPr lang="en-US" altLang="zh-CN" sz="2400"/>
          </a:p>
        </p:txBody>
      </p:sp>
      <p:sp>
        <p:nvSpPr>
          <p:cNvPr id="46163" name="Text Box 164"/>
          <p:cNvSpPr txBox="1">
            <a:spLocks noChangeArrowheads="1"/>
          </p:cNvSpPr>
          <p:nvPr/>
        </p:nvSpPr>
        <p:spPr bwMode="auto">
          <a:xfrm>
            <a:off x="6629400" y="25146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46164" name="Text Box 165"/>
          <p:cNvSpPr txBox="1">
            <a:spLocks noChangeArrowheads="1"/>
          </p:cNvSpPr>
          <p:nvPr/>
        </p:nvSpPr>
        <p:spPr bwMode="auto">
          <a:xfrm>
            <a:off x="6629400" y="3124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8</a:t>
            </a:r>
            <a:endParaRPr lang="en-US" altLang="zh-CN" sz="2400"/>
          </a:p>
        </p:txBody>
      </p:sp>
      <p:sp>
        <p:nvSpPr>
          <p:cNvPr id="46165" name="Text Box 166"/>
          <p:cNvSpPr txBox="1">
            <a:spLocks noChangeArrowheads="1"/>
          </p:cNvSpPr>
          <p:nvPr/>
        </p:nvSpPr>
        <p:spPr bwMode="auto">
          <a:xfrm>
            <a:off x="6477000" y="3657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12</a:t>
            </a:r>
            <a:endParaRPr lang="en-US" altLang="zh-CN" sz="2400"/>
          </a:p>
        </p:txBody>
      </p:sp>
      <p:sp>
        <p:nvSpPr>
          <p:cNvPr id="46166" name="Text Box 167"/>
          <p:cNvSpPr txBox="1">
            <a:spLocks noChangeArrowheads="1"/>
          </p:cNvSpPr>
          <p:nvPr/>
        </p:nvSpPr>
        <p:spPr bwMode="auto">
          <a:xfrm>
            <a:off x="6477000" y="4267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16</a:t>
            </a:r>
            <a:endParaRPr lang="en-US" altLang="zh-CN" sz="2400"/>
          </a:p>
        </p:txBody>
      </p:sp>
      <p:sp>
        <p:nvSpPr>
          <p:cNvPr id="46167" name="Text Box 168"/>
          <p:cNvSpPr txBox="1">
            <a:spLocks noChangeArrowheads="1"/>
          </p:cNvSpPr>
          <p:nvPr/>
        </p:nvSpPr>
        <p:spPr bwMode="auto">
          <a:xfrm>
            <a:off x="7543800" y="541020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结构 </a:t>
            </a:r>
            <a:r>
              <a:rPr lang="en-US" altLang="zh-CN" sz="2800"/>
              <a:t>B</a:t>
            </a:r>
            <a:endParaRPr lang="en-US" altLang="zh-CN" sz="2800"/>
          </a:p>
        </p:txBody>
      </p:sp>
      <p:sp>
        <p:nvSpPr>
          <p:cNvPr id="46168" name="Text Box 178"/>
          <p:cNvSpPr txBox="1">
            <a:spLocks noChangeArrowheads="1"/>
          </p:cNvSpPr>
          <p:nvPr/>
        </p:nvSpPr>
        <p:spPr bwMode="auto">
          <a:xfrm>
            <a:off x="6477000" y="482758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20</a:t>
            </a:r>
            <a:endParaRPr lang="en-US" altLang="zh-CN" sz="2400"/>
          </a:p>
        </p:txBody>
      </p:sp>
      <p:sp>
        <p:nvSpPr>
          <p:cNvPr id="46169" name="Freeform 189"/>
          <p:cNvSpPr/>
          <p:nvPr/>
        </p:nvSpPr>
        <p:spPr bwMode="auto">
          <a:xfrm>
            <a:off x="4800600" y="1981200"/>
            <a:ext cx="609600" cy="152400"/>
          </a:xfrm>
          <a:custGeom>
            <a:avLst/>
            <a:gdLst>
              <a:gd name="T0" fmla="*/ 0 w 384"/>
              <a:gd name="T1" fmla="*/ 241935000 h 96"/>
              <a:gd name="T2" fmla="*/ 483870000 w 384"/>
              <a:gd name="T3" fmla="*/ 0 h 96"/>
              <a:gd name="T4" fmla="*/ 967740000 w 384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0" name="Freeform 190"/>
          <p:cNvSpPr/>
          <p:nvPr/>
        </p:nvSpPr>
        <p:spPr bwMode="auto">
          <a:xfrm>
            <a:off x="5562600" y="1752600"/>
            <a:ext cx="2438400" cy="304800"/>
          </a:xfrm>
          <a:custGeom>
            <a:avLst/>
            <a:gdLst>
              <a:gd name="T0" fmla="*/ 2147483647 w 1536"/>
              <a:gd name="T1" fmla="*/ 362902500 h 192"/>
              <a:gd name="T2" fmla="*/ 2147483647 w 1536"/>
              <a:gd name="T3" fmla="*/ 120967500 h 192"/>
              <a:gd name="T4" fmla="*/ 2147483647 w 1536"/>
              <a:gd name="T5" fmla="*/ 0 h 192"/>
              <a:gd name="T6" fmla="*/ 967740000 w 1536"/>
              <a:gd name="T7" fmla="*/ 120967500 h 192"/>
              <a:gd name="T8" fmla="*/ 0 w 1536"/>
              <a:gd name="T9" fmla="*/ 48387000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6" h="192">
                <a:moveTo>
                  <a:pt x="1536" y="144"/>
                </a:moveTo>
                <a:cubicBezTo>
                  <a:pt x="1468" y="108"/>
                  <a:pt x="1400" y="72"/>
                  <a:pt x="1296" y="48"/>
                </a:cubicBezTo>
                <a:cubicBezTo>
                  <a:pt x="1192" y="24"/>
                  <a:pt x="1064" y="0"/>
                  <a:pt x="912" y="0"/>
                </a:cubicBezTo>
                <a:cubicBezTo>
                  <a:pt x="760" y="0"/>
                  <a:pt x="536" y="16"/>
                  <a:pt x="384" y="48"/>
                </a:cubicBezTo>
                <a:cubicBezTo>
                  <a:pt x="232" y="80"/>
                  <a:pt x="116" y="136"/>
                  <a:pt x="0" y="1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71" name="Text Box 191"/>
          <p:cNvSpPr txBox="1">
            <a:spLocks noChangeArrowheads="1"/>
          </p:cNvSpPr>
          <p:nvPr/>
        </p:nvSpPr>
        <p:spPr bwMode="auto">
          <a:xfrm>
            <a:off x="5105400" y="2133600"/>
            <a:ext cx="1371600" cy="101758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衬垫</a:t>
            </a:r>
            <a:endParaRPr lang="zh-CN" altLang="en-US" sz="24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padding</a:t>
            </a:r>
            <a:endParaRPr lang="en-US" altLang="zh-CN" sz="2400"/>
          </a:p>
        </p:txBody>
      </p:sp>
      <p:graphicFrame>
        <p:nvGraphicFramePr>
          <p:cNvPr id="25" name="Group 188"/>
          <p:cNvGraphicFramePr>
            <a:graphicFrameLocks noGrp="1"/>
          </p:cNvGraphicFramePr>
          <p:nvPr/>
        </p:nvGraphicFramePr>
        <p:xfrm>
          <a:off x="2438400" y="1905000"/>
          <a:ext cx="2514600" cy="2860676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c1 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  <a:sym typeface="Symbol" panose="05050102010706020507" pitchFamily="18" charset="2"/>
                        </a:rPr>
                        <a:t>c2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  <a:sym typeface="Symbol" panose="05050102010706020507" pitchFamily="18" charset="2"/>
                        </a:rPr>
                        <a:t>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  <a:sym typeface="Symbol" panose="05050102010706020507" pitchFamily="18" charset="2"/>
                        </a:rPr>
                        <a:t>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l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90204" pitchFamily="34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7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个结构中域变量的偏移如下：</a:t>
            </a:r>
            <a:endParaRPr lang="zh-CN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A {			               </a:t>
            </a:r>
            <a:r>
              <a:rPr lang="en-US" altLang="zh-CN" dirty="0" err="1"/>
              <a:t>struct</a:t>
            </a:r>
            <a:r>
              <a:rPr lang="en-US" altLang="zh-CN" dirty="0"/>
              <a:t> B {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char c1;   </a:t>
            </a:r>
            <a:r>
              <a:rPr lang="en-US" altLang="zh-CN" i="1" dirty="0">
                <a:solidFill>
                  <a:schemeClr val="folHlink"/>
                </a:solidFill>
              </a:rPr>
              <a:t>0</a:t>
            </a:r>
            <a:r>
              <a:rPr lang="en-US" altLang="zh-CN" dirty="0"/>
              <a:t>			          char c1;     </a:t>
            </a:r>
            <a:r>
              <a:rPr lang="en-US" altLang="zh-CN" i="1" dirty="0">
                <a:solidFill>
                  <a:schemeClr val="tx2"/>
                </a:solidFill>
              </a:rPr>
              <a:t>0</a:t>
            </a:r>
            <a:endParaRPr lang="en-US" altLang="zh-CN" i="1" dirty="0">
              <a:solidFill>
                <a:schemeClr val="tx2"/>
              </a:solidFill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char c2;   </a:t>
            </a:r>
            <a:r>
              <a:rPr lang="en-US" altLang="zh-CN" i="1" dirty="0">
                <a:solidFill>
                  <a:schemeClr val="folHlink"/>
                </a:solidFill>
              </a:rPr>
              <a:t>1</a:t>
            </a:r>
            <a:r>
              <a:rPr lang="en-US" altLang="zh-CN" dirty="0"/>
              <a:t>			          long l;        </a:t>
            </a:r>
            <a:r>
              <a:rPr lang="en-US" altLang="zh-CN" i="1" dirty="0">
                <a:solidFill>
                  <a:schemeClr val="tx2"/>
                </a:solidFill>
              </a:rPr>
              <a:t>4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long l; 	 </a:t>
            </a:r>
            <a:r>
              <a:rPr lang="en-US" altLang="zh-CN" i="1" dirty="0">
                <a:solidFill>
                  <a:schemeClr val="folHlink"/>
                </a:solidFill>
              </a:rPr>
              <a:t>4</a:t>
            </a:r>
            <a:r>
              <a:rPr lang="en-US" altLang="zh-CN" dirty="0"/>
              <a:t> 			          char c2;     </a:t>
            </a:r>
            <a:r>
              <a:rPr lang="en-US" altLang="zh-CN" i="1" dirty="0">
                <a:solidFill>
                  <a:schemeClr val="tx2"/>
                </a:solidFill>
              </a:rPr>
              <a:t>8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	double d; </a:t>
            </a:r>
            <a:r>
              <a:rPr lang="en-US" altLang="zh-CN" i="1" dirty="0">
                <a:solidFill>
                  <a:schemeClr val="folHlink"/>
                </a:solidFill>
              </a:rPr>
              <a:t>8</a:t>
            </a:r>
            <a:r>
              <a:rPr lang="en-US" altLang="zh-CN" dirty="0"/>
              <a:t>			          double d; </a:t>
            </a:r>
            <a:r>
              <a:rPr lang="en-US" altLang="zh-CN" i="1" dirty="0">
                <a:solidFill>
                  <a:schemeClr val="tx2"/>
                </a:solidFill>
              </a:rPr>
              <a:t>12</a:t>
            </a:r>
            <a:endParaRPr lang="en-US" altLang="zh-CN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/>
              <a:t>} S1;				               } S2;</a:t>
            </a:r>
            <a:endParaRPr lang="en-US" altLang="zh-CN" dirty="0"/>
          </a:p>
        </p:txBody>
      </p:sp>
      <p:sp>
        <p:nvSpPr>
          <p:cNvPr id="47110" name="Rectangle 5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z="4000" dirty="0"/>
              <a:t>举例：记录域的偏移</a:t>
            </a:r>
            <a:endParaRPr lang="zh-CN" altLang="en-US" sz="4000" dirty="0"/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5334000" y="16764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04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03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000" y="144000"/>
            <a:ext cx="8218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40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》</a:t>
            </a:r>
            <a:endParaRPr lang="en-US" altLang="zh-CN" sz="40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25"/>
    </mc:Choice>
    <mc:Fallback>
      <p:transition advTm="142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 </a:t>
            </a:r>
            <a:r>
              <a:rPr lang="en-US" altLang="zh-CN" dirty="0"/>
              <a:t>——</a:t>
            </a:r>
            <a:r>
              <a:rPr lang="zh-CN" altLang="en-US" dirty="0"/>
              <a:t>作用域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30" y="1242502"/>
            <a:ext cx="4176000" cy="1635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246120" y="30798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程序块中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00" y="4250177"/>
            <a:ext cx="4176000" cy="961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7084827" y="54388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过程或函数定义中的参数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30" y="4071376"/>
            <a:ext cx="4176000" cy="1239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3246120" y="54581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语句标号</a:t>
            </a:r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42502"/>
            <a:ext cx="4320000" cy="2371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932561" y="370204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对象中的</a:t>
            </a:r>
            <a:r>
              <a:rPr lang="en-US" altLang="zh-CN" dirty="0"/>
              <a:t>field</a:t>
            </a:r>
            <a:r>
              <a:rPr lang="zh-CN" altLang="en-US" dirty="0"/>
              <a:t>和</a:t>
            </a:r>
            <a:r>
              <a:rPr lang="en-US" altLang="zh-CN" dirty="0"/>
              <a:t>methods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符号表 </a:t>
            </a:r>
            <a:r>
              <a:rPr lang="en-US" altLang="zh-CN" dirty="0"/>
              <a:t>(Symbol table)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39852" y="1027613"/>
            <a:ext cx="208743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x;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</a:rPr>
              <a:t>void f(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m) {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    float x, y;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    …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   {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</a:rPr>
              <a:t>i</a:t>
            </a:r>
            <a:r>
              <a:rPr lang="en-US" sz="2400" dirty="0">
                <a:solidFill>
                  <a:srgbClr val="0000FF"/>
                </a:solidFill>
              </a:rPr>
              <a:t>, j; …; }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    { </a:t>
            </a:r>
            <a:r>
              <a:rPr lang="en-US" sz="2400" dirty="0" err="1">
                <a:solidFill>
                  <a:srgbClr val="0000FF"/>
                </a:solidFill>
              </a:rPr>
              <a:t>int</a:t>
            </a:r>
            <a:r>
              <a:rPr lang="en-US" sz="2400" dirty="0">
                <a:solidFill>
                  <a:srgbClr val="0000FF"/>
                </a:solidFill>
              </a:rPr>
              <a:t> x; l: …; }</a:t>
            </a:r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}</a:t>
            </a:r>
            <a:endParaRPr lang="en-US" sz="2400" dirty="0">
              <a:solidFill>
                <a:srgbClr val="0000FF"/>
              </a:solidFill>
            </a:endParaRPr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g(</a:t>
            </a: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>
                <a:solidFill>
                  <a:srgbClr val="FF0000"/>
                </a:solidFill>
              </a:rPr>
              <a:t> n) {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bool t;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…;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26" y="1588878"/>
            <a:ext cx="5085224" cy="3816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84827" y="543888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</a:t>
            </a:r>
            <a:r>
              <a:rPr lang="en-US" altLang="zh-CN" dirty="0"/>
              <a:t>I</a:t>
            </a:r>
            <a:r>
              <a:rPr lang="zh-CN" altLang="en-US" dirty="0"/>
              <a:t>代表</a:t>
            </a:r>
            <a:r>
              <a:rPr lang="en-US" altLang="zh-CN" dirty="0"/>
              <a:t>label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符号表的组织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声明语句的翻译</a:t>
            </a:r>
            <a:endParaRPr lang="en-US" altLang="zh-CN" dirty="0"/>
          </a:p>
          <a:p>
            <a:pPr lvl="1"/>
            <a:r>
              <a:rPr lang="zh-CN" altLang="en-US" dirty="0"/>
              <a:t>存储空间计算、作用域、记录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分配存储单元</a:t>
            </a:r>
            <a:endParaRPr lang="en-US" altLang="zh-CN" dirty="0"/>
          </a:p>
          <a:p>
            <a:pPr lvl="1"/>
            <a:r>
              <a:rPr lang="zh-CN" altLang="en-US" dirty="0"/>
              <a:t>名字、</a:t>
            </a:r>
            <a:r>
              <a:rPr lang="zh-CN" altLang="en-US" dirty="0">
                <a:solidFill>
                  <a:srgbClr val="FF0000"/>
                </a:solidFill>
              </a:rPr>
              <a:t>类型、字宽、偏移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作用域的管理</a:t>
            </a:r>
            <a:endParaRPr lang="en-US" altLang="zh-CN" dirty="0"/>
          </a:p>
          <a:p>
            <a:pPr lvl="1"/>
            <a:r>
              <a:rPr lang="zh-CN" altLang="en-US" dirty="0"/>
              <a:t>过程调用</a:t>
            </a:r>
            <a:endParaRPr lang="en-US" altLang="zh-CN" dirty="0"/>
          </a:p>
          <a:p>
            <a:r>
              <a:rPr lang="zh-CN" altLang="en-US" dirty="0"/>
              <a:t>记录类型的管理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不产生中间代码指令，但是要更新符号表 </a:t>
            </a:r>
            <a:endParaRPr lang="en-US" altLang="zh-CN" baseline="-25000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声明语句翻译的要点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例：文法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如下：</a:t>
            </a:r>
            <a:endParaRPr lang="zh-CN" altLang="en-US" dirty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D ; S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DD ; D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dirty="0" err="1">
                <a:sym typeface="Symbol" panose="05050102010706020507" pitchFamily="18" charset="2"/>
              </a:rPr>
              <a:t>Did</a:t>
            </a:r>
            <a:r>
              <a:rPr lang="en-US" altLang="zh-CN" dirty="0">
                <a:sym typeface="Symbol" panose="05050102010706020507" pitchFamily="18" charset="2"/>
              </a:rPr>
              <a:t> : T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dirty="0" err="1">
                <a:sym typeface="Symbol" panose="05050102010706020507" pitchFamily="18" charset="2"/>
              </a:rPr>
              <a:t>Tinteger</a:t>
            </a:r>
            <a:r>
              <a:rPr lang="en-US" altLang="zh-CN" dirty="0">
                <a:sym typeface="Symbol" panose="05050102010706020507" pitchFamily="18" charset="2"/>
              </a:rPr>
              <a:t> | real | 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array [ </a:t>
            </a:r>
            <a:r>
              <a:rPr lang="en-US" altLang="zh-CN" dirty="0" err="1">
                <a:solidFill>
                  <a:schemeClr val="folHlink"/>
                </a:solidFill>
                <a:sym typeface="Symbol" panose="05050102010706020507" pitchFamily="18" charset="2"/>
              </a:rPr>
              <a:t>num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 ] of T</a:t>
            </a:r>
            <a:r>
              <a:rPr lang="en-US" altLang="zh-CN" baseline="-25000" dirty="0">
                <a:solidFill>
                  <a:schemeClr val="folHlink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|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 T</a:t>
            </a:r>
            <a:r>
              <a:rPr lang="en-US" altLang="zh-CN" baseline="-25000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  <a:endParaRPr lang="en-US" altLang="zh-CN" baseline="-250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sp>
        <p:nvSpPr>
          <p:cNvPr id="1741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声明语句的翻译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9149</Words>
  <Application>WPS 文字</Application>
  <PresentationFormat>宽屏</PresentationFormat>
  <Paragraphs>1490</Paragraphs>
  <Slides>46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汉仪旗黑</vt:lpstr>
      <vt:lpstr>楷体</vt:lpstr>
      <vt:lpstr>汉仪楷体KW</vt:lpstr>
      <vt:lpstr>Gill Sans MT</vt:lpstr>
      <vt:lpstr>苹方-简</vt:lpstr>
      <vt:lpstr>Times New Roman</vt:lpstr>
      <vt:lpstr>Courier New</vt:lpstr>
      <vt:lpstr>汉仪书宋二KW</vt:lpstr>
      <vt:lpstr>Symbol</vt:lpstr>
      <vt:lpstr>Kingsoft Sign</vt:lpstr>
      <vt:lpstr>Wingdings 2</vt:lpstr>
      <vt:lpstr>宋体</vt:lpstr>
      <vt:lpstr>Arial Unicode MS</vt:lpstr>
      <vt:lpstr>等线</vt:lpstr>
      <vt:lpstr>汉仪中等线KW</vt:lpstr>
      <vt:lpstr>Calibri</vt:lpstr>
      <vt:lpstr>Helvetica Neue</vt:lpstr>
      <vt:lpstr>Symbol</vt:lpstr>
      <vt:lpstr>Wingdings 2</vt:lpstr>
      <vt:lpstr>微软雅黑</vt:lpstr>
      <vt:lpstr>楷体</vt:lpstr>
      <vt:lpstr>1_Office 主题​​</vt:lpstr>
      <vt:lpstr>PowerPoint 演示文稿</vt:lpstr>
      <vt:lpstr>本节提纲</vt:lpstr>
      <vt:lpstr>符号表 (Symbol table)</vt:lpstr>
      <vt:lpstr>符号表 (Symbol table)</vt:lpstr>
      <vt:lpstr>符号表 ——作用域</vt:lpstr>
      <vt:lpstr>符号表 (Symbol table)</vt:lpstr>
      <vt:lpstr>本节提纲</vt:lpstr>
      <vt:lpstr>声明语句翻译的要点 </vt:lpstr>
      <vt:lpstr>声明语句的翻译</vt:lpstr>
      <vt:lpstr>声明语句的翻译</vt:lpstr>
      <vt:lpstr>声明语句的翻译</vt:lpstr>
      <vt:lpstr>声明语句的翻译</vt:lpstr>
      <vt:lpstr>声明语句翻译的要点 </vt:lpstr>
      <vt:lpstr>允许自定义过程时的翻译 </vt:lpstr>
      <vt:lpstr>各过程的符号表 </vt:lpstr>
      <vt:lpstr>符号表的组织与管理 </vt:lpstr>
      <vt:lpstr>符号表的组织与管理 </vt:lpstr>
      <vt:lpstr>声明语句的处理</vt:lpstr>
      <vt:lpstr>声明语句的处理</vt:lpstr>
      <vt:lpstr>声明语句的处理</vt:lpstr>
      <vt:lpstr>声明语句的处理</vt:lpstr>
      <vt:lpstr>声明语句的处理</vt:lpstr>
      <vt:lpstr>声明语句的处理</vt:lpstr>
      <vt:lpstr>举例：过程嵌套声明</vt:lpstr>
      <vt:lpstr>举例：过程嵌套声明</vt:lpstr>
      <vt:lpstr>举例：过程嵌套声明</vt:lpstr>
      <vt:lpstr>举例：过程嵌套声明</vt:lpstr>
      <vt:lpstr>举例：过程嵌套声明</vt:lpstr>
      <vt:lpstr>举例：过程嵌套声明</vt:lpstr>
      <vt:lpstr>举例：过程嵌套声明</vt:lpstr>
      <vt:lpstr>举例：过程嵌套声明</vt:lpstr>
      <vt:lpstr>举例：过程嵌套声明</vt:lpstr>
      <vt:lpstr>举例：过程嵌套声明</vt:lpstr>
      <vt:lpstr>举例：过程嵌套声明</vt:lpstr>
      <vt:lpstr>举例：过程嵌套声明</vt:lpstr>
      <vt:lpstr>举例：过程嵌套声明</vt:lpstr>
      <vt:lpstr>声明语句翻译的要点 </vt:lpstr>
      <vt:lpstr>记录的域名管理 </vt:lpstr>
      <vt:lpstr>记录的域名管理 </vt:lpstr>
      <vt:lpstr>记录的域名管理 </vt:lpstr>
      <vt:lpstr>记录的域名管理 </vt:lpstr>
      <vt:lpstr>举例：记录域的偏移</vt:lpstr>
      <vt:lpstr>举例：记录域的偏移</vt:lpstr>
      <vt:lpstr>举例：记录域的偏移</vt:lpstr>
      <vt:lpstr>举例：记录域的偏移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JYJS</cp:lastModifiedBy>
  <cp:revision>1330</cp:revision>
  <cp:lastPrinted>2025-04-02T13:59:22Z</cp:lastPrinted>
  <dcterms:created xsi:type="dcterms:W3CDTF">2025-04-02T13:59:22Z</dcterms:created>
  <dcterms:modified xsi:type="dcterms:W3CDTF">2025-04-02T13:59:22Z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A3E562147940B233BA42ED67C77D71AF_43</vt:lpwstr>
  </property>
  <property fmtid="{D5CDD505-2E9C-101B-9397-08002B2CF9AE}" pid="3" name="KSOProductBuildVer">
    <vt:lpwstr>2052-7.2.2.8955</vt:lpwstr>
  </property>
</Properties>
</file>