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86"/>
  </p:notesMasterIdLst>
  <p:handoutMasterIdLst>
    <p:handoutMasterId r:id="rId87"/>
  </p:handoutMasterIdLst>
  <p:sldIdLst>
    <p:sldId id="483" r:id="rId2"/>
    <p:sldId id="543" r:id="rId3"/>
    <p:sldId id="553" r:id="rId4"/>
    <p:sldId id="547" r:id="rId5"/>
    <p:sldId id="545" r:id="rId6"/>
    <p:sldId id="546" r:id="rId7"/>
    <p:sldId id="5965" r:id="rId8"/>
    <p:sldId id="516" r:id="rId9"/>
    <p:sldId id="517" r:id="rId10"/>
    <p:sldId id="535" r:id="rId11"/>
    <p:sldId id="519" r:id="rId12"/>
    <p:sldId id="520" r:id="rId13"/>
    <p:sldId id="521" r:id="rId14"/>
    <p:sldId id="522" r:id="rId15"/>
    <p:sldId id="540" r:id="rId16"/>
    <p:sldId id="523" r:id="rId17"/>
    <p:sldId id="524" r:id="rId18"/>
    <p:sldId id="528" r:id="rId19"/>
    <p:sldId id="526" r:id="rId20"/>
    <p:sldId id="541" r:id="rId21"/>
    <p:sldId id="525" r:id="rId22"/>
    <p:sldId id="530" r:id="rId23"/>
    <p:sldId id="531" r:id="rId24"/>
    <p:sldId id="529" r:id="rId25"/>
    <p:sldId id="555" r:id="rId26"/>
    <p:sldId id="556" r:id="rId27"/>
    <p:sldId id="557" r:id="rId28"/>
    <p:sldId id="559" r:id="rId29"/>
    <p:sldId id="558" r:id="rId30"/>
    <p:sldId id="560" r:id="rId31"/>
    <p:sldId id="561" r:id="rId32"/>
    <p:sldId id="562" r:id="rId33"/>
    <p:sldId id="563" r:id="rId34"/>
    <p:sldId id="564" r:id="rId35"/>
    <p:sldId id="5966" r:id="rId36"/>
    <p:sldId id="536" r:id="rId37"/>
    <p:sldId id="537" r:id="rId38"/>
    <p:sldId id="538" r:id="rId39"/>
    <p:sldId id="577" r:id="rId40"/>
    <p:sldId id="578" r:id="rId41"/>
    <p:sldId id="580" r:id="rId42"/>
    <p:sldId id="581" r:id="rId43"/>
    <p:sldId id="582" r:id="rId44"/>
    <p:sldId id="583" r:id="rId45"/>
    <p:sldId id="584" r:id="rId46"/>
    <p:sldId id="585" r:id="rId47"/>
    <p:sldId id="586" r:id="rId48"/>
    <p:sldId id="5967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8" r:id="rId58"/>
    <p:sldId id="599" r:id="rId59"/>
    <p:sldId id="600" r:id="rId60"/>
    <p:sldId id="601" r:id="rId61"/>
    <p:sldId id="602" r:id="rId62"/>
    <p:sldId id="603" r:id="rId63"/>
    <p:sldId id="633" r:id="rId64"/>
    <p:sldId id="605" r:id="rId65"/>
    <p:sldId id="606" r:id="rId66"/>
    <p:sldId id="607" r:id="rId67"/>
    <p:sldId id="608" r:id="rId68"/>
    <p:sldId id="609" r:id="rId69"/>
    <p:sldId id="610" r:id="rId70"/>
    <p:sldId id="611" r:id="rId71"/>
    <p:sldId id="612" r:id="rId72"/>
    <p:sldId id="613" r:id="rId73"/>
    <p:sldId id="614" r:id="rId74"/>
    <p:sldId id="615" r:id="rId75"/>
    <p:sldId id="616" r:id="rId76"/>
    <p:sldId id="617" r:id="rId77"/>
    <p:sldId id="634" r:id="rId78"/>
    <p:sldId id="619" r:id="rId79"/>
    <p:sldId id="620" r:id="rId80"/>
    <p:sldId id="621" r:id="rId81"/>
    <p:sldId id="622" r:id="rId82"/>
    <p:sldId id="623" r:id="rId83"/>
    <p:sldId id="624" r:id="rId84"/>
    <p:sldId id="5964" r:id="rId85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89163" autoAdjust="0"/>
  </p:normalViewPr>
  <p:slideViewPr>
    <p:cSldViewPr snapToGrid="0" showGuides="1">
      <p:cViewPr varScale="1">
        <p:scale>
          <a:sx n="97" d="100"/>
          <a:sy n="97" d="100"/>
        </p:scale>
        <p:origin x="960" y="78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48A797DE-94E8-4154-ACAA-CCEA71F96E92}"/>
    <pc:docChg chg="undo custSel addSld delSld modSld">
      <pc:chgData name="Cheng Li" userId="993c76cd61c8fb8c" providerId="LiveId" clId="{48A797DE-94E8-4154-ACAA-CCEA71F96E92}" dt="2025-02-26T01:46:31.220" v="72" actId="47"/>
      <pc:docMkLst>
        <pc:docMk/>
      </pc:docMkLst>
      <pc:sldChg chg="modSp mod">
        <pc:chgData name="Cheng Li" userId="993c76cd61c8fb8c" providerId="LiveId" clId="{48A797DE-94E8-4154-ACAA-CCEA71F96E92}" dt="2025-02-26T01:40:57.280" v="30" actId="20577"/>
        <pc:sldMkLst>
          <pc:docMk/>
          <pc:sldMk cId="82017535" sldId="483"/>
        </pc:sldMkLst>
        <pc:spChg chg="mod">
          <ac:chgData name="Cheng Li" userId="993c76cd61c8fb8c" providerId="LiveId" clId="{48A797DE-94E8-4154-ACAA-CCEA71F96E92}" dt="2025-02-26T01:40:38.124" v="9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48A797DE-94E8-4154-ACAA-CCEA71F96E92}" dt="2025-02-26T01:40:57.280" v="30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48A797DE-94E8-4154-ACAA-CCEA71F96E92}" dt="2025-02-26T01:44:40.737" v="45" actId="20577"/>
        <pc:sldMkLst>
          <pc:docMk/>
          <pc:sldMk cId="3732453959" sldId="543"/>
        </pc:sldMkLst>
        <pc:spChg chg="mod">
          <ac:chgData name="Cheng Li" userId="993c76cd61c8fb8c" providerId="LiveId" clId="{48A797DE-94E8-4154-ACAA-CCEA71F96E92}" dt="2025-02-26T01:44:40.737" v="45" actId="20577"/>
          <ac:spMkLst>
            <pc:docMk/>
            <pc:sldMk cId="3732453959" sldId="543"/>
            <ac:spMk id="6" creationId="{00000000-0000-0000-0000-000000000000}"/>
          </ac:spMkLst>
        </pc:spChg>
      </pc:sldChg>
      <pc:sldChg chg="del">
        <pc:chgData name="Cheng Li" userId="993c76cd61c8fb8c" providerId="LiveId" clId="{48A797DE-94E8-4154-ACAA-CCEA71F96E92}" dt="2025-02-26T01:45:00.575" v="48" actId="47"/>
        <pc:sldMkLst>
          <pc:docMk/>
          <pc:sldMk cId="3111735172" sldId="554"/>
        </pc:sldMkLst>
      </pc:sldChg>
      <pc:sldChg chg="del">
        <pc:chgData name="Cheng Li" userId="993c76cd61c8fb8c" providerId="LiveId" clId="{48A797DE-94E8-4154-ACAA-CCEA71F96E92}" dt="2025-02-26T01:45:25.231" v="52" actId="47"/>
        <pc:sldMkLst>
          <pc:docMk/>
          <pc:sldMk cId="3670354153" sldId="565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3096599137" sldId="566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600202314" sldId="567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1793546288" sldId="568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292676824" sldId="569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647665650" sldId="570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2408674806" sldId="571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111101767" sldId="572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2301083021" sldId="573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3778299393" sldId="574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2113907025" sldId="575"/>
        </pc:sldMkLst>
      </pc:sldChg>
      <pc:sldChg chg="del">
        <pc:chgData name="Cheng Li" userId="993c76cd61c8fb8c" providerId="LiveId" clId="{48A797DE-94E8-4154-ACAA-CCEA71F96E92}" dt="2025-02-26T01:42:22.148" v="37" actId="47"/>
        <pc:sldMkLst>
          <pc:docMk/>
          <pc:sldMk cId="3888445100" sldId="576"/>
        </pc:sldMkLst>
      </pc:sldChg>
      <pc:sldChg chg="del">
        <pc:chgData name="Cheng Li" userId="993c76cd61c8fb8c" providerId="LiveId" clId="{48A797DE-94E8-4154-ACAA-CCEA71F96E92}" dt="2025-02-26T01:45:37.276" v="54" actId="47"/>
        <pc:sldMkLst>
          <pc:docMk/>
          <pc:sldMk cId="2697681589" sldId="632"/>
        </pc:sldMkLst>
      </pc:sldChg>
      <pc:sldChg chg="modSp mod">
        <pc:chgData name="Cheng Li" userId="993c76cd61c8fb8c" providerId="LiveId" clId="{48A797DE-94E8-4154-ACAA-CCEA71F96E92}" dt="2025-02-26T01:46:02.449" v="63" actId="20577"/>
        <pc:sldMkLst>
          <pc:docMk/>
          <pc:sldMk cId="827843810" sldId="633"/>
        </pc:sldMkLst>
        <pc:spChg chg="mod">
          <ac:chgData name="Cheng Li" userId="993c76cd61c8fb8c" providerId="LiveId" clId="{48A797DE-94E8-4154-ACAA-CCEA71F96E92}" dt="2025-02-26T01:46:02.449" v="63" actId="20577"/>
          <ac:spMkLst>
            <pc:docMk/>
            <pc:sldMk cId="827843810" sldId="633"/>
            <ac:spMk id="6" creationId="{00000000-0000-0000-0000-000000000000}"/>
          </ac:spMkLst>
        </pc:spChg>
      </pc:sldChg>
      <pc:sldChg chg="modSp mod">
        <pc:chgData name="Cheng Li" userId="993c76cd61c8fb8c" providerId="LiveId" clId="{48A797DE-94E8-4154-ACAA-CCEA71F96E92}" dt="2025-02-26T01:46:13.663" v="71" actId="20577"/>
        <pc:sldMkLst>
          <pc:docMk/>
          <pc:sldMk cId="2422858807" sldId="634"/>
        </pc:sldMkLst>
        <pc:spChg chg="mod">
          <ac:chgData name="Cheng Li" userId="993c76cd61c8fb8c" providerId="LiveId" clId="{48A797DE-94E8-4154-ACAA-CCEA71F96E92}" dt="2025-02-26T01:46:13.663" v="71" actId="20577"/>
          <ac:spMkLst>
            <pc:docMk/>
            <pc:sldMk cId="2422858807" sldId="634"/>
            <ac:spMk id="6" creationId="{00000000-0000-0000-0000-000000000000}"/>
          </ac:spMkLst>
        </pc:spChg>
      </pc:sldChg>
      <pc:sldChg chg="del">
        <pc:chgData name="Cheng Li" userId="993c76cd61c8fb8c" providerId="LiveId" clId="{48A797DE-94E8-4154-ACAA-CCEA71F96E92}" dt="2025-02-26T01:46:31.220" v="72" actId="47"/>
        <pc:sldMkLst>
          <pc:docMk/>
          <pc:sldMk cId="258704665" sldId="2613"/>
        </pc:sldMkLst>
      </pc:sldChg>
      <pc:sldChg chg="del">
        <pc:chgData name="Cheng Li" userId="993c76cd61c8fb8c" providerId="LiveId" clId="{48A797DE-94E8-4154-ACAA-CCEA71F96E92}" dt="2025-02-26T01:46:31.220" v="72" actId="47"/>
        <pc:sldMkLst>
          <pc:docMk/>
          <pc:sldMk cId="1072696168" sldId="2619"/>
        </pc:sldMkLst>
      </pc:sldChg>
      <pc:sldChg chg="del">
        <pc:chgData name="Cheng Li" userId="993c76cd61c8fb8c" providerId="LiveId" clId="{48A797DE-94E8-4154-ACAA-CCEA71F96E92}" dt="2025-02-26T01:46:31.220" v="72" actId="47"/>
        <pc:sldMkLst>
          <pc:docMk/>
          <pc:sldMk cId="172301186" sldId="2621"/>
        </pc:sldMkLst>
      </pc:sldChg>
      <pc:sldChg chg="del">
        <pc:chgData name="Cheng Li" userId="993c76cd61c8fb8c" providerId="LiveId" clId="{48A797DE-94E8-4154-ACAA-CCEA71F96E92}" dt="2025-02-26T01:46:31.220" v="72" actId="47"/>
        <pc:sldMkLst>
          <pc:docMk/>
          <pc:sldMk cId="89582972" sldId="2661"/>
        </pc:sldMkLst>
      </pc:sldChg>
      <pc:sldChg chg="del">
        <pc:chgData name="Cheng Li" userId="993c76cd61c8fb8c" providerId="LiveId" clId="{48A797DE-94E8-4154-ACAA-CCEA71F96E92}" dt="2025-02-26T01:46:31.220" v="72" actId="47"/>
        <pc:sldMkLst>
          <pc:docMk/>
          <pc:sldMk cId="2687282507" sldId="2662"/>
        </pc:sldMkLst>
      </pc:sldChg>
      <pc:sldChg chg="del">
        <pc:chgData name="Cheng Li" userId="993c76cd61c8fb8c" providerId="LiveId" clId="{48A797DE-94E8-4154-ACAA-CCEA71F96E92}" dt="2025-02-26T01:46:31.220" v="72" actId="47"/>
        <pc:sldMkLst>
          <pc:docMk/>
          <pc:sldMk cId="859467314" sldId="2663"/>
        </pc:sldMkLst>
      </pc:sldChg>
      <pc:sldChg chg="addSp delSp modSp mod">
        <pc:chgData name="Cheng Li" userId="993c76cd61c8fb8c" providerId="LiveId" clId="{48A797DE-94E8-4154-ACAA-CCEA71F96E92}" dt="2025-02-26T01:41:33.333" v="36"/>
        <pc:sldMkLst>
          <pc:docMk/>
          <pc:sldMk cId="1218619173" sldId="5964"/>
        </pc:sldMkLst>
        <pc:spChg chg="del mod">
          <ac:chgData name="Cheng Li" userId="993c76cd61c8fb8c" providerId="LiveId" clId="{48A797DE-94E8-4154-ACAA-CCEA71F96E92}" dt="2025-02-26T01:41:14.703" v="34" actId="478"/>
          <ac:spMkLst>
            <pc:docMk/>
            <pc:sldMk cId="1218619173" sldId="5964"/>
            <ac:spMk id="5" creationId="{627B8996-59F5-4D20-9D42-7546CDAC1725}"/>
          </ac:spMkLst>
        </pc:spChg>
        <pc:spChg chg="add mod">
          <ac:chgData name="Cheng Li" userId="993c76cd61c8fb8c" providerId="LiveId" clId="{48A797DE-94E8-4154-ACAA-CCEA71F96E92}" dt="2025-02-26T01:41:23.002" v="35"/>
          <ac:spMkLst>
            <pc:docMk/>
            <pc:sldMk cId="1218619173" sldId="5964"/>
            <ac:spMk id="6" creationId="{93A47D39-97AF-442F-8076-297368088E50}"/>
          </ac:spMkLst>
        </pc:spChg>
        <pc:spChg chg="mod">
          <ac:chgData name="Cheng Li" userId="993c76cd61c8fb8c" providerId="LiveId" clId="{48A797DE-94E8-4154-ACAA-CCEA71F96E92}" dt="2025-02-26T01:41:33.333" v="36"/>
          <ac:spMkLst>
            <pc:docMk/>
            <pc:sldMk cId="1218619173" sldId="5964"/>
            <ac:spMk id="7" creationId="{00000000-0000-0000-0000-000000000000}"/>
          </ac:spMkLst>
        </pc:spChg>
      </pc:sldChg>
      <pc:sldChg chg="modSp add mod">
        <pc:chgData name="Cheng Li" userId="993c76cd61c8fb8c" providerId="LiveId" clId="{48A797DE-94E8-4154-ACAA-CCEA71F96E92}" dt="2025-02-26T01:44:58.906" v="47" actId="207"/>
        <pc:sldMkLst>
          <pc:docMk/>
          <pc:sldMk cId="471140616" sldId="5965"/>
        </pc:sldMkLst>
        <pc:spChg chg="mod">
          <ac:chgData name="Cheng Li" userId="993c76cd61c8fb8c" providerId="LiveId" clId="{48A797DE-94E8-4154-ACAA-CCEA71F96E92}" dt="2025-02-26T01:44:58.906" v="47" actId="207"/>
          <ac:spMkLst>
            <pc:docMk/>
            <pc:sldMk cId="471140616" sldId="5965"/>
            <ac:spMk id="6" creationId="{00000000-0000-0000-0000-000000000000}"/>
          </ac:spMkLst>
        </pc:spChg>
      </pc:sldChg>
      <pc:sldChg chg="modSp add mod">
        <pc:chgData name="Cheng Li" userId="993c76cd61c8fb8c" providerId="LiveId" clId="{48A797DE-94E8-4154-ACAA-CCEA71F96E92}" dt="2025-02-26T01:45:20.531" v="51" actId="207"/>
        <pc:sldMkLst>
          <pc:docMk/>
          <pc:sldMk cId="784609976" sldId="5966"/>
        </pc:sldMkLst>
        <pc:spChg chg="mod">
          <ac:chgData name="Cheng Li" userId="993c76cd61c8fb8c" providerId="LiveId" clId="{48A797DE-94E8-4154-ACAA-CCEA71F96E92}" dt="2025-02-26T01:45:20.531" v="51" actId="207"/>
          <ac:spMkLst>
            <pc:docMk/>
            <pc:sldMk cId="784609976" sldId="5966"/>
            <ac:spMk id="6" creationId="{00000000-0000-0000-0000-000000000000}"/>
          </ac:spMkLst>
        </pc:spChg>
      </pc:sldChg>
      <pc:sldChg chg="modSp add mod">
        <pc:chgData name="Cheng Li" userId="993c76cd61c8fb8c" providerId="LiveId" clId="{48A797DE-94E8-4154-ACAA-CCEA71F96E92}" dt="2025-02-26T01:45:42.125" v="55" actId="207"/>
        <pc:sldMkLst>
          <pc:docMk/>
          <pc:sldMk cId="2668379653" sldId="5967"/>
        </pc:sldMkLst>
        <pc:spChg chg="mod">
          <ac:chgData name="Cheng Li" userId="993c76cd61c8fb8c" providerId="LiveId" clId="{48A797DE-94E8-4154-ACAA-CCEA71F96E92}" dt="2025-02-26T01:45:42.125" v="55" actId="207"/>
          <ac:spMkLst>
            <pc:docMk/>
            <pc:sldMk cId="2668379653" sldId="5967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如果以</a:t>
            </a:r>
            <a:r>
              <a:rPr lang="en-US" altLang="zh-CN" dirty="0"/>
              <a:t>8848.86</a:t>
            </a:r>
            <a:r>
              <a:rPr lang="zh-CN" altLang="en-US" dirty="0"/>
              <a:t>为例，怎么识别，可以增加板书，再增加一个错误的例子。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73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语言是句子的集合，句子和串是有区别的，句子是合法的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81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语言很复杂，有没有简单的东西可以化繁为简，特别是形成模式匹配，之前说了非形式化表述，现在我们讲一下如何形式化描述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43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可以直接在字母表上做运算，然后通过拼接或者并、闭包的形式来形成可以覆盖语言的串的集合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5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ym typeface="Symbol" panose="05050102010706020507" pitchFamily="18" charset="2"/>
              </a:rPr>
              <a:t>			</a:t>
            </a:r>
            <a:r>
              <a:rPr lang="en-US" altLang="zh-CN" b="1" baseline="30000" dirty="0">
                <a:sym typeface="Symbol" panose="05050102010706020507" pitchFamily="18" charset="2"/>
              </a:rPr>
              <a:t>		 </a:t>
            </a:r>
            <a:r>
              <a:rPr lang="en-US" altLang="zh-CN" b="1" dirty="0">
                <a:sym typeface="Symbol" panose="05050102010706020507" pitchFamily="18" charset="2"/>
              </a:rPr>
              <a:t>							</a:t>
            </a:r>
            <a:r>
              <a:rPr lang="zh-CN" altLang="en-US" b="1" dirty="0">
                <a:sym typeface="Symbol" panose="05050102010706020507" pitchFamily="18" charset="2"/>
              </a:rPr>
              <a:t>	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89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考一下 邮箱：</a:t>
            </a:r>
            <a:r>
              <a:rPr lang="en-US" altLang="zh-CN" dirty="0"/>
              <a:t>name = letter+ address = name ‘@’ name ‘.’ name ‘.</a:t>
            </a:r>
            <a:r>
              <a:rPr lang="zh-CN" altLang="en-US" dirty="0"/>
              <a:t>‘</a:t>
            </a:r>
            <a:r>
              <a:rPr lang="en-US" altLang="zh-CN" dirty="0"/>
              <a:t>name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93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 here!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95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增加板书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28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Stop here!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6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设问，你觉得属性包括什么？用来做什么？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850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50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不确定就是说一个状态可以经同一个输入跳转到多个状态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98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不确定就是说一个状态可以经同一个输入跳转到多个状态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85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71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08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1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76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等价性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8145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2^N-1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00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2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记号包含记号名，词素；通过模式来匹配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71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可以看看之前的例子，计算一下是否符合两倍的关系。</a:t>
            </a:r>
            <a:endParaRPr lang="en-US" altLang="zh-CN" dirty="0"/>
          </a:p>
          <a:p>
            <a:r>
              <a:rPr lang="zh-CN" altLang="en-US" dirty="0"/>
              <a:t>符号</a:t>
            </a:r>
            <a:r>
              <a:rPr lang="en-US" altLang="zh-CN" dirty="0"/>
              <a:t>+</a:t>
            </a:r>
            <a:r>
              <a:rPr lang="zh-CN" altLang="en-US" dirty="0"/>
              <a:t>算符，</a:t>
            </a:r>
            <a:r>
              <a:rPr lang="en-US" altLang="zh-CN" dirty="0"/>
              <a:t>s*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个，再乘以</a:t>
            </a:r>
            <a:r>
              <a:rPr lang="en-US" altLang="zh-CN"/>
              <a:t>2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633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两个空转是因为闭包和选择运算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81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73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17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3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80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38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92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提问，怎么优化？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187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</a:t>
            </a:r>
            <a:r>
              <a:rPr lang="zh-CN" altLang="en-US"/>
              <a:t>部分函数，为什么需要这个？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4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1300" dirty="0"/>
              <a:t>形式化是指分析、研究思维形式结构的方法。</a:t>
            </a:r>
            <a:endParaRPr lang="en-US" altLang="zh-CN" sz="13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300" b="1" dirty="0">
                <a:cs typeface="Times New Roman" panose="02020603050405020304" pitchFamily="18" charset="0"/>
              </a:rPr>
              <a:t>	</a:t>
            </a:r>
            <a:r>
              <a:rPr lang="en-US" altLang="zh-CN" sz="1300" b="1" dirty="0"/>
              <a:t>	 </a:t>
            </a:r>
            <a:r>
              <a:rPr lang="en-US" altLang="zh-CN" sz="1300" b="1" dirty="0">
                <a:cs typeface="Times New Roman" panose="02020603050405020304" pitchFamily="18" charset="0"/>
              </a:rPr>
              <a:t>		 	  	 	</a:t>
            </a:r>
            <a:endParaRPr lang="en-US" altLang="zh-CN" sz="1300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1300" b="1" dirty="0">
                <a:cs typeface="Times New Roman" panose="02020603050405020304" pitchFamily="18" charset="0"/>
              </a:rPr>
              <a:t>	 	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61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至多一个状态，所以是部分函数；通过</a:t>
            </a:r>
            <a:r>
              <a:rPr lang="en-US" altLang="zh-CN" dirty="0"/>
              <a:t>e-</a:t>
            </a:r>
            <a:r>
              <a:rPr lang="zh-CN" altLang="en-US" dirty="0"/>
              <a:t>闭包算出</a:t>
            </a:r>
            <a:r>
              <a:rPr lang="en-US" altLang="zh-CN" dirty="0"/>
              <a:t>NFA</a:t>
            </a:r>
            <a:r>
              <a:rPr lang="zh-CN" altLang="en-US" dirty="0"/>
              <a:t>的一个子集，这个对应着</a:t>
            </a:r>
            <a:r>
              <a:rPr lang="en-US" altLang="zh-CN" dirty="0"/>
              <a:t>DFA</a:t>
            </a:r>
            <a:r>
              <a:rPr lang="zh-CN" altLang="en-US" dirty="0"/>
              <a:t>中的一个状态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778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37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722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73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move(A, a) = {3, 8}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660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move(A, b) = {5}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8428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move(A</a:t>
            </a:r>
            <a:r>
              <a:rPr lang="en-US" altLang="zh-CN" sz="13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b) = {5}</a:t>
            </a:r>
            <a:endParaRPr lang="en-US" altLang="zh-CN" sz="13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81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move(C, b) = {5,9}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9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move(C, b) = {5,9}</a:t>
            </a:r>
            <a:endParaRPr lang="en-US" altLang="zh-CN" sz="13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093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move(C, b) = {5,9}</a:t>
            </a:r>
            <a:endParaRPr lang="en-US" altLang="zh-CN" sz="13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25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move(C, b) = {5,9}</a:t>
            </a:r>
            <a:endParaRPr lang="en-US" altLang="zh-CN" sz="13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67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 sz="13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move(C, b) = {5,9}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998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04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B C</a:t>
            </a:r>
            <a:r>
              <a:rPr lang="zh-CN" altLang="en-US" dirty="0"/>
              <a:t>在读入</a:t>
            </a:r>
            <a:r>
              <a:rPr lang="en-US" altLang="zh-CN" dirty="0"/>
              <a:t>b</a:t>
            </a:r>
            <a:r>
              <a:rPr lang="zh-CN" altLang="en-US" dirty="0"/>
              <a:t>的时候是可区分的，因为有两个可到达的状态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29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至多一个状态，所以是部分函数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252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A,C =&gt; 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859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https://cyberzhg.github.io/toolbox/regex2nfa?regex=KGF8Yikq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56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问个问题，如果首位不能是</a:t>
            </a:r>
            <a:r>
              <a:rPr lang="en-US" altLang="zh-CN" dirty="0"/>
              <a:t>0</a:t>
            </a:r>
            <a:r>
              <a:rPr lang="zh-CN" altLang="en-US"/>
              <a:t>怎么办？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2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状态机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0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zevin</a:t>
            </a:r>
            <a:r>
              <a:rPr kumimoji="1" lang="en-US" altLang="zh-CN" dirty="0"/>
              <a:t>:</a:t>
            </a:r>
            <a:r>
              <a:rPr kumimoji="1" lang="zh-CN" altLang="en-US" dirty="0"/>
              <a:t> 这一页开始的橙色箭头宽度都变成</a:t>
            </a:r>
            <a:r>
              <a:rPr kumimoji="1" lang="en-US" altLang="zh-CN" dirty="0"/>
              <a:t>0.5</a:t>
            </a:r>
            <a:r>
              <a:rPr kumimoji="1" lang="zh-CN" altLang="en-US" dirty="0"/>
              <a:t>磅了，应该是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0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先考虑简单形态，小数部分一定有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15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2025/2/26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2025/2/26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FB13-1482-4017-94A9-457B4AFAFDF8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29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2" r:id="rId7"/>
    <p:sldLayoutId id="214748366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5272592/how-are-finite-automata-implemented-in-code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诚、徐伟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先进技术研究院、计算机科学与技术学院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02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27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61176" y="177270"/>
            <a:ext cx="688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2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4464782" y="2164527"/>
            <a:ext cx="3262432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词法分析</a:t>
            </a: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正整数的描述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34429" y="3909848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60053" y="5577336"/>
            <a:ext cx="4337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Regular Expression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306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正整数的识别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7122" y="9482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12129" y="3833176"/>
            <a:ext cx="7069138" cy="1981202"/>
            <a:chOff x="288" y="2338"/>
            <a:chExt cx="4453" cy="1248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8" y="3019"/>
              <a:ext cx="565" cy="567"/>
              <a:chOff x="5820" y="12171"/>
              <a:chExt cx="493" cy="474"/>
            </a:xfrm>
          </p:grpSpPr>
          <p:sp>
            <p:nvSpPr>
              <p:cNvPr id="20" name="Oval 68"/>
              <p:cNvSpPr>
                <a:spLocks noChangeAspect="1" noChangeArrowheads="1"/>
              </p:cNvSpPr>
              <p:nvPr/>
            </p:nvSpPr>
            <p:spPr bwMode="auto">
              <a:xfrm>
                <a:off x="5820" y="12171"/>
                <a:ext cx="493" cy="4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/>
              </a:p>
            </p:txBody>
          </p:sp>
          <p:sp>
            <p:nvSpPr>
              <p:cNvPr id="21" name="Oval 69"/>
              <p:cNvSpPr>
                <a:spLocks noChangeAspect="1" noChangeArrowheads="1"/>
              </p:cNvSpPr>
              <p:nvPr/>
            </p:nvSpPr>
            <p:spPr bwMode="auto">
              <a:xfrm>
                <a:off x="5877" y="12227"/>
                <a:ext cx="368" cy="3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接受状态</a:t>
                </a:r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4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3711" y="2845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028" y="2338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003" y="2562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/>
            <a:p>
              <a:pPr algn="l"/>
              <a:r>
                <a:rPr lang="zh-CN" altLang="en-US" b="1" dirty="0"/>
                <a:t>开始状态</a:t>
              </a: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7320703" y="5309711"/>
            <a:ext cx="15541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082855" y="50947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52529" y="1576164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59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正整数的识别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7122" y="9482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12129" y="3833176"/>
            <a:ext cx="7069138" cy="1981202"/>
            <a:chOff x="288" y="2338"/>
            <a:chExt cx="4453" cy="1248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8" y="3019"/>
              <a:ext cx="565" cy="567"/>
              <a:chOff x="5820" y="12171"/>
              <a:chExt cx="493" cy="474"/>
            </a:xfrm>
          </p:grpSpPr>
          <p:sp>
            <p:nvSpPr>
              <p:cNvPr id="20" name="Oval 68"/>
              <p:cNvSpPr>
                <a:spLocks noChangeAspect="1" noChangeArrowheads="1"/>
              </p:cNvSpPr>
              <p:nvPr/>
            </p:nvSpPr>
            <p:spPr bwMode="auto">
              <a:xfrm>
                <a:off x="5820" y="12171"/>
                <a:ext cx="493" cy="47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endParaRPr lang="zh-CN" altLang="en-US"/>
              </a:p>
            </p:txBody>
          </p:sp>
          <p:sp>
            <p:nvSpPr>
              <p:cNvPr id="21" name="Oval 69"/>
              <p:cNvSpPr>
                <a:spLocks noChangeAspect="1" noChangeArrowheads="1"/>
              </p:cNvSpPr>
              <p:nvPr/>
            </p:nvSpPr>
            <p:spPr bwMode="auto">
              <a:xfrm>
                <a:off x="5877" y="12227"/>
                <a:ext cx="368" cy="36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接受状态</a:t>
                </a:r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4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3711" y="2845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028" y="2338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003" y="2562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/>
            <a:p>
              <a:pPr algn="l"/>
              <a:r>
                <a:rPr lang="zh-CN" altLang="en-US" b="1" dirty="0"/>
                <a:t>开始状态</a:t>
              </a: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7320703" y="5309711"/>
            <a:ext cx="15541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082855" y="50947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33581" y="4035966"/>
          <a:ext cx="984469" cy="212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69">
                  <a:extLst>
                    <a:ext uri="{9D8B030D-6E8A-4147-A177-3AD203B41FA5}">
                      <a16:colId xmlns:a16="http://schemas.microsoft.com/office/drawing/2014/main" val="2900172943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916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0702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926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+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489421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46859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833581" y="3513476"/>
            <a:ext cx="914400" cy="408623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52529" y="1576164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5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正整数的识别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7122" y="9482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12129" y="3833176"/>
            <a:ext cx="7069138" cy="1981202"/>
            <a:chOff x="288" y="2338"/>
            <a:chExt cx="4453" cy="1248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8" y="3019"/>
              <a:ext cx="565" cy="567"/>
              <a:chOff x="5820" y="12171"/>
              <a:chExt cx="493" cy="474"/>
            </a:xfrm>
          </p:grpSpPr>
          <p:sp>
            <p:nvSpPr>
              <p:cNvPr id="20" name="Oval 68"/>
              <p:cNvSpPr>
                <a:spLocks noChangeAspect="1" noChangeArrowheads="1"/>
              </p:cNvSpPr>
              <p:nvPr/>
            </p:nvSpPr>
            <p:spPr bwMode="auto">
              <a:xfrm>
                <a:off x="5820" y="12171"/>
                <a:ext cx="493" cy="47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endParaRPr lang="zh-CN" altLang="en-US"/>
              </a:p>
            </p:txBody>
          </p:sp>
          <p:sp>
            <p:nvSpPr>
              <p:cNvPr id="21" name="Oval 69"/>
              <p:cNvSpPr>
                <a:spLocks noChangeAspect="1" noChangeArrowheads="1"/>
              </p:cNvSpPr>
              <p:nvPr/>
            </p:nvSpPr>
            <p:spPr bwMode="auto">
              <a:xfrm>
                <a:off x="5877" y="12227"/>
                <a:ext cx="368" cy="3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接受状态</a:t>
                </a:r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 dirty="0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4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3711" y="2845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028" y="2338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003" y="2562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3200" tIns="43200" rIns="21600" bIns="46800" anchor="ctr"/>
            <a:lstStyle/>
            <a:p>
              <a:pPr algn="l"/>
              <a:r>
                <a:rPr lang="zh-CN" altLang="en-US" b="1" dirty="0"/>
                <a:t>开始状态</a:t>
              </a: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7320703" y="5309711"/>
            <a:ext cx="15541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082855" y="50947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33581" y="4035966"/>
          <a:ext cx="984469" cy="212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69">
                  <a:extLst>
                    <a:ext uri="{9D8B030D-6E8A-4147-A177-3AD203B41FA5}">
                      <a16:colId xmlns:a16="http://schemas.microsoft.com/office/drawing/2014/main" val="2900172943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916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0702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926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+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489421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46859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833581" y="3513476"/>
            <a:ext cx="914400" cy="408623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9732" y="4747061"/>
            <a:ext cx="319318" cy="369332"/>
          </a:xfrm>
          <a:prstGeom prst="rect">
            <a:avLst/>
          </a:prstGeom>
          <a:solidFill>
            <a:srgbClr val="ED7D3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52529" y="1576164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89280" y="4198526"/>
            <a:ext cx="0" cy="161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3803" y="4351336"/>
            <a:ext cx="461665" cy="1309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Lookahead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正整数的识别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7122" y="9482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12129" y="3833176"/>
            <a:ext cx="7069138" cy="1981202"/>
            <a:chOff x="288" y="2338"/>
            <a:chExt cx="4453" cy="1248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8" y="3019"/>
              <a:ext cx="565" cy="567"/>
              <a:chOff x="5820" y="12171"/>
              <a:chExt cx="493" cy="474"/>
            </a:xfrm>
          </p:grpSpPr>
          <p:sp>
            <p:nvSpPr>
              <p:cNvPr id="20" name="Oval 68"/>
              <p:cNvSpPr>
                <a:spLocks noChangeAspect="1" noChangeArrowheads="1"/>
              </p:cNvSpPr>
              <p:nvPr/>
            </p:nvSpPr>
            <p:spPr bwMode="auto">
              <a:xfrm>
                <a:off x="5820" y="12171"/>
                <a:ext cx="493" cy="47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endParaRPr lang="zh-CN" altLang="en-US"/>
              </a:p>
            </p:txBody>
          </p:sp>
          <p:sp>
            <p:nvSpPr>
              <p:cNvPr id="21" name="Oval 69"/>
              <p:cNvSpPr>
                <a:spLocks noChangeAspect="1" noChangeArrowheads="1"/>
              </p:cNvSpPr>
              <p:nvPr/>
            </p:nvSpPr>
            <p:spPr bwMode="auto">
              <a:xfrm>
                <a:off x="5877" y="12227"/>
                <a:ext cx="368" cy="3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接受状态</a:t>
                </a:r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4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3711" y="2845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028" y="2338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003" y="2562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3200" tIns="43200" rIns="21600" bIns="46800" anchor="ctr"/>
            <a:lstStyle/>
            <a:p>
              <a:pPr algn="l"/>
              <a:r>
                <a:rPr lang="zh-CN" altLang="en-US" b="1" dirty="0"/>
                <a:t>开始状态</a:t>
              </a: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7320703" y="5309711"/>
            <a:ext cx="15541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082855" y="50947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33581" y="4035966"/>
          <a:ext cx="984469" cy="212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69">
                  <a:extLst>
                    <a:ext uri="{9D8B030D-6E8A-4147-A177-3AD203B41FA5}">
                      <a16:colId xmlns:a16="http://schemas.microsoft.com/office/drawing/2014/main" val="2900172943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916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0702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926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+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489421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46859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833581" y="3513476"/>
            <a:ext cx="914400" cy="408623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1044" y="3792614"/>
            <a:ext cx="319318" cy="369332"/>
          </a:xfrm>
          <a:prstGeom prst="rect">
            <a:avLst/>
          </a:prstGeom>
          <a:solidFill>
            <a:srgbClr val="ED7D3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52529" y="1576164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89280" y="4198526"/>
            <a:ext cx="0" cy="161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53803" y="4351336"/>
            <a:ext cx="461665" cy="1309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Lookahead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5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正整数的识别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7122" y="9482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12129" y="3833176"/>
            <a:ext cx="7069138" cy="1981202"/>
            <a:chOff x="288" y="2338"/>
            <a:chExt cx="4453" cy="1248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8" y="3019"/>
              <a:ext cx="565" cy="567"/>
              <a:chOff x="5820" y="12171"/>
              <a:chExt cx="493" cy="474"/>
            </a:xfrm>
          </p:grpSpPr>
          <p:sp>
            <p:nvSpPr>
              <p:cNvPr id="20" name="Oval 68"/>
              <p:cNvSpPr>
                <a:spLocks noChangeAspect="1" noChangeArrowheads="1"/>
              </p:cNvSpPr>
              <p:nvPr/>
            </p:nvSpPr>
            <p:spPr bwMode="auto">
              <a:xfrm>
                <a:off x="5820" y="12171"/>
                <a:ext cx="493" cy="47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endParaRPr lang="zh-CN" altLang="en-US"/>
              </a:p>
            </p:txBody>
          </p:sp>
          <p:sp>
            <p:nvSpPr>
              <p:cNvPr id="21" name="Oval 69"/>
              <p:cNvSpPr>
                <a:spLocks noChangeAspect="1" noChangeArrowheads="1"/>
              </p:cNvSpPr>
              <p:nvPr/>
            </p:nvSpPr>
            <p:spPr bwMode="auto">
              <a:xfrm>
                <a:off x="5877" y="12227"/>
                <a:ext cx="368" cy="3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接受状态</a:t>
                </a:r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4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3711" y="2845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028" y="2338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003" y="2562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3200" tIns="43200" rIns="21600" bIns="46800" anchor="ctr"/>
            <a:lstStyle/>
            <a:p>
              <a:pPr algn="l"/>
              <a:r>
                <a:rPr lang="zh-CN" altLang="en-US" b="1" dirty="0"/>
                <a:t>开始状态</a:t>
              </a: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7320703" y="5309711"/>
            <a:ext cx="15541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082855" y="509472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33581" y="4035966"/>
          <a:ext cx="984469" cy="212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69">
                  <a:extLst>
                    <a:ext uri="{9D8B030D-6E8A-4147-A177-3AD203B41FA5}">
                      <a16:colId xmlns:a16="http://schemas.microsoft.com/office/drawing/2014/main" val="2900172943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916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0702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926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+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489421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46859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833581" y="3513476"/>
            <a:ext cx="914400" cy="408623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61044" y="3792614"/>
            <a:ext cx="319318" cy="369332"/>
          </a:xfrm>
          <a:prstGeom prst="rect">
            <a:avLst/>
          </a:prstGeom>
          <a:solidFill>
            <a:srgbClr val="ED7D3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52529" y="1576164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89280" y="4198526"/>
            <a:ext cx="0" cy="161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53803" y="4351336"/>
            <a:ext cx="461665" cy="1309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Lookahead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556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正整数的识别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7122" y="9482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12129" y="3833176"/>
            <a:ext cx="7069138" cy="1981202"/>
            <a:chOff x="288" y="2338"/>
            <a:chExt cx="4453" cy="1248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8" y="3019"/>
              <a:ext cx="565" cy="567"/>
              <a:chOff x="5820" y="12171"/>
              <a:chExt cx="493" cy="474"/>
            </a:xfrm>
          </p:grpSpPr>
          <p:sp>
            <p:nvSpPr>
              <p:cNvPr id="20" name="Oval 68"/>
              <p:cNvSpPr>
                <a:spLocks noChangeAspect="1" noChangeArrowheads="1"/>
              </p:cNvSpPr>
              <p:nvPr/>
            </p:nvSpPr>
            <p:spPr bwMode="auto">
              <a:xfrm>
                <a:off x="5820" y="12171"/>
                <a:ext cx="493" cy="47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endParaRPr lang="zh-CN" altLang="en-US"/>
              </a:p>
            </p:txBody>
          </p:sp>
          <p:sp>
            <p:nvSpPr>
              <p:cNvPr id="21" name="Oval 69"/>
              <p:cNvSpPr>
                <a:spLocks noChangeAspect="1" noChangeArrowheads="1"/>
              </p:cNvSpPr>
              <p:nvPr/>
            </p:nvSpPr>
            <p:spPr bwMode="auto">
              <a:xfrm>
                <a:off x="5877" y="12227"/>
                <a:ext cx="368" cy="3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接受状态</a:t>
                </a:r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4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3711" y="2845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028" y="2338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003" y="2562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3200" tIns="43200" rIns="21600" bIns="46800" anchor="ctr"/>
            <a:lstStyle/>
            <a:p>
              <a:pPr algn="l"/>
              <a:r>
                <a:rPr lang="zh-CN" altLang="en-US" b="1" dirty="0"/>
                <a:t>开始状态</a:t>
              </a: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7320703" y="5309711"/>
            <a:ext cx="15541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868854" y="5094724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123</a:t>
            </a: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33581" y="4035966"/>
          <a:ext cx="984469" cy="212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69">
                  <a:extLst>
                    <a:ext uri="{9D8B030D-6E8A-4147-A177-3AD203B41FA5}">
                      <a16:colId xmlns:a16="http://schemas.microsoft.com/office/drawing/2014/main" val="2900172943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916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0702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926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489421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46859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833581" y="3513476"/>
            <a:ext cx="914400" cy="408623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58100" y="4604543"/>
            <a:ext cx="344966" cy="369332"/>
          </a:xfrm>
          <a:prstGeom prst="rect">
            <a:avLst/>
          </a:prstGeom>
          <a:solidFill>
            <a:srgbClr val="ED7D3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+</a:t>
            </a:r>
            <a:endParaRPr 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952529" y="1576164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89280" y="4198526"/>
            <a:ext cx="0" cy="161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53803" y="4351336"/>
            <a:ext cx="461665" cy="130901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Lookahead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95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正整数的识别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7122" y="94822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2212129" y="3833176"/>
            <a:ext cx="7069138" cy="1981202"/>
            <a:chOff x="288" y="2338"/>
            <a:chExt cx="4453" cy="1248"/>
          </a:xfrm>
        </p:grpSpPr>
        <p:grpSp>
          <p:nvGrpSpPr>
            <p:cNvPr id="9" name="Group 67"/>
            <p:cNvGrpSpPr>
              <a:grpSpLocks/>
            </p:cNvGrpSpPr>
            <p:nvPr/>
          </p:nvGrpSpPr>
          <p:grpSpPr bwMode="auto">
            <a:xfrm>
              <a:off x="2908" y="3019"/>
              <a:ext cx="565" cy="567"/>
              <a:chOff x="5820" y="12171"/>
              <a:chExt cx="493" cy="474"/>
            </a:xfrm>
          </p:grpSpPr>
          <p:sp>
            <p:nvSpPr>
              <p:cNvPr id="20" name="Oval 68"/>
              <p:cNvSpPr>
                <a:spLocks noChangeAspect="1" noChangeArrowheads="1"/>
              </p:cNvSpPr>
              <p:nvPr/>
            </p:nvSpPr>
            <p:spPr bwMode="auto">
              <a:xfrm>
                <a:off x="5820" y="12171"/>
                <a:ext cx="493" cy="474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endParaRPr lang="zh-CN" altLang="en-US"/>
              </a:p>
            </p:txBody>
          </p:sp>
          <p:sp>
            <p:nvSpPr>
              <p:cNvPr id="21" name="Oval 69"/>
              <p:cNvSpPr>
                <a:spLocks noChangeAspect="1" noChangeArrowheads="1"/>
              </p:cNvSpPr>
              <p:nvPr/>
            </p:nvSpPr>
            <p:spPr bwMode="auto">
              <a:xfrm>
                <a:off x="5877" y="12227"/>
                <a:ext cx="368" cy="36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7200" tIns="0" rIns="7200" bIns="0"/>
              <a:lstStyle/>
              <a:p>
                <a:pPr algn="just"/>
                <a:r>
                  <a:rPr lang="zh-CN" altLang="en-US" b="1" dirty="0"/>
                  <a:t>接受状态</a:t>
                </a:r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11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3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4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5" name="Rectangle 75"/>
            <p:cNvSpPr>
              <a:spLocks noChangeArrowheads="1"/>
            </p:cNvSpPr>
            <p:nvPr/>
          </p:nvSpPr>
          <p:spPr bwMode="auto">
            <a:xfrm>
              <a:off x="3711" y="2845"/>
              <a:ext cx="103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dirty="0"/>
                <a:t>other</a:t>
              </a:r>
            </a:p>
          </p:txBody>
        </p:sp>
        <p:sp>
          <p:nvSpPr>
            <p:cNvPr id="17" name="Rectangle 77"/>
            <p:cNvSpPr>
              <a:spLocks noChangeArrowheads="1"/>
            </p:cNvSpPr>
            <p:nvPr/>
          </p:nvSpPr>
          <p:spPr bwMode="auto">
            <a:xfrm>
              <a:off x="3028" y="2338"/>
              <a:ext cx="876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3600" rIns="54000" bIns="3600"/>
            <a:lstStyle/>
            <a:p>
              <a:pPr algn="just"/>
              <a:r>
                <a:rPr lang="en-US" altLang="zh-CN" b="1" dirty="0"/>
                <a:t>digit</a:t>
              </a:r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003" y="2562"/>
              <a:ext cx="374" cy="399"/>
            </a:xfrm>
            <a:custGeom>
              <a:avLst/>
              <a:gdLst>
                <a:gd name="T0" fmla="*/ 240 w 327"/>
                <a:gd name="T1" fmla="*/ 332 h 333"/>
                <a:gd name="T2" fmla="*/ 315 w 327"/>
                <a:gd name="T3" fmla="*/ 123 h 333"/>
                <a:gd name="T4" fmla="*/ 165 w 327"/>
                <a:gd name="T5" fmla="*/ 3 h 333"/>
                <a:gd name="T6" fmla="*/ 15 w 327"/>
                <a:gd name="T7" fmla="*/ 138 h 333"/>
                <a:gd name="T8" fmla="*/ 75 w 32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ln w="25400">
              <a:headEnd/>
              <a:tailEnd type="stealth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9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43200" tIns="43200" rIns="21600" bIns="46800" anchor="ctr"/>
            <a:lstStyle/>
            <a:p>
              <a:pPr algn="l"/>
              <a:r>
                <a:rPr lang="zh-CN" altLang="en-US" b="1" dirty="0"/>
                <a:t>开始状态</a:t>
              </a:r>
            </a:p>
          </p:txBody>
        </p:sp>
      </p:grpSp>
      <p:sp>
        <p:nvSpPr>
          <p:cNvPr id="22" name="Line 71"/>
          <p:cNvSpPr>
            <a:spLocks noChangeShapeType="1"/>
          </p:cNvSpPr>
          <p:nvPr/>
        </p:nvSpPr>
        <p:spPr bwMode="auto">
          <a:xfrm flipV="1">
            <a:off x="7320703" y="5309711"/>
            <a:ext cx="15541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8868854" y="5094724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123</a:t>
            </a: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33581" y="4035966"/>
          <a:ext cx="984469" cy="2122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4469">
                  <a:extLst>
                    <a:ext uri="{9D8B030D-6E8A-4147-A177-3AD203B41FA5}">
                      <a16:colId xmlns:a16="http://schemas.microsoft.com/office/drawing/2014/main" val="2900172943"/>
                    </a:ext>
                  </a:extLst>
                </a:gridCol>
              </a:tblGrid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3916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0702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799264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+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489421"/>
                  </a:ext>
                </a:extLst>
              </a:tr>
              <a:tr h="424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…</a:t>
                      </a:r>
                    </a:p>
                  </a:txBody>
                  <a:tcPr anchor="ctr"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46859"/>
                  </a:ext>
                </a:extLst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833581" y="3513476"/>
            <a:ext cx="914400" cy="408623"/>
          </a:xfrm>
          <a:prstGeom prst="round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64802" y="5842320"/>
            <a:ext cx="38106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有限自动机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Finite Automata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52529" y="1576164"/>
            <a:ext cx="3564872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53803" y="4787931"/>
            <a:ext cx="461665" cy="8724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Retract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162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1.5, 10.28, 237.8, 8848.86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年测定的珠穆朗玛峰高度）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带小数的数如何识别？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1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1.5, 10.28, 237.8, 8848.86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年测定的珠穆朗玛峰高度）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带小数的数如何识别？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27500" y="3263900"/>
            <a:ext cx="234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微软雅黑" pitchFamily="34" charset="-122"/>
                <a:ea typeface="微软雅黑" pitchFamily="34" charset="-122"/>
              </a:rPr>
              <a:t>8848</a:t>
            </a:r>
            <a:r>
              <a:rPr lang="en-US" sz="2800" b="1" dirty="0">
                <a:latin typeface="微软雅黑" pitchFamily="34" charset="-122"/>
                <a:ea typeface="微软雅黑" pitchFamily="34" charset="-122"/>
              </a:rPr>
              <a:t>  .  </a:t>
            </a:r>
            <a:r>
              <a:rPr lang="en-US" sz="2800" b="1" u="sng" dirty="0">
                <a:latin typeface="微软雅黑" pitchFamily="34" charset="-122"/>
                <a:ea typeface="微软雅黑" pitchFamily="34" charset="-122"/>
              </a:rPr>
              <a:t>86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81115" y="4319494"/>
            <a:ext cx="4492523" cy="715089"/>
          </a:xfrm>
          <a:prstGeom prst="wedgeRoundRectCallout">
            <a:avLst>
              <a:gd name="adj1" fmla="val 49680"/>
              <a:gd name="adj2" fmla="val -13003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整数部分：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至少有一个数字的串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477000" y="2453309"/>
            <a:ext cx="3531477" cy="715089"/>
          </a:xfrm>
          <a:prstGeom prst="wedgeRoundRectCallout">
            <a:avLst>
              <a:gd name="adj1" fmla="val -63676"/>
              <a:gd name="adj2" fmla="val 5956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小数部分：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至少有一个数字的串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829300" y="4211218"/>
            <a:ext cx="3531477" cy="715089"/>
          </a:xfrm>
          <a:prstGeom prst="wedgeRoundRectCallout">
            <a:avLst>
              <a:gd name="adj1" fmla="val -60439"/>
              <a:gd name="adj2" fmla="val -98499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小数点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特殊的符号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83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 txBox="1">
            <a:spLocks/>
          </p:cNvSpPr>
          <p:nvPr/>
        </p:nvSpPr>
        <p:spPr>
          <a:xfrm>
            <a:off x="1248149" y="3651197"/>
            <a:ext cx="10048126" cy="2767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</a:rPr>
              <a:t>词法分析概述</a:t>
            </a:r>
            <a:endParaRPr 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</a:rPr>
              <a:t>词法分析器的自动生成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词法单元的描述：正则式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词法单元的识别：自动机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正则表达式→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NFA → DFA →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化简的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8749" y="866775"/>
            <a:ext cx="11114741" cy="2819400"/>
            <a:chOff x="296" y="816"/>
            <a:chExt cx="5273" cy="177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>
                <a:spcBef>
                  <a:spcPct val="20000"/>
                </a:spcBef>
                <a:buFontTx/>
                <a:buChar char="–"/>
              </a:pPr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记号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(token)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dirty="0" err="1">
                  <a:solidFill>
                    <a:srgbClr val="FF0000"/>
                  </a:solidFill>
                  <a:latin typeface="微软雅黑" panose="020B0503020204020204" pitchFamily="34" charset="-122"/>
                </a:rPr>
                <a:t>getNextToken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" y="1198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</a:rPr>
                <a:t>源程序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53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1.5, 10.28, 237.8, 8848.86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年测定的珠穆朗玛峰高度）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带小数的数如何识别？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0823" y="2144548"/>
            <a:ext cx="7859337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ea typeface="黑体" panose="02010609060101010101" pitchFamily="49" charset="-122"/>
              </a:rPr>
              <a:t>基本数字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ea typeface="黑体" panose="02010609060101010101" pitchFamily="49" charset="-122"/>
              </a:rPr>
              <a:t>整数部分 </a:t>
            </a: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ea typeface="黑体" panose="02010609060101010101" pitchFamily="49" charset="-122"/>
              </a:rPr>
              <a:t>小数部分 </a:t>
            </a: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带小数的数字串</a:t>
            </a:r>
            <a:r>
              <a:rPr lang="en-US" altLang="zh-CN" sz="2800" b="1" dirty="0" err="1">
                <a:ea typeface="黑体" panose="02010609060101010101" pitchFamily="49" charset="-122"/>
              </a:rPr>
              <a:t>number</a:t>
            </a:r>
            <a:r>
              <a:rPr lang="en-US" altLang="zh-CN" sz="2800" b="1" dirty="0" err="1"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digit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cs typeface="Times New Roman" panose="02020603050405020304" pitchFamily="18" charset="0"/>
              </a:rPr>
              <a:t>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2253" y="5327940"/>
            <a:ext cx="4337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Regular Expression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36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1.5, 10.28, 237.8, 8848.86</a:t>
            </a:r>
            <a:r>
              <a:rPr lang="zh-CN" altLang="en-US" dirty="0"/>
              <a:t>（</a:t>
            </a:r>
            <a:r>
              <a:rPr lang="en-US" altLang="zh-CN" dirty="0"/>
              <a:t>2020</a:t>
            </a:r>
            <a:r>
              <a:rPr lang="zh-CN" altLang="en-US" dirty="0"/>
              <a:t>年测定的珠穆朗玛峰高度）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带小数的数如何识别？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0823" y="2144548"/>
            <a:ext cx="7859337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基本数字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[0-9]    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整数部分 </a:t>
            </a: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+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ea typeface="黑体" panose="02010609060101010101" pitchFamily="49" charset="-122"/>
              </a:rPr>
              <a:t>小数部分 </a:t>
            </a: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+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带小数的数字串 </a:t>
            </a:r>
            <a:r>
              <a:rPr lang="en-US" altLang="zh-CN" sz="2800" b="1" dirty="0">
                <a:ea typeface="黑体" panose="02010609060101010101" pitchFamily="49" charset="-122"/>
              </a:rPr>
              <a:t>number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digit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+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chemeClr val="tx1"/>
                </a:solidFill>
              </a:rPr>
              <a:t>digit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+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82253" y="5327940"/>
            <a:ext cx="4337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Regular Expression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520683" y="2682779"/>
            <a:ext cx="1900719" cy="562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简写形式</a:t>
            </a:r>
            <a:endParaRPr 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78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1.5, 10.28, 237.8, 8848.86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带小数的数如何识别？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04223" y="1496848"/>
            <a:ext cx="42400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number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digit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+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chemeClr val="tx1"/>
                </a:solidFill>
              </a:rPr>
              <a:t>digit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+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4246" y="98584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>
            <a:off x="548429" y="4748584"/>
            <a:ext cx="1080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2" name="Line 71"/>
          <p:cNvSpPr>
            <a:spLocks noChangeShapeType="1"/>
          </p:cNvSpPr>
          <p:nvPr/>
        </p:nvSpPr>
        <p:spPr bwMode="auto">
          <a:xfrm flipV="1">
            <a:off x="2451555" y="4748584"/>
            <a:ext cx="1080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Rectangle 73"/>
          <p:cNvSpPr>
            <a:spLocks noChangeArrowheads="1"/>
          </p:cNvSpPr>
          <p:nvPr/>
        </p:nvSpPr>
        <p:spPr bwMode="auto">
          <a:xfrm>
            <a:off x="2721099" y="4146127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b="1" dirty="0">
                <a:solidFill>
                  <a:srgbClr val="FF0000"/>
                </a:solidFill>
              </a:rPr>
              <a:t>digit</a:t>
            </a:r>
          </a:p>
        </p:txBody>
      </p:sp>
      <p:sp>
        <p:nvSpPr>
          <p:cNvPr id="55" name="Rectangle 77"/>
          <p:cNvSpPr>
            <a:spLocks noChangeArrowheads="1"/>
          </p:cNvSpPr>
          <p:nvPr/>
        </p:nvSpPr>
        <p:spPr bwMode="auto">
          <a:xfrm>
            <a:off x="3673885" y="3334691"/>
            <a:ext cx="13906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3600"/>
          <a:lstStyle/>
          <a:p>
            <a:pPr algn="just"/>
            <a:r>
              <a:rPr lang="en-US" altLang="zh-CN" b="1" dirty="0">
                <a:solidFill>
                  <a:srgbClr val="FF0000"/>
                </a:solidFill>
              </a:rPr>
              <a:t>digit</a:t>
            </a:r>
          </a:p>
        </p:txBody>
      </p:sp>
      <p:sp>
        <p:nvSpPr>
          <p:cNvPr id="56" name="Freeform 78"/>
          <p:cNvSpPr>
            <a:spLocks/>
          </p:cNvSpPr>
          <p:nvPr/>
        </p:nvSpPr>
        <p:spPr bwMode="auto">
          <a:xfrm>
            <a:off x="3634198" y="3690291"/>
            <a:ext cx="593725" cy="633413"/>
          </a:xfrm>
          <a:custGeom>
            <a:avLst/>
            <a:gdLst>
              <a:gd name="T0" fmla="*/ 240 w 327"/>
              <a:gd name="T1" fmla="*/ 332 h 333"/>
              <a:gd name="T2" fmla="*/ 315 w 327"/>
              <a:gd name="T3" fmla="*/ 123 h 333"/>
              <a:gd name="T4" fmla="*/ 165 w 327"/>
              <a:gd name="T5" fmla="*/ 3 h 333"/>
              <a:gd name="T6" fmla="*/ 15 w 327"/>
              <a:gd name="T7" fmla="*/ 138 h 333"/>
              <a:gd name="T8" fmla="*/ 75 w 32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33">
                <a:moveTo>
                  <a:pt x="240" y="332"/>
                </a:moveTo>
                <a:cubicBezTo>
                  <a:pt x="252" y="297"/>
                  <a:pt x="327" y="178"/>
                  <a:pt x="315" y="123"/>
                </a:cubicBezTo>
                <a:cubicBezTo>
                  <a:pt x="303" y="68"/>
                  <a:pt x="215" y="0"/>
                  <a:pt x="165" y="3"/>
                </a:cubicBezTo>
                <a:cubicBezTo>
                  <a:pt x="115" y="6"/>
                  <a:pt x="30" y="83"/>
                  <a:pt x="15" y="138"/>
                </a:cubicBezTo>
                <a:cubicBezTo>
                  <a:pt x="0" y="193"/>
                  <a:pt x="63" y="293"/>
                  <a:pt x="75" y="333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80"/>
          <p:cNvSpPr>
            <a:spLocks noChangeArrowheads="1"/>
          </p:cNvSpPr>
          <p:nvPr/>
        </p:nvSpPr>
        <p:spPr bwMode="auto">
          <a:xfrm>
            <a:off x="1667617" y="4346153"/>
            <a:ext cx="773113" cy="8064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开始状态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485048" y="44262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Group 67"/>
          <p:cNvGrpSpPr>
            <a:grpSpLocks/>
          </p:cNvGrpSpPr>
          <p:nvPr/>
        </p:nvGrpSpPr>
        <p:grpSpPr bwMode="auto">
          <a:xfrm>
            <a:off x="7330235" y="4299322"/>
            <a:ext cx="896938" cy="900113"/>
            <a:chOff x="5820" y="12171"/>
            <a:chExt cx="493" cy="474"/>
          </a:xfrm>
        </p:grpSpPr>
        <p:sp>
          <p:nvSpPr>
            <p:cNvPr id="63" name="Oval 68"/>
            <p:cNvSpPr>
              <a:spLocks noChangeAspect="1" noChangeArrowheads="1"/>
            </p:cNvSpPr>
            <p:nvPr/>
          </p:nvSpPr>
          <p:spPr bwMode="auto">
            <a:xfrm>
              <a:off x="5820" y="12171"/>
              <a:ext cx="493" cy="4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/>
              <a:endParaRPr lang="zh-CN" altLang="en-US"/>
            </a:p>
          </p:txBody>
        </p:sp>
        <p:sp>
          <p:nvSpPr>
            <p:cNvPr id="64" name="Oval 69"/>
            <p:cNvSpPr>
              <a:spLocks noChangeAspect="1" noChangeArrowheads="1"/>
            </p:cNvSpPr>
            <p:nvPr/>
          </p:nvSpPr>
          <p:spPr bwMode="auto">
            <a:xfrm>
              <a:off x="5877" y="12227"/>
              <a:ext cx="368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/>
              <a:r>
                <a:rPr lang="zh-CN" altLang="en-US" b="1" dirty="0"/>
                <a:t>接受状态</a:t>
              </a:r>
            </a:p>
          </p:txBody>
        </p:sp>
      </p:grpSp>
      <p:sp>
        <p:nvSpPr>
          <p:cNvPr id="65" name="Oval 80"/>
          <p:cNvSpPr>
            <a:spLocks noChangeArrowheads="1"/>
          </p:cNvSpPr>
          <p:nvPr/>
        </p:nvSpPr>
        <p:spPr bwMode="auto">
          <a:xfrm>
            <a:off x="3534185" y="4346153"/>
            <a:ext cx="773113" cy="8064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中间状态</a:t>
            </a:r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4347109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6250235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6519779" y="4241219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7472565" y="3429783"/>
            <a:ext cx="13906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36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70" name="Freeform 78"/>
          <p:cNvSpPr>
            <a:spLocks/>
          </p:cNvSpPr>
          <p:nvPr/>
        </p:nvSpPr>
        <p:spPr bwMode="auto">
          <a:xfrm>
            <a:off x="7432878" y="3785383"/>
            <a:ext cx="593725" cy="633413"/>
          </a:xfrm>
          <a:custGeom>
            <a:avLst/>
            <a:gdLst>
              <a:gd name="T0" fmla="*/ 240 w 327"/>
              <a:gd name="T1" fmla="*/ 332 h 333"/>
              <a:gd name="T2" fmla="*/ 315 w 327"/>
              <a:gd name="T3" fmla="*/ 123 h 333"/>
              <a:gd name="T4" fmla="*/ 165 w 327"/>
              <a:gd name="T5" fmla="*/ 3 h 333"/>
              <a:gd name="T6" fmla="*/ 15 w 327"/>
              <a:gd name="T7" fmla="*/ 138 h 333"/>
              <a:gd name="T8" fmla="*/ 75 w 32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33">
                <a:moveTo>
                  <a:pt x="240" y="332"/>
                </a:moveTo>
                <a:cubicBezTo>
                  <a:pt x="252" y="297"/>
                  <a:pt x="327" y="178"/>
                  <a:pt x="315" y="123"/>
                </a:cubicBezTo>
                <a:cubicBezTo>
                  <a:pt x="303" y="68"/>
                  <a:pt x="215" y="0"/>
                  <a:pt x="165" y="3"/>
                </a:cubicBezTo>
                <a:cubicBezTo>
                  <a:pt x="115" y="6"/>
                  <a:pt x="30" y="83"/>
                  <a:pt x="15" y="138"/>
                </a:cubicBezTo>
                <a:cubicBezTo>
                  <a:pt x="0" y="193"/>
                  <a:pt x="63" y="293"/>
                  <a:pt x="75" y="33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71" name="Oval 80"/>
          <p:cNvSpPr>
            <a:spLocks noChangeArrowheads="1"/>
          </p:cNvSpPr>
          <p:nvPr/>
        </p:nvSpPr>
        <p:spPr bwMode="auto">
          <a:xfrm>
            <a:off x="5466297" y="4346153"/>
            <a:ext cx="773113" cy="8064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/>
              <a:t>中间状态</a:t>
            </a: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667873" y="4036589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3200" b="1" dirty="0"/>
              <a:t>.</a:t>
            </a:r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V="1">
            <a:off x="8332380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1.5, 10.28, 237.8, 8848.86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带小数的数如何识别？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04223" y="1496848"/>
            <a:ext cx="4240077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number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digit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+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chemeClr val="tx1"/>
                </a:solidFill>
              </a:rPr>
              <a:t>digit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+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4246" y="98584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>
            <a:off x="548429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/>
          </a:p>
        </p:txBody>
      </p:sp>
      <p:sp>
        <p:nvSpPr>
          <p:cNvPr id="52" name="Line 71"/>
          <p:cNvSpPr>
            <a:spLocks noChangeShapeType="1"/>
          </p:cNvSpPr>
          <p:nvPr/>
        </p:nvSpPr>
        <p:spPr bwMode="auto">
          <a:xfrm flipV="1">
            <a:off x="2451555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3" name="Rectangle 73"/>
          <p:cNvSpPr>
            <a:spLocks noChangeArrowheads="1"/>
          </p:cNvSpPr>
          <p:nvPr/>
        </p:nvSpPr>
        <p:spPr bwMode="auto">
          <a:xfrm>
            <a:off x="2721099" y="4146127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55" name="Rectangle 77"/>
          <p:cNvSpPr>
            <a:spLocks noChangeArrowheads="1"/>
          </p:cNvSpPr>
          <p:nvPr/>
        </p:nvSpPr>
        <p:spPr bwMode="auto">
          <a:xfrm>
            <a:off x="3673885" y="3334691"/>
            <a:ext cx="13906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36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56" name="Freeform 78"/>
          <p:cNvSpPr>
            <a:spLocks/>
          </p:cNvSpPr>
          <p:nvPr/>
        </p:nvSpPr>
        <p:spPr bwMode="auto">
          <a:xfrm>
            <a:off x="3634198" y="3690291"/>
            <a:ext cx="593725" cy="633413"/>
          </a:xfrm>
          <a:custGeom>
            <a:avLst/>
            <a:gdLst>
              <a:gd name="T0" fmla="*/ 240 w 327"/>
              <a:gd name="T1" fmla="*/ 332 h 333"/>
              <a:gd name="T2" fmla="*/ 315 w 327"/>
              <a:gd name="T3" fmla="*/ 123 h 333"/>
              <a:gd name="T4" fmla="*/ 165 w 327"/>
              <a:gd name="T5" fmla="*/ 3 h 333"/>
              <a:gd name="T6" fmla="*/ 15 w 327"/>
              <a:gd name="T7" fmla="*/ 138 h 333"/>
              <a:gd name="T8" fmla="*/ 75 w 32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33">
                <a:moveTo>
                  <a:pt x="240" y="332"/>
                </a:moveTo>
                <a:cubicBezTo>
                  <a:pt x="252" y="297"/>
                  <a:pt x="327" y="178"/>
                  <a:pt x="315" y="123"/>
                </a:cubicBezTo>
                <a:cubicBezTo>
                  <a:pt x="303" y="68"/>
                  <a:pt x="215" y="0"/>
                  <a:pt x="165" y="3"/>
                </a:cubicBezTo>
                <a:cubicBezTo>
                  <a:pt x="115" y="6"/>
                  <a:pt x="30" y="83"/>
                  <a:pt x="15" y="138"/>
                </a:cubicBezTo>
                <a:cubicBezTo>
                  <a:pt x="0" y="193"/>
                  <a:pt x="63" y="293"/>
                  <a:pt x="75" y="33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7" name="Oval 80"/>
          <p:cNvSpPr>
            <a:spLocks noChangeArrowheads="1"/>
          </p:cNvSpPr>
          <p:nvPr/>
        </p:nvSpPr>
        <p:spPr bwMode="auto">
          <a:xfrm>
            <a:off x="1667617" y="4346153"/>
            <a:ext cx="773113" cy="8064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/>
              <a:t>开始状态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485048" y="44262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Group 67"/>
          <p:cNvGrpSpPr>
            <a:grpSpLocks/>
          </p:cNvGrpSpPr>
          <p:nvPr/>
        </p:nvGrpSpPr>
        <p:grpSpPr bwMode="auto">
          <a:xfrm>
            <a:off x="7330235" y="4299322"/>
            <a:ext cx="896938" cy="900113"/>
            <a:chOff x="5820" y="12171"/>
            <a:chExt cx="493" cy="474"/>
          </a:xfrm>
        </p:grpSpPr>
        <p:sp>
          <p:nvSpPr>
            <p:cNvPr id="63" name="Oval 68"/>
            <p:cNvSpPr>
              <a:spLocks noChangeAspect="1" noChangeArrowheads="1"/>
            </p:cNvSpPr>
            <p:nvPr/>
          </p:nvSpPr>
          <p:spPr bwMode="auto">
            <a:xfrm>
              <a:off x="5820" y="12171"/>
              <a:ext cx="493" cy="4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/>
              <a:endParaRPr lang="zh-CN" altLang="en-US"/>
            </a:p>
          </p:txBody>
        </p:sp>
        <p:sp>
          <p:nvSpPr>
            <p:cNvPr id="64" name="Oval 69"/>
            <p:cNvSpPr>
              <a:spLocks noChangeAspect="1" noChangeArrowheads="1"/>
            </p:cNvSpPr>
            <p:nvPr/>
          </p:nvSpPr>
          <p:spPr bwMode="auto">
            <a:xfrm>
              <a:off x="5877" y="12227"/>
              <a:ext cx="368" cy="3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/>
              <a:r>
                <a:rPr lang="zh-CN" altLang="en-US" b="1" dirty="0"/>
                <a:t>接受状态</a:t>
              </a:r>
            </a:p>
          </p:txBody>
        </p:sp>
      </p:grpSp>
      <p:sp>
        <p:nvSpPr>
          <p:cNvPr id="65" name="Oval 80"/>
          <p:cNvSpPr>
            <a:spLocks noChangeArrowheads="1"/>
          </p:cNvSpPr>
          <p:nvPr/>
        </p:nvSpPr>
        <p:spPr bwMode="auto">
          <a:xfrm>
            <a:off x="3534185" y="4346153"/>
            <a:ext cx="773113" cy="8064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/>
              <a:t>中间状态</a:t>
            </a:r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4347109" y="4748584"/>
            <a:ext cx="1080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6250235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6519779" y="4241219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7472565" y="3429783"/>
            <a:ext cx="13906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36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70" name="Freeform 78"/>
          <p:cNvSpPr>
            <a:spLocks/>
          </p:cNvSpPr>
          <p:nvPr/>
        </p:nvSpPr>
        <p:spPr bwMode="auto">
          <a:xfrm>
            <a:off x="7432878" y="3785383"/>
            <a:ext cx="593725" cy="633413"/>
          </a:xfrm>
          <a:custGeom>
            <a:avLst/>
            <a:gdLst>
              <a:gd name="T0" fmla="*/ 240 w 327"/>
              <a:gd name="T1" fmla="*/ 332 h 333"/>
              <a:gd name="T2" fmla="*/ 315 w 327"/>
              <a:gd name="T3" fmla="*/ 123 h 333"/>
              <a:gd name="T4" fmla="*/ 165 w 327"/>
              <a:gd name="T5" fmla="*/ 3 h 333"/>
              <a:gd name="T6" fmla="*/ 15 w 327"/>
              <a:gd name="T7" fmla="*/ 138 h 333"/>
              <a:gd name="T8" fmla="*/ 75 w 32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33">
                <a:moveTo>
                  <a:pt x="240" y="332"/>
                </a:moveTo>
                <a:cubicBezTo>
                  <a:pt x="252" y="297"/>
                  <a:pt x="327" y="178"/>
                  <a:pt x="315" y="123"/>
                </a:cubicBezTo>
                <a:cubicBezTo>
                  <a:pt x="303" y="68"/>
                  <a:pt x="215" y="0"/>
                  <a:pt x="165" y="3"/>
                </a:cubicBezTo>
                <a:cubicBezTo>
                  <a:pt x="115" y="6"/>
                  <a:pt x="30" y="83"/>
                  <a:pt x="15" y="138"/>
                </a:cubicBezTo>
                <a:cubicBezTo>
                  <a:pt x="0" y="193"/>
                  <a:pt x="63" y="293"/>
                  <a:pt x="75" y="33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71" name="Oval 80"/>
          <p:cNvSpPr>
            <a:spLocks noChangeArrowheads="1"/>
          </p:cNvSpPr>
          <p:nvPr/>
        </p:nvSpPr>
        <p:spPr bwMode="auto">
          <a:xfrm>
            <a:off x="5466297" y="4346153"/>
            <a:ext cx="773113" cy="8064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/>
              <a:t>中间状态</a:t>
            </a: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667873" y="4036589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V="1">
            <a:off x="8332380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8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1.5, 10.28, 237.8, 8848.86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带小数的数如何识别？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04223" y="1496848"/>
            <a:ext cx="4240077" cy="6657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number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digit</a:t>
            </a:r>
            <a:r>
              <a:rPr lang="en-US" altLang="zh-CN" sz="2800" b="1" baseline="30000" dirty="0">
                <a:solidFill>
                  <a:schemeClr val="tx1"/>
                </a:solidFill>
              </a:rPr>
              <a:t>+ 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rgbClr val="FF0000"/>
                </a:solidFill>
              </a:rPr>
              <a:t>digit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+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34246" y="98584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正则表达式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Line 70"/>
          <p:cNvSpPr>
            <a:spLocks noChangeShapeType="1"/>
          </p:cNvSpPr>
          <p:nvPr/>
        </p:nvSpPr>
        <p:spPr bwMode="auto">
          <a:xfrm>
            <a:off x="548429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/>
          </a:p>
        </p:txBody>
      </p:sp>
      <p:sp>
        <p:nvSpPr>
          <p:cNvPr id="52" name="Line 71"/>
          <p:cNvSpPr>
            <a:spLocks noChangeShapeType="1"/>
          </p:cNvSpPr>
          <p:nvPr/>
        </p:nvSpPr>
        <p:spPr bwMode="auto">
          <a:xfrm flipV="1">
            <a:off x="2451555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3" name="Rectangle 73"/>
          <p:cNvSpPr>
            <a:spLocks noChangeArrowheads="1"/>
          </p:cNvSpPr>
          <p:nvPr/>
        </p:nvSpPr>
        <p:spPr bwMode="auto">
          <a:xfrm>
            <a:off x="2721099" y="4146127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55" name="Rectangle 77"/>
          <p:cNvSpPr>
            <a:spLocks noChangeArrowheads="1"/>
          </p:cNvSpPr>
          <p:nvPr/>
        </p:nvSpPr>
        <p:spPr bwMode="auto">
          <a:xfrm>
            <a:off x="3673885" y="3334691"/>
            <a:ext cx="13906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36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56" name="Freeform 78"/>
          <p:cNvSpPr>
            <a:spLocks/>
          </p:cNvSpPr>
          <p:nvPr/>
        </p:nvSpPr>
        <p:spPr bwMode="auto">
          <a:xfrm>
            <a:off x="3634198" y="3690291"/>
            <a:ext cx="593725" cy="633413"/>
          </a:xfrm>
          <a:custGeom>
            <a:avLst/>
            <a:gdLst>
              <a:gd name="T0" fmla="*/ 240 w 327"/>
              <a:gd name="T1" fmla="*/ 332 h 333"/>
              <a:gd name="T2" fmla="*/ 315 w 327"/>
              <a:gd name="T3" fmla="*/ 123 h 333"/>
              <a:gd name="T4" fmla="*/ 165 w 327"/>
              <a:gd name="T5" fmla="*/ 3 h 333"/>
              <a:gd name="T6" fmla="*/ 15 w 327"/>
              <a:gd name="T7" fmla="*/ 138 h 333"/>
              <a:gd name="T8" fmla="*/ 75 w 32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33">
                <a:moveTo>
                  <a:pt x="240" y="332"/>
                </a:moveTo>
                <a:cubicBezTo>
                  <a:pt x="252" y="297"/>
                  <a:pt x="327" y="178"/>
                  <a:pt x="315" y="123"/>
                </a:cubicBezTo>
                <a:cubicBezTo>
                  <a:pt x="303" y="68"/>
                  <a:pt x="215" y="0"/>
                  <a:pt x="165" y="3"/>
                </a:cubicBezTo>
                <a:cubicBezTo>
                  <a:pt x="115" y="6"/>
                  <a:pt x="30" y="83"/>
                  <a:pt x="15" y="138"/>
                </a:cubicBezTo>
                <a:cubicBezTo>
                  <a:pt x="0" y="193"/>
                  <a:pt x="63" y="293"/>
                  <a:pt x="75" y="333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  <p:sp>
        <p:nvSpPr>
          <p:cNvPr id="57" name="Oval 80"/>
          <p:cNvSpPr>
            <a:spLocks noChangeArrowheads="1"/>
          </p:cNvSpPr>
          <p:nvPr/>
        </p:nvSpPr>
        <p:spPr bwMode="auto">
          <a:xfrm>
            <a:off x="1667617" y="4346153"/>
            <a:ext cx="773113" cy="8064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/>
              <a:t>开始状态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485048" y="442621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识别出一个数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结束</a:t>
            </a:r>
            <a:endParaRPr 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Group 67"/>
          <p:cNvGrpSpPr>
            <a:grpSpLocks/>
          </p:cNvGrpSpPr>
          <p:nvPr/>
        </p:nvGrpSpPr>
        <p:grpSpPr bwMode="auto">
          <a:xfrm>
            <a:off x="7330235" y="4299322"/>
            <a:ext cx="896938" cy="900113"/>
            <a:chOff x="5820" y="12171"/>
            <a:chExt cx="493" cy="474"/>
          </a:xfrm>
        </p:grpSpPr>
        <p:sp>
          <p:nvSpPr>
            <p:cNvPr id="63" name="Oval 68"/>
            <p:cNvSpPr>
              <a:spLocks noChangeAspect="1" noChangeArrowheads="1"/>
            </p:cNvSpPr>
            <p:nvPr/>
          </p:nvSpPr>
          <p:spPr bwMode="auto">
            <a:xfrm>
              <a:off x="5820" y="12171"/>
              <a:ext cx="493" cy="47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4" name="Oval 69"/>
            <p:cNvSpPr>
              <a:spLocks noChangeAspect="1" noChangeArrowheads="1"/>
            </p:cNvSpPr>
            <p:nvPr/>
          </p:nvSpPr>
          <p:spPr bwMode="auto">
            <a:xfrm>
              <a:off x="5877" y="12227"/>
              <a:ext cx="368" cy="3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" tIns="0" rIns="7200" bIns="0"/>
            <a:lstStyle/>
            <a:p>
              <a:pPr algn="just"/>
              <a:r>
                <a:rPr lang="zh-CN" altLang="en-US" b="1" dirty="0">
                  <a:solidFill>
                    <a:srgbClr val="FF0000"/>
                  </a:solidFill>
                </a:rPr>
                <a:t>接受状态</a:t>
              </a:r>
            </a:p>
          </p:txBody>
        </p:sp>
      </p:grpSp>
      <p:sp>
        <p:nvSpPr>
          <p:cNvPr id="65" name="Oval 80"/>
          <p:cNvSpPr>
            <a:spLocks noChangeArrowheads="1"/>
          </p:cNvSpPr>
          <p:nvPr/>
        </p:nvSpPr>
        <p:spPr bwMode="auto">
          <a:xfrm>
            <a:off x="3534185" y="4346153"/>
            <a:ext cx="773113" cy="806451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/>
              <a:t>中间状态</a:t>
            </a:r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4347109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 flipV="1">
            <a:off x="6250235" y="4748584"/>
            <a:ext cx="1080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6519779" y="4241219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69" name="Rectangle 77"/>
          <p:cNvSpPr>
            <a:spLocks noChangeArrowheads="1"/>
          </p:cNvSpPr>
          <p:nvPr/>
        </p:nvSpPr>
        <p:spPr bwMode="auto">
          <a:xfrm>
            <a:off x="7472565" y="3429783"/>
            <a:ext cx="13906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3600" rIns="54000" bIns="3600"/>
          <a:lstStyle/>
          <a:p>
            <a:pPr algn="just"/>
            <a:r>
              <a:rPr lang="en-US" altLang="zh-CN" b="1" dirty="0"/>
              <a:t>digit</a:t>
            </a:r>
          </a:p>
        </p:txBody>
      </p:sp>
      <p:sp>
        <p:nvSpPr>
          <p:cNvPr id="70" name="Freeform 78"/>
          <p:cNvSpPr>
            <a:spLocks/>
          </p:cNvSpPr>
          <p:nvPr/>
        </p:nvSpPr>
        <p:spPr bwMode="auto">
          <a:xfrm>
            <a:off x="7432878" y="3785383"/>
            <a:ext cx="593725" cy="633413"/>
          </a:xfrm>
          <a:custGeom>
            <a:avLst/>
            <a:gdLst>
              <a:gd name="T0" fmla="*/ 240 w 327"/>
              <a:gd name="T1" fmla="*/ 332 h 333"/>
              <a:gd name="T2" fmla="*/ 315 w 327"/>
              <a:gd name="T3" fmla="*/ 123 h 333"/>
              <a:gd name="T4" fmla="*/ 165 w 327"/>
              <a:gd name="T5" fmla="*/ 3 h 333"/>
              <a:gd name="T6" fmla="*/ 15 w 327"/>
              <a:gd name="T7" fmla="*/ 138 h 333"/>
              <a:gd name="T8" fmla="*/ 75 w 32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33">
                <a:moveTo>
                  <a:pt x="240" y="332"/>
                </a:moveTo>
                <a:cubicBezTo>
                  <a:pt x="252" y="297"/>
                  <a:pt x="327" y="178"/>
                  <a:pt x="315" y="123"/>
                </a:cubicBezTo>
                <a:cubicBezTo>
                  <a:pt x="303" y="68"/>
                  <a:pt x="215" y="0"/>
                  <a:pt x="165" y="3"/>
                </a:cubicBezTo>
                <a:cubicBezTo>
                  <a:pt x="115" y="6"/>
                  <a:pt x="30" y="83"/>
                  <a:pt x="15" y="138"/>
                </a:cubicBezTo>
                <a:cubicBezTo>
                  <a:pt x="0" y="193"/>
                  <a:pt x="63" y="293"/>
                  <a:pt x="75" y="333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Oval 80"/>
          <p:cNvSpPr>
            <a:spLocks noChangeArrowheads="1"/>
          </p:cNvSpPr>
          <p:nvPr/>
        </p:nvSpPr>
        <p:spPr bwMode="auto">
          <a:xfrm>
            <a:off x="5466297" y="4346153"/>
            <a:ext cx="773113" cy="8064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3200" tIns="43200" rIns="21600" bIns="46800" anchor="ctr"/>
          <a:lstStyle/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中间状态</a:t>
            </a: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667873" y="4036589"/>
            <a:ext cx="730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3200" b="1" dirty="0"/>
              <a:t>.</a:t>
            </a:r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 flipV="1">
            <a:off x="8332380" y="4748584"/>
            <a:ext cx="108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2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术语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字母表：</a:t>
            </a:r>
            <a:r>
              <a:rPr lang="zh-CN" altLang="en-US" b="1" dirty="0">
                <a:latin typeface="Arial" panose="020B0604020202020204" pitchFamily="34" charset="0"/>
              </a:rPr>
              <a:t>符号的有限集合，例：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 = </a:t>
            </a:r>
            <a:r>
              <a:rPr lang="en-US" altLang="zh-CN" b="1" i="1" dirty="0">
                <a:latin typeface="Arial" panose="020B0604020202020204" pitchFamily="34" charset="0"/>
              </a:rPr>
              <a:t>{ 0, 1}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串：</a:t>
            </a:r>
            <a:r>
              <a:rPr lang="zh-CN" altLang="en-US" b="1" dirty="0">
                <a:latin typeface="Arial" panose="020B0604020202020204" pitchFamily="34" charset="0"/>
              </a:rPr>
              <a:t>符号的有穷序列，例：</a:t>
            </a:r>
            <a:r>
              <a:rPr lang="zh-CN" altLang="en-US" b="1" i="1" dirty="0">
                <a:latin typeface="Arial" panose="020B0604020202020204" pitchFamily="34" charset="0"/>
              </a:rPr>
              <a:t>0110,  </a:t>
            </a:r>
            <a:r>
              <a:rPr lang="zh-CN" altLang="en-US" b="1" i="1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zh-CN" altLang="en-US" b="1" i="1" dirty="0">
              <a:latin typeface="Arial" panose="020B0604020202020204" pitchFamily="34" charset="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语言：</a:t>
            </a:r>
            <a:r>
              <a:rPr lang="zh-CN" altLang="en-US" b="1" dirty="0">
                <a:latin typeface="Arial" panose="020B0604020202020204" pitchFamily="34" charset="0"/>
              </a:rPr>
              <a:t>字母表上的一个串集</a:t>
            </a:r>
          </a:p>
          <a:p>
            <a:pPr lvl="1"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	</a:t>
            </a:r>
            <a:r>
              <a:rPr lang="zh-CN" altLang="en-US" b="1" i="1" dirty="0">
                <a:latin typeface="Arial" panose="020B0604020202020204" pitchFamily="34" charset="0"/>
              </a:rPr>
              <a:t>{</a:t>
            </a:r>
            <a:r>
              <a:rPr lang="zh-CN" altLang="en-US" b="1" i="1" dirty="0">
                <a:latin typeface="Arial" panose="020B0604020202020204" pitchFamily="34" charset="0"/>
                <a:sym typeface="Symbol" panose="05050102010706020507" pitchFamily="18" charset="2"/>
              </a:rPr>
              <a:t>, 0, 00, 000, …},   {},   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句子：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属于语言的串</a:t>
            </a:r>
          </a:p>
          <a:p>
            <a:pPr indent="-540000"/>
            <a:r>
              <a:rPr lang="zh-CN" altLang="en-US" sz="3200" dirty="0">
                <a:latin typeface="Arial" panose="020B0604020202020204" pitchFamily="34" charset="0"/>
                <a:sym typeface="Symbol" panose="05050102010706020507" pitchFamily="18" charset="2"/>
              </a:rPr>
              <a:t>串的运算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连接（积）：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CN" b="1" i="1" dirty="0" err="1">
                <a:latin typeface="Arial" panose="020B0604020202020204" pitchFamily="34" charset="0"/>
                <a:sym typeface="Symbol" panose="05050102010706020507" pitchFamily="18" charset="2"/>
              </a:rPr>
              <a:t>xy，s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 = s = s 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指数（幂）：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="1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zh-CN" altLang="en-US" b="1" i="1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b="1" i="1" dirty="0" err="1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="1" i="1" baseline="30000" dirty="0" err="1">
                <a:latin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b="1" i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i-1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s（i &gt; 0） </a:t>
            </a:r>
            <a:endParaRPr lang="zh-CN" altLang="en-US" b="1" i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indent="-540000">
              <a:buFont typeface="Wingdings" panose="05000000000000000000" pitchFamily="2" charset="2"/>
              <a:buChar char="Ø"/>
            </a:pP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串和语言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30629" y="3409950"/>
            <a:ext cx="1895475" cy="674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注意区别：</a:t>
            </a:r>
          </a:p>
          <a:p>
            <a:pPr algn="ctr"/>
            <a:r>
              <a:rPr lang="zh-CN" altLang="en-US" sz="2000" b="1" i="1" dirty="0"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，</a:t>
            </a:r>
            <a:r>
              <a:rPr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zh-CN" altLang="en-US" sz="2000" b="1" i="1" dirty="0"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sz="2000" b="1" i="1" dirty="0"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，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13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语言的运算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并：</a:t>
            </a:r>
            <a:r>
              <a:rPr lang="en-US" altLang="zh-CN" b="1" dirty="0">
                <a:latin typeface="Arial" panose="020B0604020202020204" pitchFamily="34" charset="0"/>
              </a:rPr>
              <a:t>		</a:t>
            </a:r>
            <a:r>
              <a:rPr lang="en-US" altLang="zh-CN" b="1" i="1" dirty="0">
                <a:latin typeface="Arial" panose="020B0604020202020204" pitchFamily="34" charset="0"/>
              </a:rPr>
              <a:t>L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CN" b="1" i="1" dirty="0">
                <a:latin typeface="Arial" panose="020B0604020202020204" pitchFamily="34" charset="0"/>
              </a:rPr>
              <a:t>M </a:t>
            </a:r>
            <a:r>
              <a:rPr lang="en-US" altLang="zh-CN" b="1" dirty="0">
                <a:latin typeface="Arial" panose="020B0604020202020204" pitchFamily="34" charset="0"/>
              </a:rPr>
              <a:t>= {</a:t>
            </a:r>
            <a:r>
              <a:rPr lang="en-US" altLang="zh-CN" b="1" i="1" dirty="0">
                <a:latin typeface="Arial" panose="020B0604020202020204" pitchFamily="34" charset="0"/>
              </a:rPr>
              <a:t>s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s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Arial" panose="020B0604020202020204" pitchFamily="34" charset="0"/>
              </a:rPr>
              <a:t>L </a:t>
            </a:r>
            <a:r>
              <a:rPr lang="zh-CN" altLang="en-US" b="1" dirty="0">
                <a:latin typeface="Arial" panose="020B0604020202020204" pitchFamily="34" charset="0"/>
              </a:rPr>
              <a:t>或 </a:t>
            </a:r>
            <a:r>
              <a:rPr lang="en-US" altLang="zh-CN" b="1" i="1" dirty="0">
                <a:latin typeface="Arial" panose="020B0604020202020204" pitchFamily="34" charset="0"/>
              </a:rPr>
              <a:t>s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M</a:t>
            </a:r>
            <a:r>
              <a:rPr lang="en-US" altLang="zh-CN" b="1" dirty="0">
                <a:latin typeface="Arial" panose="020B0604020202020204" pitchFamily="34" charset="0"/>
              </a:rPr>
              <a:t> }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连接：</a:t>
            </a:r>
            <a:r>
              <a:rPr lang="en-US" altLang="zh-CN" b="1" dirty="0">
                <a:latin typeface="Arial" panose="020B0604020202020204" pitchFamily="34" charset="0"/>
              </a:rPr>
              <a:t>		</a:t>
            </a:r>
            <a:r>
              <a:rPr lang="en-US" altLang="zh-CN" b="1" i="1" dirty="0">
                <a:latin typeface="Arial" panose="020B0604020202020204" pitchFamily="34" charset="0"/>
              </a:rPr>
              <a:t>LM </a:t>
            </a:r>
            <a:r>
              <a:rPr lang="en-US" altLang="zh-CN" b="1" dirty="0">
                <a:latin typeface="Arial" panose="020B0604020202020204" pitchFamily="34" charset="0"/>
              </a:rPr>
              <a:t>= {</a:t>
            </a:r>
            <a:r>
              <a:rPr lang="en-US" altLang="zh-CN" b="1" i="1" dirty="0" err="1">
                <a:latin typeface="Arial" panose="020B0604020202020204" pitchFamily="34" charset="0"/>
              </a:rPr>
              <a:t>st</a:t>
            </a:r>
            <a:r>
              <a:rPr lang="en-US" altLang="zh-CN" b="1" i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s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L </a:t>
            </a:r>
            <a:r>
              <a:rPr lang="zh-CN" altLang="en-US" b="1" dirty="0">
                <a:latin typeface="Arial" panose="020B0604020202020204" pitchFamily="34" charset="0"/>
              </a:rPr>
              <a:t>且 </a:t>
            </a:r>
            <a:r>
              <a:rPr lang="en-US" altLang="zh-CN" b="1" i="1" dirty="0">
                <a:latin typeface="Arial" panose="020B0604020202020204" pitchFamily="34" charset="0"/>
              </a:rPr>
              <a:t>t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M</a:t>
            </a:r>
            <a:r>
              <a:rPr lang="en-US" altLang="zh-CN" b="1" dirty="0">
                <a:latin typeface="Arial" panose="020B0604020202020204" pitchFamily="34" charset="0"/>
              </a:rPr>
              <a:t>}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幂：</a:t>
            </a:r>
            <a:r>
              <a:rPr lang="en-US" altLang="zh-CN" b="1" dirty="0">
                <a:latin typeface="Arial" panose="020B0604020202020204" pitchFamily="34" charset="0"/>
              </a:rPr>
              <a:t>		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</a:rPr>
              <a:t>0</a:t>
            </a:r>
            <a:r>
              <a:rPr lang="zh-CN" altLang="en-US" b="1" dirty="0">
                <a:latin typeface="Arial" panose="020B0604020202020204" pitchFamily="34" charset="0"/>
              </a:rPr>
              <a:t>是{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Arial" panose="020B0604020202020204" pitchFamily="34" charset="0"/>
              </a:rPr>
              <a:t>}，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i="1" baseline="30000" dirty="0">
                <a:latin typeface="Arial" panose="020B0604020202020204" pitchFamily="34" charset="0"/>
              </a:rPr>
              <a:t>i</a:t>
            </a:r>
            <a:r>
              <a:rPr lang="zh-CN" altLang="en-US" b="1" dirty="0">
                <a:latin typeface="Arial" panose="020B0604020202020204" pitchFamily="34" charset="0"/>
              </a:rPr>
              <a:t>是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i="1" baseline="30000" dirty="0">
                <a:latin typeface="Arial" panose="020B0604020202020204" pitchFamily="34" charset="0"/>
              </a:rPr>
              <a:t>i</a:t>
            </a:r>
            <a:r>
              <a:rPr lang="en-US" altLang="zh-CN" b="1" baseline="30000" dirty="0">
                <a:latin typeface="Arial" panose="020B0604020202020204" pitchFamily="34" charset="0"/>
              </a:rPr>
              <a:t>-1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闭包：</a:t>
            </a:r>
            <a:r>
              <a:rPr lang="en-US" altLang="zh-CN" b="1" dirty="0">
                <a:latin typeface="Arial" panose="020B0604020202020204" pitchFamily="34" charset="0"/>
              </a:rPr>
              <a:t>		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Arial" panose="020B0604020202020204" pitchFamily="34" charset="0"/>
              </a:rPr>
              <a:t> =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Arial" panose="020B0604020202020204" pitchFamily="34" charset="0"/>
              </a:rPr>
              <a:t> …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正闭包：</a:t>
            </a:r>
            <a:r>
              <a:rPr lang="en-US" altLang="zh-CN" b="1" dirty="0">
                <a:latin typeface="Arial" panose="020B0604020202020204" pitchFamily="34" charset="0"/>
              </a:rPr>
              <a:t>	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CN" b="1" dirty="0">
                <a:latin typeface="Arial" panose="020B0604020202020204" pitchFamily="34" charset="0"/>
              </a:rPr>
              <a:t> =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1 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Arial" panose="020B0604020202020204" pitchFamily="34" charset="0"/>
              </a:rPr>
              <a:t> …</a:t>
            </a:r>
          </a:p>
          <a:p>
            <a:pPr indent="-540000"/>
            <a:r>
              <a:rPr lang="zh-CN" altLang="en-US" sz="3200" dirty="0">
                <a:latin typeface="Arial" panose="020B0604020202020204" pitchFamily="34" charset="0"/>
              </a:rPr>
              <a:t>示例</a:t>
            </a:r>
          </a:p>
          <a:p>
            <a:pPr lvl="1">
              <a:buFontTx/>
              <a:buNone/>
            </a:pP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dirty="0">
                <a:latin typeface="Arial" panose="020B0604020202020204" pitchFamily="34" charset="0"/>
              </a:rPr>
              <a:t>:  </a:t>
            </a:r>
            <a:r>
              <a:rPr lang="zh-CN" altLang="en-US" b="1" dirty="0">
                <a:latin typeface="Arial" panose="020B0604020202020204" pitchFamily="34" charset="0"/>
              </a:rPr>
              <a:t>{ 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B</a:t>
            </a:r>
            <a:r>
              <a:rPr lang="en-US" altLang="zh-CN" b="1" dirty="0">
                <a:latin typeface="Arial" panose="020B0604020202020204" pitchFamily="34" charset="0"/>
              </a:rPr>
              <a:t>, …, </a:t>
            </a:r>
            <a:r>
              <a:rPr lang="en-US" altLang="zh-CN" b="1" i="1" dirty="0">
                <a:latin typeface="Arial" panose="020B0604020202020204" pitchFamily="34" charset="0"/>
              </a:rPr>
              <a:t>Z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b</a:t>
            </a:r>
            <a:r>
              <a:rPr lang="en-US" altLang="zh-CN" b="1" dirty="0">
                <a:latin typeface="Arial" panose="020B0604020202020204" pitchFamily="34" charset="0"/>
              </a:rPr>
              <a:t>, …, </a:t>
            </a:r>
            <a:r>
              <a:rPr lang="en-US" altLang="zh-CN" b="1" i="1" dirty="0">
                <a:latin typeface="Arial" panose="020B0604020202020204" pitchFamily="34" charset="0"/>
              </a:rPr>
              <a:t>z </a:t>
            </a:r>
            <a:r>
              <a:rPr lang="en-US" altLang="zh-CN" b="1" dirty="0">
                <a:latin typeface="Arial" panose="020B0604020202020204" pitchFamily="34" charset="0"/>
              </a:rPr>
              <a:t>},  </a:t>
            </a:r>
            <a:r>
              <a:rPr lang="en-US" altLang="zh-CN" b="1" i="1" dirty="0">
                <a:latin typeface="Arial" panose="020B0604020202020204" pitchFamily="34" charset="0"/>
              </a:rPr>
              <a:t>D</a:t>
            </a:r>
            <a:r>
              <a:rPr lang="en-US" altLang="zh-CN" b="1" dirty="0">
                <a:latin typeface="Arial" panose="020B0604020202020204" pitchFamily="34" charset="0"/>
              </a:rPr>
              <a:t>: </a:t>
            </a:r>
            <a:r>
              <a:rPr lang="zh-CN" altLang="en-US" b="1" dirty="0">
                <a:latin typeface="Arial" panose="020B0604020202020204" pitchFamily="34" charset="0"/>
              </a:rPr>
              <a:t>{ 0, 1, …, 9 } </a:t>
            </a:r>
          </a:p>
          <a:p>
            <a:pPr lvl="1">
              <a:buFontTx/>
              <a:buNone/>
            </a:pPr>
            <a:r>
              <a:rPr lang="en-US" altLang="zh-CN" b="1" i="1" dirty="0">
                <a:latin typeface="Arial" panose="020B0604020202020204" pitchFamily="34" charset="0"/>
              </a:rPr>
              <a:t>L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D</a:t>
            </a:r>
            <a:r>
              <a:rPr lang="en-US" altLang="zh-CN" b="1" dirty="0">
                <a:latin typeface="Arial" panose="020B0604020202020204" pitchFamily="34" charset="0"/>
              </a:rPr>
              <a:t>,  </a:t>
            </a:r>
            <a:r>
              <a:rPr lang="en-US" altLang="zh-CN" b="1" i="1" dirty="0">
                <a:latin typeface="Arial" panose="020B0604020202020204" pitchFamily="34" charset="0"/>
              </a:rPr>
              <a:t>LD</a:t>
            </a:r>
            <a:r>
              <a:rPr lang="en-US" altLang="zh-CN" b="1" dirty="0">
                <a:latin typeface="Arial" panose="020B0604020202020204" pitchFamily="34" charset="0"/>
              </a:rPr>
              <a:t>, 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</a:rPr>
              <a:t>6</a:t>
            </a:r>
            <a:r>
              <a:rPr lang="en-US" altLang="zh-CN" b="1" dirty="0">
                <a:latin typeface="Arial" panose="020B0604020202020204" pitchFamily="34" charset="0"/>
              </a:rPr>
              <a:t>, 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latin typeface="Arial" panose="020B0604020202020204" pitchFamily="34" charset="0"/>
              </a:rPr>
              <a:t>*</a:t>
            </a:r>
            <a:r>
              <a:rPr lang="en-US" altLang="zh-CN" b="1" dirty="0">
                <a:latin typeface="Arial" panose="020B0604020202020204" pitchFamily="34" charset="0"/>
              </a:rPr>
              <a:t>,  </a:t>
            </a:r>
            <a:r>
              <a:rPr lang="en-US" altLang="zh-CN" b="1" i="1" dirty="0">
                <a:latin typeface="Arial" panose="020B0604020202020204" pitchFamily="34" charset="0"/>
              </a:rPr>
              <a:t>L</a:t>
            </a:r>
            <a:r>
              <a:rPr lang="en-US" altLang="zh-CN" b="1" dirty="0">
                <a:latin typeface="Arial" panose="020B0604020202020204" pitchFamily="34" charset="0"/>
              </a:rPr>
              <a:t>(</a:t>
            </a:r>
            <a:r>
              <a:rPr lang="en-US" altLang="zh-CN" b="1" i="1" dirty="0">
                <a:latin typeface="Arial" panose="020B0604020202020204" pitchFamily="34" charset="0"/>
              </a:rPr>
              <a:t>L </a:t>
            </a:r>
            <a:r>
              <a:rPr lang="en-US" altLang="zh-CN" b="1" dirty="0"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</a:rPr>
              <a:t>D</a:t>
            </a:r>
            <a:r>
              <a:rPr lang="en-US" altLang="zh-CN" b="1" dirty="0">
                <a:latin typeface="Arial" panose="020B0604020202020204" pitchFamily="34" charset="0"/>
              </a:rPr>
              <a:t> )</a:t>
            </a:r>
            <a:r>
              <a:rPr lang="en-US" altLang="zh-CN" b="1" baseline="30000" dirty="0">
                <a:latin typeface="Arial" panose="020B0604020202020204" pitchFamily="34" charset="0"/>
              </a:rPr>
              <a:t>*</a:t>
            </a:r>
            <a:r>
              <a:rPr lang="en-US" altLang="zh-CN" b="1" dirty="0">
                <a:latin typeface="Arial" panose="020B0604020202020204" pitchFamily="34" charset="0"/>
              </a:rPr>
              <a:t>,  </a:t>
            </a:r>
            <a:r>
              <a:rPr lang="en-US" altLang="zh-CN" b="1" i="1" dirty="0">
                <a:latin typeface="Arial" panose="020B0604020202020204" pitchFamily="34" charset="0"/>
              </a:rPr>
              <a:t>D</a:t>
            </a:r>
            <a:r>
              <a:rPr lang="en-US" altLang="zh-CN" b="1" baseline="30000" dirty="0">
                <a:latin typeface="Arial" panose="020B0604020202020204" pitchFamily="34" charset="0"/>
              </a:rPr>
              <a:t>+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串和语言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382000" y="3409950"/>
            <a:ext cx="1895475" cy="674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优先级：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603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  <a:sym typeface="Symbol" panose="05050102010706020507" pitchFamily="18" charset="2"/>
              </a:rPr>
              <a:t></a:t>
            </a:r>
            <a:r>
              <a:rPr lang="zh-CN" altLang="en-US" sz="3200" dirty="0">
                <a:latin typeface="微软雅黑" panose="020B0503020204020204" pitchFamily="34" charset="-122"/>
              </a:rPr>
              <a:t> = {</a:t>
            </a:r>
            <a:r>
              <a:rPr lang="en-US" altLang="zh-CN" sz="3200" dirty="0">
                <a:latin typeface="微软雅黑" panose="020B0503020204020204" pitchFamily="34" charset="-122"/>
              </a:rPr>
              <a:t>a, b}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en-US" altLang="zh-CN" b="1" i="1" dirty="0">
                <a:latin typeface="Arial" panose="020B0604020202020204" pitchFamily="34" charset="0"/>
              </a:rPr>
              <a:t>a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b</a:t>
            </a: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</a:rPr>
              <a:t>			</a:t>
            </a:r>
            <a:r>
              <a:rPr lang="zh-CN" altLang="en-US" b="1" dirty="0">
                <a:latin typeface="Arial" panose="020B0604020202020204" pitchFamily="34" charset="0"/>
              </a:rPr>
              <a:t>{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b</a:t>
            </a:r>
            <a:r>
              <a:rPr lang="en-US" altLang="zh-CN" b="1" dirty="0">
                <a:latin typeface="Arial" panose="020B0604020202020204" pitchFamily="34" charset="0"/>
              </a:rPr>
              <a:t>}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Arial" panose="020B0604020202020204" pitchFamily="34" charset="0"/>
              </a:rPr>
              <a:t>(</a:t>
            </a:r>
            <a:r>
              <a:rPr lang="en-US" altLang="zh-CN" b="1" i="1" dirty="0">
                <a:latin typeface="Arial" panose="020B0604020202020204" pitchFamily="34" charset="0"/>
              </a:rPr>
              <a:t>a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b</a:t>
            </a:r>
            <a:r>
              <a:rPr lang="en-US" altLang="zh-CN" b="1" dirty="0">
                <a:latin typeface="Arial" panose="020B0604020202020204" pitchFamily="34" charset="0"/>
              </a:rPr>
              <a:t>) (</a:t>
            </a:r>
            <a:r>
              <a:rPr lang="en-US" altLang="zh-CN" b="1" i="1" dirty="0">
                <a:latin typeface="Arial" panose="020B0604020202020204" pitchFamily="34" charset="0"/>
              </a:rPr>
              <a:t>a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b 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latin typeface="Arial" panose="020B0604020202020204" pitchFamily="34" charset="0"/>
              </a:rPr>
              <a:t>{</a:t>
            </a:r>
            <a:r>
              <a:rPr lang="en-US" altLang="zh-CN" b="1" i="1" dirty="0">
                <a:latin typeface="Arial" panose="020B0604020202020204" pitchFamily="34" charset="0"/>
              </a:rPr>
              <a:t>aa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ab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 err="1">
                <a:latin typeface="Arial" panose="020B0604020202020204" pitchFamily="34" charset="0"/>
              </a:rPr>
              <a:t>ba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bb</a:t>
            </a:r>
            <a:r>
              <a:rPr lang="en-US" altLang="zh-CN" b="1" dirty="0">
                <a:latin typeface="Arial" panose="020B0604020202020204" pitchFamily="34" charset="0"/>
              </a:rPr>
              <a:t>}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en-US" altLang="zh-CN" b="1" i="1" dirty="0">
                <a:latin typeface="Arial" panose="020B0604020202020204" pitchFamily="34" charset="0"/>
              </a:rPr>
              <a:t>aa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ab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 err="1">
                <a:latin typeface="Arial" panose="020B0604020202020204" pitchFamily="34" charset="0"/>
              </a:rPr>
              <a:t>ba</a:t>
            </a:r>
            <a:r>
              <a:rPr lang="en-US" altLang="zh-CN" b="1" i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bb</a:t>
            </a:r>
            <a:r>
              <a:rPr lang="en-US" altLang="zh-CN" b="1" dirty="0">
                <a:latin typeface="Arial" panose="020B0604020202020204" pitchFamily="34" charset="0"/>
              </a:rPr>
              <a:t>	</a:t>
            </a:r>
            <a:r>
              <a:rPr lang="zh-CN" altLang="en-US" b="1" dirty="0">
                <a:latin typeface="Arial" panose="020B0604020202020204" pitchFamily="34" charset="0"/>
              </a:rPr>
              <a:t>{</a:t>
            </a:r>
            <a:r>
              <a:rPr lang="en-US" altLang="zh-CN" b="1" i="1" dirty="0">
                <a:latin typeface="Arial" panose="020B0604020202020204" pitchFamily="34" charset="0"/>
              </a:rPr>
              <a:t>aa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ab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 err="1">
                <a:latin typeface="Arial" panose="020B0604020202020204" pitchFamily="34" charset="0"/>
              </a:rPr>
              <a:t>ba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latin typeface="Arial" panose="020B0604020202020204" pitchFamily="34" charset="0"/>
              </a:rPr>
              <a:t>bb</a:t>
            </a:r>
            <a:r>
              <a:rPr lang="en-US" altLang="zh-CN" b="1" dirty="0">
                <a:latin typeface="Arial" panose="020B0604020202020204" pitchFamily="34" charset="0"/>
              </a:rPr>
              <a:t>}</a:t>
            </a: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en-US" altLang="zh-CN" b="1" baseline="30000" dirty="0">
                <a:latin typeface="Arial" panose="020B0604020202020204" pitchFamily="34" charset="0"/>
              </a:rPr>
              <a:t>*			</a:t>
            </a:r>
            <a:r>
              <a:rPr lang="zh-CN" altLang="en-US" b="1" dirty="0">
                <a:latin typeface="Arial" panose="020B0604020202020204" pitchFamily="34" charset="0"/>
              </a:rPr>
              <a:t>由字母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zh-CN" altLang="en-US" b="1" dirty="0">
                <a:latin typeface="Arial" panose="020B0604020202020204" pitchFamily="34" charset="0"/>
              </a:rPr>
              <a:t>构成的所有串集</a:t>
            </a:r>
            <a:endParaRPr lang="en-US" altLang="zh-CN" b="1" dirty="0">
              <a:latin typeface="Arial" panose="020B0604020202020204" pitchFamily="34" charset="0"/>
            </a:endParaRPr>
          </a:p>
          <a:p>
            <a:pPr marL="731520" lvl="1" indent="-4572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Arial" panose="020B0604020202020204" pitchFamily="34" charset="0"/>
              </a:rPr>
              <a:t>(</a:t>
            </a:r>
            <a:r>
              <a:rPr lang="en-US" altLang="zh-CN" b="1" i="1" dirty="0">
                <a:latin typeface="Arial" panose="020B0604020202020204" pitchFamily="34" charset="0"/>
              </a:rPr>
              <a:t>a </a:t>
            </a:r>
            <a:r>
              <a:rPr lang="en-US" altLang="zh-CN" b="1" dirty="0">
                <a:latin typeface="Arial" panose="020B0604020202020204" pitchFamily="34" charset="0"/>
              </a:rPr>
              <a:t>| </a:t>
            </a:r>
            <a:r>
              <a:rPr lang="en-US" altLang="zh-CN" b="1" i="1" dirty="0">
                <a:latin typeface="Arial" panose="020B0604020202020204" pitchFamily="34" charset="0"/>
              </a:rPr>
              <a:t>b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en-US" altLang="zh-CN" b="1" baseline="30000" dirty="0">
                <a:latin typeface="Arial" panose="020B0604020202020204" pitchFamily="34" charset="0"/>
              </a:rPr>
              <a:t>*			</a:t>
            </a:r>
            <a:r>
              <a:rPr lang="zh-CN" altLang="en-US" b="1" dirty="0">
                <a:latin typeface="Arial" panose="020B0604020202020204" pitchFamily="34" charset="0"/>
              </a:rPr>
              <a:t>由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zh-CN" altLang="en-US" b="1" dirty="0">
                <a:latin typeface="Arial" panose="020B0604020202020204" pitchFamily="34" charset="0"/>
              </a:rPr>
              <a:t>和</a:t>
            </a:r>
            <a:r>
              <a:rPr lang="en-US" altLang="zh-CN" b="1" i="1" dirty="0">
                <a:latin typeface="Arial" panose="020B0604020202020204" pitchFamily="34" charset="0"/>
              </a:rPr>
              <a:t>b</a:t>
            </a:r>
            <a:r>
              <a:rPr lang="zh-CN" altLang="en-US" b="1" dirty="0">
                <a:latin typeface="Arial" panose="020B0604020202020204" pitchFamily="34" charset="0"/>
              </a:rPr>
              <a:t>构成的所有串集</a:t>
            </a:r>
          </a:p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复杂的例子</a:t>
            </a:r>
          </a:p>
          <a:p>
            <a:pPr lvl="1" algn="just">
              <a:buFontTx/>
              <a:buNone/>
            </a:pPr>
            <a:r>
              <a:rPr lang="zh-CN" altLang="en-US" b="1" dirty="0">
                <a:latin typeface="Arial" panose="020B0604020202020204" pitchFamily="34" charset="0"/>
              </a:rPr>
              <a:t>(  00  |  11 |  ( (01 | 10) (00 | 11)</a:t>
            </a:r>
            <a:r>
              <a:rPr lang="zh-CN" altLang="en-US" b="1" baseline="30000" dirty="0">
                <a:latin typeface="Arial" panose="020B0604020202020204" pitchFamily="34" charset="0"/>
              </a:rPr>
              <a:t> </a:t>
            </a:r>
            <a:r>
              <a:rPr lang="zh-CN" altLang="en-US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zh-CN" altLang="en-US" b="1" dirty="0">
                <a:latin typeface="Arial" panose="020B0604020202020204" pitchFamily="34" charset="0"/>
              </a:rPr>
              <a:t> (01 | 10) )  )</a:t>
            </a:r>
            <a:r>
              <a:rPr lang="zh-CN" altLang="en-US" b="1" baseline="30000" dirty="0">
                <a:latin typeface="Arial" panose="020B0604020202020204" pitchFamily="34" charset="0"/>
              </a:rPr>
              <a:t> </a:t>
            </a:r>
            <a:r>
              <a:rPr lang="zh-CN" altLang="en-US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</a:p>
          <a:p>
            <a:pPr lvl="1" algn="just">
              <a:buFontTx/>
              <a:buNone/>
            </a:pPr>
            <a:r>
              <a:rPr lang="zh-CN" altLang="en-US" sz="3200" b="1" dirty="0">
                <a:latin typeface="Arial" panose="020B0604020202020204" pitchFamily="34" charset="0"/>
              </a:rPr>
              <a:t>句子：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01001101</a:t>
            </a:r>
            <a:r>
              <a:rPr lang="zh-CN" altLang="en-US" b="1" dirty="0">
                <a:latin typeface="Arial" panose="020B0604020202020204" pitchFamily="34" charset="0"/>
              </a:rPr>
              <a:t>00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00</a:t>
            </a:r>
            <a:r>
              <a:rPr lang="zh-CN" altLang="en-US" b="1" dirty="0">
                <a:latin typeface="Arial" panose="020B0604020202020204" pitchFamily="34" charset="0"/>
              </a:rPr>
              <a:t>10000010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11</a:t>
            </a:r>
            <a:r>
              <a:rPr lang="zh-CN" altLang="en-US" b="1" dirty="0">
                <a:latin typeface="Arial" panose="020B0604020202020204" pitchFamily="34" charset="0"/>
              </a:rPr>
              <a:t>1001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Regular Expr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439024" y="1058239"/>
            <a:ext cx="2600326" cy="674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优先级：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闭包*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933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正则式用来表示简单的语言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正则表达式（</a:t>
            </a:r>
            <a:r>
              <a:rPr lang="en-US" altLang="zh-CN" dirty="0"/>
              <a:t>Regular Expr</a:t>
            </a:r>
            <a:r>
              <a:rPr lang="zh-CN" altLang="en-US" dirty="0"/>
              <a:t>）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28875" y="1690942"/>
          <a:ext cx="733425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正则式</a:t>
                      </a:r>
                      <a:endParaRPr 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定义的语言</a:t>
                      </a:r>
                      <a:endParaRPr 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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a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{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}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</a:rPr>
                        <a:t>a 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 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 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 | 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)∪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和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楷体" panose="02010609060101010101" pitchFamily="49" charset="-122"/>
                          <a:cs typeface="+mn-cs"/>
                        </a:rPr>
                        <a:t>(r)(s)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和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US" altLang="zh-CN" sz="2800" b="1" baseline="30000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*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))</a:t>
                      </a:r>
                      <a:r>
                        <a:rPr lang="en-US" altLang="zh-CN" sz="2800" b="1" baseline="30000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*</a:t>
                      </a:r>
                      <a:endParaRPr lang="en-US" sz="2800" dirty="0">
                        <a:latin typeface="Arial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zh-CN" altLang="en-US" sz="2800" b="1" dirty="0">
                          <a:latin typeface="Arial" panose="020B0604020202020204" pitchFamily="34" charset="0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是正则式</a:t>
                      </a:r>
                      <a:endParaRPr lang="en-US" altLang="zh-CN" sz="2800" b="1" dirty="0">
                        <a:latin typeface="Arial" panose="020B0604020202020204" pitchFamily="34" charset="0"/>
                        <a:ea typeface="楷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552701" y="5691574"/>
            <a:ext cx="3970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sym typeface="Symbol" panose="05050102010706020507" pitchFamily="18" charset="2"/>
              </a:rPr>
              <a:t>((</a:t>
            </a:r>
            <a:r>
              <a:rPr lang="en-US" altLang="zh-CN" sz="2400" b="1" i="1" dirty="0">
                <a:ea typeface="楷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ea typeface="楷体" panose="02010609060101010101" pitchFamily="49" charset="-122"/>
                <a:sym typeface="Symbol" panose="05050102010706020507" pitchFamily="18" charset="2"/>
              </a:rPr>
              <a:t>) (</a:t>
            </a:r>
            <a:r>
              <a:rPr lang="en-US" altLang="zh-CN" sz="2400" b="1" i="1" dirty="0">
                <a:ea typeface="楷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ea typeface="楷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400" b="1" baseline="30000" dirty="0">
                <a:ea typeface="楷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ea typeface="楷体" panose="02010609060101010101" pitchFamily="49" charset="-122"/>
                <a:sym typeface="Symbol" panose="05050102010706020507" pitchFamily="18" charset="2"/>
              </a:rPr>
              <a:t>)| (</a:t>
            </a:r>
            <a:r>
              <a:rPr lang="en-US" altLang="zh-CN" sz="2400" b="1" i="1" dirty="0">
                <a:ea typeface="楷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ea typeface="楷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ea typeface="楷体" panose="02010609060101010101" pitchFamily="49" charset="-122"/>
                <a:sym typeface="Symbol" panose="05050102010706020507" pitchFamily="18" charset="2"/>
              </a:rPr>
              <a:t>可以写成</a:t>
            </a:r>
            <a:r>
              <a:rPr lang="en-US" altLang="zh-CN" sz="2400" b="1" i="1" dirty="0">
                <a:ea typeface="楷体" panose="02010609060101010101" pitchFamily="49" charset="-122"/>
                <a:sym typeface="Symbol" panose="05050102010706020507" pitchFamily="18" charset="2"/>
              </a:rPr>
              <a:t>ab</a:t>
            </a:r>
            <a:r>
              <a:rPr lang="en-US" altLang="zh-CN" sz="2400" b="1" baseline="30000" dirty="0">
                <a:ea typeface="楷体" panose="02010609060101010101" pitchFamily="49" charset="-122"/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ea typeface="楷体" panose="02010609060101010101" pitchFamily="49" charset="-122"/>
                <a:sym typeface="Symbol" panose="05050102010706020507" pitchFamily="18" charset="2"/>
              </a:rPr>
              <a:t>| </a:t>
            </a:r>
            <a:r>
              <a:rPr lang="en-US" altLang="zh-CN" sz="2400" b="1" i="1" dirty="0">
                <a:ea typeface="楷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2400" b="1" dirty="0"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81341" y="5613579"/>
            <a:ext cx="2600326" cy="674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优先级：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闭包*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087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55600" lvl="1" indent="-355600">
              <a:spcBef>
                <a:spcPts val="1000"/>
              </a:spcBef>
              <a:buFont typeface="Wingdings" pitchFamily="2" charset="2"/>
              <a:buChar char="q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语言的标识符是字母、数字和下划线组成的串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正则定义的例子</a:t>
            </a:r>
            <a:endParaRPr 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2152650" y="1705047"/>
            <a:ext cx="7886700" cy="44719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	     letter</a:t>
            </a:r>
            <a:r>
              <a:rPr lang="en-US" altLang="zh-CN" b="1" i="1" dirty="0"/>
              <a:t>_ 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cs typeface="Times New Roman" panose="02020603050405020304" pitchFamily="18" charset="0"/>
              </a:rPr>
              <a:t> | … | </a:t>
            </a:r>
            <a:r>
              <a:rPr lang="en-US" altLang="zh-CN" b="1" i="1" dirty="0">
                <a:cs typeface="Times New Roman" panose="02020603050405020304" pitchFamily="18" charset="0"/>
              </a:rPr>
              <a:t>Z </a:t>
            </a:r>
            <a:r>
              <a:rPr lang="en-US" altLang="zh-CN" b="1" dirty="0"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cs typeface="Times New Roman" panose="02020603050405020304" pitchFamily="18" charset="0"/>
              </a:rPr>
              <a:t>b </a:t>
            </a:r>
            <a:r>
              <a:rPr lang="en-US" altLang="zh-CN" b="1" dirty="0"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…</a:t>
            </a:r>
            <a:r>
              <a:rPr lang="en-US" altLang="zh-CN" b="1" i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cs typeface="Times New Roman" panose="02020603050405020304" pitchFamily="18" charset="0"/>
              </a:rPr>
              <a:t>z </a:t>
            </a:r>
            <a:r>
              <a:rPr lang="en-US" altLang="zh-CN" b="1" dirty="0">
                <a:cs typeface="Times New Roman" panose="02020603050405020304" pitchFamily="18" charset="0"/>
              </a:rPr>
              <a:t>|</a:t>
            </a:r>
            <a:r>
              <a:rPr lang="en-US" altLang="zh-CN" b="1" i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/>
              <a:t>_</a:t>
            </a:r>
            <a:r>
              <a:rPr lang="en-US" altLang="zh-CN" dirty="0"/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ea typeface="黑体" panose="02010609060101010101" pitchFamily="49" charset="-122"/>
              </a:rPr>
              <a:t>	   </a:t>
            </a:r>
            <a:r>
              <a:rPr lang="en-US" altLang="zh-CN" b="1" dirty="0">
                <a:ea typeface="黑体" panose="02010609060101010101" pitchFamily="49" charset="-122"/>
              </a:rPr>
              <a:t>digit</a:t>
            </a:r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>
                <a:cs typeface="Times New Roman" panose="02020603050405020304" pitchFamily="18" charset="0"/>
              </a:rPr>
              <a:t>  0</a:t>
            </a:r>
            <a:r>
              <a:rPr lang="en-US" altLang="zh-CN" b="1" i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| 1 | … | 9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	     id</a:t>
            </a:r>
            <a:r>
              <a:rPr lang="en-US" altLang="zh-CN" b="1" dirty="0"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ea typeface="黑体" panose="02010609060101010101" pitchFamily="49" charset="-122"/>
              </a:rPr>
              <a:t>letter</a:t>
            </a:r>
            <a:r>
              <a:rPr lang="en-US" altLang="zh-CN" b="1" i="1" dirty="0"/>
              <a:t>_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ea typeface="黑体" panose="02010609060101010101" pitchFamily="49" charset="-122"/>
              </a:rPr>
              <a:t>letter</a:t>
            </a:r>
            <a:r>
              <a:rPr lang="en-US" altLang="zh-CN" b="1" i="1" dirty="0"/>
              <a:t>_</a:t>
            </a:r>
            <a:r>
              <a:rPr lang="en-US" altLang="zh-CN" b="1" dirty="0"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|</a:t>
            </a:r>
            <a:r>
              <a:rPr lang="en-US" altLang="zh-CN" b="1" dirty="0">
                <a:ea typeface="黑体" panose="02010609060101010101" pitchFamily="49" charset="-122"/>
              </a:rPr>
              <a:t>digit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b="1" baseline="30000" dirty="0"/>
              <a:t>*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43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90005" y="895774"/>
            <a:ext cx="11792198" cy="5718157"/>
          </a:xfrm>
        </p:spPr>
        <p:txBody>
          <a:bodyPr>
            <a:normAutofit fontScale="92500" lnSpcReduction="10000"/>
          </a:bodyPr>
          <a:lstStyle/>
          <a:p>
            <a:pPr indent="-540000"/>
            <a:r>
              <a:rPr lang="zh-CN" altLang="en-US" dirty="0">
                <a:latin typeface="微软雅黑" panose="020B0503020204020204" pitchFamily="34" charset="-122"/>
              </a:rPr>
              <a:t>程序示例：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indent="-540000"/>
            <a:endParaRPr lang="en-US" sz="3200" dirty="0">
              <a:latin typeface="微软雅黑" panose="020B0503020204020204" pitchFamily="34" charset="-122"/>
            </a:endParaRPr>
          </a:p>
          <a:p>
            <a:pPr indent="-540000"/>
            <a:endParaRPr lang="en-US" sz="3200" dirty="0">
              <a:latin typeface="微软雅黑" panose="020B0503020204020204" pitchFamily="34" charset="-122"/>
            </a:endParaRPr>
          </a:p>
          <a:p>
            <a:pPr indent="-540000"/>
            <a:r>
              <a:rPr lang="zh-CN" altLang="en-US" dirty="0">
                <a:latin typeface="微软雅黑" panose="020B0503020204020204" pitchFamily="34" charset="-122"/>
              </a:rPr>
              <a:t>程序是以字符串的形式传递给编译器的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indent="-540000"/>
            <a:endParaRPr lang="en-US" sz="3200" dirty="0">
              <a:latin typeface="微软雅黑" panose="020B0503020204020204" pitchFamily="34" charset="-122"/>
            </a:endParaRPr>
          </a:p>
          <a:p>
            <a:pPr indent="-540000"/>
            <a:endParaRPr lang="en-US" sz="3200" dirty="0">
              <a:latin typeface="微软雅黑" panose="020B0503020204020204" pitchFamily="34" charset="-122"/>
            </a:endParaRPr>
          </a:p>
          <a:p>
            <a:pPr indent="-540000"/>
            <a:r>
              <a:rPr lang="zh-CN" altLang="en-US" dirty="0">
                <a:latin typeface="微软雅黑" panose="020B0503020204020204" pitchFamily="34" charset="-122"/>
              </a:rPr>
              <a:t>目的：将输入字符串识别为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</a:rPr>
              <a:t>有意义的子串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dirty="0">
                <a:latin typeface="Arial" panose="020B0604020202020204" pitchFamily="34" charset="0"/>
              </a:rPr>
              <a:t>子串的种类（</a:t>
            </a:r>
            <a:r>
              <a:rPr lang="en-US" altLang="zh-CN" dirty="0">
                <a:latin typeface="Arial" panose="020B0604020202020204" pitchFamily="34" charset="0"/>
              </a:rPr>
              <a:t>Name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dirty="0">
                <a:latin typeface="Arial" panose="020B0604020202020204" pitchFamily="34" charset="0"/>
              </a:rPr>
              <a:t>可帮助解释和理解该子串的属性（</a:t>
            </a:r>
            <a:r>
              <a:rPr lang="en-US" altLang="zh-CN" dirty="0">
                <a:latin typeface="Arial" panose="020B0604020202020204" pitchFamily="34" charset="0"/>
              </a:rPr>
              <a:t>Attribute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dirty="0">
                <a:latin typeface="Arial" panose="020B0604020202020204" pitchFamily="34" charset="0"/>
              </a:rPr>
              <a:t>可描述具有相同特征的子串的模式（</a:t>
            </a:r>
            <a:r>
              <a:rPr lang="en-US" altLang="zh-CN" dirty="0">
                <a:latin typeface="Arial" panose="020B0604020202020204" pitchFamily="34" charset="0"/>
              </a:rPr>
              <a:t>Pattern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735120" y="902848"/>
            <a:ext cx="272308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>
                <a:cs typeface="Arial" panose="020B0604020202020204" pitchFamily="34" charset="0"/>
              </a:rPr>
              <a:t>if (</a:t>
            </a:r>
            <a:r>
              <a:rPr lang="en-US" sz="2400" i="1" dirty="0" err="1">
                <a:cs typeface="Arial" panose="020B0604020202020204" pitchFamily="34" charset="0"/>
              </a:rPr>
              <a:t>i</a:t>
            </a:r>
            <a:r>
              <a:rPr lang="en-US" sz="2400" i="1" dirty="0">
                <a:cs typeface="Arial" panose="020B0604020202020204" pitchFamily="34" charset="0"/>
              </a:rPr>
              <a:t> == j)</a:t>
            </a:r>
          </a:p>
          <a:p>
            <a:r>
              <a:rPr lang="en-US" sz="2400" i="1" dirty="0">
                <a:cs typeface="Arial" panose="020B0604020202020204" pitchFamily="34" charset="0"/>
              </a:rPr>
              <a:t>   </a:t>
            </a:r>
            <a:r>
              <a:rPr lang="en-US" altLang="zh-CN" sz="2400" i="1" dirty="0" err="1">
                <a:cs typeface="Arial" panose="020B0604020202020204" pitchFamily="34" charset="0"/>
              </a:rPr>
              <a:t>printf</a:t>
            </a:r>
            <a:r>
              <a:rPr lang="en-US" altLang="zh-CN" sz="2400" i="1" dirty="0">
                <a:cs typeface="Arial" panose="020B0604020202020204" pitchFamily="34" charset="0"/>
              </a:rPr>
              <a:t>(“equal!”);</a:t>
            </a:r>
            <a:endParaRPr lang="en-US" sz="2400" i="1" dirty="0">
              <a:cs typeface="Arial" panose="020B0604020202020204" pitchFamily="34" charset="0"/>
            </a:endParaRPr>
          </a:p>
          <a:p>
            <a:r>
              <a:rPr lang="en-US" sz="2400" i="1" dirty="0">
                <a:cs typeface="Arial" panose="020B0604020202020204" pitchFamily="34" charset="0"/>
              </a:rPr>
              <a:t>else</a:t>
            </a:r>
          </a:p>
          <a:p>
            <a:r>
              <a:rPr lang="en-US" sz="2400" i="1" dirty="0">
                <a:cs typeface="Arial" panose="020B0604020202020204" pitchFamily="34" charset="0"/>
              </a:rPr>
              <a:t>   num5 = 1;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55866" y="3524019"/>
            <a:ext cx="7329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\t</a:t>
            </a:r>
            <a:r>
              <a:rPr lang="pt-BR" sz="2400" dirty="0">
                <a:solidFill>
                  <a:srgbClr val="FF0000"/>
                </a:solidFill>
              </a:rPr>
              <a:t>if (i == j)</a:t>
            </a:r>
            <a:r>
              <a:rPr lang="pt-BR" sz="2400" dirty="0"/>
              <a:t>\n\t\t</a:t>
            </a:r>
            <a:r>
              <a:rPr lang="pt-BR" sz="2400" dirty="0">
                <a:solidFill>
                  <a:srgbClr val="FF0000"/>
                </a:solidFill>
              </a:rPr>
              <a:t>printf(“equal!”);</a:t>
            </a:r>
            <a:r>
              <a:rPr lang="pt-BR" sz="2400" dirty="0"/>
              <a:t>\n\t</a:t>
            </a:r>
            <a:r>
              <a:rPr lang="pt-BR" sz="2400" dirty="0">
                <a:solidFill>
                  <a:srgbClr val="FF0000"/>
                </a:solidFill>
              </a:rPr>
              <a:t>else</a:t>
            </a:r>
            <a:r>
              <a:rPr lang="pt-BR" sz="2400" dirty="0"/>
              <a:t>\n\t\t</a:t>
            </a:r>
            <a:r>
              <a:rPr lang="pt-BR" sz="2400" dirty="0">
                <a:solidFill>
                  <a:srgbClr val="FF0000"/>
                </a:solidFill>
              </a:rPr>
              <a:t>num5 = 1;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 </a:t>
            </a:r>
            <a:r>
              <a:rPr lang="en-US" altLang="zh-CN" dirty="0"/>
              <a:t>(Lexical Analysis)</a:t>
            </a:r>
            <a:endParaRPr 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8348024" y="4940269"/>
            <a:ext cx="1497016" cy="719077"/>
          </a:xfrm>
          <a:prstGeom prst="wedgeRoundRectCallout">
            <a:avLst>
              <a:gd name="adj1" fmla="val -124407"/>
              <a:gd name="adj2" fmla="val -63975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词法单元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47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indent="-540000"/>
            <a:r>
              <a:rPr lang="en-US" altLang="zh-CN" sz="3200" dirty="0">
                <a:latin typeface="微软雅黑" panose="020B0503020204020204" pitchFamily="34" charset="-122"/>
                <a:sym typeface="Symbol" panose="05050102010706020507" pitchFamily="18" charset="2"/>
              </a:rPr>
              <a:t>bottom-up</a:t>
            </a:r>
            <a:r>
              <a:rPr lang="zh-CN" altLang="en-US" sz="3200" dirty="0">
                <a:latin typeface="微软雅黑" panose="020B0503020204020204" pitchFamily="34" charset="-122"/>
                <a:sym typeface="Symbol" panose="05050102010706020507" pitchFamily="18" charset="2"/>
              </a:rPr>
              <a:t>方法</a:t>
            </a:r>
            <a:endParaRPr lang="en-US" altLang="zh-CN" sz="3200" dirty="0">
              <a:latin typeface="微软雅黑" panose="020B0503020204020204" pitchFamily="34" charset="-122"/>
              <a:sym typeface="Symbol" panose="05050102010706020507" pitchFamily="18" charset="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对于比较复杂的语言，为了构造简洁的正则式，可先构造简单的正则式，再将这些正则式组合起来，形成一个与该语言匹配的正则序列。</a:t>
            </a:r>
            <a:endParaRPr lang="en-US" altLang="zh-CN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en-US" sz="3200" i="1" dirty="0">
                <a:solidFill>
                  <a:srgbClr val="0000FF"/>
                </a:solidFill>
              </a:rPr>
              <a:t>d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i="1" dirty="0">
                <a:solidFill>
                  <a:srgbClr val="0000FF"/>
                </a:solidFill>
              </a:rPr>
              <a:t>r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00FF"/>
                </a:solidFill>
              </a:rPr>
              <a:t>        d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i="1" dirty="0">
                <a:solidFill>
                  <a:srgbClr val="0000FF"/>
                </a:solidFill>
              </a:rPr>
              <a:t>r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        . . . </a:t>
            </a:r>
          </a:p>
          <a:p>
            <a:pPr marL="0" indent="0">
              <a:buNone/>
            </a:pPr>
            <a:r>
              <a:rPr lang="en-US" sz="3200" i="1" dirty="0">
                <a:solidFill>
                  <a:srgbClr val="0000FF"/>
                </a:solidFill>
              </a:rPr>
              <a:t>        </a:t>
            </a:r>
            <a:r>
              <a:rPr lang="en-US" sz="3200" i="1" dirty="0" err="1">
                <a:solidFill>
                  <a:srgbClr val="0000FF"/>
                </a:solidFill>
              </a:rPr>
              <a:t>d</a:t>
            </a:r>
            <a:r>
              <a:rPr lang="en-US" sz="3200" i="1" baseline="-25000" dirty="0" err="1">
                <a:solidFill>
                  <a:srgbClr val="0000FF"/>
                </a:solidFill>
              </a:rPr>
              <a:t>n</a:t>
            </a:r>
            <a:r>
              <a:rPr lang="en-US" sz="3200" i="1" dirty="0">
                <a:solidFill>
                  <a:srgbClr val="0000FF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i="1" dirty="0" err="1">
                <a:solidFill>
                  <a:srgbClr val="0000FF"/>
                </a:solidFill>
              </a:rPr>
              <a:t>r</a:t>
            </a:r>
            <a:r>
              <a:rPr lang="en-US" sz="3200" i="1" baseline="-25000" dirty="0" err="1">
                <a:solidFill>
                  <a:srgbClr val="0000FF"/>
                </a:solidFill>
              </a:rPr>
              <a:t>n</a:t>
            </a:r>
            <a:r>
              <a:rPr lang="en-US" sz="3200" i="1" dirty="0">
                <a:solidFill>
                  <a:srgbClr val="0000FF"/>
                </a:solidFill>
              </a:rPr>
              <a:t> </a:t>
            </a:r>
            <a:endParaRPr lang="en-US" sz="3200" dirty="0">
              <a:solidFill>
                <a:srgbClr val="0000FF"/>
              </a:solidFill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Calibri" panose="020F0502020204030204" pitchFamily="34" charset="0"/>
              </a:rPr>
              <a:t>各个</a:t>
            </a:r>
            <a:r>
              <a:rPr lang="en-US" altLang="zh-CN" b="1" i="1" dirty="0">
                <a:latin typeface="Calibri" panose="020F0502020204030204" pitchFamily="34" charset="0"/>
              </a:rPr>
              <a:t>d</a:t>
            </a:r>
            <a:r>
              <a:rPr lang="en-US" altLang="zh-CN" b="1" i="1" baseline="-25000" dirty="0">
                <a:latin typeface="Calibri" panose="020F0502020204030204" pitchFamily="34" charset="0"/>
              </a:rPr>
              <a:t>i </a:t>
            </a:r>
            <a:r>
              <a:rPr lang="zh-CN" altLang="en-US" b="1" dirty="0">
                <a:latin typeface="Calibri" panose="020F0502020204030204" pitchFamily="34" charset="0"/>
              </a:rPr>
              <a:t>的名字都不同，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是新符号 ，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not in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</a:t>
            </a:r>
            <a:endParaRPr lang="zh-CN" altLang="en-US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Calibri" panose="020F0502020204030204" pitchFamily="34" charset="0"/>
              </a:rPr>
              <a:t>每个</a:t>
            </a:r>
            <a:r>
              <a:rPr lang="en-US" b="1" i="1" dirty="0" err="1">
                <a:latin typeface="Calibri" panose="020F0502020204030204" pitchFamily="34" charset="0"/>
              </a:rPr>
              <a:t>r</a:t>
            </a:r>
            <a:r>
              <a:rPr lang="en-US" b="1" i="1" baseline="-25000" dirty="0" err="1">
                <a:latin typeface="Calibri" panose="020F0502020204030204" pitchFamily="34" charset="0"/>
              </a:rPr>
              <a:t>i</a:t>
            </a:r>
            <a:r>
              <a:rPr lang="en-US" b="1" i="1" baseline="-25000" dirty="0"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latin typeface="Calibri" panose="020F0502020204030204" pitchFamily="34" charset="0"/>
              </a:rPr>
              <a:t>都是 </a:t>
            </a:r>
            <a:r>
              <a:rPr lang="zh-CN" altLang="en-US" b="1" dirty="0">
                <a:sym typeface="Symbol" panose="05050102010706020507" pitchFamily="18" charset="2"/>
              </a:rPr>
              <a:t> </a:t>
            </a:r>
            <a:r>
              <a:rPr lang="zh-CN" altLang="en-US" b="1" dirty="0"/>
              <a:t>{</a:t>
            </a:r>
            <a:r>
              <a:rPr lang="en-US" altLang="zh-CN" b="1" i="1" dirty="0"/>
              <a:t>d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d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…, </a:t>
            </a:r>
            <a:r>
              <a:rPr lang="en-US" altLang="zh-CN" b="1" i="1" dirty="0"/>
              <a:t>d</a:t>
            </a:r>
            <a:r>
              <a:rPr lang="en-US" altLang="zh-CN" b="1" i="1" baseline="-25000" dirty="0"/>
              <a:t>i</a:t>
            </a:r>
            <a:r>
              <a:rPr lang="en-US" altLang="zh-CN" b="1" baseline="-25000" dirty="0"/>
              <a:t>-1</a:t>
            </a:r>
            <a:r>
              <a:rPr lang="en-US" altLang="zh-CN" b="1" dirty="0"/>
              <a:t> }</a:t>
            </a:r>
            <a:r>
              <a:rPr lang="zh-CN" altLang="en-US" b="1" dirty="0">
                <a:latin typeface="Calibri" panose="020F0502020204030204" pitchFamily="34" charset="0"/>
              </a:rPr>
              <a:t>上的正则式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24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无符号数集合，例1946,11.28,63</a:t>
            </a:r>
            <a:r>
              <a:rPr lang="en-US" altLang="zh-CN" dirty="0">
                <a:latin typeface="微软雅黑" panose="020B0503020204020204" pitchFamily="34" charset="-122"/>
              </a:rPr>
              <a:t>E8,</a:t>
            </a:r>
            <a:r>
              <a:rPr lang="zh-CN" altLang="en-US" dirty="0">
                <a:latin typeface="微软雅黑" panose="020B0503020204020204" pitchFamily="34" charset="-122"/>
              </a:rPr>
              <a:t>1.99</a:t>
            </a:r>
            <a:r>
              <a:rPr lang="en-US" altLang="zh-CN" dirty="0">
                <a:latin typeface="微软雅黑" panose="020B0503020204020204" pitchFamily="34" charset="-122"/>
              </a:rPr>
              <a:t>E</a:t>
            </a:r>
            <a:r>
              <a:rPr lang="en-US" altLang="zh-CN" dirty="0">
                <a:latin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微软雅黑" panose="020B0503020204020204" pitchFamily="34" charset="-122"/>
              </a:rPr>
              <a:t>6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正则定义的例子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14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无符号数集合，例1946,11.28,63</a:t>
            </a:r>
            <a:r>
              <a:rPr lang="en-US" altLang="zh-CN" dirty="0">
                <a:latin typeface="微软雅黑" panose="020B0503020204020204" pitchFamily="34" charset="-122"/>
              </a:rPr>
              <a:t>E8,</a:t>
            </a:r>
            <a:r>
              <a:rPr lang="zh-CN" altLang="en-US" dirty="0">
                <a:latin typeface="微软雅黑" panose="020B0503020204020204" pitchFamily="34" charset="-122"/>
              </a:rPr>
              <a:t>1.99</a:t>
            </a:r>
            <a:r>
              <a:rPr lang="en-US" altLang="zh-CN" dirty="0">
                <a:latin typeface="微软雅黑" panose="020B0503020204020204" pitchFamily="34" charset="-122"/>
              </a:rPr>
              <a:t>E</a:t>
            </a:r>
            <a:r>
              <a:rPr lang="en-US" altLang="zh-CN" dirty="0">
                <a:latin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正则定义的例子</a:t>
            </a:r>
            <a:endParaRPr 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2152650" y="1842550"/>
            <a:ext cx="7886700" cy="43344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ea typeface="黑体" panose="02010609060101010101" pitchFamily="49" charset="-122"/>
              </a:rPr>
              <a:t>digit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| 1 | … | 9</a:t>
            </a:r>
            <a:endParaRPr lang="en-US" altLang="zh-CN" sz="24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ea typeface="黑体" panose="02010609060101010101" pitchFamily="49" charset="-122"/>
              </a:rPr>
              <a:t>digits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digit</a:t>
            </a: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ea typeface="黑体" panose="02010609060101010101" pitchFamily="49" charset="-122"/>
              </a:rPr>
              <a:t>digit</a:t>
            </a:r>
            <a:r>
              <a:rPr lang="en-US" altLang="zh-CN" sz="2400" b="1" baseline="30000" dirty="0">
                <a:cs typeface="Times New Roman" panose="02020603050405020304" pitchFamily="18" charset="0"/>
              </a:rPr>
              <a:t>*</a:t>
            </a:r>
            <a:endParaRPr lang="en-US" altLang="zh-CN" sz="24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optional_fraction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ea typeface="黑体" panose="02010609060101010101" pitchFamily="49" charset="-122"/>
              </a:rPr>
              <a:t>digits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optional_exponent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cs typeface="Times New Roman" panose="02020603050405020304" pitchFamily="18" charset="0"/>
              </a:rPr>
              <a:t>( E ( + |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cs typeface="Times New Roman" panose="02020603050405020304" pitchFamily="18" charset="0"/>
              </a:rPr>
              <a:t> |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cs typeface="Times New Roman" panose="02020603050405020304" pitchFamily="18" charset="0"/>
              </a:rPr>
              <a:t> ) digits ) |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ea typeface="黑体" panose="02010609060101010101" pitchFamily="49" charset="-122"/>
              </a:rPr>
              <a:t>number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dirty="0" err="1">
                <a:ea typeface="黑体" panose="02010609060101010101" pitchFamily="49" charset="-122"/>
              </a:rPr>
              <a:t>digits</a:t>
            </a:r>
            <a:r>
              <a:rPr lang="en-US" altLang="zh-CN" sz="2400" b="1" dirty="0">
                <a:ea typeface="黑体" panose="02010609060101010101" pitchFamily="49" charset="-122"/>
              </a:rPr>
              <a:t>  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optional_fraction</a:t>
            </a:r>
            <a:r>
              <a:rPr lang="en-US" altLang="zh-CN" sz="2400" b="1" dirty="0">
                <a:ea typeface="黑体" panose="02010609060101010101" pitchFamily="49" charset="-122"/>
              </a:rPr>
              <a:t>  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optional_exponent</a:t>
            </a:r>
            <a:endParaRPr lang="en-US" altLang="zh-CN" sz="2400" b="1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33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无符号数集合，例1946,11.28,63</a:t>
            </a:r>
            <a:r>
              <a:rPr lang="en-US" altLang="zh-CN" dirty="0">
                <a:latin typeface="微软雅黑" panose="020B0503020204020204" pitchFamily="34" charset="-122"/>
              </a:rPr>
              <a:t>E8,</a:t>
            </a:r>
            <a:r>
              <a:rPr lang="zh-CN" altLang="en-US" dirty="0">
                <a:latin typeface="微软雅黑" panose="020B0503020204020204" pitchFamily="34" charset="-122"/>
              </a:rPr>
              <a:t>1.99</a:t>
            </a:r>
            <a:r>
              <a:rPr lang="en-US" altLang="zh-CN" dirty="0">
                <a:latin typeface="微软雅黑" panose="020B0503020204020204" pitchFamily="34" charset="-122"/>
              </a:rPr>
              <a:t>E</a:t>
            </a:r>
            <a:r>
              <a:rPr lang="en-US" altLang="zh-CN" dirty="0">
                <a:latin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微软雅黑" panose="020B0503020204020204" pitchFamily="34" charset="-122"/>
              </a:rPr>
              <a:t>6</a:t>
            </a: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简化表示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正则定义的例子</a:t>
            </a:r>
            <a:endParaRPr 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2028896" y="1633919"/>
            <a:ext cx="7886700" cy="4403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ea typeface="黑体" panose="02010609060101010101" pitchFamily="49" charset="-122"/>
              </a:rPr>
              <a:t>digit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</a:rPr>
              <a:t>| 1 | … | 9  </a:t>
            </a:r>
            <a:r>
              <a:rPr lang="en-US" altLang="zh-CN" sz="2400" b="1" dirty="0">
                <a:solidFill>
                  <a:srgbClr val="FF00FF"/>
                </a:solidFill>
                <a:cs typeface="Times New Roman" panose="02020603050405020304" pitchFamily="18" charset="0"/>
              </a:rPr>
              <a:t>[0-9]</a:t>
            </a:r>
            <a:endParaRPr lang="en-US" altLang="zh-CN" sz="2400" b="1" dirty="0">
              <a:solidFill>
                <a:srgbClr val="FF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digits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digit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digit</a:t>
            </a:r>
            <a:r>
              <a:rPr lang="en-US" altLang="zh-CN" sz="2400" b="1" baseline="30000" dirty="0">
                <a:solidFill>
                  <a:srgbClr val="FF0000"/>
                </a:solidFill>
                <a:cs typeface="Times New Roman" panose="02020603050405020304" pitchFamily="18" charset="0"/>
              </a:rPr>
              <a:t>* 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optional_fraction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49" charset="-122"/>
              </a:rPr>
              <a:t>digits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optional_exponent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u="sng" dirty="0">
                <a:cs typeface="Times New Roman" panose="02020603050405020304" pitchFamily="18" charset="0"/>
              </a:rPr>
              <a:t>( E </a:t>
            </a:r>
            <a:r>
              <a:rPr lang="en-US" altLang="zh-CN" sz="24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( + | </a:t>
            </a:r>
            <a:r>
              <a:rPr lang="en-US" altLang="zh-CN" sz="2400" b="1" u="sng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 | </a:t>
            </a:r>
            <a:r>
              <a:rPr lang="en-US" altLang="zh-CN" sz="2400" b="1" u="sng" dirty="0">
                <a:solidFill>
                  <a:srgbClr val="C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 ) </a:t>
            </a:r>
            <a:r>
              <a:rPr lang="en-US" altLang="zh-CN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digits</a:t>
            </a:r>
            <a:r>
              <a:rPr lang="en-US" altLang="zh-CN" sz="2400" b="1" u="sng" dirty="0">
                <a:cs typeface="Times New Roman" panose="02020603050405020304" pitchFamily="18" charset="0"/>
              </a:rPr>
              <a:t> ) | </a:t>
            </a:r>
            <a:r>
              <a:rPr lang="en-US" altLang="zh-CN" sz="2400" b="1" u="sng" dirty="0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2400" b="1" u="sng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ea typeface="黑体" panose="02010609060101010101" pitchFamily="49" charset="-122"/>
              </a:rPr>
              <a:t>number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dirty="0" err="1">
                <a:ea typeface="黑体" panose="02010609060101010101" pitchFamily="49" charset="-122"/>
              </a:rPr>
              <a:t>digits</a:t>
            </a:r>
            <a:r>
              <a:rPr lang="en-US" altLang="zh-CN" sz="2400" b="1" dirty="0">
                <a:ea typeface="黑体" panose="02010609060101010101" pitchFamily="49" charset="-122"/>
              </a:rPr>
              <a:t>  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optional_fraction</a:t>
            </a:r>
            <a:r>
              <a:rPr lang="en-US" altLang="zh-CN" sz="2400" b="1" dirty="0">
                <a:ea typeface="黑体" panose="02010609060101010101" pitchFamily="49" charset="-122"/>
              </a:rPr>
              <a:t>  </a:t>
            </a:r>
            <a:r>
              <a:rPr lang="en-US" altLang="zh-CN" sz="2400" b="1" dirty="0" err="1">
                <a:ea typeface="黑体" panose="02010609060101010101" pitchFamily="49" charset="-122"/>
              </a:rPr>
              <a:t>optional_exponent</a:t>
            </a:r>
          </a:p>
          <a:p>
            <a:pPr algn="just"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Tx/>
              <a:buNone/>
            </a:pP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ea typeface="黑体" panose="02010609060101010101" pitchFamily="49" charset="-122"/>
              </a:rPr>
              <a:t>  number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digit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b="1" baseline="30000" dirty="0"/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</a:rPr>
              <a:t>digit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b="1" dirty="0">
                <a:solidFill>
                  <a:srgbClr val="0000FF"/>
                </a:solidFill>
              </a:rPr>
              <a:t>)? </a:t>
            </a:r>
            <a:r>
              <a:rPr lang="en-US" altLang="zh-CN" sz="2400" b="1" u="sng" dirty="0"/>
              <a:t>(E</a:t>
            </a:r>
            <a:r>
              <a:rPr lang="en-US" altLang="zh-CN" sz="2400" b="1" u="sng" dirty="0">
                <a:solidFill>
                  <a:srgbClr val="C00000"/>
                </a:solidFill>
              </a:rPr>
              <a:t>[+</a:t>
            </a:r>
            <a:r>
              <a:rPr lang="en-US" altLang="zh-CN" sz="2400" b="1" u="sng" dirty="0">
                <a:solidFill>
                  <a:srgbClr val="C00000"/>
                </a:solidFill>
                <a:sym typeface="Symbol" panose="05050102010706020507" pitchFamily="18" charset="2"/>
              </a:rPr>
              <a:t>]</a:t>
            </a:r>
            <a:r>
              <a:rPr lang="en-US" altLang="zh-CN" sz="2400" b="1" u="sng" dirty="0">
                <a:solidFill>
                  <a:srgbClr val="C00000"/>
                </a:solidFill>
              </a:rPr>
              <a:t>? </a:t>
            </a:r>
            <a:r>
              <a:rPr lang="en-US" altLang="zh-CN" sz="2400" b="1" u="sng" dirty="0">
                <a:solidFill>
                  <a:srgbClr val="FF0000"/>
                </a:solidFill>
              </a:rPr>
              <a:t>digit</a:t>
            </a:r>
            <a:r>
              <a:rPr lang="en-US" altLang="zh-CN" sz="2400" b="1" u="sng" baseline="30000" dirty="0">
                <a:solidFill>
                  <a:srgbClr val="FF0000"/>
                </a:solidFill>
              </a:rPr>
              <a:t>+</a:t>
            </a:r>
            <a:r>
              <a:rPr lang="en-US" altLang="zh-CN" sz="2400" b="1" u="sng" dirty="0"/>
              <a:t>)?</a:t>
            </a:r>
            <a:endParaRPr lang="zh-CN" altLang="en-US" sz="2400" b="1" u="sng" dirty="0">
              <a:latin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67900" y="5699898"/>
            <a:ext cx="2600326" cy="674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注意区分：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？和 *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47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正则定义的例子</a:t>
            </a:r>
            <a:endParaRPr lang="en-US" dirty="0"/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1677142" y="982612"/>
            <a:ext cx="7886700" cy="5118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while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while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do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do</a:t>
            </a:r>
            <a:endParaRPr lang="en-US" altLang="zh-CN" b="1" dirty="0"/>
          </a:p>
          <a:p>
            <a:pPr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relop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b="1" dirty="0"/>
              <a:t>&lt; | &lt; = | = | &lt; &gt; | &gt; | &gt; =</a:t>
            </a:r>
          </a:p>
          <a:p>
            <a:pPr algn="just"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cs typeface="Times New Roman" panose="02020603050405020304" pitchFamily="18" charset="0"/>
              </a:rPr>
              <a:t>letter_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>
                <a:cs typeface="Times New Roman" panose="02020603050405020304" pitchFamily="18" charset="0"/>
              </a:rPr>
              <a:t> [A-</a:t>
            </a:r>
            <a:r>
              <a:rPr lang="en-US" altLang="zh-CN" b="1" dirty="0" err="1">
                <a:cs typeface="Times New Roman" panose="02020603050405020304" pitchFamily="18" charset="0"/>
              </a:rPr>
              <a:t>Za</a:t>
            </a:r>
            <a:r>
              <a:rPr lang="en-US" altLang="zh-CN" b="1" dirty="0">
                <a:cs typeface="Times New Roman" panose="02020603050405020304" pitchFamily="18" charset="0"/>
              </a:rPr>
              <a:t>-z_] </a:t>
            </a:r>
          </a:p>
          <a:p>
            <a:pPr algn="just">
              <a:buNone/>
            </a:pPr>
            <a:r>
              <a:rPr lang="en-US" altLang="zh-CN" b="1" dirty="0"/>
              <a:t>	id</a:t>
            </a:r>
            <a:r>
              <a:rPr lang="en-US" altLang="zh-CN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letter_ (letter_ | digit )</a:t>
            </a:r>
            <a:r>
              <a:rPr lang="en-US" altLang="zh-CN" b="1" baseline="30000" dirty="0"/>
              <a:t>*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dirty="0">
                <a:ea typeface="黑体" panose="02010609060101010101" pitchFamily="49" charset="-122"/>
              </a:rPr>
              <a:t>number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/>
              <a:t>digit</a:t>
            </a:r>
            <a:r>
              <a:rPr lang="en-US" altLang="zh-CN" b="1" baseline="30000" dirty="0"/>
              <a:t>+ </a:t>
            </a:r>
            <a:r>
              <a:rPr lang="en-US" altLang="zh-CN" b="1" dirty="0"/>
              <a:t>(</a:t>
            </a:r>
            <a:r>
              <a:rPr lang="en-US" altLang="zh-CN" b="1" dirty="0">
                <a:cs typeface="Times New Roman" panose="02020603050405020304" pitchFamily="18" charset="0"/>
              </a:rPr>
              <a:t>.</a:t>
            </a:r>
            <a:r>
              <a:rPr lang="en-US" altLang="zh-CN" b="1" dirty="0"/>
              <a:t>digit</a:t>
            </a:r>
            <a:r>
              <a:rPr lang="en-US" altLang="zh-CN" b="1" baseline="30000" dirty="0"/>
              <a:t>+</a:t>
            </a:r>
            <a:r>
              <a:rPr lang="en-US" altLang="zh-CN" b="1" dirty="0"/>
              <a:t>)? </a:t>
            </a:r>
            <a:r>
              <a:rPr lang="en-US" altLang="zh-CN" b="1" u="sng" dirty="0"/>
              <a:t>(E[+</a:t>
            </a:r>
            <a:r>
              <a:rPr lang="en-US" altLang="zh-CN" b="1" u="sng" dirty="0">
                <a:sym typeface="Symbol" panose="05050102010706020507" pitchFamily="18" charset="2"/>
              </a:rPr>
              <a:t>]</a:t>
            </a:r>
            <a:r>
              <a:rPr lang="en-US" altLang="zh-CN" b="1" u="sng" dirty="0"/>
              <a:t>? digit</a:t>
            </a:r>
            <a:r>
              <a:rPr lang="en-US" altLang="zh-CN" b="1" u="sng" baseline="30000" dirty="0"/>
              <a:t>+</a:t>
            </a:r>
            <a:r>
              <a:rPr lang="en-US" altLang="zh-CN" b="1" u="sng" dirty="0"/>
              <a:t>)?</a:t>
            </a:r>
            <a:endParaRPr lang="zh-CN" altLang="en-US" b="1" u="sng" dirty="0">
              <a:latin typeface="宋体" panose="02010600030101010101" pitchFamily="2" charset="-122"/>
            </a:endParaRPr>
          </a:p>
          <a:p>
            <a:pPr algn="just">
              <a:buNone/>
            </a:pPr>
            <a:endParaRPr lang="en-US" altLang="zh-CN" b="1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ea typeface="黑体" panose="02010609060101010101" pitchFamily="49" charset="-122"/>
              </a:rPr>
              <a:t>delim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黑体" panose="02010609060101010101" pitchFamily="49" charset="-122"/>
              </a:rPr>
              <a:t>blank</a:t>
            </a:r>
            <a:r>
              <a:rPr lang="en-US" altLang="zh-CN" b="1" dirty="0">
                <a:cs typeface="Times New Roman" panose="02020603050405020304" pitchFamily="18" charset="0"/>
              </a:rPr>
              <a:t> | </a:t>
            </a:r>
            <a:r>
              <a:rPr lang="en-US" altLang="zh-CN" b="1" dirty="0">
                <a:ea typeface="黑体" panose="02010609060101010101" pitchFamily="49" charset="-122"/>
              </a:rPr>
              <a:t>tab</a:t>
            </a:r>
            <a:r>
              <a:rPr lang="en-US" altLang="zh-CN" b="1" dirty="0">
                <a:cs typeface="Times New Roman" panose="02020603050405020304" pitchFamily="18" charset="0"/>
              </a:rPr>
              <a:t> | </a:t>
            </a:r>
            <a:r>
              <a:rPr lang="en-US" altLang="zh-CN" b="1" dirty="0">
                <a:ea typeface="黑体" panose="02010609060101010101" pitchFamily="49" charset="-122"/>
              </a:rPr>
              <a:t>newline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</a:p>
          <a:p>
            <a:pPr algn="just"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ea typeface="黑体" panose="02010609060101010101" pitchFamily="49" charset="-122"/>
              </a:rPr>
              <a:t>ws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ea typeface="黑体" panose="02010609060101010101" pitchFamily="49" charset="-122"/>
              </a:rPr>
              <a:t>delim</a:t>
            </a:r>
            <a:r>
              <a:rPr lang="en-US" altLang="zh-CN" b="1" baseline="30000" dirty="0">
                <a:cs typeface="Times New Roman" panose="02020603050405020304" pitchFamily="18" charset="0"/>
              </a:rPr>
              <a:t>+</a:t>
            </a:r>
            <a:endParaRPr lang="zh-CN" altLang="en-US" b="1" baseline="30000" dirty="0"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5989" y="5715299"/>
            <a:ext cx="868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问题：正则式是静态的定义，如何通过正则式动态识别输入串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93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 txBox="1">
            <a:spLocks/>
          </p:cNvSpPr>
          <p:nvPr/>
        </p:nvSpPr>
        <p:spPr>
          <a:xfrm>
            <a:off x="1248149" y="3651197"/>
            <a:ext cx="10048126" cy="2767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词法分析概述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</a:rPr>
              <a:t>词法分析器的自动生成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词法单元的描述：正则式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词法单元的识别：自动机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正则表达式→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NFA → DFA →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化简的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8749" y="866775"/>
            <a:ext cx="11114741" cy="2819400"/>
            <a:chOff x="296" y="816"/>
            <a:chExt cx="5273" cy="177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>
                <a:spcBef>
                  <a:spcPct val="20000"/>
                </a:spcBef>
                <a:buFontTx/>
                <a:buChar char="–"/>
              </a:pPr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记号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(token)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dirty="0" err="1">
                  <a:solidFill>
                    <a:srgbClr val="FF0000"/>
                  </a:solidFill>
                  <a:latin typeface="微软雅黑" panose="020B0503020204020204" pitchFamily="34" charset="-122"/>
                </a:rPr>
                <a:t>getNextToken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" y="1198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</a:rPr>
                <a:t>源程序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（不确定的）有限自动机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  <a:r>
              <a:rPr lang="zh-CN" altLang="en-US" sz="3200" dirty="0">
                <a:latin typeface="微软雅黑" panose="020B0503020204020204" pitchFamily="34" charset="-122"/>
              </a:rPr>
              <a:t>是一个数学模型，它包括：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有限的状态集合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输入符号集合</a:t>
            </a:r>
            <a:r>
              <a:rPr lang="zh-CN" altLang="en-US" b="1" dirty="0">
                <a:sym typeface="Symbol" panose="05050102010706020507" pitchFamily="18" charset="2"/>
              </a:rPr>
              <a:t></a:t>
            </a:r>
            <a:endParaRPr lang="zh-CN" altLang="en-US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转换函数</a:t>
            </a:r>
            <a:r>
              <a:rPr lang="en-US" altLang="zh-CN" b="1" i="1" dirty="0">
                <a:cs typeface="Times New Roman" panose="02020603050405020304" pitchFamily="18" charset="0"/>
              </a:rPr>
              <a:t>move</a:t>
            </a:r>
            <a:r>
              <a:rPr lang="en-US" altLang="zh-CN" b="1" dirty="0">
                <a:cs typeface="Times New Roman" panose="02020603050405020304" pitchFamily="18" charset="0"/>
              </a:rPr>
              <a:t> : 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(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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} )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状态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楷体" panose="02010609060101010101" pitchFamily="49" charset="-122"/>
              </a:rPr>
              <a:t>是唯一的开始状态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i="1" dirty="0">
                <a:cs typeface="Times New Roman" panose="02020603050405020304" pitchFamily="18" charset="0"/>
              </a:rPr>
              <a:t>F 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楷体" panose="02010609060101010101" pitchFamily="49" charset="-122"/>
              </a:rPr>
              <a:t>是接受状态集合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有限自动机的定义</a:t>
            </a:r>
            <a:endParaRPr 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7597498" y="3282586"/>
            <a:ext cx="1115298" cy="612648"/>
          </a:xfrm>
          <a:prstGeom prst="wedgeRoundRectCallout">
            <a:avLst>
              <a:gd name="adj1" fmla="val -118289"/>
              <a:gd name="adj2" fmla="val -78980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幂集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88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（不确定的）有限自动机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  <a:r>
              <a:rPr lang="zh-CN" altLang="en-US" sz="3200" dirty="0">
                <a:latin typeface="微软雅黑" panose="020B0503020204020204" pitchFamily="34" charset="-122"/>
              </a:rPr>
              <a:t>是一个数学模型，它包括：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有限的状态集合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输入符号集合</a:t>
            </a:r>
            <a:r>
              <a:rPr lang="zh-CN" altLang="en-US" b="1" dirty="0">
                <a:sym typeface="Symbol" panose="05050102010706020507" pitchFamily="18" charset="2"/>
              </a:rPr>
              <a:t></a:t>
            </a:r>
            <a:endParaRPr lang="zh-CN" altLang="en-US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转换函数</a:t>
            </a:r>
            <a:r>
              <a:rPr lang="en-US" altLang="zh-CN" b="1" i="1" dirty="0">
                <a:cs typeface="Times New Roman" panose="02020603050405020304" pitchFamily="18" charset="0"/>
              </a:rPr>
              <a:t>move</a:t>
            </a:r>
            <a:r>
              <a:rPr lang="en-US" altLang="zh-CN" b="1" dirty="0">
                <a:cs typeface="Times New Roman" panose="02020603050405020304" pitchFamily="18" charset="0"/>
              </a:rPr>
              <a:t> : 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(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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} )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状态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楷体" panose="02010609060101010101" pitchFamily="49" charset="-122"/>
              </a:rPr>
              <a:t>是唯一的开始状态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i="1" dirty="0">
                <a:cs typeface="Times New Roman" panose="02020603050405020304" pitchFamily="18" charset="0"/>
              </a:rPr>
              <a:t>F 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楷体" panose="02010609060101010101" pitchFamily="49" charset="-122"/>
              </a:rPr>
              <a:t>是接受状态集合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有限自动机的定义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57350" y="4666131"/>
            <a:ext cx="2362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识别语言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443413" y="4321643"/>
            <a:ext cx="5638800" cy="2209800"/>
            <a:chOff x="1776" y="2832"/>
            <a:chExt cx="3552" cy="1392"/>
          </a:xfrm>
        </p:grpSpPr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980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构造状态之间的转换表，在读入字符串的过程中，不停查表，直至到达接受状态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或者，报告非法输入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有限自动机的实现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57350" y="4666131"/>
            <a:ext cx="2362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识别语言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443413" y="4321643"/>
            <a:ext cx="5638800" cy="2209800"/>
            <a:chOff x="1776" y="2832"/>
            <a:chExt cx="3552" cy="1392"/>
          </a:xfrm>
        </p:grpSpPr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3807" y="3352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951" y="3350"/>
              <a:ext cx="377" cy="349"/>
              <a:chOff x="7120" y="12162"/>
              <a:chExt cx="425" cy="425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1776" y="3549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027" y="3537"/>
              <a:ext cx="7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882" y="326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213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4197" y="3537"/>
              <a:ext cx="75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2721" y="3083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>
              <a:off x="2636" y="3362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 flipV="1">
              <a:off x="2694" y="3689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2736" y="283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2688" y="3942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410" y="326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aphicFrame>
        <p:nvGraphicFramePr>
          <p:cNvPr id="21" name="Group 85"/>
          <p:cNvGraphicFramePr>
            <a:graphicFrameLocks noGrp="1"/>
          </p:cNvGraphicFramePr>
          <p:nvPr/>
        </p:nvGraphicFramePr>
        <p:xfrm>
          <a:off x="7090445" y="1995955"/>
          <a:ext cx="4254500" cy="2724151"/>
        </p:xfrm>
        <a:graphic>
          <a:graphicData uri="http://schemas.openxmlformats.org/drawingml/2006/table">
            <a:tbl>
              <a:tblPr/>
              <a:tblGrid>
                <a:gridCol w="1458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入  符  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{0, 1}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{0}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665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例 识别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</a:rPr>
              <a:t>aa*|bb*</a:t>
            </a:r>
            <a:r>
              <a:rPr lang="zh-CN" altLang="en-US" sz="2800" dirty="0">
                <a:latin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</a:rPr>
              <a:t>NFA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dirty="0">
                <a:latin typeface="微软雅黑" panose="020B0503020204020204" pitchFamily="34" charset="-122"/>
              </a:rPr>
              <a:t>由一个记号名和一个可选的属性值（可以为空）组成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dirty="0">
                <a:latin typeface="Arial" panose="020B0604020202020204" pitchFamily="34" charset="0"/>
              </a:rPr>
              <a:t>token := &lt;</a:t>
            </a:r>
            <a:r>
              <a:rPr lang="en-US" altLang="zh-CN" dirty="0" err="1">
                <a:latin typeface="Arial" panose="020B0604020202020204" pitchFamily="34" charset="0"/>
              </a:rPr>
              <a:t>token_name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</a:rPr>
              <a:t>attribute_value</a:t>
            </a:r>
            <a:r>
              <a:rPr lang="en-US" altLang="zh-CN" dirty="0">
                <a:latin typeface="Arial" panose="020B0604020202020204" pitchFamily="34" charset="0"/>
              </a:rPr>
              <a:t>&gt;</a:t>
            </a:r>
          </a:p>
          <a:p>
            <a:pPr indent="-540000"/>
            <a:r>
              <a:rPr lang="zh-CN" altLang="en-US" dirty="0">
                <a:latin typeface="微软雅黑" panose="020B0503020204020204" pitchFamily="34" charset="-122"/>
              </a:rPr>
              <a:t>属性记录词法单元的附加属性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1" indent="-540000"/>
            <a:r>
              <a:rPr lang="zh-CN" altLang="en-US" dirty="0">
                <a:latin typeface="Arial" panose="020B0604020202020204" pitchFamily="34" charset="0"/>
              </a:rPr>
              <a:t>例：标识符</a:t>
            </a:r>
            <a:r>
              <a:rPr lang="en-US" altLang="zh-CN" dirty="0">
                <a:latin typeface="Arial" panose="020B0604020202020204" pitchFamily="34" charset="0"/>
              </a:rPr>
              <a:t>id</a:t>
            </a:r>
            <a:r>
              <a:rPr lang="zh-CN" altLang="en-US" dirty="0">
                <a:latin typeface="Arial" panose="020B0604020202020204" pitchFamily="34" charset="0"/>
              </a:rPr>
              <a:t>的属性包括词素、类型、第一次出现的位置等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dirty="0">
                <a:latin typeface="Arial" panose="020B0604020202020204" pitchFamily="34" charset="0"/>
              </a:rPr>
              <a:t>保存在符号表（</a:t>
            </a:r>
            <a:r>
              <a:rPr lang="en-US" altLang="zh-CN" dirty="0">
                <a:latin typeface="Arial" panose="020B0604020202020204" pitchFamily="34" charset="0"/>
              </a:rPr>
              <a:t>Symbol table</a:t>
            </a:r>
            <a:r>
              <a:rPr lang="zh-CN" altLang="en-US" dirty="0">
                <a:latin typeface="Arial" panose="020B0604020202020204" pitchFamily="34" charset="0"/>
              </a:rPr>
              <a:t>）中，以便编译的各个阶段取用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词法单元 </a:t>
            </a:r>
            <a:r>
              <a:rPr lang="en-US" altLang="zh-CN" dirty="0"/>
              <a:t>(Token)</a:t>
            </a:r>
            <a:endParaRPr 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3041619" y="3946528"/>
            <a:ext cx="4632077" cy="2911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en-US" altLang="zh-CN" sz="2000" b="1" dirty="0">
                <a:latin typeface="Arial" panose="020B0604020202020204" pitchFamily="34" charset="0"/>
              </a:rPr>
              <a:t>，</a:t>
            </a:r>
            <a:r>
              <a:rPr lang="zh-CN" altLang="en-US" sz="2000" b="1" dirty="0">
                <a:latin typeface="Arial" panose="020B0604020202020204" pitchFamily="34" charset="0"/>
              </a:rPr>
              <a:t>指向符号表中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position</a:t>
            </a:r>
            <a:r>
              <a:rPr lang="zh-CN" altLang="en-US" sz="2000" b="1" dirty="0">
                <a:latin typeface="Arial" panose="020B0604020202020204" pitchFamily="34" charset="0"/>
              </a:rPr>
              <a:t>条目的指针</a:t>
            </a: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</a:t>
            </a:r>
            <a:endParaRPr lang="en-US" altLang="zh-CN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assign _ op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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en-US" altLang="zh-CN" sz="2000" b="1" dirty="0">
                <a:latin typeface="Arial" panose="020B0604020202020204" pitchFamily="34" charset="0"/>
              </a:rPr>
              <a:t>，</a:t>
            </a:r>
            <a:r>
              <a:rPr lang="zh-CN" altLang="en-US" sz="2000" b="1" dirty="0">
                <a:latin typeface="Arial" panose="020B0604020202020204" pitchFamily="34" charset="0"/>
              </a:rPr>
              <a:t>指向符号表中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initial</a:t>
            </a:r>
            <a:r>
              <a:rPr lang="zh-CN" altLang="en-US" sz="2000" b="1" dirty="0">
                <a:latin typeface="Arial" panose="020B0604020202020204" pitchFamily="34" charset="0"/>
              </a:rPr>
              <a:t>条目的指针</a:t>
            </a: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</a:t>
            </a:r>
            <a:endParaRPr lang="en-US" altLang="zh-CN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add_op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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id</a:t>
            </a:r>
            <a:r>
              <a:rPr lang="en-US" altLang="zh-CN" sz="2000" b="1" dirty="0">
                <a:latin typeface="Arial" panose="020B0604020202020204" pitchFamily="34" charset="0"/>
              </a:rPr>
              <a:t>，</a:t>
            </a:r>
            <a:r>
              <a:rPr lang="zh-CN" altLang="en-US" sz="2000" b="1" dirty="0">
                <a:latin typeface="Arial" panose="020B0604020202020204" pitchFamily="34" charset="0"/>
              </a:rPr>
              <a:t>指向符号表中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rate</a:t>
            </a:r>
            <a:r>
              <a:rPr lang="zh-CN" altLang="en-US" sz="2000" b="1" dirty="0">
                <a:latin typeface="Arial" panose="020B0604020202020204" pitchFamily="34" charset="0"/>
              </a:rPr>
              <a:t>条目的指针</a:t>
            </a: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</a:t>
            </a:r>
            <a:endParaRPr lang="en-US" altLang="zh-CN" sz="2000" b="1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mul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_ op</a:t>
            </a: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</a:t>
            </a:r>
          </a:p>
          <a:p>
            <a:pPr>
              <a:buNone/>
            </a:pPr>
            <a:r>
              <a:rPr lang="en-US" altLang="zh-CN" sz="2000" b="1" dirty="0">
                <a:latin typeface="Arial" panose="020B0604020202020204" pitchFamily="34" charset="0"/>
                <a:sym typeface="Symbol" panose="05050102010706020507" pitchFamily="18" charset="2"/>
              </a:rPr>
              <a:t>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number</a:t>
            </a:r>
            <a:r>
              <a:rPr lang="en-US" altLang="zh-CN" sz="2000" b="1" dirty="0">
                <a:latin typeface="Arial" panose="020B0604020202020204" pitchFamily="34" charset="0"/>
              </a:rPr>
              <a:t>，</a:t>
            </a:r>
            <a:r>
              <a:rPr lang="zh-CN" altLang="en-US" sz="2000" b="1" dirty="0">
                <a:latin typeface="Arial" panose="020B0604020202020204" pitchFamily="34" charset="0"/>
              </a:rPr>
              <a:t>整数值</a:t>
            </a:r>
            <a:r>
              <a:rPr lang="zh-CN" altLang="en-US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60</a:t>
            </a:r>
            <a:r>
              <a:rPr lang="zh-CN" altLang="en-US" sz="2000" b="1" dirty="0">
                <a:latin typeface="Arial" panose="020B0604020202020204" pitchFamily="34" charset="0"/>
                <a:sym typeface="Symbol" panose="05050102010706020507" pitchFamily="18" charset="2"/>
              </a:rPr>
              <a:t></a:t>
            </a: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7759700" y="3856248"/>
            <a:ext cx="3274060" cy="2779392"/>
            <a:chOff x="3600" y="1284"/>
            <a:chExt cx="2208" cy="1836"/>
          </a:xfrm>
        </p:grpSpPr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290" y="1284"/>
              <a:ext cx="124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000" b="1" i="0" dirty="0">
                  <a:solidFill>
                    <a:srgbClr val="FF0000"/>
                  </a:solidFill>
                  <a:latin typeface="宋体" panose="02010600030101010101" pitchFamily="2" charset="-122"/>
                </a:rPr>
                <a:t>符 号 表</a:t>
              </a:r>
              <a:r>
                <a:rPr lang="zh-CN" altLang="en-US" i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i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984" y="1968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984" y="1632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4944" y="1632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5616" y="1632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984" y="163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 dirty="0">
                  <a:latin typeface="Times New Roman" panose="02020603050405020304" pitchFamily="18" charset="0"/>
                </a:rPr>
                <a:t>position</a:t>
              </a: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3984" y="1632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4002" y="196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 dirty="0">
                  <a:latin typeface="Times New Roman" panose="02020603050405020304" pitchFamily="18" charset="0"/>
                </a:rPr>
                <a:t>initial</a:t>
              </a: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984" y="230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3984" y="26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4016" y="2297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 dirty="0">
                  <a:latin typeface="Times New Roman" panose="02020603050405020304" pitchFamily="18" charset="0"/>
                </a:rPr>
                <a:t>rate</a:t>
              </a: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5040" y="157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i="0" dirty="0">
                  <a:latin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28" y="192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i="0" dirty="0">
                  <a:latin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5034" y="225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i="0" dirty="0">
                  <a:latin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600" y="16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600" y="196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600" y="23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10059" y="4617779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源程序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position = initial +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       rate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60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7027224" y="6099305"/>
            <a:ext cx="1123951" cy="719077"/>
          </a:xfrm>
          <a:prstGeom prst="wedgeRoundRectCallout">
            <a:avLst>
              <a:gd name="adj1" fmla="val 87095"/>
              <a:gd name="adj2" fmla="val -99298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词素（实例）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1569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</a:rPr>
              <a:t>例 识别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</a:rPr>
              <a:t>aa*|bb*</a:t>
            </a:r>
            <a:r>
              <a:rPr lang="zh-CN" altLang="en-US" sz="2800" dirty="0">
                <a:latin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</a:rPr>
              <a:t>NFA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 </a:t>
            </a:r>
            <a:endParaRPr lang="en-US" dirty="0"/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3200400" y="2438400"/>
            <a:ext cx="5715000" cy="2971800"/>
            <a:chOff x="1056" y="1536"/>
            <a:chExt cx="3600" cy="1872"/>
          </a:xfrm>
        </p:grpSpPr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2796" y="2071"/>
              <a:ext cx="390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sz="2800" b="1"/>
                <a:t>1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019" y="2056"/>
              <a:ext cx="390" cy="367"/>
              <a:chOff x="7120" y="12162"/>
              <a:chExt cx="425" cy="425"/>
            </a:xfrm>
          </p:grpSpPr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200"/>
              </a:p>
            </p:txBody>
          </p:sp>
          <p:sp>
            <p:nvSpPr>
              <p:cNvPr id="28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/>
              <a:p>
                <a:pPr algn="just"/>
                <a:r>
                  <a:rPr lang="zh-CN" altLang="en-US" sz="2800" b="1"/>
                  <a:t>2</a:t>
                </a: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1056" y="2743"/>
              <a:ext cx="8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800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227" y="3222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180" y="2443"/>
              <a:ext cx="632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406" y="1953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3213" y="2240"/>
              <a:ext cx="7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120" y="1748"/>
              <a:ext cx="273" cy="289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/>
            </a:p>
          </p:txBody>
        </p:sp>
        <p:sp>
          <p:nvSpPr>
            <p:cNvPr id="14" name="Oval 33"/>
            <p:cNvSpPr>
              <a:spLocks noChangeArrowheads="1"/>
            </p:cNvSpPr>
            <p:nvPr/>
          </p:nvSpPr>
          <p:spPr bwMode="auto">
            <a:xfrm>
              <a:off x="1931" y="2559"/>
              <a:ext cx="389" cy="3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sz="2800" b="1"/>
                <a:t>0</a:t>
              </a: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4340" y="1536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a</a:t>
              </a: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285" y="2521"/>
              <a:ext cx="31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3461" y="2937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/>
                <a:t>b</a:t>
              </a:r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 flipV="1">
              <a:off x="2320" y="232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2304" y="2832"/>
              <a:ext cx="495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/>
            </a:p>
          </p:txBody>
        </p:sp>
        <p:sp>
          <p:nvSpPr>
            <p:cNvPr id="20" name="Oval 39"/>
            <p:cNvSpPr>
              <a:spLocks noChangeArrowheads="1"/>
            </p:cNvSpPr>
            <p:nvPr/>
          </p:nvSpPr>
          <p:spPr bwMode="auto">
            <a:xfrm>
              <a:off x="2824" y="3019"/>
              <a:ext cx="389" cy="36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sz="2800" b="1"/>
                <a:t>3</a:t>
              </a:r>
            </a:p>
          </p:txBody>
        </p:sp>
        <p:grpSp>
          <p:nvGrpSpPr>
            <p:cNvPr id="21" name="Group 40"/>
            <p:cNvGrpSpPr>
              <a:grpSpLocks/>
            </p:cNvGrpSpPr>
            <p:nvPr/>
          </p:nvGrpSpPr>
          <p:grpSpPr bwMode="auto">
            <a:xfrm>
              <a:off x="4019" y="3041"/>
              <a:ext cx="390" cy="367"/>
              <a:chOff x="7120" y="12162"/>
              <a:chExt cx="425" cy="425"/>
            </a:xfrm>
          </p:grpSpPr>
          <p:sp>
            <p:nvSpPr>
              <p:cNvPr id="25" name="Oval 4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200"/>
              </a:p>
            </p:txBody>
          </p:sp>
          <p:sp>
            <p:nvSpPr>
              <p:cNvPr id="26" name="Oval 4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/>
              <a:p>
                <a:pPr algn="just"/>
                <a:r>
                  <a:rPr lang="zh-CN" altLang="en-US" sz="2800" b="1"/>
                  <a:t>4</a:t>
                </a:r>
              </a:p>
            </p:txBody>
          </p:sp>
        </p:grpSp>
        <p:sp>
          <p:nvSpPr>
            <p:cNvPr id="22" name="Freeform 43"/>
            <p:cNvSpPr>
              <a:spLocks/>
            </p:cNvSpPr>
            <p:nvPr/>
          </p:nvSpPr>
          <p:spPr bwMode="auto">
            <a:xfrm>
              <a:off x="4106" y="2745"/>
              <a:ext cx="271" cy="287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/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2352" y="2256"/>
              <a:ext cx="316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solidFill>
                    <a:srgbClr val="0000FF"/>
                  </a:solidFill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2389" y="2676"/>
              <a:ext cx="316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solidFill>
                    <a:srgbClr val="0000FF"/>
                  </a:solidFill>
                  <a:sym typeface="Symbol" panose="05050102010706020507" pitchFamily="18" charset="2"/>
                </a:rPr>
                <a:t>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235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28600" lvl="1" indent="-5400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转换函数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move :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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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) 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P(S)</a:t>
            </a:r>
          </a:p>
          <a:p>
            <a:pPr marL="228600" lvl="1" indent="-5400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对于一个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有可能要尝试很多不同的路径，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大部分路径都是白费功夫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尝试</a:t>
            </a:r>
            <a:r>
              <a:rPr lang="en-US" altLang="zh-CN" b="1" dirty="0">
                <a:latin typeface="楷体" panose="02010609060101010101" pitchFamily="49" charset="-122"/>
              </a:rPr>
              <a:t>+</a:t>
            </a:r>
            <a:r>
              <a:rPr lang="zh-CN" altLang="en-US" b="1" dirty="0">
                <a:latin typeface="楷体" panose="02010609060101010101" pitchFamily="49" charset="-122"/>
              </a:rPr>
              <a:t>回退的方式 </a:t>
            </a:r>
            <a:r>
              <a:rPr lang="en-US" altLang="zh-CN" b="1" dirty="0">
                <a:latin typeface="楷体" panose="02010609060101010101" pitchFamily="49" charset="-122"/>
              </a:rPr>
              <a:t>=&gt; </a:t>
            </a:r>
            <a:r>
              <a:rPr lang="zh-CN" altLang="en-US" b="1" dirty="0">
                <a:latin typeface="楷体" panose="02010609060101010101" pitchFamily="49" charset="-122"/>
              </a:rPr>
              <a:t>效率很低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考虑很多</a:t>
            </a:r>
            <a:r>
              <a:rPr lang="en-US" altLang="zh-CN" b="1" dirty="0">
                <a:latin typeface="楷体" panose="02010609060101010101" pitchFamily="49" charset="-122"/>
              </a:rPr>
              <a:t>project</a:t>
            </a:r>
            <a:r>
              <a:rPr lang="zh-CN" altLang="en-US" b="1" dirty="0">
                <a:latin typeface="楷体" panose="02010609060101010101" pitchFamily="49" charset="-122"/>
              </a:rPr>
              <a:t>，百万行代码</a:t>
            </a:r>
            <a:r>
              <a:rPr lang="en-US" altLang="zh-CN" b="1" dirty="0">
                <a:latin typeface="楷体" panose="02010609060101010101" pitchFamily="49" charset="-122"/>
              </a:rPr>
              <a:t>+</a:t>
            </a:r>
          </a:p>
          <a:p>
            <a:pPr marL="228600" lvl="1" indent="-540000"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有没有一种确定的形式化描述，对于输入的一个符号，只有唯一的跳转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NFA</a:t>
            </a:r>
            <a:r>
              <a:rPr lang="zh-CN" altLang="en-US"/>
              <a:t>识别</a:t>
            </a:r>
            <a:r>
              <a:rPr lang="en-US" altLang="zh-CN"/>
              <a:t>token</a:t>
            </a:r>
            <a:r>
              <a:rPr lang="zh-CN" altLang="en-US"/>
              <a:t>的问题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1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确定的有限自动机（简称</a:t>
            </a:r>
            <a:r>
              <a:rPr lang="en-US" altLang="zh-CN" sz="3200" dirty="0">
                <a:latin typeface="微软雅黑" panose="020B0503020204020204" pitchFamily="34" charset="-122"/>
              </a:rPr>
              <a:t>DFA)</a:t>
            </a:r>
            <a:r>
              <a:rPr lang="zh-CN" altLang="en-US" sz="3200" dirty="0">
                <a:latin typeface="微软雅黑" panose="020B0503020204020204" pitchFamily="34" charset="-122"/>
              </a:rPr>
              <a:t>也是一个数学模型，包括：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有限的状态集合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输入符号集合</a:t>
            </a:r>
            <a:r>
              <a:rPr lang="zh-CN" altLang="en-US" b="1" dirty="0">
                <a:sym typeface="Symbol" panose="05050102010706020507" pitchFamily="18" charset="2"/>
              </a:rPr>
              <a:t></a:t>
            </a:r>
            <a:endParaRPr lang="zh-CN" altLang="en-US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转换函数</a:t>
            </a:r>
            <a:r>
              <a:rPr lang="en-US" altLang="zh-CN" b="1" i="1" dirty="0">
                <a:cs typeface="Times New Roman" panose="02020603050405020304" pitchFamily="18" charset="0"/>
              </a:rPr>
              <a:t>move</a:t>
            </a:r>
            <a:r>
              <a:rPr lang="en-US" altLang="zh-CN" b="1" dirty="0">
                <a:cs typeface="Times New Roman" panose="02020603050405020304" pitchFamily="18" charset="0"/>
              </a:rPr>
              <a:t> : </a:t>
            </a:r>
            <a:r>
              <a:rPr lang="en-US" altLang="zh-CN" b="1" i="1" dirty="0">
                <a:cs typeface="Times New Roman" panose="02020603050405020304" pitchFamily="18" charset="0"/>
              </a:rPr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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且可以是部分函数</a:t>
            </a:r>
            <a:endParaRPr lang="en-US" altLang="zh-CN" b="1" dirty="0">
              <a:solidFill>
                <a:srgbClr val="0000FF"/>
              </a:solidFill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状态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r>
              <a:rPr lang="en-US" altLang="zh-CN" b="1" baseline="-30000" dirty="0"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楷体" panose="02010609060101010101" pitchFamily="49" charset="-122"/>
              </a:rPr>
              <a:t>是唯一的开始状态</a:t>
            </a:r>
            <a:endParaRPr lang="en-US" altLang="zh-CN" b="1" dirty="0">
              <a:latin typeface="楷体" panose="02010609060101010101" pitchFamily="49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i="1" dirty="0">
                <a:cs typeface="Times New Roman" panose="02020603050405020304" pitchFamily="18" charset="0"/>
              </a:rPr>
              <a:t>F 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latin typeface="楷体" panose="02010609060101010101" pitchFamily="49" charset="-122"/>
              </a:rPr>
              <a:t>是接受状态集合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 </a:t>
            </a:r>
            <a:endParaRPr lang="en-US" dirty="0"/>
          </a:p>
        </p:txBody>
      </p:sp>
      <p:grpSp>
        <p:nvGrpSpPr>
          <p:cNvPr id="23" name="Group 55"/>
          <p:cNvGrpSpPr>
            <a:grpSpLocks/>
          </p:cNvGrpSpPr>
          <p:nvPr/>
        </p:nvGrpSpPr>
        <p:grpSpPr bwMode="auto">
          <a:xfrm>
            <a:off x="4876800" y="4292600"/>
            <a:ext cx="5562600" cy="2452688"/>
            <a:chOff x="2112" y="2704"/>
            <a:chExt cx="3504" cy="1545"/>
          </a:xfrm>
        </p:grpSpPr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4120" y="3270"/>
              <a:ext cx="370" cy="39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</a:rPr>
                <a:t>1</a:t>
              </a:r>
            </a:p>
          </p:txBody>
        </p:sp>
        <p:grpSp>
          <p:nvGrpSpPr>
            <p:cNvPr id="25" name="Group 29"/>
            <p:cNvGrpSpPr>
              <a:grpSpLocks/>
            </p:cNvGrpSpPr>
            <p:nvPr/>
          </p:nvGrpSpPr>
          <p:grpSpPr bwMode="auto">
            <a:xfrm>
              <a:off x="5246" y="3256"/>
              <a:ext cx="370" cy="395"/>
              <a:chOff x="7120" y="12162"/>
              <a:chExt cx="425" cy="425"/>
            </a:xfrm>
          </p:grpSpPr>
          <p:sp>
            <p:nvSpPr>
              <p:cNvPr id="41" name="Oval 3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200">
                  <a:solidFill>
                    <a:srgbClr val="0000FF"/>
                  </a:solidFill>
                </a:endParaRPr>
              </a:p>
            </p:txBody>
          </p:sp>
          <p:sp>
            <p:nvSpPr>
              <p:cNvPr id="42" name="Oval 3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2</a:t>
                </a:r>
              </a:p>
            </p:txBody>
          </p:sp>
        </p:grp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2112" y="3494"/>
              <a:ext cx="8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V="1">
              <a:off x="3340" y="3483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2164" y="3172"/>
              <a:ext cx="601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solidFill>
                    <a:srgbClr val="0000FF"/>
                  </a:solidFill>
                </a:rPr>
                <a:t>开始</a:t>
              </a: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3515" y="3203"/>
              <a:ext cx="301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 flipV="1">
              <a:off x="4505" y="3469"/>
              <a:ext cx="7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3040" y="2969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32" name="Oval 39"/>
            <p:cNvSpPr>
              <a:spLocks noChangeArrowheads="1"/>
            </p:cNvSpPr>
            <p:nvPr/>
          </p:nvSpPr>
          <p:spPr bwMode="auto">
            <a:xfrm>
              <a:off x="2944" y="3280"/>
              <a:ext cx="370" cy="3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" name="Freeform 40"/>
            <p:cNvSpPr>
              <a:spLocks/>
            </p:cNvSpPr>
            <p:nvPr/>
          </p:nvSpPr>
          <p:spPr bwMode="auto">
            <a:xfrm flipV="1">
              <a:off x="4190" y="3667"/>
              <a:ext cx="259" cy="311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195" y="3929"/>
              <a:ext cx="295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4717" y="3181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3061" y="2704"/>
              <a:ext cx="30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</a:rPr>
                <a:t>b</a:t>
              </a:r>
            </a:p>
          </p:txBody>
        </p:sp>
        <p:sp>
          <p:nvSpPr>
            <p:cNvPr id="37" name="Freeform 44"/>
            <p:cNvSpPr>
              <a:spLocks/>
            </p:cNvSpPr>
            <p:nvPr/>
          </p:nvSpPr>
          <p:spPr bwMode="auto">
            <a:xfrm>
              <a:off x="4477" y="3599"/>
              <a:ext cx="784" cy="145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4712" y="3662"/>
              <a:ext cx="301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39" name="Freeform 46"/>
            <p:cNvSpPr>
              <a:spLocks/>
            </p:cNvSpPr>
            <p:nvPr/>
          </p:nvSpPr>
          <p:spPr bwMode="auto">
            <a:xfrm>
              <a:off x="3301" y="2971"/>
              <a:ext cx="1973" cy="381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800">
                <a:solidFill>
                  <a:srgbClr val="0000FF"/>
                </a:solidFill>
              </a:endParaRP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4241" y="2704"/>
              <a:ext cx="30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solidFill>
                    <a:srgbClr val="0000FF"/>
                  </a:solidFill>
                </a:rPr>
                <a:t>b</a:t>
              </a:r>
            </a:p>
          </p:txBody>
        </p:sp>
      </p:grp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1905000" y="4876800"/>
            <a:ext cx="2362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4000" tIns="28800" rIns="54000" bIns="28800" anchor="ctr"/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识别语言</a:t>
            </a:r>
          </a:p>
          <a:p>
            <a:r>
              <a:rPr lang="zh-CN" altLang="en-US" sz="2800" b="1" dirty="0">
                <a:solidFill>
                  <a:srgbClr val="0000FF"/>
                </a:solidFill>
              </a:rPr>
              <a:t>(</a:t>
            </a:r>
            <a:r>
              <a:rPr lang="en-US" altLang="zh-CN" sz="2800" b="1" i="1" dirty="0" err="1">
                <a:solidFill>
                  <a:srgbClr val="0000FF"/>
                </a:solidFill>
              </a:rPr>
              <a:t>a</a:t>
            </a:r>
            <a:r>
              <a:rPr lang="en-US" altLang="zh-CN" sz="2800" b="1" dirty="0" err="1">
                <a:solidFill>
                  <a:srgbClr val="0000FF"/>
                </a:solidFill>
              </a:rPr>
              <a:t>|</a:t>
            </a:r>
            <a:r>
              <a:rPr lang="en-US" altLang="zh-CN" sz="2800" b="1" i="1" dirty="0" err="1">
                <a:solidFill>
                  <a:srgbClr val="0000FF"/>
                </a:solidFill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en-US" altLang="zh-CN" sz="2800" b="1" baseline="30000" dirty="0">
                <a:solidFill>
                  <a:srgbClr val="0000FF"/>
                </a:solidFill>
              </a:rPr>
              <a:t>*</a:t>
            </a:r>
            <a:r>
              <a:rPr lang="en-US" altLang="zh-CN" sz="2800" b="1" i="1" dirty="0">
                <a:solidFill>
                  <a:srgbClr val="0000FF"/>
                </a:solidFill>
              </a:rPr>
              <a:t>ab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</a:p>
          <a:p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en-US" altLang="zh-CN" sz="2800" b="1" dirty="0"/>
              <a:t>DFA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189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例 </a:t>
            </a:r>
            <a:r>
              <a:rPr lang="en-US" altLang="zh-CN" dirty="0">
                <a:latin typeface="微软雅黑" panose="020B0503020204020204" pitchFamily="34" charset="-122"/>
              </a:rPr>
              <a:t>DFA</a:t>
            </a:r>
            <a:r>
              <a:rPr lang="zh-CN" altLang="en-US" dirty="0">
                <a:latin typeface="微软雅黑" panose="020B0503020204020204" pitchFamily="34" charset="-122"/>
              </a:rPr>
              <a:t>，识别</a:t>
            </a:r>
            <a:r>
              <a:rPr lang="en-US" altLang="zh-CN" dirty="0">
                <a:latin typeface="微软雅黑" panose="020B0503020204020204" pitchFamily="34" charset="-122"/>
              </a:rPr>
              <a:t>{0,1}</a:t>
            </a:r>
            <a:r>
              <a:rPr lang="zh-CN" altLang="en-US" dirty="0">
                <a:latin typeface="微软雅黑" panose="020B0503020204020204" pitchFamily="34" charset="-122"/>
              </a:rPr>
              <a:t>上能被</a:t>
            </a:r>
            <a:r>
              <a:rPr lang="en-US" altLang="zh-CN" dirty="0"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</a:rPr>
              <a:t>整除的二进制数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2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4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例 </a:t>
            </a:r>
            <a:r>
              <a:rPr lang="en-US" altLang="zh-CN" dirty="0">
                <a:latin typeface="微软雅黑" panose="020B0503020204020204" pitchFamily="34" charset="-122"/>
              </a:rPr>
              <a:t>DFA</a:t>
            </a:r>
            <a:r>
              <a:rPr lang="zh-CN" altLang="en-US" dirty="0">
                <a:latin typeface="微软雅黑" panose="020B0503020204020204" pitchFamily="34" charset="-122"/>
              </a:rPr>
              <a:t>，识别</a:t>
            </a:r>
            <a:r>
              <a:rPr lang="en-US" altLang="zh-CN" dirty="0">
                <a:latin typeface="微软雅黑" panose="020B0503020204020204" pitchFamily="34" charset="-122"/>
              </a:rPr>
              <a:t>{0,1}</a:t>
            </a:r>
            <a:r>
              <a:rPr lang="zh-CN" altLang="en-US" dirty="0">
                <a:latin typeface="微软雅黑" panose="020B0503020204020204" pitchFamily="34" charset="-122"/>
              </a:rPr>
              <a:t>上能被</a:t>
            </a:r>
            <a:r>
              <a:rPr lang="en-US" altLang="zh-CN" dirty="0"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</a:rPr>
              <a:t>整除的二进制数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 </a:t>
            </a:r>
            <a:endParaRPr lang="en-US" dirty="0"/>
          </a:p>
        </p:txBody>
      </p:sp>
      <p:sp>
        <p:nvSpPr>
          <p:cNvPr id="5" name="Oval 35"/>
          <p:cNvSpPr>
            <a:spLocks noChangeArrowheads="1"/>
          </p:cNvSpPr>
          <p:nvPr/>
        </p:nvSpPr>
        <p:spPr bwMode="auto">
          <a:xfrm>
            <a:off x="2705101" y="3430588"/>
            <a:ext cx="576263" cy="5762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kumimoji="1" lang="zh-CN" altLang="en-US" sz="2000" b="1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78125" y="350202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649788" y="350202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446838" y="3490913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8247063" y="3490913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97038" y="3754438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11" name="Rectangle 9" descr="Green marble"/>
          <p:cNvSpPr>
            <a:spLocks noChangeArrowheads="1"/>
          </p:cNvSpPr>
          <p:nvPr/>
        </p:nvSpPr>
        <p:spPr bwMode="auto">
          <a:xfrm>
            <a:off x="1733551" y="3876676"/>
            <a:ext cx="95091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开始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9726613" y="350202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</a:rPr>
              <a:t>4</a:t>
            </a:r>
          </a:p>
        </p:txBody>
      </p: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314700" y="3394075"/>
            <a:ext cx="1295400" cy="330200"/>
            <a:chOff x="1200" y="2432"/>
            <a:chExt cx="816" cy="208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200" y="264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15" name="Rectangle 13" descr="Green marble"/>
            <p:cNvSpPr>
              <a:spLocks noChangeArrowheads="1"/>
            </p:cNvSpPr>
            <p:nvPr/>
          </p:nvSpPr>
          <p:spPr bwMode="auto">
            <a:xfrm>
              <a:off x="1474" y="24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1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6" name="Group 36"/>
          <p:cNvGrpSpPr>
            <a:grpSpLocks/>
          </p:cNvGrpSpPr>
          <p:nvPr/>
        </p:nvGrpSpPr>
        <p:grpSpPr bwMode="auto">
          <a:xfrm>
            <a:off x="2381250" y="2278063"/>
            <a:ext cx="1220788" cy="1219200"/>
            <a:chOff x="612" y="1729"/>
            <a:chExt cx="769" cy="768"/>
          </a:xfrm>
        </p:grpSpPr>
        <p:sp>
          <p:nvSpPr>
            <p:cNvPr id="17" name="Freeform 12" descr="Green marble"/>
            <p:cNvSpPr>
              <a:spLocks/>
            </p:cNvSpPr>
            <p:nvPr/>
          </p:nvSpPr>
          <p:spPr bwMode="auto">
            <a:xfrm>
              <a:off x="725" y="1729"/>
              <a:ext cx="656" cy="768"/>
            </a:xfrm>
            <a:custGeom>
              <a:avLst/>
              <a:gdLst>
                <a:gd name="T0" fmla="*/ 408 w 656"/>
                <a:gd name="T1" fmla="*/ 768 h 768"/>
                <a:gd name="T2" fmla="*/ 648 w 656"/>
                <a:gd name="T3" fmla="*/ 384 h 768"/>
                <a:gd name="T4" fmla="*/ 360 w 656"/>
                <a:gd name="T5" fmla="*/ 0 h 768"/>
                <a:gd name="T6" fmla="*/ 24 w 656"/>
                <a:gd name="T7" fmla="*/ 384 h 768"/>
                <a:gd name="T8" fmla="*/ 216 w 656"/>
                <a:gd name="T9" fmla="*/ 72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768">
                  <a:moveTo>
                    <a:pt x="408" y="768"/>
                  </a:moveTo>
                  <a:cubicBezTo>
                    <a:pt x="532" y="640"/>
                    <a:pt x="656" y="512"/>
                    <a:pt x="648" y="384"/>
                  </a:cubicBezTo>
                  <a:cubicBezTo>
                    <a:pt x="640" y="256"/>
                    <a:pt x="464" y="0"/>
                    <a:pt x="360" y="0"/>
                  </a:cubicBezTo>
                  <a:cubicBezTo>
                    <a:pt x="256" y="0"/>
                    <a:pt x="48" y="264"/>
                    <a:pt x="24" y="384"/>
                  </a:cubicBezTo>
                  <a:cubicBezTo>
                    <a:pt x="0" y="504"/>
                    <a:pt x="184" y="664"/>
                    <a:pt x="216" y="72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18" name="Rectangle 14" descr="Green marble"/>
            <p:cNvSpPr>
              <a:spLocks noChangeArrowheads="1"/>
            </p:cNvSpPr>
            <p:nvPr/>
          </p:nvSpPr>
          <p:spPr bwMode="auto">
            <a:xfrm>
              <a:off x="612" y="175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0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9" name="Group 38"/>
          <p:cNvGrpSpPr>
            <a:grpSpLocks/>
          </p:cNvGrpSpPr>
          <p:nvPr/>
        </p:nvGrpSpPr>
        <p:grpSpPr bwMode="auto">
          <a:xfrm>
            <a:off x="5143500" y="3394075"/>
            <a:ext cx="1295400" cy="330200"/>
            <a:chOff x="2352" y="2432"/>
            <a:chExt cx="816" cy="208"/>
          </a:xfrm>
        </p:grpSpPr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352" y="264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1" name="Rectangle 16" descr="Green marble"/>
            <p:cNvSpPr>
              <a:spLocks noChangeArrowheads="1"/>
            </p:cNvSpPr>
            <p:nvPr/>
          </p:nvSpPr>
          <p:spPr bwMode="auto">
            <a:xfrm>
              <a:off x="2540" y="24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0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2" name="Group 39"/>
          <p:cNvGrpSpPr>
            <a:grpSpLocks/>
          </p:cNvGrpSpPr>
          <p:nvPr/>
        </p:nvGrpSpPr>
        <p:grpSpPr bwMode="auto">
          <a:xfrm>
            <a:off x="5067300" y="3876675"/>
            <a:ext cx="3200400" cy="838200"/>
            <a:chOff x="2304" y="2736"/>
            <a:chExt cx="2016" cy="528"/>
          </a:xfrm>
        </p:grpSpPr>
        <p:sp>
          <p:nvSpPr>
            <p:cNvPr id="23" name="Freeform 17" descr="Green marble"/>
            <p:cNvSpPr>
              <a:spLocks/>
            </p:cNvSpPr>
            <p:nvPr/>
          </p:nvSpPr>
          <p:spPr bwMode="auto">
            <a:xfrm>
              <a:off x="2304" y="2736"/>
              <a:ext cx="2016" cy="528"/>
            </a:xfrm>
            <a:custGeom>
              <a:avLst/>
              <a:gdLst>
                <a:gd name="T0" fmla="*/ 0 w 2016"/>
                <a:gd name="T1" fmla="*/ 0 h 528"/>
                <a:gd name="T2" fmla="*/ 1008 w 2016"/>
                <a:gd name="T3" fmla="*/ 528 h 528"/>
                <a:gd name="T4" fmla="*/ 2016 w 2016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6" h="528">
                  <a:moveTo>
                    <a:pt x="0" y="0"/>
                  </a:moveTo>
                  <a:cubicBezTo>
                    <a:pt x="336" y="264"/>
                    <a:pt x="672" y="528"/>
                    <a:pt x="1008" y="528"/>
                  </a:cubicBezTo>
                  <a:cubicBezTo>
                    <a:pt x="1344" y="528"/>
                    <a:pt x="1848" y="88"/>
                    <a:pt x="2016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4" name="Rectangle 18" descr="Green marble"/>
            <p:cNvSpPr>
              <a:spLocks noChangeArrowheads="1"/>
            </p:cNvSpPr>
            <p:nvPr/>
          </p:nvSpPr>
          <p:spPr bwMode="auto">
            <a:xfrm>
              <a:off x="3168" y="302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1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5" name="Group 40"/>
          <p:cNvGrpSpPr>
            <a:grpSpLocks/>
          </p:cNvGrpSpPr>
          <p:nvPr/>
        </p:nvGrpSpPr>
        <p:grpSpPr bwMode="auto">
          <a:xfrm>
            <a:off x="6743700" y="2278063"/>
            <a:ext cx="3124200" cy="1217612"/>
            <a:chOff x="3360" y="1729"/>
            <a:chExt cx="1968" cy="767"/>
          </a:xfrm>
        </p:grpSpPr>
        <p:sp>
          <p:nvSpPr>
            <p:cNvPr id="26" name="Freeform 19" descr="Green marble"/>
            <p:cNvSpPr>
              <a:spLocks/>
            </p:cNvSpPr>
            <p:nvPr/>
          </p:nvSpPr>
          <p:spPr bwMode="auto">
            <a:xfrm>
              <a:off x="3360" y="1920"/>
              <a:ext cx="1968" cy="576"/>
            </a:xfrm>
            <a:custGeom>
              <a:avLst/>
              <a:gdLst>
                <a:gd name="T0" fmla="*/ 0 w 1968"/>
                <a:gd name="T1" fmla="*/ 576 h 576"/>
                <a:gd name="T2" fmla="*/ 960 w 1968"/>
                <a:gd name="T3" fmla="*/ 0 h 576"/>
                <a:gd name="T4" fmla="*/ 1968 w 1968"/>
                <a:gd name="T5" fmla="*/ 57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8" h="576">
                  <a:moveTo>
                    <a:pt x="0" y="576"/>
                  </a:moveTo>
                  <a:cubicBezTo>
                    <a:pt x="316" y="288"/>
                    <a:pt x="632" y="0"/>
                    <a:pt x="960" y="0"/>
                  </a:cubicBezTo>
                  <a:cubicBezTo>
                    <a:pt x="1288" y="0"/>
                    <a:pt x="1800" y="480"/>
                    <a:pt x="1968" y="57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27" name="Rectangle 20" descr="Green marble"/>
            <p:cNvSpPr>
              <a:spLocks noChangeArrowheads="1"/>
            </p:cNvSpPr>
            <p:nvPr/>
          </p:nvSpPr>
          <p:spPr bwMode="auto">
            <a:xfrm>
              <a:off x="4195" y="1729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0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28" name="Group 41"/>
          <p:cNvGrpSpPr>
            <a:grpSpLocks/>
          </p:cNvGrpSpPr>
          <p:nvPr/>
        </p:nvGrpSpPr>
        <p:grpSpPr bwMode="auto">
          <a:xfrm>
            <a:off x="3314700" y="2386013"/>
            <a:ext cx="3276600" cy="1185862"/>
            <a:chOff x="1200" y="1797"/>
            <a:chExt cx="2064" cy="747"/>
          </a:xfrm>
        </p:grpSpPr>
        <p:sp>
          <p:nvSpPr>
            <p:cNvPr id="29" name="Freeform 21" descr="Green marble"/>
            <p:cNvSpPr>
              <a:spLocks/>
            </p:cNvSpPr>
            <p:nvPr/>
          </p:nvSpPr>
          <p:spPr bwMode="auto">
            <a:xfrm>
              <a:off x="1200" y="2008"/>
              <a:ext cx="2064" cy="536"/>
            </a:xfrm>
            <a:custGeom>
              <a:avLst/>
              <a:gdLst>
                <a:gd name="T0" fmla="*/ 2064 w 2064"/>
                <a:gd name="T1" fmla="*/ 488 h 536"/>
                <a:gd name="T2" fmla="*/ 960 w 2064"/>
                <a:gd name="T3" fmla="*/ 8 h 536"/>
                <a:gd name="T4" fmla="*/ 0 w 2064"/>
                <a:gd name="T5" fmla="*/ 53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4" h="536">
                  <a:moveTo>
                    <a:pt x="2064" y="488"/>
                  </a:moveTo>
                  <a:cubicBezTo>
                    <a:pt x="1684" y="244"/>
                    <a:pt x="1304" y="0"/>
                    <a:pt x="960" y="8"/>
                  </a:cubicBezTo>
                  <a:cubicBezTo>
                    <a:pt x="616" y="16"/>
                    <a:pt x="160" y="448"/>
                    <a:pt x="0" y="53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0" name="Rectangle 22" descr="Green marble"/>
            <p:cNvSpPr>
              <a:spLocks noChangeArrowheads="1"/>
            </p:cNvSpPr>
            <p:nvPr/>
          </p:nvSpPr>
          <p:spPr bwMode="auto">
            <a:xfrm>
              <a:off x="2109" y="179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1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4914900" y="3952875"/>
            <a:ext cx="3505200" cy="1524000"/>
            <a:chOff x="2208" y="2784"/>
            <a:chExt cx="2208" cy="960"/>
          </a:xfrm>
        </p:grpSpPr>
        <p:sp>
          <p:nvSpPr>
            <p:cNvPr id="32" name="Freeform 23" descr="Green marble"/>
            <p:cNvSpPr>
              <a:spLocks/>
            </p:cNvSpPr>
            <p:nvPr/>
          </p:nvSpPr>
          <p:spPr bwMode="auto">
            <a:xfrm>
              <a:off x="2208" y="2784"/>
              <a:ext cx="2208" cy="960"/>
            </a:xfrm>
            <a:custGeom>
              <a:avLst/>
              <a:gdLst>
                <a:gd name="T0" fmla="*/ 2208 w 2208"/>
                <a:gd name="T1" fmla="*/ 0 h 960"/>
                <a:gd name="T2" fmla="*/ 1104 w 2208"/>
                <a:gd name="T3" fmla="*/ 960 h 960"/>
                <a:gd name="T4" fmla="*/ 0 w 2208"/>
                <a:gd name="T5" fmla="*/ 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8" h="960">
                  <a:moveTo>
                    <a:pt x="2208" y="0"/>
                  </a:moveTo>
                  <a:cubicBezTo>
                    <a:pt x="1840" y="480"/>
                    <a:pt x="1472" y="960"/>
                    <a:pt x="1104" y="960"/>
                  </a:cubicBezTo>
                  <a:cubicBezTo>
                    <a:pt x="736" y="960"/>
                    <a:pt x="184" y="160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3" name="Rectangle 24" descr="Green marble"/>
            <p:cNvSpPr>
              <a:spLocks noChangeArrowheads="1"/>
            </p:cNvSpPr>
            <p:nvPr/>
          </p:nvSpPr>
          <p:spPr bwMode="auto">
            <a:xfrm>
              <a:off x="3216" y="3504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0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34" name="Group 42"/>
          <p:cNvGrpSpPr>
            <a:grpSpLocks/>
          </p:cNvGrpSpPr>
          <p:nvPr/>
        </p:nvGrpSpPr>
        <p:grpSpPr bwMode="auto">
          <a:xfrm>
            <a:off x="6918325" y="3394075"/>
            <a:ext cx="1295400" cy="330200"/>
            <a:chOff x="3504" y="2432"/>
            <a:chExt cx="816" cy="208"/>
          </a:xfrm>
        </p:grpSpPr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3504" y="264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6" name="Rectangle 26" descr="Green marble"/>
            <p:cNvSpPr>
              <a:spLocks noChangeArrowheads="1"/>
            </p:cNvSpPr>
            <p:nvPr/>
          </p:nvSpPr>
          <p:spPr bwMode="auto">
            <a:xfrm>
              <a:off x="3787" y="24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1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37" name="Group 44"/>
          <p:cNvGrpSpPr>
            <a:grpSpLocks/>
          </p:cNvGrpSpPr>
          <p:nvPr/>
        </p:nvGrpSpPr>
        <p:grpSpPr bwMode="auto">
          <a:xfrm>
            <a:off x="8724900" y="3419475"/>
            <a:ext cx="990600" cy="304800"/>
            <a:chOff x="4608" y="2448"/>
            <a:chExt cx="624" cy="192"/>
          </a:xfrm>
        </p:grpSpPr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4608" y="264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39" name="Rectangle 28" descr="Green marble"/>
            <p:cNvSpPr>
              <a:spLocks noChangeArrowheads="1"/>
            </p:cNvSpPr>
            <p:nvPr/>
          </p:nvSpPr>
          <p:spPr bwMode="auto">
            <a:xfrm>
              <a:off x="4800" y="244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0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40" name="Group 45"/>
          <p:cNvGrpSpPr>
            <a:grpSpLocks/>
          </p:cNvGrpSpPr>
          <p:nvPr/>
        </p:nvGrpSpPr>
        <p:grpSpPr bwMode="auto">
          <a:xfrm>
            <a:off x="9461500" y="3952875"/>
            <a:ext cx="965200" cy="1231900"/>
            <a:chOff x="5072" y="2784"/>
            <a:chExt cx="608" cy="776"/>
          </a:xfrm>
        </p:grpSpPr>
        <p:sp>
          <p:nvSpPr>
            <p:cNvPr id="41" name="Freeform 29" descr="Green marble"/>
            <p:cNvSpPr>
              <a:spLocks/>
            </p:cNvSpPr>
            <p:nvPr/>
          </p:nvSpPr>
          <p:spPr bwMode="auto">
            <a:xfrm>
              <a:off x="5072" y="2784"/>
              <a:ext cx="608" cy="776"/>
            </a:xfrm>
            <a:custGeom>
              <a:avLst/>
              <a:gdLst>
                <a:gd name="T0" fmla="*/ 400 w 608"/>
                <a:gd name="T1" fmla="*/ 0 h 776"/>
                <a:gd name="T2" fmla="*/ 592 w 608"/>
                <a:gd name="T3" fmla="*/ 384 h 776"/>
                <a:gd name="T4" fmla="*/ 304 w 608"/>
                <a:gd name="T5" fmla="*/ 768 h 776"/>
                <a:gd name="T6" fmla="*/ 16 w 608"/>
                <a:gd name="T7" fmla="*/ 336 h 776"/>
                <a:gd name="T8" fmla="*/ 208 w 608"/>
                <a:gd name="T9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8" h="776">
                  <a:moveTo>
                    <a:pt x="400" y="0"/>
                  </a:moveTo>
                  <a:cubicBezTo>
                    <a:pt x="504" y="128"/>
                    <a:pt x="608" y="256"/>
                    <a:pt x="592" y="384"/>
                  </a:cubicBezTo>
                  <a:cubicBezTo>
                    <a:pt x="576" y="512"/>
                    <a:pt x="400" y="776"/>
                    <a:pt x="304" y="768"/>
                  </a:cubicBezTo>
                  <a:cubicBezTo>
                    <a:pt x="208" y="760"/>
                    <a:pt x="32" y="464"/>
                    <a:pt x="16" y="336"/>
                  </a:cubicBezTo>
                  <a:cubicBezTo>
                    <a:pt x="0" y="208"/>
                    <a:pt x="176" y="56"/>
                    <a:pt x="208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solidFill>
                  <a:srgbClr val="0000FF"/>
                </a:solidFill>
              </a:endParaRPr>
            </a:p>
          </p:txBody>
        </p:sp>
        <p:sp>
          <p:nvSpPr>
            <p:cNvPr id="42" name="Rectangle 30" descr="Green marble"/>
            <p:cNvSpPr>
              <a:spLocks noChangeArrowheads="1"/>
            </p:cNvSpPr>
            <p:nvPr/>
          </p:nvSpPr>
          <p:spPr bwMode="auto">
            <a:xfrm>
              <a:off x="5261" y="3317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000" b="1">
                  <a:solidFill>
                    <a:srgbClr val="0000FF"/>
                  </a:solidFill>
                </a:rPr>
                <a:t>1</a:t>
              </a:r>
              <a:endParaRPr kumimoji="1" lang="zh-CN" altLang="en-US" sz="2000" b="1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43" name="Rectangle 46" descr="Green marble"/>
          <p:cNvSpPr>
            <a:spLocks noChangeArrowheads="1"/>
          </p:cNvSpPr>
          <p:nvPr/>
        </p:nvSpPr>
        <p:spPr bwMode="auto">
          <a:xfrm>
            <a:off x="1943100" y="4943475"/>
            <a:ext cx="2819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solidFill>
                  <a:srgbClr val="0000FF"/>
                </a:solidFill>
              </a:rPr>
              <a:t>1010</a:t>
            </a:r>
            <a:r>
              <a:rPr kumimoji="1" lang="zh-CN" altLang="en-US" sz="3200" b="1" baseline="-16000">
                <a:solidFill>
                  <a:srgbClr val="0000FF"/>
                </a:solidFill>
              </a:rPr>
              <a:t>2</a:t>
            </a:r>
            <a:r>
              <a:rPr kumimoji="1" lang="zh-CN" altLang="en-US" sz="3200" b="1">
                <a:solidFill>
                  <a:srgbClr val="0000FF"/>
                </a:solidFill>
              </a:rPr>
              <a:t> = 10</a:t>
            </a:r>
            <a:r>
              <a:rPr kumimoji="1" lang="zh-CN" altLang="en-US" sz="3200" b="1" baseline="-16000">
                <a:solidFill>
                  <a:srgbClr val="0000FF"/>
                </a:solidFill>
              </a:rPr>
              <a:t>10</a:t>
            </a:r>
            <a:endParaRPr kumimoji="1" lang="zh-CN" altLang="en-US" sz="3200" b="1" baseline="-25000">
              <a:solidFill>
                <a:srgbClr val="0000FF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solidFill>
                  <a:srgbClr val="0000FF"/>
                </a:solidFill>
              </a:rPr>
              <a:t>111</a:t>
            </a:r>
            <a:r>
              <a:rPr kumimoji="1" lang="zh-CN" altLang="en-US" sz="3200" b="1" baseline="-16000">
                <a:solidFill>
                  <a:srgbClr val="0000FF"/>
                </a:solidFill>
              </a:rPr>
              <a:t>2</a:t>
            </a:r>
            <a:r>
              <a:rPr kumimoji="1" lang="zh-CN" altLang="en-US" sz="3200" b="1">
                <a:solidFill>
                  <a:srgbClr val="0000FF"/>
                </a:solidFill>
              </a:rPr>
              <a:t> = 7</a:t>
            </a:r>
            <a:r>
              <a:rPr kumimoji="1" lang="zh-CN" altLang="en-US" sz="3200" b="1" baseline="-16000">
                <a:solidFill>
                  <a:srgbClr val="0000FF"/>
                </a:solidFill>
              </a:rPr>
              <a:t>10</a:t>
            </a:r>
            <a:endParaRPr kumimoji="1" lang="zh-CN" altLang="en-US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2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例	</a:t>
            </a:r>
            <a:r>
              <a:rPr lang="en-US" altLang="zh-CN" dirty="0">
                <a:latin typeface="微软雅黑" panose="020B0503020204020204" pitchFamily="34" charset="-122"/>
              </a:rPr>
              <a:t>DFA,</a:t>
            </a:r>
            <a:r>
              <a:rPr lang="zh-CN" altLang="en-US" dirty="0">
                <a:latin typeface="微软雅黑" panose="020B0503020204020204" pitchFamily="34" charset="-122"/>
              </a:rPr>
              <a:t>接受 </a:t>
            </a:r>
            <a:r>
              <a:rPr lang="en-US" altLang="zh-CN" dirty="0">
                <a:latin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</a:rPr>
              <a:t>的个数都是偶数的字符串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 </a:t>
            </a:r>
            <a:endParaRPr lang="en-US" dirty="0"/>
          </a:p>
        </p:txBody>
      </p:sp>
      <p:grpSp>
        <p:nvGrpSpPr>
          <p:cNvPr id="44" name="Group 40"/>
          <p:cNvGrpSpPr>
            <a:grpSpLocks/>
          </p:cNvGrpSpPr>
          <p:nvPr/>
        </p:nvGrpSpPr>
        <p:grpSpPr bwMode="auto">
          <a:xfrm>
            <a:off x="2650355" y="2189255"/>
            <a:ext cx="6672262" cy="3976687"/>
            <a:chOff x="907" y="1593"/>
            <a:chExt cx="4203" cy="2505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1995" y="2273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3765" y="2296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7" name="Line 21"/>
            <p:cNvSpPr>
              <a:spLocks noChangeShapeType="1"/>
            </p:cNvSpPr>
            <p:nvPr/>
          </p:nvSpPr>
          <p:spPr bwMode="auto">
            <a:xfrm flipV="1">
              <a:off x="2336" y="2251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V="1">
              <a:off x="4105" y="2273"/>
              <a:ext cx="0" cy="13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28800" bIns="4680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855" y="2682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50" name="Rectangle 24"/>
            <p:cNvSpPr>
              <a:spLocks noChangeArrowheads="1"/>
            </p:cNvSpPr>
            <p:nvPr/>
          </p:nvSpPr>
          <p:spPr bwMode="auto">
            <a:xfrm>
              <a:off x="3515" y="2682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51" name="Rectangle 25"/>
            <p:cNvSpPr>
              <a:spLocks noChangeArrowheads="1"/>
            </p:cNvSpPr>
            <p:nvPr/>
          </p:nvSpPr>
          <p:spPr bwMode="auto">
            <a:xfrm>
              <a:off x="2086" y="2704"/>
              <a:ext cx="47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52" name="Rectangle 26"/>
            <p:cNvSpPr>
              <a:spLocks noChangeArrowheads="1"/>
            </p:cNvSpPr>
            <p:nvPr/>
          </p:nvSpPr>
          <p:spPr bwMode="auto">
            <a:xfrm>
              <a:off x="1746" y="2704"/>
              <a:ext cx="560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"/>
            <a:lstStyle/>
            <a:p>
              <a:pPr algn="just"/>
              <a:r>
                <a:rPr lang="zh-CN" altLang="en-US" sz="2800" b="1">
                  <a:solidFill>
                    <a:srgbClr val="0000FF"/>
                  </a:solidFill>
                </a:rPr>
                <a:t>0</a:t>
              </a:r>
            </a:p>
          </p:txBody>
        </p:sp>
        <p:grpSp>
          <p:nvGrpSpPr>
            <p:cNvPr id="53" name="Group 39"/>
            <p:cNvGrpSpPr>
              <a:grpSpLocks/>
            </p:cNvGrpSpPr>
            <p:nvPr/>
          </p:nvGrpSpPr>
          <p:grpSpPr bwMode="auto">
            <a:xfrm>
              <a:off x="907" y="3339"/>
              <a:ext cx="4203" cy="759"/>
              <a:chOff x="907" y="3339"/>
              <a:chExt cx="4203" cy="759"/>
            </a:xfrm>
          </p:grpSpPr>
          <p:sp>
            <p:nvSpPr>
              <p:cNvPr id="66" name="Oval 7"/>
              <p:cNvSpPr>
                <a:spLocks noChangeArrowheads="1"/>
              </p:cNvSpPr>
              <p:nvPr/>
            </p:nvSpPr>
            <p:spPr bwMode="auto">
              <a:xfrm flipH="1">
                <a:off x="3706" y="3565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 3</a:t>
                </a:r>
              </a:p>
            </p:txBody>
          </p:sp>
          <p:sp>
            <p:nvSpPr>
              <p:cNvPr id="67" name="Oval 9"/>
              <p:cNvSpPr>
                <a:spLocks noChangeArrowheads="1"/>
              </p:cNvSpPr>
              <p:nvPr/>
            </p:nvSpPr>
            <p:spPr bwMode="auto">
              <a:xfrm flipH="1">
                <a:off x="1943" y="3543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 2</a:t>
                </a:r>
              </a:p>
            </p:txBody>
          </p:sp>
          <p:sp>
            <p:nvSpPr>
              <p:cNvPr id="68" name="Line 15"/>
              <p:cNvSpPr>
                <a:spLocks noChangeShapeType="1"/>
              </p:cNvSpPr>
              <p:nvPr/>
            </p:nvSpPr>
            <p:spPr bwMode="auto">
              <a:xfrm flipH="1">
                <a:off x="2404" y="3661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Line 16"/>
              <p:cNvSpPr>
                <a:spLocks noChangeShapeType="1"/>
              </p:cNvSpPr>
              <p:nvPr/>
            </p:nvSpPr>
            <p:spPr bwMode="auto">
              <a:xfrm>
                <a:off x="2404" y="3933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Rectangle 17"/>
              <p:cNvSpPr>
                <a:spLocks noChangeArrowheads="1"/>
              </p:cNvSpPr>
              <p:nvPr/>
            </p:nvSpPr>
            <p:spPr bwMode="auto">
              <a:xfrm>
                <a:off x="2928" y="3339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71" name="Rectangle 18"/>
              <p:cNvSpPr>
                <a:spLocks noChangeArrowheads="1"/>
              </p:cNvSpPr>
              <p:nvPr/>
            </p:nvSpPr>
            <p:spPr bwMode="auto">
              <a:xfrm>
                <a:off x="2925" y="3684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72" name="Rectangle 30"/>
              <p:cNvSpPr>
                <a:spLocks noChangeArrowheads="1"/>
              </p:cNvSpPr>
              <p:nvPr/>
            </p:nvSpPr>
            <p:spPr bwMode="auto">
              <a:xfrm>
                <a:off x="4150" y="3525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>
                    <a:solidFill>
                      <a:srgbClr val="0000FF"/>
                    </a:solidFill>
                  </a:rPr>
                  <a:t>奇0奇1</a:t>
                </a:r>
              </a:p>
            </p:txBody>
          </p:sp>
          <p:sp>
            <p:nvSpPr>
              <p:cNvPr id="73" name="Rectangle 31"/>
              <p:cNvSpPr>
                <a:spLocks noChangeArrowheads="1"/>
              </p:cNvSpPr>
              <p:nvPr/>
            </p:nvSpPr>
            <p:spPr bwMode="auto">
              <a:xfrm>
                <a:off x="907" y="3570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>
                    <a:solidFill>
                      <a:srgbClr val="0000FF"/>
                    </a:solidFill>
                  </a:rPr>
                  <a:t>奇0偶1</a:t>
                </a:r>
              </a:p>
            </p:txBody>
          </p:sp>
        </p:grpSp>
        <p:grpSp>
          <p:nvGrpSpPr>
            <p:cNvPr id="54" name="Group 37"/>
            <p:cNvGrpSpPr>
              <a:grpSpLocks/>
            </p:cNvGrpSpPr>
            <p:nvPr/>
          </p:nvGrpSpPr>
          <p:grpSpPr bwMode="auto">
            <a:xfrm>
              <a:off x="930" y="1593"/>
              <a:ext cx="4157" cy="1011"/>
              <a:chOff x="930" y="1632"/>
              <a:chExt cx="4157" cy="1011"/>
            </a:xfrm>
          </p:grpSpPr>
          <p:sp>
            <p:nvSpPr>
              <p:cNvPr id="55" name="Oval 6"/>
              <p:cNvSpPr>
                <a:spLocks noChangeArrowheads="1"/>
              </p:cNvSpPr>
              <p:nvPr/>
            </p:nvSpPr>
            <p:spPr bwMode="auto">
              <a:xfrm flipH="1">
                <a:off x="1920" y="1872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 bIns="46800"/>
              <a:lstStyle/>
              <a:p>
                <a:pPr algn="just"/>
                <a:endParaRPr lang="zh-CN" altLang="en-US" sz="1000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Oval 8"/>
              <p:cNvSpPr>
                <a:spLocks noChangeArrowheads="1"/>
              </p:cNvSpPr>
              <p:nvPr/>
            </p:nvSpPr>
            <p:spPr bwMode="auto">
              <a:xfrm flipH="1">
                <a:off x="3706" y="1897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 1</a:t>
                </a:r>
              </a:p>
            </p:txBody>
          </p:sp>
          <p:sp>
            <p:nvSpPr>
              <p:cNvPr id="57" name="Oval 10"/>
              <p:cNvSpPr>
                <a:spLocks noChangeAspect="1" noChangeArrowheads="1"/>
              </p:cNvSpPr>
              <p:nvPr/>
            </p:nvSpPr>
            <p:spPr bwMode="auto">
              <a:xfrm>
                <a:off x="1984" y="1917"/>
                <a:ext cx="352" cy="33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0" rIns="54000" bIns="0" anchor="ctr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0</a:t>
                </a: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>
                <a:off x="2404" y="2228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 flipH="1">
                <a:off x="2381" y="1979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0" rIns="36000" bIns="0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2903" y="1979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62" name="Line 27"/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tIns="28800" bIns="46800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" name="Rectangle 28"/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93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/>
              <a:p>
                <a:pPr algn="just"/>
                <a:r>
                  <a:rPr lang="zh-CN" altLang="en-US" sz="2800" b="1">
                    <a:solidFill>
                      <a:srgbClr val="0000FF"/>
                    </a:solidFill>
                  </a:rPr>
                  <a:t>开始</a:t>
                </a:r>
              </a:p>
            </p:txBody>
          </p:sp>
          <p:sp>
            <p:nvSpPr>
              <p:cNvPr id="64" name="Rectangle 29"/>
              <p:cNvSpPr>
                <a:spLocks noChangeArrowheads="1"/>
              </p:cNvSpPr>
              <p:nvPr/>
            </p:nvSpPr>
            <p:spPr bwMode="auto">
              <a:xfrm>
                <a:off x="930" y="2115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>
                    <a:solidFill>
                      <a:srgbClr val="0000FF"/>
                    </a:solidFill>
                  </a:rPr>
                  <a:t>偶0偶1</a:t>
                </a:r>
              </a:p>
            </p:txBody>
          </p:sp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4127" y="1820"/>
                <a:ext cx="960" cy="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 anchor="ctr"/>
              <a:lstStyle/>
              <a:p>
                <a:r>
                  <a:rPr lang="zh-CN" altLang="en-US" sz="2800" b="1">
                    <a:solidFill>
                      <a:srgbClr val="0000FF"/>
                    </a:solidFill>
                  </a:rPr>
                  <a:t>偶0奇1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1199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en-US" altLang="zh-CN" sz="3200" dirty="0">
                <a:latin typeface="微软雅黑" panose="020B0503020204020204" pitchFamily="34" charset="-122"/>
              </a:rPr>
              <a:t> NFAs and DFAs recognize the same set of languages (regular languages)</a:t>
            </a:r>
          </a:p>
          <a:p>
            <a:pPr indent="-540000"/>
            <a:r>
              <a:rPr lang="en-US" altLang="zh-CN" sz="3200" dirty="0">
                <a:latin typeface="微软雅黑" panose="020B0503020204020204" pitchFamily="34" charset="-122"/>
              </a:rPr>
              <a:t>Major differences: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/>
              <a:t>Move function</a:t>
            </a:r>
          </a:p>
          <a:p>
            <a:pPr lvl="2" indent="-540000"/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rgbClr val="C00000"/>
                </a:solidFill>
              </a:rPr>
              <a:t> (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</a:t>
            </a:r>
            <a:r>
              <a:rPr lang="en-US" altLang="zh-CN" b="1" i="1" dirty="0">
                <a:solidFill>
                  <a:srgbClr val="C00000"/>
                </a:solidFill>
              </a:rPr>
              <a:t>{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C00000"/>
                </a:solidFill>
              </a:rPr>
              <a:t>} )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C00000"/>
                </a:solidFill>
              </a:rPr>
              <a:t> P(S)  NFA</a:t>
            </a:r>
          </a:p>
          <a:p>
            <a:pPr lvl="2" indent="-540000"/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</a:t>
            </a:r>
            <a:r>
              <a:rPr lang="en-US" altLang="zh-CN" b="1" i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C00000"/>
                </a:solidFill>
              </a:rPr>
              <a:t> S   DFA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rgbClr val="C00000"/>
                </a:solidFill>
              </a:rPr>
              <a:t>DFA does not accept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 as input</a:t>
            </a:r>
            <a:endParaRPr lang="en-US" altLang="zh-CN" b="1" dirty="0">
              <a:solidFill>
                <a:srgbClr val="C00000"/>
              </a:solidFill>
            </a:endParaRPr>
          </a:p>
          <a:p>
            <a:pPr indent="-540000"/>
            <a:r>
              <a:rPr lang="en-US" altLang="zh-CN" sz="3600" dirty="0">
                <a:latin typeface="微软雅黑" panose="020B0503020204020204" pitchFamily="34" charset="-122"/>
              </a:rPr>
              <a:t>DFAs are faster to execute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/>
              <a:t>There are no choices to consider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vs. DFA</a:t>
            </a:r>
          </a:p>
        </p:txBody>
      </p:sp>
    </p:spTree>
    <p:extLst>
      <p:ext uri="{BB962C8B-B14F-4D97-AF65-F5344CB8AC3E}">
        <p14:creationId xmlns:p14="http://schemas.microsoft.com/office/powerpoint/2010/main" val="3292491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en-US" altLang="zh-CN" sz="2800" dirty="0">
                <a:latin typeface="微软雅黑" panose="020B0503020204020204" pitchFamily="34" charset="-122"/>
              </a:rPr>
              <a:t> For a given language NFA can be simpler than DFA </a:t>
            </a:r>
          </a:p>
          <a:p>
            <a:pPr indent="-540000"/>
            <a:endParaRPr lang="en-US" altLang="zh-CN" sz="2800" dirty="0">
              <a:latin typeface="微软雅黑" panose="020B0503020204020204" pitchFamily="34" charset="-122"/>
            </a:endParaRPr>
          </a:p>
          <a:p>
            <a:pPr indent="-540000"/>
            <a:endParaRPr lang="en-US" altLang="zh-CN" sz="280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3200" dirty="0">
              <a:latin typeface="微软雅黑" panose="020B0503020204020204" pitchFamily="34" charset="-122"/>
            </a:endParaRPr>
          </a:p>
          <a:p>
            <a:pPr indent="-540000"/>
            <a:r>
              <a:rPr lang="en-US" altLang="zh-CN" sz="2800" dirty="0">
                <a:latin typeface="微软雅黑" panose="020B0503020204020204" pitchFamily="34" charset="-122"/>
              </a:rPr>
              <a:t> DFA can be exponentially larger than NFA</a:t>
            </a:r>
            <a:endParaRPr lang="zh-CN" altLang="en-US" sz="2000" dirty="0">
              <a:ea typeface="楷体" panose="02010609060101010101" pitchFamily="49" charset="-122"/>
            </a:endParaRPr>
          </a:p>
          <a:p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vs. DFA</a:t>
            </a:r>
          </a:p>
        </p:txBody>
      </p:sp>
      <p:sp>
        <p:nvSpPr>
          <p:cNvPr id="8" name="Oval 98"/>
          <p:cNvSpPr>
            <a:spLocks noChangeArrowheads="1"/>
          </p:cNvSpPr>
          <p:nvPr/>
        </p:nvSpPr>
        <p:spPr bwMode="auto">
          <a:xfrm>
            <a:off x="5984875" y="2215614"/>
            <a:ext cx="458788" cy="487363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21600" bIns="46800" anchor="ctr"/>
          <a:lstStyle/>
          <a:p>
            <a:pPr algn="l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9" name="Group 99"/>
          <p:cNvGrpSpPr>
            <a:grpSpLocks/>
          </p:cNvGrpSpPr>
          <p:nvPr/>
        </p:nvGrpSpPr>
        <p:grpSpPr bwMode="auto">
          <a:xfrm>
            <a:off x="7380288" y="2198150"/>
            <a:ext cx="458788" cy="484188"/>
            <a:chOff x="7120" y="12162"/>
            <a:chExt cx="425" cy="425"/>
          </a:xfrm>
        </p:grpSpPr>
        <p:sp>
          <p:nvSpPr>
            <p:cNvPr id="25" name="Oval 100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7200" bIns="0"/>
            <a:lstStyle/>
            <a:p>
              <a:pPr algn="just"/>
              <a:endParaRPr lang="zh-CN" altLang="en-US" sz="11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101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7200" bIns="0" anchor="ctr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10" name="Line 102"/>
          <p:cNvSpPr>
            <a:spLocks noChangeShapeType="1"/>
          </p:cNvSpPr>
          <p:nvPr/>
        </p:nvSpPr>
        <p:spPr bwMode="auto">
          <a:xfrm>
            <a:off x="3495676" y="2490250"/>
            <a:ext cx="1020763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03"/>
          <p:cNvSpPr>
            <a:spLocks noChangeShapeType="1"/>
          </p:cNvSpPr>
          <p:nvPr/>
        </p:nvSpPr>
        <p:spPr bwMode="auto">
          <a:xfrm flipV="1">
            <a:off x="5018089" y="2475963"/>
            <a:ext cx="923925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04"/>
          <p:cNvSpPr>
            <a:spLocks noChangeArrowheads="1"/>
          </p:cNvSpPr>
          <p:nvPr/>
        </p:nvSpPr>
        <p:spPr bwMode="auto">
          <a:xfrm>
            <a:off x="3560763" y="2094964"/>
            <a:ext cx="744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13" name="Rectangle 105"/>
          <p:cNvSpPr>
            <a:spLocks noChangeArrowheads="1"/>
          </p:cNvSpPr>
          <p:nvPr/>
        </p:nvSpPr>
        <p:spPr bwMode="auto">
          <a:xfrm>
            <a:off x="5260976" y="2077500"/>
            <a:ext cx="3730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Line 106"/>
          <p:cNvSpPr>
            <a:spLocks noChangeShapeType="1"/>
          </p:cNvSpPr>
          <p:nvPr/>
        </p:nvSpPr>
        <p:spPr bwMode="auto">
          <a:xfrm flipV="1">
            <a:off x="6462713" y="2458500"/>
            <a:ext cx="92233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07"/>
          <p:cNvSpPr>
            <a:spLocks/>
          </p:cNvSpPr>
          <p:nvPr/>
        </p:nvSpPr>
        <p:spPr bwMode="auto">
          <a:xfrm>
            <a:off x="4645026" y="1845725"/>
            <a:ext cx="322263" cy="381000"/>
          </a:xfrm>
          <a:custGeom>
            <a:avLst/>
            <a:gdLst>
              <a:gd name="T0" fmla="*/ 225 w 297"/>
              <a:gd name="T1" fmla="*/ 332 h 333"/>
              <a:gd name="T2" fmla="*/ 285 w 297"/>
              <a:gd name="T3" fmla="*/ 126 h 333"/>
              <a:gd name="T4" fmla="*/ 150 w 297"/>
              <a:gd name="T5" fmla="*/ 3 h 333"/>
              <a:gd name="T6" fmla="*/ 15 w 297"/>
              <a:gd name="T7" fmla="*/ 111 h 333"/>
              <a:gd name="T8" fmla="*/ 60 w 29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08"/>
          <p:cNvSpPr>
            <a:spLocks noChangeArrowheads="1"/>
          </p:cNvSpPr>
          <p:nvPr/>
        </p:nvSpPr>
        <p:spPr bwMode="auto">
          <a:xfrm>
            <a:off x="4527550" y="2226726"/>
            <a:ext cx="458788" cy="487363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21600" bIns="46800" anchor="ctr"/>
          <a:lstStyle/>
          <a:p>
            <a:pPr algn="l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" name="Rectangle 111"/>
          <p:cNvSpPr>
            <a:spLocks noChangeArrowheads="1"/>
          </p:cNvSpPr>
          <p:nvPr/>
        </p:nvSpPr>
        <p:spPr bwMode="auto">
          <a:xfrm>
            <a:off x="6751639" y="2026701"/>
            <a:ext cx="371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Rectangle 112"/>
          <p:cNvSpPr>
            <a:spLocks noChangeArrowheads="1"/>
          </p:cNvSpPr>
          <p:nvPr/>
        </p:nvSpPr>
        <p:spPr bwMode="auto">
          <a:xfrm>
            <a:off x="4694239" y="1423450"/>
            <a:ext cx="3730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Freeform 109"/>
          <p:cNvSpPr>
            <a:spLocks/>
          </p:cNvSpPr>
          <p:nvPr/>
        </p:nvSpPr>
        <p:spPr bwMode="auto">
          <a:xfrm flipV="1">
            <a:off x="4652964" y="2732864"/>
            <a:ext cx="322263" cy="381000"/>
          </a:xfrm>
          <a:custGeom>
            <a:avLst/>
            <a:gdLst>
              <a:gd name="T0" fmla="*/ 225 w 297"/>
              <a:gd name="T1" fmla="*/ 332 h 333"/>
              <a:gd name="T2" fmla="*/ 285 w 297"/>
              <a:gd name="T3" fmla="*/ 126 h 333"/>
              <a:gd name="T4" fmla="*/ 150 w 297"/>
              <a:gd name="T5" fmla="*/ 3 h 333"/>
              <a:gd name="T6" fmla="*/ 15 w 297"/>
              <a:gd name="T7" fmla="*/ 111 h 333"/>
              <a:gd name="T8" fmla="*/ 60 w 29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110"/>
          <p:cNvSpPr>
            <a:spLocks noChangeArrowheads="1"/>
          </p:cNvSpPr>
          <p:nvPr/>
        </p:nvSpPr>
        <p:spPr bwMode="auto">
          <a:xfrm>
            <a:off x="4637089" y="2964639"/>
            <a:ext cx="3730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4" name="Oval 98"/>
          <p:cNvSpPr>
            <a:spLocks noChangeArrowheads="1"/>
          </p:cNvSpPr>
          <p:nvPr/>
        </p:nvSpPr>
        <p:spPr bwMode="auto">
          <a:xfrm>
            <a:off x="5924686" y="5140587"/>
            <a:ext cx="458788" cy="487363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21600" bIns="46800" anchor="ctr"/>
          <a:lstStyle/>
          <a:p>
            <a:pPr algn="l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45" name="Group 99"/>
          <p:cNvGrpSpPr>
            <a:grpSpLocks/>
          </p:cNvGrpSpPr>
          <p:nvPr/>
        </p:nvGrpSpPr>
        <p:grpSpPr bwMode="auto">
          <a:xfrm>
            <a:off x="7320099" y="5123123"/>
            <a:ext cx="458788" cy="484188"/>
            <a:chOff x="7120" y="12162"/>
            <a:chExt cx="425" cy="425"/>
          </a:xfrm>
        </p:grpSpPr>
        <p:sp>
          <p:nvSpPr>
            <p:cNvPr id="46" name="Oval 100"/>
            <p:cNvSpPr>
              <a:spLocks noChangeArrowheads="1"/>
            </p:cNvSpPr>
            <p:nvPr/>
          </p:nvSpPr>
          <p:spPr bwMode="auto">
            <a:xfrm>
              <a:off x="7120" y="12162"/>
              <a:ext cx="425" cy="42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7200" bIns="0"/>
            <a:lstStyle/>
            <a:p>
              <a:pPr algn="just"/>
              <a:endParaRPr lang="zh-CN" altLang="en-US" sz="11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101"/>
            <p:cNvSpPr>
              <a:spLocks noChangeArrowheads="1"/>
            </p:cNvSpPr>
            <p:nvPr/>
          </p:nvSpPr>
          <p:spPr bwMode="auto">
            <a:xfrm>
              <a:off x="7180" y="12218"/>
              <a:ext cx="312" cy="312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0" rIns="7200" bIns="0" anchor="ctr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48" name="Line 102"/>
          <p:cNvSpPr>
            <a:spLocks noChangeShapeType="1"/>
          </p:cNvSpPr>
          <p:nvPr/>
        </p:nvSpPr>
        <p:spPr bwMode="auto">
          <a:xfrm>
            <a:off x="3435487" y="5415223"/>
            <a:ext cx="1020763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4400" tIns="28800" rIns="144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03"/>
          <p:cNvSpPr>
            <a:spLocks noChangeShapeType="1"/>
          </p:cNvSpPr>
          <p:nvPr/>
        </p:nvSpPr>
        <p:spPr bwMode="auto">
          <a:xfrm flipV="1">
            <a:off x="4957900" y="5400936"/>
            <a:ext cx="923925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auto">
          <a:xfrm>
            <a:off x="3500574" y="5019937"/>
            <a:ext cx="7445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51" name="Rectangle 105"/>
          <p:cNvSpPr>
            <a:spLocks noChangeArrowheads="1"/>
          </p:cNvSpPr>
          <p:nvPr/>
        </p:nvSpPr>
        <p:spPr bwMode="auto">
          <a:xfrm>
            <a:off x="5200787" y="5002473"/>
            <a:ext cx="373063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Line 106"/>
          <p:cNvSpPr>
            <a:spLocks noChangeShapeType="1"/>
          </p:cNvSpPr>
          <p:nvPr/>
        </p:nvSpPr>
        <p:spPr bwMode="auto">
          <a:xfrm flipV="1">
            <a:off x="6402524" y="5383473"/>
            <a:ext cx="922338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107"/>
          <p:cNvSpPr>
            <a:spLocks/>
          </p:cNvSpPr>
          <p:nvPr/>
        </p:nvSpPr>
        <p:spPr bwMode="auto">
          <a:xfrm>
            <a:off x="4584837" y="4770698"/>
            <a:ext cx="322263" cy="381000"/>
          </a:xfrm>
          <a:custGeom>
            <a:avLst/>
            <a:gdLst>
              <a:gd name="T0" fmla="*/ 225 w 297"/>
              <a:gd name="T1" fmla="*/ 332 h 333"/>
              <a:gd name="T2" fmla="*/ 285 w 297"/>
              <a:gd name="T3" fmla="*/ 126 h 333"/>
              <a:gd name="T4" fmla="*/ 150 w 297"/>
              <a:gd name="T5" fmla="*/ 3 h 333"/>
              <a:gd name="T6" fmla="*/ 15 w 297"/>
              <a:gd name="T7" fmla="*/ 111 h 333"/>
              <a:gd name="T8" fmla="*/ 60 w 29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108"/>
          <p:cNvSpPr>
            <a:spLocks noChangeArrowheads="1"/>
          </p:cNvSpPr>
          <p:nvPr/>
        </p:nvSpPr>
        <p:spPr bwMode="auto">
          <a:xfrm>
            <a:off x="4467361" y="5151699"/>
            <a:ext cx="458788" cy="487363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21600" bIns="46800" anchor="ctr"/>
          <a:lstStyle/>
          <a:p>
            <a:pPr algn="l"/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" name="Rectangle 111"/>
          <p:cNvSpPr>
            <a:spLocks noChangeArrowheads="1"/>
          </p:cNvSpPr>
          <p:nvPr/>
        </p:nvSpPr>
        <p:spPr bwMode="auto">
          <a:xfrm>
            <a:off x="6691450" y="4951674"/>
            <a:ext cx="3714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6" name="Rectangle 112"/>
          <p:cNvSpPr>
            <a:spLocks noChangeArrowheads="1"/>
          </p:cNvSpPr>
          <p:nvPr/>
        </p:nvSpPr>
        <p:spPr bwMode="auto">
          <a:xfrm>
            <a:off x="4634050" y="4348423"/>
            <a:ext cx="3730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9" name="Freeform 107"/>
          <p:cNvSpPr>
            <a:spLocks/>
          </p:cNvSpPr>
          <p:nvPr/>
        </p:nvSpPr>
        <p:spPr bwMode="auto">
          <a:xfrm>
            <a:off x="7416801" y="4754457"/>
            <a:ext cx="322263" cy="381000"/>
          </a:xfrm>
          <a:custGeom>
            <a:avLst/>
            <a:gdLst>
              <a:gd name="T0" fmla="*/ 225 w 297"/>
              <a:gd name="T1" fmla="*/ 332 h 333"/>
              <a:gd name="T2" fmla="*/ 285 w 297"/>
              <a:gd name="T3" fmla="*/ 126 h 333"/>
              <a:gd name="T4" fmla="*/ 150 w 297"/>
              <a:gd name="T5" fmla="*/ 3 h 333"/>
              <a:gd name="T6" fmla="*/ 15 w 297"/>
              <a:gd name="T7" fmla="*/ 111 h 333"/>
              <a:gd name="T8" fmla="*/ 60 w 297"/>
              <a:gd name="T9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" h="333">
                <a:moveTo>
                  <a:pt x="225" y="332"/>
                </a:moveTo>
                <a:cubicBezTo>
                  <a:pt x="235" y="298"/>
                  <a:pt x="297" y="181"/>
                  <a:pt x="285" y="126"/>
                </a:cubicBezTo>
                <a:cubicBezTo>
                  <a:pt x="273" y="71"/>
                  <a:pt x="195" y="6"/>
                  <a:pt x="150" y="3"/>
                </a:cubicBezTo>
                <a:cubicBezTo>
                  <a:pt x="105" y="0"/>
                  <a:pt x="30" y="56"/>
                  <a:pt x="15" y="111"/>
                </a:cubicBezTo>
                <a:cubicBezTo>
                  <a:pt x="0" y="166"/>
                  <a:pt x="51" y="287"/>
                  <a:pt x="60" y="333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9200" tIns="28800" rIns="90000" bIns="46800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112"/>
          <p:cNvSpPr>
            <a:spLocks noChangeArrowheads="1"/>
          </p:cNvSpPr>
          <p:nvPr/>
        </p:nvSpPr>
        <p:spPr bwMode="auto">
          <a:xfrm>
            <a:off x="7466014" y="4332182"/>
            <a:ext cx="3730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5" name="任意多边形 64"/>
          <p:cNvSpPr/>
          <p:nvPr/>
        </p:nvSpPr>
        <p:spPr>
          <a:xfrm>
            <a:off x="4857750" y="5581650"/>
            <a:ext cx="1425494" cy="361950"/>
          </a:xfrm>
          <a:custGeom>
            <a:avLst/>
            <a:gdLst>
              <a:gd name="connsiteX0" fmla="*/ 1419225 w 1425494"/>
              <a:gd name="connsiteY0" fmla="*/ 0 h 361950"/>
              <a:gd name="connsiteX1" fmla="*/ 1209675 w 1425494"/>
              <a:gd name="connsiteY1" fmla="*/ 361950 h 361950"/>
              <a:gd name="connsiteX2" fmla="*/ 0 w 1425494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5494" h="361950">
                <a:moveTo>
                  <a:pt x="1419225" y="0"/>
                </a:moveTo>
                <a:cubicBezTo>
                  <a:pt x="1432718" y="180975"/>
                  <a:pt x="1446212" y="361950"/>
                  <a:pt x="1209675" y="361950"/>
                </a:cubicBezTo>
                <a:cubicBezTo>
                  <a:pt x="973138" y="361950"/>
                  <a:pt x="486569" y="180975"/>
                  <a:pt x="0" y="0"/>
                </a:cubicBezTo>
              </a:path>
            </a:pathLst>
          </a:custGeom>
          <a:noFill/>
          <a:ln w="3492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任意多边形 65"/>
          <p:cNvSpPr/>
          <p:nvPr/>
        </p:nvSpPr>
        <p:spPr>
          <a:xfrm>
            <a:off x="4867275" y="5591175"/>
            <a:ext cx="2976242" cy="857276"/>
          </a:xfrm>
          <a:custGeom>
            <a:avLst/>
            <a:gdLst>
              <a:gd name="connsiteX0" fmla="*/ 2733675 w 2976242"/>
              <a:gd name="connsiteY0" fmla="*/ 0 h 857276"/>
              <a:gd name="connsiteX1" fmla="*/ 2876550 w 2976242"/>
              <a:gd name="connsiteY1" fmla="*/ 790575 h 857276"/>
              <a:gd name="connsiteX2" fmla="*/ 1428750 w 2976242"/>
              <a:gd name="connsiteY2" fmla="*/ 723900 h 857276"/>
              <a:gd name="connsiteX3" fmla="*/ 0 w 2976242"/>
              <a:gd name="connsiteY3" fmla="*/ 0 h 85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6242" h="857276">
                <a:moveTo>
                  <a:pt x="2733675" y="0"/>
                </a:moveTo>
                <a:cubicBezTo>
                  <a:pt x="2913856" y="334962"/>
                  <a:pt x="3094037" y="669925"/>
                  <a:pt x="2876550" y="790575"/>
                </a:cubicBezTo>
                <a:cubicBezTo>
                  <a:pt x="2659063" y="911225"/>
                  <a:pt x="1908175" y="855663"/>
                  <a:pt x="1428750" y="723900"/>
                </a:cubicBezTo>
                <a:cubicBezTo>
                  <a:pt x="949325" y="592137"/>
                  <a:pt x="474662" y="296068"/>
                  <a:pt x="0" y="0"/>
                </a:cubicBezTo>
              </a:path>
            </a:pathLst>
          </a:custGeom>
          <a:noFill/>
          <a:ln w="3492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112"/>
          <p:cNvSpPr>
            <a:spLocks noChangeArrowheads="1"/>
          </p:cNvSpPr>
          <p:nvPr/>
        </p:nvSpPr>
        <p:spPr bwMode="auto">
          <a:xfrm>
            <a:off x="5554891" y="5455577"/>
            <a:ext cx="3730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8" name="Rectangle 112"/>
          <p:cNvSpPr>
            <a:spLocks noChangeArrowheads="1"/>
          </p:cNvSpPr>
          <p:nvPr/>
        </p:nvSpPr>
        <p:spPr bwMode="auto">
          <a:xfrm>
            <a:off x="7176431" y="6015556"/>
            <a:ext cx="373063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pPr algn="just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3409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 txBox="1">
            <a:spLocks/>
          </p:cNvSpPr>
          <p:nvPr/>
        </p:nvSpPr>
        <p:spPr>
          <a:xfrm>
            <a:off x="1248149" y="3651197"/>
            <a:ext cx="10048126" cy="2767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词法分析概述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</a:rPr>
              <a:t>词法分析器的自动生成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词法单元的描述：正则式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词法单元的识别：自动机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正则表达式→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NFA → DFA →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化简的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8749" y="866775"/>
            <a:ext cx="11114741" cy="2819400"/>
            <a:chOff x="296" y="816"/>
            <a:chExt cx="5273" cy="177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>
                <a:spcBef>
                  <a:spcPct val="20000"/>
                </a:spcBef>
                <a:buFontTx/>
                <a:buChar char="–"/>
              </a:pPr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记号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(token)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dirty="0" err="1">
                  <a:solidFill>
                    <a:srgbClr val="FF0000"/>
                  </a:solidFill>
                  <a:latin typeface="微软雅黑" panose="020B0503020204020204" pitchFamily="34" charset="-122"/>
                </a:rPr>
                <a:t>getNextToken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" y="1198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</a:rPr>
                <a:t>源程序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9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首先构造识别</a:t>
            </a:r>
            <a:r>
              <a:rPr lang="zh-CN" altLang="en-US" sz="3200" i="1" dirty="0">
                <a:solidFill>
                  <a:srgbClr val="0000FF"/>
                </a:solidFill>
                <a:ea typeface="楷体" panose="02010609060101010101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3200" i="1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微软雅黑" panose="020B0503020204020204" pitchFamily="34" charset="-122"/>
              </a:rPr>
              <a:t>和字母表中一个符号</a:t>
            </a:r>
            <a:r>
              <a:rPr lang="en-US" altLang="zh-CN" sz="3200" i="1" dirty="0">
                <a:solidFill>
                  <a:srgbClr val="0000FF"/>
                </a:solidFill>
              </a:rPr>
              <a:t>a</a:t>
            </a:r>
            <a:r>
              <a:rPr lang="zh-CN" altLang="en-US" sz="3200" dirty="0">
                <a:latin typeface="微软雅黑" panose="020B0503020204020204" pitchFamily="34" charset="-122"/>
              </a:rPr>
              <a:t>的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</a:rPr>
              <a:t>重要特点：仅一个接受状态，它没有向外的转换</a:t>
            </a:r>
            <a:endParaRPr lang="en-US" altLang="zh-CN" b="1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 indent="-540000"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540000"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540000"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540000"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540000"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540000">
              <a:buFont typeface="Wingdings" panose="05000000000000000000" pitchFamily="2" charset="2"/>
              <a:buChar char="v"/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对于加括号的正则表达式</a:t>
            </a:r>
            <a:r>
              <a:rPr lang="en-US" altLang="zh-CN" sz="3200" dirty="0">
                <a:latin typeface="微软雅黑" panose="020B0503020204020204" pitchFamily="34" charset="-122"/>
              </a:rPr>
              <a:t>(s)</a:t>
            </a:r>
            <a:r>
              <a:rPr lang="zh-CN" altLang="en-US" sz="3200" dirty="0">
                <a:latin typeface="微软雅黑" panose="020B0503020204020204" pitchFamily="34" charset="-122"/>
              </a:rPr>
              <a:t>，其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  <a:r>
              <a:rPr lang="zh-CN" altLang="en-US" sz="3200" dirty="0">
                <a:latin typeface="微软雅黑" panose="020B0503020204020204" pitchFamily="34" charset="-122"/>
              </a:rPr>
              <a:t>可用</a:t>
            </a:r>
            <a:r>
              <a:rPr lang="en-US" altLang="zh-CN" sz="3200" dirty="0">
                <a:latin typeface="微软雅黑" panose="020B0503020204020204" pitchFamily="34" charset="-122"/>
              </a:rPr>
              <a:t>s</a:t>
            </a:r>
            <a:r>
              <a:rPr lang="zh-CN" altLang="en-US" sz="3200" dirty="0">
                <a:latin typeface="微软雅黑" panose="020B0503020204020204" pitchFamily="34" charset="-122"/>
              </a:rPr>
              <a:t>的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  <a:r>
              <a:rPr lang="zh-CN" altLang="en-US" sz="3200" dirty="0">
                <a:latin typeface="微软雅黑" panose="020B0503020204020204" pitchFamily="34" charset="-122"/>
              </a:rPr>
              <a:t>（用</a:t>
            </a:r>
            <a:r>
              <a:rPr lang="en-US" altLang="zh-CN" sz="3200" dirty="0">
                <a:latin typeface="微软雅黑" panose="020B0503020204020204" pitchFamily="34" charset="-122"/>
              </a:rPr>
              <a:t>N(s)</a:t>
            </a:r>
            <a:r>
              <a:rPr lang="zh-CN" altLang="en-US" sz="3200" dirty="0">
                <a:latin typeface="微软雅黑" panose="020B0503020204020204" pitchFamily="34" charset="-122"/>
              </a:rPr>
              <a:t>表示）代替</a:t>
            </a:r>
            <a:endParaRPr lang="zh-CN" altLang="en-US" sz="3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语法制导的构造算法</a:t>
            </a:r>
            <a:endParaRPr lang="en-US" dirty="0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05000" y="2847975"/>
            <a:ext cx="8193088" cy="1716088"/>
            <a:chOff x="240" y="2160"/>
            <a:chExt cx="5161" cy="1081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3913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56" y="2439"/>
              <a:ext cx="6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 flipV="1">
              <a:off x="3257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3311" y="2160"/>
              <a:ext cx="57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/>
                <a:t>开始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1624" y="2182"/>
              <a:ext cx="24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V="1">
              <a:off x="4241" y="2440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4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 dirty="0"/>
                <a:t>识别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正则表达式</a:t>
              </a:r>
              <a:r>
                <a:rPr lang="zh-CN" altLang="en-US" sz="2800" b="1" i="1" dirty="0">
                  <a:solidFill>
                    <a:srgbClr val="0000FF"/>
                  </a:solidFill>
                  <a:sym typeface="Symbol" panose="05050102010706020507" pitchFamily="18" charset="2"/>
                </a:rPr>
                <a:t> </a:t>
              </a:r>
              <a:r>
                <a:rPr lang="zh-CN" altLang="en-US" sz="2800" b="1" dirty="0"/>
                <a:t>的</a:t>
              </a:r>
              <a:r>
                <a:rPr lang="en-US" altLang="zh-CN" sz="2800" b="1" dirty="0"/>
                <a:t>NFA</a:t>
              </a: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414" y="2182"/>
              <a:ext cx="248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34" name="Group 14"/>
            <p:cNvGrpSpPr>
              <a:grpSpLocks/>
            </p:cNvGrpSpPr>
            <p:nvPr/>
          </p:nvGrpSpPr>
          <p:grpSpPr bwMode="auto">
            <a:xfrm>
              <a:off x="4864" y="2261"/>
              <a:ext cx="380" cy="391"/>
              <a:chOff x="8590" y="7640"/>
              <a:chExt cx="527" cy="527"/>
            </a:xfrm>
          </p:grpSpPr>
          <p:sp>
            <p:nvSpPr>
              <p:cNvPr id="42" name="Oval 15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3" name="Oval 16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V="1">
              <a:off x="1473" y="244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1145" y="2285"/>
              <a:ext cx="306" cy="31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19"/>
            <p:cNvGrpSpPr>
              <a:grpSpLocks/>
            </p:cNvGrpSpPr>
            <p:nvPr/>
          </p:nvGrpSpPr>
          <p:grpSpPr bwMode="auto">
            <a:xfrm>
              <a:off x="2107" y="2261"/>
              <a:ext cx="380" cy="391"/>
              <a:chOff x="8590" y="7640"/>
              <a:chExt cx="527" cy="527"/>
            </a:xfrm>
          </p:grpSpPr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1" name="Oval 21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38" name="Rectangle 22"/>
            <p:cNvSpPr>
              <a:spLocks noChangeArrowheads="1"/>
            </p:cNvSpPr>
            <p:nvPr/>
          </p:nvSpPr>
          <p:spPr bwMode="auto">
            <a:xfrm>
              <a:off x="521" y="2160"/>
              <a:ext cx="58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3120" y="2976"/>
              <a:ext cx="22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 dirty="0"/>
                <a:t>识别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正则表达式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/>
                <a:t>的</a:t>
              </a:r>
              <a:r>
                <a:rPr lang="en-US" altLang="zh-CN" sz="2800" b="1" dirty="0"/>
                <a:t>NFA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59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四个关键术语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5C98FC-B9CF-D24E-A784-2092F764586A}"/>
              </a:ext>
            </a:extLst>
          </p:cNvPr>
          <p:cNvSpPr>
            <a:spLocks/>
          </p:cNvSpPr>
          <p:nvPr/>
        </p:nvSpPr>
        <p:spPr>
          <a:xfrm>
            <a:off x="8944726" y="3760886"/>
            <a:ext cx="1712680" cy="484916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关键字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4A70E5-67DE-1E4C-9ABC-C08C793684CC}"/>
              </a:ext>
            </a:extLst>
          </p:cNvPr>
          <p:cNvSpPr>
            <a:spLocks/>
          </p:cNvSpPr>
          <p:nvPr/>
        </p:nvSpPr>
        <p:spPr>
          <a:xfrm>
            <a:off x="8955320" y="4174240"/>
            <a:ext cx="1712680" cy="484916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标识符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89C1B0-8116-4F44-863F-305BA4F62A5B}"/>
              </a:ext>
            </a:extLst>
          </p:cNvPr>
          <p:cNvSpPr>
            <a:spLocks/>
          </p:cNvSpPr>
          <p:nvPr/>
        </p:nvSpPr>
        <p:spPr>
          <a:xfrm>
            <a:off x="8955320" y="4578976"/>
            <a:ext cx="1712680" cy="484916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常量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B0FCA5-E544-4F43-BE71-A2860EAE6928}"/>
              </a:ext>
            </a:extLst>
          </p:cNvPr>
          <p:cNvSpPr>
            <a:spLocks/>
          </p:cNvSpPr>
          <p:nvPr/>
        </p:nvSpPr>
        <p:spPr>
          <a:xfrm>
            <a:off x="8955320" y="4979236"/>
            <a:ext cx="1712680" cy="484916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运算符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F8CE5C-3C7B-EE4B-A257-7AE8B0E5BCAA}"/>
              </a:ext>
            </a:extLst>
          </p:cNvPr>
          <p:cNvSpPr>
            <a:spLocks/>
          </p:cNvSpPr>
          <p:nvPr/>
        </p:nvSpPr>
        <p:spPr>
          <a:xfrm>
            <a:off x="8955320" y="5394010"/>
            <a:ext cx="1712680" cy="484916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分界符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  <a:sym typeface="Times New Roman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B7D53BD-0796-E74D-82B4-EE2E4E5B5F81}"/>
              </a:ext>
            </a:extLst>
          </p:cNvPr>
          <p:cNvGrpSpPr/>
          <p:nvPr/>
        </p:nvGrpSpPr>
        <p:grpSpPr>
          <a:xfrm flipH="1">
            <a:off x="6008834" y="2419352"/>
            <a:ext cx="2922339" cy="1658034"/>
            <a:chOff x="3125606" y="2731349"/>
            <a:chExt cx="2431887" cy="1658034"/>
          </a:xfrm>
        </p:grpSpPr>
        <p:sp>
          <p:nvSpPr>
            <p:cNvPr id="17" name="空心弧 16">
              <a:extLst>
                <a:ext uri="{FF2B5EF4-FFF2-40B4-BE49-F238E27FC236}">
                  <a16:creationId xmlns:a16="http://schemas.microsoft.com/office/drawing/2014/main" id="{066CE4A4-AD49-0949-AA63-36FB3F48C59D}"/>
                </a:ext>
              </a:extLst>
            </p:cNvPr>
            <p:cNvSpPr/>
            <p:nvPr/>
          </p:nvSpPr>
          <p:spPr>
            <a:xfrm>
              <a:off x="3466836" y="2731349"/>
              <a:ext cx="2090657" cy="1582648"/>
            </a:xfrm>
            <a:prstGeom prst="blockArc">
              <a:avLst>
                <a:gd name="adj1" fmla="val 14340168"/>
                <a:gd name="adj2" fmla="val 144586"/>
                <a:gd name="adj3" fmla="val 24044"/>
              </a:avLst>
            </a:prstGeom>
            <a:solidFill>
              <a:srgbClr val="FF9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空心弧 17">
              <a:extLst>
                <a:ext uri="{FF2B5EF4-FFF2-40B4-BE49-F238E27FC236}">
                  <a16:creationId xmlns:a16="http://schemas.microsoft.com/office/drawing/2014/main" id="{6903B915-DBC7-A142-83AC-8ED96BBDA93B}"/>
                </a:ext>
              </a:extLst>
            </p:cNvPr>
            <p:cNvSpPr/>
            <p:nvPr/>
          </p:nvSpPr>
          <p:spPr>
            <a:xfrm>
              <a:off x="3125606" y="2806735"/>
              <a:ext cx="2141894" cy="1582648"/>
            </a:xfrm>
            <a:prstGeom prst="blockArc">
              <a:avLst>
                <a:gd name="adj1" fmla="val 15796052"/>
                <a:gd name="adj2" fmla="val 120908"/>
                <a:gd name="adj3" fmla="val 2586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1DBC1BE-3405-FB42-8118-6356C245295B}"/>
              </a:ext>
            </a:extLst>
          </p:cNvPr>
          <p:cNvGrpSpPr/>
          <p:nvPr/>
        </p:nvGrpSpPr>
        <p:grpSpPr>
          <a:xfrm rot="10800000">
            <a:off x="6008833" y="3365143"/>
            <a:ext cx="2669288" cy="1658034"/>
            <a:chOff x="3125606" y="2731349"/>
            <a:chExt cx="2431887" cy="1658034"/>
          </a:xfrm>
        </p:grpSpPr>
        <p:sp>
          <p:nvSpPr>
            <p:cNvPr id="20" name="空心弧 19">
              <a:extLst>
                <a:ext uri="{FF2B5EF4-FFF2-40B4-BE49-F238E27FC236}">
                  <a16:creationId xmlns:a16="http://schemas.microsoft.com/office/drawing/2014/main" id="{0E9F9C1E-B8A8-EA43-B434-C0BD8D388616}"/>
                </a:ext>
              </a:extLst>
            </p:cNvPr>
            <p:cNvSpPr/>
            <p:nvPr/>
          </p:nvSpPr>
          <p:spPr>
            <a:xfrm>
              <a:off x="3466836" y="2731349"/>
              <a:ext cx="2090657" cy="1582648"/>
            </a:xfrm>
            <a:prstGeom prst="blockArc">
              <a:avLst>
                <a:gd name="adj1" fmla="val 14340168"/>
                <a:gd name="adj2" fmla="val 144586"/>
                <a:gd name="adj3" fmla="val 24044"/>
              </a:avLst>
            </a:prstGeom>
            <a:solidFill>
              <a:srgbClr val="CCD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空心弧 20">
              <a:extLst>
                <a:ext uri="{FF2B5EF4-FFF2-40B4-BE49-F238E27FC236}">
                  <a16:creationId xmlns:a16="http://schemas.microsoft.com/office/drawing/2014/main" id="{4BB937FD-7D9F-724B-9C18-759F957328D7}"/>
                </a:ext>
              </a:extLst>
            </p:cNvPr>
            <p:cNvSpPr/>
            <p:nvPr/>
          </p:nvSpPr>
          <p:spPr>
            <a:xfrm>
              <a:off x="3125606" y="2806735"/>
              <a:ext cx="2141894" cy="1582648"/>
            </a:xfrm>
            <a:prstGeom prst="blockArc">
              <a:avLst>
                <a:gd name="adj1" fmla="val 15796052"/>
                <a:gd name="adj2" fmla="val 175531"/>
                <a:gd name="adj3" fmla="val 267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8DBAA06-120F-3943-8917-593FCBE21C4E}"/>
              </a:ext>
            </a:extLst>
          </p:cNvPr>
          <p:cNvSpPr>
            <a:spLocks/>
          </p:cNvSpPr>
          <p:nvPr/>
        </p:nvSpPr>
        <p:spPr>
          <a:xfrm>
            <a:off x="1838371" y="2068422"/>
            <a:ext cx="1444067" cy="763927"/>
          </a:xfrm>
          <a:prstGeom prst="rect">
            <a:avLst/>
          </a:prstGeom>
          <a:solidFill>
            <a:srgbClr val="B2F2B8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词素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(lexeme)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841096A-C132-E848-80A4-7D6187619DAF}"/>
              </a:ext>
            </a:extLst>
          </p:cNvPr>
          <p:cNvSpPr>
            <a:spLocks/>
          </p:cNvSpPr>
          <p:nvPr/>
        </p:nvSpPr>
        <p:spPr>
          <a:xfrm>
            <a:off x="7589604" y="2068423"/>
            <a:ext cx="1444067" cy="763927"/>
          </a:xfrm>
          <a:prstGeom prst="rect">
            <a:avLst/>
          </a:prstGeom>
          <a:solidFill>
            <a:srgbClr val="FF9186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模式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(pattern)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F2E4CD-7E0E-7249-9929-5EC33584EEF1}"/>
              </a:ext>
            </a:extLst>
          </p:cNvPr>
          <p:cNvSpPr>
            <a:spLocks/>
          </p:cNvSpPr>
          <p:nvPr/>
        </p:nvSpPr>
        <p:spPr>
          <a:xfrm>
            <a:off x="7589604" y="4741882"/>
            <a:ext cx="1444067" cy="517082"/>
          </a:xfrm>
          <a:prstGeom prst="rect">
            <a:avLst/>
          </a:prstGeom>
          <a:solidFill>
            <a:srgbClr val="CCD000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一般种类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Times New Roman"/>
            </a:endParaRPr>
          </a:p>
        </p:txBody>
      </p:sp>
      <p:sp>
        <p:nvSpPr>
          <p:cNvPr id="25" name="任意形状 28">
            <a:extLst>
              <a:ext uri="{FF2B5EF4-FFF2-40B4-BE49-F238E27FC236}">
                <a16:creationId xmlns:a16="http://schemas.microsoft.com/office/drawing/2014/main" id="{52CF4D89-F76B-5741-87C3-AC96B5CA11F3}"/>
              </a:ext>
            </a:extLst>
          </p:cNvPr>
          <p:cNvSpPr/>
          <p:nvPr/>
        </p:nvSpPr>
        <p:spPr>
          <a:xfrm>
            <a:off x="3293323" y="1616342"/>
            <a:ext cx="4862285" cy="686237"/>
          </a:xfrm>
          <a:custGeom>
            <a:avLst/>
            <a:gdLst>
              <a:gd name="connsiteX0" fmla="*/ 4586514 w 4586514"/>
              <a:gd name="connsiteY0" fmla="*/ 454008 h 686237"/>
              <a:gd name="connsiteX1" fmla="*/ 3048000 w 4586514"/>
              <a:gd name="connsiteY1" fmla="*/ 4065 h 686237"/>
              <a:gd name="connsiteX2" fmla="*/ 0 w 4586514"/>
              <a:gd name="connsiteY2" fmla="*/ 686237 h 68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6514" h="686237">
                <a:moveTo>
                  <a:pt x="4586514" y="454008"/>
                </a:moveTo>
                <a:cubicBezTo>
                  <a:pt x="4199466" y="209684"/>
                  <a:pt x="3812419" y="-34640"/>
                  <a:pt x="3048000" y="4065"/>
                </a:cubicBezTo>
                <a:cubicBezTo>
                  <a:pt x="2283581" y="42770"/>
                  <a:pt x="1141790" y="364503"/>
                  <a:pt x="0" y="686237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0E0E0"/>
                </a:solidFill>
              </a:rPr>
              <a:t>pip</a:t>
            </a:r>
            <a:endParaRPr kumimoji="1" lang="zh-CN" altLang="en-US" dirty="0">
              <a:solidFill>
                <a:srgbClr val="E0E0E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035D33-EDB9-6F4E-82EE-B35A81B94C1D}"/>
              </a:ext>
            </a:extLst>
          </p:cNvPr>
          <p:cNvSpPr>
            <a:spLocks/>
          </p:cNvSpPr>
          <p:nvPr/>
        </p:nvSpPr>
        <p:spPr>
          <a:xfrm>
            <a:off x="5388131" y="1553758"/>
            <a:ext cx="522513" cy="307777"/>
          </a:xfrm>
          <a:prstGeom prst="rect">
            <a:avLst/>
          </a:prstGeom>
          <a:solidFill>
            <a:schemeClr val="bg1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algn="ctr" hangingPunct="0"/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匹配</a:t>
            </a:r>
            <a:endParaRPr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任意形状 30">
            <a:extLst>
              <a:ext uri="{FF2B5EF4-FFF2-40B4-BE49-F238E27FC236}">
                <a16:creationId xmlns:a16="http://schemas.microsoft.com/office/drawing/2014/main" id="{258FEB68-91FC-4944-BD3D-648D3DE4D140}"/>
              </a:ext>
            </a:extLst>
          </p:cNvPr>
          <p:cNvSpPr/>
          <p:nvPr/>
        </p:nvSpPr>
        <p:spPr>
          <a:xfrm rot="20404757">
            <a:off x="5165311" y="1999682"/>
            <a:ext cx="2732075" cy="828149"/>
          </a:xfrm>
          <a:custGeom>
            <a:avLst/>
            <a:gdLst>
              <a:gd name="connsiteX0" fmla="*/ 4586514 w 4586514"/>
              <a:gd name="connsiteY0" fmla="*/ 454008 h 686237"/>
              <a:gd name="connsiteX1" fmla="*/ 3048000 w 4586514"/>
              <a:gd name="connsiteY1" fmla="*/ 4065 h 686237"/>
              <a:gd name="connsiteX2" fmla="*/ 0 w 4586514"/>
              <a:gd name="connsiteY2" fmla="*/ 686237 h 68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6514" h="686237">
                <a:moveTo>
                  <a:pt x="4586514" y="454008"/>
                </a:moveTo>
                <a:cubicBezTo>
                  <a:pt x="4199466" y="209684"/>
                  <a:pt x="3812419" y="-34640"/>
                  <a:pt x="3048000" y="4065"/>
                </a:cubicBezTo>
                <a:cubicBezTo>
                  <a:pt x="2283581" y="42770"/>
                  <a:pt x="1141790" y="364503"/>
                  <a:pt x="0" y="686237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0E0E0"/>
                </a:solidFill>
              </a:rPr>
              <a:t>pip</a:t>
            </a:r>
            <a:endParaRPr kumimoji="1" lang="zh-CN" altLang="en-US" dirty="0">
              <a:solidFill>
                <a:srgbClr val="E0E0E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B6BDAE1-D18A-AC43-905C-0002C80DC099}"/>
              </a:ext>
            </a:extLst>
          </p:cNvPr>
          <p:cNvSpPr>
            <a:spLocks/>
          </p:cNvSpPr>
          <p:nvPr/>
        </p:nvSpPr>
        <p:spPr>
          <a:xfrm>
            <a:off x="6008835" y="2142608"/>
            <a:ext cx="522513" cy="307777"/>
          </a:xfrm>
          <a:prstGeom prst="rect">
            <a:avLst/>
          </a:prstGeom>
          <a:solidFill>
            <a:schemeClr val="bg1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algn="ctr" hangingPunct="0"/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描述</a:t>
            </a:r>
            <a:endParaRPr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任意形状 32">
            <a:extLst>
              <a:ext uri="{FF2B5EF4-FFF2-40B4-BE49-F238E27FC236}">
                <a16:creationId xmlns:a16="http://schemas.microsoft.com/office/drawing/2014/main" id="{FA61FEE8-75B2-6541-8514-A4360E113173}"/>
              </a:ext>
            </a:extLst>
          </p:cNvPr>
          <p:cNvSpPr/>
          <p:nvPr/>
        </p:nvSpPr>
        <p:spPr>
          <a:xfrm rot="12719216">
            <a:off x="1857295" y="3050058"/>
            <a:ext cx="2178265" cy="1061789"/>
          </a:xfrm>
          <a:custGeom>
            <a:avLst/>
            <a:gdLst>
              <a:gd name="connsiteX0" fmla="*/ 4586514 w 4586514"/>
              <a:gd name="connsiteY0" fmla="*/ 454008 h 686237"/>
              <a:gd name="connsiteX1" fmla="*/ 3048000 w 4586514"/>
              <a:gd name="connsiteY1" fmla="*/ 4065 h 686237"/>
              <a:gd name="connsiteX2" fmla="*/ 0 w 4586514"/>
              <a:gd name="connsiteY2" fmla="*/ 686237 h 68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86514" h="686237">
                <a:moveTo>
                  <a:pt x="4586514" y="454008"/>
                </a:moveTo>
                <a:cubicBezTo>
                  <a:pt x="4199466" y="209684"/>
                  <a:pt x="3812419" y="-34640"/>
                  <a:pt x="3048000" y="4065"/>
                </a:cubicBezTo>
                <a:cubicBezTo>
                  <a:pt x="2283581" y="42770"/>
                  <a:pt x="1141790" y="364503"/>
                  <a:pt x="0" y="686237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E0E0E0"/>
                </a:solidFill>
              </a:rPr>
              <a:t>pip</a:t>
            </a:r>
            <a:endParaRPr kumimoji="1" lang="zh-CN" altLang="en-US" dirty="0">
              <a:solidFill>
                <a:srgbClr val="E0E0E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AA4F1A7-2AC0-F141-8E5E-EC43884C519C}"/>
              </a:ext>
            </a:extLst>
          </p:cNvPr>
          <p:cNvSpPr>
            <a:spLocks/>
          </p:cNvSpPr>
          <p:nvPr/>
        </p:nvSpPr>
        <p:spPr>
          <a:xfrm>
            <a:off x="2335309" y="3726147"/>
            <a:ext cx="1197377" cy="307777"/>
          </a:xfrm>
          <a:prstGeom prst="rect">
            <a:avLst/>
          </a:prstGeom>
          <a:solidFill>
            <a:schemeClr val="bg1"/>
          </a:solidFill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algn="ctr" hangingPunct="0"/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一个实例</a:t>
            </a:r>
            <a:endParaRPr lang="en-US" altLang="zh-CN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6167A75-5DBE-694E-8B41-63C893D16CD2}"/>
              </a:ext>
            </a:extLst>
          </p:cNvPr>
          <p:cNvGrpSpPr/>
          <p:nvPr/>
        </p:nvGrpSpPr>
        <p:grpSpPr>
          <a:xfrm>
            <a:off x="2325900" y="2450384"/>
            <a:ext cx="2483124" cy="1658034"/>
            <a:chOff x="3125606" y="2731349"/>
            <a:chExt cx="2483124" cy="1658034"/>
          </a:xfrm>
        </p:grpSpPr>
        <p:sp>
          <p:nvSpPr>
            <p:cNvPr id="32" name="空心弧 31">
              <a:extLst>
                <a:ext uri="{FF2B5EF4-FFF2-40B4-BE49-F238E27FC236}">
                  <a16:creationId xmlns:a16="http://schemas.microsoft.com/office/drawing/2014/main" id="{9F9302A0-2AE3-A948-8593-A3CB744567E0}"/>
                </a:ext>
              </a:extLst>
            </p:cNvPr>
            <p:cNvSpPr/>
            <p:nvPr/>
          </p:nvSpPr>
          <p:spPr>
            <a:xfrm>
              <a:off x="3466836" y="2731349"/>
              <a:ext cx="2141894" cy="1582648"/>
            </a:xfrm>
            <a:prstGeom prst="blockArc">
              <a:avLst>
                <a:gd name="adj1" fmla="val 14340168"/>
                <a:gd name="adj2" fmla="val 144586"/>
                <a:gd name="adj3" fmla="val 24044"/>
              </a:avLst>
            </a:prstGeom>
            <a:solidFill>
              <a:srgbClr val="B2F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空心弧 32">
              <a:extLst>
                <a:ext uri="{FF2B5EF4-FFF2-40B4-BE49-F238E27FC236}">
                  <a16:creationId xmlns:a16="http://schemas.microsoft.com/office/drawing/2014/main" id="{19F6AA97-3B74-AC43-A492-EBCC482DD0B5}"/>
                </a:ext>
              </a:extLst>
            </p:cNvPr>
            <p:cNvSpPr/>
            <p:nvPr/>
          </p:nvSpPr>
          <p:spPr>
            <a:xfrm>
              <a:off x="3125606" y="2806735"/>
              <a:ext cx="2141894" cy="1582648"/>
            </a:xfrm>
            <a:prstGeom prst="blockArc">
              <a:avLst>
                <a:gd name="adj1" fmla="val 15796052"/>
                <a:gd name="adj2" fmla="val 21387737"/>
                <a:gd name="adj3" fmla="val 230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3C24D0AB-E593-2B47-A103-7B10E896A78A}"/>
              </a:ext>
            </a:extLst>
          </p:cNvPr>
          <p:cNvSpPr>
            <a:spLocks/>
          </p:cNvSpPr>
          <p:nvPr/>
        </p:nvSpPr>
        <p:spPr>
          <a:xfrm>
            <a:off x="4126563" y="3268491"/>
            <a:ext cx="2370736" cy="915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ap="rnd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词法单元</a:t>
            </a:r>
            <a:endParaRPr lang="en-US" altLang="zh-CN" sz="2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  <a:sym typeface="Times New Roman"/>
            </a:endParaRPr>
          </a:p>
          <a:p>
            <a:pPr algn="ctr" hangingPunct="0"/>
            <a:r>
              <a:rPr lang="en-US" altLang="zh-CN" sz="2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(token)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A0A3355-F7B2-C845-AB65-3D42AE9F9E66}"/>
              </a:ext>
            </a:extLst>
          </p:cNvPr>
          <p:cNvSpPr>
            <a:spLocks/>
          </p:cNvSpPr>
          <p:nvPr/>
        </p:nvSpPr>
        <p:spPr>
          <a:xfrm>
            <a:off x="1684167" y="1306799"/>
            <a:ext cx="1712680" cy="686237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源程序中的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Times New Roman"/>
            </a:endParaRPr>
          </a:p>
          <a:p>
            <a:pPr algn="ctr" hangingPunct="0"/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字符序列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C0F89C-79AB-604B-9C77-A213BFB9453E}"/>
              </a:ext>
            </a:extLst>
          </p:cNvPr>
          <p:cNvSpPr>
            <a:spLocks/>
          </p:cNvSpPr>
          <p:nvPr/>
        </p:nvSpPr>
        <p:spPr>
          <a:xfrm>
            <a:off x="4460911" y="4188312"/>
            <a:ext cx="1712680" cy="484916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记号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D081E9-2015-2E40-AA7F-B1EF87A7B1F7}"/>
              </a:ext>
            </a:extLst>
          </p:cNvPr>
          <p:cNvSpPr>
            <a:spLocks/>
          </p:cNvSpPr>
          <p:nvPr/>
        </p:nvSpPr>
        <p:spPr>
          <a:xfrm>
            <a:off x="7447240" y="5288773"/>
            <a:ext cx="1712680" cy="484916"/>
          </a:xfrm>
          <a:prstGeom prst="rect">
            <a:avLst/>
          </a:prstGeom>
          <a:noFill/>
          <a:ln w="28575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noAutofit/>
          </a:bodyPr>
          <a:lstStyle/>
          <a:p>
            <a:pPr algn="ctr" hangingPunct="0"/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  <a:sym typeface="Times New Roman"/>
              </a:rPr>
              <a:t>记号名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E521FDEA-B038-0B4C-A8D3-D77072E5C0B6}"/>
              </a:ext>
            </a:extLst>
          </p:cNvPr>
          <p:cNvSpPr/>
          <p:nvPr/>
        </p:nvSpPr>
        <p:spPr>
          <a:xfrm>
            <a:off x="9057818" y="4159449"/>
            <a:ext cx="379301" cy="1631408"/>
          </a:xfrm>
          <a:prstGeom prst="leftBrace">
            <a:avLst/>
          </a:prstGeom>
          <a:ln w="34925">
            <a:solidFill>
              <a:srgbClr val="CCD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9" name="直线连接符 50">
            <a:extLst>
              <a:ext uri="{FF2B5EF4-FFF2-40B4-BE49-F238E27FC236}">
                <a16:creationId xmlns:a16="http://schemas.microsoft.com/office/drawing/2014/main" id="{99749D87-C4B8-9843-B26B-1DCADB25731D}"/>
              </a:ext>
            </a:extLst>
          </p:cNvPr>
          <p:cNvCxnSpPr>
            <a:cxnSpLocks/>
          </p:cNvCxnSpPr>
          <p:nvPr/>
        </p:nvCxnSpPr>
        <p:spPr>
          <a:xfrm>
            <a:off x="9214475" y="4157733"/>
            <a:ext cx="1052622" cy="0"/>
          </a:xfrm>
          <a:prstGeom prst="line">
            <a:avLst/>
          </a:prstGeom>
          <a:ln w="34925">
            <a:solidFill>
              <a:srgbClr val="CCD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55">
            <a:extLst>
              <a:ext uri="{FF2B5EF4-FFF2-40B4-BE49-F238E27FC236}">
                <a16:creationId xmlns:a16="http://schemas.microsoft.com/office/drawing/2014/main" id="{2D699ED8-2C75-2443-BADF-1890B82C9B88}"/>
              </a:ext>
            </a:extLst>
          </p:cNvPr>
          <p:cNvCxnSpPr>
            <a:cxnSpLocks/>
          </p:cNvCxnSpPr>
          <p:nvPr/>
        </p:nvCxnSpPr>
        <p:spPr>
          <a:xfrm>
            <a:off x="9225069" y="4571087"/>
            <a:ext cx="1052622" cy="0"/>
          </a:xfrm>
          <a:prstGeom prst="line">
            <a:avLst/>
          </a:prstGeom>
          <a:ln w="34925">
            <a:solidFill>
              <a:srgbClr val="CCD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58">
            <a:extLst>
              <a:ext uri="{FF2B5EF4-FFF2-40B4-BE49-F238E27FC236}">
                <a16:creationId xmlns:a16="http://schemas.microsoft.com/office/drawing/2014/main" id="{634113FE-3A56-1B41-8A72-460B2A357AF2}"/>
              </a:ext>
            </a:extLst>
          </p:cNvPr>
          <p:cNvCxnSpPr>
            <a:cxnSpLocks/>
          </p:cNvCxnSpPr>
          <p:nvPr/>
        </p:nvCxnSpPr>
        <p:spPr>
          <a:xfrm>
            <a:off x="9225069" y="4975823"/>
            <a:ext cx="1052622" cy="0"/>
          </a:xfrm>
          <a:prstGeom prst="line">
            <a:avLst/>
          </a:prstGeom>
          <a:ln w="34925">
            <a:solidFill>
              <a:srgbClr val="CCD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1">
            <a:extLst>
              <a:ext uri="{FF2B5EF4-FFF2-40B4-BE49-F238E27FC236}">
                <a16:creationId xmlns:a16="http://schemas.microsoft.com/office/drawing/2014/main" id="{91D01A13-E3E5-9C44-930C-30728430C894}"/>
              </a:ext>
            </a:extLst>
          </p:cNvPr>
          <p:cNvCxnSpPr>
            <a:cxnSpLocks/>
          </p:cNvCxnSpPr>
          <p:nvPr/>
        </p:nvCxnSpPr>
        <p:spPr>
          <a:xfrm>
            <a:off x="9225069" y="5376083"/>
            <a:ext cx="1052622" cy="0"/>
          </a:xfrm>
          <a:prstGeom prst="line">
            <a:avLst/>
          </a:prstGeom>
          <a:ln w="34925">
            <a:solidFill>
              <a:srgbClr val="CCD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4">
            <a:extLst>
              <a:ext uri="{FF2B5EF4-FFF2-40B4-BE49-F238E27FC236}">
                <a16:creationId xmlns:a16="http://schemas.microsoft.com/office/drawing/2014/main" id="{E24A399A-B1B1-0440-B9B6-15D1F3C3FA03}"/>
              </a:ext>
            </a:extLst>
          </p:cNvPr>
          <p:cNvCxnSpPr>
            <a:cxnSpLocks/>
          </p:cNvCxnSpPr>
          <p:nvPr/>
        </p:nvCxnSpPr>
        <p:spPr>
          <a:xfrm>
            <a:off x="9225069" y="5790857"/>
            <a:ext cx="1052622" cy="0"/>
          </a:xfrm>
          <a:prstGeom prst="line">
            <a:avLst/>
          </a:prstGeom>
          <a:ln w="34925">
            <a:solidFill>
              <a:srgbClr val="CCD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4824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构造识别主算符为选择的正则表达式的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</a:rPr>
              <a:t>重要特点：仅一个接受状态，它没有向外的转换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语法制导的构造算法</a:t>
            </a:r>
            <a:endParaRPr lang="en-US" dirty="0"/>
          </a:p>
        </p:txBody>
      </p:sp>
      <p:grpSp>
        <p:nvGrpSpPr>
          <p:cNvPr id="24" name="Group 49"/>
          <p:cNvGrpSpPr>
            <a:grpSpLocks/>
          </p:cNvGrpSpPr>
          <p:nvPr/>
        </p:nvGrpSpPr>
        <p:grpSpPr bwMode="auto">
          <a:xfrm>
            <a:off x="2208213" y="2816225"/>
            <a:ext cx="8001000" cy="3371850"/>
            <a:chOff x="432" y="1584"/>
            <a:chExt cx="5040" cy="2124"/>
          </a:xfrm>
        </p:grpSpPr>
        <p:sp>
          <p:nvSpPr>
            <p:cNvPr id="44" name="Line 24"/>
            <p:cNvSpPr>
              <a:spLocks noChangeShapeType="1"/>
            </p:cNvSpPr>
            <p:nvPr/>
          </p:nvSpPr>
          <p:spPr bwMode="auto">
            <a:xfrm>
              <a:off x="432" y="2507"/>
              <a:ext cx="8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1895" y="1933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anose="05050102010706020507" pitchFamily="18" charset="2"/>
                </a:rPr>
                <a:t></a:t>
              </a:r>
              <a:endParaRPr lang="zh-CN" altLang="en-US" sz="2800" b="1"/>
            </a:p>
          </p:txBody>
        </p:sp>
        <p:grpSp>
          <p:nvGrpSpPr>
            <p:cNvPr id="46" name="Group 26"/>
            <p:cNvGrpSpPr>
              <a:grpSpLocks/>
            </p:cNvGrpSpPr>
            <p:nvPr/>
          </p:nvGrpSpPr>
          <p:grpSpPr bwMode="auto">
            <a:xfrm>
              <a:off x="5021" y="2256"/>
              <a:ext cx="451" cy="418"/>
              <a:chOff x="8590" y="7640"/>
              <a:chExt cx="527" cy="527"/>
            </a:xfrm>
          </p:grpSpPr>
          <p:sp>
            <p:nvSpPr>
              <p:cNvPr id="65" name="Oval 27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66" name="Oval 28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47" name="Oval 29"/>
            <p:cNvSpPr>
              <a:spLocks noChangeArrowheads="1"/>
            </p:cNvSpPr>
            <p:nvPr/>
          </p:nvSpPr>
          <p:spPr bwMode="auto">
            <a:xfrm>
              <a:off x="1236" y="2342"/>
              <a:ext cx="364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573" y="2219"/>
              <a:ext cx="5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1719" y="3424"/>
              <a:ext cx="312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 dirty="0"/>
                <a:t>识别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正则表达式</a:t>
              </a:r>
              <a:r>
                <a:rPr lang="en-US" altLang="zh-CN" sz="2800" b="1" i="1" dirty="0"/>
                <a:t>s </a:t>
              </a:r>
              <a:r>
                <a:rPr lang="en-US" altLang="zh-CN" sz="2800" b="1" dirty="0"/>
                <a:t>| </a:t>
              </a:r>
              <a:r>
                <a:rPr lang="en-US" altLang="zh-CN" sz="2800" b="1" i="1" dirty="0"/>
                <a:t>t </a:t>
              </a:r>
              <a:r>
                <a:rPr lang="zh-CN" altLang="en-US" sz="2800" b="1" dirty="0"/>
                <a:t>的</a:t>
              </a:r>
              <a:r>
                <a:rPr lang="en-US" altLang="zh-CN" sz="2800" b="1" dirty="0"/>
                <a:t>NFA</a:t>
              </a:r>
            </a:p>
          </p:txBody>
        </p:sp>
        <p:sp>
          <p:nvSpPr>
            <p:cNvPr id="50" name="Oval 33"/>
            <p:cNvSpPr>
              <a:spLocks noChangeArrowheads="1"/>
            </p:cNvSpPr>
            <p:nvPr/>
          </p:nvSpPr>
          <p:spPr bwMode="auto">
            <a:xfrm>
              <a:off x="2395" y="1584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1" name="Oval 34"/>
            <p:cNvSpPr>
              <a:spLocks noChangeArrowheads="1"/>
            </p:cNvSpPr>
            <p:nvPr/>
          </p:nvSpPr>
          <p:spPr bwMode="auto">
            <a:xfrm>
              <a:off x="2519" y="1770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52" name="Oval 35"/>
            <p:cNvSpPr>
              <a:spLocks noChangeArrowheads="1"/>
            </p:cNvSpPr>
            <p:nvPr/>
          </p:nvSpPr>
          <p:spPr bwMode="auto">
            <a:xfrm>
              <a:off x="3700" y="1783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3024" y="1740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54" name="Oval 38"/>
            <p:cNvSpPr>
              <a:spLocks noChangeArrowheads="1"/>
            </p:cNvSpPr>
            <p:nvPr/>
          </p:nvSpPr>
          <p:spPr bwMode="auto">
            <a:xfrm>
              <a:off x="2408" y="2667"/>
              <a:ext cx="1771" cy="72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5" name="Oval 39"/>
            <p:cNvSpPr>
              <a:spLocks noChangeArrowheads="1"/>
            </p:cNvSpPr>
            <p:nvPr/>
          </p:nvSpPr>
          <p:spPr bwMode="auto">
            <a:xfrm>
              <a:off x="2532" y="2853"/>
              <a:ext cx="364" cy="3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56" name="Oval 40"/>
            <p:cNvSpPr>
              <a:spLocks noChangeArrowheads="1"/>
            </p:cNvSpPr>
            <p:nvPr/>
          </p:nvSpPr>
          <p:spPr bwMode="auto">
            <a:xfrm>
              <a:off x="3713" y="2866"/>
              <a:ext cx="363" cy="3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3037" y="2823"/>
              <a:ext cx="61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58" name="Line 42"/>
            <p:cNvSpPr>
              <a:spLocks noChangeShapeType="1"/>
            </p:cNvSpPr>
            <p:nvPr/>
          </p:nvSpPr>
          <p:spPr bwMode="auto">
            <a:xfrm flipV="1">
              <a:off x="1600" y="2026"/>
              <a:ext cx="923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9" name="Line 43"/>
            <p:cNvSpPr>
              <a:spLocks noChangeShapeType="1"/>
            </p:cNvSpPr>
            <p:nvPr/>
          </p:nvSpPr>
          <p:spPr bwMode="auto">
            <a:xfrm>
              <a:off x="1587" y="2610"/>
              <a:ext cx="924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0" name="Line 44"/>
            <p:cNvSpPr>
              <a:spLocks noChangeShapeType="1"/>
            </p:cNvSpPr>
            <p:nvPr/>
          </p:nvSpPr>
          <p:spPr bwMode="auto">
            <a:xfrm flipV="1">
              <a:off x="4140" y="2586"/>
              <a:ext cx="924" cy="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4102" y="2002"/>
              <a:ext cx="923" cy="3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2" name="Rectangle 46"/>
            <p:cNvSpPr>
              <a:spLocks noChangeArrowheads="1"/>
            </p:cNvSpPr>
            <p:nvPr/>
          </p:nvSpPr>
          <p:spPr bwMode="auto">
            <a:xfrm>
              <a:off x="1908" y="2493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anose="05050102010706020507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63" name="Rectangle 47"/>
            <p:cNvSpPr>
              <a:spLocks noChangeArrowheads="1"/>
            </p:cNvSpPr>
            <p:nvPr/>
          </p:nvSpPr>
          <p:spPr bwMode="auto">
            <a:xfrm>
              <a:off x="4448" y="1875"/>
              <a:ext cx="295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anose="05050102010706020507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>
              <a:off x="4435" y="2516"/>
              <a:ext cx="29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>
                  <a:sym typeface="Symbol" panose="05050102010706020507" pitchFamily="18" charset="2"/>
                </a:rPr>
                <a:t></a:t>
              </a:r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3750245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构造识别主算符为连接的正则表达式的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</a:rPr>
              <a:t>重要特点：仅一个接受状态，它没有向外的转换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语法制导的构造算法</a:t>
            </a:r>
            <a:endParaRPr lang="en-US" dirty="0"/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4191000" y="4876800"/>
            <a:ext cx="468153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4000" tIns="28800" rIns="54000" bIns="28800"/>
          <a:lstStyle/>
          <a:p>
            <a:r>
              <a:rPr lang="zh-CN" altLang="en-US" sz="2800" b="1" dirty="0"/>
              <a:t>识别</a:t>
            </a:r>
            <a:r>
              <a:rPr lang="zh-CN" altLang="en-US" sz="2800" b="1" dirty="0">
                <a:latin typeface="微软雅黑" panose="020B0503020204020204" pitchFamily="34" charset="-122"/>
              </a:rPr>
              <a:t>正则表达式</a:t>
            </a:r>
            <a:r>
              <a:rPr lang="en-US" altLang="zh-CN" sz="2800" b="1" i="1" dirty="0" err="1"/>
              <a:t>st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NFA</a:t>
            </a:r>
          </a:p>
        </p:txBody>
      </p:sp>
      <p:grpSp>
        <p:nvGrpSpPr>
          <p:cNvPr id="30" name="Group 47"/>
          <p:cNvGrpSpPr>
            <a:grpSpLocks/>
          </p:cNvGrpSpPr>
          <p:nvPr/>
        </p:nvGrpSpPr>
        <p:grpSpPr bwMode="auto">
          <a:xfrm>
            <a:off x="2743200" y="3124201"/>
            <a:ext cx="6324600" cy="1438275"/>
            <a:chOff x="768" y="1968"/>
            <a:chExt cx="3984" cy="906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1537" y="1968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1672" y="2193"/>
              <a:ext cx="396" cy="40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958" y="2208"/>
              <a:ext cx="396" cy="40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222" y="2156"/>
              <a:ext cx="671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 dirty="0"/>
                <a:t>N </a:t>
              </a:r>
              <a:r>
                <a:rPr lang="en-US" altLang="zh-CN" sz="2800" b="1" dirty="0"/>
                <a:t>(</a:t>
              </a:r>
              <a:r>
                <a:rPr lang="en-US" altLang="zh-CN" sz="2800" b="1" i="1" dirty="0"/>
                <a:t>s</a:t>
              </a:r>
              <a:r>
                <a:rPr lang="en-US" altLang="zh-CN" sz="2800" b="1" dirty="0"/>
                <a:t>)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823" y="1995"/>
              <a:ext cx="1929" cy="87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4160" y="2189"/>
              <a:ext cx="491" cy="506"/>
              <a:chOff x="8590" y="7640"/>
              <a:chExt cx="527" cy="527"/>
            </a:xfrm>
          </p:grpSpPr>
          <p:sp>
            <p:nvSpPr>
              <p:cNvPr id="42" name="Oval 36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908" y="2060"/>
              <a:ext cx="64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/>
                <a:t>开始</a:t>
              </a: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2948" y="2228"/>
              <a:ext cx="396" cy="4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3508" y="2183"/>
              <a:ext cx="671" cy="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t</a:t>
              </a:r>
              <a:r>
                <a:rPr lang="en-US" altLang="zh-CN" sz="2800" b="1"/>
                <a:t>)</a:t>
              </a:r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102" y="2110"/>
              <a:ext cx="378" cy="634"/>
            </a:xfrm>
            <a:custGeom>
              <a:avLst/>
              <a:gdLst>
                <a:gd name="T0" fmla="*/ 105 w 405"/>
                <a:gd name="T1" fmla="*/ 0 h 660"/>
                <a:gd name="T2" fmla="*/ 360 w 405"/>
                <a:gd name="T3" fmla="*/ 196 h 660"/>
                <a:gd name="T4" fmla="*/ 375 w 405"/>
                <a:gd name="T5" fmla="*/ 421 h 660"/>
                <a:gd name="T6" fmla="*/ 225 w 405"/>
                <a:gd name="T7" fmla="*/ 570 h 660"/>
                <a:gd name="T8" fmla="*/ 0 w 405"/>
                <a:gd name="T9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660">
                  <a:moveTo>
                    <a:pt x="105" y="0"/>
                  </a:moveTo>
                  <a:cubicBezTo>
                    <a:pt x="147" y="33"/>
                    <a:pt x="315" y="126"/>
                    <a:pt x="360" y="196"/>
                  </a:cubicBezTo>
                  <a:cubicBezTo>
                    <a:pt x="405" y="266"/>
                    <a:pt x="397" y="359"/>
                    <a:pt x="375" y="421"/>
                  </a:cubicBezTo>
                  <a:cubicBezTo>
                    <a:pt x="353" y="483"/>
                    <a:pt x="287" y="530"/>
                    <a:pt x="225" y="570"/>
                  </a:cubicBezTo>
                  <a:cubicBezTo>
                    <a:pt x="163" y="610"/>
                    <a:pt x="37" y="645"/>
                    <a:pt x="0" y="6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768" y="2390"/>
              <a:ext cx="8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49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构造识别主算符为闭包的正则表达式的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</a:rPr>
              <a:t>重要特点：仅一个接受状态，它没有向外的转换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语法制导的构造算法</a:t>
            </a:r>
            <a:endParaRPr lang="en-US" dirty="0"/>
          </a:p>
        </p:txBody>
      </p:sp>
      <p:grpSp>
        <p:nvGrpSpPr>
          <p:cNvPr id="20" name="Group 40"/>
          <p:cNvGrpSpPr>
            <a:grpSpLocks/>
          </p:cNvGrpSpPr>
          <p:nvPr/>
        </p:nvGrpSpPr>
        <p:grpSpPr bwMode="auto">
          <a:xfrm>
            <a:off x="1905000" y="2667001"/>
            <a:ext cx="8305800" cy="3540125"/>
            <a:chOff x="240" y="1680"/>
            <a:chExt cx="5232" cy="2230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281" y="2259"/>
              <a:ext cx="1916" cy="79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415" y="2462"/>
              <a:ext cx="394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693" y="2476"/>
              <a:ext cx="393" cy="3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endParaRPr lang="zh-CN" altLang="en-US" sz="1000" b="1" i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961" y="2429"/>
              <a:ext cx="667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en-US" altLang="zh-CN" sz="2800" b="1" i="1"/>
                <a:t>N </a:t>
              </a:r>
              <a:r>
                <a:rPr lang="en-US" altLang="zh-CN" sz="2800" b="1"/>
                <a:t>(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)</a:t>
              </a:r>
            </a:p>
          </p:txBody>
        </p:sp>
        <p:grpSp>
          <p:nvGrpSpPr>
            <p:cNvPr id="25" name="Group 25"/>
            <p:cNvGrpSpPr>
              <a:grpSpLocks/>
            </p:cNvGrpSpPr>
            <p:nvPr/>
          </p:nvGrpSpPr>
          <p:grpSpPr bwMode="auto">
            <a:xfrm>
              <a:off x="4984" y="2418"/>
              <a:ext cx="488" cy="457"/>
              <a:chOff x="8590" y="7640"/>
              <a:chExt cx="527" cy="527"/>
            </a:xfrm>
          </p:grpSpPr>
          <p:sp>
            <p:nvSpPr>
              <p:cNvPr id="53" name="Oval 26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algn="l"/>
                <a:endParaRPr lang="zh-CN" altLang="en-US" sz="1000" b="1" i="1"/>
              </a:p>
            </p:txBody>
          </p:sp>
          <p:sp>
            <p:nvSpPr>
              <p:cNvPr id="54" name="Oval 27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algn="l"/>
                <a:r>
                  <a:rPr lang="en-US" altLang="zh-CN" sz="2800" b="1" i="1"/>
                  <a:t>f</a:t>
                </a:r>
              </a:p>
            </p:txBody>
          </p:sp>
        </p:grp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65" y="2328"/>
              <a:ext cx="639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/>
                <a:t>开始</a:t>
              </a: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680" y="3600"/>
              <a:ext cx="293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r>
                <a:rPr lang="zh-CN" altLang="en-US" sz="2800" b="1" dirty="0"/>
                <a:t>识别</a:t>
              </a:r>
              <a:r>
                <a:rPr lang="zh-CN" altLang="en-US" sz="2800" b="1" dirty="0">
                  <a:latin typeface="微软雅黑" panose="020B0503020204020204" pitchFamily="34" charset="-122"/>
                </a:rPr>
                <a:t>正则表达式</a:t>
              </a:r>
              <a:r>
                <a:rPr lang="en-US" altLang="zh-CN" sz="2800" b="1" i="1" dirty="0"/>
                <a:t>s</a:t>
              </a:r>
              <a:r>
                <a:rPr lang="en-US" altLang="zh-CN" sz="2800" b="1" baseline="30000" dirty="0"/>
                <a:t>* </a:t>
              </a:r>
              <a:r>
                <a:rPr lang="zh-CN" altLang="en-US" sz="2800" b="1" dirty="0"/>
                <a:t>的</a:t>
              </a:r>
              <a:r>
                <a:rPr lang="en-US" altLang="zh-CN" sz="2800" b="1" dirty="0"/>
                <a:t>NFA</a:t>
              </a: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1138" y="2475"/>
              <a:ext cx="393" cy="36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000"/>
                    </a:srgbClr>
                  </a:solidFill>
                </a14:hiddenFill>
              </a:ext>
            </a:extLst>
          </p:spPr>
          <p:txBody>
            <a:bodyPr lIns="72000" tIns="28800" rIns="21600" bIns="46800"/>
            <a:lstStyle/>
            <a:p>
              <a:pPr algn="l"/>
              <a:r>
                <a:rPr lang="en-US" altLang="zh-CN" sz="2800" b="1" i="1"/>
                <a:t>i</a:t>
              </a:r>
            </a:p>
          </p:txBody>
        </p:sp>
        <p:sp>
          <p:nvSpPr>
            <p:cNvPr id="44" name="Line 31"/>
            <p:cNvSpPr>
              <a:spLocks noChangeShapeType="1"/>
            </p:cNvSpPr>
            <p:nvPr/>
          </p:nvSpPr>
          <p:spPr bwMode="auto">
            <a:xfrm>
              <a:off x="1545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45" name="Line 32"/>
            <p:cNvSpPr>
              <a:spLocks noChangeShapeType="1"/>
            </p:cNvSpPr>
            <p:nvPr/>
          </p:nvSpPr>
          <p:spPr bwMode="auto">
            <a:xfrm>
              <a:off x="240" y="2628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46" name="Line 33"/>
            <p:cNvSpPr>
              <a:spLocks noChangeShapeType="1"/>
            </p:cNvSpPr>
            <p:nvPr/>
          </p:nvSpPr>
          <p:spPr bwMode="auto">
            <a:xfrm>
              <a:off x="4114" y="2640"/>
              <a:ext cx="8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>
              <a:off x="1473" y="2798"/>
              <a:ext cx="3555" cy="604"/>
            </a:xfrm>
            <a:custGeom>
              <a:avLst/>
              <a:gdLst>
                <a:gd name="T0" fmla="*/ 0 w 3840"/>
                <a:gd name="T1" fmla="*/ 0 h 697"/>
                <a:gd name="T2" fmla="*/ 525 w 3840"/>
                <a:gd name="T3" fmla="*/ 390 h 697"/>
                <a:gd name="T4" fmla="*/ 1005 w 3840"/>
                <a:gd name="T5" fmla="*/ 571 h 697"/>
                <a:gd name="T6" fmla="*/ 1923 w 3840"/>
                <a:gd name="T7" fmla="*/ 692 h 697"/>
                <a:gd name="T8" fmla="*/ 2823 w 3840"/>
                <a:gd name="T9" fmla="*/ 602 h 697"/>
                <a:gd name="T10" fmla="*/ 3318 w 3840"/>
                <a:gd name="T11" fmla="*/ 437 h 697"/>
                <a:gd name="T12" fmla="*/ 3840 w 3840"/>
                <a:gd name="T13" fmla="*/ 1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40" h="697">
                  <a:moveTo>
                    <a:pt x="0" y="0"/>
                  </a:moveTo>
                  <a:cubicBezTo>
                    <a:pt x="186" y="150"/>
                    <a:pt x="357" y="295"/>
                    <a:pt x="525" y="390"/>
                  </a:cubicBezTo>
                  <a:cubicBezTo>
                    <a:pt x="693" y="485"/>
                    <a:pt x="772" y="521"/>
                    <a:pt x="1005" y="571"/>
                  </a:cubicBezTo>
                  <a:cubicBezTo>
                    <a:pt x="1238" y="621"/>
                    <a:pt x="1620" y="687"/>
                    <a:pt x="1923" y="692"/>
                  </a:cubicBezTo>
                  <a:cubicBezTo>
                    <a:pt x="2226" y="697"/>
                    <a:pt x="2591" y="644"/>
                    <a:pt x="2823" y="602"/>
                  </a:cubicBezTo>
                  <a:cubicBezTo>
                    <a:pt x="3055" y="560"/>
                    <a:pt x="3148" y="535"/>
                    <a:pt x="3318" y="437"/>
                  </a:cubicBezTo>
                  <a:cubicBezTo>
                    <a:pt x="3488" y="339"/>
                    <a:pt x="3732" y="104"/>
                    <a:pt x="3840" y="1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2540" y="1987"/>
              <a:ext cx="1405" cy="487"/>
            </a:xfrm>
            <a:custGeom>
              <a:avLst/>
              <a:gdLst>
                <a:gd name="T0" fmla="*/ 1475 w 1517"/>
                <a:gd name="T1" fmla="*/ 562 h 562"/>
                <a:gd name="T2" fmla="*/ 1475 w 1517"/>
                <a:gd name="T3" fmla="*/ 262 h 562"/>
                <a:gd name="T4" fmla="*/ 1220 w 1517"/>
                <a:gd name="T5" fmla="*/ 37 h 562"/>
                <a:gd name="T6" fmla="*/ 365 w 1517"/>
                <a:gd name="T7" fmla="*/ 37 h 562"/>
                <a:gd name="T8" fmla="*/ 50 w 1517"/>
                <a:gd name="T9" fmla="*/ 232 h 562"/>
                <a:gd name="T10" fmla="*/ 65 w 1517"/>
                <a:gd name="T11" fmla="*/ 562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7" h="562">
                  <a:moveTo>
                    <a:pt x="1475" y="562"/>
                  </a:moveTo>
                  <a:cubicBezTo>
                    <a:pt x="1475" y="512"/>
                    <a:pt x="1517" y="349"/>
                    <a:pt x="1475" y="262"/>
                  </a:cubicBezTo>
                  <a:cubicBezTo>
                    <a:pt x="1433" y="175"/>
                    <a:pt x="1405" y="74"/>
                    <a:pt x="1220" y="37"/>
                  </a:cubicBezTo>
                  <a:cubicBezTo>
                    <a:pt x="1035" y="0"/>
                    <a:pt x="560" y="4"/>
                    <a:pt x="365" y="37"/>
                  </a:cubicBezTo>
                  <a:cubicBezTo>
                    <a:pt x="170" y="70"/>
                    <a:pt x="100" y="144"/>
                    <a:pt x="50" y="232"/>
                  </a:cubicBezTo>
                  <a:cubicBezTo>
                    <a:pt x="0" y="320"/>
                    <a:pt x="62" y="493"/>
                    <a:pt x="65" y="56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1726" y="233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>
                  <a:sym typeface="Symbol" panose="05050102010706020507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3170" y="3058"/>
              <a:ext cx="375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>
                  <a:sym typeface="Symbol" panose="05050102010706020507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4406" y="2342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>
                  <a:sym typeface="Symbol" panose="05050102010706020507" pitchFamily="18" charset="2"/>
                </a:rPr>
                <a:t></a:t>
              </a:r>
              <a:endParaRPr lang="zh-CN" altLang="en-US" sz="2800" b="1"/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3114" y="1680"/>
              <a:ext cx="375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pPr algn="just"/>
              <a:r>
                <a:rPr lang="zh-CN" altLang="en-US" sz="2800" b="1" dirty="0">
                  <a:sym typeface="Symbol" panose="05050102010706020507" pitchFamily="18" charset="2"/>
                </a:rPr>
                <a:t>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724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由本方法产生的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  <a:r>
              <a:rPr lang="zh-CN" altLang="en-US" sz="3200" dirty="0">
                <a:latin typeface="微软雅黑" panose="020B0503020204020204" pitchFamily="34" charset="-122"/>
              </a:rPr>
              <a:t>具有下列性质：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>
                <a:latin typeface="楷体" panose="02010609060101010101" pitchFamily="49" charset="-122"/>
              </a:rPr>
              <a:t>N(r)</a:t>
            </a:r>
            <a:r>
              <a:rPr lang="zh-CN" altLang="en-US" b="1" dirty="0">
                <a:latin typeface="楷体" panose="02010609060101010101" pitchFamily="49" charset="-122"/>
              </a:rPr>
              <a:t>的状态数最多是</a:t>
            </a:r>
            <a:r>
              <a:rPr lang="en-US" altLang="zh-CN" b="1" dirty="0">
                <a:latin typeface="楷体" panose="02010609060101010101" pitchFamily="49" charset="-122"/>
              </a:rPr>
              <a:t>r</a:t>
            </a:r>
            <a:r>
              <a:rPr lang="zh-CN" altLang="en-US" b="1" dirty="0">
                <a:latin typeface="楷体" panose="02010609060101010101" pitchFamily="49" charset="-122"/>
              </a:rPr>
              <a:t>中符号和算符总数的两倍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>
                <a:latin typeface="楷体" panose="02010609060101010101" pitchFamily="49" charset="-122"/>
              </a:rPr>
              <a:t>N(r)</a:t>
            </a:r>
            <a:r>
              <a:rPr lang="zh-CN" altLang="en-US" b="1" dirty="0">
                <a:latin typeface="楷体" panose="02010609060101010101" pitchFamily="49" charset="-122"/>
              </a:rPr>
              <a:t>只有一个接受状态，接受状态没有向外的转换</a:t>
            </a:r>
            <a:endParaRPr lang="en-US" altLang="zh-CN" b="1" dirty="0">
              <a:latin typeface="楷体" panose="02010609060101010101" pitchFamily="49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语法制导的构造算法</a:t>
            </a:r>
            <a:endParaRPr lang="en-US" dirty="0"/>
          </a:p>
        </p:txBody>
      </p:sp>
      <p:grpSp>
        <p:nvGrpSpPr>
          <p:cNvPr id="29" name="Group 45"/>
          <p:cNvGrpSpPr>
            <a:grpSpLocks/>
          </p:cNvGrpSpPr>
          <p:nvPr/>
        </p:nvGrpSpPr>
        <p:grpSpPr bwMode="auto">
          <a:xfrm>
            <a:off x="1905000" y="2851153"/>
            <a:ext cx="8382000" cy="3505200"/>
            <a:chOff x="288" y="2112"/>
            <a:chExt cx="5280" cy="2208"/>
          </a:xfrm>
        </p:grpSpPr>
        <p:sp>
          <p:nvSpPr>
            <p:cNvPr id="30" name="Oval 46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1" name="Group 47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77" name="Oval 4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78" name="Oval 4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" name="Line 58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41" name="Line 59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42" name="Oval 60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55" name="Oval 62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9" name="Oval 66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0" name="Oval 67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1" name="Oval 68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0" name="Rectangle 77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1" name="Rectangle 78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2" name="Freeform 79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73" name="Freeform 80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74" name="Rectangle 81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5" name="Rectangle 82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736573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由本方法产生的</a:t>
            </a:r>
            <a:r>
              <a:rPr lang="en-US" altLang="zh-CN" sz="3200" dirty="0">
                <a:latin typeface="微软雅黑" panose="020B0503020204020204" pitchFamily="34" charset="-122"/>
              </a:rPr>
              <a:t>NFA</a:t>
            </a:r>
            <a:r>
              <a:rPr lang="zh-CN" altLang="en-US" sz="3200" dirty="0">
                <a:latin typeface="微软雅黑" panose="020B0503020204020204" pitchFamily="34" charset="-122"/>
              </a:rPr>
              <a:t>具有下列性质：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>
                <a:latin typeface="楷体" panose="02010609060101010101" pitchFamily="49" charset="-122"/>
              </a:rPr>
              <a:t>N(r)</a:t>
            </a:r>
            <a:r>
              <a:rPr lang="zh-CN" altLang="en-US" b="1" dirty="0">
                <a:latin typeface="楷体" panose="02010609060101010101" pitchFamily="49" charset="-122"/>
              </a:rPr>
              <a:t>的每个状态有</a:t>
            </a:r>
            <a:r>
              <a:rPr lang="en-US" altLang="zh-CN" b="1" dirty="0">
                <a:latin typeface="楷体" panose="02010609060101010101" pitchFamily="49" charset="-122"/>
              </a:rPr>
              <a:t>(1)</a:t>
            </a:r>
            <a:r>
              <a:rPr lang="zh-CN" altLang="en-US" b="1" dirty="0">
                <a:latin typeface="楷体" panose="02010609060101010101" pitchFamily="49" charset="-122"/>
              </a:rPr>
              <a:t>一个其标号为</a:t>
            </a:r>
            <a:r>
              <a:rPr lang="en-US" altLang="zh-CN" b="1" i="1" dirty="0">
                <a:latin typeface="Arial" panose="020B0604020202020204" pitchFamily="34" charset="0"/>
                <a:sym typeface="Symbol" panose="05050102010706020507" pitchFamily="18" charset="2"/>
              </a:rPr>
              <a:t></a:t>
            </a:r>
            <a:r>
              <a:rPr lang="zh-CN" altLang="en-US" b="1" dirty="0">
                <a:latin typeface="Arial" panose="020B0604020202020204" pitchFamily="34" charset="0"/>
                <a:sym typeface="Symbol" panose="05050102010706020507" pitchFamily="18" charset="2"/>
              </a:rPr>
              <a:t>中符号的</a:t>
            </a:r>
            <a:r>
              <a:rPr lang="zh-CN" altLang="en-US" b="1" dirty="0">
                <a:latin typeface="楷体" panose="02010609060101010101" pitchFamily="49" charset="-122"/>
              </a:rPr>
              <a:t>指向其它状态的转换，或者</a:t>
            </a:r>
            <a:r>
              <a:rPr lang="en-US" altLang="zh-CN" b="1" dirty="0">
                <a:latin typeface="楷体" panose="02010609060101010101" pitchFamily="49" charset="-122"/>
              </a:rPr>
              <a:t>(2)</a:t>
            </a:r>
            <a:r>
              <a:rPr lang="zh-CN" altLang="en-US" b="1" dirty="0">
                <a:latin typeface="楷体" panose="02010609060101010101" pitchFamily="49" charset="-122"/>
              </a:rPr>
              <a:t>最多两个指向其它状态的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楷体" panose="02010609060101010101" pitchFamily="49" charset="-122"/>
              </a:rPr>
              <a:t>转换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语法制导的构造算法</a:t>
            </a:r>
            <a:endParaRPr lang="en-US" dirty="0"/>
          </a:p>
        </p:txBody>
      </p:sp>
      <p:grpSp>
        <p:nvGrpSpPr>
          <p:cNvPr id="29" name="Group 45"/>
          <p:cNvGrpSpPr>
            <a:grpSpLocks/>
          </p:cNvGrpSpPr>
          <p:nvPr/>
        </p:nvGrpSpPr>
        <p:grpSpPr bwMode="auto">
          <a:xfrm>
            <a:off x="2024062" y="2752725"/>
            <a:ext cx="8382000" cy="3505200"/>
            <a:chOff x="288" y="2112"/>
            <a:chExt cx="5280" cy="2208"/>
          </a:xfrm>
        </p:grpSpPr>
        <p:sp>
          <p:nvSpPr>
            <p:cNvPr id="30" name="Oval 46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1</a:t>
              </a:r>
            </a:p>
          </p:txBody>
        </p:sp>
        <p:grpSp>
          <p:nvGrpSpPr>
            <p:cNvPr id="31" name="Group 47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77" name="Oval 4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/>
              </a:p>
            </p:txBody>
          </p:sp>
          <p:sp>
            <p:nvSpPr>
              <p:cNvPr id="78" name="Oval 4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/>
                  <a:t>9</a:t>
                </a:r>
              </a:p>
            </p:txBody>
          </p:sp>
        </p:grp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/>
                <a:t>开始</a:t>
              </a: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0</a:t>
              </a: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a</a:t>
              </a: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/>
                <a:t>b</a:t>
              </a:r>
            </a:p>
          </p:txBody>
        </p:sp>
        <p:sp>
          <p:nvSpPr>
            <p:cNvPr id="40" name="Line 58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41" name="Line 59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42" name="Oval 60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6</a:t>
              </a: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7</a:t>
              </a:r>
            </a:p>
          </p:txBody>
        </p:sp>
        <p:sp>
          <p:nvSpPr>
            <p:cNvPr id="55" name="Oval 62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8</a:t>
              </a:r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8" name="Line 65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59" name="Oval 66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2</a:t>
              </a:r>
            </a:p>
          </p:txBody>
        </p:sp>
        <p:sp>
          <p:nvSpPr>
            <p:cNvPr id="60" name="Oval 67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3</a:t>
              </a:r>
            </a:p>
          </p:txBody>
        </p:sp>
        <p:sp>
          <p:nvSpPr>
            <p:cNvPr id="61" name="Oval 68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4</a:t>
              </a:r>
            </a:p>
          </p:txBody>
        </p:sp>
        <p:sp>
          <p:nvSpPr>
            <p:cNvPr id="62" name="Oval 69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/>
                <a:t>5</a:t>
              </a:r>
            </a:p>
          </p:txBody>
        </p:sp>
        <p:sp>
          <p:nvSpPr>
            <p:cNvPr id="63" name="Line 70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4" name="Line 71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5" name="Line 72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6" name="Line 73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7" name="Line 74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69" name="Rectangle 76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0" name="Rectangle 77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1" name="Rectangle 78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2" name="Freeform 79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73" name="Freeform 80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74" name="Rectangle 81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5" name="Rectangle 82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  <p:sp>
          <p:nvSpPr>
            <p:cNvPr id="76" name="Rectangle 83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sym typeface="Symbol" panose="05050102010706020507" pitchFamily="18" charset="2"/>
                </a:rPr>
                <a:t></a:t>
              </a:r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270167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en-US" dirty="0"/>
          </a:p>
        </p:txBody>
      </p: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2000250" y="3314700"/>
            <a:ext cx="8382000" cy="3505200"/>
            <a:chOff x="288" y="2112"/>
            <a:chExt cx="5280" cy="22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78"/>
          <p:cNvGrpSpPr>
            <a:grpSpLocks/>
          </p:cNvGrpSpPr>
          <p:nvPr/>
        </p:nvGrpSpPr>
        <p:grpSpPr bwMode="auto">
          <a:xfrm>
            <a:off x="1828800" y="733426"/>
            <a:ext cx="8078788" cy="2779713"/>
            <a:chOff x="192" y="576"/>
            <a:chExt cx="5089" cy="1751"/>
          </a:xfrm>
        </p:grpSpPr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093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en-US" dirty="0"/>
          </a:p>
        </p:txBody>
      </p: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2000250" y="3314700"/>
            <a:ext cx="8382000" cy="3505200"/>
            <a:chOff x="288" y="2112"/>
            <a:chExt cx="5280" cy="22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78"/>
          <p:cNvGrpSpPr>
            <a:grpSpLocks/>
          </p:cNvGrpSpPr>
          <p:nvPr/>
        </p:nvGrpSpPr>
        <p:grpSpPr bwMode="auto">
          <a:xfrm>
            <a:off x="1828800" y="733426"/>
            <a:ext cx="8078788" cy="2779713"/>
            <a:chOff x="192" y="576"/>
            <a:chExt cx="5089" cy="1751"/>
          </a:xfrm>
        </p:grpSpPr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402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en-US" dirty="0"/>
          </a:p>
        </p:txBody>
      </p: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2000250" y="3314700"/>
            <a:ext cx="8382000" cy="3505200"/>
            <a:chOff x="288" y="2112"/>
            <a:chExt cx="5280" cy="22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78"/>
          <p:cNvGrpSpPr>
            <a:grpSpLocks/>
          </p:cNvGrpSpPr>
          <p:nvPr/>
        </p:nvGrpSpPr>
        <p:grpSpPr bwMode="auto">
          <a:xfrm>
            <a:off x="1828800" y="733426"/>
            <a:ext cx="8078788" cy="2779713"/>
            <a:chOff x="192" y="576"/>
            <a:chExt cx="5089" cy="1751"/>
          </a:xfrm>
        </p:grpSpPr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695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en-US" dirty="0"/>
          </a:p>
        </p:txBody>
      </p: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2000250" y="3314700"/>
            <a:ext cx="8382000" cy="3505200"/>
            <a:chOff x="288" y="2112"/>
            <a:chExt cx="5280" cy="22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78"/>
          <p:cNvGrpSpPr>
            <a:grpSpLocks/>
          </p:cNvGrpSpPr>
          <p:nvPr/>
        </p:nvGrpSpPr>
        <p:grpSpPr bwMode="auto">
          <a:xfrm>
            <a:off x="1828800" y="733426"/>
            <a:ext cx="8078788" cy="2779713"/>
            <a:chOff x="192" y="576"/>
            <a:chExt cx="5089" cy="1751"/>
          </a:xfrm>
        </p:grpSpPr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617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en-US" dirty="0"/>
          </a:p>
        </p:txBody>
      </p: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2000250" y="3314700"/>
            <a:ext cx="8382000" cy="3505200"/>
            <a:chOff x="288" y="2112"/>
            <a:chExt cx="5280" cy="22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78"/>
          <p:cNvGrpSpPr>
            <a:grpSpLocks/>
          </p:cNvGrpSpPr>
          <p:nvPr/>
        </p:nvGrpSpPr>
        <p:grpSpPr bwMode="auto">
          <a:xfrm>
            <a:off x="1828800" y="733426"/>
            <a:ext cx="8078788" cy="2779713"/>
            <a:chOff x="192" y="576"/>
            <a:chExt cx="5089" cy="1751"/>
          </a:xfrm>
        </p:grpSpPr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913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词法单元</a:t>
            </a:r>
            <a:r>
              <a:rPr lang="en-US" altLang="zh-CN" dirty="0"/>
              <a:t>(</a:t>
            </a:r>
            <a:r>
              <a:rPr lang="zh-CN" altLang="en-US" dirty="0"/>
              <a:t>记号</a:t>
            </a:r>
            <a:r>
              <a:rPr lang="en-US" altLang="zh-CN" dirty="0"/>
              <a:t>)</a:t>
            </a:r>
            <a:r>
              <a:rPr lang="zh-CN" altLang="en-US" dirty="0"/>
              <a:t>、实例与模式</a:t>
            </a:r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181528" y="2235199"/>
          <a:ext cx="9133941" cy="394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120">
                  <a:extLst>
                    <a:ext uri="{9D8B030D-6E8A-4147-A177-3AD203B41FA5}">
                      <a16:colId xmlns:a16="http://schemas.microsoft.com/office/drawing/2014/main" val="2232764766"/>
                    </a:ext>
                  </a:extLst>
                </a:gridCol>
                <a:gridCol w="2763547">
                  <a:extLst>
                    <a:ext uri="{9D8B030D-6E8A-4147-A177-3AD203B41FA5}">
                      <a16:colId xmlns:a16="http://schemas.microsoft.com/office/drawing/2014/main" val="2686632199"/>
                    </a:ext>
                  </a:extLst>
                </a:gridCol>
                <a:gridCol w="4317274">
                  <a:extLst>
                    <a:ext uri="{9D8B030D-6E8A-4147-A177-3AD203B41FA5}">
                      <a16:colId xmlns:a16="http://schemas.microsoft.com/office/drawing/2014/main" val="512982154"/>
                    </a:ext>
                  </a:extLst>
                </a:gridCol>
              </a:tblGrid>
              <a:tr h="516995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记号名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实例（词素）</a:t>
                      </a:r>
                      <a:endParaRPr 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模式的非形式描述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599739"/>
                  </a:ext>
                </a:extLst>
              </a:tr>
              <a:tr h="516995">
                <a:tc>
                  <a:txBody>
                    <a:bodyPr/>
                    <a:lstStyle/>
                    <a:p>
                      <a:r>
                        <a:rPr lang="en-US" altLang="zh-CN" sz="2400" b="1" baseline="0" dirty="0">
                          <a:latin typeface="+mn-lt"/>
                          <a:ea typeface="楷体" panose="02010609060101010101" pitchFamily="49" charset="-122"/>
                        </a:rPr>
                        <a:t>if</a:t>
                      </a:r>
                      <a:endParaRPr lang="en-US" sz="2400" b="1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+mn-lt"/>
                          <a:ea typeface="楷体" panose="02010609060101010101" pitchFamily="49" charset="-122"/>
                        </a:rPr>
                        <a:t>if</a:t>
                      </a:r>
                      <a:endParaRPr lang="en-US" sz="240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字符</a:t>
                      </a:r>
                      <a:r>
                        <a:rPr lang="en-US" altLang="zh-CN" sz="2400" b="0" baseline="0" dirty="0" err="1">
                          <a:latin typeface="+mn-lt"/>
                          <a:ea typeface="楷体" panose="02010609060101010101" pitchFamily="49" charset="-122"/>
                        </a:rPr>
                        <a:t>i</a:t>
                      </a:r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</a:rPr>
                        <a:t>, f</a:t>
                      </a:r>
                      <a:endParaRPr lang="en-US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66214"/>
                  </a:ext>
                </a:extLst>
              </a:tr>
              <a:tr h="516995">
                <a:tc>
                  <a:txBody>
                    <a:bodyPr/>
                    <a:lstStyle/>
                    <a:p>
                      <a:r>
                        <a:rPr lang="en-US" altLang="zh-CN" sz="2400" b="1" baseline="0" dirty="0">
                          <a:latin typeface="+mn-lt"/>
                          <a:ea typeface="楷体" panose="02010609060101010101" pitchFamily="49" charset="-122"/>
                        </a:rPr>
                        <a:t>else</a:t>
                      </a:r>
                      <a:endParaRPr lang="en-US" sz="2400" b="1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>
                          <a:latin typeface="+mn-lt"/>
                          <a:ea typeface="楷体" panose="02010609060101010101" pitchFamily="49" charset="-122"/>
                        </a:rPr>
                        <a:t>else</a:t>
                      </a:r>
                      <a:endParaRPr lang="en-US" sz="240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字符</a:t>
                      </a:r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</a:rPr>
                        <a:t>e, l, s, e</a:t>
                      </a:r>
                      <a:endParaRPr lang="en-US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1948"/>
                  </a:ext>
                </a:extLst>
              </a:tr>
              <a:tr h="516995">
                <a:tc>
                  <a:txBody>
                    <a:bodyPr/>
                    <a:lstStyle/>
                    <a:p>
                      <a:r>
                        <a:rPr lang="en-US" altLang="zh-CN" sz="2400" b="1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relation </a:t>
                      </a:r>
                      <a:endParaRPr lang="en-US" sz="240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==, &lt; , &lt;= , </a:t>
                      </a:r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</a:rPr>
                        <a:t>…</a:t>
                      </a:r>
                      <a:endParaRPr lang="en-US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== </a:t>
                      </a: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或 </a:t>
                      </a:r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或</a:t>
                      </a: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&lt;= </a:t>
                      </a: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或</a:t>
                      </a: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…</a:t>
                      </a:r>
                      <a:endParaRPr lang="en-US" altLang="zh-CN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45409"/>
                  </a:ext>
                </a:extLst>
              </a:tr>
              <a:tr h="516995">
                <a:tc>
                  <a:txBody>
                    <a:bodyPr/>
                    <a:lstStyle/>
                    <a:p>
                      <a:r>
                        <a:rPr lang="en-US" altLang="zh-CN" sz="2400" b="1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id</a:t>
                      </a:r>
                      <a:endParaRPr lang="en-US" sz="240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baseline="0" dirty="0" err="1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, j, num5 </a:t>
                      </a:r>
                      <a:endParaRPr lang="en-US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由字母开头的字母数字串</a:t>
                      </a:r>
                      <a:endParaRPr lang="en-US" altLang="zh-CN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00414"/>
                  </a:ext>
                </a:extLst>
              </a:tr>
              <a:tr h="516995">
                <a:tc>
                  <a:txBody>
                    <a:bodyPr/>
                    <a:lstStyle/>
                    <a:p>
                      <a:r>
                        <a:rPr lang="en-US" altLang="zh-CN" sz="2400" b="1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number</a:t>
                      </a:r>
                      <a:endParaRPr lang="en-US" sz="240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1, 3.1, 10, 2.8 E12</a:t>
                      </a:r>
                      <a:endParaRPr lang="en-US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任何数值常数</a:t>
                      </a:r>
                      <a:endParaRPr lang="en-US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26670"/>
                  </a:ext>
                </a:extLst>
              </a:tr>
              <a:tr h="847872">
                <a:tc>
                  <a:txBody>
                    <a:bodyPr/>
                    <a:lstStyle/>
                    <a:p>
                      <a:r>
                        <a:rPr lang="en-US" altLang="zh-CN" sz="2400" b="1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literal</a:t>
                      </a:r>
                      <a:endParaRPr lang="en-US" sz="240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baseline="0" dirty="0">
                          <a:latin typeface="+mn-lt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“equal!”</a:t>
                      </a:r>
                      <a:endParaRPr lang="en-US" sz="2400" b="0" baseline="0" dirty="0">
                        <a:latin typeface="+mn-lt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90000"/>
                        </a:lnSpc>
                        <a:buFontTx/>
                        <a:buNone/>
                      </a:pPr>
                      <a:r>
                        <a:rPr lang="zh-CN" altLang="en-US" sz="2400" b="0" baseline="0" dirty="0">
                          <a:latin typeface="+mn-lt"/>
                          <a:ea typeface="楷体" panose="02010609060101010101" pitchFamily="49" charset="-122"/>
                        </a:rPr>
                        <a:t>引号“和”之间任意不含引号本身的字符串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19943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702970" y="1011568"/>
            <a:ext cx="427898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>
                <a:cs typeface="Arial" panose="020B0604020202020204" pitchFamily="34" charset="0"/>
              </a:rPr>
              <a:t>if (</a:t>
            </a:r>
            <a:r>
              <a:rPr lang="en-US" sz="2400" i="1" dirty="0" err="1">
                <a:cs typeface="Arial" panose="020B0604020202020204" pitchFamily="34" charset="0"/>
              </a:rPr>
              <a:t>i</a:t>
            </a:r>
            <a:r>
              <a:rPr lang="en-US" sz="2400" i="1" dirty="0">
                <a:cs typeface="Arial" panose="020B0604020202020204" pitchFamily="34" charset="0"/>
              </a:rPr>
              <a:t> == j) </a:t>
            </a:r>
            <a:r>
              <a:rPr lang="en-US" altLang="zh-CN" sz="2400" i="1" dirty="0" err="1">
                <a:cs typeface="Arial" panose="020B0604020202020204" pitchFamily="34" charset="0"/>
              </a:rPr>
              <a:t>printf</a:t>
            </a:r>
            <a:r>
              <a:rPr lang="en-US" altLang="zh-CN" sz="2400" i="1" dirty="0">
                <a:cs typeface="Arial" panose="020B0604020202020204" pitchFamily="34" charset="0"/>
              </a:rPr>
              <a:t>(“equal!”);</a:t>
            </a:r>
            <a:endParaRPr lang="en-US" sz="2400" i="1" dirty="0">
              <a:cs typeface="Arial" panose="020B0604020202020204" pitchFamily="34" charset="0"/>
            </a:endParaRPr>
          </a:p>
          <a:p>
            <a:r>
              <a:rPr lang="en-US" altLang="zh-CN" sz="2400" i="1" dirty="0">
                <a:cs typeface="Arial" panose="020B0604020202020204" pitchFamily="34" charset="0"/>
              </a:rPr>
              <a:t>e</a:t>
            </a:r>
            <a:r>
              <a:rPr lang="en-US" sz="2400" i="1" dirty="0">
                <a:cs typeface="Arial" panose="020B0604020202020204" pitchFamily="34" charset="0"/>
              </a:rPr>
              <a:t>lse num5 = 1;</a:t>
            </a:r>
          </a:p>
        </p:txBody>
      </p:sp>
    </p:spTree>
    <p:extLst>
      <p:ext uri="{BB962C8B-B14F-4D97-AF65-F5344CB8AC3E}">
        <p14:creationId xmlns:p14="http://schemas.microsoft.com/office/powerpoint/2010/main" val="1759425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en-US" dirty="0"/>
          </a:p>
        </p:txBody>
      </p: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2000250" y="3314700"/>
            <a:ext cx="8382000" cy="3505200"/>
            <a:chOff x="288" y="2112"/>
            <a:chExt cx="5280" cy="22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78"/>
          <p:cNvGrpSpPr>
            <a:grpSpLocks/>
          </p:cNvGrpSpPr>
          <p:nvPr/>
        </p:nvGrpSpPr>
        <p:grpSpPr bwMode="auto">
          <a:xfrm>
            <a:off x="1828800" y="733426"/>
            <a:ext cx="8078788" cy="2779713"/>
            <a:chOff x="192" y="576"/>
            <a:chExt cx="5089" cy="1751"/>
          </a:xfrm>
        </p:grpSpPr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403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en-US" dirty="0"/>
          </a:p>
        </p:txBody>
      </p:sp>
      <p:grpSp>
        <p:nvGrpSpPr>
          <p:cNvPr id="44" name="Group 79"/>
          <p:cNvGrpSpPr>
            <a:grpSpLocks/>
          </p:cNvGrpSpPr>
          <p:nvPr/>
        </p:nvGrpSpPr>
        <p:grpSpPr bwMode="auto">
          <a:xfrm>
            <a:off x="2000250" y="3314700"/>
            <a:ext cx="8382000" cy="3505200"/>
            <a:chOff x="288" y="2112"/>
            <a:chExt cx="5280" cy="2208"/>
          </a:xfrm>
        </p:grpSpPr>
        <p:sp>
          <p:nvSpPr>
            <p:cNvPr id="45" name="Oval 5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105" name="Oval 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Oval 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47" name="Rectangle 9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48" name="Rectangle 10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" name="Rectangle 14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2" name="Oval 20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Oval 21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25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Oval 26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Oval 27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Oval 28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30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Line 31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32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33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34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5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36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37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40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41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42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Group 78"/>
          <p:cNvGrpSpPr>
            <a:grpSpLocks/>
          </p:cNvGrpSpPr>
          <p:nvPr/>
        </p:nvGrpSpPr>
        <p:grpSpPr bwMode="auto">
          <a:xfrm>
            <a:off x="1828800" y="733426"/>
            <a:ext cx="8078788" cy="2779713"/>
            <a:chOff x="192" y="576"/>
            <a:chExt cx="5089" cy="1751"/>
          </a:xfrm>
        </p:grpSpPr>
        <p:sp>
          <p:nvSpPr>
            <p:cNvPr id="108" name="Rectangle 44"/>
            <p:cNvSpPr>
              <a:spLocks noChangeArrowheads="1"/>
            </p:cNvSpPr>
            <p:nvPr/>
          </p:nvSpPr>
          <p:spPr bwMode="auto">
            <a:xfrm>
              <a:off x="4128" y="576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3264" y="76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Rectangle 46"/>
            <p:cNvSpPr>
              <a:spLocks noChangeArrowheads="1"/>
            </p:cNvSpPr>
            <p:nvPr/>
          </p:nvSpPr>
          <p:spPr bwMode="auto">
            <a:xfrm>
              <a:off x="4903" y="815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7"/>
            <p:cNvSpPr>
              <a:spLocks noChangeArrowheads="1"/>
            </p:cNvSpPr>
            <p:nvPr/>
          </p:nvSpPr>
          <p:spPr bwMode="auto">
            <a:xfrm>
              <a:off x="1584" y="1104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48"/>
            <p:cNvSpPr>
              <a:spLocks noChangeArrowheads="1"/>
            </p:cNvSpPr>
            <p:nvPr/>
          </p:nvSpPr>
          <p:spPr bwMode="auto">
            <a:xfrm>
              <a:off x="1584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49"/>
            <p:cNvSpPr>
              <a:spLocks noChangeArrowheads="1"/>
            </p:cNvSpPr>
            <p:nvPr/>
          </p:nvSpPr>
          <p:spPr bwMode="auto">
            <a:xfrm>
              <a:off x="2448" y="960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4128" y="1008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/>
            <p:cNvSpPr>
              <a:spLocks noChangeArrowheads="1"/>
            </p:cNvSpPr>
            <p:nvPr/>
          </p:nvSpPr>
          <p:spPr bwMode="auto">
            <a:xfrm>
              <a:off x="3312" y="1248"/>
              <a:ext cx="336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>
              <a:off x="4393" y="758"/>
              <a:ext cx="589" cy="1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Line 53"/>
            <p:cNvSpPr>
              <a:spLocks noChangeShapeType="1"/>
            </p:cNvSpPr>
            <p:nvPr/>
          </p:nvSpPr>
          <p:spPr bwMode="auto">
            <a:xfrm flipH="1">
              <a:off x="3494" y="758"/>
              <a:ext cx="589" cy="1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1830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/>
            <p:cNvSpPr>
              <a:spLocks noChangeShapeType="1"/>
            </p:cNvSpPr>
            <p:nvPr/>
          </p:nvSpPr>
          <p:spPr bwMode="auto">
            <a:xfrm>
              <a:off x="3553" y="958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/>
            <p:cNvSpPr>
              <a:spLocks noChangeShapeType="1"/>
            </p:cNvSpPr>
            <p:nvPr/>
          </p:nvSpPr>
          <p:spPr bwMode="auto">
            <a:xfrm>
              <a:off x="2684" y="1141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Line 57"/>
            <p:cNvSpPr>
              <a:spLocks noChangeShapeType="1"/>
            </p:cNvSpPr>
            <p:nvPr/>
          </p:nvSpPr>
          <p:spPr bwMode="auto">
            <a:xfrm>
              <a:off x="1859" y="1325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Line 58"/>
            <p:cNvSpPr>
              <a:spLocks noChangeShapeType="1"/>
            </p:cNvSpPr>
            <p:nvPr/>
          </p:nvSpPr>
          <p:spPr bwMode="auto">
            <a:xfrm flipH="1">
              <a:off x="2655" y="935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59"/>
            <p:cNvSpPr>
              <a:spLocks noChangeShapeType="1"/>
            </p:cNvSpPr>
            <p:nvPr/>
          </p:nvSpPr>
          <p:spPr bwMode="auto">
            <a:xfrm flipH="1">
              <a:off x="1785" y="1126"/>
              <a:ext cx="590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H="1">
              <a:off x="931" y="1318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61"/>
            <p:cNvSpPr>
              <a:spLocks noChangeShapeType="1"/>
            </p:cNvSpPr>
            <p:nvPr/>
          </p:nvSpPr>
          <p:spPr bwMode="auto">
            <a:xfrm flipH="1">
              <a:off x="931" y="1620"/>
              <a:ext cx="589" cy="11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62"/>
            <p:cNvSpPr>
              <a:spLocks noChangeArrowheads="1"/>
            </p:cNvSpPr>
            <p:nvPr/>
          </p:nvSpPr>
          <p:spPr bwMode="auto">
            <a:xfrm>
              <a:off x="2443" y="1429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7" name="Rectangle 63"/>
            <p:cNvSpPr>
              <a:spLocks noChangeArrowheads="1"/>
            </p:cNvSpPr>
            <p:nvPr/>
          </p:nvSpPr>
          <p:spPr bwMode="auto">
            <a:xfrm>
              <a:off x="720" y="1421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>
              <a:off x="1682" y="1356"/>
              <a:ext cx="0" cy="15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>
              <a:off x="4992" y="1104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Line 66"/>
            <p:cNvSpPr>
              <a:spLocks noChangeShapeType="1"/>
            </p:cNvSpPr>
            <p:nvPr/>
          </p:nvSpPr>
          <p:spPr bwMode="auto">
            <a:xfrm>
              <a:off x="4224" y="1296"/>
              <a:ext cx="0" cy="1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67"/>
            <p:cNvSpPr>
              <a:spLocks noChangeShapeType="1"/>
            </p:cNvSpPr>
            <p:nvPr/>
          </p:nvSpPr>
          <p:spPr bwMode="auto">
            <a:xfrm>
              <a:off x="1680" y="1680"/>
              <a:ext cx="0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2355" y="1717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794" y="1709"/>
              <a:ext cx="33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70"/>
            <p:cNvSpPr>
              <a:spLocks noChangeShapeType="1"/>
            </p:cNvSpPr>
            <p:nvPr/>
          </p:nvSpPr>
          <p:spPr bwMode="auto">
            <a:xfrm>
              <a:off x="2448" y="1968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Line 71"/>
            <p:cNvSpPr>
              <a:spLocks noChangeShapeType="1"/>
            </p:cNvSpPr>
            <p:nvPr/>
          </p:nvSpPr>
          <p:spPr bwMode="auto">
            <a:xfrm>
              <a:off x="912" y="2016"/>
              <a:ext cx="0" cy="17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816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632" y="1872"/>
              <a:ext cx="337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2400" y="2112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4128" y="1440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0" name="Rectangle 76"/>
            <p:cNvSpPr>
              <a:spLocks noChangeArrowheads="1"/>
            </p:cNvSpPr>
            <p:nvPr/>
          </p:nvSpPr>
          <p:spPr bwMode="auto">
            <a:xfrm>
              <a:off x="4944" y="1248"/>
              <a:ext cx="33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3200" tIns="7200" rIns="54000" bIns="10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1" name="Rectangle 77"/>
            <p:cNvSpPr>
              <a:spLocks noChangeArrowheads="1"/>
            </p:cNvSpPr>
            <p:nvPr/>
          </p:nvSpPr>
          <p:spPr bwMode="auto">
            <a:xfrm>
              <a:off x="192" y="768"/>
              <a:ext cx="192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r>
                <a:rPr lang="zh-CN" altLang="en-US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32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 b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32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的分解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74957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内容占位符 6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800" dirty="0"/>
              <a:t>(</a:t>
            </a:r>
            <a:r>
              <a:rPr lang="en-US" altLang="zh-CN" sz="2800" dirty="0" err="1"/>
              <a:t>a|b</a:t>
            </a:r>
            <a:r>
              <a:rPr lang="en-US" altLang="zh-CN" sz="2800" dirty="0"/>
              <a:t>)*ab</a:t>
            </a:r>
            <a:r>
              <a:rPr lang="zh-CN" altLang="en-US" sz="2800" dirty="0">
                <a:latin typeface="微软雅黑" panose="020B0503020204020204" pitchFamily="34" charset="-122"/>
              </a:rPr>
              <a:t>的两个</a:t>
            </a:r>
            <a:r>
              <a:rPr lang="en-US" altLang="zh-CN" sz="2800" dirty="0">
                <a:latin typeface="微软雅黑" panose="020B0503020204020204" pitchFamily="34" charset="-122"/>
              </a:rPr>
              <a:t>NFA</a:t>
            </a:r>
            <a:r>
              <a:rPr lang="zh-CN" altLang="en-US" sz="2800" dirty="0">
                <a:latin typeface="微软雅黑" panose="020B0503020204020204" pitchFamily="34" charset="-122"/>
              </a:rPr>
              <a:t>的比较</a:t>
            </a:r>
            <a:endParaRPr lang="en-US" altLang="zh-CN" sz="2800" dirty="0">
              <a:latin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</a:rPr>
              <a:t>NFA</a:t>
            </a:r>
            <a:r>
              <a:rPr lang="zh-CN" altLang="en-US" dirty="0">
                <a:latin typeface="微软雅黑" panose="020B0503020204020204" pitchFamily="34" charset="-122"/>
              </a:rPr>
              <a:t>构造过程举例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pSp>
        <p:nvGrpSpPr>
          <p:cNvPr id="6" name="Group 174"/>
          <p:cNvGrpSpPr>
            <a:grpSpLocks/>
          </p:cNvGrpSpPr>
          <p:nvPr/>
        </p:nvGrpSpPr>
        <p:grpSpPr bwMode="auto">
          <a:xfrm>
            <a:off x="5486400" y="1666876"/>
            <a:ext cx="4876800" cy="2047875"/>
            <a:chOff x="2496" y="1248"/>
            <a:chExt cx="3072" cy="1290"/>
          </a:xfrm>
        </p:grpSpPr>
        <p:sp>
          <p:nvSpPr>
            <p:cNvPr id="7" name="Oval 116"/>
            <p:cNvSpPr>
              <a:spLocks noChangeArrowheads="1"/>
            </p:cNvSpPr>
            <p:nvPr/>
          </p:nvSpPr>
          <p:spPr bwMode="auto">
            <a:xfrm>
              <a:off x="4183" y="1667"/>
              <a:ext cx="377" cy="34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1</a:t>
              </a:r>
            </a:p>
          </p:txBody>
        </p:sp>
        <p:grpSp>
          <p:nvGrpSpPr>
            <p:cNvPr id="8" name="Group 117"/>
            <p:cNvGrpSpPr>
              <a:grpSpLocks/>
            </p:cNvGrpSpPr>
            <p:nvPr/>
          </p:nvGrpSpPr>
          <p:grpSpPr bwMode="auto">
            <a:xfrm>
              <a:off x="5191" y="1622"/>
              <a:ext cx="377" cy="349"/>
              <a:chOff x="7120" y="12162"/>
              <a:chExt cx="425" cy="425"/>
            </a:xfrm>
          </p:grpSpPr>
          <p:sp>
            <p:nvSpPr>
              <p:cNvPr id="20" name="Oval 11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119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9" name="Line 121"/>
            <p:cNvSpPr>
              <a:spLocks noChangeShapeType="1"/>
            </p:cNvSpPr>
            <p:nvPr/>
          </p:nvSpPr>
          <p:spPr bwMode="auto">
            <a:xfrm flipV="1">
              <a:off x="3552" y="1824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2496" y="1536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123"/>
            <p:cNvSpPr>
              <a:spLocks noChangeArrowheads="1"/>
            </p:cNvSpPr>
            <p:nvPr/>
          </p:nvSpPr>
          <p:spPr bwMode="auto">
            <a:xfrm>
              <a:off x="3744" y="153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Freeform 125"/>
            <p:cNvSpPr>
              <a:spLocks/>
            </p:cNvSpPr>
            <p:nvPr/>
          </p:nvSpPr>
          <p:spPr bwMode="auto">
            <a:xfrm>
              <a:off x="3216" y="1392"/>
              <a:ext cx="263" cy="27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6"/>
            <p:cNvSpPr>
              <a:spLocks noChangeArrowheads="1"/>
            </p:cNvSpPr>
            <p:nvPr/>
          </p:nvSpPr>
          <p:spPr bwMode="auto">
            <a:xfrm>
              <a:off x="3120" y="1666"/>
              <a:ext cx="377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14" name="Freeform 127"/>
            <p:cNvSpPr>
              <a:spLocks/>
            </p:cNvSpPr>
            <p:nvPr/>
          </p:nvSpPr>
          <p:spPr bwMode="auto">
            <a:xfrm flipV="1">
              <a:off x="3216" y="2016"/>
              <a:ext cx="264" cy="273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28"/>
            <p:cNvSpPr>
              <a:spLocks noChangeArrowheads="1"/>
            </p:cNvSpPr>
            <p:nvPr/>
          </p:nvSpPr>
          <p:spPr bwMode="auto">
            <a:xfrm>
              <a:off x="3504" y="1248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6" name="Rectangle 129"/>
            <p:cNvSpPr>
              <a:spLocks noChangeArrowheads="1"/>
            </p:cNvSpPr>
            <p:nvPr/>
          </p:nvSpPr>
          <p:spPr bwMode="auto">
            <a:xfrm>
              <a:off x="3264" y="2256"/>
              <a:ext cx="30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7" name="Rectangle 130"/>
            <p:cNvSpPr>
              <a:spLocks noChangeArrowheads="1"/>
            </p:cNvSpPr>
            <p:nvPr/>
          </p:nvSpPr>
          <p:spPr bwMode="auto">
            <a:xfrm>
              <a:off x="4800" y="1536"/>
              <a:ext cx="30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Line 132"/>
            <p:cNvSpPr>
              <a:spLocks noChangeShapeType="1"/>
            </p:cNvSpPr>
            <p:nvPr/>
          </p:nvSpPr>
          <p:spPr bwMode="auto">
            <a:xfrm flipV="1">
              <a:off x="4608" y="1824"/>
              <a:ext cx="5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33"/>
            <p:cNvSpPr>
              <a:spLocks noChangeShapeType="1"/>
            </p:cNvSpPr>
            <p:nvPr/>
          </p:nvSpPr>
          <p:spPr bwMode="auto">
            <a:xfrm flipV="1">
              <a:off x="2496" y="1824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 175"/>
          <p:cNvSpPr>
            <a:spLocks noChangeArrowheads="1"/>
          </p:cNvSpPr>
          <p:nvPr/>
        </p:nvSpPr>
        <p:spPr bwMode="auto">
          <a:xfrm>
            <a:off x="2208213" y="2035175"/>
            <a:ext cx="1727200" cy="7191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手工构造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Rectangle 176"/>
          <p:cNvSpPr>
            <a:spLocks noChangeArrowheads="1"/>
          </p:cNvSpPr>
          <p:nvPr/>
        </p:nvSpPr>
        <p:spPr bwMode="auto">
          <a:xfrm>
            <a:off x="2208213" y="3284539"/>
            <a:ext cx="1727200" cy="719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算法构造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4" name="Group 179"/>
          <p:cNvGrpSpPr>
            <a:grpSpLocks/>
          </p:cNvGrpSpPr>
          <p:nvPr/>
        </p:nvGrpSpPr>
        <p:grpSpPr bwMode="auto">
          <a:xfrm>
            <a:off x="1981200" y="3352800"/>
            <a:ext cx="8382000" cy="3505200"/>
            <a:chOff x="288" y="2112"/>
            <a:chExt cx="5280" cy="2208"/>
          </a:xfrm>
        </p:grpSpPr>
        <p:sp>
          <p:nvSpPr>
            <p:cNvPr id="25" name="Oval 180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26" name="Group 181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61" name="Oval 182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183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r>
                  <a:rPr lang="zh-CN" alt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27" name="Rectangle 184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28" name="Rectangle 185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186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0" name="Rectangle 187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1" name="Rectangle 188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2" name="Rectangle 189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190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" name="Rectangle 191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5" name="Line 192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193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194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8" name="Oval 195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9" name="Oval 196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0" name="Line 197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Line 198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199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200"/>
            <p:cNvSpPr>
              <a:spLocks noChangeArrowheads="1"/>
            </p:cNvSpPr>
            <p:nvPr/>
          </p:nvSpPr>
          <p:spPr bwMode="auto">
            <a:xfrm>
              <a:off x="1967" y="260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" name="Oval 201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" name="Oval 202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" name="Oval 203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7" name="Line 204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205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206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207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208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209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210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11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12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213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214"/>
            <p:cNvSpPr>
              <a:spLocks/>
            </p:cNvSpPr>
            <p:nvPr/>
          </p:nvSpPr>
          <p:spPr bwMode="auto">
            <a:xfrm>
              <a:off x="1536" y="2352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15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216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17"/>
            <p:cNvSpPr>
              <a:spLocks noChangeArrowheads="1"/>
            </p:cNvSpPr>
            <p:nvPr/>
          </p:nvSpPr>
          <p:spPr bwMode="auto">
            <a:xfrm>
              <a:off x="2784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906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 txBox="1">
            <a:spLocks/>
          </p:cNvSpPr>
          <p:nvPr/>
        </p:nvSpPr>
        <p:spPr>
          <a:xfrm>
            <a:off x="1248149" y="3651197"/>
            <a:ext cx="10048126" cy="2767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词法分析概述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</a:rPr>
              <a:t>词法分析器的自动生成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词法单元的描述：正则式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词法单元的识别：自动机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正则表达式→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NFA → DFA 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→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化简的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8749" y="866775"/>
            <a:ext cx="11114741" cy="2819400"/>
            <a:chOff x="296" y="816"/>
            <a:chExt cx="5273" cy="177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>
                <a:spcBef>
                  <a:spcPct val="20000"/>
                </a:spcBef>
                <a:buFontTx/>
                <a:buChar char="–"/>
              </a:pPr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记号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(token)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dirty="0" err="1">
                  <a:solidFill>
                    <a:srgbClr val="FF0000"/>
                  </a:solidFill>
                  <a:latin typeface="微软雅黑" panose="020B0503020204020204" pitchFamily="34" charset="-122"/>
                </a:rPr>
                <a:t>getNextToken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" y="1198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</a:rPr>
                <a:t>源程序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43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子集构造法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b="1" dirty="0">
                <a:latin typeface="楷体" panose="02010609060101010101" pitchFamily="49" charset="-122"/>
              </a:rPr>
              <a:t>的一个状态是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b="1" dirty="0">
                <a:latin typeface="楷体" panose="02010609060101010101" pitchFamily="49" charset="-122"/>
              </a:rPr>
              <a:t>的一个状态集合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楷体" panose="02010609060101010101" pitchFamily="49" charset="-122"/>
              </a:rPr>
              <a:t>读了输入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baseline="-30000" dirty="0">
                <a:sym typeface="Symbol" panose="05050102010706020507" pitchFamily="18" charset="2"/>
              </a:rPr>
              <a:t>1</a:t>
            </a:r>
            <a:r>
              <a:rPr lang="en-US" altLang="zh-CN" b="1" i="1" dirty="0">
                <a:sym typeface="Symbol" panose="05050102010706020507" pitchFamily="18" charset="2"/>
              </a:rPr>
              <a:t> a</a:t>
            </a:r>
            <a:r>
              <a:rPr lang="en-US" altLang="zh-CN" b="1" baseline="-30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 …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i="1" baseline="-30000" dirty="0">
                <a:sym typeface="Symbol" panose="05050102010706020507" pitchFamily="18" charset="2"/>
              </a:rPr>
              <a:t>n</a:t>
            </a:r>
            <a:r>
              <a:rPr lang="zh-CN" altLang="en-US" b="1" dirty="0">
                <a:latin typeface="楷体" panose="02010609060101010101" pitchFamily="49" charset="-122"/>
              </a:rPr>
              <a:t>后，</a:t>
            </a:r>
          </a:p>
          <a:p>
            <a:pPr marL="145800" lvl="1" indent="0">
              <a:buNone/>
            </a:pPr>
            <a:r>
              <a:rPr lang="en-US" altLang="zh-CN" b="1" i="1" dirty="0">
                <a:cs typeface="Times New Roman" panose="02020603050405020304" pitchFamily="18" charset="0"/>
              </a:rPr>
              <a:t>       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NFA</a:t>
            </a:r>
            <a:r>
              <a:rPr lang="zh-CN" altLang="en-US" b="1" dirty="0">
                <a:sym typeface="Symbol" panose="05050102010706020507" pitchFamily="18" charset="2"/>
              </a:rPr>
              <a:t>能到达的所有状态：</a:t>
            </a:r>
            <a:r>
              <a:rPr lang="en-US" altLang="zh-CN" b="1" i="1" dirty="0">
                <a:sym typeface="Symbol" panose="05050102010706020507" pitchFamily="18" charset="2"/>
              </a:rPr>
              <a:t> s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s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, …, 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 err="1">
                <a:sym typeface="Symbol" panose="05050102010706020507" pitchFamily="18" charset="2"/>
              </a:rPr>
              <a:t>k</a:t>
            </a:r>
            <a:r>
              <a:rPr lang="en-US" altLang="zh-CN" b="1" dirty="0"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ym typeface="Symbol" panose="05050102010706020507" pitchFamily="18" charset="2"/>
              </a:rPr>
              <a:t>则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145800" lvl="1" indent="0">
              <a:buNone/>
            </a:pPr>
            <a:r>
              <a:rPr lang="en-US" altLang="zh-CN" b="1" dirty="0">
                <a:latin typeface="楷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DFA</a:t>
            </a:r>
            <a:r>
              <a:rPr lang="zh-CN" altLang="en-US" b="1" dirty="0">
                <a:sym typeface="Symbol" panose="05050102010706020507" pitchFamily="18" charset="2"/>
              </a:rPr>
              <a:t>到达状态{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sym typeface="Symbol" panose="05050102010706020507" pitchFamily="18" charset="2"/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s</a:t>
            </a:r>
            <a:r>
              <a:rPr lang="en-US" altLang="zh-CN" b="1" baseline="-25000" dirty="0">
                <a:sym typeface="Symbol" panose="05050102010706020507" pitchFamily="18" charset="2"/>
              </a:rPr>
              <a:t>2</a:t>
            </a:r>
            <a:r>
              <a:rPr lang="en-US" altLang="zh-CN" b="1" dirty="0">
                <a:sym typeface="Symbol" panose="05050102010706020507" pitchFamily="18" charset="2"/>
              </a:rPr>
              <a:t>, …, 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i="1" baseline="-25000" dirty="0" err="1">
                <a:sym typeface="Symbol" panose="05050102010706020507" pitchFamily="18" charset="2"/>
              </a:rPr>
              <a:t>k</a:t>
            </a:r>
            <a:r>
              <a:rPr lang="zh-CN" altLang="en-US" b="1" dirty="0">
                <a:sym typeface="Symbol" panose="05050102010706020507" pitchFamily="18" charset="2"/>
              </a:rPr>
              <a:t>}</a:t>
            </a:r>
            <a:endParaRPr lang="zh-CN" altLang="zh-CN" b="1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5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子集构造法</a:t>
            </a:r>
            <a:r>
              <a:rPr lang="en-US" altLang="zh-CN" sz="3200" dirty="0">
                <a:latin typeface="微软雅黑" panose="020B0503020204020204" pitchFamily="34" charset="-122"/>
              </a:rPr>
              <a:t>(subset construction)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闭包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(</a:t>
            </a:r>
            <a:r>
              <a:rPr lang="zh-CN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- closure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：状态</a:t>
            </a:r>
            <a:r>
              <a:rPr lang="en-US" altLang="zh-CN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的</a:t>
            </a:r>
            <a:r>
              <a:rPr lang="zh-CN" altLang="en-US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ym typeface="Symbol" panose="05050102010706020507" pitchFamily="18" charset="2"/>
              </a:rPr>
              <a:t>-</a:t>
            </a:r>
            <a:r>
              <a:rPr lang="zh-CN" altLang="en-US" b="1" dirty="0">
                <a:sym typeface="Symbol" panose="05050102010706020507" pitchFamily="18" charset="2"/>
              </a:rPr>
              <a:t>闭包是 </a:t>
            </a:r>
            <a:r>
              <a:rPr lang="en-US" altLang="zh-CN" b="1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经 </a:t>
            </a:r>
            <a:r>
              <a:rPr lang="zh-CN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zh-CN" altLang="en-US" b="1" dirty="0">
                <a:sym typeface="Symbol" panose="05050102010706020507" pitchFamily="18" charset="2"/>
              </a:rPr>
              <a:t>转换所能到达的状态集合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>
                <a:sym typeface="Symbol" panose="05050102010706020507" pitchFamily="18" charset="2"/>
              </a:rPr>
              <a:t>NFA</a:t>
            </a:r>
            <a:r>
              <a:rPr lang="zh-CN" altLang="en-US" b="1" dirty="0">
                <a:sym typeface="Symbol" panose="05050102010706020507" pitchFamily="18" charset="2"/>
              </a:rPr>
              <a:t>的初始状态的 </a:t>
            </a:r>
            <a:r>
              <a:rPr lang="zh-CN" altLang="en-US" b="1" i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ym typeface="Symbol" panose="05050102010706020507" pitchFamily="18" charset="2"/>
              </a:rPr>
              <a:t>-</a:t>
            </a:r>
            <a:r>
              <a:rPr lang="zh-CN" altLang="en-US" b="1" dirty="0">
                <a:sym typeface="Symbol" panose="05050102010706020507" pitchFamily="18" charset="2"/>
              </a:rPr>
              <a:t>闭包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对应于</a:t>
            </a:r>
            <a:r>
              <a:rPr lang="en-US" altLang="zh-CN" b="1" dirty="0">
                <a:sym typeface="Symbol" panose="05050102010706020507" pitchFamily="18" charset="2"/>
              </a:rPr>
              <a:t>DFA</a:t>
            </a:r>
            <a:r>
              <a:rPr lang="zh-CN" altLang="en-US" b="1" dirty="0">
                <a:sym typeface="Symbol" panose="05050102010706020507" pitchFamily="18" charset="2"/>
              </a:rPr>
              <a:t>的初始状态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sym typeface="Symbol" panose="05050102010706020507" pitchFamily="18" charset="2"/>
              </a:rPr>
              <a:t>针对每个</a:t>
            </a:r>
            <a:r>
              <a:rPr lang="en-US" altLang="zh-CN" b="1" dirty="0">
                <a:sym typeface="Symbol" panose="05050102010706020507" pitchFamily="18" charset="2"/>
              </a:rPr>
              <a:t>DFA </a:t>
            </a:r>
            <a:r>
              <a:rPr lang="zh-CN" altLang="en-US" b="1" dirty="0">
                <a:sym typeface="Symbol" panose="05050102010706020507" pitchFamily="18" charset="2"/>
              </a:rPr>
              <a:t>状态 </a:t>
            </a:r>
            <a:r>
              <a:rPr lang="en-US" altLang="zh-CN" b="1" dirty="0">
                <a:sym typeface="Symbol" panose="05050102010706020507" pitchFamily="18" charset="2"/>
              </a:rPr>
              <a:t>– NFA</a:t>
            </a:r>
            <a:r>
              <a:rPr lang="zh-CN" altLang="en-US" b="1" dirty="0">
                <a:sym typeface="Symbol" panose="05050102010706020507" pitchFamily="18" charset="2"/>
              </a:rPr>
              <a:t>状态子集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zh-CN" altLang="en-US" b="1" dirty="0">
                <a:sym typeface="Symbol" panose="05050102010706020507" pitchFamily="18" charset="2"/>
              </a:rPr>
              <a:t>，求输入每个</a:t>
            </a:r>
            <a:r>
              <a:rPr lang="en-US" altLang="zh-CN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i="1" baseline="-30000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后能到达的</a:t>
            </a:r>
            <a:r>
              <a:rPr lang="en-US" altLang="zh-CN" b="1" dirty="0">
                <a:sym typeface="Symbol" panose="05050102010706020507" pitchFamily="18" charset="2"/>
              </a:rPr>
              <a:t>NFA</a:t>
            </a:r>
            <a:r>
              <a:rPr lang="zh-CN" altLang="en-US" b="1" dirty="0">
                <a:sym typeface="Symbol" panose="05050102010706020507" pitchFamily="18" charset="2"/>
              </a:rPr>
              <a:t>状态的</a:t>
            </a:r>
            <a:r>
              <a:rPr lang="en-US" altLang="zh-CN" b="1" dirty="0">
                <a:sym typeface="Symbol" panose="05050102010706020507" pitchFamily="18" charset="2"/>
              </a:rPr>
              <a:t>-</a:t>
            </a:r>
            <a:r>
              <a:rPr lang="zh-CN" altLang="en-US" b="1" dirty="0">
                <a:sym typeface="Symbol" panose="05050102010706020507" pitchFamily="18" charset="2"/>
              </a:rPr>
              <a:t>闭包并集 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zh-CN" altLang="en-US" b="1" i="1" dirty="0">
                <a:sym typeface="Symbol" panose="05050102010706020507" pitchFamily="18" charset="2"/>
              </a:rPr>
              <a:t> </a:t>
            </a:r>
            <a:r>
              <a:rPr lang="zh-CN" altLang="en-US" b="1" i="1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solidFill>
                  <a:srgbClr val="0000FF"/>
                </a:solidFill>
                <a:sym typeface="Symbol" panose="05050102010706020507" pitchFamily="18" charset="2"/>
              </a:rPr>
              <a:t>- closure(move(A, </a:t>
            </a:r>
            <a:r>
              <a:rPr lang="en-US" altLang="zh-CN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i="1" baseline="-30000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sym typeface="Symbol" panose="05050102010706020507" pitchFamily="18" charset="2"/>
              </a:rPr>
              <a:t>))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zh-CN" altLang="en-US" b="1" dirty="0">
                <a:sym typeface="Symbol" panose="05050102010706020507" pitchFamily="18" charset="2"/>
              </a:rPr>
              <a:t>，该集合对应于</a:t>
            </a:r>
            <a:r>
              <a:rPr lang="en-US" altLang="zh-CN" b="1" dirty="0">
                <a:sym typeface="Symbol" panose="05050102010706020507" pitchFamily="18" charset="2"/>
              </a:rPr>
              <a:t>DFA</a:t>
            </a:r>
            <a:r>
              <a:rPr lang="zh-CN" altLang="en-US" b="1" dirty="0">
                <a:sym typeface="Symbol" panose="05050102010706020507" pitchFamily="18" charset="2"/>
              </a:rPr>
              <a:t>中的一个已有状态，或者是一个要新加的</a:t>
            </a:r>
            <a:r>
              <a:rPr lang="en-US" altLang="zh-CN" b="1" dirty="0">
                <a:sym typeface="Symbol" panose="05050102010706020507" pitchFamily="18" charset="2"/>
              </a:rPr>
              <a:t>DFA</a:t>
            </a:r>
            <a:r>
              <a:rPr lang="zh-CN" altLang="en-US" b="1" dirty="0">
                <a:sym typeface="Symbol" panose="05050102010706020507" pitchFamily="18" charset="2"/>
              </a:rPr>
              <a:t>状态</a:t>
            </a:r>
            <a:endParaRPr lang="en-US" altLang="zh-CN" b="1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</p:spTree>
    <p:extLst>
      <p:ext uri="{BB962C8B-B14F-4D97-AF65-F5344CB8AC3E}">
        <p14:creationId xmlns:p14="http://schemas.microsoft.com/office/powerpoint/2010/main" val="3673326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4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800" dirty="0"/>
              <a:t>例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</a:rPr>
              <a:t>a|b</a:t>
            </a:r>
            <a:r>
              <a:rPr lang="en-US" altLang="zh-CN" sz="2800" dirty="0">
                <a:solidFill>
                  <a:srgbClr val="0000FF"/>
                </a:solidFill>
              </a:rPr>
              <a:t>)*ab</a:t>
            </a:r>
            <a:r>
              <a:rPr lang="zh-CN" altLang="en-US" sz="2800" dirty="0"/>
              <a:t>，</a:t>
            </a:r>
            <a:r>
              <a:rPr lang="en-US" altLang="zh-CN" sz="2800" dirty="0"/>
              <a:t>NFA</a:t>
            </a:r>
            <a:r>
              <a:rPr lang="zh-CN" altLang="en-US" sz="2800" dirty="0"/>
              <a:t>如下，把它变换为</a:t>
            </a:r>
            <a:r>
              <a:rPr lang="en-US" altLang="zh-CN" sz="2800" dirty="0"/>
              <a:t>DFA</a:t>
            </a:r>
            <a:endParaRPr lang="en-US" altLang="zh-CN" dirty="0"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085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068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2147889" y="952503"/>
            <a:ext cx="3657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1, 2, 4, 7} </a:t>
            </a:r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5322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2147889" y="952503"/>
            <a:ext cx="3657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 </a:t>
            </a:r>
          </a:p>
          <a:p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= {1, 2, </a:t>
            </a:r>
            <a:r>
              <a:rPr lang="pl-PL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4, 6, 7, </a:t>
            </a:r>
            <a:r>
              <a:rPr lang="pl-PL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l"/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483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 txBox="1">
            <a:spLocks/>
          </p:cNvSpPr>
          <p:nvPr/>
        </p:nvSpPr>
        <p:spPr>
          <a:xfrm>
            <a:off x="1248149" y="3651197"/>
            <a:ext cx="10048126" cy="2767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词法分析概述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</a:rPr>
              <a:t>词法分析器的自动生成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词法单元的描述：正则式</a:t>
            </a: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词法单元的识别：自动机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正则表达式→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NFA → DFA →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化简的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8749" y="866775"/>
            <a:ext cx="11114741" cy="2819400"/>
            <a:chOff x="296" y="816"/>
            <a:chExt cx="5273" cy="177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>
                <a:spcBef>
                  <a:spcPct val="20000"/>
                </a:spcBef>
                <a:buFontTx/>
                <a:buChar char="–"/>
              </a:pPr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记号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(token)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dirty="0" err="1">
                  <a:solidFill>
                    <a:srgbClr val="FF0000"/>
                  </a:solidFill>
                  <a:latin typeface="微软雅黑" panose="020B0503020204020204" pitchFamily="34" charset="-122"/>
                </a:rPr>
                <a:t>getNextToken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" y="1198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</a:rPr>
                <a:t>源程序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406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2147889" y="952503"/>
            <a:ext cx="3657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 </a:t>
            </a: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{1, 2, 3, 4, 6, 7, 8}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 </a:t>
            </a:r>
            <a:r>
              <a:rPr lang="pl-PL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6, 7} </a:t>
            </a: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03243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2147889" y="952503"/>
            <a:ext cx="3657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 </a:t>
            </a: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{1, 2, 3, 4, 6, 7, 8}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 5, 6, 7} </a:t>
            </a: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23264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2147889" y="952503"/>
            <a:ext cx="3657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 </a:t>
            </a: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{1, 2, 3, 4, 6, 7, 8}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 5, 6, 7} 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{1, 2, 4, </a:t>
            </a:r>
            <a:r>
              <a:rPr lang="pl-PL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6, 7, </a:t>
            </a:r>
            <a:r>
              <a:rPr lang="pl-PL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pl-PL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endParaRPr lang="pl-PL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55739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2147889" y="952503"/>
            <a:ext cx="3657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 </a:t>
            </a: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{1, 2, 3, 4, 6, 7, 8}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 5, 6, 7} 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{1, 2, 4, 5, 6, 7, 9} </a:t>
            </a:r>
          </a:p>
          <a:p>
            <a:endParaRPr lang="pl-PL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09586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sp>
        <p:nvSpPr>
          <p:cNvPr id="47" name="Rectangle 70"/>
          <p:cNvSpPr>
            <a:spLocks noChangeArrowheads="1"/>
          </p:cNvSpPr>
          <p:nvPr/>
        </p:nvSpPr>
        <p:spPr bwMode="auto">
          <a:xfrm>
            <a:off x="2147889" y="952503"/>
            <a:ext cx="3657600" cy="1981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/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{0, 1, 2, 4, 7} </a:t>
            </a: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{1, 2, 3, 4, 6, 7, 8}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{1, 2, 4, 5, 6, 7} 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{1, 2, 4, 5, 6, 7, 9} </a:t>
            </a:r>
          </a:p>
          <a:p>
            <a:endParaRPr lang="pl-PL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/>
          </a:p>
          <a:p>
            <a:pPr algn="l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331001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Group 42"/>
          <p:cNvGraphicFramePr>
            <a:graphicFrameLocks/>
          </p:cNvGraphicFramePr>
          <p:nvPr/>
        </p:nvGraphicFramePr>
        <p:xfrm>
          <a:off x="7132638" y="1010919"/>
          <a:ext cx="3276600" cy="298032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输入符号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7620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7620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7285038" y="1163319"/>
            <a:ext cx="8382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54000" tIns="28800" rIns="54000" bIns="28800" anchor="ctr"/>
          <a:lstStyle/>
          <a:p>
            <a:r>
              <a:rPr lang="zh-CN" altLang="en-US" sz="2800" b="1"/>
              <a:t>状态</a:t>
            </a:r>
            <a:r>
              <a:rPr lang="zh-CN" altLang="en-US"/>
              <a:t> </a:t>
            </a:r>
          </a:p>
        </p:txBody>
      </p:sp>
      <p:grpSp>
        <p:nvGrpSpPr>
          <p:cNvPr id="46" name="Group 72"/>
          <p:cNvGrpSpPr>
            <a:grpSpLocks/>
          </p:cNvGrpSpPr>
          <p:nvPr/>
        </p:nvGrpSpPr>
        <p:grpSpPr bwMode="auto">
          <a:xfrm>
            <a:off x="1711326" y="778672"/>
            <a:ext cx="4114800" cy="2819400"/>
            <a:chOff x="3024" y="1008"/>
            <a:chExt cx="2592" cy="1776"/>
          </a:xfrm>
        </p:grpSpPr>
        <p:sp>
          <p:nvSpPr>
            <p:cNvPr id="48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000" b="1"/>
                <a:t>B</a:t>
              </a:r>
            </a:p>
          </p:txBody>
        </p:sp>
        <p:grpSp>
          <p:nvGrpSpPr>
            <p:cNvPr id="49" name="Group 7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70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050" b="1"/>
              </a:p>
            </p:txBody>
          </p:sp>
          <p:sp>
            <p:nvSpPr>
              <p:cNvPr id="71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sz="2000" b="1"/>
                  <a:t>D</a:t>
                </a:r>
              </a:p>
            </p:txBody>
          </p:sp>
        </p:grp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000"/>
            </a:p>
          </p:txBody>
        </p:sp>
        <p:sp>
          <p:nvSpPr>
            <p:cNvPr id="51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52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000" b="1" dirty="0"/>
                <a:t>开始</a:t>
              </a:r>
            </a:p>
          </p:txBody>
        </p:sp>
        <p:sp>
          <p:nvSpPr>
            <p:cNvPr id="53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a</a:t>
              </a:r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56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000" b="1"/>
                <a:t>A</a:t>
              </a:r>
            </a:p>
          </p:txBody>
        </p:sp>
        <p:sp>
          <p:nvSpPr>
            <p:cNvPr id="57" name="Freeform 8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58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a</a:t>
              </a: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b</a:t>
              </a:r>
            </a:p>
          </p:txBody>
        </p:sp>
        <p:sp>
          <p:nvSpPr>
            <p:cNvPr id="60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b</a:t>
              </a:r>
            </a:p>
          </p:txBody>
        </p:sp>
        <p:sp>
          <p:nvSpPr>
            <p:cNvPr id="61" name="Freeform 8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62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a</a:t>
              </a: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b</a:t>
              </a:r>
            </a:p>
          </p:txBody>
        </p:sp>
        <p:sp>
          <p:nvSpPr>
            <p:cNvPr id="64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000" b="1"/>
                <a:t>C</a:t>
              </a:r>
            </a:p>
          </p:txBody>
        </p:sp>
        <p:sp>
          <p:nvSpPr>
            <p:cNvPr id="65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67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000"/>
            </a:p>
          </p:txBody>
        </p:sp>
        <p:sp>
          <p:nvSpPr>
            <p:cNvPr id="68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b</a:t>
              </a:r>
            </a:p>
          </p:txBody>
        </p:sp>
        <p:sp>
          <p:nvSpPr>
            <p:cNvPr id="69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000" b="1" i="1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423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到</a:t>
            </a:r>
            <a:r>
              <a:rPr lang="en-US" altLang="zh-CN" dirty="0"/>
              <a:t>DFA</a:t>
            </a:r>
            <a:r>
              <a:rPr lang="zh-CN" altLang="en-US" dirty="0"/>
              <a:t>的变换</a:t>
            </a:r>
          </a:p>
        </p:txBody>
      </p: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2038350" y="3033715"/>
            <a:ext cx="8382000" cy="3505200"/>
            <a:chOff x="288" y="2112"/>
            <a:chExt cx="5280" cy="2208"/>
          </a:xfrm>
        </p:grpSpPr>
        <p:sp>
          <p:nvSpPr>
            <p:cNvPr id="6" name="Oval 21"/>
            <p:cNvSpPr>
              <a:spLocks noChangeArrowheads="1"/>
            </p:cNvSpPr>
            <p:nvPr/>
          </p:nvSpPr>
          <p:spPr bwMode="auto">
            <a:xfrm>
              <a:off x="148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286" y="3207"/>
              <a:ext cx="282" cy="320"/>
              <a:chOff x="7120" y="12162"/>
              <a:chExt cx="425" cy="425"/>
            </a:xfrm>
          </p:grpSpPr>
          <p:sp>
            <p:nvSpPr>
              <p:cNvPr id="42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288" y="3061"/>
              <a:ext cx="457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113" y="3059"/>
              <a:ext cx="24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28"/>
            <p:cNvSpPr>
              <a:spLocks noChangeArrowheads="1"/>
            </p:cNvSpPr>
            <p:nvPr/>
          </p:nvSpPr>
          <p:spPr bwMode="auto">
            <a:xfrm>
              <a:off x="752" y="3180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346" y="2525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356" y="3592"/>
              <a:ext cx="22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1670" y="2823"/>
              <a:ext cx="22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4246" y="3095"/>
              <a:ext cx="22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4961" y="3093"/>
              <a:ext cx="25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348" y="3327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V="1">
              <a:off x="1083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3168" y="3197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3874" y="3199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" name="Oval 38"/>
            <p:cNvSpPr>
              <a:spLocks noChangeArrowheads="1"/>
            </p:cNvSpPr>
            <p:nvPr/>
          </p:nvSpPr>
          <p:spPr bwMode="auto">
            <a:xfrm>
              <a:off x="4570" y="3208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4892" y="3350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V="1">
              <a:off x="4186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3490" y="3339"/>
              <a:ext cx="3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1965" y="2631"/>
              <a:ext cx="282" cy="3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" name="Oval 43"/>
            <p:cNvSpPr>
              <a:spLocks noChangeArrowheads="1"/>
            </p:cNvSpPr>
            <p:nvPr/>
          </p:nvSpPr>
          <p:spPr bwMode="auto">
            <a:xfrm>
              <a:off x="2701" y="262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Oval 44"/>
            <p:cNvSpPr>
              <a:spLocks noChangeArrowheads="1"/>
            </p:cNvSpPr>
            <p:nvPr/>
          </p:nvSpPr>
          <p:spPr bwMode="auto">
            <a:xfrm>
              <a:off x="1995" y="3692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" name="Oval 45"/>
            <p:cNvSpPr>
              <a:spLocks noChangeArrowheads="1"/>
            </p:cNvSpPr>
            <p:nvPr/>
          </p:nvSpPr>
          <p:spPr bwMode="auto">
            <a:xfrm>
              <a:off x="2701" y="3707"/>
              <a:ext cx="282" cy="3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algn="l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" name="Line 46"/>
            <p:cNvSpPr>
              <a:spLocks noChangeShapeType="1"/>
            </p:cNvSpPr>
            <p:nvPr/>
          </p:nvSpPr>
          <p:spPr bwMode="auto">
            <a:xfrm flipV="1">
              <a:off x="2287" y="2786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7"/>
            <p:cNvSpPr>
              <a:spLocks noChangeShapeType="1"/>
            </p:cNvSpPr>
            <p:nvPr/>
          </p:nvSpPr>
          <p:spPr bwMode="auto">
            <a:xfrm flipV="1">
              <a:off x="1728" y="28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>
              <a:off x="2959" y="28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9"/>
            <p:cNvSpPr>
              <a:spLocks noChangeShapeType="1"/>
            </p:cNvSpPr>
            <p:nvPr/>
          </p:nvSpPr>
          <p:spPr bwMode="auto">
            <a:xfrm flipV="1">
              <a:off x="2979" y="3486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>
              <a:off x="1746" y="3497"/>
              <a:ext cx="249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 flipV="1">
              <a:off x="2287" y="3861"/>
              <a:ext cx="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1819" y="3354"/>
              <a:ext cx="24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042" y="2765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923" y="3412"/>
              <a:ext cx="24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Freeform 55"/>
            <p:cNvSpPr>
              <a:spLocks/>
            </p:cNvSpPr>
            <p:nvPr/>
          </p:nvSpPr>
          <p:spPr bwMode="auto">
            <a:xfrm>
              <a:off x="904" y="3497"/>
              <a:ext cx="3083" cy="823"/>
            </a:xfrm>
            <a:custGeom>
              <a:avLst/>
              <a:gdLst>
                <a:gd name="T0" fmla="*/ 0 w 4650"/>
                <a:gd name="T1" fmla="*/ 0 h 1090"/>
                <a:gd name="T2" fmla="*/ 195 w 4650"/>
                <a:gd name="T3" fmla="*/ 720 h 1090"/>
                <a:gd name="T4" fmla="*/ 1005 w 4650"/>
                <a:gd name="T5" fmla="*/ 1020 h 1090"/>
                <a:gd name="T6" fmla="*/ 3645 w 4650"/>
                <a:gd name="T7" fmla="*/ 1050 h 1090"/>
                <a:gd name="T8" fmla="*/ 4380 w 4650"/>
                <a:gd name="T9" fmla="*/ 780 h 1090"/>
                <a:gd name="T10" fmla="*/ 4650 w 4650"/>
                <a:gd name="T11" fmla="*/ 44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0" h="1090">
                  <a:moveTo>
                    <a:pt x="0" y="0"/>
                  </a:moveTo>
                  <a:cubicBezTo>
                    <a:pt x="32" y="120"/>
                    <a:pt x="28" y="550"/>
                    <a:pt x="195" y="720"/>
                  </a:cubicBezTo>
                  <a:cubicBezTo>
                    <a:pt x="362" y="890"/>
                    <a:pt x="430" y="965"/>
                    <a:pt x="1005" y="1020"/>
                  </a:cubicBezTo>
                  <a:cubicBezTo>
                    <a:pt x="1580" y="1075"/>
                    <a:pt x="3083" y="1090"/>
                    <a:pt x="3645" y="1050"/>
                  </a:cubicBezTo>
                  <a:cubicBezTo>
                    <a:pt x="4207" y="1010"/>
                    <a:pt x="4213" y="948"/>
                    <a:pt x="4380" y="780"/>
                  </a:cubicBezTo>
                  <a:cubicBezTo>
                    <a:pt x="4547" y="612"/>
                    <a:pt x="4594" y="197"/>
                    <a:pt x="4650" y="4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Freeform 56"/>
            <p:cNvSpPr>
              <a:spLocks/>
            </p:cNvSpPr>
            <p:nvPr/>
          </p:nvSpPr>
          <p:spPr bwMode="auto">
            <a:xfrm>
              <a:off x="1557" y="2376"/>
              <a:ext cx="1827" cy="827"/>
            </a:xfrm>
            <a:custGeom>
              <a:avLst/>
              <a:gdLst>
                <a:gd name="T0" fmla="*/ 2645 w 2755"/>
                <a:gd name="T1" fmla="*/ 1067 h 1097"/>
                <a:gd name="T2" fmla="*/ 2690 w 2755"/>
                <a:gd name="T3" fmla="*/ 437 h 1097"/>
                <a:gd name="T4" fmla="*/ 2255 w 2755"/>
                <a:gd name="T5" fmla="*/ 62 h 1097"/>
                <a:gd name="T6" fmla="*/ 560 w 2755"/>
                <a:gd name="T7" fmla="*/ 62 h 1097"/>
                <a:gd name="T8" fmla="*/ 80 w 2755"/>
                <a:gd name="T9" fmla="*/ 437 h 1097"/>
                <a:gd name="T10" fmla="*/ 80 w 2755"/>
                <a:gd name="T11" fmla="*/ 109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5" h="1097">
                  <a:moveTo>
                    <a:pt x="2645" y="1067"/>
                  </a:moveTo>
                  <a:cubicBezTo>
                    <a:pt x="2652" y="962"/>
                    <a:pt x="2755" y="604"/>
                    <a:pt x="2690" y="437"/>
                  </a:cubicBezTo>
                  <a:cubicBezTo>
                    <a:pt x="2625" y="270"/>
                    <a:pt x="2610" y="124"/>
                    <a:pt x="2255" y="62"/>
                  </a:cubicBezTo>
                  <a:cubicBezTo>
                    <a:pt x="1900" y="0"/>
                    <a:pt x="922" y="0"/>
                    <a:pt x="560" y="62"/>
                  </a:cubicBezTo>
                  <a:cubicBezTo>
                    <a:pt x="198" y="124"/>
                    <a:pt x="160" y="265"/>
                    <a:pt x="80" y="437"/>
                  </a:cubicBezTo>
                  <a:cubicBezTo>
                    <a:pt x="0" y="609"/>
                    <a:pt x="80" y="960"/>
                    <a:pt x="80" y="109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343" y="4024"/>
              <a:ext cx="24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2373" y="211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540" y="3073"/>
              <a:ext cx="24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endPara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72"/>
          <p:cNvGrpSpPr>
            <a:grpSpLocks/>
          </p:cNvGrpSpPr>
          <p:nvPr/>
        </p:nvGrpSpPr>
        <p:grpSpPr bwMode="auto">
          <a:xfrm>
            <a:off x="1711326" y="778672"/>
            <a:ext cx="4114800" cy="2819400"/>
            <a:chOff x="3024" y="1008"/>
            <a:chExt cx="2592" cy="1776"/>
          </a:xfrm>
        </p:grpSpPr>
        <p:sp>
          <p:nvSpPr>
            <p:cNvPr id="48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49" name="Group 7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70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50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53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8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" name="Freeform 8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9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1" name="Freeform 8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5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72" name="内容占位符 4"/>
          <p:cNvSpPr txBox="1">
            <a:spLocks/>
          </p:cNvSpPr>
          <p:nvPr/>
        </p:nvSpPr>
        <p:spPr>
          <a:xfrm>
            <a:off x="1603376" y="983353"/>
            <a:ext cx="1763714" cy="52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识别语言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a|b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)*ab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的自动机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73" name="Group 97"/>
          <p:cNvGrpSpPr>
            <a:grpSpLocks/>
          </p:cNvGrpSpPr>
          <p:nvPr/>
        </p:nvGrpSpPr>
        <p:grpSpPr bwMode="auto">
          <a:xfrm>
            <a:off x="6149975" y="1561310"/>
            <a:ext cx="4343400" cy="1905000"/>
            <a:chOff x="1632" y="576"/>
            <a:chExt cx="2736" cy="1200"/>
          </a:xfrm>
        </p:grpSpPr>
        <p:sp>
          <p:nvSpPr>
            <p:cNvPr id="74" name="Oval 9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5" name="Group 99"/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91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zh-CN" alt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76" name="Line 102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10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104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79" name="Rectangle 105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0" name="Line 10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107"/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10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Freeform 109"/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7" name="Freeform 113"/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11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9" name="Freeform 115"/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11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7683496" y="849803"/>
            <a:ext cx="2351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子集构造法不一</a:t>
            </a:r>
          </a:p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定得到最简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rPr>
              <a:t>DFA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3356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4"/>
          <p:cNvSpPr txBox="1">
            <a:spLocks/>
          </p:cNvSpPr>
          <p:nvPr/>
        </p:nvSpPr>
        <p:spPr>
          <a:xfrm>
            <a:off x="1248149" y="3651197"/>
            <a:ext cx="10048126" cy="2767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词法分析概述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indent="-540000">
              <a:buFont typeface="Wingdings" panose="05000000000000000000" pitchFamily="2" charset="2"/>
              <a:buChar char="q"/>
            </a:pPr>
            <a:r>
              <a:rPr lang="zh-CN" altLang="en-US" sz="3200" b="1" dirty="0">
                <a:latin typeface="Arial" panose="020B0604020202020204" pitchFamily="34" charset="0"/>
                <a:ea typeface="微软雅黑" panose="020B0503020204020204" pitchFamily="34" charset="-122"/>
              </a:rPr>
              <a:t>词法分析器的自动生成</a:t>
            </a:r>
            <a:endParaRPr lang="en-US" altLang="zh-CN" sz="32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词法单元的描述：正则式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词法单元的识别：自动机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NFA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正则表达式→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NFA →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 →</a:t>
            </a:r>
            <a:r>
              <a:rPr lang="zh-CN" altLang="en-US" sz="2800" dirty="0">
                <a:latin typeface="Arial" panose="020B0604020202020204" pitchFamily="34" charset="0"/>
                <a:ea typeface="楷体" panose="02010609060101010101" pitchFamily="49" charset="-122"/>
              </a:rPr>
              <a:t>化简的</a:t>
            </a:r>
            <a:r>
              <a:rPr lang="en-US" altLang="zh-CN" sz="2800" dirty="0">
                <a:latin typeface="Arial" panose="020B0604020202020204" pitchFamily="34" charset="0"/>
                <a:ea typeface="楷体" panose="02010609060101010101" pitchFamily="49" charset="-122"/>
              </a:rPr>
              <a:t>DFA</a:t>
            </a:r>
          </a:p>
          <a:p>
            <a:pPr marL="783000" lvl="1" indent="-457200">
              <a:buFont typeface="Wingdings" panose="05000000000000000000" pitchFamily="2" charset="2"/>
              <a:buChar char="v"/>
            </a:pPr>
            <a:endParaRPr lang="en-US" altLang="zh-CN" sz="28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8749" y="866775"/>
            <a:ext cx="11114741" cy="2819400"/>
            <a:chOff x="296" y="816"/>
            <a:chExt cx="5273" cy="177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3200" b="1">
                  <a:latin typeface="微软雅黑" panose="020B0503020204020204" pitchFamily="34" charset="-122"/>
                </a:rPr>
                <a:t> </a:t>
              </a:r>
            </a:p>
            <a:p>
              <a:pPr algn="ctr"/>
              <a:endParaRPr lang="zh-CN" alt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algn="ctr">
                <a:spcBef>
                  <a:spcPct val="20000"/>
                </a:spcBef>
                <a:buFontTx/>
                <a:buChar char="–"/>
              </a:pPr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0"/>
                </a:lnSpc>
                <a:spcBef>
                  <a:spcPct val="20000"/>
                </a:spcBef>
                <a:buFontTx/>
                <a:buChar char="•"/>
              </a:pPr>
              <a:endPara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</a:rPr>
                <a:t>词法分析器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语法分析器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en-US" sz="2400">
                <a:latin typeface="微软雅黑" panose="020B0503020204020204" pitchFamily="3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记号</a:t>
              </a:r>
              <a:r>
                <a: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(token)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448" y="1457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dirty="0" err="1">
                  <a:solidFill>
                    <a:srgbClr val="FF0000"/>
                  </a:solidFill>
                  <a:latin typeface="微软雅黑" panose="020B0503020204020204" pitchFamily="34" charset="-122"/>
                </a:rPr>
                <a:t>getNextToken</a:t>
              </a:r>
              <a:endPara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6" y="1198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</a:rPr>
                <a:t>源程序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88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内容占位符 3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en-US" altLang="zh-CN" sz="3200" dirty="0">
                <a:latin typeface="微软雅黑" panose="020B0503020204020204" pitchFamily="34" charset="-122"/>
              </a:rPr>
              <a:t>A</a:t>
            </a:r>
            <a:r>
              <a:rPr lang="zh-CN" altLang="en-US" sz="3200" dirty="0">
                <a:latin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</a:rPr>
              <a:t>B</a:t>
            </a:r>
            <a:r>
              <a:rPr lang="zh-CN" altLang="en-US" sz="3200" dirty="0">
                <a:latin typeface="微软雅黑" panose="020B0503020204020204" pitchFamily="34" charset="-122"/>
              </a:rPr>
              <a:t>是可区别的状态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/>
              <a:t>从</a:t>
            </a:r>
            <a:r>
              <a:rPr lang="en-US" altLang="zh-CN" b="1" dirty="0"/>
              <a:t>A</a:t>
            </a:r>
            <a:r>
              <a:rPr lang="zh-CN" altLang="en-US" b="1" dirty="0"/>
              <a:t>出发，读过单字符</a:t>
            </a:r>
            <a:r>
              <a:rPr lang="en-US" altLang="zh-CN" b="1" dirty="0"/>
              <a:t>b</a:t>
            </a:r>
            <a:r>
              <a:rPr lang="zh-CN" altLang="en-US" b="1" dirty="0"/>
              <a:t>构成的串，到达非接受状态</a:t>
            </a:r>
            <a:r>
              <a:rPr lang="en-US" altLang="zh-CN" b="1" dirty="0"/>
              <a:t>C</a:t>
            </a:r>
            <a:r>
              <a:rPr lang="zh-CN" altLang="en-US" b="1" dirty="0"/>
              <a:t>，而从</a:t>
            </a:r>
            <a:r>
              <a:rPr lang="en-US" altLang="zh-CN" b="1" dirty="0"/>
              <a:t>B</a:t>
            </a:r>
            <a:r>
              <a:rPr lang="zh-CN" altLang="en-US" b="1" dirty="0"/>
              <a:t>出发，读过串</a:t>
            </a:r>
            <a:r>
              <a:rPr lang="en-US" altLang="zh-CN" b="1" dirty="0"/>
              <a:t>b</a:t>
            </a:r>
            <a:r>
              <a:rPr lang="zh-CN" altLang="en-US" b="1" dirty="0"/>
              <a:t>，到达接受状态</a:t>
            </a:r>
            <a:r>
              <a:rPr lang="en-US" altLang="zh-CN" b="1" dirty="0"/>
              <a:t>D</a:t>
            </a:r>
          </a:p>
          <a:p>
            <a:pPr indent="-540000"/>
            <a:r>
              <a:rPr lang="en-US" altLang="zh-CN" sz="3600" dirty="0">
                <a:latin typeface="微软雅黑" panose="020B0503020204020204" pitchFamily="34" charset="-122"/>
              </a:rPr>
              <a:t>A</a:t>
            </a:r>
            <a:r>
              <a:rPr lang="zh-CN" altLang="en-US" sz="3600" dirty="0">
                <a:latin typeface="微软雅黑" panose="020B0503020204020204" pitchFamily="34" charset="-122"/>
              </a:rPr>
              <a:t>和</a:t>
            </a:r>
            <a:r>
              <a:rPr lang="en-US" altLang="zh-CN" sz="3600" dirty="0">
                <a:latin typeface="微软雅黑" panose="020B0503020204020204" pitchFamily="34" charset="-122"/>
              </a:rPr>
              <a:t>C</a:t>
            </a:r>
            <a:r>
              <a:rPr lang="zh-CN" altLang="en-US" sz="3600" dirty="0">
                <a:latin typeface="微软雅黑" panose="020B0503020204020204" pitchFamily="34" charset="-122"/>
              </a:rPr>
              <a:t>是不可区别的状态</a:t>
            </a:r>
            <a:endParaRPr lang="en-US" altLang="zh-CN" sz="36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/>
              <a:t>无任何串可用来像上面这样区别它们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的化简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5464176" y="3807622"/>
            <a:ext cx="4114800" cy="2819400"/>
            <a:chOff x="3024" y="1008"/>
            <a:chExt cx="2592" cy="1776"/>
          </a:xfrm>
        </p:grpSpPr>
        <p:sp>
          <p:nvSpPr>
            <p:cNvPr id="6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8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Freeform 8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Freeform 8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2074069" y="4881468"/>
            <a:ext cx="2600326" cy="6743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可区别的状态要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分开对待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0840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按是否是接受状态来区分</a:t>
            </a:r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的化简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2310779" y="1643228"/>
            <a:ext cx="4994277" cy="52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{A, B, C}, {D}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move({A, B, C}, a) = {B}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move({A, B, C}, b) = {C, D}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188076" y="3617122"/>
            <a:ext cx="4114800" cy="2819400"/>
            <a:chOff x="3024" y="1008"/>
            <a:chExt cx="2592" cy="1776"/>
          </a:xfrm>
        </p:grpSpPr>
        <p:sp>
          <p:nvSpPr>
            <p:cNvPr id="6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8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Freeform 8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Freeform 8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40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正整数的描述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292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按是否是接受状态来区分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继续分解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的化简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2019299" y="1645847"/>
            <a:ext cx="4994277" cy="52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{A, B, C}, {D}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move({A, B, C}, a) = {B}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move({A, B, C}, b) = {C, D}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{A, C}, {B}, {D}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move({A, C}, a) = {B}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move({A, C}, b) = {C}</a:t>
            </a:r>
          </a:p>
          <a:p>
            <a:pPr marL="0" indent="0">
              <a:buNone/>
            </a:pP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188076" y="3617122"/>
            <a:ext cx="4114800" cy="2819400"/>
            <a:chOff x="3024" y="1008"/>
            <a:chExt cx="2592" cy="1776"/>
          </a:xfrm>
        </p:grpSpPr>
        <p:sp>
          <p:nvSpPr>
            <p:cNvPr id="6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8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Freeform 8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Freeform 8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5886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内容占位符 5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按是否是接受状态来区分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继续分解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的化简</a:t>
            </a:r>
          </a:p>
        </p:txBody>
      </p:sp>
      <p:sp>
        <p:nvSpPr>
          <p:cNvPr id="4" name="内容占位符 4"/>
          <p:cNvSpPr txBox="1">
            <a:spLocks/>
          </p:cNvSpPr>
          <p:nvPr/>
        </p:nvSpPr>
        <p:spPr>
          <a:xfrm>
            <a:off x="1920081" y="1651185"/>
            <a:ext cx="4994277" cy="5239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{A, B, C}, {D}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move({A, B, C}, a) = {B}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move({A, B, C}, b) = {C, D}</a:t>
            </a: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{A, C}, {B}, {D}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move({A, C}, a) = {B}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move({A, C}, b) = {C}</a:t>
            </a:r>
          </a:p>
          <a:p>
            <a:pPr marL="0" indent="0">
              <a:buNone/>
            </a:pP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188076" y="3617122"/>
            <a:ext cx="4114800" cy="2819400"/>
            <a:chOff x="3024" y="1008"/>
            <a:chExt cx="2592" cy="1776"/>
          </a:xfrm>
        </p:grpSpPr>
        <p:sp>
          <p:nvSpPr>
            <p:cNvPr id="6" name="Oval 73"/>
            <p:cNvSpPr>
              <a:spLocks noChangeArrowheads="1"/>
            </p:cNvSpPr>
            <p:nvPr/>
          </p:nvSpPr>
          <p:spPr bwMode="auto">
            <a:xfrm>
              <a:off x="4466" y="2102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7" name="Group 74"/>
            <p:cNvGrpSpPr>
              <a:grpSpLocks/>
            </p:cNvGrpSpPr>
            <p:nvPr/>
          </p:nvGrpSpPr>
          <p:grpSpPr bwMode="auto">
            <a:xfrm>
              <a:off x="5343" y="2102"/>
              <a:ext cx="273" cy="294"/>
              <a:chOff x="7120" y="12162"/>
              <a:chExt cx="425" cy="425"/>
            </a:xfrm>
          </p:grpSpPr>
          <p:sp>
            <p:nvSpPr>
              <p:cNvPr id="28" name="Oval 75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76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8" name="Line 77"/>
            <p:cNvSpPr>
              <a:spLocks noChangeShapeType="1"/>
            </p:cNvSpPr>
            <p:nvPr/>
          </p:nvSpPr>
          <p:spPr bwMode="auto">
            <a:xfrm>
              <a:off x="3024" y="2227"/>
              <a:ext cx="60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78"/>
            <p:cNvSpPr>
              <a:spLocks noChangeShapeType="1"/>
            </p:cNvSpPr>
            <p:nvPr/>
          </p:nvSpPr>
          <p:spPr bwMode="auto">
            <a:xfrm flipV="1">
              <a:off x="3930" y="2239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79"/>
            <p:cNvSpPr>
              <a:spLocks noChangeArrowheads="1"/>
            </p:cNvSpPr>
            <p:nvPr/>
          </p:nvSpPr>
          <p:spPr bwMode="auto">
            <a:xfrm>
              <a:off x="3072" y="1992"/>
              <a:ext cx="47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80"/>
            <p:cNvSpPr>
              <a:spLocks noChangeArrowheads="1"/>
            </p:cNvSpPr>
            <p:nvPr/>
          </p:nvSpPr>
          <p:spPr bwMode="auto">
            <a:xfrm>
              <a:off x="4065" y="1999"/>
              <a:ext cx="221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81"/>
            <p:cNvSpPr>
              <a:spLocks noChangeShapeType="1"/>
            </p:cNvSpPr>
            <p:nvPr/>
          </p:nvSpPr>
          <p:spPr bwMode="auto">
            <a:xfrm flipV="1">
              <a:off x="4778" y="2240"/>
              <a:ext cx="54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reeform 82"/>
            <p:cNvSpPr>
              <a:spLocks/>
            </p:cNvSpPr>
            <p:nvPr/>
          </p:nvSpPr>
          <p:spPr bwMode="auto">
            <a:xfrm>
              <a:off x="4527" y="122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83"/>
            <p:cNvSpPr>
              <a:spLocks noChangeArrowheads="1"/>
            </p:cNvSpPr>
            <p:nvPr/>
          </p:nvSpPr>
          <p:spPr bwMode="auto">
            <a:xfrm>
              <a:off x="3628" y="2088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Freeform 84"/>
            <p:cNvSpPr>
              <a:spLocks/>
            </p:cNvSpPr>
            <p:nvPr/>
          </p:nvSpPr>
          <p:spPr bwMode="auto">
            <a:xfrm flipV="1">
              <a:off x="4518" y="2397"/>
              <a:ext cx="191" cy="23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85"/>
            <p:cNvSpPr>
              <a:spLocks noChangeArrowheads="1"/>
            </p:cNvSpPr>
            <p:nvPr/>
          </p:nvSpPr>
          <p:spPr bwMode="auto">
            <a:xfrm>
              <a:off x="4508" y="254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4942" y="203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3988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Freeform 88"/>
            <p:cNvSpPr>
              <a:spLocks/>
            </p:cNvSpPr>
            <p:nvPr/>
          </p:nvSpPr>
          <p:spPr bwMode="auto">
            <a:xfrm>
              <a:off x="4739" y="2316"/>
              <a:ext cx="578" cy="106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89"/>
            <p:cNvSpPr>
              <a:spLocks noChangeArrowheads="1"/>
            </p:cNvSpPr>
            <p:nvPr/>
          </p:nvSpPr>
          <p:spPr bwMode="auto">
            <a:xfrm>
              <a:off x="4951" y="2353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Rectangle 90"/>
            <p:cNvSpPr>
              <a:spLocks noChangeArrowheads="1"/>
            </p:cNvSpPr>
            <p:nvPr/>
          </p:nvSpPr>
          <p:spPr bwMode="auto">
            <a:xfrm>
              <a:off x="4556" y="1008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91"/>
            <p:cNvSpPr>
              <a:spLocks noChangeArrowheads="1"/>
            </p:cNvSpPr>
            <p:nvPr/>
          </p:nvSpPr>
          <p:spPr bwMode="auto">
            <a:xfrm>
              <a:off x="4495" y="1467"/>
              <a:ext cx="273" cy="29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" name="Line 92"/>
            <p:cNvSpPr>
              <a:spLocks noChangeShapeType="1"/>
            </p:cNvSpPr>
            <p:nvPr/>
          </p:nvSpPr>
          <p:spPr bwMode="auto">
            <a:xfrm flipV="1">
              <a:off x="3853" y="167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>
              <a:off x="4614" y="1778"/>
              <a:ext cx="0" cy="31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94"/>
            <p:cNvSpPr>
              <a:spLocks noChangeShapeType="1"/>
            </p:cNvSpPr>
            <p:nvPr/>
          </p:nvSpPr>
          <p:spPr bwMode="auto">
            <a:xfrm flipH="1" flipV="1">
              <a:off x="4787" y="1666"/>
              <a:ext cx="607" cy="43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95"/>
            <p:cNvSpPr>
              <a:spLocks noChangeArrowheads="1"/>
            </p:cNvSpPr>
            <p:nvPr/>
          </p:nvSpPr>
          <p:spPr bwMode="auto">
            <a:xfrm>
              <a:off x="5125" y="1690"/>
              <a:ext cx="22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Rectangle 96"/>
            <p:cNvSpPr>
              <a:spLocks noChangeArrowheads="1"/>
            </p:cNvSpPr>
            <p:nvPr/>
          </p:nvSpPr>
          <p:spPr bwMode="auto">
            <a:xfrm>
              <a:off x="4604" y="1742"/>
              <a:ext cx="22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1" name="Group 97"/>
          <p:cNvGrpSpPr>
            <a:grpSpLocks/>
          </p:cNvGrpSpPr>
          <p:nvPr/>
        </p:nvGrpSpPr>
        <p:grpSpPr bwMode="auto">
          <a:xfrm>
            <a:off x="6019802" y="949465"/>
            <a:ext cx="4343400" cy="1905000"/>
            <a:chOff x="1632" y="576"/>
            <a:chExt cx="2736" cy="1200"/>
          </a:xfrm>
        </p:grpSpPr>
        <p:sp>
          <p:nvSpPr>
            <p:cNvPr id="32" name="Oval 98"/>
            <p:cNvSpPr>
              <a:spLocks noChangeArrowheads="1"/>
            </p:cNvSpPr>
            <p:nvPr/>
          </p:nvSpPr>
          <p:spPr bwMode="auto">
            <a:xfrm>
              <a:off x="3200" y="1075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99"/>
            <p:cNvGrpSpPr>
              <a:grpSpLocks/>
            </p:cNvGrpSpPr>
            <p:nvPr/>
          </p:nvGrpSpPr>
          <p:grpSpPr bwMode="auto">
            <a:xfrm>
              <a:off x="4079" y="1064"/>
              <a:ext cx="289" cy="305"/>
              <a:chOff x="7120" y="12162"/>
              <a:chExt cx="425" cy="425"/>
            </a:xfrm>
          </p:grpSpPr>
          <p:sp>
            <p:nvSpPr>
              <p:cNvPr id="49" name="Oval 10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/>
                <a:endParaRPr lang="zh-CN" altLang="en-US" sz="11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10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1632" y="1248"/>
              <a:ext cx="64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V="1">
              <a:off x="2591" y="1239"/>
              <a:ext cx="58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04"/>
            <p:cNvSpPr>
              <a:spLocks noChangeArrowheads="1"/>
            </p:cNvSpPr>
            <p:nvPr/>
          </p:nvSpPr>
          <p:spPr bwMode="auto">
            <a:xfrm>
              <a:off x="1673" y="999"/>
              <a:ext cx="46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>
              <a:off x="2744" y="988"/>
              <a:ext cx="2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Line 106"/>
            <p:cNvSpPr>
              <a:spLocks noChangeShapeType="1"/>
            </p:cNvSpPr>
            <p:nvPr/>
          </p:nvSpPr>
          <p:spPr bwMode="auto">
            <a:xfrm flipV="1">
              <a:off x="3501" y="1228"/>
              <a:ext cx="581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107"/>
            <p:cNvSpPr>
              <a:spLocks/>
            </p:cNvSpPr>
            <p:nvPr/>
          </p:nvSpPr>
          <p:spPr bwMode="auto">
            <a:xfrm>
              <a:off x="2356" y="84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108"/>
            <p:cNvSpPr>
              <a:spLocks noChangeArrowheads="1"/>
            </p:cNvSpPr>
            <p:nvPr/>
          </p:nvSpPr>
          <p:spPr bwMode="auto">
            <a:xfrm>
              <a:off x="2282" y="1082"/>
              <a:ext cx="289" cy="307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/>
            <a:p>
              <a:pPr algn="l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109"/>
            <p:cNvSpPr>
              <a:spLocks/>
            </p:cNvSpPr>
            <p:nvPr/>
          </p:nvSpPr>
          <p:spPr bwMode="auto">
            <a:xfrm flipV="1">
              <a:off x="3254" y="1382"/>
              <a:ext cx="203" cy="24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3244" y="152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Rectangle 111"/>
            <p:cNvSpPr>
              <a:spLocks noChangeArrowheads="1"/>
            </p:cNvSpPr>
            <p:nvPr/>
          </p:nvSpPr>
          <p:spPr bwMode="auto">
            <a:xfrm>
              <a:off x="3683" y="956"/>
              <a:ext cx="23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2387" y="576"/>
              <a:ext cx="235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Freeform 113"/>
            <p:cNvSpPr>
              <a:spLocks/>
            </p:cNvSpPr>
            <p:nvPr/>
          </p:nvSpPr>
          <p:spPr bwMode="auto">
            <a:xfrm>
              <a:off x="3479" y="1330"/>
              <a:ext cx="612" cy="112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3662" y="1378"/>
              <a:ext cx="235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7" name="Freeform 115"/>
            <p:cNvSpPr>
              <a:spLocks/>
            </p:cNvSpPr>
            <p:nvPr/>
          </p:nvSpPr>
          <p:spPr bwMode="auto">
            <a:xfrm>
              <a:off x="2560" y="843"/>
              <a:ext cx="1541" cy="295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116"/>
            <p:cNvSpPr>
              <a:spLocks noChangeArrowheads="1"/>
            </p:cNvSpPr>
            <p:nvPr/>
          </p:nvSpPr>
          <p:spPr bwMode="auto">
            <a:xfrm>
              <a:off x="3305" y="587"/>
              <a:ext cx="23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8298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正则表达式（</a:t>
            </a:r>
            <a:r>
              <a:rPr lang="en-US" altLang="zh-CN" sz="3200" dirty="0" err="1">
                <a:latin typeface="微软雅黑" panose="020B0503020204020204" pitchFamily="34" charset="-122"/>
              </a:rPr>
              <a:t>a|b</a:t>
            </a:r>
            <a:r>
              <a:rPr lang="zh-CN" altLang="en-US" sz="3200" dirty="0">
                <a:latin typeface="微软雅黑" panose="020B0503020204020204" pitchFamily="34" charset="-122"/>
              </a:rPr>
              <a:t>）</a:t>
            </a:r>
            <a:r>
              <a:rPr lang="en-US" altLang="zh-CN" sz="3200" dirty="0">
                <a:latin typeface="微软雅黑" panose="020B0503020204020204" pitchFamily="34" charset="-122"/>
              </a:rPr>
              <a:t>*</a:t>
            </a:r>
            <a:r>
              <a:rPr lang="zh-CN" altLang="en-US" sz="3200" dirty="0">
                <a:latin typeface="微软雅黑" panose="020B0503020204020204" pitchFamily="34" charset="-122"/>
              </a:rPr>
              <a:t>与（</a:t>
            </a:r>
            <a:r>
              <a:rPr lang="en-US" altLang="zh-CN" sz="3200" dirty="0">
                <a:latin typeface="微软雅黑" panose="020B0503020204020204" pitchFamily="34" charset="-122"/>
              </a:rPr>
              <a:t>a*|b*</a:t>
            </a:r>
            <a:r>
              <a:rPr lang="zh-CN" altLang="en-US" sz="3200" dirty="0">
                <a:latin typeface="微软雅黑" panose="020B0503020204020204" pitchFamily="34" charset="-122"/>
              </a:rPr>
              <a:t>）</a:t>
            </a:r>
            <a:r>
              <a:rPr lang="en-US" altLang="zh-CN" sz="3200" dirty="0">
                <a:latin typeface="微软雅黑" panose="020B0503020204020204" pitchFamily="34" charset="-122"/>
              </a:rPr>
              <a:t>*</a:t>
            </a:r>
            <a:r>
              <a:rPr lang="zh-CN" altLang="en-US" sz="3200" dirty="0">
                <a:latin typeface="微软雅黑" panose="020B0503020204020204" pitchFamily="34" charset="-122"/>
              </a:rPr>
              <a:t>是否等价？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提示：可利用其最简化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有限自动机如何实现为代码？</a:t>
            </a:r>
            <a:endParaRPr lang="en-US" altLang="zh-CN" dirty="0"/>
          </a:p>
          <a:p>
            <a:pPr lvl="1"/>
            <a:r>
              <a:rPr lang="zh-CN" altLang="en-US" dirty="0"/>
              <a:t>请课外阅读</a:t>
            </a:r>
            <a:r>
              <a:rPr lang="zh-CN" altLang="en-US" dirty="0">
                <a:hlinkClick r:id="rId3"/>
              </a:rPr>
              <a:t>有限自动机的</a:t>
            </a:r>
            <a:r>
              <a:rPr lang="en-US" altLang="zh-CN" dirty="0">
                <a:hlinkClick r:id="rId3"/>
              </a:rPr>
              <a:t>Python</a:t>
            </a:r>
            <a:r>
              <a:rPr lang="zh-CN" altLang="en-US" dirty="0">
                <a:hlinkClick r:id="rId3"/>
              </a:rPr>
              <a:t>实现样例</a:t>
            </a:r>
            <a:endParaRPr lang="en-US" altLang="zh-CN" b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746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词法分析器的作用和接口，用高级语言编写词法分析器等内容</a:t>
            </a:r>
          </a:p>
          <a:p>
            <a:pPr indent="-540000"/>
            <a:r>
              <a:rPr lang="zh-CN" altLang="en-US" sz="3200" dirty="0">
                <a:latin typeface="微软雅黑" panose="020B0503020204020204" pitchFamily="34" charset="-122"/>
              </a:rPr>
              <a:t>掌握下面涉及的一些概念，它们之间转换的技巧、方法或算法</a:t>
            </a:r>
            <a:endParaRPr lang="en-US" altLang="zh-CN" sz="3200" dirty="0">
              <a:latin typeface="微软雅黑" panose="020B0503020204020204" pitchFamily="34" charset="-122"/>
            </a:endParaRP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/>
              <a:t>非形式描述的语言</a:t>
            </a:r>
            <a:r>
              <a:rPr lang="zh-CN" altLang="en-US" b="1" dirty="0">
                <a:sym typeface="Symbol" panose="05050102010706020507" pitchFamily="18" charset="2"/>
              </a:rPr>
              <a:t>正则表达式</a:t>
            </a:r>
            <a:endParaRPr lang="zh-CN" altLang="en-US" b="1" dirty="0"/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>
                <a:sym typeface="Symbol" panose="05050102010706020507" pitchFamily="18" charset="2"/>
              </a:rPr>
              <a:t>正则表达式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NFA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/>
              <a:t>非形式描述的语言</a:t>
            </a:r>
            <a:r>
              <a:rPr lang="zh-CN" altLang="en-US" b="1" dirty="0">
                <a:sym typeface="Symbol" panose="05050102010706020507" pitchFamily="18" charset="2"/>
              </a:rPr>
              <a:t></a:t>
            </a:r>
            <a:r>
              <a:rPr lang="zh-CN" altLang="en-US" b="1" dirty="0"/>
              <a:t> </a:t>
            </a:r>
            <a:r>
              <a:rPr lang="en-US" altLang="zh-CN" b="1" dirty="0"/>
              <a:t>NFA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/>
              <a:t>NFA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 </a:t>
            </a:r>
            <a:r>
              <a:rPr lang="en-US" altLang="zh-CN" b="1" dirty="0"/>
              <a:t>DFA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en-US" altLang="zh-CN" b="1" dirty="0"/>
              <a:t>DFA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zh-CN" altLang="en-US" b="1" dirty="0"/>
              <a:t>最简</a:t>
            </a:r>
            <a:r>
              <a:rPr lang="en-US" altLang="zh-CN" b="1" dirty="0"/>
              <a:t>DFA</a:t>
            </a:r>
          </a:p>
          <a:p>
            <a:pPr lvl="1" indent="-540000">
              <a:buFont typeface="Wingdings" panose="05000000000000000000" pitchFamily="2" charset="2"/>
              <a:buChar char="v"/>
            </a:pPr>
            <a:r>
              <a:rPr lang="zh-CN" altLang="en-US" b="1" dirty="0"/>
              <a:t>非形式描述的语言 </a:t>
            </a:r>
            <a:r>
              <a:rPr lang="zh-CN" altLang="en-US" b="1" dirty="0">
                <a:sym typeface="Symbol" panose="05050102010706020507" pitchFamily="18" charset="2"/>
              </a:rPr>
              <a:t></a:t>
            </a:r>
            <a:r>
              <a:rPr lang="zh-CN" altLang="en-US" b="1" dirty="0"/>
              <a:t> </a:t>
            </a:r>
            <a:r>
              <a:rPr lang="en-US" altLang="zh-CN" b="1" dirty="0"/>
              <a:t>DFA</a:t>
            </a:r>
            <a:r>
              <a:rPr lang="zh-CN" altLang="en-US" b="1" dirty="0"/>
              <a:t>（或最简</a:t>
            </a:r>
            <a:r>
              <a:rPr lang="en-US" altLang="zh-CN" b="1" dirty="0"/>
              <a:t>DFA</a:t>
            </a:r>
            <a:r>
              <a:rPr lang="zh-CN" altLang="en-US" b="1" dirty="0"/>
              <a:t>）</a:t>
            </a:r>
          </a:p>
          <a:p>
            <a:pPr lvl="1" algn="just">
              <a:buNone/>
            </a:pP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本节总结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810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诚、徐伟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先进技术研究院、计算机科学与技术学院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02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27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A47D39-97AF-442F-8076-297368088E50}"/>
              </a:ext>
            </a:extLst>
          </p:cNvPr>
          <p:cNvSpPr txBox="1"/>
          <p:nvPr/>
        </p:nvSpPr>
        <p:spPr>
          <a:xfrm>
            <a:off x="161176" y="177270"/>
            <a:ext cx="688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2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2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正整数描述了一个集合</a:t>
            </a:r>
            <a:endParaRPr lang="en-US" altLang="zh-CN" dirty="0"/>
          </a:p>
          <a:p>
            <a:pPr lvl="1"/>
            <a:r>
              <a:rPr lang="zh-CN" altLang="en-US" dirty="0"/>
              <a:t>最基本的构成单元：</a:t>
            </a:r>
            <a:r>
              <a:rPr lang="en-US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dirty="0"/>
              <a:t>…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组合形式：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1001</a:t>
            </a:r>
            <a:r>
              <a:rPr lang="zh-CN" altLang="en-US" dirty="0"/>
              <a:t>、</a:t>
            </a:r>
            <a:r>
              <a:rPr lang="en-US" altLang="zh-CN" dirty="0"/>
              <a:t>19461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可以看做由基本单元不断拼接而形成的串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正整数的描述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34428" y="3909848"/>
            <a:ext cx="38251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0|1|2|…|9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ea typeface="黑体" panose="02010609060101010101" pitchFamily="49" charset="-122"/>
              </a:rPr>
              <a:t>digits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digit </a:t>
            </a:r>
            <a:r>
              <a:rPr lang="en-US" altLang="zh-CN" sz="2800" b="1" dirty="0">
                <a:ea typeface="黑体" panose="02010609060101010101" pitchFamily="49" charset="-122"/>
              </a:rPr>
              <a:t>digit</a:t>
            </a:r>
            <a:r>
              <a:rPr lang="en-US" altLang="zh-CN" sz="2800" b="1" baseline="30000" dirty="0">
                <a:cs typeface="Times New Roman" panose="02020603050405020304" pitchFamily="18" charset="0"/>
              </a:rPr>
              <a:t>* </a:t>
            </a:r>
            <a:endParaRPr lang="en-US" altLang="zh-CN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1319085" y="5763242"/>
            <a:ext cx="4677266" cy="783193"/>
          </a:xfrm>
          <a:prstGeom prst="wedgeRoundRectCallout">
            <a:avLst>
              <a:gd name="adj1" fmla="val 49827"/>
              <a:gd name="adj2" fmla="val -131350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由数字不断拼接形成（至少有一个数字）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两个元素顺序放置表示拼接操作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7359545" y="3480739"/>
            <a:ext cx="3531477" cy="783193"/>
          </a:xfrm>
          <a:prstGeom prst="wedgeRoundRectCallout">
            <a:avLst>
              <a:gd name="adj1" fmla="val -63676"/>
              <a:gd name="adj2" fmla="val 59565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0-9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中任选一个数字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表示选择运算符</a:t>
            </a:r>
            <a:endParaRPr 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99306" y="5283056"/>
            <a:ext cx="4473910" cy="442674"/>
          </a:xfrm>
          <a:prstGeom prst="wedgeRoundRectCallout">
            <a:avLst>
              <a:gd name="adj1" fmla="val -41641"/>
              <a:gd name="adj2" fmla="val -11883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*是闭包运算，表示零次或多次出现</a:t>
            </a:r>
            <a:endParaRPr 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727703" y="2045504"/>
            <a:ext cx="1549861" cy="442674"/>
          </a:xfrm>
          <a:prstGeom prst="wedgeRoundRectCallout">
            <a:avLst>
              <a:gd name="adj1" fmla="val -74816"/>
              <a:gd name="adj2" fmla="val -6031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字母表</a:t>
            </a:r>
            <a:endParaRPr 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54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14019</TotalTime>
  <Words>6305</Words>
  <Application>Microsoft Office PowerPoint</Application>
  <PresentationFormat>宽屏</PresentationFormat>
  <Paragraphs>1817</Paragraphs>
  <Slides>84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7" baseType="lpstr">
      <vt:lpstr>等线</vt:lpstr>
      <vt:lpstr>楷体</vt:lpstr>
      <vt:lpstr>隶书</vt:lpstr>
      <vt:lpstr>宋体</vt:lpstr>
      <vt:lpstr>微软雅黑</vt:lpstr>
      <vt:lpstr>Arial</vt:lpstr>
      <vt:lpstr>Calibri</vt:lpstr>
      <vt:lpstr>Consolas</vt:lpstr>
      <vt:lpstr>Courier New</vt:lpstr>
      <vt:lpstr>Gill Sans MT</vt:lpstr>
      <vt:lpstr>Times New Roman</vt:lpstr>
      <vt:lpstr>Wingdings</vt:lpstr>
      <vt:lpstr>1_Office 主题​​</vt:lpstr>
      <vt:lpstr>PowerPoint 演示文稿</vt:lpstr>
      <vt:lpstr>本节提纲</vt:lpstr>
      <vt:lpstr>词法分析 (Lexical Analysis)</vt:lpstr>
      <vt:lpstr>词法单元 (Token)</vt:lpstr>
      <vt:lpstr>四个关键术语</vt:lpstr>
      <vt:lpstr>词法单元(记号)、实例与模式</vt:lpstr>
      <vt:lpstr>本节提纲</vt:lpstr>
      <vt:lpstr>正整数的描述</vt:lpstr>
      <vt:lpstr>正整数的描述</vt:lpstr>
      <vt:lpstr>正整数的描述</vt:lpstr>
      <vt:lpstr>正整数的识别</vt:lpstr>
      <vt:lpstr>正整数的识别</vt:lpstr>
      <vt:lpstr>正整数的识别</vt:lpstr>
      <vt:lpstr>正整数的识别</vt:lpstr>
      <vt:lpstr>正整数的识别</vt:lpstr>
      <vt:lpstr>正整数的识别</vt:lpstr>
      <vt:lpstr>正整数的识别</vt:lpstr>
      <vt:lpstr>带小数的数如何识别？</vt:lpstr>
      <vt:lpstr>带小数的数如何识别？</vt:lpstr>
      <vt:lpstr>带小数的数如何识别？</vt:lpstr>
      <vt:lpstr>带小数的数如何识别？</vt:lpstr>
      <vt:lpstr>带小数的数如何识别？</vt:lpstr>
      <vt:lpstr>带小数的数如何识别？</vt:lpstr>
      <vt:lpstr>带小数的数如何识别？</vt:lpstr>
      <vt:lpstr>串和语言</vt:lpstr>
      <vt:lpstr>串和语言</vt:lpstr>
      <vt:lpstr>正则表达式（Regular Expr）</vt:lpstr>
      <vt:lpstr>正则表达式（Regular Expr）</vt:lpstr>
      <vt:lpstr>正则定义的例子</vt:lpstr>
      <vt:lpstr>正则定义</vt:lpstr>
      <vt:lpstr>正则定义的例子</vt:lpstr>
      <vt:lpstr>正则定义的例子</vt:lpstr>
      <vt:lpstr>正则定义的例子</vt:lpstr>
      <vt:lpstr>正则定义的例子</vt:lpstr>
      <vt:lpstr>本节提纲</vt:lpstr>
      <vt:lpstr>有限自动机的定义</vt:lpstr>
      <vt:lpstr>有限自动机的定义</vt:lpstr>
      <vt:lpstr>有限自动机的实现</vt:lpstr>
      <vt:lpstr>有限自动机 </vt:lpstr>
      <vt:lpstr>有限自动机 </vt:lpstr>
      <vt:lpstr>利用NFA识别token的问题</vt:lpstr>
      <vt:lpstr>有限自动机 </vt:lpstr>
      <vt:lpstr>有限自动机 </vt:lpstr>
      <vt:lpstr>有限自动机 </vt:lpstr>
      <vt:lpstr>有限自动机 </vt:lpstr>
      <vt:lpstr>NFA vs. DFA</vt:lpstr>
      <vt:lpstr>NFA vs. DFA</vt:lpstr>
      <vt:lpstr>本节提纲</vt:lpstr>
      <vt:lpstr>语法制导的构造算法</vt:lpstr>
      <vt:lpstr>语法制导的构造算法</vt:lpstr>
      <vt:lpstr>语法制导的构造算法</vt:lpstr>
      <vt:lpstr>语法制导的构造算法</vt:lpstr>
      <vt:lpstr>语法制导的构造算法</vt:lpstr>
      <vt:lpstr>语法制导的构造算法</vt:lpstr>
      <vt:lpstr>NFA构造过程举例 </vt:lpstr>
      <vt:lpstr>NFA构造过程举例 </vt:lpstr>
      <vt:lpstr>NFA构造过程举例 </vt:lpstr>
      <vt:lpstr>NFA构造过程举例 </vt:lpstr>
      <vt:lpstr>NFA构造过程举例 </vt:lpstr>
      <vt:lpstr>NFA构造过程举例 </vt:lpstr>
      <vt:lpstr>NFA构造过程举例 </vt:lpstr>
      <vt:lpstr>NFA构造过程举例 </vt:lpstr>
      <vt:lpstr>本节提纲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NFA到DFA的变换</vt:lpstr>
      <vt:lpstr>本节提纲</vt:lpstr>
      <vt:lpstr>DFA的化简</vt:lpstr>
      <vt:lpstr>DFA的化简</vt:lpstr>
      <vt:lpstr>DFA的化简</vt:lpstr>
      <vt:lpstr>DFA的化简</vt:lpstr>
      <vt:lpstr>思考问题</vt:lpstr>
      <vt:lpstr>本节总结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1311</cp:revision>
  <cp:lastPrinted>2018-07-10T14:59:54Z</cp:lastPrinted>
  <dcterms:created xsi:type="dcterms:W3CDTF">2013-05-07T11:05:13Z</dcterms:created>
  <dcterms:modified xsi:type="dcterms:W3CDTF">2025-02-26T01:47:14Z</dcterms:modified>
</cp:coreProperties>
</file>