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54"/>
  </p:notesMasterIdLst>
  <p:handoutMasterIdLst>
    <p:handoutMasterId r:id="rId55"/>
  </p:handoutMasterIdLst>
  <p:sldIdLst>
    <p:sldId id="483" r:id="rId2"/>
    <p:sldId id="512" r:id="rId3"/>
    <p:sldId id="513" r:id="rId4"/>
    <p:sldId id="515" r:id="rId5"/>
    <p:sldId id="477" r:id="rId6"/>
    <p:sldId id="478" r:id="rId7"/>
    <p:sldId id="479" r:id="rId8"/>
    <p:sldId id="480" r:id="rId9"/>
    <p:sldId id="481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485" r:id="rId19"/>
    <p:sldId id="536" r:id="rId20"/>
    <p:sldId id="537" r:id="rId21"/>
    <p:sldId id="538" r:id="rId22"/>
    <p:sldId id="539" r:id="rId23"/>
    <p:sldId id="540" r:id="rId24"/>
    <p:sldId id="541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42" r:id="rId35"/>
    <p:sldId id="543" r:id="rId36"/>
    <p:sldId id="544" r:id="rId37"/>
    <p:sldId id="545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965" r:id="rId53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28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660BCE7D-14AA-48EE-98FC-DE9671794C91}"/>
    <pc:docChg chg="modSld">
      <pc:chgData name="Cheng Li" userId="993c76cd61c8fb8c" providerId="LiveId" clId="{660BCE7D-14AA-48EE-98FC-DE9671794C91}" dt="2025-03-06T03:18:40.655" v="17" actId="20577"/>
      <pc:docMkLst>
        <pc:docMk/>
      </pc:docMkLst>
      <pc:sldChg chg="modSp mod">
        <pc:chgData name="Cheng Li" userId="993c76cd61c8fb8c" providerId="LiveId" clId="{660BCE7D-14AA-48EE-98FC-DE9671794C91}" dt="2025-03-06T03:18:13.655" v="8" actId="20577"/>
        <pc:sldMkLst>
          <pc:docMk/>
          <pc:sldMk cId="82017535" sldId="483"/>
        </pc:sldMkLst>
        <pc:spChg chg="mod">
          <ac:chgData name="Cheng Li" userId="993c76cd61c8fb8c" providerId="LiveId" clId="{660BCE7D-14AA-48EE-98FC-DE9671794C91}" dt="2025-03-06T03:18:05.371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660BCE7D-14AA-48EE-98FC-DE9671794C91}" dt="2025-03-06T03:18:13.655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660BCE7D-14AA-48EE-98FC-DE9671794C91}" dt="2025-03-06T03:18:40.655" v="17" actId="20577"/>
        <pc:sldMkLst>
          <pc:docMk/>
          <pc:sldMk cId="2841269932" sldId="5965"/>
        </pc:sldMkLst>
        <pc:spChg chg="mod">
          <ac:chgData name="Cheng Li" userId="993c76cd61c8fb8c" providerId="LiveId" clId="{660BCE7D-14AA-48EE-98FC-DE9671794C91}" dt="2025-03-06T03:18:30.570" v="9"/>
          <ac:spMkLst>
            <pc:docMk/>
            <pc:sldMk cId="2841269932" sldId="5965"/>
            <ac:spMk id="5" creationId="{627B8996-59F5-4D20-9D42-7546CDAC1725}"/>
          </ac:spMkLst>
        </pc:spChg>
        <pc:spChg chg="mod">
          <ac:chgData name="Cheng Li" userId="993c76cd61c8fb8c" providerId="LiveId" clId="{660BCE7D-14AA-48EE-98FC-DE9671794C91}" dt="2025-03-06T03:18:40.655" v="17" actId="20577"/>
          <ac:spMkLst>
            <pc:docMk/>
            <pc:sldMk cId="2841269932" sldId="5965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AC%A6%E5%8F%B7" TargetMode="External"/><Relationship Id="rId13" Type="http://schemas.openxmlformats.org/officeDocument/2006/relationships/hyperlink" Target="https://zh.wikipedia.org/w/index.php?title=%E6%9B%BF%E4%BB%A3&amp;action=edit&amp;redlink=1" TargetMode="External"/><Relationship Id="rId3" Type="http://schemas.openxmlformats.org/officeDocument/2006/relationships/hyperlink" Target="https://zh.wikipedia.org/wiki/%E4%B8%8A%E4%B8%8B%E6%96%87%E6%97%A0%E5%85%B3%E6%96%87%E6%B3%95" TargetMode="External"/><Relationship Id="rId7" Type="http://schemas.openxmlformats.org/officeDocument/2006/relationships/hyperlink" Target="https://zh.wikipedia.org/w/index.php?title=%E6%8E%A8%E5%AF%BC%E8%A7%84%E5%88%99&amp;action=edit&amp;redlink=1" TargetMode="External"/><Relationship Id="rId12" Type="http://schemas.openxmlformats.org/officeDocument/2006/relationships/hyperlink" Target="https://zh.wikipedia.org/w/index.php?title=%E7%AB%96%E6%9D%A0&amp;action=edit&amp;redlink=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5%BD%BC%E5%BE%97%C2%B7%E8%AF%BA%E5%B0%94" TargetMode="External"/><Relationship Id="rId11" Type="http://schemas.openxmlformats.org/officeDocument/2006/relationships/hyperlink" Target="https://zh.wikipedia.org/wiki/%E9%80%89%E6%8B%A9" TargetMode="External"/><Relationship Id="rId5" Type="http://schemas.openxmlformats.org/officeDocument/2006/relationships/hyperlink" Target="https://zh.wikipedia.org/wiki/%E7%B4%84%E7%BF%B0%C2%B7%E5%B7%B4%E7%A7%91%E6%96%AF" TargetMode="External"/><Relationship Id="rId10" Type="http://schemas.openxmlformats.org/officeDocument/2006/relationships/hyperlink" Target="https://zh.wikipedia.org/wiki/%E8%A1%A8%E8%BE%BE%E5%BC%8F" TargetMode="External"/><Relationship Id="rId4" Type="http://schemas.openxmlformats.org/officeDocument/2006/relationships/hyperlink" Target="https://zh.wikipedia.org/wiki/%E5%BD%A2%E5%BC%8F%E8%AF%AD%E8%A8%80" TargetMode="External"/><Relationship Id="rId9" Type="http://schemas.openxmlformats.org/officeDocument/2006/relationships/hyperlink" Target="https://zh.wikipedia.org/wiki/%E9%9D%9E%E7%BB%88%E7%BB%93%E7%AC%A6" TargetMode="External"/><Relationship Id="rId14" Type="http://schemas.openxmlformats.org/officeDocument/2006/relationships/hyperlink" Target="https://zh.wikipedia.org/wiki/%E7%BB%88%E7%BB%93%E7%AC%A6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92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8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39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164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519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6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0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63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52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增加一个板书，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47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什么是嵌套？问题 为什么？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94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什么是嵌套？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2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感觉和之前的一样是吧？但是这里的玄机在什么地方，</a:t>
            </a:r>
            <a:r>
              <a:rPr lang="en-US" altLang="zh-CN" dirty="0"/>
              <a:t>E + T </a:t>
            </a:r>
            <a:r>
              <a:rPr lang="zh-CN" altLang="en-US" dirty="0"/>
              <a:t>不等于</a:t>
            </a:r>
            <a:r>
              <a:rPr lang="en-US" altLang="zh-CN" dirty="0"/>
              <a:t>E + E</a:t>
            </a:r>
            <a:r>
              <a:rPr lang="zh-CN" altLang="en-US" dirty="0"/>
              <a:t>，第二个</a:t>
            </a:r>
            <a:r>
              <a:rPr lang="en-US" altLang="zh-CN" dirty="0"/>
              <a:t>F</a:t>
            </a:r>
            <a:r>
              <a:rPr lang="zh-CN" altLang="en-US" dirty="0"/>
              <a:t>变成了</a:t>
            </a:r>
            <a:r>
              <a:rPr lang="en-US" altLang="zh-CN"/>
              <a:t>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533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就近匹配优先级更高，关键在于</a:t>
            </a:r>
            <a:r>
              <a:rPr lang="en-US" altLang="zh-CN" dirty="0"/>
              <a:t>unmatched</a:t>
            </a:r>
            <a:r>
              <a:rPr lang="zh-CN" altLang="en-US" dirty="0"/>
              <a:t>里面有了</a:t>
            </a:r>
            <a:r>
              <a:rPr lang="en-US" altLang="zh-CN" dirty="0"/>
              <a:t>match</a:t>
            </a:r>
            <a:r>
              <a:rPr lang="zh-CN" altLang="en-US" dirty="0"/>
              <a:t>，所以优先级更高了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63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哪些文法不能描述？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251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1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巴科斯范式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（英语：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Backus Normal 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，缩写为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），又称为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巴科斯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诺尔范式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（英语：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Backus-Naur Form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，缩写同样为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，也译为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巴科斯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瑙尔范式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巴克斯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诺尔范式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），是一种用于表示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上下文无关文法"/>
              </a:rPr>
              <a:t>上下文无关文法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的语言，上下文无关文法描述了一类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形式语言"/>
              </a:rPr>
              <a:t>形式语言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。它是由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约翰·巴科斯"/>
              </a:rPr>
              <a:t>约翰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约翰·巴科斯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约翰·巴科斯"/>
              </a:rPr>
              <a:t>巴科斯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John Backus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彼得·诺尔"/>
              </a:rPr>
              <a:t>彼得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彼得·诺尔"/>
              </a:rPr>
              <a:t>·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彼得·诺尔"/>
              </a:rPr>
              <a:t>诺尔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Peter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）首先引入的用来描述计算机语言语法的符号集。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规定是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推导规则（页面不存在）"/>
              </a:rPr>
              <a:t>推导规则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的集合，写为：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 ::= &lt;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使用符号的表达式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符号"/>
              </a:rPr>
              <a:t>符号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非终结符"/>
              </a:rPr>
              <a:t>非终结符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表达式"/>
              </a:rPr>
              <a:t>表达式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由一个符号序列，或用指示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选择"/>
              </a:rPr>
              <a:t>选择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竖杠（页面不存在）"/>
              </a:rPr>
              <a:t>竖杠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'|'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分隔的多个符号序列构成，每个符号序列整体都是左端的符号的一种可能的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替代（页面不存在）"/>
              </a:rPr>
              <a:t>替代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。从未在左端出现的符号叫做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终结符"/>
              </a:rPr>
              <a:t>终结符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71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上下文无关 是什么意思？ 与 上下文有关的区别？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21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上下文无关 是什么意思？ 与 上下文有关的区别？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746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上下文无关 是什么意思？ 与 上下文有关的区别？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0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上下文无关 是什么意思？ 与 上下文有关的区别？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24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93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1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95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06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1204" y="145623"/>
            <a:ext cx="797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603420" y="2164527"/>
            <a:ext cx="8985152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第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语法分析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上下文无关文法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2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</a:t>
            </a:r>
            <a:r>
              <a:rPr lang="en-US" altLang="zh-CN" sz="2800" i="1" dirty="0">
                <a:solidFill>
                  <a:srgbClr val="0000FF"/>
                </a:solidFill>
              </a:rPr>
              <a:t>term + expr  </a:t>
            </a:r>
            <a:r>
              <a:rPr lang="en-US" altLang="zh-CN" sz="2800" i="1" dirty="0"/>
              <a:t>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6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50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</a:t>
            </a:r>
            <a:r>
              <a:rPr lang="en-US" altLang="zh-CN" sz="2800" i="1" dirty="0">
                <a:solidFill>
                  <a:srgbClr val="0000FF"/>
                </a:solidFill>
              </a:rPr>
              <a:t>term</a:t>
            </a:r>
            <a:r>
              <a:rPr lang="en-US" altLang="zh-CN" sz="2800" i="1" dirty="0"/>
              <a:t>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04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>
                <a:solidFill>
                  <a:srgbClr val="0000FF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expr 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96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</a:t>
            </a:r>
            <a:r>
              <a:rPr lang="en-US" altLang="zh-CN" sz="2800" i="1" dirty="0">
                <a:solidFill>
                  <a:srgbClr val="0000FF"/>
                </a:solidFill>
              </a:rPr>
              <a:t>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51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13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</a:t>
            </a:r>
            <a:r>
              <a:rPr lang="en-US" altLang="zh-CN" sz="2800" i="1" dirty="0">
                <a:solidFill>
                  <a:srgbClr val="0000FF"/>
                </a:solidFill>
              </a:rPr>
              <a:t>term</a:t>
            </a:r>
            <a:r>
              <a:rPr lang="en-US" altLang="zh-CN" sz="2800" i="1" dirty="0"/>
              <a:t>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" name="Rectangle 68"/>
          <p:cNvSpPr>
            <a:spLocks noChangeArrowheads="1"/>
          </p:cNvSpPr>
          <p:nvPr/>
        </p:nvSpPr>
        <p:spPr bwMode="auto">
          <a:xfrm>
            <a:off x="7985677" y="2671547"/>
            <a:ext cx="784225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1" name="Rectangle 69"/>
          <p:cNvSpPr>
            <a:spLocks noChangeArrowheads="1"/>
          </p:cNvSpPr>
          <p:nvPr/>
        </p:nvSpPr>
        <p:spPr bwMode="auto">
          <a:xfrm>
            <a:off x="9018357" y="3365594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42" name="Line 70"/>
          <p:cNvSpPr>
            <a:spLocks noChangeShapeType="1"/>
          </p:cNvSpPr>
          <p:nvPr/>
        </p:nvSpPr>
        <p:spPr bwMode="auto">
          <a:xfrm flipH="1">
            <a:off x="7528949" y="3119884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3" name="Line 71"/>
          <p:cNvSpPr>
            <a:spLocks noChangeShapeType="1"/>
          </p:cNvSpPr>
          <p:nvPr/>
        </p:nvSpPr>
        <p:spPr bwMode="auto">
          <a:xfrm>
            <a:off x="8471604" y="3116548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4" name="Rectangle 72"/>
          <p:cNvSpPr>
            <a:spLocks noChangeArrowheads="1"/>
          </p:cNvSpPr>
          <p:nvPr/>
        </p:nvSpPr>
        <p:spPr bwMode="auto">
          <a:xfrm>
            <a:off x="7044386" y="3366388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8172051" y="3365594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+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6" name="Line 85"/>
          <p:cNvSpPr>
            <a:spLocks noChangeShapeType="1"/>
          </p:cNvSpPr>
          <p:nvPr/>
        </p:nvSpPr>
        <p:spPr bwMode="auto">
          <a:xfrm>
            <a:off x="7449341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47" name="Rectangle 86"/>
          <p:cNvSpPr>
            <a:spLocks noChangeArrowheads="1"/>
          </p:cNvSpPr>
          <p:nvPr/>
        </p:nvSpPr>
        <p:spPr bwMode="auto">
          <a:xfrm>
            <a:off x="7095921" y="397194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48" name="Rectangle 72"/>
          <p:cNvSpPr>
            <a:spLocks noChangeArrowheads="1"/>
          </p:cNvSpPr>
          <p:nvPr/>
        </p:nvSpPr>
        <p:spPr bwMode="auto">
          <a:xfrm>
            <a:off x="8916797" y="397273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9" name="Line 85"/>
          <p:cNvSpPr>
            <a:spLocks noChangeShapeType="1"/>
          </p:cNvSpPr>
          <p:nvPr/>
        </p:nvSpPr>
        <p:spPr bwMode="auto">
          <a:xfrm>
            <a:off x="8279922" y="3105399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9148532" y="5224758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-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1" name="Rectangle 72"/>
          <p:cNvSpPr>
            <a:spLocks noChangeArrowheads="1"/>
          </p:cNvSpPr>
          <p:nvPr/>
        </p:nvSpPr>
        <p:spPr bwMode="auto">
          <a:xfrm>
            <a:off x="10088916" y="4584297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8248834" y="4583503"/>
            <a:ext cx="36830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>
                <a:latin typeface="Times New Roman" panose="02020603050405020304" pitchFamily="18" charset="0"/>
              </a:rPr>
              <a:t>(</a:t>
            </a:r>
            <a:endParaRPr lang="zh-CN" altLang="en-US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958505" y="4583503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54" name="Rectangle 86"/>
          <p:cNvSpPr>
            <a:spLocks noChangeArrowheads="1"/>
          </p:cNvSpPr>
          <p:nvPr/>
        </p:nvSpPr>
        <p:spPr bwMode="auto">
          <a:xfrm>
            <a:off x="8059247" y="5727465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latin typeface="Times New Roman" panose="02020603050405020304" pitchFamily="18" charset="0"/>
            </a:endParaRPr>
          </a:p>
        </p:txBody>
      </p:sp>
      <p:sp>
        <p:nvSpPr>
          <p:cNvPr id="55" name="Rectangle 86"/>
          <p:cNvSpPr>
            <a:spLocks noChangeArrowheads="1"/>
          </p:cNvSpPr>
          <p:nvPr/>
        </p:nvSpPr>
        <p:spPr bwMode="auto">
          <a:xfrm>
            <a:off x="9771408" y="6219053"/>
            <a:ext cx="706841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i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num</a:t>
            </a:r>
            <a:endParaRPr lang="en-US" altLang="zh-CN" sz="2400" b="1" i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Line 85"/>
          <p:cNvSpPr>
            <a:spLocks noChangeShapeType="1"/>
          </p:cNvSpPr>
          <p:nvPr/>
        </p:nvSpPr>
        <p:spPr bwMode="auto">
          <a:xfrm>
            <a:off x="9263243" y="3791569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7" name="Line 70"/>
          <p:cNvSpPr>
            <a:spLocks noChangeShapeType="1"/>
          </p:cNvSpPr>
          <p:nvPr/>
        </p:nvSpPr>
        <p:spPr bwMode="auto">
          <a:xfrm flipH="1">
            <a:off x="8491462" y="433350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8" name="Line 71"/>
          <p:cNvSpPr>
            <a:spLocks noChangeShapeType="1"/>
          </p:cNvSpPr>
          <p:nvPr/>
        </p:nvSpPr>
        <p:spPr bwMode="auto">
          <a:xfrm>
            <a:off x="9434117" y="433016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9242435" y="431902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0" name="Line 70"/>
          <p:cNvSpPr>
            <a:spLocks noChangeShapeType="1"/>
          </p:cNvSpPr>
          <p:nvPr/>
        </p:nvSpPr>
        <p:spPr bwMode="auto">
          <a:xfrm flipH="1">
            <a:off x="8487780" y="4988815"/>
            <a:ext cx="608225" cy="2870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1" name="Line 71"/>
          <p:cNvSpPr>
            <a:spLocks noChangeShapeType="1"/>
          </p:cNvSpPr>
          <p:nvPr/>
        </p:nvSpPr>
        <p:spPr bwMode="auto">
          <a:xfrm>
            <a:off x="9430435" y="4985479"/>
            <a:ext cx="592543" cy="30004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9238753" y="4974330"/>
            <a:ext cx="0" cy="3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8130812" y="5225552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" name="Line 85"/>
          <p:cNvSpPr>
            <a:spLocks noChangeShapeType="1"/>
          </p:cNvSpPr>
          <p:nvPr/>
        </p:nvSpPr>
        <p:spPr bwMode="auto">
          <a:xfrm>
            <a:off x="8394133" y="5620397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9810503" y="5224758"/>
            <a:ext cx="628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expr</a:t>
            </a:r>
          </a:p>
        </p:txBody>
      </p:sp>
      <p:sp>
        <p:nvSpPr>
          <p:cNvPr id="66" name="Rectangle 72"/>
          <p:cNvSpPr>
            <a:spLocks noChangeArrowheads="1"/>
          </p:cNvSpPr>
          <p:nvPr/>
        </p:nvSpPr>
        <p:spPr bwMode="auto">
          <a:xfrm>
            <a:off x="9719873" y="5728259"/>
            <a:ext cx="80991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1pPr>
            <a:lvl2pPr marL="742950" indent="-28575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2pPr>
            <a:lvl3pPr marL="11430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3pPr>
            <a:lvl4pPr marL="16002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4pPr>
            <a:lvl5pPr marL="2057400" indent="-228600"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7" name="Line 85"/>
          <p:cNvSpPr>
            <a:spLocks noChangeShapeType="1"/>
          </p:cNvSpPr>
          <p:nvPr/>
        </p:nvSpPr>
        <p:spPr bwMode="auto">
          <a:xfrm>
            <a:off x="10124828" y="5620397"/>
            <a:ext cx="0" cy="174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" name="Line 85"/>
          <p:cNvSpPr>
            <a:spLocks noChangeShapeType="1"/>
          </p:cNvSpPr>
          <p:nvPr/>
        </p:nvSpPr>
        <p:spPr bwMode="auto">
          <a:xfrm>
            <a:off x="10124828" y="6086022"/>
            <a:ext cx="0" cy="1746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6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例：对于文法 </a:t>
            </a:r>
            <a:r>
              <a:rPr lang="en-US" altLang="zh-CN" sz="2800" i="1" dirty="0"/>
              <a:t>expr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  term  | term + expr  | term - expr</a:t>
            </a:r>
          </a:p>
          <a:p>
            <a:pPr marL="0" indent="0">
              <a:buNone/>
            </a:pPr>
            <a:r>
              <a:rPr lang="en-US" altLang="zh-CN" sz="2800" i="1" dirty="0"/>
              <a:t>                                 term </a:t>
            </a:r>
            <a:r>
              <a:rPr lang="en-US" altLang="zh-CN" sz="2800" i="1" dirty="0">
                <a:sym typeface="Symbol" panose="05050102010706020507" pitchFamily="18" charset="2"/>
              </a:rPr>
              <a:t>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/>
              <a:t>| </a:t>
            </a:r>
            <a:r>
              <a:rPr lang="en-US" altLang="zh-CN" sz="2800" dirty="0"/>
              <a:t>(</a:t>
            </a:r>
            <a:r>
              <a:rPr lang="en-US" altLang="zh-CN" sz="2800" i="1" dirty="0"/>
              <a:t>expr 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dirty="0"/>
              <a:t>展示</a:t>
            </a:r>
            <a:r>
              <a:rPr lang="en-US" altLang="zh-CN" dirty="0"/>
              <a:t>1 + (2 – 3) </a:t>
            </a:r>
            <a:r>
              <a:rPr lang="zh-CN" altLang="en-US" dirty="0"/>
              <a:t>的构造过程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图形化演示构造过程</a:t>
            </a:r>
            <a:endParaRPr lang="en-US" dirty="0"/>
          </a:p>
        </p:txBody>
      </p:sp>
      <p:sp>
        <p:nvSpPr>
          <p:cNvPr id="12" name="内容占位符 3"/>
          <p:cNvSpPr txBox="1">
            <a:spLocks/>
          </p:cNvSpPr>
          <p:nvPr/>
        </p:nvSpPr>
        <p:spPr>
          <a:xfrm>
            <a:off x="1663485" y="3156532"/>
            <a:ext cx="4641419" cy="324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expr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 + expr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+ expr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expr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term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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+ (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– </a:t>
            </a:r>
            <a:r>
              <a:rPr lang="en-US" altLang="zh-CN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44386" y="2671547"/>
            <a:ext cx="3854440" cy="4028518"/>
            <a:chOff x="7286124" y="2272154"/>
            <a:chExt cx="3854440" cy="4028518"/>
          </a:xfrm>
        </p:grpSpPr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8227415" y="2272154"/>
              <a:ext cx="7842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42" name="Line 70"/>
            <p:cNvSpPr>
              <a:spLocks noChangeShapeType="1"/>
            </p:cNvSpPr>
            <p:nvPr/>
          </p:nvSpPr>
          <p:spPr bwMode="auto">
            <a:xfrm flipH="1">
              <a:off x="7770687" y="2720491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3" name="Line 71"/>
            <p:cNvSpPr>
              <a:spLocks noChangeShapeType="1"/>
            </p:cNvSpPr>
            <p:nvPr/>
          </p:nvSpPr>
          <p:spPr bwMode="auto">
            <a:xfrm>
              <a:off x="8713342" y="2717155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72"/>
            <p:cNvSpPr>
              <a:spLocks noChangeArrowheads="1"/>
            </p:cNvSpPr>
            <p:nvPr/>
          </p:nvSpPr>
          <p:spPr bwMode="auto">
            <a:xfrm>
              <a:off x="7286124" y="2966995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73"/>
            <p:cNvSpPr>
              <a:spLocks noChangeArrowheads="1"/>
            </p:cNvSpPr>
            <p:nvPr/>
          </p:nvSpPr>
          <p:spPr bwMode="auto">
            <a:xfrm>
              <a:off x="8413789" y="2966201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+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6" name="Line 85"/>
            <p:cNvSpPr>
              <a:spLocks noChangeShapeType="1"/>
            </p:cNvSpPr>
            <p:nvPr/>
          </p:nvSpPr>
          <p:spPr bwMode="auto">
            <a:xfrm>
              <a:off x="7691079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7" name="Rectangle 86"/>
            <p:cNvSpPr>
              <a:spLocks noChangeArrowheads="1"/>
            </p:cNvSpPr>
            <p:nvPr/>
          </p:nvSpPr>
          <p:spPr bwMode="auto">
            <a:xfrm>
              <a:off x="7337659" y="357255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85"/>
            <p:cNvSpPr>
              <a:spLocks noChangeShapeType="1"/>
            </p:cNvSpPr>
            <p:nvPr/>
          </p:nvSpPr>
          <p:spPr bwMode="auto">
            <a:xfrm>
              <a:off x="8521660" y="2706006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0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54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8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9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1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3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66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8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60504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推导 （</a:t>
            </a:r>
            <a:r>
              <a:rPr lang="en-US" altLang="zh-CN" dirty="0"/>
              <a:t>Derivation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是从文法推出文法所描述的语言中所包含的合法串集合的动作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把产生式看成重写规则，把符号串中的非终结符用其产生式右部的串来代替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>
                <a:latin typeface="宋体" panose="02010600030101010101" pitchFamily="2" charset="-122"/>
              </a:rPr>
              <a:t>例	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id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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 + id)</a:t>
            </a:r>
          </a:p>
          <a:p>
            <a:pPr lvl="1" algn="just"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记法：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步或多步推导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/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步或多步推导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上下文无关文法的推导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3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</a:t>
            </a:r>
            <a:r>
              <a:rPr lang="zh-CN" altLang="en-US" dirty="0"/>
              <a:t>计算器程序</a:t>
            </a:r>
            <a:endParaRPr lang="en-US" dirty="0"/>
          </a:p>
        </p:txBody>
      </p:sp>
      <p:pic>
        <p:nvPicPr>
          <p:cNvPr id="5" name="图片 4" descr="El búho Anacleto: octubre 20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103" y="3027680"/>
            <a:ext cx="1577731" cy="26650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3179" y="1622514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+ (2 – 3)</a:t>
            </a:r>
          </a:p>
        </p:txBody>
      </p:sp>
      <p:sp>
        <p:nvSpPr>
          <p:cNvPr id="7" name="椭圆 6"/>
          <p:cNvSpPr/>
          <p:nvPr/>
        </p:nvSpPr>
        <p:spPr>
          <a:xfrm>
            <a:off x="7315200" y="1657873"/>
            <a:ext cx="914400" cy="519351"/>
          </a:xfrm>
          <a:prstGeom prst="ellipse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合法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84960" y="26293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+ 2 – 3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+</a:t>
            </a:r>
            <a:endParaRPr lang="en-US" sz="2800" b="1" dirty="0"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346981" y="2633233"/>
            <a:ext cx="914400" cy="519351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非法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53179" y="320891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2 + – 3 </a:t>
            </a:r>
          </a:p>
        </p:txBody>
      </p:sp>
      <p:sp>
        <p:nvSpPr>
          <p:cNvPr id="13" name="椭圆 12"/>
          <p:cNvSpPr/>
          <p:nvPr/>
        </p:nvSpPr>
        <p:spPr>
          <a:xfrm>
            <a:off x="7315200" y="3212787"/>
            <a:ext cx="914400" cy="519351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非法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84960" y="431522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+ 2 –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椭圆 14"/>
          <p:cNvSpPr/>
          <p:nvPr/>
        </p:nvSpPr>
        <p:spPr>
          <a:xfrm>
            <a:off x="3346981" y="4319091"/>
            <a:ext cx="914400" cy="519351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非法</a:t>
            </a:r>
            <a:endParaRPr 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57AE412D-4D41-46DD-9380-7DADD5BDBAC3}"/>
              </a:ext>
            </a:extLst>
          </p:cNvPr>
          <p:cNvSpPr txBox="1"/>
          <p:nvPr/>
        </p:nvSpPr>
        <p:spPr>
          <a:xfrm>
            <a:off x="373117" y="5893537"/>
            <a:ext cx="7399283" cy="486030"/>
          </a:xfrm>
          <a:prstGeom prst="rect">
            <a:avLst/>
          </a:prstGeom>
          <a:noFill/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语法分析的目的是教会计算机判断输入合法性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894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 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最左推导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leftmost derivation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最左边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800" dirty="0"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最右推导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rightmost or canonical derivation</a:t>
            </a:r>
            <a:r>
              <a:rPr lang="zh-CN" altLang="en-US" sz="2400" dirty="0">
                <a:latin typeface="Times New Roman" panose="02020603050405020304" pitchFamily="18" charset="0"/>
              </a:rPr>
              <a:t>，规范推导）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最右边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id)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altLang="zh-CN" sz="2800" dirty="0"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最左推导和最右推导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05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上下文无关</a:t>
            </a:r>
            <a:r>
              <a:rPr lang="zh-CN" altLang="en-US" dirty="0"/>
              <a:t>是什么意思？</a:t>
            </a:r>
            <a:endParaRPr lang="en-US" altLang="zh-CN" dirty="0"/>
          </a:p>
          <a:p>
            <a:pPr lvl="1"/>
            <a:r>
              <a:rPr lang="zh-CN" altLang="en-US" dirty="0"/>
              <a:t>上下文无关指的是在文法推导的每一步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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 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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符号串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仅依据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的产生式推导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而无需依赖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的上下文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上下文无关语言 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上下文无关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文法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产生的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语言</a:t>
            </a:r>
            <a:r>
              <a:rPr lang="zh-CN" altLang="en-US" dirty="0">
                <a:latin typeface="Times New Roman" panose="02020603050405020304" pitchFamily="18" charset="0"/>
              </a:rPr>
              <a:t>：从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开始符号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出发，经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</a:rPr>
              <a:t>推导所能到达的所有仅由终结符组成的串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句型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sentential form)：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S</a:t>
            </a:r>
            <a:r>
              <a:rPr lang="zh-CN" altLang="en-US" dirty="0">
                <a:latin typeface="Times New Roman" panose="02020603050405020304" pitchFamily="18" charset="0"/>
              </a:rPr>
              <a:t>是开始符号，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 是由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终结符和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或非终结符</a:t>
            </a:r>
            <a:r>
              <a:rPr lang="zh-CN" altLang="en-US" dirty="0">
                <a:latin typeface="Times New Roman" panose="02020603050405020304" pitchFamily="18" charset="0"/>
              </a:rPr>
              <a:t>组成的串，则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Times New Roman" panose="02020603050405020304" pitchFamily="18" charset="0"/>
              </a:rPr>
              <a:t>是文法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的句型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句子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</a:rPr>
              <a:t>sentence)：</a:t>
            </a:r>
            <a:r>
              <a:rPr lang="zh-CN" altLang="en-US" dirty="0">
                <a:latin typeface="Times New Roman" panose="02020603050405020304" pitchFamily="18" charset="0"/>
              </a:rPr>
              <a:t>仅由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终结符</a:t>
            </a:r>
            <a:r>
              <a:rPr lang="zh-CN" altLang="en-US" dirty="0">
                <a:latin typeface="Times New Roman" panose="02020603050405020304" pitchFamily="18" charset="0"/>
              </a:rPr>
              <a:t>组成的句型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等价的文法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它们产生同样的语言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语言、文法、句型、句子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7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5"/>
            <a:ext cx="11792198" cy="55408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 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最左推导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leftmost derivation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最左边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(id +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最右推导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rightmost or canonical derivation,</a:t>
            </a:r>
            <a:r>
              <a:rPr lang="zh-CN" altLang="en-US" sz="2400" dirty="0">
                <a:latin typeface="Times New Roman" panose="02020603050405020304" pitchFamily="18" charset="0"/>
              </a:rPr>
              <a:t>规范推导）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最右边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 + id)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最左推导和最右推导</a:t>
            </a:r>
            <a:endParaRPr lang="en-US" dirty="0"/>
          </a:p>
        </p:txBody>
      </p:sp>
      <p:sp>
        <p:nvSpPr>
          <p:cNvPr id="5" name="圆角矩形标注 4"/>
          <p:cNvSpPr/>
          <p:nvPr/>
        </p:nvSpPr>
        <p:spPr>
          <a:xfrm>
            <a:off x="7328900" y="1643865"/>
            <a:ext cx="2784297" cy="801384"/>
          </a:xfrm>
          <a:prstGeom prst="wedgeRoundRectCallout">
            <a:avLst>
              <a:gd name="adj1" fmla="val -59852"/>
              <a:gd name="adj2" fmla="val 964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褐红色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标出的均是句型</a:t>
            </a:r>
          </a:p>
        </p:txBody>
      </p:sp>
    </p:spTree>
    <p:extLst>
      <p:ext uri="{BB962C8B-B14F-4D97-AF65-F5344CB8AC3E}">
        <p14:creationId xmlns:p14="http://schemas.microsoft.com/office/powerpoint/2010/main" val="113409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5713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 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最左推导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leftmost derivation</a:t>
            </a:r>
            <a:r>
              <a:rPr lang="zh-CN" altLang="en-US" sz="2400" dirty="0">
                <a:latin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最左边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lm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最右推导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</a:rPr>
              <a:t>rightmost or canonical derivation,</a:t>
            </a:r>
            <a:r>
              <a:rPr lang="zh-CN" altLang="en-US" sz="2400" dirty="0">
                <a:latin typeface="Times New Roman" panose="02020603050405020304" pitchFamily="18" charset="0"/>
              </a:rPr>
              <a:t>规范推导）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每步代换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最右边</a:t>
            </a:r>
            <a:r>
              <a:rPr lang="zh-CN" altLang="en-US" dirty="0">
                <a:latin typeface="Times New Roman" panose="02020603050405020304" pitchFamily="18" charset="0"/>
              </a:rPr>
              <a:t>的非终结符 </a:t>
            </a:r>
          </a:p>
          <a:p>
            <a:pPr>
              <a:buFontTx/>
              <a:buNone/>
            </a:pPr>
            <a:r>
              <a:rPr lang="en-US" altLang="zh-CN" sz="2800" i="1" dirty="0">
                <a:latin typeface="Times New Roman" panose="02020603050405020304" pitchFamily="18" charset="0"/>
              </a:rPr>
              <a:t>	   E 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dirty="0"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id)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rm</a:t>
            </a:r>
            <a:r>
              <a:rPr lang="en-US" altLang="zh-CN" i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(id + id)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最左推导和最右推导</a:t>
            </a:r>
            <a:endParaRPr 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7883704" y="2373330"/>
            <a:ext cx="2619910" cy="801384"/>
          </a:xfrm>
          <a:prstGeom prst="wedgeRoundRectCallout">
            <a:avLst>
              <a:gd name="adj1" fmla="val -59852"/>
              <a:gd name="adj2" fmla="val 9644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褐红色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标出的均是句子</a:t>
            </a:r>
          </a:p>
        </p:txBody>
      </p:sp>
    </p:spTree>
    <p:extLst>
      <p:ext uri="{BB962C8B-B14F-4D97-AF65-F5344CB8AC3E}">
        <p14:creationId xmlns:p14="http://schemas.microsoft.com/office/powerpoint/2010/main" val="340579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3754054"/>
            <a:ext cx="11792198" cy="287026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语法分析器简介</a:t>
            </a:r>
            <a:endParaRPr lang="en-US" altLang="zh-CN" dirty="0"/>
          </a:p>
          <a:p>
            <a:r>
              <a:rPr lang="zh-CN" altLang="en-US" dirty="0"/>
              <a:t>上下文无关文法</a:t>
            </a:r>
            <a:r>
              <a:rPr lang="en-US" altLang="zh-CN" dirty="0"/>
              <a:t>CFG</a:t>
            </a:r>
            <a:r>
              <a:rPr lang="zh-CN" altLang="en-US" dirty="0"/>
              <a:t>：定义、推导</a:t>
            </a:r>
            <a:endParaRPr lang="en-US" altLang="zh-CN" dirty="0"/>
          </a:p>
          <a:p>
            <a:r>
              <a:rPr lang="zh-CN" altLang="en-US" dirty="0"/>
              <a:t>思考与拓展</a:t>
            </a:r>
            <a:endParaRPr lang="en-US" altLang="zh-CN" dirty="0"/>
          </a:p>
          <a:p>
            <a:pPr lvl="1"/>
            <a:r>
              <a:rPr lang="zh-CN" altLang="en-US" dirty="0"/>
              <a:t>正则表达式与</a:t>
            </a:r>
            <a:r>
              <a:rPr lang="en-US" altLang="zh-CN" dirty="0"/>
              <a:t>CFG</a:t>
            </a:r>
            <a:r>
              <a:rPr lang="zh-CN" altLang="en-US" dirty="0"/>
              <a:t>的联系与区别</a:t>
            </a:r>
            <a:endParaRPr lang="en-US" altLang="zh-CN" dirty="0"/>
          </a:p>
          <a:p>
            <a:pPr lvl="1"/>
            <a:r>
              <a:rPr lang="en-US" altLang="zh-CN" dirty="0"/>
              <a:t>CFG</a:t>
            </a:r>
            <a:r>
              <a:rPr lang="zh-CN" altLang="en-US" dirty="0"/>
              <a:t>二义性及消除方法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275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正则表达式的表达能力</a:t>
            </a:r>
            <a:endParaRPr lang="en-US" altLang="zh-CN" dirty="0"/>
          </a:p>
          <a:p>
            <a:pPr lvl="1"/>
            <a:r>
              <a:rPr lang="zh-CN" altLang="en-US" dirty="0"/>
              <a:t>定义一些简单的语言，能表示给定结构的固定</a:t>
            </a:r>
            <a:r>
              <a:rPr lang="zh-CN" altLang="en-US"/>
              <a:t>次数的重复</a:t>
            </a:r>
            <a:r>
              <a:rPr lang="zh-CN" altLang="en-US" dirty="0"/>
              <a:t>或者没有指定次数的重复</a:t>
            </a:r>
            <a:endParaRPr lang="en-US" altLang="zh-CN" dirty="0"/>
          </a:p>
          <a:p>
            <a:pPr marL="457200" lvl="1" indent="0">
              <a:buNone/>
            </a:pPr>
            <a:r>
              <a:rPr lang="es-ES" dirty="0"/>
              <a:t>   例：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(ba)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, a (ba)* 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不能用于描述</a:t>
            </a:r>
            <a:r>
              <a:rPr lang="zh-CN" altLang="en-US" dirty="0">
                <a:solidFill>
                  <a:srgbClr val="C00000"/>
                </a:solidFill>
              </a:rPr>
              <a:t>配对或嵌套</a:t>
            </a:r>
            <a:r>
              <a:rPr lang="zh-CN" altLang="en-US" dirty="0"/>
              <a:t>的结构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例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：配对括号串的集合，如不能表达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dirty="0">
                <a:latin typeface="Times New Roman" panose="02020603050405020304" pitchFamily="18" charset="0"/>
              </a:rPr>
              <a:t>, 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 ≥0</a:t>
            </a:r>
            <a:r>
              <a:rPr lang="es-ES" i="1" dirty="0">
                <a:latin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例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wcw</a:t>
            </a:r>
            <a:r>
              <a:rPr lang="es-ES" dirty="0">
                <a:latin typeface="Times New Roman" panose="02020603050405020304" pitchFamily="18" charset="0"/>
              </a:rPr>
              <a:t> | 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的串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</a:t>
            </a:r>
            <a:endParaRPr lang="es-ES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正则表达式的局限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09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正则表达式的表达能力</a:t>
            </a:r>
            <a:endParaRPr lang="en-US" altLang="zh-CN" dirty="0"/>
          </a:p>
          <a:p>
            <a:pPr lvl="1"/>
            <a:r>
              <a:rPr lang="zh-CN" altLang="en-US" dirty="0"/>
              <a:t>定义一些简单的语言，能表示给定结构的固定次数的重复或者没有指定次数的重复</a:t>
            </a:r>
            <a:endParaRPr lang="en-US" altLang="zh-CN" dirty="0"/>
          </a:p>
          <a:p>
            <a:pPr marL="457200" lvl="1" indent="0">
              <a:buNone/>
            </a:pPr>
            <a:r>
              <a:rPr lang="es-ES" dirty="0"/>
              <a:t>   例：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 (ba)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, a (ba)* </a:t>
            </a:r>
            <a:endParaRPr 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不能用于描述</a:t>
            </a:r>
            <a:r>
              <a:rPr lang="zh-CN" altLang="en-US" dirty="0">
                <a:solidFill>
                  <a:srgbClr val="C00000"/>
                </a:solidFill>
              </a:rPr>
              <a:t>配对或嵌套</a:t>
            </a:r>
            <a:r>
              <a:rPr lang="zh-CN" altLang="en-US" dirty="0"/>
              <a:t>的结构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例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：配对括号串的集合，如不能表达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dirty="0">
                <a:latin typeface="Times New Roman" panose="02020603050405020304" pitchFamily="18" charset="0"/>
              </a:rPr>
              <a:t>, 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 ≥0</a:t>
            </a:r>
            <a:r>
              <a:rPr lang="es-ES" i="1" dirty="0">
                <a:latin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例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wcw</a:t>
            </a:r>
            <a:r>
              <a:rPr lang="es-ES" dirty="0">
                <a:latin typeface="Times New Roman" panose="02020603050405020304" pitchFamily="18" charset="0"/>
              </a:rPr>
              <a:t> | 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的串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原因：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有限自动机无法记录访问同一状态的次数</a:t>
            </a:r>
            <a:endParaRPr lang="es-E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正则表达式的局限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请写出语言</a:t>
            </a:r>
            <a:r>
              <a:rPr lang="en-US" altLang="zh-CN" i="1" dirty="0">
                <a:solidFill>
                  <a:srgbClr val="0000FF"/>
                </a:solidFill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| n ≥0}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2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请写出语言</a:t>
            </a:r>
            <a:r>
              <a:rPr lang="en-US" altLang="zh-CN" i="1" dirty="0">
                <a:solidFill>
                  <a:srgbClr val="0000FF"/>
                </a:solidFill>
              </a:rPr>
              <a:t>{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s-ES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s-E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| n ≥0}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(S)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zh-CN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6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首先要规定好合法的基本单元</a:t>
            </a:r>
            <a:r>
              <a:rPr lang="en-US" altLang="zh-CN" dirty="0"/>
              <a:t>——</a:t>
            </a:r>
            <a:r>
              <a:rPr lang="zh-CN" altLang="en-US" dirty="0"/>
              <a:t>词法分析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0-9</a:t>
            </a:r>
            <a:r>
              <a:rPr lang="zh-CN" altLang="en-US" dirty="0"/>
              <a:t>组成的数字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</a:t>
            </a:r>
            <a:r>
              <a:rPr lang="zh-CN" altLang="en-US" dirty="0"/>
              <a:t>和符号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(</a:t>
            </a:r>
            <a:r>
              <a:rPr lang="zh-CN" altLang="en-US" dirty="0"/>
              <a:t>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其次要理解算术表达式的构成</a:t>
            </a:r>
            <a:endParaRPr lang="en-US" altLang="zh-CN" dirty="0"/>
          </a:p>
          <a:p>
            <a:pPr lvl="1"/>
            <a:r>
              <a:rPr lang="zh-CN" altLang="en-US" dirty="0"/>
              <a:t>大表达式</a:t>
            </a:r>
            <a:r>
              <a:rPr lang="en-US" altLang="zh-CN" dirty="0"/>
              <a:t>(expr)</a:t>
            </a:r>
            <a:r>
              <a:rPr lang="zh-CN" altLang="en-US" dirty="0"/>
              <a:t>可拆为若干子表达式</a:t>
            </a:r>
            <a:endParaRPr lang="en-US" altLang="zh-CN" dirty="0"/>
          </a:p>
          <a:p>
            <a:pPr lvl="1"/>
            <a:r>
              <a:rPr lang="zh-CN" altLang="en-US" dirty="0"/>
              <a:t>拆解过程是递归的</a:t>
            </a:r>
            <a:endParaRPr lang="en-US" altLang="zh-CN" dirty="0"/>
          </a:p>
          <a:p>
            <a:pPr lvl="1"/>
            <a:r>
              <a:rPr lang="zh-CN" altLang="en-US" dirty="0"/>
              <a:t>直至看到基本单元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如何判定输入合法性呢？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718229" y="216532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1 + (2 – 3)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482693" y="2917764"/>
            <a:ext cx="3854440" cy="3473865"/>
            <a:chOff x="6505231" y="3085929"/>
            <a:chExt cx="3854440" cy="3473865"/>
          </a:xfrm>
        </p:grpSpPr>
        <p:sp>
          <p:nvSpPr>
            <p:cNvPr id="6" name="Rectangle 68"/>
            <p:cNvSpPr>
              <a:spLocks noChangeArrowheads="1"/>
            </p:cNvSpPr>
            <p:nvPr/>
          </p:nvSpPr>
          <p:spPr bwMode="auto">
            <a:xfrm>
              <a:off x="7446522" y="3085929"/>
              <a:ext cx="784225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7" name="Rectangle 69"/>
            <p:cNvSpPr>
              <a:spLocks noChangeArrowheads="1"/>
            </p:cNvSpPr>
            <p:nvPr/>
          </p:nvSpPr>
          <p:spPr bwMode="auto">
            <a:xfrm>
              <a:off x="8479202" y="3852802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auto">
            <a:xfrm flipH="1">
              <a:off x="6989794" y="3565796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7932449" y="3562460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" name="Rectangle 72"/>
            <p:cNvSpPr>
              <a:spLocks noChangeArrowheads="1"/>
            </p:cNvSpPr>
            <p:nvPr/>
          </p:nvSpPr>
          <p:spPr bwMode="auto">
            <a:xfrm>
              <a:off x="6505231" y="385461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73"/>
            <p:cNvSpPr>
              <a:spLocks noChangeArrowheads="1"/>
            </p:cNvSpPr>
            <p:nvPr/>
          </p:nvSpPr>
          <p:spPr bwMode="auto">
            <a:xfrm>
              <a:off x="7632896" y="3875311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+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Line 85"/>
            <p:cNvSpPr>
              <a:spLocks noChangeShapeType="1"/>
            </p:cNvSpPr>
            <p:nvPr/>
          </p:nvSpPr>
          <p:spPr bwMode="auto">
            <a:xfrm>
              <a:off x="6858504" y="4353091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6" name="Rectangle 86"/>
            <p:cNvSpPr>
              <a:spLocks noChangeArrowheads="1"/>
            </p:cNvSpPr>
            <p:nvPr/>
          </p:nvSpPr>
          <p:spPr bwMode="auto">
            <a:xfrm>
              <a:off x="6562699" y="4612247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72"/>
            <p:cNvSpPr>
              <a:spLocks noChangeArrowheads="1"/>
            </p:cNvSpPr>
            <p:nvPr/>
          </p:nvSpPr>
          <p:spPr bwMode="auto">
            <a:xfrm>
              <a:off x="8377642" y="4624448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85"/>
            <p:cNvSpPr>
              <a:spLocks noChangeShapeType="1"/>
            </p:cNvSpPr>
            <p:nvPr/>
          </p:nvSpPr>
          <p:spPr bwMode="auto">
            <a:xfrm>
              <a:off x="7740767" y="3551311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8609377" y="6050431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2"/>
            <p:cNvSpPr>
              <a:spLocks noChangeArrowheads="1"/>
            </p:cNvSpPr>
            <p:nvPr/>
          </p:nvSpPr>
          <p:spPr bwMode="auto">
            <a:xfrm>
              <a:off x="9549761" y="53606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73"/>
            <p:cNvSpPr>
              <a:spLocks noChangeArrowheads="1"/>
            </p:cNvSpPr>
            <p:nvPr/>
          </p:nvSpPr>
          <p:spPr bwMode="auto">
            <a:xfrm>
              <a:off x="7709679" y="5309409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69"/>
            <p:cNvSpPr>
              <a:spLocks noChangeArrowheads="1"/>
            </p:cNvSpPr>
            <p:nvPr/>
          </p:nvSpPr>
          <p:spPr bwMode="auto">
            <a:xfrm>
              <a:off x="8419350" y="5340204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3" name="Rectangle 86"/>
            <p:cNvSpPr>
              <a:spLocks noChangeArrowheads="1"/>
            </p:cNvSpPr>
            <p:nvPr/>
          </p:nvSpPr>
          <p:spPr bwMode="auto">
            <a:xfrm>
              <a:off x="7540408" y="607878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86"/>
            <p:cNvSpPr>
              <a:spLocks noChangeArrowheads="1"/>
            </p:cNvSpPr>
            <p:nvPr/>
          </p:nvSpPr>
          <p:spPr bwMode="auto">
            <a:xfrm>
              <a:off x="9196340" y="6050431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724088" y="4379371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7" name="Line 70"/>
            <p:cNvSpPr>
              <a:spLocks noChangeShapeType="1"/>
            </p:cNvSpPr>
            <p:nvPr/>
          </p:nvSpPr>
          <p:spPr bwMode="auto">
            <a:xfrm flipH="1">
              <a:off x="7952307" y="503166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Line 71"/>
            <p:cNvSpPr>
              <a:spLocks noChangeShapeType="1"/>
            </p:cNvSpPr>
            <p:nvPr/>
          </p:nvSpPr>
          <p:spPr bwMode="auto">
            <a:xfrm>
              <a:off x="8894962" y="502832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8703280" y="501717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Line 70"/>
            <p:cNvSpPr>
              <a:spLocks noChangeShapeType="1"/>
            </p:cNvSpPr>
            <p:nvPr/>
          </p:nvSpPr>
          <p:spPr bwMode="auto">
            <a:xfrm flipH="1">
              <a:off x="7948625" y="5739524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>
              <a:off x="8891280" y="5736188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8699598" y="5725039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</p:grpSp>
      <p:sp>
        <p:nvSpPr>
          <p:cNvPr id="29" name="object 8">
            <a:extLst>
              <a:ext uri="{FF2B5EF4-FFF2-40B4-BE49-F238E27FC236}">
                <a16:creationId xmlns:a16="http://schemas.microsoft.com/office/drawing/2014/main" id="{57AE412D-4D41-46DD-9380-7DADD5BDBAC3}"/>
              </a:ext>
            </a:extLst>
          </p:cNvPr>
          <p:cNvSpPr txBox="1"/>
          <p:nvPr/>
        </p:nvSpPr>
        <p:spPr>
          <a:xfrm>
            <a:off x="283780" y="5714862"/>
            <a:ext cx="6442842" cy="486030"/>
          </a:xfrm>
          <a:prstGeom prst="rect">
            <a:avLst/>
          </a:prstGeom>
          <a:noFill/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问题一：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如何描述编程语言的语法结构？</a:t>
            </a: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C10D2E25-5A91-4AE8-A4D7-12C999E285F8}"/>
              </a:ext>
            </a:extLst>
          </p:cNvPr>
          <p:cNvSpPr/>
          <p:nvPr/>
        </p:nvSpPr>
        <p:spPr>
          <a:xfrm>
            <a:off x="6514518" y="5099117"/>
            <a:ext cx="1108702" cy="305807"/>
          </a:xfrm>
          <a:custGeom>
            <a:avLst/>
            <a:gdLst/>
            <a:ahLst/>
            <a:cxnLst/>
            <a:rect l="l" t="t" r="r" b="b"/>
            <a:pathLst>
              <a:path w="579120" h="335279">
                <a:moveTo>
                  <a:pt x="578993" y="335026"/>
                </a:moveTo>
                <a:lnTo>
                  <a:pt x="232663" y="33502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6FB34910-2694-4E6A-88B8-5054AE9A49A0}"/>
              </a:ext>
            </a:extLst>
          </p:cNvPr>
          <p:cNvSpPr txBox="1"/>
          <p:nvPr/>
        </p:nvSpPr>
        <p:spPr>
          <a:xfrm>
            <a:off x="5757071" y="4561982"/>
            <a:ext cx="1514893" cy="450123"/>
          </a:xfrm>
          <a:prstGeom prst="rect">
            <a:avLst/>
          </a:prstGeom>
          <a:noFill/>
          <a:ln w="12192">
            <a:noFill/>
          </a:ln>
        </p:spPr>
        <p:txBody>
          <a:bodyPr vert="horz" wrap="square" lIns="0" tIns="77470" rIns="0" bIns="0" rtlCol="0">
            <a:spAutoFit/>
          </a:bodyPr>
          <a:lstStyle/>
          <a:p>
            <a:pPr marL="90805" marR="235585" algn="ctr">
              <a:lnSpc>
                <a:spcPts val="2870"/>
              </a:lnSpc>
              <a:spcBef>
                <a:spcPts val="610"/>
              </a:spcBef>
            </a:pPr>
            <a:r>
              <a:rPr lang="zh-CN" altLang="en-US" sz="2400" b="1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语法树</a:t>
            </a:r>
            <a:endParaRPr sz="2400" b="1" dirty="0">
              <a:latin typeface="微软雅黑" panose="020B0503020204020204" pitchFamily="34" charset="-122"/>
              <a:ea typeface="微软雅黑" panose="020B0503020204020204" pitchFamily="34" charset="-122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734693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都能表示语言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能用正则表达式表示的语言都能用</a:t>
            </a:r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表示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正则表达式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ab</a:t>
            </a:r>
          </a:p>
          <a:p>
            <a:pPr marL="457200" lvl="1" indent="0">
              <a:buNone/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 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正则表达式与</a:t>
            </a:r>
            <a:r>
              <a:rPr lang="en-US" altLang="zh-CN" dirty="0"/>
              <a:t>CFG</a:t>
            </a:r>
            <a:r>
              <a:rPr lang="zh-CN" altLang="en-US" dirty="0"/>
              <a:t>的区别</a:t>
            </a:r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886450" y="2114550"/>
            <a:ext cx="4191000" cy="1905000"/>
            <a:chOff x="2688" y="1536"/>
            <a:chExt cx="2640" cy="1200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198" y="2000"/>
              <a:ext cx="280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48" y="1998"/>
              <a:ext cx="280" cy="312"/>
              <a:chOff x="7120" y="12162"/>
              <a:chExt cx="425" cy="425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en-US" sz="10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i="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2688" y="2176"/>
              <a:ext cx="6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17" y="2165"/>
              <a:ext cx="5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2784" y="1920"/>
              <a:ext cx="4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756" y="1923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4488" y="2165"/>
              <a:ext cx="5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3390" y="1760"/>
              <a:ext cx="196" cy="246"/>
            </a:xfrm>
            <a:custGeom>
              <a:avLst/>
              <a:gdLst>
                <a:gd name="T0" fmla="*/ 148 w 297"/>
                <a:gd name="T1" fmla="*/ 245 h 333"/>
                <a:gd name="T2" fmla="*/ 188 w 297"/>
                <a:gd name="T3" fmla="*/ 93 h 333"/>
                <a:gd name="T4" fmla="*/ 99 w 297"/>
                <a:gd name="T5" fmla="*/ 2 h 333"/>
                <a:gd name="T6" fmla="*/ 10 w 297"/>
                <a:gd name="T7" fmla="*/ 82 h 333"/>
                <a:gd name="T8" fmla="*/ 40 w 297"/>
                <a:gd name="T9" fmla="*/ 24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3327" y="2009"/>
              <a:ext cx="28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 flipV="1">
              <a:off x="3370" y="2301"/>
              <a:ext cx="196" cy="244"/>
            </a:xfrm>
            <a:custGeom>
              <a:avLst/>
              <a:gdLst>
                <a:gd name="T0" fmla="*/ 148 w 297"/>
                <a:gd name="T1" fmla="*/ 243 h 333"/>
                <a:gd name="T2" fmla="*/ 188 w 297"/>
                <a:gd name="T3" fmla="*/ 92 h 333"/>
                <a:gd name="T4" fmla="*/ 99 w 297"/>
                <a:gd name="T5" fmla="*/ 2 h 333"/>
                <a:gd name="T6" fmla="*/ 10 w 297"/>
                <a:gd name="T7" fmla="*/ 81 h 333"/>
                <a:gd name="T8" fmla="*/ 40 w 297"/>
                <a:gd name="T9" fmla="*/ 24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3410" y="1536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380" y="2485"/>
              <a:ext cx="2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46" y="1912"/>
              <a:ext cx="2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74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NFA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上下文无关文法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确定终结符集合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为每个状态引入一个非终结符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如果状态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有一个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转换到状态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引入产生式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aA</a:t>
            </a:r>
            <a:r>
              <a:rPr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如果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是接受状态，则引入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 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3000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正则表达式与</a:t>
            </a:r>
            <a:r>
              <a:rPr lang="en-US" altLang="zh-CN" dirty="0"/>
              <a:t>CFG</a:t>
            </a:r>
            <a:r>
              <a:rPr lang="zh-CN" altLang="en-US" dirty="0"/>
              <a:t>的区别</a:t>
            </a:r>
            <a:endParaRPr lang="en-US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108748" y="3609975"/>
            <a:ext cx="4191000" cy="1905000"/>
            <a:chOff x="2688" y="1536"/>
            <a:chExt cx="2640" cy="1200"/>
          </a:xfrm>
        </p:grpSpPr>
        <p:sp>
          <p:nvSpPr>
            <p:cNvPr id="6" name="Oval 22"/>
            <p:cNvSpPr>
              <a:spLocks noChangeArrowheads="1"/>
            </p:cNvSpPr>
            <p:nvPr/>
          </p:nvSpPr>
          <p:spPr bwMode="auto">
            <a:xfrm>
              <a:off x="4198" y="2000"/>
              <a:ext cx="280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5048" y="1998"/>
              <a:ext cx="280" cy="312"/>
              <a:chOff x="7120" y="12162"/>
              <a:chExt cx="425" cy="425"/>
            </a:xfrm>
          </p:grpSpPr>
          <p:sp>
            <p:nvSpPr>
              <p:cNvPr id="19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en-US" sz="1000" i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lstStyle>
                <a:lvl1pPr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1pPr>
                <a:lvl2pPr marL="742950" indent="-28575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2pPr>
                <a:lvl3pPr marL="11430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3pPr>
                <a:lvl4pPr marL="16002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4pPr>
                <a:lvl5pPr marL="2057400" indent="-228600"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i="1">
                    <a:solidFill>
                      <a:schemeClr val="tx1"/>
                    </a:solidFill>
                    <a:latin typeface="Courier New" panose="02070309020205020404" pitchFamily="49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i="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8" name="Line 26"/>
            <p:cNvSpPr>
              <a:spLocks noChangeShapeType="1"/>
            </p:cNvSpPr>
            <p:nvPr/>
          </p:nvSpPr>
          <p:spPr bwMode="auto">
            <a:xfrm>
              <a:off x="2688" y="2176"/>
              <a:ext cx="6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4400" tIns="28800" rIns="14400" bIns="46800"/>
            <a:lstStyle/>
            <a:p>
              <a:endParaRPr lang="en-US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V="1">
              <a:off x="3617" y="2165"/>
              <a:ext cx="56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2784" y="1920"/>
              <a:ext cx="455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756" y="1923"/>
              <a:ext cx="2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4488" y="2165"/>
              <a:ext cx="56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3390" y="1760"/>
              <a:ext cx="196" cy="246"/>
            </a:xfrm>
            <a:custGeom>
              <a:avLst/>
              <a:gdLst>
                <a:gd name="T0" fmla="*/ 148 w 297"/>
                <a:gd name="T1" fmla="*/ 245 h 333"/>
                <a:gd name="T2" fmla="*/ 188 w 297"/>
                <a:gd name="T3" fmla="*/ 93 h 333"/>
                <a:gd name="T4" fmla="*/ 99 w 297"/>
                <a:gd name="T5" fmla="*/ 2 h 333"/>
                <a:gd name="T6" fmla="*/ 10 w 297"/>
                <a:gd name="T7" fmla="*/ 82 h 333"/>
                <a:gd name="T8" fmla="*/ 40 w 297"/>
                <a:gd name="T9" fmla="*/ 246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4" name="Oval 32"/>
            <p:cNvSpPr>
              <a:spLocks noChangeArrowheads="1"/>
            </p:cNvSpPr>
            <p:nvPr/>
          </p:nvSpPr>
          <p:spPr bwMode="auto">
            <a:xfrm>
              <a:off x="3327" y="2009"/>
              <a:ext cx="281" cy="31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21600" bIns="46800" anchor="ctr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5" name="Freeform 33"/>
            <p:cNvSpPr>
              <a:spLocks/>
            </p:cNvSpPr>
            <p:nvPr/>
          </p:nvSpPr>
          <p:spPr bwMode="auto">
            <a:xfrm flipV="1">
              <a:off x="3370" y="2301"/>
              <a:ext cx="196" cy="244"/>
            </a:xfrm>
            <a:custGeom>
              <a:avLst/>
              <a:gdLst>
                <a:gd name="T0" fmla="*/ 148 w 297"/>
                <a:gd name="T1" fmla="*/ 243 h 333"/>
                <a:gd name="T2" fmla="*/ 188 w 297"/>
                <a:gd name="T3" fmla="*/ 92 h 333"/>
                <a:gd name="T4" fmla="*/ 99 w 297"/>
                <a:gd name="T5" fmla="*/ 2 h 333"/>
                <a:gd name="T6" fmla="*/ 10 w 297"/>
                <a:gd name="T7" fmla="*/ 81 h 333"/>
                <a:gd name="T8" fmla="*/ 40 w 297"/>
                <a:gd name="T9" fmla="*/ 24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9200" tIns="28800" rIns="90000" bIns="46800"/>
            <a:lstStyle/>
            <a:p>
              <a:endParaRPr lang="en-US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3410" y="1536"/>
              <a:ext cx="22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3380" y="2485"/>
              <a:ext cx="22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46" y="1912"/>
              <a:ext cx="2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FF00"/>
                  </a:solidFill>
                  <a:miter lim="800000"/>
                  <a:headEnd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93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请为描述所有由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组成的回文字符串的语言设计</a:t>
            </a:r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33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请为描述所有由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组成的回文字符串的语言设计</a:t>
            </a:r>
            <a:r>
              <a:rPr lang="en-US" altLang="zh-CN" dirty="0">
                <a:latin typeface="Times New Roman" panose="02020603050405020304" pitchFamily="18" charset="0"/>
              </a:rPr>
              <a:t>CFG</a:t>
            </a:r>
            <a:r>
              <a:rPr lang="zh-CN" altLang="en-US" dirty="0">
                <a:latin typeface="Times New Roman" panose="02020603050405020304" pitchFamily="18" charset="0"/>
              </a:rPr>
              <a:t>文法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0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1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1 | 0 | 1 | </a:t>
            </a:r>
            <a:r>
              <a:rPr lang="zh-CN" altLang="en-US" i="1" dirty="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endParaRPr lang="en-US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11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文法的某些句子存在</a:t>
            </a:r>
            <a:r>
              <a:rPr lang="zh-CN" altLang="en-US" dirty="0">
                <a:solidFill>
                  <a:srgbClr val="FF0000"/>
                </a:solidFill>
              </a:rPr>
              <a:t>不止一种</a:t>
            </a:r>
            <a:r>
              <a:rPr lang="zh-CN" altLang="en-US" dirty="0"/>
              <a:t>最左</a:t>
            </a:r>
            <a:r>
              <a:rPr lang="en-US" altLang="zh-CN" dirty="0"/>
              <a:t>(</a:t>
            </a:r>
            <a:r>
              <a:rPr lang="zh-CN" altLang="en-US" dirty="0"/>
              <a:t>最右</a:t>
            </a:r>
            <a:r>
              <a:rPr lang="en-US" altLang="zh-CN" dirty="0"/>
              <a:t>)</a:t>
            </a:r>
            <a:r>
              <a:rPr lang="zh-CN" altLang="en-US" dirty="0"/>
              <a:t>推导， 或者</a:t>
            </a:r>
            <a:r>
              <a:rPr lang="zh-CN" altLang="en-US" dirty="0">
                <a:solidFill>
                  <a:srgbClr val="FF0000"/>
                </a:solidFill>
              </a:rPr>
              <a:t>不止一棵</a:t>
            </a:r>
            <a:r>
              <a:rPr lang="zh-CN" altLang="en-US" dirty="0"/>
              <a:t>分析树，则该文法是二义的。 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文法的二义性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1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id </a:t>
            </a:r>
            <a:r>
              <a:rPr lang="zh-CN" altLang="en-US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</a:rPr>
              <a:t>id + id</a:t>
            </a:r>
            <a:r>
              <a:rPr lang="zh-CN" altLang="en-US" dirty="0">
                <a:latin typeface="Times New Roman" panose="02020603050405020304" pitchFamily="18" charset="0"/>
              </a:rPr>
              <a:t>有两个不同的最左推导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E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	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</a:rPr>
              <a:t> E	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文法的二义性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03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id </a:t>
            </a:r>
            <a:r>
              <a:rPr lang="zh-CN" altLang="en-US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</a:rPr>
              <a:t>id + id</a:t>
            </a:r>
            <a:r>
              <a:rPr lang="zh-CN" altLang="en-US" dirty="0">
                <a:latin typeface="Times New Roman" panose="02020603050405020304" pitchFamily="18" charset="0"/>
              </a:rPr>
              <a:t>有两棵不同的分析树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E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	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</a:rPr>
              <a:t> E	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文法的二义性</a:t>
            </a:r>
            <a:endParaRPr 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903480" y="4114800"/>
            <a:ext cx="8153400" cy="2438400"/>
            <a:chOff x="240" y="2592"/>
            <a:chExt cx="5136" cy="153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3" y="2592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07" y="2850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34" y="2865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21" y="292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297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39" y="298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9" y="306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47" y="3217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992" y="3217"/>
              <a:ext cx="43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63" y="3436"/>
              <a:ext cx="2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523" y="330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23" y="332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78" y="3308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12" y="366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3" y="365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25" y="3294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0" y="345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810" y="380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065" y="379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99" y="259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054" y="2853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681" y="286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67" y="2931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83" y="302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168" y="334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083" y="3508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74" y="2977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85" y="343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081" y="3207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427" y="320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496" y="306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57" y="3299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258" y="331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512" y="32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347" y="365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597" y="364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245" y="37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99" y="378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116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例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</a:rPr>
              <a:t> E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(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| id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id </a:t>
            </a:r>
            <a:r>
              <a:rPr lang="zh-CN" altLang="en-US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</a:rPr>
              <a:t>id + id</a:t>
            </a:r>
            <a:r>
              <a:rPr lang="zh-CN" altLang="en-US" dirty="0">
                <a:latin typeface="Times New Roman" panose="02020603050405020304" pitchFamily="18" charset="0"/>
              </a:rPr>
              <a:t>有两棵不同的分析树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E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</a:rPr>
              <a:t>	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</a:rPr>
              <a:t> E	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</a:t>
            </a:r>
            <a:r>
              <a:rPr lang="en-US" altLang="zh-CN" sz="2800" i="1" dirty="0">
                <a:latin typeface="Times New Roman" panose="02020603050405020304" pitchFamily="18" charset="0"/>
              </a:rPr>
              <a:t>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		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			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</a:rPr>
              <a:t> id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</a:rPr>
              <a:t> id + id</a:t>
            </a: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文法的二义性</a:t>
            </a:r>
            <a:endParaRPr lang="en-US" dirty="0"/>
          </a:p>
        </p:txBody>
      </p: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903481" y="4114800"/>
            <a:ext cx="8153400" cy="2438400"/>
            <a:chOff x="240" y="2592"/>
            <a:chExt cx="5136" cy="153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53" y="2592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07" y="2850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034" y="2865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21" y="292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40" y="297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439" y="298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39" y="306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647" y="3217"/>
              <a:ext cx="431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992" y="3217"/>
              <a:ext cx="430" cy="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63" y="3436"/>
              <a:ext cx="29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523" y="330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823" y="332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078" y="3308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912" y="366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63" y="365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25" y="3294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0" y="345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810" y="380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065" y="3794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499" y="259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054" y="2853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681" y="286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567" y="2931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083" y="3024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168" y="334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5083" y="3508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874" y="2977"/>
              <a:ext cx="29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85" y="343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081" y="3207"/>
              <a:ext cx="431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H="1">
              <a:off x="3427" y="3207"/>
              <a:ext cx="430" cy="2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496" y="3067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sz="2800" b="1" i="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57" y="3299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258" y="331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512" y="32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347" y="3650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597" y="3648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245" y="3799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499" y="3785"/>
              <a:ext cx="29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800" b="1" i="0">
                  <a:latin typeface="Times New Roman" panose="02020603050405020304" pitchFamily="18" charset="0"/>
                </a:rPr>
                <a:t>id</a:t>
              </a:r>
            </a:p>
          </p:txBody>
        </p:sp>
      </p:grpSp>
      <p:sp>
        <p:nvSpPr>
          <p:cNvPr id="44" name="Text Box 50" descr="Green marble"/>
          <p:cNvSpPr txBox="1">
            <a:spLocks noChangeArrowheads="1"/>
          </p:cNvSpPr>
          <p:nvPr/>
        </p:nvSpPr>
        <p:spPr bwMode="auto">
          <a:xfrm>
            <a:off x="4300453" y="2798765"/>
            <a:ext cx="10871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3*4+5</a:t>
            </a:r>
          </a:p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-&gt;3*9</a:t>
            </a:r>
          </a:p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-&gt;27</a:t>
            </a:r>
          </a:p>
        </p:txBody>
      </p:sp>
      <p:sp>
        <p:nvSpPr>
          <p:cNvPr id="45" name="Text Box 51"/>
          <p:cNvSpPr txBox="1">
            <a:spLocks noChangeArrowheads="1"/>
          </p:cNvSpPr>
          <p:nvPr/>
        </p:nvSpPr>
        <p:spPr bwMode="auto">
          <a:xfrm>
            <a:off x="4656004" y="3716338"/>
            <a:ext cx="10271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Wrong!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52" descr="Green marble"/>
          <p:cNvSpPr txBox="1">
            <a:spLocks noChangeArrowheads="1"/>
          </p:cNvSpPr>
          <p:nvPr/>
        </p:nvSpPr>
        <p:spPr bwMode="auto">
          <a:xfrm>
            <a:off x="8723973" y="2710656"/>
            <a:ext cx="10871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3*4+5</a:t>
            </a:r>
          </a:p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-&gt;12+5</a:t>
            </a:r>
          </a:p>
          <a:p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-&gt;17</a:t>
            </a:r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9226272" y="3716338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Right!</a:t>
            </a:r>
            <a:endParaRPr lang="zh-CN" altLang="en-US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378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表达式产生二义性的原因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4" descr="Green marble"/>
          <p:cNvSpPr>
            <a:spLocks noChangeArrowheads="1"/>
          </p:cNvSpPr>
          <p:nvPr/>
        </p:nvSpPr>
        <p:spPr bwMode="auto">
          <a:xfrm>
            <a:off x="2766634" y="2703405"/>
            <a:ext cx="64844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) |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id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4224339" y="3357563"/>
            <a:ext cx="142875" cy="792162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4727573" y="3357564"/>
            <a:ext cx="911226" cy="719137"/>
          </a:xfrm>
          <a:prstGeom prst="line">
            <a:avLst/>
          </a:prstGeom>
          <a:ln>
            <a:headEnd type="none" w="sm" len="sm"/>
            <a:tailEnd type="triangle" w="sm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9" descr="Green marble"/>
          <p:cNvSpPr txBox="1">
            <a:spLocks noChangeArrowheads="1"/>
          </p:cNvSpPr>
          <p:nvPr/>
        </p:nvSpPr>
        <p:spPr bwMode="auto">
          <a:xfrm>
            <a:off x="3362326" y="4019550"/>
            <a:ext cx="56483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，*操作都是左结合的，并且在运算中有不同的优先级，但是在这个文法中没有得到体现</a:t>
            </a:r>
          </a:p>
        </p:txBody>
      </p:sp>
    </p:spTree>
    <p:extLst>
      <p:ext uri="{BB962C8B-B14F-4D97-AF65-F5344CB8AC3E}">
        <p14:creationId xmlns:p14="http://schemas.microsoft.com/office/powerpoint/2010/main" val="37536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表达式产生二义性的原因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没有一般性的方法，但，可通过</a:t>
            </a:r>
            <a:r>
              <a:rPr lang="zh-CN" altLang="en-US" dirty="0">
                <a:solidFill>
                  <a:srgbClr val="C00000"/>
                </a:solidFill>
              </a:rPr>
              <a:t>定义运算优先级和结合律</a:t>
            </a:r>
            <a:r>
              <a:rPr lang="zh-CN" altLang="en-US" dirty="0"/>
              <a:t>来消除二义性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9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7913471" cy="52291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提出了多种高级编程语言</a:t>
            </a:r>
            <a:endParaRPr lang="en-US" altLang="zh-CN" dirty="0"/>
          </a:p>
          <a:p>
            <a:pPr lvl="1"/>
            <a:r>
              <a:rPr lang="en-US" altLang="zh-CN" dirty="0" err="1"/>
              <a:t>Speedcoding</a:t>
            </a:r>
            <a:r>
              <a:rPr lang="en-US" altLang="zh-CN" dirty="0"/>
              <a:t> -&gt; FORTRAN -&gt;  ALGOL 58 -&gt;  ALGOL 60 -&gt; FP</a:t>
            </a:r>
          </a:p>
          <a:p>
            <a:pPr lvl="1"/>
            <a:endParaRPr lang="en-US" dirty="0"/>
          </a:p>
          <a:p>
            <a:r>
              <a:rPr lang="zh-CN" altLang="en-US" dirty="0"/>
              <a:t>提出了编译技术的理论基础</a:t>
            </a:r>
            <a:endParaRPr lang="en-US" altLang="zh-CN" dirty="0"/>
          </a:p>
          <a:p>
            <a:pPr lvl="1"/>
            <a:r>
              <a:rPr lang="sv-SE" dirty="0"/>
              <a:t>巴科斯范式（Backus–Naur Form）</a:t>
            </a:r>
          </a:p>
          <a:p>
            <a:pPr lvl="1"/>
            <a:r>
              <a:rPr lang="zh-CN" altLang="en-US" dirty="0"/>
              <a:t>上下文无关文法</a:t>
            </a:r>
            <a:endParaRPr lang="sv-SE" dirty="0"/>
          </a:p>
          <a:p>
            <a:pPr marL="457200" lvl="1" indent="0">
              <a:buNone/>
            </a:pPr>
            <a:endParaRPr lang="en-US" dirty="0"/>
          </a:p>
          <a:p>
            <a:r>
              <a:rPr lang="zh-CN" altLang="en-US" dirty="0"/>
              <a:t>对计算机科学影响巨大</a:t>
            </a:r>
            <a:endParaRPr lang="en-US" altLang="zh-CN" dirty="0"/>
          </a:p>
          <a:p>
            <a:pPr lvl="1"/>
            <a:r>
              <a:rPr lang="zh-CN" altLang="en-US" dirty="0"/>
              <a:t>诞生了许多理论研究成果</a:t>
            </a:r>
            <a:endParaRPr lang="en-US" altLang="zh-CN" dirty="0"/>
          </a:p>
          <a:p>
            <a:pPr lvl="1"/>
            <a:r>
              <a:rPr lang="zh-CN" altLang="en-US" dirty="0"/>
              <a:t>现代编译器还保留了</a:t>
            </a:r>
            <a:r>
              <a:rPr lang="en-US" altLang="en-US" dirty="0"/>
              <a:t>FORTRAN I</a:t>
            </a:r>
            <a:r>
              <a:rPr lang="zh-CN" altLang="en-US" dirty="0"/>
              <a:t>的大概架构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 Backus -1977</a:t>
            </a:r>
            <a:r>
              <a:rPr lang="zh-CN" altLang="en-US" dirty="0"/>
              <a:t>图灵奖</a:t>
            </a:r>
            <a:endParaRPr lang="en-US" dirty="0"/>
          </a:p>
        </p:txBody>
      </p:sp>
      <p:pic>
        <p:nvPicPr>
          <p:cNvPr id="4" name="Picture 2" descr="Image result for john back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74" y="1052944"/>
            <a:ext cx="18288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050233" y="4682447"/>
            <a:ext cx="2189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弗吉尼亚大学化学专业，哥伦比亚大学数学专业，曾服务于阿波罗登月计划</a:t>
            </a:r>
          </a:p>
        </p:txBody>
      </p:sp>
    </p:spTree>
    <p:extLst>
      <p:ext uri="{BB962C8B-B14F-4D97-AF65-F5344CB8AC3E}">
        <p14:creationId xmlns:p14="http://schemas.microsoft.com/office/powerpoint/2010/main" val="3919315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用一种层次观点看待表达式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 * 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4" descr="Green marble"/>
          <p:cNvSpPr>
            <a:spLocks noChangeArrowheads="1"/>
          </p:cNvSpPr>
          <p:nvPr/>
        </p:nvSpPr>
        <p:spPr bwMode="auto">
          <a:xfrm>
            <a:off x="8164514" y="1435311"/>
            <a:ext cx="2249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  <a:p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从不同的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推导得到不同的树</a:t>
            </a:r>
          </a:p>
        </p:txBody>
      </p:sp>
      <p:sp>
        <p:nvSpPr>
          <p:cNvPr id="6" name="Rectangle 5" descr="Green marble"/>
          <p:cNvSpPr>
            <a:spLocks noChangeArrowheads="1"/>
          </p:cNvSpPr>
          <p:nvPr/>
        </p:nvSpPr>
        <p:spPr bwMode="auto">
          <a:xfrm>
            <a:off x="8112124" y="3432087"/>
            <a:ext cx="2393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根据算符不同的优先级，引入新的非终结符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124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用一种层次观点看待表达式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 * 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新的非二义文法</a:t>
            </a:r>
          </a:p>
          <a:p>
            <a:pPr>
              <a:buFontTx/>
              <a:buNone/>
            </a:pPr>
            <a:r>
              <a:rPr lang="en-US" altLang="zh-CN" i="1" dirty="0"/>
              <a:t>	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4" descr="Green marble"/>
          <p:cNvSpPr>
            <a:spLocks noChangeArrowheads="1"/>
          </p:cNvSpPr>
          <p:nvPr/>
        </p:nvSpPr>
        <p:spPr bwMode="auto">
          <a:xfrm>
            <a:off x="8164514" y="1435311"/>
            <a:ext cx="2249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  <a:p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从不同的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推导得到不同的树</a:t>
            </a:r>
          </a:p>
        </p:txBody>
      </p:sp>
      <p:sp>
        <p:nvSpPr>
          <p:cNvPr id="6" name="Rectangle 5" descr="Green marble"/>
          <p:cNvSpPr>
            <a:spLocks noChangeArrowheads="1"/>
          </p:cNvSpPr>
          <p:nvPr/>
        </p:nvSpPr>
        <p:spPr bwMode="auto">
          <a:xfrm>
            <a:off x="8112124" y="3432087"/>
            <a:ext cx="2393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根据算符不同的优先级，引入新的非终结符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3075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用一种层次观点看待表达式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 * 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新的非二义文法</a:t>
            </a:r>
          </a:p>
          <a:p>
            <a:pPr>
              <a:buFontTx/>
              <a:buNone/>
            </a:pPr>
            <a:r>
              <a:rPr lang="en-US" altLang="zh-CN" i="1" dirty="0"/>
              <a:t>	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4" descr="Green marble"/>
          <p:cNvSpPr>
            <a:spLocks noChangeArrowheads="1"/>
          </p:cNvSpPr>
          <p:nvPr/>
        </p:nvSpPr>
        <p:spPr bwMode="auto">
          <a:xfrm>
            <a:off x="8164514" y="1435311"/>
            <a:ext cx="2249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  <a:p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从不同的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推导得到不同的树</a:t>
            </a:r>
          </a:p>
        </p:txBody>
      </p:sp>
      <p:sp>
        <p:nvSpPr>
          <p:cNvPr id="6" name="Rectangle 5" descr="Green marble"/>
          <p:cNvSpPr>
            <a:spLocks noChangeArrowheads="1"/>
          </p:cNvSpPr>
          <p:nvPr/>
        </p:nvSpPr>
        <p:spPr bwMode="auto">
          <a:xfrm>
            <a:off x="8112124" y="3432087"/>
            <a:ext cx="2393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根据算符不同的优先级，引入新的非终结符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5400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用一种层次观点看待表达式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 * (</a:t>
            </a:r>
            <a:r>
              <a:rPr lang="en-US" altLang="zh-CN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pPr lvl="1"/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id+id</a:t>
            </a:r>
            <a:r>
              <a:rPr lang="en-US" altLang="zh-CN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新的非二义文法</a:t>
            </a:r>
          </a:p>
          <a:p>
            <a:pPr>
              <a:buFontTx/>
              <a:buNone/>
            </a:pPr>
            <a:r>
              <a:rPr lang="en-US" altLang="zh-CN" i="1" dirty="0"/>
              <a:t>	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 | (</a:t>
            </a:r>
            <a:r>
              <a:rPr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4" descr="Green marble"/>
          <p:cNvSpPr>
            <a:spLocks noChangeArrowheads="1"/>
          </p:cNvSpPr>
          <p:nvPr/>
        </p:nvSpPr>
        <p:spPr bwMode="auto">
          <a:xfrm>
            <a:off x="8164514" y="1435311"/>
            <a:ext cx="2249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</a:p>
          <a:p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从不同的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推导得到不同的树</a:t>
            </a:r>
          </a:p>
        </p:txBody>
      </p:sp>
      <p:sp>
        <p:nvSpPr>
          <p:cNvPr id="6" name="Rectangle 5" descr="Green marble"/>
          <p:cNvSpPr>
            <a:spLocks noChangeArrowheads="1"/>
          </p:cNvSpPr>
          <p:nvPr/>
        </p:nvSpPr>
        <p:spPr bwMode="auto">
          <a:xfrm>
            <a:off x="8112124" y="3432087"/>
            <a:ext cx="23939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根据算符不同的优先级，引入新的非终结符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606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内容占位符 5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1143000"/>
            <a:ext cx="85344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36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3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id | (</a:t>
            </a:r>
            <a:r>
              <a:rPr lang="en-US" altLang="zh-CN" sz="3600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2244726" y="2711451"/>
            <a:ext cx="3362325" cy="3522663"/>
            <a:chOff x="454" y="1708"/>
            <a:chExt cx="2118" cy="221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629" y="1708"/>
              <a:ext cx="48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1174" y="2262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75" y="2260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14" y="196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35" y="282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413" y="270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655" y="2069"/>
              <a:ext cx="483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81" y="2459"/>
              <a:ext cx="23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342" y="2637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568" y="2637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716" y="2348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110" y="272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4" y="363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612" y="326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052" y="2434"/>
              <a:ext cx="240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36" y="284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5" y="2843"/>
              <a:ext cx="45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76" y="3250"/>
              <a:ext cx="317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606" y="2843"/>
              <a:ext cx="6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46" y="311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1705" y="313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644" y="247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32" y="349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6743701" y="2514601"/>
            <a:ext cx="3375025" cy="3362325"/>
            <a:chOff x="3288" y="1584"/>
            <a:chExt cx="2126" cy="2118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963" y="1584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187" y="1870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 flipH="1">
              <a:off x="3486" y="1885"/>
              <a:ext cx="348" cy="1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008" y="1931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34" y="2071"/>
              <a:ext cx="45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947" y="202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387" y="2329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360" y="2784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377" y="3278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297" y="3412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299" y="2979"/>
              <a:ext cx="62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288" y="2479"/>
              <a:ext cx="49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5177" y="2080"/>
              <a:ext cx="237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endParaRPr lang="zh-CN" altLang="en-US" sz="10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4838" y="225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 flipH="1">
              <a:off x="4064" y="2258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4605" y="234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950" y="341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5108" y="2889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547" y="2024"/>
              <a:ext cx="46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532" y="2465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3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72" y="2480"/>
              <a:ext cx="4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976" y="2978"/>
              <a:ext cx="62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5120" y="2435"/>
              <a:ext cx="25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en-US" altLang="zh-CN" sz="3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041" y="2740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5201" y="275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4032" y="3265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Rectangle 56" descr="Green marble"/>
          <p:cNvSpPr>
            <a:spLocks noChangeArrowheads="1"/>
          </p:cNvSpPr>
          <p:nvPr/>
        </p:nvSpPr>
        <p:spPr bwMode="auto">
          <a:xfrm>
            <a:off x="3352800" y="5943600"/>
            <a:ext cx="6096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* id * id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+ id * id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的分析树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753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悬空</a:t>
            </a:r>
            <a:r>
              <a:rPr lang="en-US" altLang="zh-CN" dirty="0"/>
              <a:t>else</a:t>
            </a:r>
            <a:r>
              <a:rPr lang="zh-CN" altLang="en-US" dirty="0"/>
              <a:t>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other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判断该文法有无二义性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0"/>
              </a:spcBef>
            </a:pP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如果存在二义性，如何消除</a:t>
            </a:r>
            <a:endParaRPr lang="en-US" altLang="zh-CN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0"/>
              </a:spcBef>
            </a:pP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89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悬空</a:t>
            </a:r>
            <a:r>
              <a:rPr lang="en-US" altLang="zh-CN" dirty="0"/>
              <a:t>else</a:t>
            </a:r>
            <a:r>
              <a:rPr lang="zh-CN" altLang="en-US" dirty="0"/>
              <a:t>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other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句型</a:t>
            </a:r>
            <a:r>
              <a:rPr lang="en-US" altLang="zh-CN" dirty="0">
                <a:latin typeface="Times New Roman" panose="02020603050405020304" pitchFamily="18" charset="0"/>
              </a:rPr>
              <a:t>：if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endParaRPr lang="zh-CN" altLang="en-US" baseline="-30000" dirty="0">
              <a:latin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</a:pP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3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悬空</a:t>
            </a:r>
            <a:r>
              <a:rPr lang="en-US" altLang="zh-CN" dirty="0"/>
              <a:t>else</a:t>
            </a:r>
            <a:r>
              <a:rPr lang="zh-CN" altLang="en-US" dirty="0"/>
              <a:t>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if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    |   other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句型</a:t>
            </a:r>
            <a:r>
              <a:rPr lang="en-US" altLang="zh-CN" dirty="0">
                <a:latin typeface="Times New Roman" panose="02020603050405020304" pitchFamily="18" charset="0"/>
              </a:rPr>
              <a:t>：if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</a:p>
          <a:p>
            <a:pPr>
              <a:spcBef>
                <a:spcPct val="0"/>
              </a:spcBef>
            </a:pPr>
            <a:endParaRPr lang="en-US" altLang="zh-CN" i="1" baseline="-30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两个最左推导：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</a:rPr>
              <a:t>stmt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latin typeface="Times New Roman" panose="02020603050405020304" pitchFamily="18" charset="0"/>
              </a:rPr>
              <a:t>stmt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else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</a:rPr>
              <a:t>stmt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else </a:t>
            </a:r>
            <a:r>
              <a:rPr lang="en-US" altLang="zh-CN" i="1" dirty="0">
                <a:latin typeface="Times New Roman" panose="02020603050405020304" pitchFamily="18" charset="0"/>
              </a:rPr>
              <a:t>stmt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baseline="-30000" dirty="0">
              <a:latin typeface="Times New Roman" panose="02020603050405020304" pitchFamily="18" charset="0"/>
            </a:endParaRPr>
          </a:p>
          <a:p>
            <a:pPr lvl="1" algn="just">
              <a:spcBef>
                <a:spcPct val="0"/>
              </a:spcBef>
            </a:pPr>
            <a:endParaRPr lang="zh-CN" altLang="en-US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1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无二义的文法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rgbClr val="0000FF"/>
                </a:solidFill>
              </a:rPr>
              <a:t>每个</a:t>
            </a:r>
            <a:r>
              <a:rPr lang="en-US" altLang="zh-CN" dirty="0">
                <a:solidFill>
                  <a:srgbClr val="0000FF"/>
                </a:solidFill>
              </a:rPr>
              <a:t>else</a:t>
            </a:r>
            <a:r>
              <a:rPr lang="zh-CN" altLang="en-US" dirty="0">
                <a:solidFill>
                  <a:srgbClr val="0000FF"/>
                </a:solidFill>
              </a:rPr>
              <a:t>与最近的尚未匹配的</a:t>
            </a:r>
            <a:r>
              <a:rPr lang="en-US" altLang="zh-CN" dirty="0">
                <a:solidFill>
                  <a:srgbClr val="0000FF"/>
                </a:solidFill>
              </a:rPr>
              <a:t>then</a:t>
            </a:r>
            <a:r>
              <a:rPr lang="zh-CN" altLang="en-US" dirty="0">
                <a:solidFill>
                  <a:srgbClr val="0000FF"/>
                </a:solidFill>
              </a:rPr>
              <a:t>匹配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matched</a:t>
            </a:r>
            <a:r>
              <a:rPr lang="en-US" altLang="zh-CN" dirty="0">
                <a:latin typeface="Times New Roman" panose="02020603050405020304" pitchFamily="18" charset="0"/>
              </a:rPr>
              <a:t> _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    | </a:t>
            </a:r>
            <a:r>
              <a:rPr lang="en-US" altLang="zh-CN" i="1" dirty="0" err="1">
                <a:latin typeface="Times New Roman" panose="02020603050405020304" pitchFamily="18" charset="0"/>
              </a:rPr>
              <a:t>unmatched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 err="1">
                <a:latin typeface="Times New Roman" panose="02020603050405020304" pitchFamily="18" charset="0"/>
              </a:rPr>
              <a:t>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 err="1">
                <a:latin typeface="Times New Roman" panose="02020603050405020304" pitchFamily="18" charset="0"/>
              </a:rPr>
              <a:t>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		     else </a:t>
            </a:r>
            <a:r>
              <a:rPr lang="en-US" altLang="zh-CN" i="1" dirty="0" err="1">
                <a:latin typeface="Times New Roman" panose="02020603050405020304" pitchFamily="18" charset="0"/>
              </a:rPr>
              <a:t>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         | other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unmatched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if</a:t>
            </a:r>
            <a:r>
              <a:rPr lang="en-US" altLang="zh-CN" i="1" dirty="0">
                <a:latin typeface="Times New Roman" panose="02020603050405020304" pitchFamily="18" charset="0"/>
              </a:rPr>
              <a:t> expr</a:t>
            </a:r>
            <a:r>
              <a:rPr lang="en-US" altLang="zh-CN" dirty="0"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    | if </a:t>
            </a:r>
            <a:r>
              <a:rPr lang="en-US" altLang="zh-CN" i="1" dirty="0"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unmatched</a:t>
            </a:r>
            <a:r>
              <a:rPr lang="en-US" altLang="zh-CN" dirty="0" err="1"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消除二义性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7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上下文无关文法的优点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文法给出了精确的，易于理解的语法说明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自动产生高效的分析器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可以给语言定义出层次结构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以文法为基础的语言的实现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便于语言的修改</a:t>
            </a:r>
          </a:p>
          <a:p>
            <a:endParaRPr lang="zh-CN" altLang="en-US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上下文无关文法的缺点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文法只能描述编程语言的大部分语法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语言与文法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2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pc="300" dirty="0">
                <a:latin typeface="Times New Roman" panose="02020603050405020304" pitchFamily="18" charset="0"/>
              </a:rPr>
              <a:t>上下文无关文法的形式化定义：</a:t>
            </a:r>
            <a:endParaRPr lang="en-US" altLang="zh-CN" spc="300" dirty="0">
              <a:latin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nl-NL" altLang="zh-CN" sz="6000" spc="300" dirty="0">
                <a:latin typeface="Times New Roman"/>
                <a:cs typeface="Times New Roman"/>
              </a:rPr>
              <a:t>(</a:t>
            </a:r>
            <a:r>
              <a:rPr lang="nl-NL" altLang="zh-CN" sz="6000" i="1" spc="3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N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S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P </a:t>
            </a:r>
            <a:r>
              <a:rPr lang="nl-NL" altLang="zh-CN" sz="6000" spc="300" dirty="0">
                <a:latin typeface="Times New Roman"/>
                <a:cs typeface="Times New Roman"/>
              </a:rPr>
              <a:t>)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终结符集合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spc="60" dirty="0">
                <a:solidFill>
                  <a:srgbClr val="FF0000"/>
                </a:solidFill>
                <a:latin typeface="华文楷体"/>
                <a:cs typeface="华文楷体"/>
              </a:rPr>
              <a:t>终结符</a:t>
            </a:r>
            <a:r>
              <a:rPr lang="zh-CN" altLang="en-US" sz="2400" b="0" spc="60" dirty="0">
                <a:latin typeface="华文楷体"/>
                <a:cs typeface="华文楷体"/>
              </a:rPr>
              <a:t>：是文法所定义的语言</a:t>
            </a:r>
            <a:r>
              <a:rPr lang="zh-CN" altLang="en-US" sz="2400" b="0" spc="65" dirty="0">
                <a:latin typeface="华文楷体"/>
                <a:cs typeface="华文楷体"/>
              </a:rPr>
              <a:t>的</a:t>
            </a:r>
            <a:r>
              <a:rPr lang="zh-CN" altLang="en-US" sz="2400" b="0" spc="65" dirty="0">
                <a:solidFill>
                  <a:schemeClr val="accent1"/>
                </a:solidFill>
                <a:latin typeface="华文楷体"/>
                <a:cs typeface="华文楷体"/>
              </a:rPr>
              <a:t>基本</a:t>
            </a:r>
            <a:r>
              <a:rPr lang="zh-CN" altLang="en-US" sz="2400" b="0" dirty="0">
                <a:solidFill>
                  <a:schemeClr val="accent1"/>
                </a:solidFill>
                <a:latin typeface="华文楷体"/>
                <a:cs typeface="华文楷体"/>
              </a:rPr>
              <a:t>符号</a:t>
            </a:r>
            <a:r>
              <a:rPr lang="zh-CN" altLang="en-US" sz="2400" b="0" dirty="0">
                <a:latin typeface="华文楷体"/>
                <a:cs typeface="华文楷体"/>
              </a:rPr>
              <a:t>，</a:t>
            </a:r>
            <a:r>
              <a:rPr lang="zh-CN" altLang="en-US" sz="2400" b="0" spc="-10" dirty="0">
                <a:latin typeface="华文楷体"/>
                <a:cs typeface="华文楷体"/>
              </a:rPr>
              <a:t>也称</a:t>
            </a:r>
            <a:r>
              <a:rPr lang="zh-CN" altLang="en-US" sz="2400" b="0" spc="5" dirty="0">
                <a:latin typeface="华文楷体"/>
                <a:cs typeface="华文楷体"/>
              </a:rPr>
              <a:t>为“</a:t>
            </a:r>
            <a:r>
              <a:rPr lang="en-US" altLang="zh-CN" sz="2400" b="0" i="1" spc="-5" dirty="0">
                <a:latin typeface="Times New Roman"/>
                <a:cs typeface="Times New Roman"/>
              </a:rPr>
              <a:t>token</a:t>
            </a:r>
            <a:r>
              <a:rPr lang="zh-CN" altLang="en-US" sz="2400" b="0" i="1" spc="-5" dirty="0">
                <a:latin typeface="Times New Roman"/>
                <a:cs typeface="Times New Roman"/>
              </a:rPr>
              <a:t>”</a:t>
            </a:r>
            <a:endParaRPr lang="en-US" altLang="zh-CN" sz="2400" b="0" i="1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华文楷体"/>
                <a:cs typeface="华文楷体"/>
              </a:rPr>
              <a:t>例：</a:t>
            </a:r>
            <a:r>
              <a:rPr lang="en-US" altLang="zh-CN" sz="2400" b="0" i="1" dirty="0">
                <a:latin typeface="Times New Roman"/>
                <a:cs typeface="Times New Roman"/>
              </a:rPr>
              <a:t>V</a:t>
            </a:r>
            <a:r>
              <a:rPr lang="en-US" altLang="zh-CN" sz="2400" b="0" i="1" baseline="-20833" dirty="0">
                <a:latin typeface="Times New Roman"/>
                <a:cs typeface="Times New Roman"/>
              </a:rPr>
              <a:t>T </a:t>
            </a:r>
            <a:r>
              <a:rPr lang="en-US" altLang="zh-CN" sz="2400" b="0" i="1" dirty="0">
                <a:latin typeface="Times New Roman"/>
                <a:cs typeface="Times New Roman"/>
              </a:rPr>
              <a:t>= </a:t>
            </a:r>
            <a:r>
              <a:rPr lang="en-US" altLang="zh-CN" sz="2400" b="0" dirty="0">
                <a:latin typeface="Times New Roman"/>
                <a:cs typeface="Times New Roman"/>
              </a:rPr>
              <a:t>{ </a:t>
            </a:r>
            <a:r>
              <a:rPr lang="en-US" altLang="zh-CN" sz="2400" b="0" dirty="0" err="1">
                <a:latin typeface="Times New Roman"/>
                <a:cs typeface="Times New Roman"/>
              </a:rPr>
              <a:t>num</a:t>
            </a:r>
            <a:r>
              <a:rPr lang="en-US" altLang="zh-CN" sz="2400" b="0" i="1" dirty="0">
                <a:latin typeface="Times New Roman"/>
                <a:cs typeface="Times New Roman"/>
              </a:rPr>
              <a:t>, </a:t>
            </a:r>
            <a:r>
              <a:rPr lang="en-US" altLang="zh-CN" sz="2400" b="0" dirty="0">
                <a:latin typeface="Times New Roman"/>
                <a:cs typeface="Times New Roman"/>
              </a:rPr>
              <a:t>+, -, (, )}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r>
              <a:rPr lang="en-US" altLang="zh-CN" dirty="0"/>
              <a:t>——</a:t>
            </a:r>
            <a:r>
              <a:rPr lang="zh-CN" altLang="en-US" dirty="0"/>
              <a:t>描述语言的语法结构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88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为什么要用正则表达式定义词法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词法规则非常简单，不必用上下文无关文法。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对于词法记号，正则表达式描述简洁且易于理解。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从正则表达式构造出的词法分析器效率高。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分离词法分析器的理由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96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为什么要用正则表达式定义词法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词法规则非常简单，不必用上下文无关文法。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对于词法记号，正则表达式描述简洁且易于理解。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从正则表达式构造出的词法分析器效率高。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分离词法分析和语法分析的好处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软件工程视角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简化设计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编译器的效率会改进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编译器的可移植性加强</a:t>
            </a:r>
          </a:p>
          <a:p>
            <a:pPr lvl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便于编译器前端的模块划分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  <a:p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vl="1"/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vl="1"/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分离词法分析器的理由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17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06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1204" y="145623"/>
            <a:ext cx="797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5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412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pc="300" dirty="0">
                    <a:latin typeface="Times New Roman" panose="02020603050405020304" pitchFamily="18" charset="0"/>
                  </a:rPr>
                  <a:t>上下文无关文法的形式化定义：</a:t>
                </a:r>
                <a:endParaRPr lang="en-US" altLang="zh-CN" spc="300" dirty="0">
                  <a:latin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nl-NL" altLang="zh-CN" sz="6000" spc="300" dirty="0">
                    <a:latin typeface="Times New Roman"/>
                    <a:cs typeface="Times New Roman"/>
                  </a:rPr>
                  <a:t>(</a:t>
                </a:r>
                <a:r>
                  <a:rPr lang="nl-NL" altLang="zh-CN" sz="6000" i="1" spc="300" dirty="0">
                    <a:latin typeface="Times New Roman"/>
                    <a:cs typeface="Times New Roman"/>
                  </a:rPr>
                  <a:t>V</a:t>
                </a:r>
                <a:r>
                  <a:rPr lang="nl-NL" altLang="zh-CN" sz="6000" i="1" spc="300" baseline="-20202" dirty="0">
                    <a:latin typeface="Times New Roman"/>
                    <a:cs typeface="Times New Roman"/>
                  </a:rPr>
                  <a:t>T </a:t>
                </a:r>
                <a:r>
                  <a:rPr lang="nl-NL" altLang="zh-CN" sz="6000" spc="300" dirty="0">
                    <a:latin typeface="Times New Roman"/>
                    <a:cs typeface="Times New Roman"/>
                  </a:rPr>
                  <a:t>, </a:t>
                </a:r>
                <a:r>
                  <a:rPr lang="nl-NL" altLang="zh-CN" sz="6000" i="1" spc="30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lang="nl-NL" altLang="zh-CN" sz="6000" i="1" spc="300" baseline="-20202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nl-NL" altLang="zh-CN" sz="6000" i="1" spc="300" baseline="-20202" dirty="0">
                    <a:latin typeface="Times New Roman"/>
                    <a:cs typeface="Times New Roman"/>
                  </a:rPr>
                  <a:t> </a:t>
                </a:r>
                <a:r>
                  <a:rPr lang="nl-NL" altLang="zh-CN" sz="6000" spc="300" dirty="0">
                    <a:latin typeface="Times New Roman"/>
                    <a:cs typeface="Times New Roman"/>
                  </a:rPr>
                  <a:t>, </a:t>
                </a:r>
                <a:r>
                  <a:rPr lang="nl-NL" altLang="zh-CN" sz="6000" i="1" spc="300" dirty="0">
                    <a:latin typeface="Times New Roman"/>
                    <a:cs typeface="Times New Roman"/>
                  </a:rPr>
                  <a:t>S </a:t>
                </a:r>
                <a:r>
                  <a:rPr lang="nl-NL" altLang="zh-CN" sz="6000" spc="300" dirty="0">
                    <a:latin typeface="Times New Roman"/>
                    <a:cs typeface="Times New Roman"/>
                  </a:rPr>
                  <a:t>, </a:t>
                </a:r>
                <a:r>
                  <a:rPr lang="nl-NL" altLang="zh-CN" sz="6000" i="1" spc="300" dirty="0">
                    <a:latin typeface="Times New Roman"/>
                    <a:cs typeface="Times New Roman"/>
                  </a:rPr>
                  <a:t>P </a:t>
                </a:r>
                <a:r>
                  <a:rPr lang="nl-NL" altLang="zh-CN" sz="6000" spc="300" dirty="0">
                    <a:latin typeface="Times New Roman"/>
                    <a:cs typeface="Times New Roman"/>
                  </a:rPr>
                  <a:t>)</a:t>
                </a:r>
                <a:endPara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i="1" baseline="-30000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accent1"/>
                    </a:solidFill>
                    <a:latin typeface="Times New Roman" panose="02020603050405020304" pitchFamily="18" charset="0"/>
                  </a:rPr>
                  <a:t>: 非终结符集合</a:t>
                </a:r>
                <a:endPara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400" b="0" dirty="0">
                    <a:latin typeface="Times New Roman" panose="02020603050405020304" pitchFamily="18" charset="0"/>
                  </a:rPr>
                  <a:t>非空有限集合，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400" b="0" dirty="0">
                  <a:latin typeface="华文楷体"/>
                  <a:cs typeface="华文楷体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华文楷体"/>
                    <a:cs typeface="华文楷体"/>
                  </a:rPr>
                  <a:t>非</a:t>
                </a:r>
                <a:r>
                  <a:rPr lang="zh-CN" altLang="en-US" sz="2400" b="0" spc="-5" dirty="0">
                    <a:solidFill>
                      <a:srgbClr val="FF0000"/>
                    </a:solidFill>
                    <a:latin typeface="华文楷体"/>
                    <a:cs typeface="华文楷体"/>
                  </a:rPr>
                  <a:t>终结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华文楷体"/>
                    <a:cs typeface="华文楷体"/>
                  </a:rPr>
                  <a:t>符</a:t>
                </a:r>
                <a:r>
                  <a:rPr lang="zh-CN" altLang="en-US" sz="2400" b="0" spc="-10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：</a:t>
                </a:r>
                <a:r>
                  <a:rPr lang="zh-CN" altLang="en-US" sz="2400" b="0" spc="-5" dirty="0">
                    <a:latin typeface="华文楷体"/>
                    <a:cs typeface="华文楷体"/>
                  </a:rPr>
                  <a:t>表示</a:t>
                </a:r>
                <a:r>
                  <a:rPr lang="zh-CN" altLang="en-US" sz="2400" b="0" spc="-5" dirty="0">
                    <a:solidFill>
                      <a:schemeClr val="accent1"/>
                    </a:solidFill>
                    <a:latin typeface="华文楷体"/>
                    <a:cs typeface="华文楷体"/>
                  </a:rPr>
                  <a:t>语法成分</a:t>
                </a:r>
                <a:r>
                  <a:rPr lang="zh-CN" altLang="en-US" sz="2400" b="0" spc="-5" dirty="0">
                    <a:latin typeface="华文楷体"/>
                    <a:cs typeface="华文楷体"/>
                  </a:rPr>
                  <a:t>的符号， 存放中间结果，</a:t>
                </a:r>
                <a:r>
                  <a:rPr lang="zh-CN" altLang="en-US" sz="2400" b="0" dirty="0">
                    <a:latin typeface="华文楷体"/>
                    <a:cs typeface="华文楷体"/>
                  </a:rPr>
                  <a:t>也称为</a:t>
                </a:r>
                <a:r>
                  <a:rPr lang="zh-CN" altLang="en-US" sz="2400" b="0" spc="-10" dirty="0">
                    <a:latin typeface="华文楷体"/>
                    <a:cs typeface="华文楷体"/>
                  </a:rPr>
                  <a:t>“</a:t>
                </a:r>
                <a:r>
                  <a:rPr lang="zh-CN" altLang="en-US" sz="2400" b="0" dirty="0">
                    <a:latin typeface="华文楷体"/>
                    <a:cs typeface="华文楷体"/>
                  </a:rPr>
                  <a:t>语法变量”</a:t>
                </a:r>
                <a:endParaRPr lang="en-US" altLang="zh-CN" sz="2400" b="0" dirty="0">
                  <a:latin typeface="华文楷体"/>
                  <a:cs typeface="华文楷体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sz="2400" b="0" spc="5" dirty="0">
                    <a:latin typeface="华文楷体"/>
                    <a:cs typeface="华文楷体"/>
                  </a:rPr>
                  <a:t>例：</a:t>
                </a:r>
                <a:r>
                  <a:rPr lang="en-US" altLang="zh-CN" sz="2400" b="0" i="1" spc="-5" dirty="0">
                    <a:latin typeface="Times New Roman"/>
                    <a:cs typeface="Times New Roman"/>
                  </a:rPr>
                  <a:t>V</a:t>
                </a:r>
                <a:r>
                  <a:rPr lang="en-US" altLang="zh-CN" sz="2400" b="0" i="1" spc="-7" baseline="-20833" dirty="0">
                    <a:latin typeface="Times New Roman"/>
                    <a:cs typeface="Times New Roman"/>
                  </a:rPr>
                  <a:t>N</a:t>
                </a:r>
                <a:r>
                  <a:rPr lang="zh-CN" altLang="en-US" sz="2400" b="0" i="1" spc="7" baseline="-20833" dirty="0">
                    <a:latin typeface="Times New Roman"/>
                    <a:cs typeface="Times New Roman"/>
                  </a:rPr>
                  <a:t>  </a:t>
                </a:r>
                <a:r>
                  <a:rPr lang="en-US" altLang="zh-CN" sz="2400" b="0" dirty="0">
                    <a:latin typeface="Times New Roman"/>
                    <a:cs typeface="Times New Roman"/>
                  </a:rPr>
                  <a:t>=</a:t>
                </a:r>
                <a:r>
                  <a:rPr lang="zh-CN" altLang="en-US" sz="2400" b="0" spc="-15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b="0" dirty="0">
                    <a:latin typeface="Times New Roman"/>
                    <a:cs typeface="Times New Roman"/>
                  </a:rPr>
                  <a:t>{</a:t>
                </a:r>
                <a:r>
                  <a:rPr lang="zh-CN" altLang="en-US" sz="2400" b="0" spc="5" dirty="0">
                    <a:latin typeface="Times New Roman"/>
                    <a:cs typeface="Times New Roman"/>
                  </a:rPr>
                  <a:t> </a:t>
                </a:r>
                <a:r>
                  <a:rPr lang="en-US" altLang="zh-CN" sz="2400" i="1" spc="10" dirty="0">
                    <a:ea typeface="KaiTi" panose="02010609060101010101" pitchFamily="49" charset="-122"/>
                  </a:rPr>
                  <a:t>expr</a:t>
                </a:r>
                <a:r>
                  <a:rPr lang="en-US" altLang="zh-CN" sz="2400" b="0" spc="10" dirty="0">
                    <a:ea typeface="KaiTi" panose="02010609060101010101" pitchFamily="49" charset="-122"/>
                  </a:rPr>
                  <a:t>, </a:t>
                </a:r>
                <a:r>
                  <a:rPr lang="en-US" altLang="zh-CN" sz="2400" i="1" spc="10" dirty="0">
                    <a:ea typeface="KaiTi" panose="02010609060101010101" pitchFamily="49" charset="-122"/>
                  </a:rPr>
                  <a:t>term</a:t>
                </a:r>
                <a:r>
                  <a:rPr lang="en-US" altLang="zh-CN" sz="2400" b="0" spc="-5" dirty="0">
                    <a:latin typeface="Times New Roman"/>
                    <a:cs typeface="Times New Roman"/>
                  </a:rPr>
                  <a:t>}</a:t>
                </a:r>
                <a:endParaRPr lang="zh-CN" altLang="en-US" sz="2400" b="0" dirty="0">
                  <a:latin typeface="Times New Roman"/>
                  <a:cs typeface="Times New Roman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Ø"/>
                </a:pP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189" t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r>
              <a:rPr lang="en-US" altLang="zh-CN" dirty="0"/>
              <a:t>——</a:t>
            </a:r>
            <a:r>
              <a:rPr lang="zh-CN" altLang="en-US" dirty="0"/>
              <a:t>描述语言的语法结构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pc="300" dirty="0">
                <a:latin typeface="Times New Roman" panose="02020603050405020304" pitchFamily="18" charset="0"/>
              </a:rPr>
              <a:t>上下文无关文法的形式化定义：</a:t>
            </a:r>
            <a:endParaRPr lang="en-US" altLang="zh-CN" spc="300" dirty="0">
              <a:latin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nl-NL" altLang="zh-CN" sz="6000" spc="300" dirty="0">
                <a:latin typeface="Times New Roman"/>
                <a:cs typeface="Times New Roman"/>
              </a:rPr>
              <a:t>(</a:t>
            </a:r>
            <a:r>
              <a:rPr lang="nl-NL" altLang="zh-CN" sz="6000" i="1" spc="300" dirty="0"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T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N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lang="nl-NL" altLang="zh-CN" sz="6000" i="1" spc="300" dirty="0">
                <a:latin typeface="Times New Roman"/>
                <a:cs typeface="Times New Roman"/>
              </a:rPr>
              <a:t>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P </a:t>
            </a:r>
            <a:r>
              <a:rPr lang="nl-NL" altLang="zh-CN" sz="6000" spc="300" dirty="0">
                <a:latin typeface="Times New Roman"/>
                <a:cs typeface="Times New Roman"/>
              </a:rPr>
              <a:t>)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i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开始符号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spc="60" dirty="0">
                <a:latin typeface="华文楷体"/>
              </a:rPr>
              <a:t>属于</a:t>
            </a:r>
            <a:r>
              <a:rPr lang="zh-CN" altLang="en-US" sz="2400" b="0" spc="60" dirty="0">
                <a:solidFill>
                  <a:schemeClr val="accent1"/>
                </a:solidFill>
                <a:latin typeface="华文楷体"/>
              </a:rPr>
              <a:t>非终结符</a:t>
            </a:r>
            <a:r>
              <a:rPr lang="zh-CN" altLang="en-US" sz="2400" b="0" spc="60" dirty="0">
                <a:latin typeface="华文楷体"/>
              </a:rPr>
              <a:t>，是该文法中</a:t>
            </a:r>
            <a:r>
              <a:rPr lang="zh-CN" altLang="en-US" sz="2400" b="0" spc="60" dirty="0">
                <a:solidFill>
                  <a:schemeClr val="accent1"/>
                </a:solidFill>
                <a:latin typeface="华文楷体"/>
              </a:rPr>
              <a:t>最大的语法成分</a:t>
            </a:r>
            <a:r>
              <a:rPr lang="zh-CN" altLang="en-US" sz="2400" b="0" spc="60" dirty="0">
                <a:latin typeface="华文楷体"/>
              </a:rPr>
              <a:t>，分析开始的地方</a:t>
            </a:r>
            <a:endParaRPr lang="en-US" altLang="zh-CN" sz="2400" b="0" spc="60" dirty="0">
              <a:latin typeface="华文楷体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华文楷体"/>
                <a:cs typeface="华文楷体"/>
              </a:rPr>
              <a:t>例：</a:t>
            </a:r>
            <a:r>
              <a:rPr lang="en-US" altLang="zh-CN" sz="2400" b="0" i="1" dirty="0">
                <a:latin typeface="Times New Roman"/>
                <a:cs typeface="Times New Roman"/>
              </a:rPr>
              <a:t>S = </a:t>
            </a:r>
            <a:r>
              <a:rPr lang="en-US" altLang="zh-CN" sz="2400" i="1" dirty="0">
                <a:ea typeface="KaiTi" panose="02010609060101010101" pitchFamily="49" charset="-122"/>
              </a:rPr>
              <a:t>expr</a:t>
            </a:r>
            <a:endParaRPr lang="en-US" altLang="zh-CN" sz="2400" i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r>
              <a:rPr lang="en-US" altLang="zh-CN" dirty="0"/>
              <a:t>——</a:t>
            </a:r>
            <a:r>
              <a:rPr lang="zh-CN" altLang="en-US" dirty="0"/>
              <a:t>描述语言的语法结构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421428"/>
          </a:xfrm>
        </p:spPr>
        <p:txBody>
          <a:bodyPr>
            <a:normAutofit/>
          </a:bodyPr>
          <a:lstStyle/>
          <a:p>
            <a:r>
              <a:rPr lang="zh-CN" altLang="en-US" spc="300" dirty="0">
                <a:latin typeface="Times New Roman" panose="02020603050405020304" pitchFamily="18" charset="0"/>
              </a:rPr>
              <a:t>上下文无关文法的形式化定义：</a:t>
            </a:r>
            <a:endParaRPr lang="en-US" altLang="zh-CN" spc="300" dirty="0">
              <a:latin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nl-NL" altLang="zh-CN" sz="6000" spc="300" dirty="0">
                <a:latin typeface="Times New Roman"/>
                <a:cs typeface="Times New Roman"/>
              </a:rPr>
              <a:t>(</a:t>
            </a:r>
            <a:r>
              <a:rPr lang="nl-NL" altLang="zh-CN" sz="6000" i="1" spc="300" dirty="0"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T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V</a:t>
            </a:r>
            <a:r>
              <a:rPr lang="nl-NL" altLang="zh-CN" sz="6000" i="1" spc="300" baseline="-20202" dirty="0">
                <a:latin typeface="Times New Roman"/>
                <a:cs typeface="Times New Roman"/>
              </a:rPr>
              <a:t>N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latin typeface="Times New Roman"/>
                <a:cs typeface="Times New Roman"/>
              </a:rPr>
              <a:t>S </a:t>
            </a:r>
            <a:r>
              <a:rPr lang="nl-NL" altLang="zh-CN" sz="6000" spc="300" dirty="0">
                <a:latin typeface="Times New Roman"/>
                <a:cs typeface="Times New Roman"/>
              </a:rPr>
              <a:t>, </a:t>
            </a:r>
            <a:r>
              <a:rPr lang="nl-NL" altLang="zh-CN" sz="6000" i="1" spc="30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nl-NL" altLang="zh-CN" sz="6000" i="1" spc="300" dirty="0">
                <a:latin typeface="Times New Roman"/>
                <a:cs typeface="Times New Roman"/>
              </a:rPr>
              <a:t> </a:t>
            </a:r>
            <a:r>
              <a:rPr lang="nl-NL" altLang="zh-CN" sz="6000" spc="300" dirty="0">
                <a:latin typeface="Times New Roman"/>
                <a:cs typeface="Times New Roman"/>
              </a:rPr>
              <a:t>)</a:t>
            </a:r>
            <a:endParaRPr lang="en-US" altLang="zh-CN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US" altLang="zh-CN" i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rPr>
              <a:t>产生式集合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solidFill>
                  <a:srgbClr val="FF0000"/>
                </a:solidFill>
                <a:latin typeface="华文楷体"/>
                <a:cs typeface="华文楷体"/>
              </a:rPr>
              <a:t>产生式：</a:t>
            </a:r>
            <a:r>
              <a:rPr lang="zh-CN" altLang="en-US" sz="2400" b="0" dirty="0">
                <a:latin typeface="华文楷体"/>
                <a:cs typeface="华文楷体"/>
              </a:rPr>
              <a:t>描述了将终结符和非终结符组合成串的方法</a:t>
            </a:r>
            <a:endParaRPr lang="en-US" altLang="zh-CN" sz="2400" b="0" dirty="0">
              <a:latin typeface="华文楷体"/>
              <a:cs typeface="华文楷体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0" dirty="0">
                <a:latin typeface="华文楷体"/>
                <a:cs typeface="华文楷体"/>
              </a:rPr>
              <a:t>例： </a:t>
            </a:r>
            <a:r>
              <a:rPr lang="en-US" altLang="zh-CN" sz="2400" b="0" i="1" spc="-5" dirty="0">
                <a:latin typeface="Times New Roman"/>
                <a:cs typeface="Times New Roman"/>
              </a:rPr>
              <a:t>P</a:t>
            </a:r>
            <a:r>
              <a:rPr lang="zh-CN" altLang="en-US" sz="2400" b="0" i="1" spc="7" baseline="-20833" dirty="0">
                <a:latin typeface="Times New Roman"/>
                <a:cs typeface="Times New Roman"/>
              </a:rPr>
              <a:t>  </a:t>
            </a:r>
            <a:r>
              <a:rPr lang="en-US" altLang="zh-CN" sz="2400" b="0" dirty="0">
                <a:latin typeface="Times New Roman"/>
                <a:cs typeface="Times New Roman"/>
              </a:rPr>
              <a:t>=</a:t>
            </a:r>
            <a:r>
              <a:rPr lang="zh-CN" altLang="en-US" sz="2400" b="0" spc="-15" dirty="0">
                <a:latin typeface="Times New Roman"/>
                <a:cs typeface="Times New Roman"/>
              </a:rPr>
              <a:t> </a:t>
            </a:r>
            <a:r>
              <a:rPr lang="en-US" altLang="zh-CN" sz="2400" b="0" dirty="0">
                <a:latin typeface="Times New Roman"/>
                <a:cs typeface="Times New Roman"/>
              </a:rPr>
              <a:t>{</a:t>
            </a:r>
            <a:r>
              <a:rPr lang="en-US" altLang="zh-CN" sz="2400" i="1" dirty="0"/>
              <a:t>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| term + expr | term – expr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i="1" spc="-5" dirty="0">
                <a:latin typeface="Times New Roman"/>
                <a:cs typeface="Times New Roman"/>
              </a:rPr>
              <a:t>                      </a:t>
            </a:r>
            <a:r>
              <a:rPr lang="en-US" altLang="zh-CN" sz="2400" i="1" dirty="0"/>
              <a:t>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  <a:r>
              <a:rPr lang="en-US" altLang="zh-CN" sz="2400" b="0" spc="-5" dirty="0">
                <a:latin typeface="Times New Roman"/>
                <a:cs typeface="Times New Roman"/>
              </a:rPr>
              <a:t>}</a:t>
            </a:r>
            <a:r>
              <a:rPr lang="en-US" altLang="zh-CN" sz="2400" i="1" dirty="0"/>
              <a:t> </a:t>
            </a:r>
            <a:endParaRPr lang="en-US" altLang="zh-CN" sz="2400" dirty="0">
              <a:latin typeface="华文楷体"/>
              <a:cs typeface="华文楷体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zh-CN" altLang="en-US" sz="2400" dirty="0">
              <a:latin typeface="KaiTi" panose="02010609060101010101" pitchFamily="49" charset="-122"/>
              <a:ea typeface="KaiTi" panose="02010609060101010101" pitchFamily="49" charset="-122"/>
              <a:cs typeface="Symbol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0" dirty="0">
              <a:latin typeface="Times New Roman"/>
              <a:cs typeface="Times New Roman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r>
              <a:rPr lang="en-US" altLang="zh-CN" dirty="0"/>
              <a:t>——</a:t>
            </a:r>
            <a:r>
              <a:rPr lang="zh-CN" altLang="en-US" dirty="0"/>
              <a:t>描述语言的语法结构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43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C087EF-F847-3548-A097-F8333163DE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59003" y="2909605"/>
            <a:ext cx="8365416" cy="3685992"/>
          </a:xfrm>
        </p:spPr>
        <p:txBody>
          <a:bodyPr>
            <a:normAutofit/>
          </a:bodyPr>
          <a:lstStyle/>
          <a:p>
            <a:pPr marL="0" indent="0" algn="dist">
              <a:lnSpc>
                <a:spcPct val="150000"/>
              </a:lnSpc>
              <a:buNone/>
            </a:pPr>
            <a:r>
              <a:rPr lang="zh-CN" altLang="en-US" spc="300" dirty="0">
                <a:latin typeface="Times New Roman" panose="02020603050405020304" pitchFamily="18" charset="0"/>
              </a:rPr>
              <a:t>({</a:t>
            </a:r>
            <a:r>
              <a:rPr lang="en-US" altLang="zh-CN" spc="300" dirty="0" err="1"/>
              <a:t>num</a:t>
            </a:r>
            <a:r>
              <a:rPr lang="en-US" altLang="zh-CN" spc="300" dirty="0">
                <a:latin typeface="Times New Roman" panose="02020603050405020304" pitchFamily="18" charset="0"/>
              </a:rPr>
              <a:t>, +, </a:t>
            </a:r>
            <a:r>
              <a:rPr lang="en-US" altLang="zh-CN" spc="300" dirty="0">
                <a:latin typeface="Times New Roman" panose="02020603050405020304" pitchFamily="18" charset="0"/>
                <a:sym typeface="Symbol" panose="05050102010706020507" pitchFamily="18" charset="2"/>
              </a:rPr>
              <a:t>-, (, )</a:t>
            </a:r>
            <a:r>
              <a:rPr lang="en-US" altLang="zh-CN" spc="300" dirty="0">
                <a:latin typeface="Times New Roman" panose="02020603050405020304" pitchFamily="18" charset="0"/>
              </a:rPr>
              <a:t>},  {</a:t>
            </a:r>
            <a:r>
              <a:rPr lang="en-US" altLang="zh-CN" i="1" spc="300" dirty="0">
                <a:latin typeface="Times New Roman" panose="02020603050405020304" pitchFamily="18" charset="0"/>
              </a:rPr>
              <a:t>expr</a:t>
            </a:r>
            <a:r>
              <a:rPr lang="en-US" altLang="zh-CN" spc="300" dirty="0">
                <a:latin typeface="Times New Roman" panose="02020603050405020304" pitchFamily="18" charset="0"/>
              </a:rPr>
              <a:t>, </a:t>
            </a:r>
            <a:r>
              <a:rPr lang="en-US" altLang="zh-CN" i="1" spc="300" dirty="0">
                <a:latin typeface="Times New Roman" panose="02020603050405020304" pitchFamily="18" charset="0"/>
              </a:rPr>
              <a:t>term</a:t>
            </a:r>
            <a:r>
              <a:rPr lang="en-US" altLang="zh-CN" spc="300" dirty="0">
                <a:latin typeface="Times New Roman" panose="02020603050405020304" pitchFamily="18" charset="0"/>
              </a:rPr>
              <a:t>},  </a:t>
            </a:r>
            <a:r>
              <a:rPr lang="en-US" altLang="zh-CN" i="1" spc="300" dirty="0">
                <a:latin typeface="Times New Roman" panose="02020603050405020304" pitchFamily="18" charset="0"/>
                <a:ea typeface="楷体" panose="02010609060101010101" pitchFamily="49" charset="-122"/>
              </a:rPr>
              <a:t>expr</a:t>
            </a:r>
            <a:r>
              <a:rPr lang="en-US" altLang="zh-CN" spc="300" dirty="0">
                <a:latin typeface="Times New Roman" panose="02020603050405020304" pitchFamily="18" charset="0"/>
              </a:rPr>
              <a:t>,  </a:t>
            </a:r>
            <a:r>
              <a:rPr lang="en-US" altLang="zh-CN" i="1" spc="300" dirty="0">
                <a:latin typeface="Times New Roman" panose="02020603050405020304" pitchFamily="18" charset="0"/>
              </a:rPr>
              <a:t>P</a:t>
            </a:r>
            <a:r>
              <a:rPr lang="en-US" altLang="zh-CN" spc="300" dirty="0">
                <a:latin typeface="Times New Roman" panose="02020603050405020304" pitchFamily="18" charset="0"/>
              </a:rPr>
              <a:t> )</a:t>
            </a:r>
          </a:p>
          <a:p>
            <a:pPr lvl="1" algn="just">
              <a:buFontTx/>
              <a:buNone/>
            </a:pP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i="1" dirty="0">
                <a:latin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</a:rPr>
              <a:t> = {</a:t>
            </a:r>
            <a:r>
              <a:rPr lang="en-US" altLang="zh-CN" sz="2400" i="1" dirty="0"/>
              <a:t>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| term + expr | term – expr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0" i="1" spc="-5" dirty="0">
                <a:latin typeface="Times New Roman"/>
                <a:cs typeface="Times New Roman"/>
              </a:rPr>
              <a:t>          </a:t>
            </a:r>
            <a:r>
              <a:rPr lang="en-US" altLang="zh-CN" sz="2400" i="1" dirty="0"/>
              <a:t>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  <a:r>
              <a:rPr lang="en-US" altLang="zh-CN" sz="3000" b="0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457200" lvl="1" indent="0" algn="just">
              <a:lnSpc>
                <a:spcPct val="130000"/>
              </a:lnSpc>
              <a:buNone/>
            </a:pPr>
            <a:endParaRPr lang="en-US" altLang="zh-CN" sz="3000" dirty="0">
              <a:latin typeface="Times New Roman" panose="02020603050405020304" pitchFamily="18" charset="0"/>
            </a:endParaRPr>
          </a:p>
          <a:p>
            <a:pPr marL="12700" indent="0">
              <a:lnSpc>
                <a:spcPct val="150000"/>
              </a:lnSpc>
              <a:spcBef>
                <a:spcPts val="95"/>
              </a:spcBef>
              <a:buNone/>
              <a:tabLst>
                <a:tab pos="285750" algn="l"/>
              </a:tabLst>
            </a:pPr>
            <a:endParaRPr kumimoji="1"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41209E1-880F-4B44-8F4C-95EFEEBF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举例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43503" y="1841819"/>
            <a:ext cx="529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rPr>
              <a:t>四元组：</a:t>
            </a:r>
            <a:r>
              <a:rPr lang="nl-NL" altLang="zh-CN" sz="3200" b="1" spc="300" dirty="0">
                <a:latin typeface="Times New Roman"/>
                <a:cs typeface="Times New Roman"/>
              </a:rPr>
              <a:t>(</a:t>
            </a:r>
            <a:r>
              <a:rPr lang="nl-NL" altLang="zh-CN" sz="3200" b="1" i="1" spc="300" dirty="0">
                <a:latin typeface="Times New Roman"/>
                <a:cs typeface="Times New Roman"/>
              </a:rPr>
              <a:t>V</a:t>
            </a:r>
            <a:r>
              <a:rPr lang="nl-NL" altLang="zh-CN" sz="3200" b="1" i="1" spc="300" baseline="-20202" dirty="0">
                <a:latin typeface="Times New Roman"/>
                <a:cs typeface="Times New Roman"/>
              </a:rPr>
              <a:t>T </a:t>
            </a:r>
            <a:r>
              <a:rPr lang="nl-NL" altLang="zh-CN" sz="3200" b="1" spc="300" dirty="0">
                <a:latin typeface="Times New Roman"/>
                <a:cs typeface="Times New Roman"/>
              </a:rPr>
              <a:t>, </a:t>
            </a:r>
            <a:r>
              <a:rPr lang="nl-NL" altLang="zh-CN" sz="3200" b="1" i="1" spc="300" dirty="0">
                <a:latin typeface="Times New Roman"/>
                <a:cs typeface="Times New Roman"/>
              </a:rPr>
              <a:t>V</a:t>
            </a:r>
            <a:r>
              <a:rPr lang="nl-NL" altLang="zh-CN" sz="3200" b="1" i="1" spc="300" baseline="-20202" dirty="0">
                <a:latin typeface="Times New Roman"/>
                <a:cs typeface="Times New Roman"/>
              </a:rPr>
              <a:t>N </a:t>
            </a:r>
            <a:r>
              <a:rPr lang="nl-NL" altLang="zh-CN" sz="3200" b="1" spc="300" dirty="0">
                <a:latin typeface="Times New Roman"/>
                <a:cs typeface="Times New Roman"/>
              </a:rPr>
              <a:t>, </a:t>
            </a:r>
            <a:r>
              <a:rPr lang="nl-NL" altLang="zh-CN" sz="3200" b="1" i="1" spc="300" dirty="0">
                <a:latin typeface="Times New Roman"/>
                <a:cs typeface="Times New Roman"/>
              </a:rPr>
              <a:t>S </a:t>
            </a:r>
            <a:r>
              <a:rPr lang="nl-NL" altLang="zh-CN" sz="3200" b="1" spc="300" dirty="0">
                <a:latin typeface="Times New Roman"/>
                <a:cs typeface="Times New Roman"/>
              </a:rPr>
              <a:t>, </a:t>
            </a:r>
            <a:r>
              <a:rPr lang="nl-NL" altLang="zh-CN" sz="3200" b="1" i="1" spc="300" dirty="0">
                <a:latin typeface="Times New Roman"/>
                <a:cs typeface="Times New Roman"/>
              </a:rPr>
              <a:t>P </a:t>
            </a:r>
            <a:r>
              <a:rPr lang="nl-NL" altLang="zh-CN" sz="3200" b="1" spc="300" dirty="0">
                <a:latin typeface="Times New Roman"/>
                <a:cs typeface="Times New Roman"/>
              </a:rPr>
              <a:t>)</a:t>
            </a:r>
            <a:endParaRPr lang="en-US" altLang="zh-CN" sz="3200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4112925" y="2404278"/>
            <a:ext cx="1973179" cy="50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6506964" y="2411851"/>
            <a:ext cx="450811" cy="49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851228" y="2395369"/>
            <a:ext cx="956441" cy="514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515559" y="2405777"/>
            <a:ext cx="1378032" cy="503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内容占位符 3"/>
          <p:cNvSpPr txBox="1">
            <a:spLocks/>
          </p:cNvSpPr>
          <p:nvPr/>
        </p:nvSpPr>
        <p:spPr>
          <a:xfrm>
            <a:off x="190005" y="1052944"/>
            <a:ext cx="11792198" cy="5229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5600" indent="-355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itchFamily="2" charset="2"/>
              <a:buChar char="q"/>
              <a:defRPr sz="3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itchFamily="18" charset="0"/>
              </a:defRPr>
            </a:lvl1pPr>
            <a:lvl2pPr marL="685800" indent="-23495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itchFamily="2" charset="2"/>
              <a:buChar char="n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985838" indent="-27305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v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262063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ü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1524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pc="300" dirty="0"/>
              <a:t>例</a:t>
            </a:r>
            <a:r>
              <a:rPr lang="en-US" altLang="zh-CN" spc="300" dirty="0"/>
              <a:t>: </a:t>
            </a:r>
            <a:r>
              <a:rPr lang="zh-CN" altLang="en-US" spc="300" dirty="0"/>
              <a:t>描述简单计算器的上下文无关文法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400" b="0" dirty="0">
              <a:latin typeface="Times New Roman"/>
              <a:cs typeface="Times New Roman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7AE412D-4D41-46DD-9380-7DADD5BDBAC3}"/>
              </a:ext>
            </a:extLst>
          </p:cNvPr>
          <p:cNvSpPr txBox="1"/>
          <p:nvPr/>
        </p:nvSpPr>
        <p:spPr>
          <a:xfrm>
            <a:off x="754116" y="6081251"/>
            <a:ext cx="9934905" cy="486030"/>
          </a:xfrm>
          <a:prstGeom prst="rect">
            <a:avLst/>
          </a:prstGeom>
          <a:noFill/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075">
              <a:spcBef>
                <a:spcPts val="43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/>
              </a:rPr>
              <a:t>问题二：给定文法，如何判定输入串属于文法规定的语言呢？</a:t>
            </a:r>
          </a:p>
        </p:txBody>
      </p:sp>
    </p:spTree>
    <p:extLst>
      <p:ext uri="{BB962C8B-B14F-4D97-AF65-F5344CB8AC3E}">
        <p14:creationId xmlns:p14="http://schemas.microsoft.com/office/powerpoint/2010/main" val="4631631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13918</TotalTime>
  <Words>4309</Words>
  <Application>Microsoft Office PowerPoint</Application>
  <PresentationFormat>宽屏</PresentationFormat>
  <Paragraphs>746</Paragraphs>
  <Slides>52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等线</vt:lpstr>
      <vt:lpstr>华文楷体</vt:lpstr>
      <vt:lpstr>KaiTi</vt:lpstr>
      <vt:lpstr>宋体</vt:lpstr>
      <vt:lpstr>Microsoft YaHei</vt:lpstr>
      <vt:lpstr>Microsoft YaHei</vt:lpstr>
      <vt:lpstr>Arial</vt:lpstr>
      <vt:lpstr>Calibri</vt:lpstr>
      <vt:lpstr>Cambria Math</vt:lpstr>
      <vt:lpstr>Gill Sans MT</vt:lpstr>
      <vt:lpstr>Times New Roman</vt:lpstr>
      <vt:lpstr>Wingdings</vt:lpstr>
      <vt:lpstr>1_Office 主题​​</vt:lpstr>
      <vt:lpstr>PowerPoint 演示文稿</vt:lpstr>
      <vt:lpstr>简单计算器程序</vt:lpstr>
      <vt:lpstr>如何判定输入合法性呢？</vt:lpstr>
      <vt:lpstr>John Backus -1977图灵奖</vt:lpstr>
      <vt:lpstr>上下文无关文法——描述语言的语法结构</vt:lpstr>
      <vt:lpstr>上下文无关文法——描述语言的语法结构</vt:lpstr>
      <vt:lpstr>上下文无关文法——描述语言的语法结构</vt:lpstr>
      <vt:lpstr>上下文无关文法——描述语言的语法结构</vt:lpstr>
      <vt:lpstr>举例 </vt:lpstr>
      <vt:lpstr>图形化演示构造过程</vt:lpstr>
      <vt:lpstr>图形化演示构造过程</vt:lpstr>
      <vt:lpstr>图形化演示构造过程</vt:lpstr>
      <vt:lpstr>图形化演示构造过程</vt:lpstr>
      <vt:lpstr>图形化演示构造过程</vt:lpstr>
      <vt:lpstr>图形化演示构造过程</vt:lpstr>
      <vt:lpstr>图形化演示构造过程</vt:lpstr>
      <vt:lpstr>图形化演示构造过程</vt:lpstr>
      <vt:lpstr>图形化演示构造过程</vt:lpstr>
      <vt:lpstr>上下文无关文法的推导</vt:lpstr>
      <vt:lpstr>最左推导和最右推导</vt:lpstr>
      <vt:lpstr>思考题？</vt:lpstr>
      <vt:lpstr>语言、文法、句型、句子 </vt:lpstr>
      <vt:lpstr>最左推导和最右推导</vt:lpstr>
      <vt:lpstr>最左推导和最右推导</vt:lpstr>
      <vt:lpstr>主要内容</vt:lpstr>
      <vt:lpstr>正则表达式的局限</vt:lpstr>
      <vt:lpstr>正则表达式的局限</vt:lpstr>
      <vt:lpstr>思考题</vt:lpstr>
      <vt:lpstr>思考题</vt:lpstr>
      <vt:lpstr>正则表达式与CFG的区别</vt:lpstr>
      <vt:lpstr>正则表达式与CFG的区别</vt:lpstr>
      <vt:lpstr>思考题</vt:lpstr>
      <vt:lpstr>思考题</vt:lpstr>
      <vt:lpstr>文法的二义性</vt:lpstr>
      <vt:lpstr>文法的二义性</vt:lpstr>
      <vt:lpstr>文法的二义性</vt:lpstr>
      <vt:lpstr>文法的二义性</vt:lpstr>
      <vt:lpstr>消除二义性</vt:lpstr>
      <vt:lpstr>消除二义性</vt:lpstr>
      <vt:lpstr>消除二义性</vt:lpstr>
      <vt:lpstr>消除二义性</vt:lpstr>
      <vt:lpstr>消除二义性</vt:lpstr>
      <vt:lpstr>消除二义性</vt:lpstr>
      <vt:lpstr>消除二义性</vt:lpstr>
      <vt:lpstr>思考题</vt:lpstr>
      <vt:lpstr>思考题</vt:lpstr>
      <vt:lpstr>思考题</vt:lpstr>
      <vt:lpstr>消除二义性</vt:lpstr>
      <vt:lpstr>语言与文法</vt:lpstr>
      <vt:lpstr>分离词法分析器的理由</vt:lpstr>
      <vt:lpstr>分离词法分析器的理由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1314</cp:revision>
  <cp:lastPrinted>2018-07-10T14:59:54Z</cp:lastPrinted>
  <dcterms:created xsi:type="dcterms:W3CDTF">2013-05-07T11:05:13Z</dcterms:created>
  <dcterms:modified xsi:type="dcterms:W3CDTF">2025-03-06T03:18:42Z</dcterms:modified>
</cp:coreProperties>
</file>