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2"/>
  </p:notesMasterIdLst>
  <p:handoutMasterIdLst>
    <p:handoutMasterId r:id="rId43"/>
  </p:handoutMasterIdLst>
  <p:sldIdLst>
    <p:sldId id="483" r:id="rId2"/>
    <p:sldId id="463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5965" r:id="rId22"/>
    <p:sldId id="484" r:id="rId23"/>
    <p:sldId id="485" r:id="rId24"/>
    <p:sldId id="501" r:id="rId25"/>
    <p:sldId id="486" r:id="rId26"/>
    <p:sldId id="488" r:id="rId27"/>
    <p:sldId id="487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499" r:id="rId39"/>
    <p:sldId id="500" r:id="rId40"/>
    <p:sldId id="5964" r:id="rId41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28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C44161D2-7F83-43D7-BC66-1EA449C188D7}"/>
    <pc:docChg chg="modSld">
      <pc:chgData name="Cheng Li" userId="993c76cd61c8fb8c" providerId="LiveId" clId="{C44161D2-7F83-43D7-BC66-1EA449C188D7}" dt="2025-03-06T03:21:52.056" v="17" actId="20577"/>
      <pc:docMkLst>
        <pc:docMk/>
      </pc:docMkLst>
      <pc:sldChg chg="modSp mod">
        <pc:chgData name="Cheng Li" userId="993c76cd61c8fb8c" providerId="LiveId" clId="{C44161D2-7F83-43D7-BC66-1EA449C188D7}" dt="2025-03-06T03:21:38.749" v="8" actId="20577"/>
        <pc:sldMkLst>
          <pc:docMk/>
          <pc:sldMk cId="82017535" sldId="483"/>
        </pc:sldMkLst>
        <pc:spChg chg="mod">
          <ac:chgData name="Cheng Li" userId="993c76cd61c8fb8c" providerId="LiveId" clId="{C44161D2-7F83-43D7-BC66-1EA449C188D7}" dt="2025-03-06T03:21:31.910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C44161D2-7F83-43D7-BC66-1EA449C188D7}" dt="2025-03-06T03:21:38.749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C44161D2-7F83-43D7-BC66-1EA449C188D7}" dt="2025-03-06T03:21:52.056" v="17" actId="20577"/>
        <pc:sldMkLst>
          <pc:docMk/>
          <pc:sldMk cId="1218619173" sldId="5964"/>
        </pc:sldMkLst>
        <pc:spChg chg="mod">
          <ac:chgData name="Cheng Li" userId="993c76cd61c8fb8c" providerId="LiveId" clId="{C44161D2-7F83-43D7-BC66-1EA449C188D7}" dt="2025-03-06T03:21:44.349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C44161D2-7F83-43D7-BC66-1EA449C188D7}" dt="2025-03-06T03:21:52.056" v="17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934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850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02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上面相当于按照</a:t>
            </a:r>
            <a:r>
              <a:rPr lang="en-US" altLang="zh-CN" dirty="0"/>
              <a:t>A-&gt;alpha</a:t>
            </a:r>
            <a:r>
              <a:rPr lang="zh-CN" altLang="en-US" dirty="0"/>
              <a:t>，下面这个相当于</a:t>
            </a:r>
            <a:r>
              <a:rPr lang="en-US" altLang="zh-CN" dirty="0"/>
              <a:t>A</a:t>
            </a:r>
            <a:r>
              <a:rPr lang="zh-CN" altLang="en-US" dirty="0"/>
              <a:t>用</a:t>
            </a:r>
            <a:r>
              <a:rPr lang="en-US" altLang="zh-CN" dirty="0"/>
              <a:t>beta</a:t>
            </a:r>
            <a:r>
              <a:rPr lang="zh-CN" altLang="en-US" dirty="0"/>
              <a:t>作为</a:t>
            </a:r>
            <a:r>
              <a:rPr lang="en-US" altLang="zh-CN" dirty="0" err="1"/>
              <a:t>eplison</a:t>
            </a:r>
            <a:r>
              <a:rPr lang="zh-CN" altLang="en-US" dirty="0"/>
              <a:t>的选择，消掉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9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60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这个文法有问题，需要调整，既可以用</a:t>
            </a:r>
            <a:r>
              <a:rPr lang="en-US" altLang="zh-CN" dirty="0"/>
              <a:t>A-&gt; ab</a:t>
            </a:r>
            <a:r>
              <a:rPr lang="zh-CN" altLang="en-US" dirty="0"/>
              <a:t>，又可以用</a:t>
            </a:r>
            <a:r>
              <a:rPr lang="en-US" altLang="zh-CN" dirty="0"/>
              <a:t>A-&gt;</a:t>
            </a:r>
            <a:r>
              <a:rPr lang="en-US" altLang="zh-CN" dirty="0" err="1"/>
              <a:t>eplison</a:t>
            </a:r>
            <a:r>
              <a:rPr lang="en-US" altLang="zh-CN" dirty="0"/>
              <a:t> B-&gt;</a:t>
            </a:r>
            <a:r>
              <a:rPr lang="en-US" altLang="zh-CN" dirty="0" err="1"/>
              <a:t>aC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8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946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廖佳怡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674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eplison</a:t>
            </a:r>
            <a:r>
              <a:rPr lang="zh-CN" altLang="en-US" dirty="0"/>
              <a:t>只有在全部的里面才能被</a:t>
            </a:r>
            <a:r>
              <a:rPr lang="en-US" altLang="zh-CN" dirty="0"/>
              <a:t>include</a:t>
            </a:r>
            <a:r>
              <a:rPr lang="zh-CN" altLang="en-US" dirty="0"/>
              <a:t>进来，相当于我么你先算</a:t>
            </a:r>
            <a:r>
              <a:rPr lang="en-US" altLang="zh-CN" dirty="0"/>
              <a:t>First(Yi),</a:t>
            </a:r>
            <a:r>
              <a:rPr lang="en-US" altLang="zh-CN" baseline="0" dirty="0"/>
              <a:t> Yi -&gt; </a:t>
            </a:r>
            <a:r>
              <a:rPr lang="en-US" altLang="zh-CN" baseline="0" dirty="0" err="1"/>
              <a:t>eplison</a:t>
            </a:r>
            <a:r>
              <a:rPr lang="en-US" altLang="zh-CN" baseline="0" dirty="0"/>
              <a:t>, </a:t>
            </a:r>
            <a:r>
              <a:rPr lang="zh-CN" altLang="en-US" baseline="0" dirty="0"/>
              <a:t>那么</a:t>
            </a:r>
            <a:r>
              <a:rPr lang="en-US" altLang="zh-CN" baseline="0" dirty="0"/>
              <a:t>First(Yi+1)</a:t>
            </a:r>
            <a:r>
              <a:rPr lang="zh-CN" altLang="en-US" baseline="0" dirty="0"/>
              <a:t>需要放进来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46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295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77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2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6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037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119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看看怎么算的哈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5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85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06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82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2568429" y="2164527"/>
            <a:ext cx="7055136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语法分析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自顶向下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-LL(1)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文法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</a:t>
            </a:r>
            <a:r>
              <a:rPr lang="en-US" altLang="zh-CN" dirty="0"/>
              <a:t>) = FIRST(</a:t>
            </a:r>
            <a:r>
              <a:rPr lang="en-US" altLang="zh-CN" i="1" dirty="0"/>
              <a:t>T</a:t>
            </a:r>
            <a:r>
              <a:rPr lang="en-US" altLang="zh-CN" dirty="0"/>
              <a:t>) = FIRST(</a:t>
            </a:r>
            <a:r>
              <a:rPr lang="en-US" altLang="zh-CN" i="1" dirty="0"/>
              <a:t>F</a:t>
            </a:r>
            <a:r>
              <a:rPr lang="en-US" altLang="zh-CN" dirty="0"/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{+,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FRIST(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) 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FOLLOW 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628640" y="1029970"/>
            <a:ext cx="4785360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T </a:t>
            </a:r>
            <a:r>
              <a:rPr lang="en-US" sz="1800" dirty="0"/>
              <a:t>, FIRST( </a:t>
            </a:r>
            <a:r>
              <a:rPr lang="en-US" sz="1800" i="1" dirty="0"/>
              <a:t>X</a:t>
            </a:r>
            <a:r>
              <a:rPr lang="en-US" sz="1800" dirty="0"/>
              <a:t> ) = {</a:t>
            </a:r>
            <a:r>
              <a:rPr lang="en-US" sz="1800" i="1" dirty="0"/>
              <a:t>X</a:t>
            </a:r>
            <a:r>
              <a:rPr lang="en-US" sz="1800" dirty="0"/>
              <a:t>}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</a:t>
            </a:r>
            <a:r>
              <a:rPr lang="zh-CN" altLang="en-US" sz="1800" dirty="0"/>
              <a:t>且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1800" dirty="0">
                <a:sym typeface="Symbol" panose="05050102010706020507" pitchFamily="18" charset="2"/>
              </a:rPr>
              <a:t> </a:t>
            </a:r>
            <a:r>
              <a:rPr lang="en-US" sz="1800" dirty="0"/>
              <a:t>FIRST(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 </a:t>
            </a:r>
            <a:r>
              <a:rPr lang="zh-CN" altLang="en-US" sz="1800" dirty="0"/>
              <a:t>且 </a:t>
            </a:r>
            <a:r>
              <a:rPr lang="en-US" sz="1800" i="1" dirty="0"/>
              <a:t>X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 Y</a:t>
            </a:r>
            <a:r>
              <a:rPr lang="en-US" sz="1800" i="1" baseline="-25000" dirty="0"/>
              <a:t>2</a:t>
            </a:r>
            <a:r>
              <a:rPr lang="en-US" sz="1800" i="1" dirty="0"/>
              <a:t> …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i="1" dirty="0"/>
              <a:t> </a:t>
            </a:r>
          </a:p>
          <a:p>
            <a:pPr lvl="1"/>
            <a:r>
              <a:rPr lang="zh-CN" altLang="en-US" sz="1800" dirty="0"/>
              <a:t>如果 </a:t>
            </a:r>
            <a:r>
              <a:rPr lang="en-US" sz="1800" i="1" dirty="0">
                <a:solidFill>
                  <a:srgbClr val="FF0000"/>
                </a:solidFill>
              </a:rPr>
              <a:t>a</a:t>
            </a:r>
            <a:r>
              <a:rPr lang="en-US" sz="1800" dirty="0"/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 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i </a:t>
            </a:r>
            <a:r>
              <a:rPr lang="en-US" sz="1800" dirty="0"/>
              <a:t>)</a:t>
            </a:r>
            <a:r>
              <a:rPr lang="zh-CN" altLang="en-US" sz="1800" dirty="0"/>
              <a:t>且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/>
              <a:t>Y</a:t>
            </a:r>
            <a:r>
              <a:rPr lang="en-US" sz="1800" i="1" baseline="-25000" dirty="0"/>
              <a:t>i-1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en-US" sz="1800" i="1" dirty="0">
                <a:solidFill>
                  <a:srgbClr val="FF0000"/>
                </a:solidFill>
              </a:rPr>
              <a:t>a</a:t>
            </a:r>
            <a:r>
              <a:rPr lang="en-US" altLang="zh-CN" sz="1800" dirty="0">
                <a:sym typeface="Symbol" panose="05050102010706020507" pitchFamily="18" charset="2"/>
              </a:rPr>
              <a:t>  </a:t>
            </a:r>
            <a:r>
              <a:rPr lang="en-US" sz="1800" dirty="0"/>
              <a:t>FIRST( </a:t>
            </a:r>
            <a:r>
              <a:rPr lang="en-US" sz="1800" i="1" dirty="0"/>
              <a:t>X </a:t>
            </a:r>
            <a:r>
              <a:rPr lang="en-US" sz="1800" dirty="0"/>
              <a:t>) </a:t>
            </a:r>
          </a:p>
          <a:p>
            <a:pPr lvl="1"/>
            <a:r>
              <a:rPr lang="zh-CN" altLang="en-US" sz="1800" dirty="0"/>
              <a:t>如果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 </a:t>
            </a:r>
            <a:r>
              <a:rPr lang="zh-CN" altLang="en-US" sz="1800" dirty="0"/>
              <a:t> </a:t>
            </a:r>
            <a:r>
              <a:rPr lang="en-US" sz="1800" dirty="0"/>
              <a:t>FIRST(X) </a:t>
            </a:r>
          </a:p>
        </p:txBody>
      </p:sp>
    </p:spTree>
    <p:extLst>
      <p:ext uri="{BB962C8B-B14F-4D97-AF65-F5344CB8AC3E}">
        <p14:creationId xmlns:p14="http://schemas.microsoft.com/office/powerpoint/2010/main" val="920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FOLLOW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), </a:t>
            </a:r>
            <a:r>
              <a:rPr lang="en-US" i="1" dirty="0"/>
              <a:t>A</a:t>
            </a:r>
            <a:r>
              <a:rPr lang="zh-CN" altLang="en-US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N 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$</a:t>
            </a:r>
            <a:r>
              <a:rPr lang="zh-CN" altLang="en-US" dirty="0"/>
              <a:t>加入到</a:t>
            </a:r>
            <a:r>
              <a:rPr lang="en-US" altLang="zh-CN" dirty="0"/>
              <a:t>FOLLOW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zh-CN" altLang="en-US" dirty="0"/>
              <a:t>，当</a:t>
            </a:r>
            <a:r>
              <a:rPr lang="en-US" altLang="zh-CN" dirty="0"/>
              <a:t>A</a:t>
            </a:r>
            <a:r>
              <a:rPr lang="zh-CN" altLang="en-US" dirty="0"/>
              <a:t>是开始符号，</a:t>
            </a:r>
            <a:r>
              <a:rPr lang="zh-CN" altLang="en-US" dirty="0">
                <a:solidFill>
                  <a:srgbClr val="FF0000"/>
                </a:solidFill>
              </a:rPr>
              <a:t> $ </a:t>
            </a:r>
            <a:r>
              <a:rPr lang="zh-CN" altLang="en-US" dirty="0"/>
              <a:t>是输入串的结束符号</a:t>
            </a:r>
            <a:endParaRPr 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Bb</a:t>
            </a:r>
            <a:r>
              <a:rPr lang="en-US" altLang="zh-CN" dirty="0"/>
              <a:t> </a:t>
            </a:r>
            <a:r>
              <a:rPr lang="zh-CN" altLang="en-US" dirty="0"/>
              <a:t>，则</a:t>
            </a:r>
            <a:r>
              <a:rPr lang="en-US" dirty="0"/>
              <a:t>FIRST(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zh-CN" dirty="0"/>
              <a:t> )-{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  <a:r>
              <a:rPr lang="zh-CN" altLang="en-US" dirty="0"/>
              <a:t>加入到</a:t>
            </a:r>
            <a:r>
              <a:rPr lang="en-US" altLang="zh-CN" dirty="0"/>
              <a:t>FOLLOW</a:t>
            </a:r>
            <a:r>
              <a:rPr lang="en-US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dirty="0"/>
          </a:p>
          <a:p>
            <a:pPr lvl="1"/>
            <a:r>
              <a:rPr lang="zh-CN" altLang="en-US" dirty="0"/>
              <a:t>如果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或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Bb</a:t>
            </a:r>
            <a:r>
              <a:rPr lang="zh-CN" altLang="en-US" dirty="0">
                <a:latin typeface="Symbol" panose="05050102010706020507" pitchFamily="18" charset="2"/>
              </a:rPr>
              <a:t>且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ym typeface="Symbol" panose="05050102010706020507" pitchFamily="18" charset="2"/>
              </a:rPr>
              <a:t> </a:t>
            </a:r>
            <a:r>
              <a:rPr lang="en-US" dirty="0"/>
              <a:t> FIRST(</a:t>
            </a:r>
            <a:r>
              <a:rPr lang="en-US" altLang="zh-CN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zh-CN" dirty="0"/>
              <a:t> )</a:t>
            </a:r>
            <a:r>
              <a:rPr lang="zh-CN" altLang="en-US" dirty="0"/>
              <a:t>，则</a:t>
            </a:r>
            <a:r>
              <a:rPr lang="en-US" altLang="zh-CN" dirty="0"/>
              <a:t>FOLLOW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zh-CN" altLang="en-US" dirty="0"/>
              <a:t>加入到</a:t>
            </a:r>
            <a:r>
              <a:rPr lang="en-US" altLang="zh-CN" dirty="0"/>
              <a:t>FOLLOW</a:t>
            </a:r>
            <a:r>
              <a:rPr lang="en-US" dirty="0"/>
              <a:t>(</a:t>
            </a:r>
            <a:r>
              <a:rPr lang="en-US" altLang="zh-CN" i="1" dirty="0"/>
              <a:t>B</a:t>
            </a:r>
            <a:r>
              <a:rPr lang="en-US" dirty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</a:t>
            </a:r>
            <a:r>
              <a:rPr lang="zh-CN" altLang="en-US" dirty="0"/>
              <a:t>文法：</a:t>
            </a:r>
            <a:r>
              <a:rPr lang="en-US" dirty="0"/>
              <a:t>FOLLOW(A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1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FRIST(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E</a:t>
            </a:r>
            <a:r>
              <a:rPr lang="en-US" altLang="zh-CN" dirty="0"/>
              <a:t>) = { ), $} </a:t>
            </a:r>
            <a:r>
              <a:rPr lang="en-US" altLang="zh-CN" dirty="0">
                <a:solidFill>
                  <a:schemeClr val="bg1"/>
                </a:solidFill>
              </a:rPr>
              <a:t>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304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q"/>
                  <a:defRPr sz="32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u="sng" dirty="0"/>
                  <a:t>当</a:t>
                </a:r>
                <a:r>
                  <a:rPr lang="en-US" altLang="zh-CN" sz="1800" u="sng" dirty="0"/>
                  <a:t>A</a:t>
                </a:r>
                <a:r>
                  <a:rPr lang="zh-CN" altLang="en-US" sz="1800" u="sng" dirty="0"/>
                  <a:t>是开始符号</a:t>
                </a:r>
                <a:r>
                  <a:rPr lang="en-US" altLang="zh-CN" sz="1800" u="sng" dirty="0"/>
                  <a:t>, </a:t>
                </a:r>
                <a:r>
                  <a:rPr lang="zh-CN" altLang="en-US" sz="1800" u="sng" dirty="0">
                    <a:solidFill>
                      <a:srgbClr val="FF0000"/>
                    </a:solidFill>
                  </a:rPr>
                  <a:t> $</a:t>
                </a:r>
                <a:r>
                  <a:rPr lang="en-US" altLang="zh-CN" sz="1800" u="sng" dirty="0">
                    <a:sym typeface="Symbol" panose="05050102010706020507" pitchFamily="18" charset="2"/>
                  </a:rPr>
                  <a:t>  FOLLOW(A)</a:t>
                </a:r>
                <a:endParaRPr lang="en-US" sz="1800" u="sng" dirty="0"/>
              </a:p>
              <a:p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，</a:t>
                </a:r>
                <a:r>
                  <a:rPr lang="en-US" sz="1800" u="sng" dirty="0"/>
                  <a:t>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)-{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u="sng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1800" u="sng" dirty="0"/>
                  <a:t> 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altLang="zh-CN" sz="1800" u="sng" dirty="0"/>
                  <a:t>)</a:t>
                </a:r>
                <a:endParaRPr lang="en-US" sz="1800" u="sng" dirty="0"/>
              </a:p>
              <a:p>
                <a:r>
                  <a:rPr lang="en-US" altLang="zh-CN" sz="1800" i="1" dirty="0" err="1"/>
                  <a:t>A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或</a:t>
                </a:r>
                <a:r>
                  <a:rPr lang="en-US" altLang="zh-CN" sz="1800" i="1" dirty="0" err="1"/>
                  <a:t>A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zh-CN" altLang="en-US" sz="1800" dirty="0">
                    <a:latin typeface="Symbol" panose="05050102010706020507" pitchFamily="18" charset="2"/>
                  </a:rPr>
                  <a:t>且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sz="1800" dirty="0">
                    <a:sym typeface="Symbol" panose="05050102010706020507" pitchFamily="18" charset="2"/>
                  </a:rPr>
                  <a:t> </a:t>
                </a:r>
                <a:r>
                  <a:rPr lang="en-US" sz="1800" dirty="0"/>
                  <a:t> FIRST(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dirty="0"/>
                  <a:t> )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FOLLOW</a:t>
                </a:r>
                <a:r>
                  <a:rPr lang="en-US" sz="1800" dirty="0"/>
                  <a:t>(</a:t>
                </a:r>
                <a:r>
                  <a:rPr lang="en-US" sz="1800" i="1" dirty="0"/>
                  <a:t>A</a:t>
                </a:r>
                <a:r>
                  <a:rPr lang="en-US" sz="1800" dirty="0"/>
                  <a:t>)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sz="1800" dirty="0"/>
                  <a:t>FOLLOW</a:t>
                </a:r>
                <a:r>
                  <a:rPr lang="en-US" sz="1800" dirty="0"/>
                  <a:t>(</a:t>
                </a:r>
                <a:r>
                  <a:rPr lang="en-US" altLang="zh-CN" sz="1800" i="1" dirty="0"/>
                  <a:t>B</a:t>
                </a:r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  <a:blipFill>
                <a:blip r:embed="rId3"/>
                <a:stretch>
                  <a:fillRect l="-781" t="-414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24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FRIST(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E</a:t>
            </a:r>
            <a:r>
              <a:rPr lang="en-US" altLang="zh-CN" dirty="0"/>
              <a:t>) = { ), $} = FOLLOW(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304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q"/>
                  <a:defRPr sz="32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/>
                  <a:t>当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是开始符号</a:t>
                </a:r>
                <a:r>
                  <a:rPr lang="en-US" altLang="zh-CN" sz="1800" dirty="0"/>
                  <a:t>,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 $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 FOLLOW(A)</a:t>
                </a:r>
                <a:endParaRPr lang="en-US" sz="1800" dirty="0"/>
              </a:p>
              <a:p>
                <a:r>
                  <a:rPr lang="en-US" altLang="zh-CN" sz="1800" i="1" dirty="0" err="1"/>
                  <a:t>A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，</a:t>
                </a:r>
                <a:r>
                  <a:rPr lang="en-US" sz="1800" dirty="0"/>
                  <a:t>FIRST(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dirty="0"/>
                  <a:t> )-{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FOLLOW</a:t>
                </a:r>
                <a:r>
                  <a:rPr lang="en-US" sz="1800" dirty="0"/>
                  <a:t>(</a:t>
                </a:r>
                <a:r>
                  <a:rPr lang="en-US" altLang="zh-CN" sz="1800" i="1" dirty="0"/>
                  <a:t>B</a:t>
                </a:r>
                <a:r>
                  <a:rPr lang="en-US" altLang="zh-CN" sz="1800" dirty="0"/>
                  <a:t>)</a:t>
                </a:r>
                <a:endParaRPr lang="en-US" sz="1800" dirty="0"/>
              </a:p>
              <a:p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或</a:t>
                </a:r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zh-CN" altLang="en-US" sz="1800" u="sng" dirty="0">
                    <a:latin typeface="Symbol" panose="05050102010706020507" pitchFamily="18" charset="2"/>
                  </a:rPr>
                  <a:t>且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sz="1800" u="sng" dirty="0">
                    <a:sym typeface="Symbol" panose="05050102010706020507" pitchFamily="18" charset="2"/>
                  </a:rPr>
                  <a:t> </a:t>
                </a:r>
                <a:r>
                  <a:rPr lang="en-US" sz="1800" u="sng" dirty="0"/>
                  <a:t> 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</a:t>
                </a:r>
                <a:r>
                  <a:rPr lang="zh-CN" altLang="en-US" sz="1800" u="sng" dirty="0"/>
                  <a:t>，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sz="1800" i="1" u="sng" dirty="0"/>
                  <a:t>A</a:t>
                </a:r>
                <a:r>
                  <a:rPr lang="en-US" sz="1800" u="sng" dirty="0"/>
                  <a:t>)</a:t>
                </a:r>
                <a:r>
                  <a:rPr lang="en-US" altLang="zh-CN" sz="1800" u="sng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sz="1800" u="sng" dirty="0"/>
                  <a:t>)</a:t>
                </a: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  <a:blipFill>
                <a:blip r:embed="rId3"/>
                <a:stretch>
                  <a:fillRect l="-781" t="-414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63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FRIST(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), $} = 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T</a:t>
            </a:r>
            <a:r>
              <a:rPr lang="en-US" altLang="zh-CN" dirty="0"/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304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q"/>
                  <a:defRPr sz="32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/>
                  <a:t>当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是开始符号</a:t>
                </a:r>
                <a:r>
                  <a:rPr lang="en-US" altLang="zh-CN" sz="1800" dirty="0"/>
                  <a:t>,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 $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 FOLLOW(A)</a:t>
                </a:r>
                <a:endParaRPr lang="en-US" sz="1800" dirty="0"/>
              </a:p>
              <a:p>
                <a:r>
                  <a:rPr lang="en-US" altLang="zh-CN" sz="1800" i="1" u="sng" dirty="0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，</a:t>
                </a:r>
                <a:r>
                  <a:rPr lang="en-US" sz="1800" u="sng" dirty="0"/>
                  <a:t>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)-{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u="sng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1800" u="sng" dirty="0"/>
                  <a:t> 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altLang="zh-CN" sz="1800" u="sng" dirty="0"/>
                  <a:t>)</a:t>
                </a:r>
                <a:endParaRPr lang="en-US" sz="1800" u="sng" dirty="0"/>
              </a:p>
              <a:p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或</a:t>
                </a:r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zh-CN" altLang="en-US" sz="1800" u="sng" dirty="0">
                    <a:latin typeface="Symbol" panose="05050102010706020507" pitchFamily="18" charset="2"/>
                  </a:rPr>
                  <a:t>且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sz="1800" u="sng" dirty="0">
                    <a:sym typeface="Symbol" panose="05050102010706020507" pitchFamily="18" charset="2"/>
                  </a:rPr>
                  <a:t> </a:t>
                </a:r>
                <a:r>
                  <a:rPr lang="en-US" sz="1800" u="sng" dirty="0"/>
                  <a:t> 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</a:t>
                </a:r>
                <a:r>
                  <a:rPr lang="zh-CN" altLang="en-US" sz="1800" u="sng" dirty="0"/>
                  <a:t>，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sz="1800" i="1" u="sng" dirty="0"/>
                  <a:t>A</a:t>
                </a:r>
                <a:r>
                  <a:rPr lang="en-US" sz="1800" u="sng" dirty="0"/>
                  <a:t>)</a:t>
                </a:r>
                <a:r>
                  <a:rPr lang="en-US" altLang="zh-CN" sz="1800" u="sng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sz="1800" u="sng" dirty="0"/>
                  <a:t>)</a:t>
                </a: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  <a:blipFill>
                <a:blip r:embed="rId3"/>
                <a:stretch>
                  <a:fillRect l="-781" t="-414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88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FRIST(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), $} = 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T</a:t>
            </a:r>
            <a:r>
              <a:rPr lang="en-US" altLang="zh-CN" dirty="0"/>
              <a:t>) = {+, ), $} = FOLLOW (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304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q"/>
                  <a:defRPr sz="32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/>
                  <a:t>当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是开始符号</a:t>
                </a:r>
                <a:r>
                  <a:rPr lang="en-US" altLang="zh-CN" sz="1800" dirty="0"/>
                  <a:t>,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 $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 FOLLOW(A)</a:t>
                </a:r>
                <a:endParaRPr lang="en-US" sz="1800" dirty="0"/>
              </a:p>
              <a:p>
                <a:r>
                  <a:rPr lang="en-US" altLang="zh-CN" sz="1800" i="1" dirty="0"/>
                  <a:t>A</a:t>
                </a:r>
                <a:r>
                  <a:rPr lang="en-US" altLang="zh-CN" sz="1800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en-US" altLang="zh-CN" sz="1800" dirty="0"/>
                  <a:t> </a:t>
                </a:r>
                <a:r>
                  <a:rPr lang="zh-CN" altLang="en-US" sz="1800" dirty="0"/>
                  <a:t>，</a:t>
                </a:r>
                <a:r>
                  <a:rPr lang="en-US" sz="1800" dirty="0"/>
                  <a:t>FIRST(</a:t>
                </a:r>
                <a:r>
                  <a:rPr lang="en-US" altLang="zh-CN" sz="18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dirty="0"/>
                  <a:t> )-{</a:t>
                </a:r>
                <a:r>
                  <a:rPr lang="zh-CN" altLang="en-US" sz="1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FOLLOW</a:t>
                </a:r>
                <a:r>
                  <a:rPr lang="en-US" sz="1800" dirty="0"/>
                  <a:t>(</a:t>
                </a:r>
                <a:r>
                  <a:rPr lang="en-US" altLang="zh-CN" sz="1800" i="1" dirty="0"/>
                  <a:t>B</a:t>
                </a:r>
                <a:r>
                  <a:rPr lang="en-US" altLang="zh-CN" sz="1800" dirty="0"/>
                  <a:t>)</a:t>
                </a:r>
                <a:endParaRPr lang="en-US" sz="1800" dirty="0"/>
              </a:p>
              <a:p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或</a:t>
                </a:r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zh-CN" altLang="en-US" sz="1800" u="sng" dirty="0">
                    <a:latin typeface="Symbol" panose="05050102010706020507" pitchFamily="18" charset="2"/>
                  </a:rPr>
                  <a:t>且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sz="1800" u="sng" dirty="0">
                    <a:sym typeface="Symbol" panose="05050102010706020507" pitchFamily="18" charset="2"/>
                  </a:rPr>
                  <a:t> </a:t>
                </a:r>
                <a:r>
                  <a:rPr lang="en-US" sz="1800" u="sng" dirty="0"/>
                  <a:t> 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</a:t>
                </a:r>
                <a:r>
                  <a:rPr lang="zh-CN" altLang="en-US" sz="1800" u="sng" dirty="0"/>
                  <a:t>，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sz="1800" i="1" u="sng" dirty="0"/>
                  <a:t>A</a:t>
                </a:r>
                <a:r>
                  <a:rPr lang="en-US" sz="1800" u="sng" dirty="0"/>
                  <a:t>)</a:t>
                </a:r>
                <a:r>
                  <a:rPr lang="en-US" altLang="zh-CN" sz="1800" u="sng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sz="1800" u="sng" dirty="0"/>
                  <a:t>)</a:t>
                </a: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  <a:blipFill>
                <a:blip r:embed="rId3"/>
                <a:stretch>
                  <a:fillRect l="-781" t="-414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74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FIRST(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FRIST(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 ), $} = 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FOLLOW(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 = {+, ), $} = FOLLOW (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</a:rPr>
              <a:t>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F</a:t>
            </a:r>
            <a:r>
              <a:rPr lang="en-US" altLang="zh-CN" dirty="0"/>
              <a:t>) = {*,+, ), $}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3"/>
              <p:cNvSpPr txBox="1">
                <a:spLocks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3040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q"/>
                  <a:defRPr sz="32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v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anose="05000000000000000000" pitchFamily="2" charset="2"/>
                  <a:buChar char="Ø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1800" dirty="0"/>
                  <a:t>当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是开始符号</a:t>
                </a:r>
                <a:r>
                  <a:rPr lang="en-US" altLang="zh-CN" sz="1800" dirty="0"/>
                  <a:t>, 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 $</a:t>
                </a:r>
                <a:r>
                  <a:rPr lang="en-US" altLang="zh-CN" sz="1800" dirty="0">
                    <a:sym typeface="Symbol" panose="05050102010706020507" pitchFamily="18" charset="2"/>
                  </a:rPr>
                  <a:t>  FOLLOW(A)</a:t>
                </a:r>
                <a:endParaRPr lang="en-US" sz="1800" dirty="0"/>
              </a:p>
              <a:p>
                <a:r>
                  <a:rPr lang="en-US" altLang="zh-CN" sz="1800" i="1" u="sng" dirty="0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，</a:t>
                </a:r>
                <a:r>
                  <a:rPr lang="en-US" sz="1800" u="sng" dirty="0"/>
                  <a:t>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)-{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altLang="zh-CN" sz="1800" u="sng" dirty="0"/>
                  <a:t>}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sz="1800" u="sng" dirty="0"/>
                  <a:t> 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altLang="zh-CN" sz="1800" u="sng" dirty="0"/>
                  <a:t>)</a:t>
                </a:r>
                <a:endParaRPr lang="en-US" sz="1800" u="sng" dirty="0"/>
              </a:p>
              <a:p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</a:t>
                </a:r>
                <a:r>
                  <a:rPr lang="zh-CN" altLang="en-US" sz="1800" u="sng" dirty="0"/>
                  <a:t>或</a:t>
                </a:r>
                <a:r>
                  <a:rPr lang="en-US" altLang="zh-CN" sz="1800" i="1" u="sng" dirty="0" err="1"/>
                  <a:t>A</a:t>
                </a:r>
                <a:r>
                  <a:rPr lang="en-US" altLang="zh-CN" sz="1800" u="sng" dirty="0" err="1">
                    <a:sym typeface="Symbol" panose="05050102010706020507" pitchFamily="18" charset="2"/>
                  </a:rPr>
                  <a:t></a:t>
                </a:r>
                <a:r>
                  <a:rPr lang="en-US" altLang="zh-CN" sz="1800" i="1" u="sng" dirty="0" err="1">
                    <a:latin typeface="Symbol" panose="05050102010706020507" pitchFamily="18" charset="2"/>
                  </a:rPr>
                  <a:t>a</a:t>
                </a:r>
                <a:r>
                  <a:rPr lang="en-US" altLang="zh-CN" sz="1800" i="1" u="sng" dirty="0">
                    <a:latin typeface="Symbol" panose="05050102010706020507" pitchFamily="18" charset="2"/>
                  </a:rPr>
                  <a:t> 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Bb</a:t>
                </a:r>
                <a:r>
                  <a:rPr lang="zh-CN" altLang="en-US" sz="1800" u="sng" dirty="0">
                    <a:latin typeface="Symbol" panose="05050102010706020507" pitchFamily="18" charset="2"/>
                  </a:rPr>
                  <a:t>且</a:t>
                </a:r>
                <a:r>
                  <a:rPr lang="zh-CN" altLang="en-US" sz="1800" u="sng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zh-CN" altLang="en-US" sz="1800" u="sng" dirty="0">
                    <a:sym typeface="Symbol" panose="05050102010706020507" pitchFamily="18" charset="2"/>
                  </a:rPr>
                  <a:t> </a:t>
                </a:r>
                <a:r>
                  <a:rPr lang="en-US" sz="1800" u="sng" dirty="0"/>
                  <a:t> FIRST(</a:t>
                </a:r>
                <a:r>
                  <a:rPr lang="en-US" altLang="zh-CN" sz="1800" i="1" u="sng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b</a:t>
                </a:r>
                <a:r>
                  <a:rPr lang="en-US" altLang="zh-CN" sz="1800" u="sng" dirty="0"/>
                  <a:t> )</a:t>
                </a:r>
                <a:r>
                  <a:rPr lang="zh-CN" altLang="en-US" sz="1800" u="sng" dirty="0"/>
                  <a:t>，</a:t>
                </a:r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sz="1800" i="1" u="sng" dirty="0"/>
                  <a:t>A</a:t>
                </a:r>
                <a:r>
                  <a:rPr lang="en-US" sz="1800" u="sng" dirty="0"/>
                  <a:t>)</a:t>
                </a:r>
                <a:r>
                  <a:rPr lang="en-US" altLang="zh-CN" sz="1800" u="sng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sz="1800" u="sng" dirty="0"/>
                  <a:t>FOLLOW</a:t>
                </a:r>
                <a:r>
                  <a:rPr lang="en-US" sz="1800" u="sng" dirty="0"/>
                  <a:t>(</a:t>
                </a:r>
                <a:r>
                  <a:rPr lang="en-US" altLang="zh-CN" sz="1800" i="1" u="sng" dirty="0"/>
                  <a:t>B</a:t>
                </a:r>
                <a:r>
                  <a:rPr lang="en-US" sz="1800" u="sng" dirty="0"/>
                  <a:t>)</a:t>
                </a:r>
              </a:p>
            </p:txBody>
          </p:sp>
        </mc:Choice>
        <mc:Fallback xmlns="">
          <p:sp>
            <p:nvSpPr>
              <p:cNvPr id="8" name="内容占位符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92" y="1267458"/>
                <a:ext cx="4669789" cy="1455422"/>
              </a:xfrm>
              <a:prstGeom prst="rect">
                <a:avLst/>
              </a:prstGeom>
              <a:blipFill>
                <a:blip r:embed="rId3"/>
                <a:stretch>
                  <a:fillRect l="-781" t="-4149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190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 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，那么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415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FIRST(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C00000"/>
                </a:solidFill>
              </a:rPr>
              <a:t> FIRST(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srgbClr val="C00000"/>
                </a:solidFill>
              </a:rPr>
              <a:t> ) =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，那么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该条件存在的必要性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容易理解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每次通过输入词法单元记号和</a:t>
            </a:r>
            <a:r>
              <a:rPr lang="en-US" altLang="zh-CN" dirty="0">
                <a:sym typeface="Symbol" panose="05050102010706020507" pitchFamily="18" charset="2"/>
              </a:rPr>
              <a:t>FIRST</a:t>
            </a:r>
            <a:r>
              <a:rPr lang="zh-CN" altLang="en-US" dirty="0">
                <a:sym typeface="Symbol" panose="05050102010706020507" pitchFamily="18" charset="2"/>
              </a:rPr>
              <a:t>集合匹配产生式的时候，需要有唯一的选择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240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 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dirty="0">
                <a:solidFill>
                  <a:srgbClr val="C00000"/>
                </a:solidFill>
              </a:rPr>
              <a:t>*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，那么</a:t>
            </a:r>
            <a:r>
              <a:rPr lang="en-US" altLang="zh-CN" dirty="0">
                <a:solidFill>
                  <a:srgbClr val="C00000"/>
                </a:solidFill>
              </a:rPr>
              <a:t>FIRST(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C00000"/>
                </a:solidFill>
              </a:rPr>
              <a:t> FOLLOW(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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228600" lvl="1" indent="-2304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zh-CN" altLang="en-US" dirty="0">
                <a:sym typeface="Symbol" panose="05050102010706020507" pitchFamily="18" charset="2"/>
              </a:rPr>
              <a:t>假设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):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 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FOLLOW(</a:t>
            </a:r>
            <a:r>
              <a:rPr lang="en-US" altLang="zh-CN" i="1" dirty="0"/>
              <a:t>A</a:t>
            </a:r>
            <a:r>
              <a:rPr lang="en-US" altLang="zh-CN" dirty="0"/>
              <a:t>):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</a:t>
            </a:r>
            <a:r>
              <a:rPr lang="en-US" altLang="zh-CN" i="1" dirty="0"/>
              <a:t>… A </a:t>
            </a:r>
            <a:r>
              <a:rPr lang="en-US" altLang="zh-CN" i="1" dirty="0" err="1"/>
              <a:t>a</a:t>
            </a:r>
            <a:r>
              <a:rPr lang="en-US" altLang="zh-CN" i="1" dirty="0"/>
              <a:t>…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/>
          </a:bodyPr>
          <a:lstStyle/>
          <a:p>
            <a:r>
              <a:rPr lang="zh-CN" altLang="en-US" dirty="0"/>
              <a:t>自顶向下分析方法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2"/>
            <a:r>
              <a:rPr lang="zh-CN" altLang="en-US" dirty="0"/>
              <a:t>非递归预测分析方法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28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530736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 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olidFill>
                  <a:srgbClr val="C00000"/>
                </a:solidFill>
                <a:sym typeface="Symbol" panose="05050102010706020507" pitchFamily="18" charset="2"/>
              </a:rPr>
              <a:t>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zh-CN" altLang="en-US" dirty="0">
                <a:solidFill>
                  <a:srgbClr val="C00000"/>
                </a:solidFill>
              </a:rPr>
              <a:t>*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，那么</a:t>
            </a:r>
            <a:r>
              <a:rPr lang="en-US" altLang="zh-CN" dirty="0">
                <a:solidFill>
                  <a:srgbClr val="C00000"/>
                </a:solidFill>
              </a:rPr>
              <a:t>FIRST(</a:t>
            </a:r>
            <a:r>
              <a:rPr lang="en-US" altLang="zh-CN" i="1" dirty="0">
                <a:solidFill>
                  <a:srgbClr val="C0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C00000"/>
                </a:solidFill>
              </a:rPr>
              <a:t>)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</a:t>
            </a:r>
            <a:r>
              <a:rPr lang="en-US" altLang="zh-CN" dirty="0">
                <a:solidFill>
                  <a:srgbClr val="C00000"/>
                </a:solidFill>
              </a:rPr>
              <a:t> FOLLOW(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dirty="0">
                <a:solidFill>
                  <a:srgbClr val="C00000"/>
                </a:solidFill>
              </a:rPr>
              <a:t>) =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</a:t>
            </a:r>
          </a:p>
          <a:p>
            <a:pPr>
              <a:spcBef>
                <a:spcPct val="0"/>
              </a:spcBef>
            </a:pP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marL="228600" lvl="1" indent="-230400">
              <a:spcBef>
                <a:spcPct val="0"/>
              </a:spcBef>
              <a:buFont typeface="Wingdings" panose="05000000000000000000" pitchFamily="2" charset="2"/>
              <a:buChar char="q"/>
            </a:pPr>
            <a:r>
              <a:rPr lang="zh-CN" altLang="en-US" dirty="0">
                <a:sym typeface="Symbol" panose="05050102010706020507" pitchFamily="18" charset="2"/>
              </a:rPr>
              <a:t>假设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{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): 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</a:t>
            </a:r>
            <a:r>
              <a:rPr lang="en-US" altLang="zh-CN" i="1" dirty="0"/>
              <a:t>a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 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FOLLOW(</a:t>
            </a:r>
            <a:r>
              <a:rPr lang="en-US" altLang="zh-CN" i="1" dirty="0"/>
              <a:t>A</a:t>
            </a:r>
            <a:r>
              <a:rPr lang="en-US" altLang="zh-CN" dirty="0"/>
              <a:t>):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</a:t>
            </a:r>
            <a:r>
              <a:rPr lang="en-US" altLang="zh-CN" i="1" dirty="0"/>
              <a:t>… A </a:t>
            </a:r>
            <a:r>
              <a:rPr lang="en-US" altLang="zh-CN" i="1" dirty="0" err="1"/>
              <a:t>a</a:t>
            </a:r>
            <a:r>
              <a:rPr lang="en-US" altLang="zh-CN" i="1" dirty="0"/>
              <a:t>…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由于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 ，所以遇到</a:t>
            </a:r>
            <a:r>
              <a:rPr lang="en-US" altLang="zh-CN" i="1" dirty="0"/>
              <a:t>a</a:t>
            </a:r>
            <a:r>
              <a:rPr lang="zh-CN" altLang="en-US" dirty="0"/>
              <a:t>时，无法判断用哪一个产生式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可以用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zh-CN" altLang="en-US" dirty="0"/>
              <a:t>来对</a:t>
            </a:r>
            <a:r>
              <a:rPr lang="en-US" altLang="zh-CN" i="1" dirty="0"/>
              <a:t>A</a:t>
            </a:r>
            <a:r>
              <a:rPr lang="zh-CN" altLang="en-US" dirty="0"/>
              <a:t>进行展开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sym typeface="Symbol" panose="05050102010706020507" pitchFamily="18" charset="2"/>
              </a:rPr>
              <a:t>亦可以用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最后把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消掉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229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 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，那么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355600" lvl="1" indent="-355600">
              <a:lnSpc>
                <a:spcPct val="124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zh-CN" altLang="en-US" sz="3000" b="1" dirty="0">
                <a:ea typeface="微软雅黑" pitchFamily="34" charset="-122"/>
                <a:cs typeface="Times New Roman" pitchFamily="18" charset="0"/>
                <a:sym typeface="Symbol" panose="05050102010706020507" pitchFamily="18" charset="2"/>
              </a:rPr>
              <a:t>例如</a:t>
            </a:r>
            <a:r>
              <a:rPr lang="en-US" altLang="zh-CN" sz="3000" b="1" dirty="0">
                <a:ea typeface="微软雅黑" pitchFamily="34" charset="-122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zh-CN" altLang="en-US" sz="3000" b="1" dirty="0">
                <a:ea typeface="微软雅黑" pitchFamily="34" charset="-122"/>
                <a:cs typeface="Times New Roman" pitchFamily="18" charset="0"/>
                <a:sym typeface="Symbol" panose="05050102010706020507" pitchFamily="18" charset="2"/>
              </a:rPr>
              <a:t>考虑下面文法</a:t>
            </a:r>
            <a:endParaRPr lang="en-US" altLang="zh-CN" sz="3000" b="1" dirty="0">
              <a:ea typeface="微软雅黑" pitchFamily="34" charset="-122"/>
              <a:cs typeface="Times New Roman" pitchFamily="18" charset="0"/>
              <a:sym typeface="Symbol" panose="05050102010706020507" pitchFamily="18" charset="2"/>
            </a:endParaRPr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>
                <a:sym typeface="Symbol" panose="05050102010706020507" pitchFamily="18" charset="2"/>
              </a:rPr>
              <a:t>面临</a:t>
            </a:r>
            <a:r>
              <a:rPr lang="en-US" altLang="zh-CN" dirty="0">
                <a:sym typeface="Symbol" panose="05050102010706020507" pitchFamily="18" charset="2"/>
              </a:rPr>
              <a:t>a…</a:t>
            </a:r>
            <a:r>
              <a:rPr lang="zh-CN" altLang="en-US" dirty="0">
                <a:sym typeface="Symbol" panose="05050102010706020507" pitchFamily="18" charset="2"/>
              </a:rPr>
              <a:t>时，第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步推导不知用哪个产生式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ym typeface="Symbol" panose="05050102010706020507" pitchFamily="18" charset="2"/>
              </a:rPr>
              <a:t> A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ym typeface="Symbol" panose="05050102010706020507" pitchFamily="18" charset="2"/>
              </a:rPr>
              <a:t>a b </a:t>
            </a:r>
            <a:r>
              <a:rPr lang="en-US" altLang="zh-CN" dirty="0">
                <a:sym typeface="Symbol" panose="05050102010706020507" pitchFamily="18" charset="2"/>
              </a:rPr>
              <a:t>| 	</a:t>
            </a:r>
            <a:r>
              <a:rPr lang="en-US" altLang="zh-CN" i="1" dirty="0">
                <a:sym typeface="Symbol" panose="05050102010706020507" pitchFamily="18" charset="2"/>
              </a:rPr>
              <a:t>a 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ab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	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i="1" dirty="0">
                <a:sym typeface="Symbol" panose="05050102010706020507" pitchFamily="18" charset="2"/>
              </a:rPr>
              <a:t>a C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C </a:t>
            </a:r>
            <a:r>
              <a:rPr lang="en-US" altLang="zh-CN" dirty="0">
                <a:sym typeface="Symbol" panose="05050102010706020507" pitchFamily="18" charset="2"/>
              </a:rPr>
              <a:t> …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LL(1)</a:t>
            </a:r>
            <a:r>
              <a:rPr lang="zh-CN" altLang="en-US" dirty="0"/>
              <a:t>文法的定义</a:t>
            </a:r>
            <a:endParaRPr lang="en-US" altLang="zh-CN" dirty="0"/>
          </a:p>
          <a:p>
            <a:pPr marL="457200" lvl="1" indent="0">
              <a:spcBef>
                <a:spcPct val="0"/>
              </a:spcBef>
              <a:buNone/>
            </a:pPr>
            <a:r>
              <a:rPr lang="zh-CN" altLang="en-US" dirty="0"/>
              <a:t>任何两个产生式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| </a:t>
            </a:r>
            <a:r>
              <a:rPr lang="en-US" altLang="zh-CN" i="1" dirty="0">
                <a:sym typeface="Symbol" panose="05050102010706020507" pitchFamily="18" charset="2"/>
              </a:rPr>
              <a:t> </a:t>
            </a:r>
            <a:r>
              <a:rPr lang="zh-CN" altLang="en-US" dirty="0"/>
              <a:t>都满足下列条件：</a:t>
            </a:r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FIRST(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dirty="0"/>
              <a:t> 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若</a:t>
            </a:r>
            <a:r>
              <a:rPr lang="zh-CN" altLang="en-US" i="1" dirty="0">
                <a:sym typeface="Symbol" panose="05050102010706020507" pitchFamily="18" charset="2"/>
              </a:rPr>
              <a:t></a:t>
            </a:r>
            <a:r>
              <a:rPr lang="zh-CN" altLang="en-US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* 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，那么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FOLLOW(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</a:pPr>
            <a:r>
              <a:rPr lang="en-US" altLang="zh-CN" dirty="0"/>
              <a:t>LL(1)</a:t>
            </a:r>
            <a:r>
              <a:rPr lang="zh-CN" altLang="en-US" dirty="0">
                <a:latin typeface="宋体" panose="02010600030101010101" pitchFamily="2" charset="-122"/>
              </a:rPr>
              <a:t>文法有一些明显的性质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没有公共左因子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不是二义的</a:t>
            </a:r>
          </a:p>
          <a:p>
            <a:pPr lvl="1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不含左递归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91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</a:t>
            </a:r>
            <a:r>
              <a:rPr lang="en-US" altLang="zh-CN" dirty="0"/>
              <a:t>) = FIRST(</a:t>
            </a:r>
            <a:r>
              <a:rPr lang="en-US" altLang="zh-CN" i="1" dirty="0"/>
              <a:t>T</a:t>
            </a:r>
            <a:r>
              <a:rPr lang="en-US" altLang="zh-CN" dirty="0"/>
              <a:t>) = FIRST(</a:t>
            </a:r>
            <a:r>
              <a:rPr lang="en-US" altLang="zh-CN" i="1" dirty="0"/>
              <a:t>F</a:t>
            </a:r>
            <a:r>
              <a:rPr lang="en-US" altLang="zh-CN" dirty="0"/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{+,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FRIST(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E</a:t>
            </a:r>
            <a:r>
              <a:rPr lang="en-US" altLang="zh-CN" dirty="0"/>
              <a:t>) = FOLLOW(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T</a:t>
            </a:r>
            <a:r>
              <a:rPr lang="en-US" altLang="zh-CN" dirty="0"/>
              <a:t>) = FOLLOW (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</a:t>
            </a:r>
            <a:r>
              <a:rPr lang="en-US" altLang="zh-CN" dirty="0">
                <a:solidFill>
                  <a:srgbClr val="0000FF"/>
                </a:solidFill>
              </a:rPr>
              <a:t>+</a:t>
            </a:r>
            <a:r>
              <a:rPr lang="en-US" altLang="zh-CN" dirty="0"/>
              <a:t>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FOLLOW(</a:t>
            </a:r>
            <a:r>
              <a:rPr lang="en-US" altLang="zh-CN" i="1" dirty="0"/>
              <a:t>F</a:t>
            </a:r>
            <a:r>
              <a:rPr lang="en-US" altLang="zh-CN" dirty="0"/>
              <a:t>) = {+, 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, ), $} 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0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/>
          </a:bodyPr>
          <a:lstStyle/>
          <a:p>
            <a:r>
              <a:rPr lang="zh-CN" altLang="en-US" dirty="0"/>
              <a:t>自顶向下分析方法</a:t>
            </a:r>
            <a:r>
              <a:rPr lang="en-US" altLang="zh-CN" dirty="0"/>
              <a:t> </a:t>
            </a:r>
          </a:p>
          <a:p>
            <a:pPr lvl="2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LL(1)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zh-CN" altLang="en-US" dirty="0"/>
              <a:t>非递归预测分析方法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840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非递归的预测分析</a:t>
            </a:r>
            <a:endParaRPr lang="en-US" dirty="0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2135188" y="1630998"/>
            <a:ext cx="7620000" cy="4297362"/>
            <a:chOff x="384" y="1232"/>
            <a:chExt cx="4800" cy="2707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2400" y="1232"/>
              <a:ext cx="1221" cy="379"/>
              <a:chOff x="4484" y="9630"/>
              <a:chExt cx="1460" cy="39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47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4484" y="9639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endParaRPr lang="zh-CN" altLang="en-US" sz="1000"/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5070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+</a:t>
                </a: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53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b</a:t>
                </a: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5656" y="9630"/>
                <a:ext cx="288" cy="39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lIns="36000" tIns="10800" rIns="18000" b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$</a:t>
                </a:r>
              </a:p>
            </p:txBody>
          </p:sp>
        </p:grp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550" y="1298"/>
              <a:ext cx="658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b="1"/>
                <a:t>输入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192" y="2132"/>
              <a:ext cx="1696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zh-CN" altLang="en-US" b="1" dirty="0"/>
                <a:t>预测分析程序</a:t>
              </a: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400" y="3312"/>
              <a:ext cx="1254" cy="62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tIns="9720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4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/>
                <a:t>分析表</a:t>
              </a:r>
              <a:r>
                <a:rPr lang="en-US" altLang="zh-CN" b="1"/>
                <a:t>M</a:t>
              </a:r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3007" y="1633"/>
              <a:ext cx="0" cy="4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994" y="2759"/>
              <a:ext cx="0" cy="5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936" y="244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4534" y="2225"/>
              <a:ext cx="650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b="1"/>
                <a:t>输出</a:t>
              </a:r>
              <a:r>
                <a:rPr lang="zh-CN" altLang="en-US" sz="1000"/>
                <a:t>  </a:t>
              </a:r>
            </a:p>
          </p:txBody>
        </p:sp>
        <p:grpSp>
          <p:nvGrpSpPr>
            <p:cNvPr id="14" name="Group 27"/>
            <p:cNvGrpSpPr>
              <a:grpSpLocks/>
            </p:cNvGrpSpPr>
            <p:nvPr/>
          </p:nvGrpSpPr>
          <p:grpSpPr bwMode="auto">
            <a:xfrm>
              <a:off x="1189" y="2272"/>
              <a:ext cx="376" cy="1288"/>
              <a:chOff x="1189" y="2272"/>
              <a:chExt cx="376" cy="1288"/>
            </a:xfrm>
          </p:grpSpPr>
          <p:sp>
            <p:nvSpPr>
              <p:cNvPr id="17" name="Rectangle 19"/>
              <p:cNvSpPr>
                <a:spLocks noChangeArrowheads="1"/>
              </p:cNvSpPr>
              <p:nvPr/>
            </p:nvSpPr>
            <p:spPr bwMode="auto">
              <a:xfrm>
                <a:off x="1189" y="2272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X</a:t>
                </a:r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1189" y="2603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Y</a:t>
                </a:r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1191" y="2915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en-US" altLang="zh-CN" sz="2800" b="1"/>
                  <a:t>Z</a:t>
                </a:r>
              </a:p>
            </p:txBody>
          </p:sp>
          <p:sp>
            <p:nvSpPr>
              <p:cNvPr id="20" name="Rectangle 22"/>
              <p:cNvSpPr>
                <a:spLocks noChangeArrowheads="1"/>
              </p:cNvSpPr>
              <p:nvPr/>
            </p:nvSpPr>
            <p:spPr bwMode="auto">
              <a:xfrm>
                <a:off x="1191" y="3231"/>
                <a:ext cx="374" cy="32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tIns="1080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FontTx/>
                  <a:buNone/>
                </a:pPr>
                <a:r>
                  <a:rPr lang="zh-CN" altLang="en-US" sz="2800" b="1"/>
                  <a:t>$</a:t>
                </a:r>
              </a:p>
            </p:txBody>
          </p:sp>
        </p:grpSp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1577" y="2434"/>
              <a:ext cx="57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384" y="2268"/>
              <a:ext cx="602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zh-CN" altLang="en-US" b="1"/>
                <a:t>栈</a:t>
              </a:r>
            </a:p>
          </p:txBody>
        </p:sp>
      </p:grpSp>
      <p:sp>
        <p:nvSpPr>
          <p:cNvPr id="28" name="圆角矩形标注 27"/>
          <p:cNvSpPr/>
          <p:nvPr/>
        </p:nvSpPr>
        <p:spPr>
          <a:xfrm>
            <a:off x="2134452" y="5637277"/>
            <a:ext cx="2075599" cy="719077"/>
          </a:xfrm>
          <a:prstGeom prst="wedgeRoundRectCallout">
            <a:avLst>
              <a:gd name="adj1" fmla="val 21851"/>
              <a:gd name="adj2" fmla="val -91976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存放匹配的产生式的右部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7855662" y="1385851"/>
            <a:ext cx="2522737" cy="719077"/>
          </a:xfrm>
          <a:prstGeom prst="wedgeRoundRectCallout">
            <a:avLst>
              <a:gd name="adj1" fmla="val -69662"/>
              <a:gd name="adj2" fmla="val 1232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词法单元记号流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7905106" y="5028922"/>
            <a:ext cx="2522737" cy="719077"/>
          </a:xfrm>
          <a:prstGeom prst="wedgeRoundRectCallout">
            <a:avLst>
              <a:gd name="adj1" fmla="val -69662"/>
              <a:gd name="adj2" fmla="val 12327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依赖于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FOLLOW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925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行：非终结符；列：终结符 或</a:t>
            </a:r>
            <a:r>
              <a:rPr lang="en-US" altLang="zh-CN" sz="2800" dirty="0"/>
              <a:t>$ </a:t>
            </a:r>
            <a:r>
              <a:rPr lang="zh-CN" altLang="en-US" sz="2800" dirty="0"/>
              <a:t>；单元：产生式 </a:t>
            </a:r>
            <a:endParaRPr 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</a:t>
            </a:r>
            <a:r>
              <a:rPr lang="en-US" altLang="zh-CN" dirty="0"/>
              <a:t>M</a:t>
            </a:r>
            <a:r>
              <a:rPr lang="zh-CN" altLang="en-US" dirty="0"/>
              <a:t>的构造</a:t>
            </a:r>
            <a:endParaRPr lang="en-US" dirty="0"/>
          </a:p>
        </p:txBody>
      </p:sp>
      <p:graphicFrame>
        <p:nvGraphicFramePr>
          <p:cNvPr id="5" name="Group 104"/>
          <p:cNvGraphicFramePr>
            <a:graphicFrameLocks noGrp="1"/>
          </p:cNvGraphicFramePr>
          <p:nvPr/>
        </p:nvGraphicFramePr>
        <p:xfrm>
          <a:off x="1724026" y="1652810"/>
          <a:ext cx="8689974" cy="4719071"/>
        </p:xfrm>
        <a:graphic>
          <a:graphicData uri="http://schemas.openxmlformats.org/drawingml/2006/table">
            <a:tbl>
              <a:tblPr/>
              <a:tblGrid>
                <a:gridCol w="819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0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12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292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非终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结符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符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号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(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2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endParaRPr kumimoji="0" lang="zh-CN" altLang="en-US" sz="2400" b="1" i="1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6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5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  <a:sym typeface="Symbol" pitchFamily="18" charset="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22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zh-CN" altLang="en-US" dirty="0"/>
              <a:t>对文法的每个产生式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 ，</a:t>
            </a:r>
            <a:r>
              <a:rPr lang="zh-CN" altLang="en-US" dirty="0"/>
              <a:t>执行(</a:t>
            </a:r>
            <a:r>
              <a:rPr lang="en-US" altLang="zh-CN" dirty="0"/>
              <a:t>1</a:t>
            </a:r>
            <a:r>
              <a:rPr lang="zh-CN" altLang="en-US" dirty="0"/>
              <a:t>)和(</a:t>
            </a:r>
            <a:r>
              <a:rPr lang="en-US" altLang="zh-CN" dirty="0"/>
              <a:t>2</a:t>
            </a:r>
            <a:r>
              <a:rPr lang="zh-CN" altLang="en-US" dirty="0"/>
              <a:t>)</a:t>
            </a:r>
            <a:endParaRPr lang="en-US" altLang="zh-CN" dirty="0"/>
          </a:p>
          <a:p>
            <a:pPr lvl="1" algn="just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</a:t>
            </a:r>
            <a:r>
              <a:rPr lang="zh-CN" altLang="en-US" dirty="0"/>
              <a:t>的每个终结符</a:t>
            </a:r>
            <a:r>
              <a:rPr lang="en-US" altLang="zh-CN" i="1" dirty="0"/>
              <a:t>a</a:t>
            </a:r>
            <a:r>
              <a:rPr lang="en-US" altLang="zh-CN" dirty="0"/>
              <a:t>，</a:t>
            </a:r>
            <a:r>
              <a:rPr lang="zh-CN" altLang="en-US" dirty="0"/>
              <a:t>把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 </a:t>
            </a:r>
            <a:r>
              <a:rPr lang="zh-CN" altLang="en-US" dirty="0"/>
              <a:t>加入</a:t>
            </a:r>
            <a:r>
              <a:rPr lang="en-US" altLang="zh-CN" i="1" dirty="0"/>
              <a:t>M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</a:p>
          <a:p>
            <a:pPr lvl="1" algn="just"/>
            <a:r>
              <a:rPr lang="en-US" altLang="zh-CN" dirty="0"/>
              <a:t>（2）</a:t>
            </a:r>
            <a:r>
              <a:rPr lang="zh-CN" altLang="en-US" dirty="0"/>
              <a:t>如果</a:t>
            </a:r>
            <a:r>
              <a:rPr lang="zh-CN" altLang="en-US" dirty="0">
                <a:sym typeface="Symbol" panose="05050102010706020507" pitchFamily="18" charset="2"/>
              </a:rPr>
              <a:t></a:t>
            </a:r>
            <a:r>
              <a:rPr lang="zh-CN" altLang="en-US" dirty="0"/>
              <a:t>在</a:t>
            </a: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)</a:t>
            </a:r>
            <a:r>
              <a:rPr lang="zh-CN" altLang="en-US" dirty="0"/>
              <a:t>中，对</a:t>
            </a:r>
            <a:r>
              <a:rPr lang="en-US" altLang="zh-CN" dirty="0"/>
              <a:t>FOLLOW(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的每个终结符</a:t>
            </a:r>
            <a:r>
              <a:rPr lang="en-US" altLang="zh-CN" i="1" dirty="0"/>
              <a:t>b</a:t>
            </a:r>
            <a:r>
              <a:rPr lang="en-US" altLang="zh-CN" dirty="0"/>
              <a:t>（</a:t>
            </a:r>
            <a:r>
              <a:rPr lang="zh-CN" altLang="en-US" dirty="0"/>
              <a:t>包括$）, 把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加入</a:t>
            </a:r>
            <a:r>
              <a:rPr lang="en-US" altLang="zh-CN" i="1" dirty="0"/>
              <a:t>M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中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其它没有定义的条目都是</a:t>
            </a:r>
            <a:r>
              <a:rPr lang="en-US" altLang="zh-CN" dirty="0">
                <a:solidFill>
                  <a:srgbClr val="0000FF"/>
                </a:solidFill>
              </a:rPr>
              <a:t>error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预测分析表</a:t>
            </a:r>
            <a:r>
              <a:rPr lang="en-US" altLang="zh-CN" dirty="0"/>
              <a:t>M</a:t>
            </a:r>
            <a:r>
              <a:rPr lang="zh-CN" altLang="en-US" dirty="0"/>
              <a:t>的构造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890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78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08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与递归下降法相似，但</a:t>
            </a:r>
            <a:endParaRPr lang="en-US" altLang="zh-CN" dirty="0"/>
          </a:p>
          <a:p>
            <a:pPr lvl="1"/>
            <a:r>
              <a:rPr lang="zh-CN" altLang="en-US" dirty="0"/>
              <a:t>不会对若干产生式进行尝试</a:t>
            </a:r>
            <a:endParaRPr lang="en-US" altLang="zh-CN" dirty="0"/>
          </a:p>
          <a:p>
            <a:pPr lvl="1"/>
            <a:r>
              <a:rPr lang="zh-CN" altLang="en-US" dirty="0"/>
              <a:t>没有回溯</a:t>
            </a:r>
            <a:endParaRPr lang="en-US" altLang="zh-CN" dirty="0"/>
          </a:p>
          <a:p>
            <a:pPr lvl="1"/>
            <a:r>
              <a:rPr lang="zh-CN" altLang="en-US" dirty="0"/>
              <a:t>通过向前看一些记号来预测需要用到的产生式</a:t>
            </a:r>
            <a:endParaRPr lang="en-US" altLang="zh-CN" dirty="0"/>
          </a:p>
          <a:p>
            <a:pPr lvl="1"/>
            <a:endParaRPr lang="en-US" dirty="0"/>
          </a:p>
          <a:p>
            <a:r>
              <a:rPr lang="zh-CN" altLang="en-US" dirty="0"/>
              <a:t>此方法接受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dirty="0">
                <a:solidFill>
                  <a:srgbClr val="0000FF"/>
                </a:solidFill>
              </a:rPr>
              <a:t>L</a:t>
            </a:r>
            <a:r>
              <a:rPr lang="en-US" altLang="zh-CN" dirty="0"/>
              <a:t>(k)</a:t>
            </a:r>
            <a:r>
              <a:rPr lang="zh-CN" altLang="en-US" dirty="0"/>
              <a:t>文法</a:t>
            </a:r>
            <a:endParaRPr lang="en-US" altLang="zh-CN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-</a:t>
            </a:r>
            <a:r>
              <a:rPr lang="en-US" altLang="zh-CN" dirty="0"/>
              <a:t>means “left-to-right” s</a:t>
            </a:r>
            <a:r>
              <a:rPr lang="en-US" dirty="0"/>
              <a:t>can of input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-means “leftmost derivation”</a:t>
            </a:r>
          </a:p>
          <a:p>
            <a:pPr lvl="1"/>
            <a:r>
              <a:rPr lang="en-US" dirty="0"/>
              <a:t>k-means “predict based on k tokens of </a:t>
            </a:r>
            <a:r>
              <a:rPr lang="en-US" dirty="0" err="1"/>
              <a:t>lookahead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practice,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(1) is used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预测分析法（</a:t>
            </a:r>
            <a:r>
              <a:rPr lang="en-US" dirty="0"/>
              <a:t>Predictive parsing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2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50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9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匹配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37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696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133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 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cs typeface="Times New Roman" pitchFamily="18" charset="0"/>
                          <a:sym typeface="Symbol" pitchFamily="18" charset="2"/>
                        </a:rPr>
                        <a:t>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310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的前一部分动作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5"/>
          <a:ext cx="7696200" cy="4664079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id + id$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+ id$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匹配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+ id$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T+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+ id$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+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T+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id$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匹配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+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id$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id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匹配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id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113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Courier New" panose="02070309020205020404" pitchFamily="49" charset="0"/>
              </a:rPr>
              <a:t>预测</a:t>
            </a:r>
            <a:r>
              <a:rPr lang="zh-CN" altLang="en-US" dirty="0"/>
              <a:t>分析器接受输入</a:t>
            </a:r>
            <a:r>
              <a:rPr lang="en-US" altLang="zh-CN" dirty="0">
                <a:cs typeface="Times New Roman" panose="02020603050405020304" pitchFamily="18" charset="0"/>
              </a:rPr>
              <a:t>id </a:t>
            </a:r>
            <a:r>
              <a:rPr lang="en-US" altLang="zh-CN" dirty="0">
                <a:latin typeface="宋体" panose="02010600030101010101" pitchFamily="2" charset="-122"/>
              </a:rPr>
              <a:t>*</a:t>
            </a:r>
            <a:r>
              <a:rPr lang="en-US" altLang="zh-CN" dirty="0">
                <a:cs typeface="Times New Roman" panose="02020603050405020304" pitchFamily="18" charset="0"/>
              </a:rPr>
              <a:t> id + id</a:t>
            </a:r>
            <a:r>
              <a:rPr lang="zh-CN" altLang="en-US" dirty="0">
                <a:latin typeface="Courier New" panose="02070309020205020404" pitchFamily="49" charset="0"/>
              </a:rPr>
              <a:t>的所有动作</a:t>
            </a:r>
            <a:r>
              <a:rPr lang="zh-CN" altLang="en-US" sz="2400" dirty="0">
                <a:latin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预测分析举例</a:t>
            </a:r>
            <a:endParaRPr lang="en-US" dirty="0"/>
          </a:p>
        </p:txBody>
      </p:sp>
      <p:graphicFrame>
        <p:nvGraphicFramePr>
          <p:cNvPr id="5" name="Group 46"/>
          <p:cNvGraphicFramePr>
            <a:graphicFrameLocks noGrp="1"/>
          </p:cNvGraphicFramePr>
          <p:nvPr/>
        </p:nvGraphicFramePr>
        <p:xfrm>
          <a:off x="2343150" y="1692274"/>
          <a:ext cx="7696200" cy="4145848"/>
        </p:xfrm>
        <a:graphic>
          <a:graphicData uri="http://schemas.openxmlformats.org/drawingml/2006/table">
            <a:tbl>
              <a:tblPr/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3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栈</a:t>
                      </a: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出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T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E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$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           $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Finished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2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807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dirty="0"/>
              <a:t>例：</a:t>
            </a:r>
            <a:r>
              <a:rPr lang="en-US" altLang="zh-CN" i="1" dirty="0"/>
              <a:t>stmt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if </a:t>
            </a:r>
            <a:r>
              <a:rPr lang="en-US" altLang="zh-CN" i="1" dirty="0">
                <a:solidFill>
                  <a:srgbClr val="0000FF"/>
                </a:solidFill>
              </a:rPr>
              <a:t>expr</a:t>
            </a:r>
            <a:r>
              <a:rPr lang="en-US" altLang="zh-CN" dirty="0">
                <a:solidFill>
                  <a:srgbClr val="0000FF"/>
                </a:solidFill>
              </a:rPr>
              <a:t> then </a:t>
            </a:r>
            <a:r>
              <a:rPr lang="en-US" altLang="zh-CN" i="1" dirty="0">
                <a:solidFill>
                  <a:srgbClr val="0000FF"/>
                </a:solidFill>
              </a:rPr>
              <a:t>stmt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</a:rPr>
              <a:t>e_part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| other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     </a:t>
            </a:r>
            <a:r>
              <a:rPr lang="en-US" altLang="zh-CN" i="1" dirty="0" err="1">
                <a:solidFill>
                  <a:srgbClr val="C00000"/>
                </a:solidFill>
              </a:rPr>
              <a:t>e_part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else </a:t>
            </a:r>
            <a:r>
              <a:rPr lang="en-US" altLang="zh-CN" i="1" dirty="0"/>
              <a:t>stmt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     </a:t>
            </a:r>
            <a:r>
              <a:rPr lang="en-US" altLang="zh-CN" i="1" dirty="0">
                <a:solidFill>
                  <a:srgbClr val="0000FF"/>
                </a:solidFill>
              </a:rPr>
              <a:t>expr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ym typeface="Symbol" panose="05050102010706020507" pitchFamily="18" charset="2"/>
              </a:rPr>
              <a:t>b</a:t>
            </a: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多重定义</a:t>
            </a:r>
            <a:endParaRPr 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/>
        </p:nvGraphicFramePr>
        <p:xfrm>
          <a:off x="1803498" y="2328166"/>
          <a:ext cx="8610502" cy="3668166"/>
        </p:xfrm>
        <a:graphic>
          <a:graphicData uri="http://schemas.openxmlformats.org/drawingml/2006/table">
            <a:tbl>
              <a:tblPr/>
              <a:tblGrid>
                <a:gridCol w="134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676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结符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号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other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else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 . 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233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other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else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expr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expr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2152650" y="6127933"/>
            <a:ext cx="7793844" cy="543381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多重定义条目意味着文法左递归或者是二义的</a:t>
            </a:r>
          </a:p>
        </p:txBody>
      </p:sp>
    </p:spTree>
    <p:extLst>
      <p:ext uri="{BB962C8B-B14F-4D97-AF65-F5344CB8AC3E}">
        <p14:creationId xmlns:p14="http://schemas.microsoft.com/office/powerpoint/2010/main" val="2194668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dirty="0"/>
              <a:t>例：</a:t>
            </a:r>
            <a:r>
              <a:rPr lang="zh-CN" altLang="en-US" sz="2800" dirty="0"/>
              <a:t>删去</a:t>
            </a:r>
            <a:r>
              <a:rPr lang="en-US" altLang="zh-CN" sz="2800" i="1" dirty="0" err="1">
                <a:solidFill>
                  <a:srgbClr val="C00000"/>
                </a:solidFill>
              </a:rPr>
              <a:t>e_part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ym typeface="Symbol" panose="05050102010706020507" pitchFamily="18" charset="2"/>
              </a:rPr>
              <a:t>，这正好满足</a:t>
            </a:r>
            <a:r>
              <a:rPr lang="en-US" altLang="zh-CN" sz="2800" dirty="0">
                <a:sym typeface="Symbol" panose="05050102010706020507" pitchFamily="18" charset="2"/>
              </a:rPr>
              <a:t>else</a:t>
            </a:r>
            <a:r>
              <a:rPr lang="zh-CN" altLang="en-US" sz="2800" dirty="0">
                <a:sym typeface="Symbol" panose="05050102010706020507" pitchFamily="18" charset="2"/>
              </a:rPr>
              <a:t>和近的</a:t>
            </a:r>
            <a:r>
              <a:rPr lang="en-US" altLang="zh-CN" sz="2800" dirty="0">
                <a:sym typeface="Symbol" panose="05050102010706020507" pitchFamily="18" charset="2"/>
              </a:rPr>
              <a:t>then</a:t>
            </a:r>
            <a:r>
              <a:rPr lang="zh-CN" altLang="en-US" sz="2800" dirty="0">
                <a:sym typeface="Symbol" panose="05050102010706020507" pitchFamily="18" charset="2"/>
              </a:rPr>
              <a:t>配对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LL(1)</a:t>
            </a:r>
            <a:r>
              <a:rPr lang="zh-CN" altLang="en-US" sz="2800" dirty="0">
                <a:sym typeface="Symbol" panose="05050102010706020507" pitchFamily="18" charset="2"/>
              </a:rPr>
              <a:t>文法：预测分析表无多重定义的条目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   </a:t>
            </a:r>
            <a:endParaRPr lang="en-US" altLang="zh-CN" sz="2800" i="1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多重定义的消除</a:t>
            </a:r>
            <a:endParaRPr lang="en-US" dirty="0"/>
          </a:p>
        </p:txBody>
      </p:sp>
      <p:graphicFrame>
        <p:nvGraphicFramePr>
          <p:cNvPr id="5" name="Group 136"/>
          <p:cNvGraphicFramePr>
            <a:graphicFrameLocks noGrp="1"/>
          </p:cNvGraphicFramePr>
          <p:nvPr/>
        </p:nvGraphicFramePr>
        <p:xfrm>
          <a:off x="1803498" y="2287526"/>
          <a:ext cx="8610502" cy="3678326"/>
        </p:xfrm>
        <a:graphic>
          <a:graphicData uri="http://schemas.openxmlformats.org/drawingml/2006/table">
            <a:tbl>
              <a:tblPr/>
              <a:tblGrid>
                <a:gridCol w="1342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82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3676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非终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结符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输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入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符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</a:t>
                      </a:r>
                      <a:r>
                        <a:rPr kumimoji="0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号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other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b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else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. . .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4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 </a:t>
                      </a:r>
                      <a:endParaRPr kumimoji="0" lang="zh-CN" altLang="en-US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other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829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     else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stmt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sng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e_part</a:t>
                      </a:r>
                      <a:r>
                        <a:rPr kumimoji="0" lang="en-US" altLang="zh-CN" sz="2800" b="1" i="1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r>
                        <a:rPr kumimoji="0" lang="en-US" altLang="zh-CN" sz="2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800" b="1" i="0" u="none" strike="sng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1" i="0" u="none" strike="sng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6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expr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expr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b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  <a:endParaRPr kumimoji="0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75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对文法加什么样的限制可以保证没有</a:t>
            </a:r>
            <a:r>
              <a:rPr lang="zh-CN" altLang="en-US" dirty="0"/>
              <a:t>回溯</a:t>
            </a:r>
            <a:r>
              <a:rPr lang="zh-CN" altLang="en-US" dirty="0">
                <a:latin typeface="宋体" panose="02010600030101010101" pitchFamily="2" charset="-122"/>
              </a:rPr>
              <a:t>？</a:t>
            </a:r>
          </a:p>
          <a:p>
            <a:endParaRPr lang="en-US" dirty="0"/>
          </a:p>
          <a:p>
            <a:pPr>
              <a:spcBef>
                <a:spcPct val="0"/>
              </a:spcBef>
            </a:pPr>
            <a:r>
              <a:rPr lang="zh-CN" altLang="en-US" dirty="0"/>
              <a:t>先定义两个和文法有关的函数</a:t>
            </a:r>
          </a:p>
          <a:p>
            <a:pPr lvl="1">
              <a:spcBef>
                <a:spcPct val="0"/>
              </a:spcBef>
            </a:pPr>
            <a:r>
              <a:rPr lang="en-US" altLang="zh-CN" dirty="0"/>
              <a:t>FIRST(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/>
              <a:t>) = {</a:t>
            </a:r>
            <a:r>
              <a:rPr lang="en-US" altLang="zh-CN" i="1" dirty="0"/>
              <a:t>a </a:t>
            </a:r>
            <a:r>
              <a:rPr lang="en-US" altLang="zh-CN" dirty="0"/>
              <a:t>|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* </a:t>
            </a:r>
            <a:r>
              <a:rPr lang="en-US" altLang="zh-CN" i="1" dirty="0"/>
              <a:t>a</a:t>
            </a:r>
            <a:r>
              <a:rPr lang="en-US" altLang="zh-CN" dirty="0"/>
              <a:t>…,</a:t>
            </a:r>
            <a:r>
              <a:rPr lang="en-US" altLang="zh-CN" i="1" dirty="0"/>
              <a:t> 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T</a:t>
            </a:r>
            <a:r>
              <a:rPr lang="en-US" altLang="zh-CN" dirty="0"/>
              <a:t>}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dirty="0"/>
              <a:t>	意义：可从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zh-CN" altLang="en-US" dirty="0"/>
              <a:t>推导得到的串的首符号的集合</a:t>
            </a:r>
            <a:endParaRPr lang="en-US" altLang="zh-CN" dirty="0"/>
          </a:p>
          <a:p>
            <a:pPr lvl="1">
              <a:spcBef>
                <a:spcPct val="0"/>
              </a:spcBef>
              <a:buFontTx/>
              <a:buNone/>
            </a:pPr>
            <a:endParaRPr lang="zh-CN" altLang="en-US" dirty="0"/>
          </a:p>
          <a:p>
            <a:pPr lvl="1" algn="just">
              <a:spcBef>
                <a:spcPct val="0"/>
              </a:spcBef>
            </a:pPr>
            <a:r>
              <a:rPr lang="en-US" altLang="zh-CN" dirty="0"/>
              <a:t>FOLLOW(</a:t>
            </a:r>
            <a:r>
              <a:rPr lang="en-US" altLang="zh-CN" i="1" dirty="0"/>
              <a:t>A</a:t>
            </a:r>
            <a:r>
              <a:rPr lang="en-US" altLang="zh-CN" dirty="0"/>
              <a:t>) = {</a:t>
            </a:r>
            <a:r>
              <a:rPr lang="en-US" altLang="zh-CN" i="1" dirty="0"/>
              <a:t>a</a:t>
            </a:r>
            <a:r>
              <a:rPr lang="en-US" altLang="zh-CN" dirty="0"/>
              <a:t> | 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* …</a:t>
            </a:r>
            <a:r>
              <a:rPr lang="en-US" altLang="zh-CN" i="1" dirty="0"/>
              <a:t>A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…，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V</a:t>
            </a:r>
            <a:r>
              <a:rPr lang="en-US" altLang="zh-CN" i="1" baseline="-30000" dirty="0" err="1"/>
              <a:t>T</a:t>
            </a:r>
            <a:r>
              <a:rPr lang="en-US" altLang="zh-CN" dirty="0"/>
              <a:t>}</a:t>
            </a:r>
          </a:p>
          <a:p>
            <a:pPr lvl="1" algn="just">
              <a:spcBef>
                <a:spcPct val="0"/>
              </a:spcBef>
              <a:buFontTx/>
              <a:buNone/>
            </a:pPr>
            <a:r>
              <a:rPr lang="zh-CN" altLang="en-US" dirty="0"/>
              <a:t>	意义：可能在推导过程中紧跟在</a:t>
            </a:r>
            <a:r>
              <a:rPr lang="en-US" altLang="zh-CN" dirty="0"/>
              <a:t>A</a:t>
            </a:r>
            <a:r>
              <a:rPr lang="zh-CN" altLang="en-US" dirty="0"/>
              <a:t>右边的终结符号的集合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39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06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389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dirty="0"/>
              <a:t>FIRST(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T </a:t>
            </a:r>
            <a:r>
              <a:rPr lang="zh-CN" altLang="en-US" dirty="0"/>
              <a:t>∪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N </a:t>
            </a:r>
            <a:endParaRPr lang="en-US" altLang="zh-CN" dirty="0"/>
          </a:p>
          <a:p>
            <a:pPr lvl="1"/>
            <a:r>
              <a:rPr lang="en-US" i="1" dirty="0"/>
              <a:t>X</a:t>
            </a:r>
            <a:r>
              <a:rPr 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T </a:t>
            </a:r>
            <a:r>
              <a:rPr lang="en-US" dirty="0"/>
              <a:t>, FIRST( </a:t>
            </a:r>
            <a:r>
              <a:rPr lang="en-US" i="1" dirty="0"/>
              <a:t>X</a:t>
            </a:r>
            <a:r>
              <a:rPr lang="en-US" dirty="0"/>
              <a:t> ) = {</a:t>
            </a:r>
            <a:r>
              <a:rPr lang="en-US" i="1" dirty="0"/>
              <a:t>X</a:t>
            </a:r>
            <a:r>
              <a:rPr lang="en-US" dirty="0"/>
              <a:t>} </a:t>
            </a:r>
          </a:p>
          <a:p>
            <a:pPr lvl="1"/>
            <a:r>
              <a:rPr lang="en-US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N</a:t>
            </a:r>
            <a:r>
              <a:rPr lang="zh-CN" altLang="en-US" dirty="0"/>
              <a:t>且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/>
              <a:t>则将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dirty="0"/>
              <a:t>加入到</a:t>
            </a:r>
            <a:r>
              <a:rPr lang="en-US" dirty="0"/>
              <a:t>FIRST(</a:t>
            </a:r>
            <a:r>
              <a:rPr lang="en-US" i="1" dirty="0"/>
              <a:t>X</a:t>
            </a:r>
            <a:r>
              <a:rPr lang="en-US" dirty="0"/>
              <a:t>) </a:t>
            </a:r>
          </a:p>
          <a:p>
            <a:pPr lvl="1"/>
            <a:r>
              <a:rPr lang="en-US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  </a:t>
            </a:r>
            <a:r>
              <a:rPr lang="en-US" altLang="zh-CN" i="1" dirty="0"/>
              <a:t>V</a:t>
            </a:r>
            <a:r>
              <a:rPr lang="en-US" altLang="zh-CN" i="1" baseline="-30000" dirty="0"/>
              <a:t>N </a:t>
            </a:r>
            <a:r>
              <a:rPr lang="zh-CN" altLang="en-US" dirty="0"/>
              <a:t>且 </a:t>
            </a:r>
            <a:r>
              <a:rPr lang="en-US" i="1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 Y</a:t>
            </a:r>
            <a:r>
              <a:rPr lang="en-US" i="1" baseline="-25000" dirty="0"/>
              <a:t>2</a:t>
            </a:r>
            <a:r>
              <a:rPr lang="en-US" i="1" dirty="0"/>
              <a:t> …Y</a:t>
            </a:r>
            <a:r>
              <a:rPr lang="en-US" i="1" baseline="-25000" dirty="0"/>
              <a:t>k</a:t>
            </a:r>
            <a:r>
              <a:rPr lang="en-US" i="1" dirty="0"/>
              <a:t> </a:t>
            </a:r>
          </a:p>
          <a:p>
            <a:pPr lvl="2"/>
            <a:r>
              <a:rPr lang="zh-CN" altLang="en-US" sz="2800" dirty="0"/>
              <a:t>如果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en-US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 </a:t>
            </a:r>
            <a:r>
              <a:rPr lang="en-US" sz="2800" dirty="0"/>
              <a:t>FIRST(</a:t>
            </a:r>
            <a:r>
              <a:rPr lang="en-US" sz="2800" i="1" dirty="0"/>
              <a:t>Y</a:t>
            </a:r>
            <a:r>
              <a:rPr lang="en-US" sz="2800" i="1" baseline="-25000" dirty="0"/>
              <a:t>i </a:t>
            </a:r>
            <a:r>
              <a:rPr lang="en-US" sz="2800" dirty="0"/>
              <a:t>)</a:t>
            </a:r>
            <a:r>
              <a:rPr lang="zh-CN" altLang="en-US" sz="2800" dirty="0"/>
              <a:t>且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在</a:t>
            </a:r>
            <a:r>
              <a:rPr lang="en-US" sz="2800" dirty="0"/>
              <a:t>FIRST(</a:t>
            </a:r>
            <a:r>
              <a:rPr lang="en-US" sz="2800" i="1" dirty="0"/>
              <a:t>Y</a:t>
            </a:r>
            <a:r>
              <a:rPr lang="en-US" sz="2800" i="1" baseline="-25000" dirty="0"/>
              <a:t>1</a:t>
            </a:r>
            <a:r>
              <a:rPr lang="en-US" sz="2800" dirty="0"/>
              <a:t>), …, FIRST(</a:t>
            </a:r>
            <a:r>
              <a:rPr lang="en-US" sz="2800" i="1" dirty="0"/>
              <a:t>Y</a:t>
            </a:r>
            <a:r>
              <a:rPr lang="en-US" sz="2800" i="1" baseline="-25000" dirty="0"/>
              <a:t>i-1</a:t>
            </a:r>
            <a:r>
              <a:rPr lang="en-US" sz="2800" dirty="0"/>
              <a:t>)</a:t>
            </a:r>
            <a:r>
              <a:rPr lang="zh-CN" altLang="en-US" sz="2800" dirty="0"/>
              <a:t>中，则将 </a:t>
            </a:r>
            <a:r>
              <a:rPr lang="en-US" sz="2800" i="1" dirty="0">
                <a:solidFill>
                  <a:srgbClr val="FF0000"/>
                </a:solidFill>
              </a:rPr>
              <a:t>a</a:t>
            </a:r>
            <a:r>
              <a:rPr lang="zh-CN" altLang="en-US" sz="2800" dirty="0"/>
              <a:t>加入到</a:t>
            </a:r>
            <a:r>
              <a:rPr lang="en-US" sz="2800" dirty="0"/>
              <a:t>FIRST( </a:t>
            </a:r>
            <a:r>
              <a:rPr lang="en-US" sz="2800" i="1" dirty="0"/>
              <a:t>X </a:t>
            </a:r>
            <a:r>
              <a:rPr lang="en-US" sz="2800" dirty="0"/>
              <a:t>) </a:t>
            </a:r>
          </a:p>
          <a:p>
            <a:pPr lvl="2"/>
            <a:r>
              <a:rPr lang="zh-CN" altLang="en-US" sz="2800" dirty="0"/>
              <a:t>如果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/>
              <a:t>在</a:t>
            </a:r>
            <a:r>
              <a:rPr lang="en-US" sz="2800" dirty="0"/>
              <a:t>FIRST(</a:t>
            </a:r>
            <a:r>
              <a:rPr lang="en-US" sz="2800" i="1" dirty="0"/>
              <a:t>Y</a:t>
            </a:r>
            <a:r>
              <a:rPr lang="en-US" sz="2800" i="1" baseline="-25000" dirty="0"/>
              <a:t>1</a:t>
            </a:r>
            <a:r>
              <a:rPr lang="en-US" sz="2800" dirty="0"/>
              <a:t>), …, FIRST(</a:t>
            </a:r>
            <a:r>
              <a:rPr lang="en-US" sz="2800" i="1" dirty="0"/>
              <a:t>Y</a:t>
            </a:r>
            <a:r>
              <a:rPr lang="en-US" sz="2800" i="1" baseline="-25000" dirty="0"/>
              <a:t>k</a:t>
            </a:r>
            <a:r>
              <a:rPr lang="en-US" sz="2800" dirty="0"/>
              <a:t>)</a:t>
            </a:r>
            <a:r>
              <a:rPr lang="zh-CN" altLang="en-US" sz="2800" dirty="0"/>
              <a:t>中，则将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2800" dirty="0"/>
              <a:t> 加入到</a:t>
            </a:r>
            <a:r>
              <a:rPr lang="en-US" sz="2800" dirty="0"/>
              <a:t>FIRST(X)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</a:t>
            </a:r>
            <a:r>
              <a:rPr lang="zh-CN" altLang="en-US" dirty="0"/>
              <a:t>文法：</a:t>
            </a:r>
            <a:r>
              <a:rPr lang="en-US" dirty="0"/>
              <a:t>FIRST(X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AE412D-4D41-46DD-9380-7DADD5BDBAC3}"/>
              </a:ext>
            </a:extLst>
          </p:cNvPr>
          <p:cNvSpPr txBox="1"/>
          <p:nvPr/>
        </p:nvSpPr>
        <p:spPr>
          <a:xfrm>
            <a:off x="4127901" y="5737099"/>
            <a:ext cx="3936198" cy="439864"/>
          </a:xfrm>
          <a:prstGeom prst="rect">
            <a:avLst/>
          </a:prstGeom>
          <a:noFill/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075">
              <a:spcBef>
                <a:spcPts val="430"/>
              </a:spcBef>
            </a:pPr>
            <a:r>
              <a:rPr lang="en-US" altLang="zh-CN" sz="2500" b="1" dirty="0">
                <a:solidFill>
                  <a:srgbClr val="FF0000"/>
                </a:solidFill>
                <a:latin typeface="楷体"/>
                <a:cs typeface="楷体"/>
              </a:rPr>
              <a:t>FIRST</a:t>
            </a:r>
            <a:r>
              <a:rPr lang="zh-CN" altLang="en-US" sz="2500" b="1" dirty="0">
                <a:solidFill>
                  <a:srgbClr val="FF0000"/>
                </a:solidFill>
                <a:latin typeface="楷体"/>
                <a:cs typeface="楷体"/>
              </a:rPr>
              <a:t>集合只包括终结符和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endParaRPr lang="zh-CN" altLang="en-US" sz="2500" b="1" dirty="0">
              <a:solidFill>
                <a:srgbClr val="FF0000"/>
              </a:solidFill>
              <a:latin typeface="楷体"/>
              <a:cs typeface="楷体"/>
            </a:endParaRPr>
          </a:p>
        </p:txBody>
      </p:sp>
    </p:spTree>
    <p:extLst>
      <p:ext uri="{BB962C8B-B14F-4D97-AF65-F5344CB8AC3E}">
        <p14:creationId xmlns:p14="http://schemas.microsoft.com/office/powerpoint/2010/main" val="39943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F</a:t>
            </a:r>
            <a:r>
              <a:rPr lang="en-US" altLang="zh-CN" dirty="0"/>
              <a:t>) = { ( , id 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FIRST(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FRIST(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) 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FOLLOW 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628640" y="1029970"/>
            <a:ext cx="4785360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u="sng" dirty="0"/>
              <a:t>X</a:t>
            </a:r>
            <a:r>
              <a:rPr lang="en-US" sz="1800" u="sng" dirty="0"/>
              <a:t> </a:t>
            </a:r>
            <a:r>
              <a:rPr lang="zh-CN" altLang="en-US" sz="1800" u="sng" dirty="0">
                <a:sym typeface="Symbol" panose="05050102010706020507" pitchFamily="18" charset="2"/>
              </a:rPr>
              <a:t> </a:t>
            </a:r>
            <a:r>
              <a:rPr lang="en-US" altLang="zh-CN" sz="1800" i="1" u="sng" dirty="0"/>
              <a:t>V</a:t>
            </a:r>
            <a:r>
              <a:rPr lang="en-US" altLang="zh-CN" sz="1800" i="1" u="sng" baseline="-30000" dirty="0"/>
              <a:t>T </a:t>
            </a:r>
            <a:r>
              <a:rPr lang="en-US" sz="1800" u="sng" dirty="0"/>
              <a:t>, FIRST( </a:t>
            </a:r>
            <a:r>
              <a:rPr lang="en-US" sz="1800" i="1" u="sng" dirty="0"/>
              <a:t>X</a:t>
            </a:r>
            <a:r>
              <a:rPr lang="en-US" sz="1800" u="sng" dirty="0"/>
              <a:t> ) = {</a:t>
            </a:r>
            <a:r>
              <a:rPr lang="en-US" sz="1800" i="1" u="sng" dirty="0"/>
              <a:t>X</a:t>
            </a:r>
            <a:r>
              <a:rPr lang="en-US" sz="1800" u="sng" dirty="0"/>
              <a:t>}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</a:t>
            </a:r>
            <a:r>
              <a:rPr lang="zh-CN" altLang="en-US" sz="1800" dirty="0"/>
              <a:t>且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1800" dirty="0">
                <a:sym typeface="Symbol" panose="05050102010706020507" pitchFamily="18" charset="2"/>
              </a:rPr>
              <a:t> </a:t>
            </a:r>
            <a:r>
              <a:rPr lang="en-US" sz="1800" dirty="0"/>
              <a:t>FIRST(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 </a:t>
            </a:r>
            <a:r>
              <a:rPr lang="zh-CN" altLang="en-US" sz="1800" dirty="0"/>
              <a:t>且 </a:t>
            </a:r>
            <a:r>
              <a:rPr lang="en-US" sz="1800" i="1" dirty="0"/>
              <a:t>X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 Y</a:t>
            </a:r>
            <a:r>
              <a:rPr lang="en-US" sz="1800" i="1" baseline="-25000" dirty="0"/>
              <a:t>2</a:t>
            </a:r>
            <a:r>
              <a:rPr lang="en-US" sz="1800" i="1" dirty="0"/>
              <a:t> …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i="1" dirty="0"/>
              <a:t> </a:t>
            </a:r>
          </a:p>
          <a:p>
            <a:pPr lvl="1"/>
            <a:r>
              <a:rPr lang="zh-CN" altLang="en-US" sz="1800" u="sng" dirty="0"/>
              <a:t>如果 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sz="1800" u="sng" dirty="0"/>
              <a:t> </a:t>
            </a:r>
            <a:r>
              <a:rPr lang="zh-CN" altLang="en-US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 </a:t>
            </a:r>
            <a:r>
              <a:rPr lang="en-US" sz="1800" u="sng" dirty="0"/>
              <a:t>)</a:t>
            </a:r>
            <a:r>
              <a:rPr lang="zh-CN" altLang="en-US" sz="1800" u="sng" dirty="0"/>
              <a:t>且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u="sng" dirty="0"/>
              <a:t>在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1</a:t>
            </a:r>
            <a:r>
              <a:rPr lang="en-US" sz="1800" u="sng" dirty="0"/>
              <a:t>), …, 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i-1</a:t>
            </a:r>
            <a:r>
              <a:rPr lang="en-US" sz="1800" u="sng" dirty="0"/>
              <a:t>)</a:t>
            </a:r>
            <a:r>
              <a:rPr lang="zh-CN" altLang="en-US" sz="1800" u="sng" dirty="0"/>
              <a:t>中，则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altLang="zh-CN" sz="1800" u="sng" dirty="0">
                <a:sym typeface="Symbol" panose="05050102010706020507" pitchFamily="18" charset="2"/>
              </a:rPr>
              <a:t>  </a:t>
            </a:r>
            <a:r>
              <a:rPr lang="en-US" sz="1800" u="sng" dirty="0"/>
              <a:t>FIRST( </a:t>
            </a:r>
            <a:r>
              <a:rPr lang="en-US" sz="1800" i="1" u="sng" dirty="0"/>
              <a:t>X </a:t>
            </a:r>
            <a:r>
              <a:rPr lang="en-US" sz="1800" u="sng" dirty="0"/>
              <a:t>) </a:t>
            </a:r>
          </a:p>
          <a:p>
            <a:pPr lvl="1"/>
            <a:r>
              <a:rPr lang="zh-CN" altLang="en-US" sz="1800" dirty="0"/>
              <a:t>如果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 </a:t>
            </a:r>
            <a:r>
              <a:rPr lang="zh-CN" altLang="en-US" sz="1800" dirty="0"/>
              <a:t> </a:t>
            </a:r>
            <a:r>
              <a:rPr lang="en-US" sz="1800" dirty="0"/>
              <a:t>FIRST(X) </a:t>
            </a:r>
          </a:p>
        </p:txBody>
      </p:sp>
    </p:spTree>
    <p:extLst>
      <p:ext uri="{BB962C8B-B14F-4D97-AF65-F5344CB8AC3E}">
        <p14:creationId xmlns:p14="http://schemas.microsoft.com/office/powerpoint/2010/main" val="243329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F</a:t>
            </a:r>
            <a:r>
              <a:rPr lang="en-US" altLang="zh-CN" dirty="0"/>
              <a:t>) = { ( , id } = FIRST(</a:t>
            </a:r>
            <a:r>
              <a:rPr lang="en-US" altLang="zh-CN" i="1" dirty="0"/>
              <a:t>T</a:t>
            </a:r>
            <a:r>
              <a:rPr lang="en-US" altLang="zh-CN" dirty="0"/>
              <a:t>) = FIRST(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FIRST(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FRIST(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) 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FOLLOW 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628640" y="1029970"/>
            <a:ext cx="4785360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T </a:t>
            </a:r>
            <a:r>
              <a:rPr lang="en-US" sz="1800" dirty="0"/>
              <a:t>, FIRST( </a:t>
            </a:r>
            <a:r>
              <a:rPr lang="en-US" sz="1800" i="1" dirty="0"/>
              <a:t>X</a:t>
            </a:r>
            <a:r>
              <a:rPr lang="en-US" sz="1800" dirty="0"/>
              <a:t> ) = {</a:t>
            </a:r>
            <a:r>
              <a:rPr lang="en-US" sz="1800" i="1" dirty="0"/>
              <a:t>X</a:t>
            </a:r>
            <a:r>
              <a:rPr lang="en-US" sz="1800" dirty="0"/>
              <a:t>}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</a:t>
            </a:r>
            <a:r>
              <a:rPr lang="zh-CN" altLang="en-US" sz="1800" dirty="0"/>
              <a:t>且 </a:t>
            </a:r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,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1800" dirty="0">
                <a:sym typeface="Symbol" panose="05050102010706020507" pitchFamily="18" charset="2"/>
              </a:rPr>
              <a:t> </a:t>
            </a:r>
            <a:r>
              <a:rPr lang="en-US" sz="1800" dirty="0"/>
              <a:t>FIRST(</a:t>
            </a:r>
            <a:r>
              <a:rPr lang="en-US" sz="1800" i="1" dirty="0"/>
              <a:t>X</a:t>
            </a:r>
            <a:r>
              <a:rPr lang="en-US" sz="1800" dirty="0"/>
              <a:t>)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 </a:t>
            </a:r>
            <a:r>
              <a:rPr lang="zh-CN" altLang="en-US" sz="1800" dirty="0"/>
              <a:t>且 </a:t>
            </a:r>
            <a:r>
              <a:rPr lang="en-US" sz="1800" i="1" dirty="0"/>
              <a:t>X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 Y</a:t>
            </a:r>
            <a:r>
              <a:rPr lang="en-US" sz="1800" i="1" baseline="-25000" dirty="0"/>
              <a:t>2</a:t>
            </a:r>
            <a:r>
              <a:rPr lang="en-US" sz="1800" i="1" dirty="0"/>
              <a:t> …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i="1" dirty="0"/>
              <a:t> </a:t>
            </a:r>
          </a:p>
          <a:p>
            <a:pPr lvl="1"/>
            <a:r>
              <a:rPr lang="zh-CN" altLang="en-US" sz="1800" u="sng" dirty="0"/>
              <a:t>如果 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sz="1800" u="sng" dirty="0"/>
              <a:t> </a:t>
            </a:r>
            <a:r>
              <a:rPr lang="zh-CN" altLang="en-US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 </a:t>
            </a:r>
            <a:r>
              <a:rPr lang="en-US" sz="1800" u="sng" dirty="0"/>
              <a:t>)</a:t>
            </a:r>
            <a:r>
              <a:rPr lang="zh-CN" altLang="en-US" sz="1800" u="sng" dirty="0"/>
              <a:t>且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u="sng" dirty="0"/>
              <a:t>在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1</a:t>
            </a:r>
            <a:r>
              <a:rPr lang="en-US" sz="1800" u="sng" dirty="0"/>
              <a:t>), …, 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i-1</a:t>
            </a:r>
            <a:r>
              <a:rPr lang="en-US" sz="1800" u="sng" dirty="0"/>
              <a:t>)</a:t>
            </a:r>
            <a:r>
              <a:rPr lang="zh-CN" altLang="en-US" sz="1800" u="sng" dirty="0"/>
              <a:t>中，则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altLang="zh-CN" sz="1800" u="sng" dirty="0">
                <a:sym typeface="Symbol" panose="05050102010706020507" pitchFamily="18" charset="2"/>
              </a:rPr>
              <a:t>  </a:t>
            </a:r>
            <a:r>
              <a:rPr lang="en-US" sz="1800" u="sng" dirty="0"/>
              <a:t>FIRST( </a:t>
            </a:r>
            <a:r>
              <a:rPr lang="en-US" sz="1800" i="1" u="sng" dirty="0"/>
              <a:t>X </a:t>
            </a:r>
            <a:r>
              <a:rPr lang="en-US" sz="1800" u="sng" dirty="0"/>
              <a:t>) </a:t>
            </a:r>
          </a:p>
          <a:p>
            <a:pPr lvl="1"/>
            <a:r>
              <a:rPr lang="zh-CN" altLang="en-US" sz="1800" dirty="0"/>
              <a:t>如果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 </a:t>
            </a:r>
            <a:r>
              <a:rPr lang="zh-CN" altLang="en-US" sz="1800" dirty="0"/>
              <a:t> </a:t>
            </a:r>
            <a:r>
              <a:rPr lang="en-US" sz="1800" dirty="0"/>
              <a:t>FIRST(X) </a:t>
            </a:r>
          </a:p>
        </p:txBody>
      </p:sp>
    </p:spTree>
    <p:extLst>
      <p:ext uri="{BB962C8B-B14F-4D97-AF65-F5344CB8AC3E}">
        <p14:creationId xmlns:p14="http://schemas.microsoft.com/office/powerpoint/2010/main" val="330516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F</a:t>
            </a:r>
            <a:r>
              <a:rPr lang="en-US" altLang="zh-CN" dirty="0"/>
              <a:t>) = { ( , id } = FIRST(</a:t>
            </a:r>
            <a:r>
              <a:rPr lang="en-US" altLang="zh-CN" i="1" dirty="0"/>
              <a:t>T</a:t>
            </a:r>
            <a:r>
              <a:rPr lang="en-US" altLang="zh-CN" dirty="0"/>
              <a:t>) = FIRST(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{+,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FRIST(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bg1"/>
                </a:solidFill>
              </a:rPr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) 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FOLLOW 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628640" y="1029970"/>
            <a:ext cx="4785360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T </a:t>
            </a:r>
            <a:r>
              <a:rPr lang="en-US" sz="1800" dirty="0"/>
              <a:t>, FIRST( </a:t>
            </a:r>
            <a:r>
              <a:rPr lang="en-US" sz="1800" i="1" dirty="0"/>
              <a:t>X</a:t>
            </a:r>
            <a:r>
              <a:rPr lang="en-US" sz="1800" dirty="0"/>
              <a:t> ) = {</a:t>
            </a:r>
            <a:r>
              <a:rPr lang="en-US" sz="1800" i="1" dirty="0"/>
              <a:t>X</a:t>
            </a:r>
            <a:r>
              <a:rPr lang="en-US" sz="1800" dirty="0"/>
              <a:t>} </a:t>
            </a:r>
          </a:p>
          <a:p>
            <a:r>
              <a:rPr lang="en-US" sz="1800" i="1" u="sng" dirty="0"/>
              <a:t>X</a:t>
            </a:r>
            <a:r>
              <a:rPr lang="zh-CN" altLang="en-US" sz="1800" u="sng" dirty="0">
                <a:sym typeface="Symbol" panose="05050102010706020507" pitchFamily="18" charset="2"/>
              </a:rPr>
              <a:t>  </a:t>
            </a:r>
            <a:r>
              <a:rPr lang="en-US" altLang="zh-CN" sz="1800" i="1" u="sng" dirty="0"/>
              <a:t>V</a:t>
            </a:r>
            <a:r>
              <a:rPr lang="en-US" altLang="zh-CN" sz="1800" i="1" u="sng" baseline="-30000" dirty="0"/>
              <a:t>N</a:t>
            </a:r>
            <a:r>
              <a:rPr lang="zh-CN" altLang="en-US" sz="1800" u="sng" dirty="0"/>
              <a:t>且 </a:t>
            </a:r>
            <a:r>
              <a:rPr lang="en-US" sz="1800" i="1" u="sng" dirty="0"/>
              <a:t>X</a:t>
            </a:r>
            <a:r>
              <a:rPr lang="en-US" sz="1800" u="sng" dirty="0"/>
              <a:t> </a:t>
            </a:r>
            <a:r>
              <a:rPr lang="en-US" altLang="zh-CN" sz="1800" u="sng" dirty="0">
                <a:sym typeface="Symbol" panose="05050102010706020507" pitchFamily="18" charset="2"/>
              </a:rPr>
              <a:t></a:t>
            </a:r>
            <a:r>
              <a:rPr lang="en-US" sz="1800" u="sng" dirty="0"/>
              <a:t> 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u="sng" dirty="0">
                <a:sym typeface="Symbol" panose="05050102010706020507" pitchFamily="18" charset="2"/>
              </a:rPr>
              <a:t>, 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X</a:t>
            </a:r>
            <a:r>
              <a:rPr lang="en-US" sz="1800" u="sng" dirty="0"/>
              <a:t>)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 </a:t>
            </a:r>
            <a:r>
              <a:rPr lang="zh-CN" altLang="en-US" sz="1800" dirty="0"/>
              <a:t>且 </a:t>
            </a:r>
            <a:r>
              <a:rPr lang="en-US" sz="1800" i="1" dirty="0"/>
              <a:t>X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 Y</a:t>
            </a:r>
            <a:r>
              <a:rPr lang="en-US" sz="1800" i="1" baseline="-25000" dirty="0"/>
              <a:t>2</a:t>
            </a:r>
            <a:r>
              <a:rPr lang="en-US" sz="1800" i="1" dirty="0"/>
              <a:t> …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i="1" dirty="0"/>
              <a:t> </a:t>
            </a:r>
          </a:p>
          <a:p>
            <a:pPr lvl="1"/>
            <a:r>
              <a:rPr lang="zh-CN" altLang="en-US" sz="1800" u="sng" dirty="0"/>
              <a:t>如果 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sz="1800" u="sng" dirty="0"/>
              <a:t> </a:t>
            </a:r>
            <a:r>
              <a:rPr lang="zh-CN" altLang="en-US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 </a:t>
            </a:r>
            <a:r>
              <a:rPr lang="en-US" sz="1800" u="sng" dirty="0"/>
              <a:t>)</a:t>
            </a:r>
            <a:r>
              <a:rPr lang="zh-CN" altLang="en-US" sz="1800" u="sng" dirty="0"/>
              <a:t>且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u="sng" dirty="0"/>
              <a:t>在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1</a:t>
            </a:r>
            <a:r>
              <a:rPr lang="en-US" sz="1800" u="sng" dirty="0"/>
              <a:t>), …, 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i-1</a:t>
            </a:r>
            <a:r>
              <a:rPr lang="en-US" sz="1800" u="sng" dirty="0"/>
              <a:t>)</a:t>
            </a:r>
            <a:r>
              <a:rPr lang="zh-CN" altLang="en-US" sz="1800" u="sng" dirty="0"/>
              <a:t>中，则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altLang="zh-CN" sz="1800" u="sng" dirty="0">
                <a:sym typeface="Symbol" panose="05050102010706020507" pitchFamily="18" charset="2"/>
              </a:rPr>
              <a:t>  </a:t>
            </a:r>
            <a:r>
              <a:rPr lang="en-US" sz="1800" u="sng" dirty="0"/>
              <a:t>FIRST( </a:t>
            </a:r>
            <a:r>
              <a:rPr lang="en-US" sz="1800" i="1" u="sng" dirty="0"/>
              <a:t>X </a:t>
            </a:r>
            <a:r>
              <a:rPr lang="en-US" sz="1800" u="sng" dirty="0"/>
              <a:t>) </a:t>
            </a:r>
          </a:p>
          <a:p>
            <a:pPr lvl="1"/>
            <a:r>
              <a:rPr lang="zh-CN" altLang="en-US" sz="1800" dirty="0"/>
              <a:t>如果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 </a:t>
            </a:r>
            <a:r>
              <a:rPr lang="zh-CN" altLang="en-US" sz="1800" dirty="0"/>
              <a:t> </a:t>
            </a:r>
            <a:r>
              <a:rPr lang="en-US" sz="1800" dirty="0"/>
              <a:t>FIRST(X) </a:t>
            </a:r>
          </a:p>
        </p:txBody>
      </p:sp>
    </p:spTree>
    <p:extLst>
      <p:ext uri="{BB962C8B-B14F-4D97-AF65-F5344CB8AC3E}">
        <p14:creationId xmlns:p14="http://schemas.microsoft.com/office/powerpoint/2010/main" val="895284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ct val="10000"/>
              </a:spcBef>
            </a:pPr>
            <a:r>
              <a:rPr lang="zh-CN" altLang="en-US" dirty="0"/>
              <a:t>例 	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	  	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+ </a:t>
            </a:r>
            <a:r>
              <a:rPr lang="en-US" altLang="zh-CN" i="1" dirty="0"/>
              <a:t>TE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baseline="30000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 </a:t>
            </a:r>
            <a:r>
              <a:rPr lang="en-US" altLang="zh-CN" i="1" dirty="0"/>
              <a:t>FT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i="1" dirty="0"/>
              <a:t>     	F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(</a:t>
            </a:r>
            <a:r>
              <a:rPr lang="en-US" altLang="zh-CN" i="1" dirty="0"/>
              <a:t>E</a:t>
            </a:r>
            <a:r>
              <a:rPr lang="en-US" altLang="zh-CN" dirty="0"/>
              <a:t>) | id</a:t>
            </a:r>
          </a:p>
          <a:p>
            <a:pPr algn="just">
              <a:spcBef>
                <a:spcPct val="10000"/>
              </a:spcBef>
              <a:buNone/>
            </a:pPr>
            <a:endParaRPr lang="en-US" altLang="zh-CN" dirty="0"/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F</a:t>
            </a:r>
            <a:r>
              <a:rPr lang="en-US" altLang="zh-CN" dirty="0"/>
              <a:t>) = { ( , id } = FIRST(</a:t>
            </a:r>
            <a:r>
              <a:rPr lang="en-US" altLang="zh-CN" i="1" dirty="0"/>
              <a:t>T</a:t>
            </a:r>
            <a:r>
              <a:rPr lang="en-US" altLang="zh-CN" dirty="0"/>
              <a:t>) = FIRST(</a:t>
            </a:r>
            <a:r>
              <a:rPr lang="en-US" altLang="zh-CN" i="1" dirty="0"/>
              <a:t>E</a:t>
            </a:r>
            <a:r>
              <a:rPr lang="en-US" altLang="zh-CN" dirty="0"/>
              <a:t>) 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FIRST(</a:t>
            </a:r>
            <a:r>
              <a:rPr lang="en-US" altLang="zh-CN" i="1" dirty="0"/>
              <a:t>E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{+,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/>
              <a:t>FRIST(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) = {</a:t>
            </a:r>
            <a:r>
              <a:rPr lang="en-US" altLang="zh-CN" dirty="0"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en-US" altLang="zh-CN" dirty="0"/>
              <a:t>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) = FOLLOW(</a:t>
            </a:r>
            <a:r>
              <a:rPr lang="en-US" altLang="zh-CN" i="1" dirty="0">
                <a:solidFill>
                  <a:schemeClr val="bg1"/>
                </a:solidFill>
              </a:rPr>
              <a:t>E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T</a:t>
            </a:r>
            <a:r>
              <a:rPr lang="en-US" altLang="zh-CN" dirty="0">
                <a:solidFill>
                  <a:schemeClr val="bg1"/>
                </a:solidFill>
              </a:rPr>
              <a:t>) = FOLLOW (</a:t>
            </a:r>
            <a:r>
              <a:rPr lang="en-US" altLang="zh-CN" i="1" dirty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</a:t>
            </a:r>
            <a:r>
              <a:rPr lang="en-US" altLang="zh-CN" dirty="0">
                <a:solidFill>
                  <a:schemeClr val="bg1"/>
                </a:solidFill>
              </a:rPr>
              <a:t>) = {+, ), $}</a:t>
            </a:r>
          </a:p>
          <a:p>
            <a:pPr algn="just">
              <a:spcBef>
                <a:spcPct val="1000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FOLLOW(</a:t>
            </a:r>
            <a:r>
              <a:rPr lang="en-US" altLang="zh-CN" i="1" dirty="0">
                <a:solidFill>
                  <a:schemeClr val="bg1"/>
                </a:solidFill>
              </a:rPr>
              <a:t>F</a:t>
            </a:r>
            <a:r>
              <a:rPr lang="en-US" altLang="zh-CN" dirty="0">
                <a:solidFill>
                  <a:schemeClr val="bg1"/>
                </a:solidFill>
              </a:rPr>
              <a:t>) = {+, </a:t>
            </a:r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</a:rPr>
              <a:t>, ), $} </a:t>
            </a:r>
            <a:endParaRPr lang="zh-CN" alt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表达式文法：无左递归的</a:t>
            </a:r>
            <a:endParaRPr lang="en-US" dirty="0"/>
          </a:p>
        </p:txBody>
      </p:sp>
      <p:sp>
        <p:nvSpPr>
          <p:cNvPr id="8" name="内容占位符 3"/>
          <p:cNvSpPr txBox="1">
            <a:spLocks/>
          </p:cNvSpPr>
          <p:nvPr/>
        </p:nvSpPr>
        <p:spPr>
          <a:xfrm>
            <a:off x="5628640" y="1029970"/>
            <a:ext cx="4785360" cy="2214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i="1" dirty="0"/>
              <a:t>X</a:t>
            </a:r>
            <a:r>
              <a:rPr lang="en-US" sz="1800" dirty="0"/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T </a:t>
            </a:r>
            <a:r>
              <a:rPr lang="en-US" sz="1800" dirty="0"/>
              <a:t>, FIRST( </a:t>
            </a:r>
            <a:r>
              <a:rPr lang="en-US" sz="1800" i="1" dirty="0"/>
              <a:t>X</a:t>
            </a:r>
            <a:r>
              <a:rPr lang="en-US" sz="1800" dirty="0"/>
              <a:t> ) = {</a:t>
            </a:r>
            <a:r>
              <a:rPr lang="en-US" sz="1800" i="1" dirty="0"/>
              <a:t>X</a:t>
            </a:r>
            <a:r>
              <a:rPr lang="en-US" sz="1800" dirty="0"/>
              <a:t>} </a:t>
            </a:r>
          </a:p>
          <a:p>
            <a:r>
              <a:rPr lang="en-US" sz="1800" i="1" u="sng" dirty="0"/>
              <a:t>X</a:t>
            </a:r>
            <a:r>
              <a:rPr lang="zh-CN" altLang="en-US" sz="1800" u="sng" dirty="0">
                <a:sym typeface="Symbol" panose="05050102010706020507" pitchFamily="18" charset="2"/>
              </a:rPr>
              <a:t>  </a:t>
            </a:r>
            <a:r>
              <a:rPr lang="en-US" altLang="zh-CN" sz="1800" i="1" u="sng" dirty="0"/>
              <a:t>V</a:t>
            </a:r>
            <a:r>
              <a:rPr lang="en-US" altLang="zh-CN" sz="1800" i="1" u="sng" baseline="-30000" dirty="0"/>
              <a:t>N</a:t>
            </a:r>
            <a:r>
              <a:rPr lang="zh-CN" altLang="en-US" sz="1800" u="sng" dirty="0"/>
              <a:t>且 </a:t>
            </a:r>
            <a:r>
              <a:rPr lang="en-US" sz="1800" i="1" u="sng" dirty="0"/>
              <a:t>X</a:t>
            </a:r>
            <a:r>
              <a:rPr lang="en-US" sz="1800" u="sng" dirty="0"/>
              <a:t> </a:t>
            </a:r>
            <a:r>
              <a:rPr lang="en-US" altLang="zh-CN" sz="1800" u="sng" dirty="0">
                <a:sym typeface="Symbol" panose="05050102010706020507" pitchFamily="18" charset="2"/>
              </a:rPr>
              <a:t></a:t>
            </a:r>
            <a:r>
              <a:rPr lang="en-US" sz="1800" u="sng" dirty="0"/>
              <a:t> 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u="sng" dirty="0">
                <a:sym typeface="Symbol" panose="05050102010706020507" pitchFamily="18" charset="2"/>
              </a:rPr>
              <a:t>, 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X</a:t>
            </a:r>
            <a:r>
              <a:rPr lang="en-US" sz="1800" u="sng" dirty="0"/>
              <a:t>) </a:t>
            </a:r>
          </a:p>
          <a:p>
            <a:r>
              <a:rPr lang="en-US" sz="1800" i="1" dirty="0"/>
              <a:t>X</a:t>
            </a:r>
            <a:r>
              <a:rPr lang="zh-CN" altLang="en-US" sz="1800" dirty="0">
                <a:sym typeface="Symbol" panose="05050102010706020507" pitchFamily="18" charset="2"/>
              </a:rPr>
              <a:t>  </a:t>
            </a:r>
            <a:r>
              <a:rPr lang="en-US" altLang="zh-CN" sz="1800" i="1" dirty="0"/>
              <a:t>V</a:t>
            </a:r>
            <a:r>
              <a:rPr lang="en-US" altLang="zh-CN" sz="1800" i="1" baseline="-30000" dirty="0"/>
              <a:t>N </a:t>
            </a:r>
            <a:r>
              <a:rPr lang="zh-CN" altLang="en-US" sz="1800" dirty="0"/>
              <a:t>且 </a:t>
            </a:r>
            <a:r>
              <a:rPr lang="en-US" sz="1800" i="1" dirty="0"/>
              <a:t>X </a:t>
            </a:r>
            <a:r>
              <a:rPr lang="en-US" altLang="zh-CN" sz="1800" dirty="0">
                <a:sym typeface="Symbol" panose="05050102010706020507" pitchFamily="18" charset="2"/>
              </a:rPr>
              <a:t></a:t>
            </a:r>
            <a:r>
              <a:rPr lang="en-US" altLang="zh-CN" sz="1800" i="1" dirty="0">
                <a:sym typeface="Symbol" panose="05050102010706020507" pitchFamily="18" charset="2"/>
              </a:rPr>
              <a:t> 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i="1" dirty="0"/>
              <a:t> Y</a:t>
            </a:r>
            <a:r>
              <a:rPr lang="en-US" sz="1800" i="1" baseline="-25000" dirty="0"/>
              <a:t>2</a:t>
            </a:r>
            <a:r>
              <a:rPr lang="en-US" sz="1800" i="1" dirty="0"/>
              <a:t> …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i="1" dirty="0"/>
              <a:t> </a:t>
            </a:r>
          </a:p>
          <a:p>
            <a:pPr lvl="1"/>
            <a:r>
              <a:rPr lang="zh-CN" altLang="en-US" sz="1800" u="sng" dirty="0"/>
              <a:t>如果 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sz="1800" u="sng" dirty="0"/>
              <a:t> </a:t>
            </a:r>
            <a:r>
              <a:rPr lang="zh-CN" altLang="en-US" sz="1800" u="sng" dirty="0">
                <a:sym typeface="Symbol" panose="05050102010706020507" pitchFamily="18" charset="2"/>
              </a:rPr>
              <a:t> 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 </a:t>
            </a:r>
            <a:r>
              <a:rPr lang="en-US" sz="1800" u="sng" dirty="0"/>
              <a:t>)</a:t>
            </a:r>
            <a:r>
              <a:rPr lang="zh-CN" altLang="en-US" sz="1800" u="sng" dirty="0"/>
              <a:t>且</a:t>
            </a:r>
            <a:r>
              <a:rPr lang="zh-CN" altLang="en-US" sz="1800" u="sng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u="sng" dirty="0"/>
              <a:t>在</a:t>
            </a:r>
            <a:r>
              <a:rPr lang="en-US" sz="1800" u="sng" dirty="0"/>
              <a:t>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1</a:t>
            </a:r>
            <a:r>
              <a:rPr lang="en-US" sz="1800" u="sng" dirty="0"/>
              <a:t>), …, FIRST(</a:t>
            </a:r>
            <a:r>
              <a:rPr lang="en-US" sz="1800" i="1" u="sng" dirty="0"/>
              <a:t>Y</a:t>
            </a:r>
            <a:r>
              <a:rPr lang="en-US" sz="1800" i="1" u="sng" baseline="-25000" dirty="0"/>
              <a:t>i-1</a:t>
            </a:r>
            <a:r>
              <a:rPr lang="en-US" sz="1800" u="sng" dirty="0"/>
              <a:t>)</a:t>
            </a:r>
            <a:r>
              <a:rPr lang="zh-CN" altLang="en-US" sz="1800" u="sng" dirty="0"/>
              <a:t>中，则</a:t>
            </a:r>
            <a:r>
              <a:rPr lang="en-US" sz="1800" i="1" u="sng" dirty="0">
                <a:solidFill>
                  <a:srgbClr val="FF0000"/>
                </a:solidFill>
              </a:rPr>
              <a:t>a</a:t>
            </a:r>
            <a:r>
              <a:rPr lang="en-US" altLang="zh-CN" sz="1800" u="sng" dirty="0">
                <a:sym typeface="Symbol" panose="05050102010706020507" pitchFamily="18" charset="2"/>
              </a:rPr>
              <a:t>  </a:t>
            </a:r>
            <a:r>
              <a:rPr lang="en-US" sz="1800" u="sng" dirty="0"/>
              <a:t>FIRST( </a:t>
            </a:r>
            <a:r>
              <a:rPr lang="en-US" sz="1800" i="1" u="sng" dirty="0"/>
              <a:t>X </a:t>
            </a:r>
            <a:r>
              <a:rPr lang="en-US" sz="1800" u="sng" dirty="0"/>
              <a:t>) </a:t>
            </a:r>
          </a:p>
          <a:p>
            <a:pPr lvl="1"/>
            <a:r>
              <a:rPr lang="zh-CN" altLang="en-US" sz="1800" dirty="0"/>
              <a:t>如果 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zh-CN" altLang="en-US" sz="1800" dirty="0"/>
              <a:t>在</a:t>
            </a:r>
            <a:r>
              <a:rPr lang="en-US" sz="1800" dirty="0"/>
              <a:t>FIRST(</a:t>
            </a:r>
            <a:r>
              <a:rPr lang="en-US" sz="1800" i="1" dirty="0"/>
              <a:t>Y</a:t>
            </a:r>
            <a:r>
              <a:rPr lang="en-US" sz="1800" i="1" baseline="-25000" dirty="0"/>
              <a:t>1</a:t>
            </a:r>
            <a:r>
              <a:rPr lang="en-US" sz="1800" dirty="0"/>
              <a:t>), …, FIRST(</a:t>
            </a:r>
            <a:r>
              <a:rPr lang="en-US" sz="1800" i="1" dirty="0" err="1"/>
              <a:t>Y</a:t>
            </a:r>
            <a:r>
              <a:rPr lang="en-US" sz="1800" i="1" baseline="-25000" dirty="0" err="1"/>
              <a:t>k</a:t>
            </a:r>
            <a:r>
              <a:rPr lang="en-US" sz="1800" dirty="0"/>
              <a:t>)</a:t>
            </a:r>
            <a:r>
              <a:rPr lang="zh-CN" altLang="en-US" sz="1800" dirty="0"/>
              <a:t>中，则</a:t>
            </a:r>
            <a:r>
              <a:rPr lang="zh-CN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1800" dirty="0">
                <a:sym typeface="Symbol" panose="05050102010706020507" pitchFamily="18" charset="2"/>
              </a:rPr>
              <a:t> </a:t>
            </a:r>
            <a:r>
              <a:rPr lang="zh-CN" altLang="en-US" sz="1800" dirty="0"/>
              <a:t> </a:t>
            </a:r>
            <a:r>
              <a:rPr lang="en-US" sz="1800" dirty="0"/>
              <a:t>FIRST(X) </a:t>
            </a:r>
          </a:p>
        </p:txBody>
      </p:sp>
    </p:spTree>
    <p:extLst>
      <p:ext uri="{BB962C8B-B14F-4D97-AF65-F5344CB8AC3E}">
        <p14:creationId xmlns:p14="http://schemas.microsoft.com/office/powerpoint/2010/main" val="21919414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14013</TotalTime>
  <Words>4481</Words>
  <Application>Microsoft Office PowerPoint</Application>
  <PresentationFormat>宽屏</PresentationFormat>
  <Paragraphs>627</Paragraphs>
  <Slides>40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3" baseType="lpstr">
      <vt:lpstr>等线</vt:lpstr>
      <vt:lpstr>楷体</vt:lpstr>
      <vt:lpstr>宋体</vt:lpstr>
      <vt:lpstr>微软雅黑</vt:lpstr>
      <vt:lpstr>Arial</vt:lpstr>
      <vt:lpstr>Calibri</vt:lpstr>
      <vt:lpstr>Cambria Math</vt:lpstr>
      <vt:lpstr>Courier New</vt:lpstr>
      <vt:lpstr>Gill Sans MT</vt:lpstr>
      <vt:lpstr>Symbol</vt:lpstr>
      <vt:lpstr>Times New Roman</vt:lpstr>
      <vt:lpstr>Wingdings</vt:lpstr>
      <vt:lpstr>1_Office 主题​​</vt:lpstr>
      <vt:lpstr>PowerPoint 演示文稿</vt:lpstr>
      <vt:lpstr>本节提纲</vt:lpstr>
      <vt:lpstr>预测分析法（Predictive parsing）</vt:lpstr>
      <vt:lpstr>LL(1)文法</vt:lpstr>
      <vt:lpstr>LL(1)文法：FIRST(X）</vt:lpstr>
      <vt:lpstr>表达式文法：无左递归的</vt:lpstr>
      <vt:lpstr>表达式文法：无左递归的</vt:lpstr>
      <vt:lpstr>表达式文法：无左递归的</vt:lpstr>
      <vt:lpstr>表达式文法：无左递归的</vt:lpstr>
      <vt:lpstr>表达式文法：无左递归的</vt:lpstr>
      <vt:lpstr>LL(1)文法：FOLLOW(A）</vt:lpstr>
      <vt:lpstr>表达式文法：无左递归的</vt:lpstr>
      <vt:lpstr>表达式文法：无左递归的</vt:lpstr>
      <vt:lpstr>表达式文法：无左递归的</vt:lpstr>
      <vt:lpstr>表达式文法：无左递归的</vt:lpstr>
      <vt:lpstr>表达式文法：无左递归的</vt:lpstr>
      <vt:lpstr>LL(1)文法</vt:lpstr>
      <vt:lpstr>LL(1)文法</vt:lpstr>
      <vt:lpstr>LL(1)文法</vt:lpstr>
      <vt:lpstr>LL(1)文法</vt:lpstr>
      <vt:lpstr>LL(1)文法</vt:lpstr>
      <vt:lpstr>LL(1)文法</vt:lpstr>
      <vt:lpstr>表达式文法：无左递归的</vt:lpstr>
      <vt:lpstr>本节提纲</vt:lpstr>
      <vt:lpstr>非递归的预测分析</vt:lpstr>
      <vt:lpstr>预测分析表M的构造</vt:lpstr>
      <vt:lpstr>预测分析表M的构造</vt:lpstr>
      <vt:lpstr>预测分析举例</vt:lpstr>
      <vt:lpstr>预测分析举例</vt:lpstr>
      <vt:lpstr>预测分析举例</vt:lpstr>
      <vt:lpstr>预测分析举例</vt:lpstr>
      <vt:lpstr>预测分析举例</vt:lpstr>
      <vt:lpstr>预测分析举例</vt:lpstr>
      <vt:lpstr>预测分析举例</vt:lpstr>
      <vt:lpstr>预测分析举例</vt:lpstr>
      <vt:lpstr>预测分析举例</vt:lpstr>
      <vt:lpstr>预测分析举例</vt:lpstr>
      <vt:lpstr>多重定义</vt:lpstr>
      <vt:lpstr>多重定义的消除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1318</cp:revision>
  <cp:lastPrinted>2018-07-10T14:59:54Z</cp:lastPrinted>
  <dcterms:created xsi:type="dcterms:W3CDTF">2013-05-07T11:05:13Z</dcterms:created>
  <dcterms:modified xsi:type="dcterms:W3CDTF">2025-03-06T03:21:53Z</dcterms:modified>
</cp:coreProperties>
</file>