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483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514" r:id="rId17"/>
    <p:sldId id="478" r:id="rId18"/>
    <p:sldId id="479" r:id="rId19"/>
    <p:sldId id="480" r:id="rId20"/>
    <p:sldId id="481" r:id="rId21"/>
    <p:sldId id="515" r:id="rId22"/>
    <p:sldId id="5965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16" r:id="rId47"/>
    <p:sldId id="508" r:id="rId48"/>
    <p:sldId id="509" r:id="rId49"/>
    <p:sldId id="510" r:id="rId50"/>
    <p:sldId id="5964" r:id="rId51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28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85BDA9E2-8FCF-41F4-AB68-93FE7A512136}"/>
    <pc:docChg chg="modSld">
      <pc:chgData name="Cheng Li" userId="993c76cd61c8fb8c" providerId="LiveId" clId="{85BDA9E2-8FCF-41F4-AB68-93FE7A512136}" dt="2025-03-06T03:22:52.111" v="17" actId="20577"/>
      <pc:docMkLst>
        <pc:docMk/>
      </pc:docMkLst>
      <pc:sldChg chg="modSp mod">
        <pc:chgData name="Cheng Li" userId="993c76cd61c8fb8c" providerId="LiveId" clId="{85BDA9E2-8FCF-41F4-AB68-93FE7A512136}" dt="2025-03-06T03:22:40.715" v="8" actId="20577"/>
        <pc:sldMkLst>
          <pc:docMk/>
          <pc:sldMk cId="82017535" sldId="483"/>
        </pc:sldMkLst>
        <pc:spChg chg="mod">
          <ac:chgData name="Cheng Li" userId="993c76cd61c8fb8c" providerId="LiveId" clId="{85BDA9E2-8FCF-41F4-AB68-93FE7A512136}" dt="2025-03-06T03:22:34.575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85BDA9E2-8FCF-41F4-AB68-93FE7A512136}" dt="2025-03-06T03:22:40.715" v="8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85BDA9E2-8FCF-41F4-AB68-93FE7A512136}" dt="2025-03-06T03:22:52.111" v="17" actId="20577"/>
        <pc:sldMkLst>
          <pc:docMk/>
          <pc:sldMk cId="1218619173" sldId="5964"/>
        </pc:sldMkLst>
        <pc:spChg chg="mod">
          <ac:chgData name="Cheng Li" userId="993c76cd61c8fb8c" providerId="LiveId" clId="{85BDA9E2-8FCF-41F4-AB68-93FE7A512136}" dt="2025-03-06T03:22:46.247" v="9"/>
          <ac:spMkLst>
            <pc:docMk/>
            <pc:sldMk cId="1218619173" sldId="5964"/>
            <ac:spMk id="5" creationId="{627B8996-59F5-4D20-9D42-7546CDAC1725}"/>
          </ac:spMkLst>
        </pc:spChg>
        <pc:spChg chg="mod">
          <ac:chgData name="Cheng Li" userId="993c76cd61c8fb8c" providerId="LiveId" clId="{85BDA9E2-8FCF-41F4-AB68-93FE7A512136}" dt="2025-03-06T03:22:52.111" v="17" actId="20577"/>
          <ac:spMkLst>
            <pc:docMk/>
            <pc:sldMk cId="1218619173" sldId="596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40A6C-4EA9-4DC8-BD7B-8F21D9B6B901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47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02AD5A-FAA0-472A-8F9A-755CDE53C994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66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722ED-4CEA-4E1D-9F50-73BF3B4BDDFC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25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A857E-029F-43CC-9CB4-6C416A36601D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323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95CF6F-4054-4043-9D18-52341E55AE9B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19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E9132C-CD4B-41D5-956A-A0F437B6BA23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0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E74EF-80F0-4DAA-AD46-93FDFB7AB284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511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322B1-50D1-4C58-8217-09FC7E6D80D6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47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83A60-0212-44A7-999C-8FF3E21F2F8E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88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F4506-DBA5-43D9-BB88-BCD344F5EF3C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91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47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15F7EC-F478-4250-BAA3-F33E156E2074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68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EF5EB-EC97-4605-BDB2-FA4A7D203C37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417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格局指分析当目前为止，整个分析过程的一个状态，包括堆栈和输入缓冲区等。无法判断是否是句柄。但是我们可以强制移进！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12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找到句柄，但是不能判断用哪一个产生式，数组和函数调用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9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为什么要用这个逆过程？而不用正过程？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为什么句柄的右边仅含终结符？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3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这是一个二义文法的例子，一定要改过来下次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3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4E7BD-A983-4CF7-9D11-278C705F7D00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939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FCE89-C915-479C-97B0-11E1F3F8C74B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43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11FB4-21D4-475D-B031-A8A4E2B244FC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78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86811-12BC-4DAC-88C3-0029AB548108}" type="slidenum">
              <a:rPr lang="zh-CN" altLang="en-US" sz="1200" i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0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27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06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805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2757582" y="2164527"/>
            <a:ext cx="6676828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语法分析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自底向上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移进规约</a:t>
            </a: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9"/>
            <a:ext cx="34172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00FF"/>
                </a:solidFill>
              </a:rPr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/>
              <a:t>    </a:t>
            </a:r>
            <a:r>
              <a:rPr lang="zh-CN" altLang="en-US" sz="2000" dirty="0"/>
              <a:t>（再读入</a:t>
            </a:r>
            <a:r>
              <a:rPr lang="en-US" altLang="zh-CN" sz="2000" i="1" dirty="0" err="1"/>
              <a:t>bc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 err="1">
                <a:solidFill>
                  <a:srgbClr val="0000FF"/>
                </a:solidFill>
              </a:rPr>
              <a:t>d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（再读入</a:t>
            </a:r>
            <a:r>
              <a:rPr lang="en-US" altLang="zh-CN" sz="2000" i="1" dirty="0"/>
              <a:t>d </a:t>
            </a:r>
            <a:r>
              <a:rPr lang="zh-CN" altLang="en-US" sz="2000" dirty="0"/>
              <a:t>）</a:t>
            </a:r>
          </a:p>
          <a:p>
            <a:pPr algn="just"/>
            <a:endParaRPr lang="en-US" altLang="zh-CN" sz="2000" dirty="0"/>
          </a:p>
        </p:txBody>
      </p: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4800600" y="3500438"/>
            <a:ext cx="5543550" cy="2159000"/>
            <a:chOff x="2064" y="2205"/>
            <a:chExt cx="3492" cy="136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c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315218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9"/>
            <a:ext cx="34172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0000FF"/>
                </a:solidFill>
              </a:rPr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/>
              <a:t>    </a:t>
            </a:r>
            <a:r>
              <a:rPr lang="zh-CN" altLang="en-US" sz="2000" dirty="0"/>
              <a:t>（再读入</a:t>
            </a:r>
            <a:r>
              <a:rPr lang="en-US" altLang="zh-CN" sz="2000" i="1" dirty="0" err="1"/>
              <a:t>bc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 err="1">
                <a:solidFill>
                  <a:srgbClr val="0000FF"/>
                </a:solidFill>
              </a:rPr>
              <a:t>d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（再读入</a:t>
            </a:r>
            <a:r>
              <a:rPr lang="en-US" altLang="zh-CN" sz="2000" i="1" dirty="0"/>
              <a:t>d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aAB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（归约）</a:t>
            </a:r>
          </a:p>
          <a:p>
            <a:pPr algn="just"/>
            <a:endParaRPr lang="en-US" altLang="zh-CN" sz="2000" dirty="0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4800600" y="3500438"/>
            <a:ext cx="5543550" cy="2159000"/>
            <a:chOff x="2064" y="2205"/>
            <a:chExt cx="3492" cy="1360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d</a:t>
              </a: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c</a:t>
              </a: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138191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8"/>
            <a:ext cx="34172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0000FF"/>
                </a:solidFill>
              </a:rPr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/>
              <a:t>    </a:t>
            </a:r>
            <a:r>
              <a:rPr lang="zh-CN" altLang="en-US" sz="2000" dirty="0"/>
              <a:t>（再读入</a:t>
            </a:r>
            <a:r>
              <a:rPr lang="en-US" altLang="zh-CN" sz="2000" i="1" dirty="0" err="1"/>
              <a:t>bc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 err="1">
                <a:solidFill>
                  <a:srgbClr val="0000FF"/>
                </a:solidFill>
              </a:rPr>
              <a:t>d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（再读入</a:t>
            </a:r>
            <a:r>
              <a:rPr lang="en-US" altLang="zh-CN" sz="2000" i="1" dirty="0"/>
              <a:t>d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aAB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>
                <a:solidFill>
                  <a:srgbClr val="0000FF"/>
                </a:solidFill>
              </a:rPr>
              <a:t>aABe</a:t>
            </a:r>
            <a:r>
              <a:rPr lang="en-US" altLang="zh-CN" sz="2000" i="1" dirty="0">
                <a:solidFill>
                  <a:srgbClr val="0000FF"/>
                </a:solidFill>
              </a:rPr>
              <a:t>      </a:t>
            </a:r>
            <a:r>
              <a:rPr lang="en-US" altLang="zh-CN" sz="2000" dirty="0"/>
              <a:t>(</a:t>
            </a:r>
            <a:r>
              <a:rPr lang="zh-CN" altLang="en-US" sz="2000" dirty="0"/>
              <a:t>再读入</a:t>
            </a:r>
            <a:r>
              <a:rPr lang="en-US" altLang="zh-CN" sz="2000" i="1" dirty="0"/>
              <a:t>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algn="just"/>
            <a:endParaRPr lang="en-US" altLang="zh-CN" sz="2000" dirty="0"/>
          </a:p>
        </p:txBody>
      </p: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4800600" y="3500438"/>
            <a:ext cx="5543550" cy="2159000"/>
            <a:chOff x="2064" y="2205"/>
            <a:chExt cx="3492" cy="136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d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c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329504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4800600" y="2420938"/>
            <a:ext cx="5543550" cy="3238500"/>
            <a:chOff x="2064" y="1525"/>
            <a:chExt cx="3492" cy="2040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3651" y="1525"/>
              <a:ext cx="2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S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e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d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/>
                <a:t>A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c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2200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H="1" flipV="1">
              <a:off x="3833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V="1">
              <a:off x="3560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3787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42138" y="2653469"/>
            <a:ext cx="34172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0000FF"/>
                </a:solidFill>
              </a:rPr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/>
              <a:t>    </a:t>
            </a:r>
            <a:r>
              <a:rPr lang="zh-CN" altLang="en-US" sz="2000" dirty="0"/>
              <a:t>（再读入</a:t>
            </a:r>
            <a:r>
              <a:rPr lang="en-US" altLang="zh-CN" sz="2000" i="1" dirty="0" err="1"/>
              <a:t>bc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 err="1">
                <a:solidFill>
                  <a:srgbClr val="0000FF"/>
                </a:solidFill>
              </a:rPr>
              <a:t>d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（再读入</a:t>
            </a:r>
            <a:r>
              <a:rPr lang="en-US" altLang="zh-CN" sz="2000" i="1" dirty="0"/>
              <a:t>d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aAB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>
                <a:solidFill>
                  <a:srgbClr val="0000FF"/>
                </a:solidFill>
              </a:rPr>
              <a:t>aABe</a:t>
            </a:r>
            <a:r>
              <a:rPr lang="en-US" altLang="zh-CN" sz="2000" i="1" dirty="0">
                <a:solidFill>
                  <a:srgbClr val="0000FF"/>
                </a:solidFill>
              </a:rPr>
              <a:t>      </a:t>
            </a:r>
            <a:r>
              <a:rPr lang="en-US" altLang="zh-CN" sz="2000" dirty="0"/>
              <a:t>(</a:t>
            </a:r>
            <a:r>
              <a:rPr lang="zh-CN" altLang="en-US" sz="2000" dirty="0"/>
              <a:t>再读入</a:t>
            </a:r>
            <a:r>
              <a:rPr lang="en-US" altLang="zh-CN" sz="2000" i="1" dirty="0"/>
              <a:t>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algn="just"/>
            <a:r>
              <a:rPr lang="en-US" altLang="zh-CN" sz="2000" i="1" dirty="0"/>
              <a:t>S          </a:t>
            </a:r>
            <a:r>
              <a:rPr lang="zh-CN" altLang="en-US" sz="2000" dirty="0"/>
              <a:t>（归约）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归约是最右推导的</a:t>
            </a:r>
            <a:r>
              <a:rPr lang="zh-CN" altLang="en-US" sz="2800" dirty="0">
                <a:solidFill>
                  <a:srgbClr val="C00000"/>
                </a:solidFill>
              </a:rPr>
              <a:t>逆过程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4800600" y="2420938"/>
            <a:ext cx="5543550" cy="3238500"/>
            <a:chOff x="2064" y="1525"/>
            <a:chExt cx="3492" cy="2040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3651" y="1525"/>
              <a:ext cx="2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S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e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d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/>
                <a:t>A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c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2200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H="1" flipV="1">
              <a:off x="3833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V="1">
              <a:off x="3560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3787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13076" y="3011866"/>
            <a:ext cx="3417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0000FF"/>
                </a:solidFill>
              </a:rPr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/>
              <a:t>    </a:t>
            </a:r>
            <a:r>
              <a:rPr lang="zh-CN" altLang="en-US" sz="2000" dirty="0"/>
              <a:t>（再读入</a:t>
            </a:r>
            <a:r>
              <a:rPr lang="en-US" altLang="zh-CN" sz="2000" i="1" dirty="0" err="1"/>
              <a:t>bc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 err="1">
                <a:solidFill>
                  <a:srgbClr val="0000FF"/>
                </a:solidFill>
              </a:rPr>
              <a:t>d</a:t>
            </a:r>
            <a:r>
              <a:rPr lang="en-US" altLang="zh-CN" sz="2000" i="1" dirty="0"/>
              <a:t>      </a:t>
            </a:r>
            <a:r>
              <a:rPr lang="zh-CN" altLang="en-US" sz="2000" dirty="0"/>
              <a:t>（再读入</a:t>
            </a:r>
            <a:r>
              <a:rPr lang="en-US" altLang="zh-CN" sz="2000" i="1" dirty="0"/>
              <a:t>d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>
                <a:solidFill>
                  <a:srgbClr val="0000FF"/>
                </a:solidFill>
              </a:rPr>
              <a:t>aABe</a:t>
            </a:r>
            <a:r>
              <a:rPr lang="en-US" altLang="zh-CN" sz="2000" i="1" dirty="0">
                <a:solidFill>
                  <a:srgbClr val="0000FF"/>
                </a:solidFill>
              </a:rPr>
              <a:t>      </a:t>
            </a:r>
            <a:r>
              <a:rPr lang="en-US" altLang="zh-CN" sz="2000" dirty="0"/>
              <a:t>(</a:t>
            </a:r>
            <a:r>
              <a:rPr lang="zh-CN" altLang="en-US" sz="2000" dirty="0"/>
              <a:t>再读入</a:t>
            </a:r>
            <a:r>
              <a:rPr lang="en-US" altLang="zh-CN" sz="2000" i="1" dirty="0"/>
              <a:t>e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algn="just"/>
            <a:r>
              <a:rPr lang="en-US" altLang="zh-CN" sz="2000" i="1" dirty="0"/>
              <a:t>S          </a:t>
            </a:r>
            <a:r>
              <a:rPr lang="zh-CN" altLang="en-US" sz="2000" dirty="0"/>
              <a:t>（归约）</a:t>
            </a:r>
          </a:p>
          <a:p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67585" y="5916598"/>
            <a:ext cx="67457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 i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altLang="zh-CN" sz="2400" i="1" baseline="-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aABe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 i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aAde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 i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aAbcde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 i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abbcde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4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需要解决两个问题</a:t>
            </a:r>
            <a:endParaRPr lang="en-US" altLang="zh-CN" dirty="0"/>
          </a:p>
          <a:p>
            <a:pPr lvl="1"/>
            <a:r>
              <a:rPr lang="zh-CN" altLang="en-US" dirty="0"/>
              <a:t>在读入串的过程中，如何识别可以归约的子串？</a:t>
            </a:r>
            <a:endParaRPr lang="en-US" altLang="zh-CN" dirty="0"/>
          </a:p>
          <a:p>
            <a:pPr lvl="1"/>
            <a:r>
              <a:rPr lang="zh-CN" altLang="en-US" dirty="0"/>
              <a:t>在进行归约的时候，选择哪一个产生式？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2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自底向上分析方法 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归约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右推导的逆过程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lvl="1"/>
            <a:r>
              <a:rPr lang="zh-CN" altLang="en-US" dirty="0"/>
              <a:t>句柄</a:t>
            </a:r>
            <a:r>
              <a:rPr lang="en-US" altLang="zh-CN" dirty="0"/>
              <a:t>(</a:t>
            </a:r>
            <a:r>
              <a:rPr lang="zh-CN" altLang="en-US" dirty="0"/>
              <a:t>可归约串</a:t>
            </a:r>
            <a:r>
              <a:rPr lang="en-US" altLang="zh-CN" dirty="0"/>
              <a:t>), </a:t>
            </a:r>
            <a:r>
              <a:rPr lang="zh-CN" altLang="en-US" dirty="0"/>
              <a:t>可能不唯一</a:t>
            </a:r>
            <a:endParaRPr lang="en-US" altLang="zh-CN" dirty="0"/>
          </a:p>
          <a:p>
            <a:pPr lvl="1"/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归约分析方法 </a:t>
            </a:r>
          </a:p>
          <a:p>
            <a:pPr lvl="1"/>
            <a:r>
              <a:rPr lang="zh-CN" altLang="en-US" dirty="0"/>
              <a:t>冲突：移进</a:t>
            </a:r>
            <a:r>
              <a:rPr lang="en-US" altLang="zh-CN" dirty="0"/>
              <a:t>-</a:t>
            </a:r>
            <a:r>
              <a:rPr lang="zh-CN" altLang="en-US" dirty="0"/>
              <a:t>归约、归约</a:t>
            </a:r>
            <a:r>
              <a:rPr lang="en-US" altLang="zh-CN" dirty="0"/>
              <a:t>-</a:t>
            </a:r>
            <a:r>
              <a:rPr lang="zh-CN" altLang="en-US" dirty="0"/>
              <a:t>归约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75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句型的句柄（可归约串） </a:t>
            </a:r>
            <a:endParaRPr lang="en-US" altLang="zh-CN" dirty="0"/>
          </a:p>
          <a:p>
            <a:pPr lvl="1"/>
            <a:r>
              <a:rPr lang="zh-CN" altLang="en-US" dirty="0"/>
              <a:t>该句型中和某产生式右部匹配的子串，并且 </a:t>
            </a:r>
            <a:endParaRPr lang="en-US" altLang="zh-CN" dirty="0"/>
          </a:p>
          <a:p>
            <a:pPr lvl="1"/>
            <a:r>
              <a:rPr lang="zh-CN" altLang="en-US" dirty="0"/>
              <a:t>把它归约成该产生式左部的非终结符，代表了最右推导的逆过程的一步 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/>
              <a:t>         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 err="1"/>
              <a:t>aABe</a:t>
            </a:r>
            <a:r>
              <a:rPr lang="en-US" altLang="zh-CN" dirty="0"/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 err="1"/>
              <a:t>Abc</a:t>
            </a:r>
            <a:r>
              <a:rPr lang="en-US" altLang="zh-CN" i="1" dirty="0"/>
              <a:t> | b</a:t>
            </a:r>
            <a:endParaRPr lang="en-US" altLang="zh-CN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  S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baseline="-30000" dirty="0"/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aABe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</a:t>
            </a:r>
            <a:r>
              <a:rPr lang="en-US" altLang="zh-CN" i="1" dirty="0" err="1"/>
              <a:t>aA</a:t>
            </a:r>
            <a:r>
              <a:rPr lang="en-US" altLang="zh-CN" i="1" dirty="0" err="1">
                <a:solidFill>
                  <a:srgbClr val="0000FF"/>
                </a:solidFill>
              </a:rPr>
              <a:t>d</a:t>
            </a:r>
            <a:r>
              <a:rPr lang="en-US" altLang="zh-CN" i="1" dirty="0" err="1"/>
              <a:t>e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</a:t>
            </a:r>
            <a:r>
              <a:rPr lang="en-US" altLang="zh-CN" i="1" dirty="0" err="1"/>
              <a:t>a</a:t>
            </a:r>
            <a:r>
              <a:rPr lang="en-US" altLang="zh-CN" i="1" dirty="0" err="1">
                <a:solidFill>
                  <a:srgbClr val="0000FF"/>
                </a:solidFill>
              </a:rPr>
              <a:t>Abc</a:t>
            </a:r>
            <a:r>
              <a:rPr lang="en-US" altLang="zh-CN" i="1" dirty="0" err="1"/>
              <a:t>de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a</a:t>
            </a:r>
            <a:r>
              <a:rPr lang="en-US" altLang="zh-CN" i="1" dirty="0">
                <a:solidFill>
                  <a:srgbClr val="0000FF"/>
                </a:solidFill>
              </a:rPr>
              <a:t>b</a:t>
            </a:r>
            <a:r>
              <a:rPr lang="en-US" altLang="zh-CN" i="1" dirty="0"/>
              <a:t>bcde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句柄的右边仅含终结符</a:t>
            </a:r>
          </a:p>
          <a:p>
            <a:pPr lvl="1"/>
            <a:r>
              <a:rPr lang="zh-CN" altLang="en-US" dirty="0"/>
              <a:t>如果文法二义，那么句柄可能不唯一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句柄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(Handles)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9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 E </a:t>
            </a:r>
            <a:r>
              <a:rPr lang="en-US" altLang="zh-CN" dirty="0"/>
              <a:t>+</a:t>
            </a:r>
            <a:r>
              <a:rPr lang="en-US" altLang="zh-CN" i="1" dirty="0"/>
              <a:t> E |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E | </a:t>
            </a:r>
            <a:r>
              <a:rPr lang="en-US" altLang="zh-CN" dirty="0"/>
              <a:t>(</a:t>
            </a:r>
            <a:r>
              <a:rPr lang="en-US" altLang="zh-CN" i="1" dirty="0"/>
              <a:t>E </a:t>
            </a:r>
            <a:r>
              <a:rPr lang="en-US" altLang="zh-CN" dirty="0"/>
              <a:t>)</a:t>
            </a:r>
            <a:r>
              <a:rPr lang="en-US" altLang="zh-CN" i="1" dirty="0"/>
              <a:t> | </a:t>
            </a:r>
            <a:r>
              <a:rPr lang="en-US" altLang="zh-CN" dirty="0"/>
              <a:t>id</a:t>
            </a:r>
            <a:endParaRPr lang="en-US" altLang="zh-CN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句柄不唯一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9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190005" y="1052945"/>
            <a:ext cx="11792198" cy="4362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 E </a:t>
            </a:r>
            <a:r>
              <a:rPr lang="en-US" altLang="zh-CN" dirty="0"/>
              <a:t>+</a:t>
            </a:r>
            <a:r>
              <a:rPr lang="en-US" altLang="zh-CN" i="1" dirty="0"/>
              <a:t> E |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E | </a:t>
            </a:r>
            <a:r>
              <a:rPr lang="en-US" altLang="zh-CN" dirty="0"/>
              <a:t>(</a:t>
            </a:r>
            <a:r>
              <a:rPr lang="en-US" altLang="zh-CN" i="1" dirty="0"/>
              <a:t>E </a:t>
            </a:r>
            <a:r>
              <a:rPr lang="en-US" altLang="zh-CN" dirty="0"/>
              <a:t>)</a:t>
            </a:r>
            <a:r>
              <a:rPr lang="en-US" altLang="zh-CN" i="1" dirty="0"/>
              <a:t> | 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baseline="-30000" dirty="0"/>
              <a:t>  </a:t>
            </a:r>
            <a:r>
              <a:rPr lang="en-US" altLang="zh-CN" i="1" dirty="0">
                <a:solidFill>
                  <a:srgbClr val="0000FF"/>
                </a:solidFill>
              </a:rPr>
              <a:t>E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00FF"/>
                </a:solidFill>
              </a:rPr>
              <a:t> 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E 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en-US" altLang="zh-CN" i="1" dirty="0">
                <a:solidFill>
                  <a:srgbClr val="0000FF"/>
                </a:solidFill>
              </a:rPr>
              <a:t> 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E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3</a:t>
            </a:r>
            <a:r>
              <a:rPr lang="en-US" altLang="zh-CN" baseline="-30000" dirty="0">
                <a:solidFill>
                  <a:srgbClr val="00FF00"/>
                </a:solidFill>
              </a:rPr>
              <a:t>	</a:t>
            </a:r>
            <a:endParaRPr lang="zh-CN" altLang="en-US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+ id</a:t>
            </a:r>
            <a:r>
              <a:rPr lang="en-US" altLang="zh-CN" u="sng" baseline="-30000" dirty="0"/>
              <a:t>3</a:t>
            </a:r>
            <a:r>
              <a:rPr lang="en-US" altLang="zh-CN" i="1" dirty="0"/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1</a:t>
            </a:r>
            <a:r>
              <a:rPr lang="en-US" altLang="zh-CN" baseline="-30000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id</a:t>
            </a:r>
            <a:r>
              <a:rPr lang="en-US" altLang="zh-CN" baseline="-30000" dirty="0"/>
              <a:t>2</a:t>
            </a:r>
            <a:r>
              <a:rPr lang="en-US" altLang="zh-CN" dirty="0"/>
              <a:t> + id</a:t>
            </a:r>
            <a:r>
              <a:rPr lang="en-US" altLang="zh-CN" baseline="-30000" dirty="0"/>
              <a:t>3</a:t>
            </a:r>
            <a:endParaRPr lang="en-US" altLang="zh-CN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句柄不唯一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自底向上分析方法 </a:t>
            </a:r>
          </a:p>
          <a:p>
            <a:pPr lvl="1"/>
            <a:r>
              <a:rPr lang="zh-CN" altLang="en-US" dirty="0"/>
              <a:t>归约</a:t>
            </a:r>
            <a:r>
              <a:rPr lang="en-US" altLang="zh-CN" dirty="0"/>
              <a:t>(</a:t>
            </a:r>
            <a:r>
              <a:rPr lang="zh-CN" altLang="en-US" dirty="0"/>
              <a:t>右推导的逆过程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句柄</a:t>
            </a:r>
            <a:r>
              <a:rPr lang="en-US" altLang="zh-CN" dirty="0"/>
              <a:t>(</a:t>
            </a:r>
            <a:r>
              <a:rPr lang="zh-CN" altLang="en-US" dirty="0"/>
              <a:t>可归约串</a:t>
            </a:r>
            <a:r>
              <a:rPr lang="en-US" altLang="zh-CN" dirty="0"/>
              <a:t>), </a:t>
            </a:r>
            <a:r>
              <a:rPr lang="zh-CN" altLang="en-US" dirty="0"/>
              <a:t>可能不唯一</a:t>
            </a:r>
            <a:endParaRPr lang="en-US" altLang="zh-CN" dirty="0"/>
          </a:p>
          <a:p>
            <a:pPr lvl="1"/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归约分析方法 </a:t>
            </a:r>
          </a:p>
          <a:p>
            <a:pPr lvl="1"/>
            <a:r>
              <a:rPr lang="zh-CN" altLang="en-US" dirty="0"/>
              <a:t>冲突：移进</a:t>
            </a:r>
            <a:r>
              <a:rPr lang="en-US" altLang="zh-CN" dirty="0"/>
              <a:t>-</a:t>
            </a:r>
            <a:r>
              <a:rPr lang="zh-CN" altLang="en-US" dirty="0"/>
              <a:t>归约、归约</a:t>
            </a:r>
            <a:r>
              <a:rPr lang="en-US" altLang="zh-CN" dirty="0"/>
              <a:t>-</a:t>
            </a:r>
            <a:r>
              <a:rPr lang="zh-CN" altLang="en-US" dirty="0"/>
              <a:t>归约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28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 E </a:t>
            </a:r>
            <a:r>
              <a:rPr lang="en-US" altLang="zh-CN" dirty="0"/>
              <a:t>+</a:t>
            </a:r>
            <a:r>
              <a:rPr lang="en-US" altLang="zh-CN" i="1" dirty="0"/>
              <a:t> E |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E | </a:t>
            </a:r>
            <a:r>
              <a:rPr lang="en-US" altLang="zh-CN" dirty="0"/>
              <a:t>(</a:t>
            </a:r>
            <a:r>
              <a:rPr lang="en-US" altLang="zh-CN" i="1" dirty="0"/>
              <a:t>E </a:t>
            </a:r>
            <a:r>
              <a:rPr lang="en-US" altLang="zh-CN" dirty="0"/>
              <a:t>)</a:t>
            </a:r>
            <a:r>
              <a:rPr lang="en-US" altLang="zh-CN" i="1" dirty="0"/>
              <a:t> | 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baseline="-30000" dirty="0"/>
              <a:t>  </a:t>
            </a:r>
            <a:r>
              <a:rPr lang="en-US" altLang="zh-CN" i="1" dirty="0">
                <a:solidFill>
                  <a:srgbClr val="0000FF"/>
                </a:solidFill>
              </a:rPr>
              <a:t>E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00FF"/>
                </a:solidFill>
              </a:rPr>
              <a:t> E</a:t>
            </a:r>
            <a:r>
              <a:rPr lang="en-US" altLang="zh-CN" i="1" dirty="0">
                <a:solidFill>
                  <a:srgbClr val="00FF00"/>
                </a:solidFill>
              </a:rPr>
              <a:t>		    </a:t>
            </a:r>
            <a:r>
              <a:rPr lang="en-US" altLang="zh-CN" i="1" dirty="0"/>
              <a:t>E</a:t>
            </a:r>
            <a:r>
              <a:rPr lang="en-US" altLang="zh-CN" i="1" dirty="0">
                <a:solidFill>
                  <a:srgbClr val="00FF00"/>
                </a:solidFill>
              </a:rPr>
              <a:t> 	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baseline="-3000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E 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en-US" altLang="zh-CN" i="1" dirty="0">
                <a:solidFill>
                  <a:srgbClr val="0000FF"/>
                </a:solidFill>
              </a:rPr>
              <a:t> 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E 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en-US" altLang="zh-CN" i="1" dirty="0">
                <a:solidFill>
                  <a:srgbClr val="0000FF"/>
                </a:solidFill>
              </a:rPr>
              <a:t> E</a:t>
            </a:r>
            <a:r>
              <a:rPr lang="en-US" altLang="zh-CN" i="1" dirty="0">
                <a:solidFill>
                  <a:srgbClr val="00FF00"/>
                </a:solidFill>
              </a:rPr>
              <a:t>		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baseline="-30000" dirty="0"/>
              <a:t> </a:t>
            </a:r>
            <a:r>
              <a:rPr lang="en-US" altLang="zh-CN" i="1" dirty="0"/>
              <a:t>E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3</a:t>
            </a:r>
            <a:endParaRPr lang="en-US" altLang="zh-CN" i="1" dirty="0">
              <a:solidFill>
                <a:srgbClr val="0000FF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E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3</a:t>
            </a:r>
            <a:r>
              <a:rPr lang="en-US" altLang="zh-CN" baseline="-30000" dirty="0">
                <a:solidFill>
                  <a:srgbClr val="00FF00"/>
                </a:solidFill>
              </a:rPr>
              <a:t>		  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baseline="-30000" dirty="0"/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E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00FF"/>
                </a:solidFill>
              </a:rPr>
              <a:t> E </a:t>
            </a:r>
            <a:r>
              <a:rPr lang="en-US" altLang="zh-CN" dirty="0"/>
              <a:t>+ id</a:t>
            </a:r>
            <a:r>
              <a:rPr lang="en-US" altLang="zh-CN" baseline="-30000" dirty="0"/>
              <a:t>3</a:t>
            </a:r>
            <a:endParaRPr lang="zh-CN" altLang="en-US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 + id</a:t>
            </a:r>
            <a:r>
              <a:rPr lang="en-US" altLang="zh-CN" u="sng" baseline="-30000" dirty="0"/>
              <a:t>3</a:t>
            </a:r>
            <a:r>
              <a:rPr lang="en-US" altLang="zh-CN" i="1" dirty="0"/>
              <a:t> 		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 + id</a:t>
            </a:r>
            <a:r>
              <a:rPr lang="en-US" altLang="zh-CN" u="sng" baseline="-30000" dirty="0"/>
              <a:t>3</a:t>
            </a:r>
            <a:r>
              <a:rPr lang="en-US" altLang="zh-CN" i="1" dirty="0"/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1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id</a:t>
            </a:r>
            <a:r>
              <a:rPr lang="en-US" altLang="zh-CN" baseline="-30000" dirty="0"/>
              <a:t>2</a:t>
            </a:r>
            <a:r>
              <a:rPr lang="en-US" altLang="zh-CN" dirty="0"/>
              <a:t> + id</a:t>
            </a:r>
            <a:r>
              <a:rPr lang="en-US" altLang="zh-CN" baseline="-30000" dirty="0"/>
              <a:t>3</a:t>
            </a:r>
            <a:r>
              <a:rPr lang="en-US" altLang="zh-CN" i="1" dirty="0"/>
              <a:t> 		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/>
              <a:t>rm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id</a:t>
            </a:r>
            <a:r>
              <a:rPr lang="en-US" altLang="zh-CN" baseline="-30000" dirty="0">
                <a:solidFill>
                  <a:srgbClr val="0000FF"/>
                </a:solidFill>
              </a:rPr>
              <a:t>1</a:t>
            </a:r>
            <a:r>
              <a:rPr lang="en-US" altLang="zh-CN" baseline="-30000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id</a:t>
            </a:r>
            <a:r>
              <a:rPr lang="en-US" altLang="zh-CN" baseline="-30000" dirty="0"/>
              <a:t>2</a:t>
            </a:r>
            <a:r>
              <a:rPr lang="en-US" altLang="zh-CN" dirty="0"/>
              <a:t> + id</a:t>
            </a:r>
            <a:r>
              <a:rPr lang="en-US" altLang="zh-CN" baseline="-30000" dirty="0"/>
              <a:t>3</a:t>
            </a:r>
            <a:r>
              <a:rPr lang="en-US" altLang="zh-CN" i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	在句型</a:t>
            </a:r>
            <a:r>
              <a:rPr lang="en-US" altLang="zh-CN" i="1" dirty="0"/>
              <a:t>E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E </a:t>
            </a:r>
            <a:r>
              <a:rPr lang="en-US" altLang="zh-CN" dirty="0"/>
              <a:t>+ id</a:t>
            </a:r>
            <a:r>
              <a:rPr lang="en-US" altLang="zh-CN" baseline="-30000" dirty="0"/>
              <a:t>3</a:t>
            </a:r>
            <a:r>
              <a:rPr lang="zh-CN" altLang="en-US" dirty="0"/>
              <a:t>中，句柄不唯一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句柄不唯一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49543" y="4334253"/>
            <a:ext cx="7200900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自底向上分析方法 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归约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右推导的逆过程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句柄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可归约串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可能不唯一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归约分析方法 </a:t>
            </a:r>
          </a:p>
          <a:p>
            <a:pPr lvl="1"/>
            <a:r>
              <a:rPr lang="zh-CN" altLang="en-US" dirty="0"/>
              <a:t>冲突：移进</a:t>
            </a:r>
            <a:r>
              <a:rPr lang="en-US" altLang="zh-CN" dirty="0"/>
              <a:t>-</a:t>
            </a:r>
            <a:r>
              <a:rPr lang="zh-CN" altLang="en-US" dirty="0"/>
              <a:t>归约、归约</a:t>
            </a:r>
            <a:r>
              <a:rPr lang="en-US" altLang="zh-CN" dirty="0"/>
              <a:t>-</a:t>
            </a:r>
            <a:r>
              <a:rPr lang="zh-CN" altLang="en-US" dirty="0"/>
              <a:t>归约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5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用栈实现移进</a:t>
            </a:r>
            <a:r>
              <a:rPr lang="en-US" altLang="zh-CN" dirty="0"/>
              <a:t>-</a:t>
            </a:r>
            <a:r>
              <a:rPr lang="zh-CN" altLang="en-US" dirty="0"/>
              <a:t>归约分析</a:t>
            </a:r>
            <a:endParaRPr lang="en-US" altLang="zh-CN" dirty="0"/>
          </a:p>
          <a:p>
            <a:pPr lvl="1"/>
            <a:r>
              <a:rPr lang="zh-CN" altLang="en-US" dirty="0"/>
              <a:t>栈保存已扫描过的文法符号，缓冲区存放还未分析的其余符号</a:t>
            </a:r>
            <a:endParaRPr lang="en-US" altLang="zh-CN" dirty="0"/>
          </a:p>
          <a:p>
            <a:pPr lvl="1"/>
            <a:r>
              <a:rPr lang="zh-CN" altLang="en-US" dirty="0"/>
              <a:t>移进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shift</a:t>
            </a:r>
            <a:r>
              <a:rPr lang="en-US" altLang="zh-CN" dirty="0"/>
              <a:t>)</a:t>
            </a:r>
            <a:r>
              <a:rPr lang="zh-CN" altLang="en-US" dirty="0"/>
              <a:t>：将下一个输入符号放到栈顶，以形成句柄</a:t>
            </a:r>
            <a:endParaRPr lang="en-US" altLang="zh-CN" dirty="0"/>
          </a:p>
          <a:p>
            <a:pPr lvl="1"/>
            <a:r>
              <a:rPr lang="zh-CN" altLang="en-US" dirty="0"/>
              <a:t>归约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reduce</a:t>
            </a:r>
            <a:r>
              <a:rPr lang="en-US" altLang="zh-CN" dirty="0"/>
              <a:t>)</a:t>
            </a:r>
            <a:r>
              <a:rPr lang="zh-CN" altLang="en-US" dirty="0"/>
              <a:t>：将句柄替换为对应的产生式的左部非终结符</a:t>
            </a:r>
            <a:endParaRPr lang="en-US" altLang="zh-CN" dirty="0"/>
          </a:p>
          <a:p>
            <a:pPr lvl="1"/>
            <a:r>
              <a:rPr lang="zh-CN" altLang="en-US" dirty="0"/>
              <a:t>接受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accept</a:t>
            </a:r>
            <a:r>
              <a:rPr lang="en-US" altLang="zh-CN" dirty="0"/>
              <a:t>)</a:t>
            </a:r>
            <a:r>
              <a:rPr lang="zh-CN" altLang="en-US" dirty="0"/>
              <a:t>：分析成功</a:t>
            </a:r>
            <a:endParaRPr lang="en-US" altLang="zh-CN" dirty="0"/>
          </a:p>
          <a:p>
            <a:pPr lvl="1"/>
            <a:r>
              <a:rPr lang="zh-CN" altLang="en-US" dirty="0"/>
              <a:t>报错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error</a:t>
            </a:r>
            <a:r>
              <a:rPr lang="en-US" altLang="zh-CN" dirty="0"/>
              <a:t>)</a:t>
            </a:r>
            <a:r>
              <a:rPr lang="zh-CN" altLang="en-US" dirty="0"/>
              <a:t>：发现语法错误</a:t>
            </a:r>
          </a:p>
          <a:p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归约分析技术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用栈实现移进</a:t>
            </a:r>
            <a:r>
              <a:rPr lang="en-US" altLang="zh-CN" dirty="0"/>
              <a:t>-</a:t>
            </a:r>
            <a:r>
              <a:rPr lang="zh-CN" altLang="en-US" dirty="0"/>
              <a:t>归约分析</a:t>
            </a:r>
            <a:endParaRPr lang="en-US" altLang="zh-CN" dirty="0"/>
          </a:p>
          <a:p>
            <a:pPr lvl="1"/>
            <a:r>
              <a:rPr lang="zh-CN" altLang="en-US" dirty="0"/>
              <a:t>先通过分析输入串</a:t>
            </a:r>
            <a:r>
              <a:rPr lang="en-US" altLang="zh-CN" dirty="0"/>
              <a:t>id</a:t>
            </a:r>
            <a:r>
              <a:rPr lang="en-US" altLang="zh-CN" baseline="-25000" dirty="0"/>
              <a:t>1</a:t>
            </a:r>
            <a:r>
              <a:rPr lang="en-US" altLang="zh-CN" dirty="0"/>
              <a:t>*id</a:t>
            </a:r>
            <a:r>
              <a:rPr lang="en-US" altLang="zh-CN" baseline="-25000" dirty="0"/>
              <a:t>2</a:t>
            </a:r>
            <a:r>
              <a:rPr lang="en-US" altLang="zh-CN" dirty="0"/>
              <a:t> + id</a:t>
            </a:r>
            <a:r>
              <a:rPr lang="en-US" altLang="zh-CN" baseline="-25000" dirty="0"/>
              <a:t>3</a:t>
            </a:r>
            <a:r>
              <a:rPr lang="zh-CN" altLang="en-US" dirty="0"/>
              <a:t>时的动作序列来了解移进</a:t>
            </a:r>
            <a:r>
              <a:rPr lang="en-US" altLang="zh-CN" dirty="0"/>
              <a:t>-</a:t>
            </a:r>
            <a:r>
              <a:rPr lang="zh-CN" altLang="en-US" dirty="0"/>
              <a:t>归约分析的工作方式</a:t>
            </a:r>
          </a:p>
          <a:p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归约分析技术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86"/>
          <p:cNvGraphicFramePr>
            <a:graphicFrameLocks noGrp="1"/>
          </p:cNvGraphicFramePr>
          <p:nvPr/>
        </p:nvGraphicFramePr>
        <p:xfrm>
          <a:off x="2302532" y="869953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26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86"/>
          <p:cNvGraphicFramePr>
            <a:graphicFrameLocks noGrp="1"/>
          </p:cNvGraphicFramePr>
          <p:nvPr/>
        </p:nvGraphicFramePr>
        <p:xfrm>
          <a:off x="2302532" y="869953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617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86"/>
          <p:cNvGraphicFramePr>
            <a:graphicFrameLocks noGrp="1"/>
          </p:cNvGraphicFramePr>
          <p:nvPr/>
        </p:nvGraphicFramePr>
        <p:xfrm>
          <a:off x="2302532" y="869953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43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86"/>
          <p:cNvGraphicFramePr>
            <a:graphicFrameLocks noGrp="1"/>
          </p:cNvGraphicFramePr>
          <p:nvPr/>
        </p:nvGraphicFramePr>
        <p:xfrm>
          <a:off x="2302532" y="869953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7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86"/>
          <p:cNvGraphicFramePr>
            <a:graphicFrameLocks noGrp="1"/>
          </p:cNvGraphicFramePr>
          <p:nvPr/>
        </p:nvGraphicFramePr>
        <p:xfrm>
          <a:off x="2302532" y="869953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90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86"/>
          <p:cNvGraphicFramePr>
            <a:graphicFrameLocks noGrp="1"/>
          </p:cNvGraphicFramePr>
          <p:nvPr/>
        </p:nvGraphicFramePr>
        <p:xfrm>
          <a:off x="2302532" y="869953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15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自顶向下（</a:t>
            </a:r>
            <a:r>
              <a:rPr lang="en-US" altLang="zh-CN" dirty="0"/>
              <a:t>Top-down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针对输入串，从文法的开始符号出发，尝试根据产生式规则</a:t>
            </a:r>
            <a:r>
              <a:rPr lang="zh-CN" altLang="en-US" dirty="0">
                <a:solidFill>
                  <a:srgbClr val="0000FF"/>
                </a:solidFill>
              </a:rPr>
              <a:t>推导（</a:t>
            </a:r>
            <a:r>
              <a:rPr lang="en-US" altLang="zh-CN" dirty="0">
                <a:solidFill>
                  <a:srgbClr val="0000FF"/>
                </a:solidFill>
              </a:rPr>
              <a:t>derive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出该输入串。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即便是进行消除左递归、提取左公因子操作，仍然存在一些程序语言，他们对应的文法不是</a:t>
            </a:r>
            <a:r>
              <a:rPr lang="en-US" altLang="zh-CN" dirty="0">
                <a:solidFill>
                  <a:srgbClr val="FF0000"/>
                </a:solidFill>
              </a:rPr>
              <a:t>LL(1)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自底向上（</a:t>
            </a:r>
            <a:r>
              <a:rPr lang="en-US" altLang="zh-CN" dirty="0"/>
              <a:t>Bottom-up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针对输入串，尝试根据产生式规则</a:t>
            </a:r>
            <a:r>
              <a:rPr lang="zh-CN" altLang="en-US" dirty="0">
                <a:solidFill>
                  <a:srgbClr val="0000FF"/>
                </a:solidFill>
              </a:rPr>
              <a:t>归约（</a:t>
            </a:r>
            <a:r>
              <a:rPr lang="en-US" altLang="zh-CN" dirty="0">
                <a:solidFill>
                  <a:srgbClr val="0000FF"/>
                </a:solidFill>
              </a:rPr>
              <a:t>reduce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到文法的开始符号。</a:t>
            </a:r>
            <a:endParaRPr lang="en-US" altLang="zh-CN" dirty="0"/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top-down</a:t>
            </a:r>
            <a:r>
              <a:rPr lang="zh-CN" altLang="en-US" dirty="0"/>
              <a:t>分析方法更一般化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语法分析的主要方法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5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13731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66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11683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322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09635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5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07587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67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05539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607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03491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86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01443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56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99395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75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97347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9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95299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67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93251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394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91203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11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89155" name="Group 3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9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87162" name="Group 58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642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85114" name="Group 58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721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移进</a:t>
            </a:r>
            <a:r>
              <a:rPr lang="en-US" dirty="0"/>
              <a:t>-</a:t>
            </a:r>
            <a:r>
              <a:rPr lang="zh-CN" altLang="en-US" dirty="0"/>
              <a:t>归约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683066" name="Group 58"/>
          <p:cNvGraphicFramePr>
            <a:graphicFrameLocks noGrp="1"/>
          </p:cNvGraphicFramePr>
          <p:nvPr/>
        </p:nvGraphicFramePr>
        <p:xfrm>
          <a:off x="2286000" y="871200"/>
          <a:ext cx="7467600" cy="548640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+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移进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按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归约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$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 $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接受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18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自底向上分析方法 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归约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右推导的逆过程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句柄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可归约串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可能不唯一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移进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归约分析方法 </a:t>
            </a:r>
          </a:p>
          <a:p>
            <a:pPr lvl="1"/>
            <a:r>
              <a:rPr lang="zh-CN" altLang="en-US" dirty="0"/>
              <a:t>冲突：移进</a:t>
            </a:r>
            <a:r>
              <a:rPr lang="en-US" altLang="zh-CN" dirty="0"/>
              <a:t>-</a:t>
            </a:r>
            <a:r>
              <a:rPr lang="zh-CN" altLang="en-US" dirty="0"/>
              <a:t>归约、归约</a:t>
            </a:r>
            <a:r>
              <a:rPr lang="en-US" altLang="zh-CN" dirty="0"/>
              <a:t>-</a:t>
            </a:r>
            <a:r>
              <a:rPr lang="zh-CN" altLang="en-US" dirty="0"/>
              <a:t>归约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42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例 </a:t>
            </a:r>
            <a:r>
              <a:rPr lang="en-US" altLang="zh-CN" sz="2800" i="1" dirty="0" err="1"/>
              <a:t>stmt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if </a:t>
            </a:r>
            <a:r>
              <a:rPr lang="en-US" altLang="zh-CN" sz="2800" i="1" dirty="0"/>
              <a:t>expr</a:t>
            </a:r>
            <a:r>
              <a:rPr lang="en-US" altLang="zh-CN" sz="2800" dirty="0"/>
              <a:t> then </a:t>
            </a:r>
            <a:r>
              <a:rPr lang="en-US" altLang="zh-CN" sz="2800" i="1" dirty="0" err="1"/>
              <a:t>stmt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/>
              <a:t>		     | if </a:t>
            </a:r>
            <a:r>
              <a:rPr lang="en-US" altLang="zh-CN" sz="2800" i="1" dirty="0"/>
              <a:t>expr</a:t>
            </a:r>
            <a:r>
              <a:rPr lang="en-US" altLang="zh-CN" sz="2800" dirty="0"/>
              <a:t> then </a:t>
            </a:r>
            <a:r>
              <a:rPr lang="en-US" altLang="zh-CN" sz="2800" i="1" dirty="0" err="1"/>
              <a:t>stmt</a:t>
            </a:r>
            <a:r>
              <a:rPr lang="en-US" altLang="zh-CN" sz="2800" dirty="0"/>
              <a:t> else </a:t>
            </a:r>
            <a:r>
              <a:rPr lang="en-US" altLang="zh-CN" sz="2800" i="1" dirty="0" err="1"/>
              <a:t>stmt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| other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/>
              <a:t>  </a:t>
            </a:r>
            <a:r>
              <a:rPr lang="zh-CN" altLang="en-US" sz="2800" dirty="0"/>
              <a:t>如果移进</a:t>
            </a:r>
            <a:r>
              <a:rPr lang="zh-CN" altLang="en-US" sz="2800" dirty="0">
                <a:sym typeface="Symbol" panose="05050102010706020507" pitchFamily="18" charset="2"/>
              </a:rPr>
              <a:t></a:t>
            </a:r>
            <a:r>
              <a:rPr lang="zh-CN" altLang="en-US" sz="2800" dirty="0"/>
              <a:t>归约分析器处于格局</a:t>
            </a:r>
            <a:r>
              <a:rPr lang="en-US" altLang="zh-CN" sz="2800" dirty="0"/>
              <a:t>(configuration)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dirty="0"/>
              <a:t>		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栈</a:t>
            </a:r>
            <a:r>
              <a:rPr lang="zh-CN" altLang="en-US" sz="2800" dirty="0">
                <a:latin typeface="宋体" panose="02010600030101010101" pitchFamily="2" charset="-122"/>
              </a:rPr>
              <a:t>					</a:t>
            </a:r>
            <a:r>
              <a:rPr lang="zh-CN" altLang="en-US" sz="2800" dirty="0"/>
              <a:t>输入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		… </a:t>
            </a:r>
            <a:r>
              <a:rPr lang="en-US" altLang="zh-CN" sz="2800" dirty="0"/>
              <a:t>if </a:t>
            </a:r>
            <a:r>
              <a:rPr lang="en-US" altLang="zh-CN" sz="2800" i="1" dirty="0"/>
              <a:t>expr</a:t>
            </a:r>
            <a:r>
              <a:rPr lang="en-US" altLang="zh-CN" sz="2800" dirty="0"/>
              <a:t> then </a:t>
            </a:r>
            <a:r>
              <a:rPr lang="en-US" altLang="zh-CN" sz="2800" i="1" dirty="0" err="1"/>
              <a:t>stmt</a:t>
            </a:r>
            <a:r>
              <a:rPr lang="en-US" altLang="zh-CN" sz="2800" dirty="0"/>
              <a:t>		else … $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移进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dirty="0">
                <a:latin typeface="宋体" panose="02010600030101010101" pitchFamily="2" charset="-122"/>
              </a:rPr>
              <a:t>归约冲突</a:t>
            </a:r>
          </a:p>
        </p:txBody>
      </p:sp>
      <p:sp>
        <p:nvSpPr>
          <p:cNvPr id="7" name="AutoShape 5" descr="Green marble"/>
          <p:cNvSpPr>
            <a:spLocks noChangeArrowheads="1"/>
          </p:cNvSpPr>
          <p:nvPr/>
        </p:nvSpPr>
        <p:spPr bwMode="auto">
          <a:xfrm>
            <a:off x="2986584" y="5716787"/>
            <a:ext cx="1223466" cy="460176"/>
          </a:xfrm>
          <a:prstGeom prst="wedgeRectCallout">
            <a:avLst>
              <a:gd name="adj1" fmla="val 66528"/>
              <a:gd name="adj2" fmla="val -13308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dirty="0">
                <a:solidFill>
                  <a:srgbClr val="ECF6F7"/>
                </a:solidFill>
                <a:latin typeface="Tahoma" pitchFamily="34" charset="0"/>
              </a:rPr>
              <a:t>归约？</a:t>
            </a:r>
          </a:p>
        </p:txBody>
      </p:sp>
      <p:sp>
        <p:nvSpPr>
          <p:cNvPr id="8" name="AutoShape 7" descr="Green marble"/>
          <p:cNvSpPr>
            <a:spLocks noChangeArrowheads="1"/>
          </p:cNvSpPr>
          <p:nvPr/>
        </p:nvSpPr>
        <p:spPr bwMode="auto">
          <a:xfrm>
            <a:off x="7534276" y="5770365"/>
            <a:ext cx="1166316" cy="497085"/>
          </a:xfrm>
          <a:prstGeom prst="wedgeRectCallout">
            <a:avLst>
              <a:gd name="adj1" fmla="val -46673"/>
              <a:gd name="adj2" fmla="val -13865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dirty="0">
                <a:solidFill>
                  <a:srgbClr val="ECF6F7"/>
                </a:solidFill>
                <a:latin typeface="Tahoma" pitchFamily="34" charset="0"/>
              </a:rPr>
              <a:t>移进？</a:t>
            </a:r>
          </a:p>
        </p:txBody>
      </p:sp>
    </p:spTree>
    <p:extLst>
      <p:ext uri="{BB962C8B-B14F-4D97-AF65-F5344CB8AC3E}">
        <p14:creationId xmlns:p14="http://schemas.microsoft.com/office/powerpoint/2010/main" val="243832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dirty="0"/>
              <a:t>例 </a:t>
            </a:r>
            <a:r>
              <a:rPr lang="en-US" altLang="zh-CN" sz="2800" i="1" dirty="0" err="1"/>
              <a:t>stmt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id (</a:t>
            </a:r>
            <a:r>
              <a:rPr lang="en-US" altLang="zh-CN" sz="2800" i="1" dirty="0" err="1"/>
              <a:t>parameter_list</a:t>
            </a:r>
            <a:r>
              <a:rPr lang="en-US" altLang="zh-CN" sz="2800" dirty="0"/>
              <a:t>) | </a:t>
            </a:r>
            <a:r>
              <a:rPr lang="en-US" altLang="zh-CN" sz="2800" i="1" dirty="0"/>
              <a:t>expr</a:t>
            </a:r>
            <a:r>
              <a:rPr lang="en-US" altLang="zh-CN" sz="2800" dirty="0"/>
              <a:t> = </a:t>
            </a:r>
            <a:r>
              <a:rPr lang="en-US" altLang="zh-CN" sz="2800" i="1" dirty="0"/>
              <a:t>expr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</a:t>
            </a:r>
            <a:r>
              <a:rPr lang="en-US" altLang="zh-CN" sz="2800" i="1" dirty="0" err="1"/>
              <a:t>parameter_list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i="1" dirty="0" err="1"/>
              <a:t>parameter_list</a:t>
            </a:r>
            <a:r>
              <a:rPr lang="en-US" altLang="zh-CN" sz="2800" dirty="0"/>
              <a:t>, </a:t>
            </a:r>
            <a:r>
              <a:rPr lang="en-US" altLang="zh-CN" sz="2800" i="1" dirty="0"/>
              <a:t>parameter | parameter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parameter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id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expr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id (</a:t>
            </a:r>
            <a:r>
              <a:rPr lang="en-US" altLang="zh-CN" sz="2800" i="1" dirty="0" err="1"/>
              <a:t>expr_list</a:t>
            </a:r>
            <a:r>
              <a:rPr lang="en-US" altLang="zh-CN" sz="2800" dirty="0"/>
              <a:t>) | id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</a:t>
            </a:r>
            <a:r>
              <a:rPr lang="en-US" altLang="zh-CN" sz="2800" i="1" dirty="0" err="1"/>
              <a:t>expr_list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expr_list</a:t>
            </a:r>
            <a:r>
              <a:rPr lang="en-US" altLang="zh-CN" sz="2800" dirty="0"/>
              <a:t>, </a:t>
            </a:r>
            <a:r>
              <a:rPr lang="en-US" altLang="zh-CN" sz="2800" i="1" dirty="0"/>
              <a:t>expr | expr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i="1" dirty="0"/>
              <a:t>A</a:t>
            </a:r>
            <a:r>
              <a:rPr lang="en-US" altLang="zh-CN" sz="2800" dirty="0"/>
              <a:t>(</a:t>
            </a:r>
            <a:r>
              <a:rPr lang="en-US" altLang="zh-CN" sz="2800" i="1" dirty="0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J</a:t>
            </a:r>
            <a:r>
              <a:rPr lang="en-US" altLang="zh-CN" sz="2800" dirty="0"/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开始的语句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dirty="0"/>
              <a:t>		栈					输入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dirty="0"/>
              <a:t>		… </a:t>
            </a:r>
            <a:r>
              <a:rPr lang="en-US" altLang="zh-CN" sz="2800" dirty="0"/>
              <a:t>id ( id				, id )… </a:t>
            </a:r>
            <a:endParaRPr lang="zh-CN" altLang="en-US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归约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dirty="0">
                <a:latin typeface="宋体" panose="02010600030101010101" pitchFamily="2" charset="-122"/>
              </a:rPr>
              <a:t>归约冲突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685757" y="3892551"/>
            <a:ext cx="2592387" cy="1008063"/>
          </a:xfrm>
          <a:prstGeom prst="wedgeRoundRectCallout">
            <a:avLst>
              <a:gd name="adj1" fmla="val -139650"/>
              <a:gd name="adj2" fmla="val 92993"/>
              <a:gd name="adj3" fmla="val 16667"/>
            </a:avLst>
          </a:prstGeom>
          <a:solidFill>
            <a:srgbClr val="FF0000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lIns="18000" rIns="18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ECF6F7"/>
                </a:solidFill>
                <a:latin typeface="Courier New" panose="02070309020205020404" pitchFamily="49" charset="0"/>
              </a:rPr>
              <a:t>归约成</a:t>
            </a:r>
            <a:r>
              <a:rPr lang="en-US" altLang="zh-CN" sz="2800" b="1" dirty="0">
                <a:solidFill>
                  <a:srgbClr val="ECF6F7"/>
                </a:solidFill>
              </a:rPr>
              <a:t>expr</a:t>
            </a:r>
            <a:r>
              <a:rPr lang="zh-CN" altLang="en-US" sz="2800" b="1" dirty="0">
                <a:solidFill>
                  <a:srgbClr val="ECF6F7"/>
                </a:solidFill>
              </a:rPr>
              <a:t>还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ECF6F7"/>
                </a:solidFill>
                <a:latin typeface="Courier New" panose="02070309020205020404" pitchFamily="49" charset="0"/>
              </a:rPr>
              <a:t>是</a:t>
            </a:r>
            <a:r>
              <a:rPr lang="en-US" altLang="zh-CN" sz="2800" b="1" dirty="0">
                <a:solidFill>
                  <a:srgbClr val="ECF6F7"/>
                </a:solidFill>
              </a:rPr>
              <a:t>parameter ?</a:t>
            </a:r>
            <a:endParaRPr lang="zh-CN" altLang="en-US" sz="2800" b="1" dirty="0">
              <a:solidFill>
                <a:srgbClr val="ECF6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例 </a:t>
            </a:r>
            <a:r>
              <a:rPr lang="en-US" altLang="zh-CN" i="1" dirty="0" err="1"/>
              <a:t>stmt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procid</a:t>
            </a:r>
            <a:r>
              <a:rPr lang="en-US" altLang="zh-CN" dirty="0"/>
              <a:t> (</a:t>
            </a:r>
            <a:r>
              <a:rPr lang="en-US" altLang="zh-CN" i="1" dirty="0" err="1"/>
              <a:t>parameter_list</a:t>
            </a:r>
            <a:r>
              <a:rPr lang="en-US" altLang="zh-CN" dirty="0"/>
              <a:t>) | </a:t>
            </a:r>
            <a:r>
              <a:rPr lang="en-US" altLang="zh-CN" i="1" dirty="0"/>
              <a:t>expr</a:t>
            </a:r>
            <a:r>
              <a:rPr lang="en-US" altLang="zh-CN" dirty="0"/>
              <a:t> = </a:t>
            </a:r>
            <a:r>
              <a:rPr lang="en-US" altLang="zh-CN" i="1" dirty="0"/>
              <a:t>expr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 err="1"/>
              <a:t>parameter_list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parameter_list</a:t>
            </a:r>
            <a:r>
              <a:rPr lang="en-US" altLang="zh-CN" dirty="0"/>
              <a:t>, </a:t>
            </a:r>
            <a:r>
              <a:rPr lang="en-US" altLang="zh-CN" i="1" dirty="0"/>
              <a:t>parameter | parameter</a:t>
            </a:r>
            <a:endParaRPr lang="en-US" altLang="zh-CN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parameter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id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expr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id (</a:t>
            </a:r>
            <a:r>
              <a:rPr lang="en-US" altLang="zh-CN" i="1" dirty="0" err="1"/>
              <a:t>expr_list</a:t>
            </a:r>
            <a:r>
              <a:rPr lang="en-US" altLang="zh-CN" dirty="0"/>
              <a:t>) | id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 err="1"/>
              <a:t>expr_list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 err="1"/>
              <a:t>expr_list</a:t>
            </a:r>
            <a:r>
              <a:rPr lang="en-US" altLang="zh-CN" dirty="0"/>
              <a:t>, </a:t>
            </a:r>
            <a:r>
              <a:rPr lang="en-US" altLang="zh-CN" i="1" dirty="0"/>
              <a:t>expr | expr</a:t>
            </a:r>
            <a:endParaRPr lang="en-US" altLang="zh-CN" dirty="0"/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000" dirty="0">
                <a:latin typeface="宋体" panose="02010600030101010101" pitchFamily="2" charset="-122"/>
              </a:rPr>
              <a:t>由</a:t>
            </a:r>
            <a:r>
              <a:rPr lang="en-US" altLang="zh-CN" sz="3000" i="1" dirty="0"/>
              <a:t>A</a:t>
            </a:r>
            <a:r>
              <a:rPr lang="en-US" altLang="zh-CN" sz="3000" dirty="0"/>
              <a:t>(</a:t>
            </a:r>
            <a:r>
              <a:rPr lang="en-US" altLang="zh-CN" sz="3000" i="1" dirty="0"/>
              <a:t>I</a:t>
            </a:r>
            <a:r>
              <a:rPr lang="en-US" altLang="zh-CN" sz="3000" dirty="0"/>
              <a:t>, </a:t>
            </a:r>
            <a:r>
              <a:rPr lang="en-US" altLang="zh-CN" sz="3000" i="1" dirty="0"/>
              <a:t>J</a:t>
            </a:r>
            <a:r>
              <a:rPr lang="en-US" altLang="zh-CN" sz="3000" dirty="0"/>
              <a:t>)</a:t>
            </a:r>
            <a:r>
              <a:rPr lang="zh-CN" altLang="en-US" sz="3000" dirty="0">
                <a:latin typeface="宋体" panose="02010600030101010101" pitchFamily="2" charset="-122"/>
              </a:rPr>
              <a:t>开始的语句</a:t>
            </a:r>
            <a:r>
              <a:rPr lang="en-US" altLang="zh-CN" sz="3000" dirty="0">
                <a:latin typeface="宋体" panose="02010600030101010101" pitchFamily="2" charset="-122"/>
              </a:rPr>
              <a:t>(</a:t>
            </a:r>
            <a:r>
              <a:rPr lang="zh-CN" altLang="en-US" sz="3000" dirty="0">
                <a:latin typeface="宋体" panose="02010600030101010101" pitchFamily="2" charset="-122"/>
              </a:rPr>
              <a:t>词法分析查符号表</a:t>
            </a:r>
            <a:r>
              <a:rPr lang="en-US" altLang="zh-CN" sz="3000" dirty="0">
                <a:latin typeface="宋体" panose="02010600030101010101" pitchFamily="2" charset="-122"/>
              </a:rPr>
              <a:t>,</a:t>
            </a:r>
            <a:r>
              <a:rPr lang="zh-CN" altLang="en-US" sz="3000" dirty="0">
                <a:latin typeface="宋体" panose="02010600030101010101" pitchFamily="2" charset="-122"/>
              </a:rPr>
              <a:t>区分第一个</a:t>
            </a:r>
            <a:r>
              <a:rPr lang="en-US" altLang="zh-CN" sz="3000" dirty="0"/>
              <a:t>id</a:t>
            </a:r>
            <a:r>
              <a:rPr lang="en-US" altLang="zh-CN" sz="3000" dirty="0">
                <a:latin typeface="宋体" panose="02010600030101010101" pitchFamily="2" charset="-122"/>
              </a:rPr>
              <a:t>)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dirty="0"/>
              <a:t>		</a:t>
            </a:r>
            <a:r>
              <a:rPr lang="zh-CN" altLang="en-US" sz="3000" dirty="0"/>
              <a:t>栈					输入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000" dirty="0"/>
              <a:t>		… </a:t>
            </a:r>
            <a:r>
              <a:rPr lang="en-US" altLang="zh-CN" sz="3000" dirty="0" err="1">
                <a:solidFill>
                  <a:srgbClr val="0000FF"/>
                </a:solidFill>
              </a:rPr>
              <a:t>procid</a:t>
            </a:r>
            <a:r>
              <a:rPr lang="en-US" altLang="zh-CN" sz="3000" dirty="0">
                <a:solidFill>
                  <a:srgbClr val="0000FF"/>
                </a:solidFill>
              </a:rPr>
              <a:t> </a:t>
            </a:r>
            <a:r>
              <a:rPr lang="en-US" altLang="zh-CN" sz="3000" dirty="0"/>
              <a:t>( id			, id )…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3000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zh-CN" altLang="en-US" sz="3000" dirty="0"/>
              <a:t>需要修改文法中的第一个产生式，并利用栈中信息</a:t>
            </a:r>
          </a:p>
          <a:p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归约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dirty="0">
                <a:latin typeface="宋体" panose="02010600030101010101" pitchFamily="2" charset="-122"/>
              </a:rPr>
              <a:t>归约冲突</a:t>
            </a:r>
          </a:p>
        </p:txBody>
      </p:sp>
    </p:spTree>
    <p:extLst>
      <p:ext uri="{BB962C8B-B14F-4D97-AF65-F5344CB8AC3E}">
        <p14:creationId xmlns:p14="http://schemas.microsoft.com/office/powerpoint/2010/main" val="139842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9"/>
            <a:ext cx="341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1490443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06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5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8"/>
            <a:ext cx="3417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</a:t>
            </a:r>
            <a:r>
              <a:rPr lang="en-US" altLang="zh-CN" sz="2000" i="1" dirty="0">
                <a:solidFill>
                  <a:srgbClr val="0000FF"/>
                </a:solidFill>
              </a:rPr>
              <a:t>b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4800600" y="5084764"/>
            <a:ext cx="5543550" cy="574675"/>
            <a:chOff x="2064" y="3203"/>
            <a:chExt cx="3492" cy="362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 dirty="0"/>
                <a:t>a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295363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9"/>
            <a:ext cx="34172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</a:t>
            </a:r>
            <a:r>
              <a:rPr lang="en-US" altLang="zh-CN" sz="2000" i="1" dirty="0">
                <a:solidFill>
                  <a:srgbClr val="0000FF"/>
                </a:solidFill>
              </a:rPr>
              <a:t>b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</a:p>
          <a:p>
            <a:pPr algn="just"/>
            <a:endParaRPr lang="en-US" altLang="zh-CN" sz="2000" dirty="0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800600" y="4292600"/>
            <a:ext cx="5543550" cy="1366838"/>
            <a:chOff x="2064" y="2704"/>
            <a:chExt cx="3492" cy="86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/>
                <a:t>A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225957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9"/>
            <a:ext cx="3417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/>
              <a:t>    </a:t>
            </a:r>
            <a:r>
              <a:rPr lang="zh-CN" altLang="en-US" sz="2000" dirty="0"/>
              <a:t>（再读入</a:t>
            </a:r>
            <a:r>
              <a:rPr lang="en-US" altLang="zh-CN" sz="2000" i="1" dirty="0" err="1"/>
              <a:t>bc</a:t>
            </a:r>
            <a:r>
              <a:rPr lang="zh-CN" altLang="en-US" sz="2000" dirty="0"/>
              <a:t>）</a:t>
            </a:r>
          </a:p>
          <a:p>
            <a:pPr algn="just"/>
            <a:endParaRPr lang="en-US" altLang="zh-CN" sz="2000" dirty="0"/>
          </a:p>
        </p:txBody>
      </p: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4800600" y="4292600"/>
            <a:ext cx="5543550" cy="1366838"/>
            <a:chOff x="2064" y="2704"/>
            <a:chExt cx="3492" cy="861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/>
                <a:t>b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350705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每一步，</a:t>
            </a:r>
            <a:r>
              <a:rPr lang="zh-CN" altLang="en-US" sz="2800" dirty="0">
                <a:solidFill>
                  <a:srgbClr val="C00000"/>
                </a:solidFill>
              </a:rPr>
              <a:t>特定子串</a:t>
            </a:r>
            <a:r>
              <a:rPr lang="zh-CN" altLang="en-US" sz="2800" dirty="0"/>
              <a:t>被替换为相匹配的某个</a:t>
            </a:r>
            <a:r>
              <a:rPr lang="zh-CN" altLang="en-US" sz="2800" dirty="0">
                <a:solidFill>
                  <a:srgbClr val="C00000"/>
                </a:solidFill>
              </a:rPr>
              <a:t>产生式左部的非终结符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最终，把</a:t>
            </a:r>
            <a:r>
              <a:rPr lang="zh-CN" altLang="en-US" sz="2800" dirty="0">
                <a:solidFill>
                  <a:srgbClr val="C00000"/>
                </a:solidFill>
              </a:rPr>
              <a:t>输入串</a:t>
            </a:r>
            <a:r>
              <a:rPr lang="zh-CN" altLang="en-US" sz="2800" dirty="0"/>
              <a:t>归约成文法的</a:t>
            </a:r>
            <a:r>
              <a:rPr lang="zh-CN" altLang="en-US" sz="2800" dirty="0">
                <a:solidFill>
                  <a:srgbClr val="C00000"/>
                </a:solidFill>
              </a:rPr>
              <a:t>开始符号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归约</a:t>
            </a:r>
            <a:r>
              <a:rPr lang="en-US" altLang="zh-CN" dirty="0"/>
              <a:t>(Reduce)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38" y="2653468"/>
            <a:ext cx="3417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 </a:t>
            </a:r>
            <a:r>
              <a:rPr lang="en-US" altLang="zh-CN" sz="2000" i="1" dirty="0"/>
              <a:t>S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aABe</a:t>
            </a:r>
            <a:r>
              <a:rPr lang="en-US" altLang="zh-CN" sz="2000" dirty="0"/>
              <a:t>  </a:t>
            </a:r>
          </a:p>
          <a:p>
            <a:pPr algn="just"/>
            <a:r>
              <a:rPr lang="en-US" altLang="zh-CN" sz="2000" i="1" dirty="0"/>
              <a:t>     A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i="1" dirty="0"/>
              <a:t>| b</a:t>
            </a:r>
            <a:endParaRPr lang="en-US" altLang="zh-CN" sz="2000" dirty="0"/>
          </a:p>
          <a:p>
            <a:pPr algn="just"/>
            <a:r>
              <a:rPr lang="en-US" altLang="zh-CN" sz="2000" i="1" dirty="0"/>
              <a:t>     B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</a:p>
          <a:p>
            <a:pPr algn="just"/>
            <a:r>
              <a:rPr lang="zh-CN" altLang="en-US" sz="2000" i="1" dirty="0"/>
              <a:t>输入串：</a:t>
            </a:r>
            <a:r>
              <a:rPr lang="en-US" altLang="zh-CN" sz="2000" i="1" dirty="0" err="1"/>
              <a:t>abbcde</a:t>
            </a:r>
            <a:endParaRPr lang="en-US" altLang="zh-CN" sz="2000" i="1" dirty="0"/>
          </a:p>
          <a:p>
            <a:pPr algn="just"/>
            <a:r>
              <a:rPr lang="en-US" altLang="zh-CN" sz="2000" i="1" dirty="0"/>
              <a:t>a</a:t>
            </a:r>
            <a:r>
              <a:rPr lang="en-US" altLang="zh-CN" sz="2000" i="1" dirty="0">
                <a:solidFill>
                  <a:srgbClr val="0000FF"/>
                </a:solidFill>
              </a:rPr>
              <a:t>b        </a:t>
            </a:r>
            <a:r>
              <a:rPr lang="zh-CN" altLang="en-US" sz="2000" dirty="0"/>
              <a:t>（读入</a:t>
            </a:r>
            <a:r>
              <a:rPr lang="en-US" altLang="zh-CN" sz="2000" i="1" dirty="0"/>
              <a:t>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</a:t>
            </a:r>
            <a:r>
              <a:rPr lang="en-US" altLang="zh-CN" sz="2000" i="1" dirty="0" err="1">
                <a:solidFill>
                  <a:srgbClr val="0000FF"/>
                </a:solidFill>
              </a:rPr>
              <a:t>Abc</a:t>
            </a:r>
            <a:r>
              <a:rPr lang="en-US" altLang="zh-CN" sz="2000" i="1" dirty="0"/>
              <a:t>    </a:t>
            </a:r>
            <a:r>
              <a:rPr lang="zh-CN" altLang="en-US" sz="2000" dirty="0"/>
              <a:t>（再读入</a:t>
            </a:r>
            <a:r>
              <a:rPr lang="en-US" altLang="zh-CN" sz="2000" i="1" dirty="0" err="1"/>
              <a:t>bc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just"/>
            <a:r>
              <a:rPr lang="en-US" altLang="zh-CN" sz="2000" i="1" dirty="0" err="1"/>
              <a:t>aA</a:t>
            </a:r>
            <a:r>
              <a:rPr lang="en-US" altLang="zh-CN" sz="2000" i="1" dirty="0"/>
              <a:t>        </a:t>
            </a:r>
            <a:r>
              <a:rPr lang="zh-CN" altLang="en-US" sz="2000" dirty="0"/>
              <a:t>（归约）</a:t>
            </a:r>
          </a:p>
          <a:p>
            <a:pPr algn="just"/>
            <a:endParaRPr lang="en-US" altLang="zh-CN" sz="2000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800600" y="3500438"/>
            <a:ext cx="5543550" cy="2159000"/>
            <a:chOff x="2064" y="2205"/>
            <a:chExt cx="3492" cy="136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2800" b="1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/>
                <a:t>A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1"/>
                <a:t>c</a:t>
              </a: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3290705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13918</TotalTime>
  <Words>4176</Words>
  <Application>Microsoft Office PowerPoint</Application>
  <PresentationFormat>宽屏</PresentationFormat>
  <Paragraphs>1120</Paragraphs>
  <Slides>50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等线</vt:lpstr>
      <vt:lpstr>宋体</vt:lpstr>
      <vt:lpstr>微软雅黑</vt:lpstr>
      <vt:lpstr>Arial</vt:lpstr>
      <vt:lpstr>Calibri</vt:lpstr>
      <vt:lpstr>Courier New</vt:lpstr>
      <vt:lpstr>Gill Sans MT</vt:lpstr>
      <vt:lpstr>Tahoma</vt:lpstr>
      <vt:lpstr>Times New Roman</vt:lpstr>
      <vt:lpstr>Wingdings</vt:lpstr>
      <vt:lpstr>1_Office 主题​​</vt:lpstr>
      <vt:lpstr>PowerPoint 演示文稿</vt:lpstr>
      <vt:lpstr>本节提纲</vt:lpstr>
      <vt:lpstr>语法分析的主要方法</vt:lpstr>
      <vt:lpstr>归约(Reduce)</vt:lpstr>
      <vt:lpstr>归约(Reduce)</vt:lpstr>
      <vt:lpstr>归约(Reduce)</vt:lpstr>
      <vt:lpstr>归约(Reduce)</vt:lpstr>
      <vt:lpstr>归约(Reduce)</vt:lpstr>
      <vt:lpstr>归约(Reduce)</vt:lpstr>
      <vt:lpstr>归约(Reduce)</vt:lpstr>
      <vt:lpstr>归约(Reduce)</vt:lpstr>
      <vt:lpstr>归约(Reduce)</vt:lpstr>
      <vt:lpstr>归约(Reduce)</vt:lpstr>
      <vt:lpstr>归约(Reduce)</vt:lpstr>
      <vt:lpstr>归约(Reduce)</vt:lpstr>
      <vt:lpstr>本节提纲</vt:lpstr>
      <vt:lpstr>句柄(Handles)</vt:lpstr>
      <vt:lpstr>例 句柄不唯一</vt:lpstr>
      <vt:lpstr>例 句柄不唯一</vt:lpstr>
      <vt:lpstr>例 句柄不唯一</vt:lpstr>
      <vt:lpstr>本节提纲</vt:lpstr>
      <vt:lpstr>移进-归约分析技术</vt:lpstr>
      <vt:lpstr>移进-归约分析技术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移进-归约id1*id2 + id3</vt:lpstr>
      <vt:lpstr>本节提纲</vt:lpstr>
      <vt:lpstr>移进归约冲突</vt:lpstr>
      <vt:lpstr>归约归约冲突</vt:lpstr>
      <vt:lpstr>归约归约冲突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1315</cp:revision>
  <cp:lastPrinted>2018-07-10T14:59:54Z</cp:lastPrinted>
  <dcterms:created xsi:type="dcterms:W3CDTF">2013-05-07T11:05:13Z</dcterms:created>
  <dcterms:modified xsi:type="dcterms:W3CDTF">2025-03-06T03:22:53Z</dcterms:modified>
</cp:coreProperties>
</file>