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38"/>
  </p:notesMasterIdLst>
  <p:handoutMasterIdLst>
    <p:handoutMasterId r:id="rId39"/>
  </p:handoutMasterIdLst>
  <p:sldIdLst>
    <p:sldId id="483" r:id="rId2"/>
    <p:sldId id="463" r:id="rId3"/>
    <p:sldId id="464" r:id="rId4"/>
    <p:sldId id="465" r:id="rId5"/>
    <p:sldId id="466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555" r:id="rId15"/>
    <p:sldId id="475" r:id="rId16"/>
    <p:sldId id="476" r:id="rId17"/>
    <p:sldId id="477" r:id="rId18"/>
    <p:sldId id="478" r:id="rId19"/>
    <p:sldId id="479" r:id="rId20"/>
    <p:sldId id="480" r:id="rId21"/>
    <p:sldId id="481" r:id="rId22"/>
    <p:sldId id="482" r:id="rId23"/>
    <p:sldId id="5966" r:id="rId24"/>
    <p:sldId id="484" r:id="rId25"/>
    <p:sldId id="485" r:id="rId26"/>
    <p:sldId id="486" r:id="rId27"/>
    <p:sldId id="556" r:id="rId28"/>
    <p:sldId id="487" r:id="rId29"/>
    <p:sldId id="488" r:id="rId30"/>
    <p:sldId id="489" r:id="rId31"/>
    <p:sldId id="490" r:id="rId32"/>
    <p:sldId id="491" r:id="rId33"/>
    <p:sldId id="492" r:id="rId34"/>
    <p:sldId id="493" r:id="rId35"/>
    <p:sldId id="494" r:id="rId36"/>
    <p:sldId id="5964" r:id="rId37"/>
  </p:sldIdLst>
  <p:sldSz cx="12192000" cy="6858000"/>
  <p:notesSz cx="99250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>
    <p:extLst>
      <p:ext uri="{19B8F6BF-5375-455C-9EA6-DF929625EA0E}">
        <p15:presenceInfo xmlns:p15="http://schemas.microsoft.com/office/powerpoint/2012/main" userId="c4ed7d33dd594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CA0"/>
    <a:srgbClr val="C65AC1"/>
    <a:srgbClr val="004CA0"/>
    <a:srgbClr val="0000FF"/>
    <a:srgbClr val="034DA1"/>
    <a:srgbClr val="0066FF"/>
    <a:srgbClr val="ED7D31"/>
    <a:srgbClr val="99FF99"/>
    <a:srgbClr val="CC99FF"/>
    <a:srgbClr val="A38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32" autoAdjust="0"/>
    <p:restoredTop sz="89163" autoAdjust="0"/>
  </p:normalViewPr>
  <p:slideViewPr>
    <p:cSldViewPr snapToGrid="0" showGuides="1">
      <p:cViewPr varScale="1">
        <p:scale>
          <a:sx n="97" d="100"/>
          <a:sy n="97" d="100"/>
        </p:scale>
        <p:origin x="966" y="78"/>
      </p:cViewPr>
      <p:guideLst>
        <p:guide orient="horz" pos="238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Li" userId="993c76cd61c8fb8c" providerId="LiveId" clId="{F5BA091F-E431-4589-B89F-BA717DB0176E}"/>
    <pc:docChg chg="modSld">
      <pc:chgData name="Cheng Li" userId="993c76cd61c8fb8c" providerId="LiveId" clId="{F5BA091F-E431-4589-B89F-BA717DB0176E}" dt="2025-03-27T01:41:23.862" v="15" actId="20577"/>
      <pc:docMkLst>
        <pc:docMk/>
      </pc:docMkLst>
      <pc:sldChg chg="modSp mod">
        <pc:chgData name="Cheng Li" userId="993c76cd61c8fb8c" providerId="LiveId" clId="{F5BA091F-E431-4589-B89F-BA717DB0176E}" dt="2025-03-27T01:41:09.134" v="8" actId="20577"/>
        <pc:sldMkLst>
          <pc:docMk/>
          <pc:sldMk cId="82017535" sldId="483"/>
        </pc:sldMkLst>
        <pc:spChg chg="mod">
          <ac:chgData name="Cheng Li" userId="993c76cd61c8fb8c" providerId="LiveId" clId="{F5BA091F-E431-4589-B89F-BA717DB0176E}" dt="2025-03-27T01:40:52.405" v="0"/>
          <ac:spMkLst>
            <pc:docMk/>
            <pc:sldMk cId="82017535" sldId="483"/>
            <ac:spMk id="5" creationId="{627B8996-59F5-4D20-9D42-7546CDAC1725}"/>
          </ac:spMkLst>
        </pc:spChg>
        <pc:spChg chg="mod">
          <ac:chgData name="Cheng Li" userId="993c76cd61c8fb8c" providerId="LiveId" clId="{F5BA091F-E431-4589-B89F-BA717DB0176E}" dt="2025-03-27T01:41:09.134" v="8" actId="20577"/>
          <ac:spMkLst>
            <pc:docMk/>
            <pc:sldMk cId="82017535" sldId="483"/>
            <ac:spMk id="7" creationId="{00000000-0000-0000-0000-000000000000}"/>
          </ac:spMkLst>
        </pc:spChg>
      </pc:sldChg>
      <pc:sldChg chg="modSp mod">
        <pc:chgData name="Cheng Li" userId="993c76cd61c8fb8c" providerId="LiveId" clId="{F5BA091F-E431-4589-B89F-BA717DB0176E}" dt="2025-03-27T01:41:23.862" v="15" actId="20577"/>
        <pc:sldMkLst>
          <pc:docMk/>
          <pc:sldMk cId="1218619173" sldId="5964"/>
        </pc:sldMkLst>
        <pc:spChg chg="mod">
          <ac:chgData name="Cheng Li" userId="993c76cd61c8fb8c" providerId="LiveId" clId="{F5BA091F-E431-4589-B89F-BA717DB0176E}" dt="2025-03-27T01:41:15.835" v="9"/>
          <ac:spMkLst>
            <pc:docMk/>
            <pc:sldMk cId="1218619173" sldId="5964"/>
            <ac:spMk id="5" creationId="{627B8996-59F5-4D20-9D42-7546CDAC1725}"/>
          </ac:spMkLst>
        </pc:spChg>
        <pc:spChg chg="mod">
          <ac:chgData name="Cheng Li" userId="993c76cd61c8fb8c" providerId="LiveId" clId="{F5BA091F-E431-4589-B89F-BA717DB0176E}" dt="2025-03-27T01:41:23.862" v="15" actId="20577"/>
          <ac:spMkLst>
            <pc:docMk/>
            <pc:sldMk cId="1218619173" sldId="5964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796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62300-1FE7-4FAC-83B0-D7A4CADAEAA1}" type="datetimeFigureOut">
              <a:rPr lang="en-US" smtClean="0"/>
              <a:pPr/>
              <a:t>3/27/2025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796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D52A-61AB-4812-969F-BE0056F03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8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899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90F5-43F9-40AD-9E69-A5743A253161}" type="datetimeFigureOut">
              <a:rPr lang="zh-CN" altLang="en-US" smtClean="0"/>
              <a:pPr/>
              <a:t>2025/3/27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506" y="3271382"/>
            <a:ext cx="794004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899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FDD1-5445-47D8-99AF-E17C10F84B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4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为什么需要呢？用在什么地方？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2540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nextinstr</a:t>
            </a:r>
            <a:r>
              <a:rPr lang="zh-CN" altLang="en-US" dirty="0"/>
              <a:t>是源指令的标号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128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en-US" altLang="zh-CN" dirty="0" err="1"/>
              <a:t>nextinstr</a:t>
            </a:r>
            <a:r>
              <a:rPr lang="zh-CN" altLang="en-US" dirty="0"/>
              <a:t>和</a:t>
            </a:r>
            <a:r>
              <a:rPr lang="en-US" altLang="zh-CN" dirty="0"/>
              <a:t>nextinstr+1</a:t>
            </a:r>
            <a:r>
              <a:rPr lang="zh-CN" altLang="en-US" dirty="0"/>
              <a:t>分别表示哪条指令？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737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en-US" altLang="zh-CN" dirty="0" err="1"/>
              <a:t>nextinstr</a:t>
            </a:r>
            <a:r>
              <a:rPr lang="zh-CN" altLang="en-US" dirty="0"/>
              <a:t>和</a:t>
            </a:r>
            <a:r>
              <a:rPr lang="en-US" altLang="zh-CN" dirty="0"/>
              <a:t>nextinstr+1</a:t>
            </a:r>
            <a:r>
              <a:rPr lang="zh-CN" altLang="en-US" dirty="0"/>
              <a:t>分别表示哪条指令？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8648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问</a:t>
            </a:r>
            <a:r>
              <a:rPr lang="en-US" altLang="zh-CN" dirty="0" err="1"/>
              <a:t>nextinstr</a:t>
            </a:r>
            <a:r>
              <a:rPr lang="zh-CN" altLang="en-US" dirty="0"/>
              <a:t>和</a:t>
            </a:r>
            <a:r>
              <a:rPr lang="en-US" altLang="zh-CN" dirty="0"/>
              <a:t>nextinstr+1</a:t>
            </a:r>
            <a:r>
              <a:rPr lang="zh-CN" altLang="en-US" dirty="0"/>
              <a:t>分别表示哪条指令？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1763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8AAF5-0ECA-6D48-BB0C-83F7708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48AFF-262A-DF45-A894-D8C0CF16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53600-57CB-4847-8892-3646D987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A86CDF9-0113-48A2-8D27-18ED99EC35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317AAF8-D365-4CCE-8E3D-634583D577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685A5458-BE19-477B-9021-BD7264109D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4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44695-FADB-40EA-AFEB-6877954E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54D087-B035-42DC-B718-5B1ECEC8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DB91C-FB58-4969-BD88-58F98546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91E9FD-22C3-47D1-9F31-14F8188C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F92B66-533D-49A0-B305-06BAC8F5371C}"/>
              </a:ext>
            </a:extLst>
          </p:cNvPr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3D596B64-AD27-4D1B-A9F5-F24A70E86E8F}"/>
                </a:ext>
              </a:extLst>
            </p:cNvPr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副标题 2">
              <a:extLst>
                <a:ext uri="{FF2B5EF4-FFF2-40B4-BE49-F238E27FC236}">
                  <a16:creationId xmlns:a16="http://schemas.microsoft.com/office/drawing/2014/main" id="{EDCAA9E4-7F53-48F7-8E14-868A28339E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6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0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baseline="0" dirty="0" smtClean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  <a:cs typeface="+mn-cs"/>
              </a:defRPr>
            </a:lvl2pPr>
            <a:lvl3pPr marL="828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3pPr>
            <a:lvl4pPr marL="1116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4pPr>
            <a:lvl5pPr marL="1404000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18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CC7C-81B6-4445-A863-460F10390A32}" type="datetime1">
              <a:rPr lang="zh-CN" altLang="en-US" smtClean="0"/>
              <a:t>2025/3/27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sz="32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28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24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7994"/>
            <a:ext cx="4114800" cy="365125"/>
          </a:xfrm>
        </p:spPr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</p:spPr>
        <p:txBody>
          <a:bodyPr/>
          <a:lstStyle/>
          <a:p>
            <a:fld id="{D90F87BE-1D58-46EE-AF33-9D8D12A696F4}" type="datetime1">
              <a:rPr lang="zh-CN" altLang="en-US" smtClean="0"/>
              <a:t>2025/3/27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86106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24485"/>
            <a:ext cx="10515600" cy="685800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04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9895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74746-F3A1-400C-A072-9CDAA21AFC77}" type="datetime1">
              <a:rPr lang="zh-CN" altLang="en-US" smtClean="0"/>
              <a:t>2025/3/27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BB55-5383-4680-AC02-FAC14F853CF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29" y="168278"/>
            <a:ext cx="3581400" cy="5026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8"/>
          <p:cNvGrpSpPr>
            <a:grpSpLocks/>
          </p:cNvGrpSpPr>
          <p:nvPr userDrawn="1"/>
        </p:nvGrpSpPr>
        <p:grpSpPr bwMode="auto">
          <a:xfrm>
            <a:off x="342906" y="90023"/>
            <a:ext cx="704849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A7D0A107-003D-4543-9733-79D75C28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1" y="125416"/>
            <a:ext cx="7628677" cy="493516"/>
          </a:xfrm>
        </p:spPr>
        <p:txBody>
          <a:bodyPr>
            <a:noAutofit/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rgbClr val="4B6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390130" y="1029969"/>
            <a:ext cx="11431799" cy="514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>
              <a:spcBef>
                <a:spcPts val="1200"/>
              </a:spcBef>
              <a:buFont typeface="Wingdings" panose="05000000000000000000" pitchFamily="2" charset="2"/>
              <a:buChar char="q"/>
              <a:defRPr sz="3200" b="1">
                <a:latin typeface="+mn-lt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v"/>
              <a:defRPr sz="2800" b="1">
                <a:latin typeface="+mn-lt"/>
                <a:ea typeface="楷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 b="1">
                <a:latin typeface="+mn-lt"/>
                <a:ea typeface="楷体" panose="02010609060101010101" pitchFamily="49" charset="-122"/>
              </a:defRPr>
            </a:lvl3pPr>
            <a:lvl4pPr>
              <a:defRPr sz="2000" b="1">
                <a:latin typeface="+mn-lt"/>
                <a:ea typeface="楷体" panose="02010609060101010101" pitchFamily="49" charset="-122"/>
              </a:defRPr>
            </a:lvl4pPr>
            <a:lvl5pPr>
              <a:defRPr sz="2000" b="1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8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29369" y="1052944"/>
            <a:ext cx="11219291" cy="5229103"/>
          </a:xfrm>
        </p:spPr>
        <p:txBody>
          <a:bodyPr/>
          <a:lstStyle>
            <a:lvl1pPr>
              <a:lnSpc>
                <a:spcPct val="114000"/>
              </a:lnSpc>
              <a:defRPr sz="3000" baseline="0">
                <a:latin typeface="Times New Roman" panose="02020603050405020304" pitchFamily="18" charset="0"/>
              </a:defRPr>
            </a:lvl1pPr>
            <a:lvl2pPr>
              <a:lnSpc>
                <a:spcPct val="114000"/>
              </a:lnSpc>
              <a:defRPr sz="2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838200" y="64655"/>
            <a:ext cx="9564584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组合 18"/>
          <p:cNvGrpSpPr>
            <a:grpSpLocks/>
          </p:cNvGrpSpPr>
          <p:nvPr userDrawn="1"/>
        </p:nvGrpSpPr>
        <p:grpSpPr bwMode="auto">
          <a:xfrm>
            <a:off x="164819" y="108495"/>
            <a:ext cx="528637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7227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08B29AA-D9D1-4CB7-8FE1-7A45038A3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b="87354"/>
          <a:stretch/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C70CB-DE1A-D04F-8908-DC4221A7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355BF-9FC3-394F-B74D-420B3018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9E0C-1630-F944-90DF-FFBE179B0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2025/3/27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4FC2F-D62C-2A45-8C94-CF6973B3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F493C-EDE4-684B-B8F8-C9336DE26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2EFFA8-38F7-49BE-96C6-A4CA7C2517E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75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50" r:id="rId5"/>
    <p:sldLayoutId id="2147483661" r:id="rId6"/>
    <p:sldLayoutId id="2147483663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 dirty="0">
                <a:solidFill>
                  <a:srgbClr val="000000"/>
                </a:solidFill>
              </a:rPr>
              <a:t>27</a:t>
            </a:r>
            <a:r>
              <a:rPr lang="zh-CN" altLang="en-US" sz="2400" dirty="0">
                <a:solidFill>
                  <a:srgbClr val="000000"/>
                </a:solidFill>
              </a:rPr>
              <a:t>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B8996-59F5-4D20-9D42-7546CDAC1725}"/>
              </a:ext>
            </a:extLst>
          </p:cNvPr>
          <p:cNvSpPr txBox="1"/>
          <p:nvPr/>
        </p:nvSpPr>
        <p:spPr>
          <a:xfrm>
            <a:off x="144000" y="144000"/>
            <a:ext cx="7335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2025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年春季学期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《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编译工程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736672" y="2164527"/>
            <a:ext cx="10718640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中间代码生成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Part3</a:t>
            </a: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：标号回填与布尔表达式</a:t>
            </a:r>
          </a:p>
        </p:txBody>
      </p:sp>
    </p:spTree>
    <p:extLst>
      <p:ext uri="{BB962C8B-B14F-4D97-AF65-F5344CB8AC3E}">
        <p14:creationId xmlns:p14="http://schemas.microsoft.com/office/powerpoint/2010/main" val="820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将生成的指令放入一个指令数组，指令的标号即为数组下标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实现：数据结构及语义函数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25946" y="2578528"/>
          <a:ext cx="242700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024">
                  <a:extLst>
                    <a:ext uri="{9D8B030D-6E8A-4147-A177-3AD203B41FA5}">
                      <a16:colId xmlns:a16="http://schemas.microsoft.com/office/drawing/2014/main" val="325437582"/>
                    </a:ext>
                  </a:extLst>
                </a:gridCol>
                <a:gridCol w="1525981">
                  <a:extLst>
                    <a:ext uri="{9D8B030D-6E8A-4147-A177-3AD203B41FA5}">
                      <a16:colId xmlns:a16="http://schemas.microsoft.com/office/drawing/2014/main" val="670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标号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指令数组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4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3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goto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="1" baseline="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09101"/>
                  </a:ext>
                </a:extLst>
              </a:tr>
              <a:tr h="342415">
                <a:tc>
                  <a:txBody>
                    <a:bodyPr/>
                    <a:lstStyle/>
                    <a:p>
                      <a:r>
                        <a:rPr lang="en-US" sz="20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3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goto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="1" baseline="0" dirty="0">
                          <a:solidFill>
                            <a:srgbClr val="FF0000"/>
                          </a:solidFill>
                        </a:rPr>
                        <a:t>106</a:t>
                      </a:r>
                      <a:endParaRPr lang="en-US" sz="20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2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0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74427"/>
                  </a:ext>
                </a:extLst>
              </a:tr>
            </a:tbl>
          </a:graphicData>
        </a:graphic>
      </p:graphicFrame>
      <p:sp>
        <p:nvSpPr>
          <p:cNvPr id="11" name="任意多边形 10"/>
          <p:cNvSpPr/>
          <p:nvPr/>
        </p:nvSpPr>
        <p:spPr>
          <a:xfrm>
            <a:off x="4524054" y="3493213"/>
            <a:ext cx="1017146" cy="2085654"/>
          </a:xfrm>
          <a:custGeom>
            <a:avLst/>
            <a:gdLst>
              <a:gd name="connsiteX0" fmla="*/ 10274 w 1017146"/>
              <a:gd name="connsiteY0" fmla="*/ 0 h 2085654"/>
              <a:gd name="connsiteX1" fmla="*/ 1017142 w 1017146"/>
              <a:gd name="connsiteY1" fmla="*/ 863030 h 2085654"/>
              <a:gd name="connsiteX2" fmla="*/ 0 w 1017146"/>
              <a:gd name="connsiteY2" fmla="*/ 2085654 h 208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146" h="2085654">
                <a:moveTo>
                  <a:pt x="10274" y="0"/>
                </a:moveTo>
                <a:cubicBezTo>
                  <a:pt x="514564" y="257710"/>
                  <a:pt x="1018854" y="515421"/>
                  <a:pt x="1017142" y="863030"/>
                </a:cubicBezTo>
                <a:cubicBezTo>
                  <a:pt x="1015430" y="1210639"/>
                  <a:pt x="507715" y="1648146"/>
                  <a:pt x="0" y="2085654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任意多边形 11"/>
          <p:cNvSpPr/>
          <p:nvPr/>
        </p:nvSpPr>
        <p:spPr>
          <a:xfrm>
            <a:off x="4493232" y="4345970"/>
            <a:ext cx="1140627" cy="1243173"/>
          </a:xfrm>
          <a:custGeom>
            <a:avLst/>
            <a:gdLst>
              <a:gd name="connsiteX0" fmla="*/ 0 w 1140627"/>
              <a:gd name="connsiteY0" fmla="*/ 0 h 1243173"/>
              <a:gd name="connsiteX1" fmla="*/ 1140432 w 1140627"/>
              <a:gd name="connsiteY1" fmla="*/ 595901 h 1243173"/>
              <a:gd name="connsiteX2" fmla="*/ 71920 w 1140627"/>
              <a:gd name="connsiteY2" fmla="*/ 1243173 h 1243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0627" h="1243173">
                <a:moveTo>
                  <a:pt x="0" y="0"/>
                </a:moveTo>
                <a:cubicBezTo>
                  <a:pt x="564222" y="194353"/>
                  <a:pt x="1128445" y="388706"/>
                  <a:pt x="1140432" y="595901"/>
                </a:cubicBezTo>
                <a:cubicBezTo>
                  <a:pt x="1152419" y="803096"/>
                  <a:pt x="612169" y="1023134"/>
                  <a:pt x="71920" y="1243173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756954" y="2375544"/>
            <a:ext cx="4657047" cy="357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100-103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号指令都属于布尔表达式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101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号指令都指向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真出口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真出口是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，但还未生成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B.truelist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= {101, 103}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回填时，将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补齐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251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Grp="1" noRot="1" noChangeArrowheads="1"/>
          </p:cNvSpPr>
          <p:nvPr>
            <p:ph sz="quarter" idx="13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 err="1"/>
              <a:t>makelist</a:t>
            </a:r>
            <a:r>
              <a:rPr lang="en-US" altLang="zh-CN" dirty="0"/>
              <a:t>( </a:t>
            </a:r>
            <a:r>
              <a:rPr lang="en-US" altLang="zh-CN" dirty="0" err="1"/>
              <a:t>i</a:t>
            </a:r>
            <a:r>
              <a:rPr lang="en-US" altLang="zh-CN" dirty="0"/>
              <a:t> ) 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创建含标号为</a:t>
            </a: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zh-CN" altLang="en-US" dirty="0">
                <a:solidFill>
                  <a:srgbClr val="C00000"/>
                </a:solidFill>
              </a:rPr>
              <a:t>的指令的链表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C00000"/>
                </a:solidFill>
              </a:rPr>
              <a:t>i</a:t>
            </a:r>
            <a:r>
              <a:rPr lang="zh-CN" altLang="en-US" dirty="0">
                <a:solidFill>
                  <a:srgbClr val="C00000"/>
                </a:solidFill>
              </a:rPr>
              <a:t>不是目标指令，而是源指令，也就是那一些不完整的</a:t>
            </a:r>
            <a:r>
              <a:rPr lang="en-US" altLang="zh-CN" dirty="0" err="1">
                <a:solidFill>
                  <a:srgbClr val="C00000"/>
                </a:solidFill>
              </a:rPr>
              <a:t>goto</a:t>
            </a:r>
            <a:r>
              <a:rPr lang="zh-CN" altLang="en-US" dirty="0">
                <a:solidFill>
                  <a:srgbClr val="C00000"/>
                </a:solidFill>
              </a:rPr>
              <a:t>指令</a:t>
            </a:r>
            <a:endParaRPr lang="en-US" altLang="zh-CN" dirty="0"/>
          </a:p>
          <a:p>
            <a:pPr>
              <a:lnSpc>
                <a:spcPct val="90000"/>
              </a:lnSpc>
              <a:buNone/>
            </a:pP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实现：数据结构及语义函数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768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Grp="1" noRot="1" noChangeArrowheads="1"/>
          </p:cNvSpPr>
          <p:nvPr>
            <p:ph sz="quarter" idx="13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 err="1"/>
              <a:t>backpatch</a:t>
            </a:r>
            <a:r>
              <a:rPr lang="en-US" altLang="zh-CN" dirty="0"/>
              <a:t>(instruction-list, target-label )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将目标地址</a:t>
            </a:r>
            <a:r>
              <a:rPr lang="en-US" altLang="zh-CN" dirty="0">
                <a:solidFill>
                  <a:srgbClr val="C00000"/>
                </a:solidFill>
              </a:rPr>
              <a:t>target-label</a:t>
            </a:r>
            <a:r>
              <a:rPr lang="zh-CN" altLang="en-US" dirty="0">
                <a:solidFill>
                  <a:srgbClr val="C00000"/>
                </a:solidFill>
              </a:rPr>
              <a:t>填回</a:t>
            </a:r>
            <a:r>
              <a:rPr lang="en-US" altLang="zh-CN" dirty="0">
                <a:solidFill>
                  <a:srgbClr val="C00000"/>
                </a:solidFill>
              </a:rPr>
              <a:t>instruction-list</a:t>
            </a:r>
            <a:r>
              <a:rPr lang="zh-CN" altLang="en-US" dirty="0">
                <a:solidFill>
                  <a:srgbClr val="C00000"/>
                </a:solidFill>
              </a:rPr>
              <a:t>中每条指令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也就是将</a:t>
            </a:r>
            <a:r>
              <a:rPr lang="en-US" altLang="zh-CN" dirty="0" err="1">
                <a:solidFill>
                  <a:srgbClr val="C00000"/>
                </a:solidFill>
              </a:rPr>
              <a:t>goto</a:t>
            </a:r>
            <a:r>
              <a:rPr lang="en-US" altLang="zh-CN" dirty="0">
                <a:solidFill>
                  <a:srgbClr val="C00000"/>
                </a:solidFill>
              </a:rPr>
              <a:t> –</a:t>
            </a:r>
            <a:r>
              <a:rPr lang="zh-CN" altLang="en-US" dirty="0">
                <a:solidFill>
                  <a:srgbClr val="C00000"/>
                </a:solidFill>
              </a:rPr>
              <a:t> 指令中不明确的目标补齐</a:t>
            </a:r>
          </a:p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实现：数据结构及语义函数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827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Grp="1" noRot="1" noChangeArrowheads="1"/>
          </p:cNvSpPr>
          <p:nvPr>
            <p:ph sz="quarter" idx="13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zh-CN" dirty="0"/>
              <a:t>merge(instruction-list</a:t>
            </a:r>
            <a:r>
              <a:rPr lang="en-US" altLang="zh-CN" baseline="-25000" dirty="0"/>
              <a:t>1</a:t>
            </a:r>
            <a:r>
              <a:rPr lang="en-US" altLang="zh-CN" dirty="0"/>
              <a:t>, instruction-list</a:t>
            </a:r>
            <a:r>
              <a:rPr lang="en-US" altLang="zh-CN" baseline="-25000" dirty="0"/>
              <a:t>2</a:t>
            </a:r>
            <a:r>
              <a:rPr lang="en-US" altLang="zh-CN" dirty="0"/>
              <a:t> )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合并链</a:t>
            </a:r>
            <a:r>
              <a:rPr lang="en-US" altLang="zh-CN" dirty="0">
                <a:solidFill>
                  <a:srgbClr val="C00000"/>
                </a:solidFill>
              </a:rPr>
              <a:t>list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list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endParaRPr lang="en-US" altLang="zh-CN" dirty="0">
              <a:solidFill>
                <a:srgbClr val="C0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要求</a:t>
            </a:r>
            <a:r>
              <a:rPr lang="en-US" altLang="zh-CN" dirty="0">
                <a:solidFill>
                  <a:srgbClr val="C00000"/>
                </a:solidFill>
              </a:rPr>
              <a:t>list</a:t>
            </a:r>
            <a:r>
              <a:rPr lang="en-US" altLang="zh-CN" baseline="-25000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list</a:t>
            </a:r>
            <a:r>
              <a:rPr lang="en-US" altLang="zh-CN" baseline="-25000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中每条指令都会跳转到同一条指令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实现：数据结构及语义函数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9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标号回填技术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基于标号回填的布尔表达式翻译</a:t>
            </a:r>
            <a:endParaRPr lang="en-US" altLang="zh-CN" dirty="0"/>
          </a:p>
          <a:p>
            <a:r>
              <a:rPr lang="zh-CN" altLang="en-US" dirty="0"/>
              <a:t>布尔表达式翻译举例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443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 err="1"/>
              <a:t>B</a:t>
            </a:r>
            <a:r>
              <a:rPr lang="en-US" altLang="zh-CN" sz="2800" dirty="0" err="1">
                <a:sym typeface="Symbol" panose="05050102010706020507" pitchFamily="18" charset="2"/>
              </a:rPr>
              <a:t></a:t>
            </a:r>
            <a:r>
              <a:rPr lang="en-US" altLang="zh-CN" sz="2800" dirty="0" err="1">
                <a:solidFill>
                  <a:schemeClr val="folHlink"/>
                </a:solidFill>
                <a:sym typeface="Symbol" panose="05050102010706020507" pitchFamily="18" charset="2"/>
              </a:rPr>
              <a:t>not</a:t>
            </a:r>
            <a:r>
              <a:rPr lang="en-US" altLang="zh-CN" sz="2800" dirty="0">
                <a:sym typeface="Symbol" panose="05050102010706020507" pitchFamily="18" charset="2"/>
              </a:rPr>
              <a:t> B</a:t>
            </a:r>
            <a:r>
              <a:rPr lang="en-US" altLang="zh-CN" sz="2800" baseline="-25000" dirty="0">
                <a:sym typeface="Symbol" panose="05050102010706020507" pitchFamily="18" charset="2"/>
              </a:rPr>
              <a:t>1 </a:t>
            </a:r>
            <a:r>
              <a:rPr lang="en-US" altLang="zh-CN" sz="2800" dirty="0">
                <a:sym typeface="Symbol" panose="05050102010706020507" pitchFamily="18" charset="2"/>
              </a:rPr>
              <a:t>{ </a:t>
            </a:r>
            <a:r>
              <a:rPr lang="en-US" altLang="zh-CN" sz="2800" dirty="0" err="1">
                <a:sym typeface="Symbol" panose="05050102010706020507" pitchFamily="18" charset="2"/>
              </a:rPr>
              <a:t>B.truelist</a:t>
            </a:r>
            <a:r>
              <a:rPr lang="en-US" altLang="zh-CN" sz="2800" dirty="0">
                <a:sym typeface="Symbol" panose="05050102010706020507" pitchFamily="18" charset="2"/>
              </a:rPr>
              <a:t>  = B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.falselist;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		</a:t>
            </a:r>
            <a:r>
              <a:rPr lang="en-US" altLang="zh-CN" sz="2800" dirty="0" err="1">
                <a:sym typeface="Symbol" panose="05050102010706020507" pitchFamily="18" charset="2"/>
              </a:rPr>
              <a:t>B.falselist</a:t>
            </a:r>
            <a:r>
              <a:rPr lang="en-US" altLang="zh-CN" sz="2800" dirty="0">
                <a:sym typeface="Symbol" panose="05050102010706020507" pitchFamily="18" charset="2"/>
              </a:rPr>
              <a:t> = B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.truelist; }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zh-CN" sz="2800" dirty="0"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/>
              <a:t>B</a:t>
            </a:r>
            <a:r>
              <a:rPr lang="en-US" altLang="zh-CN" sz="2800" dirty="0">
                <a:sym typeface="Symbol" panose="05050102010706020507" pitchFamily="18" charset="2"/>
              </a:rPr>
              <a:t>( B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 ) {    </a:t>
            </a:r>
            <a:r>
              <a:rPr lang="en-US" altLang="zh-CN" sz="2800" dirty="0" err="1">
                <a:sym typeface="Symbol" panose="05050102010706020507" pitchFamily="18" charset="2"/>
              </a:rPr>
              <a:t>B.truelist</a:t>
            </a:r>
            <a:r>
              <a:rPr lang="en-US" altLang="zh-CN" sz="2800" dirty="0">
                <a:sym typeface="Symbol" panose="05050102010706020507" pitchFamily="18" charset="2"/>
              </a:rPr>
              <a:t>  = B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.truelist;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		</a:t>
            </a:r>
            <a:r>
              <a:rPr lang="en-US" altLang="zh-CN" sz="2800" dirty="0" err="1">
                <a:sym typeface="Symbol" panose="05050102010706020507" pitchFamily="18" charset="2"/>
              </a:rPr>
              <a:t>B.falselist</a:t>
            </a:r>
            <a:r>
              <a:rPr lang="en-US" altLang="zh-CN" sz="2800" dirty="0">
                <a:sym typeface="Symbol" panose="05050102010706020507" pitchFamily="18" charset="2"/>
              </a:rPr>
              <a:t> = B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.falselist;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短路计算及回填的翻译方案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709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Rot="1" noChangeArrowheads="1"/>
          </p:cNvSpPr>
          <p:nvPr>
            <p:ph sz="quarter" idx="13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B true 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	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B.truelist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makelist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nextinstr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 );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   /*</a:t>
            </a:r>
            <a:r>
              <a:rPr lang="zh-CN" altLang="en-US" sz="2800" dirty="0">
                <a:solidFill>
                  <a:schemeClr val="bg1"/>
                </a:solidFill>
              </a:rPr>
              <a:t>为真时，执行无条件跳转指令，但是目标为空。当目标明确后，回填</a:t>
            </a:r>
            <a:r>
              <a:rPr lang="en-US" altLang="zh-CN" sz="2800" dirty="0" err="1">
                <a:solidFill>
                  <a:schemeClr val="bg1"/>
                </a:solidFill>
              </a:rPr>
              <a:t>nextinstr</a:t>
            </a:r>
            <a:r>
              <a:rPr lang="zh-CN" altLang="en-US" sz="2800" dirty="0">
                <a:solidFill>
                  <a:schemeClr val="bg1"/>
                </a:solidFill>
              </a:rPr>
              <a:t>所对应的跳转指令</a:t>
            </a:r>
            <a:r>
              <a:rPr lang="en-US" altLang="zh-CN" sz="2800" dirty="0">
                <a:solidFill>
                  <a:schemeClr val="bg1"/>
                </a:solidFill>
              </a:rPr>
              <a:t>*/</a:t>
            </a:r>
            <a:endParaRPr lang="en-US" altLang="zh-CN" sz="2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	gen( “</a:t>
            </a:r>
            <a:r>
              <a:rPr lang="en-US" altLang="zh-CN" dirty="0" err="1">
                <a:sym typeface="Symbol" panose="05050102010706020507" pitchFamily="18" charset="2"/>
              </a:rPr>
              <a:t>goto</a:t>
            </a:r>
            <a:r>
              <a:rPr lang="en-US" altLang="zh-CN" dirty="0">
                <a:sym typeface="Symbol" panose="05050102010706020507" pitchFamily="18" charset="2"/>
              </a:rPr>
              <a:t>” </a:t>
            </a:r>
            <a:r>
              <a:rPr lang="zh-CN" altLang="en-US" dirty="0">
                <a:sym typeface="Symbol" panose="05050102010706020507" pitchFamily="18" charset="2"/>
              </a:rPr>
              <a:t>－</a:t>
            </a:r>
            <a:r>
              <a:rPr lang="en-US" altLang="zh-CN" dirty="0">
                <a:sym typeface="Symbol" panose="05050102010706020507" pitchFamily="18" charset="2"/>
              </a:rPr>
              <a:t>);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B false 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		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B.falselist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makelist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nextinstr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 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/*</a:t>
            </a:r>
            <a:r>
              <a:rPr lang="zh-CN" altLang="en-US" sz="2800" dirty="0">
                <a:solidFill>
                  <a:schemeClr val="bg1"/>
                </a:solidFill>
              </a:rPr>
              <a:t>为假时，执行无条件跳转指令，但是目标为空。当目标明确后，回填</a:t>
            </a:r>
            <a:r>
              <a:rPr lang="en-US" altLang="zh-CN" sz="2800" dirty="0" err="1">
                <a:solidFill>
                  <a:schemeClr val="bg1"/>
                </a:solidFill>
              </a:rPr>
              <a:t>nextinstr</a:t>
            </a:r>
            <a:r>
              <a:rPr lang="zh-CN" altLang="en-US" sz="2800" dirty="0">
                <a:solidFill>
                  <a:schemeClr val="bg1"/>
                </a:solidFill>
              </a:rPr>
              <a:t>所对应的跳转指令</a:t>
            </a:r>
            <a:r>
              <a:rPr lang="en-US" altLang="zh-CN" sz="2800" dirty="0">
                <a:solidFill>
                  <a:schemeClr val="bg1"/>
                </a:solidFill>
              </a:rPr>
              <a:t>*/</a:t>
            </a:r>
            <a:endParaRPr lang="en-US" altLang="zh-CN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		gen( “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goto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” </a:t>
            </a:r>
            <a:r>
              <a:rPr lang="zh-CN" altLang="en-US" dirty="0">
                <a:solidFill>
                  <a:schemeClr val="bg1"/>
                </a:solidFill>
                <a:sym typeface="Symbol" panose="05050102010706020507" pitchFamily="18" charset="2"/>
              </a:rPr>
              <a:t>－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);}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短路计算及回填的翻译方案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158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Rot="1" noChangeArrowheads="1"/>
          </p:cNvSpPr>
          <p:nvPr>
            <p:ph sz="quarter" idx="13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B true 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	</a:t>
            </a:r>
            <a:r>
              <a:rPr lang="en-US" altLang="zh-CN" dirty="0" err="1">
                <a:sym typeface="Symbol" panose="05050102010706020507" pitchFamily="18" charset="2"/>
              </a:rPr>
              <a:t>B.truelist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ym typeface="Symbol" panose="05050102010706020507" pitchFamily="18" charset="2"/>
              </a:rPr>
              <a:t>makelist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nextinstr</a:t>
            </a:r>
            <a:r>
              <a:rPr lang="en-US" altLang="zh-CN" dirty="0">
                <a:sym typeface="Symbol" panose="05050102010706020507" pitchFamily="18" charset="2"/>
              </a:rPr>
              <a:t> );</a:t>
            </a:r>
          </a:p>
          <a:p>
            <a:pPr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   /*</a:t>
            </a:r>
            <a:r>
              <a:rPr lang="zh-CN" altLang="en-US" sz="2800" dirty="0">
                <a:solidFill>
                  <a:srgbClr val="C00000"/>
                </a:solidFill>
              </a:rPr>
              <a:t>为真时，执行</a:t>
            </a:r>
            <a:r>
              <a:rPr lang="zh-CN" altLang="en-US" sz="2800" dirty="0">
                <a:solidFill>
                  <a:srgbClr val="0000FF"/>
                </a:solidFill>
              </a:rPr>
              <a:t>无条件跳转指令</a:t>
            </a:r>
            <a:r>
              <a:rPr lang="zh-CN" altLang="en-US" sz="2800" dirty="0">
                <a:solidFill>
                  <a:srgbClr val="C00000"/>
                </a:solidFill>
              </a:rPr>
              <a:t>，但是目标为空。当目标明确后，回填</a:t>
            </a:r>
            <a:r>
              <a:rPr lang="en-US" altLang="zh-CN" sz="2800" dirty="0" err="1">
                <a:solidFill>
                  <a:schemeClr val="bg1"/>
                </a:solidFill>
              </a:rPr>
              <a:t>nextinstr</a:t>
            </a:r>
            <a:r>
              <a:rPr lang="zh-CN" altLang="en-US" sz="2800" dirty="0">
                <a:solidFill>
                  <a:srgbClr val="C00000"/>
                </a:solidFill>
              </a:rPr>
              <a:t>所对应的跳转指令</a:t>
            </a:r>
            <a:r>
              <a:rPr lang="en-US" altLang="zh-CN" sz="2800" dirty="0">
                <a:solidFill>
                  <a:srgbClr val="C00000"/>
                </a:solidFill>
              </a:rPr>
              <a:t>*/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	gen( “</a:t>
            </a:r>
            <a:r>
              <a:rPr lang="en-US" altLang="zh-CN" dirty="0" err="1">
                <a:sym typeface="Symbol" panose="05050102010706020507" pitchFamily="18" charset="2"/>
              </a:rPr>
              <a:t>goto</a:t>
            </a:r>
            <a:r>
              <a:rPr lang="en-US" altLang="zh-CN" dirty="0">
                <a:sym typeface="Symbol" panose="05050102010706020507" pitchFamily="18" charset="2"/>
              </a:rPr>
              <a:t>” </a:t>
            </a:r>
            <a:r>
              <a:rPr lang="zh-CN" altLang="en-US" dirty="0">
                <a:sym typeface="Symbol" panose="05050102010706020507" pitchFamily="18" charset="2"/>
              </a:rPr>
              <a:t>－</a:t>
            </a:r>
            <a:r>
              <a:rPr lang="en-US" altLang="zh-CN" dirty="0">
                <a:sym typeface="Symbol" panose="05050102010706020507" pitchFamily="18" charset="2"/>
              </a:rPr>
              <a:t>);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B false 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		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B.falselist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makelist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nextinstr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 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/*</a:t>
            </a:r>
            <a:r>
              <a:rPr lang="zh-CN" altLang="en-US" sz="2800" dirty="0">
                <a:solidFill>
                  <a:schemeClr val="bg1"/>
                </a:solidFill>
              </a:rPr>
              <a:t>为假时，执行无条件跳转指令，但是目标为空。当目标明确后，回填</a:t>
            </a:r>
            <a:r>
              <a:rPr lang="en-US" altLang="zh-CN" sz="2800" dirty="0" err="1">
                <a:solidFill>
                  <a:schemeClr val="bg1"/>
                </a:solidFill>
              </a:rPr>
              <a:t>nextinstr</a:t>
            </a:r>
            <a:r>
              <a:rPr lang="zh-CN" altLang="en-US" sz="2800" dirty="0">
                <a:solidFill>
                  <a:schemeClr val="bg1"/>
                </a:solidFill>
              </a:rPr>
              <a:t>所对应的跳转指令</a:t>
            </a:r>
            <a:r>
              <a:rPr lang="en-US" altLang="zh-CN" sz="2800" dirty="0">
                <a:solidFill>
                  <a:schemeClr val="bg1"/>
                </a:solidFill>
              </a:rPr>
              <a:t>*/</a:t>
            </a:r>
            <a:endParaRPr lang="en-US" altLang="zh-CN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		gen( “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goto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” </a:t>
            </a:r>
            <a:r>
              <a:rPr lang="zh-CN" altLang="en-US" dirty="0">
                <a:solidFill>
                  <a:schemeClr val="bg1"/>
                </a:solidFill>
                <a:sym typeface="Symbol" panose="05050102010706020507" pitchFamily="18" charset="2"/>
              </a:rPr>
              <a:t>－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);}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短路计算及回填的翻译方案</a:t>
            </a:r>
            <a:endParaRPr lang="en-US" dirty="0"/>
          </a:p>
        </p:txBody>
      </p:sp>
      <p:sp>
        <p:nvSpPr>
          <p:cNvPr id="9" name="矩形标注 8"/>
          <p:cNvSpPr/>
          <p:nvPr/>
        </p:nvSpPr>
        <p:spPr>
          <a:xfrm>
            <a:off x="7030947" y="2863726"/>
            <a:ext cx="2876765" cy="1595258"/>
          </a:xfrm>
          <a:prstGeom prst="wedgeRectCallout">
            <a:avLst>
              <a:gd name="adj1" fmla="val -79175"/>
              <a:gd name="adj2" fmla="val -1425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我们用变量</a:t>
            </a:r>
            <a:r>
              <a:rPr lang="en-US" altLang="zh-CN" sz="24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nextinstr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保存了紧跟着的下一条指令的序号</a:t>
            </a:r>
            <a:endParaRPr 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2334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Rot="1" noChangeArrowheads="1"/>
          </p:cNvSpPr>
          <p:nvPr>
            <p:ph sz="quarter" idx="13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B true 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	</a:t>
            </a:r>
            <a:r>
              <a:rPr lang="en-US" altLang="zh-CN" dirty="0" err="1">
                <a:sym typeface="Symbol" panose="05050102010706020507" pitchFamily="18" charset="2"/>
              </a:rPr>
              <a:t>B.truelist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ym typeface="Symbol" panose="05050102010706020507" pitchFamily="18" charset="2"/>
              </a:rPr>
              <a:t>makelist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nextinstr</a:t>
            </a:r>
            <a:r>
              <a:rPr lang="en-US" altLang="zh-CN" dirty="0">
                <a:sym typeface="Symbol" panose="05050102010706020507" pitchFamily="18" charset="2"/>
              </a:rPr>
              <a:t> );</a:t>
            </a:r>
          </a:p>
          <a:p>
            <a:pPr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   /*</a:t>
            </a:r>
            <a:r>
              <a:rPr lang="zh-CN" altLang="en-US" sz="2800" dirty="0">
                <a:solidFill>
                  <a:srgbClr val="C00000"/>
                </a:solidFill>
              </a:rPr>
              <a:t>为真时，执行</a:t>
            </a:r>
            <a:r>
              <a:rPr lang="zh-CN" altLang="en-US" sz="2800" dirty="0">
                <a:solidFill>
                  <a:srgbClr val="0000FF"/>
                </a:solidFill>
              </a:rPr>
              <a:t>无条件跳转指令</a:t>
            </a:r>
            <a:r>
              <a:rPr lang="zh-CN" altLang="en-US" sz="2800" dirty="0">
                <a:solidFill>
                  <a:srgbClr val="C00000"/>
                </a:solidFill>
              </a:rPr>
              <a:t>，但是目标为空。当目标明确后，回填</a:t>
            </a:r>
            <a:r>
              <a:rPr lang="en-US" altLang="zh-CN" sz="2800" dirty="0" err="1">
                <a:solidFill>
                  <a:srgbClr val="0000FF"/>
                </a:solidFill>
              </a:rPr>
              <a:t>nextinstr</a:t>
            </a:r>
            <a:r>
              <a:rPr lang="zh-CN" altLang="en-US" sz="2800" dirty="0">
                <a:solidFill>
                  <a:srgbClr val="C00000"/>
                </a:solidFill>
              </a:rPr>
              <a:t>所对应的跳转指令</a:t>
            </a:r>
            <a:r>
              <a:rPr lang="en-US" altLang="zh-CN" sz="2800" dirty="0">
                <a:solidFill>
                  <a:srgbClr val="C00000"/>
                </a:solidFill>
              </a:rPr>
              <a:t>*/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	gen( “</a:t>
            </a:r>
            <a:r>
              <a:rPr lang="en-US" altLang="zh-CN" dirty="0" err="1">
                <a:sym typeface="Symbol" panose="05050102010706020507" pitchFamily="18" charset="2"/>
              </a:rPr>
              <a:t>goto</a:t>
            </a:r>
            <a:r>
              <a:rPr lang="en-US" altLang="zh-CN" dirty="0">
                <a:sym typeface="Symbol" panose="05050102010706020507" pitchFamily="18" charset="2"/>
              </a:rPr>
              <a:t>” </a:t>
            </a:r>
            <a:r>
              <a:rPr lang="zh-CN" altLang="en-US" dirty="0">
                <a:sym typeface="Symbol" panose="05050102010706020507" pitchFamily="18" charset="2"/>
              </a:rPr>
              <a:t>－</a:t>
            </a:r>
            <a:r>
              <a:rPr lang="en-US" altLang="zh-CN" dirty="0">
                <a:sym typeface="Symbol" panose="05050102010706020507" pitchFamily="18" charset="2"/>
              </a:rPr>
              <a:t>);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B false 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		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B.falselist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makelist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nextinstr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 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</a:rPr>
              <a:t> </a:t>
            </a:r>
            <a:r>
              <a:rPr lang="en-US" altLang="zh-CN" sz="2800" dirty="0">
                <a:solidFill>
                  <a:schemeClr val="bg1"/>
                </a:solidFill>
              </a:rPr>
              <a:t>/*</a:t>
            </a:r>
            <a:r>
              <a:rPr lang="zh-CN" altLang="en-US" sz="2800" dirty="0">
                <a:solidFill>
                  <a:schemeClr val="bg1"/>
                </a:solidFill>
              </a:rPr>
              <a:t>为假时，执行无条件跳转指令，但是目标为空。当目标明确后，回填</a:t>
            </a:r>
            <a:r>
              <a:rPr lang="en-US" altLang="zh-CN" sz="2800" dirty="0" err="1">
                <a:solidFill>
                  <a:schemeClr val="bg1"/>
                </a:solidFill>
              </a:rPr>
              <a:t>nextinstr</a:t>
            </a:r>
            <a:r>
              <a:rPr lang="zh-CN" altLang="en-US" sz="2800" dirty="0">
                <a:solidFill>
                  <a:schemeClr val="bg1"/>
                </a:solidFill>
              </a:rPr>
              <a:t>所对应的跳转指令</a:t>
            </a:r>
            <a:r>
              <a:rPr lang="en-US" altLang="zh-CN" sz="2800" dirty="0">
                <a:solidFill>
                  <a:schemeClr val="bg1"/>
                </a:solidFill>
              </a:rPr>
              <a:t>*/</a:t>
            </a:r>
            <a:endParaRPr lang="en-US" altLang="zh-CN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		gen( “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goto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” </a:t>
            </a:r>
            <a:r>
              <a:rPr lang="zh-CN" altLang="en-US" dirty="0">
                <a:solidFill>
                  <a:schemeClr val="bg1"/>
                </a:solidFill>
                <a:sym typeface="Symbol" panose="05050102010706020507" pitchFamily="18" charset="2"/>
              </a:rPr>
              <a:t>－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);}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短路计算及回填的翻译方案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509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4" name="Rectangle 4"/>
          <p:cNvSpPr>
            <a:spLocks noGrp="1" noRot="1" noChangeArrowheads="1"/>
          </p:cNvSpPr>
          <p:nvPr>
            <p:ph sz="quarter" idx="13"/>
          </p:nvPr>
        </p:nvSpPr>
        <p:spPr>
          <a:noFill/>
          <a:ln/>
        </p:spPr>
        <p:txBody>
          <a:bodyPr>
            <a:normAutofit fontScale="92500" lnSpcReduction="20000"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B true 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	</a:t>
            </a:r>
            <a:r>
              <a:rPr lang="en-US" altLang="zh-CN" dirty="0" err="1">
                <a:sym typeface="Symbol" panose="05050102010706020507" pitchFamily="18" charset="2"/>
              </a:rPr>
              <a:t>B.truelist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ym typeface="Symbol" panose="05050102010706020507" pitchFamily="18" charset="2"/>
              </a:rPr>
              <a:t>makelist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nextinstr</a:t>
            </a:r>
            <a:r>
              <a:rPr lang="en-US" altLang="zh-CN" dirty="0">
                <a:sym typeface="Symbol" panose="05050102010706020507" pitchFamily="18" charset="2"/>
              </a:rPr>
              <a:t> );</a:t>
            </a:r>
          </a:p>
          <a:p>
            <a:pPr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   /*</a:t>
            </a:r>
            <a:r>
              <a:rPr lang="zh-CN" altLang="en-US" sz="2800" dirty="0">
                <a:solidFill>
                  <a:srgbClr val="C00000"/>
                </a:solidFill>
              </a:rPr>
              <a:t>为真时，执行</a:t>
            </a:r>
            <a:r>
              <a:rPr lang="zh-CN" altLang="en-US" sz="2800" dirty="0">
                <a:solidFill>
                  <a:srgbClr val="0000FF"/>
                </a:solidFill>
              </a:rPr>
              <a:t>无条件跳转指令</a:t>
            </a:r>
            <a:r>
              <a:rPr lang="zh-CN" altLang="en-US" sz="2800" dirty="0">
                <a:solidFill>
                  <a:srgbClr val="C00000"/>
                </a:solidFill>
              </a:rPr>
              <a:t>，但是目标为空。当目标明确后，回填</a:t>
            </a:r>
            <a:r>
              <a:rPr lang="en-US" altLang="zh-CN" sz="2800" dirty="0" err="1">
                <a:solidFill>
                  <a:srgbClr val="0000FF"/>
                </a:solidFill>
              </a:rPr>
              <a:t>nextinstr</a:t>
            </a:r>
            <a:r>
              <a:rPr lang="zh-CN" altLang="en-US" sz="2800" dirty="0">
                <a:solidFill>
                  <a:srgbClr val="C00000"/>
                </a:solidFill>
              </a:rPr>
              <a:t>所对应的跳转指令</a:t>
            </a:r>
            <a:r>
              <a:rPr lang="en-US" altLang="zh-CN" sz="2800" dirty="0">
                <a:solidFill>
                  <a:srgbClr val="C00000"/>
                </a:solidFill>
              </a:rPr>
              <a:t>*/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	gen( “</a:t>
            </a:r>
            <a:r>
              <a:rPr lang="en-US" altLang="zh-CN" dirty="0" err="1">
                <a:sym typeface="Symbol" panose="05050102010706020507" pitchFamily="18" charset="2"/>
              </a:rPr>
              <a:t>goto</a:t>
            </a:r>
            <a:r>
              <a:rPr lang="en-US" altLang="zh-CN" dirty="0">
                <a:sym typeface="Symbol" panose="05050102010706020507" pitchFamily="18" charset="2"/>
              </a:rPr>
              <a:t>” </a:t>
            </a:r>
            <a:r>
              <a:rPr lang="zh-CN" altLang="en-US" dirty="0">
                <a:sym typeface="Symbol" panose="05050102010706020507" pitchFamily="18" charset="2"/>
              </a:rPr>
              <a:t>－</a:t>
            </a:r>
            <a:r>
              <a:rPr lang="en-US" altLang="zh-CN" dirty="0">
                <a:sym typeface="Symbol" panose="05050102010706020507" pitchFamily="18" charset="2"/>
              </a:rPr>
              <a:t>); }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B false {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	</a:t>
            </a:r>
            <a:r>
              <a:rPr lang="en-US" altLang="zh-CN" dirty="0" err="1">
                <a:sym typeface="Symbol" panose="05050102010706020507" pitchFamily="18" charset="2"/>
              </a:rPr>
              <a:t>B.falselist</a:t>
            </a:r>
            <a:r>
              <a:rPr lang="en-US" altLang="zh-CN" dirty="0"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ym typeface="Symbol" panose="05050102010706020507" pitchFamily="18" charset="2"/>
              </a:rPr>
              <a:t>makelist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ym typeface="Symbol" panose="05050102010706020507" pitchFamily="18" charset="2"/>
              </a:rPr>
              <a:t>nextinstr</a:t>
            </a:r>
            <a:r>
              <a:rPr lang="en-US" altLang="zh-CN" dirty="0">
                <a:sym typeface="Symbol" panose="05050102010706020507" pitchFamily="18" charset="2"/>
              </a:rPr>
              <a:t> 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 </a:t>
            </a:r>
            <a:r>
              <a:rPr lang="en-US" altLang="zh-CN" sz="2800" dirty="0">
                <a:solidFill>
                  <a:srgbClr val="C00000"/>
                </a:solidFill>
              </a:rPr>
              <a:t>/*</a:t>
            </a:r>
            <a:r>
              <a:rPr lang="zh-CN" altLang="en-US" sz="2800" dirty="0">
                <a:solidFill>
                  <a:srgbClr val="C00000"/>
                </a:solidFill>
              </a:rPr>
              <a:t>为假时，执行</a:t>
            </a:r>
            <a:r>
              <a:rPr lang="zh-CN" altLang="en-US" sz="2800" dirty="0">
                <a:solidFill>
                  <a:srgbClr val="0000FF"/>
                </a:solidFill>
              </a:rPr>
              <a:t>无条件跳转指令</a:t>
            </a:r>
            <a:r>
              <a:rPr lang="zh-CN" altLang="en-US" sz="2800" dirty="0">
                <a:solidFill>
                  <a:srgbClr val="C00000"/>
                </a:solidFill>
              </a:rPr>
              <a:t>，但是目标为空。当目标明确后，回填</a:t>
            </a:r>
            <a:r>
              <a:rPr lang="en-US" altLang="zh-CN" sz="2800" dirty="0" err="1">
                <a:solidFill>
                  <a:srgbClr val="0000FF"/>
                </a:solidFill>
              </a:rPr>
              <a:t>nextinstr</a:t>
            </a:r>
            <a:r>
              <a:rPr lang="zh-CN" altLang="en-US" sz="2800" dirty="0">
                <a:solidFill>
                  <a:srgbClr val="C00000"/>
                </a:solidFill>
              </a:rPr>
              <a:t>所对应的跳转指令</a:t>
            </a:r>
            <a:r>
              <a:rPr lang="en-US" altLang="zh-CN" sz="2800" dirty="0">
                <a:solidFill>
                  <a:srgbClr val="C00000"/>
                </a:solidFill>
              </a:rPr>
              <a:t>*/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	gen( “</a:t>
            </a:r>
            <a:r>
              <a:rPr lang="en-US" altLang="zh-CN" dirty="0" err="1">
                <a:sym typeface="Symbol" panose="05050102010706020507" pitchFamily="18" charset="2"/>
              </a:rPr>
              <a:t>goto</a:t>
            </a:r>
            <a:r>
              <a:rPr lang="en-US" altLang="zh-CN" dirty="0">
                <a:sym typeface="Symbol" panose="05050102010706020507" pitchFamily="18" charset="2"/>
              </a:rPr>
              <a:t>” </a:t>
            </a:r>
            <a:r>
              <a:rPr lang="zh-CN" altLang="en-US" dirty="0">
                <a:sym typeface="Symbol" panose="05050102010706020507" pitchFamily="18" charset="2"/>
              </a:rPr>
              <a:t>－</a:t>
            </a:r>
            <a:r>
              <a:rPr lang="en-US" altLang="zh-CN" dirty="0">
                <a:sym typeface="Symbol" panose="05050102010706020507" pitchFamily="18" charset="2"/>
              </a:rPr>
              <a:t>);}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短路计算及回填的翻译方案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097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/>
              <a:t>标号回填技术</a:t>
            </a:r>
            <a:endParaRPr lang="en-US" altLang="zh-CN" dirty="0"/>
          </a:p>
          <a:p>
            <a:r>
              <a:rPr lang="zh-CN" altLang="en-US" dirty="0"/>
              <a:t>基于标号回填的布尔表达式翻译</a:t>
            </a:r>
            <a:endParaRPr lang="en-US" altLang="zh-CN" dirty="0"/>
          </a:p>
          <a:p>
            <a:r>
              <a:rPr lang="zh-CN" altLang="en-US" dirty="0"/>
              <a:t>布尔表达式翻译举例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573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B E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chemeClr val="folHlink"/>
                </a:solidFill>
                <a:sym typeface="Symbol" panose="05050102010706020507" pitchFamily="18" charset="2"/>
              </a:rPr>
              <a:t>relop</a:t>
            </a:r>
            <a:r>
              <a:rPr lang="en-US" altLang="zh-CN" sz="2800" dirty="0">
                <a:sym typeface="Symbol" panose="05050102010706020507" pitchFamily="18" charset="2"/>
              </a:rPr>
              <a:t> E</a:t>
            </a:r>
            <a:r>
              <a:rPr lang="en-US" altLang="zh-CN" sz="2800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 { 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sym typeface="Symbol" panose="05050102010706020507" pitchFamily="18" charset="2"/>
              </a:rPr>
              <a:t>	</a:t>
            </a:r>
            <a:r>
              <a:rPr lang="en-US" altLang="zh-CN" sz="2800" dirty="0" err="1">
                <a:solidFill>
                  <a:schemeClr val="bg1"/>
                </a:solidFill>
                <a:sym typeface="Symbol" panose="05050102010706020507" pitchFamily="18" charset="2"/>
              </a:rPr>
              <a:t>B.truelist</a:t>
            </a:r>
            <a:r>
              <a:rPr lang="en-US" altLang="zh-CN" sz="2800" dirty="0">
                <a:solidFill>
                  <a:schemeClr val="bg1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800" dirty="0" err="1">
                <a:solidFill>
                  <a:schemeClr val="bg1"/>
                </a:solidFill>
                <a:sym typeface="Symbol" panose="05050102010706020507" pitchFamily="18" charset="2"/>
              </a:rPr>
              <a:t>makelist</a:t>
            </a:r>
            <a:r>
              <a:rPr lang="en-US" altLang="zh-CN" sz="2800" dirty="0">
                <a:solidFill>
                  <a:schemeClr val="bg1"/>
                </a:solidFill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  <a:sym typeface="Symbol" panose="05050102010706020507" pitchFamily="18" charset="2"/>
              </a:rPr>
              <a:t>nextinstr</a:t>
            </a:r>
            <a:r>
              <a:rPr lang="en-US" altLang="zh-CN" sz="2800" dirty="0">
                <a:solidFill>
                  <a:schemeClr val="bg1"/>
                </a:solidFill>
                <a:sym typeface="Symbol" panose="05050102010706020507" pitchFamily="18" charset="2"/>
              </a:rPr>
              <a:t>);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  <a:sym typeface="Symbol" panose="05050102010706020507" pitchFamily="18" charset="2"/>
              </a:rPr>
              <a:t>  </a:t>
            </a:r>
            <a:r>
              <a:rPr lang="en-US" altLang="zh-CN" sz="2800" dirty="0" err="1">
                <a:solidFill>
                  <a:schemeClr val="bg1"/>
                </a:solidFill>
                <a:sym typeface="Symbol" panose="05050102010706020507" pitchFamily="18" charset="2"/>
              </a:rPr>
              <a:t>B.falselist</a:t>
            </a:r>
            <a:r>
              <a:rPr lang="en-US" altLang="zh-CN" sz="2800" dirty="0">
                <a:solidFill>
                  <a:schemeClr val="bg1"/>
                </a:solidFill>
                <a:sym typeface="Symbol" panose="05050102010706020507" pitchFamily="18" charset="2"/>
              </a:rPr>
              <a:t> = </a:t>
            </a:r>
            <a:r>
              <a:rPr lang="en-US" altLang="zh-CN" sz="2800" dirty="0" err="1">
                <a:solidFill>
                  <a:schemeClr val="bg1"/>
                </a:solidFill>
                <a:sym typeface="Symbol" panose="05050102010706020507" pitchFamily="18" charset="2"/>
              </a:rPr>
              <a:t>makelist</a:t>
            </a:r>
            <a:r>
              <a:rPr lang="en-US" altLang="zh-CN" sz="2800" dirty="0">
                <a:solidFill>
                  <a:schemeClr val="bg1"/>
                </a:solidFill>
                <a:sym typeface="Symbol" panose="05050102010706020507" pitchFamily="18" charset="2"/>
              </a:rPr>
              <a:t>(nextinstr+1);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  /*</a:t>
            </a:r>
            <a:r>
              <a:rPr lang="zh-CN" altLang="en-US" sz="2800" dirty="0">
                <a:solidFill>
                  <a:schemeClr val="bg1"/>
                </a:solidFill>
              </a:rPr>
              <a:t>为真时，执行条件跳转指令，但是目标为空。当目标明确后，回填</a:t>
            </a:r>
            <a:r>
              <a:rPr lang="en-US" altLang="zh-CN" sz="2800" dirty="0" err="1">
                <a:solidFill>
                  <a:schemeClr val="bg1"/>
                </a:solidFill>
              </a:rPr>
              <a:t>nextinstr</a:t>
            </a:r>
            <a:r>
              <a:rPr lang="zh-CN" altLang="en-US" sz="2800" dirty="0">
                <a:solidFill>
                  <a:schemeClr val="bg1"/>
                </a:solidFill>
              </a:rPr>
              <a:t>所对应的跳转指令</a:t>
            </a:r>
            <a:r>
              <a:rPr lang="en-US" altLang="zh-CN" sz="2800" dirty="0">
                <a:solidFill>
                  <a:schemeClr val="bg1"/>
                </a:solidFill>
              </a:rPr>
              <a:t>*/</a:t>
            </a:r>
            <a:endParaRPr lang="en-US" altLang="zh-CN" sz="2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gen( “if” E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.place </a:t>
            </a:r>
            <a:r>
              <a:rPr lang="en-US" altLang="zh-CN" sz="2800" dirty="0" err="1">
                <a:solidFill>
                  <a:schemeClr val="folHlink"/>
                </a:solidFill>
                <a:sym typeface="Symbol" panose="05050102010706020507" pitchFamily="18" charset="2"/>
              </a:rPr>
              <a:t>relop.op</a:t>
            </a:r>
            <a:r>
              <a:rPr lang="en-US" altLang="zh-CN" sz="2800" dirty="0">
                <a:sym typeface="Symbol" panose="05050102010706020507" pitchFamily="18" charset="2"/>
              </a:rPr>
              <a:t> E</a:t>
            </a:r>
            <a:r>
              <a:rPr lang="en-US" altLang="zh-CN" sz="2800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.place “</a:t>
            </a:r>
            <a:r>
              <a:rPr lang="en-US" altLang="zh-CN" sz="2800" dirty="0" err="1">
                <a:sym typeface="Symbol" panose="05050102010706020507" pitchFamily="18" charset="2"/>
              </a:rPr>
              <a:t>goto</a:t>
            </a:r>
            <a:r>
              <a:rPr lang="en-US" altLang="zh-CN" sz="2800" dirty="0">
                <a:sym typeface="Symbol" panose="05050102010706020507" pitchFamily="18" charset="2"/>
              </a:rPr>
              <a:t>” </a:t>
            </a:r>
            <a:r>
              <a:rPr lang="zh-CN" altLang="en-US" sz="2800" dirty="0">
                <a:sym typeface="Symbol" panose="05050102010706020507" pitchFamily="18" charset="2"/>
              </a:rPr>
              <a:t>－</a:t>
            </a:r>
            <a:r>
              <a:rPr lang="en-US" altLang="zh-CN" sz="2800" dirty="0">
                <a:sym typeface="Symbol" panose="05050102010706020507" pitchFamily="18" charset="2"/>
              </a:rPr>
              <a:t>);</a:t>
            </a:r>
          </a:p>
          <a:p>
            <a:pPr>
              <a:buNone/>
            </a:pPr>
            <a:r>
              <a:rPr lang="en-US" altLang="zh-CN" sz="2800" dirty="0">
                <a:solidFill>
                  <a:schemeClr val="bg1"/>
                </a:solidFill>
              </a:rPr>
              <a:t>  /*</a:t>
            </a:r>
            <a:r>
              <a:rPr lang="zh-CN" altLang="en-US" sz="2800" dirty="0">
                <a:solidFill>
                  <a:schemeClr val="bg1"/>
                </a:solidFill>
              </a:rPr>
              <a:t>为假时，执行无条件跳转指令，但是目标为空。当目标明确后，回填</a:t>
            </a:r>
            <a:r>
              <a:rPr lang="en-US" altLang="zh-CN" sz="2800" dirty="0">
                <a:solidFill>
                  <a:schemeClr val="bg1"/>
                </a:solidFill>
              </a:rPr>
              <a:t>nextinstr+1</a:t>
            </a:r>
            <a:r>
              <a:rPr lang="zh-CN" altLang="en-US" sz="2800" dirty="0">
                <a:solidFill>
                  <a:schemeClr val="bg1"/>
                </a:solidFill>
              </a:rPr>
              <a:t>所对应的跳转指令</a:t>
            </a:r>
            <a:r>
              <a:rPr lang="en-US" altLang="zh-CN" sz="2800" dirty="0">
                <a:solidFill>
                  <a:schemeClr val="bg1"/>
                </a:solidFill>
              </a:rPr>
              <a:t>*/</a:t>
            </a:r>
            <a:endParaRPr lang="en-US" altLang="zh-CN" sz="28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gen( “</a:t>
            </a:r>
            <a:r>
              <a:rPr lang="en-US" altLang="zh-CN" sz="2800" dirty="0" err="1">
                <a:sym typeface="Symbol" panose="05050102010706020507" pitchFamily="18" charset="2"/>
              </a:rPr>
              <a:t>goto</a:t>
            </a:r>
            <a:r>
              <a:rPr lang="en-US" altLang="zh-CN" sz="2800" dirty="0">
                <a:sym typeface="Symbol" panose="05050102010706020507" pitchFamily="18" charset="2"/>
              </a:rPr>
              <a:t>” </a:t>
            </a:r>
            <a:r>
              <a:rPr lang="zh-CN" altLang="en-US" sz="2800" dirty="0">
                <a:sym typeface="Symbol" panose="05050102010706020507" pitchFamily="18" charset="2"/>
              </a:rPr>
              <a:t>－</a:t>
            </a:r>
            <a:r>
              <a:rPr lang="en-US" altLang="zh-CN" sz="2800" dirty="0">
                <a:sym typeface="Symbol" panose="05050102010706020507" pitchFamily="18" charset="2"/>
              </a:rPr>
              <a:t>);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短路计算及回填的翻译方案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916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B E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chemeClr val="folHlink"/>
                </a:solidFill>
                <a:sym typeface="Symbol" panose="05050102010706020507" pitchFamily="18" charset="2"/>
              </a:rPr>
              <a:t>relop</a:t>
            </a:r>
            <a:r>
              <a:rPr lang="en-US" altLang="zh-CN" sz="2800" dirty="0">
                <a:sym typeface="Symbol" panose="05050102010706020507" pitchFamily="18" charset="2"/>
              </a:rPr>
              <a:t> E</a:t>
            </a:r>
            <a:r>
              <a:rPr lang="en-US" altLang="zh-CN" sz="2800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 { </a:t>
            </a:r>
          </a:p>
          <a:p>
            <a:pP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</a:t>
            </a:r>
            <a:r>
              <a:rPr lang="en-US" altLang="zh-CN" sz="2800" dirty="0" err="1">
                <a:sym typeface="Symbol" panose="05050102010706020507" pitchFamily="18" charset="2"/>
              </a:rPr>
              <a:t>B.truelist</a:t>
            </a:r>
            <a:r>
              <a:rPr lang="en-US" altLang="zh-CN" sz="2800" dirty="0">
                <a:sym typeface="Symbol" panose="05050102010706020507" pitchFamily="18" charset="2"/>
              </a:rPr>
              <a:t> = </a:t>
            </a:r>
            <a:r>
              <a:rPr lang="en-US" altLang="zh-CN" sz="2800" dirty="0" err="1">
                <a:sym typeface="Symbol" panose="05050102010706020507" pitchFamily="18" charset="2"/>
              </a:rPr>
              <a:t>makelist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olidFill>
                  <a:schemeClr val="bg1"/>
                </a:solidFill>
                <a:sym typeface="Symbol" panose="05050102010706020507" pitchFamily="18" charset="2"/>
              </a:rPr>
              <a:t>nextinstr</a:t>
            </a:r>
            <a:r>
              <a:rPr lang="en-US" altLang="zh-CN" sz="2800" dirty="0">
                <a:sym typeface="Symbol" panose="05050102010706020507" pitchFamily="18" charset="2"/>
              </a:rPr>
              <a:t>);</a:t>
            </a:r>
          </a:p>
          <a:p>
            <a:pP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</a:t>
            </a:r>
            <a:r>
              <a:rPr lang="en-US" altLang="zh-CN" sz="2800" dirty="0" err="1">
                <a:sym typeface="Symbol" panose="05050102010706020507" pitchFamily="18" charset="2"/>
              </a:rPr>
              <a:t>B.falselist</a:t>
            </a:r>
            <a:r>
              <a:rPr lang="en-US" altLang="zh-CN" sz="2800" dirty="0">
                <a:sym typeface="Symbol" panose="05050102010706020507" pitchFamily="18" charset="2"/>
              </a:rPr>
              <a:t> = </a:t>
            </a:r>
            <a:r>
              <a:rPr lang="en-US" altLang="zh-CN" sz="2800" dirty="0" err="1">
                <a:sym typeface="Symbol" panose="05050102010706020507" pitchFamily="18" charset="2"/>
              </a:rPr>
              <a:t>makelist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chemeClr val="bg1"/>
                </a:solidFill>
                <a:sym typeface="Symbol" panose="05050102010706020507" pitchFamily="18" charset="2"/>
              </a:rPr>
              <a:t>nextinstr+1</a:t>
            </a:r>
            <a:r>
              <a:rPr lang="en-US" altLang="zh-CN" sz="2800" dirty="0">
                <a:sym typeface="Symbol" panose="05050102010706020507" pitchFamily="18" charset="2"/>
              </a:rPr>
              <a:t>);</a:t>
            </a:r>
          </a:p>
          <a:p>
            <a:pPr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  /*</a:t>
            </a:r>
            <a:r>
              <a:rPr lang="zh-CN" altLang="en-US" sz="2800" dirty="0">
                <a:solidFill>
                  <a:srgbClr val="C00000"/>
                </a:solidFill>
              </a:rPr>
              <a:t>为真时，执行条件跳转指令，但是目标为空。当目标明确后，回填</a:t>
            </a:r>
            <a:r>
              <a:rPr lang="en-US" altLang="zh-CN" sz="2800" dirty="0" err="1">
                <a:solidFill>
                  <a:schemeClr val="bg1"/>
                </a:solidFill>
              </a:rPr>
              <a:t>nextinstr</a:t>
            </a:r>
            <a:r>
              <a:rPr lang="zh-CN" altLang="en-US" sz="2800" dirty="0">
                <a:solidFill>
                  <a:srgbClr val="C00000"/>
                </a:solidFill>
              </a:rPr>
              <a:t>所对应的跳转指令</a:t>
            </a:r>
            <a:r>
              <a:rPr lang="en-US" altLang="zh-CN" sz="2800" dirty="0">
                <a:solidFill>
                  <a:srgbClr val="C00000"/>
                </a:solidFill>
              </a:rPr>
              <a:t>*/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gen( “if” E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.place </a:t>
            </a:r>
            <a:r>
              <a:rPr lang="en-US" altLang="zh-CN" sz="2800" dirty="0" err="1">
                <a:solidFill>
                  <a:schemeClr val="folHlink"/>
                </a:solidFill>
                <a:sym typeface="Symbol" panose="05050102010706020507" pitchFamily="18" charset="2"/>
              </a:rPr>
              <a:t>relop.op</a:t>
            </a:r>
            <a:r>
              <a:rPr lang="en-US" altLang="zh-CN" sz="2800" dirty="0">
                <a:sym typeface="Symbol" panose="05050102010706020507" pitchFamily="18" charset="2"/>
              </a:rPr>
              <a:t> E</a:t>
            </a:r>
            <a:r>
              <a:rPr lang="en-US" altLang="zh-CN" sz="2800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.place “</a:t>
            </a:r>
            <a:r>
              <a:rPr lang="en-US" altLang="zh-CN" sz="2800" dirty="0" err="1">
                <a:sym typeface="Symbol" panose="05050102010706020507" pitchFamily="18" charset="2"/>
              </a:rPr>
              <a:t>goto</a:t>
            </a:r>
            <a:r>
              <a:rPr lang="en-US" altLang="zh-CN" sz="2800" dirty="0">
                <a:sym typeface="Symbol" panose="05050102010706020507" pitchFamily="18" charset="2"/>
              </a:rPr>
              <a:t>” </a:t>
            </a:r>
            <a:r>
              <a:rPr lang="zh-CN" altLang="en-US" sz="2800" dirty="0">
                <a:sym typeface="Symbol" panose="05050102010706020507" pitchFamily="18" charset="2"/>
              </a:rPr>
              <a:t>－</a:t>
            </a:r>
            <a:r>
              <a:rPr lang="en-US" altLang="zh-CN" sz="2800" dirty="0">
                <a:sym typeface="Symbol" panose="05050102010706020507" pitchFamily="18" charset="2"/>
              </a:rPr>
              <a:t>);</a:t>
            </a:r>
          </a:p>
          <a:p>
            <a:pPr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  /*</a:t>
            </a:r>
            <a:r>
              <a:rPr lang="zh-CN" altLang="en-US" sz="2800" dirty="0">
                <a:solidFill>
                  <a:srgbClr val="C00000"/>
                </a:solidFill>
              </a:rPr>
              <a:t>为假时，执行</a:t>
            </a:r>
            <a:r>
              <a:rPr lang="zh-CN" altLang="en-US" sz="2800" dirty="0">
                <a:solidFill>
                  <a:srgbClr val="0000FF"/>
                </a:solidFill>
              </a:rPr>
              <a:t>无条件跳转指令</a:t>
            </a:r>
            <a:r>
              <a:rPr lang="zh-CN" altLang="en-US" sz="2800" dirty="0">
                <a:solidFill>
                  <a:srgbClr val="C00000"/>
                </a:solidFill>
              </a:rPr>
              <a:t>，但是目标为空。当目标明确后，回填</a:t>
            </a:r>
            <a:r>
              <a:rPr lang="en-US" altLang="zh-CN" sz="2800" dirty="0">
                <a:solidFill>
                  <a:schemeClr val="bg1"/>
                </a:solidFill>
              </a:rPr>
              <a:t>nextinstr+1</a:t>
            </a:r>
            <a:r>
              <a:rPr lang="zh-CN" altLang="en-US" sz="2800" dirty="0">
                <a:solidFill>
                  <a:srgbClr val="C00000"/>
                </a:solidFill>
              </a:rPr>
              <a:t>所对应的跳转指令</a:t>
            </a:r>
            <a:r>
              <a:rPr lang="en-US" altLang="zh-CN" sz="2800" dirty="0">
                <a:solidFill>
                  <a:srgbClr val="C00000"/>
                </a:solidFill>
              </a:rPr>
              <a:t>*/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gen( “</a:t>
            </a:r>
            <a:r>
              <a:rPr lang="en-US" altLang="zh-CN" sz="2800" dirty="0" err="1">
                <a:sym typeface="Symbol" panose="05050102010706020507" pitchFamily="18" charset="2"/>
              </a:rPr>
              <a:t>goto</a:t>
            </a:r>
            <a:r>
              <a:rPr lang="en-US" altLang="zh-CN" sz="2800" dirty="0">
                <a:sym typeface="Symbol" panose="05050102010706020507" pitchFamily="18" charset="2"/>
              </a:rPr>
              <a:t>” </a:t>
            </a:r>
            <a:r>
              <a:rPr lang="zh-CN" altLang="en-US" sz="2800" dirty="0">
                <a:sym typeface="Symbol" panose="05050102010706020507" pitchFamily="18" charset="2"/>
              </a:rPr>
              <a:t>－</a:t>
            </a:r>
            <a:r>
              <a:rPr lang="en-US" altLang="zh-CN" sz="2800" dirty="0">
                <a:sym typeface="Symbol" panose="05050102010706020507" pitchFamily="18" charset="2"/>
              </a:rPr>
              <a:t>);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短路计算及回填的翻译方案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8063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5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B E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en-US" altLang="zh-CN" sz="2800" dirty="0" err="1">
                <a:solidFill>
                  <a:schemeClr val="folHlink"/>
                </a:solidFill>
                <a:sym typeface="Symbol" panose="05050102010706020507" pitchFamily="18" charset="2"/>
              </a:rPr>
              <a:t>relop</a:t>
            </a:r>
            <a:r>
              <a:rPr lang="en-US" altLang="zh-CN" sz="2800" dirty="0">
                <a:sym typeface="Symbol" panose="05050102010706020507" pitchFamily="18" charset="2"/>
              </a:rPr>
              <a:t> E</a:t>
            </a:r>
            <a:r>
              <a:rPr lang="en-US" altLang="zh-CN" sz="2800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 { </a:t>
            </a:r>
          </a:p>
          <a:p>
            <a:pP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</a:t>
            </a:r>
            <a:r>
              <a:rPr lang="en-US" altLang="zh-CN" sz="2800" dirty="0" err="1">
                <a:sym typeface="Symbol" panose="05050102010706020507" pitchFamily="18" charset="2"/>
              </a:rPr>
              <a:t>B.truelist</a:t>
            </a:r>
            <a:r>
              <a:rPr lang="en-US" altLang="zh-CN" sz="2800" dirty="0">
                <a:sym typeface="Symbol" panose="05050102010706020507" pitchFamily="18" charset="2"/>
              </a:rPr>
              <a:t> = </a:t>
            </a:r>
            <a:r>
              <a:rPr lang="en-US" altLang="zh-CN" sz="2800" dirty="0" err="1">
                <a:sym typeface="Symbol" panose="05050102010706020507" pitchFamily="18" charset="2"/>
              </a:rPr>
              <a:t>makelist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 err="1">
                <a:sym typeface="Symbol" panose="05050102010706020507" pitchFamily="18" charset="2"/>
              </a:rPr>
              <a:t>nextinstr</a:t>
            </a:r>
            <a:r>
              <a:rPr lang="en-US" altLang="zh-CN" sz="2800" dirty="0">
                <a:sym typeface="Symbol" panose="05050102010706020507" pitchFamily="18" charset="2"/>
              </a:rPr>
              <a:t>);</a:t>
            </a:r>
          </a:p>
          <a:p>
            <a:pPr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    </a:t>
            </a:r>
            <a:r>
              <a:rPr lang="en-US" altLang="zh-CN" sz="2800" dirty="0" err="1">
                <a:sym typeface="Symbol" panose="05050102010706020507" pitchFamily="18" charset="2"/>
              </a:rPr>
              <a:t>B.falselist</a:t>
            </a:r>
            <a:r>
              <a:rPr lang="en-US" altLang="zh-CN" sz="2800" dirty="0">
                <a:sym typeface="Symbol" panose="05050102010706020507" pitchFamily="18" charset="2"/>
              </a:rPr>
              <a:t> = </a:t>
            </a:r>
            <a:r>
              <a:rPr lang="en-US" altLang="zh-CN" sz="2800" dirty="0" err="1">
                <a:sym typeface="Symbol" panose="05050102010706020507" pitchFamily="18" charset="2"/>
              </a:rPr>
              <a:t>makelist</a:t>
            </a:r>
            <a:r>
              <a:rPr lang="en-US" altLang="zh-CN" sz="2800" dirty="0">
                <a:sym typeface="Symbol" panose="05050102010706020507" pitchFamily="18" charset="2"/>
              </a:rPr>
              <a:t>(nextinstr+1);</a:t>
            </a:r>
          </a:p>
          <a:p>
            <a:pPr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  /*</a:t>
            </a:r>
            <a:r>
              <a:rPr lang="zh-CN" altLang="en-US" sz="2800" dirty="0">
                <a:solidFill>
                  <a:srgbClr val="C00000"/>
                </a:solidFill>
              </a:rPr>
              <a:t>为真时，执行条件跳转指令，但是目标为空。当目标明确后，回填</a:t>
            </a:r>
            <a:r>
              <a:rPr lang="en-US" altLang="zh-CN" sz="2800" dirty="0" err="1">
                <a:solidFill>
                  <a:srgbClr val="0000FF"/>
                </a:solidFill>
              </a:rPr>
              <a:t>nextinstr</a:t>
            </a:r>
            <a:r>
              <a:rPr lang="zh-CN" altLang="en-US" sz="2800" dirty="0">
                <a:solidFill>
                  <a:srgbClr val="C00000"/>
                </a:solidFill>
              </a:rPr>
              <a:t>所对应的跳转指令</a:t>
            </a:r>
            <a:r>
              <a:rPr lang="en-US" altLang="zh-CN" sz="2800" dirty="0">
                <a:solidFill>
                  <a:srgbClr val="C00000"/>
                </a:solidFill>
              </a:rPr>
              <a:t>*/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gen( “if” E</a:t>
            </a:r>
            <a:r>
              <a:rPr lang="en-US" altLang="zh-CN" sz="2800" baseline="-25000" dirty="0">
                <a:sym typeface="Symbol" panose="05050102010706020507" pitchFamily="18" charset="2"/>
              </a:rPr>
              <a:t>1</a:t>
            </a:r>
            <a:r>
              <a:rPr lang="en-US" altLang="zh-CN" sz="2800" dirty="0">
                <a:sym typeface="Symbol" panose="05050102010706020507" pitchFamily="18" charset="2"/>
              </a:rPr>
              <a:t>.place </a:t>
            </a:r>
            <a:r>
              <a:rPr lang="en-US" altLang="zh-CN" sz="2800" dirty="0" err="1">
                <a:solidFill>
                  <a:schemeClr val="folHlink"/>
                </a:solidFill>
                <a:sym typeface="Symbol" panose="05050102010706020507" pitchFamily="18" charset="2"/>
              </a:rPr>
              <a:t>relop.op</a:t>
            </a:r>
            <a:r>
              <a:rPr lang="en-US" altLang="zh-CN" sz="2800" dirty="0">
                <a:sym typeface="Symbol" panose="05050102010706020507" pitchFamily="18" charset="2"/>
              </a:rPr>
              <a:t> E</a:t>
            </a:r>
            <a:r>
              <a:rPr lang="en-US" altLang="zh-CN" sz="2800" baseline="-25000" dirty="0">
                <a:sym typeface="Symbol" panose="05050102010706020507" pitchFamily="18" charset="2"/>
              </a:rPr>
              <a:t>2</a:t>
            </a:r>
            <a:r>
              <a:rPr lang="en-US" altLang="zh-CN" sz="2800" dirty="0">
                <a:sym typeface="Symbol" panose="05050102010706020507" pitchFamily="18" charset="2"/>
              </a:rPr>
              <a:t>.place “</a:t>
            </a:r>
            <a:r>
              <a:rPr lang="en-US" altLang="zh-CN" sz="2800" dirty="0" err="1">
                <a:sym typeface="Symbol" panose="05050102010706020507" pitchFamily="18" charset="2"/>
              </a:rPr>
              <a:t>goto</a:t>
            </a:r>
            <a:r>
              <a:rPr lang="en-US" altLang="zh-CN" sz="2800" dirty="0">
                <a:sym typeface="Symbol" panose="05050102010706020507" pitchFamily="18" charset="2"/>
              </a:rPr>
              <a:t>” </a:t>
            </a:r>
            <a:r>
              <a:rPr lang="zh-CN" altLang="en-US" sz="2800" dirty="0">
                <a:sym typeface="Symbol" panose="05050102010706020507" pitchFamily="18" charset="2"/>
              </a:rPr>
              <a:t>－</a:t>
            </a:r>
            <a:r>
              <a:rPr lang="en-US" altLang="zh-CN" sz="2800" dirty="0">
                <a:sym typeface="Symbol" panose="05050102010706020507" pitchFamily="18" charset="2"/>
              </a:rPr>
              <a:t>);</a:t>
            </a:r>
          </a:p>
          <a:p>
            <a:pPr>
              <a:buNone/>
            </a:pPr>
            <a:r>
              <a:rPr lang="en-US" altLang="zh-CN" sz="2800" dirty="0">
                <a:solidFill>
                  <a:srgbClr val="C00000"/>
                </a:solidFill>
              </a:rPr>
              <a:t>  /*</a:t>
            </a:r>
            <a:r>
              <a:rPr lang="zh-CN" altLang="en-US" sz="2800" dirty="0">
                <a:solidFill>
                  <a:srgbClr val="C00000"/>
                </a:solidFill>
              </a:rPr>
              <a:t>为假时，执行</a:t>
            </a:r>
            <a:r>
              <a:rPr lang="zh-CN" altLang="en-US" sz="2800" dirty="0">
                <a:solidFill>
                  <a:srgbClr val="0000FF"/>
                </a:solidFill>
              </a:rPr>
              <a:t>无条件跳转指令</a:t>
            </a:r>
            <a:r>
              <a:rPr lang="zh-CN" altLang="en-US" sz="2800" dirty="0">
                <a:solidFill>
                  <a:srgbClr val="C00000"/>
                </a:solidFill>
              </a:rPr>
              <a:t>，但是目标为空。当目标明确后，回填</a:t>
            </a:r>
            <a:r>
              <a:rPr lang="en-US" altLang="zh-CN" sz="2800" dirty="0">
                <a:solidFill>
                  <a:srgbClr val="0000FF"/>
                </a:solidFill>
              </a:rPr>
              <a:t>nextinstr+1</a:t>
            </a:r>
            <a:r>
              <a:rPr lang="zh-CN" altLang="en-US" sz="2800" dirty="0">
                <a:solidFill>
                  <a:srgbClr val="C00000"/>
                </a:solidFill>
              </a:rPr>
              <a:t>所对应的跳转指令</a:t>
            </a:r>
            <a:r>
              <a:rPr lang="en-US" altLang="zh-CN" sz="2800" dirty="0">
                <a:solidFill>
                  <a:srgbClr val="C00000"/>
                </a:solidFill>
              </a:rPr>
              <a:t>*/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	gen( “</a:t>
            </a:r>
            <a:r>
              <a:rPr lang="en-US" altLang="zh-CN" sz="2800" dirty="0" err="1">
                <a:sym typeface="Symbol" panose="05050102010706020507" pitchFamily="18" charset="2"/>
              </a:rPr>
              <a:t>goto</a:t>
            </a:r>
            <a:r>
              <a:rPr lang="en-US" altLang="zh-CN" sz="2800" dirty="0">
                <a:sym typeface="Symbol" panose="05050102010706020507" pitchFamily="18" charset="2"/>
              </a:rPr>
              <a:t>” </a:t>
            </a:r>
            <a:r>
              <a:rPr lang="zh-CN" altLang="en-US" sz="2800" dirty="0">
                <a:sym typeface="Symbol" panose="05050102010706020507" pitchFamily="18" charset="2"/>
              </a:rPr>
              <a:t>－</a:t>
            </a:r>
            <a:r>
              <a:rPr lang="en-US" altLang="zh-CN" sz="2800" dirty="0">
                <a:sym typeface="Symbol" panose="05050102010706020507" pitchFamily="18" charset="2"/>
              </a:rPr>
              <a:t>); }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短路计算及回填的翻译方案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074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B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 or M </a:t>
            </a:r>
            <a:r>
              <a:rPr lang="en-US" altLang="zh-CN">
                <a:solidFill>
                  <a:srgbClr val="C00000"/>
                </a:solidFill>
                <a:sym typeface="Symbol" panose="05050102010706020507" pitchFamily="18" charset="2"/>
              </a:rPr>
              <a:t>B</a:t>
            </a:r>
            <a:r>
              <a:rPr lang="en-US" altLang="zh-CN" baseline="-25000">
                <a:solidFill>
                  <a:srgbClr val="C00000"/>
                </a:solidFill>
                <a:sym typeface="Symbol" panose="05050102010706020507" pitchFamily="18" charset="2"/>
              </a:rPr>
              <a:t>2  </a:t>
            </a:r>
            <a:endParaRPr lang="en-US" altLang="zh-CN" baseline="-25000" dirty="0">
              <a:solidFill>
                <a:srgbClr val="C00000"/>
              </a:solidFill>
              <a:sym typeface="Symbol" panose="05050102010706020507" pitchFamily="18" charset="2"/>
            </a:endParaRPr>
          </a:p>
        </p:txBody>
      </p:sp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短路计算及回填的翻译方案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558001" y="955498"/>
            <a:ext cx="2905298" cy="2097821"/>
            <a:chOff x="5947025" y="2094618"/>
            <a:chExt cx="3695700" cy="2497011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5947025" y="2947106"/>
              <a:ext cx="3124200" cy="476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or   </a:t>
              </a:r>
              <a:r>
                <a:rPr lang="en-US" altLang="zh-CN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B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6251825" y="25661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6251825" y="2566106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8004425" y="25661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7090025" y="2094618"/>
              <a:ext cx="838201" cy="439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6251825" y="346621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6251825" y="4152018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7547225" y="3390018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480425" y="4152018"/>
              <a:ext cx="838201" cy="439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8080625" y="346621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8080625" y="4152018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8499725" y="2108087"/>
              <a:ext cx="1143000" cy="439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真出口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8499725" y="3712409"/>
              <a:ext cx="1143000" cy="439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假出口</a:t>
              </a:r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8233026" y="4152018"/>
              <a:ext cx="838201" cy="439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15581" y="4527854"/>
            <a:ext cx="8659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/*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获取下一三地址代码（语句）的编号（作为转移目标来回填），在自底向上的语法分析中传递信息；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在分析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之前做，因此可以保存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开始的第一条指令的地址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*/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	 {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M.instr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nextinstr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1908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C00000"/>
                </a:solidFill>
              </a:rPr>
              <a:t>B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B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 or M B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{ </a:t>
            </a:r>
            <a:r>
              <a:rPr lang="en-US" altLang="zh-CN" dirty="0" err="1">
                <a:sym typeface="Symbol" panose="05050102010706020507" pitchFamily="18" charset="2"/>
              </a:rPr>
              <a:t>backpatch</a:t>
            </a:r>
            <a:r>
              <a:rPr lang="en-US" altLang="zh-CN" dirty="0">
                <a:sym typeface="Symbol" panose="05050102010706020507" pitchFamily="18" charset="2"/>
              </a:rPr>
              <a:t>( B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.falselist, </a:t>
            </a:r>
            <a:r>
              <a:rPr lang="en-US" altLang="zh-CN" dirty="0" err="1">
                <a:solidFill>
                  <a:srgbClr val="C00000"/>
                </a:solidFill>
                <a:sym typeface="Symbol" panose="05050102010706020507" pitchFamily="18" charset="2"/>
              </a:rPr>
              <a:t>M.instr</a:t>
            </a:r>
            <a:r>
              <a:rPr lang="en-US" altLang="zh-CN" dirty="0">
                <a:sym typeface="Symbol" panose="05050102010706020507" pitchFamily="18" charset="2"/>
              </a:rPr>
              <a:t>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en-US" altLang="zh-CN" dirty="0" err="1">
                <a:sym typeface="Symbol" panose="05050102010706020507" pitchFamily="18" charset="2"/>
              </a:rPr>
              <a:t>B.truelist</a:t>
            </a:r>
            <a:r>
              <a:rPr lang="en-US" altLang="zh-CN" dirty="0">
                <a:sym typeface="Symbol" panose="05050102010706020507" pitchFamily="18" charset="2"/>
              </a:rPr>
              <a:t> = merge( B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.truelist, B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.truelist);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en-US" altLang="zh-CN" dirty="0" err="1">
                <a:sym typeface="Symbol" panose="05050102010706020507" pitchFamily="18" charset="2"/>
              </a:rPr>
              <a:t>B.falselist</a:t>
            </a:r>
            <a:r>
              <a:rPr lang="en-US" altLang="zh-CN" dirty="0">
                <a:sym typeface="Symbol" panose="05050102010706020507" pitchFamily="18" charset="2"/>
              </a:rPr>
              <a:t> = B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.falselist; }</a:t>
            </a:r>
          </a:p>
        </p:txBody>
      </p:sp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短路计算及回填的翻译方案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558001" y="955498"/>
            <a:ext cx="2905298" cy="2097821"/>
            <a:chOff x="5947025" y="2094618"/>
            <a:chExt cx="3695700" cy="2497011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5947025" y="2947106"/>
              <a:ext cx="3124200" cy="4762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 or   </a:t>
              </a:r>
              <a:r>
                <a:rPr lang="en-US" altLang="zh-CN" sz="2000" b="1" i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0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B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6251825" y="25661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6251825" y="2566106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 flipV="1">
              <a:off x="8004425" y="2566106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7090025" y="2094618"/>
              <a:ext cx="838201" cy="439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>
              <a:off x="6251825" y="346621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6251825" y="4152018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7547225" y="3390018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2"/>
            <p:cNvSpPr txBox="1">
              <a:spLocks noChangeArrowheads="1"/>
            </p:cNvSpPr>
            <p:nvPr/>
          </p:nvSpPr>
          <p:spPr bwMode="auto">
            <a:xfrm>
              <a:off x="6480425" y="4152018"/>
              <a:ext cx="838201" cy="439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8080625" y="3466218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8080625" y="4152018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8499725" y="2108087"/>
              <a:ext cx="1143000" cy="439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真出口</a:t>
              </a:r>
            </a:p>
          </p:txBody>
        </p:sp>
        <p:sp>
          <p:nvSpPr>
            <p:cNvPr id="20" name="Text Box 17"/>
            <p:cNvSpPr txBox="1">
              <a:spLocks noChangeArrowheads="1"/>
            </p:cNvSpPr>
            <p:nvPr/>
          </p:nvSpPr>
          <p:spPr bwMode="auto">
            <a:xfrm>
              <a:off x="8499725" y="3712409"/>
              <a:ext cx="1143000" cy="439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假出口</a:t>
              </a:r>
            </a:p>
          </p:txBody>
        </p:sp>
        <p:sp>
          <p:nvSpPr>
            <p:cNvPr id="21" name="Text Box 31"/>
            <p:cNvSpPr txBox="1">
              <a:spLocks noChangeArrowheads="1"/>
            </p:cNvSpPr>
            <p:nvPr/>
          </p:nvSpPr>
          <p:spPr bwMode="auto">
            <a:xfrm>
              <a:off x="8233026" y="4152018"/>
              <a:ext cx="838201" cy="4396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515581" y="4527854"/>
            <a:ext cx="86598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/*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获取下一三地址代码（语句）的编号（作为转移目标来回填），在自底向上的语法分析中传递信息；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在分析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之前做，因此可以保存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B</a:t>
            </a:r>
            <a:r>
              <a:rPr lang="en-US" altLang="zh-CN" sz="240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开始的第一条指令的地址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*/</a:t>
            </a:r>
            <a:endParaRPr lang="en-US" altLang="zh-CN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	 {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M.instr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= </a:t>
            </a:r>
            <a:r>
              <a:rPr lang="en-US" altLang="zh-CN" sz="24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nextinstr</a:t>
            </a:r>
            <a:r>
              <a:rPr lang="en-US" altLang="zh-CN" sz="2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0141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BB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and</a:t>
            </a:r>
            <a:r>
              <a:rPr lang="en-US" altLang="zh-CN" dirty="0">
                <a:sym typeface="Symbol" panose="05050102010706020507" pitchFamily="18" charset="2"/>
              </a:rPr>
              <a:t> M B</a:t>
            </a:r>
            <a:r>
              <a:rPr lang="en-US" altLang="zh-CN" baseline="-25000" dirty="0">
                <a:sym typeface="Symbol" panose="05050102010706020507" pitchFamily="18" charset="2"/>
              </a:rPr>
              <a:t>2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{ 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backpatch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( B</a:t>
            </a:r>
            <a:r>
              <a:rPr lang="en-US" altLang="zh-CN" baseline="-25000" dirty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.truelist, 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M.instr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	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B.falselist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 = merge( B</a:t>
            </a:r>
            <a:r>
              <a:rPr lang="en-US" altLang="zh-CN" baseline="-25000" dirty="0">
                <a:solidFill>
                  <a:schemeClr val="bg1"/>
                </a:solidFill>
                <a:sym typeface="Symbol" panose="05050102010706020507" pitchFamily="18" charset="2"/>
              </a:rPr>
              <a:t>1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.falselist,B</a:t>
            </a:r>
            <a:r>
              <a:rPr lang="en-US" altLang="zh-CN" baseline="-25000" dirty="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.falselist);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	</a:t>
            </a:r>
            <a:r>
              <a:rPr lang="en-US" altLang="zh-CN" dirty="0" err="1">
                <a:solidFill>
                  <a:schemeClr val="bg1"/>
                </a:solidFill>
                <a:sym typeface="Symbol" panose="05050102010706020507" pitchFamily="18" charset="2"/>
              </a:rPr>
              <a:t>B.truelist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 = B</a:t>
            </a:r>
            <a:r>
              <a:rPr lang="en-US" altLang="zh-CN" baseline="-25000" dirty="0">
                <a:solidFill>
                  <a:schemeClr val="bg1"/>
                </a:solidFill>
                <a:sym typeface="Symbol" panose="05050102010706020507" pitchFamily="18" charset="2"/>
              </a:rPr>
              <a:t>2</a:t>
            </a:r>
            <a:r>
              <a:rPr lang="en-US" altLang="zh-CN" dirty="0">
                <a:solidFill>
                  <a:schemeClr val="bg1"/>
                </a:solidFill>
                <a:sym typeface="Symbol" panose="05050102010706020507" pitchFamily="18" charset="2"/>
              </a:rPr>
              <a:t>.truelist; }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	 { </a:t>
            </a:r>
            <a:r>
              <a:rPr lang="en-US" altLang="zh-CN" dirty="0" err="1">
                <a:solidFill>
                  <a:srgbClr val="C00000"/>
                </a:solidFill>
                <a:sym typeface="Symbol" panose="05050102010706020507" pitchFamily="18" charset="2"/>
              </a:rPr>
              <a:t>M.instr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sym typeface="Symbol" panose="05050102010706020507" pitchFamily="18" charset="2"/>
              </a:rPr>
              <a:t>nextinstr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}//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在分析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之前做，因此可以保存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开始的第一条指令的地址</a:t>
            </a:r>
            <a:endParaRPr lang="en-US" altLang="zh-CN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短路计算及回填的翻译方案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690506" y="1029970"/>
            <a:ext cx="2640289" cy="2064197"/>
            <a:chOff x="76200" y="3666565"/>
            <a:chExt cx="3467100" cy="2505733"/>
          </a:xfrm>
        </p:grpSpPr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76200" y="4519053"/>
              <a:ext cx="3124199" cy="4856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and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B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381000" y="4138053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381000" y="4138053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2133600" y="4138053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1219200" y="3666565"/>
              <a:ext cx="838201" cy="448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381000" y="5038165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381000" y="5723965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V="1">
              <a:off x="1676400" y="4961965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609600" y="5723965"/>
              <a:ext cx="838201" cy="448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2209800" y="5038165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2209800" y="5723965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2362200" y="3666565"/>
              <a:ext cx="1143000" cy="448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假出口</a:t>
              </a:r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2400300" y="5257117"/>
              <a:ext cx="1143000" cy="448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真出口</a:t>
              </a:r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2514599" y="5723965"/>
              <a:ext cx="838201" cy="448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7773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1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BB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chemeClr val="folHlink"/>
                </a:solidFill>
                <a:sym typeface="Symbol" panose="05050102010706020507" pitchFamily="18" charset="2"/>
              </a:rPr>
              <a:t>and</a:t>
            </a:r>
            <a:r>
              <a:rPr lang="en-US" altLang="zh-CN" dirty="0">
                <a:sym typeface="Symbol" panose="05050102010706020507" pitchFamily="18" charset="2"/>
              </a:rPr>
              <a:t> M B</a:t>
            </a:r>
            <a:r>
              <a:rPr lang="en-US" altLang="zh-CN" baseline="-25000" dirty="0">
                <a:sym typeface="Symbol" panose="05050102010706020507" pitchFamily="18" charset="2"/>
              </a:rPr>
              <a:t>2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{ </a:t>
            </a:r>
            <a:r>
              <a:rPr lang="en-US" altLang="zh-CN" dirty="0" err="1">
                <a:sym typeface="Symbol" panose="05050102010706020507" pitchFamily="18" charset="2"/>
              </a:rPr>
              <a:t>backpatch</a:t>
            </a:r>
            <a:r>
              <a:rPr lang="en-US" altLang="zh-CN" dirty="0">
                <a:sym typeface="Symbol" panose="05050102010706020507" pitchFamily="18" charset="2"/>
              </a:rPr>
              <a:t>( B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.truelist, </a:t>
            </a:r>
            <a:r>
              <a:rPr lang="en-US" altLang="zh-CN" dirty="0" err="1">
                <a:solidFill>
                  <a:srgbClr val="C00000"/>
                </a:solidFill>
                <a:sym typeface="Symbol" panose="05050102010706020507" pitchFamily="18" charset="2"/>
              </a:rPr>
              <a:t>M.instr</a:t>
            </a:r>
            <a:r>
              <a:rPr lang="en-US" altLang="zh-CN" dirty="0">
                <a:sym typeface="Symbol" panose="05050102010706020507" pitchFamily="18" charset="2"/>
              </a:rPr>
              <a:t>);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en-US" altLang="zh-CN" dirty="0" err="1">
                <a:sym typeface="Symbol" panose="05050102010706020507" pitchFamily="18" charset="2"/>
              </a:rPr>
              <a:t>B.falselist</a:t>
            </a:r>
            <a:r>
              <a:rPr lang="en-US" altLang="zh-CN" dirty="0">
                <a:sym typeface="Symbol" panose="05050102010706020507" pitchFamily="18" charset="2"/>
              </a:rPr>
              <a:t> = merge( B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.falselist,B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.falselist);  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	</a:t>
            </a:r>
            <a:r>
              <a:rPr lang="en-US" altLang="zh-CN" dirty="0" err="1">
                <a:sym typeface="Symbol" panose="05050102010706020507" pitchFamily="18" charset="2"/>
              </a:rPr>
              <a:t>B.truelist</a:t>
            </a:r>
            <a:r>
              <a:rPr lang="en-US" altLang="zh-CN" dirty="0">
                <a:sym typeface="Symbol" panose="05050102010706020507" pitchFamily="18" charset="2"/>
              </a:rPr>
              <a:t> = B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.truelist; }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>
              <a:buNone/>
            </a:pPr>
            <a:r>
              <a:rPr lang="en-US" altLang="zh-CN" dirty="0">
                <a:solidFill>
                  <a:srgbClr val="C00000"/>
                </a:solidFill>
              </a:rPr>
              <a:t>M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	 { </a:t>
            </a:r>
            <a:r>
              <a:rPr lang="en-US" altLang="zh-CN" dirty="0" err="1">
                <a:solidFill>
                  <a:srgbClr val="C00000"/>
                </a:solidFill>
                <a:sym typeface="Symbol" panose="05050102010706020507" pitchFamily="18" charset="2"/>
              </a:rPr>
              <a:t>M.instr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 = </a:t>
            </a:r>
            <a:r>
              <a:rPr lang="en-US" altLang="zh-CN" dirty="0" err="1">
                <a:solidFill>
                  <a:srgbClr val="C00000"/>
                </a:solidFill>
                <a:sym typeface="Symbol" panose="05050102010706020507" pitchFamily="18" charset="2"/>
              </a:rPr>
              <a:t>nextinstr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}//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在分析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之前做，因此可以保存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B</a:t>
            </a:r>
            <a:r>
              <a:rPr lang="en-US" altLang="zh-CN" baseline="-25000" dirty="0">
                <a:solidFill>
                  <a:srgbClr val="C00000"/>
                </a:solidFill>
                <a:sym typeface="Symbol" panose="05050102010706020507" pitchFamily="18" charset="2"/>
              </a:rPr>
              <a:t>2</a:t>
            </a:r>
            <a:r>
              <a:rPr lang="zh-CN" altLang="en-US" dirty="0">
                <a:solidFill>
                  <a:srgbClr val="C00000"/>
                </a:solidFill>
                <a:sym typeface="Symbol" panose="05050102010706020507" pitchFamily="18" charset="2"/>
              </a:rPr>
              <a:t>开始的第一条指令的地址</a:t>
            </a:r>
            <a:endParaRPr lang="en-US" altLang="zh-CN" dirty="0">
              <a:solidFill>
                <a:srgbClr val="C00000"/>
              </a:solidFill>
              <a:sym typeface="Symbol" panose="05050102010706020507" pitchFamily="18" charset="2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1095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短路计算及回填的翻译方案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690506" y="1029970"/>
            <a:ext cx="2640289" cy="2064197"/>
            <a:chOff x="76200" y="3666565"/>
            <a:chExt cx="3467100" cy="2505733"/>
          </a:xfrm>
        </p:grpSpPr>
        <p:sp>
          <p:nvSpPr>
            <p:cNvPr id="8" name="Text Box 18"/>
            <p:cNvSpPr txBox="1">
              <a:spLocks noChangeArrowheads="1"/>
            </p:cNvSpPr>
            <p:nvPr/>
          </p:nvSpPr>
          <p:spPr bwMode="auto">
            <a:xfrm>
              <a:off x="76200" y="4519053"/>
              <a:ext cx="3124199" cy="4856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B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1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</a:t>
              </a:r>
              <a:r>
                <a:rPr lang="en-US" altLang="zh-CN" sz="2000" b="1" dirty="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and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 </a:t>
              </a:r>
              <a:r>
                <a:rPr lang="en-US" altLang="zh-CN" sz="2000" b="1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</a:t>
              </a:r>
              <a:r>
                <a: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  B</a:t>
              </a:r>
              <a:r>
                <a:rPr lang="en-US" altLang="zh-CN" sz="2000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9" name="Line 19"/>
            <p:cNvSpPr>
              <a:spLocks noChangeShapeType="1"/>
            </p:cNvSpPr>
            <p:nvPr/>
          </p:nvSpPr>
          <p:spPr bwMode="auto">
            <a:xfrm flipV="1">
              <a:off x="381000" y="4138053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Line 20"/>
            <p:cNvSpPr>
              <a:spLocks noChangeShapeType="1"/>
            </p:cNvSpPr>
            <p:nvPr/>
          </p:nvSpPr>
          <p:spPr bwMode="auto">
            <a:xfrm>
              <a:off x="381000" y="4138053"/>
              <a:ext cx="3048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Line 21"/>
            <p:cNvSpPr>
              <a:spLocks noChangeShapeType="1"/>
            </p:cNvSpPr>
            <p:nvPr/>
          </p:nvSpPr>
          <p:spPr bwMode="auto">
            <a:xfrm flipV="1">
              <a:off x="2133600" y="4138053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 Box 22"/>
            <p:cNvSpPr txBox="1">
              <a:spLocks noChangeArrowheads="1"/>
            </p:cNvSpPr>
            <p:nvPr/>
          </p:nvSpPr>
          <p:spPr bwMode="auto">
            <a:xfrm>
              <a:off x="1219200" y="3666565"/>
              <a:ext cx="838201" cy="448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false</a:t>
              </a:r>
            </a:p>
          </p:txBody>
        </p:sp>
        <p:sp>
          <p:nvSpPr>
            <p:cNvPr id="13" name="Line 23"/>
            <p:cNvSpPr>
              <a:spLocks noChangeShapeType="1"/>
            </p:cNvSpPr>
            <p:nvPr/>
          </p:nvSpPr>
          <p:spPr bwMode="auto">
            <a:xfrm>
              <a:off x="381000" y="5038165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Line 24"/>
            <p:cNvSpPr>
              <a:spLocks noChangeShapeType="1"/>
            </p:cNvSpPr>
            <p:nvPr/>
          </p:nvSpPr>
          <p:spPr bwMode="auto">
            <a:xfrm>
              <a:off x="381000" y="5723965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Line 25"/>
            <p:cNvSpPr>
              <a:spLocks noChangeShapeType="1"/>
            </p:cNvSpPr>
            <p:nvPr/>
          </p:nvSpPr>
          <p:spPr bwMode="auto">
            <a:xfrm flipV="1">
              <a:off x="1676400" y="4961965"/>
              <a:ext cx="0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26"/>
            <p:cNvSpPr txBox="1">
              <a:spLocks noChangeArrowheads="1"/>
            </p:cNvSpPr>
            <p:nvPr/>
          </p:nvSpPr>
          <p:spPr bwMode="auto">
            <a:xfrm>
              <a:off x="609600" y="5723965"/>
              <a:ext cx="838201" cy="448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  <p:sp>
          <p:nvSpPr>
            <p:cNvPr id="17" name="Line 27"/>
            <p:cNvSpPr>
              <a:spLocks noChangeShapeType="1"/>
            </p:cNvSpPr>
            <p:nvPr/>
          </p:nvSpPr>
          <p:spPr bwMode="auto">
            <a:xfrm>
              <a:off x="2209800" y="5038165"/>
              <a:ext cx="0" cy="68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Line 28"/>
            <p:cNvSpPr>
              <a:spLocks noChangeShapeType="1"/>
            </p:cNvSpPr>
            <p:nvPr/>
          </p:nvSpPr>
          <p:spPr bwMode="auto">
            <a:xfrm>
              <a:off x="2209800" y="5723965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400" b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Text Box 29"/>
            <p:cNvSpPr txBox="1">
              <a:spLocks noChangeArrowheads="1"/>
            </p:cNvSpPr>
            <p:nvPr/>
          </p:nvSpPr>
          <p:spPr bwMode="auto">
            <a:xfrm>
              <a:off x="2362200" y="3666565"/>
              <a:ext cx="1143000" cy="448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假出口</a:t>
              </a:r>
            </a:p>
          </p:txBody>
        </p:sp>
        <p:sp>
          <p:nvSpPr>
            <p:cNvPr id="20" name="Text Box 30"/>
            <p:cNvSpPr txBox="1">
              <a:spLocks noChangeArrowheads="1"/>
            </p:cNvSpPr>
            <p:nvPr/>
          </p:nvSpPr>
          <p:spPr bwMode="auto">
            <a:xfrm>
              <a:off x="2400300" y="5257117"/>
              <a:ext cx="1143000" cy="448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真出口</a:t>
              </a:r>
            </a:p>
          </p:txBody>
        </p:sp>
        <p:sp>
          <p:nvSpPr>
            <p:cNvPr id="21" name="Text Box 32"/>
            <p:cNvSpPr txBox="1">
              <a:spLocks noChangeArrowheads="1"/>
            </p:cNvSpPr>
            <p:nvPr/>
          </p:nvSpPr>
          <p:spPr bwMode="auto">
            <a:xfrm>
              <a:off x="2514599" y="5723965"/>
              <a:ext cx="838201" cy="4483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latin typeface="Times New Roman" panose="02020603050405020304" pitchFamily="18" charset="0"/>
                  <a:cs typeface="Times New Roman" panose="02020603050405020304" pitchFamily="18" charset="0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540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0005" y="4114799"/>
            <a:ext cx="11792198" cy="244241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标号回填技术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基于标号回填的布尔表达式翻译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布尔表达式翻译举例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281008" y="1356928"/>
            <a:ext cx="9121776" cy="2368551"/>
            <a:chOff x="0" y="940"/>
            <a:chExt cx="5746" cy="1492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855" y="1008"/>
              <a:ext cx="681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531" y="1162"/>
              <a:ext cx="5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537" y="1306"/>
              <a:ext cx="590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659" y="1255"/>
              <a:ext cx="1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2795" y="1256"/>
              <a:ext cx="45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olid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346" y="940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zh-CN" sz="18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token</a:t>
              </a:r>
              <a:endParaRPr lang="zh-CN" altLang="en-US" sz="18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0" y="1100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673" y="1055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</a:t>
              </a:r>
              <a:endParaRPr lang="en-US" altLang="zh-CN" sz="20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0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375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中间代码生成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124" y="989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068" y="1004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238" y="1256"/>
              <a:ext cx="4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325" y="1512"/>
              <a:ext cx="1091" cy="4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126" y="1493"/>
              <a:ext cx="399" cy="42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5" name="Rectangle 14"/>
          <p:cNvSpPr>
            <a:spLocks noChangeArrowheads="1"/>
          </p:cNvSpPr>
          <p:nvPr/>
        </p:nvSpPr>
        <p:spPr bwMode="auto">
          <a:xfrm>
            <a:off x="6446733" y="1447415"/>
            <a:ext cx="1073150" cy="8001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000" tIns="46800" rIns="18000" anchor="ctr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语义</a:t>
            </a:r>
            <a:endParaRPr lang="en-US" altLang="zh-CN" sz="24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4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</a:p>
        </p:txBody>
      </p:sp>
      <p:sp>
        <p:nvSpPr>
          <p:cNvPr id="26" name="Rectangle 12"/>
          <p:cNvSpPr>
            <a:spLocks noChangeArrowheads="1"/>
          </p:cNvSpPr>
          <p:nvPr/>
        </p:nvSpPr>
        <p:spPr bwMode="auto">
          <a:xfrm>
            <a:off x="7335733" y="1204529"/>
            <a:ext cx="10747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10800"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注释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lang="en-US" altLang="zh-CN" sz="2000" b="1" i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2000" b="1" i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树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 flipV="1">
            <a:off x="7519884" y="1834379"/>
            <a:ext cx="720725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Line 19"/>
          <p:cNvSpPr>
            <a:spLocks noChangeShapeType="1"/>
          </p:cNvSpPr>
          <p:nvPr/>
        </p:nvSpPr>
        <p:spPr bwMode="auto">
          <a:xfrm flipH="1">
            <a:off x="5322783" y="2323717"/>
            <a:ext cx="3252788" cy="611979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med"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sz="3200" i="1" kern="1200">
                <a:solidFill>
                  <a:schemeClr val="tx1"/>
                </a:solidFill>
                <a:latin typeface="Courier New" panose="02070309020205020404" pitchFamily="49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任意多边形 12"/>
          <p:cNvSpPr/>
          <p:nvPr/>
        </p:nvSpPr>
        <p:spPr>
          <a:xfrm>
            <a:off x="5160818" y="963381"/>
            <a:ext cx="3657600" cy="463637"/>
          </a:xfrm>
          <a:custGeom>
            <a:avLst/>
            <a:gdLst>
              <a:gd name="connsiteX0" fmla="*/ 0 w 3657600"/>
              <a:gd name="connsiteY0" fmla="*/ 463637 h 463637"/>
              <a:gd name="connsiteX1" fmla="*/ 1239982 w 3657600"/>
              <a:gd name="connsiteY1" fmla="*/ 75710 h 463637"/>
              <a:gd name="connsiteX2" fmla="*/ 2604655 w 3657600"/>
              <a:gd name="connsiteY2" fmla="*/ 34146 h 463637"/>
              <a:gd name="connsiteX3" fmla="*/ 3657600 w 3657600"/>
              <a:gd name="connsiteY3" fmla="*/ 463637 h 463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463637">
                <a:moveTo>
                  <a:pt x="0" y="463637"/>
                </a:moveTo>
                <a:cubicBezTo>
                  <a:pt x="402936" y="305464"/>
                  <a:pt x="805873" y="147292"/>
                  <a:pt x="1239982" y="75710"/>
                </a:cubicBezTo>
                <a:cubicBezTo>
                  <a:pt x="1674091" y="4128"/>
                  <a:pt x="2201719" y="-30508"/>
                  <a:pt x="2604655" y="34146"/>
                </a:cubicBezTo>
                <a:cubicBezTo>
                  <a:pt x="3007591" y="98800"/>
                  <a:pt x="3332595" y="281218"/>
                  <a:pt x="3657600" y="463637"/>
                </a:cubicBezTo>
              </a:path>
            </a:pathLst>
          </a:custGeom>
          <a:ln w="25400">
            <a:solidFill>
              <a:schemeClr val="tx1"/>
            </a:solidFill>
            <a:headEnd type="none"/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20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/>
              <a:t>a&lt;b or c&lt;d and e&lt;f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假设</a:t>
            </a:r>
            <a:r>
              <a:rPr lang="en-US" altLang="zh-CN" dirty="0" err="1"/>
              <a:t>nextinstr</a:t>
            </a:r>
            <a:r>
              <a:rPr lang="en-US" altLang="zh-CN" dirty="0"/>
              <a:t> = 100</a:t>
            </a:r>
          </a:p>
          <a:p>
            <a:pPr>
              <a:buFont typeface="Wingdings 2" panose="05020102010507070707" pitchFamily="18" charset="2"/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布尔表达式的翻译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4650" y="1076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851052" y="22634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1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152783" y="193639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005039" y="19363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504554" y="205154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749903" y="32352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093204" y="262517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895707" y="3235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572206" y="34026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525559" y="30795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339540" y="32352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9273561" y="3133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968065" y="47311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959462" y="382985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8283790" y="47311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672008" y="47952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9361726" y="379974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167044" y="5071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323587" y="516461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759568" y="51646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cxnSp>
        <p:nvCxnSpPr>
          <p:cNvPr id="63" name="直接连接符 62"/>
          <p:cNvCxnSpPr>
            <a:stCxn id="4" idx="2"/>
            <a:endCxn id="43" idx="0"/>
          </p:cNvCxnSpPr>
          <p:nvPr/>
        </p:nvCxnSpPr>
        <p:spPr>
          <a:xfrm flipH="1">
            <a:off x="6062809" y="1445530"/>
            <a:ext cx="1861118" cy="817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3" name="直接连接符 131072"/>
          <p:cNvCxnSpPr>
            <a:stCxn id="4" idx="2"/>
            <a:endCxn id="44" idx="0"/>
          </p:cNvCxnSpPr>
          <p:nvPr/>
        </p:nvCxnSpPr>
        <p:spPr>
          <a:xfrm flipH="1">
            <a:off x="7347709" y="1445531"/>
            <a:ext cx="576219" cy="49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7" name="直接连接符 131076"/>
          <p:cNvCxnSpPr>
            <a:stCxn id="4" idx="2"/>
            <a:endCxn id="45" idx="0"/>
          </p:cNvCxnSpPr>
          <p:nvPr/>
        </p:nvCxnSpPr>
        <p:spPr>
          <a:xfrm>
            <a:off x="7923928" y="1445531"/>
            <a:ext cx="312105" cy="49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9" name="直接连接符 131078"/>
          <p:cNvCxnSpPr>
            <a:stCxn id="4" idx="2"/>
            <a:endCxn id="46" idx="0"/>
          </p:cNvCxnSpPr>
          <p:nvPr/>
        </p:nvCxnSpPr>
        <p:spPr>
          <a:xfrm>
            <a:off x="7923927" y="1445531"/>
            <a:ext cx="1792384" cy="60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1" name="直接连接符 131080"/>
          <p:cNvCxnSpPr>
            <a:stCxn id="43" idx="2"/>
            <a:endCxn id="47" idx="0"/>
          </p:cNvCxnSpPr>
          <p:nvPr/>
        </p:nvCxnSpPr>
        <p:spPr>
          <a:xfrm flipH="1">
            <a:off x="5906357" y="2632769"/>
            <a:ext cx="156453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3" name="直接连接符 131082"/>
          <p:cNvCxnSpPr>
            <a:stCxn id="43" idx="2"/>
            <a:endCxn id="52" idx="0"/>
          </p:cNvCxnSpPr>
          <p:nvPr/>
        </p:nvCxnSpPr>
        <p:spPr>
          <a:xfrm>
            <a:off x="6062809" y="2632769"/>
            <a:ext cx="436390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5" name="直接连接符 131084"/>
          <p:cNvCxnSpPr>
            <a:stCxn id="43" idx="2"/>
            <a:endCxn id="49" idx="0"/>
          </p:cNvCxnSpPr>
          <p:nvPr/>
        </p:nvCxnSpPr>
        <p:spPr>
          <a:xfrm>
            <a:off x="6062810" y="2632769"/>
            <a:ext cx="989351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7" name="直接连接符 131086"/>
          <p:cNvCxnSpPr>
            <a:stCxn id="45" idx="2"/>
            <a:endCxn id="48" idx="0"/>
          </p:cNvCxnSpPr>
          <p:nvPr/>
        </p:nvCxnSpPr>
        <p:spPr>
          <a:xfrm>
            <a:off x="8236032" y="2305723"/>
            <a:ext cx="0" cy="31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9" name="直接连接符 131088"/>
          <p:cNvCxnSpPr>
            <a:stCxn id="46" idx="2"/>
            <a:endCxn id="50" idx="0"/>
          </p:cNvCxnSpPr>
          <p:nvPr/>
        </p:nvCxnSpPr>
        <p:spPr>
          <a:xfrm flipH="1">
            <a:off x="7783963" y="2420879"/>
            <a:ext cx="1932348" cy="98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1" name="直接连接符 131090"/>
          <p:cNvCxnSpPr>
            <a:stCxn id="46" idx="2"/>
            <a:endCxn id="51" idx="0"/>
          </p:cNvCxnSpPr>
          <p:nvPr/>
        </p:nvCxnSpPr>
        <p:spPr>
          <a:xfrm flipH="1">
            <a:off x="8810253" y="2420880"/>
            <a:ext cx="906059" cy="65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3" name="直接连接符 131092"/>
          <p:cNvCxnSpPr>
            <a:stCxn id="46" idx="2"/>
            <a:endCxn id="53" idx="0"/>
          </p:cNvCxnSpPr>
          <p:nvPr/>
        </p:nvCxnSpPr>
        <p:spPr>
          <a:xfrm flipH="1">
            <a:off x="9504555" y="2420880"/>
            <a:ext cx="211757" cy="71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5" name="直接连接符 131094"/>
          <p:cNvCxnSpPr>
            <a:stCxn id="46" idx="2"/>
            <a:endCxn id="55" idx="0"/>
          </p:cNvCxnSpPr>
          <p:nvPr/>
        </p:nvCxnSpPr>
        <p:spPr>
          <a:xfrm>
            <a:off x="9716311" y="2420880"/>
            <a:ext cx="454908" cy="1408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7" name="直接连接符 131096"/>
          <p:cNvCxnSpPr>
            <a:stCxn id="50" idx="2"/>
            <a:endCxn id="54" idx="0"/>
          </p:cNvCxnSpPr>
          <p:nvPr/>
        </p:nvCxnSpPr>
        <p:spPr>
          <a:xfrm flipH="1">
            <a:off x="7118107" y="3771933"/>
            <a:ext cx="665857" cy="95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9" name="直接连接符 131098"/>
          <p:cNvCxnSpPr>
            <a:stCxn id="50" idx="2"/>
            <a:endCxn id="57" idx="0"/>
          </p:cNvCxnSpPr>
          <p:nvPr/>
        </p:nvCxnSpPr>
        <p:spPr>
          <a:xfrm>
            <a:off x="7783963" y="3771934"/>
            <a:ext cx="47704" cy="10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1" name="直接连接符 131100"/>
          <p:cNvCxnSpPr>
            <a:stCxn id="50" idx="2"/>
            <a:endCxn id="56" idx="0"/>
          </p:cNvCxnSpPr>
          <p:nvPr/>
        </p:nvCxnSpPr>
        <p:spPr>
          <a:xfrm>
            <a:off x="7783963" y="3771933"/>
            <a:ext cx="656280" cy="95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3" name="直接连接符 131102"/>
          <p:cNvCxnSpPr>
            <a:stCxn id="53" idx="2"/>
            <a:endCxn id="58" idx="0"/>
          </p:cNvCxnSpPr>
          <p:nvPr/>
        </p:nvCxnSpPr>
        <p:spPr>
          <a:xfrm>
            <a:off x="9504554" y="3502360"/>
            <a:ext cx="0" cy="29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5" name="直接连接符 131104"/>
          <p:cNvCxnSpPr>
            <a:stCxn id="55" idx="2"/>
            <a:endCxn id="59" idx="0"/>
          </p:cNvCxnSpPr>
          <p:nvPr/>
        </p:nvCxnSpPr>
        <p:spPr>
          <a:xfrm flipH="1">
            <a:off x="9323497" y="4199188"/>
            <a:ext cx="847722" cy="87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7" name="直接连接符 131106"/>
          <p:cNvCxnSpPr>
            <a:stCxn id="55" idx="2"/>
            <a:endCxn id="61" idx="0"/>
          </p:cNvCxnSpPr>
          <p:nvPr/>
        </p:nvCxnSpPr>
        <p:spPr>
          <a:xfrm flipH="1">
            <a:off x="9919227" y="4199188"/>
            <a:ext cx="251992" cy="9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9" name="直接连接符 131108"/>
          <p:cNvCxnSpPr>
            <a:stCxn id="55" idx="2"/>
            <a:endCxn id="60" idx="0"/>
          </p:cNvCxnSpPr>
          <p:nvPr/>
        </p:nvCxnSpPr>
        <p:spPr>
          <a:xfrm>
            <a:off x="10171220" y="4199188"/>
            <a:ext cx="276761" cy="9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75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a&lt;b</a:t>
            </a:r>
            <a:r>
              <a:rPr lang="en-US" altLang="zh-CN" dirty="0"/>
              <a:t> or c&lt;d and e&lt;f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假设</a:t>
            </a:r>
            <a:r>
              <a:rPr lang="en-US" altLang="zh-CN" dirty="0" err="1"/>
              <a:t>nextinstr</a:t>
            </a:r>
            <a:r>
              <a:rPr lang="en-US" altLang="zh-CN" dirty="0"/>
              <a:t> = 100</a:t>
            </a:r>
          </a:p>
          <a:p>
            <a:pPr>
              <a:buFont typeface="Wingdings 2" panose="05020102010507070707" pitchFamily="18" charset="2"/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布尔表达式的翻译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4650" y="1076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851052" y="22634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152783" y="193639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005039" y="19363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1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504554" y="205154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749903" y="32352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093204" y="262517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895707" y="3235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572206" y="34026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525559" y="30795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339540" y="32352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9273561" y="3133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968065" y="47311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959462" y="382985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8283790" y="47311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672008" y="47952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9361726" y="379974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167044" y="5071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323587" y="516461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759568" y="51646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cxnSp>
        <p:nvCxnSpPr>
          <p:cNvPr id="63" name="直接连接符 62"/>
          <p:cNvCxnSpPr>
            <a:stCxn id="4" idx="2"/>
            <a:endCxn id="43" idx="0"/>
          </p:cNvCxnSpPr>
          <p:nvPr/>
        </p:nvCxnSpPr>
        <p:spPr>
          <a:xfrm flipH="1">
            <a:off x="6062809" y="1445530"/>
            <a:ext cx="1861118" cy="817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3" name="直接连接符 131072"/>
          <p:cNvCxnSpPr>
            <a:stCxn id="4" idx="2"/>
            <a:endCxn id="44" idx="0"/>
          </p:cNvCxnSpPr>
          <p:nvPr/>
        </p:nvCxnSpPr>
        <p:spPr>
          <a:xfrm flipH="1">
            <a:off x="7347709" y="1445531"/>
            <a:ext cx="576219" cy="49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7" name="直接连接符 131076"/>
          <p:cNvCxnSpPr>
            <a:stCxn id="4" idx="2"/>
            <a:endCxn id="45" idx="0"/>
          </p:cNvCxnSpPr>
          <p:nvPr/>
        </p:nvCxnSpPr>
        <p:spPr>
          <a:xfrm>
            <a:off x="7923928" y="1445531"/>
            <a:ext cx="312105" cy="49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9" name="直接连接符 131078"/>
          <p:cNvCxnSpPr>
            <a:stCxn id="4" idx="2"/>
            <a:endCxn id="46" idx="0"/>
          </p:cNvCxnSpPr>
          <p:nvPr/>
        </p:nvCxnSpPr>
        <p:spPr>
          <a:xfrm>
            <a:off x="7923927" y="1445531"/>
            <a:ext cx="1792384" cy="60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1" name="直接连接符 131080"/>
          <p:cNvCxnSpPr>
            <a:stCxn id="43" idx="2"/>
            <a:endCxn id="47" idx="0"/>
          </p:cNvCxnSpPr>
          <p:nvPr/>
        </p:nvCxnSpPr>
        <p:spPr>
          <a:xfrm flipH="1">
            <a:off x="5906357" y="2632769"/>
            <a:ext cx="156453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3" name="直接连接符 131082"/>
          <p:cNvCxnSpPr>
            <a:stCxn id="43" idx="2"/>
            <a:endCxn id="52" idx="0"/>
          </p:cNvCxnSpPr>
          <p:nvPr/>
        </p:nvCxnSpPr>
        <p:spPr>
          <a:xfrm>
            <a:off x="6062809" y="2632769"/>
            <a:ext cx="436390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5" name="直接连接符 131084"/>
          <p:cNvCxnSpPr>
            <a:stCxn id="43" idx="2"/>
            <a:endCxn id="49" idx="0"/>
          </p:cNvCxnSpPr>
          <p:nvPr/>
        </p:nvCxnSpPr>
        <p:spPr>
          <a:xfrm>
            <a:off x="6062810" y="2632769"/>
            <a:ext cx="989351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7" name="直接连接符 131086"/>
          <p:cNvCxnSpPr>
            <a:stCxn id="45" idx="2"/>
            <a:endCxn id="48" idx="0"/>
          </p:cNvCxnSpPr>
          <p:nvPr/>
        </p:nvCxnSpPr>
        <p:spPr>
          <a:xfrm>
            <a:off x="8236032" y="2305723"/>
            <a:ext cx="0" cy="31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9" name="直接连接符 131088"/>
          <p:cNvCxnSpPr>
            <a:stCxn id="46" idx="2"/>
            <a:endCxn id="50" idx="0"/>
          </p:cNvCxnSpPr>
          <p:nvPr/>
        </p:nvCxnSpPr>
        <p:spPr>
          <a:xfrm flipH="1">
            <a:off x="7783963" y="2420879"/>
            <a:ext cx="1932348" cy="98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1" name="直接连接符 131090"/>
          <p:cNvCxnSpPr>
            <a:stCxn id="46" idx="2"/>
            <a:endCxn id="51" idx="0"/>
          </p:cNvCxnSpPr>
          <p:nvPr/>
        </p:nvCxnSpPr>
        <p:spPr>
          <a:xfrm flipH="1">
            <a:off x="8810253" y="2420880"/>
            <a:ext cx="906059" cy="65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3" name="直接连接符 131092"/>
          <p:cNvCxnSpPr>
            <a:stCxn id="46" idx="2"/>
            <a:endCxn id="53" idx="0"/>
          </p:cNvCxnSpPr>
          <p:nvPr/>
        </p:nvCxnSpPr>
        <p:spPr>
          <a:xfrm flipH="1">
            <a:off x="9504555" y="2420880"/>
            <a:ext cx="211757" cy="71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5" name="直接连接符 131094"/>
          <p:cNvCxnSpPr>
            <a:stCxn id="46" idx="2"/>
            <a:endCxn id="55" idx="0"/>
          </p:cNvCxnSpPr>
          <p:nvPr/>
        </p:nvCxnSpPr>
        <p:spPr>
          <a:xfrm>
            <a:off x="9716311" y="2420880"/>
            <a:ext cx="454908" cy="1408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7" name="直接连接符 131096"/>
          <p:cNvCxnSpPr>
            <a:stCxn id="50" idx="2"/>
            <a:endCxn id="54" idx="0"/>
          </p:cNvCxnSpPr>
          <p:nvPr/>
        </p:nvCxnSpPr>
        <p:spPr>
          <a:xfrm flipH="1">
            <a:off x="7118107" y="3771933"/>
            <a:ext cx="665857" cy="95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9" name="直接连接符 131098"/>
          <p:cNvCxnSpPr>
            <a:stCxn id="50" idx="2"/>
            <a:endCxn id="57" idx="0"/>
          </p:cNvCxnSpPr>
          <p:nvPr/>
        </p:nvCxnSpPr>
        <p:spPr>
          <a:xfrm>
            <a:off x="7783963" y="3771934"/>
            <a:ext cx="47704" cy="10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1" name="直接连接符 131100"/>
          <p:cNvCxnSpPr>
            <a:stCxn id="50" idx="2"/>
            <a:endCxn id="56" idx="0"/>
          </p:cNvCxnSpPr>
          <p:nvPr/>
        </p:nvCxnSpPr>
        <p:spPr>
          <a:xfrm>
            <a:off x="7783963" y="3771933"/>
            <a:ext cx="656280" cy="95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3" name="直接连接符 131102"/>
          <p:cNvCxnSpPr>
            <a:stCxn id="53" idx="2"/>
            <a:endCxn id="58" idx="0"/>
          </p:cNvCxnSpPr>
          <p:nvPr/>
        </p:nvCxnSpPr>
        <p:spPr>
          <a:xfrm>
            <a:off x="9504554" y="3502360"/>
            <a:ext cx="0" cy="29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5" name="直接连接符 131104"/>
          <p:cNvCxnSpPr>
            <a:stCxn id="55" idx="2"/>
            <a:endCxn id="59" idx="0"/>
          </p:cNvCxnSpPr>
          <p:nvPr/>
        </p:nvCxnSpPr>
        <p:spPr>
          <a:xfrm flipH="1">
            <a:off x="9323497" y="4199188"/>
            <a:ext cx="847722" cy="87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7" name="直接连接符 131106"/>
          <p:cNvCxnSpPr>
            <a:stCxn id="55" idx="2"/>
            <a:endCxn id="61" idx="0"/>
          </p:cNvCxnSpPr>
          <p:nvPr/>
        </p:nvCxnSpPr>
        <p:spPr>
          <a:xfrm flipH="1">
            <a:off x="9919227" y="4199188"/>
            <a:ext cx="251992" cy="9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9" name="直接连接符 131108"/>
          <p:cNvCxnSpPr>
            <a:stCxn id="55" idx="2"/>
            <a:endCxn id="60" idx="0"/>
          </p:cNvCxnSpPr>
          <p:nvPr/>
        </p:nvCxnSpPr>
        <p:spPr>
          <a:xfrm>
            <a:off x="10171220" y="4199188"/>
            <a:ext cx="276761" cy="9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167" name="文本框 131166"/>
          <p:cNvSpPr txBox="1"/>
          <p:nvPr/>
        </p:nvSpPr>
        <p:spPr>
          <a:xfrm>
            <a:off x="1617503" y="3545385"/>
            <a:ext cx="2666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(100) if a&lt;b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(101)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</p:txBody>
      </p:sp>
      <p:sp>
        <p:nvSpPr>
          <p:cNvPr id="168" name="文本框 167"/>
          <p:cNvSpPr txBox="1"/>
          <p:nvPr/>
        </p:nvSpPr>
        <p:spPr>
          <a:xfrm>
            <a:off x="6132665" y="2150439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={100}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={101}</a:t>
            </a:r>
          </a:p>
        </p:txBody>
      </p:sp>
    </p:spTree>
    <p:extLst>
      <p:ext uri="{BB962C8B-B14F-4D97-AF65-F5344CB8AC3E}">
        <p14:creationId xmlns:p14="http://schemas.microsoft.com/office/powerpoint/2010/main" val="336153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布尔表达式短路计算翻译中，产生了转移目标不明确的条件或无条件代码；</a:t>
            </a:r>
            <a:endParaRPr lang="en-US" altLang="zh-CN" dirty="0"/>
          </a:p>
        </p:txBody>
      </p:sp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回填</a:t>
            </a:r>
            <a:r>
              <a:rPr lang="en-US" altLang="zh-CN" dirty="0"/>
              <a:t>(</a:t>
            </a:r>
            <a:r>
              <a:rPr lang="en-US" altLang="zh-CN" dirty="0" err="1"/>
              <a:t>backpatching</a:t>
            </a:r>
            <a:r>
              <a:rPr lang="en-US" altLang="zh-CN" dirty="0"/>
              <a:t>)</a:t>
            </a:r>
            <a:r>
              <a:rPr lang="zh-CN" altLang="en-US" dirty="0"/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val="26348716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a&lt;b</a:t>
            </a:r>
            <a:r>
              <a:rPr lang="en-US" altLang="zh-CN" dirty="0"/>
              <a:t> or c&lt;d and e&lt;f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假设</a:t>
            </a:r>
            <a:r>
              <a:rPr lang="en-US" altLang="zh-CN" dirty="0" err="1"/>
              <a:t>nextinstr</a:t>
            </a:r>
            <a:r>
              <a:rPr lang="en-US" altLang="zh-CN" dirty="0"/>
              <a:t> = 100</a:t>
            </a:r>
          </a:p>
          <a:p>
            <a:pPr>
              <a:buFont typeface="Wingdings 2" panose="05020102010507070707" pitchFamily="18" charset="2"/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布尔表达式的翻译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4650" y="1076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851052" y="22634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152783" y="193639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005039" y="19363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504554" y="205154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749903" y="32352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093204" y="262517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895707" y="3235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572206" y="34026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525559" y="30795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339540" y="32352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9273561" y="3133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968065" y="47311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959462" y="382985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8283790" y="47311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672008" y="47952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9361726" y="379974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167044" y="5071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323587" y="516461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759568" y="51646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cxnSp>
        <p:nvCxnSpPr>
          <p:cNvPr id="63" name="直接连接符 62"/>
          <p:cNvCxnSpPr>
            <a:stCxn id="4" idx="2"/>
            <a:endCxn id="43" idx="0"/>
          </p:cNvCxnSpPr>
          <p:nvPr/>
        </p:nvCxnSpPr>
        <p:spPr>
          <a:xfrm flipH="1">
            <a:off x="6062809" y="1445530"/>
            <a:ext cx="1861118" cy="817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3" name="直接连接符 131072"/>
          <p:cNvCxnSpPr>
            <a:stCxn id="4" idx="2"/>
            <a:endCxn id="44" idx="0"/>
          </p:cNvCxnSpPr>
          <p:nvPr/>
        </p:nvCxnSpPr>
        <p:spPr>
          <a:xfrm flipH="1">
            <a:off x="7347709" y="1445531"/>
            <a:ext cx="576219" cy="49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7" name="直接连接符 131076"/>
          <p:cNvCxnSpPr>
            <a:stCxn id="4" idx="2"/>
            <a:endCxn id="45" idx="0"/>
          </p:cNvCxnSpPr>
          <p:nvPr/>
        </p:nvCxnSpPr>
        <p:spPr>
          <a:xfrm>
            <a:off x="7923928" y="1445531"/>
            <a:ext cx="312105" cy="49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9" name="直接连接符 131078"/>
          <p:cNvCxnSpPr>
            <a:stCxn id="4" idx="2"/>
            <a:endCxn id="46" idx="0"/>
          </p:cNvCxnSpPr>
          <p:nvPr/>
        </p:nvCxnSpPr>
        <p:spPr>
          <a:xfrm>
            <a:off x="7923927" y="1445531"/>
            <a:ext cx="1792384" cy="60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1" name="直接连接符 131080"/>
          <p:cNvCxnSpPr>
            <a:stCxn id="43" idx="2"/>
            <a:endCxn id="47" idx="0"/>
          </p:cNvCxnSpPr>
          <p:nvPr/>
        </p:nvCxnSpPr>
        <p:spPr>
          <a:xfrm flipH="1">
            <a:off x="5906357" y="2632769"/>
            <a:ext cx="156453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3" name="直接连接符 131082"/>
          <p:cNvCxnSpPr>
            <a:stCxn id="43" idx="2"/>
            <a:endCxn id="52" idx="0"/>
          </p:cNvCxnSpPr>
          <p:nvPr/>
        </p:nvCxnSpPr>
        <p:spPr>
          <a:xfrm>
            <a:off x="6062809" y="2632769"/>
            <a:ext cx="436390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5" name="直接连接符 131084"/>
          <p:cNvCxnSpPr>
            <a:stCxn id="43" idx="2"/>
            <a:endCxn id="49" idx="0"/>
          </p:cNvCxnSpPr>
          <p:nvPr/>
        </p:nvCxnSpPr>
        <p:spPr>
          <a:xfrm>
            <a:off x="6062810" y="2632769"/>
            <a:ext cx="989351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7" name="直接连接符 131086"/>
          <p:cNvCxnSpPr>
            <a:stCxn id="45" idx="2"/>
            <a:endCxn id="48" idx="0"/>
          </p:cNvCxnSpPr>
          <p:nvPr/>
        </p:nvCxnSpPr>
        <p:spPr>
          <a:xfrm>
            <a:off x="8236032" y="2305723"/>
            <a:ext cx="0" cy="31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9" name="直接连接符 131088"/>
          <p:cNvCxnSpPr>
            <a:stCxn id="46" idx="2"/>
            <a:endCxn id="50" idx="0"/>
          </p:cNvCxnSpPr>
          <p:nvPr/>
        </p:nvCxnSpPr>
        <p:spPr>
          <a:xfrm flipH="1">
            <a:off x="7783963" y="2420879"/>
            <a:ext cx="1932348" cy="98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1" name="直接连接符 131090"/>
          <p:cNvCxnSpPr>
            <a:stCxn id="46" idx="2"/>
            <a:endCxn id="51" idx="0"/>
          </p:cNvCxnSpPr>
          <p:nvPr/>
        </p:nvCxnSpPr>
        <p:spPr>
          <a:xfrm flipH="1">
            <a:off x="8810253" y="2420880"/>
            <a:ext cx="906059" cy="65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3" name="直接连接符 131092"/>
          <p:cNvCxnSpPr>
            <a:stCxn id="46" idx="2"/>
            <a:endCxn id="53" idx="0"/>
          </p:cNvCxnSpPr>
          <p:nvPr/>
        </p:nvCxnSpPr>
        <p:spPr>
          <a:xfrm flipH="1">
            <a:off x="9504555" y="2420880"/>
            <a:ext cx="211757" cy="71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5" name="直接连接符 131094"/>
          <p:cNvCxnSpPr>
            <a:stCxn id="46" idx="2"/>
            <a:endCxn id="55" idx="0"/>
          </p:cNvCxnSpPr>
          <p:nvPr/>
        </p:nvCxnSpPr>
        <p:spPr>
          <a:xfrm>
            <a:off x="9716311" y="2420880"/>
            <a:ext cx="454908" cy="1408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7" name="直接连接符 131096"/>
          <p:cNvCxnSpPr>
            <a:stCxn id="50" idx="2"/>
            <a:endCxn id="54" idx="0"/>
          </p:cNvCxnSpPr>
          <p:nvPr/>
        </p:nvCxnSpPr>
        <p:spPr>
          <a:xfrm flipH="1">
            <a:off x="7118107" y="3771933"/>
            <a:ext cx="665857" cy="95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9" name="直接连接符 131098"/>
          <p:cNvCxnSpPr>
            <a:stCxn id="50" idx="2"/>
            <a:endCxn id="57" idx="0"/>
          </p:cNvCxnSpPr>
          <p:nvPr/>
        </p:nvCxnSpPr>
        <p:spPr>
          <a:xfrm>
            <a:off x="7783963" y="3771934"/>
            <a:ext cx="47704" cy="10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1" name="直接连接符 131100"/>
          <p:cNvCxnSpPr>
            <a:stCxn id="50" idx="2"/>
            <a:endCxn id="56" idx="0"/>
          </p:cNvCxnSpPr>
          <p:nvPr/>
        </p:nvCxnSpPr>
        <p:spPr>
          <a:xfrm>
            <a:off x="7783963" y="3771933"/>
            <a:ext cx="656280" cy="95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3" name="直接连接符 131102"/>
          <p:cNvCxnSpPr>
            <a:stCxn id="53" idx="2"/>
            <a:endCxn id="58" idx="0"/>
          </p:cNvCxnSpPr>
          <p:nvPr/>
        </p:nvCxnSpPr>
        <p:spPr>
          <a:xfrm>
            <a:off x="9504554" y="3502360"/>
            <a:ext cx="0" cy="29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5" name="直接连接符 131104"/>
          <p:cNvCxnSpPr>
            <a:stCxn id="55" idx="2"/>
            <a:endCxn id="59" idx="0"/>
          </p:cNvCxnSpPr>
          <p:nvPr/>
        </p:nvCxnSpPr>
        <p:spPr>
          <a:xfrm flipH="1">
            <a:off x="9323497" y="4199188"/>
            <a:ext cx="847722" cy="87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7" name="直接连接符 131106"/>
          <p:cNvCxnSpPr>
            <a:stCxn id="55" idx="2"/>
            <a:endCxn id="61" idx="0"/>
          </p:cNvCxnSpPr>
          <p:nvPr/>
        </p:nvCxnSpPr>
        <p:spPr>
          <a:xfrm flipH="1">
            <a:off x="9919227" y="4199188"/>
            <a:ext cx="251992" cy="9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9" name="直接连接符 131108"/>
          <p:cNvCxnSpPr>
            <a:stCxn id="55" idx="2"/>
            <a:endCxn id="60" idx="0"/>
          </p:cNvCxnSpPr>
          <p:nvPr/>
        </p:nvCxnSpPr>
        <p:spPr>
          <a:xfrm>
            <a:off x="10171220" y="4199188"/>
            <a:ext cx="276761" cy="9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167" name="文本框 131166"/>
          <p:cNvSpPr txBox="1"/>
          <p:nvPr/>
        </p:nvSpPr>
        <p:spPr>
          <a:xfrm>
            <a:off x="1617503" y="3545385"/>
            <a:ext cx="2666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(100) if a&lt;b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(101)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</p:txBody>
      </p:sp>
      <p:sp>
        <p:nvSpPr>
          <p:cNvPr id="168" name="文本框 167"/>
          <p:cNvSpPr txBox="1"/>
          <p:nvPr/>
        </p:nvSpPr>
        <p:spPr>
          <a:xfrm>
            <a:off x="6132665" y="2150439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={100}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={101}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690210" y="1748538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.instr=102</a:t>
            </a:r>
          </a:p>
        </p:txBody>
      </p:sp>
    </p:spTree>
    <p:extLst>
      <p:ext uri="{BB962C8B-B14F-4D97-AF65-F5344CB8AC3E}">
        <p14:creationId xmlns:p14="http://schemas.microsoft.com/office/powerpoint/2010/main" val="3612172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a&lt;b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0000FF"/>
                </a:solidFill>
              </a:rPr>
              <a:t>c&lt;d</a:t>
            </a:r>
            <a:r>
              <a:rPr lang="en-US" altLang="zh-CN" dirty="0"/>
              <a:t> and e&lt;f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假设</a:t>
            </a:r>
            <a:r>
              <a:rPr lang="en-US" altLang="zh-CN" dirty="0" err="1"/>
              <a:t>nextinstr</a:t>
            </a:r>
            <a:r>
              <a:rPr lang="en-US" altLang="zh-CN" dirty="0"/>
              <a:t> = 100</a:t>
            </a:r>
          </a:p>
          <a:p>
            <a:pPr>
              <a:buFont typeface="Wingdings 2" panose="05020102010507070707" pitchFamily="18" charset="2"/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布尔表达式的翻译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4650" y="1076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851052" y="22634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152783" y="193639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005039" y="19363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504554" y="205154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749903" y="32352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093204" y="262517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895707" y="3235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572206" y="34026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525559" y="30795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339540" y="32352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9273561" y="3133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968065" y="47311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959462" y="382985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8283790" y="47311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672008" y="47952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9361726" y="379974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167044" y="5071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323587" y="516461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759568" y="51646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cxnSp>
        <p:nvCxnSpPr>
          <p:cNvPr id="63" name="直接连接符 62"/>
          <p:cNvCxnSpPr>
            <a:stCxn id="4" idx="2"/>
            <a:endCxn id="43" idx="0"/>
          </p:cNvCxnSpPr>
          <p:nvPr/>
        </p:nvCxnSpPr>
        <p:spPr>
          <a:xfrm flipH="1">
            <a:off x="6062809" y="1445530"/>
            <a:ext cx="1861118" cy="817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3" name="直接连接符 131072"/>
          <p:cNvCxnSpPr>
            <a:stCxn id="4" idx="2"/>
            <a:endCxn id="44" idx="0"/>
          </p:cNvCxnSpPr>
          <p:nvPr/>
        </p:nvCxnSpPr>
        <p:spPr>
          <a:xfrm flipH="1">
            <a:off x="7347709" y="1445531"/>
            <a:ext cx="576219" cy="49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7" name="直接连接符 131076"/>
          <p:cNvCxnSpPr>
            <a:stCxn id="4" idx="2"/>
            <a:endCxn id="45" idx="0"/>
          </p:cNvCxnSpPr>
          <p:nvPr/>
        </p:nvCxnSpPr>
        <p:spPr>
          <a:xfrm>
            <a:off x="7923928" y="1445531"/>
            <a:ext cx="312105" cy="49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9" name="直接连接符 131078"/>
          <p:cNvCxnSpPr>
            <a:stCxn id="4" idx="2"/>
            <a:endCxn id="46" idx="0"/>
          </p:cNvCxnSpPr>
          <p:nvPr/>
        </p:nvCxnSpPr>
        <p:spPr>
          <a:xfrm>
            <a:off x="7923927" y="1445531"/>
            <a:ext cx="1792384" cy="60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1" name="直接连接符 131080"/>
          <p:cNvCxnSpPr>
            <a:stCxn id="43" idx="2"/>
            <a:endCxn id="47" idx="0"/>
          </p:cNvCxnSpPr>
          <p:nvPr/>
        </p:nvCxnSpPr>
        <p:spPr>
          <a:xfrm flipH="1">
            <a:off x="5906357" y="2632769"/>
            <a:ext cx="156453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3" name="直接连接符 131082"/>
          <p:cNvCxnSpPr>
            <a:stCxn id="43" idx="2"/>
            <a:endCxn id="52" idx="0"/>
          </p:cNvCxnSpPr>
          <p:nvPr/>
        </p:nvCxnSpPr>
        <p:spPr>
          <a:xfrm>
            <a:off x="6062809" y="2632769"/>
            <a:ext cx="436390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5" name="直接连接符 131084"/>
          <p:cNvCxnSpPr>
            <a:stCxn id="43" idx="2"/>
            <a:endCxn id="49" idx="0"/>
          </p:cNvCxnSpPr>
          <p:nvPr/>
        </p:nvCxnSpPr>
        <p:spPr>
          <a:xfrm>
            <a:off x="6062810" y="2632769"/>
            <a:ext cx="989351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7" name="直接连接符 131086"/>
          <p:cNvCxnSpPr>
            <a:stCxn id="45" idx="2"/>
            <a:endCxn id="48" idx="0"/>
          </p:cNvCxnSpPr>
          <p:nvPr/>
        </p:nvCxnSpPr>
        <p:spPr>
          <a:xfrm>
            <a:off x="8236032" y="2305723"/>
            <a:ext cx="0" cy="31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9" name="直接连接符 131088"/>
          <p:cNvCxnSpPr>
            <a:stCxn id="46" idx="2"/>
            <a:endCxn id="50" idx="0"/>
          </p:cNvCxnSpPr>
          <p:nvPr/>
        </p:nvCxnSpPr>
        <p:spPr>
          <a:xfrm flipH="1">
            <a:off x="7783963" y="2420879"/>
            <a:ext cx="1932348" cy="98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1" name="直接连接符 131090"/>
          <p:cNvCxnSpPr>
            <a:stCxn id="46" idx="2"/>
            <a:endCxn id="51" idx="0"/>
          </p:cNvCxnSpPr>
          <p:nvPr/>
        </p:nvCxnSpPr>
        <p:spPr>
          <a:xfrm flipH="1">
            <a:off x="8810253" y="2420880"/>
            <a:ext cx="906059" cy="65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3" name="直接连接符 131092"/>
          <p:cNvCxnSpPr>
            <a:stCxn id="46" idx="2"/>
            <a:endCxn id="53" idx="0"/>
          </p:cNvCxnSpPr>
          <p:nvPr/>
        </p:nvCxnSpPr>
        <p:spPr>
          <a:xfrm flipH="1">
            <a:off x="9504555" y="2420880"/>
            <a:ext cx="211757" cy="71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5" name="直接连接符 131094"/>
          <p:cNvCxnSpPr>
            <a:stCxn id="46" idx="2"/>
            <a:endCxn id="55" idx="0"/>
          </p:cNvCxnSpPr>
          <p:nvPr/>
        </p:nvCxnSpPr>
        <p:spPr>
          <a:xfrm>
            <a:off x="9716311" y="2420880"/>
            <a:ext cx="454908" cy="1408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7" name="直接连接符 131096"/>
          <p:cNvCxnSpPr>
            <a:stCxn id="50" idx="2"/>
            <a:endCxn id="54" idx="0"/>
          </p:cNvCxnSpPr>
          <p:nvPr/>
        </p:nvCxnSpPr>
        <p:spPr>
          <a:xfrm flipH="1">
            <a:off x="7118107" y="3771933"/>
            <a:ext cx="665857" cy="95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9" name="直接连接符 131098"/>
          <p:cNvCxnSpPr>
            <a:stCxn id="50" idx="2"/>
            <a:endCxn id="57" idx="0"/>
          </p:cNvCxnSpPr>
          <p:nvPr/>
        </p:nvCxnSpPr>
        <p:spPr>
          <a:xfrm>
            <a:off x="7783963" y="3771934"/>
            <a:ext cx="47704" cy="10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1" name="直接连接符 131100"/>
          <p:cNvCxnSpPr>
            <a:stCxn id="50" idx="2"/>
            <a:endCxn id="56" idx="0"/>
          </p:cNvCxnSpPr>
          <p:nvPr/>
        </p:nvCxnSpPr>
        <p:spPr>
          <a:xfrm>
            <a:off x="7783963" y="3771933"/>
            <a:ext cx="656280" cy="95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3" name="直接连接符 131102"/>
          <p:cNvCxnSpPr>
            <a:stCxn id="53" idx="2"/>
            <a:endCxn id="58" idx="0"/>
          </p:cNvCxnSpPr>
          <p:nvPr/>
        </p:nvCxnSpPr>
        <p:spPr>
          <a:xfrm>
            <a:off x="9504554" y="3502360"/>
            <a:ext cx="0" cy="29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5" name="直接连接符 131104"/>
          <p:cNvCxnSpPr>
            <a:stCxn id="55" idx="2"/>
            <a:endCxn id="59" idx="0"/>
          </p:cNvCxnSpPr>
          <p:nvPr/>
        </p:nvCxnSpPr>
        <p:spPr>
          <a:xfrm flipH="1">
            <a:off x="9323497" y="4199188"/>
            <a:ext cx="847722" cy="87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7" name="直接连接符 131106"/>
          <p:cNvCxnSpPr>
            <a:stCxn id="55" idx="2"/>
            <a:endCxn id="61" idx="0"/>
          </p:cNvCxnSpPr>
          <p:nvPr/>
        </p:nvCxnSpPr>
        <p:spPr>
          <a:xfrm flipH="1">
            <a:off x="9919227" y="4199188"/>
            <a:ext cx="251992" cy="9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9" name="直接连接符 131108"/>
          <p:cNvCxnSpPr>
            <a:stCxn id="55" idx="2"/>
            <a:endCxn id="60" idx="0"/>
          </p:cNvCxnSpPr>
          <p:nvPr/>
        </p:nvCxnSpPr>
        <p:spPr>
          <a:xfrm>
            <a:off x="10171220" y="4199188"/>
            <a:ext cx="276761" cy="9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167" name="文本框 131166"/>
          <p:cNvSpPr txBox="1"/>
          <p:nvPr/>
        </p:nvSpPr>
        <p:spPr>
          <a:xfrm>
            <a:off x="1617503" y="3545384"/>
            <a:ext cx="2666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(100) if a&lt;b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(101)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(102) if c&lt;d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(103)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 -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zh-CN" sz="2400" dirty="0"/>
          </a:p>
        </p:txBody>
      </p:sp>
      <p:sp>
        <p:nvSpPr>
          <p:cNvPr id="168" name="文本框 167"/>
          <p:cNvSpPr txBox="1"/>
          <p:nvPr/>
        </p:nvSpPr>
        <p:spPr>
          <a:xfrm>
            <a:off x="6132665" y="2150439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={100}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={101}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690210" y="1748538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.instr=102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703660" y="3694688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={102}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={103}</a:t>
            </a:r>
          </a:p>
        </p:txBody>
      </p:sp>
    </p:spTree>
    <p:extLst>
      <p:ext uri="{BB962C8B-B14F-4D97-AF65-F5344CB8AC3E}">
        <p14:creationId xmlns:p14="http://schemas.microsoft.com/office/powerpoint/2010/main" val="42420629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a&lt;b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0000FF"/>
                </a:solidFill>
              </a:rPr>
              <a:t>c&lt;d</a:t>
            </a:r>
            <a:r>
              <a:rPr lang="en-US" altLang="zh-CN" dirty="0"/>
              <a:t> and e&lt;f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假设</a:t>
            </a:r>
            <a:r>
              <a:rPr lang="en-US" altLang="zh-CN" dirty="0" err="1"/>
              <a:t>nextinstr</a:t>
            </a:r>
            <a:r>
              <a:rPr lang="en-US" altLang="zh-CN" dirty="0"/>
              <a:t> = 100</a:t>
            </a:r>
          </a:p>
          <a:p>
            <a:pPr>
              <a:buFont typeface="Wingdings 2" panose="05020102010507070707" pitchFamily="18" charset="2"/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布尔表达式的翻译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4650" y="1076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851052" y="22634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152783" y="193639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005039" y="19363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504554" y="205154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749903" y="32352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093204" y="262517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895707" y="3235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572206" y="34026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525559" y="30795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339540" y="32352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9273561" y="3133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968065" y="47311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959462" y="382985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8283790" y="47311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672008" y="47952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9361726" y="379974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167044" y="5071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323587" y="516461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759568" y="51646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cxnSp>
        <p:nvCxnSpPr>
          <p:cNvPr id="63" name="直接连接符 62"/>
          <p:cNvCxnSpPr>
            <a:stCxn id="4" idx="2"/>
            <a:endCxn id="43" idx="0"/>
          </p:cNvCxnSpPr>
          <p:nvPr/>
        </p:nvCxnSpPr>
        <p:spPr>
          <a:xfrm flipH="1">
            <a:off x="6062809" y="1445530"/>
            <a:ext cx="1861118" cy="817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3" name="直接连接符 131072"/>
          <p:cNvCxnSpPr>
            <a:stCxn id="4" idx="2"/>
            <a:endCxn id="44" idx="0"/>
          </p:cNvCxnSpPr>
          <p:nvPr/>
        </p:nvCxnSpPr>
        <p:spPr>
          <a:xfrm flipH="1">
            <a:off x="7347709" y="1445531"/>
            <a:ext cx="576219" cy="49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7" name="直接连接符 131076"/>
          <p:cNvCxnSpPr>
            <a:stCxn id="4" idx="2"/>
            <a:endCxn id="45" idx="0"/>
          </p:cNvCxnSpPr>
          <p:nvPr/>
        </p:nvCxnSpPr>
        <p:spPr>
          <a:xfrm>
            <a:off x="7923928" y="1445531"/>
            <a:ext cx="312105" cy="49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9" name="直接连接符 131078"/>
          <p:cNvCxnSpPr>
            <a:stCxn id="4" idx="2"/>
            <a:endCxn id="46" idx="0"/>
          </p:cNvCxnSpPr>
          <p:nvPr/>
        </p:nvCxnSpPr>
        <p:spPr>
          <a:xfrm>
            <a:off x="7923927" y="1445531"/>
            <a:ext cx="1792384" cy="60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1" name="直接连接符 131080"/>
          <p:cNvCxnSpPr>
            <a:stCxn id="43" idx="2"/>
            <a:endCxn id="47" idx="0"/>
          </p:cNvCxnSpPr>
          <p:nvPr/>
        </p:nvCxnSpPr>
        <p:spPr>
          <a:xfrm flipH="1">
            <a:off x="5906357" y="2632769"/>
            <a:ext cx="156453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3" name="直接连接符 131082"/>
          <p:cNvCxnSpPr>
            <a:stCxn id="43" idx="2"/>
            <a:endCxn id="52" idx="0"/>
          </p:cNvCxnSpPr>
          <p:nvPr/>
        </p:nvCxnSpPr>
        <p:spPr>
          <a:xfrm>
            <a:off x="6062809" y="2632769"/>
            <a:ext cx="436390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5" name="直接连接符 131084"/>
          <p:cNvCxnSpPr>
            <a:stCxn id="43" idx="2"/>
            <a:endCxn id="49" idx="0"/>
          </p:cNvCxnSpPr>
          <p:nvPr/>
        </p:nvCxnSpPr>
        <p:spPr>
          <a:xfrm>
            <a:off x="6062810" y="2632769"/>
            <a:ext cx="989351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7" name="直接连接符 131086"/>
          <p:cNvCxnSpPr>
            <a:stCxn id="45" idx="2"/>
            <a:endCxn id="48" idx="0"/>
          </p:cNvCxnSpPr>
          <p:nvPr/>
        </p:nvCxnSpPr>
        <p:spPr>
          <a:xfrm>
            <a:off x="8236032" y="2305723"/>
            <a:ext cx="0" cy="31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9" name="直接连接符 131088"/>
          <p:cNvCxnSpPr>
            <a:stCxn id="46" idx="2"/>
            <a:endCxn id="50" idx="0"/>
          </p:cNvCxnSpPr>
          <p:nvPr/>
        </p:nvCxnSpPr>
        <p:spPr>
          <a:xfrm flipH="1">
            <a:off x="7783963" y="2420879"/>
            <a:ext cx="1932348" cy="98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1" name="直接连接符 131090"/>
          <p:cNvCxnSpPr>
            <a:stCxn id="46" idx="2"/>
            <a:endCxn id="51" idx="0"/>
          </p:cNvCxnSpPr>
          <p:nvPr/>
        </p:nvCxnSpPr>
        <p:spPr>
          <a:xfrm flipH="1">
            <a:off x="8810253" y="2420880"/>
            <a:ext cx="906059" cy="65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3" name="直接连接符 131092"/>
          <p:cNvCxnSpPr>
            <a:stCxn id="46" idx="2"/>
            <a:endCxn id="53" idx="0"/>
          </p:cNvCxnSpPr>
          <p:nvPr/>
        </p:nvCxnSpPr>
        <p:spPr>
          <a:xfrm flipH="1">
            <a:off x="9504555" y="2420880"/>
            <a:ext cx="211757" cy="71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5" name="直接连接符 131094"/>
          <p:cNvCxnSpPr>
            <a:stCxn id="46" idx="2"/>
            <a:endCxn id="55" idx="0"/>
          </p:cNvCxnSpPr>
          <p:nvPr/>
        </p:nvCxnSpPr>
        <p:spPr>
          <a:xfrm>
            <a:off x="9716311" y="2420880"/>
            <a:ext cx="454908" cy="1408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7" name="直接连接符 131096"/>
          <p:cNvCxnSpPr>
            <a:stCxn id="50" idx="2"/>
            <a:endCxn id="54" idx="0"/>
          </p:cNvCxnSpPr>
          <p:nvPr/>
        </p:nvCxnSpPr>
        <p:spPr>
          <a:xfrm flipH="1">
            <a:off x="7118107" y="3771933"/>
            <a:ext cx="665857" cy="95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9" name="直接连接符 131098"/>
          <p:cNvCxnSpPr>
            <a:stCxn id="50" idx="2"/>
            <a:endCxn id="57" idx="0"/>
          </p:cNvCxnSpPr>
          <p:nvPr/>
        </p:nvCxnSpPr>
        <p:spPr>
          <a:xfrm>
            <a:off x="7783963" y="3771934"/>
            <a:ext cx="47704" cy="10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1" name="直接连接符 131100"/>
          <p:cNvCxnSpPr>
            <a:stCxn id="50" idx="2"/>
            <a:endCxn id="56" idx="0"/>
          </p:cNvCxnSpPr>
          <p:nvPr/>
        </p:nvCxnSpPr>
        <p:spPr>
          <a:xfrm>
            <a:off x="7783963" y="3771933"/>
            <a:ext cx="656280" cy="95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3" name="直接连接符 131102"/>
          <p:cNvCxnSpPr>
            <a:stCxn id="53" idx="2"/>
            <a:endCxn id="58" idx="0"/>
          </p:cNvCxnSpPr>
          <p:nvPr/>
        </p:nvCxnSpPr>
        <p:spPr>
          <a:xfrm>
            <a:off x="9504554" y="3502360"/>
            <a:ext cx="0" cy="29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5" name="直接连接符 131104"/>
          <p:cNvCxnSpPr>
            <a:stCxn id="55" idx="2"/>
            <a:endCxn id="59" idx="0"/>
          </p:cNvCxnSpPr>
          <p:nvPr/>
        </p:nvCxnSpPr>
        <p:spPr>
          <a:xfrm flipH="1">
            <a:off x="9323497" y="4199188"/>
            <a:ext cx="847722" cy="87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7" name="直接连接符 131106"/>
          <p:cNvCxnSpPr>
            <a:stCxn id="55" idx="2"/>
            <a:endCxn id="61" idx="0"/>
          </p:cNvCxnSpPr>
          <p:nvPr/>
        </p:nvCxnSpPr>
        <p:spPr>
          <a:xfrm flipH="1">
            <a:off x="9919227" y="4199188"/>
            <a:ext cx="251992" cy="9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9" name="直接连接符 131108"/>
          <p:cNvCxnSpPr>
            <a:stCxn id="55" idx="2"/>
            <a:endCxn id="60" idx="0"/>
          </p:cNvCxnSpPr>
          <p:nvPr/>
        </p:nvCxnSpPr>
        <p:spPr>
          <a:xfrm>
            <a:off x="10171220" y="4199188"/>
            <a:ext cx="276761" cy="9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167" name="文本框 131166"/>
          <p:cNvSpPr txBox="1"/>
          <p:nvPr/>
        </p:nvSpPr>
        <p:spPr>
          <a:xfrm>
            <a:off x="1617503" y="3545384"/>
            <a:ext cx="26661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(100) if a&lt;b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(101)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(102) if c&lt;d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(103)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 -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zh-CN" sz="2400" dirty="0"/>
          </a:p>
        </p:txBody>
      </p:sp>
      <p:sp>
        <p:nvSpPr>
          <p:cNvPr id="168" name="文本框 167"/>
          <p:cNvSpPr txBox="1"/>
          <p:nvPr/>
        </p:nvSpPr>
        <p:spPr>
          <a:xfrm>
            <a:off x="6132665" y="2150439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={100}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={101}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690210" y="1748538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.instr=102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703660" y="3694688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={102}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={103}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9188109" y="292845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.instr=104</a:t>
            </a:r>
          </a:p>
        </p:txBody>
      </p:sp>
    </p:spTree>
    <p:extLst>
      <p:ext uri="{BB962C8B-B14F-4D97-AF65-F5344CB8AC3E}">
        <p14:creationId xmlns:p14="http://schemas.microsoft.com/office/powerpoint/2010/main" val="3978097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a&lt;b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0000FF"/>
                </a:solidFill>
              </a:rPr>
              <a:t>c&lt;d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0000FF"/>
                </a:solidFill>
              </a:rPr>
              <a:t>e&lt;f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假设</a:t>
            </a:r>
            <a:r>
              <a:rPr lang="en-US" altLang="zh-CN" dirty="0" err="1"/>
              <a:t>nextinstr</a:t>
            </a:r>
            <a:r>
              <a:rPr lang="en-US" altLang="zh-CN" dirty="0"/>
              <a:t> = 100</a:t>
            </a:r>
          </a:p>
          <a:p>
            <a:pPr>
              <a:buFont typeface="Wingdings 2" panose="05020102010507070707" pitchFamily="18" charset="2"/>
              <a:buNone/>
            </a:pPr>
            <a:endParaRPr lang="zh-CN" altLang="en-US" dirty="0"/>
          </a:p>
        </p:txBody>
      </p:sp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布尔表达式的翻译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754650" y="1076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851052" y="22634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152783" y="193639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005039" y="19363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504554" y="205154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2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749903" y="32352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093204" y="262517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895707" y="3235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572206" y="34026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525559" y="30795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339540" y="32352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9273561" y="3133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968065" y="47311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959462" y="382985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-25000" dirty="0">
                <a:solidFill>
                  <a:srgbClr val="0000FF"/>
                </a:solidFill>
              </a:rPr>
              <a:t>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8283790" y="47311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672008" y="47952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9361726" y="379974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167044" y="5071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323587" y="516461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759568" y="51646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</a:t>
            </a:r>
          </a:p>
        </p:txBody>
      </p:sp>
      <p:cxnSp>
        <p:nvCxnSpPr>
          <p:cNvPr id="63" name="直接连接符 62"/>
          <p:cNvCxnSpPr>
            <a:stCxn id="4" idx="2"/>
            <a:endCxn id="43" idx="0"/>
          </p:cNvCxnSpPr>
          <p:nvPr/>
        </p:nvCxnSpPr>
        <p:spPr>
          <a:xfrm flipH="1">
            <a:off x="6062809" y="1445530"/>
            <a:ext cx="1861118" cy="817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3" name="直接连接符 131072"/>
          <p:cNvCxnSpPr>
            <a:stCxn id="4" idx="2"/>
            <a:endCxn id="44" idx="0"/>
          </p:cNvCxnSpPr>
          <p:nvPr/>
        </p:nvCxnSpPr>
        <p:spPr>
          <a:xfrm flipH="1">
            <a:off x="7347709" y="1445531"/>
            <a:ext cx="576219" cy="49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7" name="直接连接符 131076"/>
          <p:cNvCxnSpPr>
            <a:stCxn id="4" idx="2"/>
            <a:endCxn id="45" idx="0"/>
          </p:cNvCxnSpPr>
          <p:nvPr/>
        </p:nvCxnSpPr>
        <p:spPr>
          <a:xfrm>
            <a:off x="7923928" y="1445531"/>
            <a:ext cx="312105" cy="49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9" name="直接连接符 131078"/>
          <p:cNvCxnSpPr>
            <a:stCxn id="4" idx="2"/>
            <a:endCxn id="46" idx="0"/>
          </p:cNvCxnSpPr>
          <p:nvPr/>
        </p:nvCxnSpPr>
        <p:spPr>
          <a:xfrm>
            <a:off x="7923927" y="1445531"/>
            <a:ext cx="1792384" cy="60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1" name="直接连接符 131080"/>
          <p:cNvCxnSpPr>
            <a:stCxn id="43" idx="2"/>
            <a:endCxn id="47" idx="0"/>
          </p:cNvCxnSpPr>
          <p:nvPr/>
        </p:nvCxnSpPr>
        <p:spPr>
          <a:xfrm flipH="1">
            <a:off x="5906357" y="2632769"/>
            <a:ext cx="156453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3" name="直接连接符 131082"/>
          <p:cNvCxnSpPr>
            <a:stCxn id="43" idx="2"/>
            <a:endCxn id="52" idx="0"/>
          </p:cNvCxnSpPr>
          <p:nvPr/>
        </p:nvCxnSpPr>
        <p:spPr>
          <a:xfrm>
            <a:off x="6062809" y="2632769"/>
            <a:ext cx="436390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5" name="直接连接符 131084"/>
          <p:cNvCxnSpPr>
            <a:stCxn id="43" idx="2"/>
            <a:endCxn id="49" idx="0"/>
          </p:cNvCxnSpPr>
          <p:nvPr/>
        </p:nvCxnSpPr>
        <p:spPr>
          <a:xfrm>
            <a:off x="6062810" y="2632769"/>
            <a:ext cx="989351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7" name="直接连接符 131086"/>
          <p:cNvCxnSpPr>
            <a:stCxn id="45" idx="2"/>
            <a:endCxn id="48" idx="0"/>
          </p:cNvCxnSpPr>
          <p:nvPr/>
        </p:nvCxnSpPr>
        <p:spPr>
          <a:xfrm>
            <a:off x="8236032" y="2305723"/>
            <a:ext cx="0" cy="31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9" name="直接连接符 131088"/>
          <p:cNvCxnSpPr>
            <a:stCxn id="46" idx="2"/>
            <a:endCxn id="50" idx="0"/>
          </p:cNvCxnSpPr>
          <p:nvPr/>
        </p:nvCxnSpPr>
        <p:spPr>
          <a:xfrm flipH="1">
            <a:off x="7783963" y="2420879"/>
            <a:ext cx="1932348" cy="98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1" name="直接连接符 131090"/>
          <p:cNvCxnSpPr>
            <a:stCxn id="46" idx="2"/>
            <a:endCxn id="51" idx="0"/>
          </p:cNvCxnSpPr>
          <p:nvPr/>
        </p:nvCxnSpPr>
        <p:spPr>
          <a:xfrm flipH="1">
            <a:off x="8810253" y="2420880"/>
            <a:ext cx="906059" cy="65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3" name="直接连接符 131092"/>
          <p:cNvCxnSpPr>
            <a:stCxn id="46" idx="2"/>
            <a:endCxn id="53" idx="0"/>
          </p:cNvCxnSpPr>
          <p:nvPr/>
        </p:nvCxnSpPr>
        <p:spPr>
          <a:xfrm flipH="1">
            <a:off x="9504555" y="2420880"/>
            <a:ext cx="211757" cy="71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5" name="直接连接符 131094"/>
          <p:cNvCxnSpPr>
            <a:stCxn id="46" idx="2"/>
            <a:endCxn id="55" idx="0"/>
          </p:cNvCxnSpPr>
          <p:nvPr/>
        </p:nvCxnSpPr>
        <p:spPr>
          <a:xfrm>
            <a:off x="9716311" y="2420880"/>
            <a:ext cx="454908" cy="1408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7" name="直接连接符 131096"/>
          <p:cNvCxnSpPr>
            <a:stCxn id="50" idx="2"/>
            <a:endCxn id="54" idx="0"/>
          </p:cNvCxnSpPr>
          <p:nvPr/>
        </p:nvCxnSpPr>
        <p:spPr>
          <a:xfrm flipH="1">
            <a:off x="7118107" y="3771933"/>
            <a:ext cx="665857" cy="95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9" name="直接连接符 131098"/>
          <p:cNvCxnSpPr>
            <a:stCxn id="50" idx="2"/>
            <a:endCxn id="57" idx="0"/>
          </p:cNvCxnSpPr>
          <p:nvPr/>
        </p:nvCxnSpPr>
        <p:spPr>
          <a:xfrm>
            <a:off x="7783963" y="3771934"/>
            <a:ext cx="47704" cy="10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1" name="直接连接符 131100"/>
          <p:cNvCxnSpPr>
            <a:stCxn id="50" idx="2"/>
            <a:endCxn id="56" idx="0"/>
          </p:cNvCxnSpPr>
          <p:nvPr/>
        </p:nvCxnSpPr>
        <p:spPr>
          <a:xfrm>
            <a:off x="7783963" y="3771933"/>
            <a:ext cx="656280" cy="95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3" name="直接连接符 131102"/>
          <p:cNvCxnSpPr>
            <a:stCxn id="53" idx="2"/>
            <a:endCxn id="58" idx="0"/>
          </p:cNvCxnSpPr>
          <p:nvPr/>
        </p:nvCxnSpPr>
        <p:spPr>
          <a:xfrm>
            <a:off x="9504554" y="3502360"/>
            <a:ext cx="0" cy="29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5" name="直接连接符 131104"/>
          <p:cNvCxnSpPr>
            <a:stCxn id="55" idx="2"/>
            <a:endCxn id="59" idx="0"/>
          </p:cNvCxnSpPr>
          <p:nvPr/>
        </p:nvCxnSpPr>
        <p:spPr>
          <a:xfrm flipH="1">
            <a:off x="9323497" y="4199188"/>
            <a:ext cx="847722" cy="87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7" name="直接连接符 131106"/>
          <p:cNvCxnSpPr>
            <a:stCxn id="55" idx="2"/>
            <a:endCxn id="61" idx="0"/>
          </p:cNvCxnSpPr>
          <p:nvPr/>
        </p:nvCxnSpPr>
        <p:spPr>
          <a:xfrm flipH="1">
            <a:off x="9919227" y="4199188"/>
            <a:ext cx="251992" cy="9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9" name="直接连接符 131108"/>
          <p:cNvCxnSpPr>
            <a:stCxn id="55" idx="2"/>
            <a:endCxn id="60" idx="0"/>
          </p:cNvCxnSpPr>
          <p:nvPr/>
        </p:nvCxnSpPr>
        <p:spPr>
          <a:xfrm>
            <a:off x="10171220" y="4199188"/>
            <a:ext cx="276761" cy="9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167" name="文本框 131166"/>
          <p:cNvSpPr txBox="1"/>
          <p:nvPr/>
        </p:nvSpPr>
        <p:spPr>
          <a:xfrm>
            <a:off x="1617503" y="3545384"/>
            <a:ext cx="2666114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(100) if a&lt;b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(101)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(102) if c&lt;d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(103)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(104) if e&lt;f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(105)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zh-CN" sz="2400" dirty="0"/>
          </a:p>
        </p:txBody>
      </p:sp>
      <p:sp>
        <p:nvSpPr>
          <p:cNvPr id="168" name="文本框 167"/>
          <p:cNvSpPr txBox="1"/>
          <p:nvPr/>
        </p:nvSpPr>
        <p:spPr>
          <a:xfrm>
            <a:off x="6132665" y="2150439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={100}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={101}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690210" y="1748538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.instr=102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703660" y="3694688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={102}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={103}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9188109" y="292845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.instr=104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9352927" y="4163809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={104}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={105}</a:t>
            </a:r>
          </a:p>
        </p:txBody>
      </p:sp>
    </p:spTree>
    <p:extLst>
      <p:ext uri="{BB962C8B-B14F-4D97-AF65-F5344CB8AC3E}">
        <p14:creationId xmlns:p14="http://schemas.microsoft.com/office/powerpoint/2010/main" val="23105170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0000FF"/>
                </a:solidFill>
              </a:rPr>
              <a:t>a&lt;b</a:t>
            </a:r>
            <a:r>
              <a:rPr lang="en-US" altLang="zh-CN" dirty="0"/>
              <a:t> or </a:t>
            </a:r>
            <a:r>
              <a:rPr lang="en-US" altLang="zh-CN" dirty="0">
                <a:solidFill>
                  <a:srgbClr val="CC00FF"/>
                </a:solidFill>
              </a:rPr>
              <a:t>c&lt;d and e&lt;f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假设</a:t>
            </a:r>
            <a:r>
              <a:rPr lang="en-US" altLang="zh-CN" dirty="0" err="1"/>
              <a:t>nextinstr</a:t>
            </a:r>
            <a:r>
              <a:rPr lang="en-US" altLang="zh-CN" dirty="0"/>
              <a:t> = 100</a:t>
            </a:r>
          </a:p>
          <a:p>
            <a:pPr>
              <a:buFont typeface="Wingdings 2" panose="05020102010507070707" pitchFamily="18" charset="2"/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布尔表达式的翻译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4650" y="1076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851052" y="22634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152783" y="193639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005039" y="19363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504554" y="205154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B</a:t>
            </a:r>
            <a:r>
              <a:rPr lang="en-US" baseline="-25000" dirty="0">
                <a:solidFill>
                  <a:srgbClr val="CC00FF"/>
                </a:solidFill>
              </a:rPr>
              <a:t>2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749903" y="32352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a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093204" y="262517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895707" y="3235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b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572206" y="34026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B</a:t>
            </a:r>
            <a:r>
              <a:rPr lang="en-US" baseline="-25000" dirty="0">
                <a:solidFill>
                  <a:srgbClr val="CC00FF"/>
                </a:solidFill>
              </a:rPr>
              <a:t>3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525559" y="30795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and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339540" y="32352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9273561" y="3133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M</a:t>
            </a:r>
            <a:r>
              <a:rPr lang="en-US" baseline="-25000" dirty="0">
                <a:solidFill>
                  <a:srgbClr val="CC00FF"/>
                </a:solidFill>
              </a:rPr>
              <a:t>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968065" y="47311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959462" y="382985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B</a:t>
            </a:r>
            <a:r>
              <a:rPr lang="en-US" baseline="-25000" dirty="0">
                <a:solidFill>
                  <a:srgbClr val="CC00FF"/>
                </a:solidFill>
              </a:rPr>
              <a:t>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8283790" y="47311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d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672008" y="47952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9361726" y="379974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9" name="文本框 58"/>
          <p:cNvSpPr txBox="1"/>
          <p:nvPr/>
        </p:nvSpPr>
        <p:spPr>
          <a:xfrm>
            <a:off x="9167044" y="5071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e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323587" y="516461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f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759568" y="51646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&lt;</a:t>
            </a:r>
          </a:p>
        </p:txBody>
      </p:sp>
      <p:cxnSp>
        <p:nvCxnSpPr>
          <p:cNvPr id="63" name="直接连接符 62"/>
          <p:cNvCxnSpPr>
            <a:stCxn id="4" idx="2"/>
            <a:endCxn id="43" idx="0"/>
          </p:cNvCxnSpPr>
          <p:nvPr/>
        </p:nvCxnSpPr>
        <p:spPr>
          <a:xfrm flipH="1">
            <a:off x="6062809" y="1445530"/>
            <a:ext cx="1861118" cy="817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3" name="直接连接符 131072"/>
          <p:cNvCxnSpPr>
            <a:stCxn id="4" idx="2"/>
            <a:endCxn id="44" idx="0"/>
          </p:cNvCxnSpPr>
          <p:nvPr/>
        </p:nvCxnSpPr>
        <p:spPr>
          <a:xfrm flipH="1">
            <a:off x="7347709" y="1445531"/>
            <a:ext cx="576219" cy="49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7" name="直接连接符 131076"/>
          <p:cNvCxnSpPr>
            <a:stCxn id="4" idx="2"/>
            <a:endCxn id="45" idx="0"/>
          </p:cNvCxnSpPr>
          <p:nvPr/>
        </p:nvCxnSpPr>
        <p:spPr>
          <a:xfrm>
            <a:off x="7923928" y="1445531"/>
            <a:ext cx="312105" cy="49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9" name="直接连接符 131078"/>
          <p:cNvCxnSpPr>
            <a:stCxn id="4" idx="2"/>
            <a:endCxn id="46" idx="0"/>
          </p:cNvCxnSpPr>
          <p:nvPr/>
        </p:nvCxnSpPr>
        <p:spPr>
          <a:xfrm>
            <a:off x="7923927" y="1445531"/>
            <a:ext cx="1792384" cy="60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1" name="直接连接符 131080"/>
          <p:cNvCxnSpPr>
            <a:stCxn id="43" idx="2"/>
            <a:endCxn id="47" idx="0"/>
          </p:cNvCxnSpPr>
          <p:nvPr/>
        </p:nvCxnSpPr>
        <p:spPr>
          <a:xfrm flipH="1">
            <a:off x="5906357" y="2632769"/>
            <a:ext cx="156453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3" name="直接连接符 131082"/>
          <p:cNvCxnSpPr>
            <a:stCxn id="43" idx="2"/>
            <a:endCxn id="52" idx="0"/>
          </p:cNvCxnSpPr>
          <p:nvPr/>
        </p:nvCxnSpPr>
        <p:spPr>
          <a:xfrm>
            <a:off x="6062809" y="2632769"/>
            <a:ext cx="436390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5" name="直接连接符 131084"/>
          <p:cNvCxnSpPr>
            <a:stCxn id="43" idx="2"/>
            <a:endCxn id="49" idx="0"/>
          </p:cNvCxnSpPr>
          <p:nvPr/>
        </p:nvCxnSpPr>
        <p:spPr>
          <a:xfrm>
            <a:off x="6062810" y="2632769"/>
            <a:ext cx="989351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7" name="直接连接符 131086"/>
          <p:cNvCxnSpPr>
            <a:stCxn id="45" idx="2"/>
            <a:endCxn id="48" idx="0"/>
          </p:cNvCxnSpPr>
          <p:nvPr/>
        </p:nvCxnSpPr>
        <p:spPr>
          <a:xfrm>
            <a:off x="8236032" y="2305723"/>
            <a:ext cx="0" cy="31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9" name="直接连接符 131088"/>
          <p:cNvCxnSpPr>
            <a:stCxn id="46" idx="2"/>
            <a:endCxn id="50" idx="0"/>
          </p:cNvCxnSpPr>
          <p:nvPr/>
        </p:nvCxnSpPr>
        <p:spPr>
          <a:xfrm flipH="1">
            <a:off x="7783963" y="2420879"/>
            <a:ext cx="1932348" cy="98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1" name="直接连接符 131090"/>
          <p:cNvCxnSpPr>
            <a:stCxn id="46" idx="2"/>
            <a:endCxn id="51" idx="0"/>
          </p:cNvCxnSpPr>
          <p:nvPr/>
        </p:nvCxnSpPr>
        <p:spPr>
          <a:xfrm flipH="1">
            <a:off x="8810253" y="2420880"/>
            <a:ext cx="906059" cy="65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3" name="直接连接符 131092"/>
          <p:cNvCxnSpPr>
            <a:stCxn id="46" idx="2"/>
            <a:endCxn id="53" idx="0"/>
          </p:cNvCxnSpPr>
          <p:nvPr/>
        </p:nvCxnSpPr>
        <p:spPr>
          <a:xfrm flipH="1">
            <a:off x="9504555" y="2420880"/>
            <a:ext cx="211757" cy="71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5" name="直接连接符 131094"/>
          <p:cNvCxnSpPr>
            <a:stCxn id="46" idx="2"/>
            <a:endCxn id="55" idx="0"/>
          </p:cNvCxnSpPr>
          <p:nvPr/>
        </p:nvCxnSpPr>
        <p:spPr>
          <a:xfrm>
            <a:off x="9716311" y="2420880"/>
            <a:ext cx="454908" cy="1408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7" name="直接连接符 131096"/>
          <p:cNvCxnSpPr>
            <a:stCxn id="50" idx="2"/>
            <a:endCxn id="54" idx="0"/>
          </p:cNvCxnSpPr>
          <p:nvPr/>
        </p:nvCxnSpPr>
        <p:spPr>
          <a:xfrm flipH="1">
            <a:off x="7118107" y="3771933"/>
            <a:ext cx="665857" cy="95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9" name="直接连接符 131098"/>
          <p:cNvCxnSpPr>
            <a:stCxn id="50" idx="2"/>
            <a:endCxn id="57" idx="0"/>
          </p:cNvCxnSpPr>
          <p:nvPr/>
        </p:nvCxnSpPr>
        <p:spPr>
          <a:xfrm>
            <a:off x="7783963" y="3771934"/>
            <a:ext cx="47704" cy="10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1" name="直接连接符 131100"/>
          <p:cNvCxnSpPr>
            <a:stCxn id="50" idx="2"/>
            <a:endCxn id="56" idx="0"/>
          </p:cNvCxnSpPr>
          <p:nvPr/>
        </p:nvCxnSpPr>
        <p:spPr>
          <a:xfrm>
            <a:off x="7783963" y="3771933"/>
            <a:ext cx="656280" cy="95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3" name="直接连接符 131102"/>
          <p:cNvCxnSpPr>
            <a:stCxn id="53" idx="2"/>
            <a:endCxn id="58" idx="0"/>
          </p:cNvCxnSpPr>
          <p:nvPr/>
        </p:nvCxnSpPr>
        <p:spPr>
          <a:xfrm>
            <a:off x="9504554" y="3502360"/>
            <a:ext cx="0" cy="29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5" name="直接连接符 131104"/>
          <p:cNvCxnSpPr>
            <a:stCxn id="55" idx="2"/>
            <a:endCxn id="59" idx="0"/>
          </p:cNvCxnSpPr>
          <p:nvPr/>
        </p:nvCxnSpPr>
        <p:spPr>
          <a:xfrm flipH="1">
            <a:off x="9323497" y="4199188"/>
            <a:ext cx="847722" cy="87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7" name="直接连接符 131106"/>
          <p:cNvCxnSpPr>
            <a:stCxn id="55" idx="2"/>
            <a:endCxn id="61" idx="0"/>
          </p:cNvCxnSpPr>
          <p:nvPr/>
        </p:nvCxnSpPr>
        <p:spPr>
          <a:xfrm flipH="1">
            <a:off x="9919227" y="4199188"/>
            <a:ext cx="251992" cy="9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9" name="直接连接符 131108"/>
          <p:cNvCxnSpPr>
            <a:stCxn id="55" idx="2"/>
            <a:endCxn id="60" idx="0"/>
          </p:cNvCxnSpPr>
          <p:nvPr/>
        </p:nvCxnSpPr>
        <p:spPr>
          <a:xfrm>
            <a:off x="10171220" y="4199188"/>
            <a:ext cx="276761" cy="9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167" name="文本框 131166"/>
          <p:cNvSpPr txBox="1"/>
          <p:nvPr/>
        </p:nvSpPr>
        <p:spPr>
          <a:xfrm>
            <a:off x="1617504" y="3545384"/>
            <a:ext cx="534473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(100) if a&lt;b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r>
              <a:rPr lang="en-US" altLang="zh-CN" sz="2400" dirty="0"/>
              <a:t>(101)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(102) if c&lt;d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C00FF"/>
                </a:solidFill>
              </a:rPr>
              <a:t>104//</a:t>
            </a:r>
            <a:r>
              <a:rPr lang="zh-CN" altLang="en-US" sz="2400" dirty="0">
                <a:solidFill>
                  <a:srgbClr val="CC00FF"/>
                </a:solidFill>
              </a:rPr>
              <a:t>用</a:t>
            </a:r>
            <a:r>
              <a:rPr lang="en-US" altLang="zh-CN" sz="2400" dirty="0">
                <a:solidFill>
                  <a:srgbClr val="CC00FF"/>
                </a:solidFill>
              </a:rPr>
              <a:t>104</a:t>
            </a:r>
            <a:r>
              <a:rPr lang="zh-CN" altLang="en-US" sz="2400" dirty="0">
                <a:solidFill>
                  <a:srgbClr val="CC00FF"/>
                </a:solidFill>
              </a:rPr>
              <a:t>回填</a:t>
            </a:r>
            <a:r>
              <a:rPr lang="en-US" altLang="zh-CN" sz="2400" dirty="0">
                <a:solidFill>
                  <a:srgbClr val="CC00FF"/>
                </a:solidFill>
              </a:rPr>
              <a:t>(102)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(103)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(104) if e&lt;f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(105)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zh-CN" sz="2400" dirty="0"/>
          </a:p>
        </p:txBody>
      </p:sp>
      <p:sp>
        <p:nvSpPr>
          <p:cNvPr id="168" name="文本框 167"/>
          <p:cNvSpPr txBox="1"/>
          <p:nvPr/>
        </p:nvSpPr>
        <p:spPr>
          <a:xfrm>
            <a:off x="6132665" y="2150439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={100}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={101}</a:t>
            </a:r>
          </a:p>
        </p:txBody>
      </p:sp>
      <p:sp>
        <p:nvSpPr>
          <p:cNvPr id="62" name="文本框 61"/>
          <p:cNvSpPr txBox="1"/>
          <p:nvPr/>
        </p:nvSpPr>
        <p:spPr>
          <a:xfrm>
            <a:off x="7690210" y="1748538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.instr=102</a:t>
            </a:r>
          </a:p>
        </p:txBody>
      </p:sp>
      <p:sp>
        <p:nvSpPr>
          <p:cNvPr id="64" name="文本框 63"/>
          <p:cNvSpPr txBox="1"/>
          <p:nvPr/>
        </p:nvSpPr>
        <p:spPr>
          <a:xfrm>
            <a:off x="7703660" y="3694688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={102}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={103}</a:t>
            </a:r>
          </a:p>
        </p:txBody>
      </p:sp>
      <p:sp>
        <p:nvSpPr>
          <p:cNvPr id="65" name="文本框 64"/>
          <p:cNvSpPr txBox="1"/>
          <p:nvPr/>
        </p:nvSpPr>
        <p:spPr>
          <a:xfrm>
            <a:off x="9188109" y="292845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.instr=104</a:t>
            </a:r>
          </a:p>
        </p:txBody>
      </p:sp>
      <p:sp>
        <p:nvSpPr>
          <p:cNvPr id="66" name="文本框 65"/>
          <p:cNvSpPr txBox="1"/>
          <p:nvPr/>
        </p:nvSpPr>
        <p:spPr>
          <a:xfrm>
            <a:off x="9352927" y="4163809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={104}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={105}</a:t>
            </a:r>
          </a:p>
        </p:txBody>
      </p:sp>
      <p:sp>
        <p:nvSpPr>
          <p:cNvPr id="67" name="文本框 66"/>
          <p:cNvSpPr txBox="1"/>
          <p:nvPr/>
        </p:nvSpPr>
        <p:spPr>
          <a:xfrm>
            <a:off x="9134643" y="1598256"/>
            <a:ext cx="1431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={104}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={103,105}</a:t>
            </a:r>
          </a:p>
        </p:txBody>
      </p:sp>
    </p:spTree>
    <p:extLst>
      <p:ext uri="{BB962C8B-B14F-4D97-AF65-F5344CB8AC3E}">
        <p14:creationId xmlns:p14="http://schemas.microsoft.com/office/powerpoint/2010/main" val="2091394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5" name="Rectangle 3"/>
          <p:cNvSpPr>
            <a:spLocks noGrp="1" noRot="1" noChangeArrowheads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dirty="0">
                <a:solidFill>
                  <a:srgbClr val="CC00FF"/>
                </a:solidFill>
              </a:rPr>
              <a:t>a&lt;b or c&lt;d and e&lt;f</a:t>
            </a:r>
          </a:p>
          <a:p>
            <a:pPr>
              <a:buFont typeface="Wingdings 2" panose="05020102010507070707" pitchFamily="18" charset="2"/>
              <a:buNone/>
            </a:pPr>
            <a:r>
              <a:rPr lang="zh-CN" altLang="en-US" dirty="0"/>
              <a:t>假设</a:t>
            </a:r>
            <a:r>
              <a:rPr lang="en-US" altLang="zh-CN" dirty="0" err="1"/>
              <a:t>nextinstr</a:t>
            </a:r>
            <a:r>
              <a:rPr lang="en-US" altLang="zh-CN" dirty="0"/>
              <a:t> = 100</a:t>
            </a:r>
          </a:p>
          <a:p>
            <a:pPr>
              <a:buFont typeface="Wingdings 2" panose="05020102010507070707" pitchFamily="18" charset="2"/>
              <a:buNone/>
            </a:pPr>
            <a:endParaRPr lang="zh-CN" altLang="en-US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布尔表达式的翻译</a:t>
            </a:r>
            <a:endParaRPr 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754650" y="107619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B</a:t>
            </a:r>
          </a:p>
        </p:txBody>
      </p:sp>
      <p:sp>
        <p:nvSpPr>
          <p:cNvPr id="43" name="文本框 42"/>
          <p:cNvSpPr txBox="1"/>
          <p:nvPr/>
        </p:nvSpPr>
        <p:spPr>
          <a:xfrm>
            <a:off x="5851052" y="22634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B</a:t>
            </a:r>
            <a:r>
              <a:rPr lang="en-US" baseline="-25000" dirty="0">
                <a:solidFill>
                  <a:srgbClr val="CC00FF"/>
                </a:solidFill>
              </a:rPr>
              <a:t>1</a:t>
            </a:r>
          </a:p>
        </p:txBody>
      </p:sp>
      <p:sp>
        <p:nvSpPr>
          <p:cNvPr id="44" name="文本框 43"/>
          <p:cNvSpPr txBox="1"/>
          <p:nvPr/>
        </p:nvSpPr>
        <p:spPr>
          <a:xfrm>
            <a:off x="7152783" y="1936391"/>
            <a:ext cx="3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or</a:t>
            </a:r>
          </a:p>
        </p:txBody>
      </p:sp>
      <p:sp>
        <p:nvSpPr>
          <p:cNvPr id="45" name="文本框 44"/>
          <p:cNvSpPr txBox="1"/>
          <p:nvPr/>
        </p:nvSpPr>
        <p:spPr>
          <a:xfrm>
            <a:off x="8005039" y="193639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M</a:t>
            </a:r>
            <a:r>
              <a:rPr lang="en-US" baseline="-25000" dirty="0">
                <a:solidFill>
                  <a:srgbClr val="CC00FF"/>
                </a:solidFill>
              </a:rPr>
              <a:t>1</a:t>
            </a:r>
          </a:p>
        </p:txBody>
      </p:sp>
      <p:sp>
        <p:nvSpPr>
          <p:cNvPr id="46" name="文本框 45"/>
          <p:cNvSpPr txBox="1"/>
          <p:nvPr/>
        </p:nvSpPr>
        <p:spPr>
          <a:xfrm>
            <a:off x="9504554" y="2051547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C00FF"/>
                </a:solidFill>
              </a:rPr>
              <a:t>B</a:t>
            </a:r>
            <a:r>
              <a:rPr lang="en-US" baseline="-25000" dirty="0">
                <a:solidFill>
                  <a:srgbClr val="CC00FF"/>
                </a:solidFill>
              </a:rPr>
              <a:t>2</a:t>
            </a:r>
          </a:p>
        </p:txBody>
      </p:sp>
      <p:sp>
        <p:nvSpPr>
          <p:cNvPr id="47" name="文本框 46"/>
          <p:cNvSpPr txBox="1"/>
          <p:nvPr/>
        </p:nvSpPr>
        <p:spPr>
          <a:xfrm>
            <a:off x="5749903" y="323524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8093204" y="2625171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49" name="文本框 48"/>
          <p:cNvSpPr txBox="1"/>
          <p:nvPr/>
        </p:nvSpPr>
        <p:spPr>
          <a:xfrm>
            <a:off x="6895707" y="323524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0" name="文本框 49"/>
          <p:cNvSpPr txBox="1"/>
          <p:nvPr/>
        </p:nvSpPr>
        <p:spPr>
          <a:xfrm>
            <a:off x="7572206" y="3402601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</a:t>
            </a:r>
          </a:p>
        </p:txBody>
      </p:sp>
      <p:sp>
        <p:nvSpPr>
          <p:cNvPr id="51" name="文本框 50"/>
          <p:cNvSpPr txBox="1"/>
          <p:nvPr/>
        </p:nvSpPr>
        <p:spPr>
          <a:xfrm>
            <a:off x="8525559" y="307952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p:sp>
        <p:nvSpPr>
          <p:cNvPr id="52" name="文本框 51"/>
          <p:cNvSpPr txBox="1"/>
          <p:nvPr/>
        </p:nvSpPr>
        <p:spPr>
          <a:xfrm>
            <a:off x="6339540" y="3235247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9273561" y="313302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r>
              <a:rPr lang="en-US" baseline="-25000" dirty="0"/>
              <a:t>2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6968065" y="473119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9959462" y="382985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4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8283790" y="473119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57" name="文本框 56"/>
          <p:cNvSpPr txBox="1"/>
          <p:nvPr/>
        </p:nvSpPr>
        <p:spPr>
          <a:xfrm>
            <a:off x="7672008" y="4795286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9361726" y="3799748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</a:t>
            </a:r>
            <a:endParaRPr 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167044" y="507165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60" name="文本框 59"/>
          <p:cNvSpPr txBox="1"/>
          <p:nvPr/>
        </p:nvSpPr>
        <p:spPr>
          <a:xfrm>
            <a:off x="10323587" y="5164618"/>
            <a:ext cx="25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9759568" y="516461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  <p:cxnSp>
        <p:nvCxnSpPr>
          <p:cNvPr id="63" name="直接连接符 62"/>
          <p:cNvCxnSpPr>
            <a:stCxn id="4" idx="2"/>
            <a:endCxn id="43" idx="0"/>
          </p:cNvCxnSpPr>
          <p:nvPr/>
        </p:nvCxnSpPr>
        <p:spPr>
          <a:xfrm flipH="1">
            <a:off x="6062809" y="1445530"/>
            <a:ext cx="1861118" cy="8179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3" name="直接连接符 131072"/>
          <p:cNvCxnSpPr>
            <a:stCxn id="4" idx="2"/>
            <a:endCxn id="44" idx="0"/>
          </p:cNvCxnSpPr>
          <p:nvPr/>
        </p:nvCxnSpPr>
        <p:spPr>
          <a:xfrm flipH="1">
            <a:off x="7347709" y="1445531"/>
            <a:ext cx="576219" cy="49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7" name="直接连接符 131076"/>
          <p:cNvCxnSpPr>
            <a:stCxn id="4" idx="2"/>
            <a:endCxn id="45" idx="0"/>
          </p:cNvCxnSpPr>
          <p:nvPr/>
        </p:nvCxnSpPr>
        <p:spPr>
          <a:xfrm>
            <a:off x="7923928" y="1445531"/>
            <a:ext cx="312105" cy="4908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79" name="直接连接符 131078"/>
          <p:cNvCxnSpPr>
            <a:stCxn id="4" idx="2"/>
            <a:endCxn id="46" idx="0"/>
          </p:cNvCxnSpPr>
          <p:nvPr/>
        </p:nvCxnSpPr>
        <p:spPr>
          <a:xfrm>
            <a:off x="7923927" y="1445531"/>
            <a:ext cx="1792384" cy="6060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1" name="直接连接符 131080"/>
          <p:cNvCxnSpPr>
            <a:stCxn id="43" idx="2"/>
            <a:endCxn id="47" idx="0"/>
          </p:cNvCxnSpPr>
          <p:nvPr/>
        </p:nvCxnSpPr>
        <p:spPr>
          <a:xfrm flipH="1">
            <a:off x="5906357" y="2632769"/>
            <a:ext cx="156453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3" name="直接连接符 131082"/>
          <p:cNvCxnSpPr>
            <a:stCxn id="43" idx="2"/>
            <a:endCxn id="52" idx="0"/>
          </p:cNvCxnSpPr>
          <p:nvPr/>
        </p:nvCxnSpPr>
        <p:spPr>
          <a:xfrm>
            <a:off x="6062809" y="2632769"/>
            <a:ext cx="436390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5" name="直接连接符 131084"/>
          <p:cNvCxnSpPr>
            <a:stCxn id="43" idx="2"/>
            <a:endCxn id="49" idx="0"/>
          </p:cNvCxnSpPr>
          <p:nvPr/>
        </p:nvCxnSpPr>
        <p:spPr>
          <a:xfrm>
            <a:off x="6062810" y="2632769"/>
            <a:ext cx="989351" cy="602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7" name="直接连接符 131086"/>
          <p:cNvCxnSpPr>
            <a:stCxn id="45" idx="2"/>
            <a:endCxn id="48" idx="0"/>
          </p:cNvCxnSpPr>
          <p:nvPr/>
        </p:nvCxnSpPr>
        <p:spPr>
          <a:xfrm>
            <a:off x="8236032" y="2305723"/>
            <a:ext cx="0" cy="319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89" name="直接连接符 131088"/>
          <p:cNvCxnSpPr>
            <a:stCxn id="46" idx="2"/>
            <a:endCxn id="50" idx="0"/>
          </p:cNvCxnSpPr>
          <p:nvPr/>
        </p:nvCxnSpPr>
        <p:spPr>
          <a:xfrm flipH="1">
            <a:off x="7783963" y="2420879"/>
            <a:ext cx="1932348" cy="981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1" name="直接连接符 131090"/>
          <p:cNvCxnSpPr>
            <a:stCxn id="46" idx="2"/>
            <a:endCxn id="51" idx="0"/>
          </p:cNvCxnSpPr>
          <p:nvPr/>
        </p:nvCxnSpPr>
        <p:spPr>
          <a:xfrm flipH="1">
            <a:off x="8810253" y="2420880"/>
            <a:ext cx="906059" cy="6586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3" name="直接连接符 131092"/>
          <p:cNvCxnSpPr>
            <a:stCxn id="46" idx="2"/>
            <a:endCxn id="53" idx="0"/>
          </p:cNvCxnSpPr>
          <p:nvPr/>
        </p:nvCxnSpPr>
        <p:spPr>
          <a:xfrm flipH="1">
            <a:off x="9504555" y="2420880"/>
            <a:ext cx="211757" cy="7121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5" name="直接连接符 131094"/>
          <p:cNvCxnSpPr>
            <a:stCxn id="46" idx="2"/>
            <a:endCxn id="55" idx="0"/>
          </p:cNvCxnSpPr>
          <p:nvPr/>
        </p:nvCxnSpPr>
        <p:spPr>
          <a:xfrm>
            <a:off x="9716311" y="2420880"/>
            <a:ext cx="454908" cy="1408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7" name="直接连接符 131096"/>
          <p:cNvCxnSpPr>
            <a:stCxn id="50" idx="2"/>
            <a:endCxn id="54" idx="0"/>
          </p:cNvCxnSpPr>
          <p:nvPr/>
        </p:nvCxnSpPr>
        <p:spPr>
          <a:xfrm flipH="1">
            <a:off x="7118107" y="3771933"/>
            <a:ext cx="665857" cy="95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099" name="直接连接符 131098"/>
          <p:cNvCxnSpPr>
            <a:stCxn id="50" idx="2"/>
            <a:endCxn id="57" idx="0"/>
          </p:cNvCxnSpPr>
          <p:nvPr/>
        </p:nvCxnSpPr>
        <p:spPr>
          <a:xfrm>
            <a:off x="7783963" y="3771934"/>
            <a:ext cx="47704" cy="10233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1" name="直接连接符 131100"/>
          <p:cNvCxnSpPr>
            <a:stCxn id="50" idx="2"/>
            <a:endCxn id="56" idx="0"/>
          </p:cNvCxnSpPr>
          <p:nvPr/>
        </p:nvCxnSpPr>
        <p:spPr>
          <a:xfrm>
            <a:off x="7783963" y="3771933"/>
            <a:ext cx="656280" cy="9592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3" name="直接连接符 131102"/>
          <p:cNvCxnSpPr>
            <a:stCxn id="53" idx="2"/>
            <a:endCxn id="58" idx="0"/>
          </p:cNvCxnSpPr>
          <p:nvPr/>
        </p:nvCxnSpPr>
        <p:spPr>
          <a:xfrm>
            <a:off x="9504554" y="3502360"/>
            <a:ext cx="0" cy="29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5" name="直接连接符 131104"/>
          <p:cNvCxnSpPr>
            <a:stCxn id="55" idx="2"/>
            <a:endCxn id="59" idx="0"/>
          </p:cNvCxnSpPr>
          <p:nvPr/>
        </p:nvCxnSpPr>
        <p:spPr>
          <a:xfrm flipH="1">
            <a:off x="9323497" y="4199188"/>
            <a:ext cx="847722" cy="8724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7" name="直接连接符 131106"/>
          <p:cNvCxnSpPr>
            <a:stCxn id="55" idx="2"/>
            <a:endCxn id="61" idx="0"/>
          </p:cNvCxnSpPr>
          <p:nvPr/>
        </p:nvCxnSpPr>
        <p:spPr>
          <a:xfrm flipH="1">
            <a:off x="9919227" y="4199188"/>
            <a:ext cx="251992" cy="9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109" name="直接连接符 131108"/>
          <p:cNvCxnSpPr>
            <a:stCxn id="55" idx="2"/>
            <a:endCxn id="60" idx="0"/>
          </p:cNvCxnSpPr>
          <p:nvPr/>
        </p:nvCxnSpPr>
        <p:spPr>
          <a:xfrm>
            <a:off x="10171220" y="4199188"/>
            <a:ext cx="276761" cy="9654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167" name="文本框 131166"/>
          <p:cNvSpPr txBox="1"/>
          <p:nvPr/>
        </p:nvSpPr>
        <p:spPr>
          <a:xfrm>
            <a:off x="1617504" y="3545385"/>
            <a:ext cx="5344733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(100) if a&lt;b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(101)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CC00FF"/>
                </a:solidFill>
              </a:rPr>
              <a:t>102	//</a:t>
            </a:r>
            <a:r>
              <a:rPr lang="zh-CN" altLang="en-US" sz="2400" dirty="0">
                <a:solidFill>
                  <a:srgbClr val="CC00FF"/>
                </a:solidFill>
              </a:rPr>
              <a:t>用</a:t>
            </a:r>
            <a:r>
              <a:rPr lang="en-US" altLang="zh-CN" sz="2400" dirty="0">
                <a:solidFill>
                  <a:srgbClr val="CC00FF"/>
                </a:solidFill>
              </a:rPr>
              <a:t>102</a:t>
            </a:r>
            <a:r>
              <a:rPr lang="zh-CN" altLang="en-US" sz="2400" dirty="0">
                <a:solidFill>
                  <a:srgbClr val="CC00FF"/>
                </a:solidFill>
              </a:rPr>
              <a:t>回填</a:t>
            </a:r>
            <a:r>
              <a:rPr lang="en-US" altLang="zh-CN" sz="2400" dirty="0">
                <a:solidFill>
                  <a:srgbClr val="CC00FF"/>
                </a:solidFill>
              </a:rPr>
              <a:t>(101)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(102) if c&lt;d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104//</a:t>
            </a:r>
            <a:r>
              <a:rPr lang="zh-CN" altLang="en-US" sz="2400" dirty="0"/>
              <a:t>用</a:t>
            </a:r>
            <a:r>
              <a:rPr lang="en-US" altLang="zh-CN" sz="2400" dirty="0"/>
              <a:t>104</a:t>
            </a:r>
            <a:r>
              <a:rPr lang="zh-CN" altLang="en-US" sz="2400" dirty="0"/>
              <a:t>回填</a:t>
            </a:r>
            <a:r>
              <a:rPr lang="en-US" altLang="zh-CN" sz="2400" dirty="0"/>
              <a:t>(102)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(103)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(104) if e&lt;f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zh-CN" sz="2400" dirty="0"/>
              <a:t>(105) </a:t>
            </a:r>
            <a:r>
              <a:rPr lang="en-US" altLang="zh-CN" sz="2400" dirty="0" err="1"/>
              <a:t>goto</a:t>
            </a:r>
            <a:r>
              <a:rPr lang="en-US" altLang="zh-CN" sz="2400" dirty="0"/>
              <a:t> -</a:t>
            </a:r>
          </a:p>
          <a:p>
            <a:endParaRPr lang="en-US" dirty="0"/>
          </a:p>
        </p:txBody>
      </p:sp>
      <p:sp>
        <p:nvSpPr>
          <p:cNvPr id="168" name="文本框 167"/>
          <p:cNvSpPr txBox="1"/>
          <p:nvPr/>
        </p:nvSpPr>
        <p:spPr>
          <a:xfrm>
            <a:off x="6132665" y="2150439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={100}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={101}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8050713" y="874564"/>
            <a:ext cx="14911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={100,104}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={103,105}</a:t>
            </a:r>
          </a:p>
        </p:txBody>
      </p:sp>
      <p:sp>
        <p:nvSpPr>
          <p:cNvPr id="170" name="文本框 169"/>
          <p:cNvSpPr txBox="1"/>
          <p:nvPr/>
        </p:nvSpPr>
        <p:spPr>
          <a:xfrm>
            <a:off x="7690210" y="1748538"/>
            <a:ext cx="1314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1</a:t>
            </a:r>
            <a:r>
              <a:rPr lang="en-US" sz="1600" dirty="0">
                <a:solidFill>
                  <a:srgbClr val="C00000"/>
                </a:solidFill>
              </a:rPr>
              <a:t>.instr=102</a:t>
            </a:r>
          </a:p>
        </p:txBody>
      </p:sp>
      <p:sp>
        <p:nvSpPr>
          <p:cNvPr id="171" name="文本框 170"/>
          <p:cNvSpPr txBox="1"/>
          <p:nvPr/>
        </p:nvSpPr>
        <p:spPr>
          <a:xfrm>
            <a:off x="9134643" y="1598256"/>
            <a:ext cx="14318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={104}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={103,105}</a:t>
            </a:r>
          </a:p>
        </p:txBody>
      </p:sp>
      <p:sp>
        <p:nvSpPr>
          <p:cNvPr id="172" name="文本框 171"/>
          <p:cNvSpPr txBox="1"/>
          <p:nvPr/>
        </p:nvSpPr>
        <p:spPr>
          <a:xfrm>
            <a:off x="7703660" y="3694688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={102}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={103}</a:t>
            </a:r>
          </a:p>
        </p:txBody>
      </p:sp>
      <p:sp>
        <p:nvSpPr>
          <p:cNvPr id="173" name="文本框 172"/>
          <p:cNvSpPr txBox="1"/>
          <p:nvPr/>
        </p:nvSpPr>
        <p:spPr>
          <a:xfrm>
            <a:off x="9352927" y="4163809"/>
            <a:ext cx="10919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C00000"/>
                </a:solidFill>
              </a:rPr>
              <a:t>tlist</a:t>
            </a:r>
            <a:r>
              <a:rPr lang="en-US" sz="1600" dirty="0">
                <a:solidFill>
                  <a:srgbClr val="C00000"/>
                </a:solidFill>
              </a:rPr>
              <a:t>={104}</a:t>
            </a:r>
          </a:p>
          <a:p>
            <a:r>
              <a:rPr lang="en-US" sz="1600" dirty="0" err="1">
                <a:solidFill>
                  <a:srgbClr val="C00000"/>
                </a:solidFill>
              </a:rPr>
              <a:t>flist</a:t>
            </a:r>
            <a:r>
              <a:rPr lang="en-US" sz="1600" dirty="0">
                <a:solidFill>
                  <a:srgbClr val="C00000"/>
                </a:solidFill>
              </a:rPr>
              <a:t>={105}</a:t>
            </a:r>
          </a:p>
        </p:txBody>
      </p:sp>
      <p:sp>
        <p:nvSpPr>
          <p:cNvPr id="174" name="文本框 173"/>
          <p:cNvSpPr txBox="1"/>
          <p:nvPr/>
        </p:nvSpPr>
        <p:spPr>
          <a:xfrm>
            <a:off x="9188109" y="2928454"/>
            <a:ext cx="13388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M</a:t>
            </a:r>
            <a:r>
              <a:rPr lang="en-US" sz="1600" baseline="-25000" dirty="0">
                <a:solidFill>
                  <a:srgbClr val="C00000"/>
                </a:solidFill>
              </a:rPr>
              <a:t>2</a:t>
            </a:r>
            <a:r>
              <a:rPr lang="en-US" sz="1600" dirty="0">
                <a:solidFill>
                  <a:srgbClr val="C00000"/>
                </a:solidFill>
              </a:rPr>
              <a:t>.instr=104</a:t>
            </a:r>
          </a:p>
        </p:txBody>
      </p:sp>
      <p:sp>
        <p:nvSpPr>
          <p:cNvPr id="131176" name="文本框 131175"/>
          <p:cNvSpPr txBox="1"/>
          <p:nvPr/>
        </p:nvSpPr>
        <p:spPr>
          <a:xfrm>
            <a:off x="5431527" y="5761375"/>
            <a:ext cx="433965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其他部分的回填要依赖与其他语句的翻译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8376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>
                <a:solidFill>
                  <a:srgbClr val="000000"/>
                </a:solidFill>
              </a:rPr>
              <a:t>27</a:t>
            </a:r>
            <a:r>
              <a:rPr lang="zh-CN" altLang="en-US" sz="2400">
                <a:solidFill>
                  <a:srgbClr val="000000"/>
                </a:solidFill>
              </a:rPr>
              <a:t>日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B8996-59F5-4D20-9D42-7546CDAC1725}"/>
              </a:ext>
            </a:extLst>
          </p:cNvPr>
          <p:cNvSpPr txBox="1"/>
          <p:nvPr/>
        </p:nvSpPr>
        <p:spPr>
          <a:xfrm>
            <a:off x="144000" y="144000"/>
            <a:ext cx="7412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2025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年春季学期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《</a:t>
            </a:r>
            <a:r>
              <a:rPr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编译工程</a:t>
            </a:r>
            <a:r>
              <a:rPr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1387017" y="2164527"/>
            <a:ext cx="9417963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一起努力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打造国产基础软硬件体系！</a:t>
            </a:r>
          </a:p>
        </p:txBody>
      </p:sp>
    </p:spTree>
    <p:extLst>
      <p:ext uri="{BB962C8B-B14F-4D97-AF65-F5344CB8AC3E}">
        <p14:creationId xmlns:p14="http://schemas.microsoft.com/office/powerpoint/2010/main" val="12186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Rot="1" noChangeArrowheads="1"/>
          </p:cNvSpPr>
          <p:nvPr>
            <p:ph sz="quarter" idx="13"/>
          </p:nvPr>
        </p:nvSpPr>
        <p:spPr>
          <a:xfrm>
            <a:off x="429369" y="1052944"/>
            <a:ext cx="10919351" cy="31329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布尔表达式短路计算翻译中，产生了转移目标不明确的条件或无条件代码；</a:t>
            </a:r>
            <a:endParaRPr lang="en-US" altLang="zh-CN" dirty="0"/>
          </a:p>
          <a:p>
            <a:r>
              <a:rPr lang="zh-CN" altLang="en-US" dirty="0"/>
              <a:t>解决方案：</a:t>
            </a:r>
            <a:endParaRPr lang="en-US" altLang="zh-CN" dirty="0"/>
          </a:p>
          <a:p>
            <a:pPr lvl="1"/>
            <a:r>
              <a:rPr lang="zh-CN" altLang="en-US" dirty="0"/>
              <a:t>当生成跳转指令时，暂时不指定目标地址</a:t>
            </a:r>
            <a:endParaRPr lang="en-US" altLang="zh-CN" dirty="0"/>
          </a:p>
          <a:p>
            <a:pPr lvl="1"/>
            <a:r>
              <a:rPr lang="zh-CN" altLang="en-US" dirty="0"/>
              <a:t>当有关目标地址确定后，再填回到翻译代码中</a:t>
            </a:r>
            <a:endParaRPr lang="en-US" altLang="zh-CN" dirty="0"/>
          </a:p>
        </p:txBody>
      </p:sp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回填</a:t>
            </a:r>
            <a:r>
              <a:rPr lang="en-US" altLang="zh-CN" dirty="0"/>
              <a:t>(</a:t>
            </a:r>
            <a:r>
              <a:rPr lang="en-US" altLang="zh-CN" dirty="0" err="1"/>
              <a:t>backpatching</a:t>
            </a:r>
            <a:r>
              <a:rPr lang="en-US" altLang="zh-CN" dirty="0"/>
              <a:t>)</a:t>
            </a:r>
            <a:r>
              <a:rPr lang="zh-CN" altLang="en-US" dirty="0"/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val="1922155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Rot="1" noChangeArrowheads="1"/>
          </p:cNvSpPr>
          <p:nvPr>
            <p:ph sz="quarter" idx="13"/>
          </p:nvPr>
        </p:nvSpPr>
        <p:spPr>
          <a:xfrm>
            <a:off x="429369" y="1052944"/>
            <a:ext cx="10888871" cy="558153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问题：</a:t>
            </a:r>
            <a:endParaRPr lang="en-US" altLang="zh-CN" dirty="0"/>
          </a:p>
          <a:p>
            <a:pPr lvl="1"/>
            <a:r>
              <a:rPr lang="zh-CN" altLang="en-US" dirty="0"/>
              <a:t>布尔表达式短路计算翻译中，产生了转移目标不明确的条件或无条件代码；</a:t>
            </a:r>
            <a:endParaRPr lang="en-US" altLang="zh-CN" dirty="0"/>
          </a:p>
          <a:p>
            <a:r>
              <a:rPr lang="zh-CN" altLang="en-US" dirty="0"/>
              <a:t>解决方案：</a:t>
            </a:r>
            <a:endParaRPr lang="en-US" altLang="zh-CN" dirty="0"/>
          </a:p>
          <a:p>
            <a:pPr lvl="1"/>
            <a:r>
              <a:rPr lang="zh-CN" altLang="en-US" dirty="0"/>
              <a:t>当生成跳转指令时，暂时不指定目标地址</a:t>
            </a:r>
            <a:endParaRPr lang="en-US" altLang="zh-CN" dirty="0"/>
          </a:p>
          <a:p>
            <a:pPr lvl="1"/>
            <a:r>
              <a:rPr lang="zh-CN" altLang="en-US" dirty="0"/>
              <a:t>当有关目标地址确定后，再填回到翻译代码中</a:t>
            </a:r>
            <a:endParaRPr lang="en-US" altLang="zh-CN" dirty="0"/>
          </a:p>
          <a:p>
            <a:r>
              <a:rPr lang="zh-CN" altLang="en-US" dirty="0"/>
              <a:t>具体实现：</a:t>
            </a:r>
            <a:endParaRPr lang="en-US" altLang="zh-CN" dirty="0"/>
          </a:p>
          <a:p>
            <a:pPr lvl="1"/>
            <a:r>
              <a:rPr lang="zh-CN" altLang="en-US" dirty="0"/>
              <a:t>将有相同转移目标的转移代码的</a:t>
            </a:r>
            <a:r>
              <a:rPr lang="zh-CN" altLang="en-US" b="1" dirty="0">
                <a:solidFill>
                  <a:srgbClr val="C00000"/>
                </a:solidFill>
              </a:rPr>
              <a:t>编号串起来形成链，</a:t>
            </a:r>
            <a:r>
              <a:rPr lang="zh-CN" altLang="en-US" dirty="0"/>
              <a:t>可以方便回填目标地址。</a:t>
            </a:r>
            <a:endParaRPr lang="en-US" altLang="zh-CN" dirty="0"/>
          </a:p>
          <a:p>
            <a:pPr lvl="1"/>
            <a:r>
              <a:rPr lang="zh-CN" altLang="en-US" dirty="0"/>
              <a:t>该</a:t>
            </a:r>
            <a:r>
              <a:rPr lang="en-US" altLang="zh-CN" dirty="0"/>
              <a:t>list</a:t>
            </a:r>
            <a:r>
              <a:rPr lang="zh-CN" altLang="en-US" dirty="0"/>
              <a:t>变成了</a:t>
            </a:r>
            <a:r>
              <a:rPr lang="zh-CN" altLang="en-US" dirty="0">
                <a:solidFill>
                  <a:srgbClr val="C00000"/>
                </a:solidFill>
              </a:rPr>
              <a:t>综合属性</a:t>
            </a:r>
            <a:r>
              <a:rPr lang="zh-CN" altLang="en-US" dirty="0"/>
              <a:t>，可以与</a:t>
            </a:r>
            <a:r>
              <a:rPr lang="en-US" altLang="zh-CN" dirty="0"/>
              <a:t>LR</a:t>
            </a:r>
            <a:r>
              <a:rPr lang="zh-CN" altLang="en-US" dirty="0"/>
              <a:t>结合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注：后面的翻译均是与</a:t>
            </a:r>
            <a:r>
              <a:rPr lang="en-US" altLang="zh-CN" dirty="0">
                <a:solidFill>
                  <a:srgbClr val="C00000"/>
                </a:solidFill>
              </a:rPr>
              <a:t>LR</a:t>
            </a:r>
            <a:r>
              <a:rPr lang="zh-CN" altLang="en-US" dirty="0">
                <a:solidFill>
                  <a:srgbClr val="C00000"/>
                </a:solidFill>
              </a:rPr>
              <a:t>结合的语法制导翻译方案</a:t>
            </a:r>
          </a:p>
        </p:txBody>
      </p:sp>
      <p:sp>
        <p:nvSpPr>
          <p:cNvPr id="1075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回填</a:t>
            </a:r>
            <a:r>
              <a:rPr lang="en-US" altLang="zh-CN" dirty="0"/>
              <a:t>(</a:t>
            </a:r>
            <a:r>
              <a:rPr lang="en-US" altLang="zh-CN" dirty="0" err="1"/>
              <a:t>backpatching</a:t>
            </a:r>
            <a:r>
              <a:rPr lang="en-US" altLang="zh-CN" dirty="0"/>
              <a:t>)</a:t>
            </a:r>
            <a:r>
              <a:rPr lang="zh-CN" altLang="en-US" dirty="0"/>
              <a:t>技术</a:t>
            </a:r>
          </a:p>
        </p:txBody>
      </p:sp>
    </p:spTree>
    <p:extLst>
      <p:ext uri="{BB962C8B-B14F-4D97-AF65-F5344CB8AC3E}">
        <p14:creationId xmlns:p14="http://schemas.microsoft.com/office/powerpoint/2010/main" val="345784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9" name="Rectangle 5"/>
          <p:cNvSpPr>
            <a:spLocks noGrp="1" noRot="1" noChangeArrowheads="1"/>
          </p:cNvSpPr>
          <p:nvPr>
            <p:ph sz="quarter" idx="13"/>
          </p:nvPr>
        </p:nvSpPr>
        <p:spPr>
          <a:noFill/>
          <a:ln/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zh-CN" altLang="en-US" dirty="0"/>
              <a:t>对布尔表达式而言，有两个综合属性：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B.truelist</a:t>
            </a:r>
            <a:r>
              <a:rPr lang="en-US" altLang="zh-CN" dirty="0"/>
              <a:t> </a:t>
            </a:r>
            <a:r>
              <a:rPr lang="zh-CN" altLang="en-US" dirty="0"/>
              <a:t>：代码中所有转向真出口的代码指令链；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en-US" altLang="zh-CN" dirty="0" err="1">
                <a:solidFill>
                  <a:srgbClr val="0000FF"/>
                </a:solidFill>
              </a:rPr>
              <a:t>B.falselist</a:t>
            </a:r>
            <a:r>
              <a:rPr lang="en-US" altLang="zh-CN" dirty="0"/>
              <a:t> </a:t>
            </a:r>
            <a:r>
              <a:rPr lang="zh-CN" altLang="en-US" dirty="0"/>
              <a:t>：所有转向假出口的代码指令链；</a:t>
            </a:r>
            <a:endParaRPr lang="en-US" altLang="zh-CN" dirty="0"/>
          </a:p>
          <a:p>
            <a:pPr lvl="1">
              <a:lnSpc>
                <a:spcPct val="90000"/>
              </a:lnSpc>
            </a:pPr>
            <a:r>
              <a:rPr lang="zh-CN" altLang="en-US" dirty="0"/>
              <a:t>在生成</a:t>
            </a:r>
            <a:r>
              <a:rPr lang="en-US" altLang="zh-CN" dirty="0"/>
              <a:t>B</a:t>
            </a:r>
            <a:r>
              <a:rPr lang="zh-CN" altLang="en-US" dirty="0"/>
              <a:t>的代码时，跳转指令</a:t>
            </a:r>
            <a:r>
              <a:rPr lang="en-US" altLang="zh-CN" dirty="0" err="1"/>
              <a:t>goto</a:t>
            </a:r>
            <a:r>
              <a:rPr lang="zh-CN" altLang="en-US" dirty="0"/>
              <a:t>是不完整的，目标标号尚未填写，用</a:t>
            </a:r>
            <a:r>
              <a:rPr lang="en-US" altLang="zh-CN" dirty="0" err="1"/>
              <a:t>truelist</a:t>
            </a:r>
            <a:r>
              <a:rPr lang="zh-CN" altLang="en-US" dirty="0"/>
              <a:t>和</a:t>
            </a:r>
            <a:r>
              <a:rPr lang="en-US" altLang="zh-CN" dirty="0" err="1"/>
              <a:t>falselist</a:t>
            </a:r>
            <a:r>
              <a:rPr lang="zh-CN" altLang="en-US" dirty="0"/>
              <a:t>来管理</a:t>
            </a:r>
            <a:endParaRPr lang="en-US" altLang="zh-CN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相关符号属性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04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将生成的指令放入一个指令数组，指令的标号即为数组下标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实现：数据结构及语义函数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25946" y="2578528"/>
          <a:ext cx="242700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024">
                  <a:extLst>
                    <a:ext uri="{9D8B030D-6E8A-4147-A177-3AD203B41FA5}">
                      <a16:colId xmlns:a16="http://schemas.microsoft.com/office/drawing/2014/main" val="325437582"/>
                    </a:ext>
                  </a:extLst>
                </a:gridCol>
                <a:gridCol w="1525981">
                  <a:extLst>
                    <a:ext uri="{9D8B030D-6E8A-4147-A177-3AD203B41FA5}">
                      <a16:colId xmlns:a16="http://schemas.microsoft.com/office/drawing/2014/main" val="670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标号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指令数组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4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3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goto</a:t>
                      </a:r>
                      <a:r>
                        <a:rPr lang="en-US" sz="2000" baseline="0" dirty="0"/>
                        <a:t> -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0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3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goto</a:t>
                      </a:r>
                      <a:r>
                        <a:rPr lang="en-US" sz="2000" baseline="0" dirty="0"/>
                        <a:t> -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2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0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74427"/>
                  </a:ext>
                </a:extLst>
              </a:tr>
            </a:tbl>
          </a:graphicData>
        </a:graphic>
      </p:graphicFrame>
      <p:sp>
        <p:nvSpPr>
          <p:cNvPr id="16" name="内容占位符 2"/>
          <p:cNvSpPr txBox="1">
            <a:spLocks/>
          </p:cNvSpPr>
          <p:nvPr/>
        </p:nvSpPr>
        <p:spPr>
          <a:xfrm>
            <a:off x="5756954" y="2375544"/>
            <a:ext cx="4657047" cy="357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100-103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号指令都属于布尔表达式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8972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将生成的指令放入一个指令数组，指令的标号即为数组下标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实现：数据结构及语义函数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25946" y="2578528"/>
          <a:ext cx="242700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024">
                  <a:extLst>
                    <a:ext uri="{9D8B030D-6E8A-4147-A177-3AD203B41FA5}">
                      <a16:colId xmlns:a16="http://schemas.microsoft.com/office/drawing/2014/main" val="325437582"/>
                    </a:ext>
                  </a:extLst>
                </a:gridCol>
                <a:gridCol w="1525981">
                  <a:extLst>
                    <a:ext uri="{9D8B030D-6E8A-4147-A177-3AD203B41FA5}">
                      <a16:colId xmlns:a16="http://schemas.microsoft.com/office/drawing/2014/main" val="670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标号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指令数组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4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3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goto</a:t>
                      </a:r>
                      <a:r>
                        <a:rPr lang="en-US" sz="2000" baseline="0" dirty="0"/>
                        <a:t> -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0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3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goto</a:t>
                      </a:r>
                      <a:r>
                        <a:rPr lang="en-US" sz="2000" baseline="0" dirty="0"/>
                        <a:t> -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2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0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74427"/>
                  </a:ext>
                </a:extLst>
              </a:tr>
            </a:tbl>
          </a:graphicData>
        </a:graphic>
      </p:graphicFrame>
      <p:sp>
        <p:nvSpPr>
          <p:cNvPr id="11" name="任意多边形 10"/>
          <p:cNvSpPr/>
          <p:nvPr/>
        </p:nvSpPr>
        <p:spPr>
          <a:xfrm>
            <a:off x="4524054" y="3493213"/>
            <a:ext cx="1017146" cy="2085654"/>
          </a:xfrm>
          <a:custGeom>
            <a:avLst/>
            <a:gdLst>
              <a:gd name="connsiteX0" fmla="*/ 10274 w 1017146"/>
              <a:gd name="connsiteY0" fmla="*/ 0 h 2085654"/>
              <a:gd name="connsiteX1" fmla="*/ 1017142 w 1017146"/>
              <a:gd name="connsiteY1" fmla="*/ 863030 h 2085654"/>
              <a:gd name="connsiteX2" fmla="*/ 0 w 1017146"/>
              <a:gd name="connsiteY2" fmla="*/ 2085654 h 208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146" h="2085654">
                <a:moveTo>
                  <a:pt x="10274" y="0"/>
                </a:moveTo>
                <a:cubicBezTo>
                  <a:pt x="514564" y="257710"/>
                  <a:pt x="1018854" y="515421"/>
                  <a:pt x="1017142" y="863030"/>
                </a:cubicBezTo>
                <a:cubicBezTo>
                  <a:pt x="1015430" y="1210639"/>
                  <a:pt x="507715" y="1648146"/>
                  <a:pt x="0" y="2085654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任意多边形 11"/>
          <p:cNvSpPr/>
          <p:nvPr/>
        </p:nvSpPr>
        <p:spPr>
          <a:xfrm>
            <a:off x="4493232" y="4345970"/>
            <a:ext cx="1140627" cy="1243173"/>
          </a:xfrm>
          <a:custGeom>
            <a:avLst/>
            <a:gdLst>
              <a:gd name="connsiteX0" fmla="*/ 0 w 1140627"/>
              <a:gd name="connsiteY0" fmla="*/ 0 h 1243173"/>
              <a:gd name="connsiteX1" fmla="*/ 1140432 w 1140627"/>
              <a:gd name="connsiteY1" fmla="*/ 595901 h 1243173"/>
              <a:gd name="connsiteX2" fmla="*/ 71920 w 1140627"/>
              <a:gd name="connsiteY2" fmla="*/ 1243173 h 1243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0627" h="1243173">
                <a:moveTo>
                  <a:pt x="0" y="0"/>
                </a:moveTo>
                <a:cubicBezTo>
                  <a:pt x="564222" y="194353"/>
                  <a:pt x="1128445" y="388706"/>
                  <a:pt x="1140432" y="595901"/>
                </a:cubicBezTo>
                <a:cubicBezTo>
                  <a:pt x="1152419" y="803096"/>
                  <a:pt x="612169" y="1023134"/>
                  <a:pt x="71920" y="1243173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756954" y="2375544"/>
            <a:ext cx="4657047" cy="357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100-103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号指令都属于布尔表达式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101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号指令都指向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真出口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1333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将生成的指令放入一个指令数组，指令的标号即为数组下标</a:t>
            </a:r>
            <a:endParaRPr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实现：数据结构及语义函数</a:t>
            </a:r>
            <a:endParaRPr lang="en-US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2125946" y="2578528"/>
          <a:ext cx="242700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024">
                  <a:extLst>
                    <a:ext uri="{9D8B030D-6E8A-4147-A177-3AD203B41FA5}">
                      <a16:colId xmlns:a16="http://schemas.microsoft.com/office/drawing/2014/main" val="325437582"/>
                    </a:ext>
                  </a:extLst>
                </a:gridCol>
                <a:gridCol w="1525981">
                  <a:extLst>
                    <a:ext uri="{9D8B030D-6E8A-4147-A177-3AD203B41FA5}">
                      <a16:colId xmlns:a16="http://schemas.microsoft.com/office/drawing/2014/main" val="6700190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标号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/>
                        <a:t>指令数组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5341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2311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goto</a:t>
                      </a:r>
                      <a:r>
                        <a:rPr lang="en-US" sz="2000" baseline="0" dirty="0"/>
                        <a:t> -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709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136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goto</a:t>
                      </a:r>
                      <a:r>
                        <a:rPr lang="en-US" sz="2000" baseline="0" dirty="0"/>
                        <a:t> -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2826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3706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575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374427"/>
                  </a:ext>
                </a:extLst>
              </a:tr>
            </a:tbl>
          </a:graphicData>
        </a:graphic>
      </p:graphicFrame>
      <p:sp>
        <p:nvSpPr>
          <p:cNvPr id="11" name="任意多边形 10"/>
          <p:cNvSpPr/>
          <p:nvPr/>
        </p:nvSpPr>
        <p:spPr>
          <a:xfrm>
            <a:off x="4524054" y="3493213"/>
            <a:ext cx="1017146" cy="2085654"/>
          </a:xfrm>
          <a:custGeom>
            <a:avLst/>
            <a:gdLst>
              <a:gd name="connsiteX0" fmla="*/ 10274 w 1017146"/>
              <a:gd name="connsiteY0" fmla="*/ 0 h 2085654"/>
              <a:gd name="connsiteX1" fmla="*/ 1017142 w 1017146"/>
              <a:gd name="connsiteY1" fmla="*/ 863030 h 2085654"/>
              <a:gd name="connsiteX2" fmla="*/ 0 w 1017146"/>
              <a:gd name="connsiteY2" fmla="*/ 2085654 h 2085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7146" h="2085654">
                <a:moveTo>
                  <a:pt x="10274" y="0"/>
                </a:moveTo>
                <a:cubicBezTo>
                  <a:pt x="514564" y="257710"/>
                  <a:pt x="1018854" y="515421"/>
                  <a:pt x="1017142" y="863030"/>
                </a:cubicBezTo>
                <a:cubicBezTo>
                  <a:pt x="1015430" y="1210639"/>
                  <a:pt x="507715" y="1648146"/>
                  <a:pt x="0" y="2085654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任意多边形 11"/>
          <p:cNvSpPr/>
          <p:nvPr/>
        </p:nvSpPr>
        <p:spPr>
          <a:xfrm>
            <a:off x="4493232" y="4345970"/>
            <a:ext cx="1140627" cy="1243173"/>
          </a:xfrm>
          <a:custGeom>
            <a:avLst/>
            <a:gdLst>
              <a:gd name="connsiteX0" fmla="*/ 0 w 1140627"/>
              <a:gd name="connsiteY0" fmla="*/ 0 h 1243173"/>
              <a:gd name="connsiteX1" fmla="*/ 1140432 w 1140627"/>
              <a:gd name="connsiteY1" fmla="*/ 595901 h 1243173"/>
              <a:gd name="connsiteX2" fmla="*/ 71920 w 1140627"/>
              <a:gd name="connsiteY2" fmla="*/ 1243173 h 1243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40627" h="1243173">
                <a:moveTo>
                  <a:pt x="0" y="0"/>
                </a:moveTo>
                <a:cubicBezTo>
                  <a:pt x="564222" y="194353"/>
                  <a:pt x="1128445" y="388706"/>
                  <a:pt x="1140432" y="595901"/>
                </a:cubicBezTo>
                <a:cubicBezTo>
                  <a:pt x="1152419" y="803096"/>
                  <a:pt x="612169" y="1023134"/>
                  <a:pt x="71920" y="1243173"/>
                </a:cubicBezTo>
              </a:path>
            </a:pathLst>
          </a:custGeom>
          <a:ln>
            <a:tailEnd type="stealt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内容占位符 2"/>
          <p:cNvSpPr txBox="1">
            <a:spLocks/>
          </p:cNvSpPr>
          <p:nvPr/>
        </p:nvSpPr>
        <p:spPr>
          <a:xfrm>
            <a:off x="5756954" y="2375544"/>
            <a:ext cx="4657047" cy="35758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假设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100-103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号指令都属于布尔表达式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101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和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103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号指令都指向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真出口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真出口是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106</a:t>
            </a:r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，但还未生成</a:t>
            </a:r>
            <a:endParaRPr lang="en-US" altLang="zh-CN" sz="24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楷体" panose="02010609060101010101" pitchFamily="49" charset="-122"/>
                <a:ea typeface="楷体" panose="02010609060101010101" pitchFamily="49" charset="-122"/>
              </a:rPr>
              <a:t>B.truelist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 = {101, 103}</a:t>
            </a:r>
          </a:p>
        </p:txBody>
      </p:sp>
    </p:spTree>
    <p:extLst>
      <p:ext uri="{BB962C8B-B14F-4D97-AF65-F5344CB8AC3E}">
        <p14:creationId xmlns:p14="http://schemas.microsoft.com/office/powerpoint/2010/main" val="137656274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13996</TotalTime>
  <Words>2897</Words>
  <Application>Microsoft Office PowerPoint</Application>
  <PresentationFormat>宽屏</PresentationFormat>
  <Paragraphs>578</Paragraphs>
  <Slides>36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6" baseType="lpstr">
      <vt:lpstr>等线</vt:lpstr>
      <vt:lpstr>楷体</vt:lpstr>
      <vt:lpstr>微软雅黑</vt:lpstr>
      <vt:lpstr>Arial</vt:lpstr>
      <vt:lpstr>Calibri</vt:lpstr>
      <vt:lpstr>Gill Sans MT</vt:lpstr>
      <vt:lpstr>Times New Roman</vt:lpstr>
      <vt:lpstr>Wingdings</vt:lpstr>
      <vt:lpstr>Wingdings 2</vt:lpstr>
      <vt:lpstr>1_Office 主题​​</vt:lpstr>
      <vt:lpstr>PowerPoint 演示文稿</vt:lpstr>
      <vt:lpstr>本节提纲</vt:lpstr>
      <vt:lpstr>回填(backpatching)技术</vt:lpstr>
      <vt:lpstr>回填(backpatching)技术</vt:lpstr>
      <vt:lpstr>回填(backpatching)技术</vt:lpstr>
      <vt:lpstr>相关符号属性</vt:lpstr>
      <vt:lpstr>实现：数据结构及语义函数</vt:lpstr>
      <vt:lpstr>实现：数据结构及语义函数</vt:lpstr>
      <vt:lpstr>实现：数据结构及语义函数</vt:lpstr>
      <vt:lpstr>实现：数据结构及语义函数</vt:lpstr>
      <vt:lpstr>实现：数据结构及语义函数</vt:lpstr>
      <vt:lpstr>实现：数据结构及语义函数</vt:lpstr>
      <vt:lpstr>实现：数据结构及语义函数</vt:lpstr>
      <vt:lpstr>本节提纲</vt:lpstr>
      <vt:lpstr>短路计算及回填的翻译方案</vt:lpstr>
      <vt:lpstr>短路计算及回填的翻译方案</vt:lpstr>
      <vt:lpstr>短路计算及回填的翻译方案</vt:lpstr>
      <vt:lpstr>短路计算及回填的翻译方案</vt:lpstr>
      <vt:lpstr>短路计算及回填的翻译方案</vt:lpstr>
      <vt:lpstr>短路计算及回填的翻译方案</vt:lpstr>
      <vt:lpstr>短路计算及回填的翻译方案</vt:lpstr>
      <vt:lpstr>短路计算及回填的翻译方案</vt:lpstr>
      <vt:lpstr>短路计算及回填的翻译方案</vt:lpstr>
      <vt:lpstr>短路计算及回填的翻译方案</vt:lpstr>
      <vt:lpstr>短路计算及回填的翻译方案</vt:lpstr>
      <vt:lpstr>短路计算及回填的翻译方案</vt:lpstr>
      <vt:lpstr>本节提纲</vt:lpstr>
      <vt:lpstr>布尔表达式的翻译</vt:lpstr>
      <vt:lpstr>布尔表达式的翻译</vt:lpstr>
      <vt:lpstr>布尔表达式的翻译</vt:lpstr>
      <vt:lpstr>布尔表达式的翻译</vt:lpstr>
      <vt:lpstr>布尔表达式的翻译</vt:lpstr>
      <vt:lpstr>布尔表达式的翻译</vt:lpstr>
      <vt:lpstr>布尔表达式的翻译</vt:lpstr>
      <vt:lpstr>布尔表达式的翻译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Li</dc:creator>
  <cp:lastModifiedBy>Cheng Li</cp:lastModifiedBy>
  <cp:revision>1326</cp:revision>
  <cp:lastPrinted>2018-07-10T14:59:54Z</cp:lastPrinted>
  <dcterms:created xsi:type="dcterms:W3CDTF">2013-05-07T11:05:13Z</dcterms:created>
  <dcterms:modified xsi:type="dcterms:W3CDTF">2025-03-27T01:41:24Z</dcterms:modified>
</cp:coreProperties>
</file>