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483" r:id="rId3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95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5965" r:id="rId26"/>
    <p:sldId id="496" r:id="rId27"/>
    <p:sldId id="484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5964" r:id="rId39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89163" autoAdjust="0"/>
  </p:normalViewPr>
  <p:slideViewPr>
    <p:cSldViewPr snapToGrid="0" showGuides="1">
      <p:cViewPr varScale="1">
        <p:scale>
          <a:sx n="81" d="100"/>
          <a:sy n="81" d="100"/>
        </p:scale>
        <p:origin x="532" y="60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Elist</a:t>
            </a:r>
            <a:r>
              <a:rPr lang="zh-CN" altLang="en-US" dirty="0"/>
              <a:t>处归约，有了</a:t>
            </a:r>
            <a:r>
              <a:rPr lang="en-US" altLang="zh-CN" dirty="0"/>
              <a:t>A</a:t>
            </a:r>
            <a:r>
              <a:rPr lang="zh-CN" altLang="en-US" dirty="0"/>
              <a:t>的值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并不是数，而是存我们需要的数据的地址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2050F652-E38B-4ECC-8450-576973E2B440}" type="slidenum">
              <a:rPr lang="zh-CN" altLang="en-US" sz="1200"/>
            </a:fld>
            <a:endParaRPr lang="en-US" altLang="zh-CN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itchFamily="2" charset="-122"/>
              </a:rPr>
              <a:t>接下来，看看其他维度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2050F652-E38B-4ECC-8450-576973E2B440}" type="slidenum">
              <a:rPr lang="zh-CN" altLang="en-US" sz="1200"/>
            </a:fld>
            <a:endParaRPr lang="en-US" altLang="zh-CN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E.place</a:t>
            </a:r>
            <a:r>
              <a:rPr lang="zh-CN" altLang="en-US" dirty="0">
                <a:ea typeface="宋体" pitchFamily="2" charset="-122"/>
              </a:rPr>
              <a:t>是下标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2050F652-E38B-4ECC-8450-576973E2B440}" type="slidenum">
              <a:rPr lang="zh-CN" altLang="en-US" sz="1200"/>
            </a:fld>
            <a:endParaRPr lang="en-US" altLang="zh-CN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200" dirty="0">
                <a:solidFill>
                  <a:srgbClr val="0000FF"/>
                </a:solidFill>
              </a:rPr>
              <a:t>假定一个整型占</a:t>
            </a:r>
            <a:r>
              <a:rPr lang="en-US" altLang="zh-CN" sz="1200" dirty="0">
                <a:solidFill>
                  <a:srgbClr val="0000FF"/>
                </a:solidFill>
              </a:rPr>
              <a:t>4</a:t>
            </a:r>
            <a:r>
              <a:rPr lang="zh-CN" altLang="en-US" sz="1200" dirty="0">
                <a:solidFill>
                  <a:srgbClr val="0000FF"/>
                </a:solidFill>
              </a:rPr>
              <a:t>个字节，注：</a:t>
            </a:r>
            <a:r>
              <a:rPr lang="en-US" altLang="zh-CN" sz="1200" dirty="0">
                <a:solidFill>
                  <a:srgbClr val="0000FF"/>
                </a:solidFill>
              </a:rPr>
              <a:t>c =A </a:t>
            </a:r>
            <a:r>
              <a:rPr lang="en-US" altLang="zh-CN" sz="120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200">
                <a:solidFill>
                  <a:srgbClr val="0000FF"/>
                </a:solidFill>
              </a:rPr>
              <a:t> 84</a:t>
            </a:r>
            <a:r>
              <a:rPr lang="en-US" altLang="zh-CN" sz="1200" baseline="0">
                <a:solidFill>
                  <a:srgbClr val="0000FF"/>
                </a:solidFill>
              </a:rPr>
              <a:t> </a:t>
            </a:r>
            <a:r>
              <a:rPr lang="en-US" altLang="zh-CN" sz="1200">
                <a:solidFill>
                  <a:srgbClr val="0000FF"/>
                </a:solidFill>
              </a:rPr>
              <a:t>//</a:t>
            </a:r>
            <a:r>
              <a:rPr lang="en-US" altLang="zh-CN" sz="1200" dirty="0">
                <a:solidFill>
                  <a:srgbClr val="0000FF"/>
                </a:solidFill>
              </a:rPr>
              <a:t>84 == ( (1*20)+1 ) * 4 </a:t>
            </a:r>
            <a:endParaRPr lang="zh-CN" altLang="en-US" sz="12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7F3FD27-8460-4A2E-95D8-CB79F12F843D}" type="slidenum">
              <a:rPr lang="zh-CN" altLang="en-US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7F3FD27-8460-4A2E-95D8-CB79F12F843D}" type="slidenum">
              <a:rPr lang="zh-CN" altLang="en-US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7F3FD27-8460-4A2E-95D8-CB79F12F843D}" type="slidenum">
              <a:rPr lang="zh-CN" altLang="en-US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7F3FD27-8460-4A2E-95D8-CB79F12F843D}" type="slidenum">
              <a:rPr lang="zh-CN" altLang="en-US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78B75445-8D9C-4358-A1B3-C70D409115A9}" type="slidenum">
              <a:rPr lang="zh-CN" altLang="en-US" sz="1200"/>
            </a:fld>
            <a:endParaRPr lang="en-US" altLang="zh-CN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itchFamily="2" charset="-122"/>
              </a:rPr>
              <a:t>提到符号表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7F3FD27-8460-4A2E-95D8-CB79F12F843D}" type="slidenum">
              <a:rPr lang="zh-CN" altLang="en-US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7F3FD27-8460-4A2E-95D8-CB79F12F843D}" type="slidenum">
              <a:rPr lang="zh-CN" altLang="en-US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7F3FD27-8460-4A2E-95D8-CB79F12F843D}" type="slidenum">
              <a:rPr lang="zh-CN" altLang="en-US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7F3FD27-8460-4A2E-95D8-CB79F12F843D}" type="slidenum">
              <a:rPr lang="zh-CN" altLang="en-US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78B75445-8D9C-4358-A1B3-C70D409115A9}" type="slidenum">
              <a:rPr lang="zh-CN" altLang="en-US" sz="1200"/>
            </a:fld>
            <a:endParaRPr lang="en-US" altLang="zh-CN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9D6BBF59-9DF1-4A23-8E88-48FA76F92A11}" type="slidenum">
              <a:rPr lang="zh-CN" altLang="en-US" sz="1200"/>
            </a:fld>
            <a:endParaRPr lang="en-US" altLang="zh-CN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35E5C7B9-1C04-4656-A0F4-D11B62732BBC}" type="slidenum">
              <a:rPr lang="zh-CN" altLang="en-US" sz="1200"/>
            </a:fld>
            <a:endParaRPr lang="en-US" altLang="zh-CN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itchFamily="2" charset="-122"/>
              </a:rPr>
              <a:t> 以行为主的例子，我们可以看一下，先找到哪一行，然后是哪一列。乘以的对应行的维度，</a:t>
            </a:r>
            <a:r>
              <a:rPr lang="en-US" altLang="zh-CN" dirty="0">
                <a:ea typeface="宋体" pitchFamily="2" charset="-122"/>
              </a:rPr>
              <a:t>n2 </a:t>
            </a:r>
            <a:r>
              <a:rPr lang="zh-CN" altLang="en-US" dirty="0">
                <a:ea typeface="宋体" pitchFamily="2" charset="-122"/>
              </a:rPr>
              <a:t>是该维度的范围，这个例子里，假设</a:t>
            </a:r>
            <a:r>
              <a:rPr lang="en-US" altLang="zh-CN" dirty="0">
                <a:ea typeface="宋体" pitchFamily="2" charset="-122"/>
              </a:rPr>
              <a:t>base</a:t>
            </a:r>
            <a:r>
              <a:rPr lang="zh-CN" altLang="en-US" dirty="0">
                <a:ea typeface="宋体" pitchFamily="2" charset="-122"/>
              </a:rPr>
              <a:t>是</a:t>
            </a:r>
            <a:r>
              <a:rPr lang="en-US" altLang="zh-CN" dirty="0">
                <a:ea typeface="宋体" pitchFamily="2" charset="-122"/>
              </a:rPr>
              <a:t>100</a:t>
            </a:r>
            <a:r>
              <a:rPr lang="zh-CN" altLang="en-US" dirty="0">
                <a:ea typeface="宋体" pitchFamily="2" charset="-122"/>
              </a:rPr>
              <a:t>，我们计算</a:t>
            </a:r>
            <a:r>
              <a:rPr lang="en-US" altLang="zh-CN" dirty="0">
                <a:ea typeface="宋体" pitchFamily="2" charset="-122"/>
              </a:rPr>
              <a:t>A[2,3]</a:t>
            </a:r>
            <a:r>
              <a:rPr lang="zh-CN" altLang="en-US" dirty="0">
                <a:ea typeface="宋体" pitchFamily="2" charset="-122"/>
              </a:rPr>
              <a:t>的开始地址，</a:t>
            </a:r>
            <a:r>
              <a:rPr lang="en-US" altLang="zh-CN" dirty="0">
                <a:ea typeface="宋体" pitchFamily="2" charset="-122"/>
              </a:rPr>
              <a:t>100 + ((2-1)*(3-1+1) + (3-1))*4 = </a:t>
            </a:r>
            <a:r>
              <a:rPr lang="zh-CN" altLang="en-US" dirty="0">
                <a:ea typeface="宋体" pitchFamily="2" charset="-122"/>
              </a:rPr>
              <a:t>。如果是下标的下界是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的话，那么蓝色部分是不需要计算的。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82DEB34C-A212-4192-9B0A-6F8E6C8A97C5}" type="slidenum">
              <a:rPr lang="zh-CN" altLang="en-US" sz="1200"/>
            </a:fld>
            <a:endParaRPr lang="en-US" altLang="zh-CN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82DEB34C-A212-4192-9B0A-6F8E6C8A97C5}" type="slidenum">
              <a:rPr lang="zh-CN" altLang="en-US" sz="1200"/>
            </a:fld>
            <a:endParaRPr lang="en-US" altLang="zh-CN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itchFamily="2" charset="-122"/>
              </a:rPr>
              <a:t> 我们这里只关注红色部分，这里有一个递推公式，迭代，从第一维开始，前面</a:t>
            </a:r>
            <a:r>
              <a:rPr lang="en-US" altLang="zh-CN" dirty="0">
                <a:ea typeface="宋体" pitchFamily="2" charset="-122"/>
              </a:rPr>
              <a:t>m-1</a:t>
            </a:r>
            <a:r>
              <a:rPr lang="zh-CN" altLang="en-US" dirty="0">
                <a:ea typeface="宋体" pitchFamily="2" charset="-122"/>
              </a:rPr>
              <a:t>维的长度*本维度的宽度</a:t>
            </a:r>
            <a:r>
              <a:rPr lang="en-US" altLang="zh-CN" dirty="0">
                <a:ea typeface="宋体" pitchFamily="2" charset="-122"/>
              </a:rPr>
              <a:t>+</a:t>
            </a:r>
            <a:r>
              <a:rPr lang="zh-CN" altLang="en-US" dirty="0">
                <a:ea typeface="宋体" pitchFamily="2" charset="-122"/>
              </a:rPr>
              <a:t>本维度上的偏移量 </a:t>
            </a:r>
            <a:r>
              <a:rPr lang="en-US" altLang="zh-CN" dirty="0">
                <a:ea typeface="宋体" pitchFamily="2" charset="-122"/>
              </a:rPr>
              <a:t>= </a:t>
            </a:r>
            <a:r>
              <a:rPr lang="zh-CN" altLang="en-US" dirty="0">
                <a:ea typeface="宋体" pitchFamily="2" charset="-122"/>
              </a:rPr>
              <a:t>本维在全局中所处的位置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18030577-9125-48C9-AA81-90E9016EC87D}" type="slidenum">
              <a:rPr lang="zh-CN" altLang="en-US" sz="1200"/>
            </a:fld>
            <a:endParaRPr lang="en-US" altLang="zh-CN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CB19C87D-EEBF-4CB4-A732-562ACDCBE4AB}" type="slidenum">
              <a:rPr lang="zh-CN" altLang="en-US" sz="1200"/>
            </a:fld>
            <a:endParaRPr lang="en-US" altLang="zh-CN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itchFamily="2" charset="-122"/>
              </a:rPr>
              <a:t> 左递归，最下面最左边就是</a:t>
            </a:r>
            <a:r>
              <a:rPr lang="en-US" altLang="zh-CN" dirty="0">
                <a:ea typeface="宋体" pitchFamily="2" charset="-122"/>
              </a:rPr>
              <a:t>id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50305040509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日期占位符 3"/>
          <p:cNvSpPr txBox="1"/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/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505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50305040509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50305040509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grpSp>
        <p:nvGrpSpPr>
          <p:cNvPr id="6" name="组合 18"/>
          <p:cNvGrpSpPr/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04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000" y="144000"/>
            <a:ext cx="7269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》</a:t>
            </a:r>
            <a:endParaRPr lang="en-US" altLang="zh-CN" sz="3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0837" y="2164527"/>
            <a:ext cx="8410316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中间代码生成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Part7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：数组寻址的翻译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25"/>
    </mc:Choice>
    <mc:Fallback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spcBef>
                <a:spcPct val="15000"/>
              </a:spcBef>
            </a:pPr>
            <a:r>
              <a:rPr lang="zh-CN" altLang="en-US" b="1" dirty="0"/>
              <a:t>多维数组下标变量</a:t>
            </a:r>
            <a:r>
              <a:rPr lang="en-US" altLang="zh-CN" b="1" dirty="0"/>
              <a:t>A[</a:t>
            </a:r>
            <a:r>
              <a:rPr lang="en-US" altLang="zh-CN" b="1" i="1" dirty="0"/>
              <a:t>i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i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 ..., </a:t>
            </a:r>
            <a:r>
              <a:rPr lang="en-US" altLang="zh-CN" b="1" i="1" dirty="0" err="1"/>
              <a:t>i</a:t>
            </a:r>
            <a:r>
              <a:rPr lang="en-US" altLang="zh-CN" b="1" i="1" baseline="-30000" dirty="0" err="1"/>
              <a:t>k</a:t>
            </a:r>
            <a:r>
              <a:rPr lang="en-US" altLang="zh-CN" b="1" i="1" dirty="0"/>
              <a:t> </a:t>
            </a:r>
            <a:r>
              <a:rPr lang="en-US" altLang="zh-CN" b="1" dirty="0"/>
              <a:t>]</a:t>
            </a:r>
            <a:r>
              <a:rPr lang="zh-CN" altLang="en-US" b="1" dirty="0"/>
              <a:t>的地址表达式</a:t>
            </a:r>
            <a:endParaRPr lang="en-US" altLang="zh-CN" b="1" dirty="0"/>
          </a:p>
          <a:p>
            <a:pPr lvl="1" algn="just">
              <a:spcBef>
                <a:spcPct val="15000"/>
              </a:spcBef>
            </a:pPr>
            <a:r>
              <a:rPr lang="zh-CN" altLang="en-US" dirty="0"/>
              <a:t>以行为主</a:t>
            </a:r>
            <a:endParaRPr lang="zh-CN" altLang="en-US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( (… ( (</a:t>
            </a:r>
            <a:r>
              <a:rPr lang="en-US" altLang="zh-CN" b="1" i="1" dirty="0">
                <a:solidFill>
                  <a:srgbClr val="FF0000"/>
                </a:solidFill>
              </a:rPr>
              <a:t>i</a:t>
            </a:r>
            <a:r>
              <a:rPr lang="en-US" altLang="zh-CN" b="1" baseline="-30000" dirty="0">
                <a:solidFill>
                  <a:srgbClr val="FF0000"/>
                </a:solidFill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baseline="-30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 + </a:t>
            </a:r>
            <a:r>
              <a:rPr lang="en-US" altLang="zh-CN" b="1" i="1" dirty="0">
                <a:solidFill>
                  <a:srgbClr val="FF0000"/>
                </a:solidFill>
              </a:rPr>
              <a:t>i</a:t>
            </a:r>
            <a:r>
              <a:rPr lang="en-US" altLang="zh-CN" b="1" baseline="-30000" dirty="0">
                <a:solidFill>
                  <a:srgbClr val="FF0000"/>
                </a:solidFill>
              </a:rPr>
              <a:t>2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baseline="-30000" dirty="0">
                <a:solidFill>
                  <a:srgbClr val="FF0000"/>
                </a:solidFill>
              </a:rPr>
              <a:t>3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</a:rPr>
              <a:t> i</a:t>
            </a:r>
            <a:r>
              <a:rPr lang="en-US" altLang="zh-CN" b="1" baseline="-30000" dirty="0">
                <a:solidFill>
                  <a:srgbClr val="FF0000"/>
                </a:solidFill>
              </a:rPr>
              <a:t>3</a:t>
            </a:r>
            <a:r>
              <a:rPr lang="en-US" altLang="zh-CN" b="1" dirty="0">
                <a:solidFill>
                  <a:srgbClr val="FF0000"/>
                </a:solidFill>
              </a:rPr>
              <a:t> ) … )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n</a:t>
            </a:r>
            <a:r>
              <a:rPr lang="en-US" altLang="zh-CN" b="1" i="1" baseline="-30000" dirty="0" err="1">
                <a:solidFill>
                  <a:srgbClr val="FF0000"/>
                </a:solidFill>
              </a:rPr>
              <a:t>k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i</a:t>
            </a:r>
            <a:r>
              <a:rPr lang="en-US" altLang="zh-CN" b="1" i="1" baseline="-30000" dirty="0" err="1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 </a:t>
            </a:r>
            <a:r>
              <a:rPr lang="en-US" altLang="zh-CN" b="1" i="1" dirty="0"/>
              <a:t>w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/>
              <a:t>+ </a:t>
            </a:r>
            <a:r>
              <a:rPr lang="en-US" altLang="zh-CN" b="1" i="1" dirty="0">
                <a:solidFill>
                  <a:srgbClr val="0000FF"/>
                </a:solidFill>
              </a:rPr>
              <a:t>base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FF"/>
                </a:solidFill>
              </a:rPr>
              <a:t> ( ( … ( (</a:t>
            </a:r>
            <a:r>
              <a:rPr lang="en-US" altLang="zh-CN" b="1" i="1" dirty="0">
                <a:solidFill>
                  <a:srgbClr val="0000FF"/>
                </a:solidFill>
              </a:rPr>
              <a:t>low</a:t>
            </a:r>
            <a:r>
              <a:rPr lang="en-US" altLang="zh-CN" b="1" baseline="-30000" dirty="0">
                <a:solidFill>
                  <a:srgbClr val="0000FF"/>
                </a:solidFill>
              </a:rPr>
              <a:t>1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n</a:t>
            </a:r>
            <a:r>
              <a:rPr lang="en-US" altLang="zh-CN" b="1" baseline="-30000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</a:rPr>
              <a:t> + </a:t>
            </a:r>
            <a:r>
              <a:rPr lang="en-US" altLang="zh-CN" b="1" i="1" dirty="0">
                <a:solidFill>
                  <a:srgbClr val="0000FF"/>
                </a:solidFill>
              </a:rPr>
              <a:t>low</a:t>
            </a:r>
            <a:r>
              <a:rPr lang="en-US" altLang="zh-CN" b="1" baseline="-30000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n</a:t>
            </a:r>
            <a:r>
              <a:rPr lang="en-US" altLang="zh-CN" b="1" baseline="-30000" dirty="0">
                <a:solidFill>
                  <a:srgbClr val="0000FF"/>
                </a:solidFill>
              </a:rPr>
              <a:t>3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+</a:t>
            </a:r>
            <a:r>
              <a:rPr lang="en-US" altLang="zh-CN" b="1" i="1" dirty="0">
                <a:solidFill>
                  <a:srgbClr val="0000FF"/>
                </a:solidFill>
              </a:rPr>
              <a:t> low</a:t>
            </a:r>
            <a:r>
              <a:rPr lang="en-US" altLang="zh-CN" b="1" baseline="-30000" dirty="0">
                <a:solidFill>
                  <a:srgbClr val="0000FF"/>
                </a:solidFill>
              </a:rPr>
              <a:t>3</a:t>
            </a:r>
            <a:r>
              <a:rPr lang="en-US" altLang="zh-CN" b="1" dirty="0">
                <a:solidFill>
                  <a:srgbClr val="0000FF"/>
                </a:solidFill>
              </a:rPr>
              <a:t>) … )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 err="1">
                <a:solidFill>
                  <a:srgbClr val="0000FF"/>
                </a:solidFill>
              </a:rPr>
              <a:t>n</a:t>
            </a:r>
            <a:r>
              <a:rPr lang="en-US" altLang="zh-CN" b="1" baseline="-30000" dirty="0" err="1">
                <a:solidFill>
                  <a:srgbClr val="0000FF"/>
                </a:solidFill>
              </a:rPr>
              <a:t>k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+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i="1" dirty="0" err="1">
                <a:solidFill>
                  <a:srgbClr val="0000FF"/>
                </a:solidFill>
              </a:rPr>
              <a:t>low</a:t>
            </a:r>
            <a:r>
              <a:rPr lang="en-US" altLang="zh-CN" b="1" baseline="-30000" dirty="0" err="1">
                <a:solidFill>
                  <a:srgbClr val="0000FF"/>
                </a:solidFill>
              </a:rPr>
              <a:t>k</a:t>
            </a:r>
            <a:r>
              <a:rPr lang="en-US" altLang="zh-CN" b="1" baseline="-30000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w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数组元素的地址计算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485509" y="4359893"/>
            <a:ext cx="2933652" cy="1466125"/>
          </a:xfrm>
          <a:prstGeom prst="wedgeRoundRectCallout">
            <a:avLst>
              <a:gd name="adj1" fmla="val 76984"/>
              <a:gd name="adj2" fmla="val -106393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红色部分是数组访问翻译中的最重要的内容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84751" y="4146533"/>
            <a:ext cx="423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递推公式：</a:t>
            </a:r>
            <a:endParaRPr lang="en-US" altLang="zh-CN" sz="3200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=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sz="3200" b="1" i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3200" b="1" baseline="-30000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= 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m-1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+ 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3200" b="1" baseline="-30000" dirty="0" err="1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endParaRPr 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数组寻址的翻译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数组元素地址的计算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数组元素地址计算翻译方案</a:t>
            </a:r>
            <a:endParaRPr lang="en-US" altLang="zh-CN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举例说明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>
                <a:latin typeface="宋体" pitchFamily="2" charset="-122"/>
              </a:rPr>
              <a:t>下标变量访问的产生式</a:t>
            </a:r>
            <a:endParaRPr lang="zh-CN" altLang="en-US" b="1" dirty="0">
              <a:latin typeface="宋体" pitchFamily="2" charset="-122"/>
            </a:endParaRPr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i="1" dirty="0"/>
              <a:t>	</a:t>
            </a:r>
            <a:r>
              <a:rPr lang="en-US" altLang="zh-CN" i="1" dirty="0"/>
              <a:t> S </a:t>
            </a:r>
            <a:r>
              <a:rPr lang="en-US" altLang="zh-CN" i="1" dirty="0">
                <a:sym typeface="Symbol" panose="05050102010706020507" pitchFamily="18" charset="2"/>
              </a:rPr>
              <a:t> </a:t>
            </a:r>
            <a:r>
              <a:rPr lang="en-US" altLang="zh-CN" i="1" dirty="0"/>
              <a:t>L := E                      </a:t>
            </a:r>
            <a:r>
              <a:rPr lang="en-US" altLang="zh-CN" b="1" i="1" dirty="0"/>
              <a:t>L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id [ </a:t>
            </a:r>
            <a:r>
              <a:rPr lang="en-US" altLang="zh-CN" b="1" i="1" dirty="0"/>
              <a:t>Elist</a:t>
            </a:r>
            <a:r>
              <a:rPr lang="en-US" altLang="zh-CN" b="1" dirty="0"/>
              <a:t> ] | id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Elist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Elist</a:t>
            </a:r>
            <a:r>
              <a:rPr lang="en-US" altLang="zh-CN" b="1" dirty="0"/>
              <a:t>, </a:t>
            </a:r>
            <a:r>
              <a:rPr lang="en-US" altLang="zh-CN" b="1" i="1" dirty="0"/>
              <a:t>E </a:t>
            </a:r>
            <a:r>
              <a:rPr lang="en-US" altLang="zh-CN" b="1" dirty="0"/>
              <a:t>| </a:t>
            </a:r>
            <a:r>
              <a:rPr lang="en-US" altLang="zh-CN" i="1" dirty="0"/>
              <a:t>E          </a:t>
            </a:r>
            <a:r>
              <a:rPr lang="en-US" altLang="zh-CN" i="1" dirty="0" err="1"/>
              <a:t>E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L | … </a:t>
            </a:r>
            <a:endParaRPr lang="en-US" altLang="zh-CN" b="1" i="1" dirty="0"/>
          </a:p>
          <a:p>
            <a:pPr algn="just">
              <a:spcBef>
                <a:spcPct val="15000"/>
              </a:spcBef>
            </a:pPr>
            <a:r>
              <a:rPr lang="zh-CN" altLang="en-US" dirty="0"/>
              <a:t>采用语法制导的翻译方案时存在的问题</a:t>
            </a:r>
            <a:endParaRPr lang="en-US" altLang="zh-CN" dirty="0"/>
          </a:p>
          <a:p>
            <a:pPr marL="0" indent="0" algn="just">
              <a:spcBef>
                <a:spcPct val="15000"/>
              </a:spcBef>
              <a:buNone/>
            </a:pPr>
            <a:r>
              <a:rPr lang="en-US" altLang="zh-CN" i="1" dirty="0"/>
              <a:t>   Elist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Elist</a:t>
            </a:r>
            <a:r>
              <a:rPr lang="en-US" altLang="zh-CN" dirty="0"/>
              <a:t>, </a:t>
            </a:r>
            <a:r>
              <a:rPr lang="en-US" altLang="zh-CN" i="1" dirty="0"/>
              <a:t>E </a:t>
            </a:r>
            <a:r>
              <a:rPr lang="en-US" altLang="zh-CN" dirty="0"/>
              <a:t>| </a:t>
            </a:r>
            <a:r>
              <a:rPr lang="en-US" altLang="zh-CN" i="1" dirty="0"/>
              <a:t>E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 由</a:t>
            </a:r>
            <a:r>
              <a:rPr lang="en-US" altLang="zh-CN" dirty="0">
                <a:solidFill>
                  <a:srgbClr val="FF0000"/>
                </a:solidFill>
              </a:rPr>
              <a:t>Elist</a:t>
            </a:r>
            <a:r>
              <a:rPr lang="zh-CN" altLang="en-US" dirty="0">
                <a:solidFill>
                  <a:srgbClr val="FF0000"/>
                </a:solidFill>
              </a:rPr>
              <a:t>的结构只能得到各维的下标值，但无法获得数组的信息（如各维的长度） 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数组元素地址计算翻译方案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A[ </a:t>
            </a:r>
            <a:r>
              <a:rPr lang="en-US" altLang="zh-CN" dirty="0" err="1"/>
              <a:t>x,y</a:t>
            </a:r>
            <a:r>
              <a:rPr lang="en-US" altLang="zh-CN" dirty="0"/>
              <a:t> ] := z</a:t>
            </a:r>
            <a:r>
              <a:rPr lang="zh-CN" altLang="en-US" dirty="0"/>
              <a:t>的分析树 </a:t>
            </a:r>
            <a:endParaRPr lang="zh-CN" altLang="en-US" dirty="0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5616392" y="883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S</a:t>
            </a:r>
            <a:endParaRPr lang="en-US" altLang="zh-CN" sz="2400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3330392" y="1645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L</a:t>
            </a:r>
            <a:endParaRPr lang="en-US" altLang="zh-CN" sz="2400" dirty="0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5616392" y="1645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:=</a:t>
            </a:r>
            <a:endParaRPr lang="en-US" altLang="zh-CN" sz="2400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530792" y="1645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2187392" y="2435599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56331" name="Text Box 9"/>
          <p:cNvSpPr txBox="1">
            <a:spLocks noChangeArrowheads="1"/>
          </p:cNvSpPr>
          <p:nvPr/>
        </p:nvSpPr>
        <p:spPr bwMode="auto">
          <a:xfrm>
            <a:off x="3482792" y="2407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[</a:t>
            </a:r>
            <a:endParaRPr lang="en-US" altLang="zh-CN" sz="2400"/>
          </a:p>
        </p:txBody>
      </p:sp>
      <p:sp>
        <p:nvSpPr>
          <p:cNvPr id="56332" name="Text Box 10"/>
          <p:cNvSpPr txBox="1">
            <a:spLocks noChangeArrowheads="1"/>
          </p:cNvSpPr>
          <p:nvPr/>
        </p:nvSpPr>
        <p:spPr bwMode="auto">
          <a:xfrm>
            <a:off x="4016192" y="2407024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Elist</a:t>
            </a:r>
            <a:endParaRPr lang="en-US" altLang="zh-CN" sz="2400" dirty="0"/>
          </a:p>
        </p:txBody>
      </p:sp>
      <p:sp>
        <p:nvSpPr>
          <p:cNvPr id="56333" name="Text Box 11"/>
          <p:cNvSpPr txBox="1">
            <a:spLocks noChangeArrowheads="1"/>
          </p:cNvSpPr>
          <p:nvPr/>
        </p:nvSpPr>
        <p:spPr bwMode="auto">
          <a:xfrm>
            <a:off x="5082992" y="2407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]</a:t>
            </a:r>
            <a:endParaRPr lang="en-US" altLang="zh-CN" sz="2400"/>
          </a:p>
        </p:txBody>
      </p:sp>
      <p:sp>
        <p:nvSpPr>
          <p:cNvPr id="56334" name="Text Box 12"/>
          <p:cNvSpPr txBox="1">
            <a:spLocks noChangeArrowheads="1"/>
          </p:cNvSpPr>
          <p:nvPr/>
        </p:nvSpPr>
        <p:spPr bwMode="auto">
          <a:xfrm>
            <a:off x="2949392" y="3169024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Elist</a:t>
            </a:r>
            <a:endParaRPr lang="en-US" altLang="zh-CN" sz="2400" dirty="0"/>
          </a:p>
        </p:txBody>
      </p:sp>
      <p:sp>
        <p:nvSpPr>
          <p:cNvPr id="56335" name="Text Box 13"/>
          <p:cNvSpPr txBox="1">
            <a:spLocks noChangeArrowheads="1"/>
          </p:cNvSpPr>
          <p:nvPr/>
        </p:nvSpPr>
        <p:spPr bwMode="auto">
          <a:xfrm>
            <a:off x="4244792" y="316902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,</a:t>
            </a:r>
            <a:endParaRPr lang="en-US" altLang="zh-CN" sz="2400"/>
          </a:p>
        </p:txBody>
      </p:sp>
      <p:sp>
        <p:nvSpPr>
          <p:cNvPr id="56336" name="Text Box 14"/>
          <p:cNvSpPr txBox="1">
            <a:spLocks noChangeArrowheads="1"/>
          </p:cNvSpPr>
          <p:nvPr/>
        </p:nvSpPr>
        <p:spPr bwMode="auto">
          <a:xfrm>
            <a:off x="5159192" y="3169024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56337" name="Text Box 15"/>
          <p:cNvSpPr txBox="1">
            <a:spLocks noChangeArrowheads="1"/>
          </p:cNvSpPr>
          <p:nvPr/>
        </p:nvSpPr>
        <p:spPr bwMode="auto">
          <a:xfrm>
            <a:off x="3101792" y="38548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56338" name="Text Box 16"/>
          <p:cNvSpPr txBox="1">
            <a:spLocks noChangeArrowheads="1"/>
          </p:cNvSpPr>
          <p:nvPr/>
        </p:nvSpPr>
        <p:spPr bwMode="auto">
          <a:xfrm>
            <a:off x="3101792" y="44644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L</a:t>
            </a:r>
            <a:endParaRPr lang="en-US" altLang="zh-CN" sz="2400" dirty="0"/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3177992" y="52264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5159192" y="38548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L</a:t>
            </a:r>
            <a:endParaRPr lang="en-US" altLang="zh-CN" sz="2400" dirty="0"/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5159192" y="46168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56342" name="Text Box 21"/>
          <p:cNvSpPr txBox="1">
            <a:spLocks noChangeArrowheads="1"/>
          </p:cNvSpPr>
          <p:nvPr/>
        </p:nvSpPr>
        <p:spPr bwMode="auto">
          <a:xfrm>
            <a:off x="6530792" y="2407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V</a:t>
            </a:r>
            <a:endParaRPr lang="en-US" altLang="zh-CN" sz="2400"/>
          </a:p>
        </p:txBody>
      </p:sp>
      <p:sp>
        <p:nvSpPr>
          <p:cNvPr id="56343" name="Text Box 22"/>
          <p:cNvSpPr txBox="1">
            <a:spLocks noChangeArrowheads="1"/>
          </p:cNvSpPr>
          <p:nvPr/>
        </p:nvSpPr>
        <p:spPr bwMode="auto">
          <a:xfrm>
            <a:off x="6530792" y="3169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z</a:t>
            </a:r>
            <a:endParaRPr lang="en-US" altLang="zh-CN" sz="2400"/>
          </a:p>
        </p:txBody>
      </p:sp>
      <p:sp>
        <p:nvSpPr>
          <p:cNvPr id="56344" name="Line 25"/>
          <p:cNvSpPr>
            <a:spLocks noChangeShapeType="1"/>
          </p:cNvSpPr>
          <p:nvPr/>
        </p:nvSpPr>
        <p:spPr bwMode="auto">
          <a:xfrm>
            <a:off x="5768792" y="1264024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30"/>
          <p:cNvSpPr>
            <a:spLocks noChangeShapeType="1"/>
          </p:cNvSpPr>
          <p:nvPr/>
        </p:nvSpPr>
        <p:spPr bwMode="auto">
          <a:xfrm>
            <a:off x="6759392" y="20260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31"/>
          <p:cNvSpPr>
            <a:spLocks noChangeShapeType="1"/>
          </p:cNvSpPr>
          <p:nvPr/>
        </p:nvSpPr>
        <p:spPr bwMode="auto">
          <a:xfrm>
            <a:off x="6759392" y="27880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35"/>
          <p:cNvSpPr>
            <a:spLocks noChangeShapeType="1"/>
          </p:cNvSpPr>
          <p:nvPr/>
        </p:nvSpPr>
        <p:spPr bwMode="auto">
          <a:xfrm>
            <a:off x="3330392" y="3550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36"/>
          <p:cNvSpPr>
            <a:spLocks noChangeShapeType="1"/>
          </p:cNvSpPr>
          <p:nvPr/>
        </p:nvSpPr>
        <p:spPr bwMode="auto">
          <a:xfrm>
            <a:off x="3330392" y="42358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37"/>
          <p:cNvSpPr>
            <a:spLocks noChangeShapeType="1"/>
          </p:cNvSpPr>
          <p:nvPr/>
        </p:nvSpPr>
        <p:spPr bwMode="auto">
          <a:xfrm>
            <a:off x="3330392" y="4921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8"/>
          <p:cNvSpPr>
            <a:spLocks noChangeShapeType="1"/>
          </p:cNvSpPr>
          <p:nvPr/>
        </p:nvSpPr>
        <p:spPr bwMode="auto">
          <a:xfrm>
            <a:off x="5387792" y="3550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9"/>
          <p:cNvSpPr>
            <a:spLocks noChangeShapeType="1"/>
          </p:cNvSpPr>
          <p:nvPr/>
        </p:nvSpPr>
        <p:spPr bwMode="auto">
          <a:xfrm>
            <a:off x="5387792" y="43120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40"/>
          <p:cNvSpPr>
            <a:spLocks noChangeShapeType="1"/>
          </p:cNvSpPr>
          <p:nvPr/>
        </p:nvSpPr>
        <p:spPr bwMode="auto">
          <a:xfrm>
            <a:off x="5768792" y="12640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Line 41"/>
          <p:cNvSpPr>
            <a:spLocks noChangeShapeType="1"/>
          </p:cNvSpPr>
          <p:nvPr/>
        </p:nvSpPr>
        <p:spPr bwMode="auto">
          <a:xfrm flipH="1">
            <a:off x="3558992" y="1264024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42"/>
          <p:cNvSpPr>
            <a:spLocks noChangeShapeType="1"/>
          </p:cNvSpPr>
          <p:nvPr/>
        </p:nvSpPr>
        <p:spPr bwMode="auto">
          <a:xfrm flipH="1">
            <a:off x="2415992" y="2102224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43"/>
          <p:cNvSpPr>
            <a:spLocks noChangeShapeType="1"/>
          </p:cNvSpPr>
          <p:nvPr/>
        </p:nvSpPr>
        <p:spPr bwMode="auto">
          <a:xfrm>
            <a:off x="3482792" y="2102224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Line 44"/>
          <p:cNvSpPr>
            <a:spLocks noChangeShapeType="1"/>
          </p:cNvSpPr>
          <p:nvPr/>
        </p:nvSpPr>
        <p:spPr bwMode="auto">
          <a:xfrm>
            <a:off x="3482792" y="2102224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45"/>
          <p:cNvSpPr>
            <a:spLocks noChangeShapeType="1"/>
          </p:cNvSpPr>
          <p:nvPr/>
        </p:nvSpPr>
        <p:spPr bwMode="auto">
          <a:xfrm>
            <a:off x="3482792" y="2102224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46"/>
          <p:cNvSpPr>
            <a:spLocks noChangeShapeType="1"/>
          </p:cNvSpPr>
          <p:nvPr/>
        </p:nvSpPr>
        <p:spPr bwMode="auto">
          <a:xfrm flipH="1">
            <a:off x="3482792" y="2788024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Line 47"/>
          <p:cNvSpPr>
            <a:spLocks noChangeShapeType="1"/>
          </p:cNvSpPr>
          <p:nvPr/>
        </p:nvSpPr>
        <p:spPr bwMode="auto">
          <a:xfrm>
            <a:off x="4397192" y="2788024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8"/>
          <p:cNvSpPr>
            <a:spLocks noChangeShapeType="1"/>
          </p:cNvSpPr>
          <p:nvPr/>
        </p:nvSpPr>
        <p:spPr bwMode="auto">
          <a:xfrm>
            <a:off x="4397192" y="278802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3" name="Oval 49"/>
          <p:cNvSpPr>
            <a:spLocks noChangeArrowheads="1"/>
          </p:cNvSpPr>
          <p:nvPr/>
        </p:nvSpPr>
        <p:spPr bwMode="auto">
          <a:xfrm>
            <a:off x="2034992" y="2330824"/>
            <a:ext cx="762000" cy="685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994" name="Oval 50"/>
          <p:cNvSpPr>
            <a:spLocks noChangeArrowheads="1"/>
          </p:cNvSpPr>
          <p:nvPr/>
        </p:nvSpPr>
        <p:spPr bwMode="auto">
          <a:xfrm>
            <a:off x="3101792" y="5226424"/>
            <a:ext cx="457200" cy="533400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995" name="Oval 51"/>
          <p:cNvSpPr>
            <a:spLocks noChangeArrowheads="1"/>
          </p:cNvSpPr>
          <p:nvPr/>
        </p:nvSpPr>
        <p:spPr bwMode="auto">
          <a:xfrm>
            <a:off x="5082992" y="4616824"/>
            <a:ext cx="457200" cy="533400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2996" name="Freeform 52"/>
          <p:cNvSpPr/>
          <p:nvPr/>
        </p:nvSpPr>
        <p:spPr bwMode="auto">
          <a:xfrm>
            <a:off x="3482792" y="4693024"/>
            <a:ext cx="3886200" cy="1308100"/>
          </a:xfrm>
          <a:custGeom>
            <a:avLst/>
            <a:gdLst>
              <a:gd name="T0" fmla="*/ 0 w 2448"/>
              <a:gd name="T1" fmla="*/ 1693545000 h 824"/>
              <a:gd name="T2" fmla="*/ 2056447500 w 2448"/>
              <a:gd name="T3" fmla="*/ 2056447500 h 824"/>
              <a:gd name="T4" fmla="*/ 2147483647 w 2448"/>
              <a:gd name="T5" fmla="*/ 1572577500 h 824"/>
              <a:gd name="T6" fmla="*/ 2147483647 w 2448"/>
              <a:gd name="T7" fmla="*/ 0 h 8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48" h="824">
                <a:moveTo>
                  <a:pt x="0" y="672"/>
                </a:moveTo>
                <a:cubicBezTo>
                  <a:pt x="272" y="748"/>
                  <a:pt x="544" y="824"/>
                  <a:pt x="816" y="816"/>
                </a:cubicBezTo>
                <a:cubicBezTo>
                  <a:pt x="1088" y="808"/>
                  <a:pt x="1360" y="760"/>
                  <a:pt x="1632" y="624"/>
                </a:cubicBezTo>
                <a:cubicBezTo>
                  <a:pt x="1904" y="488"/>
                  <a:pt x="2176" y="244"/>
                  <a:pt x="24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7" name="Freeform 53"/>
          <p:cNvSpPr/>
          <p:nvPr/>
        </p:nvSpPr>
        <p:spPr bwMode="auto">
          <a:xfrm>
            <a:off x="5540192" y="4693024"/>
            <a:ext cx="1752600" cy="508000"/>
          </a:xfrm>
          <a:custGeom>
            <a:avLst/>
            <a:gdLst>
              <a:gd name="T0" fmla="*/ 0 w 1104"/>
              <a:gd name="T1" fmla="*/ 483870000 h 320"/>
              <a:gd name="T2" fmla="*/ 967740000 w 1104"/>
              <a:gd name="T3" fmla="*/ 725805000 h 320"/>
              <a:gd name="T4" fmla="*/ 2147483647 w 1104"/>
              <a:gd name="T5" fmla="*/ 0 h 3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04" h="320">
                <a:moveTo>
                  <a:pt x="0" y="192"/>
                </a:moveTo>
                <a:cubicBezTo>
                  <a:pt x="100" y="256"/>
                  <a:pt x="200" y="320"/>
                  <a:pt x="384" y="288"/>
                </a:cubicBezTo>
                <a:cubicBezTo>
                  <a:pt x="568" y="256"/>
                  <a:pt x="836" y="128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8" name="Text Box 54"/>
          <p:cNvSpPr txBox="1">
            <a:spLocks noChangeArrowheads="1"/>
          </p:cNvSpPr>
          <p:nvPr/>
        </p:nvSpPr>
        <p:spPr bwMode="auto">
          <a:xfrm>
            <a:off x="7693424" y="1111624"/>
            <a:ext cx="424346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当分析到下标（表达式）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时，要计算地址中的“可变部分”。这时需要知晓数组</a:t>
            </a:r>
            <a:r>
              <a:rPr lang="en-US" altLang="zh-CN" sz="2800" dirty="0"/>
              <a:t>A</a:t>
            </a:r>
            <a:r>
              <a:rPr lang="zh-CN" altLang="en-US" sz="2800" dirty="0"/>
              <a:t>的有关的属性，如</a:t>
            </a:r>
            <a:r>
              <a:rPr lang="en-US" altLang="zh-CN" sz="2800" dirty="0"/>
              <a:t>n</a:t>
            </a:r>
            <a:r>
              <a:rPr lang="en-US" altLang="zh-CN" sz="2800" baseline="-25000" dirty="0"/>
              <a:t>m</a:t>
            </a:r>
            <a:r>
              <a:rPr lang="zh-CN" altLang="en-US" sz="2800" dirty="0"/>
              <a:t>，类型宽度</a:t>
            </a:r>
            <a:r>
              <a:rPr lang="en-US" altLang="zh-CN" sz="2800" dirty="0"/>
              <a:t>w</a:t>
            </a:r>
            <a:r>
              <a:rPr lang="zh-CN" altLang="en-US" sz="2800" dirty="0"/>
              <a:t>等，而这些信息存于在结点</a:t>
            </a:r>
            <a:r>
              <a:rPr lang="en-US" altLang="zh-CN" sz="2800" dirty="0"/>
              <a:t>A</a:t>
            </a:r>
            <a:r>
              <a:rPr lang="zh-CN" altLang="en-US" sz="2800" dirty="0"/>
              <a:t>处。若想使用必须定义有关继承属性来传递之。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u="sng" dirty="0">
                <a:solidFill>
                  <a:schemeClr val="folHlink"/>
                </a:solidFill>
              </a:rPr>
              <a:t>但在移进－归约分析不适合继承属性的计算！</a:t>
            </a:r>
            <a:endParaRPr lang="zh-CN" altLang="en-US" sz="2800" b="1" u="sng" dirty="0">
              <a:solidFill>
                <a:schemeClr val="folHlink"/>
              </a:solidFill>
            </a:endParaRPr>
          </a:p>
        </p:txBody>
      </p:sp>
      <p:sp>
        <p:nvSpPr>
          <p:cNvPr id="82999" name="Freeform 55"/>
          <p:cNvSpPr/>
          <p:nvPr/>
        </p:nvSpPr>
        <p:spPr bwMode="auto">
          <a:xfrm>
            <a:off x="2568392" y="2318124"/>
            <a:ext cx="1600200" cy="393700"/>
          </a:xfrm>
          <a:custGeom>
            <a:avLst/>
            <a:gdLst>
              <a:gd name="T0" fmla="*/ 0 w 1008"/>
              <a:gd name="T1" fmla="*/ 624998750 h 248"/>
              <a:gd name="T2" fmla="*/ 725805000 w 1008"/>
              <a:gd name="T3" fmla="*/ 141128750 h 248"/>
              <a:gd name="T4" fmla="*/ 1572577500 w 1008"/>
              <a:gd name="T5" fmla="*/ 20161250 h 248"/>
              <a:gd name="T6" fmla="*/ 2147483647 w 1008"/>
              <a:gd name="T7" fmla="*/ 262096250 h 2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248">
                <a:moveTo>
                  <a:pt x="0" y="248"/>
                </a:moveTo>
                <a:cubicBezTo>
                  <a:pt x="92" y="172"/>
                  <a:pt x="184" y="96"/>
                  <a:pt x="288" y="56"/>
                </a:cubicBezTo>
                <a:cubicBezTo>
                  <a:pt x="392" y="16"/>
                  <a:pt x="504" y="0"/>
                  <a:pt x="624" y="8"/>
                </a:cubicBezTo>
                <a:cubicBezTo>
                  <a:pt x="744" y="16"/>
                  <a:pt x="876" y="60"/>
                  <a:pt x="1008" y="104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0" name="Freeform 56"/>
          <p:cNvSpPr/>
          <p:nvPr/>
        </p:nvSpPr>
        <p:spPr bwMode="auto">
          <a:xfrm>
            <a:off x="3254192" y="2711824"/>
            <a:ext cx="838200" cy="457200"/>
          </a:xfrm>
          <a:custGeom>
            <a:avLst/>
            <a:gdLst>
              <a:gd name="T0" fmla="*/ 1330642500 w 528"/>
              <a:gd name="T1" fmla="*/ 0 h 288"/>
              <a:gd name="T2" fmla="*/ 483870000 w 528"/>
              <a:gd name="T3" fmla="*/ 483870000 h 288"/>
              <a:gd name="T4" fmla="*/ 0 w 528"/>
              <a:gd name="T5" fmla="*/ 72580500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88">
                <a:moveTo>
                  <a:pt x="528" y="0"/>
                </a:moveTo>
                <a:cubicBezTo>
                  <a:pt x="404" y="72"/>
                  <a:pt x="280" y="144"/>
                  <a:pt x="192" y="192"/>
                </a:cubicBezTo>
                <a:cubicBezTo>
                  <a:pt x="104" y="240"/>
                  <a:pt x="52" y="264"/>
                  <a:pt x="0" y="288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2" name="Freeform 58"/>
          <p:cNvSpPr/>
          <p:nvPr/>
        </p:nvSpPr>
        <p:spPr bwMode="auto">
          <a:xfrm>
            <a:off x="4701992" y="2711824"/>
            <a:ext cx="762000" cy="381000"/>
          </a:xfrm>
          <a:custGeom>
            <a:avLst/>
            <a:gdLst>
              <a:gd name="T0" fmla="*/ 0 w 480"/>
              <a:gd name="T1" fmla="*/ 0 h 240"/>
              <a:gd name="T2" fmla="*/ 1209675000 w 480"/>
              <a:gd name="T3" fmla="*/ 604837500 h 2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0" h="240">
                <a:moveTo>
                  <a:pt x="0" y="0"/>
                </a:moveTo>
                <a:cubicBezTo>
                  <a:pt x="200" y="100"/>
                  <a:pt x="400" y="200"/>
                  <a:pt x="480" y="240"/>
                </a:cubicBezTo>
              </a:path>
            </a:pathLst>
          </a:custGeom>
          <a:noFill/>
          <a:ln w="9525">
            <a:solidFill>
              <a:schemeClr val="folHlink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3" name="Line 59"/>
          <p:cNvSpPr>
            <a:spLocks noChangeShapeType="1"/>
          </p:cNvSpPr>
          <p:nvPr/>
        </p:nvSpPr>
        <p:spPr bwMode="auto">
          <a:xfrm>
            <a:off x="3101792" y="3550024"/>
            <a:ext cx="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4" name="Line 60"/>
          <p:cNvSpPr>
            <a:spLocks noChangeShapeType="1"/>
          </p:cNvSpPr>
          <p:nvPr/>
        </p:nvSpPr>
        <p:spPr bwMode="auto">
          <a:xfrm>
            <a:off x="3101792" y="4235824"/>
            <a:ext cx="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5" name="Line 61"/>
          <p:cNvSpPr>
            <a:spLocks noChangeShapeType="1"/>
          </p:cNvSpPr>
          <p:nvPr/>
        </p:nvSpPr>
        <p:spPr bwMode="auto">
          <a:xfrm>
            <a:off x="5159192" y="3473824"/>
            <a:ext cx="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06" name="Line 62"/>
          <p:cNvSpPr>
            <a:spLocks noChangeShapeType="1"/>
          </p:cNvSpPr>
          <p:nvPr/>
        </p:nvSpPr>
        <p:spPr bwMode="auto">
          <a:xfrm>
            <a:off x="5159192" y="4159624"/>
            <a:ext cx="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3" grpId="0" animBg="1"/>
      <p:bldP spid="82994" grpId="0" animBg="1"/>
      <p:bldP spid="82995" grpId="0" animBg="1"/>
      <p:bldP spid="829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/>
              <a:t>所有产生式</a:t>
            </a:r>
            <a:endParaRPr lang="zh-CN" altLang="en-US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L </a:t>
            </a:r>
            <a:r>
              <a:rPr lang="en-US" altLang="zh-CN" b="1" dirty="0"/>
              <a:t>:= </a:t>
            </a:r>
            <a:r>
              <a:rPr lang="en-US" altLang="zh-CN" b="1" i="1" dirty="0"/>
              <a:t>E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dirty="0"/>
              <a:t> + </a:t>
            </a:r>
            <a:r>
              <a:rPr lang="en-US" altLang="zh-CN" b="1" i="1" dirty="0"/>
              <a:t>E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(</a:t>
            </a:r>
            <a:r>
              <a:rPr lang="en-US" altLang="zh-CN" b="1" i="1" dirty="0"/>
              <a:t>E</a:t>
            </a:r>
            <a:r>
              <a:rPr lang="en-US" altLang="zh-CN" b="1" dirty="0"/>
              <a:t> )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L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L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Elist 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L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id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Elist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Elist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Elist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id [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修改文法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48400" y="2057400"/>
            <a:ext cx="3886200" cy="1905000"/>
          </a:xfrm>
          <a:prstGeom prst="wedgeRoundRectCallout">
            <a:avLst>
              <a:gd name="adj1" fmla="val -99144"/>
              <a:gd name="adj2" fmla="val 308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修改文法，使数组名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成为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Elist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的子结点（类似于前面的类型声明），从而避免继承属性的出现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A[ </a:t>
            </a:r>
            <a:r>
              <a:rPr lang="en-US" altLang="zh-CN" dirty="0" err="1"/>
              <a:t>x,y</a:t>
            </a:r>
            <a:r>
              <a:rPr lang="en-US" altLang="zh-CN" dirty="0"/>
              <a:t> ] := z</a:t>
            </a:r>
            <a:r>
              <a:rPr lang="zh-CN" altLang="en-US" dirty="0"/>
              <a:t>的分析树 </a:t>
            </a:r>
            <a:endParaRPr lang="zh-CN" altLang="en-US" dirty="0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7763689" y="883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</a:t>
            </a:r>
            <a:endParaRPr lang="en-US" altLang="zh-CN" sz="2400" dirty="0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5539329" y="1645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L</a:t>
            </a:r>
            <a:endParaRPr lang="en-US" altLang="zh-CN" sz="2400" dirty="0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7825329" y="1645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:=</a:t>
            </a:r>
            <a:endParaRPr lang="en-US" altLang="zh-CN" sz="2400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8739729" y="1645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2418487" y="399990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A</a:t>
            </a:r>
            <a:endParaRPr lang="en-US" altLang="zh-CN" sz="2400" dirty="0"/>
          </a:p>
        </p:txBody>
      </p:sp>
      <p:sp>
        <p:nvSpPr>
          <p:cNvPr id="56331" name="Text Box 9"/>
          <p:cNvSpPr txBox="1">
            <a:spLocks noChangeArrowheads="1"/>
          </p:cNvSpPr>
          <p:nvPr/>
        </p:nvSpPr>
        <p:spPr bwMode="auto">
          <a:xfrm>
            <a:off x="3395388" y="394050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[</a:t>
            </a:r>
            <a:endParaRPr lang="en-US" altLang="zh-CN" sz="2400"/>
          </a:p>
        </p:txBody>
      </p:sp>
      <p:sp>
        <p:nvSpPr>
          <p:cNvPr id="56332" name="Text Box 10"/>
          <p:cNvSpPr txBox="1">
            <a:spLocks noChangeArrowheads="1"/>
          </p:cNvSpPr>
          <p:nvPr/>
        </p:nvSpPr>
        <p:spPr bwMode="auto">
          <a:xfrm>
            <a:off x="5023055" y="2407024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Elist</a:t>
            </a:r>
            <a:endParaRPr lang="en-US" altLang="zh-CN" sz="2400" dirty="0"/>
          </a:p>
        </p:txBody>
      </p:sp>
      <p:sp>
        <p:nvSpPr>
          <p:cNvPr id="56333" name="Text Box 11"/>
          <p:cNvSpPr txBox="1">
            <a:spLocks noChangeArrowheads="1"/>
          </p:cNvSpPr>
          <p:nvPr/>
        </p:nvSpPr>
        <p:spPr bwMode="auto">
          <a:xfrm>
            <a:off x="7291929" y="2407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]</a:t>
            </a:r>
            <a:endParaRPr lang="en-US" altLang="zh-CN" sz="2400"/>
          </a:p>
        </p:txBody>
      </p:sp>
      <p:sp>
        <p:nvSpPr>
          <p:cNvPr id="56334" name="Text Box 12"/>
          <p:cNvSpPr txBox="1">
            <a:spLocks noChangeArrowheads="1"/>
          </p:cNvSpPr>
          <p:nvPr/>
        </p:nvSpPr>
        <p:spPr bwMode="auto">
          <a:xfrm>
            <a:off x="3980587" y="323868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Elist</a:t>
            </a:r>
            <a:endParaRPr lang="en-US" altLang="zh-CN" sz="2400" dirty="0"/>
          </a:p>
        </p:txBody>
      </p:sp>
      <p:sp>
        <p:nvSpPr>
          <p:cNvPr id="56335" name="Text Box 13"/>
          <p:cNvSpPr txBox="1">
            <a:spLocks noChangeArrowheads="1"/>
          </p:cNvSpPr>
          <p:nvPr/>
        </p:nvSpPr>
        <p:spPr bwMode="auto">
          <a:xfrm>
            <a:off x="5275987" y="32386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,</a:t>
            </a:r>
            <a:endParaRPr lang="en-US" altLang="zh-CN" sz="2400"/>
          </a:p>
        </p:txBody>
      </p:sp>
      <p:sp>
        <p:nvSpPr>
          <p:cNvPr id="56336" name="Text Box 14"/>
          <p:cNvSpPr txBox="1">
            <a:spLocks noChangeArrowheads="1"/>
          </p:cNvSpPr>
          <p:nvPr/>
        </p:nvSpPr>
        <p:spPr bwMode="auto">
          <a:xfrm>
            <a:off x="6190387" y="32386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56337" name="Text Box 15"/>
          <p:cNvSpPr txBox="1">
            <a:spLocks noChangeArrowheads="1"/>
          </p:cNvSpPr>
          <p:nvPr/>
        </p:nvSpPr>
        <p:spPr bwMode="auto">
          <a:xfrm>
            <a:off x="4132987" y="399640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</a:t>
            </a:r>
            <a:endParaRPr lang="en-US" altLang="zh-CN" sz="2400"/>
          </a:p>
        </p:txBody>
      </p:sp>
      <p:sp>
        <p:nvSpPr>
          <p:cNvPr id="56338" name="Text Box 16"/>
          <p:cNvSpPr txBox="1">
            <a:spLocks noChangeArrowheads="1"/>
          </p:cNvSpPr>
          <p:nvPr/>
        </p:nvSpPr>
        <p:spPr bwMode="auto">
          <a:xfrm>
            <a:off x="4132987" y="460600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L</a:t>
            </a:r>
            <a:endParaRPr lang="en-US" altLang="zh-CN" sz="2400" dirty="0"/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4209187" y="536800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6190387" y="39244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L</a:t>
            </a:r>
            <a:endParaRPr lang="en-US" altLang="zh-CN" sz="2400" dirty="0"/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6190387" y="46864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56342" name="Text Box 21"/>
          <p:cNvSpPr txBox="1">
            <a:spLocks noChangeArrowheads="1"/>
          </p:cNvSpPr>
          <p:nvPr/>
        </p:nvSpPr>
        <p:spPr bwMode="auto">
          <a:xfrm>
            <a:off x="8739729" y="2407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V</a:t>
            </a:r>
            <a:endParaRPr lang="en-US" altLang="zh-CN" sz="2400"/>
          </a:p>
        </p:txBody>
      </p:sp>
      <p:sp>
        <p:nvSpPr>
          <p:cNvPr id="56343" name="Text Box 22"/>
          <p:cNvSpPr txBox="1">
            <a:spLocks noChangeArrowheads="1"/>
          </p:cNvSpPr>
          <p:nvPr/>
        </p:nvSpPr>
        <p:spPr bwMode="auto">
          <a:xfrm>
            <a:off x="8739729" y="316902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z</a:t>
            </a:r>
            <a:endParaRPr lang="en-US" altLang="zh-CN" sz="2400"/>
          </a:p>
        </p:txBody>
      </p:sp>
      <p:sp>
        <p:nvSpPr>
          <p:cNvPr id="56344" name="Line 25"/>
          <p:cNvSpPr>
            <a:spLocks noChangeShapeType="1"/>
          </p:cNvSpPr>
          <p:nvPr/>
        </p:nvSpPr>
        <p:spPr bwMode="auto">
          <a:xfrm>
            <a:off x="7977729" y="1264024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30"/>
          <p:cNvSpPr>
            <a:spLocks noChangeShapeType="1"/>
          </p:cNvSpPr>
          <p:nvPr/>
        </p:nvSpPr>
        <p:spPr bwMode="auto">
          <a:xfrm>
            <a:off x="8968329" y="20260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31"/>
          <p:cNvSpPr>
            <a:spLocks noChangeShapeType="1"/>
          </p:cNvSpPr>
          <p:nvPr/>
        </p:nvSpPr>
        <p:spPr bwMode="auto">
          <a:xfrm>
            <a:off x="8968329" y="27880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35"/>
          <p:cNvSpPr>
            <a:spLocks noChangeShapeType="1"/>
          </p:cNvSpPr>
          <p:nvPr/>
        </p:nvSpPr>
        <p:spPr bwMode="auto">
          <a:xfrm>
            <a:off x="4361587" y="3619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36"/>
          <p:cNvSpPr>
            <a:spLocks noChangeShapeType="1"/>
          </p:cNvSpPr>
          <p:nvPr/>
        </p:nvSpPr>
        <p:spPr bwMode="auto">
          <a:xfrm>
            <a:off x="4361587" y="437740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Line 37"/>
          <p:cNvSpPr>
            <a:spLocks noChangeShapeType="1"/>
          </p:cNvSpPr>
          <p:nvPr/>
        </p:nvSpPr>
        <p:spPr bwMode="auto">
          <a:xfrm>
            <a:off x="4361587" y="506320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0" name="Line 38"/>
          <p:cNvSpPr>
            <a:spLocks noChangeShapeType="1"/>
          </p:cNvSpPr>
          <p:nvPr/>
        </p:nvSpPr>
        <p:spPr bwMode="auto">
          <a:xfrm>
            <a:off x="6418987" y="3619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1" name="Line 39"/>
          <p:cNvSpPr>
            <a:spLocks noChangeShapeType="1"/>
          </p:cNvSpPr>
          <p:nvPr/>
        </p:nvSpPr>
        <p:spPr bwMode="auto">
          <a:xfrm>
            <a:off x="6418987" y="438168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Line 40"/>
          <p:cNvSpPr>
            <a:spLocks noChangeShapeType="1"/>
          </p:cNvSpPr>
          <p:nvPr/>
        </p:nvSpPr>
        <p:spPr bwMode="auto">
          <a:xfrm>
            <a:off x="7977729" y="126402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Line 41"/>
          <p:cNvSpPr>
            <a:spLocks noChangeShapeType="1"/>
          </p:cNvSpPr>
          <p:nvPr/>
        </p:nvSpPr>
        <p:spPr bwMode="auto">
          <a:xfrm flipH="1">
            <a:off x="5767929" y="1264024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42"/>
          <p:cNvSpPr>
            <a:spLocks noChangeShapeType="1"/>
          </p:cNvSpPr>
          <p:nvPr/>
        </p:nvSpPr>
        <p:spPr bwMode="auto">
          <a:xfrm flipH="1">
            <a:off x="2647087" y="3626224"/>
            <a:ext cx="1714499" cy="405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43"/>
          <p:cNvSpPr>
            <a:spLocks noChangeShapeType="1"/>
          </p:cNvSpPr>
          <p:nvPr/>
        </p:nvSpPr>
        <p:spPr bwMode="auto">
          <a:xfrm flipH="1">
            <a:off x="3623989" y="3626224"/>
            <a:ext cx="737598" cy="450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Line 44"/>
          <p:cNvSpPr>
            <a:spLocks noChangeShapeType="1"/>
          </p:cNvSpPr>
          <p:nvPr/>
        </p:nvSpPr>
        <p:spPr bwMode="auto">
          <a:xfrm>
            <a:off x="5691729" y="2102224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45"/>
          <p:cNvSpPr>
            <a:spLocks noChangeShapeType="1"/>
          </p:cNvSpPr>
          <p:nvPr/>
        </p:nvSpPr>
        <p:spPr bwMode="auto">
          <a:xfrm flipH="1">
            <a:off x="5386929" y="21022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Line 46"/>
          <p:cNvSpPr>
            <a:spLocks noChangeShapeType="1"/>
          </p:cNvSpPr>
          <p:nvPr/>
        </p:nvSpPr>
        <p:spPr bwMode="auto">
          <a:xfrm flipH="1">
            <a:off x="4513987" y="28576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9" name="Line 47"/>
          <p:cNvSpPr>
            <a:spLocks noChangeShapeType="1"/>
          </p:cNvSpPr>
          <p:nvPr/>
        </p:nvSpPr>
        <p:spPr bwMode="auto">
          <a:xfrm>
            <a:off x="5428387" y="2857688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0" name="Line 48"/>
          <p:cNvSpPr>
            <a:spLocks noChangeShapeType="1"/>
          </p:cNvSpPr>
          <p:nvPr/>
        </p:nvSpPr>
        <p:spPr bwMode="auto">
          <a:xfrm>
            <a:off x="5428387" y="28576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L.place</a:t>
            </a:r>
            <a:r>
              <a:rPr lang="zh-CN" altLang="en-US" dirty="0"/>
              <a:t>，</a:t>
            </a:r>
            <a:r>
              <a:rPr lang="en-US" altLang="zh-CN" dirty="0" err="1"/>
              <a:t>L.offset</a:t>
            </a:r>
            <a:r>
              <a:rPr lang="en-US" altLang="zh-CN" dirty="0"/>
              <a:t>  :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L</a:t>
            </a:r>
            <a:r>
              <a:rPr lang="zh-CN" altLang="en-US" dirty="0"/>
              <a:t>是简单变量，</a:t>
            </a:r>
            <a:r>
              <a:rPr lang="en-US" altLang="zh-CN" dirty="0" err="1"/>
              <a:t>L.place</a:t>
            </a:r>
            <a:r>
              <a:rPr lang="zh-CN" altLang="en-US" dirty="0"/>
              <a:t>为其“值”的存放场所，而</a:t>
            </a:r>
            <a:r>
              <a:rPr lang="en-US" altLang="zh-CN" dirty="0" err="1"/>
              <a:t>L.offset</a:t>
            </a:r>
            <a:r>
              <a:rPr lang="zh-CN" altLang="en-US" dirty="0"/>
              <a:t>为空（</a:t>
            </a:r>
            <a:r>
              <a:rPr lang="en-US" altLang="zh-CN" dirty="0"/>
              <a:t>null</a:t>
            </a:r>
            <a:r>
              <a:rPr lang="zh-CN" altLang="en-US" dirty="0"/>
              <a:t>） ；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L</a:t>
            </a:r>
            <a:r>
              <a:rPr lang="zh-CN" altLang="en-US" dirty="0"/>
              <a:t>表示数组元素时，</a:t>
            </a:r>
            <a:r>
              <a:rPr lang="en-US" altLang="zh-CN" dirty="0" err="1"/>
              <a:t>L.place</a:t>
            </a:r>
            <a:r>
              <a:rPr lang="zh-CN" altLang="en-US" dirty="0"/>
              <a:t>是其地址的“常量值”部分；而此时</a:t>
            </a:r>
            <a:r>
              <a:rPr lang="en-US" altLang="zh-CN" dirty="0" err="1"/>
              <a:t>L.offset</a:t>
            </a:r>
            <a:r>
              <a:rPr lang="zh-CN" altLang="en-US" dirty="0"/>
              <a:t>为数组元素地址中可变部分的“值”存放场所，数组元素的表示为：</a:t>
            </a:r>
            <a:r>
              <a:rPr lang="en-US" altLang="zh-CN" dirty="0" err="1">
                <a:solidFill>
                  <a:schemeClr val="folHlink"/>
                </a:solidFill>
              </a:rPr>
              <a:t>L</a:t>
            </a:r>
            <a:r>
              <a:rPr lang="en-US" altLang="zh-CN" b="1" dirty="0" err="1">
                <a:solidFill>
                  <a:schemeClr val="folHlink"/>
                </a:solidFill>
              </a:rPr>
              <a:t>.place</a:t>
            </a:r>
            <a:r>
              <a:rPr lang="en-US" altLang="zh-CN" b="1" dirty="0">
                <a:solidFill>
                  <a:schemeClr val="folHlink"/>
                </a:solidFill>
              </a:rPr>
              <a:t> [ </a:t>
            </a:r>
            <a:r>
              <a:rPr lang="en-US" altLang="zh-CN" dirty="0" err="1">
                <a:solidFill>
                  <a:schemeClr val="folHlink"/>
                </a:solidFill>
              </a:rPr>
              <a:t>L</a:t>
            </a:r>
            <a:r>
              <a:rPr lang="en-US" altLang="zh-CN" b="1" dirty="0" err="1">
                <a:solidFill>
                  <a:schemeClr val="folHlink"/>
                </a:solidFill>
              </a:rPr>
              <a:t>.offset</a:t>
            </a:r>
            <a:r>
              <a:rPr lang="en-US" altLang="zh-CN" b="1" dirty="0">
                <a:solidFill>
                  <a:schemeClr val="folHlink"/>
                </a:solidFill>
              </a:rPr>
              <a:t> ]</a:t>
            </a:r>
            <a:endParaRPr lang="en-US" altLang="zh-CN" b="1" dirty="0">
              <a:solidFill>
                <a:schemeClr val="folHlink"/>
              </a:solidFill>
            </a:endParaRPr>
          </a:p>
        </p:txBody>
      </p:sp>
      <p:sp>
        <p:nvSpPr>
          <p:cNvPr id="5837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相关符号属性定义：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属性信息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/>
              <a:t>Elist.place</a:t>
            </a:r>
            <a:r>
              <a:rPr lang="en-US" altLang="zh-CN" sz="2800" dirty="0"/>
              <a:t> : </a:t>
            </a:r>
            <a:r>
              <a:rPr lang="zh-CN" altLang="en-US" sz="2800" dirty="0"/>
              <a:t>存放</a:t>
            </a:r>
            <a:r>
              <a:rPr lang="en-US" altLang="zh-CN" sz="2800" dirty="0"/>
              <a:t>“</a:t>
            </a:r>
            <a:r>
              <a:rPr lang="zh-CN" altLang="en-US" sz="2800" dirty="0"/>
              <a:t>可变部分</a:t>
            </a:r>
            <a:r>
              <a:rPr lang="en-US" altLang="zh-CN" sz="2800" dirty="0"/>
              <a:t>”</a:t>
            </a:r>
            <a:r>
              <a:rPr lang="zh-CN" altLang="en-US" sz="2800" dirty="0"/>
              <a:t>值</a:t>
            </a:r>
            <a:r>
              <a:rPr lang="en-US" altLang="zh-CN" sz="2800" dirty="0"/>
              <a:t>(</a:t>
            </a:r>
            <a:r>
              <a:rPr lang="zh-CN" altLang="en-US" sz="2800" dirty="0"/>
              <a:t>下标计算值</a:t>
            </a:r>
            <a:r>
              <a:rPr lang="en-US" altLang="zh-CN" sz="2800" dirty="0"/>
              <a:t>)</a:t>
            </a:r>
            <a:r>
              <a:rPr lang="zh-CN" altLang="en-US" sz="2800" dirty="0"/>
              <a:t>的地址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 err="1"/>
              <a:t>Elist.array</a:t>
            </a:r>
            <a:r>
              <a:rPr lang="en-US" altLang="zh-CN" sz="2800" dirty="0"/>
              <a:t> : </a:t>
            </a:r>
            <a:r>
              <a:rPr lang="zh-CN" altLang="en-US" sz="2800" dirty="0"/>
              <a:t>数组名条目的指针，比如可以查询</a:t>
            </a:r>
            <a:r>
              <a:rPr lang="en-US" altLang="zh-CN" sz="2800" dirty="0"/>
              <a:t>base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	</a:t>
            </a:r>
            <a:r>
              <a:rPr lang="en-US" altLang="zh-CN" sz="2800" dirty="0" err="1"/>
              <a:t>Elist.ndim</a:t>
            </a:r>
            <a:r>
              <a:rPr lang="en-US" altLang="zh-CN" sz="2800" dirty="0"/>
              <a:t>  : </a:t>
            </a:r>
            <a:r>
              <a:rPr lang="zh-CN" altLang="en-US" sz="2800" dirty="0"/>
              <a:t>当前处理的维数</a:t>
            </a:r>
            <a:endParaRPr lang="en-US" altLang="zh-CN" sz="2800" dirty="0"/>
          </a:p>
          <a:p>
            <a:r>
              <a:rPr lang="en-US" altLang="zh-CN" sz="2800" dirty="0"/>
              <a:t> </a:t>
            </a:r>
            <a:r>
              <a:rPr lang="zh-CN" altLang="en-US" sz="2800" dirty="0"/>
              <a:t>辅助函数：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   limit(array, j) : </a:t>
            </a:r>
            <a:r>
              <a:rPr lang="zh-CN" altLang="en-US" sz="2800" dirty="0"/>
              <a:t>第</a:t>
            </a:r>
            <a:r>
              <a:rPr lang="en-US" altLang="zh-CN" sz="2800" dirty="0"/>
              <a:t>j</a:t>
            </a:r>
            <a:r>
              <a:rPr lang="zh-CN" altLang="en-US" sz="2800" dirty="0"/>
              <a:t>维的大小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   width(array) : </a:t>
            </a:r>
            <a:r>
              <a:rPr lang="zh-CN" altLang="en-US" sz="2800" dirty="0"/>
              <a:t>数组元素的宽度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   invariant(array) : </a:t>
            </a:r>
            <a:r>
              <a:rPr lang="zh-CN" altLang="en-US" sz="2800" dirty="0"/>
              <a:t>静态可计算的值，即紫书</a:t>
            </a:r>
            <a:r>
              <a:rPr lang="en-US" altLang="zh-CN" sz="2800" dirty="0"/>
              <a:t>7.4</a:t>
            </a:r>
            <a:r>
              <a:rPr lang="zh-CN" altLang="en-US" sz="2800" dirty="0"/>
              <a:t>公式</a:t>
            </a:r>
            <a:endParaRPr lang="zh-CN" altLang="en-US" dirty="0"/>
          </a:p>
        </p:txBody>
      </p:sp>
      <p:sp>
        <p:nvSpPr>
          <p:cNvPr id="5837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相关符号属性定义：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翻译时重点关注三个表达式：</a:t>
            </a:r>
            <a:endParaRPr lang="en-US" altLang="zh-CN" dirty="0"/>
          </a:p>
          <a:p>
            <a:pPr lvl="1"/>
            <a:r>
              <a:rPr lang="en-US" altLang="zh-CN" i="1" dirty="0"/>
              <a:t>Elist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id [ </a:t>
            </a:r>
            <a:r>
              <a:rPr lang="en-US" altLang="zh-CN" i="1" dirty="0"/>
              <a:t>E </a:t>
            </a:r>
            <a:r>
              <a:rPr lang="zh-CN" altLang="en-US" i="1" dirty="0"/>
              <a:t>： 计算第</a:t>
            </a:r>
            <a:r>
              <a:rPr lang="en-US" altLang="zh-CN" i="1" dirty="0"/>
              <a:t>1</a:t>
            </a:r>
            <a:r>
              <a:rPr lang="zh-CN" altLang="en-US" i="1" dirty="0"/>
              <a:t>维</a:t>
            </a:r>
            <a:endParaRPr lang="en-US" altLang="zh-CN" i="1" dirty="0"/>
          </a:p>
          <a:p>
            <a:pPr lvl="1"/>
            <a:r>
              <a:rPr lang="en-US" altLang="zh-CN" i="1" dirty="0"/>
              <a:t>Elist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Elist</a:t>
            </a:r>
            <a:r>
              <a:rPr lang="en-US" altLang="zh-CN" baseline="-30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E </a:t>
            </a:r>
            <a:r>
              <a:rPr lang="zh-CN" altLang="en-US" i="1" dirty="0"/>
              <a:t>： 传递信息</a:t>
            </a:r>
            <a:endParaRPr lang="en-US" altLang="zh-CN" dirty="0"/>
          </a:p>
          <a:p>
            <a:pPr lvl="1"/>
            <a:r>
              <a:rPr lang="en-US" altLang="zh-CN" i="1" dirty="0"/>
              <a:t>L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Elist </a:t>
            </a:r>
            <a:r>
              <a:rPr lang="en-US" altLang="zh-CN" dirty="0"/>
              <a:t>]  </a:t>
            </a:r>
            <a:r>
              <a:rPr lang="zh-CN" altLang="en-US" i="1" dirty="0"/>
              <a:t>：计算最终结果</a:t>
            </a:r>
            <a:endParaRPr lang="en-US" i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数组元素的翻译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i="1" dirty="0"/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L </a:t>
            </a:r>
            <a:r>
              <a:rPr lang="en-US" altLang="zh-CN" sz="2800" dirty="0"/>
              <a:t>:= </a:t>
            </a:r>
            <a:r>
              <a:rPr lang="en-US" altLang="zh-CN" sz="2800" i="1" dirty="0"/>
              <a:t>E</a:t>
            </a:r>
            <a:r>
              <a:rPr lang="en-US" altLang="zh-CN" sz="2800" dirty="0"/>
              <a:t>	{if 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offset</a:t>
            </a:r>
            <a:r>
              <a:rPr lang="en-US" altLang="zh-CN" sz="2800" dirty="0"/>
              <a:t> == null then /</a:t>
            </a:r>
            <a:r>
              <a:rPr lang="en-US" altLang="zh-CN" sz="2800" dirty="0">
                <a:sym typeface="Symbol" panose="05050102010706020507" pitchFamily="18" charset="2"/>
              </a:rPr>
              <a:t></a:t>
            </a:r>
            <a:r>
              <a:rPr lang="en-US" altLang="zh-CN" sz="2800" dirty="0"/>
              <a:t> </a:t>
            </a:r>
            <a:r>
              <a:rPr lang="en-US" altLang="zh-CN" sz="2800" i="1" dirty="0"/>
              <a:t>L</a:t>
            </a:r>
            <a:r>
              <a:rPr lang="zh-CN" altLang="en-US" sz="2800" dirty="0"/>
              <a:t>是简单变量 </a:t>
            </a:r>
            <a:r>
              <a:rPr lang="zh-CN" altLang="en-US" sz="2800" dirty="0">
                <a:sym typeface="Symbol" panose="05050102010706020507" pitchFamily="18" charset="2"/>
              </a:rPr>
              <a:t></a:t>
            </a:r>
            <a:r>
              <a:rPr lang="zh-CN" altLang="en-US" sz="2800" dirty="0"/>
              <a:t>/</a:t>
            </a:r>
            <a:endParaRPr lang="zh-CN" altLang="en-US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/>
              <a:t>				</a:t>
            </a:r>
            <a:r>
              <a:rPr lang="en-US" altLang="zh-CN" sz="2800" i="1" dirty="0"/>
              <a:t>gen</a:t>
            </a:r>
            <a:r>
              <a:rPr lang="en-US" altLang="zh-CN" sz="2800" dirty="0"/>
              <a:t> (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, ‘= ’, </a:t>
            </a:r>
            <a:r>
              <a:rPr lang="en-US" altLang="zh-CN" sz="2800" i="1" dirty="0" err="1"/>
              <a:t>E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/>
              <a:t>			else </a:t>
            </a:r>
            <a:endParaRPr lang="en-US" altLang="zh-CN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               /*</a:t>
            </a:r>
            <a:r>
              <a:rPr lang="zh-CN" altLang="en-US" sz="2800" dirty="0"/>
              <a:t>取数组元素的左值</a:t>
            </a:r>
            <a:r>
              <a:rPr lang="en-US" altLang="zh-CN" sz="2800" dirty="0"/>
              <a:t>*/</a:t>
            </a:r>
            <a:endParaRPr lang="en-US" altLang="zh-CN" sz="2800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/>
              <a:t>		         		</a:t>
            </a:r>
            <a:r>
              <a:rPr lang="en-US" altLang="zh-CN" sz="2800" i="1" dirty="0"/>
              <a:t>gen</a:t>
            </a:r>
            <a:r>
              <a:rPr lang="en-US" altLang="zh-CN" sz="2800" dirty="0"/>
              <a:t> (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 , ‘[’, 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offset</a:t>
            </a:r>
            <a:r>
              <a:rPr lang="en-US" altLang="zh-CN" sz="2800" dirty="0"/>
              <a:t>, ‘]’, ‘=’,  </a:t>
            </a:r>
            <a:r>
              <a:rPr lang="en-US" altLang="zh-CN" sz="2800" i="1" dirty="0" err="1"/>
              <a:t>E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) } </a:t>
            </a:r>
            <a:endParaRPr lang="en-US" altLang="zh-CN" sz="2800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数组元素的翻译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数组寻址的翻译</a:t>
            </a:r>
            <a:endParaRPr lang="en-US" altLang="zh-CN" dirty="0"/>
          </a:p>
          <a:p>
            <a:pPr lvl="1"/>
            <a:r>
              <a:rPr lang="zh-CN" altLang="en-US" dirty="0"/>
              <a:t>数组元素地址的计算</a:t>
            </a:r>
            <a:endParaRPr lang="en-US" altLang="zh-CN" dirty="0"/>
          </a:p>
          <a:p>
            <a:pPr lvl="1"/>
            <a:r>
              <a:rPr lang="zh-CN" altLang="en-US" dirty="0">
                <a:latin typeface="宋体" pitchFamily="2" charset="-122"/>
              </a:rPr>
              <a:t>数组元素地址计算翻译方案</a:t>
            </a:r>
            <a:endParaRPr lang="en-US" altLang="zh-CN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举例说明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Elist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id [ </a:t>
            </a:r>
            <a:r>
              <a:rPr lang="en-US" altLang="zh-CN" sz="2800" i="1" dirty="0"/>
              <a:t>E  </a:t>
            </a:r>
            <a:r>
              <a:rPr lang="en-US" altLang="zh-CN" sz="2800" dirty="0"/>
              <a:t>{</a:t>
            </a:r>
            <a:r>
              <a:rPr lang="en-US" altLang="zh-CN" sz="2800" i="1" dirty="0" err="1"/>
              <a:t>Elist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 = </a:t>
            </a:r>
            <a:r>
              <a:rPr lang="en-US" altLang="zh-CN" sz="2800" i="1" dirty="0" err="1">
                <a:solidFill>
                  <a:srgbClr val="C00000"/>
                </a:solidFill>
              </a:rPr>
              <a:t>E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place</a:t>
            </a:r>
            <a:r>
              <a:rPr lang="en-US" altLang="zh-CN" sz="2800" dirty="0"/>
              <a:t>;  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               </a:t>
            </a:r>
            <a:r>
              <a:rPr lang="en-US" altLang="zh-CN" sz="2800" dirty="0"/>
              <a:t>  /*</a:t>
            </a:r>
            <a:r>
              <a:rPr lang="zh-CN" altLang="en-US" sz="2800" dirty="0">
                <a:sym typeface="Symbol" panose="05050102010706020507" pitchFamily="18" charset="2"/>
              </a:rPr>
              <a:t>第一维下标</a:t>
            </a:r>
            <a:r>
              <a:rPr lang="en-US" altLang="zh-CN" sz="2800" dirty="0">
                <a:sym typeface="Symbol" panose="05050102010706020507" pitchFamily="18" charset="2"/>
              </a:rPr>
              <a:t>*/</a:t>
            </a:r>
            <a:endParaRPr lang="en-US" altLang="zh-CN" sz="2800" i="1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                 </a:t>
            </a:r>
            <a:r>
              <a:rPr lang="en-US" altLang="zh-CN" sz="2800" i="1" dirty="0" err="1"/>
              <a:t>Elist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ndim</a:t>
            </a:r>
            <a:r>
              <a:rPr lang="en-US" altLang="zh-CN" sz="2800" dirty="0"/>
              <a:t> = 1;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			      </a:t>
            </a:r>
            <a:r>
              <a:rPr lang="en-US" altLang="zh-CN" sz="2800" i="1" dirty="0" err="1"/>
              <a:t>Elist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array</a:t>
            </a:r>
            <a:r>
              <a:rPr lang="en-US" altLang="zh-CN" sz="2800" dirty="0"/>
              <a:t> = </a:t>
            </a:r>
            <a:r>
              <a:rPr lang="en-US" altLang="zh-CN" sz="2800" dirty="0" err="1">
                <a:solidFill>
                  <a:srgbClr val="C00000"/>
                </a:solidFill>
              </a:rPr>
              <a:t>id.</a:t>
            </a:r>
            <a:r>
              <a:rPr lang="en-US" altLang="zh-CN" sz="2800" i="1" dirty="0" err="1">
                <a:solidFill>
                  <a:srgbClr val="C00000"/>
                </a:solidFill>
              </a:rPr>
              <a:t>place</a:t>
            </a:r>
            <a:r>
              <a:rPr lang="en-US" altLang="zh-CN" sz="2800" dirty="0"/>
              <a:t> }</a:t>
            </a:r>
            <a:endParaRPr lang="en-US" altLang="zh-CN" sz="28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数组元素的翻译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29369" y="1052944"/>
            <a:ext cx="11219291" cy="6020518"/>
          </a:xfrm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Elist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Elist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E  </a:t>
            </a: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rgbClr val="C00000"/>
                </a:solidFill>
              </a:rPr>
              <a:t>/*</a:t>
            </a:r>
            <a:r>
              <a:rPr lang="zh-CN" altLang="en-US" sz="2800" dirty="0">
                <a:solidFill>
                  <a:srgbClr val="C00000"/>
                </a:solidFill>
              </a:rPr>
              <a:t>维度增加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>
                <a:solidFill>
                  <a:srgbClr val="C00000"/>
                </a:solidFill>
              </a:rPr>
              <a:t>*</a:t>
            </a:r>
            <a:r>
              <a:rPr lang="en-US" altLang="zh-CN" sz="2800" dirty="0">
                <a:solidFill>
                  <a:srgbClr val="C00000"/>
                </a:solidFill>
              </a:rPr>
              <a:t>/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                     m</a:t>
            </a:r>
            <a:r>
              <a:rPr lang="en-US" altLang="zh-CN" sz="2800" dirty="0"/>
              <a:t> = </a:t>
            </a:r>
            <a:r>
              <a:rPr lang="en-US" altLang="zh-CN" sz="2800" i="1" dirty="0"/>
              <a:t>Elist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.</a:t>
            </a:r>
            <a:r>
              <a:rPr lang="en-US" altLang="zh-CN" sz="2800" i="1" dirty="0"/>
              <a:t>ndim</a:t>
            </a:r>
            <a:r>
              <a:rPr lang="en-US" altLang="zh-CN" sz="2800" dirty="0"/>
              <a:t> + 1;</a:t>
            </a:r>
            <a:endParaRPr lang="en-US" altLang="zh-CN" sz="2800" dirty="0"/>
          </a:p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                </a:t>
            </a:r>
            <a:r>
              <a:rPr lang="en-US" altLang="zh-CN" sz="2800" dirty="0">
                <a:solidFill>
                  <a:srgbClr val="C00000"/>
                </a:solidFill>
              </a:rPr>
              <a:t>/* </a:t>
            </a:r>
            <a:r>
              <a:rPr lang="zh-CN" altLang="en-US" sz="2800" dirty="0">
                <a:solidFill>
                  <a:srgbClr val="C00000"/>
                </a:solidFill>
              </a:rPr>
              <a:t>第</a:t>
            </a:r>
            <a:r>
              <a:rPr lang="en-US" altLang="zh-CN" sz="2800" dirty="0">
                <a:solidFill>
                  <a:srgbClr val="C00000"/>
                </a:solidFill>
              </a:rPr>
              <a:t>m</a:t>
            </a:r>
            <a:r>
              <a:rPr lang="zh-CN" altLang="en-US" sz="2800" dirty="0">
                <a:solidFill>
                  <a:srgbClr val="C00000"/>
                </a:solidFill>
              </a:rPr>
              <a:t>维的大小*</a:t>
            </a:r>
            <a:r>
              <a:rPr lang="en-US" altLang="zh-CN" sz="2800" dirty="0">
                <a:solidFill>
                  <a:srgbClr val="C00000"/>
                </a:solidFill>
              </a:rPr>
              <a:t>/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                </a:t>
            </a:r>
            <a:r>
              <a:rPr lang="en-US" altLang="zh-CN" sz="2800" i="1" dirty="0"/>
              <a:t>n</a:t>
            </a:r>
            <a:r>
              <a:rPr lang="en-US" altLang="zh-CN" sz="2800" i="1" baseline="-25000" dirty="0"/>
              <a:t>m </a:t>
            </a:r>
            <a:r>
              <a:rPr lang="en-US" altLang="zh-CN" sz="2800" dirty="0"/>
              <a:t>= </a:t>
            </a:r>
            <a:r>
              <a:rPr lang="en-US" altLang="zh-CN" sz="2800" i="1" dirty="0"/>
              <a:t>limit</a:t>
            </a:r>
            <a:r>
              <a:rPr lang="en-US" altLang="zh-CN" sz="2800" dirty="0"/>
              <a:t>(</a:t>
            </a:r>
            <a:r>
              <a:rPr lang="en-US" altLang="zh-CN" sz="2800" i="1" dirty="0"/>
              <a:t>Elist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.</a:t>
            </a:r>
            <a:r>
              <a:rPr lang="en-US" altLang="zh-CN" sz="2800" i="1" dirty="0"/>
              <a:t>array</a:t>
            </a:r>
            <a:r>
              <a:rPr lang="en-US" altLang="zh-CN" sz="2800" dirty="0"/>
              <a:t>,</a:t>
            </a:r>
            <a:r>
              <a:rPr lang="en-US" altLang="zh-CN" sz="2800" i="1" dirty="0"/>
              <a:t> m</a:t>
            </a:r>
            <a:r>
              <a:rPr lang="en-US" altLang="zh-CN" sz="2800" dirty="0"/>
              <a:t>);  </a:t>
            </a:r>
            <a:endParaRPr lang="en-US" altLang="zh-CN" sz="2800" dirty="0"/>
          </a:p>
          <a:p>
            <a:pPr algn="just">
              <a:lnSpc>
                <a:spcPct val="123000"/>
              </a:lnSpc>
              <a:spcBef>
                <a:spcPct val="0"/>
              </a:spcBef>
              <a:buNone/>
            </a:pPr>
            <a:r>
              <a:rPr lang="en-US" altLang="zh-CN" sz="2800" i="1" dirty="0"/>
              <a:t>                               t </a:t>
            </a:r>
            <a:r>
              <a:rPr lang="en-US" altLang="zh-CN" sz="2800" dirty="0"/>
              <a:t>= </a:t>
            </a:r>
            <a:r>
              <a:rPr lang="en-US" altLang="zh-CN" sz="2800" i="1" dirty="0" err="1"/>
              <a:t>newTemp</a:t>
            </a:r>
            <a:r>
              <a:rPr lang="en-US" altLang="zh-CN" sz="2800" dirty="0"/>
              <a:t>(); </a:t>
            </a:r>
            <a:endParaRPr lang="en-US" altLang="zh-CN" sz="2800" dirty="0"/>
          </a:p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               </a:t>
            </a:r>
            <a:r>
              <a:rPr lang="en-US" altLang="zh-CN" sz="2800" dirty="0">
                <a:solidFill>
                  <a:srgbClr val="C00000"/>
                </a:solidFill>
              </a:rPr>
              <a:t>/*</a:t>
            </a:r>
            <a:r>
              <a:rPr lang="zh-CN" altLang="en-US" sz="2800" dirty="0">
                <a:solidFill>
                  <a:srgbClr val="C00000"/>
                </a:solidFill>
              </a:rPr>
              <a:t>计算公式</a:t>
            </a:r>
            <a:r>
              <a:rPr lang="en-US" altLang="zh-CN" sz="2800" dirty="0">
                <a:solidFill>
                  <a:srgbClr val="C00000"/>
                </a:solidFill>
              </a:rPr>
              <a:t>7.6 </a:t>
            </a:r>
            <a:r>
              <a:rPr lang="en-US" altLang="zh-CN" sz="2800" i="1" dirty="0">
                <a:solidFill>
                  <a:srgbClr val="C00000"/>
                </a:solidFill>
              </a:rPr>
              <a:t>e</a:t>
            </a:r>
            <a:r>
              <a:rPr lang="en-US" altLang="zh-CN" sz="2800" i="1" baseline="-25000" dirty="0">
                <a:solidFill>
                  <a:srgbClr val="C00000"/>
                </a:solidFill>
              </a:rPr>
              <a:t>m-1 </a:t>
            </a:r>
            <a:r>
              <a:rPr lang="en-US" altLang="zh-CN" sz="2800" dirty="0">
                <a:solidFill>
                  <a:srgbClr val="C00000"/>
                </a:solidFill>
              </a:rPr>
              <a:t>* </a:t>
            </a:r>
            <a:r>
              <a:rPr lang="en-US" altLang="zh-CN" sz="2800" i="1" dirty="0">
                <a:solidFill>
                  <a:srgbClr val="C00000"/>
                </a:solidFill>
              </a:rPr>
              <a:t>n</a:t>
            </a:r>
            <a:r>
              <a:rPr lang="en-US" altLang="zh-CN" sz="2800" i="1" baseline="-25000" dirty="0">
                <a:solidFill>
                  <a:srgbClr val="C00000"/>
                </a:solidFill>
              </a:rPr>
              <a:t>m 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123000"/>
              </a:lnSpc>
              <a:spcBef>
                <a:spcPct val="0"/>
              </a:spcBef>
              <a:buNone/>
            </a:pPr>
            <a:r>
              <a:rPr lang="en-US" altLang="zh-CN" sz="2800" i="1" dirty="0"/>
              <a:t>                              gen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‘=’, </a:t>
            </a:r>
            <a:r>
              <a:rPr lang="en-US" altLang="zh-CN" sz="2800" i="1" dirty="0"/>
              <a:t>Elist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.</a:t>
            </a:r>
            <a:r>
              <a:rPr lang="en-US" altLang="zh-CN" sz="2800" i="1" dirty="0"/>
              <a:t>place</a:t>
            </a:r>
            <a:r>
              <a:rPr lang="en-US" altLang="zh-CN" sz="2800" dirty="0"/>
              <a:t>, ‘</a:t>
            </a:r>
            <a:r>
              <a:rPr lang="en-US" altLang="zh-CN" sz="2800" dirty="0">
                <a:sym typeface="Symbol" panose="05050102010706020507" pitchFamily="18" charset="2"/>
              </a:rPr>
              <a:t></a:t>
            </a:r>
            <a:r>
              <a:rPr lang="en-US" altLang="zh-CN" sz="2800" dirty="0"/>
              <a:t>’, </a:t>
            </a:r>
            <a:r>
              <a:rPr lang="en-US" altLang="zh-CN" sz="2800" i="1" dirty="0"/>
              <a:t>n</a:t>
            </a:r>
            <a:r>
              <a:rPr lang="en-US" altLang="zh-CN" sz="2800" i="1" baseline="-25000" dirty="0"/>
              <a:t>m 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algn="just">
              <a:lnSpc>
                <a:spcPct val="123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                             /*</a:t>
            </a:r>
            <a:r>
              <a:rPr lang="zh-CN" altLang="en-US" sz="2800" dirty="0">
                <a:solidFill>
                  <a:srgbClr val="C00000"/>
                </a:solidFill>
              </a:rPr>
              <a:t>计算公式</a:t>
            </a:r>
            <a:r>
              <a:rPr lang="en-US" altLang="zh-CN" sz="2800" dirty="0">
                <a:solidFill>
                  <a:srgbClr val="C00000"/>
                </a:solidFill>
              </a:rPr>
              <a:t>7.6 </a:t>
            </a:r>
            <a:r>
              <a:rPr lang="en-US" altLang="zh-CN" sz="2800" i="1" dirty="0" err="1">
                <a:solidFill>
                  <a:srgbClr val="C00000"/>
                </a:solidFill>
              </a:rPr>
              <a:t>e</a:t>
            </a:r>
            <a:r>
              <a:rPr lang="en-US" altLang="zh-CN" sz="2800" i="1" baseline="-25000" dirty="0" err="1">
                <a:solidFill>
                  <a:srgbClr val="C00000"/>
                </a:solidFill>
              </a:rPr>
              <a:t>m</a:t>
            </a:r>
            <a:r>
              <a:rPr lang="en-US" altLang="zh-CN" sz="2800" i="1" dirty="0">
                <a:solidFill>
                  <a:srgbClr val="C00000"/>
                </a:solidFill>
              </a:rPr>
              <a:t>= e</a:t>
            </a:r>
            <a:r>
              <a:rPr lang="en-US" altLang="zh-CN" sz="2800" i="1" baseline="-25000" dirty="0">
                <a:solidFill>
                  <a:srgbClr val="C00000"/>
                </a:solidFill>
              </a:rPr>
              <a:t>m-1 </a:t>
            </a:r>
            <a:r>
              <a:rPr lang="en-US" altLang="zh-CN" sz="2800" dirty="0">
                <a:solidFill>
                  <a:srgbClr val="C00000"/>
                </a:solidFill>
              </a:rPr>
              <a:t>* </a:t>
            </a:r>
            <a:r>
              <a:rPr lang="en-US" altLang="zh-CN" sz="2800" i="1" dirty="0">
                <a:solidFill>
                  <a:srgbClr val="C00000"/>
                </a:solidFill>
              </a:rPr>
              <a:t>n</a:t>
            </a:r>
            <a:r>
              <a:rPr lang="en-US" altLang="zh-CN" sz="2800" i="1" baseline="-25000" dirty="0">
                <a:solidFill>
                  <a:srgbClr val="C00000"/>
                </a:solidFill>
              </a:rPr>
              <a:t>m </a:t>
            </a:r>
            <a:r>
              <a:rPr lang="en-US" altLang="zh-CN" sz="2800" i="1" dirty="0">
                <a:solidFill>
                  <a:srgbClr val="C00000"/>
                </a:solidFill>
              </a:rPr>
              <a:t>+i</a:t>
            </a:r>
            <a:r>
              <a:rPr lang="en-US" altLang="zh-CN" sz="2800" i="1" baseline="-25000" dirty="0">
                <a:solidFill>
                  <a:srgbClr val="C00000"/>
                </a:solidFill>
              </a:rPr>
              <a:t>m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/>
          </a:p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               </a:t>
            </a:r>
            <a:r>
              <a:rPr lang="en-US" altLang="zh-CN" sz="2800" i="1" dirty="0"/>
              <a:t>gen</a:t>
            </a:r>
            <a:r>
              <a:rPr lang="en-US" altLang="zh-CN" sz="2800" dirty="0"/>
              <a:t> 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‘=’, </a:t>
            </a:r>
            <a:r>
              <a:rPr lang="en-US" altLang="zh-CN" sz="2800" i="1" dirty="0"/>
              <a:t>t</a:t>
            </a:r>
            <a:r>
              <a:rPr lang="en-US" altLang="zh-CN" sz="2800" dirty="0"/>
              <a:t>, ‘+’, </a:t>
            </a:r>
            <a:r>
              <a:rPr lang="en-US" altLang="zh-CN" sz="2800" i="1" dirty="0" err="1"/>
              <a:t>E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); </a:t>
            </a:r>
            <a:endParaRPr lang="en-US" altLang="zh-CN" sz="2800" dirty="0"/>
          </a:p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               </a:t>
            </a:r>
            <a:r>
              <a:rPr lang="en-US" altLang="zh-CN" sz="2800" i="1" dirty="0" err="1"/>
              <a:t>Elist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array</a:t>
            </a:r>
            <a:r>
              <a:rPr lang="en-US" altLang="zh-CN" sz="2800" dirty="0"/>
              <a:t> = </a:t>
            </a:r>
            <a:r>
              <a:rPr lang="en-US" altLang="zh-CN" sz="2800" i="1" dirty="0"/>
              <a:t>Elist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.</a:t>
            </a:r>
            <a:r>
              <a:rPr lang="en-US" altLang="zh-CN" sz="2800" i="1" dirty="0"/>
              <a:t>array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               </a:t>
            </a:r>
            <a:r>
              <a:rPr lang="en-US" altLang="zh-CN" sz="2800" i="1" dirty="0" err="1"/>
              <a:t>Elist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 = </a:t>
            </a:r>
            <a:r>
              <a:rPr lang="en-US" altLang="zh-CN" sz="2800" i="1" dirty="0"/>
              <a:t>t</a:t>
            </a:r>
            <a:r>
              <a:rPr lang="en-US" altLang="zh-CN" sz="2800" dirty="0"/>
              <a:t>; </a:t>
            </a:r>
            <a:endParaRPr lang="en-US" altLang="zh-CN" sz="2800" dirty="0"/>
          </a:p>
          <a:p>
            <a:pPr algn="just">
              <a:lnSpc>
                <a:spcPct val="12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                    </a:t>
            </a:r>
            <a:r>
              <a:rPr lang="en-US" altLang="zh-CN" sz="2800" i="1" dirty="0" err="1"/>
              <a:t>Elist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ndim</a:t>
            </a:r>
            <a:r>
              <a:rPr lang="en-US" altLang="zh-CN" sz="2800" dirty="0"/>
              <a:t> = </a:t>
            </a:r>
            <a:r>
              <a:rPr lang="en-US" altLang="zh-CN" sz="2800" i="1" dirty="0"/>
              <a:t>m</a:t>
            </a:r>
            <a:r>
              <a:rPr lang="en-US" altLang="zh-CN" sz="2800" dirty="0"/>
              <a:t>}</a:t>
            </a:r>
            <a:endParaRPr lang="en-US" altLang="zh-CN" sz="28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数组元素的翻译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0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0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0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0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0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0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0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0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L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Elist </a:t>
            </a:r>
            <a:r>
              <a:rPr lang="en-US" altLang="zh-CN" sz="2800" dirty="0"/>
              <a:t>] { 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newTemp</a:t>
            </a:r>
            <a:r>
              <a:rPr lang="en-US" altLang="zh-CN" sz="2800" dirty="0"/>
              <a:t>();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/>
              <a:t>                      </a:t>
            </a:r>
            <a:r>
              <a:rPr lang="en-US" altLang="zh-CN" sz="2800" dirty="0">
                <a:solidFill>
                  <a:srgbClr val="C00000"/>
                </a:solidFill>
              </a:rPr>
              <a:t>/*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获取数组元素地址的常量值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*/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           gen</a:t>
            </a:r>
            <a:r>
              <a:rPr lang="en-US" altLang="zh-CN" sz="2800" dirty="0"/>
              <a:t> (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, ‘=’, </a:t>
            </a:r>
            <a:r>
              <a:rPr lang="en-US" altLang="zh-CN" sz="2800" i="1" dirty="0"/>
              <a:t>invariant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Elist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array</a:t>
            </a:r>
            <a:r>
              <a:rPr lang="en-US" altLang="zh-CN" sz="2800" dirty="0"/>
              <a:t>) );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           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offset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newTemp</a:t>
            </a:r>
            <a:r>
              <a:rPr lang="en-US" altLang="zh-CN" sz="2800" dirty="0"/>
              <a:t>();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                  /*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获取数组元素地址的可变部分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           gen</a:t>
            </a:r>
            <a:r>
              <a:rPr lang="en-US" altLang="zh-CN" sz="2800" dirty="0"/>
              <a:t> (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offset</a:t>
            </a:r>
            <a:r>
              <a:rPr lang="en-US" altLang="zh-CN" sz="2800" dirty="0"/>
              <a:t>, ‘=’, </a:t>
            </a:r>
            <a:r>
              <a:rPr lang="en-US" altLang="zh-CN" sz="2800" i="1" dirty="0" err="1"/>
              <a:t>Elist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, ‘</a:t>
            </a:r>
            <a:r>
              <a:rPr lang="en-US" altLang="zh-CN" sz="2800" dirty="0">
                <a:sym typeface="Symbol" panose="05050102010706020507" pitchFamily="18" charset="2"/>
              </a:rPr>
              <a:t></a:t>
            </a:r>
            <a:r>
              <a:rPr lang="en-US" altLang="zh-CN" sz="2800" dirty="0"/>
              <a:t>’,  </a:t>
            </a:r>
            <a:r>
              <a:rPr lang="en-US" altLang="zh-CN" sz="2800" i="1" dirty="0"/>
              <a:t>width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Elist.array</a:t>
            </a:r>
            <a:r>
              <a:rPr lang="en-US" altLang="zh-CN" sz="2800" dirty="0"/>
              <a:t>))}</a:t>
            </a:r>
            <a:endParaRPr lang="en-US" altLang="zh-CN" sz="2800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数组元素的翻译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L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id {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id.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; </a:t>
            </a:r>
            <a:r>
              <a:rPr lang="en-US" altLang="zh-CN" sz="2800" i="1" dirty="0" err="1"/>
              <a:t>L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offset</a:t>
            </a:r>
            <a:r>
              <a:rPr lang="en-US" altLang="zh-CN" sz="2800" dirty="0"/>
              <a:t> = null }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E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L</a:t>
            </a:r>
            <a:r>
              <a:rPr lang="en-US" altLang="zh-CN" sz="2800" dirty="0"/>
              <a:t>{ </a:t>
            </a:r>
            <a:r>
              <a:rPr lang="en-US" altLang="zh-CN" sz="2800" dirty="0">
                <a:solidFill>
                  <a:srgbClr val="C00000"/>
                </a:solidFill>
              </a:rPr>
              <a:t>if </a:t>
            </a:r>
            <a:r>
              <a:rPr lang="en-US" altLang="zh-CN" sz="2800" i="1" dirty="0" err="1">
                <a:solidFill>
                  <a:srgbClr val="C00000"/>
                </a:solidFill>
              </a:rPr>
              <a:t>L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 == null then /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</a:rPr>
              <a:t>L</a:t>
            </a:r>
            <a:r>
              <a:rPr lang="zh-CN" altLang="en-US" sz="2800" dirty="0">
                <a:solidFill>
                  <a:srgbClr val="C00000"/>
                </a:solidFill>
                <a:latin typeface="宋体" pitchFamily="2" charset="-122"/>
              </a:rPr>
              <a:t>是简单变量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solidFill>
                  <a:srgbClr val="C00000"/>
                </a:solidFill>
              </a:rPr>
              <a:t>/ </a:t>
            </a:r>
            <a:endParaRPr lang="zh-CN" altLang="en-US" sz="2800" dirty="0">
              <a:solidFill>
                <a:srgbClr val="C00000"/>
              </a:solidFill>
            </a:endParaRPr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	    </a:t>
            </a:r>
            <a:r>
              <a:rPr lang="en-US" altLang="zh-CN" sz="2800" i="1" dirty="0" err="1">
                <a:solidFill>
                  <a:srgbClr val="C00000"/>
                </a:solidFill>
              </a:rPr>
              <a:t>E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place</a:t>
            </a:r>
            <a:r>
              <a:rPr lang="en-US" altLang="zh-CN" sz="2800" dirty="0">
                <a:solidFill>
                  <a:srgbClr val="C00000"/>
                </a:solidFill>
              </a:rPr>
              <a:t> = </a:t>
            </a:r>
            <a:r>
              <a:rPr lang="en-US" altLang="zh-CN" sz="2800" i="1" dirty="0" err="1">
                <a:solidFill>
                  <a:srgbClr val="C00000"/>
                </a:solidFill>
              </a:rPr>
              <a:t>L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place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	   else begin </a:t>
            </a:r>
            <a:r>
              <a:rPr lang="en-US" altLang="zh-CN" sz="2800" i="1" dirty="0" err="1">
                <a:solidFill>
                  <a:srgbClr val="C00000"/>
                </a:solidFill>
              </a:rPr>
              <a:t>E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place</a:t>
            </a:r>
            <a:r>
              <a:rPr lang="en-US" altLang="zh-CN" sz="2800" dirty="0">
                <a:solidFill>
                  <a:srgbClr val="C00000"/>
                </a:solidFill>
              </a:rPr>
              <a:t> = </a:t>
            </a:r>
            <a:r>
              <a:rPr lang="en-US" altLang="zh-CN" sz="2800" i="1" dirty="0" err="1">
                <a:solidFill>
                  <a:srgbClr val="C00000"/>
                </a:solidFill>
              </a:rPr>
              <a:t>newTemp</a:t>
            </a:r>
            <a:r>
              <a:rPr lang="en-US" altLang="zh-CN" sz="2800" dirty="0">
                <a:solidFill>
                  <a:srgbClr val="C00000"/>
                </a:solidFill>
              </a:rPr>
              <a:t>(); 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	           </a:t>
            </a:r>
            <a:r>
              <a:rPr lang="en-US" altLang="zh-CN" sz="2800" i="1" dirty="0">
                <a:solidFill>
                  <a:srgbClr val="C00000"/>
                </a:solidFill>
              </a:rPr>
              <a:t>gen</a:t>
            </a:r>
            <a:r>
              <a:rPr lang="en-US" altLang="zh-CN" sz="2800" dirty="0">
                <a:solidFill>
                  <a:srgbClr val="C00000"/>
                </a:solidFill>
              </a:rPr>
              <a:t> (</a:t>
            </a:r>
            <a:r>
              <a:rPr lang="en-US" altLang="zh-CN" sz="2800" i="1" dirty="0" err="1">
                <a:solidFill>
                  <a:srgbClr val="C00000"/>
                </a:solidFill>
              </a:rPr>
              <a:t>E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place</a:t>
            </a:r>
            <a:r>
              <a:rPr lang="en-US" altLang="zh-CN" sz="2800" dirty="0">
                <a:solidFill>
                  <a:srgbClr val="C00000"/>
                </a:solidFill>
              </a:rPr>
              <a:t>, ‘=’, </a:t>
            </a:r>
            <a:r>
              <a:rPr lang="en-US" altLang="zh-CN" sz="2800" i="1" dirty="0" err="1">
                <a:solidFill>
                  <a:srgbClr val="C00000"/>
                </a:solidFill>
              </a:rPr>
              <a:t>L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place</a:t>
            </a:r>
            <a:r>
              <a:rPr lang="en-US" altLang="zh-CN" sz="2800" dirty="0">
                <a:solidFill>
                  <a:srgbClr val="C00000"/>
                </a:solidFill>
              </a:rPr>
              <a:t>, ‘[’,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i="1" dirty="0" err="1">
                <a:solidFill>
                  <a:srgbClr val="C00000"/>
                </a:solidFill>
              </a:rPr>
              <a:t>L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, ‘]’) end</a:t>
            </a:r>
            <a:r>
              <a:rPr lang="en-US" altLang="zh-CN" sz="2800" dirty="0"/>
              <a:t> }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E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E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 + </a:t>
            </a:r>
            <a:r>
              <a:rPr lang="en-US" altLang="zh-CN" sz="2800" i="1" dirty="0"/>
              <a:t>E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{</a:t>
            </a:r>
            <a:r>
              <a:rPr lang="en-US" altLang="zh-CN" sz="2800" i="1" dirty="0" err="1"/>
              <a:t>E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newTemp</a:t>
            </a:r>
            <a:r>
              <a:rPr lang="en-US" altLang="zh-CN" sz="2800" dirty="0"/>
              <a:t>();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			gen</a:t>
            </a:r>
            <a:r>
              <a:rPr lang="en-US" altLang="zh-CN" sz="2800" dirty="0"/>
              <a:t> (</a:t>
            </a:r>
            <a:r>
              <a:rPr lang="en-US" altLang="zh-CN" sz="2800" i="1" dirty="0" err="1"/>
              <a:t>E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, ‘=’, </a:t>
            </a:r>
            <a:r>
              <a:rPr lang="en-US" altLang="zh-CN" sz="2800" i="1" dirty="0"/>
              <a:t>E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.</a:t>
            </a:r>
            <a:r>
              <a:rPr lang="en-US" altLang="zh-CN" sz="2800" i="1" dirty="0"/>
              <a:t>place</a:t>
            </a:r>
            <a:r>
              <a:rPr lang="en-US" altLang="zh-CN" sz="2800" dirty="0"/>
              <a:t> , ‘+’,</a:t>
            </a:r>
            <a:r>
              <a:rPr lang="en-US" altLang="zh-CN" sz="2800" i="1" dirty="0"/>
              <a:t> E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.</a:t>
            </a:r>
            <a:r>
              <a:rPr lang="en-US" altLang="zh-CN" sz="2800" i="1" dirty="0"/>
              <a:t>place</a:t>
            </a:r>
            <a:r>
              <a:rPr lang="en-US" altLang="zh-CN" sz="2800" dirty="0"/>
              <a:t>) }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E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(</a:t>
            </a:r>
            <a:r>
              <a:rPr lang="en-US" altLang="zh-CN" sz="2800" i="1" dirty="0"/>
              <a:t>E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 ) {</a:t>
            </a:r>
            <a:r>
              <a:rPr lang="en-US" altLang="zh-CN" sz="2800" i="1" dirty="0" err="1"/>
              <a:t>E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place</a:t>
            </a:r>
            <a:r>
              <a:rPr lang="en-US" altLang="zh-CN" sz="2800" dirty="0"/>
              <a:t> = </a:t>
            </a:r>
            <a:r>
              <a:rPr lang="en-US" altLang="zh-CN" sz="2800" i="1" dirty="0"/>
              <a:t>E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.</a:t>
            </a:r>
            <a:r>
              <a:rPr lang="en-US" altLang="zh-CN" sz="2800" i="1" dirty="0"/>
              <a:t>place</a:t>
            </a:r>
            <a:r>
              <a:rPr lang="en-US" altLang="zh-CN" sz="2800" dirty="0"/>
              <a:t> }</a:t>
            </a: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endParaRPr lang="en-US" altLang="zh-CN" sz="2800" dirty="0"/>
          </a:p>
          <a:p>
            <a:pPr algn="just">
              <a:lnSpc>
                <a:spcPct val="113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/>
              <a:t>其他翻译同前</a:t>
            </a:r>
            <a:endParaRPr lang="en-US" altLang="zh-CN" sz="28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数组元素的翻译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数组寻址的翻译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数组元素地址的计算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宋体" pitchFamily="2" charset="-122"/>
              </a:rPr>
              <a:t>数组元素地址计算翻译方案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举例说明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的定义为：</a:t>
            </a:r>
            <a:r>
              <a:rPr lang="en-US" altLang="zh-CN"/>
              <a:t>A[1…10, 1…20] </a:t>
            </a:r>
            <a:r>
              <a:rPr lang="en-US" altLang="zh-CN" dirty="0"/>
              <a:t>of integer</a:t>
            </a:r>
            <a:endParaRPr lang="en-US" altLang="zh-CN" dirty="0"/>
          </a:p>
          <a:p>
            <a:r>
              <a:rPr lang="zh-CN" altLang="en-US" dirty="0"/>
              <a:t>数组的下界为</a:t>
            </a:r>
            <a:r>
              <a:rPr lang="en-US" altLang="zh-CN" dirty="0"/>
              <a:t>1</a:t>
            </a:r>
            <a:r>
              <a:rPr lang="zh-CN" altLang="en-US" dirty="0"/>
              <a:t>，即</a:t>
            </a:r>
            <a:r>
              <a:rPr lang="en-US" altLang="zh-CN" dirty="0"/>
              <a:t>low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dirty="0"/>
              <a:t>为赋值语句 </a:t>
            </a:r>
            <a:r>
              <a:rPr lang="en-US" altLang="zh-CN" dirty="0"/>
              <a:t>x := A[y, z]</a:t>
            </a:r>
            <a:r>
              <a:rPr lang="zh-CN" altLang="en-US" dirty="0"/>
              <a:t>生成中间代码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数组元素的翻译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 dirty="0"/>
              <a:t> x := A[ y, z ]</a:t>
            </a:r>
            <a:endParaRPr lang="zh-CN" altLang="en-US" dirty="0"/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2438400" y="1438275"/>
            <a:ext cx="21907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x</a:t>
            </a:r>
            <a:endParaRPr lang="en-US" altLang="zh-CN" sz="2400" i="1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offset</a:t>
            </a:r>
            <a:r>
              <a:rPr lang="en-US" altLang="zh-CN" sz="2400" dirty="0"/>
              <a:t> = null</a:t>
            </a:r>
            <a:endParaRPr lang="en-US" altLang="zh-CN" sz="2400" dirty="0"/>
          </a:p>
        </p:txBody>
      </p:sp>
      <p:sp>
        <p:nvSpPr>
          <p:cNvPr id="35855" name="Line 10"/>
          <p:cNvSpPr>
            <a:spLocks noChangeShapeType="1"/>
          </p:cNvSpPr>
          <p:nvPr/>
        </p:nvSpPr>
        <p:spPr bwMode="auto">
          <a:xfrm>
            <a:off x="3581400" y="2057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11"/>
          <p:cNvSpPr>
            <a:spLocks noChangeArrowheads="1"/>
          </p:cNvSpPr>
          <p:nvPr/>
        </p:nvSpPr>
        <p:spPr bwMode="auto">
          <a:xfrm>
            <a:off x="3429001" y="2286001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063750" y="5876925"/>
            <a:ext cx="2984286" cy="4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A[1…10, 1…20] of integer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 dirty="0"/>
              <a:t> x := A[ y, z ]</a:t>
            </a:r>
            <a:endParaRPr lang="zh-CN" altLang="en-US" dirty="0"/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2438400" y="1438275"/>
            <a:ext cx="21907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x</a:t>
            </a:r>
            <a:endParaRPr lang="en-US" altLang="zh-CN" sz="2400" i="1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offset</a:t>
            </a:r>
            <a:r>
              <a:rPr lang="en-US" altLang="zh-CN" sz="2400" dirty="0"/>
              <a:t> = null</a:t>
            </a:r>
            <a:endParaRPr lang="en-US" altLang="zh-CN" sz="2400" dirty="0"/>
          </a:p>
        </p:txBody>
      </p:sp>
      <p:sp>
        <p:nvSpPr>
          <p:cNvPr id="35855" name="Line 10"/>
          <p:cNvSpPr>
            <a:spLocks noChangeShapeType="1"/>
          </p:cNvSpPr>
          <p:nvPr/>
        </p:nvSpPr>
        <p:spPr bwMode="auto">
          <a:xfrm>
            <a:off x="3581400" y="2057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11"/>
          <p:cNvSpPr>
            <a:spLocks noChangeArrowheads="1"/>
          </p:cNvSpPr>
          <p:nvPr/>
        </p:nvSpPr>
        <p:spPr bwMode="auto">
          <a:xfrm>
            <a:off x="3429001" y="2286001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657851" y="1458914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 dirty="0"/>
              <a:t>:=</a:t>
            </a:r>
            <a:endParaRPr lang="zh-CN" altLang="en-US" sz="24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063750" y="5876925"/>
            <a:ext cx="2984286" cy="4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A[1…10, 1…20] of integer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 dirty="0"/>
              <a:t> x := A[ y, z ]</a:t>
            </a:r>
            <a:endParaRPr lang="zh-CN" altLang="en-US" dirty="0"/>
          </a:p>
        </p:txBody>
      </p:sp>
      <p:sp>
        <p:nvSpPr>
          <p:cNvPr id="35871" name="Rectangle 26"/>
          <p:cNvSpPr>
            <a:spLocks noChangeArrowheads="1"/>
          </p:cNvSpPr>
          <p:nvPr/>
        </p:nvSpPr>
        <p:spPr bwMode="auto">
          <a:xfrm>
            <a:off x="5108576" y="4659313"/>
            <a:ext cx="18891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/>
          </a:p>
        </p:txBody>
      </p:sp>
      <p:sp>
        <p:nvSpPr>
          <p:cNvPr id="35872" name="Line 27"/>
          <p:cNvSpPr>
            <a:spLocks noChangeShapeType="1"/>
          </p:cNvSpPr>
          <p:nvPr/>
        </p:nvSpPr>
        <p:spPr bwMode="auto">
          <a:xfrm>
            <a:off x="5930900" y="49704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4876800" y="5143500"/>
            <a:ext cx="2159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6" name="Rectangle 31"/>
          <p:cNvSpPr>
            <a:spLocks noChangeArrowheads="1"/>
          </p:cNvSpPr>
          <p:nvPr/>
        </p:nvSpPr>
        <p:spPr bwMode="auto">
          <a:xfrm>
            <a:off x="1524001" y="4724400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35877" name="Rectangle 32"/>
          <p:cNvSpPr>
            <a:spLocks noChangeArrowheads="1"/>
          </p:cNvSpPr>
          <p:nvPr/>
        </p:nvSpPr>
        <p:spPr bwMode="auto">
          <a:xfrm>
            <a:off x="3609976" y="4643439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[</a:t>
            </a:r>
            <a:endParaRPr lang="zh-CN" altLang="en-US" sz="2400"/>
          </a:p>
        </p:txBody>
      </p:sp>
      <p:sp>
        <p:nvSpPr>
          <p:cNvPr id="35882" name="Line 37"/>
          <p:cNvSpPr>
            <a:spLocks noChangeShapeType="1"/>
          </p:cNvSpPr>
          <p:nvPr/>
        </p:nvSpPr>
        <p:spPr bwMode="auto">
          <a:xfrm>
            <a:off x="5946775" y="57197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Rectangle 38"/>
          <p:cNvSpPr>
            <a:spLocks noChangeArrowheads="1"/>
          </p:cNvSpPr>
          <p:nvPr/>
        </p:nvSpPr>
        <p:spPr bwMode="auto">
          <a:xfrm>
            <a:off x="5729289" y="589915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2438400" y="1448549"/>
            <a:ext cx="21907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x</a:t>
            </a:r>
            <a:endParaRPr lang="en-US" altLang="zh-CN" sz="2400" i="1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offset</a:t>
            </a:r>
            <a:r>
              <a:rPr lang="en-US" altLang="zh-CN" sz="2400" dirty="0"/>
              <a:t> = null</a:t>
            </a:r>
            <a:endParaRPr lang="en-US" altLang="zh-CN" sz="2400" dirty="0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3581400" y="2067675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3429001" y="2296275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5657851" y="1469188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 dirty="0"/>
              <a:t>:=</a:t>
            </a:r>
            <a:endParaRPr lang="zh-CN" altLang="en-US" sz="24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063750" y="5876925"/>
            <a:ext cx="2984286" cy="4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A[1…10, 1…20] of integer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 dirty="0"/>
              <a:t> x := A[ y, z ]</a:t>
            </a:r>
            <a:endParaRPr lang="zh-CN" altLang="en-US" dirty="0"/>
          </a:p>
        </p:txBody>
      </p:sp>
      <p:sp>
        <p:nvSpPr>
          <p:cNvPr id="35867" name="Rectangle 22"/>
          <p:cNvSpPr>
            <a:spLocks noChangeArrowheads="1"/>
          </p:cNvSpPr>
          <p:nvPr/>
        </p:nvSpPr>
        <p:spPr bwMode="auto">
          <a:xfrm>
            <a:off x="2743200" y="3632200"/>
            <a:ext cx="2255838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y</a:t>
            </a:r>
            <a:endParaRPr lang="en-US" altLang="zh-CN" sz="2400" baseline="-250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ndim</a:t>
            </a:r>
            <a:r>
              <a:rPr lang="en-US" altLang="zh-CN" sz="2400" dirty="0"/>
              <a:t> = 1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array</a:t>
            </a:r>
            <a:r>
              <a:rPr lang="en-US" altLang="zh-CN" sz="2400" dirty="0"/>
              <a:t> = A</a:t>
            </a:r>
            <a:endParaRPr lang="en-US" altLang="zh-CN" sz="2400" dirty="0"/>
          </a:p>
        </p:txBody>
      </p:sp>
      <p:sp>
        <p:nvSpPr>
          <p:cNvPr id="35871" name="Rectangle 26"/>
          <p:cNvSpPr>
            <a:spLocks noChangeArrowheads="1"/>
          </p:cNvSpPr>
          <p:nvPr/>
        </p:nvSpPr>
        <p:spPr bwMode="auto">
          <a:xfrm>
            <a:off x="5108576" y="4659313"/>
            <a:ext cx="18891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/>
          </a:p>
        </p:txBody>
      </p:sp>
      <p:sp>
        <p:nvSpPr>
          <p:cNvPr id="35872" name="Line 27"/>
          <p:cNvSpPr>
            <a:spLocks noChangeShapeType="1"/>
          </p:cNvSpPr>
          <p:nvPr/>
        </p:nvSpPr>
        <p:spPr bwMode="auto">
          <a:xfrm>
            <a:off x="5930900" y="49704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4876800" y="5143500"/>
            <a:ext cx="2159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4" name="Line 29"/>
          <p:cNvSpPr>
            <a:spLocks noChangeShapeType="1"/>
          </p:cNvSpPr>
          <p:nvPr/>
        </p:nvSpPr>
        <p:spPr bwMode="auto">
          <a:xfrm>
            <a:off x="3829050" y="445135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Rectangle 31"/>
          <p:cNvSpPr>
            <a:spLocks noChangeArrowheads="1"/>
          </p:cNvSpPr>
          <p:nvPr/>
        </p:nvSpPr>
        <p:spPr bwMode="auto">
          <a:xfrm>
            <a:off x="1524001" y="4724400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35877" name="Rectangle 32"/>
          <p:cNvSpPr>
            <a:spLocks noChangeArrowheads="1"/>
          </p:cNvSpPr>
          <p:nvPr/>
        </p:nvSpPr>
        <p:spPr bwMode="auto">
          <a:xfrm>
            <a:off x="3609976" y="4643439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[</a:t>
            </a:r>
            <a:endParaRPr lang="zh-CN" altLang="en-US" sz="2400"/>
          </a:p>
        </p:txBody>
      </p:sp>
      <p:sp>
        <p:nvSpPr>
          <p:cNvPr id="35880" name="Line 35"/>
          <p:cNvSpPr>
            <a:spLocks noChangeShapeType="1"/>
          </p:cNvSpPr>
          <p:nvPr/>
        </p:nvSpPr>
        <p:spPr bwMode="auto">
          <a:xfrm flipH="1">
            <a:off x="1814514" y="4464050"/>
            <a:ext cx="1744663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36"/>
          <p:cNvSpPr>
            <a:spLocks noChangeShapeType="1"/>
          </p:cNvSpPr>
          <p:nvPr/>
        </p:nvSpPr>
        <p:spPr bwMode="auto">
          <a:xfrm>
            <a:off x="4097338" y="44767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37"/>
          <p:cNvSpPr>
            <a:spLocks noChangeShapeType="1"/>
          </p:cNvSpPr>
          <p:nvPr/>
        </p:nvSpPr>
        <p:spPr bwMode="auto">
          <a:xfrm>
            <a:off x="5946775" y="57197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Rectangle 38"/>
          <p:cNvSpPr>
            <a:spLocks noChangeArrowheads="1"/>
          </p:cNvSpPr>
          <p:nvPr/>
        </p:nvSpPr>
        <p:spPr bwMode="auto">
          <a:xfrm>
            <a:off x="5729289" y="589915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35884" name="Rectangle 39"/>
          <p:cNvSpPr>
            <a:spLocks noChangeArrowheads="1"/>
          </p:cNvSpPr>
          <p:nvPr/>
        </p:nvSpPr>
        <p:spPr bwMode="auto">
          <a:xfrm>
            <a:off x="6097589" y="5821363"/>
            <a:ext cx="448151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 := A[ y, z ]</a:t>
            </a:r>
            <a:r>
              <a:rPr lang="zh-CN" altLang="en-US" sz="2400" dirty="0">
                <a:solidFill>
                  <a:srgbClr val="FF0000"/>
                </a:solidFill>
              </a:rPr>
              <a:t>的注释分析树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438400" y="1438275"/>
            <a:ext cx="21907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x</a:t>
            </a:r>
            <a:endParaRPr lang="en-US" altLang="zh-CN" sz="2400" i="1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offset</a:t>
            </a:r>
            <a:r>
              <a:rPr lang="en-US" altLang="zh-CN" sz="2400" dirty="0"/>
              <a:t> = null</a:t>
            </a:r>
            <a:endParaRPr lang="en-US" altLang="zh-CN" sz="2400" dirty="0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581400" y="2057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429001" y="2286001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5657851" y="1458914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 dirty="0"/>
              <a:t>:=</a:t>
            </a:r>
            <a:endParaRPr lang="zh-CN" altLang="en-US" sz="2400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063750" y="5876925"/>
            <a:ext cx="2984286" cy="4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A[1…10, 1…20] of integer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Grp="1" noRot="1" noChangeArrowheads="1"/>
          </p:cNvSpPr>
          <p:nvPr>
            <p:ph sz="quarter" idx="13"/>
          </p:nvPr>
        </p:nvSpPr>
        <p:spPr>
          <a:xfrm>
            <a:off x="429369" y="1052944"/>
            <a:ext cx="11219291" cy="571571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数组类型的声明</a:t>
            </a:r>
            <a:endParaRPr lang="zh-C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	</a:t>
            </a:r>
            <a:r>
              <a:rPr lang="en-US" altLang="zh-CN" sz="2800" dirty="0"/>
              <a:t>e.g. Pascal</a:t>
            </a:r>
            <a:r>
              <a:rPr lang="zh-CN" altLang="en-US" sz="2800" dirty="0"/>
              <a:t>的数组声明，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	     </a:t>
            </a:r>
            <a:r>
              <a:rPr lang="en-US" altLang="zh-CN" sz="2800" dirty="0"/>
              <a:t>A : array[ </a:t>
            </a:r>
            <a:r>
              <a:rPr lang="en-US" altLang="zh-CN" sz="2800" dirty="0">
                <a:solidFill>
                  <a:schemeClr val="folHlink"/>
                </a:solidFill>
              </a:rPr>
              <a:t>low</a:t>
            </a:r>
            <a:r>
              <a:rPr lang="en-US" altLang="zh-CN" sz="2800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dirty="0">
                <a:solidFill>
                  <a:schemeClr val="folHlink"/>
                </a:solidFill>
              </a:rPr>
              <a:t>..high</a:t>
            </a:r>
            <a:r>
              <a:rPr lang="en-US" altLang="zh-CN" sz="2800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>
                <a:solidFill>
                  <a:schemeClr val="folHlink"/>
                </a:solidFill>
              </a:rPr>
              <a:t>low</a:t>
            </a:r>
            <a:r>
              <a:rPr lang="en-US" altLang="zh-CN" sz="2800" baseline="-25000" dirty="0" err="1">
                <a:solidFill>
                  <a:schemeClr val="folHlink"/>
                </a:solidFill>
              </a:rPr>
              <a:t>n</a:t>
            </a:r>
            <a:r>
              <a:rPr lang="en-US" altLang="zh-CN" sz="2800" dirty="0">
                <a:solidFill>
                  <a:schemeClr val="folHlink"/>
                </a:solidFill>
              </a:rPr>
              <a:t>..</a:t>
            </a:r>
            <a:r>
              <a:rPr lang="en-US" altLang="zh-CN" sz="2800" dirty="0" err="1">
                <a:solidFill>
                  <a:schemeClr val="folHlink"/>
                </a:solidFill>
              </a:rPr>
              <a:t>high</a:t>
            </a:r>
            <a:r>
              <a:rPr lang="en-US" altLang="zh-CN" sz="2800" baseline="-25000" dirty="0" err="1">
                <a:solidFill>
                  <a:schemeClr val="folHlink"/>
                </a:solidFill>
              </a:rPr>
              <a:t>n</a:t>
            </a:r>
            <a:r>
              <a:rPr lang="en-US" altLang="zh-CN" sz="2800" dirty="0"/>
              <a:t>] of integer ;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	    </a:t>
            </a:r>
            <a:r>
              <a:rPr lang="zh-CN" altLang="en-US" sz="2800" dirty="0"/>
              <a:t>数组元素：</a:t>
            </a:r>
            <a:r>
              <a:rPr lang="en-US" altLang="zh-CN" sz="2800" dirty="0"/>
              <a:t>A[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, j, k,…] </a:t>
            </a:r>
            <a:r>
              <a:rPr lang="zh-CN" altLang="en-US" sz="2800" dirty="0"/>
              <a:t>或 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][j][k]…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	  </a:t>
            </a:r>
            <a:r>
              <a:rPr lang="zh-CN" altLang="en-US" sz="2800" dirty="0"/>
              <a:t>（下界）</a:t>
            </a:r>
            <a:r>
              <a:rPr lang="en-US" altLang="zh-CN" sz="2800" dirty="0">
                <a:solidFill>
                  <a:schemeClr val="folHlink"/>
                </a:solidFill>
              </a:rPr>
              <a:t>low</a:t>
            </a:r>
            <a:r>
              <a:rPr lang="en-US" altLang="zh-CN" sz="2800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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folHlink"/>
                </a:solidFill>
              </a:rPr>
              <a:t>high</a:t>
            </a:r>
            <a:r>
              <a:rPr lang="en-US" altLang="zh-CN" sz="2800" baseline="-25000" dirty="0">
                <a:solidFill>
                  <a:schemeClr val="folHlink"/>
                </a:solidFill>
              </a:rPr>
              <a:t>1</a:t>
            </a:r>
            <a:r>
              <a:rPr lang="zh-CN" altLang="en-US" sz="2800" dirty="0"/>
              <a:t>（上界）    </a:t>
            </a:r>
            <a:r>
              <a:rPr lang="en-US" altLang="zh-CN" sz="2800" dirty="0"/>
              <a:t>, … 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	e.g. C</a:t>
            </a:r>
            <a:r>
              <a:rPr lang="zh-CN" altLang="en-US" sz="2800" dirty="0"/>
              <a:t>的数组声明，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	 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A [100][100][100]; 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	    </a:t>
            </a:r>
            <a:r>
              <a:rPr lang="zh-CN" altLang="en-US" sz="2800" dirty="0"/>
              <a:t>数组元素：</a:t>
            </a:r>
            <a:r>
              <a:rPr lang="en-US" altLang="zh-CN" sz="2800" dirty="0"/>
              <a:t>A[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][30][40]     0 </a:t>
            </a:r>
            <a:r>
              <a:rPr lang="en-US" altLang="zh-CN" sz="2800" dirty="0">
                <a:sym typeface="Symbol" panose="05050102010706020507" pitchFamily="18" charset="2"/>
              </a:rPr>
              <a:t>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 (100-1)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522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数组元素的翻译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 dirty="0"/>
              <a:t> x := A[ y, z ]</a:t>
            </a:r>
            <a:endParaRPr lang="zh-CN" altLang="en-US" dirty="0"/>
          </a:p>
        </p:txBody>
      </p:sp>
      <p:sp>
        <p:nvSpPr>
          <p:cNvPr id="35864" name="Rectangle 19"/>
          <p:cNvSpPr>
            <a:spLocks noChangeArrowheads="1"/>
          </p:cNvSpPr>
          <p:nvPr/>
        </p:nvSpPr>
        <p:spPr bwMode="auto">
          <a:xfrm>
            <a:off x="5791201" y="3657601"/>
            <a:ext cx="5000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,</a:t>
            </a:r>
            <a:endParaRPr lang="zh-CN" altLang="en-US" sz="2400"/>
          </a:p>
        </p:txBody>
      </p:sp>
      <p:sp>
        <p:nvSpPr>
          <p:cNvPr id="35867" name="Rectangle 22"/>
          <p:cNvSpPr>
            <a:spLocks noChangeArrowheads="1"/>
          </p:cNvSpPr>
          <p:nvPr/>
        </p:nvSpPr>
        <p:spPr bwMode="auto">
          <a:xfrm>
            <a:off x="2743200" y="3632200"/>
            <a:ext cx="2255838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y</a:t>
            </a:r>
            <a:endParaRPr lang="en-US" altLang="zh-CN" sz="2400" baseline="-250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ndim</a:t>
            </a:r>
            <a:r>
              <a:rPr lang="en-US" altLang="zh-CN" sz="2400" dirty="0"/>
              <a:t> = 1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array</a:t>
            </a:r>
            <a:r>
              <a:rPr lang="en-US" altLang="zh-CN" sz="2400" dirty="0"/>
              <a:t> = A</a:t>
            </a:r>
            <a:endParaRPr lang="en-US" altLang="zh-CN" sz="2400" dirty="0"/>
          </a:p>
        </p:txBody>
      </p:sp>
      <p:sp>
        <p:nvSpPr>
          <p:cNvPr id="35868" name="Rectangle 23"/>
          <p:cNvSpPr>
            <a:spLocks noChangeArrowheads="1"/>
          </p:cNvSpPr>
          <p:nvPr/>
        </p:nvSpPr>
        <p:spPr bwMode="auto">
          <a:xfrm>
            <a:off x="7088188" y="3633788"/>
            <a:ext cx="18875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z</a:t>
            </a:r>
            <a:endParaRPr lang="en-US" altLang="zh-CN" sz="2400"/>
          </a:p>
        </p:txBody>
      </p:sp>
      <p:sp>
        <p:nvSpPr>
          <p:cNvPr id="35869" name="Line 24"/>
          <p:cNvSpPr>
            <a:spLocks noChangeShapeType="1"/>
          </p:cNvSpPr>
          <p:nvPr/>
        </p:nvSpPr>
        <p:spPr bwMode="auto">
          <a:xfrm>
            <a:off x="7910513" y="3983039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Rectangle 25"/>
          <p:cNvSpPr>
            <a:spLocks noChangeArrowheads="1"/>
          </p:cNvSpPr>
          <p:nvPr/>
        </p:nvSpPr>
        <p:spPr bwMode="auto">
          <a:xfrm>
            <a:off x="7126289" y="4154488"/>
            <a:ext cx="217011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z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1" name="Rectangle 26"/>
          <p:cNvSpPr>
            <a:spLocks noChangeArrowheads="1"/>
          </p:cNvSpPr>
          <p:nvPr/>
        </p:nvSpPr>
        <p:spPr bwMode="auto">
          <a:xfrm>
            <a:off x="5108576" y="4659313"/>
            <a:ext cx="18891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/>
          </a:p>
        </p:txBody>
      </p:sp>
      <p:sp>
        <p:nvSpPr>
          <p:cNvPr id="35872" name="Line 27"/>
          <p:cNvSpPr>
            <a:spLocks noChangeShapeType="1"/>
          </p:cNvSpPr>
          <p:nvPr/>
        </p:nvSpPr>
        <p:spPr bwMode="auto">
          <a:xfrm>
            <a:off x="5930900" y="49704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4876800" y="5143500"/>
            <a:ext cx="2159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4" name="Line 29"/>
          <p:cNvSpPr>
            <a:spLocks noChangeShapeType="1"/>
          </p:cNvSpPr>
          <p:nvPr/>
        </p:nvSpPr>
        <p:spPr bwMode="auto">
          <a:xfrm>
            <a:off x="3829050" y="445135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0"/>
          <p:cNvSpPr>
            <a:spLocks noChangeShapeType="1"/>
          </p:cNvSpPr>
          <p:nvPr/>
        </p:nvSpPr>
        <p:spPr bwMode="auto">
          <a:xfrm>
            <a:off x="7924800" y="48006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Rectangle 31"/>
          <p:cNvSpPr>
            <a:spLocks noChangeArrowheads="1"/>
          </p:cNvSpPr>
          <p:nvPr/>
        </p:nvSpPr>
        <p:spPr bwMode="auto">
          <a:xfrm>
            <a:off x="1524001" y="4724400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35877" name="Rectangle 32"/>
          <p:cNvSpPr>
            <a:spLocks noChangeArrowheads="1"/>
          </p:cNvSpPr>
          <p:nvPr/>
        </p:nvSpPr>
        <p:spPr bwMode="auto">
          <a:xfrm>
            <a:off x="3609976" y="4643439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[</a:t>
            </a:r>
            <a:endParaRPr lang="zh-CN" altLang="en-US" sz="2400"/>
          </a:p>
        </p:txBody>
      </p:sp>
      <p:sp>
        <p:nvSpPr>
          <p:cNvPr id="35878" name="Rectangle 33"/>
          <p:cNvSpPr>
            <a:spLocks noChangeArrowheads="1"/>
          </p:cNvSpPr>
          <p:nvPr/>
        </p:nvSpPr>
        <p:spPr bwMode="auto">
          <a:xfrm>
            <a:off x="7696201" y="4953000"/>
            <a:ext cx="7286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z</a:t>
            </a:r>
            <a:endParaRPr lang="en-US" altLang="zh-CN" sz="2400" i="1"/>
          </a:p>
        </p:txBody>
      </p:sp>
      <p:sp>
        <p:nvSpPr>
          <p:cNvPr id="35880" name="Line 35"/>
          <p:cNvSpPr>
            <a:spLocks noChangeShapeType="1"/>
          </p:cNvSpPr>
          <p:nvPr/>
        </p:nvSpPr>
        <p:spPr bwMode="auto">
          <a:xfrm flipH="1">
            <a:off x="1814514" y="4464050"/>
            <a:ext cx="1744663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36"/>
          <p:cNvSpPr>
            <a:spLocks noChangeShapeType="1"/>
          </p:cNvSpPr>
          <p:nvPr/>
        </p:nvSpPr>
        <p:spPr bwMode="auto">
          <a:xfrm>
            <a:off x="4097338" y="44767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37"/>
          <p:cNvSpPr>
            <a:spLocks noChangeShapeType="1"/>
          </p:cNvSpPr>
          <p:nvPr/>
        </p:nvSpPr>
        <p:spPr bwMode="auto">
          <a:xfrm>
            <a:off x="5946775" y="57197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Rectangle 38"/>
          <p:cNvSpPr>
            <a:spLocks noChangeArrowheads="1"/>
          </p:cNvSpPr>
          <p:nvPr/>
        </p:nvSpPr>
        <p:spPr bwMode="auto">
          <a:xfrm>
            <a:off x="5729289" y="589915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35884" name="Rectangle 39"/>
          <p:cNvSpPr>
            <a:spLocks noChangeArrowheads="1"/>
          </p:cNvSpPr>
          <p:nvPr/>
        </p:nvSpPr>
        <p:spPr bwMode="auto">
          <a:xfrm>
            <a:off x="6097589" y="5821363"/>
            <a:ext cx="448151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 := A[ y, z ]</a:t>
            </a:r>
            <a:r>
              <a:rPr lang="zh-CN" altLang="en-US" sz="2400" dirty="0">
                <a:solidFill>
                  <a:srgbClr val="FF0000"/>
                </a:solidFill>
              </a:rPr>
              <a:t>的注释分析树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438400" y="1438275"/>
            <a:ext cx="21907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x</a:t>
            </a:r>
            <a:endParaRPr lang="en-US" altLang="zh-CN" sz="2400" i="1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offset</a:t>
            </a:r>
            <a:r>
              <a:rPr lang="en-US" altLang="zh-CN" sz="2400" dirty="0"/>
              <a:t> = null</a:t>
            </a:r>
            <a:endParaRPr lang="en-US" altLang="zh-CN" sz="2400" dirty="0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581400" y="2057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429001" y="2286001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5657851" y="1458914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 dirty="0"/>
              <a:t>:=</a:t>
            </a:r>
            <a:endParaRPr lang="zh-CN" altLang="en-US" sz="2400" dirty="0"/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063750" y="5876925"/>
            <a:ext cx="2984286" cy="4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A[1…10, 1…20] of integer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 dirty="0"/>
              <a:t> x := A[ y, z ]</a:t>
            </a:r>
            <a:endParaRPr lang="zh-CN" altLang="en-US" dirty="0"/>
          </a:p>
        </p:txBody>
      </p:sp>
      <p:sp>
        <p:nvSpPr>
          <p:cNvPr id="35862" name="Rectangle 17"/>
          <p:cNvSpPr>
            <a:spLocks noChangeArrowheads="1"/>
          </p:cNvSpPr>
          <p:nvPr/>
        </p:nvSpPr>
        <p:spPr bwMode="auto">
          <a:xfrm>
            <a:off x="4800601" y="2667001"/>
            <a:ext cx="22447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t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ndim</a:t>
            </a:r>
            <a:r>
              <a:rPr lang="en-US" altLang="zh-CN" sz="2400" dirty="0"/>
              <a:t> = 2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array</a:t>
            </a:r>
            <a:r>
              <a:rPr lang="en-US" altLang="zh-CN" sz="2400" dirty="0"/>
              <a:t> = A</a:t>
            </a:r>
            <a:endParaRPr lang="en-US" altLang="zh-CN" sz="2400" dirty="0"/>
          </a:p>
        </p:txBody>
      </p:sp>
      <p:sp>
        <p:nvSpPr>
          <p:cNvPr id="35863" name="Line 18"/>
          <p:cNvSpPr>
            <a:spLocks noChangeShapeType="1"/>
          </p:cNvSpPr>
          <p:nvPr/>
        </p:nvSpPr>
        <p:spPr bwMode="auto">
          <a:xfrm>
            <a:off x="5943600" y="3581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Rectangle 19"/>
          <p:cNvSpPr>
            <a:spLocks noChangeArrowheads="1"/>
          </p:cNvSpPr>
          <p:nvPr/>
        </p:nvSpPr>
        <p:spPr bwMode="auto">
          <a:xfrm>
            <a:off x="5791201" y="3657601"/>
            <a:ext cx="5000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,</a:t>
            </a:r>
            <a:endParaRPr lang="zh-CN" altLang="en-US" sz="2400"/>
          </a:p>
        </p:txBody>
      </p:sp>
      <p:sp>
        <p:nvSpPr>
          <p:cNvPr id="35865" name="Line 20"/>
          <p:cNvSpPr>
            <a:spLocks noChangeShapeType="1"/>
          </p:cNvSpPr>
          <p:nvPr/>
        </p:nvSpPr>
        <p:spPr bwMode="auto">
          <a:xfrm flipH="1">
            <a:off x="3987800" y="34988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1"/>
          <p:cNvSpPr>
            <a:spLocks noChangeShapeType="1"/>
          </p:cNvSpPr>
          <p:nvPr/>
        </p:nvSpPr>
        <p:spPr bwMode="auto">
          <a:xfrm>
            <a:off x="6145213" y="34988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Rectangle 22"/>
          <p:cNvSpPr>
            <a:spLocks noChangeArrowheads="1"/>
          </p:cNvSpPr>
          <p:nvPr/>
        </p:nvSpPr>
        <p:spPr bwMode="auto">
          <a:xfrm>
            <a:off x="2743200" y="3632200"/>
            <a:ext cx="2255838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y</a:t>
            </a:r>
            <a:endParaRPr lang="en-US" altLang="zh-CN" sz="2400" baseline="-250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ndim</a:t>
            </a:r>
            <a:r>
              <a:rPr lang="en-US" altLang="zh-CN" sz="2400" dirty="0"/>
              <a:t> = 1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array</a:t>
            </a:r>
            <a:r>
              <a:rPr lang="en-US" altLang="zh-CN" sz="2400" dirty="0"/>
              <a:t> = A</a:t>
            </a:r>
            <a:endParaRPr lang="en-US" altLang="zh-CN" sz="2400" dirty="0"/>
          </a:p>
        </p:txBody>
      </p:sp>
      <p:sp>
        <p:nvSpPr>
          <p:cNvPr id="35868" name="Rectangle 23"/>
          <p:cNvSpPr>
            <a:spLocks noChangeArrowheads="1"/>
          </p:cNvSpPr>
          <p:nvPr/>
        </p:nvSpPr>
        <p:spPr bwMode="auto">
          <a:xfrm>
            <a:off x="7088188" y="3633788"/>
            <a:ext cx="18875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z</a:t>
            </a:r>
            <a:endParaRPr lang="en-US" altLang="zh-CN" sz="2400"/>
          </a:p>
        </p:txBody>
      </p:sp>
      <p:sp>
        <p:nvSpPr>
          <p:cNvPr id="35869" name="Line 24"/>
          <p:cNvSpPr>
            <a:spLocks noChangeShapeType="1"/>
          </p:cNvSpPr>
          <p:nvPr/>
        </p:nvSpPr>
        <p:spPr bwMode="auto">
          <a:xfrm>
            <a:off x="7910513" y="3983039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Rectangle 25"/>
          <p:cNvSpPr>
            <a:spLocks noChangeArrowheads="1"/>
          </p:cNvSpPr>
          <p:nvPr/>
        </p:nvSpPr>
        <p:spPr bwMode="auto">
          <a:xfrm>
            <a:off x="7126289" y="4154488"/>
            <a:ext cx="217011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z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1" name="Rectangle 26"/>
          <p:cNvSpPr>
            <a:spLocks noChangeArrowheads="1"/>
          </p:cNvSpPr>
          <p:nvPr/>
        </p:nvSpPr>
        <p:spPr bwMode="auto">
          <a:xfrm>
            <a:off x="5108576" y="4659313"/>
            <a:ext cx="18891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/>
          </a:p>
        </p:txBody>
      </p:sp>
      <p:sp>
        <p:nvSpPr>
          <p:cNvPr id="35872" name="Line 27"/>
          <p:cNvSpPr>
            <a:spLocks noChangeShapeType="1"/>
          </p:cNvSpPr>
          <p:nvPr/>
        </p:nvSpPr>
        <p:spPr bwMode="auto">
          <a:xfrm>
            <a:off x="5930900" y="49704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4876800" y="5143500"/>
            <a:ext cx="2159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4" name="Line 29"/>
          <p:cNvSpPr>
            <a:spLocks noChangeShapeType="1"/>
          </p:cNvSpPr>
          <p:nvPr/>
        </p:nvSpPr>
        <p:spPr bwMode="auto">
          <a:xfrm>
            <a:off x="3829050" y="445135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0"/>
          <p:cNvSpPr>
            <a:spLocks noChangeShapeType="1"/>
          </p:cNvSpPr>
          <p:nvPr/>
        </p:nvSpPr>
        <p:spPr bwMode="auto">
          <a:xfrm>
            <a:off x="7924800" y="48006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Rectangle 31"/>
          <p:cNvSpPr>
            <a:spLocks noChangeArrowheads="1"/>
          </p:cNvSpPr>
          <p:nvPr/>
        </p:nvSpPr>
        <p:spPr bwMode="auto">
          <a:xfrm>
            <a:off x="1524001" y="4724400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35877" name="Rectangle 32"/>
          <p:cNvSpPr>
            <a:spLocks noChangeArrowheads="1"/>
          </p:cNvSpPr>
          <p:nvPr/>
        </p:nvSpPr>
        <p:spPr bwMode="auto">
          <a:xfrm>
            <a:off x="3609976" y="4643439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[</a:t>
            </a:r>
            <a:endParaRPr lang="zh-CN" altLang="en-US" sz="2400"/>
          </a:p>
        </p:txBody>
      </p:sp>
      <p:sp>
        <p:nvSpPr>
          <p:cNvPr id="35878" name="Rectangle 33"/>
          <p:cNvSpPr>
            <a:spLocks noChangeArrowheads="1"/>
          </p:cNvSpPr>
          <p:nvPr/>
        </p:nvSpPr>
        <p:spPr bwMode="auto">
          <a:xfrm>
            <a:off x="7696201" y="4953000"/>
            <a:ext cx="7286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z</a:t>
            </a:r>
            <a:endParaRPr lang="en-US" altLang="zh-CN" sz="2400" i="1"/>
          </a:p>
        </p:txBody>
      </p:sp>
      <p:sp>
        <p:nvSpPr>
          <p:cNvPr id="35880" name="Line 35"/>
          <p:cNvSpPr>
            <a:spLocks noChangeShapeType="1"/>
          </p:cNvSpPr>
          <p:nvPr/>
        </p:nvSpPr>
        <p:spPr bwMode="auto">
          <a:xfrm flipH="1">
            <a:off x="1814514" y="4464050"/>
            <a:ext cx="1744663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36"/>
          <p:cNvSpPr>
            <a:spLocks noChangeShapeType="1"/>
          </p:cNvSpPr>
          <p:nvPr/>
        </p:nvSpPr>
        <p:spPr bwMode="auto">
          <a:xfrm>
            <a:off x="4097338" y="44767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37"/>
          <p:cNvSpPr>
            <a:spLocks noChangeShapeType="1"/>
          </p:cNvSpPr>
          <p:nvPr/>
        </p:nvSpPr>
        <p:spPr bwMode="auto">
          <a:xfrm>
            <a:off x="5946775" y="57197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Rectangle 38"/>
          <p:cNvSpPr>
            <a:spLocks noChangeArrowheads="1"/>
          </p:cNvSpPr>
          <p:nvPr/>
        </p:nvSpPr>
        <p:spPr bwMode="auto">
          <a:xfrm>
            <a:off x="5729289" y="589915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35884" name="Rectangle 39"/>
          <p:cNvSpPr>
            <a:spLocks noChangeArrowheads="1"/>
          </p:cNvSpPr>
          <p:nvPr/>
        </p:nvSpPr>
        <p:spPr bwMode="auto">
          <a:xfrm>
            <a:off x="6097589" y="5821363"/>
            <a:ext cx="448151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 := A[ y, z ]</a:t>
            </a:r>
            <a:r>
              <a:rPr lang="zh-CN" altLang="en-US" sz="2400" dirty="0">
                <a:solidFill>
                  <a:srgbClr val="FF0000"/>
                </a:solidFill>
              </a:rPr>
              <a:t>的注释分析树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61960" name="Rectangle 40"/>
          <p:cNvSpPr>
            <a:spLocks noChangeArrowheads="1"/>
          </p:cNvSpPr>
          <p:nvPr/>
        </p:nvSpPr>
        <p:spPr bwMode="auto">
          <a:xfrm>
            <a:off x="3124200" y="2667000"/>
            <a:ext cx="182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= y 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0000FF"/>
                </a:solidFill>
              </a:rPr>
              <a:t> 20 </a:t>
            </a: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= 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+ z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2438400" y="1438275"/>
            <a:ext cx="21907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x</a:t>
            </a:r>
            <a:endParaRPr lang="en-US" altLang="zh-CN" sz="2400" i="1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offset</a:t>
            </a:r>
            <a:r>
              <a:rPr lang="en-US" altLang="zh-CN" sz="2400" dirty="0"/>
              <a:t> = null</a:t>
            </a:r>
            <a:endParaRPr lang="en-US" altLang="zh-CN" sz="2400" dirty="0"/>
          </a:p>
        </p:txBody>
      </p:sp>
      <p:sp>
        <p:nvSpPr>
          <p:cNvPr id="49" name="Line 10"/>
          <p:cNvSpPr>
            <a:spLocks noChangeShapeType="1"/>
          </p:cNvSpPr>
          <p:nvPr/>
        </p:nvSpPr>
        <p:spPr bwMode="auto">
          <a:xfrm>
            <a:off x="3581400" y="2057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3429001" y="2286001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5657851" y="1458914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 dirty="0"/>
              <a:t>:=</a:t>
            </a:r>
            <a:endParaRPr lang="zh-CN" altLang="en-US" sz="2400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2063750" y="5876925"/>
            <a:ext cx="2984286" cy="4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A[1…10, 1…20] of integer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 dirty="0"/>
              <a:t> x := A[ y, z ]</a:t>
            </a:r>
            <a:endParaRPr lang="zh-CN" altLang="en-US" dirty="0"/>
          </a:p>
        </p:txBody>
      </p:sp>
      <p:sp>
        <p:nvSpPr>
          <p:cNvPr id="35850" name="Rectangle 5"/>
          <p:cNvSpPr>
            <a:spLocks noChangeArrowheads="1"/>
          </p:cNvSpPr>
          <p:nvPr/>
        </p:nvSpPr>
        <p:spPr bwMode="auto">
          <a:xfrm>
            <a:off x="5657851" y="1458914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:=</a:t>
            </a:r>
            <a:endParaRPr lang="zh-CN" altLang="en-US" sz="2400"/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2438400" y="1438275"/>
            <a:ext cx="21907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x</a:t>
            </a:r>
            <a:endParaRPr lang="en-US" altLang="zh-CN" sz="2400" i="1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offset</a:t>
            </a:r>
            <a:r>
              <a:rPr lang="en-US" altLang="zh-CN" sz="2400" dirty="0"/>
              <a:t> = null</a:t>
            </a:r>
            <a:endParaRPr lang="en-US" altLang="zh-CN" sz="2400" dirty="0"/>
          </a:p>
        </p:txBody>
      </p:sp>
      <p:sp>
        <p:nvSpPr>
          <p:cNvPr id="35855" name="Line 10"/>
          <p:cNvSpPr>
            <a:spLocks noChangeShapeType="1"/>
          </p:cNvSpPr>
          <p:nvPr/>
        </p:nvSpPr>
        <p:spPr bwMode="auto">
          <a:xfrm>
            <a:off x="3581400" y="2057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11"/>
          <p:cNvSpPr>
            <a:spLocks noChangeArrowheads="1"/>
          </p:cNvSpPr>
          <p:nvPr/>
        </p:nvSpPr>
        <p:spPr bwMode="auto">
          <a:xfrm>
            <a:off x="3429001" y="2286001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35857" name="Rectangle 12"/>
          <p:cNvSpPr>
            <a:spLocks noChangeArrowheads="1"/>
          </p:cNvSpPr>
          <p:nvPr/>
        </p:nvSpPr>
        <p:spPr bwMode="auto">
          <a:xfrm>
            <a:off x="7442200" y="1450975"/>
            <a:ext cx="18875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t</a:t>
            </a:r>
            <a:r>
              <a:rPr lang="en-US" altLang="zh-CN" sz="2400" baseline="-25000"/>
              <a:t>4</a:t>
            </a:r>
            <a:endParaRPr lang="en-US" altLang="zh-CN" sz="2400"/>
          </a:p>
        </p:txBody>
      </p:sp>
      <p:sp>
        <p:nvSpPr>
          <p:cNvPr id="35858" name="Line 13"/>
          <p:cNvSpPr>
            <a:spLocks noChangeShapeType="1"/>
          </p:cNvSpPr>
          <p:nvPr/>
        </p:nvSpPr>
        <p:spPr bwMode="auto">
          <a:xfrm>
            <a:off x="8264525" y="1800226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Rectangle 14"/>
          <p:cNvSpPr>
            <a:spLocks noChangeArrowheads="1"/>
          </p:cNvSpPr>
          <p:nvPr/>
        </p:nvSpPr>
        <p:spPr bwMode="auto">
          <a:xfrm>
            <a:off x="7480300" y="1970088"/>
            <a:ext cx="188753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t</a:t>
            </a:r>
            <a:r>
              <a:rPr lang="en-US" altLang="zh-CN" sz="2400" baseline="-25000"/>
              <a:t>2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t</a:t>
            </a:r>
            <a:r>
              <a:rPr lang="en-US" altLang="zh-CN" sz="2400" baseline="-25000"/>
              <a:t>3</a:t>
            </a:r>
            <a:endParaRPr lang="en-US" altLang="zh-CN" sz="2400"/>
          </a:p>
        </p:txBody>
      </p:sp>
      <p:sp>
        <p:nvSpPr>
          <p:cNvPr id="35860" name="Line 15"/>
          <p:cNvSpPr>
            <a:spLocks noChangeShapeType="1"/>
          </p:cNvSpPr>
          <p:nvPr/>
        </p:nvSpPr>
        <p:spPr bwMode="auto">
          <a:xfrm flipH="1">
            <a:off x="6089650" y="25336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16"/>
          <p:cNvSpPr>
            <a:spLocks noChangeShapeType="1"/>
          </p:cNvSpPr>
          <p:nvPr/>
        </p:nvSpPr>
        <p:spPr bwMode="auto">
          <a:xfrm>
            <a:off x="8513763" y="25336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Rectangle 17"/>
          <p:cNvSpPr>
            <a:spLocks noChangeArrowheads="1"/>
          </p:cNvSpPr>
          <p:nvPr/>
        </p:nvSpPr>
        <p:spPr bwMode="auto">
          <a:xfrm>
            <a:off x="4800601" y="2667001"/>
            <a:ext cx="22447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t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ndim</a:t>
            </a:r>
            <a:r>
              <a:rPr lang="en-US" altLang="zh-CN" sz="2400" dirty="0"/>
              <a:t> = 2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array</a:t>
            </a:r>
            <a:r>
              <a:rPr lang="en-US" altLang="zh-CN" sz="2400" dirty="0"/>
              <a:t> = A</a:t>
            </a:r>
            <a:endParaRPr lang="en-US" altLang="zh-CN" sz="2400" dirty="0"/>
          </a:p>
        </p:txBody>
      </p:sp>
      <p:sp>
        <p:nvSpPr>
          <p:cNvPr id="35863" name="Line 18"/>
          <p:cNvSpPr>
            <a:spLocks noChangeShapeType="1"/>
          </p:cNvSpPr>
          <p:nvPr/>
        </p:nvSpPr>
        <p:spPr bwMode="auto">
          <a:xfrm>
            <a:off x="5943600" y="3581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Rectangle 19"/>
          <p:cNvSpPr>
            <a:spLocks noChangeArrowheads="1"/>
          </p:cNvSpPr>
          <p:nvPr/>
        </p:nvSpPr>
        <p:spPr bwMode="auto">
          <a:xfrm>
            <a:off x="5791201" y="3657601"/>
            <a:ext cx="5000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,</a:t>
            </a:r>
            <a:endParaRPr lang="zh-CN" altLang="en-US" sz="2400"/>
          </a:p>
        </p:txBody>
      </p:sp>
      <p:sp>
        <p:nvSpPr>
          <p:cNvPr id="35865" name="Line 20"/>
          <p:cNvSpPr>
            <a:spLocks noChangeShapeType="1"/>
          </p:cNvSpPr>
          <p:nvPr/>
        </p:nvSpPr>
        <p:spPr bwMode="auto">
          <a:xfrm flipH="1">
            <a:off x="3987800" y="34988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1"/>
          <p:cNvSpPr>
            <a:spLocks noChangeShapeType="1"/>
          </p:cNvSpPr>
          <p:nvPr/>
        </p:nvSpPr>
        <p:spPr bwMode="auto">
          <a:xfrm>
            <a:off x="6145213" y="34988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Rectangle 22"/>
          <p:cNvSpPr>
            <a:spLocks noChangeArrowheads="1"/>
          </p:cNvSpPr>
          <p:nvPr/>
        </p:nvSpPr>
        <p:spPr bwMode="auto">
          <a:xfrm>
            <a:off x="2743200" y="3632200"/>
            <a:ext cx="2255838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y</a:t>
            </a:r>
            <a:endParaRPr lang="en-US" altLang="zh-CN" sz="2400" baseline="-250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ndim</a:t>
            </a:r>
            <a:r>
              <a:rPr lang="en-US" altLang="zh-CN" sz="2400" dirty="0"/>
              <a:t> = 1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array</a:t>
            </a:r>
            <a:r>
              <a:rPr lang="en-US" altLang="zh-CN" sz="2400" dirty="0"/>
              <a:t> = A</a:t>
            </a:r>
            <a:endParaRPr lang="en-US" altLang="zh-CN" sz="2400" dirty="0"/>
          </a:p>
        </p:txBody>
      </p:sp>
      <p:sp>
        <p:nvSpPr>
          <p:cNvPr id="35868" name="Rectangle 23"/>
          <p:cNvSpPr>
            <a:spLocks noChangeArrowheads="1"/>
          </p:cNvSpPr>
          <p:nvPr/>
        </p:nvSpPr>
        <p:spPr bwMode="auto">
          <a:xfrm>
            <a:off x="7088188" y="3633788"/>
            <a:ext cx="18875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z</a:t>
            </a:r>
            <a:endParaRPr lang="en-US" altLang="zh-CN" sz="2400"/>
          </a:p>
        </p:txBody>
      </p:sp>
      <p:sp>
        <p:nvSpPr>
          <p:cNvPr id="35869" name="Line 24"/>
          <p:cNvSpPr>
            <a:spLocks noChangeShapeType="1"/>
          </p:cNvSpPr>
          <p:nvPr/>
        </p:nvSpPr>
        <p:spPr bwMode="auto">
          <a:xfrm>
            <a:off x="7910513" y="3983039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Rectangle 25"/>
          <p:cNvSpPr>
            <a:spLocks noChangeArrowheads="1"/>
          </p:cNvSpPr>
          <p:nvPr/>
        </p:nvSpPr>
        <p:spPr bwMode="auto">
          <a:xfrm>
            <a:off x="7126289" y="4154488"/>
            <a:ext cx="217011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z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1" name="Rectangle 26"/>
          <p:cNvSpPr>
            <a:spLocks noChangeArrowheads="1"/>
          </p:cNvSpPr>
          <p:nvPr/>
        </p:nvSpPr>
        <p:spPr bwMode="auto">
          <a:xfrm>
            <a:off x="5108576" y="4659313"/>
            <a:ext cx="18891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/>
          </a:p>
        </p:txBody>
      </p:sp>
      <p:sp>
        <p:nvSpPr>
          <p:cNvPr id="35872" name="Line 27"/>
          <p:cNvSpPr>
            <a:spLocks noChangeShapeType="1"/>
          </p:cNvSpPr>
          <p:nvPr/>
        </p:nvSpPr>
        <p:spPr bwMode="auto">
          <a:xfrm>
            <a:off x="5930900" y="49704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4876800" y="5143500"/>
            <a:ext cx="2159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4" name="Line 29"/>
          <p:cNvSpPr>
            <a:spLocks noChangeShapeType="1"/>
          </p:cNvSpPr>
          <p:nvPr/>
        </p:nvSpPr>
        <p:spPr bwMode="auto">
          <a:xfrm>
            <a:off x="3829050" y="445135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0"/>
          <p:cNvSpPr>
            <a:spLocks noChangeShapeType="1"/>
          </p:cNvSpPr>
          <p:nvPr/>
        </p:nvSpPr>
        <p:spPr bwMode="auto">
          <a:xfrm>
            <a:off x="7924800" y="48006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Rectangle 31"/>
          <p:cNvSpPr>
            <a:spLocks noChangeArrowheads="1"/>
          </p:cNvSpPr>
          <p:nvPr/>
        </p:nvSpPr>
        <p:spPr bwMode="auto">
          <a:xfrm>
            <a:off x="1524001" y="4724400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35877" name="Rectangle 32"/>
          <p:cNvSpPr>
            <a:spLocks noChangeArrowheads="1"/>
          </p:cNvSpPr>
          <p:nvPr/>
        </p:nvSpPr>
        <p:spPr bwMode="auto">
          <a:xfrm>
            <a:off x="3609976" y="4643439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[</a:t>
            </a:r>
            <a:endParaRPr lang="zh-CN" altLang="en-US" sz="2400"/>
          </a:p>
        </p:txBody>
      </p:sp>
      <p:sp>
        <p:nvSpPr>
          <p:cNvPr id="35878" name="Rectangle 33"/>
          <p:cNvSpPr>
            <a:spLocks noChangeArrowheads="1"/>
          </p:cNvSpPr>
          <p:nvPr/>
        </p:nvSpPr>
        <p:spPr bwMode="auto">
          <a:xfrm>
            <a:off x="7696201" y="4953000"/>
            <a:ext cx="7286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z</a:t>
            </a:r>
            <a:endParaRPr lang="en-US" altLang="zh-CN" sz="2400" i="1"/>
          </a:p>
        </p:txBody>
      </p:sp>
      <p:sp>
        <p:nvSpPr>
          <p:cNvPr id="35879" name="Rectangle 34"/>
          <p:cNvSpPr>
            <a:spLocks noChangeArrowheads="1"/>
          </p:cNvSpPr>
          <p:nvPr/>
        </p:nvSpPr>
        <p:spPr bwMode="auto">
          <a:xfrm>
            <a:off x="10098089" y="2700339"/>
            <a:ext cx="34131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]</a:t>
            </a:r>
            <a:endParaRPr lang="zh-CN" altLang="en-US" sz="2400"/>
          </a:p>
        </p:txBody>
      </p:sp>
      <p:sp>
        <p:nvSpPr>
          <p:cNvPr id="35880" name="Line 35"/>
          <p:cNvSpPr>
            <a:spLocks noChangeShapeType="1"/>
          </p:cNvSpPr>
          <p:nvPr/>
        </p:nvSpPr>
        <p:spPr bwMode="auto">
          <a:xfrm flipH="1">
            <a:off x="1814514" y="4464050"/>
            <a:ext cx="1744663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36"/>
          <p:cNvSpPr>
            <a:spLocks noChangeShapeType="1"/>
          </p:cNvSpPr>
          <p:nvPr/>
        </p:nvSpPr>
        <p:spPr bwMode="auto">
          <a:xfrm>
            <a:off x="4097338" y="44767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37"/>
          <p:cNvSpPr>
            <a:spLocks noChangeShapeType="1"/>
          </p:cNvSpPr>
          <p:nvPr/>
        </p:nvSpPr>
        <p:spPr bwMode="auto">
          <a:xfrm>
            <a:off x="5946775" y="57197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Rectangle 38"/>
          <p:cNvSpPr>
            <a:spLocks noChangeArrowheads="1"/>
          </p:cNvSpPr>
          <p:nvPr/>
        </p:nvSpPr>
        <p:spPr bwMode="auto">
          <a:xfrm>
            <a:off x="5729289" y="589915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35884" name="Rectangle 39"/>
          <p:cNvSpPr>
            <a:spLocks noChangeArrowheads="1"/>
          </p:cNvSpPr>
          <p:nvPr/>
        </p:nvSpPr>
        <p:spPr bwMode="auto">
          <a:xfrm>
            <a:off x="6097589" y="5821363"/>
            <a:ext cx="448151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 := A[ y, z ]</a:t>
            </a:r>
            <a:r>
              <a:rPr lang="zh-CN" altLang="en-US" sz="2400" dirty="0">
                <a:solidFill>
                  <a:srgbClr val="FF0000"/>
                </a:solidFill>
              </a:rPr>
              <a:t>的注释分析树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61960" name="Rectangle 40"/>
          <p:cNvSpPr>
            <a:spLocks noChangeArrowheads="1"/>
          </p:cNvSpPr>
          <p:nvPr/>
        </p:nvSpPr>
        <p:spPr bwMode="auto">
          <a:xfrm>
            <a:off x="3124200" y="2667000"/>
            <a:ext cx="182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= y 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0000FF"/>
                </a:solidFill>
              </a:rPr>
              <a:t> 20 </a:t>
            </a: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= 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+ z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361961" name="Rectangle 41"/>
          <p:cNvSpPr>
            <a:spLocks noChangeArrowheads="1"/>
          </p:cNvSpPr>
          <p:nvPr/>
        </p:nvSpPr>
        <p:spPr bwMode="auto">
          <a:xfrm>
            <a:off x="5981700" y="1875609"/>
            <a:ext cx="175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 = c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3</a:t>
            </a:r>
            <a:r>
              <a:rPr lang="en-US" altLang="zh-CN" sz="2400" dirty="0">
                <a:solidFill>
                  <a:srgbClr val="0000FF"/>
                </a:solidFill>
              </a:rPr>
              <a:t> = 4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0000FF"/>
                </a:solidFill>
              </a:rPr>
              <a:t> 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1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361962" name="Rectangle 42"/>
          <p:cNvSpPr>
            <a:spLocks noChangeArrowheads="1"/>
          </p:cNvSpPr>
          <p:nvPr/>
        </p:nvSpPr>
        <p:spPr bwMode="auto">
          <a:xfrm>
            <a:off x="9086850" y="152320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4</a:t>
            </a:r>
            <a:r>
              <a:rPr lang="en-US" altLang="zh-CN" sz="2400" dirty="0">
                <a:solidFill>
                  <a:srgbClr val="0000FF"/>
                </a:solidFill>
              </a:rPr>
              <a:t> = 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 [t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</a:rPr>
              <a:t>]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361964" name="Rectangle 44"/>
          <p:cNvSpPr>
            <a:spLocks noChangeArrowheads="1"/>
          </p:cNvSpPr>
          <p:nvPr/>
        </p:nvSpPr>
        <p:spPr bwMode="auto">
          <a:xfrm>
            <a:off x="7391401" y="2781301"/>
            <a:ext cx="21129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注：</a:t>
            </a:r>
            <a:r>
              <a:rPr lang="en-US" altLang="zh-CN" sz="2400" dirty="0">
                <a:solidFill>
                  <a:srgbClr val="0000FF"/>
                </a:solidFill>
              </a:rPr>
              <a:t>c =A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0000FF"/>
                </a:solidFill>
              </a:rPr>
              <a:t> 84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//84 == ( (1*20)+1 ) * 4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2063750" y="5876925"/>
            <a:ext cx="2984286" cy="4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A[1…10, 1…20] of integer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举例：</a:t>
            </a:r>
            <a:r>
              <a:rPr lang="en-US" altLang="zh-CN" dirty="0"/>
              <a:t> x := A[ y, z ]</a:t>
            </a:r>
            <a:endParaRPr lang="zh-CN" altLang="en-US" dirty="0"/>
          </a:p>
        </p:txBody>
      </p:sp>
      <p:sp>
        <p:nvSpPr>
          <p:cNvPr id="35849" name="Rectangle 4"/>
          <p:cNvSpPr>
            <a:spLocks noChangeArrowheads="1"/>
          </p:cNvSpPr>
          <p:nvPr/>
        </p:nvSpPr>
        <p:spPr bwMode="auto">
          <a:xfrm>
            <a:off x="5695951" y="990601"/>
            <a:ext cx="4984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S</a:t>
            </a:r>
            <a:endParaRPr lang="en-US" altLang="zh-CN" sz="2400" i="1"/>
          </a:p>
        </p:txBody>
      </p:sp>
      <p:sp>
        <p:nvSpPr>
          <p:cNvPr id="35850" name="Rectangle 5"/>
          <p:cNvSpPr>
            <a:spLocks noChangeArrowheads="1"/>
          </p:cNvSpPr>
          <p:nvPr/>
        </p:nvSpPr>
        <p:spPr bwMode="auto">
          <a:xfrm>
            <a:off x="5657851" y="1458914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 dirty="0"/>
              <a:t>:=</a:t>
            </a:r>
            <a:endParaRPr lang="zh-CN" altLang="en-US" sz="2400" dirty="0"/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2438400" y="1438275"/>
            <a:ext cx="219075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x</a:t>
            </a:r>
            <a:endParaRPr lang="en-US" altLang="zh-CN" sz="2400" i="1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L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offset</a:t>
            </a:r>
            <a:r>
              <a:rPr lang="en-US" altLang="zh-CN" sz="2400" dirty="0"/>
              <a:t> = null</a:t>
            </a:r>
            <a:endParaRPr lang="en-US" altLang="zh-CN" sz="2400" dirty="0"/>
          </a:p>
        </p:txBody>
      </p:sp>
      <p:sp>
        <p:nvSpPr>
          <p:cNvPr id="35852" name="Line 7"/>
          <p:cNvSpPr>
            <a:spLocks noChangeShapeType="1"/>
          </p:cNvSpPr>
          <p:nvPr/>
        </p:nvSpPr>
        <p:spPr bwMode="auto">
          <a:xfrm flipH="1">
            <a:off x="3630613" y="1231901"/>
            <a:ext cx="2103438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8"/>
          <p:cNvSpPr>
            <a:spLocks noChangeShapeType="1"/>
          </p:cNvSpPr>
          <p:nvPr/>
        </p:nvSpPr>
        <p:spPr bwMode="auto">
          <a:xfrm>
            <a:off x="6145213" y="1231901"/>
            <a:ext cx="2101850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9"/>
          <p:cNvSpPr>
            <a:spLocks noChangeShapeType="1"/>
          </p:cNvSpPr>
          <p:nvPr/>
        </p:nvSpPr>
        <p:spPr bwMode="auto">
          <a:xfrm>
            <a:off x="5911850" y="1304926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0"/>
          <p:cNvSpPr>
            <a:spLocks noChangeShapeType="1"/>
          </p:cNvSpPr>
          <p:nvPr/>
        </p:nvSpPr>
        <p:spPr bwMode="auto">
          <a:xfrm>
            <a:off x="3581400" y="2057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11"/>
          <p:cNvSpPr>
            <a:spLocks noChangeArrowheads="1"/>
          </p:cNvSpPr>
          <p:nvPr/>
        </p:nvSpPr>
        <p:spPr bwMode="auto">
          <a:xfrm>
            <a:off x="3429001" y="2286001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35857" name="Rectangle 12"/>
          <p:cNvSpPr>
            <a:spLocks noChangeArrowheads="1"/>
          </p:cNvSpPr>
          <p:nvPr/>
        </p:nvSpPr>
        <p:spPr bwMode="auto">
          <a:xfrm>
            <a:off x="7442200" y="1450975"/>
            <a:ext cx="18875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t</a:t>
            </a:r>
            <a:r>
              <a:rPr lang="en-US" altLang="zh-CN" sz="2400" baseline="-25000"/>
              <a:t>4</a:t>
            </a:r>
            <a:endParaRPr lang="en-US" altLang="zh-CN" sz="2400"/>
          </a:p>
        </p:txBody>
      </p:sp>
      <p:sp>
        <p:nvSpPr>
          <p:cNvPr id="35858" name="Line 13"/>
          <p:cNvSpPr>
            <a:spLocks noChangeShapeType="1"/>
          </p:cNvSpPr>
          <p:nvPr/>
        </p:nvSpPr>
        <p:spPr bwMode="auto">
          <a:xfrm>
            <a:off x="8264525" y="1800226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Rectangle 14"/>
          <p:cNvSpPr>
            <a:spLocks noChangeArrowheads="1"/>
          </p:cNvSpPr>
          <p:nvPr/>
        </p:nvSpPr>
        <p:spPr bwMode="auto">
          <a:xfrm>
            <a:off x="7480300" y="1970088"/>
            <a:ext cx="188753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t</a:t>
            </a:r>
            <a:r>
              <a:rPr lang="en-US" altLang="zh-CN" sz="2400" baseline="-25000"/>
              <a:t>2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t</a:t>
            </a:r>
            <a:r>
              <a:rPr lang="en-US" altLang="zh-CN" sz="2400" baseline="-25000"/>
              <a:t>3</a:t>
            </a:r>
            <a:endParaRPr lang="en-US" altLang="zh-CN" sz="2400"/>
          </a:p>
        </p:txBody>
      </p:sp>
      <p:sp>
        <p:nvSpPr>
          <p:cNvPr id="35860" name="Line 15"/>
          <p:cNvSpPr>
            <a:spLocks noChangeShapeType="1"/>
          </p:cNvSpPr>
          <p:nvPr/>
        </p:nvSpPr>
        <p:spPr bwMode="auto">
          <a:xfrm flipH="1">
            <a:off x="6089650" y="25336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16"/>
          <p:cNvSpPr>
            <a:spLocks noChangeShapeType="1"/>
          </p:cNvSpPr>
          <p:nvPr/>
        </p:nvSpPr>
        <p:spPr bwMode="auto">
          <a:xfrm>
            <a:off x="8513763" y="25336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Rectangle 17"/>
          <p:cNvSpPr>
            <a:spLocks noChangeArrowheads="1"/>
          </p:cNvSpPr>
          <p:nvPr/>
        </p:nvSpPr>
        <p:spPr bwMode="auto">
          <a:xfrm>
            <a:off x="4800601" y="2667001"/>
            <a:ext cx="22447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t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ndim</a:t>
            </a:r>
            <a:r>
              <a:rPr lang="en-US" altLang="zh-CN" sz="2400" dirty="0"/>
              <a:t> = 2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array</a:t>
            </a:r>
            <a:r>
              <a:rPr lang="en-US" altLang="zh-CN" sz="2400" dirty="0"/>
              <a:t> = A</a:t>
            </a:r>
            <a:endParaRPr lang="en-US" altLang="zh-CN" sz="2400" dirty="0"/>
          </a:p>
        </p:txBody>
      </p:sp>
      <p:sp>
        <p:nvSpPr>
          <p:cNvPr id="35863" name="Line 18"/>
          <p:cNvSpPr>
            <a:spLocks noChangeShapeType="1"/>
          </p:cNvSpPr>
          <p:nvPr/>
        </p:nvSpPr>
        <p:spPr bwMode="auto">
          <a:xfrm>
            <a:off x="5943600" y="35814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Rectangle 19"/>
          <p:cNvSpPr>
            <a:spLocks noChangeArrowheads="1"/>
          </p:cNvSpPr>
          <p:nvPr/>
        </p:nvSpPr>
        <p:spPr bwMode="auto">
          <a:xfrm>
            <a:off x="5791201" y="3657601"/>
            <a:ext cx="500063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,</a:t>
            </a:r>
            <a:endParaRPr lang="zh-CN" altLang="en-US" sz="2400"/>
          </a:p>
        </p:txBody>
      </p:sp>
      <p:sp>
        <p:nvSpPr>
          <p:cNvPr id="35865" name="Line 20"/>
          <p:cNvSpPr>
            <a:spLocks noChangeShapeType="1"/>
          </p:cNvSpPr>
          <p:nvPr/>
        </p:nvSpPr>
        <p:spPr bwMode="auto">
          <a:xfrm flipH="1">
            <a:off x="3987800" y="34988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6" name="Line 21"/>
          <p:cNvSpPr>
            <a:spLocks noChangeShapeType="1"/>
          </p:cNvSpPr>
          <p:nvPr/>
        </p:nvSpPr>
        <p:spPr bwMode="auto">
          <a:xfrm>
            <a:off x="6145213" y="34988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Rectangle 22"/>
          <p:cNvSpPr>
            <a:spLocks noChangeArrowheads="1"/>
          </p:cNvSpPr>
          <p:nvPr/>
        </p:nvSpPr>
        <p:spPr bwMode="auto">
          <a:xfrm>
            <a:off x="2743200" y="3632200"/>
            <a:ext cx="2255838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place</a:t>
            </a:r>
            <a:r>
              <a:rPr lang="en-US" altLang="zh-CN" sz="2400" dirty="0"/>
              <a:t> = y</a:t>
            </a:r>
            <a:endParaRPr lang="en-US" altLang="zh-CN" sz="2400" baseline="-250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ndim</a:t>
            </a:r>
            <a:r>
              <a:rPr lang="en-US" altLang="zh-CN" sz="2400" dirty="0"/>
              <a:t> = 1</a:t>
            </a:r>
            <a:endParaRPr lang="en-US" altLang="zh-CN" sz="2400" dirty="0"/>
          </a:p>
          <a:p>
            <a:pPr algn="just">
              <a:lnSpc>
                <a:spcPct val="80000"/>
              </a:lnSpc>
            </a:pPr>
            <a:r>
              <a:rPr lang="en-US" altLang="zh-CN" sz="2400" i="1" dirty="0" err="1"/>
              <a:t>Elist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array</a:t>
            </a:r>
            <a:r>
              <a:rPr lang="en-US" altLang="zh-CN" sz="2400" dirty="0"/>
              <a:t> = A</a:t>
            </a:r>
            <a:endParaRPr lang="en-US" altLang="zh-CN" sz="2400" dirty="0"/>
          </a:p>
        </p:txBody>
      </p:sp>
      <p:sp>
        <p:nvSpPr>
          <p:cNvPr id="35868" name="Rectangle 23"/>
          <p:cNvSpPr>
            <a:spLocks noChangeArrowheads="1"/>
          </p:cNvSpPr>
          <p:nvPr/>
        </p:nvSpPr>
        <p:spPr bwMode="auto">
          <a:xfrm>
            <a:off x="7088188" y="3633788"/>
            <a:ext cx="18875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z</a:t>
            </a:r>
            <a:endParaRPr lang="en-US" altLang="zh-CN" sz="2400"/>
          </a:p>
        </p:txBody>
      </p:sp>
      <p:sp>
        <p:nvSpPr>
          <p:cNvPr id="35869" name="Line 24"/>
          <p:cNvSpPr>
            <a:spLocks noChangeShapeType="1"/>
          </p:cNvSpPr>
          <p:nvPr/>
        </p:nvSpPr>
        <p:spPr bwMode="auto">
          <a:xfrm>
            <a:off x="7910513" y="3983039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Rectangle 25"/>
          <p:cNvSpPr>
            <a:spLocks noChangeArrowheads="1"/>
          </p:cNvSpPr>
          <p:nvPr/>
        </p:nvSpPr>
        <p:spPr bwMode="auto">
          <a:xfrm>
            <a:off x="7126289" y="4154488"/>
            <a:ext cx="2170113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z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1" name="Rectangle 26"/>
          <p:cNvSpPr>
            <a:spLocks noChangeArrowheads="1"/>
          </p:cNvSpPr>
          <p:nvPr/>
        </p:nvSpPr>
        <p:spPr bwMode="auto">
          <a:xfrm>
            <a:off x="5108576" y="4659313"/>
            <a:ext cx="18891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E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/>
          </a:p>
        </p:txBody>
      </p:sp>
      <p:sp>
        <p:nvSpPr>
          <p:cNvPr id="35872" name="Line 27"/>
          <p:cNvSpPr>
            <a:spLocks noChangeShapeType="1"/>
          </p:cNvSpPr>
          <p:nvPr/>
        </p:nvSpPr>
        <p:spPr bwMode="auto">
          <a:xfrm>
            <a:off x="5930900" y="49704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Rectangle 28"/>
          <p:cNvSpPr>
            <a:spLocks noChangeArrowheads="1"/>
          </p:cNvSpPr>
          <p:nvPr/>
        </p:nvSpPr>
        <p:spPr bwMode="auto">
          <a:xfrm>
            <a:off x="4876800" y="5143500"/>
            <a:ext cx="2159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place</a:t>
            </a:r>
            <a:r>
              <a:rPr lang="en-US" altLang="zh-CN" sz="2400"/>
              <a:t> = y</a:t>
            </a:r>
            <a:endParaRPr lang="en-US" altLang="zh-CN" sz="2400" i="1"/>
          </a:p>
          <a:p>
            <a:pPr algn="just">
              <a:lnSpc>
                <a:spcPct val="80000"/>
              </a:lnSpc>
            </a:pPr>
            <a:r>
              <a:rPr lang="en-US" altLang="zh-CN" sz="2400" i="1"/>
              <a:t>L</a:t>
            </a:r>
            <a:r>
              <a:rPr lang="en-US" altLang="zh-CN" sz="2400"/>
              <a:t>.</a:t>
            </a:r>
            <a:r>
              <a:rPr lang="en-US" altLang="zh-CN" sz="2400" i="1"/>
              <a:t>offset</a:t>
            </a:r>
            <a:r>
              <a:rPr lang="en-US" altLang="zh-CN" sz="2400"/>
              <a:t> = null</a:t>
            </a:r>
            <a:endParaRPr lang="en-US" altLang="zh-CN" sz="2400"/>
          </a:p>
        </p:txBody>
      </p:sp>
      <p:sp>
        <p:nvSpPr>
          <p:cNvPr id="35874" name="Line 29"/>
          <p:cNvSpPr>
            <a:spLocks noChangeShapeType="1"/>
          </p:cNvSpPr>
          <p:nvPr/>
        </p:nvSpPr>
        <p:spPr bwMode="auto">
          <a:xfrm>
            <a:off x="3829050" y="445135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0"/>
          <p:cNvSpPr>
            <a:spLocks noChangeShapeType="1"/>
          </p:cNvSpPr>
          <p:nvPr/>
        </p:nvSpPr>
        <p:spPr bwMode="auto">
          <a:xfrm>
            <a:off x="7924800" y="4800601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Rectangle 31"/>
          <p:cNvSpPr>
            <a:spLocks noChangeArrowheads="1"/>
          </p:cNvSpPr>
          <p:nvPr/>
        </p:nvSpPr>
        <p:spPr bwMode="auto">
          <a:xfrm>
            <a:off x="1524001" y="4724400"/>
            <a:ext cx="56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A</a:t>
            </a:r>
            <a:endParaRPr lang="en-US" altLang="zh-CN" sz="2400"/>
          </a:p>
        </p:txBody>
      </p:sp>
      <p:sp>
        <p:nvSpPr>
          <p:cNvPr id="35877" name="Rectangle 32"/>
          <p:cNvSpPr>
            <a:spLocks noChangeArrowheads="1"/>
          </p:cNvSpPr>
          <p:nvPr/>
        </p:nvSpPr>
        <p:spPr bwMode="auto">
          <a:xfrm>
            <a:off x="3609976" y="4643439"/>
            <a:ext cx="569913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[</a:t>
            </a:r>
            <a:endParaRPr lang="zh-CN" altLang="en-US" sz="2400"/>
          </a:p>
        </p:txBody>
      </p:sp>
      <p:sp>
        <p:nvSpPr>
          <p:cNvPr id="35878" name="Rectangle 33"/>
          <p:cNvSpPr>
            <a:spLocks noChangeArrowheads="1"/>
          </p:cNvSpPr>
          <p:nvPr/>
        </p:nvSpPr>
        <p:spPr bwMode="auto">
          <a:xfrm>
            <a:off x="7696201" y="4953000"/>
            <a:ext cx="7286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62000" tIns="46800" bIns="46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i="1"/>
              <a:t>z</a:t>
            </a:r>
            <a:endParaRPr lang="en-US" altLang="zh-CN" sz="2400" i="1"/>
          </a:p>
        </p:txBody>
      </p:sp>
      <p:sp>
        <p:nvSpPr>
          <p:cNvPr id="35879" name="Rectangle 34"/>
          <p:cNvSpPr>
            <a:spLocks noChangeArrowheads="1"/>
          </p:cNvSpPr>
          <p:nvPr/>
        </p:nvSpPr>
        <p:spPr bwMode="auto">
          <a:xfrm>
            <a:off x="10098089" y="2700339"/>
            <a:ext cx="341313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/>
              <a:t>]</a:t>
            </a:r>
            <a:endParaRPr lang="zh-CN" altLang="en-US" sz="2400"/>
          </a:p>
        </p:txBody>
      </p:sp>
      <p:sp>
        <p:nvSpPr>
          <p:cNvPr id="35880" name="Line 35"/>
          <p:cNvSpPr>
            <a:spLocks noChangeShapeType="1"/>
          </p:cNvSpPr>
          <p:nvPr/>
        </p:nvSpPr>
        <p:spPr bwMode="auto">
          <a:xfrm flipH="1">
            <a:off x="1814514" y="4464050"/>
            <a:ext cx="1744663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1" name="Line 36"/>
          <p:cNvSpPr>
            <a:spLocks noChangeShapeType="1"/>
          </p:cNvSpPr>
          <p:nvPr/>
        </p:nvSpPr>
        <p:spPr bwMode="auto">
          <a:xfrm>
            <a:off x="4097338" y="4476750"/>
            <a:ext cx="1746250" cy="217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Line 37"/>
          <p:cNvSpPr>
            <a:spLocks noChangeShapeType="1"/>
          </p:cNvSpPr>
          <p:nvPr/>
        </p:nvSpPr>
        <p:spPr bwMode="auto">
          <a:xfrm>
            <a:off x="5946775" y="5719764"/>
            <a:ext cx="0" cy="252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Rectangle 38"/>
          <p:cNvSpPr>
            <a:spLocks noChangeArrowheads="1"/>
          </p:cNvSpPr>
          <p:nvPr/>
        </p:nvSpPr>
        <p:spPr bwMode="auto">
          <a:xfrm>
            <a:off x="5729289" y="5899150"/>
            <a:ext cx="569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/>
              <a:t>y</a:t>
            </a:r>
            <a:endParaRPr lang="en-US" altLang="zh-CN" sz="2400"/>
          </a:p>
        </p:txBody>
      </p:sp>
      <p:sp>
        <p:nvSpPr>
          <p:cNvPr id="35884" name="Rectangle 39"/>
          <p:cNvSpPr>
            <a:spLocks noChangeArrowheads="1"/>
          </p:cNvSpPr>
          <p:nvPr/>
        </p:nvSpPr>
        <p:spPr bwMode="auto">
          <a:xfrm>
            <a:off x="6097589" y="5821363"/>
            <a:ext cx="448151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0800" bIns="10800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 := A[ y, z ]</a:t>
            </a:r>
            <a:r>
              <a:rPr lang="zh-CN" altLang="en-US" sz="2400" dirty="0">
                <a:solidFill>
                  <a:srgbClr val="FF0000"/>
                </a:solidFill>
              </a:rPr>
              <a:t>的注释分析树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61960" name="Rectangle 40"/>
          <p:cNvSpPr>
            <a:spLocks noChangeArrowheads="1"/>
          </p:cNvSpPr>
          <p:nvPr/>
        </p:nvSpPr>
        <p:spPr bwMode="auto">
          <a:xfrm>
            <a:off x="3124200" y="2667000"/>
            <a:ext cx="182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= y </a:t>
            </a:r>
            <a:r>
              <a:rPr lang="en-US" altLang="zh-CN" sz="240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>
                <a:solidFill>
                  <a:srgbClr val="0000FF"/>
                </a:solidFill>
              </a:rPr>
              <a:t> 20 </a:t>
            </a: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= t</a:t>
            </a:r>
            <a:r>
              <a:rPr lang="en-US" altLang="zh-CN" sz="2400" baseline="-30000">
                <a:solidFill>
                  <a:srgbClr val="0000FF"/>
                </a:solidFill>
              </a:rPr>
              <a:t>1</a:t>
            </a:r>
            <a:r>
              <a:rPr lang="en-US" altLang="zh-CN" sz="2400">
                <a:solidFill>
                  <a:srgbClr val="0000FF"/>
                </a:solidFill>
              </a:rPr>
              <a:t> + z 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361961" name="Rectangle 41"/>
          <p:cNvSpPr>
            <a:spLocks noChangeArrowheads="1"/>
          </p:cNvSpPr>
          <p:nvPr/>
        </p:nvSpPr>
        <p:spPr bwMode="auto">
          <a:xfrm>
            <a:off x="5981700" y="1875609"/>
            <a:ext cx="175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 = c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3</a:t>
            </a:r>
            <a:r>
              <a:rPr lang="en-US" altLang="zh-CN" sz="2400" dirty="0">
                <a:solidFill>
                  <a:srgbClr val="0000FF"/>
                </a:solidFill>
              </a:rPr>
              <a:t> = 4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olidFill>
                  <a:srgbClr val="0000FF"/>
                </a:solidFill>
              </a:rPr>
              <a:t> 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1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361963" name="Rectangle 43"/>
          <p:cNvSpPr>
            <a:spLocks noChangeArrowheads="1"/>
          </p:cNvSpPr>
          <p:nvPr/>
        </p:nvSpPr>
        <p:spPr bwMode="auto">
          <a:xfrm>
            <a:off x="4321969" y="97313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0000FF"/>
                </a:solidFill>
              </a:rPr>
              <a:t>x = t</a:t>
            </a:r>
            <a:r>
              <a:rPr lang="en-US" altLang="zh-CN" sz="2400" baseline="-30000">
                <a:solidFill>
                  <a:srgbClr val="0000FF"/>
                </a:solidFill>
              </a:rPr>
              <a:t>4</a:t>
            </a:r>
            <a:r>
              <a:rPr lang="en-US" altLang="zh-CN" sz="2400">
                <a:solidFill>
                  <a:srgbClr val="0000FF"/>
                </a:solidFill>
              </a:rPr>
              <a:t> </a:t>
            </a:r>
            <a:endParaRPr lang="en-US" altLang="zh-CN" sz="240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361964" name="Rectangle 44"/>
          <p:cNvSpPr>
            <a:spLocks noChangeArrowheads="1"/>
          </p:cNvSpPr>
          <p:nvPr/>
        </p:nvSpPr>
        <p:spPr bwMode="auto">
          <a:xfrm>
            <a:off x="7391401" y="2781301"/>
            <a:ext cx="21129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注：</a:t>
            </a:r>
            <a:r>
              <a:rPr lang="en-US" altLang="zh-CN" sz="2400" dirty="0">
                <a:solidFill>
                  <a:srgbClr val="0000FF"/>
                </a:solidFill>
              </a:rPr>
              <a:t>c =A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0000FF"/>
                </a:solidFill>
              </a:rPr>
              <a:t> 84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//84 == ( (1*20)+1 ) * 4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2063750" y="5876925"/>
            <a:ext cx="2984286" cy="4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/>
              <a:t>A[1…10, 1…20] of integer</a:t>
            </a:r>
            <a:endParaRPr lang="en-US" altLang="zh-CN" sz="2000" dirty="0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9086850" y="152320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4</a:t>
            </a:r>
            <a:r>
              <a:rPr lang="en-US" altLang="zh-CN" sz="2400" dirty="0">
                <a:solidFill>
                  <a:srgbClr val="0000FF"/>
                </a:solidFill>
              </a:rPr>
              <a:t> = 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2</a:t>
            </a:r>
            <a:r>
              <a:rPr lang="en-US" altLang="zh-CN" sz="2400" dirty="0">
                <a:solidFill>
                  <a:srgbClr val="0000FF"/>
                </a:solidFill>
              </a:rPr>
              <a:t> [t</a:t>
            </a:r>
            <a:r>
              <a:rPr lang="en-US" altLang="zh-CN" sz="2400" baseline="-30000" dirty="0">
                <a:solidFill>
                  <a:srgbClr val="0000FF"/>
                </a:solidFill>
              </a:rPr>
              <a:t>3 </a:t>
            </a:r>
            <a:r>
              <a:rPr lang="en-US" altLang="zh-CN" sz="2400" dirty="0">
                <a:solidFill>
                  <a:srgbClr val="0000FF"/>
                </a:solidFill>
              </a:rPr>
              <a:t>]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A[ 1..10, 1..20] of integer;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数组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B[ 1..10, 1..20] of integer;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w  : 4 </a:t>
            </a:r>
            <a:r>
              <a:rPr lang="zh-CN" altLang="en-US" dirty="0"/>
              <a:t>（</a:t>
            </a:r>
            <a:r>
              <a:rPr lang="en-US" altLang="zh-CN" dirty="0"/>
              <a:t>integer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/>
            <a:r>
              <a:rPr lang="en-US" altLang="zh-CN" dirty="0"/>
              <a:t>TAC</a:t>
            </a:r>
            <a:r>
              <a:rPr lang="zh-CN" altLang="en-US" dirty="0"/>
              <a:t>如下：</a:t>
            </a:r>
            <a:endParaRPr lang="zh-C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(1) t</a:t>
            </a:r>
            <a:r>
              <a:rPr lang="en-US" altLang="zh-CN" baseline="-25000" dirty="0"/>
              <a:t>1</a:t>
            </a:r>
            <a:r>
              <a:rPr lang="en-US" altLang="zh-CN" dirty="0"/>
              <a:t> := </a:t>
            </a:r>
            <a:r>
              <a:rPr lang="en-US" altLang="zh-CN" dirty="0" err="1"/>
              <a:t>i</a:t>
            </a:r>
            <a:r>
              <a:rPr lang="en-US" altLang="zh-CN" dirty="0"/>
              <a:t> * 20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(2) t</a:t>
            </a:r>
            <a:r>
              <a:rPr lang="en-US" altLang="zh-CN" baseline="-25000" dirty="0"/>
              <a:t>1</a:t>
            </a:r>
            <a:r>
              <a:rPr lang="en-US" altLang="zh-CN" dirty="0"/>
              <a:t> := t</a:t>
            </a:r>
            <a:r>
              <a:rPr lang="en-US" altLang="zh-CN" baseline="-25000" dirty="0"/>
              <a:t>1</a:t>
            </a:r>
            <a:r>
              <a:rPr lang="en-US" altLang="zh-CN" dirty="0"/>
              <a:t> + j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(3) t</a:t>
            </a:r>
            <a:r>
              <a:rPr lang="en-US" altLang="zh-CN" baseline="-25000" dirty="0"/>
              <a:t>2</a:t>
            </a:r>
            <a:r>
              <a:rPr lang="en-US" altLang="zh-CN" dirty="0"/>
              <a:t> := A - 84  // 84 == ( (1*20)+1 ) * 4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(4) t</a:t>
            </a:r>
            <a:r>
              <a:rPr lang="en-US" altLang="zh-CN" baseline="-25000" dirty="0"/>
              <a:t>3</a:t>
            </a:r>
            <a:r>
              <a:rPr lang="en-US" altLang="zh-CN" dirty="0"/>
              <a:t> := t</a:t>
            </a:r>
            <a:r>
              <a:rPr lang="en-US" altLang="zh-CN" baseline="-25000" dirty="0"/>
              <a:t>1</a:t>
            </a:r>
            <a:r>
              <a:rPr lang="en-US" altLang="zh-CN" dirty="0"/>
              <a:t> * 4  // </a:t>
            </a:r>
            <a:r>
              <a:rPr lang="zh-CN" altLang="en-US" dirty="0"/>
              <a:t>以上</a:t>
            </a:r>
            <a:r>
              <a:rPr lang="en-US" altLang="zh-CN" dirty="0"/>
              <a:t>A[ </a:t>
            </a:r>
            <a:r>
              <a:rPr lang="en-US" altLang="zh-CN" dirty="0" err="1"/>
              <a:t>i</a:t>
            </a:r>
            <a:r>
              <a:rPr lang="en-US" altLang="zh-CN" dirty="0"/>
              <a:t>, j ]</a:t>
            </a:r>
            <a:r>
              <a:rPr lang="zh-CN" altLang="en-US" dirty="0"/>
              <a:t>的（左值）翻译</a:t>
            </a:r>
            <a:endParaRPr lang="zh-CN" altLang="en-US" dirty="0"/>
          </a:p>
        </p:txBody>
      </p:sp>
      <p:sp>
        <p:nvSpPr>
          <p:cNvPr id="6349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举例：</a:t>
            </a:r>
            <a:r>
              <a:rPr lang="en-US" altLang="zh-CN" dirty="0"/>
              <a:t>A[ </a:t>
            </a:r>
            <a:r>
              <a:rPr lang="en-US" altLang="zh-CN" dirty="0" err="1"/>
              <a:t>i</a:t>
            </a:r>
            <a:r>
              <a:rPr lang="en-US" altLang="zh-CN" dirty="0"/>
              <a:t>, j ] := B[ </a:t>
            </a:r>
            <a:r>
              <a:rPr lang="en-US" altLang="zh-CN" dirty="0" err="1"/>
              <a:t>i</a:t>
            </a:r>
            <a:r>
              <a:rPr lang="en-US" altLang="zh-CN" dirty="0"/>
              <a:t>, j ] * k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5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TAC</a:t>
            </a:r>
            <a:r>
              <a:rPr lang="zh-CN" altLang="en-US" dirty="0"/>
              <a:t>如下（续）：</a:t>
            </a:r>
            <a:endParaRPr lang="zh-C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(5) t</a:t>
            </a:r>
            <a:r>
              <a:rPr lang="en-US" altLang="zh-CN" baseline="-25000" dirty="0"/>
              <a:t>4</a:t>
            </a:r>
            <a:r>
              <a:rPr lang="en-US" altLang="zh-CN" dirty="0"/>
              <a:t> := </a:t>
            </a:r>
            <a:r>
              <a:rPr lang="en-US" altLang="zh-CN" dirty="0" err="1"/>
              <a:t>i</a:t>
            </a:r>
            <a:r>
              <a:rPr lang="en-US" altLang="zh-CN" dirty="0"/>
              <a:t> * 20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(6) t</a:t>
            </a:r>
            <a:r>
              <a:rPr lang="en-US" altLang="zh-CN" baseline="-25000" dirty="0"/>
              <a:t>4</a:t>
            </a:r>
            <a:r>
              <a:rPr lang="en-US" altLang="zh-CN" dirty="0"/>
              <a:t> := t</a:t>
            </a:r>
            <a:r>
              <a:rPr lang="en-US" altLang="zh-CN" baseline="-25000" dirty="0"/>
              <a:t>4</a:t>
            </a:r>
            <a:r>
              <a:rPr lang="en-US" altLang="zh-CN" dirty="0"/>
              <a:t> + j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(7) t</a:t>
            </a:r>
            <a:r>
              <a:rPr lang="en-US" altLang="zh-CN" baseline="-25000" dirty="0"/>
              <a:t>5</a:t>
            </a:r>
            <a:r>
              <a:rPr lang="en-US" altLang="zh-CN" dirty="0"/>
              <a:t> := B - 84 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(8) t</a:t>
            </a:r>
            <a:r>
              <a:rPr lang="en-US" altLang="zh-CN" baseline="-25000" dirty="0"/>
              <a:t>6</a:t>
            </a:r>
            <a:r>
              <a:rPr lang="en-US" altLang="zh-CN" dirty="0"/>
              <a:t> := t</a:t>
            </a:r>
            <a:r>
              <a:rPr lang="en-US" altLang="zh-CN" baseline="-25000" dirty="0"/>
              <a:t>4</a:t>
            </a:r>
            <a:r>
              <a:rPr lang="en-US" altLang="zh-CN" dirty="0"/>
              <a:t> * 4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(9) t</a:t>
            </a:r>
            <a:r>
              <a:rPr lang="en-US" altLang="zh-CN" baseline="-25000" dirty="0"/>
              <a:t>7</a:t>
            </a:r>
            <a:r>
              <a:rPr lang="en-US" altLang="zh-CN" dirty="0"/>
              <a:t> := t</a:t>
            </a:r>
            <a:r>
              <a:rPr lang="en-US" altLang="zh-CN" baseline="-25000" dirty="0"/>
              <a:t>5</a:t>
            </a:r>
            <a:r>
              <a:rPr lang="en-US" altLang="zh-CN" dirty="0"/>
              <a:t>[ t</a:t>
            </a:r>
            <a:r>
              <a:rPr lang="en-US" altLang="zh-CN" baseline="-25000" dirty="0"/>
              <a:t>6 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//</a:t>
            </a:r>
            <a:r>
              <a:rPr lang="zh-CN" altLang="en-US" dirty="0"/>
              <a:t>以上计算</a:t>
            </a:r>
            <a:r>
              <a:rPr lang="en-US" altLang="zh-CN" dirty="0"/>
              <a:t>B[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的右值</a:t>
            </a:r>
            <a:endParaRPr lang="zh-CN" altLang="en-US" dirty="0"/>
          </a:p>
        </p:txBody>
      </p:sp>
      <p:sp>
        <p:nvSpPr>
          <p:cNvPr id="64517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举例：</a:t>
            </a:r>
            <a:r>
              <a:rPr lang="en-US" altLang="zh-CN" dirty="0"/>
              <a:t>A[ </a:t>
            </a:r>
            <a:r>
              <a:rPr lang="en-US" altLang="zh-CN" dirty="0" err="1"/>
              <a:t>i</a:t>
            </a:r>
            <a:r>
              <a:rPr lang="en-US" altLang="zh-CN" dirty="0"/>
              <a:t>, j ] := B[ </a:t>
            </a:r>
            <a:r>
              <a:rPr lang="en-US" altLang="zh-CN" dirty="0" err="1"/>
              <a:t>i</a:t>
            </a:r>
            <a:r>
              <a:rPr lang="en-US" altLang="zh-CN" dirty="0"/>
              <a:t>, j ] * k</a:t>
            </a:r>
            <a:endParaRPr lang="zh-CN" altLang="en-US" dirty="0"/>
          </a:p>
        </p:txBody>
      </p:sp>
      <p:sp>
        <p:nvSpPr>
          <p:cNvPr id="64519" name="Rectangle 6"/>
          <p:cNvSpPr>
            <a:spLocks noRot="1" noChangeArrowheads="1"/>
          </p:cNvSpPr>
          <p:nvPr/>
        </p:nvSpPr>
        <p:spPr bwMode="auto">
          <a:xfrm>
            <a:off x="5867400" y="1066801"/>
            <a:ext cx="4572000" cy="495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228600" indent="-23050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TAC</a:t>
            </a:r>
            <a:r>
              <a:rPr lang="zh-CN" altLang="en-US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如下（续）：</a:t>
            </a:r>
            <a:endParaRPr lang="zh-CN" altLang="en-US" b="1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marL="228600" indent="-23050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(10) t</a:t>
            </a:r>
            <a:r>
              <a:rPr lang="en-US" altLang="zh-CN" b="1" baseline="-25000" dirty="0">
                <a:latin typeface="Times New Roman" panose="02020503050405090304" pitchFamily="18" charset="0"/>
                <a:ea typeface="微软雅黑" panose="020B0503020204020204" pitchFamily="34" charset="-122"/>
              </a:rPr>
              <a:t>8</a:t>
            </a: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 := t</a:t>
            </a:r>
            <a:r>
              <a:rPr lang="en-US" altLang="zh-CN" b="1" baseline="-25000" dirty="0">
                <a:latin typeface="Times New Roman" panose="02020503050405090304" pitchFamily="18" charset="0"/>
                <a:ea typeface="微软雅黑" panose="020B0503020204020204" pitchFamily="34" charset="-122"/>
              </a:rPr>
              <a:t>7</a:t>
            </a: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 * k</a:t>
            </a:r>
            <a:endParaRPr lang="en-US" altLang="zh-CN" b="1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marL="228600" indent="-23050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以上整个右值表达</a:t>
            </a:r>
            <a:endParaRPr lang="zh-CN" altLang="en-US" b="1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marL="228600" indent="-23050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式计算完毕</a:t>
            </a:r>
            <a:endParaRPr lang="zh-CN" altLang="en-US" b="1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marL="228600" indent="-23050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(11)  t</a:t>
            </a:r>
            <a:r>
              <a:rPr lang="en-US" altLang="zh-CN" b="1" baseline="-25000" dirty="0">
                <a:latin typeface="Times New Roman" panose="0202050305040509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[ t</a:t>
            </a:r>
            <a:r>
              <a:rPr lang="en-US" altLang="zh-CN" b="1" baseline="-25000" dirty="0">
                <a:latin typeface="Times New Roman" panose="0202050305040509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 ] := t</a:t>
            </a:r>
            <a:r>
              <a:rPr lang="en-US" altLang="zh-CN" b="1" baseline="-25000" dirty="0">
                <a:latin typeface="Times New Roman" panose="02020503050405090304" pitchFamily="18" charset="0"/>
                <a:ea typeface="微软雅黑" panose="020B0503020204020204" pitchFamily="34" charset="-122"/>
              </a:rPr>
              <a:t>8</a:t>
            </a:r>
            <a:endParaRPr lang="en-US" altLang="zh-CN" b="1" baseline="-25000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marL="228600" indent="-23050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// </a:t>
            </a:r>
            <a:r>
              <a:rPr lang="zh-CN" altLang="en-US" b="1" dirty="0">
                <a:latin typeface="Times New Roman" panose="02020503050405090304" pitchFamily="18" charset="0"/>
                <a:ea typeface="微软雅黑" panose="020B0503020204020204" pitchFamily="34" charset="-122"/>
              </a:rPr>
              <a:t>完成数组元素的赋值</a:t>
            </a:r>
            <a:endParaRPr lang="zh-CN" altLang="en-US" b="1" dirty="0">
              <a:latin typeface="Times New Roman" panose="02020503050405090304" pitchFamily="18" charset="0"/>
              <a:ea typeface="微软雅黑" panose="020B0503020204020204" pitchFamily="34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dirty="0"/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>
            <a:off x="5791200" y="1143000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04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03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000" y="144000"/>
            <a:ext cx="738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》</a:t>
            </a:r>
            <a:endParaRPr lang="en-US" altLang="zh-CN" sz="3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25"/>
    </mc:Choice>
    <mc:Fallback>
      <p:transition advTm="142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翻译的主要任务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gen/emit</a:t>
            </a:r>
            <a:r>
              <a:rPr lang="en-US" altLang="zh-CN" dirty="0"/>
              <a:t>)</a:t>
            </a:r>
            <a:r>
              <a:rPr lang="zh-CN" altLang="en-US" dirty="0"/>
              <a:t>地址计算的指令</a:t>
            </a:r>
            <a:endParaRPr lang="en-US" altLang="zh-CN" dirty="0"/>
          </a:p>
          <a:p>
            <a:pPr lvl="1"/>
            <a:r>
              <a:rPr lang="zh-CN" altLang="en-US" dirty="0"/>
              <a:t>“基址</a:t>
            </a:r>
            <a:r>
              <a:rPr lang="en-US" altLang="zh-CN" dirty="0"/>
              <a:t>[</a:t>
            </a:r>
            <a:r>
              <a:rPr lang="zh-CN" altLang="en-US" dirty="0"/>
              <a:t>偏移</a:t>
            </a:r>
            <a:r>
              <a:rPr lang="en-US" altLang="zh-CN" dirty="0"/>
              <a:t>]”</a:t>
            </a:r>
            <a:r>
              <a:rPr lang="zh-CN" altLang="en-US" dirty="0"/>
              <a:t>相关的中间指令：</a:t>
            </a:r>
            <a:r>
              <a:rPr lang="en-US" altLang="zh-CN" dirty="0">
                <a:solidFill>
                  <a:srgbClr val="0000FF"/>
                </a:solidFill>
              </a:rPr>
              <a:t>t =b[o]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b[o]=t</a:t>
            </a: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5222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数组元素的翻译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/>
              <a:t>一维数组</a:t>
            </a:r>
            <a:r>
              <a:rPr lang="en-US" altLang="zh-CN" b="1" dirty="0"/>
              <a:t>A</a:t>
            </a:r>
            <a:r>
              <a:rPr lang="zh-CN" altLang="en-US" b="1" dirty="0"/>
              <a:t>的第</a:t>
            </a:r>
            <a:r>
              <a:rPr lang="en-US" altLang="zh-CN" b="1" i="1" dirty="0" err="1"/>
              <a:t>i</a:t>
            </a:r>
            <a:r>
              <a:rPr lang="zh-CN" altLang="en-US" b="1" dirty="0"/>
              <a:t>个元素的地址计算</a:t>
            </a:r>
            <a:endParaRPr lang="zh-CN" altLang="en-US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/>
              <a:t>		</a:t>
            </a:r>
            <a:r>
              <a:rPr lang="en-US" altLang="zh-CN" b="1" i="1" dirty="0"/>
              <a:t>base</a:t>
            </a:r>
            <a:r>
              <a:rPr lang="en-US" altLang="zh-CN" b="1" dirty="0"/>
              <a:t> + ( </a:t>
            </a:r>
            <a:r>
              <a:rPr lang="en-US" altLang="zh-CN" b="1" i="1" dirty="0" err="1"/>
              <a:t>i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 </a:t>
            </a:r>
            <a:r>
              <a:rPr lang="en-US" altLang="zh-CN" b="1" i="1" dirty="0"/>
              <a:t>low 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 </a:t>
            </a:r>
            <a:r>
              <a:rPr lang="en-US" altLang="zh-CN" b="1" i="1" dirty="0"/>
              <a:t>w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lvl="1" algn="just">
              <a:spcBef>
                <a:spcPct val="15000"/>
              </a:spcBef>
              <a:buNone/>
            </a:pPr>
            <a:r>
              <a:rPr lang="en-US" altLang="zh-CN" dirty="0"/>
              <a:t>    </a:t>
            </a:r>
            <a:r>
              <a:rPr lang="en-US" altLang="zh-CN" i="1" dirty="0">
                <a:solidFill>
                  <a:srgbClr val="0000FF"/>
                </a:solidFill>
              </a:rPr>
              <a:t>base</a:t>
            </a:r>
            <a:r>
              <a:rPr lang="en-US" altLang="zh-CN" dirty="0"/>
              <a:t>: </a:t>
            </a:r>
            <a:r>
              <a:rPr lang="zh-CN" altLang="en-US" dirty="0"/>
              <a:t>整个数组的基地址，也是分配给该数组的内存块的相对地址</a:t>
            </a:r>
            <a:endParaRPr lang="en-US" altLang="zh-CN" dirty="0"/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    </a:t>
            </a:r>
            <a:r>
              <a:rPr lang="en-US" altLang="zh-CN" b="1" i="1" dirty="0">
                <a:solidFill>
                  <a:srgbClr val="0000FF"/>
                </a:solidFill>
              </a:rPr>
              <a:t>low</a:t>
            </a:r>
            <a:r>
              <a:rPr lang="en-US" altLang="zh-CN" b="1" dirty="0"/>
              <a:t>: </a:t>
            </a:r>
            <a:r>
              <a:rPr lang="zh-CN" altLang="en-US" b="1" dirty="0"/>
              <a:t>下标的下界</a:t>
            </a:r>
            <a:endParaRPr lang="en-US" altLang="zh-CN" b="1" dirty="0"/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i="1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: </a:t>
            </a:r>
            <a:r>
              <a:rPr lang="zh-CN" altLang="en-US" dirty="0"/>
              <a:t>每个数组元素的宽度</a:t>
            </a:r>
            <a:endParaRPr lang="zh-CN" altLang="en-US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可以变换成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		</a:t>
            </a:r>
            <a:r>
              <a:rPr lang="en-US" altLang="zh-CN" b="1" i="1" dirty="0" err="1">
                <a:solidFill>
                  <a:schemeClr val="bg1"/>
                </a:solidFill>
              </a:rPr>
              <a:t>i</a:t>
            </a:r>
            <a:r>
              <a:rPr lang="en-US" altLang="zh-CN" b="1" i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w </a:t>
            </a:r>
            <a:r>
              <a:rPr lang="en-US" altLang="zh-CN" b="1" dirty="0">
                <a:solidFill>
                  <a:schemeClr val="bg1"/>
                </a:solidFill>
              </a:rPr>
              <a:t>+ (</a:t>
            </a:r>
            <a:r>
              <a:rPr lang="en-US" altLang="zh-CN" b="1" i="1" dirty="0">
                <a:solidFill>
                  <a:schemeClr val="bg1"/>
                </a:solidFill>
              </a:rPr>
              <a:t>base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low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w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i="1" dirty="0">
                <a:solidFill>
                  <a:schemeClr val="bg1"/>
                </a:solidFill>
              </a:rPr>
              <a:t>low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i="1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是常量，编译时计算，</a:t>
            </a:r>
            <a:r>
              <a:rPr lang="zh-CN" altLang="en-US" b="1" dirty="0">
                <a:solidFill>
                  <a:schemeClr val="bg1"/>
                </a:solidFill>
              </a:rPr>
              <a:t>减少了运行时计算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数组元素的地址计算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/>
              <a:t>一维数组</a:t>
            </a:r>
            <a:r>
              <a:rPr lang="en-US" altLang="zh-CN" b="1" dirty="0"/>
              <a:t>A</a:t>
            </a:r>
            <a:r>
              <a:rPr lang="zh-CN" altLang="en-US" b="1" dirty="0"/>
              <a:t>的第</a:t>
            </a:r>
            <a:r>
              <a:rPr lang="en-US" altLang="zh-CN" b="1" i="1" dirty="0" err="1"/>
              <a:t>i</a:t>
            </a:r>
            <a:r>
              <a:rPr lang="zh-CN" altLang="en-US" b="1" dirty="0"/>
              <a:t>个元素的地址计算</a:t>
            </a:r>
            <a:endParaRPr lang="zh-CN" altLang="en-US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/>
              <a:t>		</a:t>
            </a:r>
            <a:r>
              <a:rPr lang="en-US" altLang="zh-CN" b="1" i="1" dirty="0"/>
              <a:t>base</a:t>
            </a:r>
            <a:r>
              <a:rPr lang="en-US" altLang="zh-CN" b="1" dirty="0"/>
              <a:t> + ( </a:t>
            </a:r>
            <a:r>
              <a:rPr lang="en-US" altLang="zh-CN" b="1" i="1" dirty="0" err="1"/>
              <a:t>i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 </a:t>
            </a:r>
            <a:r>
              <a:rPr lang="en-US" altLang="zh-CN" b="1" i="1" dirty="0"/>
              <a:t>low 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 </a:t>
            </a:r>
            <a:r>
              <a:rPr lang="en-US" altLang="zh-CN" b="1" i="1" dirty="0"/>
              <a:t>w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lvl="1" algn="just">
              <a:spcBef>
                <a:spcPct val="15000"/>
              </a:spcBef>
              <a:buNone/>
            </a:pPr>
            <a:r>
              <a:rPr lang="en-US" altLang="zh-CN" dirty="0"/>
              <a:t>    </a:t>
            </a:r>
            <a:r>
              <a:rPr lang="en-US" altLang="zh-CN" i="1" dirty="0">
                <a:solidFill>
                  <a:srgbClr val="0000FF"/>
                </a:solidFill>
              </a:rPr>
              <a:t>base</a:t>
            </a:r>
            <a:r>
              <a:rPr lang="en-US" altLang="zh-CN" dirty="0"/>
              <a:t>: </a:t>
            </a:r>
            <a:r>
              <a:rPr lang="zh-CN" altLang="en-US" dirty="0"/>
              <a:t>整个数组的基地址，也是分配给该数组的内存块的相对地址</a:t>
            </a:r>
            <a:endParaRPr lang="en-US" altLang="zh-CN" dirty="0"/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    </a:t>
            </a:r>
            <a:r>
              <a:rPr lang="en-US" altLang="zh-CN" b="1" i="1" dirty="0">
                <a:solidFill>
                  <a:srgbClr val="0000FF"/>
                </a:solidFill>
              </a:rPr>
              <a:t>low</a:t>
            </a:r>
            <a:r>
              <a:rPr lang="en-US" altLang="zh-CN" b="1" dirty="0"/>
              <a:t>: </a:t>
            </a:r>
            <a:r>
              <a:rPr lang="zh-CN" altLang="en-US" b="1" dirty="0"/>
              <a:t>下标的下界</a:t>
            </a:r>
            <a:endParaRPr lang="en-US" altLang="zh-CN" b="1" dirty="0"/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en-US" altLang="zh-CN" dirty="0"/>
              <a:t>    </a:t>
            </a:r>
            <a:r>
              <a:rPr lang="en-US" altLang="zh-CN" i="1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: </a:t>
            </a:r>
            <a:r>
              <a:rPr lang="zh-CN" altLang="en-US" dirty="0"/>
              <a:t>每个数组元素的宽度</a:t>
            </a:r>
            <a:endParaRPr lang="zh-CN" altLang="en-US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可以变换成</a:t>
            </a:r>
            <a:endParaRPr lang="zh-CN" altLang="en-US" b="1" dirty="0">
              <a:solidFill>
                <a:srgbClr val="C00000"/>
              </a:solidFill>
            </a:endParaRPr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/>
              <a:t>		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 </a:t>
            </a:r>
            <a:r>
              <a:rPr lang="en-US" altLang="zh-CN" b="1" i="1" dirty="0"/>
              <a:t>w </a:t>
            </a:r>
            <a:r>
              <a:rPr lang="en-US" altLang="zh-CN" b="1" dirty="0"/>
              <a:t>+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</a:rPr>
              <a:t>base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low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w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low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w</a:t>
            </a:r>
            <a:r>
              <a:rPr lang="zh-CN" altLang="en-US" dirty="0"/>
              <a:t>是常量，编译时计算，</a:t>
            </a:r>
            <a:r>
              <a:rPr lang="zh-CN" altLang="en-US" b="1" dirty="0"/>
              <a:t>减少了运行时计算</a:t>
            </a:r>
            <a:endParaRPr lang="zh-CN" altLang="en-US" b="1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数组元素的地址计算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7" name="Rectangle 1027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spcBef>
                <a:spcPct val="15000"/>
              </a:spcBef>
            </a:pPr>
            <a:r>
              <a:rPr lang="zh-CN" altLang="en-US" b="1" dirty="0"/>
              <a:t>二维数组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	A: array[1..2, 1..3] of T</a:t>
            </a:r>
            <a:endParaRPr lang="en-US" altLang="zh-CN" sz="2800" dirty="0"/>
          </a:p>
          <a:p>
            <a:pPr algn="just">
              <a:spcBef>
                <a:spcPct val="1500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列为主</a:t>
            </a:r>
            <a:endParaRPr lang="zh-CN" altLang="en-US" sz="2800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A[1, 1], A[2, 1], A[1, 2], A[2, 2], A[1, 3], A[2, 3]</a:t>
            </a:r>
            <a:endParaRPr lang="en-US" altLang="zh-CN" sz="2800" dirty="0"/>
          </a:p>
          <a:p>
            <a:pPr algn="just">
              <a:spcBef>
                <a:spcPct val="1500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行为主</a:t>
            </a:r>
            <a:endParaRPr lang="zh-CN" altLang="en-US" sz="2800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A[1, 1], A[1, 2], A[1, 3], A[2, 1], A[2, 2], A[2, 3]</a:t>
            </a:r>
            <a:endParaRPr lang="en-US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数组元素的地址计算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7" name="Rectangle 1027"/>
          <p:cNvSpPr>
            <a:spLocks noGrp="1" noChangeArrowheads="1"/>
          </p:cNvSpPr>
          <p:nvPr>
            <p:ph sz="quarter" idx="13"/>
          </p:nvPr>
        </p:nvSpPr>
        <p:spPr>
          <a:xfrm>
            <a:off x="429369" y="1052944"/>
            <a:ext cx="11219291" cy="5805056"/>
          </a:xfrm>
          <a:noFill/>
        </p:spPr>
        <p:txBody>
          <a:bodyPr>
            <a:normAutofit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/>
              <a:t>二维数组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	A: array[1..2, 1..3] of T</a:t>
            </a:r>
            <a:endParaRPr lang="en-US" altLang="zh-CN" sz="2800" dirty="0"/>
          </a:p>
          <a:p>
            <a:pPr algn="just">
              <a:spcBef>
                <a:spcPct val="1500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列为主</a:t>
            </a:r>
            <a:endParaRPr lang="zh-CN" altLang="en-US" sz="2800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A[1, 1], A[2, 1], A[1, 2], A[2, 2], A[1, 3], A[2, 3]</a:t>
            </a:r>
            <a:endParaRPr lang="en-US" altLang="zh-CN" sz="2800" dirty="0"/>
          </a:p>
          <a:p>
            <a:pPr algn="just">
              <a:spcBef>
                <a:spcPct val="15000"/>
              </a:spcBef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rgbClr val="C00000"/>
                </a:solidFill>
              </a:rPr>
              <a:t>行为主</a:t>
            </a:r>
            <a:endParaRPr lang="zh-CN" altLang="en-US" sz="2800" dirty="0">
              <a:solidFill>
                <a:srgbClr val="C00000"/>
              </a:solidFill>
            </a:endParaRPr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A[1, 1], A[1, 2], A[1, 3], A[2, 1], A[2, 2], A[2, 3]</a:t>
            </a:r>
            <a:endParaRPr lang="en-US" altLang="zh-CN" sz="2800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sz="2800" dirty="0"/>
              <a:t>	</a:t>
            </a:r>
            <a:r>
              <a:rPr lang="en-US" altLang="zh-CN" sz="2800" i="1" dirty="0"/>
              <a:t>base</a:t>
            </a:r>
            <a:r>
              <a:rPr lang="en-US" altLang="zh-CN" sz="2800" dirty="0"/>
              <a:t> + ( (</a:t>
            </a:r>
            <a:r>
              <a:rPr lang="en-US" altLang="zh-CN" sz="2800" i="1" dirty="0"/>
              <a:t>i</a:t>
            </a:r>
            <a:r>
              <a:rPr lang="en-US" altLang="zh-CN" sz="2800" baseline="-30000" dirty="0"/>
              <a:t>1 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 </a:t>
            </a:r>
            <a:r>
              <a:rPr lang="en-US" altLang="zh-CN" sz="2800" i="1" dirty="0"/>
              <a:t>low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baseline="-30000" dirty="0"/>
              <a:t>2 </a:t>
            </a:r>
            <a:r>
              <a:rPr lang="en-US" altLang="zh-CN" sz="2800" dirty="0"/>
              <a:t>+ (</a:t>
            </a:r>
            <a:r>
              <a:rPr lang="en-US" altLang="zh-CN" sz="2800" i="1" dirty="0"/>
              <a:t>i</a:t>
            </a:r>
            <a:r>
              <a:rPr lang="en-US" altLang="zh-CN" sz="2800" baseline="-30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 </a:t>
            </a:r>
            <a:r>
              <a:rPr lang="en-US" altLang="zh-CN" sz="2800" i="1" dirty="0"/>
              <a:t>low</a:t>
            </a:r>
            <a:r>
              <a:rPr lang="en-US" altLang="zh-CN" sz="2800" baseline="-30000" dirty="0"/>
              <a:t>2 </a:t>
            </a:r>
            <a:r>
              <a:rPr lang="en-US" altLang="zh-CN" sz="2800" dirty="0"/>
              <a:t>) ) 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</a:t>
            </a:r>
            <a:r>
              <a:rPr lang="en-US" altLang="zh-CN" sz="2800" i="1" dirty="0"/>
              <a:t>w</a:t>
            </a:r>
            <a:endParaRPr lang="en-US" altLang="zh-CN" sz="2800" i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sz="2800" i="1" dirty="0"/>
              <a:t>	</a:t>
            </a:r>
            <a:r>
              <a:rPr lang="en-US" altLang="zh-CN" sz="2800" dirty="0"/>
              <a:t>（A[</a:t>
            </a:r>
            <a:r>
              <a:rPr lang="en-US" altLang="zh-CN" sz="2800" i="1" dirty="0"/>
              <a:t>i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i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]</a:t>
            </a:r>
            <a:r>
              <a:rPr lang="zh-CN" altLang="en-US" sz="2800" dirty="0"/>
              <a:t>的地址，其中</a:t>
            </a:r>
            <a:r>
              <a:rPr lang="en-US" altLang="zh-CN" sz="2800" i="1" dirty="0"/>
              <a:t>n</a:t>
            </a:r>
            <a:r>
              <a:rPr lang="en-US" altLang="zh-CN" sz="2800" baseline="-30000" dirty="0"/>
              <a:t>2 </a:t>
            </a:r>
            <a:r>
              <a:rPr lang="en-US" altLang="zh-CN" sz="2800" dirty="0"/>
              <a:t>= </a:t>
            </a:r>
            <a:r>
              <a:rPr lang="en-US" altLang="zh-CN" sz="2800" i="1" dirty="0"/>
              <a:t>high</a:t>
            </a:r>
            <a:r>
              <a:rPr lang="en-US" altLang="zh-CN" sz="2800" baseline="-30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 </a:t>
            </a:r>
            <a:r>
              <a:rPr lang="en-US" altLang="zh-CN" sz="2800" i="1" dirty="0"/>
              <a:t>low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 + 1）</a:t>
            </a:r>
            <a:endParaRPr lang="en-US" altLang="zh-CN" sz="2800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sz="2800" dirty="0"/>
              <a:t>	变换成	( (</a:t>
            </a:r>
            <a:r>
              <a:rPr lang="en-US" altLang="zh-CN" sz="2800" i="1" dirty="0"/>
              <a:t>i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baseline="-30000" dirty="0"/>
              <a:t>2 </a:t>
            </a:r>
            <a:r>
              <a:rPr lang="en-US" altLang="zh-CN" sz="2800" dirty="0"/>
              <a:t>) + </a:t>
            </a:r>
            <a:r>
              <a:rPr lang="en-US" altLang="zh-CN" sz="2800" i="1" dirty="0"/>
              <a:t>i</a:t>
            </a:r>
            <a:r>
              <a:rPr lang="en-US" altLang="zh-CN" sz="2800" baseline="-30000" dirty="0"/>
              <a:t>2 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</a:t>
            </a:r>
            <a:r>
              <a:rPr lang="en-US" altLang="zh-CN" sz="2800" i="1" dirty="0"/>
              <a:t>w </a:t>
            </a:r>
            <a:r>
              <a:rPr lang="en-US" altLang="zh-CN" sz="2800" dirty="0"/>
              <a:t>+ </a:t>
            </a:r>
            <a:endParaRPr lang="en-US" altLang="zh-CN" sz="2800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sz="2800" dirty="0"/>
              <a:t>				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base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0000FF"/>
                </a:solidFill>
              </a:rPr>
              <a:t> ( (</a:t>
            </a:r>
            <a:r>
              <a:rPr lang="en-US" altLang="zh-CN" sz="2800" i="1" dirty="0">
                <a:solidFill>
                  <a:srgbClr val="0000FF"/>
                </a:solidFill>
              </a:rPr>
              <a:t>low</a:t>
            </a:r>
            <a:r>
              <a:rPr lang="en-US" altLang="zh-CN" sz="2800" baseline="-30000" dirty="0">
                <a:solidFill>
                  <a:srgbClr val="0000FF"/>
                </a:solidFill>
              </a:rPr>
              <a:t>1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baseline="-30000" dirty="0">
                <a:solidFill>
                  <a:srgbClr val="0000FF"/>
                </a:solidFill>
              </a:rPr>
              <a:t>2 </a:t>
            </a:r>
            <a:r>
              <a:rPr lang="en-US" altLang="zh-CN" sz="2800" dirty="0">
                <a:solidFill>
                  <a:srgbClr val="0000FF"/>
                </a:solidFill>
              </a:rPr>
              <a:t>) + </a:t>
            </a:r>
            <a:r>
              <a:rPr lang="en-US" altLang="zh-CN" sz="2800" i="1" dirty="0">
                <a:solidFill>
                  <a:srgbClr val="0000FF"/>
                </a:solidFill>
              </a:rPr>
              <a:t>low</a:t>
            </a:r>
            <a:r>
              <a:rPr lang="en-US" altLang="zh-CN" sz="2800" baseline="-30000" dirty="0">
                <a:solidFill>
                  <a:srgbClr val="0000FF"/>
                </a:solidFill>
              </a:rPr>
              <a:t>2 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w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数组元素的地址计算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 bwMode="auto">
          <a:xfrm>
            <a:off x="8650320" y="1972106"/>
            <a:ext cx="36004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A[1,1]   A[1,2]    …</a:t>
            </a:r>
            <a:endParaRPr lang="zh-CN" altLang="en-US" sz="28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A[2,1]   A[2,2]    …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dirty="0">
                <a:solidFill>
                  <a:schemeClr val="tx2"/>
                </a:solidFill>
              </a:rPr>
              <a:t>   …	       …       …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8002621" y="3053194"/>
            <a:ext cx="8620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l">
              <a:spcBef>
                <a:spcPts val="1200"/>
              </a:spcBef>
              <a:defRPr/>
            </a:pPr>
            <a:r>
              <a:rPr lang="en-US" altLang="zh-CN" sz="2800" i="1" dirty="0">
                <a:latin typeface="+mn-lt"/>
              </a:rPr>
              <a:t>i</a:t>
            </a:r>
            <a:r>
              <a:rPr lang="en-US" altLang="zh-CN" sz="2800" baseline="-25000" dirty="0">
                <a:latin typeface="+mn-lt"/>
              </a:rPr>
              <a:t>1</a:t>
            </a:r>
            <a:r>
              <a:rPr lang="en-US" altLang="zh-CN" sz="2800" dirty="0">
                <a:latin typeface="+mn-lt"/>
                <a:sym typeface="Symbol"/>
              </a:rPr>
              <a:t></a:t>
            </a:r>
            <a:endParaRPr lang="zh-CN" altLang="en-US" sz="2800" dirty="0"/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11099833" y="1395844"/>
            <a:ext cx="666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l">
              <a:spcBef>
                <a:spcPts val="1200"/>
              </a:spcBef>
              <a:defRPr/>
            </a:pPr>
            <a:r>
              <a:rPr lang="en-US" altLang="zh-CN" sz="2800" i="1" dirty="0">
                <a:latin typeface="+mn-lt"/>
              </a:rPr>
              <a:t>i</a:t>
            </a:r>
            <a:r>
              <a:rPr lang="en-US" altLang="zh-CN" sz="2800" baseline="-25000" dirty="0">
                <a:latin typeface="+mn-lt"/>
              </a:rPr>
              <a:t>2</a:t>
            </a:r>
            <a:endParaRPr lang="en-US" altLang="zh-CN" sz="2800" baseline="-25000" dirty="0">
              <a:latin typeface="+mn-lt"/>
            </a:endParaRPr>
          </a:p>
          <a:p>
            <a:pPr algn="l">
              <a:spcBef>
                <a:spcPts val="0"/>
              </a:spcBef>
              <a:defRPr/>
            </a:pPr>
            <a:r>
              <a:rPr lang="zh-CN" altLang="en-US" sz="2800" dirty="0">
                <a:sym typeface="Symbol"/>
              </a:rPr>
              <a:t>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spcBef>
                <a:spcPct val="15000"/>
              </a:spcBef>
            </a:pPr>
            <a:r>
              <a:rPr lang="zh-CN" altLang="en-US" b="1" dirty="0"/>
              <a:t>多维数组下标变量</a:t>
            </a:r>
            <a:r>
              <a:rPr lang="en-US" altLang="zh-CN" b="1" dirty="0"/>
              <a:t>A[</a:t>
            </a:r>
            <a:r>
              <a:rPr lang="en-US" altLang="zh-CN" b="1" i="1" dirty="0"/>
              <a:t>i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i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 ..., </a:t>
            </a:r>
            <a:r>
              <a:rPr lang="en-US" altLang="zh-CN" b="1" i="1" dirty="0" err="1"/>
              <a:t>i</a:t>
            </a:r>
            <a:r>
              <a:rPr lang="en-US" altLang="zh-CN" b="1" i="1" baseline="-30000" dirty="0" err="1"/>
              <a:t>k</a:t>
            </a:r>
            <a:r>
              <a:rPr lang="en-US" altLang="zh-CN" b="1" i="1" dirty="0"/>
              <a:t> </a:t>
            </a:r>
            <a:r>
              <a:rPr lang="en-US" altLang="zh-CN" b="1" dirty="0"/>
              <a:t>]</a:t>
            </a:r>
            <a:r>
              <a:rPr lang="zh-CN" altLang="en-US" b="1" dirty="0"/>
              <a:t>的地址表达式</a:t>
            </a:r>
            <a:endParaRPr lang="en-US" altLang="zh-CN" b="1" dirty="0"/>
          </a:p>
          <a:p>
            <a:pPr lvl="1" algn="just">
              <a:spcBef>
                <a:spcPct val="15000"/>
              </a:spcBef>
            </a:pPr>
            <a:r>
              <a:rPr lang="zh-CN" altLang="en-US" dirty="0"/>
              <a:t>以行为主</a:t>
            </a:r>
            <a:endParaRPr lang="zh-CN" altLang="en-US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/>
              <a:t>( (… ( (</a:t>
            </a:r>
            <a:r>
              <a:rPr lang="en-US" altLang="zh-CN" b="1" i="1" dirty="0"/>
              <a:t>i</a:t>
            </a:r>
            <a:r>
              <a:rPr lang="en-US" altLang="zh-CN" b="1" baseline="-30000" dirty="0"/>
              <a:t>1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 </a:t>
            </a:r>
            <a:r>
              <a:rPr lang="en-US" altLang="zh-CN" b="1" i="1" dirty="0"/>
              <a:t>n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 + </a:t>
            </a:r>
            <a:r>
              <a:rPr lang="en-US" altLang="zh-CN" b="1" i="1" dirty="0"/>
              <a:t>i</a:t>
            </a:r>
            <a:r>
              <a:rPr lang="en-US" altLang="zh-CN" b="1" baseline="-30000" dirty="0"/>
              <a:t>2</a:t>
            </a:r>
            <a:r>
              <a:rPr lang="en-US" altLang="zh-CN" b="1" i="1" dirty="0"/>
              <a:t> </a:t>
            </a:r>
            <a:r>
              <a:rPr lang="en-US" altLang="zh-CN" b="1" dirty="0"/>
              <a:t>)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 </a:t>
            </a:r>
            <a:r>
              <a:rPr lang="en-US" altLang="zh-CN" b="1" i="1" dirty="0"/>
              <a:t>n</a:t>
            </a:r>
            <a:r>
              <a:rPr lang="en-US" altLang="zh-CN" b="1" baseline="-30000" dirty="0"/>
              <a:t>3</a:t>
            </a:r>
            <a:r>
              <a:rPr lang="en-US" altLang="zh-CN" b="1" i="1" dirty="0"/>
              <a:t> </a:t>
            </a:r>
            <a:r>
              <a:rPr lang="en-US" altLang="zh-CN" b="1" dirty="0"/>
              <a:t>+</a:t>
            </a:r>
            <a:r>
              <a:rPr lang="en-US" altLang="zh-CN" b="1" i="1" dirty="0"/>
              <a:t> i</a:t>
            </a:r>
            <a:r>
              <a:rPr lang="en-US" altLang="zh-CN" b="1" baseline="-30000" dirty="0"/>
              <a:t>3</a:t>
            </a:r>
            <a:r>
              <a:rPr lang="en-US" altLang="zh-CN" b="1" dirty="0"/>
              <a:t> ) … )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 </a:t>
            </a:r>
            <a:r>
              <a:rPr lang="en-US" altLang="zh-CN" b="1" i="1" dirty="0" err="1"/>
              <a:t>n</a:t>
            </a:r>
            <a:r>
              <a:rPr lang="en-US" altLang="zh-CN" b="1" i="1" baseline="-30000" dirty="0" err="1"/>
              <a:t>k</a:t>
            </a:r>
            <a:r>
              <a:rPr lang="en-US" altLang="zh-CN" b="1" i="1" dirty="0"/>
              <a:t> </a:t>
            </a:r>
            <a:r>
              <a:rPr lang="en-US" altLang="zh-CN" b="1" dirty="0"/>
              <a:t>+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baseline="-30000" dirty="0" err="1"/>
              <a:t>k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 </a:t>
            </a:r>
            <a:r>
              <a:rPr lang="en-US" altLang="zh-CN" b="1" i="1" dirty="0"/>
              <a:t>w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zh-CN" altLang="en-US" b="1" dirty="0"/>
              <a:t>+ </a:t>
            </a:r>
            <a:r>
              <a:rPr lang="en-US" altLang="zh-CN" b="1" i="1" dirty="0">
                <a:solidFill>
                  <a:srgbClr val="0000FF"/>
                </a:solidFill>
              </a:rPr>
              <a:t>base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dirty="0">
                <a:solidFill>
                  <a:srgbClr val="0000FF"/>
                </a:solidFill>
              </a:rPr>
              <a:t> ( ( … ( (</a:t>
            </a:r>
            <a:r>
              <a:rPr lang="en-US" altLang="zh-CN" b="1" i="1" dirty="0">
                <a:solidFill>
                  <a:srgbClr val="0000FF"/>
                </a:solidFill>
              </a:rPr>
              <a:t>low</a:t>
            </a:r>
            <a:r>
              <a:rPr lang="en-US" altLang="zh-CN" b="1" baseline="-30000" dirty="0">
                <a:solidFill>
                  <a:srgbClr val="0000FF"/>
                </a:solidFill>
              </a:rPr>
              <a:t>1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n</a:t>
            </a:r>
            <a:r>
              <a:rPr lang="en-US" altLang="zh-CN" b="1" baseline="-30000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</a:rPr>
              <a:t> + </a:t>
            </a:r>
            <a:r>
              <a:rPr lang="en-US" altLang="zh-CN" b="1" i="1" dirty="0">
                <a:solidFill>
                  <a:srgbClr val="0000FF"/>
                </a:solidFill>
              </a:rPr>
              <a:t>low</a:t>
            </a:r>
            <a:r>
              <a:rPr lang="en-US" altLang="zh-CN" b="1" baseline="-30000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n</a:t>
            </a:r>
            <a:r>
              <a:rPr lang="en-US" altLang="zh-CN" b="1" baseline="-30000" dirty="0">
                <a:solidFill>
                  <a:srgbClr val="0000FF"/>
                </a:solidFill>
              </a:rPr>
              <a:t>3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+</a:t>
            </a:r>
            <a:r>
              <a:rPr lang="en-US" altLang="zh-CN" b="1" i="1" dirty="0">
                <a:solidFill>
                  <a:srgbClr val="0000FF"/>
                </a:solidFill>
              </a:rPr>
              <a:t> low</a:t>
            </a:r>
            <a:r>
              <a:rPr lang="en-US" altLang="zh-CN" b="1" baseline="-30000" dirty="0">
                <a:solidFill>
                  <a:srgbClr val="0000FF"/>
                </a:solidFill>
              </a:rPr>
              <a:t>3</a:t>
            </a:r>
            <a:r>
              <a:rPr lang="en-US" altLang="zh-CN" b="1" dirty="0">
                <a:solidFill>
                  <a:srgbClr val="0000FF"/>
                </a:solidFill>
              </a:rPr>
              <a:t>) … )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 err="1">
                <a:solidFill>
                  <a:srgbClr val="0000FF"/>
                </a:solidFill>
              </a:rPr>
              <a:t>n</a:t>
            </a:r>
            <a:r>
              <a:rPr lang="en-US" altLang="zh-CN" b="1" baseline="-30000" dirty="0" err="1">
                <a:solidFill>
                  <a:srgbClr val="0000FF"/>
                </a:solidFill>
              </a:rPr>
              <a:t>k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+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en-US" altLang="zh-CN" b="1" i="1" dirty="0" err="1">
                <a:solidFill>
                  <a:srgbClr val="0000FF"/>
                </a:solidFill>
              </a:rPr>
              <a:t>low</a:t>
            </a:r>
            <a:r>
              <a:rPr lang="en-US" altLang="zh-CN" b="1" baseline="-30000" dirty="0" err="1">
                <a:solidFill>
                  <a:srgbClr val="0000FF"/>
                </a:solidFill>
              </a:rPr>
              <a:t>k</a:t>
            </a:r>
            <a:r>
              <a:rPr lang="en-US" altLang="zh-CN" b="1" baseline="-30000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)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w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数组元素的地址计算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6846</Words>
  <Application>WPS 文字</Application>
  <PresentationFormat>宽屏</PresentationFormat>
  <Paragraphs>706</Paragraphs>
  <Slides>36</Slides>
  <Notes>25</Notes>
  <HiddenSlides>1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汉仪旗黑</vt:lpstr>
      <vt:lpstr>楷体</vt:lpstr>
      <vt:lpstr>汉仪楷体KW</vt:lpstr>
      <vt:lpstr>Gill Sans MT</vt:lpstr>
      <vt:lpstr>苹方-简</vt:lpstr>
      <vt:lpstr>Times New Roman</vt:lpstr>
      <vt:lpstr>汉仪书宋二KW</vt:lpstr>
      <vt:lpstr>Courier New</vt:lpstr>
      <vt:lpstr>Wingdings 2</vt:lpstr>
      <vt:lpstr>Symbol</vt:lpstr>
      <vt:lpstr>Kingsoft Sign</vt:lpstr>
      <vt:lpstr>Symbol</vt:lpstr>
      <vt:lpstr>宋体</vt:lpstr>
      <vt:lpstr>Arial Unicode MS</vt:lpstr>
      <vt:lpstr>等线</vt:lpstr>
      <vt:lpstr>汉仪中等线KW</vt:lpstr>
      <vt:lpstr>Calibri</vt:lpstr>
      <vt:lpstr>Helvetica Neue</vt:lpstr>
      <vt:lpstr>等线 Light</vt:lpstr>
      <vt:lpstr>Symbol</vt:lpstr>
      <vt:lpstr>Wingdings</vt:lpstr>
      <vt:lpstr>Wingdings 2</vt:lpstr>
      <vt:lpstr>微软雅黑</vt:lpstr>
      <vt:lpstr>楷体</vt:lpstr>
      <vt:lpstr>1_Office 主题​​</vt:lpstr>
      <vt:lpstr>PowerPoint 演示文稿</vt:lpstr>
      <vt:lpstr>本节提纲</vt:lpstr>
      <vt:lpstr>数组元素的翻译</vt:lpstr>
      <vt:lpstr>数组元素的翻译</vt:lpstr>
      <vt:lpstr>数组元素的地址计算</vt:lpstr>
      <vt:lpstr>数组元素的地址计算</vt:lpstr>
      <vt:lpstr>数组元素的地址计算</vt:lpstr>
      <vt:lpstr>数组元素的地址计算</vt:lpstr>
      <vt:lpstr>数组元素的地址计算</vt:lpstr>
      <vt:lpstr>数组元素的地址计算</vt:lpstr>
      <vt:lpstr>本节提纲</vt:lpstr>
      <vt:lpstr>数组元素地址计算翻译方案</vt:lpstr>
      <vt:lpstr>A[ x,y ] := z的分析树 </vt:lpstr>
      <vt:lpstr>修改文法</vt:lpstr>
      <vt:lpstr>A[ x,y ] := z的分析树 </vt:lpstr>
      <vt:lpstr>相关符号属性定义：</vt:lpstr>
      <vt:lpstr>相关符号属性定义：</vt:lpstr>
      <vt:lpstr>数组元素的翻译</vt:lpstr>
      <vt:lpstr>数组元素的翻译</vt:lpstr>
      <vt:lpstr>数组元素的翻译</vt:lpstr>
      <vt:lpstr>数组元素的翻译</vt:lpstr>
      <vt:lpstr>数组元素的翻译</vt:lpstr>
      <vt:lpstr>数组元素的翻译</vt:lpstr>
      <vt:lpstr>本节提纲</vt:lpstr>
      <vt:lpstr>数组元素的翻译-举例</vt:lpstr>
      <vt:lpstr>举例： x := A[ y, z ]</vt:lpstr>
      <vt:lpstr>举例： x := A[ y, z ]</vt:lpstr>
      <vt:lpstr>举例： x := A[ y, z ]</vt:lpstr>
      <vt:lpstr>举例： x := A[ y, z ]</vt:lpstr>
      <vt:lpstr>举例： x := A[ y, z ]</vt:lpstr>
      <vt:lpstr>举例： x := A[ y, z ]</vt:lpstr>
      <vt:lpstr>举例： x := A[ y, z ]</vt:lpstr>
      <vt:lpstr>举例： x := A[ y, z ]</vt:lpstr>
      <vt:lpstr>举例：A[ i, j ] := B[ i, j ] * k</vt:lpstr>
      <vt:lpstr>举例：A[ i, j ] := B[ i, j ] * 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JYJS</cp:lastModifiedBy>
  <cp:revision>1331</cp:revision>
  <cp:lastPrinted>2025-04-02T13:59:30Z</cp:lastPrinted>
  <dcterms:created xsi:type="dcterms:W3CDTF">2025-04-02T13:59:30Z</dcterms:created>
  <dcterms:modified xsi:type="dcterms:W3CDTF">2025-04-02T13:59:30Z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F3BEF5845BA8C285C142ED673D7CC8AA_43</vt:lpwstr>
  </property>
  <property fmtid="{D5CDD505-2E9C-101B-9397-08002B2CF9AE}" pid="3" name="KSOProductBuildVer">
    <vt:lpwstr>2052-7.2.2.8955</vt:lpwstr>
  </property>
</Properties>
</file>