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等线"/>
      </a:defRPr>
    </a:lvl1pPr>
    <a:lvl2pPr indent="228600" latinLnBrk="0">
      <a:spcBef>
        <a:spcPts val="400"/>
      </a:spcBef>
      <a:defRPr sz="1200">
        <a:latin typeface="+mn-lt"/>
        <a:ea typeface="+mn-ea"/>
        <a:cs typeface="+mn-cs"/>
        <a:sym typeface="等线"/>
      </a:defRPr>
    </a:lvl2pPr>
    <a:lvl3pPr indent="457200" latinLnBrk="0">
      <a:spcBef>
        <a:spcPts val="400"/>
      </a:spcBef>
      <a:defRPr sz="1200">
        <a:latin typeface="+mn-lt"/>
        <a:ea typeface="+mn-ea"/>
        <a:cs typeface="+mn-cs"/>
        <a:sym typeface="等线"/>
      </a:defRPr>
    </a:lvl3pPr>
    <a:lvl4pPr indent="685800" latinLnBrk="0">
      <a:spcBef>
        <a:spcPts val="400"/>
      </a:spcBef>
      <a:defRPr sz="1200">
        <a:latin typeface="+mn-lt"/>
        <a:ea typeface="+mn-ea"/>
        <a:cs typeface="+mn-cs"/>
        <a:sym typeface="等线"/>
      </a:defRPr>
    </a:lvl4pPr>
    <a:lvl5pPr indent="914400" latinLnBrk="0">
      <a:spcBef>
        <a:spcPts val="400"/>
      </a:spcBef>
      <a:defRPr sz="1200">
        <a:latin typeface="+mn-lt"/>
        <a:ea typeface="+mn-ea"/>
        <a:cs typeface="+mn-cs"/>
        <a:sym typeface="等线"/>
      </a:defRPr>
    </a:lvl5pPr>
    <a:lvl6pPr indent="1143000" latinLnBrk="0">
      <a:spcBef>
        <a:spcPts val="400"/>
      </a:spcBef>
      <a:defRPr sz="1200">
        <a:latin typeface="+mn-lt"/>
        <a:ea typeface="+mn-ea"/>
        <a:cs typeface="+mn-cs"/>
        <a:sym typeface="等线"/>
      </a:defRPr>
    </a:lvl6pPr>
    <a:lvl7pPr indent="1371600" latinLnBrk="0">
      <a:spcBef>
        <a:spcPts val="400"/>
      </a:spcBef>
      <a:defRPr sz="1200">
        <a:latin typeface="+mn-lt"/>
        <a:ea typeface="+mn-ea"/>
        <a:cs typeface="+mn-cs"/>
        <a:sym typeface="等线"/>
      </a:defRPr>
    </a:lvl7pPr>
    <a:lvl8pPr indent="1600200" latinLnBrk="0">
      <a:spcBef>
        <a:spcPts val="400"/>
      </a:spcBef>
      <a:defRPr sz="1200">
        <a:latin typeface="+mn-lt"/>
        <a:ea typeface="+mn-ea"/>
        <a:cs typeface="+mn-cs"/>
        <a:sym typeface="等线"/>
      </a:defRPr>
    </a:lvl8pPr>
    <a:lvl9pPr indent="1828800" latinLnBrk="0">
      <a:spcBef>
        <a:spcPts val="400"/>
      </a:spcBef>
      <a:defRPr sz="1200">
        <a:latin typeface="+mn-lt"/>
        <a:ea typeface="+mn-ea"/>
        <a:cs typeface="+mn-cs"/>
        <a:sym typeface="等线"/>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深度学习通过使用大量训练集学习的方式获取特征进行分类，在训练集足够大的情况下，利用合适的模型，会取得优于传统方法的精确度，并且有更广泛的适用性。</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defRPr>
                <a:solidFill>
                  <a:srgbClr val="2809ED"/>
                </a:solidFill>
              </a:defRPr>
            </a:pPr>
            <a:r>
              <a:t>(RBM)限制波尔兹曼机</a:t>
            </a:r>
          </a:p>
          <a:p>
            <a:pPr/>
            <a:r>
              <a:t>1、</a:t>
            </a:r>
            <a:r>
              <a:rPr>
                <a:solidFill>
                  <a:srgbClr val="280CE8"/>
                </a:solidFill>
              </a:rPr>
              <a:t>卷积神经网络</a:t>
            </a:r>
            <a:r>
              <a:t>：卷积神经网络是建立在传统人工神经网络上的一种深度学习的算法，是一个多层感知器。在卷积神经网络中输入的是原始图像的一个小的部分，通过数字滤波器或者降采样逐层去获得上一层的特征。（</a:t>
            </a:r>
            <a:r>
              <a:rPr>
                <a:solidFill>
                  <a:srgbClr val="310BEA"/>
                </a:solidFill>
              </a:rPr>
              <a:t>从前到后的训练思想</a:t>
            </a:r>
            <a:r>
              <a:t>）</a:t>
            </a:r>
          </a:p>
          <a:p>
            <a:pPr/>
            <a:r>
              <a:t>优点：权值共享，参数减少。</a:t>
            </a:r>
          </a:p>
          <a:p>
            <a:pPr/>
            <a:r>
              <a:t>2、</a:t>
            </a:r>
            <a:r>
              <a:rPr>
                <a:solidFill>
                  <a:srgbClr val="0433FF"/>
                </a:solidFill>
              </a:rPr>
              <a:t>深度信念网络</a:t>
            </a:r>
            <a:r>
              <a:t>：深度信念网络是一种概率生成模型。通过利用深度神经网络的预训练结果作为网络的初始权值，再使用反向传播算法或者其他算法对权值进行微调。（</a:t>
            </a:r>
            <a:r>
              <a:rPr>
                <a:solidFill>
                  <a:srgbClr val="0433FF"/>
                </a:solidFill>
              </a:rPr>
              <a:t>分层训练的训练思想</a:t>
            </a:r>
            <a:r>
              <a:t>）</a:t>
            </a:r>
          </a:p>
          <a:p>
            <a:pPr/>
            <a:r>
              <a:t>优点：对于训练数据比较缺乏的情况下是非常有用的。</a:t>
            </a:r>
          </a:p>
          <a:p>
            <a:pPr/>
            <a:r>
              <a:t>弊端：对于检测一个给定的特征的权值，每个位置都要分别去学习，增加了运算量。 </a:t>
            </a:r>
          </a:p>
          <a:p>
            <a:pPr/>
            <a:r>
              <a:t>3、</a:t>
            </a:r>
            <a:r>
              <a:rPr>
                <a:solidFill>
                  <a:srgbClr val="0433FF"/>
                </a:solidFill>
              </a:rPr>
              <a:t>自动编码器</a:t>
            </a:r>
            <a:r>
              <a:t>：将神经网络的隐含层看成是一个编码器和解码器，输入数据经过隐含层的编码和解码，到达输出层时，确保输出的结果尽量与输入数据保持一致。</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a:p>
        </p:txBody>
      </p:sp>
      <p:sp>
        <p:nvSpPr>
          <p:cNvPr id="112" name="Shape 112"/>
          <p:cNvSpPr/>
          <p:nvPr>
            <p:ph type="body" sz="quarter" idx="1"/>
          </p:nvPr>
        </p:nvSpPr>
        <p:spPr>
          <a:prstGeom prst="rect">
            <a:avLst/>
          </a:prstGeom>
        </p:spPr>
        <p:txBody>
          <a:bodyPr/>
          <a:lstStyle/>
          <a:p>
            <a:pPr/>
            <a:r>
              <a:t>卷积神经网络 </a:t>
            </a:r>
          </a:p>
          <a:p>
            <a:pPr/>
            <a:r>
              <a:t>1.采用</a:t>
            </a:r>
            <a:r>
              <a:rPr>
                <a:solidFill>
                  <a:srgbClr val="160EE2"/>
                </a:solidFill>
              </a:rPr>
              <a:t>隐式的方式</a:t>
            </a:r>
            <a:r>
              <a:t>从训练数据中进行学习，而不是显示的特征抽取；</a:t>
            </a:r>
          </a:p>
          <a:p>
            <a:pPr/>
            <a:r>
              <a:t>2.卷积网络相对于神经元彼此相连网络的一大优势就是同一特征映射面上的神经元</a:t>
            </a:r>
            <a:r>
              <a:rPr>
                <a:solidFill>
                  <a:srgbClr val="250FE0"/>
                </a:solidFill>
              </a:rPr>
              <a:t>权值相同</a:t>
            </a:r>
            <a:r>
              <a:t>；（网络并行学习；权值共享降低了网络的复杂性，特别是多维输入向量的图像可以直接输入网络这一特点避免了特征提取和分类过程中数据重建的复杂度。）</a:t>
            </a:r>
          </a:p>
          <a:p>
            <a:pPr/>
            <a:r>
              <a:t>3.特征提取和模式分类同时进行，并同时在训练中产生；</a:t>
            </a:r>
          </a:p>
          <a:p>
            <a:pPr/>
            <a:r>
              <a:t>以上三个特征使得卷积神经网络可以直接处理灰度图片，能够直接用于处理基于图像的分类；（流的分类方式几乎都是基于统计特征的，这就意味着在进行分辨前必须提取某些特征。然而，显式的特征提取并不容易，在一些应用问题中也并非总是可靠的。</a:t>
            </a:r>
            <a:r>
              <a:rPr>
                <a:solidFill>
                  <a:srgbClr val="0433FF"/>
                </a:solidFill>
              </a:rPr>
              <a:t>卷积神经网络，它避免了显式的特征取样，隐式地从训练数据中进行学习。这使得卷积神经网络明显有别于其他基于神经网络的分类器，通过结构重组和减少权值将特征提取功能融合进多层感知器。</a:t>
            </a: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14" name="image.png" descr="image.png"/>
          <p:cNvPicPr>
            <a:picLocks noChangeAspect="1"/>
          </p:cNvPicPr>
          <p:nvPr/>
        </p:nvPicPr>
        <p:blipFill>
          <a:blip r:embed="rId2">
            <a:extLst/>
          </a:blip>
          <a:stretch>
            <a:fillRect/>
          </a:stretch>
        </p:blipFill>
        <p:spPr>
          <a:xfrm>
            <a:off x="9050336" y="254000"/>
            <a:ext cx="2936877" cy="690563"/>
          </a:xfrm>
          <a:prstGeom prst="rect">
            <a:avLst/>
          </a:prstGeom>
          <a:ln w="12700">
            <a:miter lim="400000"/>
          </a:ln>
        </p:spPr>
      </p:pic>
      <p:sp>
        <p:nvSpPr>
          <p:cNvPr id="1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22" name="image.png" descr="image.png"/>
          <p:cNvPicPr>
            <a:picLocks noChangeAspect="1"/>
          </p:cNvPicPr>
          <p:nvPr/>
        </p:nvPicPr>
        <p:blipFill>
          <a:blip r:embed="rId2">
            <a:extLst/>
          </a:blip>
          <a:stretch>
            <a:fillRect/>
          </a:stretch>
        </p:blipFill>
        <p:spPr>
          <a:xfrm>
            <a:off x="9050336" y="254000"/>
            <a:ext cx="2936877" cy="690563"/>
          </a:xfrm>
          <a:prstGeom prst="rect">
            <a:avLst/>
          </a:prstGeom>
          <a:ln w="12700">
            <a:miter lim="400000"/>
          </a:ln>
        </p:spPr>
      </p:pic>
      <p:sp>
        <p:nvSpPr>
          <p:cNvPr id="23" name="Shape 19"/>
          <p:cNvSpPr/>
          <p:nvPr/>
        </p:nvSpPr>
        <p:spPr>
          <a:xfrm>
            <a:off x="0" y="0"/>
            <a:ext cx="1003300" cy="1042988"/>
          </a:xfrm>
          <a:prstGeom prst="rect">
            <a:avLst/>
          </a:prstGeom>
          <a:solidFill>
            <a:srgbClr val="203864"/>
          </a:solidFill>
          <a:ln w="12700">
            <a:miter lim="400000"/>
          </a:ln>
        </p:spPr>
        <p:txBody>
          <a:bodyPr lIns="45718" tIns="45718" rIns="45718" bIns="45718" anchor="ctr"/>
          <a:lstStyle/>
          <a:p>
            <a:pPr algn="ctr">
              <a:defRPr>
                <a:latin typeface="+mn-lt"/>
                <a:ea typeface="+mn-ea"/>
                <a:cs typeface="+mn-cs"/>
                <a:sym typeface="等线"/>
              </a:defRPr>
            </a:pPr>
          </a:p>
        </p:txBody>
      </p:sp>
      <p:sp>
        <p:nvSpPr>
          <p:cNvPr id="24" name="Shape 20"/>
          <p:cNvSpPr/>
          <p:nvPr/>
        </p:nvSpPr>
        <p:spPr>
          <a:xfrm>
            <a:off x="1068387" y="1025525"/>
            <a:ext cx="10761665" cy="0"/>
          </a:xfrm>
          <a:prstGeom prst="line">
            <a:avLst/>
          </a:prstGeom>
          <a:ln w="19050">
            <a:solidFill>
              <a:srgbClr val="203864"/>
            </a:solidFill>
            <a:miter/>
          </a:ln>
        </p:spPr>
        <p:txBody>
          <a:bodyPr lIns="45718" tIns="45718" rIns="45718" bIns="45718"/>
          <a:lstStyle/>
          <a:p>
            <a:pPr/>
          </a:p>
        </p:txBody>
      </p:sp>
      <p:sp>
        <p:nvSpPr>
          <p:cNvPr id="2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2" name="标题文本"/>
          <p:cNvSpPr/>
          <p:nvPr>
            <p:ph type="title"/>
          </p:nvPr>
        </p:nvSpPr>
        <p:spPr>
          <a:prstGeom prst="rect">
            <a:avLst/>
          </a:prstGeom>
        </p:spPr>
        <p:txBody>
          <a:bodyPr/>
          <a:lstStyle/>
          <a:p>
            <a:pPr/>
            <a:r>
              <a:t>标题文本</a:t>
            </a:r>
          </a:p>
        </p:txBody>
      </p:sp>
      <p:sp>
        <p:nvSpPr>
          <p:cNvPr id="33"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4"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41" name="image.png" descr="image.png"/>
          <p:cNvPicPr>
            <a:picLocks noChangeAspect="1"/>
          </p:cNvPicPr>
          <p:nvPr/>
        </p:nvPicPr>
        <p:blipFill>
          <a:blip r:embed="rId2">
            <a:extLst/>
          </a:blip>
          <a:stretch>
            <a:fillRect/>
          </a:stretch>
        </p:blipFill>
        <p:spPr>
          <a:xfrm>
            <a:off x="9050336" y="254000"/>
            <a:ext cx="2936877" cy="690563"/>
          </a:xfrm>
          <a:prstGeom prst="rect">
            <a:avLst/>
          </a:prstGeom>
          <a:ln w="12700">
            <a:miter lim="400000"/>
          </a:ln>
        </p:spPr>
      </p:pic>
      <p:sp>
        <p:nvSpPr>
          <p:cNvPr id="42" name="Shape 39"/>
          <p:cNvSpPr/>
          <p:nvPr/>
        </p:nvSpPr>
        <p:spPr>
          <a:xfrm>
            <a:off x="-6350" y="0"/>
            <a:ext cx="12198350" cy="6858000"/>
          </a:xfrm>
          <a:prstGeom prst="rect">
            <a:avLst/>
          </a:prstGeom>
          <a:solidFill>
            <a:srgbClr val="1F4E79"/>
          </a:solidFill>
          <a:ln w="12700">
            <a:miter lim="400000"/>
          </a:ln>
        </p:spPr>
        <p:txBody>
          <a:bodyPr lIns="45718" tIns="45718" rIns="45718" bIns="45718" anchor="ctr"/>
          <a:lstStyle/>
          <a:p>
            <a:pPr algn="ctr">
              <a:defRPr>
                <a:solidFill>
                  <a:srgbClr val="2F5597"/>
                </a:solidFill>
                <a:latin typeface="宋体"/>
                <a:ea typeface="宋体"/>
                <a:cs typeface="宋体"/>
                <a:sym typeface="宋体"/>
              </a:defRPr>
            </a:pPr>
          </a:p>
        </p:txBody>
      </p:sp>
      <p:sp>
        <p:nvSpPr>
          <p:cNvPr id="43" name="Shape 40"/>
          <p:cNvSpPr/>
          <p:nvPr/>
        </p:nvSpPr>
        <p:spPr>
          <a:xfrm>
            <a:off x="0" y="2768600"/>
            <a:ext cx="12198350" cy="809625"/>
          </a:xfrm>
          <a:prstGeom prst="rect">
            <a:avLst/>
          </a:prstGeom>
          <a:solidFill>
            <a:srgbClr val="F76969"/>
          </a:solidFill>
          <a:ln w="12700">
            <a:miter lim="400000"/>
          </a:ln>
        </p:spPr>
        <p:txBody>
          <a:bodyPr lIns="45718" tIns="45718" rIns="45718" bIns="45718" anchor="ctr"/>
          <a:lstStyle/>
          <a:p>
            <a:pPr algn="ctr">
              <a:defRPr>
                <a:latin typeface="+mn-lt"/>
                <a:ea typeface="+mn-ea"/>
                <a:cs typeface="+mn-cs"/>
                <a:sym typeface="等线"/>
              </a:defRPr>
            </a:pPr>
          </a:p>
        </p:txBody>
      </p:sp>
      <p:pic>
        <p:nvPicPr>
          <p:cNvPr id="44" name="image.png" descr="image.png"/>
          <p:cNvPicPr>
            <a:picLocks noChangeAspect="1"/>
          </p:cNvPicPr>
          <p:nvPr/>
        </p:nvPicPr>
        <p:blipFill>
          <a:blip r:embed="rId3">
            <a:extLst/>
          </a:blip>
          <a:stretch>
            <a:fillRect/>
          </a:stretch>
        </p:blipFill>
        <p:spPr>
          <a:xfrm>
            <a:off x="9050336" y="254000"/>
            <a:ext cx="2936877" cy="690563"/>
          </a:xfrm>
          <a:prstGeom prst="rect">
            <a:avLst/>
          </a:prstGeom>
          <a:ln w="12700">
            <a:miter lim="400000"/>
          </a:ln>
        </p:spPr>
      </p:pic>
      <p:sp>
        <p:nvSpPr>
          <p:cNvPr id="4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2">
            <a:extLst/>
          </a:blip>
          <a:stretch>
            <a:fillRect/>
          </a:stretch>
        </p:blipFill>
        <p:spPr>
          <a:xfrm>
            <a:off x="9050336" y="254000"/>
            <a:ext cx="2936877" cy="690563"/>
          </a:xfrm>
          <a:prstGeom prst="rect">
            <a:avLst/>
          </a:prstGeom>
          <a:ln w="12700">
            <a:miter lim="400000"/>
          </a:ln>
        </p:spPr>
      </p:pic>
      <p:sp>
        <p:nvSpPr>
          <p:cNvPr id="3" name="Shape 28"/>
          <p:cNvSpPr/>
          <p:nvPr/>
        </p:nvSpPr>
        <p:spPr>
          <a:xfrm>
            <a:off x="-6350" y="2171700"/>
            <a:ext cx="12198350" cy="2794000"/>
          </a:xfrm>
          <a:prstGeom prst="rect">
            <a:avLst/>
          </a:prstGeom>
          <a:solidFill>
            <a:srgbClr val="9DC3E6">
              <a:alpha val="87841"/>
            </a:srgbClr>
          </a:solidFill>
          <a:ln w="12700">
            <a:miter lim="400000"/>
          </a:ln>
        </p:spPr>
        <p:txBody>
          <a:bodyPr lIns="45718" tIns="45718" rIns="45718" bIns="45718" anchor="ctr"/>
          <a:lstStyle/>
          <a:p>
            <a:pPr algn="ctr">
              <a:defRPr>
                <a:solidFill>
                  <a:srgbClr val="FFFFFF"/>
                </a:solidFill>
                <a:latin typeface="宋体"/>
                <a:ea typeface="宋体"/>
                <a:cs typeface="宋体"/>
                <a:sym typeface="宋体"/>
              </a:defRPr>
            </a:pPr>
          </a:p>
        </p:txBody>
      </p:sp>
      <p:sp>
        <p:nvSpPr>
          <p:cNvPr id="4" name="Shape 29"/>
          <p:cNvSpPr/>
          <p:nvPr/>
        </p:nvSpPr>
        <p:spPr>
          <a:xfrm rot="2700000">
            <a:off x="5645150" y="1727200"/>
            <a:ext cx="889000" cy="889000"/>
          </a:xfrm>
          <a:prstGeom prst="rect">
            <a:avLst/>
          </a:prstGeom>
          <a:solidFill>
            <a:srgbClr val="1F4E79">
              <a:alpha val="79998"/>
            </a:srgbClr>
          </a:solidFill>
          <a:ln w="12700">
            <a:miter lim="400000"/>
          </a:ln>
        </p:spPr>
        <p:txBody>
          <a:bodyPr lIns="45718" tIns="45718" rIns="45718" bIns="45718" anchor="ctr"/>
          <a:lstStyle/>
          <a:p>
            <a:pPr algn="ctr">
              <a:defRPr>
                <a:solidFill>
                  <a:srgbClr val="A5A5A5"/>
                </a:solidFill>
                <a:latin typeface="宋体"/>
                <a:ea typeface="宋体"/>
                <a:cs typeface="宋体"/>
                <a:sym typeface="宋体"/>
              </a:defRPr>
            </a:pPr>
          </a:p>
        </p:txBody>
      </p:sp>
      <p:sp>
        <p:nvSpPr>
          <p:cNvPr id="5" name="标题文本"/>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6" name="正文级别 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7" name="幻灯片编号"/>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98989"/>
                </a:solidFill>
                <a:latin typeface="+mn-lt"/>
                <a:ea typeface="+mn-ea"/>
                <a:cs typeface="+mn-cs"/>
                <a:sym typeface="等线"/>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0" marR="0" indent="2286000" algn="l" defTabSz="914400" rtl="0" latinLnBrk="0">
        <a:lnSpc>
          <a:spcPct val="90000"/>
        </a:lnSpc>
        <a:spcBef>
          <a:spcPts val="1000"/>
        </a:spcBef>
        <a:spcAft>
          <a:spcPts val="0"/>
        </a:spcAft>
        <a:buClrTx/>
        <a:buSzTx/>
        <a:buFont typeface="Arial"/>
        <a:buNone/>
        <a:tabLst/>
        <a:defRPr b="0" baseline="0" cap="none" i="0" spc="0" strike="noStrike" sz="2800" u="none">
          <a:ln>
            <a:noFill/>
          </a:ln>
          <a:solidFill>
            <a:srgbClr val="000000"/>
          </a:solidFill>
          <a:uFillTx/>
          <a:latin typeface="+mn-lt"/>
          <a:ea typeface="+mn-ea"/>
          <a:cs typeface="+mn-cs"/>
          <a:sym typeface="等线"/>
        </a:defRPr>
      </a:lvl6pPr>
      <a:lvl7pPr marL="0" marR="0" indent="2743200" algn="l" defTabSz="914400" rtl="0" latinLnBrk="0">
        <a:lnSpc>
          <a:spcPct val="90000"/>
        </a:lnSpc>
        <a:spcBef>
          <a:spcPts val="1000"/>
        </a:spcBef>
        <a:spcAft>
          <a:spcPts val="0"/>
        </a:spcAft>
        <a:buClrTx/>
        <a:buSzTx/>
        <a:buFont typeface="Arial"/>
        <a:buNone/>
        <a:tabLst/>
        <a:defRPr b="0" baseline="0" cap="none" i="0" spc="0" strike="noStrike" sz="2800" u="none">
          <a:ln>
            <a:noFill/>
          </a:ln>
          <a:solidFill>
            <a:srgbClr val="000000"/>
          </a:solidFill>
          <a:uFillTx/>
          <a:latin typeface="+mn-lt"/>
          <a:ea typeface="+mn-ea"/>
          <a:cs typeface="+mn-cs"/>
          <a:sym typeface="等线"/>
        </a:defRPr>
      </a:lvl7pPr>
      <a:lvl8pPr marL="0" marR="0" indent="3200400" algn="l" defTabSz="914400" rtl="0" latinLnBrk="0">
        <a:lnSpc>
          <a:spcPct val="90000"/>
        </a:lnSpc>
        <a:spcBef>
          <a:spcPts val="1000"/>
        </a:spcBef>
        <a:spcAft>
          <a:spcPts val="0"/>
        </a:spcAft>
        <a:buClrTx/>
        <a:buSzTx/>
        <a:buFont typeface="Arial"/>
        <a:buNone/>
        <a:tabLst/>
        <a:defRPr b="0" baseline="0" cap="none" i="0" spc="0" strike="noStrike" sz="2800" u="none">
          <a:ln>
            <a:noFill/>
          </a:ln>
          <a:solidFill>
            <a:srgbClr val="000000"/>
          </a:solidFill>
          <a:uFillTx/>
          <a:latin typeface="+mn-lt"/>
          <a:ea typeface="+mn-ea"/>
          <a:cs typeface="+mn-cs"/>
          <a:sym typeface="等线"/>
        </a:defRPr>
      </a:lvl8pPr>
      <a:lvl9pPr marL="0" marR="0" indent="3657600" algn="l" defTabSz="914400" rtl="0" latinLnBrk="0">
        <a:lnSpc>
          <a:spcPct val="90000"/>
        </a:lnSpc>
        <a:spcBef>
          <a:spcPts val="1000"/>
        </a:spcBef>
        <a:spcAft>
          <a:spcPts val="0"/>
        </a:spcAft>
        <a:buClrTx/>
        <a:buSzTx/>
        <a:buFont typeface="Arial"/>
        <a:buNone/>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1"/>
          <p:cNvSpPr/>
          <p:nvPr/>
        </p:nvSpPr>
        <p:spPr>
          <a:xfrm>
            <a:off x="1523998" y="1200308"/>
            <a:ext cx="9144004" cy="26365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lnSpc>
                <a:spcPts val="10000"/>
              </a:lnSpc>
              <a:defRPr sz="6000">
                <a:latin typeface="微软雅黑"/>
                <a:ea typeface="微软雅黑"/>
                <a:cs typeface="微软雅黑"/>
                <a:sym typeface="微软雅黑"/>
              </a:defRPr>
            </a:lvl1pPr>
          </a:lstStyle>
          <a:p>
            <a:pPr/>
            <a:r>
              <a:t>面向深度学习的图像识别和目标跟随系统设计</a:t>
            </a:r>
          </a:p>
        </p:txBody>
      </p:sp>
      <p:sp>
        <p:nvSpPr>
          <p:cNvPr id="55" name="Shape 52"/>
          <p:cNvSpPr/>
          <p:nvPr/>
        </p:nvSpPr>
        <p:spPr>
          <a:xfrm>
            <a:off x="1819275" y="1270000"/>
            <a:ext cx="8553450" cy="85725"/>
          </a:xfrm>
          <a:prstGeom prst="rect">
            <a:avLst/>
          </a:prstGeom>
          <a:solidFill>
            <a:srgbClr val="1F4E79"/>
          </a:solidFill>
          <a:ln w="12700">
            <a:miter lim="400000"/>
          </a:ln>
        </p:spPr>
        <p:txBody>
          <a:bodyPr lIns="45718" tIns="45718" rIns="45718" bIns="45718" anchor="ctr"/>
          <a:lstStyle/>
          <a:p>
            <a:pPr algn="ctr">
              <a:defRPr>
                <a:latin typeface="+mn-lt"/>
                <a:ea typeface="+mn-ea"/>
                <a:cs typeface="+mn-cs"/>
                <a:sym typeface="等线"/>
              </a:defRPr>
            </a:pPr>
          </a:p>
        </p:txBody>
      </p:sp>
      <p:sp>
        <p:nvSpPr>
          <p:cNvPr id="56" name="Shape 53"/>
          <p:cNvSpPr/>
          <p:nvPr/>
        </p:nvSpPr>
        <p:spPr>
          <a:xfrm>
            <a:off x="1819275" y="3932237"/>
            <a:ext cx="8553450" cy="98427"/>
          </a:xfrm>
          <a:prstGeom prst="rect">
            <a:avLst/>
          </a:prstGeom>
          <a:solidFill>
            <a:srgbClr val="1F4E79"/>
          </a:solidFill>
          <a:ln w="12700">
            <a:miter lim="400000"/>
          </a:ln>
        </p:spPr>
        <p:txBody>
          <a:bodyPr lIns="45718" tIns="45718" rIns="45718" bIns="45718" anchor="ctr"/>
          <a:lstStyle/>
          <a:p>
            <a:pPr algn="ctr">
              <a:defRPr>
                <a:latin typeface="+mn-lt"/>
                <a:ea typeface="+mn-ea"/>
                <a:cs typeface="+mn-cs"/>
                <a:sym typeface="等线"/>
              </a:defRPr>
            </a:pPr>
          </a:p>
        </p:txBody>
      </p:sp>
      <p:sp>
        <p:nvSpPr>
          <p:cNvPr id="57" name="Shape 54"/>
          <p:cNvSpPr/>
          <p:nvPr/>
        </p:nvSpPr>
        <p:spPr>
          <a:xfrm>
            <a:off x="2794000" y="4233862"/>
            <a:ext cx="3302000" cy="510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spcBef>
                <a:spcPts val="1000"/>
              </a:spcBef>
              <a:defRPr sz="2400">
                <a:latin typeface="微软雅黑"/>
                <a:ea typeface="微软雅黑"/>
                <a:cs typeface="微软雅黑"/>
                <a:sym typeface="微软雅黑"/>
              </a:defRPr>
            </a:lvl1pPr>
          </a:lstStyle>
          <a:p>
            <a:pPr/>
            <a:r>
              <a:t>指导教师：赵振刚</a:t>
            </a:r>
          </a:p>
        </p:txBody>
      </p:sp>
      <p:sp>
        <p:nvSpPr>
          <p:cNvPr id="58" name="Shape 55"/>
          <p:cNvSpPr/>
          <p:nvPr/>
        </p:nvSpPr>
        <p:spPr>
          <a:xfrm>
            <a:off x="6675436" y="4233862"/>
            <a:ext cx="3302002" cy="20231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sz="2400">
                <a:latin typeface="微软雅黑"/>
                <a:ea typeface="微软雅黑"/>
                <a:cs typeface="微软雅黑"/>
                <a:sym typeface="微软雅黑"/>
              </a:defRPr>
            </a:pPr>
            <a:r>
              <a:t>项目成员：程　欣</a:t>
            </a:r>
          </a:p>
          <a:p>
            <a:pPr>
              <a:lnSpc>
                <a:spcPct val="90000"/>
              </a:lnSpc>
              <a:spcBef>
                <a:spcPts val="1000"/>
              </a:spcBef>
              <a:defRPr sz="2400">
                <a:latin typeface="微软雅黑"/>
                <a:ea typeface="微软雅黑"/>
                <a:cs typeface="微软雅黑"/>
                <a:sym typeface="微软雅黑"/>
              </a:defRPr>
            </a:pPr>
            <a:r>
              <a:t>　　　　　齐昱博</a:t>
            </a:r>
          </a:p>
          <a:p>
            <a:pPr>
              <a:lnSpc>
                <a:spcPct val="90000"/>
              </a:lnSpc>
              <a:spcBef>
                <a:spcPts val="1000"/>
              </a:spcBef>
              <a:defRPr sz="2400">
                <a:latin typeface="微软雅黑"/>
                <a:ea typeface="微软雅黑"/>
                <a:cs typeface="微软雅黑"/>
                <a:sym typeface="微软雅黑"/>
              </a:defRPr>
            </a:pPr>
            <a:r>
              <a:t>　　　　　石　强</a:t>
            </a:r>
          </a:p>
          <a:p>
            <a:pPr>
              <a:lnSpc>
                <a:spcPct val="90000"/>
              </a:lnSpc>
              <a:spcBef>
                <a:spcPts val="1000"/>
              </a:spcBef>
              <a:defRPr sz="2400">
                <a:latin typeface="微软雅黑"/>
                <a:ea typeface="微软雅黑"/>
                <a:cs typeface="微软雅黑"/>
                <a:sym typeface="微软雅黑"/>
              </a:defRPr>
            </a:pPr>
            <a:r>
              <a:t>　　　　　万璐敏</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1"/>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已完成进度</a:t>
            </a:r>
          </a:p>
        </p:txBody>
      </p:sp>
      <p:sp>
        <p:nvSpPr>
          <p:cNvPr id="103" name="Shape 102"/>
          <p:cNvSpPr/>
          <p:nvPr>
            <p:ph type="body" idx="4294967295"/>
          </p:nvPr>
        </p:nvSpPr>
        <p:spPr>
          <a:xfrm>
            <a:off x="838200" y="1371600"/>
            <a:ext cx="10515600" cy="5091113"/>
          </a:xfrm>
          <a:prstGeom prst="rect">
            <a:avLst/>
          </a:prstGeom>
        </p:spPr>
        <p:txBody>
          <a:bodyPr/>
          <a:lstStyle/>
          <a:p>
            <a:pPr marL="210311" indent="-210311" defTabSz="841247">
              <a:lnSpc>
                <a:spcPct val="130000"/>
              </a:lnSpc>
              <a:spcBef>
                <a:spcPts val="900"/>
              </a:spcBef>
              <a:defRPr sz="3000">
                <a:latin typeface="微软雅黑"/>
                <a:ea typeface="微软雅黑"/>
                <a:cs typeface="微软雅黑"/>
                <a:sym typeface="微软雅黑"/>
              </a:defRPr>
            </a:pPr>
            <a:r>
              <a:t>软件平台：</a:t>
            </a:r>
          </a:p>
          <a:p>
            <a:pPr marL="210311" indent="-210311" defTabSz="841247">
              <a:lnSpc>
                <a:spcPct val="130000"/>
              </a:lnSpc>
              <a:spcBef>
                <a:spcPts val="900"/>
              </a:spcBef>
              <a:defRPr sz="3000">
                <a:latin typeface="微软雅黑"/>
                <a:ea typeface="微软雅黑"/>
                <a:cs typeface="微软雅黑"/>
                <a:sym typeface="微软雅黑"/>
              </a:defRPr>
            </a:pPr>
            <a:r>
              <a:t>完成在pc端yolo深度学习网络模型的构建，训练，测试。</a:t>
            </a:r>
          </a:p>
        </p:txBody>
      </p:sp>
      <p:sp>
        <p:nvSpPr>
          <p:cNvPr id="104" name="Shape 103"/>
          <p:cNvSpPr/>
          <p:nvPr/>
        </p:nvSpPr>
        <p:spPr>
          <a:xfrm>
            <a:off x="98425" y="-103189"/>
            <a:ext cx="1222375"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pic>
        <p:nvPicPr>
          <p:cNvPr id="105" name="pasted-image.png" descr="pasted-image.png"/>
          <p:cNvPicPr>
            <a:picLocks noChangeAspect="1"/>
          </p:cNvPicPr>
          <p:nvPr/>
        </p:nvPicPr>
        <p:blipFill>
          <a:blip r:embed="rId2">
            <a:extLst/>
          </a:blip>
          <a:stretch>
            <a:fillRect/>
          </a:stretch>
        </p:blipFill>
        <p:spPr>
          <a:xfrm>
            <a:off x="624631" y="2811363"/>
            <a:ext cx="10198101" cy="37211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5"/>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已完成进度</a:t>
            </a:r>
          </a:p>
        </p:txBody>
      </p:sp>
      <p:sp>
        <p:nvSpPr>
          <p:cNvPr id="108" name="Shape 106"/>
          <p:cNvSpPr/>
          <p:nvPr>
            <p:ph type="body" idx="4294967295"/>
          </p:nvPr>
        </p:nvSpPr>
        <p:spPr>
          <a:xfrm>
            <a:off x="838200" y="1261014"/>
            <a:ext cx="10515601" cy="5091115"/>
          </a:xfrm>
          <a:prstGeom prst="rect">
            <a:avLst/>
          </a:prstGeom>
        </p:spPr>
        <p:txBody>
          <a:bodyPr/>
          <a:lstStyle/>
          <a:p>
            <a:pPr>
              <a:lnSpc>
                <a:spcPct val="150000"/>
              </a:lnSpc>
              <a:defRPr sz="2400">
                <a:latin typeface="微软雅黑"/>
                <a:ea typeface="微软雅黑"/>
                <a:cs typeface="微软雅黑"/>
                <a:sym typeface="微软雅黑"/>
              </a:defRPr>
            </a:pPr>
            <a:r>
              <a:t>硬件平台：</a:t>
            </a:r>
          </a:p>
          <a:p>
            <a:pPr>
              <a:lnSpc>
                <a:spcPct val="150000"/>
              </a:lnSpc>
              <a:defRPr sz="2400">
                <a:latin typeface="微软雅黑"/>
                <a:ea typeface="微软雅黑"/>
                <a:cs typeface="微软雅黑"/>
                <a:sym typeface="微软雅黑"/>
              </a:defRPr>
            </a:pPr>
            <a:r>
              <a:t>掌握了在ros平台上对turtlebot机器的视觉系统和底盘控制系统的使用方法，能够完成在ros平台上利用opencv的物体跟踪。</a:t>
            </a:r>
          </a:p>
        </p:txBody>
      </p:sp>
      <p:sp>
        <p:nvSpPr>
          <p:cNvPr id="109" name="Shape 107"/>
          <p:cNvSpPr/>
          <p:nvPr/>
        </p:nvSpPr>
        <p:spPr>
          <a:xfrm>
            <a:off x="96836" y="-103189"/>
            <a:ext cx="1222378"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3</a:t>
            </a:r>
          </a:p>
        </p:txBody>
      </p:sp>
      <p:sp>
        <p:nvSpPr>
          <p:cNvPr id="110" name="三角形"/>
          <p:cNvSpPr/>
          <p:nvPr/>
        </p:nvSpPr>
        <p:spPr>
          <a:xfrm flipH="1" rot="5400000">
            <a:off x="8305800" y="414020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lnTo>
                  <a:pt x="10800" y="0"/>
                </a:lnTo>
                <a:close/>
              </a:path>
            </a:pathLst>
          </a:custGeom>
          <a:solidFill>
            <a:srgbClr val="FFFFFF"/>
          </a:solidFill>
          <a:ln w="25400">
            <a:solidFill>
              <a:schemeClr val="accent1"/>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34"/>
          <p:cNvSpPr/>
          <p:nvPr>
            <p:ph type="body" sz="quarter" idx="4294967295"/>
          </p:nvPr>
        </p:nvSpPr>
        <p:spPr>
          <a:xfrm>
            <a:off x="5378450" y="2738436"/>
            <a:ext cx="6388100" cy="955677"/>
          </a:xfrm>
          <a:prstGeom prst="rect">
            <a:avLst/>
          </a:prstGeom>
        </p:spPr>
        <p:txBody>
          <a:bodyPr anchor="ctr"/>
          <a:lstStyle>
            <a:lvl1pPr marL="0" indent="0" algn="ctr">
              <a:buSzTx/>
              <a:buNone/>
              <a:defRPr sz="6000">
                <a:solidFill>
                  <a:srgbClr val="FFFFFF"/>
                </a:solidFill>
                <a:latin typeface="华文细黑"/>
                <a:ea typeface="华文细黑"/>
                <a:cs typeface="华文细黑"/>
                <a:sym typeface="华文细黑"/>
              </a:defRPr>
            </a:lvl1pPr>
          </a:lstStyle>
          <a:p>
            <a:pPr/>
            <a:r>
              <a:t>PART FOUR</a:t>
            </a:r>
          </a:p>
        </p:txBody>
      </p:sp>
      <p:sp>
        <p:nvSpPr>
          <p:cNvPr id="115" name="Shape 135"/>
          <p:cNvSpPr/>
          <p:nvPr/>
        </p:nvSpPr>
        <p:spPr>
          <a:xfrm>
            <a:off x="-293689" y="-581026"/>
            <a:ext cx="6056315" cy="83464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4</a:t>
            </a:r>
          </a:p>
        </p:txBody>
      </p:sp>
      <p:sp>
        <p:nvSpPr>
          <p:cNvPr id="116" name="Shape 136"/>
          <p:cNvSpPr/>
          <p:nvPr/>
        </p:nvSpPr>
        <p:spPr>
          <a:xfrm>
            <a:off x="4976812" y="3744912"/>
            <a:ext cx="7191376" cy="11582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下阶段任务</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38"/>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下阶段任务</a:t>
            </a:r>
          </a:p>
        </p:txBody>
      </p:sp>
      <p:sp>
        <p:nvSpPr>
          <p:cNvPr id="119" name="Shape 140"/>
          <p:cNvSpPr/>
          <p:nvPr>
            <p:ph type="body" sz="quarter" idx="4294967295"/>
          </p:nvPr>
        </p:nvSpPr>
        <p:spPr>
          <a:xfrm>
            <a:off x="58736" y="-122238"/>
            <a:ext cx="1222378" cy="1233488"/>
          </a:xfrm>
          <a:prstGeom prst="rect">
            <a:avLst/>
          </a:prstGeom>
        </p:spPr>
        <p:txBody>
          <a:bodyPr/>
          <a:lstStyle>
            <a:lvl1pPr marL="0" indent="0" defTabSz="850391">
              <a:spcBef>
                <a:spcPts val="900"/>
              </a:spcBef>
              <a:buSzTx/>
              <a:buNone/>
              <a:defRPr sz="8900">
                <a:solidFill>
                  <a:srgbClr val="FFFFFF"/>
                </a:solidFill>
                <a:latin typeface="华文细黑"/>
                <a:ea typeface="华文细黑"/>
                <a:cs typeface="华文细黑"/>
                <a:sym typeface="华文细黑"/>
              </a:defRPr>
            </a:lvl1pPr>
          </a:lstStyle>
          <a:p>
            <a:pPr/>
            <a:r>
              <a:t>4</a:t>
            </a:r>
          </a:p>
        </p:txBody>
      </p:sp>
      <p:sp>
        <p:nvSpPr>
          <p:cNvPr id="120" name="在下阶段中，我组的主要任务是完成对系统最后，软硬平台的信息交流和整个系统的测试的任务。…"/>
          <p:cNvSpPr/>
          <p:nvPr/>
        </p:nvSpPr>
        <p:spPr>
          <a:xfrm>
            <a:off x="838200" y="1261014"/>
            <a:ext cx="10515601" cy="50911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28600" indent="-228600">
              <a:lnSpc>
                <a:spcPct val="150000"/>
              </a:lnSpc>
              <a:spcBef>
                <a:spcPts val="1000"/>
              </a:spcBef>
              <a:buSzPct val="100000"/>
              <a:buFont typeface="Arial"/>
              <a:buChar char="•"/>
              <a:defRPr sz="2400">
                <a:latin typeface="微软雅黑"/>
                <a:ea typeface="微软雅黑"/>
                <a:cs typeface="微软雅黑"/>
                <a:sym typeface="微软雅黑"/>
              </a:defRPr>
            </a:pPr>
            <a:r>
              <a:t>在下阶段中，我组的主要任务是完成对系统最后，软硬平台的信息交流和整个系统的测试的任务。</a:t>
            </a:r>
          </a:p>
          <a:p>
            <a:pPr marL="228600" indent="-228600">
              <a:lnSpc>
                <a:spcPct val="150000"/>
              </a:lnSpc>
              <a:spcBef>
                <a:spcPts val="1000"/>
              </a:spcBef>
              <a:buSzPct val="100000"/>
              <a:buFont typeface="Arial"/>
              <a:buChar char="•"/>
              <a:defRPr sz="2400">
                <a:latin typeface="微软雅黑"/>
                <a:ea typeface="微软雅黑"/>
                <a:cs typeface="微软雅黑"/>
                <a:sym typeface="微软雅黑"/>
              </a:defRPr>
            </a:pPr>
            <a:r>
              <a:t>在此阶段，我们打算利用yolo神经网络的输入输出的特性，利用ros平台的消息订阅系统，将机器人的视频流转化为可作为神经网络输入的图片信息，经过网络输出一个包含目标位置信息的空间坐标，传回机器人，并进行相应的移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57"/>
          <p:cNvSpPr/>
          <p:nvPr/>
        </p:nvSpPr>
        <p:spPr>
          <a:xfrm>
            <a:off x="693736" y="1303337"/>
            <a:ext cx="4362453" cy="1093788"/>
          </a:xfrm>
          <a:prstGeom prst="rect">
            <a:avLst/>
          </a:prstGeom>
          <a:solidFill>
            <a:srgbClr val="203864"/>
          </a:solidFill>
          <a:ln w="12700">
            <a:miter lim="400000"/>
          </a:ln>
        </p:spPr>
        <p:txBody>
          <a:bodyPr lIns="45718" tIns="45718" rIns="45718" bIns="45718" anchor="ctr"/>
          <a:lstStyle/>
          <a:p>
            <a:pPr algn="ctr">
              <a:defRPr>
                <a:latin typeface="+mn-lt"/>
                <a:ea typeface="+mn-ea"/>
                <a:cs typeface="+mn-cs"/>
                <a:sym typeface="等线"/>
              </a:defRPr>
            </a:pPr>
          </a:p>
        </p:txBody>
      </p:sp>
      <p:sp>
        <p:nvSpPr>
          <p:cNvPr id="61" name="Shape 58"/>
          <p:cNvSpPr/>
          <p:nvPr/>
        </p:nvSpPr>
        <p:spPr>
          <a:xfrm>
            <a:off x="735011" y="1198562"/>
            <a:ext cx="4908553" cy="110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0">
                <a:solidFill>
                  <a:srgbClr val="FFFFFF"/>
                </a:solidFill>
                <a:latin typeface="华文细黑"/>
                <a:ea typeface="华文细黑"/>
                <a:cs typeface="华文细黑"/>
                <a:sym typeface="华文细黑"/>
              </a:defRPr>
            </a:lvl1pPr>
          </a:lstStyle>
          <a:p>
            <a:pPr/>
            <a:r>
              <a:t>Content</a:t>
            </a:r>
          </a:p>
        </p:txBody>
      </p:sp>
      <p:sp>
        <p:nvSpPr>
          <p:cNvPr id="62" name="Shape 59"/>
          <p:cNvSpPr/>
          <p:nvPr/>
        </p:nvSpPr>
        <p:spPr>
          <a:xfrm flipH="1">
            <a:off x="5119370" y="1292224"/>
            <a:ext cx="1" cy="4244977"/>
          </a:xfrm>
          <a:prstGeom prst="line">
            <a:avLst/>
          </a:prstGeom>
          <a:ln w="28575">
            <a:solidFill>
              <a:srgbClr val="002060"/>
            </a:solidFill>
            <a:miter/>
          </a:ln>
        </p:spPr>
        <p:txBody>
          <a:bodyPr lIns="45718" tIns="45718" rIns="45718" bIns="45718"/>
          <a:lstStyle/>
          <a:p>
            <a:pPr/>
          </a:p>
        </p:txBody>
      </p:sp>
      <p:sp>
        <p:nvSpPr>
          <p:cNvPr id="63" name="Shape 60"/>
          <p:cNvSpPr/>
          <p:nvPr/>
        </p:nvSpPr>
        <p:spPr>
          <a:xfrm>
            <a:off x="5378450" y="4584700"/>
            <a:ext cx="5538789" cy="8788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latin typeface="微软雅黑"/>
                <a:ea typeface="微软雅黑"/>
                <a:cs typeface="微软雅黑"/>
                <a:sym typeface="微软雅黑"/>
              </a:defRPr>
            </a:lvl1pPr>
          </a:lstStyle>
          <a:p>
            <a:pPr/>
            <a:r>
              <a:t>4 下阶段任务</a:t>
            </a:r>
          </a:p>
        </p:txBody>
      </p:sp>
      <p:sp>
        <p:nvSpPr>
          <p:cNvPr id="64" name="Shape 61"/>
          <p:cNvSpPr/>
          <p:nvPr/>
        </p:nvSpPr>
        <p:spPr>
          <a:xfrm>
            <a:off x="5378450" y="2409825"/>
            <a:ext cx="5538789" cy="8788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latin typeface="微软雅黑"/>
                <a:ea typeface="微软雅黑"/>
                <a:cs typeface="微软雅黑"/>
                <a:sym typeface="微软雅黑"/>
              </a:defRPr>
            </a:lvl1pPr>
          </a:lstStyle>
          <a:p>
            <a:pPr/>
            <a:r>
              <a:t>2 整体设计方案</a:t>
            </a:r>
          </a:p>
        </p:txBody>
      </p:sp>
      <p:sp>
        <p:nvSpPr>
          <p:cNvPr id="65" name="Shape 62"/>
          <p:cNvSpPr/>
          <p:nvPr/>
        </p:nvSpPr>
        <p:spPr>
          <a:xfrm>
            <a:off x="5378450" y="3490912"/>
            <a:ext cx="6081714" cy="878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latin typeface="微软雅黑"/>
                <a:ea typeface="微软雅黑"/>
                <a:cs typeface="微软雅黑"/>
                <a:sym typeface="微软雅黑"/>
              </a:defRPr>
            </a:lvl1pPr>
          </a:lstStyle>
          <a:p>
            <a:pPr/>
            <a:r>
              <a:t>3 已完成进度</a:t>
            </a:r>
          </a:p>
        </p:txBody>
      </p:sp>
      <p:sp>
        <p:nvSpPr>
          <p:cNvPr id="66" name="Shape 63"/>
          <p:cNvSpPr/>
          <p:nvPr/>
        </p:nvSpPr>
        <p:spPr>
          <a:xfrm>
            <a:off x="5307012" y="1303337"/>
            <a:ext cx="5540377" cy="878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latin typeface="微软雅黑"/>
                <a:ea typeface="微软雅黑"/>
                <a:cs typeface="微软雅黑"/>
                <a:sym typeface="微软雅黑"/>
              </a:defRPr>
            </a:lvl1pPr>
          </a:lstStyle>
          <a:p>
            <a:pPr/>
            <a:r>
              <a:t>1 项目目标</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5"/>
          <p:cNvSpPr/>
          <p:nvPr>
            <p:ph type="body" sz="quarter" idx="4294967295"/>
          </p:nvPr>
        </p:nvSpPr>
        <p:spPr>
          <a:xfrm>
            <a:off x="5378450" y="2738436"/>
            <a:ext cx="6388100" cy="955677"/>
          </a:xfrm>
          <a:prstGeom prst="rect">
            <a:avLst/>
          </a:prstGeom>
        </p:spPr>
        <p:txBody>
          <a:bodyPr anchor="ctr"/>
          <a:lstStyle>
            <a:lvl1pPr marL="0" indent="0" algn="ctr">
              <a:buSzTx/>
              <a:buNone/>
              <a:defRPr sz="6000">
                <a:solidFill>
                  <a:srgbClr val="FFFFFF"/>
                </a:solidFill>
                <a:latin typeface="华文细黑"/>
                <a:ea typeface="华文细黑"/>
                <a:cs typeface="华文细黑"/>
                <a:sym typeface="华文细黑"/>
              </a:defRPr>
            </a:lvl1pPr>
          </a:lstStyle>
          <a:p>
            <a:pPr/>
            <a:r>
              <a:t>PART ONE</a:t>
            </a:r>
          </a:p>
        </p:txBody>
      </p:sp>
      <p:sp>
        <p:nvSpPr>
          <p:cNvPr id="69" name="Shape 66"/>
          <p:cNvSpPr/>
          <p:nvPr/>
        </p:nvSpPr>
        <p:spPr>
          <a:xfrm>
            <a:off x="-293689" y="-581026"/>
            <a:ext cx="6056315" cy="83464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1</a:t>
            </a:r>
          </a:p>
        </p:txBody>
      </p:sp>
      <p:sp>
        <p:nvSpPr>
          <p:cNvPr id="70" name="Shape 67"/>
          <p:cNvSpPr/>
          <p:nvPr/>
        </p:nvSpPr>
        <p:spPr>
          <a:xfrm>
            <a:off x="4976812" y="3744912"/>
            <a:ext cx="7191376" cy="11582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项目目标</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69"/>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项目目标</a:t>
            </a:r>
          </a:p>
        </p:txBody>
      </p:sp>
      <p:sp>
        <p:nvSpPr>
          <p:cNvPr id="73" name="Shape 70"/>
          <p:cNvSpPr/>
          <p:nvPr>
            <p:ph type="body" idx="4294967295"/>
          </p:nvPr>
        </p:nvSpPr>
        <p:spPr>
          <a:xfrm>
            <a:off x="838200" y="1371600"/>
            <a:ext cx="10515600" cy="5091113"/>
          </a:xfrm>
          <a:prstGeom prst="rect">
            <a:avLst/>
          </a:prstGeom>
        </p:spPr>
        <p:txBody>
          <a:bodyPr/>
          <a:lstStyle/>
          <a:p>
            <a:pPr>
              <a:lnSpc>
                <a:spcPct val="150000"/>
              </a:lnSpc>
              <a:defRPr>
                <a:latin typeface="微软雅黑"/>
                <a:ea typeface="微软雅黑"/>
                <a:cs typeface="微软雅黑"/>
                <a:sym typeface="微软雅黑"/>
              </a:defRPr>
            </a:pPr>
            <a:r>
              <a:t>希望通过本次工程实践，完成一个可以在机器人平台上实现的面向深度学习的图像识别和目标跟随系统的设计。</a:t>
            </a:r>
          </a:p>
          <a:p>
            <a:pPr>
              <a:lnSpc>
                <a:spcPct val="150000"/>
              </a:lnSpc>
              <a:defRPr>
                <a:latin typeface="微软雅黑"/>
                <a:ea typeface="微软雅黑"/>
                <a:cs typeface="微软雅黑"/>
                <a:sym typeface="微软雅黑"/>
              </a:defRPr>
            </a:pPr>
            <a:r>
              <a:t>目标分为两个阶段</a:t>
            </a:r>
          </a:p>
          <a:p>
            <a:pPr lvl="1" marL="685800" indent="-228600">
              <a:lnSpc>
                <a:spcPct val="150000"/>
              </a:lnSpc>
              <a:spcBef>
                <a:spcPts val="500"/>
              </a:spcBef>
              <a:defRPr sz="2400">
                <a:latin typeface="微软雅黑"/>
                <a:ea typeface="微软雅黑"/>
                <a:cs typeface="微软雅黑"/>
                <a:sym typeface="微软雅黑"/>
              </a:defRPr>
            </a:pPr>
            <a:r>
              <a:t>构建基于深度学习的图像识别模型，能够完成人脸、交通标志等目标的识别等功能；</a:t>
            </a:r>
          </a:p>
          <a:p>
            <a:pPr lvl="1" marL="685800" indent="-228600">
              <a:lnSpc>
                <a:spcPct val="150000"/>
              </a:lnSpc>
              <a:spcBef>
                <a:spcPts val="500"/>
              </a:spcBef>
              <a:defRPr sz="2400">
                <a:latin typeface="微软雅黑"/>
                <a:ea typeface="微软雅黑"/>
                <a:cs typeface="微软雅黑"/>
                <a:sym typeface="微软雅黑"/>
              </a:defRPr>
            </a:pPr>
            <a:r>
              <a:t>将模型移植到机器人平台上，使机器人能完成目标识别功能，并根据识别结果做出响应。</a:t>
            </a:r>
          </a:p>
        </p:txBody>
      </p:sp>
      <p:sp>
        <p:nvSpPr>
          <p:cNvPr id="74" name="Shape 71"/>
          <p:cNvSpPr/>
          <p:nvPr/>
        </p:nvSpPr>
        <p:spPr>
          <a:xfrm>
            <a:off x="314325" y="93661"/>
            <a:ext cx="1222375"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3"/>
          <p:cNvSpPr/>
          <p:nvPr>
            <p:ph type="body" sz="quarter" idx="4294967295"/>
          </p:nvPr>
        </p:nvSpPr>
        <p:spPr>
          <a:xfrm>
            <a:off x="5378450" y="2738436"/>
            <a:ext cx="6388100" cy="955677"/>
          </a:xfrm>
          <a:prstGeom prst="rect">
            <a:avLst/>
          </a:prstGeom>
        </p:spPr>
        <p:txBody>
          <a:bodyPr anchor="ctr"/>
          <a:lstStyle>
            <a:lvl1pPr marL="0" indent="0" algn="ctr">
              <a:buSzTx/>
              <a:buNone/>
              <a:defRPr sz="6000">
                <a:solidFill>
                  <a:srgbClr val="FFFFFF"/>
                </a:solidFill>
                <a:latin typeface="华文细黑"/>
                <a:ea typeface="华文细黑"/>
                <a:cs typeface="华文细黑"/>
                <a:sym typeface="华文细黑"/>
              </a:defRPr>
            </a:lvl1pPr>
          </a:lstStyle>
          <a:p>
            <a:pPr/>
            <a:r>
              <a:t>PART TWO</a:t>
            </a:r>
          </a:p>
        </p:txBody>
      </p:sp>
      <p:sp>
        <p:nvSpPr>
          <p:cNvPr id="77" name="Shape 74"/>
          <p:cNvSpPr/>
          <p:nvPr/>
        </p:nvSpPr>
        <p:spPr>
          <a:xfrm>
            <a:off x="-293689" y="-581026"/>
            <a:ext cx="6056315" cy="83464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2</a:t>
            </a:r>
          </a:p>
        </p:txBody>
      </p:sp>
      <p:sp>
        <p:nvSpPr>
          <p:cNvPr id="78" name="Shape 75"/>
          <p:cNvSpPr/>
          <p:nvPr/>
        </p:nvSpPr>
        <p:spPr>
          <a:xfrm>
            <a:off x="4976812" y="3744912"/>
            <a:ext cx="7191376" cy="11582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整体设计方案</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77"/>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整体设计方案</a:t>
            </a:r>
          </a:p>
        </p:txBody>
      </p:sp>
      <p:sp>
        <p:nvSpPr>
          <p:cNvPr id="81" name="Shape 78"/>
          <p:cNvSpPr/>
          <p:nvPr>
            <p:ph type="body" idx="4294967295"/>
          </p:nvPr>
        </p:nvSpPr>
        <p:spPr>
          <a:xfrm>
            <a:off x="838200" y="1371600"/>
            <a:ext cx="10515600" cy="5091113"/>
          </a:xfrm>
          <a:prstGeom prst="rect">
            <a:avLst/>
          </a:prstGeom>
        </p:spPr>
        <p:txBody>
          <a:bodyPr/>
          <a:lstStyle/>
          <a:p>
            <a:pPr marL="221741" indent="-221741" defTabSz="886967">
              <a:lnSpc>
                <a:spcPct val="150000"/>
              </a:lnSpc>
              <a:spcBef>
                <a:spcPts val="900"/>
              </a:spcBef>
              <a:defRPr sz="2700">
                <a:latin typeface="微软雅黑"/>
                <a:ea typeface="微软雅黑"/>
                <a:cs typeface="微软雅黑"/>
                <a:sym typeface="微软雅黑"/>
              </a:defRPr>
            </a:pPr>
            <a:r>
              <a:t>软件平台：</a:t>
            </a:r>
          </a:p>
          <a:p>
            <a:pPr marL="221741" indent="-221741" defTabSz="886967">
              <a:lnSpc>
                <a:spcPct val="150000"/>
              </a:lnSpc>
              <a:spcBef>
                <a:spcPts val="900"/>
              </a:spcBef>
              <a:defRPr sz="2700">
                <a:latin typeface="微软雅黑"/>
                <a:ea typeface="微软雅黑"/>
                <a:cs typeface="微软雅黑"/>
                <a:sym typeface="微软雅黑"/>
              </a:defRPr>
            </a:pPr>
            <a:r>
              <a:t>采用yolo模型作为深度学习目标识别算法模型。</a:t>
            </a:r>
          </a:p>
          <a:p>
            <a:pPr marL="221741" indent="-221741" defTabSz="886967">
              <a:lnSpc>
                <a:spcPct val="150000"/>
              </a:lnSpc>
              <a:spcBef>
                <a:spcPts val="900"/>
              </a:spcBef>
              <a:defRPr sz="2700">
                <a:latin typeface="微软雅黑"/>
                <a:ea typeface="微软雅黑"/>
                <a:cs typeface="微软雅黑"/>
                <a:sym typeface="微软雅黑"/>
              </a:defRPr>
            </a:pPr>
            <a:r>
              <a:t>硬件平台：</a:t>
            </a:r>
          </a:p>
          <a:p>
            <a:pPr marL="221741" indent="-221741" defTabSz="886967">
              <a:lnSpc>
                <a:spcPct val="150000"/>
              </a:lnSpc>
              <a:spcBef>
                <a:spcPts val="900"/>
              </a:spcBef>
              <a:defRPr sz="2700">
                <a:latin typeface="微软雅黑"/>
                <a:ea typeface="微软雅黑"/>
                <a:cs typeface="微软雅黑"/>
                <a:sym typeface="微软雅黑"/>
              </a:defRPr>
            </a:pPr>
            <a:r>
              <a:t>采用turtlebot机器人，利用其自带的在ros平台上使用的集成功能包，来完成控制底盘和摄像头。</a:t>
            </a:r>
          </a:p>
        </p:txBody>
      </p:sp>
      <p:sp>
        <p:nvSpPr>
          <p:cNvPr id="82" name="Shape 79"/>
          <p:cNvSpPr/>
          <p:nvPr/>
        </p:nvSpPr>
        <p:spPr>
          <a:xfrm>
            <a:off x="58736" y="-122239"/>
            <a:ext cx="1222378"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1"/>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yolo模型</a:t>
            </a:r>
          </a:p>
        </p:txBody>
      </p:sp>
      <p:sp>
        <p:nvSpPr>
          <p:cNvPr id="85" name="Shape 82"/>
          <p:cNvSpPr/>
          <p:nvPr>
            <p:ph type="body" idx="4294967295"/>
          </p:nvPr>
        </p:nvSpPr>
        <p:spPr>
          <a:xfrm>
            <a:off x="838199" y="1443999"/>
            <a:ext cx="10515601" cy="5091113"/>
          </a:xfrm>
          <a:prstGeom prst="rect">
            <a:avLst/>
          </a:prstGeom>
        </p:spPr>
        <p:txBody>
          <a:bodyPr/>
          <a:lstStyle>
            <a:lvl1pPr>
              <a:lnSpc>
                <a:spcPct val="150000"/>
              </a:lnSpc>
              <a:defRPr sz="2100">
                <a:latin typeface="微软雅黑"/>
                <a:ea typeface="微软雅黑"/>
                <a:cs typeface="微软雅黑"/>
                <a:sym typeface="微软雅黑"/>
              </a:defRPr>
            </a:lvl1pPr>
          </a:lstStyle>
          <a:p>
            <a:pPr/>
            <a:r>
              <a:t>YOLO(You Only Look Once)则把物体框的选择与识别进行了结合，一步输出，即变成”You Only Look Once”。 所以识别速度非常快，达到每秒45帧，而在快速版YOLO(Fast YOLO，卷积层更少)中，可以达到每秒155帧。</a:t>
            </a:r>
          </a:p>
        </p:txBody>
      </p:sp>
      <p:sp>
        <p:nvSpPr>
          <p:cNvPr id="86" name="Shape 83"/>
          <p:cNvSpPr/>
          <p:nvPr/>
        </p:nvSpPr>
        <p:spPr>
          <a:xfrm>
            <a:off x="58736" y="-122239"/>
            <a:ext cx="1222378"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pic>
        <p:nvPicPr>
          <p:cNvPr id="87" name="pasted-image.png" descr="pasted-image.png"/>
          <p:cNvPicPr>
            <a:picLocks noChangeAspect="1"/>
          </p:cNvPicPr>
          <p:nvPr/>
        </p:nvPicPr>
        <p:blipFill>
          <a:blip r:embed="rId3">
            <a:extLst/>
          </a:blip>
          <a:stretch>
            <a:fillRect/>
          </a:stretch>
        </p:blipFill>
        <p:spPr>
          <a:xfrm>
            <a:off x="1928019" y="2963812"/>
            <a:ext cx="7848601" cy="2882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88"/>
          <p:cNvSpPr/>
          <p:nvPr>
            <p:ph type="title" idx="4294967295"/>
          </p:nvPr>
        </p:nvSpPr>
        <p:spPr>
          <a:xfrm>
            <a:off x="979487" y="109537"/>
            <a:ext cx="9745665" cy="1020763"/>
          </a:xfrm>
          <a:prstGeom prst="rect">
            <a:avLst/>
          </a:prstGeom>
        </p:spPr>
        <p:txBody>
          <a:bodyPr/>
          <a:lstStyle>
            <a:lvl1pPr defTabSz="877822">
              <a:defRPr sz="5100">
                <a:solidFill>
                  <a:srgbClr val="203864"/>
                </a:solidFill>
                <a:latin typeface="微软雅黑"/>
                <a:ea typeface="微软雅黑"/>
                <a:cs typeface="微软雅黑"/>
                <a:sym typeface="微软雅黑"/>
              </a:defRPr>
            </a:lvl1pPr>
          </a:lstStyle>
          <a:p>
            <a:pPr/>
            <a:r>
              <a:t>turtlebot</a:t>
            </a:r>
          </a:p>
        </p:txBody>
      </p:sp>
      <p:sp>
        <p:nvSpPr>
          <p:cNvPr id="92" name="Shape 89"/>
          <p:cNvSpPr/>
          <p:nvPr>
            <p:ph type="body" idx="4294967295"/>
          </p:nvPr>
        </p:nvSpPr>
        <p:spPr>
          <a:xfrm>
            <a:off x="838200" y="1106486"/>
            <a:ext cx="10515601" cy="5746753"/>
          </a:xfrm>
          <a:prstGeom prst="rect">
            <a:avLst/>
          </a:prstGeom>
        </p:spPr>
        <p:txBody>
          <a:bodyPr/>
          <a:lstStyle>
            <a:lvl1pPr>
              <a:defRPr sz="2400">
                <a:latin typeface="微软雅黑"/>
                <a:ea typeface="微软雅黑"/>
                <a:cs typeface="微软雅黑"/>
                <a:sym typeface="微软雅黑"/>
              </a:defRPr>
            </a:lvl1pPr>
          </a:lstStyle>
          <a:p>
            <a:pPr/>
            <a:r>
              <a:t>TurtleBot 2的硬件主要有Yujin Kobuki移动底座、Kinect视觉传感器、双核笔记本、2200mAh电池和可装卸的结构模块。TurtleBot 2使用目前最流行的ROS（Robot Operating System ）作为操作系统，能实现3D地图导航、跟随等功能。</a:t>
            </a:r>
          </a:p>
        </p:txBody>
      </p:sp>
      <p:sp>
        <p:nvSpPr>
          <p:cNvPr id="93" name="Shape 90"/>
          <p:cNvSpPr/>
          <p:nvPr/>
        </p:nvSpPr>
        <p:spPr>
          <a:xfrm>
            <a:off x="58736" y="-122239"/>
            <a:ext cx="1222378" cy="1310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sz="9600">
                <a:solidFill>
                  <a:srgbClr val="FFFFFF"/>
                </a:solidFill>
                <a:latin typeface="华文细黑"/>
                <a:ea typeface="华文细黑"/>
                <a:cs typeface="华文细黑"/>
                <a:sym typeface="华文细黑"/>
              </a:defRPr>
            </a:lvl1pPr>
          </a:lstStyle>
          <a:p>
            <a:pPr/>
            <a:r>
              <a:t>2</a:t>
            </a:r>
          </a:p>
        </p:txBody>
      </p:sp>
      <p:pic>
        <p:nvPicPr>
          <p:cNvPr id="94" name="turtlebot_history.gif" descr="turtlebot_history.gif"/>
          <p:cNvPicPr>
            <a:picLocks noChangeAspect="1"/>
          </p:cNvPicPr>
          <p:nvPr/>
        </p:nvPicPr>
        <p:blipFill>
          <a:blip r:embed="rId3">
            <a:extLst/>
          </a:blip>
          <a:stretch>
            <a:fillRect/>
          </a:stretch>
        </p:blipFill>
        <p:spPr>
          <a:xfrm>
            <a:off x="1635273" y="2937984"/>
            <a:ext cx="7937045" cy="304685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7"/>
          <p:cNvSpPr/>
          <p:nvPr>
            <p:ph type="body" sz="quarter" idx="4294967295"/>
          </p:nvPr>
        </p:nvSpPr>
        <p:spPr>
          <a:xfrm>
            <a:off x="5378450" y="2738436"/>
            <a:ext cx="6388100" cy="955677"/>
          </a:xfrm>
          <a:prstGeom prst="rect">
            <a:avLst/>
          </a:prstGeom>
        </p:spPr>
        <p:txBody>
          <a:bodyPr anchor="ctr"/>
          <a:lstStyle>
            <a:lvl1pPr marL="0" indent="0" algn="ctr">
              <a:buSzTx/>
              <a:buNone/>
              <a:defRPr sz="6000">
                <a:solidFill>
                  <a:srgbClr val="FFFFFF"/>
                </a:solidFill>
                <a:latin typeface="华文细黑"/>
                <a:ea typeface="华文细黑"/>
                <a:cs typeface="华文细黑"/>
                <a:sym typeface="华文细黑"/>
              </a:defRPr>
            </a:lvl1pPr>
          </a:lstStyle>
          <a:p>
            <a:pPr/>
            <a:r>
              <a:t>PART THREE</a:t>
            </a:r>
          </a:p>
        </p:txBody>
      </p:sp>
      <p:sp>
        <p:nvSpPr>
          <p:cNvPr id="99" name="Shape 98"/>
          <p:cNvSpPr/>
          <p:nvPr/>
        </p:nvSpPr>
        <p:spPr>
          <a:xfrm>
            <a:off x="-293689" y="-581026"/>
            <a:ext cx="6056315" cy="83464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5000">
                <a:solidFill>
                  <a:srgbClr val="FFFFFF"/>
                </a:solidFill>
                <a:latin typeface="华文细黑"/>
                <a:ea typeface="华文细黑"/>
                <a:cs typeface="华文细黑"/>
                <a:sym typeface="华文细黑"/>
              </a:defRPr>
            </a:lvl1pPr>
          </a:lstStyle>
          <a:p>
            <a:pPr/>
            <a:r>
              <a:t>3</a:t>
            </a:r>
          </a:p>
        </p:txBody>
      </p:sp>
      <p:sp>
        <p:nvSpPr>
          <p:cNvPr id="100" name="Shape 99"/>
          <p:cNvSpPr/>
          <p:nvPr/>
        </p:nvSpPr>
        <p:spPr>
          <a:xfrm>
            <a:off x="4976812" y="3744912"/>
            <a:ext cx="7191376" cy="11582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spcBef>
                <a:spcPts val="1000"/>
              </a:spcBef>
              <a:defRPr sz="6000">
                <a:solidFill>
                  <a:srgbClr val="FFFFFF"/>
                </a:solidFill>
                <a:latin typeface="微软雅黑"/>
                <a:ea typeface="微软雅黑"/>
                <a:cs typeface="微软雅黑"/>
                <a:sym typeface="微软雅黑"/>
              </a:defRPr>
            </a:lvl1pPr>
          </a:lstStyle>
          <a:p>
            <a:pPr/>
            <a:r>
              <a:t>已完成进度</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