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aven Pro Bold" charset="1" panose="00000800000000000000"/>
      <p:regular r:id="rId18"/>
    </p:embeddedFont>
    <p:embeddedFont>
      <p:font typeface="Open Sans" charset="1" panose="020B0606030504020204"/>
      <p:regular r:id="rId19"/>
    </p:embeddedFont>
    <p:embeddedFont>
      <p:font typeface="Maven Pro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01088" y="3905250"/>
            <a:ext cx="14912236" cy="52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4"/>
              </a:lnSpc>
            </a:pPr>
            <a:r>
              <a:rPr lang="en-US" b="true" sz="791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FPGA BA</a:t>
            </a:r>
            <a:r>
              <a:rPr lang="en-US" b="true" sz="791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SED IMAGE PROCESSING WITH SOBEL FILTER</a:t>
            </a:r>
          </a:p>
          <a:p>
            <a:pPr algn="ctr">
              <a:lnSpc>
                <a:spcPts val="1044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23055" y="417489"/>
            <a:ext cx="2753838" cy="2753838"/>
          </a:xfrm>
          <a:custGeom>
            <a:avLst/>
            <a:gdLst/>
            <a:ahLst/>
            <a:cxnLst/>
            <a:rect r="r" b="b" t="t" l="l"/>
            <a:pathLst>
              <a:path h="2753838" w="2753838">
                <a:moveTo>
                  <a:pt x="0" y="0"/>
                </a:moveTo>
                <a:lnTo>
                  <a:pt x="2753837" y="0"/>
                </a:lnTo>
                <a:lnTo>
                  <a:pt x="2753837" y="2753838"/>
                </a:lnTo>
                <a:lnTo>
                  <a:pt x="0" y="27538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60811" y="9582134"/>
            <a:ext cx="839279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Open Sans"/>
                <a:ea typeface="Open Sans"/>
                <a:cs typeface="Open Sans"/>
                <a:sym typeface="Open Sans"/>
              </a:rPr>
              <a:t>Team 1 : Sl24225001 - Sl24225007 - Sl24225008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8099" y="1513835"/>
            <a:ext cx="5666755" cy="8242553"/>
          </a:xfrm>
          <a:custGeom>
            <a:avLst/>
            <a:gdLst/>
            <a:ahLst/>
            <a:cxnLst/>
            <a:rect r="r" b="b" t="t" l="l"/>
            <a:pathLst>
              <a:path h="8242553" w="5666755">
                <a:moveTo>
                  <a:pt x="0" y="0"/>
                </a:moveTo>
                <a:lnTo>
                  <a:pt x="5666755" y="0"/>
                </a:lnTo>
                <a:lnTo>
                  <a:pt x="5666755" y="8242553"/>
                </a:lnTo>
                <a:lnTo>
                  <a:pt x="0" y="82425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34294" y="5211892"/>
            <a:ext cx="3086100" cy="846438"/>
            <a:chOff x="0" y="0"/>
            <a:chExt cx="812800" cy="2229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22930"/>
            </a:xfrm>
            <a:custGeom>
              <a:avLst/>
              <a:gdLst/>
              <a:ahLst/>
              <a:cxnLst/>
              <a:rect r="r" b="b" t="t" l="l"/>
              <a:pathLst>
                <a:path h="222930" w="812800">
                  <a:moveTo>
                    <a:pt x="111465" y="0"/>
                  </a:moveTo>
                  <a:lnTo>
                    <a:pt x="701335" y="0"/>
                  </a:lnTo>
                  <a:cubicBezTo>
                    <a:pt x="762895" y="0"/>
                    <a:pt x="812800" y="49905"/>
                    <a:pt x="812800" y="111465"/>
                  </a:cubicBezTo>
                  <a:lnTo>
                    <a:pt x="812800" y="111465"/>
                  </a:lnTo>
                  <a:cubicBezTo>
                    <a:pt x="812800" y="173026"/>
                    <a:pt x="762895" y="222930"/>
                    <a:pt x="701335" y="222930"/>
                  </a:cubicBezTo>
                  <a:lnTo>
                    <a:pt x="111465" y="222930"/>
                  </a:lnTo>
                  <a:cubicBezTo>
                    <a:pt x="49905" y="222930"/>
                    <a:pt x="0" y="173026"/>
                    <a:pt x="0" y="111465"/>
                  </a:cubicBezTo>
                  <a:lnTo>
                    <a:pt x="0" y="111465"/>
                  </a:lnTo>
                  <a:cubicBezTo>
                    <a:pt x="0" y="49905"/>
                    <a:pt x="49905" y="0"/>
                    <a:pt x="1114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261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646354" y="77932"/>
            <a:ext cx="10056236" cy="5166391"/>
          </a:xfrm>
          <a:custGeom>
            <a:avLst/>
            <a:gdLst/>
            <a:ahLst/>
            <a:cxnLst/>
            <a:rect r="r" b="b" t="t" l="l"/>
            <a:pathLst>
              <a:path h="5166391" w="10056236">
                <a:moveTo>
                  <a:pt x="0" y="0"/>
                </a:moveTo>
                <a:lnTo>
                  <a:pt x="10056236" y="0"/>
                </a:lnTo>
                <a:lnTo>
                  <a:pt x="10056236" y="5166391"/>
                </a:lnTo>
                <a:lnTo>
                  <a:pt x="0" y="516639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568541" y="249382"/>
            <a:ext cx="7620035" cy="95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0"/>
              </a:lnSpc>
            </a:pPr>
            <a:r>
              <a:rPr lang="en-US" b="true" sz="447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 AND IMPLEMENTATION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476448" y="5324449"/>
            <a:ext cx="11173124" cy="7964799"/>
            <a:chOff x="0" y="0"/>
            <a:chExt cx="14897498" cy="1061973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76225"/>
              <a:ext cx="14897498" cy="5690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Vivado project targeted the ZedBoard</a:t>
              </a:r>
            </a:p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Sobel IP core integrated with AXI interfaces. - PS7 (Processing System) configured for DDR, UART</a:t>
              </a:r>
            </a:p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 Interconnects established  </a:t>
              </a:r>
            </a:p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Bitstream generated after validation and synthesis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776905"/>
              <a:ext cx="14897498" cy="979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997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119554"/>
              <a:ext cx="14897498" cy="2157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997"/>
                </a:lnSpc>
              </a:pPr>
            </a:p>
            <a:p>
              <a:pPr algn="just">
                <a:lnSpc>
                  <a:spcPts val="6997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9639823"/>
              <a:ext cx="14897498" cy="979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997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8099" y="1933575"/>
            <a:ext cx="5666755" cy="8242553"/>
          </a:xfrm>
          <a:custGeom>
            <a:avLst/>
            <a:gdLst/>
            <a:ahLst/>
            <a:cxnLst/>
            <a:rect r="r" b="b" t="t" l="l"/>
            <a:pathLst>
              <a:path h="8242553" w="5666755">
                <a:moveTo>
                  <a:pt x="0" y="0"/>
                </a:moveTo>
                <a:lnTo>
                  <a:pt x="5666755" y="0"/>
                </a:lnTo>
                <a:lnTo>
                  <a:pt x="5666755" y="8242553"/>
                </a:lnTo>
                <a:lnTo>
                  <a:pt x="0" y="82425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58110" y="7806381"/>
            <a:ext cx="5991656" cy="2369747"/>
            <a:chOff x="0" y="0"/>
            <a:chExt cx="1578049" cy="6241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78049" cy="624131"/>
            </a:xfrm>
            <a:custGeom>
              <a:avLst/>
              <a:gdLst/>
              <a:ahLst/>
              <a:cxnLst/>
              <a:rect r="r" b="b" t="t" l="l"/>
              <a:pathLst>
                <a:path h="624131" w="1578049">
                  <a:moveTo>
                    <a:pt x="65898" y="0"/>
                  </a:moveTo>
                  <a:lnTo>
                    <a:pt x="1512151" y="0"/>
                  </a:lnTo>
                  <a:cubicBezTo>
                    <a:pt x="1529629" y="0"/>
                    <a:pt x="1546390" y="6943"/>
                    <a:pt x="1558748" y="19301"/>
                  </a:cubicBezTo>
                  <a:cubicBezTo>
                    <a:pt x="1571106" y="31659"/>
                    <a:pt x="1578049" y="48421"/>
                    <a:pt x="1578049" y="65898"/>
                  </a:cubicBezTo>
                  <a:lnTo>
                    <a:pt x="1578049" y="558233"/>
                  </a:lnTo>
                  <a:cubicBezTo>
                    <a:pt x="1578049" y="575710"/>
                    <a:pt x="1571106" y="592471"/>
                    <a:pt x="1558748" y="604830"/>
                  </a:cubicBezTo>
                  <a:cubicBezTo>
                    <a:pt x="1546390" y="617188"/>
                    <a:pt x="1529629" y="624131"/>
                    <a:pt x="1512151" y="624131"/>
                  </a:cubicBezTo>
                  <a:lnTo>
                    <a:pt x="65898" y="624131"/>
                  </a:lnTo>
                  <a:cubicBezTo>
                    <a:pt x="48421" y="624131"/>
                    <a:pt x="31659" y="617188"/>
                    <a:pt x="19301" y="604830"/>
                  </a:cubicBezTo>
                  <a:cubicBezTo>
                    <a:pt x="6943" y="592471"/>
                    <a:pt x="0" y="575710"/>
                    <a:pt x="0" y="558233"/>
                  </a:cubicBezTo>
                  <a:lnTo>
                    <a:pt x="0" y="65898"/>
                  </a:lnTo>
                  <a:cubicBezTo>
                    <a:pt x="0" y="48421"/>
                    <a:pt x="6943" y="31659"/>
                    <a:pt x="19301" y="19301"/>
                  </a:cubicBezTo>
                  <a:cubicBezTo>
                    <a:pt x="31659" y="6943"/>
                    <a:pt x="48421" y="0"/>
                    <a:pt x="6589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78049" cy="662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110009" y="1933575"/>
            <a:ext cx="10614674" cy="7921201"/>
          </a:xfrm>
          <a:custGeom>
            <a:avLst/>
            <a:gdLst/>
            <a:ahLst/>
            <a:cxnLst/>
            <a:rect r="r" b="b" t="t" l="l"/>
            <a:pathLst>
              <a:path h="7921201" w="10614674">
                <a:moveTo>
                  <a:pt x="0" y="0"/>
                </a:moveTo>
                <a:lnTo>
                  <a:pt x="10614675" y="0"/>
                </a:lnTo>
                <a:lnTo>
                  <a:pt x="10614675" y="7921201"/>
                </a:lnTo>
                <a:lnTo>
                  <a:pt x="0" y="79212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45017" y="369897"/>
            <a:ext cx="10441907" cy="133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6"/>
              </a:lnSpc>
            </a:pPr>
            <a:r>
              <a:rPr lang="en-US" b="true" sz="61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 AND 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31589" y="3369249"/>
            <a:ext cx="10420312" cy="5889051"/>
            <a:chOff x="0" y="0"/>
            <a:chExt cx="2744444" cy="15510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44444" cy="1551026"/>
            </a:xfrm>
            <a:custGeom>
              <a:avLst/>
              <a:gdLst/>
              <a:ahLst/>
              <a:cxnLst/>
              <a:rect r="r" b="b" t="t" l="l"/>
              <a:pathLst>
                <a:path h="1551026" w="2744444">
                  <a:moveTo>
                    <a:pt x="37891" y="0"/>
                  </a:moveTo>
                  <a:lnTo>
                    <a:pt x="2706553" y="0"/>
                  </a:lnTo>
                  <a:cubicBezTo>
                    <a:pt x="2727480" y="0"/>
                    <a:pt x="2744444" y="16964"/>
                    <a:pt x="2744444" y="37891"/>
                  </a:cubicBezTo>
                  <a:lnTo>
                    <a:pt x="2744444" y="1513135"/>
                  </a:lnTo>
                  <a:cubicBezTo>
                    <a:pt x="2744444" y="1534061"/>
                    <a:pt x="2727480" y="1551026"/>
                    <a:pt x="2706553" y="1551026"/>
                  </a:cubicBezTo>
                  <a:lnTo>
                    <a:pt x="37891" y="1551026"/>
                  </a:lnTo>
                  <a:cubicBezTo>
                    <a:pt x="16964" y="1551026"/>
                    <a:pt x="0" y="1534061"/>
                    <a:pt x="0" y="1513135"/>
                  </a:cubicBezTo>
                  <a:lnTo>
                    <a:pt x="0" y="37891"/>
                  </a:lnTo>
                  <a:cubicBezTo>
                    <a:pt x="0" y="16964"/>
                    <a:pt x="16964" y="0"/>
                    <a:pt x="37891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44444" cy="1589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3598" y="4010025"/>
            <a:ext cx="10197090" cy="5120809"/>
            <a:chOff x="0" y="0"/>
            <a:chExt cx="13596121" cy="682774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04800"/>
              <a:ext cx="13596121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Introduction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46541"/>
              <a:ext cx="13596121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Background and Motivation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797883"/>
              <a:ext cx="13596121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Methodology and implementation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9224"/>
              <a:ext cx="13596121" cy="24785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</a:t>
              </a:r>
            </a:p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492893" y="1891183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37025" y="1910080"/>
            <a:ext cx="13064116" cy="671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1188" indent="-360594" lvl="1">
              <a:lnSpc>
                <a:spcPts val="6847"/>
              </a:lnSpc>
              <a:buFont typeface="Arial"/>
              <a:buChar char="•"/>
            </a:pPr>
            <a:r>
              <a:rPr lang="en-US" sz="334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Image p</a:t>
            </a:r>
            <a:r>
              <a:rPr lang="en-US" sz="334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reprocessing is a crucial first step in computer vision workflows.</a:t>
            </a:r>
          </a:p>
          <a:p>
            <a:pPr algn="just" marL="721188" indent="-360594" lvl="1">
              <a:lnSpc>
                <a:spcPts val="6847"/>
              </a:lnSpc>
              <a:buFont typeface="Arial"/>
              <a:buChar char="•"/>
            </a:pPr>
            <a:r>
              <a:rPr lang="en-US" sz="334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Enhances input image quality by reducing noise and highlighting features. </a:t>
            </a:r>
          </a:p>
          <a:p>
            <a:pPr algn="just" marL="721188" indent="-360594" lvl="1">
              <a:lnSpc>
                <a:spcPts val="6847"/>
              </a:lnSpc>
              <a:buFont typeface="Arial"/>
              <a:buChar char="•"/>
            </a:pPr>
            <a:r>
              <a:rPr lang="en-US" sz="334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This project focuses on implementing the Sobel edge detection algorithm on an FPGA to accelerate preprocessing. </a:t>
            </a:r>
          </a:p>
          <a:p>
            <a:pPr algn="just" marL="721188" indent="-360594" lvl="1">
              <a:lnSpc>
                <a:spcPts val="6847"/>
              </a:lnSpc>
              <a:buFont typeface="Arial"/>
              <a:buChar char="•"/>
            </a:pPr>
            <a:r>
              <a:rPr lang="en-US" sz="334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Target hardware: Xilinx ZedBoard using the MNIST dataset</a:t>
            </a:r>
          </a:p>
          <a:p>
            <a:pPr algn="just">
              <a:lnSpc>
                <a:spcPts val="4676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666750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87966" y="3265273"/>
            <a:ext cx="11206575" cy="168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FPGA is a </a:t>
            </a: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reconfigurable hardware device. Unlike CPUs or GPUs, where the architecture is fixed, an FPGA can be custom-wired to perform specific tasks.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09682" y="5143500"/>
            <a:ext cx="5807693" cy="4578398"/>
          </a:xfrm>
          <a:custGeom>
            <a:avLst/>
            <a:gdLst/>
            <a:ahLst/>
            <a:cxnLst/>
            <a:rect r="r" b="b" t="t" l="l"/>
            <a:pathLst>
              <a:path h="4578398" w="5807693">
                <a:moveTo>
                  <a:pt x="0" y="0"/>
                </a:moveTo>
                <a:lnTo>
                  <a:pt x="5807693" y="0"/>
                </a:lnTo>
                <a:lnTo>
                  <a:pt x="5807693" y="4578398"/>
                </a:lnTo>
                <a:lnTo>
                  <a:pt x="0" y="45783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94642" y="1118071"/>
            <a:ext cx="6918887" cy="127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0"/>
              </a:lnSpc>
            </a:pPr>
            <a:r>
              <a:rPr lang="en-US" b="true" sz="59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 AND MOTIVATION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3225" y="2129269"/>
            <a:ext cx="14496562" cy="280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Edge detection is a t</a:t>
            </a: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echnique used in image processing to identify the boundaries of objects in an image. It works by detecting sharp changes in pixel intensity, which usually correspond to edges. 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The Sobel filter is a widely used edge detection operator. It uses two 3×3 kernels (one for detecting horizontal edges and one for vertical edges)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18112" y="5370419"/>
            <a:ext cx="9206789" cy="4603394"/>
          </a:xfrm>
          <a:custGeom>
            <a:avLst/>
            <a:gdLst/>
            <a:ahLst/>
            <a:cxnLst/>
            <a:rect r="r" b="b" t="t" l="l"/>
            <a:pathLst>
              <a:path h="4603394" w="9206789">
                <a:moveTo>
                  <a:pt x="0" y="0"/>
                </a:moveTo>
                <a:lnTo>
                  <a:pt x="9206789" y="0"/>
                </a:lnTo>
                <a:lnTo>
                  <a:pt x="9206789" y="4603394"/>
                </a:lnTo>
                <a:lnTo>
                  <a:pt x="0" y="46033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3844" y="497835"/>
            <a:ext cx="6918887" cy="127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0"/>
              </a:lnSpc>
            </a:pPr>
            <a:r>
              <a:rPr lang="en-US" b="true" sz="59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 AND MOTIVATION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73225" y="1976869"/>
            <a:ext cx="14496562" cy="611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Advant</a:t>
            </a: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ages of Using FPGA:</a:t>
            </a:r>
          </a:p>
          <a:p>
            <a:pPr algn="just">
              <a:lnSpc>
                <a:spcPts val="6080"/>
              </a:lnSpc>
            </a:pPr>
          </a:p>
          <a:p>
            <a:pPr algn="just" marL="690881" indent="-345440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Parallelism FPGAs can compute many pixels simultaneously.</a:t>
            </a:r>
          </a:p>
          <a:p>
            <a:pPr algn="just" marL="690881" indent="-345440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Low Latency :fast hardware logic response.</a:t>
            </a:r>
          </a:p>
          <a:p>
            <a:pPr algn="just" marL="690881" indent="-345440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Real-Time Processing :Great for video streams (e.g., cameras, drones).</a:t>
            </a:r>
          </a:p>
          <a:p>
            <a:pPr algn="just" marL="690881" indent="-345440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Custom Hardware Logic : You can optimize performance &amp; area.</a:t>
            </a:r>
          </a:p>
          <a:p>
            <a:pPr algn="just" marL="690881" indent="-345440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Lower Power (vs GPU) : Ideal for embedded &amp; battery-powered systems.</a:t>
            </a:r>
          </a:p>
          <a:p>
            <a:pPr algn="just">
              <a:lnSpc>
                <a:spcPts val="60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3844" y="497835"/>
            <a:ext cx="6918887" cy="127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0"/>
              </a:lnSpc>
            </a:pPr>
            <a:r>
              <a:rPr lang="en-US" b="true" sz="59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BACKGROUND AND MOTIVATION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32593" y="1933575"/>
            <a:ext cx="5666755" cy="8242553"/>
          </a:xfrm>
          <a:custGeom>
            <a:avLst/>
            <a:gdLst/>
            <a:ahLst/>
            <a:cxnLst/>
            <a:rect r="r" b="b" t="t" l="l"/>
            <a:pathLst>
              <a:path h="8242553" w="5666755">
                <a:moveTo>
                  <a:pt x="0" y="0"/>
                </a:moveTo>
                <a:lnTo>
                  <a:pt x="5666755" y="0"/>
                </a:lnTo>
                <a:lnTo>
                  <a:pt x="5666755" y="8242553"/>
                </a:lnTo>
                <a:lnTo>
                  <a:pt x="0" y="82425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45017" y="369897"/>
            <a:ext cx="10441907" cy="133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6"/>
              </a:lnSpc>
            </a:pPr>
            <a:r>
              <a:rPr lang="en-US" b="true" sz="61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 AND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8099" y="1933575"/>
            <a:ext cx="5666755" cy="8242553"/>
          </a:xfrm>
          <a:custGeom>
            <a:avLst/>
            <a:gdLst/>
            <a:ahLst/>
            <a:cxnLst/>
            <a:rect r="r" b="b" t="t" l="l"/>
            <a:pathLst>
              <a:path h="8242553" w="5666755">
                <a:moveTo>
                  <a:pt x="0" y="0"/>
                </a:moveTo>
                <a:lnTo>
                  <a:pt x="5666755" y="0"/>
                </a:lnTo>
                <a:lnTo>
                  <a:pt x="5666755" y="8242553"/>
                </a:lnTo>
                <a:lnTo>
                  <a:pt x="0" y="82425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74491" y="2102193"/>
            <a:ext cx="3086100" cy="846438"/>
            <a:chOff x="0" y="0"/>
            <a:chExt cx="812800" cy="2229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22930"/>
            </a:xfrm>
            <a:custGeom>
              <a:avLst/>
              <a:gdLst/>
              <a:ahLst/>
              <a:cxnLst/>
              <a:rect r="r" b="b" t="t" l="l"/>
              <a:pathLst>
                <a:path h="222930" w="812800">
                  <a:moveTo>
                    <a:pt x="111465" y="0"/>
                  </a:moveTo>
                  <a:lnTo>
                    <a:pt x="701335" y="0"/>
                  </a:lnTo>
                  <a:cubicBezTo>
                    <a:pt x="762895" y="0"/>
                    <a:pt x="812800" y="49905"/>
                    <a:pt x="812800" y="111465"/>
                  </a:cubicBezTo>
                  <a:lnTo>
                    <a:pt x="812800" y="111465"/>
                  </a:lnTo>
                  <a:cubicBezTo>
                    <a:pt x="812800" y="173026"/>
                    <a:pt x="762895" y="222930"/>
                    <a:pt x="701335" y="222930"/>
                  </a:cubicBezTo>
                  <a:lnTo>
                    <a:pt x="111465" y="222930"/>
                  </a:lnTo>
                  <a:cubicBezTo>
                    <a:pt x="49905" y="222930"/>
                    <a:pt x="0" y="173026"/>
                    <a:pt x="0" y="111465"/>
                  </a:cubicBezTo>
                  <a:lnTo>
                    <a:pt x="0" y="111465"/>
                  </a:lnTo>
                  <a:cubicBezTo>
                    <a:pt x="0" y="49905"/>
                    <a:pt x="49905" y="0"/>
                    <a:pt x="1114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261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54955" y="5618153"/>
            <a:ext cx="8502762" cy="4336409"/>
          </a:xfrm>
          <a:custGeom>
            <a:avLst/>
            <a:gdLst/>
            <a:ahLst/>
            <a:cxnLst/>
            <a:rect r="r" b="b" t="t" l="l"/>
            <a:pathLst>
              <a:path h="4336409" w="8502762">
                <a:moveTo>
                  <a:pt x="0" y="0"/>
                </a:moveTo>
                <a:lnTo>
                  <a:pt x="8502762" y="0"/>
                </a:lnTo>
                <a:lnTo>
                  <a:pt x="8502762" y="4336409"/>
                </a:lnTo>
                <a:lnTo>
                  <a:pt x="0" y="43364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45017" y="369897"/>
            <a:ext cx="10441907" cy="133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6"/>
              </a:lnSpc>
            </a:pPr>
            <a:r>
              <a:rPr lang="en-US" b="true" sz="61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 AND IMPLEMENTATION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193666" y="2257940"/>
            <a:ext cx="8825340" cy="4431939"/>
            <a:chOff x="0" y="0"/>
            <a:chExt cx="11767120" cy="590925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76225"/>
              <a:ext cx="11767120" cy="979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used python to  apply sobel filter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66424"/>
              <a:ext cx="11767120" cy="979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understant how sobel filter works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409073"/>
              <a:ext cx="11767120" cy="2157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have a vision of the result more easily</a:t>
              </a:r>
            </a:p>
            <a:p>
              <a:pPr algn="just">
                <a:lnSpc>
                  <a:spcPts val="6997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929343"/>
              <a:ext cx="11767120" cy="979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997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8099" y="1933575"/>
            <a:ext cx="5666755" cy="8242553"/>
          </a:xfrm>
          <a:custGeom>
            <a:avLst/>
            <a:gdLst/>
            <a:ahLst/>
            <a:cxnLst/>
            <a:rect r="r" b="b" t="t" l="l"/>
            <a:pathLst>
              <a:path h="8242553" w="5666755">
                <a:moveTo>
                  <a:pt x="0" y="0"/>
                </a:moveTo>
                <a:lnTo>
                  <a:pt x="5666755" y="0"/>
                </a:lnTo>
                <a:lnTo>
                  <a:pt x="5666755" y="8242553"/>
                </a:lnTo>
                <a:lnTo>
                  <a:pt x="0" y="82425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816187" y="3404314"/>
            <a:ext cx="3086100" cy="846438"/>
            <a:chOff x="0" y="0"/>
            <a:chExt cx="812800" cy="2229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22930"/>
            </a:xfrm>
            <a:custGeom>
              <a:avLst/>
              <a:gdLst/>
              <a:ahLst/>
              <a:cxnLst/>
              <a:rect r="r" b="b" t="t" l="l"/>
              <a:pathLst>
                <a:path h="222930" w="812800">
                  <a:moveTo>
                    <a:pt x="111465" y="0"/>
                  </a:moveTo>
                  <a:lnTo>
                    <a:pt x="701335" y="0"/>
                  </a:lnTo>
                  <a:cubicBezTo>
                    <a:pt x="762895" y="0"/>
                    <a:pt x="812800" y="49905"/>
                    <a:pt x="812800" y="111465"/>
                  </a:cubicBezTo>
                  <a:lnTo>
                    <a:pt x="812800" y="111465"/>
                  </a:lnTo>
                  <a:cubicBezTo>
                    <a:pt x="812800" y="173026"/>
                    <a:pt x="762895" y="222930"/>
                    <a:pt x="701335" y="222930"/>
                  </a:cubicBezTo>
                  <a:lnTo>
                    <a:pt x="111465" y="222930"/>
                  </a:lnTo>
                  <a:cubicBezTo>
                    <a:pt x="49905" y="222930"/>
                    <a:pt x="0" y="173026"/>
                    <a:pt x="0" y="111465"/>
                  </a:cubicBezTo>
                  <a:lnTo>
                    <a:pt x="0" y="111465"/>
                  </a:lnTo>
                  <a:cubicBezTo>
                    <a:pt x="0" y="49905"/>
                    <a:pt x="49905" y="0"/>
                    <a:pt x="1114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rnd">
              <a:solidFill>
                <a:srgbClr val="FF3131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12800" cy="261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45017" y="369897"/>
            <a:ext cx="10441907" cy="133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6"/>
              </a:lnSpc>
            </a:pPr>
            <a:r>
              <a:rPr lang="en-US" b="true" sz="6133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 AND IMPLEMENTATION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421369" y="2257940"/>
            <a:ext cx="11497488" cy="9731229"/>
            <a:chOff x="0" y="0"/>
            <a:chExt cx="15329985" cy="12974972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276225"/>
              <a:ext cx="15329985" cy="979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Rewrote the Python logic in C++ using Vitis HLS.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66424"/>
              <a:ext cx="15329985" cy="8045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Optimization techniques:</a:t>
              </a:r>
            </a:p>
            <a:p>
              <a:pPr algn="just" marL="1510673" indent="-503558" lvl="2">
                <a:lnSpc>
                  <a:spcPts val="6997"/>
                </a:lnSpc>
                <a:buFont typeface="Arial"/>
                <a:buChar char="⚬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Loop pipelining </a:t>
              </a:r>
            </a:p>
            <a:p>
              <a:pPr algn="just" marL="1510673" indent="-503558" lvl="2">
                <a:lnSpc>
                  <a:spcPts val="6997"/>
                </a:lnSpc>
                <a:buFont typeface="Arial"/>
                <a:buChar char="⚬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Loop </a:t>
              </a: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unrolling</a:t>
              </a:r>
            </a:p>
            <a:p>
              <a:pPr algn="just" marL="1510673" indent="-503558" lvl="2">
                <a:lnSpc>
                  <a:spcPts val="6997"/>
                </a:lnSpc>
                <a:buFont typeface="Arial"/>
                <a:buChar char="⚬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Bit-width reduction to fixed-point</a:t>
              </a:r>
            </a:p>
            <a:p>
              <a:pPr algn="just" marL="1510673" indent="-503558" lvl="2">
                <a:lnSpc>
                  <a:spcPts val="6997"/>
                </a:lnSpc>
                <a:buFont typeface="Arial"/>
                <a:buChar char="⚬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Array partitioning</a:t>
              </a:r>
            </a:p>
            <a:p>
              <a:pPr algn="just" marL="755336" indent="-377668" lvl="1">
                <a:lnSpc>
                  <a:spcPts val="6997"/>
                </a:lnSpc>
                <a:buFont typeface="Arial"/>
                <a:buChar char="•"/>
              </a:pPr>
              <a:r>
                <a:rPr lang="en-US" sz="3498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RTL exportation</a:t>
              </a:r>
            </a:p>
            <a:p>
              <a:pPr algn="just">
                <a:lnSpc>
                  <a:spcPts val="6997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474794"/>
              <a:ext cx="15329985" cy="2157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997"/>
                </a:lnSpc>
              </a:pPr>
            </a:p>
            <a:p>
              <a:pPr algn="just">
                <a:lnSpc>
                  <a:spcPts val="6997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1995064"/>
              <a:ext cx="15329985" cy="979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997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DAGrus-we0o</dc:identifier>
  <dcterms:modified xsi:type="dcterms:W3CDTF">2011-08-01T06:04:30Z</dcterms:modified>
  <cp:revision>1</cp:revision>
  <dc:title>FPGA</dc:title>
</cp:coreProperties>
</file>