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59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90FD21-69B4-44FF-BE4B-FCEA04CDA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BC099D6-2D12-49BC-B5D6-EC337A5344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EEA35E-7240-4DA2-AD4F-A453847E0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1B55A-CABB-4AA5-8DC2-89DD2E992C5D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322D2C-C051-42F5-A2D9-082C7ABFE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A33E58-FC1D-4694-8F53-1DFEC2EDD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2C8CE-040B-4CC2-82C2-1F994D2477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78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A0A02-E843-4AAA-ABEE-9BCE6E860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815236-E282-4757-93C9-ADCC1CEB9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C88BA6-C2AB-4C9F-A58A-85C07D035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1B55A-CABB-4AA5-8DC2-89DD2E992C5D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872571-3F90-49D8-88E8-7D3EFED45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49663C-0232-42DC-BAC1-BF5722F4E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2C8CE-040B-4CC2-82C2-1F994D2477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261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E65BE00-CC03-453F-AB09-14989C09AC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7D7F68-1182-4F48-A88A-8F7000066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A46471-FD7F-4620-AB90-BC8E2F19C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1B55A-CABB-4AA5-8DC2-89DD2E992C5D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4DE5F1-4A33-4E17-A420-C19F70F2B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2C12FD-0AC6-41AE-92D9-69539D052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2C8CE-040B-4CC2-82C2-1F994D2477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081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BE2FB3-F620-4420-9292-8A902C9B7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C5B0DF-F85E-423A-84EF-E5522857F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2CA2AE-329D-4BB8-B67A-A92AB47C5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1B55A-CABB-4AA5-8DC2-89DD2E992C5D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1D2197-F179-4559-9308-1E841F98A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E50865-413D-4388-8895-23190F6C8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2C8CE-040B-4CC2-82C2-1F994D2477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738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218469-E724-4F87-949A-7458CCDF5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83F5F1-76B1-4B1B-9656-287E0C2A1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E5D672-10AA-4D17-91EF-DE54D4562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1B55A-CABB-4AA5-8DC2-89DD2E992C5D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E73138-9004-4235-AEBB-F7A2EBBE3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FCBB9A-6EAB-4148-B6C0-9394519DD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2C8CE-040B-4CC2-82C2-1F994D2477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360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A530DB-97CF-4DFB-AE44-FC75A8F3C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CEF0F7-F427-4D4C-B17B-27C14867AA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BCC767-5045-47DA-9211-9774EB256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A3ED87-6C9B-4DE9-9A9C-B7784CA99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1B55A-CABB-4AA5-8DC2-89DD2E992C5D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6358ED-A3E4-4F50-BCE7-C59344138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65E4A2-FBD2-4C64-9A87-D18FCE1CC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2C8CE-040B-4CC2-82C2-1F994D2477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004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17B372-662B-49DC-9CCB-BCD33CF26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E9EB6B-58FB-49AE-8F2E-749CC34DE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A1C098-1D23-4227-9F15-ACC764E00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B48D926-44B2-447C-A5B5-CAE9E18FAB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F11A1C4-1D60-4645-A2C1-E5E1047399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8F81836-F2D9-42DD-A618-D2C8F7F0F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1B55A-CABB-4AA5-8DC2-89DD2E992C5D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17FB671-44EA-45B6-AD59-300100698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9A55FDC-2B0F-4CCE-A49E-06EF6F431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2C8CE-040B-4CC2-82C2-1F994D2477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838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78DD82-B288-4E8B-87E3-896BA9165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7441814-B877-48F1-AF4D-81C7F69C8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1B55A-CABB-4AA5-8DC2-89DD2E992C5D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0D4DF3-775C-4FE6-98E5-6F057D012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7749E7-1F66-4F8B-8997-AAD1B9C90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2C8CE-040B-4CC2-82C2-1F994D2477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406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FA8C3C8-DF90-4F57-8A6D-8A2E86AEE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1B55A-CABB-4AA5-8DC2-89DD2E992C5D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DBC403-EF95-487C-93D5-0405178D3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55B595-206D-4E00-82E6-463D49C4B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2C8CE-040B-4CC2-82C2-1F994D2477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632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8FD322-5087-4D30-9822-3894136C3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AD99E4-EE92-47B4-89A5-7E26C87EA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EFCD9E-0CAD-4435-8BD9-097B14B299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FF7AD0-0667-49D5-BDBA-E44C7E0E1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1B55A-CABB-4AA5-8DC2-89DD2E992C5D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A9953A-FCFB-4789-8A9C-45CAA1156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80A324-3F84-4282-BC40-C9966C93C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2C8CE-040B-4CC2-82C2-1F994D2477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518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834B2D-8671-4BDC-94AC-9A90BEC18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E4D192-2E4E-4126-8997-665EB8A742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C31F5A-4D6D-41D6-A537-FEAA22A3E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C73BFF-E885-43AB-B3EB-B759C67CF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1B55A-CABB-4AA5-8DC2-89DD2E992C5D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69B963-7A3E-487B-A274-0BF92BE2C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685187-470B-4644-A4EA-AC40E3DDE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2C8CE-040B-4CC2-82C2-1F994D2477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576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835EEEB-C18A-42CF-8813-7EDEA5203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EB4FDA-8A5E-44D1-B131-C0A82DC3B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FE4F73-B89A-4990-AEC4-0A8967F89D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1B55A-CABB-4AA5-8DC2-89DD2E992C5D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464B9A-39AD-4A0E-BDE9-5513901149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7F148B-8525-4AE3-9852-2104B7F2A3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2C8CE-040B-4CC2-82C2-1F994D2477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2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2CE4CE-1F61-43C4-B989-EBDD96115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68362"/>
            <a:ext cx="12192000" cy="2387600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f-GAN: Training Generative Neural Samplers using</a:t>
            </a:r>
            <a:b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Variational Divergence Minimization</a:t>
            </a:r>
            <a:endParaRPr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7997C8A-4616-48D6-B44C-785E7F738E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 NIPS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Research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628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2CE4CE-1F61-43C4-B989-EBDD96115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68362"/>
            <a:ext cx="12192000" cy="2387600"/>
          </a:xfrm>
        </p:spPr>
        <p:txBody>
          <a:bodyPr>
            <a:normAutofit/>
          </a:bodyPr>
          <a:lstStyle/>
          <a:p>
            <a:r>
              <a:rPr lang="en-US" altLang="zh-CN" sz="4000" dirty="0" err="1">
                <a:latin typeface="Arial" panose="020B0604020202020204" pitchFamily="34" charset="0"/>
                <a:cs typeface="Arial" panose="020B0604020202020204" pitchFamily="34" charset="0"/>
              </a:rPr>
              <a:t>InfoSeg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: Unsupervised Semantic Image</a:t>
            </a:r>
            <a:b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Segmentation with Mutual Information Maximization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7997C8A-4616-48D6-B44C-785E7F738E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Graz University of Technology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962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BA02A5F-1AA3-4B11-9465-88BBEB0BE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453" y="1608124"/>
            <a:ext cx="10935093" cy="407538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B6F0734-5B78-48F3-918E-62576ACF8724}"/>
              </a:ext>
            </a:extLst>
          </p:cNvPr>
          <p:cNvSpPr txBox="1"/>
          <p:nvPr/>
        </p:nvSpPr>
        <p:spPr>
          <a:xfrm>
            <a:off x="628453" y="456605"/>
            <a:ext cx="3346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level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98F8207-D09C-4AD2-9D04-38E535242051}"/>
              </a:ext>
            </a:extLst>
          </p:cNvPr>
          <p:cNvSpPr/>
          <p:nvPr/>
        </p:nvSpPr>
        <p:spPr>
          <a:xfrm>
            <a:off x="2788929" y="456605"/>
            <a:ext cx="14895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Pixel level</a:t>
            </a:r>
            <a:endParaRPr lang="zh-CN" altLang="en-US" sz="2400" dirty="0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1E931A83-6367-4438-86A9-4CA57D491733}"/>
              </a:ext>
            </a:extLst>
          </p:cNvPr>
          <p:cNvSpPr/>
          <p:nvPr/>
        </p:nvSpPr>
        <p:spPr>
          <a:xfrm>
            <a:off x="2301711" y="611304"/>
            <a:ext cx="387514" cy="188536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666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D71663C-7048-4372-9A8E-5841CF2B564A}"/>
              </a:ext>
            </a:extLst>
          </p:cNvPr>
          <p:cNvSpPr txBox="1"/>
          <p:nvPr/>
        </p:nvSpPr>
        <p:spPr>
          <a:xfrm>
            <a:off x="390617" y="985422"/>
            <a:ext cx="10200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 Estimate the f-divergence, which can be considered as a generalized form of divergence.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C6A7A04E-18A4-4E48-BD7D-F8795EC35A4A}"/>
                  </a:ext>
                </a:extLst>
              </p:cNvPr>
              <p:cNvSpPr/>
              <p:nvPr/>
            </p:nvSpPr>
            <p:spPr>
              <a:xfrm>
                <a:off x="588887" y="3018599"/>
                <a:ext cx="3833357" cy="8208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𝒳</m:t>
                          </m:r>
                        </m:sub>
                        <m:sup/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"/>
                                      <m:ctrlP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zh-CN" altLang="en-US" sz="2000" i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d>
                                    <m:dPr>
                                      <m:begChr m:val=""/>
                                      <m:ctrlP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zh-CN" altLang="en-US" sz="2000" i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C6A7A04E-18A4-4E48-BD7D-F8795EC35A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87" y="3018599"/>
                <a:ext cx="3833357" cy="8208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23124AAA-734F-40E6-9577-A1AEE28A5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662" y="1856768"/>
            <a:ext cx="6700451" cy="314446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E2B3830-0F5A-4EEF-B946-C3775FAF43BA}"/>
                  </a:ext>
                </a:extLst>
              </p:cNvPr>
              <p:cNvSpPr txBox="1"/>
              <p:nvPr/>
            </p:nvSpPr>
            <p:spPr>
              <a:xfrm>
                <a:off x="390617" y="5444951"/>
                <a:ext cx="102004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i="1" smtClean="0"/>
                      <m:t>𝑓</m:t>
                    </m:r>
                    <m:r>
                      <a:rPr lang="en-US" altLang="zh-CN" sz="2000"/>
                      <m:t>:</m:t>
                    </m:r>
                    <m:sSub>
                      <m:sSubPr>
                        <m:ctrlPr>
                          <a:rPr lang="zh-CN" altLang="zh-CN" sz="2000" i="1"/>
                        </m:ctrlPr>
                      </m:sSubPr>
                      <m:e>
                        <m:r>
                          <a:rPr lang="en-US" altLang="zh-CN" sz="2000" i="1"/>
                          <m:t>ℝ</m:t>
                        </m:r>
                      </m:e>
                      <m:sub>
                        <m:r>
                          <a:rPr lang="en-US" altLang="zh-CN" sz="2000" i="1"/>
                          <m:t>+</m:t>
                        </m:r>
                      </m:sub>
                    </m:sSub>
                    <m:r>
                      <a:rPr lang="en-US" altLang="zh-CN" sz="2000" i="1"/>
                      <m:t>→</m:t>
                    </m:r>
                    <m:r>
                      <a:rPr lang="en-US" altLang="zh-CN" sz="2000" i="1"/>
                      <m:t>ℝ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convex, lower-</a:t>
                </a:r>
                <a:r>
                  <a:rPr lang="en-US" altLang="zh-C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semicontinuous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function satisfying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𝔼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>
                        <a:latin typeface="Cambria Math" panose="02040503050406030204" pitchFamily="18" charset="0"/>
                      </a:rPr>
                      <m:t>]≥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𝔼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E2B3830-0F5A-4EEF-B946-C3775FAF4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617" y="5444951"/>
                <a:ext cx="10200443" cy="400110"/>
              </a:xfrm>
              <a:prstGeom prst="rect">
                <a:avLst/>
              </a:prstGeom>
              <a:blipFill>
                <a:blip r:embed="rId4"/>
                <a:stretch>
                  <a:fillRect l="-239"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4054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BD0E096-17A8-4C73-A8BF-4C88755B09D1}"/>
                  </a:ext>
                </a:extLst>
              </p:cNvPr>
              <p:cNvSpPr txBox="1"/>
              <p:nvPr/>
            </p:nvSpPr>
            <p:spPr>
              <a:xfrm>
                <a:off x="414291" y="662348"/>
                <a:ext cx="11363418" cy="53178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According to the character of convex function:</a:t>
                </a: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/>
                        <m:t>𝑓</m:t>
                      </m:r>
                      <m:d>
                        <m:dPr>
                          <m:ctrlPr>
                            <a:rPr lang="zh-CN" altLang="zh-CN" i="1"/>
                          </m:ctrlPr>
                        </m:dPr>
                        <m:e>
                          <m:r>
                            <a:rPr lang="en-US" altLang="zh-CN" i="1"/>
                            <m:t>𝑥</m:t>
                          </m:r>
                        </m:e>
                      </m:d>
                      <m:r>
                        <a:rPr lang="en-US" altLang="zh-CN" i="1"/>
                        <m:t>≥</m:t>
                      </m:r>
                      <m:r>
                        <a:rPr lang="en-US" altLang="zh-CN" i="1"/>
                        <m:t>𝑓</m:t>
                      </m:r>
                      <m:d>
                        <m:dPr>
                          <m:ctrlPr>
                            <a:rPr lang="zh-CN" altLang="zh-CN" i="1"/>
                          </m:ctrlPr>
                        </m:dPr>
                        <m:e>
                          <m:r>
                            <a:rPr lang="en-US" altLang="zh-CN" i="1"/>
                            <m:t>𝑢</m:t>
                          </m:r>
                        </m:e>
                      </m:d>
                      <m:r>
                        <a:rPr lang="en-US" altLang="zh-CN" i="1"/>
                        <m:t>+</m:t>
                      </m:r>
                      <m:r>
                        <a:rPr lang="en-US" altLang="zh-CN" i="1"/>
                        <m:t>𝑓</m:t>
                      </m:r>
                      <m:r>
                        <a:rPr lang="en-US" altLang="zh-CN" i="1"/>
                        <m:t>′(</m:t>
                      </m:r>
                      <m:r>
                        <a:rPr lang="en-US" altLang="zh-CN" i="1"/>
                        <m:t>𝑢</m:t>
                      </m:r>
                      <m:r>
                        <a:rPr lang="en-US" altLang="zh-CN" i="1"/>
                        <m:t>)(</m:t>
                      </m:r>
                      <m:r>
                        <a:rPr lang="en-US" altLang="zh-CN" i="1"/>
                        <m:t>𝑥</m:t>
                      </m:r>
                      <m:r>
                        <a:rPr lang="en-US" altLang="zh-CN" i="1"/>
                        <m:t>−</m:t>
                      </m:r>
                      <m:r>
                        <a:rPr lang="en-US" altLang="zh-CN" i="1"/>
                        <m:t>𝑢</m:t>
                      </m:r>
                      <m:r>
                        <a:rPr lang="en-US" altLang="zh-CN" i="1"/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endParaRPr lang="zh-CN" altLang="zh-CN" dirty="0"/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Considering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as the independent variable, for each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we get:</a:t>
                </a: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/>
                        <m:t>𝑓</m:t>
                      </m:r>
                      <m:d>
                        <m:dPr>
                          <m:ctrlPr>
                            <a:rPr lang="zh-CN" altLang="zh-CN" i="1"/>
                          </m:ctrlPr>
                        </m:dPr>
                        <m:e>
                          <m:r>
                            <a:rPr lang="en-US" altLang="zh-CN" i="1"/>
                            <m:t>𝑥</m:t>
                          </m:r>
                        </m:e>
                      </m:d>
                      <m:r>
                        <a:rPr lang="en-US" altLang="zh-CN" i="1"/>
                        <m:t>=</m:t>
                      </m:r>
                      <m:func>
                        <m:funcPr>
                          <m:ctrlPr>
                            <a:rPr lang="zh-CN" altLang="zh-CN" i="1"/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zh-CN" i="1"/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/>
                                <m:t>sup</m:t>
                              </m:r>
                            </m:e>
                            <m:lim>
                              <m:r>
                                <a:rPr lang="en-US" altLang="zh-CN" i="1"/>
                                <m:t>𝑢</m:t>
                              </m:r>
                              <m:r>
                                <a:rPr lang="en-US" altLang="zh-CN" i="1"/>
                                <m:t>∈</m:t>
                              </m:r>
                              <m:sSub>
                                <m:sSubPr>
                                  <m:ctrlPr>
                                    <a:rPr lang="zh-CN" altLang="zh-CN" i="1"/>
                                  </m:ctrlPr>
                                </m:sSubPr>
                                <m:e>
                                  <m:r>
                                    <a:rPr lang="en-US" altLang="zh-CN" i="1"/>
                                    <m:t>𝑑𝑜𝑚</m:t>
                                  </m:r>
                                </m:e>
                                <m:sub>
                                  <m:r>
                                    <a:rPr lang="en-US" altLang="zh-CN" i="1"/>
                                    <m:t>𝑥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altLang="zh-CN" i="1"/>
                            <m:t>{</m:t>
                          </m:r>
                          <m:r>
                            <a:rPr lang="en-US" altLang="zh-CN" i="1"/>
                            <m:t>𝑓</m:t>
                          </m:r>
                          <m:d>
                            <m:dPr>
                              <m:ctrlPr>
                                <a:rPr lang="zh-CN" altLang="zh-CN" i="1"/>
                              </m:ctrlPr>
                            </m:dPr>
                            <m:e>
                              <m:r>
                                <a:rPr lang="en-US" altLang="zh-CN" i="1"/>
                                <m:t>𝑢</m:t>
                              </m:r>
                            </m:e>
                          </m:d>
                          <m:r>
                            <a:rPr lang="en-US" altLang="zh-CN" i="1"/>
                            <m:t>+</m:t>
                          </m:r>
                          <m:r>
                            <a:rPr lang="en-US" altLang="zh-CN" i="1"/>
                            <m:t>𝑓</m:t>
                          </m:r>
                          <m:r>
                            <a:rPr lang="en-US" altLang="zh-CN" i="1"/>
                            <m:t>′(</m:t>
                          </m:r>
                          <m:r>
                            <a:rPr lang="en-US" altLang="zh-CN" i="1"/>
                            <m:t>𝑢</m:t>
                          </m:r>
                          <m:r>
                            <a:rPr lang="en-US" altLang="zh-CN" i="1"/>
                            <m:t>)(</m:t>
                          </m:r>
                          <m:r>
                            <a:rPr lang="en-US" altLang="zh-CN" i="1"/>
                            <m:t>𝑥</m:t>
                          </m:r>
                          <m:r>
                            <a:rPr lang="en-US" altLang="zh-CN" i="1"/>
                            <m:t>−</m:t>
                          </m:r>
                          <m:r>
                            <a:rPr lang="en-US" altLang="zh-CN" i="1"/>
                            <m:t>𝑢</m:t>
                          </m:r>
                          <m:r>
                            <a:rPr lang="en-US" altLang="zh-CN" i="1"/>
                            <m:t>)}</m:t>
                          </m:r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endParaRPr lang="zh-CN" altLang="zh-CN" dirty="0"/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 notate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zh-CN" altLang="zh-CN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=−</m:t>
                    </m:r>
                    <m:r>
                      <a: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CN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∙</m:t>
                    </m:r>
                    <m:sSup>
                      <m:sSupPr>
                        <m:ctrlPr>
                          <a:rPr lang="zh-CN" altLang="zh-CN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zh-CN" altLang="zh-CN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/>
                        <m:t>𝑓</m:t>
                      </m:r>
                      <m:d>
                        <m:dPr>
                          <m:ctrlPr>
                            <a:rPr lang="zh-CN" altLang="zh-CN" i="1"/>
                          </m:ctrlPr>
                        </m:dPr>
                        <m:e>
                          <m:r>
                            <a:rPr lang="en-US" altLang="zh-CN" i="1"/>
                            <m:t>𝑥</m:t>
                          </m:r>
                        </m:e>
                      </m:d>
                      <m:r>
                        <a:rPr lang="en-US" altLang="zh-CN" i="1"/>
                        <m:t>=</m:t>
                      </m:r>
                      <m:func>
                        <m:funcPr>
                          <m:ctrlPr>
                            <a:rPr lang="zh-CN" altLang="zh-CN" i="1"/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zh-CN" i="1"/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/>
                                <m:t>sup</m:t>
                              </m:r>
                            </m:e>
                            <m:lim>
                              <m:r>
                                <a:rPr lang="en-US" altLang="zh-CN" i="1"/>
                                <m:t>𝑡</m:t>
                              </m:r>
                              <m:r>
                                <a:rPr lang="en-US" altLang="zh-CN" i="1"/>
                                <m:t>∈</m:t>
                              </m:r>
                              <m:sSub>
                                <m:sSubPr>
                                  <m:ctrlPr>
                                    <a:rPr lang="zh-CN" altLang="zh-CN" i="1"/>
                                  </m:ctrlPr>
                                </m:sSubPr>
                                <m:e>
                                  <m:r>
                                    <a:rPr lang="en-US" altLang="zh-CN" i="1"/>
                                    <m:t>𝑑𝑜𝑚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zh-CN" altLang="zh-CN" i="1"/>
                                      </m:ctrlPr>
                                    </m:sSupPr>
                                    <m:e>
                                      <m:r>
                                        <a:rPr lang="en-US" altLang="zh-CN" i="1"/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en-US" altLang="zh-CN" i="1"/>
                                        <m:t>∗</m:t>
                                      </m:r>
                                    </m:sup>
                                  </m:sSup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altLang="zh-CN" i="1"/>
                            <m:t>{</m:t>
                          </m:r>
                          <m:r>
                            <a:rPr lang="en-US" altLang="zh-CN" i="1"/>
                            <m:t>𝑥𝑡</m:t>
                          </m:r>
                          <m:r>
                            <a:rPr lang="en-US" altLang="zh-CN" i="1"/>
                            <m:t>−</m:t>
                          </m:r>
                          <m:sSup>
                            <m:sSupPr>
                              <m:ctrlPr>
                                <a:rPr lang="zh-CN" altLang="zh-CN" i="1"/>
                              </m:ctrlPr>
                            </m:sSupPr>
                            <m:e>
                              <m:r>
                                <a:rPr lang="en-US" altLang="zh-CN" i="1"/>
                                <m:t>𝑓</m:t>
                              </m:r>
                            </m:e>
                            <m:sup>
                              <m:r>
                                <a:rPr lang="en-US" altLang="zh-CN" i="1"/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zh-CN" altLang="zh-CN" i="1"/>
                              </m:ctrlPr>
                            </m:dPr>
                            <m:e>
                              <m:r>
                                <a:rPr lang="en-US" altLang="zh-CN" i="1"/>
                                <m:t>𝑡</m:t>
                              </m:r>
                            </m:e>
                          </m:d>
                          <m:r>
                            <a:rPr lang="en-US" altLang="zh-CN" i="1"/>
                            <m:t>}</m:t>
                          </m:r>
                        </m:e>
                      </m:func>
                    </m:oMath>
                  </m:oMathPara>
                </a14:m>
                <a:endParaRPr lang="en-US" altLang="zh-CN" i="1" dirty="0"/>
              </a:p>
              <a:p>
                <a:endParaRPr lang="en-US" altLang="zh-CN" i="1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zh-CN" altLang="zh-CN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known as the conjugate function of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CN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domain of definition of </a:t>
                </a:r>
                <a14:m>
                  <m:oMath xmlns:m="http://schemas.openxmlformats.org/officeDocument/2006/math">
                    <m:r>
                      <a:rPr lang="en-US" altLang="zh-CN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according to the property of convex conjugate: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i="1"/>
                          </m:ctrlPr>
                        </m:sSupPr>
                        <m:e>
                          <m:r>
                            <a:rPr lang="en-US" altLang="zh-CN" i="1"/>
                            <m:t>𝑓</m:t>
                          </m:r>
                        </m:e>
                        <m:sup>
                          <m:r>
                            <a:rPr lang="en-US" altLang="zh-CN" i="1"/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zh-CN" altLang="zh-CN" i="1"/>
                          </m:ctrlPr>
                        </m:dPr>
                        <m:e>
                          <m:r>
                            <a:rPr lang="en-US" altLang="zh-CN" i="1"/>
                            <m:t>𝑡</m:t>
                          </m:r>
                        </m:e>
                      </m:d>
                      <m:r>
                        <a:rPr lang="en-US" altLang="zh-CN" i="1"/>
                        <m:t>=</m:t>
                      </m:r>
                      <m:func>
                        <m:funcPr>
                          <m:ctrlPr>
                            <a:rPr lang="zh-CN" altLang="zh-CN" i="1"/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zh-CN" i="1"/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/>
                                <m:t>sup</m:t>
                              </m:r>
                            </m:e>
                            <m:lim>
                              <m:r>
                                <a:rPr lang="en-US" altLang="zh-CN" i="1"/>
                                <m:t>𝑥</m:t>
                              </m:r>
                              <m:r>
                                <a:rPr lang="en-US" altLang="zh-CN" i="1"/>
                                <m:t>∈</m:t>
                              </m:r>
                              <m:sSub>
                                <m:sSubPr>
                                  <m:ctrlPr>
                                    <a:rPr lang="zh-CN" altLang="zh-CN" i="1"/>
                                  </m:ctrlPr>
                                </m:sSubPr>
                                <m:e>
                                  <m:r>
                                    <a:rPr lang="en-US" altLang="zh-CN" i="1"/>
                                    <m:t>𝑑𝑜𝑚</m:t>
                                  </m:r>
                                </m:e>
                                <m:sub>
                                  <m:r>
                                    <a:rPr lang="en-US" altLang="zh-CN" i="1"/>
                                    <m:t>𝑓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altLang="zh-CN" i="1"/>
                            <m:t>{</m:t>
                          </m:r>
                          <m:r>
                            <a:rPr lang="en-US" altLang="zh-CN" i="1"/>
                            <m:t>𝑡𝑥</m:t>
                          </m:r>
                          <m:r>
                            <a:rPr lang="en-US" altLang="zh-CN" i="1"/>
                            <m:t>−</m:t>
                          </m:r>
                          <m:r>
                            <a:rPr lang="en-US" altLang="zh-CN" i="1"/>
                            <m:t>𝑓</m:t>
                          </m:r>
                          <m:d>
                            <m:dPr>
                              <m:ctrlPr>
                                <a:rPr lang="zh-CN" altLang="zh-CN" i="1"/>
                              </m:ctrlPr>
                            </m:dPr>
                            <m:e>
                              <m:r>
                                <a:rPr lang="en-US" altLang="zh-CN" i="1"/>
                                <m:t>𝑥</m:t>
                              </m:r>
                            </m:e>
                          </m:d>
                          <m:r>
                            <a:rPr lang="en-US" altLang="zh-CN" i="1"/>
                            <m:t>}</m:t>
                          </m:r>
                        </m:e>
                      </m:func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/>
                        <m:t>𝑓</m:t>
                      </m:r>
                      <m:d>
                        <m:dPr>
                          <m:ctrlPr>
                            <a:rPr lang="zh-CN" altLang="zh-CN" i="1"/>
                          </m:ctrlPr>
                        </m:dPr>
                        <m:e>
                          <m:r>
                            <a:rPr lang="en-US" altLang="zh-CN" i="1"/>
                            <m:t>𝑥</m:t>
                          </m:r>
                        </m:e>
                      </m:d>
                      <m:r>
                        <a:rPr lang="en-US" altLang="zh-CN" i="1"/>
                        <m:t>=</m:t>
                      </m:r>
                      <m:func>
                        <m:funcPr>
                          <m:ctrlPr>
                            <a:rPr lang="zh-CN" altLang="zh-CN" i="1"/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zh-CN" i="1"/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/>
                                <m:t>sup</m:t>
                              </m:r>
                            </m:e>
                            <m:lim>
                              <m:r>
                                <a:rPr lang="en-US" altLang="zh-CN" i="1"/>
                                <m:t>𝑡</m:t>
                              </m:r>
                              <m:r>
                                <a:rPr lang="en-US" altLang="zh-CN" i="1"/>
                                <m:t>∈</m:t>
                              </m:r>
                              <m:sSub>
                                <m:sSubPr>
                                  <m:ctrlPr>
                                    <a:rPr lang="zh-CN" altLang="zh-CN" i="1"/>
                                  </m:ctrlPr>
                                </m:sSubPr>
                                <m:e>
                                  <m:r>
                                    <a:rPr lang="en-US" altLang="zh-CN" i="1"/>
                                    <m:t>𝑑𝑜𝑚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zh-CN" altLang="zh-CN" i="1"/>
                                      </m:ctrlPr>
                                    </m:sSupPr>
                                    <m:e>
                                      <m:r>
                                        <a:rPr lang="en-US" altLang="zh-CN" i="1"/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en-US" altLang="zh-CN" i="1"/>
                                        <m:t>∗</m:t>
                                      </m:r>
                                    </m:sup>
                                  </m:sSup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altLang="zh-CN" i="1"/>
                            <m:t>{</m:t>
                          </m:r>
                          <m:r>
                            <a:rPr lang="en-US" altLang="zh-CN" i="1"/>
                            <m:t>𝑥𝑡</m:t>
                          </m:r>
                          <m:r>
                            <a:rPr lang="en-US" altLang="zh-CN" i="1"/>
                            <m:t>−</m:t>
                          </m:r>
                          <m:sSup>
                            <m:sSupPr>
                              <m:ctrlPr>
                                <a:rPr lang="zh-CN" altLang="zh-CN" i="1"/>
                              </m:ctrlPr>
                            </m:sSupPr>
                            <m:e>
                              <m:r>
                                <a:rPr lang="en-US" altLang="zh-CN" i="1"/>
                                <m:t>𝑓</m:t>
                              </m:r>
                            </m:e>
                            <m:sup>
                              <m:r>
                                <a:rPr lang="en-US" altLang="zh-CN" i="1"/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zh-CN" altLang="zh-CN" i="1"/>
                              </m:ctrlPr>
                            </m:dPr>
                            <m:e>
                              <m:r>
                                <a:rPr lang="en-US" altLang="zh-CN" i="1"/>
                                <m:t>𝑡</m:t>
                              </m:r>
                            </m:e>
                          </m:d>
                          <m:r>
                            <a:rPr lang="en-US" altLang="zh-CN" i="1"/>
                            <m:t>}</m:t>
                          </m:r>
                        </m:e>
                      </m:func>
                    </m:oMath>
                  </m:oMathPara>
                </a14:m>
                <a:endParaRPr lang="zh-CN" altLang="zh-CN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BD0E096-17A8-4C73-A8BF-4C88755B0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291" y="662348"/>
                <a:ext cx="11363418" cy="5317802"/>
              </a:xfrm>
              <a:prstGeom prst="rect">
                <a:avLst/>
              </a:prstGeom>
              <a:blipFill>
                <a:blip r:embed="rId2"/>
                <a:stretch>
                  <a:fillRect l="-483" t="-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8336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BD0E096-17A8-4C73-A8BF-4C88755B09D1}"/>
                  </a:ext>
                </a:extLst>
              </p:cNvPr>
              <p:cNvSpPr txBox="1"/>
              <p:nvPr/>
            </p:nvSpPr>
            <p:spPr>
              <a:xfrm>
                <a:off x="414291" y="417251"/>
                <a:ext cx="11363418" cy="573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Taking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sup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𝑑𝑜𝑚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into the f-divergence:</a:t>
                </a: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BD0E096-17A8-4C73-A8BF-4C88755B0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291" y="417251"/>
                <a:ext cx="11363418" cy="573555"/>
              </a:xfrm>
              <a:prstGeom prst="rect">
                <a:avLst/>
              </a:prstGeom>
              <a:blipFill>
                <a:blip r:embed="rId2"/>
                <a:stretch>
                  <a:fillRect l="-483" t="-5263" b="-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5FFCE840-47ED-49C5-A28C-42249445A425}"/>
                  </a:ext>
                </a:extLst>
              </p:cNvPr>
              <p:cNvSpPr/>
              <p:nvPr/>
            </p:nvSpPr>
            <p:spPr>
              <a:xfrm>
                <a:off x="3048000" y="972944"/>
                <a:ext cx="6096000" cy="291361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ts val="55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ts val="5500"/>
                  </a:lnSpc>
                </a:pPr>
                <a:r>
                  <a:rPr lang="en-US" altLang="zh-CN" dirty="0"/>
                  <a:t>	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𝑠𝑢𝑝</m:t>
                                    </m:r>
                                  </m:e>
                                  <m:lim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sSub>
                                      <m:sSub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𝑑𝑜𝑚</m:t>
                                        </m:r>
                                      </m:e>
                                      <m:sub>
                                        <m:sSup>
                                          <m:sSupPr>
                                            <m:ctrlPr>
                                              <a:rPr lang="zh-CN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∗</m:t>
                                            </m:r>
                                          </m:sup>
                                        </m:sSup>
                                      </m:sub>
                                    </m:sSub>
                                  </m:lim>
                                </m:limLow>
                              </m:fName>
                              <m:e>
                                <m:d>
                                  <m:d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f>
                                      <m:f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d>
                                          <m:dPr>
                                            <m:ctrlPr>
                                              <a:rPr lang="zh-CN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  <m:d>
                                          <m:dPr>
                                            <m:ctrlPr>
                                              <a:rPr lang="zh-CN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den>
                                    </m:f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func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altLang="zh-CN" i="1" dirty="0"/>
              </a:p>
              <a:p>
                <a:pPr>
                  <a:lnSpc>
                    <a:spcPts val="5500"/>
                  </a:lnSpc>
                </a:pPr>
                <a:r>
                  <a:rPr lang="en-US" altLang="zh-CN" dirty="0"/>
                  <a:t>	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≥</m:t>
                    </m:r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𝑠𝑢𝑝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𝑑𝑜𝑚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sub>
                            </m:sSub>
                          </m:lim>
                        </m:limLow>
                      </m:fName>
                      <m:e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f>
                                  <m:f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d>
                                      <m:d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nary>
                      </m:e>
                    </m:func>
                  </m:oMath>
                </a14:m>
                <a:endParaRPr lang="en-US" altLang="zh-CN" dirty="0">
                  <a:latin typeface="Times New Roman" panose="02020603050405020304" pitchFamily="18" charset="0"/>
                </a:endParaRPr>
              </a:p>
              <a:p>
                <a:pPr>
                  <a:lnSpc>
                    <a:spcPts val="5500"/>
                  </a:lnSpc>
                </a:pPr>
                <a:r>
                  <a:rPr lang="en-US" altLang="zh-CN" dirty="0"/>
                  <a:t>	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𝑠𝑢𝑝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𝑑𝑜𝑚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sub>
                            </m:sSub>
                          </m:lim>
                        </m:limLow>
                      </m:fName>
                      <m:e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𝑡𝑝</m:t>
                            </m:r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nary>
                      </m:e>
                    </m:func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5FFCE840-47ED-49C5-A28C-42249445A4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972944"/>
                <a:ext cx="6096000" cy="2913618"/>
              </a:xfrm>
              <a:prstGeom prst="rect">
                <a:avLst/>
              </a:prstGeom>
              <a:blipFill>
                <a:blip r:embed="rId3"/>
                <a:stretch>
                  <a:fillRect b="-209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013D37B-C05D-4FC3-9980-2A2069B3F0F5}"/>
                  </a:ext>
                </a:extLst>
              </p:cNvPr>
              <p:cNvSpPr txBox="1"/>
              <p:nvPr/>
            </p:nvSpPr>
            <p:spPr>
              <a:xfrm>
                <a:off x="414291" y="3986457"/>
                <a:ext cx="11363418" cy="27883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the property of convex conjugate, it can be known that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can be regarded as a function about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/>
                        <m:t>𝑡</m:t>
                      </m:r>
                      <m:r>
                        <a:rPr lang="en-US" altLang="zh-CN" i="1"/>
                        <m:t>=</m:t>
                      </m:r>
                      <m:func>
                        <m:funcPr>
                          <m:ctrlPr>
                            <a:rPr lang="zh-CN" altLang="zh-CN" i="1"/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zh-CN" i="1"/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/>
                                <m:t>argmax</m:t>
                              </m:r>
                            </m:e>
                            <m:lim>
                              <m:r>
                                <a:rPr lang="en-US" altLang="zh-CN" i="1"/>
                                <m:t>𝑡</m:t>
                              </m:r>
                              <m:r>
                                <a:rPr lang="en-US" altLang="zh-CN" i="1"/>
                                <m:t>′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i="1"/>
                            <m:t>{</m:t>
                          </m:r>
                          <m:r>
                            <a:rPr lang="en-US" altLang="zh-CN" i="1"/>
                            <m:t>𝑥𝑡</m:t>
                          </m:r>
                          <m:r>
                            <a:rPr lang="en-US" altLang="zh-CN" i="1"/>
                            <m:t>′−</m:t>
                          </m:r>
                          <m:sSup>
                            <m:sSupPr>
                              <m:ctrlPr>
                                <a:rPr lang="zh-CN" altLang="zh-CN" i="1"/>
                              </m:ctrlPr>
                            </m:sSupPr>
                            <m:e>
                              <m:r>
                                <a:rPr lang="en-US" altLang="zh-CN" i="1"/>
                                <m:t>𝑓</m:t>
                              </m:r>
                            </m:e>
                            <m:sup>
                              <m:r>
                                <a:rPr lang="en-US" altLang="zh-CN" i="1"/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zh-CN" altLang="zh-CN" i="1"/>
                              </m:ctrlPr>
                            </m:dPr>
                            <m:e>
                              <m:r>
                                <a:rPr lang="en-US" altLang="zh-CN" i="1"/>
                                <m:t>𝑡</m:t>
                              </m:r>
                              <m:r>
                                <a:rPr lang="en-US" altLang="zh-CN" i="1"/>
                                <m:t>′</m:t>
                              </m:r>
                            </m:e>
                          </m:d>
                          <m:r>
                            <a:rPr lang="en-US" altLang="zh-CN" i="1"/>
                            <m:t>}</m:t>
                          </m:r>
                        </m:e>
                      </m:func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Therefore, we can consider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as a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/>
                      <m:t>T</m:t>
                    </m:r>
                    <m:r>
                      <a:rPr lang="en-US" altLang="zh-CN"/>
                      <m:t>(</m:t>
                    </m:r>
                    <m:r>
                      <a:rPr lang="en-US" altLang="zh-CN" i="1"/>
                      <m:t>𝑥</m:t>
                    </m:r>
                    <m:r>
                      <a:rPr lang="en-US" altLang="zh-CN"/>
                      <m:t>)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Note that in the above equation,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actually related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/>
                        </m:ctrlPr>
                      </m:fPr>
                      <m:num>
                        <m:r>
                          <a:rPr lang="en-US" altLang="zh-CN" i="1"/>
                          <m:t>𝑝</m:t>
                        </m:r>
                        <m:d>
                          <m:dPr>
                            <m:ctrlPr>
                              <a:rPr lang="zh-CN" altLang="zh-CN" i="1"/>
                            </m:ctrlPr>
                          </m:dPr>
                          <m:e>
                            <m:r>
                              <a:rPr lang="en-US" altLang="zh-CN" i="1"/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altLang="zh-CN" i="1"/>
                          <m:t>𝑞</m:t>
                        </m:r>
                        <m:d>
                          <m:dPr>
                            <m:ctrlPr>
                              <a:rPr lang="zh-CN" altLang="zh-CN" i="1"/>
                            </m:ctrlPr>
                          </m:dPr>
                          <m:e>
                            <m:r>
                              <a:rPr lang="en-US" altLang="zh-CN" i="1"/>
                              <m:t>𝑥</m:t>
                            </m:r>
                          </m:e>
                        </m:d>
                      </m:den>
                    </m:f>
                    <m:r>
                      <a:rPr lang="en-US" altLang="zh-CN" i="1"/>
                      <m:t> 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but the whole can be written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mtClean="0">
                        <a:latin typeface="Cambria Math" panose="02040503050406030204" pitchFamily="18" charset="0"/>
                      </a:rPr>
                      <m:t>T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𝐷</m:t>
                          </m:r>
                        </m:e>
                        <m:sub>
                          <m:r>
                            <a:rPr lang="en-US" altLang="zh-CN" i="1"/>
                            <m:t>𝑓</m:t>
                          </m:r>
                        </m:sub>
                      </m:sSub>
                      <m:r>
                        <a:rPr lang="en-US" altLang="zh-CN" i="1"/>
                        <m:t>(</m:t>
                      </m:r>
                      <m:r>
                        <a:rPr lang="en-US" altLang="zh-CN" i="1"/>
                        <m:t>𝑃</m:t>
                      </m:r>
                      <m:r>
                        <a:rPr lang="en-US" altLang="zh-CN" i="1"/>
                        <m:t>|</m:t>
                      </m:r>
                      <m:d>
                        <m:dPr>
                          <m:begChr m:val="|"/>
                          <m:ctrlPr>
                            <a:rPr lang="zh-CN" altLang="zh-CN" i="1"/>
                          </m:ctrlPr>
                        </m:dPr>
                        <m:e>
                          <m:r>
                            <a:rPr lang="en-US" altLang="zh-CN" i="1"/>
                            <m:t>𝑄</m:t>
                          </m:r>
                        </m:e>
                      </m:d>
                      <m:r>
                        <a:rPr lang="en-US" altLang="zh-CN"/>
                        <m:t>≥</m:t>
                      </m:r>
                      <m:func>
                        <m:funcPr>
                          <m:ctrlPr>
                            <a:rPr lang="zh-CN" altLang="zh-CN" i="1"/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zh-CN" i="1"/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/>
                                <m:t>max</m:t>
                              </m:r>
                            </m:e>
                            <m:lim>
                              <m:r>
                                <a:rPr lang="en-US" altLang="zh-CN" i="1"/>
                                <m:t>𝑇</m:t>
                              </m:r>
                              <m:d>
                                <m:dPr>
                                  <m:ctrlPr>
                                    <a:rPr lang="zh-CN" altLang="zh-CN" i="1"/>
                                  </m:ctrlPr>
                                </m:dPr>
                                <m:e>
                                  <m:r>
                                    <a:rPr lang="en-US" altLang="zh-CN" i="1"/>
                                    <m:t>𝑥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zh-CN" altLang="zh-CN" i="1"/>
                              </m:ctrlPr>
                            </m:naryPr>
                            <m:sub/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altLang="zh-CN"/>
                                <m:t>T</m:t>
                              </m:r>
                              <m:d>
                                <m:dPr>
                                  <m:ctrlPr>
                                    <a:rPr lang="zh-CN" altLang="zh-CN" i="1"/>
                                  </m:ctrlPr>
                                </m:dPr>
                                <m:e>
                                  <m:r>
                                    <a:rPr lang="en-US" altLang="zh-CN" i="1"/>
                                    <m:t>𝑥</m:t>
                                  </m:r>
                                </m:e>
                              </m:d>
                              <m:r>
                                <a:rPr lang="en-US" altLang="zh-CN" i="1"/>
                                <m:t>𝑝</m:t>
                              </m:r>
                              <m:d>
                                <m:dPr>
                                  <m:ctrlPr>
                                    <a:rPr lang="zh-CN" altLang="zh-CN" i="1"/>
                                  </m:ctrlPr>
                                </m:dPr>
                                <m:e>
                                  <m:r>
                                    <a:rPr lang="en-US" altLang="zh-CN" i="1"/>
                                    <m:t>𝑥</m:t>
                                  </m:r>
                                </m:e>
                              </m:d>
                              <m:r>
                                <a:rPr lang="en-US" altLang="zh-CN" i="1"/>
                                <m:t>−</m:t>
                              </m:r>
                              <m:r>
                                <a:rPr lang="en-US" altLang="zh-CN" i="1"/>
                                <m:t>𝑞</m:t>
                              </m:r>
                              <m:d>
                                <m:dPr>
                                  <m:ctrlPr>
                                    <a:rPr lang="zh-CN" altLang="zh-CN" i="1"/>
                                  </m:ctrlPr>
                                </m:dPr>
                                <m:e>
                                  <m:r>
                                    <a:rPr lang="en-US" altLang="zh-CN" i="1"/>
                                    <m:t>𝑥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zh-CN" altLang="zh-CN" i="1"/>
                                  </m:ctrlPr>
                                </m:sSupPr>
                                <m:e>
                                  <m:r>
                                    <a:rPr lang="en-US" altLang="zh-CN" i="1"/>
                                    <m:t>𝑓</m:t>
                                  </m:r>
                                </m:e>
                                <m:sup>
                                  <m:r>
                                    <a:rPr lang="en-US" altLang="zh-CN" i="1"/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zh-CN" altLang="zh-CN" i="1"/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/>
                                    <m:t>T</m:t>
                                  </m:r>
                                  <m:d>
                                    <m:dPr>
                                      <m:ctrlPr>
                                        <a:rPr lang="zh-CN" altLang="zh-CN" i="1"/>
                                      </m:ctrlPr>
                                    </m:dPr>
                                    <m:e>
                                      <m:r>
                                        <a:rPr lang="en-US" altLang="zh-CN" i="1"/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CN" i="1"/>
                                <m:t>𝑑𝑥</m:t>
                              </m:r>
                            </m:e>
                          </m:nary>
                        </m:e>
                      </m:func>
                      <m:r>
                        <a:rPr lang="en-US" altLang="zh-CN"/>
                        <m:t>=</m:t>
                      </m:r>
                      <m:limLow>
                        <m:limLowPr>
                          <m:ctrlPr>
                            <a:rPr lang="zh-CN" altLang="zh-CN" i="1"/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/>
                            <m:t>max</m:t>
                          </m:r>
                        </m:e>
                        <m:lim>
                          <m:r>
                            <a:rPr lang="en-US" altLang="zh-CN" i="1"/>
                            <m:t>𝑇</m:t>
                          </m:r>
                          <m:d>
                            <m:dPr>
                              <m:ctrlPr>
                                <a:rPr lang="zh-CN" altLang="zh-CN" i="1"/>
                              </m:ctrlPr>
                            </m:dPr>
                            <m:e>
                              <m:r>
                                <a:rPr lang="en-US" altLang="zh-CN" i="1"/>
                                <m:t>𝑥</m:t>
                              </m:r>
                            </m:e>
                          </m:d>
                        </m:lim>
                      </m:limLow>
                      <m:d>
                        <m:dPr>
                          <m:begChr m:val="{"/>
                          <m:endChr m:val="}"/>
                          <m:ctrlPr>
                            <a:rPr lang="zh-CN" altLang="zh-CN" i="1"/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/>
                              </m:ctrlPr>
                            </m:sSubPr>
                            <m:e>
                              <m:r>
                                <a:rPr lang="en-US" altLang="zh-CN" i="1"/>
                                <m:t>𝔼</m:t>
                              </m:r>
                            </m:e>
                            <m:sub>
                              <m:r>
                                <a:rPr lang="en-US" altLang="zh-CN" i="1"/>
                                <m:t>𝑥</m:t>
                              </m:r>
                              <m:r>
                                <a:rPr lang="en-US" altLang="zh-CN" i="1"/>
                                <m:t>~</m:t>
                              </m:r>
                              <m:r>
                                <a:rPr lang="en-US" altLang="zh-CN" i="1"/>
                                <m:t>𝑝</m:t>
                              </m:r>
                              <m:d>
                                <m:dPr>
                                  <m:ctrlPr>
                                    <a:rPr lang="zh-CN" altLang="zh-CN" i="1"/>
                                  </m:ctrlPr>
                                </m:dPr>
                                <m:e>
                                  <m:r>
                                    <a:rPr lang="en-US" altLang="zh-CN" i="1"/>
                                    <m:t>𝑥</m:t>
                                  </m:r>
                                </m:e>
                              </m:d>
                            </m:sub>
                          </m:sSub>
                          <m:r>
                            <a:rPr lang="en-US" altLang="zh-CN" i="1"/>
                            <m:t>𝑇</m:t>
                          </m:r>
                          <m:d>
                            <m:dPr>
                              <m:ctrlPr>
                                <a:rPr lang="zh-CN" altLang="zh-CN" i="1"/>
                              </m:ctrlPr>
                            </m:dPr>
                            <m:e>
                              <m:r>
                                <a:rPr lang="en-US" altLang="zh-CN" i="1"/>
                                <m:t>𝑥</m:t>
                              </m:r>
                            </m:e>
                          </m:d>
                          <m:r>
                            <a:rPr lang="en-US" altLang="zh-CN" i="1"/>
                            <m:t>−</m:t>
                          </m:r>
                          <m:sSub>
                            <m:sSubPr>
                              <m:ctrlPr>
                                <a:rPr lang="zh-CN" altLang="zh-CN" i="1"/>
                              </m:ctrlPr>
                            </m:sSubPr>
                            <m:e>
                              <m:r>
                                <a:rPr lang="en-US" altLang="zh-CN" i="1"/>
                                <m:t>𝔼</m:t>
                              </m:r>
                            </m:e>
                            <m:sub>
                              <m:r>
                                <a:rPr lang="en-US" altLang="zh-CN" i="1"/>
                                <m:t>𝑥</m:t>
                              </m:r>
                              <m:r>
                                <a:rPr lang="en-US" altLang="zh-CN" i="1"/>
                                <m:t>~</m:t>
                              </m:r>
                              <m:r>
                                <a:rPr lang="en-US" altLang="zh-CN" i="1"/>
                                <m:t>𝑞</m:t>
                              </m:r>
                              <m:d>
                                <m:dPr>
                                  <m:ctrlPr>
                                    <a:rPr lang="zh-CN" altLang="zh-CN" i="1"/>
                                  </m:ctrlPr>
                                </m:dPr>
                                <m:e>
                                  <m:r>
                                    <a:rPr lang="en-US" altLang="zh-CN" i="1"/>
                                    <m:t>𝑥</m:t>
                                  </m:r>
                                </m:e>
                              </m:d>
                            </m:sub>
                          </m:sSub>
                          <m:sSup>
                            <m:sSupPr>
                              <m:ctrlPr>
                                <a:rPr lang="zh-CN" altLang="zh-CN" i="1"/>
                              </m:ctrlPr>
                            </m:sSupPr>
                            <m:e>
                              <m:r>
                                <a:rPr lang="en-US" altLang="zh-CN" i="1"/>
                                <m:t>𝑓</m:t>
                              </m:r>
                            </m:e>
                            <m:sup>
                              <m:r>
                                <a:rPr lang="en-US" altLang="zh-CN" i="1"/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zh-CN" altLang="zh-CN" i="1"/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/>
                                <m:t>T</m:t>
                              </m:r>
                              <m:d>
                                <m:dPr>
                                  <m:ctrlPr>
                                    <a:rPr lang="zh-CN" altLang="zh-CN" i="1"/>
                                  </m:ctrlPr>
                                </m:dPr>
                                <m:e>
                                  <m:r>
                                    <a:rPr lang="en-US" altLang="zh-CN" i="1"/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zh-CN" altLang="zh-CN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013D37B-C05D-4FC3-9980-2A2069B3F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291" y="3986457"/>
                <a:ext cx="11363418" cy="2788392"/>
              </a:xfrm>
              <a:prstGeom prst="rect">
                <a:avLst/>
              </a:prstGeom>
              <a:blipFill>
                <a:blip r:embed="rId4"/>
                <a:stretch>
                  <a:fillRect l="-483" t="-1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2377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BD0E096-17A8-4C73-A8BF-4C88755B09D1}"/>
                  </a:ext>
                </a:extLst>
              </p:cNvPr>
              <p:cNvSpPr txBox="1"/>
              <p:nvPr/>
            </p:nvSpPr>
            <p:spPr>
              <a:xfrm>
                <a:off x="414291" y="621439"/>
                <a:ext cx="11363418" cy="19625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  <m:d>
                                    <m:d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e>
                      </m:func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lim>
                      </m:limLow>
                      <m:d>
                        <m:dPr>
                          <m:begChr m:val="{"/>
                          <m:endChr m:val="}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sub>
                          </m:sSub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algn="just"/>
                <a:endParaRPr lang="en-US" altLang="zh-CN" dirty="0"/>
              </a:p>
              <a:p>
                <a:pPr algn="just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far, we have derived the f-divergence formula into a form that can be estimated: sampling from distributions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calculating the expectation of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T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Note that due to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/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/>
                      <m:t>𝑓</m:t>
                    </m:r>
                    <m:r>
                      <a:rPr lang="en-US" altLang="zh-CN" i="1"/>
                      <m:t>′(</m:t>
                    </m:r>
                    <m:r>
                      <a:rPr lang="en-US" altLang="zh-CN" i="1"/>
                      <m:t>𝑢</m:t>
                    </m:r>
                    <m:r>
                      <a:rPr lang="en-US" altLang="zh-CN" i="1"/>
                      <m:t>)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should be in the range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BD0E096-17A8-4C73-A8BF-4C88755B0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291" y="621439"/>
                <a:ext cx="11363418" cy="1962525"/>
              </a:xfrm>
              <a:prstGeom prst="rect">
                <a:avLst/>
              </a:prstGeom>
              <a:blipFill>
                <a:blip r:embed="rId2"/>
                <a:stretch>
                  <a:fillRect l="-483" r="-429" b="-40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A625C36-4F40-4770-9728-0A50291B6302}"/>
                  </a:ext>
                </a:extLst>
              </p:cNvPr>
              <p:cNvSpPr/>
              <p:nvPr/>
            </p:nvSpPr>
            <p:spPr>
              <a:xfrm>
                <a:off x="414291" y="2976514"/>
                <a:ext cx="11363418" cy="24345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could use a neural network to estimate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optimizing the network parameters to maximize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𝔼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𝔼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sub>
                        </m:sSub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T</m:t>
                            </m:r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obtain the lower bound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en-US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In order to make the range of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satisfy the range of values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corresponding activation function is often used in the last layer of the neural network.</a:t>
                </a:r>
              </a:p>
              <a:p>
                <a:pPr algn="just">
                  <a:spcAft>
                    <a:spcPts val="0"/>
                  </a:spcAft>
                </a:pPr>
                <a:endParaRPr lang="en-US" altLang="zh-CN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𝓌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altLang="zh-CN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endParaRPr lang="en-US" altLang="zh-CN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𝓌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𝒳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⟶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neural network with parameter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𝓌</m:t>
                    </m:r>
                  </m:oMath>
                </a14:m>
                <a:r>
                  <a:rPr lang="en-US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that maps the input to a real number space without any range constraint.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⟶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𝑑𝑜𝑚</m:t>
                        </m:r>
                      </m:e>
                      <m:sub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its corresponding activation function.</a:t>
                </a:r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A625C36-4F40-4770-9728-0A50291B63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291" y="2976514"/>
                <a:ext cx="11363418" cy="2434513"/>
              </a:xfrm>
              <a:prstGeom prst="rect">
                <a:avLst/>
              </a:prstGeom>
              <a:blipFill>
                <a:blip r:embed="rId3"/>
                <a:stretch>
                  <a:fillRect l="-483" t="-25750" r="-429" b="-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3333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685242D-B783-4174-8A17-8C6A08519B47}"/>
                  </a:ext>
                </a:extLst>
              </p:cNvPr>
              <p:cNvSpPr/>
              <p:nvPr/>
            </p:nvSpPr>
            <p:spPr>
              <a:xfrm>
                <a:off x="393573" y="410125"/>
                <a:ext cx="11342703" cy="64641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:endParaRPr lang="en-US" altLang="zh-CN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GAN, real data </a:t>
                </a:r>
                <a14:m>
                  <m:oMath xmlns:m="http://schemas.openxmlformats.org/officeDocument/2006/math">
                    <m:r>
                      <a:rPr lang="en-US" altLang="zh-CN" i="1"/>
                      <m:t>𝑥</m:t>
                    </m:r>
                    <m:r>
                      <a:rPr lang="en-US" altLang="zh-CN" i="1"/>
                      <m:t>~</m:t>
                    </m:r>
                    <m:r>
                      <a:rPr lang="en-US" altLang="zh-CN" i="1"/>
                      <m:t>𝑝</m:t>
                    </m:r>
                    <m:d>
                      <m:dPr>
                        <m:ctrlPr>
                          <a:rPr lang="zh-CN" altLang="zh-CN" i="1"/>
                        </m:ctrlPr>
                      </m:dPr>
                      <m:e>
                        <m:r>
                          <a:rPr lang="en-US" altLang="zh-CN" i="1"/>
                          <m:t>𝑥</m:t>
                        </m:r>
                      </m:e>
                    </m:d>
                  </m:oMath>
                </a14:m>
                <a:r>
                  <a:rPr lang="en-US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fake data </a:t>
                </a:r>
                <a14:m>
                  <m:oMath xmlns:m="http://schemas.openxmlformats.org/officeDocument/2006/math">
                    <m:r>
                      <a:rPr lang="en-US" altLang="zh-CN" i="1"/>
                      <m:t>𝑥</m:t>
                    </m:r>
                    <m:r>
                      <a:rPr lang="en-US" altLang="zh-CN" i="1"/>
                      <m:t>~</m:t>
                    </m:r>
                    <m:r>
                      <a:rPr lang="en-US" altLang="zh-CN" i="1"/>
                      <m:t>𝐺</m:t>
                    </m:r>
                    <m:r>
                      <a:rPr lang="en-US" altLang="zh-CN" i="1"/>
                      <m:t>(</m:t>
                    </m:r>
                    <m:r>
                      <a:rPr lang="en-US" altLang="zh-CN" i="1"/>
                      <m:t>𝑧</m:t>
                    </m:r>
                    <m:r>
                      <a:rPr lang="en-US" altLang="zh-CN" i="1"/>
                      <m:t>)</m:t>
                    </m:r>
                  </m:oMath>
                </a14:m>
                <a:r>
                  <a:rPr lang="en-US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algn="just">
                  <a:spcAft>
                    <a:spcPts val="0"/>
                  </a:spcAft>
                </a:pPr>
                <a:endParaRPr lang="en-US" altLang="zh-CN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spcAft>
                    <a:spcPts val="0"/>
                  </a:spcAft>
                  <a:buAutoNum type="arabicPeriod"/>
                </a:pPr>
                <a:r>
                  <a:rPr lang="en-US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Estimate the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f-divergence between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342900" indent="-342900" algn="just">
                  <a:spcAft>
                    <a:spcPts val="0"/>
                  </a:spcAft>
                  <a:buAutoNum type="arabicPeriod"/>
                </a:pPr>
                <a:endParaRPr lang="en-US" altLang="zh-CN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zh-CN" i="1"/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zh-CN" i="1"/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/>
                                <m:t>max</m:t>
                              </m:r>
                            </m:e>
                            <m:lim>
                              <m:r>
                                <a:rPr lang="en-US" altLang="zh-CN" i="1"/>
                                <m:t>𝓌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zh-CN" altLang="zh-CN" i="1"/>
                              </m:ctrlPr>
                            </m:sSubPr>
                            <m:e>
                              <m:r>
                                <a:rPr lang="en-US" altLang="zh-CN" i="1"/>
                                <m:t>𝔼</m:t>
                              </m:r>
                            </m:e>
                            <m:sub>
                              <m:r>
                                <a:rPr lang="en-US" altLang="zh-CN" i="1"/>
                                <m:t>𝑥</m:t>
                              </m:r>
                              <m:r>
                                <a:rPr lang="en-US" altLang="zh-CN" i="1"/>
                                <m:t>~</m:t>
                              </m:r>
                              <m:r>
                                <a:rPr lang="en-US" altLang="zh-CN" i="1"/>
                                <m:t>𝑝</m:t>
                              </m:r>
                              <m:d>
                                <m:dPr>
                                  <m:ctrlPr>
                                    <a:rPr lang="zh-CN" altLang="zh-CN" i="1"/>
                                  </m:ctrlPr>
                                </m:dPr>
                                <m:e>
                                  <m:r>
                                    <a:rPr lang="en-US" altLang="zh-CN" i="1"/>
                                    <m:t>𝑥</m:t>
                                  </m:r>
                                </m:e>
                              </m:d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zh-CN" altLang="zh-CN" i="1"/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/>
                                  </m:ctrlPr>
                                </m:sSubPr>
                                <m:e>
                                  <m:r>
                                    <a:rPr lang="en-US" altLang="zh-CN" i="1"/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i="1"/>
                                    <m:t>𝑓</m:t>
                                  </m:r>
                                </m:sub>
                              </m:sSub>
                              <m:r>
                                <a:rPr lang="en-US" altLang="zh-CN" i="1"/>
                                <m:t>(</m:t>
                              </m:r>
                              <m:sSub>
                                <m:sSubPr>
                                  <m:ctrlPr>
                                    <a:rPr lang="zh-CN" altLang="zh-CN" i="1"/>
                                  </m:ctrlPr>
                                </m:sSubPr>
                                <m:e>
                                  <m:r>
                                    <a:rPr lang="en-US" altLang="zh-CN" i="1"/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CN" i="1"/>
                                    <m:t>𝓌</m:t>
                                  </m:r>
                                </m:sub>
                              </m:sSub>
                              <m:r>
                                <a:rPr lang="en-US" altLang="zh-CN" i="1"/>
                                <m:t>(</m:t>
                              </m:r>
                              <m:r>
                                <a:rPr lang="en-US" altLang="zh-CN" i="1"/>
                                <m:t>𝑥</m:t>
                              </m:r>
                              <m:r>
                                <a:rPr lang="en-US" altLang="zh-CN" i="1"/>
                                <m:t>))</m:t>
                              </m:r>
                            </m:e>
                          </m:d>
                          <m:r>
                            <a:rPr lang="en-US" altLang="zh-CN" i="1"/>
                            <m:t>−</m:t>
                          </m:r>
                          <m:sSub>
                            <m:sSubPr>
                              <m:ctrlPr>
                                <a:rPr lang="zh-CN" altLang="zh-CN" i="1"/>
                              </m:ctrlPr>
                            </m:sSubPr>
                            <m:e>
                              <m:r>
                                <a:rPr lang="en-US" altLang="zh-CN" i="1"/>
                                <m:t>𝔼</m:t>
                              </m:r>
                            </m:e>
                            <m:sub>
                              <m:r>
                                <a:rPr lang="en-US" altLang="zh-CN" i="1"/>
                                <m:t>𝑧</m:t>
                              </m:r>
                              <m:r>
                                <a:rPr lang="en-US" altLang="zh-CN" i="1"/>
                                <m:t>~</m:t>
                              </m:r>
                              <m:r>
                                <a:rPr lang="en-US" altLang="zh-CN" i="1"/>
                                <m:t>𝑞</m:t>
                              </m:r>
                              <m:d>
                                <m:dPr>
                                  <m:ctrlPr>
                                    <a:rPr lang="zh-CN" altLang="zh-CN" i="1"/>
                                  </m:ctrlPr>
                                </m:dPr>
                                <m:e>
                                  <m:r>
                                    <a:rPr lang="en-US" altLang="zh-CN" i="1"/>
                                    <m:t>𝑧</m:t>
                                  </m:r>
                                </m:e>
                              </m:d>
                              <m:r>
                                <a:rPr lang="en-US" altLang="zh-CN" i="1"/>
                                <m:t>, </m:t>
                              </m:r>
                              <m:r>
                                <a:rPr lang="en-US" altLang="zh-CN" i="1"/>
                                <m:t>𝑥</m:t>
                              </m:r>
                              <m:r>
                                <a:rPr lang="en-US" altLang="zh-CN" i="1"/>
                                <m:t>~</m:t>
                              </m:r>
                              <m:r>
                                <a:rPr lang="en-US" altLang="zh-CN" i="1"/>
                                <m:t>𝐺</m:t>
                              </m:r>
                              <m:r>
                                <a:rPr lang="en-US" altLang="zh-CN" i="1"/>
                                <m:t>(</m:t>
                              </m:r>
                              <m:r>
                                <a:rPr lang="en-US" altLang="zh-CN" i="1"/>
                                <m:t>𝑧</m:t>
                              </m:r>
                              <m:r>
                                <a:rPr lang="en-US" altLang="zh-CN" i="1"/>
                                <m:t>)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zh-CN" altLang="zh-CN" i="1"/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zh-CN" i="1"/>
                                  </m:ctrlPr>
                                </m:sSupPr>
                                <m:e>
                                  <m:r>
                                    <a:rPr lang="en-US" altLang="zh-CN" i="1"/>
                                    <m:t>𝑓</m:t>
                                  </m:r>
                                </m:e>
                                <m:sup>
                                  <m:r>
                                    <a:rPr lang="en-US" altLang="zh-CN" i="1"/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zh-CN" altLang="zh-CN" i="1"/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i="1"/>
                                      </m:ctrlPr>
                                    </m:sSubPr>
                                    <m:e>
                                      <m:r>
                                        <a:rPr lang="en-US" altLang="zh-CN" i="1"/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altLang="zh-CN" i="1"/>
                                        <m:t>𝑓</m:t>
                                      </m:r>
                                    </m:sub>
                                  </m:sSub>
                                  <m:r>
                                    <a:rPr lang="en-US" altLang="zh-CN" i="1"/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zh-CN" altLang="zh-CN" i="1"/>
                                      </m:ctrlPr>
                                    </m:sSubPr>
                                    <m:e>
                                      <m:r>
                                        <a:rPr lang="en-US" altLang="zh-CN" i="1"/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zh-CN" i="1"/>
                                        <m:t>𝓌</m:t>
                                      </m:r>
                                    </m:sub>
                                  </m:sSub>
                                  <m:r>
                                    <a:rPr lang="en-US" altLang="zh-CN" i="1"/>
                                    <m:t>(</m:t>
                                  </m:r>
                                  <m:r>
                                    <a:rPr lang="en-US" altLang="zh-CN" i="1"/>
                                    <m:t>𝑥</m:t>
                                  </m:r>
                                  <m:r>
                                    <a:rPr lang="en-US" altLang="zh-CN" i="1"/>
                                    <m:t>))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pPr algn="just"/>
                <a:endParaRPr lang="en-US" altLang="zh-CN" dirty="0"/>
              </a:p>
              <a:p>
                <a:pPr marL="342900" indent="-342900" algn="just">
                  <a:buAutoNum type="arabicPeriod" startAt="2"/>
                </a:pPr>
                <a:r>
                  <a:rPr lang="en-US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Minimize the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f-divergence:</a:t>
                </a:r>
              </a:p>
              <a:p>
                <a:pPr marL="342900" indent="-342900" algn="just">
                  <a:buAutoNum type="arabicPeriod" startAt="2"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zh-CN" i="1"/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zh-CN" i="1"/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/>
                                <m:t>min</m:t>
                              </m:r>
                            </m:e>
                            <m:lim>
                              <m:r>
                                <a:rPr lang="en-US" altLang="zh-CN" i="1"/>
                                <m:t>𝐺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zh-CN" altLang="zh-CN" i="1"/>
                              </m:ctrlPr>
                            </m:dPr>
                            <m:e>
                              <m:limLow>
                                <m:limLowPr>
                                  <m:ctrlPr>
                                    <a:rPr lang="zh-CN" altLang="zh-CN" i="1"/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/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i="1"/>
                                    <m:t>𝓌</m:t>
                                  </m:r>
                                </m:lim>
                              </m:limLow>
                              <m:sSub>
                                <m:sSubPr>
                                  <m:ctrlPr>
                                    <a:rPr lang="zh-CN" altLang="zh-CN" i="1"/>
                                  </m:ctrlPr>
                                </m:sSubPr>
                                <m:e>
                                  <m:r>
                                    <a:rPr lang="en-US" altLang="zh-CN" i="1"/>
                                    <m:t>𝔼</m:t>
                                  </m:r>
                                </m:e>
                                <m:sub>
                                  <m:r>
                                    <a:rPr lang="en-US" altLang="zh-CN" i="1"/>
                                    <m:t>𝑥</m:t>
                                  </m:r>
                                  <m:r>
                                    <a:rPr lang="en-US" altLang="zh-CN" i="1"/>
                                    <m:t>~</m:t>
                                  </m:r>
                                  <m:r>
                                    <a:rPr lang="en-US" altLang="zh-CN" i="1"/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zh-CN" altLang="zh-CN" i="1"/>
                                      </m:ctrlPr>
                                    </m:dPr>
                                    <m:e>
                                      <m:r>
                                        <a:rPr lang="en-US" altLang="zh-CN" i="1"/>
                                        <m:t>𝑥</m:t>
                                      </m:r>
                                    </m:e>
                                  </m:d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zh-CN" i="1"/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i="1"/>
                                      </m:ctrlPr>
                                    </m:sSubPr>
                                    <m:e>
                                      <m:r>
                                        <a:rPr lang="en-US" altLang="zh-CN" i="1"/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altLang="zh-CN" i="1"/>
                                        <m:t>𝑓</m:t>
                                      </m:r>
                                    </m:sub>
                                  </m:sSub>
                                  <m:r>
                                    <a:rPr lang="en-US" altLang="zh-CN" i="1"/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zh-CN" altLang="zh-CN" i="1"/>
                                      </m:ctrlPr>
                                    </m:sSubPr>
                                    <m:e>
                                      <m:r>
                                        <a:rPr lang="en-US" altLang="zh-CN" i="1"/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zh-CN" i="1"/>
                                        <m:t>𝓌</m:t>
                                      </m:r>
                                    </m:sub>
                                  </m:sSub>
                                  <m:r>
                                    <a:rPr lang="en-US" altLang="zh-CN" i="1"/>
                                    <m:t>(</m:t>
                                  </m:r>
                                  <m:r>
                                    <a:rPr lang="en-US" altLang="zh-CN" i="1"/>
                                    <m:t>𝑥</m:t>
                                  </m:r>
                                  <m:r>
                                    <a:rPr lang="en-US" altLang="zh-CN" i="1"/>
                                    <m:t>))</m:t>
                                  </m:r>
                                </m:e>
                              </m:d>
                              <m:r>
                                <a:rPr lang="en-US" altLang="zh-CN" i="1"/>
                                <m:t>−</m:t>
                              </m:r>
                              <m:sSub>
                                <m:sSubPr>
                                  <m:ctrlPr>
                                    <a:rPr lang="zh-CN" altLang="zh-CN" i="1"/>
                                  </m:ctrlPr>
                                </m:sSubPr>
                                <m:e>
                                  <m:r>
                                    <a:rPr lang="en-US" altLang="zh-CN" i="1"/>
                                    <m:t>𝔼</m:t>
                                  </m:r>
                                </m:e>
                                <m:sub>
                                  <m:r>
                                    <a:rPr lang="en-US" altLang="zh-CN" i="1"/>
                                    <m:t>𝑥</m:t>
                                  </m:r>
                                  <m:r>
                                    <a:rPr lang="en-US" altLang="zh-CN" i="1"/>
                                    <m:t>~</m:t>
                                  </m:r>
                                  <m:r>
                                    <a:rPr lang="en-US" altLang="zh-CN" i="1"/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zh-CN" altLang="zh-CN" i="1"/>
                                      </m:ctrlPr>
                                    </m:dPr>
                                    <m:e>
                                      <m:r>
                                        <a:rPr lang="en-US" altLang="zh-CN" i="1"/>
                                        <m:t>𝑥</m:t>
                                      </m:r>
                                    </m:e>
                                  </m:d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zh-CN" i="1"/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CN" altLang="zh-CN" i="1"/>
                                      </m:ctrlPr>
                                    </m:sSupPr>
                                    <m:e>
                                      <m:r>
                                        <a:rPr lang="en-US" altLang="zh-CN" i="1"/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en-US" altLang="zh-CN" i="1"/>
                                        <m:t>∗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zh-CN" altLang="zh-CN" i="1"/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zh-CN" i="1"/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/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/>
                                            <m:t>𝑓</m:t>
                                          </m:r>
                                        </m:sub>
                                      </m:sSub>
                                      <m:r>
                                        <a:rPr lang="en-US" altLang="zh-CN" i="1"/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i="1"/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/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/>
                                            <m:t>𝓌</m:t>
                                          </m:r>
                                        </m:sub>
                                      </m:sSub>
                                      <m:r>
                                        <a:rPr lang="en-US" altLang="zh-CN" i="1"/>
                                        <m:t>(</m:t>
                                      </m:r>
                                      <m:r>
                                        <a:rPr lang="en-US" altLang="zh-CN" i="1"/>
                                        <m:t>𝑥</m:t>
                                      </m:r>
                                      <m:r>
                                        <a:rPr lang="en-US" altLang="zh-CN" i="1"/>
                                        <m:t>))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pPr algn="just"/>
                <a:endParaRPr lang="zh-CN" altLang="zh-CN" dirty="0"/>
              </a:p>
              <a:p>
                <a:pPr marL="342900" indent="-342900" algn="just">
                  <a:buAutoNum type="arabicPeriod" startAt="3"/>
                </a:pPr>
                <a:r>
                  <a:rPr lang="en-US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example, </a:t>
                </a:r>
                <a14:m>
                  <m:oMath xmlns:m="http://schemas.openxmlformats.org/officeDocument/2006/math">
                    <m:r>
                      <a:rPr lang="en-US" altLang="zh-CN" i="1"/>
                      <m:t>𝑓</m:t>
                    </m:r>
                    <m:d>
                      <m:dPr>
                        <m:ctrlPr>
                          <a:rPr lang="zh-CN" altLang="zh-CN" i="1"/>
                        </m:ctrlPr>
                      </m:dPr>
                      <m:e>
                        <m:r>
                          <a:rPr lang="en-US" altLang="zh-CN" i="1"/>
                          <m:t>𝑢</m:t>
                        </m:r>
                      </m:e>
                    </m:d>
                    <m:r>
                      <a:rPr lang="en-US" altLang="zh-CN" i="1"/>
                      <m:t>=</m:t>
                    </m:r>
                    <m:r>
                      <a:rPr lang="en-US" altLang="zh-CN" i="1"/>
                      <m:t>𝑢𝑙𝑜𝑔𝑢</m:t>
                    </m:r>
                    <m:r>
                      <a:rPr lang="en-US" altLang="zh-CN" i="1"/>
                      <m:t>−</m:t>
                    </m:r>
                    <m:d>
                      <m:dPr>
                        <m:ctrlPr>
                          <a:rPr lang="zh-CN" altLang="zh-CN" i="1"/>
                        </m:ctrlPr>
                      </m:dPr>
                      <m:e>
                        <m:r>
                          <a:rPr lang="en-US" altLang="zh-CN" i="1"/>
                          <m:t>𝑢</m:t>
                        </m:r>
                        <m:r>
                          <a:rPr lang="en-US" altLang="zh-CN" i="1"/>
                          <m:t>+1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/>
                      <m:t>log</m:t>
                    </m:r>
                    <m:r>
                      <a:rPr lang="en-US" altLang="zh-CN"/>
                      <m:t>⁡</m:t>
                    </m:r>
                    <m:r>
                      <a:rPr lang="en-US" altLang="zh-CN" i="1"/>
                      <m:t>(</m:t>
                    </m:r>
                    <m:r>
                      <a:rPr lang="en-US" altLang="zh-CN" i="1"/>
                      <m:t>𝑢</m:t>
                    </m:r>
                    <m:r>
                      <a:rPr lang="en-US" altLang="zh-CN" i="1"/>
                      <m:t>+1)</m:t>
                    </m:r>
                  </m:oMath>
                </a14:m>
                <a:r>
                  <a:rPr lang="en-US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/>
                        </m:ctrlPr>
                      </m:sSupPr>
                      <m:e>
                        <m:r>
                          <a:rPr lang="en-US" altLang="zh-CN" i="1"/>
                          <m:t>𝑓</m:t>
                        </m:r>
                      </m:e>
                      <m:sup>
                        <m:r>
                          <a:rPr lang="en-US" altLang="zh-CN" i="1"/>
                          <m:t>′</m:t>
                        </m:r>
                      </m:sup>
                    </m:sSup>
                    <m:d>
                      <m:dPr>
                        <m:ctrlPr>
                          <a:rPr lang="zh-CN" altLang="zh-CN" i="1"/>
                        </m:ctrlPr>
                      </m:dPr>
                      <m:e>
                        <m:r>
                          <a:rPr lang="en-US" altLang="zh-CN" i="1"/>
                          <m:t>𝑢</m:t>
                        </m:r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zh-CN" i="1"/>
                        </m:ctrlPr>
                      </m:sSupPr>
                      <m:e>
                        <m:r>
                          <a:rPr lang="en-US" altLang="zh-CN" i="1"/>
                          <m:t>ℝ</m:t>
                        </m:r>
                      </m:e>
                      <m:sup>
                        <m:r>
                          <a:rPr lang="zh-CN" altLang="en-US" i="1"/>
                          <m:t>−</m:t>
                        </m:r>
                      </m:sup>
                    </m:sSup>
                  </m:oMath>
                </a14:m>
                <a:r>
                  <a:rPr lang="en-US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so choose activation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𝑔</m:t>
                        </m:r>
                      </m:e>
                      <m:sub>
                        <m:r>
                          <a:rPr lang="en-US" altLang="zh-CN" i="1"/>
                          <m:t>𝑓</m:t>
                        </m:r>
                      </m:sub>
                    </m:sSub>
                    <m:d>
                      <m:dPr>
                        <m:ctrlPr>
                          <a:rPr lang="zh-CN" altLang="zh-CN" i="1"/>
                        </m:ctrlPr>
                      </m:dPr>
                      <m:e>
                        <m:r>
                          <a:rPr lang="en-US" altLang="zh-CN" i="1"/>
                          <m:t>𝑣</m:t>
                        </m:r>
                      </m:e>
                    </m:d>
                    <m:r>
                      <a:rPr lang="en-US" altLang="zh-CN" i="1"/>
                      <m:t>=−</m:t>
                    </m:r>
                    <m:func>
                      <m:funcPr>
                        <m:ctrlPr>
                          <a:rPr lang="zh-CN" altLang="zh-CN" i="1"/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/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zh-CN" altLang="zh-CN" i="1"/>
                            </m:ctrlPr>
                          </m:dPr>
                          <m:e>
                            <m:r>
                              <a:rPr lang="en-US" altLang="zh-CN" i="1"/>
                              <m:t>1+</m:t>
                            </m:r>
                            <m:sSup>
                              <m:sSupPr>
                                <m:ctrlPr>
                                  <a:rPr lang="zh-CN" altLang="zh-CN" i="1"/>
                                </m:ctrlPr>
                              </m:sSupPr>
                              <m:e>
                                <m:r>
                                  <a:rPr lang="en-US" altLang="zh-CN" i="1"/>
                                  <m:t>𝑒</m:t>
                                </m:r>
                              </m:e>
                              <m:sup>
                                <m:r>
                                  <a:rPr lang="zh-CN" altLang="en-US" i="1"/>
                                  <m:t>−</m:t>
                                </m:r>
                                <m:r>
                                  <a:rPr lang="en-US" altLang="zh-CN" i="1"/>
                                  <m:t>𝑣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US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get: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𝑔</m:t>
                          </m:r>
                        </m:e>
                        <m:sub>
                          <m:r>
                            <a:rPr lang="en-US" altLang="zh-CN" i="1"/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zh-CN" altLang="zh-CN" i="1"/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/>
                              </m:ctrlPr>
                            </m:sSubPr>
                            <m:e>
                              <m:r>
                                <a:rPr lang="en-US" altLang="zh-CN" i="1"/>
                                <m:t>𝑉</m:t>
                              </m:r>
                            </m:e>
                            <m:sub>
                              <m:r>
                                <a:rPr lang="en-US" altLang="zh-CN" i="1"/>
                                <m:t>𝓌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i="1"/>
                              </m:ctrlPr>
                            </m:dPr>
                            <m:e>
                              <m:r>
                                <a:rPr lang="en-US" altLang="zh-CN" i="1"/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zh-CN" i="1"/>
                        <m:t>=</m:t>
                      </m:r>
                      <m:func>
                        <m:funcPr>
                          <m:ctrlPr>
                            <a:rPr lang="zh-CN" altLang="zh-CN" i="1"/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/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zh-CN" altLang="zh-CN" i="1"/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zh-CN" i="1"/>
                                  </m:ctrlPr>
                                </m:fPr>
                                <m:num>
                                  <m:r>
                                    <a:rPr lang="en-US" altLang="zh-CN" i="1"/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/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zh-CN" altLang="zh-CN" i="1"/>
                                      </m:ctrlPr>
                                    </m:sSupPr>
                                    <m:e>
                                      <m:r>
                                        <a:rPr lang="en-US" altLang="zh-CN" i="1"/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zh-CN" altLang="en-US" i="1"/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i="1"/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/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/>
                                            <m:t>𝓌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zh-CN" altLang="zh-CN" i="1"/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/>
                                            <m:t>𝑥</m:t>
                                          </m:r>
                                        </m:e>
                                      </m:d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i="1"/>
                        <m:t>=</m:t>
                      </m:r>
                      <m:r>
                        <m:rPr>
                          <m:sty m:val="p"/>
                        </m:rPr>
                        <a:rPr lang="en-US" altLang="zh-CN"/>
                        <m:t>log</m:t>
                      </m:r>
                      <m:r>
                        <a:rPr lang="en-US" altLang="zh-CN"/>
                        <m:t>⁡</m:t>
                      </m:r>
                      <m:r>
                        <a:rPr lang="en-US" altLang="zh-CN" i="1"/>
                        <m:t>(</m:t>
                      </m:r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𝒟</m:t>
                          </m:r>
                        </m:e>
                        <m:sub>
                          <m:r>
                            <a:rPr lang="en-US" altLang="zh-CN" i="1"/>
                            <m:t>𝓌</m:t>
                          </m:r>
                        </m:sub>
                      </m:sSub>
                      <m:d>
                        <m:dPr>
                          <m:ctrlPr>
                            <a:rPr lang="zh-CN" altLang="zh-CN" i="1"/>
                          </m:ctrlPr>
                        </m:dPr>
                        <m:e>
                          <m:r>
                            <a:rPr lang="en-US" altLang="zh-CN" i="1"/>
                            <m:t>𝑥</m:t>
                          </m:r>
                        </m:e>
                      </m:d>
                      <m:r>
                        <a:rPr lang="en-US" altLang="zh-CN" i="1"/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 algn="just"/>
                <a:endParaRPr lang="zh-CN" altLang="zh-CN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i="1"/>
                          </m:ctrlPr>
                        </m:sSupPr>
                        <m:e>
                          <m:r>
                            <a:rPr lang="en-US" altLang="zh-CN" i="1"/>
                            <m:t>𝑓</m:t>
                          </m:r>
                        </m:e>
                        <m:sup>
                          <m:r>
                            <a:rPr lang="en-US" altLang="zh-CN" i="1"/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zh-CN" altLang="zh-CN" i="1"/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/>
                              </m:ctrlPr>
                            </m:sSubPr>
                            <m:e>
                              <m:r>
                                <a:rPr lang="en-US" altLang="zh-CN" i="1"/>
                                <m:t>𝑔</m:t>
                              </m:r>
                            </m:e>
                            <m:sub>
                              <m:r>
                                <a:rPr lang="en-US" altLang="zh-CN" i="1"/>
                                <m:t>𝑓</m:t>
                              </m:r>
                            </m:sub>
                          </m:sSub>
                          <m:r>
                            <a:rPr lang="en-US" altLang="zh-CN" i="1"/>
                            <m:t>(</m:t>
                          </m:r>
                          <m:sSub>
                            <m:sSubPr>
                              <m:ctrlPr>
                                <a:rPr lang="zh-CN" altLang="zh-CN" i="1"/>
                              </m:ctrlPr>
                            </m:sSubPr>
                            <m:e>
                              <m:r>
                                <a:rPr lang="en-US" altLang="zh-CN" i="1"/>
                                <m:t>𝑉</m:t>
                              </m:r>
                            </m:e>
                            <m:sub>
                              <m:r>
                                <a:rPr lang="en-US" altLang="zh-CN" i="1"/>
                                <m:t>𝓌</m:t>
                              </m:r>
                            </m:sub>
                          </m:sSub>
                          <m:r>
                            <a:rPr lang="en-US" altLang="zh-CN" i="1"/>
                            <m:t>(</m:t>
                          </m:r>
                          <m:r>
                            <a:rPr lang="en-US" altLang="zh-CN" i="1"/>
                            <m:t>𝑥</m:t>
                          </m:r>
                          <m:r>
                            <a:rPr lang="en-US" altLang="zh-CN" i="1"/>
                            <m:t>))</m:t>
                          </m:r>
                        </m:e>
                      </m:d>
                      <m:r>
                        <a:rPr lang="en-US" altLang="zh-CN" i="1"/>
                        <m:t>=</m:t>
                      </m:r>
                      <m:sSup>
                        <m:sSupPr>
                          <m:ctrlPr>
                            <a:rPr lang="zh-CN" altLang="zh-CN" i="1"/>
                          </m:ctrlPr>
                        </m:sSupPr>
                        <m:e>
                          <m:r>
                            <a:rPr lang="en-US" altLang="zh-CN" i="1"/>
                            <m:t>𝑓</m:t>
                          </m:r>
                        </m:e>
                        <m:sup>
                          <m:r>
                            <a:rPr lang="en-US" altLang="zh-CN" i="1"/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zh-CN" altLang="zh-CN" i="1"/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/>
                            <m:t>log</m:t>
                          </m:r>
                          <m:r>
                            <a:rPr lang="en-US" altLang="zh-CN"/>
                            <m:t>⁡</m:t>
                          </m:r>
                          <m:r>
                            <a:rPr lang="en-US" altLang="zh-CN" i="1"/>
                            <m:t>(</m:t>
                          </m:r>
                          <m:sSub>
                            <m:sSubPr>
                              <m:ctrlPr>
                                <a:rPr lang="zh-CN" altLang="zh-CN" i="1"/>
                              </m:ctrlPr>
                            </m:sSubPr>
                            <m:e>
                              <m:r>
                                <a:rPr lang="en-US" altLang="zh-CN" i="1"/>
                                <m:t>𝒟</m:t>
                              </m:r>
                            </m:e>
                            <m:sub>
                              <m:r>
                                <a:rPr lang="en-US" altLang="zh-CN" i="1"/>
                                <m:t>𝓌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i="1"/>
                              </m:ctrlPr>
                            </m:dPr>
                            <m:e>
                              <m:r>
                                <a:rPr lang="en-US" altLang="zh-CN" i="1"/>
                                <m:t>𝑥</m:t>
                              </m:r>
                            </m:e>
                          </m:d>
                          <m:r>
                            <a:rPr lang="en-US" altLang="zh-CN" i="1"/>
                            <m:t>)</m:t>
                          </m:r>
                        </m:e>
                      </m:d>
                      <m:r>
                        <a:rPr lang="en-US" altLang="zh-CN" i="1"/>
                        <m:t>=</m:t>
                      </m:r>
                      <m:r>
                        <a:rPr lang="zh-CN" altLang="en-US" i="1"/>
                        <m:t>−</m:t>
                      </m:r>
                      <m:r>
                        <m:rPr>
                          <m:sty m:val="p"/>
                        </m:rPr>
                        <a:rPr lang="en-US" altLang="zh-CN"/>
                        <m:t>log</m:t>
                      </m:r>
                      <m:r>
                        <a:rPr lang="en-US" altLang="zh-CN"/>
                        <m:t>⁡(1</m:t>
                      </m:r>
                      <m:r>
                        <a:rPr lang="en-US" altLang="zh-CN" i="1"/>
                        <m:t>−</m:t>
                      </m:r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𝒟</m:t>
                          </m:r>
                        </m:e>
                        <m:sub>
                          <m:r>
                            <a:rPr lang="en-US" altLang="zh-CN" i="1"/>
                            <m:t>𝓌</m:t>
                          </m:r>
                        </m:sub>
                      </m:sSub>
                      <m:d>
                        <m:dPr>
                          <m:ctrlPr>
                            <a:rPr lang="zh-CN" altLang="zh-CN" i="1"/>
                          </m:ctrlPr>
                        </m:dPr>
                        <m:e>
                          <m:r>
                            <a:rPr lang="en-US" altLang="zh-CN" i="1"/>
                            <m:t>𝑥</m:t>
                          </m:r>
                        </m:e>
                      </m:d>
                      <m:r>
                        <a:rPr lang="en-US" altLang="zh-CN"/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 algn="just"/>
                <a:endParaRPr lang="en-US" altLang="zh-CN" dirty="0"/>
              </a:p>
              <a:p>
                <a:pPr algn="just"/>
                <a:endParaRPr lang="zh-CN" altLang="zh-CN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zh-CN" i="1"/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zh-CN" i="1"/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/>
                                <m:t>min</m:t>
                              </m:r>
                            </m:e>
                            <m:lim>
                              <m:r>
                                <a:rPr lang="en-US" altLang="zh-CN" i="1"/>
                                <m:t>𝐺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zh-CN" altLang="zh-CN" i="1"/>
                              </m:ctrlPr>
                            </m:dPr>
                            <m:e>
                              <m:limLow>
                                <m:limLowPr>
                                  <m:ctrlPr>
                                    <a:rPr lang="zh-CN" altLang="zh-CN" i="1"/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/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i="1"/>
                                    <m:t>𝓌</m:t>
                                  </m:r>
                                </m:lim>
                              </m:limLow>
                              <m:sSub>
                                <m:sSubPr>
                                  <m:ctrlPr>
                                    <a:rPr lang="zh-CN" altLang="zh-CN" i="1"/>
                                  </m:ctrlPr>
                                </m:sSubPr>
                                <m:e>
                                  <m:r>
                                    <a:rPr lang="en-US" altLang="zh-CN" i="1"/>
                                    <m:t>𝔼</m:t>
                                  </m:r>
                                </m:e>
                                <m:sub>
                                  <m:r>
                                    <a:rPr lang="en-US" altLang="zh-CN" i="1"/>
                                    <m:t>𝑥</m:t>
                                  </m:r>
                                  <m:r>
                                    <a:rPr lang="en-US" altLang="zh-CN" i="1"/>
                                    <m:t>~</m:t>
                                  </m:r>
                                  <m:r>
                                    <a:rPr lang="en-US" altLang="zh-CN" i="1"/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zh-CN" altLang="zh-CN" i="1"/>
                                      </m:ctrlPr>
                                    </m:dPr>
                                    <m:e>
                                      <m:r>
                                        <a:rPr lang="en-US" altLang="zh-CN" i="1"/>
                                        <m:t>𝑥</m:t>
                                      </m:r>
                                    </m:e>
                                  </m:d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zh-CN" i="1"/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/>
                                    <m:t>log</m:t>
                                  </m:r>
                                  <m:r>
                                    <a:rPr lang="en-US" altLang="zh-CN"/>
                                    <m:t>⁡</m:t>
                                  </m:r>
                                  <m:r>
                                    <a:rPr lang="en-US" altLang="zh-CN" i="1"/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zh-CN" altLang="zh-CN" i="1"/>
                                      </m:ctrlPr>
                                    </m:sSubPr>
                                    <m:e>
                                      <m:r>
                                        <a:rPr lang="en-US" altLang="zh-CN" i="1"/>
                                        <m:t>𝒟</m:t>
                                      </m:r>
                                    </m:e>
                                    <m:sub>
                                      <m:r>
                                        <a:rPr lang="en-US" altLang="zh-CN" i="1"/>
                                        <m:t>𝓌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zh-CN" altLang="zh-CN" i="1"/>
                                      </m:ctrlPr>
                                    </m:dPr>
                                    <m:e>
                                      <m:r>
                                        <a:rPr lang="en-US" altLang="zh-CN" i="1"/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CN" i="1"/>
                                    <m:t>)</m:t>
                                  </m:r>
                                </m:e>
                              </m:d>
                              <m:r>
                                <a:rPr lang="en-US" altLang="zh-CN" i="1"/>
                                <m:t>+</m:t>
                              </m:r>
                              <m:sSub>
                                <m:sSubPr>
                                  <m:ctrlPr>
                                    <a:rPr lang="zh-CN" altLang="zh-CN" i="1"/>
                                  </m:ctrlPr>
                                </m:sSubPr>
                                <m:e>
                                  <m:r>
                                    <a:rPr lang="en-US" altLang="zh-CN" i="1"/>
                                    <m:t>𝔼</m:t>
                                  </m:r>
                                </m:e>
                                <m:sub>
                                  <m:r>
                                    <a:rPr lang="en-US" altLang="zh-CN" i="1"/>
                                    <m:t>𝑥</m:t>
                                  </m:r>
                                  <m:r>
                                    <a:rPr lang="en-US" altLang="zh-CN" i="1"/>
                                    <m:t>~</m:t>
                                  </m:r>
                                  <m:r>
                                    <a:rPr lang="en-US" altLang="zh-CN" i="1"/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zh-CN" altLang="zh-CN" i="1"/>
                                      </m:ctrlPr>
                                    </m:dPr>
                                    <m:e>
                                      <m:r>
                                        <a:rPr lang="en-US" altLang="zh-CN" i="1"/>
                                        <m:t>𝑥</m:t>
                                      </m:r>
                                    </m:e>
                                  </m:d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zh-CN" i="1"/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/>
                                    <m:t>log</m:t>
                                  </m:r>
                                  <m:r>
                                    <a:rPr lang="en-US" altLang="zh-CN"/>
                                    <m:t>⁡(1</m:t>
                                  </m:r>
                                  <m:r>
                                    <a:rPr lang="en-US" altLang="zh-CN" i="1"/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zh-CN" i="1"/>
                                      </m:ctrlPr>
                                    </m:sSubPr>
                                    <m:e>
                                      <m:r>
                                        <a:rPr lang="en-US" altLang="zh-CN" i="1"/>
                                        <m:t>𝒟</m:t>
                                      </m:r>
                                    </m:e>
                                    <m:sub>
                                      <m:r>
                                        <a:rPr lang="en-US" altLang="zh-CN" i="1"/>
                                        <m:t>𝓌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zh-CN" altLang="zh-CN" i="1"/>
                                      </m:ctrlPr>
                                    </m:dPr>
                                    <m:e>
                                      <m:r>
                                        <a:rPr lang="en-US" altLang="zh-CN" i="1"/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CN"/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zh-CN" altLang="zh-CN" dirty="0"/>
              </a:p>
              <a:p>
                <a:pPr algn="just"/>
                <a:endParaRPr lang="en-US" altLang="zh-CN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685242D-B783-4174-8A17-8C6A08519B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73" y="410125"/>
                <a:ext cx="11342703" cy="6464142"/>
              </a:xfrm>
              <a:prstGeom prst="rect">
                <a:avLst/>
              </a:prstGeom>
              <a:blipFill>
                <a:blip r:embed="rId2"/>
                <a:stretch>
                  <a:fillRect l="-484" r="-16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箭头: 下 4">
            <a:extLst>
              <a:ext uri="{FF2B5EF4-FFF2-40B4-BE49-F238E27FC236}">
                <a16:creationId xmlns:a16="http://schemas.microsoft.com/office/drawing/2014/main" id="{88F2182C-4A88-4B66-B55C-8D6B8FCD525D}"/>
              </a:ext>
            </a:extLst>
          </p:cNvPr>
          <p:cNvSpPr/>
          <p:nvPr/>
        </p:nvSpPr>
        <p:spPr>
          <a:xfrm>
            <a:off x="5900691" y="5728762"/>
            <a:ext cx="390618" cy="248575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726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2CE4CE-1F61-43C4-B989-EBDD96115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68362"/>
            <a:ext cx="12192000" cy="2387600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Learning Deep Representations by Mutual Information Estimation And Maximization</a:t>
            </a:r>
            <a:endParaRPr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7997C8A-4616-48D6-B44C-785E7F738E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 ICLR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Research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689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685242D-B783-4174-8A17-8C6A08519B47}"/>
                  </a:ext>
                </a:extLst>
              </p:cNvPr>
              <p:cNvSpPr/>
              <p:nvPr/>
            </p:nvSpPr>
            <p:spPr>
              <a:xfrm>
                <a:off x="393573" y="410125"/>
                <a:ext cx="11342703" cy="25853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paper is actually maximize the mutual information between the data distribution and feature distribution to learn a good feature space.</a:t>
                </a:r>
              </a:p>
              <a:p>
                <a:pPr algn="just"/>
                <a:endParaRPr lang="en-US" altLang="zh-CN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Mutual Information: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/>
                        <m:t>𝐼</m:t>
                      </m:r>
                      <m:d>
                        <m:dPr>
                          <m:ctrlPr>
                            <a:rPr lang="zh-CN" altLang="zh-CN" i="1"/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/>
                            <m:t>X</m:t>
                          </m:r>
                          <m:r>
                            <a:rPr lang="en-US" altLang="zh-CN"/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/>
                            <m:t>Y</m:t>
                          </m:r>
                        </m:e>
                      </m:d>
                      <m:r>
                        <a:rPr lang="en-US" altLang="zh-CN"/>
                        <m:t>≔</m:t>
                      </m:r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𝐷</m:t>
                          </m:r>
                        </m:e>
                        <m:sub>
                          <m:r>
                            <a:rPr lang="en-US" altLang="zh-CN" i="1"/>
                            <m:t>𝐾𝐿</m:t>
                          </m:r>
                        </m:sub>
                      </m:sSub>
                      <m:r>
                        <a:rPr lang="en-US" altLang="zh-CN" i="1"/>
                        <m:t>(</m:t>
                      </m:r>
                      <m:r>
                        <a:rPr lang="en-US" altLang="zh-CN" i="1"/>
                        <m:t>𝕁</m:t>
                      </m:r>
                      <m:r>
                        <a:rPr lang="en-US" altLang="zh-CN" i="1"/>
                        <m:t>|</m:t>
                      </m:r>
                      <m:d>
                        <m:dPr>
                          <m:begChr m:val="|"/>
                          <m:ctrlPr>
                            <a:rPr lang="zh-CN" altLang="zh-CN" i="1"/>
                          </m:ctrlPr>
                        </m:dPr>
                        <m:e>
                          <m:r>
                            <a:rPr lang="en-US" altLang="zh-CN" i="1"/>
                            <m:t>𝕄</m:t>
                          </m:r>
                        </m:e>
                      </m:d>
                    </m:oMath>
                  </m:oMathPara>
                </a14:m>
                <a:endParaRPr lang="zh-CN" altLang="zh-CN" dirty="0"/>
              </a:p>
              <a:p>
                <a:pPr algn="just">
                  <a:spcAft>
                    <a:spcPts val="0"/>
                  </a:spcAft>
                </a:pPr>
                <a:r>
                  <a:rPr lang="en-US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altLang="zh-CN" i="1"/>
                      <m:t>𝕁</m:t>
                    </m:r>
                  </m:oMath>
                </a14:m>
                <a:r>
                  <a:rPr lang="en-US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joint distribution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/>
                      <m:t>X</m:t>
                    </m:r>
                  </m:oMath>
                </a14:m>
                <a:r>
                  <a:rPr lang="en-US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/>
                      <m:t>Y</m:t>
                    </m:r>
                  </m:oMath>
                </a14:m>
                <a:r>
                  <a:rPr lang="en-US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i.e. </a:t>
                </a:r>
                <a14:m>
                  <m:oMath xmlns:m="http://schemas.openxmlformats.org/officeDocument/2006/math">
                    <m:r>
                      <a:rPr lang="en-US" altLang="zh-CN" i="1"/>
                      <m:t>𝑝</m:t>
                    </m:r>
                    <m:d>
                      <m:dPr>
                        <m:ctrlPr>
                          <a:rPr lang="zh-CN" altLang="zh-CN" i="1"/>
                        </m:ctrlPr>
                      </m:dPr>
                      <m:e>
                        <m:r>
                          <a:rPr lang="en-US" altLang="zh-CN" i="1"/>
                          <m:t>𝑥</m:t>
                        </m:r>
                        <m:r>
                          <a:rPr lang="en-US" altLang="zh-CN" i="1"/>
                          <m:t>,</m:t>
                        </m:r>
                        <m:r>
                          <a:rPr lang="en-US" altLang="zh-CN" i="1"/>
                          <m:t>𝑦</m:t>
                        </m:r>
                      </m:e>
                    </m:d>
                  </m:oMath>
                </a14:m>
                <a:r>
                  <a:rPr lang="en-US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en-US" altLang="zh-CN" i="1"/>
                      <m:t>𝕄</m:t>
                    </m:r>
                  </m:oMath>
                </a14:m>
                <a:r>
                  <a:rPr lang="en-US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product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mtClean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mtClean="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en-US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marginal distributions </a:t>
                </a:r>
                <a14:m>
                  <m:oMath xmlns:m="http://schemas.openxmlformats.org/officeDocument/2006/math">
                    <m:r>
                      <a:rPr lang="en-US" altLang="zh-CN" i="1"/>
                      <m:t>𝑝</m:t>
                    </m:r>
                    <m:d>
                      <m:dPr>
                        <m:ctrlPr>
                          <a:rPr lang="zh-CN" altLang="zh-CN" i="1"/>
                        </m:ctrlPr>
                      </m:dPr>
                      <m:e>
                        <m:r>
                          <a:rPr lang="en-US" altLang="zh-CN" i="1"/>
                          <m:t>𝑥</m:t>
                        </m:r>
                      </m:e>
                    </m:d>
                    <m:r>
                      <a:rPr lang="en-US" altLang="zh-CN" i="1"/>
                      <m:t>∙</m:t>
                    </m:r>
                    <m:r>
                      <a:rPr lang="en-US" altLang="zh-CN" i="1"/>
                      <m:t>𝑝</m:t>
                    </m:r>
                    <m:d>
                      <m:dPr>
                        <m:ctrlPr>
                          <a:rPr lang="zh-CN" altLang="zh-CN" i="1"/>
                        </m:ctrlPr>
                      </m:dPr>
                      <m:e>
                        <m:r>
                          <a:rPr lang="en-US" altLang="zh-CN" i="1"/>
                          <m:t>𝑦</m:t>
                        </m:r>
                      </m:e>
                    </m:d>
                  </m:oMath>
                </a14:m>
                <a:r>
                  <a:rPr lang="en-US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fact, we want maximize the distribution distance between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it is not necessary to know the exact value. Therefore we can introduce different estimators to estimate this distribution distance.</a:t>
                </a:r>
              </a:p>
              <a:p>
                <a:pPr algn="just">
                  <a:spcAft>
                    <a:spcPts val="0"/>
                  </a:spcAft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685242D-B783-4174-8A17-8C6A08519B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73" y="410125"/>
                <a:ext cx="11342703" cy="2585323"/>
              </a:xfrm>
              <a:prstGeom prst="rect">
                <a:avLst/>
              </a:prstGeom>
              <a:blipFill>
                <a:blip r:embed="rId2"/>
                <a:stretch>
                  <a:fillRect l="-484" t="-1179" r="-9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>
            <a:extLst>
              <a:ext uri="{FF2B5EF4-FFF2-40B4-BE49-F238E27FC236}">
                <a16:creationId xmlns:a16="http://schemas.microsoft.com/office/drawing/2014/main" id="{A2FE9991-317C-46C6-99AC-18E639E0A3A3}"/>
              </a:ext>
            </a:extLst>
          </p:cNvPr>
          <p:cNvGrpSpPr/>
          <p:nvPr/>
        </p:nvGrpSpPr>
        <p:grpSpPr>
          <a:xfrm>
            <a:off x="455724" y="3190157"/>
            <a:ext cx="9929195" cy="3210276"/>
            <a:chOff x="455724" y="2850787"/>
            <a:chExt cx="9929195" cy="3210276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57BD6BA5-3816-468A-A0F3-2C5BCA012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45060" y="3224638"/>
              <a:ext cx="8101879" cy="429741"/>
            </a:xfrm>
            <a:prstGeom prst="rect">
              <a:avLst/>
            </a:prstGeom>
          </p:spPr>
        </p:pic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96443843-F8B8-42EB-B0EA-DF5E21E2ED84}"/>
                </a:ext>
              </a:extLst>
            </p:cNvPr>
            <p:cNvSpPr txBox="1"/>
            <p:nvPr/>
          </p:nvSpPr>
          <p:spPr>
            <a:xfrm>
              <a:off x="455724" y="2850787"/>
              <a:ext cx="2423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DV representation: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3ADDB2C3-A12B-4D07-981D-98DAC62C2A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07081" y="4239768"/>
              <a:ext cx="8577838" cy="540539"/>
            </a:xfrm>
            <a:prstGeom prst="rect">
              <a:avLst/>
            </a:prstGeom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2326FC2-2A91-4BC0-AABF-3CBDAF029872}"/>
                </a:ext>
              </a:extLst>
            </p:cNvPr>
            <p:cNvSpPr txBox="1"/>
            <p:nvPr/>
          </p:nvSpPr>
          <p:spPr>
            <a:xfrm>
              <a:off x="455724" y="3818122"/>
              <a:ext cx="2423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f-GAN with JSD: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79176C67-3DEA-4537-B962-449FB60684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70544" y="5260965"/>
              <a:ext cx="7988759" cy="800098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C2DE602A-0362-462B-924E-E9A157775227}"/>
                </a:ext>
              </a:extLst>
            </p:cNvPr>
            <p:cNvSpPr txBox="1"/>
            <p:nvPr/>
          </p:nvSpPr>
          <p:spPr>
            <a:xfrm>
              <a:off x="455724" y="4913676"/>
              <a:ext cx="2423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InfoNCE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4438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40BED2D-36C2-492F-A328-471E17920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031" y="2208231"/>
            <a:ext cx="5015060" cy="376129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A621226-39E5-429A-A9B9-9AAAD7C1B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245" y="2009854"/>
            <a:ext cx="5272724" cy="395967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43E1D6C-BCCE-4970-9E94-BF5FEFFB1E6F}"/>
              </a:ext>
            </a:extLst>
          </p:cNvPr>
          <p:cNvSpPr txBox="1"/>
          <p:nvPr/>
        </p:nvSpPr>
        <p:spPr>
          <a:xfrm>
            <a:off x="1253765" y="5969526"/>
            <a:ext cx="2667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148AF71-57AE-438D-8780-6DFB0D57D82E}"/>
              </a:ext>
            </a:extLst>
          </p:cNvPr>
          <p:cNvSpPr txBox="1"/>
          <p:nvPr/>
        </p:nvSpPr>
        <p:spPr>
          <a:xfrm>
            <a:off x="7850957" y="5969526"/>
            <a:ext cx="2667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3852C27-00A9-4FC6-B83B-87496DF6FA9A}"/>
                  </a:ext>
                </a:extLst>
              </p:cNvPr>
              <p:cNvSpPr/>
              <p:nvPr/>
            </p:nvSpPr>
            <p:spPr>
              <a:xfrm>
                <a:off x="4935059" y="1179020"/>
                <a:ext cx="9206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3852C27-00A9-4FC6-B83B-87496DF6FA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059" y="1179020"/>
                <a:ext cx="920637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7636FCC2-9277-4F7C-9C34-9D21ECE322D0}"/>
                  </a:ext>
                </a:extLst>
              </p:cNvPr>
              <p:cNvSpPr/>
              <p:nvPr/>
            </p:nvSpPr>
            <p:spPr>
              <a:xfrm>
                <a:off x="4356881" y="538075"/>
                <a:ext cx="22440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𝕁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𝕄</m:t>
                          </m:r>
                        </m:e>
                      </m:d>
                    </m:oMath>
                  </m:oMathPara>
                </a14:m>
                <a:endParaRPr lang="zh-CN" altLang="zh-CN" dirty="0"/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7636FCC2-9277-4F7C-9C34-9D21ECE322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6881" y="538075"/>
                <a:ext cx="2244076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FC2A346E-7233-45B1-BAD3-FDE5A7267320}"/>
                  </a:ext>
                </a:extLst>
              </p:cNvPr>
              <p:cNvSpPr/>
              <p:nvPr/>
            </p:nvSpPr>
            <p:spPr>
              <a:xfrm>
                <a:off x="6252414" y="1164730"/>
                <a:ext cx="13250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FC2A346E-7233-45B1-BAD3-FDE5A72673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2414" y="1164730"/>
                <a:ext cx="1325042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49ADF41-6E20-4867-8B50-A2F0B21AFDA0}"/>
              </a:ext>
            </a:extLst>
          </p:cNvPr>
          <p:cNvCxnSpPr>
            <a:endCxn id="8" idx="0"/>
          </p:cNvCxnSpPr>
          <p:nvPr/>
        </p:nvCxnSpPr>
        <p:spPr>
          <a:xfrm flipH="1">
            <a:off x="5395378" y="858548"/>
            <a:ext cx="558023" cy="3204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7318706-4204-45EB-A1F2-4534FF375341}"/>
              </a:ext>
            </a:extLst>
          </p:cNvPr>
          <p:cNvCxnSpPr>
            <a:cxnSpLocks/>
          </p:cNvCxnSpPr>
          <p:nvPr/>
        </p:nvCxnSpPr>
        <p:spPr>
          <a:xfrm>
            <a:off x="6292766" y="858548"/>
            <a:ext cx="622169" cy="2930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2608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713</Words>
  <Application>Microsoft Office PowerPoint</Application>
  <PresentationFormat>宽屏</PresentationFormat>
  <Paragraphs>80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Arial</vt:lpstr>
      <vt:lpstr>Cambria Math</vt:lpstr>
      <vt:lpstr>Times New Roman</vt:lpstr>
      <vt:lpstr>Office 主题​​</vt:lpstr>
      <vt:lpstr>f-GAN: Training Generative Neural Samplers using Variational Divergence Minimization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Learning Deep Representations by Mutual Information Estimation And Maximization</vt:lpstr>
      <vt:lpstr>PowerPoint 演示文稿</vt:lpstr>
      <vt:lpstr>PowerPoint 演示文稿</vt:lpstr>
      <vt:lpstr>InfoSeg: Unsupervised Semantic Image Segmentation with Mutual Information Maximization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f-GAN: Training Generative Neural Samplers using Variational Divergence Minimization</dc:title>
  <dc:creator>ykz</dc:creator>
  <cp:lastModifiedBy>ykz</cp:lastModifiedBy>
  <cp:revision>32</cp:revision>
  <dcterms:created xsi:type="dcterms:W3CDTF">2021-10-30T01:17:13Z</dcterms:created>
  <dcterms:modified xsi:type="dcterms:W3CDTF">2021-10-30T04:04:36Z</dcterms:modified>
</cp:coreProperties>
</file>