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77791" autoAdjust="0"/>
  </p:normalViewPr>
  <p:slideViewPr>
    <p:cSldViewPr snapToGrid="0">
      <p:cViewPr>
        <p:scale>
          <a:sx n="75" d="100"/>
          <a:sy n="75" d="100"/>
        </p:scale>
        <p:origin x="106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97A7A-0AA3-4B6D-95B1-D238C4A8A5EE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FF747-38A5-4912-B016-C35411AAC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8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FF747-38A5-4912-B016-C35411AAC3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Wasserstein distance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的定义如下，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之间的距离度量，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的联合分布，我们要找到一个最优的联合分布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的距离平均最小，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可以视作下面这个问题，如何将上面的分布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通过某种变换得到下面的分布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，这种变换是有代价的，我们想找到代价最小的变换，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Wasserstein distance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就定义为这个最小的代价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FF747-38A5-4912-B016-C35411AAC3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4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或者看这张图更加清楚，伽马看做是从</a:t>
            </a:r>
            <a:r>
              <a:rPr lang="en-US" altLang="zh-CN" dirty="0" err="1"/>
              <a:t>xp</a:t>
            </a:r>
            <a:r>
              <a:rPr lang="zh-CN" altLang="en-US" dirty="0"/>
              <a:t>点搬运多少放在</a:t>
            </a:r>
            <a:r>
              <a:rPr lang="en-US" altLang="zh-CN" dirty="0" err="1"/>
              <a:t>xq</a:t>
            </a:r>
            <a:r>
              <a:rPr lang="zh-CN" altLang="en-US" dirty="0"/>
              <a:t>点，而</a:t>
            </a:r>
            <a:r>
              <a:rPr lang="en-US" altLang="zh-CN" dirty="0"/>
              <a:t>||</a:t>
            </a:r>
            <a:r>
              <a:rPr lang="en-US" altLang="zh-CN" dirty="0" err="1"/>
              <a:t>xp-xq</a:t>
            </a:r>
            <a:r>
              <a:rPr lang="en-US" altLang="zh-CN" dirty="0"/>
              <a:t>||</a:t>
            </a:r>
            <a:r>
              <a:rPr lang="zh-CN" altLang="en-US" dirty="0"/>
              <a:t>这项则是该搬运的距离，我们想要的就是找到一个代价最小的搬运方式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FF747-38A5-4912-B016-C35411AAC3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5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将这种离散的分布变成连续的分布，</a:t>
            </a:r>
            <a:r>
              <a:rPr lang="en-US" altLang="zh-CN" dirty="0"/>
              <a:t>γ</a:t>
            </a:r>
            <a:r>
              <a:rPr lang="zh-CN" altLang="en-US" dirty="0"/>
              <a:t>就可以看做是关于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的联合分布，在两种情况下，上面的式子是有解析解的，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FF747-38A5-4912-B016-C35411AAC3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FD21-69B4-44FF-BE4B-FCEA04CD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099D6-2D12-49BC-B5D6-EC337A534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EA35E-7240-4DA2-AD4F-A453847E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22D2C-C051-42F5-A2D9-082C7AB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33E58-FC1D-4694-8F53-1DFEC2ED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A0A02-E843-4AAA-ABEE-9BCE6E86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15236-E282-4757-93C9-ADCC1CEB9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88BA6-C2AB-4C9F-A58A-85C07D03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72571-3F90-49D8-88E8-7D3EFED4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9663C-0232-42DC-BAC1-BF5722F4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6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65BE00-CC03-453F-AB09-14989C09A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D7F68-1182-4F48-A88A-8F700006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46471-FD7F-4620-AB90-BC8E2F19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DE5F1-4A33-4E17-A420-C19F70F2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C12FD-0AC6-41AE-92D9-69539D0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E2FB3-F620-4420-9292-8A902C9B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5B0DF-F85E-423A-84EF-E5522857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CA2AE-329D-4BB8-B67A-A92AB47C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D2197-F179-4559-9308-1E841F98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50865-413D-4388-8895-23190F6C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8469-E724-4F87-949A-7458CCDF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3F5F1-76B1-4B1B-9656-287E0C2A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5D672-10AA-4D17-91EF-DE54D456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73138-9004-4235-AEBB-F7A2EBBE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CBB9A-6EAB-4148-B6C0-9394519D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6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530DB-97CF-4DFB-AE44-FC75A8F3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EF0F7-F427-4D4C-B17B-27C14867A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BCC767-5045-47DA-9211-9774EB256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3ED87-6C9B-4DE9-9A9C-B7784CA9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358ED-A3E4-4F50-BCE7-C5934413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5E4A2-FBD2-4C64-9A87-D18FCE1C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0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7B372-662B-49DC-9CCB-BCD33CF2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9EB6B-58FB-49AE-8F2E-749CC34DE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A1C098-1D23-4227-9F15-ACC764E00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8D926-44B2-447C-A5B5-CAE9E18FA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11A1C4-1D60-4645-A2C1-E5E104739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F81836-F2D9-42DD-A618-D2C8F7F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7FB671-44EA-45B6-AD59-30010069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55FDC-2B0F-4CCE-A49E-06EF6F43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3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8DD82-B288-4E8B-87E3-896BA916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441814-B877-48F1-AF4D-81C7F69C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0D4DF3-775C-4FE6-98E5-6F057D01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7749E7-1F66-4F8B-8997-AAD1B9C9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0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A8C3C8-DF90-4F57-8A6D-8A2E86AE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DBC403-EF95-487C-93D5-0405178D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55B595-206D-4E00-82E6-463D49C4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3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D322-5087-4D30-9822-3894136C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99E4-EE92-47B4-89A5-7E26C87EA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CD9E-0CAD-4435-8BD9-097B14B29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F7AD0-0667-49D5-BDBA-E44C7E0E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9953A-FCFB-4789-8A9C-45CAA115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0A324-3F84-4282-BC40-C9966C93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34B2D-8671-4BDC-94AC-9A90BEC1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E4D192-2E4E-4126-8997-665EB8A74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C31F5A-4D6D-41D6-A537-FEAA22A3E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73BFF-E885-43AB-B3EB-B759C67C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9B963-7A3E-487B-A274-0BF92BE2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85187-470B-4644-A4EA-AC40E3DD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7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35EEEB-C18A-42CF-8813-7EDEA520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B4FDA-8A5E-44D1-B131-C0A82DC3B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E4F73-B89A-4990-AEC4-0A8967F89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B55A-CABB-4AA5-8DC2-89DD2E992C5D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64B9A-39AD-4A0E-BDE9-551390114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F148B-8525-4AE3-9852-2104B7F2A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CE4CE-1F61-43C4-B989-EBDD9611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8362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Point-set Distances for Learning Representations of 3D Point Clouds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997C8A-4616-48D6-B44C-785E7F738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ICCV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VinAI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Research, Vietnam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2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A27DD9-E81A-47A7-A2D5-6A975D219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50" y="292050"/>
            <a:ext cx="11255099" cy="25107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AAA765-B2FF-4BBD-99A3-636EAC31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7525"/>
            <a:ext cx="5988064" cy="3508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FBF4E9-C6CC-4F66-9D88-C9651D840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356488"/>
            <a:ext cx="5838582" cy="29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6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39C8EF5B-9166-4838-824B-E9BFD2DB385D}"/>
              </a:ext>
            </a:extLst>
          </p:cNvPr>
          <p:cNvSpPr txBox="1">
            <a:spLocks/>
          </p:cNvSpPr>
          <p:nvPr/>
        </p:nvSpPr>
        <p:spPr>
          <a:xfrm>
            <a:off x="281126" y="388321"/>
            <a:ext cx="9144000" cy="463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between point sets: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2FB1D57E-E672-4324-A29A-7E03537E753E}"/>
              </a:ext>
            </a:extLst>
          </p:cNvPr>
          <p:cNvSpPr txBox="1">
            <a:spLocks/>
          </p:cNvSpPr>
          <p:nvPr/>
        </p:nvSpPr>
        <p:spPr>
          <a:xfrm>
            <a:off x="281126" y="1011238"/>
            <a:ext cx="11747476" cy="77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Chamfer distance: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C950CC-27AC-4959-AA0F-BE4E216D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14" y="1454215"/>
            <a:ext cx="6340033" cy="8314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0B6A4D83-9692-45B8-A56D-916328A68583}"/>
              </a:ext>
            </a:extLst>
          </p:cNvPr>
          <p:cNvGrpSpPr>
            <a:grpSpLocks noChangeAspect="1"/>
          </p:cNvGrpSpPr>
          <p:nvPr/>
        </p:nvGrpSpPr>
        <p:grpSpPr>
          <a:xfrm>
            <a:off x="2030653" y="2515886"/>
            <a:ext cx="8130694" cy="831400"/>
            <a:chOff x="-1518082" y="3426372"/>
            <a:chExt cx="15635473" cy="15987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2D087C6-8856-4EBC-AE48-51CE2DF82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9442"/>
            <a:stretch/>
          </p:blipFill>
          <p:spPr>
            <a:xfrm>
              <a:off x="-1518082" y="3426372"/>
              <a:ext cx="10753725" cy="159879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055ACD6-DB7C-4EF5-88FF-A4BCC95D1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266" t="49442"/>
            <a:stretch/>
          </p:blipFill>
          <p:spPr>
            <a:xfrm>
              <a:off x="8876700" y="3426372"/>
              <a:ext cx="5240691" cy="1598798"/>
            </a:xfrm>
            <a:prstGeom prst="rect">
              <a:avLst/>
            </a:prstGeom>
          </p:spPr>
        </p:pic>
      </p:grpSp>
      <p:sp>
        <p:nvSpPr>
          <p:cNvPr id="10" name="副标题 2">
            <a:extLst>
              <a:ext uri="{FF2B5EF4-FFF2-40B4-BE49-F238E27FC236}">
                <a16:creationId xmlns:a16="http://schemas.microsoft.com/office/drawing/2014/main" id="{C23F0E25-571C-4A6F-B446-229B63A7880B}"/>
              </a:ext>
            </a:extLst>
          </p:cNvPr>
          <p:cNvSpPr txBox="1">
            <a:spLocks/>
          </p:cNvSpPr>
          <p:nvPr/>
        </p:nvSpPr>
        <p:spPr>
          <a:xfrm>
            <a:off x="281126" y="3510714"/>
            <a:ext cx="11747476" cy="77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 mover’s distance: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71243F-9DD3-4ACC-9C61-71143105F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058" y="4043330"/>
            <a:ext cx="4953612" cy="79169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6E751E-B3DD-415A-A5DD-23E300ED7FC5}"/>
              </a:ext>
            </a:extLst>
          </p:cNvPr>
          <p:cNvGrpSpPr/>
          <p:nvPr/>
        </p:nvGrpSpPr>
        <p:grpSpPr>
          <a:xfrm>
            <a:off x="3178303" y="4835028"/>
            <a:ext cx="6836927" cy="1654778"/>
            <a:chOff x="3178303" y="4835028"/>
            <a:chExt cx="6836927" cy="1654778"/>
          </a:xfrm>
        </p:grpSpPr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3306B5FB-4094-4895-B7B6-0150D2F36E8F}"/>
                </a:ext>
              </a:extLst>
            </p:cNvPr>
            <p:cNvSpPr txBox="1">
              <a:spLocks/>
            </p:cNvSpPr>
            <p:nvPr/>
          </p:nvSpPr>
          <p:spPr>
            <a:xfrm>
              <a:off x="3178303" y="5206829"/>
              <a:ext cx="5413351" cy="7798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761AF74-D90C-42F2-8FCC-88859CC81E0F}"/>
                </a:ext>
              </a:extLst>
            </p:cNvPr>
            <p:cNvSpPr/>
            <p:nvPr/>
          </p:nvSpPr>
          <p:spPr>
            <a:xfrm>
              <a:off x="3678058" y="5483561"/>
              <a:ext cx="6337172" cy="100624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Earth mover’s distance can be considered as a specific case of Wasserstein distance.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7AE4416-27D5-449D-BB17-8DB8B254ED6F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6154864" y="4835028"/>
              <a:ext cx="691780" cy="648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380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39C8EF5B-9166-4838-824B-E9BFD2DB385D}"/>
              </a:ext>
            </a:extLst>
          </p:cNvPr>
          <p:cNvSpPr txBox="1">
            <a:spLocks/>
          </p:cNvSpPr>
          <p:nvPr/>
        </p:nvSpPr>
        <p:spPr>
          <a:xfrm>
            <a:off x="281126" y="388321"/>
            <a:ext cx="9144000" cy="463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Wasserstein distance: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6101DA-8876-438F-9378-6DA135A26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100" y="1920343"/>
            <a:ext cx="5421799" cy="680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副标题 2">
                <a:extLst>
                  <a:ext uri="{FF2B5EF4-FFF2-40B4-BE49-F238E27FC236}">
                    <a16:creationId xmlns:a16="http://schemas.microsoft.com/office/drawing/2014/main" id="{E9D67BEC-3D41-4F4D-ACA1-4D4353E3CB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126" y="1051028"/>
                <a:ext cx="11747476" cy="7798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a metric space,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probability measures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–Wasserstein distance (WD) is given by:</a:t>
                </a: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副标题 2">
                <a:extLst>
                  <a:ext uri="{FF2B5EF4-FFF2-40B4-BE49-F238E27FC236}">
                    <a16:creationId xmlns:a16="http://schemas.microsoft.com/office/drawing/2014/main" id="{E9D67BEC-3D41-4F4D-ACA1-4D4353E3C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6" y="1051028"/>
                <a:ext cx="11747476" cy="779855"/>
              </a:xfrm>
              <a:prstGeom prst="rect">
                <a:avLst/>
              </a:prstGeom>
              <a:blipFill>
                <a:blip r:embed="rId4"/>
                <a:stretch>
                  <a:fillRect l="-778" t="-10938" r="-675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4">
            <a:extLst>
              <a:ext uri="{FF2B5EF4-FFF2-40B4-BE49-F238E27FC236}">
                <a16:creationId xmlns:a16="http://schemas.microsoft.com/office/drawing/2014/main" id="{B138EAA3-8B08-4D20-861C-FFF8D6F6E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822" y="3367682"/>
            <a:ext cx="4136073" cy="1477169"/>
          </a:xfrm>
          <a:prstGeom prst="rect">
            <a:avLst/>
          </a:prstGeom>
        </p:spPr>
      </p:pic>
      <p:pic>
        <p:nvPicPr>
          <p:cNvPr id="14" name="圖片 7">
            <a:extLst>
              <a:ext uri="{FF2B5EF4-FFF2-40B4-BE49-F238E27FC236}">
                <a16:creationId xmlns:a16="http://schemas.microsoft.com/office/drawing/2014/main" id="{5598149C-0E67-4254-91D2-5164AFD50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822" y="5053399"/>
            <a:ext cx="4160008" cy="1368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8">
                <a:extLst>
                  <a:ext uri="{FF2B5EF4-FFF2-40B4-BE49-F238E27FC236}">
                    <a16:creationId xmlns:a16="http://schemas.microsoft.com/office/drawing/2014/main" id="{81FD2069-5212-4CFA-A9B4-9C1FDD8296E2}"/>
                  </a:ext>
                </a:extLst>
              </p:cNvPr>
              <p:cNvSpPr txBox="1"/>
              <p:nvPr/>
            </p:nvSpPr>
            <p:spPr>
              <a:xfrm>
                <a:off x="1402106" y="3915011"/>
                <a:ext cx="3133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15" name="文字方塊 8">
                <a:extLst>
                  <a:ext uri="{FF2B5EF4-FFF2-40B4-BE49-F238E27FC236}">
                    <a16:creationId xmlns:a16="http://schemas.microsoft.com/office/drawing/2014/main" id="{81FD2069-5212-4CFA-A9B4-9C1FDD829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06" y="3915011"/>
                <a:ext cx="31335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9">
                <a:extLst>
                  <a:ext uri="{FF2B5EF4-FFF2-40B4-BE49-F238E27FC236}">
                    <a16:creationId xmlns:a16="http://schemas.microsoft.com/office/drawing/2014/main" id="{3177AFC3-E687-44B4-B6B6-7FCB8B63ED6D}"/>
                  </a:ext>
                </a:extLst>
              </p:cNvPr>
              <p:cNvSpPr txBox="1"/>
              <p:nvPr/>
            </p:nvSpPr>
            <p:spPr>
              <a:xfrm>
                <a:off x="1381140" y="5557529"/>
                <a:ext cx="3343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16" name="文字方塊 9">
                <a:extLst>
                  <a:ext uri="{FF2B5EF4-FFF2-40B4-BE49-F238E27FC236}">
                    <a16:creationId xmlns:a16="http://schemas.microsoft.com/office/drawing/2014/main" id="{3177AFC3-E687-44B4-B6B6-7FCB8B63E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40" y="5557529"/>
                <a:ext cx="33432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0">
            <a:extLst>
              <a:ext uri="{FF2B5EF4-FFF2-40B4-BE49-F238E27FC236}">
                <a16:creationId xmlns:a16="http://schemas.microsoft.com/office/drawing/2014/main" id="{0453A62A-4050-4382-AEE3-2209347D2AA0}"/>
              </a:ext>
            </a:extLst>
          </p:cNvPr>
          <p:cNvCxnSpPr/>
          <p:nvPr/>
        </p:nvCxnSpPr>
        <p:spPr>
          <a:xfrm>
            <a:off x="1724822" y="4799621"/>
            <a:ext cx="41360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1">
            <a:extLst>
              <a:ext uri="{FF2B5EF4-FFF2-40B4-BE49-F238E27FC236}">
                <a16:creationId xmlns:a16="http://schemas.microsoft.com/office/drawing/2014/main" id="{976B2693-0571-4D81-AF71-A66795A6D461}"/>
              </a:ext>
            </a:extLst>
          </p:cNvPr>
          <p:cNvCxnSpPr>
            <a:cxnSpLocks/>
          </p:cNvCxnSpPr>
          <p:nvPr/>
        </p:nvCxnSpPr>
        <p:spPr>
          <a:xfrm>
            <a:off x="1618128" y="6421823"/>
            <a:ext cx="42667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手繪多邊形: 圖案 23">
            <a:extLst>
              <a:ext uri="{FF2B5EF4-FFF2-40B4-BE49-F238E27FC236}">
                <a16:creationId xmlns:a16="http://schemas.microsoft.com/office/drawing/2014/main" id="{31EAA737-A2D5-46A6-95B2-1DE97468822B}"/>
              </a:ext>
            </a:extLst>
          </p:cNvPr>
          <p:cNvSpPr/>
          <p:nvPr/>
        </p:nvSpPr>
        <p:spPr>
          <a:xfrm>
            <a:off x="3157439" y="3588308"/>
            <a:ext cx="392969" cy="1029257"/>
          </a:xfrm>
          <a:custGeom>
            <a:avLst/>
            <a:gdLst>
              <a:gd name="connsiteX0" fmla="*/ 392969 w 392969"/>
              <a:gd name="connsiteY0" fmla="*/ 143885 h 1029257"/>
              <a:gd name="connsiteX1" fmla="*/ 44626 w 392969"/>
              <a:gd name="connsiteY1" fmla="*/ 71314 h 1029257"/>
              <a:gd name="connsiteX2" fmla="*/ 15598 w 392969"/>
              <a:gd name="connsiteY2" fmla="*/ 1029257 h 102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969" h="1029257">
                <a:moveTo>
                  <a:pt x="392969" y="143885"/>
                </a:moveTo>
                <a:cubicBezTo>
                  <a:pt x="250245" y="33818"/>
                  <a:pt x="107521" y="-76248"/>
                  <a:pt x="44626" y="71314"/>
                </a:cubicBezTo>
                <a:cubicBezTo>
                  <a:pt x="-18269" y="218876"/>
                  <a:pt x="-1336" y="624066"/>
                  <a:pt x="15598" y="102925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手繪多邊形: 圖案 24">
            <a:extLst>
              <a:ext uri="{FF2B5EF4-FFF2-40B4-BE49-F238E27FC236}">
                <a16:creationId xmlns:a16="http://schemas.microsoft.com/office/drawing/2014/main" id="{AF221117-80A4-435E-8C2A-13D817BDCE53}"/>
              </a:ext>
            </a:extLst>
          </p:cNvPr>
          <p:cNvSpPr/>
          <p:nvPr/>
        </p:nvSpPr>
        <p:spPr>
          <a:xfrm>
            <a:off x="1997379" y="3775984"/>
            <a:ext cx="798286" cy="681924"/>
          </a:xfrm>
          <a:custGeom>
            <a:avLst/>
            <a:gdLst>
              <a:gd name="connsiteX0" fmla="*/ 0 w 798286"/>
              <a:gd name="connsiteY0" fmla="*/ 290038 h 681924"/>
              <a:gd name="connsiteX1" fmla="*/ 348343 w 798286"/>
              <a:gd name="connsiteY1" fmla="*/ 14267 h 681924"/>
              <a:gd name="connsiteX2" fmla="*/ 798286 w 798286"/>
              <a:gd name="connsiteY2" fmla="*/ 681924 h 68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86" h="681924">
                <a:moveTo>
                  <a:pt x="0" y="290038"/>
                </a:moveTo>
                <a:cubicBezTo>
                  <a:pt x="107647" y="119495"/>
                  <a:pt x="215295" y="-51047"/>
                  <a:pt x="348343" y="14267"/>
                </a:cubicBezTo>
                <a:cubicBezTo>
                  <a:pt x="481391" y="79581"/>
                  <a:pt x="639838" y="380752"/>
                  <a:pt x="798286" y="68192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1" name="圖片 25">
            <a:extLst>
              <a:ext uri="{FF2B5EF4-FFF2-40B4-BE49-F238E27FC236}">
                <a16:creationId xmlns:a16="http://schemas.microsoft.com/office/drawing/2014/main" id="{BA64CFFF-D70E-4051-9481-AD518D8F6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81191"/>
            <a:ext cx="4136073" cy="1477169"/>
          </a:xfrm>
          <a:prstGeom prst="rect">
            <a:avLst/>
          </a:prstGeom>
        </p:spPr>
      </p:pic>
      <p:pic>
        <p:nvPicPr>
          <p:cNvPr id="22" name="圖片 26">
            <a:extLst>
              <a:ext uri="{FF2B5EF4-FFF2-40B4-BE49-F238E27FC236}">
                <a16:creationId xmlns:a16="http://schemas.microsoft.com/office/drawing/2014/main" id="{BA0E968E-DF03-4F1D-92A5-FF859B499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066908"/>
            <a:ext cx="4160008" cy="1368424"/>
          </a:xfrm>
          <a:prstGeom prst="rect">
            <a:avLst/>
          </a:prstGeom>
        </p:spPr>
      </p:pic>
      <p:cxnSp>
        <p:nvCxnSpPr>
          <p:cNvPr id="23" name="直線單箭頭接點 27">
            <a:extLst>
              <a:ext uri="{FF2B5EF4-FFF2-40B4-BE49-F238E27FC236}">
                <a16:creationId xmlns:a16="http://schemas.microsoft.com/office/drawing/2014/main" id="{7E32574C-709A-4623-BB8F-178BFE4D929B}"/>
              </a:ext>
            </a:extLst>
          </p:cNvPr>
          <p:cNvCxnSpPr/>
          <p:nvPr/>
        </p:nvCxnSpPr>
        <p:spPr>
          <a:xfrm>
            <a:off x="6096000" y="4813130"/>
            <a:ext cx="41360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8">
            <a:extLst>
              <a:ext uri="{FF2B5EF4-FFF2-40B4-BE49-F238E27FC236}">
                <a16:creationId xmlns:a16="http://schemas.microsoft.com/office/drawing/2014/main" id="{CF5F4490-A435-4671-8E31-0CBCF5F34DBC}"/>
              </a:ext>
            </a:extLst>
          </p:cNvPr>
          <p:cNvCxnSpPr>
            <a:cxnSpLocks/>
          </p:cNvCxnSpPr>
          <p:nvPr/>
        </p:nvCxnSpPr>
        <p:spPr>
          <a:xfrm>
            <a:off x="6077280" y="6435332"/>
            <a:ext cx="42667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手繪多邊形: 圖案 29">
            <a:extLst>
              <a:ext uri="{FF2B5EF4-FFF2-40B4-BE49-F238E27FC236}">
                <a16:creationId xmlns:a16="http://schemas.microsoft.com/office/drawing/2014/main" id="{91242A4A-37F2-46D7-8387-B860C804C2CF}"/>
              </a:ext>
            </a:extLst>
          </p:cNvPr>
          <p:cNvSpPr/>
          <p:nvPr/>
        </p:nvSpPr>
        <p:spPr>
          <a:xfrm>
            <a:off x="7107179" y="3601818"/>
            <a:ext cx="814408" cy="869600"/>
          </a:xfrm>
          <a:custGeom>
            <a:avLst/>
            <a:gdLst>
              <a:gd name="connsiteX0" fmla="*/ 392969 w 392969"/>
              <a:gd name="connsiteY0" fmla="*/ 143885 h 1029257"/>
              <a:gd name="connsiteX1" fmla="*/ 44626 w 392969"/>
              <a:gd name="connsiteY1" fmla="*/ 71314 h 1029257"/>
              <a:gd name="connsiteX2" fmla="*/ 15598 w 392969"/>
              <a:gd name="connsiteY2" fmla="*/ 1029257 h 102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969" h="1029257">
                <a:moveTo>
                  <a:pt x="392969" y="143885"/>
                </a:moveTo>
                <a:cubicBezTo>
                  <a:pt x="250245" y="33818"/>
                  <a:pt x="107521" y="-76248"/>
                  <a:pt x="44626" y="71314"/>
                </a:cubicBezTo>
                <a:cubicBezTo>
                  <a:pt x="-18269" y="218876"/>
                  <a:pt x="-1336" y="624066"/>
                  <a:pt x="15598" y="102925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手繪多邊形: 圖案 30">
            <a:extLst>
              <a:ext uri="{FF2B5EF4-FFF2-40B4-BE49-F238E27FC236}">
                <a16:creationId xmlns:a16="http://schemas.microsoft.com/office/drawing/2014/main" id="{F5407A34-4E9D-4ACA-A809-2BBEA29AB21D}"/>
              </a:ext>
            </a:extLst>
          </p:cNvPr>
          <p:cNvSpPr/>
          <p:nvPr/>
        </p:nvSpPr>
        <p:spPr>
          <a:xfrm>
            <a:off x="6368557" y="3789493"/>
            <a:ext cx="1160060" cy="681924"/>
          </a:xfrm>
          <a:custGeom>
            <a:avLst/>
            <a:gdLst>
              <a:gd name="connsiteX0" fmla="*/ 0 w 798286"/>
              <a:gd name="connsiteY0" fmla="*/ 290038 h 681924"/>
              <a:gd name="connsiteX1" fmla="*/ 348343 w 798286"/>
              <a:gd name="connsiteY1" fmla="*/ 14267 h 681924"/>
              <a:gd name="connsiteX2" fmla="*/ 798286 w 798286"/>
              <a:gd name="connsiteY2" fmla="*/ 681924 h 68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86" h="681924">
                <a:moveTo>
                  <a:pt x="0" y="290038"/>
                </a:moveTo>
                <a:cubicBezTo>
                  <a:pt x="107647" y="119495"/>
                  <a:pt x="215295" y="-51047"/>
                  <a:pt x="348343" y="14267"/>
                </a:cubicBezTo>
                <a:cubicBezTo>
                  <a:pt x="481391" y="79581"/>
                  <a:pt x="639838" y="380752"/>
                  <a:pt x="798286" y="68192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31">
            <a:extLst>
              <a:ext uri="{FF2B5EF4-FFF2-40B4-BE49-F238E27FC236}">
                <a16:creationId xmlns:a16="http://schemas.microsoft.com/office/drawing/2014/main" id="{06A770F3-D931-4C9C-BA54-E1D2E40CE48F}"/>
              </a:ext>
            </a:extLst>
          </p:cNvPr>
          <p:cNvSpPr txBox="1"/>
          <p:nvPr/>
        </p:nvSpPr>
        <p:spPr>
          <a:xfrm>
            <a:off x="4276860" y="3159134"/>
            <a:ext cx="1549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Smaller distance?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32">
            <a:extLst>
              <a:ext uri="{FF2B5EF4-FFF2-40B4-BE49-F238E27FC236}">
                <a16:creationId xmlns:a16="http://schemas.microsoft.com/office/drawing/2014/main" id="{18DD34DC-E15D-492D-8C90-8E02BE18CAEB}"/>
              </a:ext>
            </a:extLst>
          </p:cNvPr>
          <p:cNvSpPr txBox="1"/>
          <p:nvPr/>
        </p:nvSpPr>
        <p:spPr>
          <a:xfrm>
            <a:off x="8682253" y="3181727"/>
            <a:ext cx="1549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Larger distance?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45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94B40F-F745-4623-A3B0-F8F254802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82" y="349839"/>
            <a:ext cx="4238625" cy="42340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8594E3-EC67-4C19-8E4D-269A4F48B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061" y="1889902"/>
            <a:ext cx="3463817" cy="8029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1A3DD7-D5E9-4451-B8A4-A481852B7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237" y="3237334"/>
            <a:ext cx="2557463" cy="5901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659552-0619-4B5C-BA51-436A2BEB1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39" y="4922632"/>
            <a:ext cx="4481425" cy="15767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4FB640-8418-48D9-AAD9-1CE8D6364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6677" y="4922632"/>
            <a:ext cx="4531218" cy="1585097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33F056D1-A963-4963-BD12-9AD6AECB9B6A}"/>
              </a:ext>
            </a:extLst>
          </p:cNvPr>
          <p:cNvSpPr txBox="1">
            <a:spLocks/>
          </p:cNvSpPr>
          <p:nvPr/>
        </p:nvSpPr>
        <p:spPr>
          <a:xfrm>
            <a:off x="5534025" y="1344613"/>
            <a:ext cx="6494577" cy="302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distance of a plan: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Wasserstein distance:</a:t>
            </a:r>
          </a:p>
        </p:txBody>
      </p:sp>
    </p:spTree>
    <p:extLst>
      <p:ext uri="{BB962C8B-B14F-4D97-AF65-F5344CB8AC3E}">
        <p14:creationId xmlns:p14="http://schemas.microsoft.com/office/powerpoint/2010/main" val="195025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160CD8-0107-4AEB-9EC7-3B99F178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40" y="419101"/>
            <a:ext cx="5504307" cy="5714999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3B910024-8FB8-4E11-83BD-274D877DE40E}"/>
              </a:ext>
            </a:extLst>
          </p:cNvPr>
          <p:cNvSpPr txBox="1">
            <a:spLocks/>
          </p:cNvSpPr>
          <p:nvPr/>
        </p:nvSpPr>
        <p:spPr>
          <a:xfrm>
            <a:off x="5906947" y="2113757"/>
            <a:ext cx="4943475" cy="3118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cases with analytic solutions: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d=1: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distribution: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D67EB5-3E25-4B9E-81DB-D2D88151A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732" y="2951561"/>
            <a:ext cx="4606485" cy="809625"/>
          </a:xfrm>
          <a:prstGeom prst="rect">
            <a:avLst/>
          </a:prstGeom>
        </p:spPr>
      </p:pic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B7657BF4-0E74-484F-96B4-31CE3898B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r="12500"/>
          <a:stretch/>
        </p:blipFill>
        <p:spPr bwMode="auto">
          <a:xfrm>
            <a:off x="5906947" y="4598991"/>
            <a:ext cx="6212656" cy="106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39E8EC-14E1-4F47-B90C-B30C11A9E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028018"/>
            <a:ext cx="5421799" cy="6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3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5AF7E3-F18F-4A64-BF49-EA16292D5ECD}"/>
              </a:ext>
            </a:extLst>
          </p:cNvPr>
          <p:cNvSpPr/>
          <p:nvPr/>
        </p:nvSpPr>
        <p:spPr>
          <a:xfrm>
            <a:off x="257175" y="343585"/>
            <a:ext cx="8743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Chamfer divergence and Earth Mover’s distance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184B5A-0000-4551-9D2F-2AC2BB382C84}"/>
              </a:ext>
            </a:extLst>
          </p:cNvPr>
          <p:cNvSpPr/>
          <p:nvPr/>
        </p:nvSpPr>
        <p:spPr>
          <a:xfrm>
            <a:off x="257174" y="934135"/>
            <a:ext cx="110775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Lemma: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|P|=|Q| and the support of P and Q is bounded in a convex hull of diameter K, then we find that: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12C6F3-84B5-4664-998F-5CD6096108A0}"/>
                  </a:ext>
                </a:extLst>
              </p:cNvPr>
              <p:cNvSpPr txBox="1"/>
              <p:nvPr/>
            </p:nvSpPr>
            <p:spPr>
              <a:xfrm>
                <a:off x="4576321" y="1463130"/>
                <a:ext cx="30393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𝐸𝑀𝐷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12C6F3-84B5-4664-998F-5CD60961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21" y="1463130"/>
                <a:ext cx="3039358" cy="307777"/>
              </a:xfrm>
              <a:prstGeom prst="rect">
                <a:avLst/>
              </a:prstGeom>
              <a:blipFill>
                <a:blip r:embed="rId2"/>
                <a:stretch>
                  <a:fillRect l="-1406" t="-1961" r="-241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E3C1D01E-F219-45D3-94B4-72DBC90CD37B}"/>
              </a:ext>
            </a:extLst>
          </p:cNvPr>
          <p:cNvSpPr/>
          <p:nvPr/>
        </p:nvSpPr>
        <p:spPr>
          <a:xfrm>
            <a:off x="257174" y="2039035"/>
            <a:ext cx="8886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Prove: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 is the optimal plan from P to Q. Then, we find that: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04DE9E-FAEE-4437-A341-B44FAE217D7B}"/>
                  </a:ext>
                </a:extLst>
              </p:cNvPr>
              <p:cNvSpPr txBox="1"/>
              <p:nvPr/>
            </p:nvSpPr>
            <p:spPr>
              <a:xfrm>
                <a:off x="2512497" y="2473494"/>
                <a:ext cx="7051418" cy="517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04DE9E-FAEE-4437-A341-B44FAE217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497" y="2473494"/>
                <a:ext cx="7051418" cy="517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60A481D-9593-4FD6-8CD4-9881957EC507}"/>
                  </a:ext>
                </a:extLst>
              </p:cNvPr>
              <p:cNvSpPr/>
              <p:nvPr/>
            </p:nvSpPr>
            <p:spPr>
              <a:xfrm>
                <a:off x="1057274" y="3021480"/>
                <a:ext cx="8886826" cy="479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Taking the sum over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obtain: 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60A481D-9593-4FD6-8CD4-9881957EC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4" y="3021480"/>
                <a:ext cx="8886826" cy="479811"/>
              </a:xfrm>
              <a:prstGeom prst="rect">
                <a:avLst/>
              </a:prstGeom>
              <a:blipFill>
                <a:blip r:embed="rId4"/>
                <a:stretch>
                  <a:fillRect l="-686" t="-3846"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764C0E-57F3-42DE-9C53-B7355136BCD0}"/>
                  </a:ext>
                </a:extLst>
              </p:cNvPr>
              <p:cNvSpPr txBox="1"/>
              <p:nvPr/>
            </p:nvSpPr>
            <p:spPr>
              <a:xfrm>
                <a:off x="3880275" y="3510856"/>
                <a:ext cx="4268733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764C0E-57F3-42DE-9C53-B7355136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275" y="3510856"/>
                <a:ext cx="4268733" cy="7468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4809F19-8429-49B1-9F46-D7C3A9A1F75D}"/>
                  </a:ext>
                </a:extLst>
              </p:cNvPr>
              <p:cNvSpPr txBox="1"/>
              <p:nvPr/>
            </p:nvSpPr>
            <p:spPr>
              <a:xfrm>
                <a:off x="3880275" y="4406206"/>
                <a:ext cx="4315540" cy="781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4809F19-8429-49B1-9F46-D7C3A9A1F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275" y="4406206"/>
                <a:ext cx="4315540" cy="7812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768B43C7-46AC-4ECF-9430-5A95D978D304}"/>
              </a:ext>
            </a:extLst>
          </p:cNvPr>
          <p:cNvSpPr/>
          <p:nvPr/>
        </p:nvSpPr>
        <p:spPr>
          <a:xfrm>
            <a:off x="3097425" y="3743325"/>
            <a:ext cx="704850" cy="1095375"/>
          </a:xfrm>
          <a:prstGeom prst="curvedRightArrow">
            <a:avLst>
              <a:gd name="adj1" fmla="val 8522"/>
              <a:gd name="adj2" fmla="val 33654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7D412CC-1687-4EEF-AC3C-EE4C89A2A2DC}"/>
                  </a:ext>
                </a:extLst>
              </p:cNvPr>
              <p:cNvSpPr txBox="1"/>
              <p:nvPr/>
            </p:nvSpPr>
            <p:spPr>
              <a:xfrm>
                <a:off x="4453925" y="5797096"/>
                <a:ext cx="30393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𝐸𝑀𝐷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7D412CC-1687-4EEF-AC3C-EE4C89A2A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925" y="5797096"/>
                <a:ext cx="3039358" cy="307777"/>
              </a:xfrm>
              <a:prstGeom prst="rect">
                <a:avLst/>
              </a:prstGeom>
              <a:blipFill>
                <a:blip r:embed="rId7"/>
                <a:stretch>
                  <a:fillRect l="-1406" t="-2000" r="-241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右 13">
            <a:extLst>
              <a:ext uri="{FF2B5EF4-FFF2-40B4-BE49-F238E27FC236}">
                <a16:creationId xmlns:a16="http://schemas.microsoft.com/office/drawing/2014/main" id="{25074260-0ECA-46D7-9F9D-CB4E8F9066A3}"/>
              </a:ext>
            </a:extLst>
          </p:cNvPr>
          <p:cNvSpPr/>
          <p:nvPr/>
        </p:nvSpPr>
        <p:spPr>
          <a:xfrm rot="5400000">
            <a:off x="5548310" y="5328841"/>
            <a:ext cx="495300" cy="2487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6E1313E-800B-4BF6-95DF-79170770AE66}"/>
              </a:ext>
            </a:extLst>
          </p:cNvPr>
          <p:cNvSpPr/>
          <p:nvPr/>
        </p:nvSpPr>
        <p:spPr>
          <a:xfrm>
            <a:off x="8594724" y="4635809"/>
            <a:ext cx="3381376" cy="14276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Wasserstein distance leads to a smaller Chamfer discrepancy, and the reverse inequality is not true.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CE636F-877D-4583-98B7-0C0DB64B97E6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7493283" y="5349636"/>
            <a:ext cx="1101441" cy="601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0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8186EA9-C8AD-424F-BAD7-C8A208EE8475}"/>
              </a:ext>
            </a:extLst>
          </p:cNvPr>
          <p:cNvSpPr/>
          <p:nvPr/>
        </p:nvSpPr>
        <p:spPr>
          <a:xfrm>
            <a:off x="225464" y="247865"/>
            <a:ext cx="3568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Sliced Wasserstein distance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09F44A-933A-4891-87F1-FC60109895FE}"/>
              </a:ext>
            </a:extLst>
          </p:cNvPr>
          <p:cNvSpPr/>
          <p:nvPr/>
        </p:nvSpPr>
        <p:spPr>
          <a:xfrm>
            <a:off x="225464" y="897235"/>
            <a:ext cx="111918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Sliced Wasserstein distance is considered as a low-cost approximation for Wasserstein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both target probability measures µ and ν on a direction, says θ, on the unit sphere to obtain two projected measures denoted by π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♯µ and π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♯ν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the Wasserstein distance between two projected measures π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♯µ and π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♯ν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the average of the Wasserstein distance between the two projected measures over all possible projected direction </a:t>
            </a:r>
            <a:r>
              <a:rPr lang="el-GR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θ.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83B43D-C1F1-4675-9863-A1F8C675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7" y="2851801"/>
            <a:ext cx="5055786" cy="7813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E6A417-424A-4FE1-8789-B357BF737827}"/>
                  </a:ext>
                </a:extLst>
              </p:cNvPr>
              <p:cNvSpPr/>
              <p:nvPr/>
            </p:nvSpPr>
            <p:spPr>
              <a:xfrm>
                <a:off x="225464" y="3738163"/>
                <a:ext cx="11191836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weakly equivalent to first order WD or equivalently EMD.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E6A417-424A-4FE1-8789-B357BF737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64" y="3738163"/>
                <a:ext cx="11191836" cy="390748"/>
              </a:xfrm>
              <a:prstGeom prst="rect">
                <a:avLst/>
              </a:prstGeom>
              <a:blipFill>
                <a:blip r:embed="rId3"/>
                <a:stretch>
                  <a:fillRect l="-490" t="-781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7DF18762-1476-4675-9FFA-E286F1F5CDDE}"/>
              </a:ext>
            </a:extLst>
          </p:cNvPr>
          <p:cNvGrpSpPr/>
          <p:nvPr/>
        </p:nvGrpSpPr>
        <p:grpSpPr>
          <a:xfrm>
            <a:off x="3066731" y="4322465"/>
            <a:ext cx="6386517" cy="2089044"/>
            <a:chOff x="3066731" y="4322465"/>
            <a:chExt cx="6386517" cy="2089044"/>
          </a:xfrm>
        </p:grpSpPr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8F88AAB2-050B-4D7F-B636-8187785F57C7}"/>
                </a:ext>
              </a:extLst>
            </p:cNvPr>
            <p:cNvSpPr/>
            <p:nvPr/>
          </p:nvSpPr>
          <p:spPr>
            <a:xfrm>
              <a:off x="3106419" y="4750056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50BABF93-8840-49BD-8598-5D686CCF180D}"/>
                </a:ext>
              </a:extLst>
            </p:cNvPr>
            <p:cNvSpPr/>
            <p:nvPr/>
          </p:nvSpPr>
          <p:spPr>
            <a:xfrm>
              <a:off x="3258819" y="4902456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346FFABF-30FE-4F4D-9ADF-8F8155BA0D78}"/>
                </a:ext>
              </a:extLst>
            </p:cNvPr>
            <p:cNvSpPr/>
            <p:nvPr/>
          </p:nvSpPr>
          <p:spPr>
            <a:xfrm>
              <a:off x="3411219" y="5054856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F07BF316-7983-4148-95C6-220B4581BE7A}"/>
                </a:ext>
              </a:extLst>
            </p:cNvPr>
            <p:cNvSpPr/>
            <p:nvPr/>
          </p:nvSpPr>
          <p:spPr>
            <a:xfrm>
              <a:off x="3066731" y="5069145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1427AE91-F3E0-4FE9-BE7C-128981CB856C}"/>
                </a:ext>
              </a:extLst>
            </p:cNvPr>
            <p:cNvSpPr/>
            <p:nvPr/>
          </p:nvSpPr>
          <p:spPr>
            <a:xfrm>
              <a:off x="3247709" y="5197730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D3EEEDF2-6B3B-4EE3-8808-A4A632DFD6D6}"/>
                </a:ext>
              </a:extLst>
            </p:cNvPr>
            <p:cNvSpPr/>
            <p:nvPr/>
          </p:nvSpPr>
          <p:spPr>
            <a:xfrm>
              <a:off x="3411219" y="4773871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BA59EDFD-78A3-4176-8285-089B58AA6147}"/>
                </a:ext>
              </a:extLst>
            </p:cNvPr>
            <p:cNvSpPr/>
            <p:nvPr/>
          </p:nvSpPr>
          <p:spPr>
            <a:xfrm>
              <a:off x="3563619" y="4921508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CD321199-F4B1-4DA4-9F47-EFDE6D879E2D}"/>
                </a:ext>
              </a:extLst>
            </p:cNvPr>
            <p:cNvSpPr/>
            <p:nvPr/>
          </p:nvSpPr>
          <p:spPr>
            <a:xfrm>
              <a:off x="3574690" y="5224420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99D1AC3F-EDE5-4301-B5B7-B7E883402ACD}"/>
                </a:ext>
              </a:extLst>
            </p:cNvPr>
            <p:cNvSpPr/>
            <p:nvPr/>
          </p:nvSpPr>
          <p:spPr>
            <a:xfrm>
              <a:off x="3684229" y="5333954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953CB25-F914-42E5-87CF-0C0E9A3E2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1855" y="4765536"/>
              <a:ext cx="1" cy="484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6EBA7FED-C08F-49FF-AF6B-BE69A45DF24F}"/>
                </a:ext>
              </a:extLst>
            </p:cNvPr>
            <p:cNvSpPr/>
            <p:nvPr/>
          </p:nvSpPr>
          <p:spPr>
            <a:xfrm>
              <a:off x="5918201" y="4716406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F6FAACAE-8B1C-4E18-A15B-D40694EB4CBF}"/>
                </a:ext>
              </a:extLst>
            </p:cNvPr>
            <p:cNvSpPr/>
            <p:nvPr/>
          </p:nvSpPr>
          <p:spPr>
            <a:xfrm>
              <a:off x="5918195" y="4868806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B6B0780D-D78C-4BAD-846D-1CD6CEF4FF41}"/>
                </a:ext>
              </a:extLst>
            </p:cNvPr>
            <p:cNvSpPr/>
            <p:nvPr/>
          </p:nvSpPr>
          <p:spPr>
            <a:xfrm>
              <a:off x="5918190" y="5021206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BDAAA23C-F24E-4BA0-BD77-EFACF30AF676}"/>
                </a:ext>
              </a:extLst>
            </p:cNvPr>
            <p:cNvSpPr/>
            <p:nvPr/>
          </p:nvSpPr>
          <p:spPr>
            <a:xfrm>
              <a:off x="5916617" y="5035495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F2FA72F8-D145-4302-86E4-F69CAF26BE92}"/>
                </a:ext>
              </a:extLst>
            </p:cNvPr>
            <p:cNvSpPr/>
            <p:nvPr/>
          </p:nvSpPr>
          <p:spPr>
            <a:xfrm>
              <a:off x="5918988" y="5164080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2084D5FD-251B-40FF-9E1D-EA4180E26663}"/>
                </a:ext>
              </a:extLst>
            </p:cNvPr>
            <p:cNvSpPr/>
            <p:nvPr/>
          </p:nvSpPr>
          <p:spPr>
            <a:xfrm>
              <a:off x="5918193" y="4740221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F3A012B9-98AF-4891-9075-BCF23E10E04D}"/>
                </a:ext>
              </a:extLst>
            </p:cNvPr>
            <p:cNvSpPr/>
            <p:nvPr/>
          </p:nvSpPr>
          <p:spPr>
            <a:xfrm>
              <a:off x="5918193" y="4887858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接点 38">
              <a:extLst>
                <a:ext uri="{FF2B5EF4-FFF2-40B4-BE49-F238E27FC236}">
                  <a16:creationId xmlns:a16="http://schemas.microsoft.com/office/drawing/2014/main" id="{E2F9D401-4569-4D01-860C-EF217707B0CE}"/>
                </a:ext>
              </a:extLst>
            </p:cNvPr>
            <p:cNvSpPr/>
            <p:nvPr/>
          </p:nvSpPr>
          <p:spPr>
            <a:xfrm>
              <a:off x="5917359" y="5190770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F455F64A-33B2-4F17-A094-B64B10AA9F5B}"/>
                </a:ext>
              </a:extLst>
            </p:cNvPr>
            <p:cNvSpPr/>
            <p:nvPr/>
          </p:nvSpPr>
          <p:spPr>
            <a:xfrm>
              <a:off x="5919739" y="5300304"/>
              <a:ext cx="79375" cy="7937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7D299301-744F-413A-ADCF-DBC9D65ED443}"/>
                </a:ext>
              </a:extLst>
            </p:cNvPr>
            <p:cNvSpPr/>
            <p:nvPr/>
          </p:nvSpPr>
          <p:spPr>
            <a:xfrm>
              <a:off x="3152100" y="5822888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接点 43">
              <a:extLst>
                <a:ext uri="{FF2B5EF4-FFF2-40B4-BE49-F238E27FC236}">
                  <a16:creationId xmlns:a16="http://schemas.microsoft.com/office/drawing/2014/main" id="{0EE40409-3094-4FE4-AAF4-734BBA78142C}"/>
                </a:ext>
              </a:extLst>
            </p:cNvPr>
            <p:cNvSpPr/>
            <p:nvPr/>
          </p:nvSpPr>
          <p:spPr>
            <a:xfrm>
              <a:off x="3250564" y="5926078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A015D392-DC9C-4E80-8473-01926C0786E4}"/>
                </a:ext>
              </a:extLst>
            </p:cNvPr>
            <p:cNvSpPr/>
            <p:nvPr/>
          </p:nvSpPr>
          <p:spPr>
            <a:xfrm>
              <a:off x="3428365" y="6207063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DB12A257-BCB7-4DFA-9876-60D5C4DE5CF4}"/>
                </a:ext>
              </a:extLst>
            </p:cNvPr>
            <p:cNvSpPr/>
            <p:nvPr/>
          </p:nvSpPr>
          <p:spPr>
            <a:xfrm>
              <a:off x="3152100" y="6141977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接点 46">
              <a:extLst>
                <a:ext uri="{FF2B5EF4-FFF2-40B4-BE49-F238E27FC236}">
                  <a16:creationId xmlns:a16="http://schemas.microsoft.com/office/drawing/2014/main" id="{AC35A8FA-8F42-4095-8BF4-433B48A1E4E3}"/>
                </a:ext>
              </a:extLst>
            </p:cNvPr>
            <p:cNvSpPr/>
            <p:nvPr/>
          </p:nvSpPr>
          <p:spPr>
            <a:xfrm>
              <a:off x="3293390" y="6270562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C4DDBCDC-90FB-46CD-BB75-C494C9BD301B}"/>
                </a:ext>
              </a:extLst>
            </p:cNvPr>
            <p:cNvSpPr/>
            <p:nvPr/>
          </p:nvSpPr>
          <p:spPr>
            <a:xfrm>
              <a:off x="3312476" y="5840608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A0FC3080-FB67-4D8D-8581-2A864B8C89F7}"/>
                </a:ext>
              </a:extLst>
            </p:cNvPr>
            <p:cNvSpPr/>
            <p:nvPr/>
          </p:nvSpPr>
          <p:spPr>
            <a:xfrm>
              <a:off x="3433046" y="6023686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接点 49">
              <a:extLst>
                <a:ext uri="{FF2B5EF4-FFF2-40B4-BE49-F238E27FC236}">
                  <a16:creationId xmlns:a16="http://schemas.microsoft.com/office/drawing/2014/main" id="{8DC5A040-4D73-443B-A4B1-B2F827790E13}"/>
                </a:ext>
              </a:extLst>
            </p:cNvPr>
            <p:cNvSpPr/>
            <p:nvPr/>
          </p:nvSpPr>
          <p:spPr>
            <a:xfrm>
              <a:off x="3472733" y="6332134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接点 50">
              <a:extLst>
                <a:ext uri="{FF2B5EF4-FFF2-40B4-BE49-F238E27FC236}">
                  <a16:creationId xmlns:a16="http://schemas.microsoft.com/office/drawing/2014/main" id="{95B114A3-2DB7-4F96-ADD3-F30E9F8F2102}"/>
                </a:ext>
              </a:extLst>
            </p:cNvPr>
            <p:cNvSpPr/>
            <p:nvPr/>
          </p:nvSpPr>
          <p:spPr>
            <a:xfrm>
              <a:off x="3635535" y="6249885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04FF335D-CAD6-4D3E-9BEE-450A9D75FDEB}"/>
                </a:ext>
              </a:extLst>
            </p:cNvPr>
            <p:cNvSpPr/>
            <p:nvPr/>
          </p:nvSpPr>
          <p:spPr>
            <a:xfrm>
              <a:off x="5930534" y="5745372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接点 52">
              <a:extLst>
                <a:ext uri="{FF2B5EF4-FFF2-40B4-BE49-F238E27FC236}">
                  <a16:creationId xmlns:a16="http://schemas.microsoft.com/office/drawing/2014/main" id="{D72D6568-78DA-4FD9-9AB3-7D38AAC45C48}"/>
                </a:ext>
              </a:extLst>
            </p:cNvPr>
            <p:cNvSpPr/>
            <p:nvPr/>
          </p:nvSpPr>
          <p:spPr>
            <a:xfrm>
              <a:off x="5931364" y="5848562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流程图: 接点 53">
              <a:extLst>
                <a:ext uri="{FF2B5EF4-FFF2-40B4-BE49-F238E27FC236}">
                  <a16:creationId xmlns:a16="http://schemas.microsoft.com/office/drawing/2014/main" id="{6DBCAA00-0E20-4163-9ACC-CD8C0EE87E8B}"/>
                </a:ext>
              </a:extLst>
            </p:cNvPr>
            <p:cNvSpPr/>
            <p:nvPr/>
          </p:nvSpPr>
          <p:spPr>
            <a:xfrm>
              <a:off x="5930573" y="6129547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7BAF17FA-A4AE-4F4F-A012-13EB11E16090}"/>
                </a:ext>
              </a:extLst>
            </p:cNvPr>
            <p:cNvSpPr/>
            <p:nvPr/>
          </p:nvSpPr>
          <p:spPr>
            <a:xfrm>
              <a:off x="5930534" y="6064461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接点 55">
              <a:extLst>
                <a:ext uri="{FF2B5EF4-FFF2-40B4-BE49-F238E27FC236}">
                  <a16:creationId xmlns:a16="http://schemas.microsoft.com/office/drawing/2014/main" id="{53210829-C40D-4F64-BB5F-94724FB54053}"/>
                </a:ext>
              </a:extLst>
            </p:cNvPr>
            <p:cNvSpPr/>
            <p:nvPr/>
          </p:nvSpPr>
          <p:spPr>
            <a:xfrm>
              <a:off x="5931327" y="6193046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流程图: 接点 56">
              <a:extLst>
                <a:ext uri="{FF2B5EF4-FFF2-40B4-BE49-F238E27FC236}">
                  <a16:creationId xmlns:a16="http://schemas.microsoft.com/office/drawing/2014/main" id="{119DC4FF-EE96-4838-AF9A-6BA6500A71BD}"/>
                </a:ext>
              </a:extLst>
            </p:cNvPr>
            <p:cNvSpPr/>
            <p:nvPr/>
          </p:nvSpPr>
          <p:spPr>
            <a:xfrm>
              <a:off x="5931367" y="5763092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6314731C-5D91-41EB-8389-11E375EC998F}"/>
                </a:ext>
              </a:extLst>
            </p:cNvPr>
            <p:cNvSpPr/>
            <p:nvPr/>
          </p:nvSpPr>
          <p:spPr>
            <a:xfrm>
              <a:off x="5930490" y="5946170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流程图: 接点 58">
              <a:extLst>
                <a:ext uri="{FF2B5EF4-FFF2-40B4-BE49-F238E27FC236}">
                  <a16:creationId xmlns:a16="http://schemas.microsoft.com/office/drawing/2014/main" id="{F18E20F5-2367-4108-9102-19763B4234B5}"/>
                </a:ext>
              </a:extLst>
            </p:cNvPr>
            <p:cNvSpPr/>
            <p:nvPr/>
          </p:nvSpPr>
          <p:spPr>
            <a:xfrm>
              <a:off x="5929696" y="6254618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接点 59">
              <a:extLst>
                <a:ext uri="{FF2B5EF4-FFF2-40B4-BE49-F238E27FC236}">
                  <a16:creationId xmlns:a16="http://schemas.microsoft.com/office/drawing/2014/main" id="{2169CA4C-8CEC-4D98-896D-C6A4EA9278B4}"/>
                </a:ext>
              </a:extLst>
            </p:cNvPr>
            <p:cNvSpPr/>
            <p:nvPr/>
          </p:nvSpPr>
          <p:spPr>
            <a:xfrm>
              <a:off x="5930571" y="6172369"/>
              <a:ext cx="79375" cy="7937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1B74731-B956-4396-A2BA-CB150B0F378C}"/>
                </a:ext>
              </a:extLst>
            </p:cNvPr>
            <p:cNvCxnSpPr>
              <a:cxnSpLocks/>
            </p:cNvCxnSpPr>
            <p:nvPr/>
          </p:nvCxnSpPr>
          <p:spPr>
            <a:xfrm>
              <a:off x="4015060" y="5049782"/>
              <a:ext cx="537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33700E13-CCF5-4667-8E37-77B51F2B56E4}"/>
                </a:ext>
              </a:extLst>
            </p:cNvPr>
            <p:cNvCxnSpPr>
              <a:cxnSpLocks/>
            </p:cNvCxnSpPr>
            <p:nvPr/>
          </p:nvCxnSpPr>
          <p:spPr>
            <a:xfrm>
              <a:off x="4065859" y="6048920"/>
              <a:ext cx="537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7441832-CA8D-4B1C-B2DD-9AC2042DF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4947" y="5799815"/>
              <a:ext cx="1" cy="484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1A55FCB3-4791-4CFD-9399-F94300001C0F}"/>
                </a:ext>
              </a:extLst>
            </p:cNvPr>
            <p:cNvCxnSpPr>
              <a:cxnSpLocks/>
            </p:cNvCxnSpPr>
            <p:nvPr/>
          </p:nvCxnSpPr>
          <p:spPr>
            <a:xfrm>
              <a:off x="5095518" y="5042155"/>
              <a:ext cx="537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DB8DCC4-4B2D-48F1-AA76-48FBDE108711}"/>
                </a:ext>
              </a:extLst>
            </p:cNvPr>
            <p:cNvCxnSpPr>
              <a:cxnSpLocks/>
            </p:cNvCxnSpPr>
            <p:nvPr/>
          </p:nvCxnSpPr>
          <p:spPr>
            <a:xfrm>
              <a:off x="5122546" y="6048920"/>
              <a:ext cx="537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1FAAAA0E-4D2B-41F3-888D-E8057D658E11}"/>
                </a:ext>
              </a:extLst>
            </p:cNvPr>
            <p:cNvCxnSpPr/>
            <p:nvPr/>
          </p:nvCxnSpPr>
          <p:spPr>
            <a:xfrm>
              <a:off x="6116320" y="5035495"/>
              <a:ext cx="883920" cy="24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9954A17F-B2AB-4AB2-A017-6375A7CA9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6320" y="5822888"/>
              <a:ext cx="883920" cy="219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E5991323-6788-4354-82C7-81EA8FEE6BA0}"/>
                </a:ext>
              </a:extLst>
            </p:cNvPr>
            <p:cNvSpPr/>
            <p:nvPr/>
          </p:nvSpPr>
          <p:spPr>
            <a:xfrm>
              <a:off x="7056160" y="5207000"/>
              <a:ext cx="2397088" cy="7537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1D Wasserstein distance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5DF8838-41A3-479C-AB04-8AD542123F50}"/>
                </a:ext>
              </a:extLst>
            </p:cNvPr>
            <p:cNvSpPr/>
            <p:nvPr/>
          </p:nvSpPr>
          <p:spPr>
            <a:xfrm>
              <a:off x="4714218" y="4322465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83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370D46-81E9-4C87-AB94-589BFDF3A176}"/>
              </a:ext>
            </a:extLst>
          </p:cNvPr>
          <p:cNvSpPr/>
          <p:nvPr/>
        </p:nvSpPr>
        <p:spPr>
          <a:xfrm>
            <a:off x="225463" y="764896"/>
            <a:ext cx="2743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estimation.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350DF-DD9A-40F7-849C-0B5DB89B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77" y="1099401"/>
            <a:ext cx="4072645" cy="6684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360E1B-D056-4BA1-A32F-1B895E8DA239}"/>
              </a:ext>
            </a:extLst>
          </p:cNvPr>
          <p:cNvSpPr/>
          <p:nvPr/>
        </p:nvSpPr>
        <p:spPr>
          <a:xfrm>
            <a:off x="225463" y="1767859"/>
            <a:ext cx="3641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Max-sliced Wasserstein distance.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8B7B83-5AC9-402B-B3E5-4583D70D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97" y="2202620"/>
            <a:ext cx="4297406" cy="50557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005AA98-41D3-46CD-A604-B141615BD293}"/>
              </a:ext>
            </a:extLst>
          </p:cNvPr>
          <p:cNvSpPr/>
          <p:nvPr/>
        </p:nvSpPr>
        <p:spPr>
          <a:xfrm>
            <a:off x="225463" y="2769869"/>
            <a:ext cx="4138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Adaptive-sliced Wasserstein algorithm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033B35-2767-4F66-B4AE-4179FD4F28AC}"/>
              </a:ext>
            </a:extLst>
          </p:cNvPr>
          <p:cNvSpPr/>
          <p:nvPr/>
        </p:nvSpPr>
        <p:spPr>
          <a:xfrm>
            <a:off x="225463" y="3188703"/>
            <a:ext cx="11439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determine the number of projections N from the observed mean and variance of the estimators.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F71FD8-434F-4205-ADCA-B6D4C4356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297" y="3650485"/>
            <a:ext cx="4304233" cy="322326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119807C-3C55-40A7-BC4B-8B20BF83550D}"/>
              </a:ext>
            </a:extLst>
          </p:cNvPr>
          <p:cNvSpPr/>
          <p:nvPr/>
        </p:nvSpPr>
        <p:spPr>
          <a:xfrm>
            <a:off x="225464" y="247865"/>
            <a:ext cx="3568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Sliced Wasserstein distance</a:t>
            </a:r>
          </a:p>
        </p:txBody>
      </p:sp>
    </p:spTree>
    <p:extLst>
      <p:ext uri="{BB962C8B-B14F-4D97-AF65-F5344CB8AC3E}">
        <p14:creationId xmlns:p14="http://schemas.microsoft.com/office/powerpoint/2010/main" val="303213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F90757-4811-4144-9E76-CC7F63B0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50" y="82550"/>
            <a:ext cx="91355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5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555</Words>
  <Application>Microsoft Office PowerPoint</Application>
  <PresentationFormat>宽屏</PresentationFormat>
  <Paragraphs>53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新細明體</vt:lpstr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Point-set Distances for Learning Representations of 3D Point Clouds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f-GAN: Training Generative Neural Samplers using Variational Divergence Minimization</dc:title>
  <dc:creator>ykz</dc:creator>
  <cp:lastModifiedBy>ykz</cp:lastModifiedBy>
  <cp:revision>65</cp:revision>
  <dcterms:created xsi:type="dcterms:W3CDTF">2021-10-30T01:17:13Z</dcterms:created>
  <dcterms:modified xsi:type="dcterms:W3CDTF">2021-12-19T01:05:38Z</dcterms:modified>
</cp:coreProperties>
</file>