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3004800" cy="9753600"/>
  <p:notesSz cx="6858000" cy="9144000"/>
  <p:embeddedFontLst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 hasCustomPrompt="1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596872" y="3771001"/>
            <a:ext cx="9830917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TASK2VEC: Task Embedding for Meta-Learning</a:t>
            </a:r>
          </a:p>
        </p:txBody>
      </p:sp>
      <p:sp>
        <p:nvSpPr>
          <p:cNvPr id="120" name="Shape 120"/>
          <p:cNvSpPr/>
          <p:nvPr/>
        </p:nvSpPr>
        <p:spPr>
          <a:xfrm>
            <a:off x="2727528" y="4736422"/>
            <a:ext cx="7549744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Multi-task Learning &amp; Meta-Learning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1586941" y="66798"/>
            <a:ext cx="9830918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TASK2VEC: Task Embedding for Meta-Learning</a:t>
            </a:r>
          </a:p>
        </p:txBody>
      </p:sp>
      <p:sp>
        <p:nvSpPr>
          <p:cNvPr id="177" name="Shape 177"/>
          <p:cNvSpPr/>
          <p:nvPr/>
        </p:nvSpPr>
        <p:spPr>
          <a:xfrm>
            <a:off x="257597" y="1039198"/>
            <a:ext cx="745696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Experiment: Best model selection</a:t>
            </a:r>
          </a:p>
        </p:txBody>
      </p:sp>
      <p:sp>
        <p:nvSpPr>
          <p:cNvPr id="178" name="Shape 178"/>
          <p:cNvSpPr/>
          <p:nvPr/>
        </p:nvSpPr>
        <p:spPr>
          <a:xfrm>
            <a:off x="8155075" y="3519980"/>
            <a:ext cx="4186164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task/model co-embedding</a:t>
            </a:r>
          </a:p>
        </p:txBody>
      </p:sp>
      <p:pic>
        <p:nvPicPr>
          <p:cNvPr id="179" name="屏幕快照 2022-03-12 下午1.23.5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9345" y="5002976"/>
            <a:ext cx="2273301" cy="4318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0" name="Shape 180"/>
          <p:cNvSpPr/>
          <p:nvPr/>
        </p:nvSpPr>
        <p:spPr>
          <a:xfrm>
            <a:off x="8155075" y="4194621"/>
            <a:ext cx="2327251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MODEL2VEC</a:t>
            </a:r>
          </a:p>
        </p:txBody>
      </p:sp>
      <p:pic>
        <p:nvPicPr>
          <p:cNvPr id="181" name="屏幕快照 2022-03-12 下午1.34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597"/>
            <a:ext cx="13004801" cy="13671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2" name="屏幕快照 2022-03-12 下午1.38.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9" y="3317862"/>
            <a:ext cx="7783836" cy="592277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屏幕快照 2022-03-10 下午7.48.25.png"/>
          <p:cNvPicPr>
            <a:picLocks noChangeAspect="1"/>
          </p:cNvPicPr>
          <p:nvPr/>
        </p:nvPicPr>
        <p:blipFill>
          <a:blip r:embed="rId1"/>
          <a:srcRect r="61991" b="13108"/>
          <a:stretch>
            <a:fillRect/>
          </a:stretch>
        </p:blipFill>
        <p:spPr>
          <a:xfrm>
            <a:off x="9046334" y="40812"/>
            <a:ext cx="3566844" cy="440587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" name="Shape 123"/>
          <p:cNvSpPr/>
          <p:nvPr/>
        </p:nvSpPr>
        <p:spPr>
          <a:xfrm>
            <a:off x="601561" y="846671"/>
            <a:ext cx="4421337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buSzPct val="75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Multi-task Learning</a:t>
            </a:r>
          </a:p>
        </p:txBody>
      </p:sp>
      <p:sp>
        <p:nvSpPr>
          <p:cNvPr id="124" name="Shape 124"/>
          <p:cNvSpPr/>
          <p:nvPr/>
        </p:nvSpPr>
        <p:spPr>
          <a:xfrm>
            <a:off x="650788" y="4002112"/>
            <a:ext cx="3506937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buSzPct val="75000"/>
              <a:buChar char="•"/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Meta-Learning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830860" y="1761067"/>
            <a:ext cx="8878257" cy="965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improve the generalization of several related tasks by learning them jointly.</a:t>
            </a:r>
          </a:p>
        </p:txBody>
      </p:sp>
      <p:sp>
        <p:nvSpPr>
          <p:cNvPr id="126" name="Shape 126"/>
          <p:cNvSpPr/>
          <p:nvPr/>
        </p:nvSpPr>
        <p:spPr>
          <a:xfrm>
            <a:off x="825623" y="4849194"/>
            <a:ext cx="10548672" cy="533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r>
              <a:t>fast adaptation with limited labels during the test phase (few shot)</a:t>
            </a:r>
          </a:p>
        </p:txBody>
      </p:sp>
      <p:sp>
        <p:nvSpPr>
          <p:cNvPr id="127" name="Shape 127"/>
          <p:cNvSpPr/>
          <p:nvPr/>
        </p:nvSpPr>
        <p:spPr>
          <a:xfrm>
            <a:off x="676275" y="6958330"/>
            <a:ext cx="10881360" cy="9632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marL="345440" indent="-345440" algn="l">
              <a:spcBef>
                <a:spcPts val="3200"/>
              </a:spcBef>
              <a:buSzPct val="75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shared structure between existing training tasks could lead to better generalization and adaptation.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屏幕快照 2022-03-12 上午10.33.1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943" y="736211"/>
            <a:ext cx="6768914" cy="26864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0" name="屏幕快照 2022-03-12 上午10.28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21" y="3813428"/>
            <a:ext cx="6900358" cy="25856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Shape 131"/>
          <p:cNvSpPr/>
          <p:nvPr/>
        </p:nvSpPr>
        <p:spPr>
          <a:xfrm>
            <a:off x="4590330" y="78731"/>
            <a:ext cx="382414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Multi-task learning</a:t>
            </a:r>
          </a:p>
        </p:txBody>
      </p:sp>
      <p:sp>
        <p:nvSpPr>
          <p:cNvPr id="132" name="Shape 132"/>
          <p:cNvSpPr/>
          <p:nvPr/>
        </p:nvSpPr>
        <p:spPr>
          <a:xfrm>
            <a:off x="430093" y="783196"/>
            <a:ext cx="3944480" cy="6096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494030" indent="-494030" algn="l">
              <a:spcBef>
                <a:spcPts val="3200"/>
              </a:spcBef>
              <a:buSzPct val="100000"/>
              <a:buAutoNum type="arabicParenBoth"/>
              <a:defRPr sz="2000"/>
            </a:pPr>
            <a:r>
              <a:t>How to weight different tasks</a:t>
            </a:r>
          </a:p>
          <a:p>
            <a:pPr algn="l">
              <a:spcBef>
                <a:spcPts val="3200"/>
              </a:spcBef>
              <a:defRPr sz="2000"/>
            </a:pPr>
          </a:p>
          <a:p>
            <a:pPr algn="l">
              <a:spcBef>
                <a:spcPts val="3200"/>
              </a:spcBef>
              <a:defRPr sz="2000"/>
            </a:pPr>
          </a:p>
          <a:p>
            <a:pPr algn="l">
              <a:spcBef>
                <a:spcPts val="3200"/>
              </a:spcBef>
              <a:defRPr sz="2000"/>
            </a:pPr>
          </a:p>
          <a:p>
            <a:pPr marL="494030" indent="-494030" algn="l">
              <a:spcBef>
                <a:spcPts val="3200"/>
              </a:spcBef>
              <a:buSzPct val="100000"/>
              <a:buAutoNum type="arabicParenBoth" startAt="2"/>
              <a:defRPr sz="2000"/>
            </a:pPr>
            <a:r>
              <a:t>Which parameters to share</a:t>
            </a:r>
          </a:p>
          <a:p>
            <a:pPr algn="l">
              <a:spcBef>
                <a:spcPts val="3200"/>
              </a:spcBef>
              <a:defRPr sz="2000"/>
            </a:pPr>
          </a:p>
          <a:p>
            <a:pPr algn="l">
              <a:spcBef>
                <a:spcPts val="3200"/>
              </a:spcBef>
              <a:defRPr sz="2000"/>
            </a:pPr>
          </a:p>
          <a:p>
            <a:pPr algn="l">
              <a:spcBef>
                <a:spcPts val="3200"/>
              </a:spcBef>
              <a:defRPr sz="2000"/>
            </a:pPr>
          </a:p>
          <a:p>
            <a:pPr marL="494030" indent="-494030" algn="l">
              <a:spcBef>
                <a:spcPts val="3200"/>
              </a:spcBef>
              <a:buSzPct val="100000"/>
              <a:buAutoNum type="arabicParenBoth" startAt="3"/>
              <a:defRPr sz="2000"/>
            </a:pPr>
            <a:r>
              <a:t>Align domains</a:t>
            </a:r>
          </a:p>
        </p:txBody>
      </p:sp>
      <p:pic>
        <p:nvPicPr>
          <p:cNvPr id="133" name="屏幕快照 2022-03-12 上午10.26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209" y="6699104"/>
            <a:ext cx="6350382" cy="28448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" name="Shape 134"/>
          <p:cNvSpPr/>
          <p:nvPr/>
        </p:nvSpPr>
        <p:spPr>
          <a:xfrm>
            <a:off x="9885948" y="9195614"/>
            <a:ext cx="1159199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cvpr2021</a:t>
            </a:r>
          </a:p>
        </p:txBody>
      </p:sp>
      <p:sp>
        <p:nvSpPr>
          <p:cNvPr id="135" name="Shape 135"/>
          <p:cNvSpPr/>
          <p:nvPr/>
        </p:nvSpPr>
        <p:spPr>
          <a:xfrm>
            <a:off x="9074236" y="3107021"/>
            <a:ext cx="1159198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cvpr2020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屏幕快照 2022-03-12 上午11.04.2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709" y="835613"/>
            <a:ext cx="8953857" cy="4852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8" name="Shape 138"/>
          <p:cNvSpPr/>
          <p:nvPr/>
        </p:nvSpPr>
        <p:spPr>
          <a:xfrm>
            <a:off x="7349848" y="4989659"/>
            <a:ext cx="2775450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39" name="屏幕快照 2022-03-12 上午11.10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24" y="5712766"/>
            <a:ext cx="9462367" cy="38771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0" name="Shape 140"/>
          <p:cNvSpPr/>
          <p:nvPr/>
        </p:nvSpPr>
        <p:spPr>
          <a:xfrm>
            <a:off x="2381137" y="163703"/>
            <a:ext cx="2884514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Meta learning</a:t>
            </a:r>
          </a:p>
        </p:txBody>
      </p:sp>
      <p:sp>
        <p:nvSpPr>
          <p:cNvPr id="141" name="Shape 141"/>
          <p:cNvSpPr/>
          <p:nvPr/>
        </p:nvSpPr>
        <p:spPr>
          <a:xfrm>
            <a:off x="5379045" y="163703"/>
            <a:ext cx="3738526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(learning to learn)</a:t>
            </a:r>
          </a:p>
        </p:txBody>
      </p:sp>
      <p:sp>
        <p:nvSpPr>
          <p:cNvPr id="142" name="Shape 142"/>
          <p:cNvSpPr/>
          <p:nvPr/>
        </p:nvSpPr>
        <p:spPr>
          <a:xfrm>
            <a:off x="578153" y="3130227"/>
            <a:ext cx="1485454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MAML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屏幕快照 2022-03-12 上午11.40.4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2058" y="869813"/>
            <a:ext cx="8620684" cy="70938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" name="Shape 145"/>
          <p:cNvSpPr/>
          <p:nvPr/>
        </p:nvSpPr>
        <p:spPr>
          <a:xfrm>
            <a:off x="1586941" y="66798"/>
            <a:ext cx="9830918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TASK2VEC: Task Embedding for Meta-Learning</a:t>
            </a:r>
          </a:p>
        </p:txBody>
      </p:sp>
      <p:sp>
        <p:nvSpPr>
          <p:cNvPr id="146" name="Shape 146"/>
          <p:cNvSpPr/>
          <p:nvPr/>
        </p:nvSpPr>
        <p:spPr>
          <a:xfrm>
            <a:off x="2300960" y="8462093"/>
            <a:ext cx="8402880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importance of weights —&gt; vector of task</a:t>
            </a:r>
          </a:p>
        </p:txBody>
      </p:sp>
      <p:sp>
        <p:nvSpPr>
          <p:cNvPr id="147" name="Shape 147"/>
          <p:cNvSpPr/>
          <p:nvPr/>
        </p:nvSpPr>
        <p:spPr>
          <a:xfrm>
            <a:off x="151168" y="7724600"/>
            <a:ext cx="12702465" cy="571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r>
              <a:t>Not all network weights are equally useful in predicting the task variable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586941" y="66798"/>
            <a:ext cx="9830918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TASK2VEC: Task Embedding for Meta-Learning</a:t>
            </a:r>
          </a:p>
        </p:txBody>
      </p:sp>
      <p:sp>
        <p:nvSpPr>
          <p:cNvPr id="150" name="Shape 150"/>
          <p:cNvSpPr/>
          <p:nvPr/>
        </p:nvSpPr>
        <p:spPr>
          <a:xfrm>
            <a:off x="2245682" y="2947581"/>
            <a:ext cx="1674421" cy="7802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1" name="Shape 151"/>
          <p:cNvSpPr/>
          <p:nvPr/>
        </p:nvSpPr>
        <p:spPr>
          <a:xfrm>
            <a:off x="3000576" y="1069373"/>
            <a:ext cx="1674421" cy="7802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3027676" y="2204497"/>
            <a:ext cx="2049287" cy="2818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53" name="屏幕快照 2022-03-12 下午12.58.0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88630"/>
            <a:ext cx="13004801" cy="6082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4" name="Shape 154"/>
          <p:cNvSpPr/>
          <p:nvPr/>
        </p:nvSpPr>
        <p:spPr>
          <a:xfrm>
            <a:off x="3098668" y="2773360"/>
            <a:ext cx="1790722" cy="2818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1586941" y="66798"/>
            <a:ext cx="9830918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TASK2VEC: Task Embedding for Meta-Learning</a:t>
            </a:r>
          </a:p>
        </p:txBody>
      </p:sp>
      <p:sp>
        <p:nvSpPr>
          <p:cNvPr id="157" name="Shape 157"/>
          <p:cNvSpPr/>
          <p:nvPr/>
        </p:nvSpPr>
        <p:spPr>
          <a:xfrm>
            <a:off x="2245682" y="2947581"/>
            <a:ext cx="1674421" cy="7802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3000576" y="1069373"/>
            <a:ext cx="1674421" cy="7802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>
            <a:off x="3027676" y="2204497"/>
            <a:ext cx="2049287" cy="28185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60" name="屏幕快照 2022-03-12 下午12.58.0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88630"/>
            <a:ext cx="13004801" cy="608239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1" name="Shape 161"/>
          <p:cNvSpPr/>
          <p:nvPr/>
        </p:nvSpPr>
        <p:spPr>
          <a:xfrm>
            <a:off x="6330416" y="5683004"/>
            <a:ext cx="767754" cy="446281"/>
          </a:xfrm>
          <a:prstGeom prst="line">
            <a:avLst/>
          </a:prstGeom>
          <a:ln w="25400">
            <a:solidFill>
              <a:schemeClr val="accent5">
                <a:hueOff val="-444211"/>
                <a:satOff val="-14914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>
            <a:off x="5588013" y="5749784"/>
            <a:ext cx="379501" cy="379501"/>
          </a:xfrm>
          <a:prstGeom prst="line">
            <a:avLst/>
          </a:prstGeom>
          <a:ln w="25400">
            <a:solidFill>
              <a:schemeClr val="accent5">
                <a:hueOff val="-444211"/>
                <a:satOff val="-14914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>
            <a:off x="4676528" y="5716394"/>
            <a:ext cx="379501" cy="379501"/>
          </a:xfrm>
          <a:prstGeom prst="line">
            <a:avLst/>
          </a:prstGeom>
          <a:ln w="25400">
            <a:solidFill>
              <a:schemeClr val="accent5">
                <a:hueOff val="-444211"/>
                <a:satOff val="-14914"/>
                <a:lumOff val="2285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4" name="Shape 164"/>
          <p:cNvSpPr/>
          <p:nvPr/>
        </p:nvSpPr>
        <p:spPr>
          <a:xfrm>
            <a:off x="222203" y="7754634"/>
            <a:ext cx="11409651" cy="9652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the expected covariance of the scores (gradients of the log-likelihood) with respect to the model parameters</a:t>
            </a:r>
          </a:p>
        </p:txBody>
      </p:sp>
      <p:sp>
        <p:nvSpPr>
          <p:cNvPr id="165" name="Shape 165"/>
          <p:cNvSpPr/>
          <p:nvPr/>
        </p:nvSpPr>
        <p:spPr>
          <a:xfrm>
            <a:off x="3098668" y="2773360"/>
            <a:ext cx="1790722" cy="2818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1586941" y="66798"/>
            <a:ext cx="9830918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TASK2VEC: Task Embedding for Meta-Learning</a:t>
            </a:r>
          </a:p>
        </p:txBody>
      </p:sp>
      <p:pic>
        <p:nvPicPr>
          <p:cNvPr id="168" name="pasted-image.tiff"/>
          <p:cNvPicPr>
            <a:picLocks noChangeAspect="1"/>
          </p:cNvPicPr>
          <p:nvPr/>
        </p:nvPicPr>
        <p:blipFill>
          <a:blip r:embed="rId1"/>
          <a:srcRect t="68037"/>
          <a:stretch>
            <a:fillRect/>
          </a:stretch>
        </p:blipFill>
        <p:spPr>
          <a:xfrm>
            <a:off x="1234026" y="2098935"/>
            <a:ext cx="9831088" cy="8854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Shape 169"/>
          <p:cNvSpPr/>
          <p:nvPr/>
        </p:nvSpPr>
        <p:spPr>
          <a:xfrm>
            <a:off x="1372511" y="4368799"/>
            <a:ext cx="9554022" cy="3048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345440" indent="-345440" algn="l">
              <a:spcBef>
                <a:spcPts val="3200"/>
              </a:spcBef>
              <a:buSzPct val="75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F is a function of w</a:t>
            </a:r>
          </a:p>
          <a:p>
            <a:pPr algn="l">
              <a:spcBef>
                <a:spcPts val="3200"/>
              </a:spcBef>
              <a:defRPr sz="280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For CNN, we compute F for every filter and get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TASK2VEC</a:t>
            </a:r>
            <a:endParaRPr b="1">
              <a:latin typeface="Helvetica"/>
              <a:ea typeface="Helvetica"/>
              <a:cs typeface="Helvetica"/>
              <a:sym typeface="Helvetica"/>
            </a:endParaRPr>
          </a:p>
          <a:p>
            <a:pPr algn="l">
              <a:spcBef>
                <a:spcPts val="3200"/>
              </a:spcBef>
              <a:defRPr sz="2800"/>
            </a:pPr>
            <a:r>
              <a:t> </a:t>
            </a:r>
          </a:p>
          <a:p>
            <a:pPr marL="345440" indent="-345440" algn="l">
              <a:spcBef>
                <a:spcPts val="3200"/>
              </a:spcBef>
              <a:buSzPct val="75000"/>
              <a:buChar char="•"/>
              <a:defRPr sz="2800">
                <a:latin typeface="Helvetica"/>
                <a:ea typeface="Helvetica"/>
                <a:cs typeface="Helvetica"/>
                <a:sym typeface="Helvetica"/>
              </a:defRPr>
            </a:pPr>
            <a:r>
              <a:t>we use network pre-trained on ImageNet as the “probe”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1586941" y="66798"/>
            <a:ext cx="9830918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TASK2VEC: Task Embedding for Meta-Learning</a:t>
            </a:r>
          </a:p>
        </p:txBody>
      </p:sp>
      <p:pic>
        <p:nvPicPr>
          <p:cNvPr id="172" name="屏幕快照 2022-03-12 下午1.14.0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7355" y="2383085"/>
            <a:ext cx="6284794" cy="624611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3" name="屏幕快照 2022-03-12 下午1.13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72" y="2935630"/>
            <a:ext cx="6421471" cy="514102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4" name="Shape 174"/>
          <p:cNvSpPr/>
          <p:nvPr/>
        </p:nvSpPr>
        <p:spPr>
          <a:xfrm>
            <a:off x="322785" y="1059841"/>
            <a:ext cx="6542114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Experiment: Relation of tasks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WPS 表格</Application>
  <PresentationFormat/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方正书宋_GBK</vt:lpstr>
      <vt:lpstr>Wingdings</vt:lpstr>
      <vt:lpstr>Helvetica Light</vt:lpstr>
      <vt:lpstr>Helvetica</vt:lpstr>
      <vt:lpstr>Helvetica Neue</vt:lpstr>
      <vt:lpstr>微软雅黑</vt:lpstr>
      <vt:lpstr>汉仪旗黑</vt:lpstr>
      <vt:lpstr>宋体</vt:lpstr>
      <vt:lpstr>Arial Unicode MS</vt:lpstr>
      <vt:lpstr>汉仪书宋二KW</vt:lpstr>
      <vt:lpstr>Helvetica 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janechen</cp:lastModifiedBy>
  <cp:revision>1</cp:revision>
  <dcterms:created xsi:type="dcterms:W3CDTF">2022-03-12T05:53:35Z</dcterms:created>
  <dcterms:modified xsi:type="dcterms:W3CDTF">2022-03-12T05:53:35Z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