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avi" ContentType="video/x-msvide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7" r:id="rId9"/>
    <p:sldId id="269" r:id="rId10"/>
    <p:sldId id="262" r:id="rId11"/>
    <p:sldId id="268" r:id="rId12"/>
    <p:sldId id="263" r:id="rId13"/>
    <p:sldId id="266" r:id="rId14"/>
    <p:sldId id="265" r:id="rId15"/>
    <p:sldId id="264" r:id="rId16"/>
    <p:sldId id="273" r:id="rId17"/>
    <p:sldId id="274" r:id="rId18"/>
    <p:sldId id="275" r:id="rId19"/>
    <p:sldId id="270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386" autoAdjust="0"/>
  </p:normalViewPr>
  <p:slideViewPr>
    <p:cSldViewPr snapToGrid="0">
      <p:cViewPr varScale="1">
        <p:scale>
          <a:sx n="108" d="100"/>
          <a:sy n="108" d="100"/>
        </p:scale>
        <p:origin x="21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E7E22-804B-4E26-B4A3-C691BFFD7AE1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EEF4FD-46C4-4B33-AD3A-275626852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39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Attention :</a:t>
            </a:r>
          </a:p>
          <a:p>
            <a:r>
              <a:rPr lang="en-US" dirty="0"/>
              <a:t> only available along the k direction where the wavefront vertical to k and the phase is only related to the distance along k . </a:t>
            </a:r>
          </a:p>
          <a:p>
            <a:r>
              <a:rPr lang="en-US" dirty="0"/>
              <a:t>As a results, one need to combine the 1d </a:t>
            </a:r>
            <a:r>
              <a:rPr lang="en-US" dirty="0" err="1"/>
              <a:t>fdtd</a:t>
            </a:r>
            <a:r>
              <a:rPr lang="en-US" dirty="0"/>
              <a:t> program with ray-tracing code 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EEF4FD-46C4-4B33-AD3A-2756268525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94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09011-926D-8C47-D77C-85C4523F2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D29C4C-6819-8E57-1E85-EA2A71C11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E7AE8-C308-F52C-6999-6965A7975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B4A3-1C98-445D-9979-D615F6EB5AA5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0DDA5-FFFE-1F9E-B00B-51BA7285F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03D4D-36F8-D7C1-B8F7-ED2F2B77C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93FA-093D-41F5-9E2C-36A31A302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68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48636-907F-8AE3-C059-BED2A86EA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948B2-7C55-2F18-06E4-3BEE636E6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636A7-37F6-7670-D1CF-539A6D88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B4A3-1C98-445D-9979-D615F6EB5AA5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88B81-7445-A4BB-F41B-3F8B5C1A7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1F90B-B390-84AC-5334-C6C638F46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93FA-093D-41F5-9E2C-36A31A302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850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C9EA82-4AD4-F72D-17A2-25EB22B2C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0D86C9-6CAA-1CA7-05BB-6FED5AE35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0FCA0-1352-158B-5953-8A3ECE875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B4A3-1C98-445D-9979-D615F6EB5AA5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6E5BE-AF08-982D-6B17-426E9308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F34C1-257D-76C4-AF4E-2099EA6F2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93FA-093D-41F5-9E2C-36A31A302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0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CF120-38EB-4962-BAB5-DC36E90BC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BDCD8-F7B7-E254-6932-9B5314F15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D393D-8E65-D68F-9616-5744DD9C5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B4A3-1C98-445D-9979-D615F6EB5AA5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0BE12-9654-FDA7-38A5-F65A50427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25797-2E6B-1C6E-8DC0-BF049DEBC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93FA-093D-41F5-9E2C-36A31A302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79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ABCA-E422-D12B-83B9-3503486E0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81C3A-EAE7-1678-4FB5-65D18FF4C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DA1DE-260F-19A6-B90F-A129A51D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B4A3-1C98-445D-9979-D615F6EB5AA5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EDDE2-3CCE-412C-6221-31C8FE86E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C0BA4-C4B0-8F77-FB91-92F3DCA9B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93FA-093D-41F5-9E2C-36A31A302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30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CF90F-7EFB-7B1C-DB2F-55610F8F7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C7356-34F9-89FC-8823-A4E25A121C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DB2E57-B289-026C-CFA2-E973EFD39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434A0-3901-7CE2-71C4-DB6D6F2B5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B4A3-1C98-445D-9979-D615F6EB5AA5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E2CA1-B27A-7A39-A9CC-3D2FC3E8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9C228-5808-1069-93F5-403150E87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93FA-093D-41F5-9E2C-36A31A302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8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DB9E-BF3A-98E1-F755-00E781F94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8CA3C-BFEB-4F26-DDD9-296F684F1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639AB6-B0CE-9794-7F9E-7E2D17AEE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42BF2C-54EE-A9C8-32A8-8F5AC6C5D4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8DFF5B-0FD3-E73D-A5EF-993DB7FF52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64F601-9EA0-0454-9836-0AAAC43BB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B4A3-1C98-445D-9979-D615F6EB5AA5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C2906F-0D87-B20C-A3BA-E46641DB5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DD6579-0562-AD2E-EA42-E3B95323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93FA-093D-41F5-9E2C-36A31A302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80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8DCB6-0543-221F-BA19-F838F9B06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93EB7C-CCF7-6ABC-983C-26C1FFEA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B4A3-1C98-445D-9979-D615F6EB5AA5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AA28A-FADE-A579-3FB6-1EEA7A1C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48E775-0ACD-2A1E-7AD1-AC51A4349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93FA-093D-41F5-9E2C-36A31A302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48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CA9C9B-1112-FBB4-C46D-0B31FE3F8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B4A3-1C98-445D-9979-D615F6EB5AA5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0F62CC-1F1F-23F4-7A61-8B9AF3DA1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D9BBA-40C4-FFE1-C920-D8194C4F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93FA-093D-41F5-9E2C-36A31A302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34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06210-AB6B-8037-35FD-253844559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3DBF5-DBF5-64B3-B593-7DF34DB42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F339FF-0DF0-6668-CAFC-D76904E31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C767-4B91-F3BC-DB6E-6DB2A72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B4A3-1C98-445D-9979-D615F6EB5AA5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DAF17-96FA-4F69-4A7A-33C6AE483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460DB-7820-8951-BB6F-ED21C2123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93FA-093D-41F5-9E2C-36A31A302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1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7BB48-FA4F-D95A-8791-7649578B4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F09499-09A5-6A2B-1F99-6FCC4A2F77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E90F4E-EB2F-0173-CBAC-1D1525C8C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31035-61C1-2FF9-A219-F97A8CFE5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B4A3-1C98-445D-9979-D615F6EB5AA5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AED0C-A584-EFE1-A20F-0D43DA7C4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C7609-9C2D-48AC-3BEB-A8676BAC5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93FA-093D-41F5-9E2C-36A31A302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57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B54CB6-454D-5009-AED0-F45EB5A18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0521F-54FD-02F5-91B4-5460955A9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131F2-C73A-914A-8E64-12230A9BA0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71B4A3-1C98-445D-9979-D615F6EB5AA5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ADD6B-D485-9534-49DE-94ED847DC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A1DCC-D5E3-7408-0FAA-42919FBCF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4493FA-093D-41F5-9E2C-36A31A302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86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5.png"/><Relationship Id="rId7" Type="http://schemas.openxmlformats.org/officeDocument/2006/relationships/image" Target="../media/image32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5.emf"/><Relationship Id="rId9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image" Target="../media/image37.png"/><Relationship Id="rId7" Type="http://schemas.openxmlformats.org/officeDocument/2006/relationships/image" Target="../media/image2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29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35.png"/><Relationship Id="rId9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F0981-1AED-F65B-9163-1EB5189972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1D </a:t>
            </a:r>
            <a:r>
              <a:rPr lang="en-US" altLang="zh-CN" dirty="0"/>
              <a:t>full wave simulation in magnetized plasma(cold)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06C2F9-B004-2E1A-204D-E288E9C1E3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Xinhang Xu</a:t>
            </a:r>
          </a:p>
          <a:p>
            <a:r>
              <a:rPr lang="en-US" dirty="0"/>
              <a:t>9/2/2024</a:t>
            </a:r>
          </a:p>
        </p:txBody>
      </p:sp>
    </p:spTree>
    <p:extLst>
      <p:ext uri="{BB962C8B-B14F-4D97-AF65-F5344CB8AC3E}">
        <p14:creationId xmlns:p14="http://schemas.microsoft.com/office/powerpoint/2010/main" val="2160802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2B9B30-7FE0-C4AD-98B0-219B69C35727}"/>
              </a:ext>
            </a:extLst>
          </p:cNvPr>
          <p:cNvSpPr txBox="1"/>
          <p:nvPr/>
        </p:nvSpPr>
        <p:spPr>
          <a:xfrm>
            <a:off x="33976" y="58876"/>
            <a:ext cx="2806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Numerical  Test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62E79D-8CAE-AE0A-5F56-DA57E7E22D08}"/>
              </a:ext>
            </a:extLst>
          </p:cNvPr>
          <p:cNvSpPr txBox="1"/>
          <p:nvPr/>
        </p:nvSpPr>
        <p:spPr>
          <a:xfrm>
            <a:off x="158750" y="582096"/>
            <a:ext cx="5363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mode Cutoff Test(B DIRECTION)</a:t>
            </a:r>
          </a:p>
          <a:p>
            <a:r>
              <a:rPr lang="en-US" dirty="0"/>
              <a:t>Source frequency :30GHz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D993FE-C042-C03B-CC29-4F757B2DAB89}"/>
              </a:ext>
            </a:extLst>
          </p:cNvPr>
          <p:cNvSpPr txBox="1"/>
          <p:nvPr/>
        </p:nvSpPr>
        <p:spPr>
          <a:xfrm>
            <a:off x="2053850" y="5671142"/>
            <a:ext cx="2090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ne ,B distribution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EC7F1A-7335-AF8B-F6EA-0E6188AED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69" y="1374089"/>
            <a:ext cx="5363851" cy="402288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9C0F4926-5FEC-81B7-96FA-918BCE82DFC4}"/>
              </a:ext>
            </a:extLst>
          </p:cNvPr>
          <p:cNvGrpSpPr/>
          <p:nvPr/>
        </p:nvGrpSpPr>
        <p:grpSpPr>
          <a:xfrm>
            <a:off x="5798634" y="1396391"/>
            <a:ext cx="5687122" cy="3890233"/>
            <a:chOff x="6096000" y="1788661"/>
            <a:chExt cx="5334000" cy="40005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916DC2E-9617-EB04-A2F3-707E386C3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1788661"/>
              <a:ext cx="5334000" cy="4000500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67C89A8-29CB-929D-5E84-50ACB15CA227}"/>
                </a:ext>
              </a:extLst>
            </p:cNvPr>
            <p:cNvCxnSpPr>
              <a:cxnSpLocks/>
            </p:cNvCxnSpPr>
            <p:nvPr/>
          </p:nvCxnSpPr>
          <p:spPr>
            <a:xfrm>
              <a:off x="8531257" y="2092751"/>
              <a:ext cx="0" cy="3205113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A7815D-137D-66CE-D5FA-75AA1B9FE4EB}"/>
                </a:ext>
              </a:extLst>
            </p:cNvPr>
            <p:cNvSpPr txBox="1"/>
            <p:nvPr/>
          </p:nvSpPr>
          <p:spPr>
            <a:xfrm>
              <a:off x="8491256" y="2248888"/>
              <a:ext cx="1699995" cy="436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Cutoff layer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869BF1E-1B65-6C42-244A-80B425267E35}"/>
              </a:ext>
            </a:extLst>
          </p:cNvPr>
          <p:cNvSpPr txBox="1"/>
          <p:nvPr/>
        </p:nvSpPr>
        <p:spPr>
          <a:xfrm>
            <a:off x="6989457" y="5671142"/>
            <a:ext cx="3713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Characteristic frequency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C2D79A5-F61A-49EA-A7FD-270ED8D189CC}"/>
              </a:ext>
            </a:extLst>
          </p:cNvPr>
          <p:cNvGrpSpPr/>
          <p:nvPr/>
        </p:nvGrpSpPr>
        <p:grpSpPr>
          <a:xfrm>
            <a:off x="7283450" y="433427"/>
            <a:ext cx="2300287" cy="965450"/>
            <a:chOff x="6540500" y="388977"/>
            <a:chExt cx="2300287" cy="965450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FCF056C-4823-4E3E-B2D6-73F9B300C49D}"/>
                </a:ext>
              </a:extLst>
            </p:cNvPr>
            <p:cNvCxnSpPr/>
            <p:nvPr/>
          </p:nvCxnSpPr>
          <p:spPr>
            <a:xfrm flipV="1">
              <a:off x="7569200" y="698500"/>
              <a:ext cx="0" cy="2349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938792E-10F9-42C8-A5B4-DF0808895C17}"/>
                </a:ext>
              </a:extLst>
            </p:cNvPr>
            <p:cNvCxnSpPr>
              <a:cxnSpLocks/>
            </p:cNvCxnSpPr>
            <p:nvPr/>
          </p:nvCxnSpPr>
          <p:spPr>
            <a:xfrm>
              <a:off x="6540500" y="952500"/>
              <a:ext cx="2070100" cy="21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7ACE5DC-700A-418F-B49F-550695D9237B}"/>
                    </a:ext>
                  </a:extLst>
                </p:cNvPr>
                <p:cNvSpPr txBox="1"/>
                <p:nvPr/>
              </p:nvSpPr>
              <p:spPr>
                <a:xfrm>
                  <a:off x="8535988" y="712561"/>
                  <a:ext cx="3047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20EB5DE-7B92-085C-2513-7E6642F94B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5988" y="712561"/>
                  <a:ext cx="30479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08F2ED5-36F0-4B4B-B6E5-877106E1DFB8}"/>
                    </a:ext>
                  </a:extLst>
                </p:cNvPr>
                <p:cNvSpPr txBox="1"/>
                <p:nvPr/>
              </p:nvSpPr>
              <p:spPr>
                <a:xfrm>
                  <a:off x="7413624" y="388977"/>
                  <a:ext cx="3111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881336C-66D0-5F06-5A0B-7F00CDA63E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3624" y="388977"/>
                  <a:ext cx="311150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254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936A2DA-0FAB-4245-9840-C2C953C3A189}"/>
                </a:ext>
              </a:extLst>
            </p:cNvPr>
            <p:cNvGrpSpPr/>
            <p:nvPr/>
          </p:nvGrpSpPr>
          <p:grpSpPr>
            <a:xfrm>
              <a:off x="7364412" y="887911"/>
              <a:ext cx="127000" cy="129600"/>
              <a:chOff x="6673850" y="1160249"/>
              <a:chExt cx="127000" cy="129600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D61D3A4-0180-4476-B7E5-20AC7FF0CEF3}"/>
                  </a:ext>
                </a:extLst>
              </p:cNvPr>
              <p:cNvSpPr/>
              <p:nvPr/>
            </p:nvSpPr>
            <p:spPr>
              <a:xfrm>
                <a:off x="6673850" y="1160249"/>
                <a:ext cx="127000" cy="129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FFBC6F8-E675-4429-A8CF-E1140394C792}"/>
                  </a:ext>
                </a:extLst>
              </p:cNvPr>
              <p:cNvSpPr/>
              <p:nvPr/>
            </p:nvSpPr>
            <p:spPr>
              <a:xfrm>
                <a:off x="6718300" y="120218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4C9375C-6912-4B83-AB67-EEEE80031C2B}"/>
                    </a:ext>
                  </a:extLst>
                </p:cNvPr>
                <p:cNvSpPr txBox="1"/>
                <p:nvPr/>
              </p:nvSpPr>
              <p:spPr>
                <a:xfrm>
                  <a:off x="7156449" y="985095"/>
                  <a:ext cx="2603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EB71BBB-833B-B934-688E-CA50D342B4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6449" y="985095"/>
                  <a:ext cx="260350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418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6226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883D34E-60B8-0C5D-1D03-565A6B6D2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179" y="599448"/>
            <a:ext cx="6880219" cy="51601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A1F661-0108-7560-3C64-550C004CE7C1}"/>
              </a:ext>
            </a:extLst>
          </p:cNvPr>
          <p:cNvSpPr txBox="1"/>
          <p:nvPr/>
        </p:nvSpPr>
        <p:spPr>
          <a:xfrm>
            <a:off x="278780" y="356839"/>
            <a:ext cx="3300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Simulation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4445A2-285D-9340-D761-F4DE0978029A}"/>
              </a:ext>
            </a:extLst>
          </p:cNvPr>
          <p:cNvSpPr txBox="1"/>
          <p:nvPr/>
        </p:nvSpPr>
        <p:spPr>
          <a:xfrm>
            <a:off x="8817395" y="3321184"/>
            <a:ext cx="2145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EMW is blocked at the cutoff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0CFF95-B534-4723-8BF4-2B484F85309A}"/>
              </a:ext>
            </a:extLst>
          </p:cNvPr>
          <p:cNvSpPr/>
          <p:nvPr/>
        </p:nvSpPr>
        <p:spPr>
          <a:xfrm>
            <a:off x="3035010" y="968780"/>
            <a:ext cx="339596" cy="4167100"/>
          </a:xfrm>
          <a:prstGeom prst="rect">
            <a:avLst/>
          </a:prstGeom>
          <a:solidFill>
            <a:srgbClr val="FFC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A81928-6F23-4DE7-81BC-9E27A9E287DE}"/>
              </a:ext>
            </a:extLst>
          </p:cNvPr>
          <p:cNvSpPr/>
          <p:nvPr/>
        </p:nvSpPr>
        <p:spPr>
          <a:xfrm>
            <a:off x="3374606" y="968780"/>
            <a:ext cx="4976914" cy="4167100"/>
          </a:xfrm>
          <a:prstGeom prst="rect">
            <a:avLst/>
          </a:prstGeom>
          <a:solidFill>
            <a:schemeClr val="accent6">
              <a:lumMod val="60000"/>
              <a:lumOff val="40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42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4B4C01-F542-BBAF-83B9-B2D66EDCD0CF}"/>
              </a:ext>
            </a:extLst>
          </p:cNvPr>
          <p:cNvSpPr txBox="1"/>
          <p:nvPr/>
        </p:nvSpPr>
        <p:spPr>
          <a:xfrm>
            <a:off x="141833" y="613852"/>
            <a:ext cx="3723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USPR simulation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1FCA33-925E-6E60-2AB7-5378C3F2416D}"/>
              </a:ext>
            </a:extLst>
          </p:cNvPr>
          <p:cNvSpPr txBox="1"/>
          <p:nvPr/>
        </p:nvSpPr>
        <p:spPr>
          <a:xfrm>
            <a:off x="1692957" y="1309850"/>
            <a:ext cx="3570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Density and Magnetic distribution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76876A-5C2E-3465-E9C4-D80FDA39B689}"/>
              </a:ext>
            </a:extLst>
          </p:cNvPr>
          <p:cNvSpPr txBox="1"/>
          <p:nvPr/>
        </p:nvSpPr>
        <p:spPr>
          <a:xfrm>
            <a:off x="7352834" y="1270429"/>
            <a:ext cx="3146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Plasma frequency distribution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EB926DF-ABF3-1608-6C53-7811CDEFC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053" y="1679182"/>
            <a:ext cx="5334000" cy="4000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02DF406-AF54-D498-4490-EF2B29A28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019" y="1749261"/>
            <a:ext cx="5334000" cy="40005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09537E3-CD4B-8EA9-3FDF-F4F75D31FF9A}"/>
              </a:ext>
            </a:extLst>
          </p:cNvPr>
          <p:cNvSpPr txBox="1"/>
          <p:nvPr/>
        </p:nvSpPr>
        <p:spPr>
          <a:xfrm>
            <a:off x="141833" y="141402"/>
            <a:ext cx="2969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Application: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27710B5-7905-69D0-3410-62BF8D014F88}"/>
              </a:ext>
            </a:extLst>
          </p:cNvPr>
          <p:cNvCxnSpPr>
            <a:cxnSpLocks/>
          </p:cNvCxnSpPr>
          <p:nvPr/>
        </p:nvCxnSpPr>
        <p:spPr>
          <a:xfrm flipH="1">
            <a:off x="2073207" y="4671060"/>
            <a:ext cx="106113" cy="5673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CB9AF08-D61B-D8FA-01AC-9179CEC610FB}"/>
              </a:ext>
            </a:extLst>
          </p:cNvPr>
          <p:cNvSpPr txBox="1"/>
          <p:nvPr/>
        </p:nvSpPr>
        <p:spPr>
          <a:xfrm>
            <a:off x="1789129" y="3786518"/>
            <a:ext cx="1411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Launch a pulse from here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D06C5A-CA58-E2C5-0A64-2AE479F5EF46}"/>
              </a:ext>
            </a:extLst>
          </p:cNvPr>
          <p:cNvSpPr txBox="1"/>
          <p:nvPr/>
        </p:nvSpPr>
        <p:spPr>
          <a:xfrm>
            <a:off x="4042527" y="4010047"/>
            <a:ext cx="174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Plasma region</a:t>
            </a:r>
          </a:p>
        </p:txBody>
      </p:sp>
    </p:spTree>
    <p:extLst>
      <p:ext uri="{BB962C8B-B14F-4D97-AF65-F5344CB8AC3E}">
        <p14:creationId xmlns:p14="http://schemas.microsoft.com/office/powerpoint/2010/main" val="3512743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USPR@B=0">
            <a:hlinkClick r:id="" action="ppaction://media"/>
            <a:extLst>
              <a:ext uri="{FF2B5EF4-FFF2-40B4-BE49-F238E27FC236}">
                <a16:creationId xmlns:a16="http://schemas.microsoft.com/office/drawing/2014/main" id="{D3938F80-8BA7-5C78-0458-5C4DD59E43D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357480" y="1720789"/>
            <a:ext cx="5334000" cy="4000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F49314-7925-96E6-0B6B-8F5D4769F147}"/>
              </a:ext>
            </a:extLst>
          </p:cNvPr>
          <p:cNvSpPr txBox="1"/>
          <p:nvPr/>
        </p:nvSpPr>
        <p:spPr>
          <a:xfrm>
            <a:off x="339365" y="848412"/>
            <a:ext cx="7918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Movie show:</a:t>
            </a:r>
          </a:p>
          <a:p>
            <a:r>
              <a:rPr lang="en-US" dirty="0"/>
              <a:t>USPR signal propagation in the plasma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3DA04C-3249-BB89-E33B-1A6A6E5CB28C}"/>
              </a:ext>
            </a:extLst>
          </p:cNvPr>
          <p:cNvSpPr txBox="1"/>
          <p:nvPr/>
        </p:nvSpPr>
        <p:spPr>
          <a:xfrm>
            <a:off x="5929460" y="5635542"/>
            <a:ext cx="97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z/m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8BC5D6-B62F-B7A2-0ADE-00E340975764}"/>
              </a:ext>
            </a:extLst>
          </p:cNvPr>
          <p:cNvSpPr txBox="1"/>
          <p:nvPr/>
        </p:nvSpPr>
        <p:spPr>
          <a:xfrm>
            <a:off x="3205115" y="3429000"/>
            <a:ext cx="45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</a:t>
            </a:r>
          </a:p>
        </p:txBody>
      </p:sp>
    </p:spTree>
    <p:extLst>
      <p:ext uri="{BB962C8B-B14F-4D97-AF65-F5344CB8AC3E}">
        <p14:creationId xmlns:p14="http://schemas.microsoft.com/office/powerpoint/2010/main" val="410941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87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1B34BB-488D-85CC-068F-8D3EBB92733A}"/>
              </a:ext>
            </a:extLst>
          </p:cNvPr>
          <p:cNvSpPr txBox="1"/>
          <p:nvPr/>
        </p:nvSpPr>
        <p:spPr>
          <a:xfrm>
            <a:off x="2194816" y="1356148"/>
            <a:ext cx="323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Launch Wave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AA2414-F760-5DF5-5C81-2EDF1CAB3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77" y="1749262"/>
            <a:ext cx="5334000" cy="4000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0219C7-1C0C-9A2A-76C1-878643167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748" y="1749262"/>
            <a:ext cx="5334000" cy="4000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DDE3A5-6E69-27AF-28E0-CAB58E7177F7}"/>
              </a:ext>
            </a:extLst>
          </p:cNvPr>
          <p:cNvSpPr txBox="1"/>
          <p:nvPr/>
        </p:nvSpPr>
        <p:spPr>
          <a:xfrm>
            <a:off x="7888030" y="1389732"/>
            <a:ext cx="15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 Wave</a:t>
            </a:r>
          </a:p>
        </p:txBody>
      </p:sp>
    </p:spTree>
    <p:extLst>
      <p:ext uri="{BB962C8B-B14F-4D97-AF65-F5344CB8AC3E}">
        <p14:creationId xmlns:p14="http://schemas.microsoft.com/office/powerpoint/2010/main" val="1856071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38E0459-1363-98A1-B839-BF6F3BED4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041" y="1815608"/>
            <a:ext cx="5334000" cy="400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B98D0C-3374-69F9-531D-B681D90830C7}"/>
              </a:ext>
            </a:extLst>
          </p:cNvPr>
          <p:cNvSpPr txBox="1"/>
          <p:nvPr/>
        </p:nvSpPr>
        <p:spPr>
          <a:xfrm>
            <a:off x="6669090" y="1447963"/>
            <a:ext cx="5099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Short time Fourier analysis of Sample Point signal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CC7305-107B-463B-D83F-4B63EA9ED5C7}"/>
              </a:ext>
            </a:extLst>
          </p:cNvPr>
          <p:cNvSpPr txBox="1"/>
          <p:nvPr/>
        </p:nvSpPr>
        <p:spPr>
          <a:xfrm>
            <a:off x="1527143" y="1366887"/>
            <a:ext cx="247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Point  Signal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EB596F-B918-1652-6841-981725996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730662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647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2DADE1-B047-3823-54F1-6AAFB646CF6A}"/>
              </a:ext>
            </a:extLst>
          </p:cNvPr>
          <p:cNvSpPr txBox="1"/>
          <p:nvPr/>
        </p:nvSpPr>
        <p:spPr>
          <a:xfrm>
            <a:off x="716437" y="2300140"/>
            <a:ext cx="537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BENCHMARK</a:t>
            </a:r>
          </a:p>
        </p:txBody>
      </p:sp>
    </p:spTree>
    <p:extLst>
      <p:ext uri="{BB962C8B-B14F-4D97-AF65-F5344CB8AC3E}">
        <p14:creationId xmlns:p14="http://schemas.microsoft.com/office/powerpoint/2010/main" val="714104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D80A18-1468-32BF-9DD9-AEB7A4A61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88" y="1289852"/>
            <a:ext cx="5334000" cy="4000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8CF2CE-BAFB-E805-EBC2-912EA8A7ABB5}"/>
                  </a:ext>
                </a:extLst>
              </p:cNvPr>
              <p:cNvSpPr txBox="1"/>
              <p:nvPr/>
            </p:nvSpPr>
            <p:spPr>
              <a:xfrm>
                <a:off x="1814552" y="5423933"/>
                <a:ext cx="32609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 mode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1×10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19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,uniform distribution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8CF2CE-BAFB-E805-EBC2-912EA8A7A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552" y="5423933"/>
                <a:ext cx="3260912" cy="646331"/>
              </a:xfrm>
              <a:prstGeom prst="rect">
                <a:avLst/>
              </a:prstGeom>
              <a:blipFill>
                <a:blip r:embed="rId3"/>
                <a:stretch>
                  <a:fillRect l="-1682" t="-4717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78DD19D9-DB1E-C989-3A65-2C94C677DC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1354427"/>
            <a:ext cx="5334000" cy="40005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F11954-2B5F-174A-62E2-ABEBB5CA84F2}"/>
                  </a:ext>
                </a:extLst>
              </p:cNvPr>
              <p:cNvSpPr txBox="1"/>
              <p:nvPr/>
            </p:nvSpPr>
            <p:spPr>
              <a:xfrm>
                <a:off x="6912882" y="5402476"/>
                <a:ext cx="42821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 mode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1×10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19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,B=1T,</a:t>
                </a:r>
              </a:p>
              <a:p>
                <a:r>
                  <a:rPr lang="en-US" dirty="0"/>
                  <a:t>Uniform distribution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F11954-2B5F-174A-62E2-ABEBB5CA8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882" y="5402476"/>
                <a:ext cx="4282168" cy="646331"/>
              </a:xfrm>
              <a:prstGeom prst="rect">
                <a:avLst/>
              </a:prstGeom>
              <a:blipFill>
                <a:blip r:embed="rId5"/>
                <a:stretch>
                  <a:fillRect l="-1140"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6DF23D89-4C28-89F4-6B90-EAE7B73F44CE}"/>
              </a:ext>
            </a:extLst>
          </p:cNvPr>
          <p:cNvGrpSpPr/>
          <p:nvPr/>
        </p:nvGrpSpPr>
        <p:grpSpPr>
          <a:xfrm>
            <a:off x="7283450" y="433427"/>
            <a:ext cx="2300287" cy="965450"/>
            <a:chOff x="6540500" y="388977"/>
            <a:chExt cx="2300287" cy="965450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65FF1A8-C1E9-79F9-9661-BEBA399DF151}"/>
                </a:ext>
              </a:extLst>
            </p:cNvPr>
            <p:cNvCxnSpPr/>
            <p:nvPr/>
          </p:nvCxnSpPr>
          <p:spPr>
            <a:xfrm flipV="1">
              <a:off x="7569200" y="698500"/>
              <a:ext cx="0" cy="2349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8DF074E-7070-C2B3-0C64-249AC26D6096}"/>
                </a:ext>
              </a:extLst>
            </p:cNvPr>
            <p:cNvCxnSpPr>
              <a:cxnSpLocks/>
            </p:cNvCxnSpPr>
            <p:nvPr/>
          </p:nvCxnSpPr>
          <p:spPr>
            <a:xfrm>
              <a:off x="6540500" y="952500"/>
              <a:ext cx="2070100" cy="21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20EB5DE-7B92-085C-2513-7E6642F94BBA}"/>
                    </a:ext>
                  </a:extLst>
                </p:cNvPr>
                <p:cNvSpPr txBox="1"/>
                <p:nvPr/>
              </p:nvSpPr>
              <p:spPr>
                <a:xfrm>
                  <a:off x="8535988" y="712561"/>
                  <a:ext cx="3047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20EB5DE-7B92-085C-2513-7E6642F94B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5988" y="712561"/>
                  <a:ext cx="30479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881336C-66D0-5F06-5A0B-7F00CDA63E18}"/>
                    </a:ext>
                  </a:extLst>
                </p:cNvPr>
                <p:cNvSpPr txBox="1"/>
                <p:nvPr/>
              </p:nvSpPr>
              <p:spPr>
                <a:xfrm>
                  <a:off x="7413624" y="388977"/>
                  <a:ext cx="3111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881336C-66D0-5F06-5A0B-7F00CDA63E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3624" y="388977"/>
                  <a:ext cx="311150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254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151FC38-B3C2-D5D3-3696-8CBDEF184909}"/>
                </a:ext>
              </a:extLst>
            </p:cNvPr>
            <p:cNvGrpSpPr/>
            <p:nvPr/>
          </p:nvGrpSpPr>
          <p:grpSpPr>
            <a:xfrm>
              <a:off x="7364412" y="887911"/>
              <a:ext cx="127000" cy="129600"/>
              <a:chOff x="6673850" y="1160249"/>
              <a:chExt cx="127000" cy="129600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88B9C5B-E4E6-74BA-B437-0878590208A7}"/>
                  </a:ext>
                </a:extLst>
              </p:cNvPr>
              <p:cNvSpPr/>
              <p:nvPr/>
            </p:nvSpPr>
            <p:spPr>
              <a:xfrm>
                <a:off x="6673850" y="1160249"/>
                <a:ext cx="127000" cy="129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09762D3-D11A-1095-9DDF-445EFC3B8941}"/>
                  </a:ext>
                </a:extLst>
              </p:cNvPr>
              <p:cNvSpPr/>
              <p:nvPr/>
            </p:nvSpPr>
            <p:spPr>
              <a:xfrm>
                <a:off x="6718300" y="120218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EB71BBB-833B-B934-688E-CA50D342B455}"/>
                    </a:ext>
                  </a:extLst>
                </p:cNvPr>
                <p:cNvSpPr txBox="1"/>
                <p:nvPr/>
              </p:nvSpPr>
              <p:spPr>
                <a:xfrm>
                  <a:off x="7156449" y="985095"/>
                  <a:ext cx="2603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EB71BBB-833B-B934-688E-CA50D342B4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6449" y="985095"/>
                  <a:ext cx="260350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418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DC316C-FC23-DF6A-5204-EE7DA7F54EB6}"/>
              </a:ext>
            </a:extLst>
          </p:cNvPr>
          <p:cNvGrpSpPr/>
          <p:nvPr/>
        </p:nvGrpSpPr>
        <p:grpSpPr>
          <a:xfrm>
            <a:off x="2313129" y="757011"/>
            <a:ext cx="2300287" cy="641866"/>
            <a:chOff x="6540500" y="712561"/>
            <a:chExt cx="2300287" cy="641866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FDF1B60-8025-E5C7-1DCA-BA71DB501874}"/>
                </a:ext>
              </a:extLst>
            </p:cNvPr>
            <p:cNvCxnSpPr>
              <a:cxnSpLocks/>
            </p:cNvCxnSpPr>
            <p:nvPr/>
          </p:nvCxnSpPr>
          <p:spPr>
            <a:xfrm>
              <a:off x="6540500" y="952500"/>
              <a:ext cx="2070100" cy="21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353868D-0C2C-5D11-8B32-A0AA8270AA85}"/>
                    </a:ext>
                  </a:extLst>
                </p:cNvPr>
                <p:cNvSpPr txBox="1"/>
                <p:nvPr/>
              </p:nvSpPr>
              <p:spPr>
                <a:xfrm>
                  <a:off x="8535988" y="712561"/>
                  <a:ext cx="3047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353868D-0C2C-5D11-8B32-A0AA8270AA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5988" y="712561"/>
                  <a:ext cx="304799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AF99118-7BDB-30B6-FCA6-3BDD2B54D033}"/>
                </a:ext>
              </a:extLst>
            </p:cNvPr>
            <p:cNvGrpSpPr/>
            <p:nvPr/>
          </p:nvGrpSpPr>
          <p:grpSpPr>
            <a:xfrm>
              <a:off x="7364412" y="887911"/>
              <a:ext cx="127000" cy="129600"/>
              <a:chOff x="6673850" y="1160249"/>
              <a:chExt cx="127000" cy="12960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EDF6C28-FBF5-81E5-EEED-1BD1C01B5E21}"/>
                  </a:ext>
                </a:extLst>
              </p:cNvPr>
              <p:cNvSpPr/>
              <p:nvPr/>
            </p:nvSpPr>
            <p:spPr>
              <a:xfrm>
                <a:off x="6673850" y="1160249"/>
                <a:ext cx="127000" cy="129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E6C3BF3-2F28-B68B-506F-BFE65BA2BE44}"/>
                  </a:ext>
                </a:extLst>
              </p:cNvPr>
              <p:cNvSpPr/>
              <p:nvPr/>
            </p:nvSpPr>
            <p:spPr>
              <a:xfrm>
                <a:off x="6718300" y="120218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E8F27B3-6950-D83F-6A05-BF066CB3B8A3}"/>
                    </a:ext>
                  </a:extLst>
                </p:cNvPr>
                <p:cNvSpPr txBox="1"/>
                <p:nvPr/>
              </p:nvSpPr>
              <p:spPr>
                <a:xfrm>
                  <a:off x="7156449" y="985095"/>
                  <a:ext cx="2603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E8F27B3-6950-D83F-6A05-BF066CB3B8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6449" y="985095"/>
                  <a:ext cx="260350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441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34695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Right 7">
            <a:extLst>
              <a:ext uri="{FF2B5EF4-FFF2-40B4-BE49-F238E27FC236}">
                <a16:creationId xmlns:a16="http://schemas.microsoft.com/office/drawing/2014/main" id="{BB96D91E-F98E-1486-D367-7F3B02F59A6C}"/>
              </a:ext>
            </a:extLst>
          </p:cNvPr>
          <p:cNvSpPr/>
          <p:nvPr/>
        </p:nvSpPr>
        <p:spPr>
          <a:xfrm>
            <a:off x="5756273" y="2730675"/>
            <a:ext cx="547690" cy="2714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0DEA775-936D-E61B-7746-B7F093EB8724}"/>
              </a:ext>
            </a:extLst>
          </p:cNvPr>
          <p:cNvGrpSpPr/>
          <p:nvPr/>
        </p:nvGrpSpPr>
        <p:grpSpPr>
          <a:xfrm>
            <a:off x="4945856" y="147163"/>
            <a:ext cx="4174650" cy="1239756"/>
            <a:chOff x="4945856" y="147163"/>
            <a:chExt cx="4174650" cy="123975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E6583AE-9DB1-4B73-03B5-010B18B5E0A4}"/>
                </a:ext>
              </a:extLst>
            </p:cNvPr>
            <p:cNvGrpSpPr/>
            <p:nvPr/>
          </p:nvGrpSpPr>
          <p:grpSpPr>
            <a:xfrm>
              <a:off x="4945856" y="147163"/>
              <a:ext cx="4174650" cy="1239756"/>
              <a:chOff x="6540500" y="114671"/>
              <a:chExt cx="4174650" cy="1239756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696BFA49-0045-D1BA-6B8F-920C3F4E2801}"/>
                  </a:ext>
                </a:extLst>
              </p:cNvPr>
              <p:cNvCxnSpPr>
                <a:cxnSpLocks/>
                <a:endCxn id="13" idx="2"/>
              </p:cNvCxnSpPr>
              <p:nvPr/>
            </p:nvCxnSpPr>
            <p:spPr>
              <a:xfrm flipV="1">
                <a:off x="7457972" y="484003"/>
                <a:ext cx="688555" cy="4409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9EAD4921-7FDD-CB87-2B59-5C82DEE49A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0500" y="952500"/>
                <a:ext cx="3887059" cy="228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A4BC7B13-6D82-B5FF-8A89-0F0270BB76D5}"/>
                      </a:ext>
                    </a:extLst>
                  </p:cNvPr>
                  <p:cNvSpPr txBox="1"/>
                  <p:nvPr/>
                </p:nvSpPr>
                <p:spPr>
                  <a:xfrm>
                    <a:off x="10410351" y="832845"/>
                    <a:ext cx="30479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A4BC7B13-6D82-B5FF-8A89-0F0270BB76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10351" y="832845"/>
                    <a:ext cx="304799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4D8157E7-AAA2-8BCB-FC25-70324E5191AD}"/>
                      </a:ext>
                    </a:extLst>
                  </p:cNvPr>
                  <p:cNvSpPr txBox="1"/>
                  <p:nvPr/>
                </p:nvSpPr>
                <p:spPr>
                  <a:xfrm>
                    <a:off x="7990952" y="114671"/>
                    <a:ext cx="3111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4D8157E7-AAA2-8BCB-FC25-70324E5191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90952" y="114671"/>
                    <a:ext cx="31115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254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968D838F-3202-0F71-2AD7-074309878E4C}"/>
                  </a:ext>
                </a:extLst>
              </p:cNvPr>
              <p:cNvGrpSpPr/>
              <p:nvPr/>
            </p:nvGrpSpPr>
            <p:grpSpPr>
              <a:xfrm>
                <a:off x="7364412" y="887911"/>
                <a:ext cx="127000" cy="129600"/>
                <a:chOff x="6673850" y="1160249"/>
                <a:chExt cx="127000" cy="129600"/>
              </a:xfrm>
            </p:grpSpPr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7CAB50A3-7690-1CA3-E807-89BA4CCF51A8}"/>
                    </a:ext>
                  </a:extLst>
                </p:cNvPr>
                <p:cNvSpPr/>
                <p:nvPr/>
              </p:nvSpPr>
              <p:spPr>
                <a:xfrm>
                  <a:off x="6673850" y="1160249"/>
                  <a:ext cx="127000" cy="1296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D1C719A9-9323-461B-CA13-E39D5023994E}"/>
                    </a:ext>
                  </a:extLst>
                </p:cNvPr>
                <p:cNvSpPr/>
                <p:nvPr/>
              </p:nvSpPr>
              <p:spPr>
                <a:xfrm>
                  <a:off x="6718300" y="120218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F23D0E67-A418-3541-9580-C4209716B35D}"/>
                      </a:ext>
                    </a:extLst>
                  </p:cNvPr>
                  <p:cNvSpPr txBox="1"/>
                  <p:nvPr/>
                </p:nvSpPr>
                <p:spPr>
                  <a:xfrm>
                    <a:off x="7156449" y="985095"/>
                    <a:ext cx="2603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F23D0E67-A418-3541-9580-C4209716B3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56449" y="985095"/>
                    <a:ext cx="260350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441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72F2BC5D-7F04-C8B0-B90E-0E36AB6D130F}"/>
                </a:ext>
              </a:extLst>
            </p:cNvPr>
            <p:cNvSpPr/>
            <p:nvPr/>
          </p:nvSpPr>
          <p:spPr>
            <a:xfrm>
              <a:off x="5923742" y="754480"/>
              <a:ext cx="260350" cy="526659"/>
            </a:xfrm>
            <a:prstGeom prst="arc">
              <a:avLst>
                <a:gd name="adj1" fmla="val 17650600"/>
                <a:gd name="adj2" fmla="val 20322761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427AE63-AB91-69E9-1530-8E8900A92BC9}"/>
                    </a:ext>
                  </a:extLst>
                </p:cNvPr>
                <p:cNvSpPr txBox="1"/>
                <p:nvPr/>
              </p:nvSpPr>
              <p:spPr>
                <a:xfrm>
                  <a:off x="6036816" y="525282"/>
                  <a:ext cx="1084082" cy="458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427AE63-AB91-69E9-1530-8E8900A92B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6816" y="525282"/>
                  <a:ext cx="1084082" cy="458395"/>
                </a:xfrm>
                <a:prstGeom prst="rect">
                  <a:avLst/>
                </a:prstGeom>
                <a:blipFill>
                  <a:blip r:embed="rId5"/>
                  <a:stretch>
                    <a:fillRect b="-2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7F122B3-777C-ECCB-5177-AA2305D9CA4E}"/>
              </a:ext>
            </a:extLst>
          </p:cNvPr>
          <p:cNvSpPr txBox="1"/>
          <p:nvPr/>
        </p:nvSpPr>
        <p:spPr>
          <a:xfrm>
            <a:off x="122548" y="263951"/>
            <a:ext cx="414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0</a:t>
            </a:r>
            <a:r>
              <a:rPr lang="en-US" dirty="0"/>
              <a:t>=1T,ne</a:t>
            </a:r>
            <a:r>
              <a:rPr lang="en-US" baseline="-25000" dirty="0"/>
              <a:t>0</a:t>
            </a:r>
            <a:r>
              <a:rPr lang="en-US" dirty="0"/>
              <a:t>=1e19/m3,uniform distribution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9B2F33-5858-D9A4-BA5C-0E669DA4D5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941" y="5018364"/>
            <a:ext cx="6483259" cy="122562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E3C7B5D-D3CA-07F5-5482-3D12E19960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5835" y="6250971"/>
            <a:ext cx="4201863" cy="36281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8AB8FD6-E867-92ED-0B10-DEBCEAABD962}"/>
              </a:ext>
            </a:extLst>
          </p:cNvPr>
          <p:cNvSpPr txBox="1"/>
          <p:nvPr/>
        </p:nvSpPr>
        <p:spPr>
          <a:xfrm>
            <a:off x="7834631" y="5413453"/>
            <a:ext cx="2571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US" baseline="-25000" dirty="0"/>
              <a:t>+</a:t>
            </a:r>
            <a:r>
              <a:rPr lang="en-US" dirty="0"/>
              <a:t>(theory)=0.432</a:t>
            </a:r>
          </a:p>
          <a:p>
            <a:r>
              <a:rPr lang="en-US" dirty="0"/>
              <a:t>n</a:t>
            </a:r>
            <a:r>
              <a:rPr lang="en-US" baseline="-25000" dirty="0"/>
              <a:t>+</a:t>
            </a:r>
            <a:r>
              <a:rPr lang="en-US" dirty="0"/>
              <a:t>(numerical)=0.429</a:t>
            </a:r>
          </a:p>
          <a:p>
            <a:r>
              <a:rPr lang="en-US" dirty="0"/>
              <a:t>n</a:t>
            </a:r>
            <a:r>
              <a:rPr lang="en-US" baseline="-25000" dirty="0"/>
              <a:t>-</a:t>
            </a:r>
            <a:r>
              <a:rPr lang="en-US" dirty="0"/>
              <a:t>(theory)=1.128</a:t>
            </a:r>
          </a:p>
          <a:p>
            <a:r>
              <a:rPr lang="en-US" dirty="0"/>
              <a:t>n</a:t>
            </a:r>
            <a:r>
              <a:rPr lang="en-US" baseline="-25000" dirty="0"/>
              <a:t>-</a:t>
            </a:r>
            <a:r>
              <a:rPr lang="en-US" dirty="0"/>
              <a:t>(numerical)=1.129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823EAA4-4E2D-C708-17B1-71E2EE83C6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8857" y="1096113"/>
            <a:ext cx="5334000" cy="40005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A7975E1-B4DB-0712-08E5-876979CE0D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8786" y="1007882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92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F7EA92-FD0E-450E-ADE4-E96114BF14D7}"/>
              </a:ext>
            </a:extLst>
          </p:cNvPr>
          <p:cNvSpPr txBox="1"/>
          <p:nvPr/>
        </p:nvSpPr>
        <p:spPr>
          <a:xfrm>
            <a:off x="350520" y="937260"/>
            <a:ext cx="10988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plans to do: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CDA713-3807-43CE-86EE-DF6CC4E0C0D3}"/>
              </a:ext>
            </a:extLst>
          </p:cNvPr>
          <p:cNvSpPr/>
          <p:nvPr/>
        </p:nvSpPr>
        <p:spPr>
          <a:xfrm>
            <a:off x="640080" y="1758851"/>
            <a:ext cx="89535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Analyze the mode conversion in the BEST tokamak: What is the polarization of the reflected wave when the X-mode is launched perpendicularly into the plasma?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density perturbation and plasma current to the J to include more detailed physical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Analyze the mode conversion of a laser in NSTX-U from the High-k scattering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Analyze the density measurement error caused by mode conversion in the FIRTIP system.</a:t>
            </a:r>
          </a:p>
        </p:txBody>
      </p:sp>
    </p:spTree>
    <p:extLst>
      <p:ext uri="{BB962C8B-B14F-4D97-AF65-F5344CB8AC3E}">
        <p14:creationId xmlns:p14="http://schemas.microsoft.com/office/powerpoint/2010/main" val="2131760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ABFBC-E824-4D32-BF9C-588499964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6021E-12D1-4340-A4B8-4BDCE8054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Update from Frequency region to Time region</a:t>
            </a:r>
          </a:p>
          <a:p>
            <a:r>
              <a:rPr lang="en-US" dirty="0"/>
              <a:t>Numerical Method</a:t>
            </a:r>
          </a:p>
          <a:p>
            <a:r>
              <a:rPr lang="en-US" dirty="0"/>
              <a:t>Numerical  Test</a:t>
            </a:r>
          </a:p>
          <a:p>
            <a:r>
              <a:rPr lang="en-US" dirty="0"/>
              <a:t>USPR simulation</a:t>
            </a:r>
          </a:p>
          <a:p>
            <a:r>
              <a:rPr lang="en-US" dirty="0"/>
              <a:t>Next Steps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935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796420C-5773-453F-ADDD-700146F8EAA7}"/>
                  </a:ext>
                </a:extLst>
              </p:cNvPr>
              <p:cNvSpPr/>
              <p:nvPr/>
            </p:nvSpPr>
            <p:spPr>
              <a:xfrm>
                <a:off x="782210" y="1077332"/>
                <a:ext cx="8255110" cy="4995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𝑐𝑒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𝐽</m:t>
                    </m:r>
                    <m:r>
                      <a:rPr lang="en-US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𝑝𝑒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𝑐𝑒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𝑐𝑒𝐵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𝑝𝑒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en-US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𝐽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796420C-5773-453F-ADDD-700146F8EA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210" y="1077332"/>
                <a:ext cx="8255110" cy="499560"/>
              </a:xfrm>
              <a:prstGeom prst="rect">
                <a:avLst/>
              </a:prstGeom>
              <a:blipFill>
                <a:blip r:embed="rId2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3981DF2-E3DE-45F3-8B1E-C8CD8FB591E0}"/>
              </a:ext>
            </a:extLst>
          </p:cNvPr>
          <p:cNvSpPr txBox="1"/>
          <p:nvPr/>
        </p:nvSpPr>
        <p:spPr>
          <a:xfrm>
            <a:off x="782210" y="1859280"/>
            <a:ext cx="95200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application</a:t>
            </a:r>
          </a:p>
          <a:p>
            <a:r>
              <a:rPr lang="en-US" dirty="0"/>
              <a:t>1. Give more example about the 1d </a:t>
            </a:r>
            <a:r>
              <a:rPr lang="en-US" dirty="0" err="1"/>
              <a:t>fdtd</a:t>
            </a:r>
            <a:r>
              <a:rPr lang="en-US" dirty="0"/>
              <a:t> with Magnetic angle ;</a:t>
            </a:r>
          </a:p>
          <a:p>
            <a:r>
              <a:rPr lang="en-US" dirty="0"/>
              <a:t>2. CTS mode conversion simulation on the midplane with 105GHz frequency on BEST Tokamak ;</a:t>
            </a:r>
          </a:p>
          <a:p>
            <a:r>
              <a:rPr lang="en-US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2240234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F06C2-8417-97C0-92C8-48EA0821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E8B667-EB72-8C91-4E7D-55DA5B95B609}"/>
              </a:ext>
            </a:extLst>
          </p:cNvPr>
          <p:cNvSpPr txBox="1"/>
          <p:nvPr/>
        </p:nvSpPr>
        <p:spPr>
          <a:xfrm>
            <a:off x="838200" y="2505670"/>
            <a:ext cx="9493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Analysis of Mode Conversion in Magnetized Plasma(x to O)</a:t>
            </a:r>
          </a:p>
          <a:p>
            <a:r>
              <a:rPr lang="en-US" dirty="0"/>
              <a:t>2. Numerical Simulation for Plasma Diagnostics </a:t>
            </a:r>
          </a:p>
          <a:p>
            <a:r>
              <a:rPr lang="en-US" dirty="0"/>
              <a:t>3. More Efficient and Accessible Compared to 3D FDTD Simulation in Magnetically Confined Plasma</a:t>
            </a:r>
          </a:p>
        </p:txBody>
      </p:sp>
    </p:spTree>
    <p:extLst>
      <p:ext uri="{BB962C8B-B14F-4D97-AF65-F5344CB8AC3E}">
        <p14:creationId xmlns:p14="http://schemas.microsoft.com/office/powerpoint/2010/main" val="611134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613F7-D42B-3EC4-DE06-E407BFCA8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85725"/>
            <a:ext cx="11361420" cy="1325563"/>
          </a:xfrm>
        </p:spPr>
        <p:txBody>
          <a:bodyPr/>
          <a:lstStyle/>
          <a:p>
            <a:r>
              <a:rPr lang="en-US" dirty="0"/>
              <a:t>Update from Frequency region to Time region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15BB1B-CA6D-4ACB-F6B5-A7F5609F98F9}"/>
                  </a:ext>
                </a:extLst>
              </p:cNvPr>
              <p:cNvSpPr txBox="1"/>
              <p:nvPr/>
            </p:nvSpPr>
            <p:spPr>
              <a:xfrm>
                <a:off x="1002225" y="1193048"/>
                <a:ext cx="3378200" cy="28271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Original method :</a:t>
                </a: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kern="10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∇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̿"/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𝜖</m:t>
                          </m:r>
                        </m:e>
                      </m:acc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18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∇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18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̿"/>
                          <m:ctrlPr>
                            <a:rPr lang="en-US" sz="1800" i="1" kern="100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𝜖</m:t>
                          </m:r>
                        </m:e>
                      </m:acc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𝑥𝑥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𝑥𝑦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𝑥𝑧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𝑦𝑥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𝑦𝑦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𝑦𝑧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𝑧𝑥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𝑧𝑦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𝑧𝑧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15BB1B-CA6D-4ACB-F6B5-A7F5609F9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225" y="1193048"/>
                <a:ext cx="3378200" cy="2827184"/>
              </a:xfrm>
              <a:prstGeom prst="rect">
                <a:avLst/>
              </a:prstGeom>
              <a:blipFill>
                <a:blip r:embed="rId2"/>
                <a:stretch>
                  <a:fillRect l="-1441" t="-1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Down 4">
            <a:extLst>
              <a:ext uri="{FF2B5EF4-FFF2-40B4-BE49-F238E27FC236}">
                <a16:creationId xmlns:a16="http://schemas.microsoft.com/office/drawing/2014/main" id="{D846937D-094F-097C-ED28-6D322550F1E1}"/>
              </a:ext>
            </a:extLst>
          </p:cNvPr>
          <p:cNvSpPr/>
          <p:nvPr/>
        </p:nvSpPr>
        <p:spPr>
          <a:xfrm rot="16200000">
            <a:off x="4870596" y="2637329"/>
            <a:ext cx="215900" cy="88662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FCA324-18D9-F2FA-B64A-2947C3585901}"/>
                  </a:ext>
                </a:extLst>
              </p:cNvPr>
              <p:cNvSpPr txBox="1"/>
              <p:nvPr/>
            </p:nvSpPr>
            <p:spPr>
              <a:xfrm>
                <a:off x="6096000" y="1171776"/>
                <a:ext cx="3434157" cy="32103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kern="100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16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6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16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16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16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sz="16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16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6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kern="100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</m:den>
                      </m:f>
                      <m:d>
                        <m:dPr>
                          <m:ctrlP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𝑧𝑥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𝑧𝑦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𝑧𝑧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sz="16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sz="16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16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𝜔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̿"/>
                                  <m:ctrlP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𝜖</m:t>
                                  </m:r>
                                </m:e>
                              </m:acc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⋅</m:t>
                              </m:r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  <m:sub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16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16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𝜔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̿"/>
                                  <m:ctrlP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𝜖</m:t>
                                  </m:r>
                                </m:e>
                              </m:acc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⋅</m:t>
                              </m:r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  <m:sub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8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FCA324-18D9-F2FA-B64A-2947C3585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171776"/>
                <a:ext cx="3434157" cy="32103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F0519D3-1756-FBA4-21D3-D92F7EE8B89F}"/>
              </a:ext>
            </a:extLst>
          </p:cNvPr>
          <p:cNvSpPr txBox="1"/>
          <p:nvPr/>
        </p:nvSpPr>
        <p:spPr>
          <a:xfrm>
            <a:off x="453573" y="3709886"/>
            <a:ext cx="81633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Advantages: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Quick mode conversion analysis</a:t>
            </a:r>
          </a:p>
          <a:p>
            <a:pPr>
              <a:buFont typeface="+mj-lt"/>
              <a:buAutoNum type="arabicPeriod"/>
            </a:pPr>
            <a:r>
              <a:rPr lang="en-US" dirty="0"/>
              <a:t>Easy to write code</a:t>
            </a:r>
          </a:p>
          <a:p>
            <a:r>
              <a:rPr lang="en-US" b="1" dirty="0"/>
              <a:t>Disadvantages: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Limited to a single frequency during simulation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Cannot be applied to many diagnostic analyses, such as DBS and USPR</a:t>
            </a:r>
          </a:p>
          <a:p>
            <a:pPr>
              <a:buFont typeface="+mj-lt"/>
              <a:buAutoNum type="arabicPeriod"/>
            </a:pPr>
            <a:r>
              <a:rPr lang="en-US" dirty="0"/>
              <a:t>Difficult to analyze reflected signals from the cutoff layer</a:t>
            </a:r>
          </a:p>
          <a:p>
            <a:pPr>
              <a:buFont typeface="+mj-lt"/>
              <a:buAutoNum type="arabicPeriod"/>
            </a:pPr>
            <a:r>
              <a:rPr lang="en-US" dirty="0"/>
              <a:t>Lacks time resolution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F9C1D9-11B0-5DDF-F2B5-C50789BE5FDC}"/>
              </a:ext>
            </a:extLst>
          </p:cNvPr>
          <p:cNvSpPr txBox="1"/>
          <p:nvPr/>
        </p:nvSpPr>
        <p:spPr>
          <a:xfrm>
            <a:off x="3951034" y="2497728"/>
            <a:ext cx="233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Fourier Transformer </a:t>
            </a:r>
          </a:p>
        </p:txBody>
      </p:sp>
    </p:spTree>
    <p:extLst>
      <p:ext uri="{BB962C8B-B14F-4D97-AF65-F5344CB8AC3E}">
        <p14:creationId xmlns:p14="http://schemas.microsoft.com/office/powerpoint/2010/main" val="1539614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75650D2-435A-A956-2002-B5F69C31171C}"/>
              </a:ext>
            </a:extLst>
          </p:cNvPr>
          <p:cNvSpPr txBox="1"/>
          <p:nvPr/>
        </p:nvSpPr>
        <p:spPr>
          <a:xfrm>
            <a:off x="246743" y="33883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Upgrade method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57FFDC-46F8-9671-9C49-1BE3BD87AAE0}"/>
                  </a:ext>
                </a:extLst>
              </p:cNvPr>
              <p:cNvSpPr txBox="1"/>
              <p:nvPr/>
            </p:nvSpPr>
            <p:spPr>
              <a:xfrm>
                <a:off x="3175000" y="1336454"/>
                <a:ext cx="6096000" cy="20907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∇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∇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𝐽</m:t>
                      </m:r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𝑐𝑒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𝐽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𝑜</m:t>
                          </m:r>
                        </m:sub>
                      </m:sSub>
                      <m:sSubSup>
                        <m:sSub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𝑝𝑒</m:t>
                          </m:r>
                        </m:sub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𝜈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𝐽</m:t>
                      </m:r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57FFDC-46F8-9671-9C49-1BE3BD87A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000" y="1336454"/>
                <a:ext cx="6096000" cy="20907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0E4302-6089-4A4E-1089-4B50009F412A}"/>
                  </a:ext>
                </a:extLst>
              </p:cNvPr>
              <p:cNvSpPr txBox="1"/>
              <p:nvPr/>
            </p:nvSpPr>
            <p:spPr>
              <a:xfrm>
                <a:off x="1104900" y="2524453"/>
                <a:ext cx="2787650" cy="9428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ev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num>
                        <m:den>
                          <m:sSub>
                            <m:sSubPr>
                              <m:ctrlP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800" b="0" i="0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Ee</m:t>
                          </m:r>
                        </m:num>
                        <m:den>
                          <m:sSub>
                            <m:sSubPr>
                              <m:ctrlP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m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e</m:t>
                              </m:r>
                            </m:sub>
                          </m:sSub>
                        </m:den>
                      </m:f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𝜈</m:t>
                      </m:r>
                      <m:r>
                        <a:rPr lang="en-US" sz="1800" b="0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𝑣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𝑛𝑒𝑣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0E4302-6089-4A4E-1089-4B50009F4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900" y="2524453"/>
                <a:ext cx="2787650" cy="942822"/>
              </a:xfrm>
              <a:prstGeom prst="rect">
                <a:avLst/>
              </a:prstGeom>
              <a:blipFill>
                <a:blip r:embed="rId3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>
            <a:extLst>
              <a:ext uri="{FF2B5EF4-FFF2-40B4-BE49-F238E27FC236}">
                <a16:creationId xmlns:a16="http://schemas.microsoft.com/office/drawing/2014/main" id="{8CA71732-BD98-2D21-F421-45E4A227F9B3}"/>
              </a:ext>
            </a:extLst>
          </p:cNvPr>
          <p:cNvSpPr/>
          <p:nvPr/>
        </p:nvSpPr>
        <p:spPr>
          <a:xfrm>
            <a:off x="4121150" y="2726588"/>
            <a:ext cx="292100" cy="700631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75FA9A-76B7-F45B-4CC6-99374A1D8AD0}"/>
              </a:ext>
            </a:extLst>
          </p:cNvPr>
          <p:cNvSpPr txBox="1"/>
          <p:nvPr/>
        </p:nvSpPr>
        <p:spPr>
          <a:xfrm>
            <a:off x="246743" y="4255470"/>
            <a:ext cx="9975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Advantage :</a:t>
            </a:r>
          </a:p>
          <a:p>
            <a:r>
              <a:rPr lang="en-US" dirty="0"/>
              <a:t>1. Capable of time evolution analysis</a:t>
            </a:r>
          </a:p>
          <a:p>
            <a:r>
              <a:rPr lang="en-US" dirty="0"/>
              <a:t>2. Closer to real physics problem compared with Frequency region method.</a:t>
            </a:r>
          </a:p>
          <a:p>
            <a:r>
              <a:rPr lang="en-US" dirty="0"/>
              <a:t>3. Can numerically simulate diagnostic physics, such as USPR and DBS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049B6-1F71-2C3D-A1F4-C14B205D3F2C}"/>
              </a:ext>
            </a:extLst>
          </p:cNvPr>
          <p:cNvSpPr txBox="1"/>
          <p:nvPr/>
        </p:nvSpPr>
        <p:spPr>
          <a:xfrm>
            <a:off x="402269" y="3379644"/>
            <a:ext cx="313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Electron velocity equation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1ADD690-1A40-43EF-A3CF-0E094E1ED3FA}"/>
              </a:ext>
            </a:extLst>
          </p:cNvPr>
          <p:cNvCxnSpPr>
            <a:cxnSpLocks/>
          </p:cNvCxnSpPr>
          <p:nvPr/>
        </p:nvCxnSpPr>
        <p:spPr>
          <a:xfrm flipV="1">
            <a:off x="5415915" y="3238500"/>
            <a:ext cx="123825" cy="315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D102F04-3825-45F6-9E31-E3D56A086C73}"/>
              </a:ext>
            </a:extLst>
          </p:cNvPr>
          <p:cNvSpPr txBox="1"/>
          <p:nvPr/>
        </p:nvSpPr>
        <p:spPr>
          <a:xfrm>
            <a:off x="4583430" y="3543844"/>
            <a:ext cx="166497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Tokamak Magnetic Field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5924EBB-2B88-4FE2-AF92-0E3238C3E1A3}"/>
              </a:ext>
            </a:extLst>
          </p:cNvPr>
          <p:cNvCxnSpPr/>
          <p:nvPr/>
        </p:nvCxnSpPr>
        <p:spPr>
          <a:xfrm flipH="1" flipV="1">
            <a:off x="6096000" y="3238500"/>
            <a:ext cx="678180" cy="315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0F93293-9ABB-4AAC-9372-0C3E762A8991}"/>
              </a:ext>
            </a:extLst>
          </p:cNvPr>
          <p:cNvSpPr txBox="1"/>
          <p:nvPr/>
        </p:nvSpPr>
        <p:spPr>
          <a:xfrm>
            <a:off x="6305550" y="3563682"/>
            <a:ext cx="183197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Current induced by EMW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1B9579-1AB9-47EC-962D-2A3CA5A8CE0A}"/>
              </a:ext>
            </a:extLst>
          </p:cNvPr>
          <p:cNvCxnSpPr>
            <a:cxnSpLocks/>
          </p:cNvCxnSpPr>
          <p:nvPr/>
        </p:nvCxnSpPr>
        <p:spPr>
          <a:xfrm flipH="1">
            <a:off x="6833873" y="2545346"/>
            <a:ext cx="544827" cy="3518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AC105B2-5E0B-4632-AB05-8C245A3CBC44}"/>
              </a:ext>
            </a:extLst>
          </p:cNvPr>
          <p:cNvSpPr txBox="1"/>
          <p:nvPr/>
        </p:nvSpPr>
        <p:spPr>
          <a:xfrm>
            <a:off x="7310755" y="2171050"/>
            <a:ext cx="1653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Plasma density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ACF261-C4CD-475B-A5A4-67AC13E39608}"/>
              </a:ext>
            </a:extLst>
          </p:cNvPr>
          <p:cNvSpPr txBox="1"/>
          <p:nvPr/>
        </p:nvSpPr>
        <p:spPr>
          <a:xfrm>
            <a:off x="7846060" y="2614468"/>
            <a:ext cx="1653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 field of EMW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35CDACB-D7A1-4D36-8146-CDC482BCC76E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7067554" y="2799134"/>
            <a:ext cx="778506" cy="175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FFF31A9-E10A-44A5-9EE5-1090A0151594}"/>
              </a:ext>
            </a:extLst>
          </p:cNvPr>
          <p:cNvCxnSpPr>
            <a:cxnSpLocks/>
          </p:cNvCxnSpPr>
          <p:nvPr/>
        </p:nvCxnSpPr>
        <p:spPr>
          <a:xfrm flipH="1" flipV="1">
            <a:off x="7412363" y="3130087"/>
            <a:ext cx="1000117" cy="4308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EB4FC0D-A1C9-41FD-8EAD-FFB90F90C9C2}"/>
              </a:ext>
            </a:extLst>
          </p:cNvPr>
          <p:cNvSpPr txBox="1"/>
          <p:nvPr/>
        </p:nvSpPr>
        <p:spPr>
          <a:xfrm>
            <a:off x="8444230" y="3615704"/>
            <a:ext cx="258191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electron-electron collision frequency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0AE037-15FD-4506-9642-113FFA0DD0F2}"/>
              </a:ext>
            </a:extLst>
          </p:cNvPr>
          <p:cNvSpPr txBox="1"/>
          <p:nvPr/>
        </p:nvSpPr>
        <p:spPr>
          <a:xfrm>
            <a:off x="199390" y="685859"/>
            <a:ext cx="629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Background: Magnetically plasma without plasma current</a:t>
            </a:r>
          </a:p>
        </p:txBody>
      </p:sp>
    </p:spTree>
    <p:extLst>
      <p:ext uri="{BB962C8B-B14F-4D97-AF65-F5344CB8AC3E}">
        <p14:creationId xmlns:p14="http://schemas.microsoft.com/office/powerpoint/2010/main" val="2785815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E6F848-6271-A7EE-D2AB-8F1494090B86}"/>
              </a:ext>
            </a:extLst>
          </p:cNvPr>
          <p:cNvSpPr txBox="1"/>
          <p:nvPr/>
        </p:nvSpPr>
        <p:spPr>
          <a:xfrm>
            <a:off x="9525" y="137662"/>
            <a:ext cx="116014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Numerical Method: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760C14-FCFF-B3A5-FF10-7DF17C986537}"/>
              </a:ext>
            </a:extLst>
          </p:cNvPr>
          <p:cNvSpPr txBox="1"/>
          <p:nvPr/>
        </p:nvSpPr>
        <p:spPr>
          <a:xfrm>
            <a:off x="165100" y="891715"/>
            <a:ext cx="982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dimensionless equations by normalizing with characteristic parameters: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6446F6-42C1-E3F0-48BB-04049886AEDD}"/>
                  </a:ext>
                </a:extLst>
              </p:cNvPr>
              <p:cNvSpPr txBox="1"/>
              <p:nvPr/>
            </p:nvSpPr>
            <p:spPr>
              <a:xfrm>
                <a:off x="2762250" y="1261047"/>
                <a:ext cx="6096000" cy="23767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∇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acc>
                        <m:accPr>
                          <m:chr m:val="̂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</m:acc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acc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∇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acc>
                        <m:accPr>
                          <m:chr m:val="̂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acc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</m:acc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acc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𝑐𝑒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acc>
                        <m:accPr>
                          <m:chr m:val="̂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𝑜</m:t>
                          </m:r>
                        </m:sub>
                      </m:sSub>
                      <m:sSubSup>
                        <m:sSub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𝑝𝑒</m:t>
                          </m:r>
                        </m:sub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acc>
                        <m:accPr>
                          <m:chr m:val="̂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𝜈</m:t>
                      </m:r>
                      <m:acc>
                        <m:accPr>
                          <m:chr m:val="̂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</m:acc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6446F6-42C1-E3F0-48BB-04049886A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250" y="1261047"/>
                <a:ext cx="6096000" cy="23767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1B8927A-0AD2-0A68-6E9D-6A69D6718D2E}"/>
              </a:ext>
            </a:extLst>
          </p:cNvPr>
          <p:cNvSpPr txBox="1"/>
          <p:nvPr/>
        </p:nvSpPr>
        <p:spPr>
          <a:xfrm>
            <a:off x="165100" y="3520624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2.rearrange the normalized parameters to one side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9493470-D8F9-3100-9D07-CF0FD34FCEE5}"/>
                  </a:ext>
                </a:extLst>
              </p:cNvPr>
              <p:cNvSpPr txBox="1"/>
              <p:nvPr/>
            </p:nvSpPr>
            <p:spPr>
              <a:xfrm>
                <a:off x="2349500" y="4007120"/>
                <a:ext cx="6096000" cy="23619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acc>
                        <m:accPr>
                          <m:chr m:val="̂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</m:acc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acc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acc>
                        <m:accPr>
                          <m:chr m:val="̂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</m:acc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acc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</m:acc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acc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𝑐𝑒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acc>
                        <m:accPr>
                          <m:chr m:val="̂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𝑝𝑒</m:t>
                              </m:r>
                            </m:sub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acc>
                        <m:accPr>
                          <m:chr m:val="̂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𝜈</m:t>
                      </m:r>
                      <m:acc>
                        <m:accPr>
                          <m:chr m:val="̂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</m:acc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9493470-D8F9-3100-9D07-CF0FD34FC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500" y="4007120"/>
                <a:ext cx="6096000" cy="23619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63A2AD4-DFDE-5451-F6C5-D64D2A030998}"/>
                  </a:ext>
                </a:extLst>
              </p:cNvPr>
              <p:cNvSpPr txBox="1"/>
              <p:nvPr/>
            </p:nvSpPr>
            <p:spPr>
              <a:xfrm>
                <a:off x="8324850" y="3855361"/>
                <a:ext cx="2578100" cy="23737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The constrain condition: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63A2AD4-DFDE-5451-F6C5-D64D2A030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850" y="3855361"/>
                <a:ext cx="2578100" cy="2373727"/>
              </a:xfrm>
              <a:prstGeom prst="rect">
                <a:avLst/>
              </a:prstGeom>
              <a:blipFill>
                <a:blip r:embed="rId4"/>
                <a:stretch>
                  <a:fillRect l="-2128" t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3578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D01611-FF75-8260-218D-C4FC83B16CE1}"/>
              </a:ext>
            </a:extLst>
          </p:cNvPr>
          <p:cNvSpPr txBox="1"/>
          <p:nvPr/>
        </p:nvSpPr>
        <p:spPr>
          <a:xfrm>
            <a:off x="76200" y="247650"/>
            <a:ext cx="479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Finally ,the normalized numerical equation is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778E59-B665-7E97-CFD6-54BEB930AFA6}"/>
                  </a:ext>
                </a:extLst>
              </p:cNvPr>
              <p:cNvSpPr txBox="1"/>
              <p:nvPr/>
            </p:nvSpPr>
            <p:spPr>
              <a:xfrm>
                <a:off x="2654300" y="616982"/>
                <a:ext cx="6096000" cy="22257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acc>
                        <m:accPr>
                          <m:chr m:val="̂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</m:acc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acc>
                        <m:accPr>
                          <m:chr m:val="̂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</m:acc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acc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</m:acc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</m:acc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acc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𝑐𝑒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acc>
                        <m:accPr>
                          <m:chr m:val="̂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𝑝𝑒</m:t>
                          </m:r>
                        </m:sub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acc>
                        <m:accPr>
                          <m:chr m:val="̂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𝜈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acc>
                        <m:accPr>
                          <m:chr m:val="̂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</m:acc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778E59-B665-7E97-CFD6-54BEB930A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300" y="616982"/>
                <a:ext cx="6096000" cy="22257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A283B6E-DC2D-B692-D873-660777F71E24}"/>
              </a:ext>
            </a:extLst>
          </p:cNvPr>
          <p:cNvSpPr txBox="1"/>
          <p:nvPr/>
        </p:nvSpPr>
        <p:spPr>
          <a:xfrm>
            <a:off x="0" y="2729732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Consider only one dimension along z axis, we have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87AA67-7255-DDA9-0CC7-0A0D62E75112}"/>
                  </a:ext>
                </a:extLst>
              </p:cNvPr>
              <p:cNvSpPr txBox="1"/>
              <p:nvPr/>
            </p:nvSpPr>
            <p:spPr>
              <a:xfrm>
                <a:off x="2127250" y="3105284"/>
                <a:ext cx="6096000" cy="35724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acc>
                        </m:den>
                      </m:f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sz="1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acc>
                        </m:den>
                      </m:f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sz="1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acc>
                        </m:den>
                      </m:f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</m:acc>
                        </m:den>
                      </m:f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1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acc>
                        </m:den>
                      </m:f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</m:acc>
                        </m:den>
                      </m:f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acc>
                        </m:den>
                      </m:f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1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</m:acc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acc>
                        </m:den>
                      </m:f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𝑐𝑒</m:t>
                          </m:r>
                        </m:sub>
                      </m:sSub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acc>
                        <m:accPr>
                          <m:chr m:val="̂"/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</m:acc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𝑝𝑒</m:t>
                          </m:r>
                        </m:sub>
                        <m:sup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acc>
                        <m:accPr>
                          <m:chr m:val="̂"/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𝜈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acc>
                        <m:accPr>
                          <m:chr m:val="̂"/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</m:acc>
                      <m:sSub>
                        <m:sSub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87AA67-7255-DDA9-0CC7-0A0D62E75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250" y="3105284"/>
                <a:ext cx="6096000" cy="35724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04DF519C-E962-4A37-9F8A-925202F501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4900" y="4276407"/>
            <a:ext cx="5943600" cy="54673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C5894AF-4EB2-E73F-0559-956E1B6FE7BC}"/>
              </a:ext>
            </a:extLst>
          </p:cNvPr>
          <p:cNvSpPr txBox="1"/>
          <p:nvPr/>
        </p:nvSpPr>
        <p:spPr>
          <a:xfrm>
            <a:off x="8147050" y="5174214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EH grid distribution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F53307-B8BF-5083-A0CE-3AEE763777FC}"/>
              </a:ext>
            </a:extLst>
          </p:cNvPr>
          <p:cNvSpPr txBox="1"/>
          <p:nvPr/>
        </p:nvSpPr>
        <p:spPr>
          <a:xfrm>
            <a:off x="6388100" y="5543546"/>
            <a:ext cx="5880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With CPML(Convolution Perfect Match Layer) absorbing boundary method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CFB53B-12B1-4411-F308-0DB3403DAF53}"/>
              </a:ext>
            </a:extLst>
          </p:cNvPr>
          <p:cNvSpPr txBox="1"/>
          <p:nvPr/>
        </p:nvSpPr>
        <p:spPr>
          <a:xfrm>
            <a:off x="158750" y="3474784"/>
            <a:ext cx="346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313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5AC7EE8-9919-9DEA-93D0-FFFA32A98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609" y="1428750"/>
            <a:ext cx="5334000" cy="4000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31E821A-EF6B-4634-B1B8-4D2DEBB7A31C}"/>
              </a:ext>
            </a:extLst>
          </p:cNvPr>
          <p:cNvSpPr txBox="1"/>
          <p:nvPr/>
        </p:nvSpPr>
        <p:spPr>
          <a:xfrm>
            <a:off x="125297" y="147199"/>
            <a:ext cx="5363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 mode Cutoff Test</a:t>
            </a:r>
          </a:p>
          <a:p>
            <a:r>
              <a:rPr lang="en-US" dirty="0"/>
              <a:t>Source frequency :30GHz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35478A9-6787-2B83-9234-4DE77822D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17" y="1339540"/>
            <a:ext cx="5334000" cy="40005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ED8B8CB-5F22-4F9B-8065-AC8187430D85}"/>
              </a:ext>
            </a:extLst>
          </p:cNvPr>
          <p:cNvGrpSpPr/>
          <p:nvPr/>
        </p:nvGrpSpPr>
        <p:grpSpPr>
          <a:xfrm>
            <a:off x="6810484" y="472597"/>
            <a:ext cx="2300287" cy="641866"/>
            <a:chOff x="6540500" y="712561"/>
            <a:chExt cx="2300287" cy="641866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1377647-4D3C-40F4-9AC2-D734C2AF6D58}"/>
                </a:ext>
              </a:extLst>
            </p:cNvPr>
            <p:cNvCxnSpPr>
              <a:cxnSpLocks/>
            </p:cNvCxnSpPr>
            <p:nvPr/>
          </p:nvCxnSpPr>
          <p:spPr>
            <a:xfrm>
              <a:off x="6540500" y="952500"/>
              <a:ext cx="2070100" cy="21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E60C024-2B13-4553-BA0F-BADE1AC39295}"/>
                    </a:ext>
                  </a:extLst>
                </p:cNvPr>
                <p:cNvSpPr txBox="1"/>
                <p:nvPr/>
              </p:nvSpPr>
              <p:spPr>
                <a:xfrm>
                  <a:off x="8535988" y="712561"/>
                  <a:ext cx="3047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353868D-0C2C-5D11-8B32-A0AA8270AA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5988" y="712561"/>
                  <a:ext cx="304799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0B97451-7AF9-4A2D-AA10-DBE056783B28}"/>
                </a:ext>
              </a:extLst>
            </p:cNvPr>
            <p:cNvGrpSpPr/>
            <p:nvPr/>
          </p:nvGrpSpPr>
          <p:grpSpPr>
            <a:xfrm>
              <a:off x="7364412" y="887911"/>
              <a:ext cx="127000" cy="129600"/>
              <a:chOff x="6673850" y="1160249"/>
              <a:chExt cx="127000" cy="129600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D65F515-DB57-47EE-B780-875721781A6F}"/>
                  </a:ext>
                </a:extLst>
              </p:cNvPr>
              <p:cNvSpPr/>
              <p:nvPr/>
            </p:nvSpPr>
            <p:spPr>
              <a:xfrm>
                <a:off x="6673850" y="1160249"/>
                <a:ext cx="127000" cy="129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F8472AA-C8FF-4D17-83C2-0956E4717694}"/>
                  </a:ext>
                </a:extLst>
              </p:cNvPr>
              <p:cNvSpPr/>
              <p:nvPr/>
            </p:nvSpPr>
            <p:spPr>
              <a:xfrm>
                <a:off x="6718300" y="120218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5F74CC3-E425-44AE-A11A-24B997FE4D2A}"/>
                    </a:ext>
                  </a:extLst>
                </p:cNvPr>
                <p:cNvSpPr txBox="1"/>
                <p:nvPr/>
              </p:nvSpPr>
              <p:spPr>
                <a:xfrm>
                  <a:off x="7156449" y="985095"/>
                  <a:ext cx="2603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E8F27B3-6950-D83F-6A05-BF066CB3B8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6449" y="985095"/>
                  <a:ext cx="260350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441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49738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6BDF37-49A0-EA3D-1956-68C4F7655A2C}"/>
              </a:ext>
            </a:extLst>
          </p:cNvPr>
          <p:cNvSpPr txBox="1"/>
          <p:nvPr/>
        </p:nvSpPr>
        <p:spPr>
          <a:xfrm>
            <a:off x="2593959" y="333979"/>
            <a:ext cx="3300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Simulation Results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C5760E-64AE-47F6-89EF-F7D624E70049}"/>
              </a:ext>
            </a:extLst>
          </p:cNvPr>
          <p:cNvGrpSpPr/>
          <p:nvPr/>
        </p:nvGrpSpPr>
        <p:grpSpPr>
          <a:xfrm>
            <a:off x="2593959" y="977026"/>
            <a:ext cx="5334000" cy="4109324"/>
            <a:chOff x="3109869" y="1319926"/>
            <a:chExt cx="5334000" cy="410932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4C034DE-F339-3D6F-42AB-380045695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09869" y="1428750"/>
              <a:ext cx="5334000" cy="4000500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6F9F113-6E28-46C0-880A-20EDC1CAF3DF}"/>
                </a:ext>
              </a:extLst>
            </p:cNvPr>
            <p:cNvSpPr/>
            <p:nvPr/>
          </p:nvSpPr>
          <p:spPr>
            <a:xfrm>
              <a:off x="3810000" y="1722120"/>
              <a:ext cx="434340" cy="3230880"/>
            </a:xfrm>
            <a:prstGeom prst="rect">
              <a:avLst/>
            </a:prstGeom>
            <a:solidFill>
              <a:srgbClr val="FFC000">
                <a:alpha val="1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73029FC-8773-49A9-8B3D-D256DB279931}"/>
                </a:ext>
              </a:extLst>
            </p:cNvPr>
            <p:cNvSpPr/>
            <p:nvPr/>
          </p:nvSpPr>
          <p:spPr>
            <a:xfrm>
              <a:off x="4244340" y="1722120"/>
              <a:ext cx="3703322" cy="3230880"/>
            </a:xfrm>
            <a:prstGeom prst="rect">
              <a:avLst/>
            </a:prstGeom>
            <a:solidFill>
              <a:schemeClr val="accent6">
                <a:lumMod val="75000"/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9D72EE5-F3BC-40E8-AC28-AC965EBDF344}"/>
                </a:ext>
              </a:extLst>
            </p:cNvPr>
            <p:cNvCxnSpPr/>
            <p:nvPr/>
          </p:nvCxnSpPr>
          <p:spPr>
            <a:xfrm>
              <a:off x="3810000" y="1844040"/>
              <a:ext cx="43434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CA456EB-591D-4A34-9AA1-46E283D2D4DC}"/>
                </a:ext>
              </a:extLst>
            </p:cNvPr>
            <p:cNvCxnSpPr>
              <a:cxnSpLocks/>
            </p:cNvCxnSpPr>
            <p:nvPr/>
          </p:nvCxnSpPr>
          <p:spPr>
            <a:xfrm>
              <a:off x="4244340" y="1844040"/>
              <a:ext cx="370332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7B8C9EF-6DFA-434A-86EA-A8531AFEA8D1}"/>
                </a:ext>
              </a:extLst>
            </p:cNvPr>
            <p:cNvSpPr txBox="1"/>
            <p:nvPr/>
          </p:nvSpPr>
          <p:spPr>
            <a:xfrm>
              <a:off x="3375660" y="1319926"/>
              <a:ext cx="13030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Scattering field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5AD38C7-F4DD-453A-802D-A8288B489BD9}"/>
                </a:ext>
              </a:extLst>
            </p:cNvPr>
            <p:cNvSpPr txBox="1"/>
            <p:nvPr/>
          </p:nvSpPr>
          <p:spPr>
            <a:xfrm>
              <a:off x="6012180" y="1319927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field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9964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</TotalTime>
  <Words>810</Words>
  <Application>Microsoft Office PowerPoint</Application>
  <PresentationFormat>Widescreen</PresentationFormat>
  <Paragraphs>141</Paragraphs>
  <Slides>20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Aptos</vt:lpstr>
      <vt:lpstr>Aptos Display</vt:lpstr>
      <vt:lpstr>DengXian</vt:lpstr>
      <vt:lpstr>等线 Light</vt:lpstr>
      <vt:lpstr>Arial</vt:lpstr>
      <vt:lpstr>Calibri</vt:lpstr>
      <vt:lpstr>Cambria Math</vt:lpstr>
      <vt:lpstr>Times New Roman</vt:lpstr>
      <vt:lpstr>Office Theme</vt:lpstr>
      <vt:lpstr>1D full wave simulation in magnetized plasma(cold)</vt:lpstr>
      <vt:lpstr>Overview</vt:lpstr>
      <vt:lpstr>Motivation</vt:lpstr>
      <vt:lpstr>Update from Frequency region to Time region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1D full wave simulation in magnetic plasma</dc:title>
  <dc:creator>Xinhang Xu</dc:creator>
  <cp:lastModifiedBy>mmwave</cp:lastModifiedBy>
  <cp:revision>23</cp:revision>
  <dcterms:created xsi:type="dcterms:W3CDTF">2024-09-02T21:40:02Z</dcterms:created>
  <dcterms:modified xsi:type="dcterms:W3CDTF">2024-09-13T03:07:33Z</dcterms:modified>
</cp:coreProperties>
</file>