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63" r:id="rId5"/>
    <p:sldId id="262" r:id="rId6"/>
    <p:sldId id="261" r:id="rId7"/>
    <p:sldId id="279" r:id="rId8"/>
    <p:sldId id="278" r:id="rId9"/>
    <p:sldId id="265" r:id="rId10"/>
    <p:sldId id="270" r:id="rId11"/>
    <p:sldId id="259" r:id="rId12"/>
    <p:sldId id="271" r:id="rId13"/>
    <p:sldId id="272" r:id="rId14"/>
    <p:sldId id="273" r:id="rId15"/>
    <p:sldId id="274" r:id="rId16"/>
    <p:sldId id="275" r:id="rId17"/>
    <p:sldId id="276" r:id="rId18"/>
    <p:sldId id="277" r:id="rId19"/>
    <p:sldId id="280" r:id="rId20"/>
    <p:sldId id="281" r:id="rId21"/>
    <p:sldId id="267" r:id="rId22"/>
    <p:sldId id="268"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5" d="100"/>
          <a:sy n="85" d="100"/>
        </p:scale>
        <p:origin x="102"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8/21/2024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8/21/2024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8/21/2024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8/21/2024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8/21/2024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8/21/2024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8/21/2024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8/21/2024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8/21/2024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8/21/2024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8/21/2024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8/21/2024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grpSp>
        <p:nvGrpSpPr>
          <p:cNvPr id="2" name="Group 1">
            <a:extLst>
              <a:ext uri="{FF2B5EF4-FFF2-40B4-BE49-F238E27FC236}">
                <a16:creationId xmlns:a16="http://schemas.microsoft.com/office/drawing/2014/main" id="{8D30EE46-9677-6B6B-EB77-1D1887400FFD}"/>
              </a:ext>
            </a:extLst>
          </p:cNvPr>
          <p:cNvGrpSpPr/>
          <p:nvPr/>
        </p:nvGrpSpPr>
        <p:grpSpPr>
          <a:xfrm>
            <a:off x="6860993" y="170170"/>
            <a:ext cx="4263790" cy="6618537"/>
            <a:chOff x="6860993" y="170170"/>
            <a:chExt cx="4263790" cy="6618537"/>
          </a:xfrm>
        </p:grpSpPr>
        <p:pic>
          <p:nvPicPr>
            <p:cNvPr id="6" name="Picture 5"/>
            <p:cNvPicPr>
              <a:picLocks noChangeAspect="1"/>
            </p:cNvPicPr>
            <p:nvPr/>
          </p:nvPicPr>
          <p:blipFill rotWithShape="1">
            <a:blip r:embed="rId2"/>
            <a:srcRect l="43390" t="20221" r="9273" b="57059"/>
            <a:stretch/>
          </p:blipFill>
          <p:spPr>
            <a:xfrm>
              <a:off x="6860993" y="5752273"/>
              <a:ext cx="3583745" cy="967612"/>
            </a:xfrm>
            <a:prstGeom prst="rect">
              <a:avLst/>
            </a:prstGeom>
          </p:spPr>
        </p:pic>
        <p:sp>
          <p:nvSpPr>
            <p:cNvPr id="11" name="TextBox 10"/>
            <p:cNvSpPr txBox="1"/>
            <p:nvPr/>
          </p:nvSpPr>
          <p:spPr>
            <a:xfrm>
              <a:off x="7921782"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6958095"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9303699"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8437624"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flipV="1">
              <a:off x="8538617"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9028852"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317484"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8576185"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10031335"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0707955"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9678428"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437625"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149583"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966837"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8592513"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8937887"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9938667"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8638011"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7913578"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8127279"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7913578"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7936469"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8853985"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grpSp>
      <p:sp>
        <p:nvSpPr>
          <p:cNvPr id="60" name="TextBox 59"/>
          <p:cNvSpPr txBox="1"/>
          <p:nvPr/>
        </p:nvSpPr>
        <p:spPr>
          <a:xfrm>
            <a:off x="168988" y="5866503"/>
            <a:ext cx="4444100" cy="800219"/>
          </a:xfrm>
          <a:prstGeom prst="rect">
            <a:avLst/>
          </a:prstGeom>
          <a:noFill/>
        </p:spPr>
        <p:txBody>
          <a:bodyPr wrap="square" rtlCol="0">
            <a:spAutoFit/>
          </a:bodyPr>
          <a:lstStyle/>
          <a:p>
            <a:pPr marL="512763" indent="-512763">
              <a:lnSpc>
                <a:spcPct val="90000"/>
              </a:lnSpc>
              <a:spcBef>
                <a:spcPts val="1200"/>
              </a:spcBef>
            </a:pPr>
            <a:r>
              <a:rPr lang="en-US" sz="2000" dirty="0"/>
              <a:t>z</a:t>
            </a:r>
            <a:r>
              <a:rPr lang="en-US" sz="2000" baseline="-25000" dirty="0"/>
              <a:t>LM</a:t>
            </a:r>
            <a:r>
              <a:rPr lang="en-US" sz="2000" baseline="30000" dirty="0"/>
              <a:t>2</a:t>
            </a:r>
            <a:r>
              <a:rPr lang="en-US" sz="2000" dirty="0"/>
              <a:t> = R</a:t>
            </a:r>
            <a:r>
              <a:rPr lang="en-US" sz="2000" baseline="-25000" dirty="0"/>
              <a:t>LM</a:t>
            </a:r>
            <a:r>
              <a:rPr lang="en-US" sz="2000" baseline="30000" dirty="0"/>
              <a:t>2</a:t>
            </a:r>
            <a:r>
              <a:rPr lang="en-US" sz="2000" dirty="0"/>
              <a:t> + R</a:t>
            </a:r>
            <a:r>
              <a:rPr lang="en-US" sz="2000" baseline="-25000" dirty="0"/>
              <a:t>IR</a:t>
            </a:r>
            <a:r>
              <a:rPr lang="en-US" sz="2000" baseline="30000" dirty="0"/>
              <a:t>2</a:t>
            </a:r>
            <a:r>
              <a:rPr lang="en-US" sz="2000" dirty="0"/>
              <a:t> – 2R</a:t>
            </a:r>
            <a:r>
              <a:rPr lang="en-US" sz="2000" baseline="-25000" dirty="0"/>
              <a:t>LM</a:t>
            </a:r>
            <a:r>
              <a:rPr lang="en-US" sz="2000" dirty="0"/>
              <a:t>·R</a:t>
            </a:r>
            <a:r>
              <a:rPr lang="en-US" sz="2000" baseline="-25000" dirty="0"/>
              <a:t>IR</a:t>
            </a:r>
            <a:r>
              <a:rPr lang="en-US" sz="2000" dirty="0"/>
              <a:t>·cos(</a:t>
            </a:r>
            <a:r>
              <a:rPr lang="el-GR" sz="2000" dirty="0"/>
              <a:t>ψ</a:t>
            </a:r>
            <a:r>
              <a:rPr lang="en-US" sz="2000" baseline="-25000" dirty="0"/>
              <a:t>LM</a:t>
            </a:r>
            <a:r>
              <a:rPr lang="en-US" sz="2000" dirty="0"/>
              <a:t> - </a:t>
            </a:r>
            <a:r>
              <a:rPr lang="el-GR" sz="2000" dirty="0"/>
              <a:t>ψ</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L</a:t>
            </a:r>
            <a:r>
              <a:rPr lang="en-US" sz="2000" dirty="0"/>
              <a:t> = sin</a:t>
            </a:r>
            <a:r>
              <a:rPr lang="en-US" sz="2000" baseline="30000" dirty="0"/>
              <a:t>‒1</a:t>
            </a:r>
            <a:r>
              <a:rPr lang="en-US" sz="2000" dirty="0">
                <a:solidFill>
                  <a:srgbClr val="0070C0"/>
                </a:solidFill>
              </a:rPr>
              <a:t>(</a:t>
            </a:r>
            <a:r>
              <a:rPr lang="en-US" sz="2000" dirty="0"/>
              <a:t>(R</a:t>
            </a:r>
            <a:r>
              <a:rPr lang="en-US" sz="2000" baseline="-25000" dirty="0"/>
              <a:t>LM</a:t>
            </a:r>
            <a:r>
              <a:rPr lang="en-US" sz="2000" dirty="0"/>
              <a:t>/</a:t>
            </a:r>
            <a:r>
              <a:rPr lang="en-US" sz="2000" dirty="0" err="1"/>
              <a:t>z</a:t>
            </a:r>
            <a:r>
              <a:rPr lang="en-US" sz="2000" baseline="-25000" dirty="0" err="1"/>
              <a:t>LM</a:t>
            </a:r>
            <a:r>
              <a:rPr lang="en-US" sz="2000" dirty="0"/>
              <a:t>)·sin(</a:t>
            </a:r>
            <a:r>
              <a:rPr lang="el-GR" sz="2000" dirty="0"/>
              <a:t>ψ</a:t>
            </a:r>
            <a:r>
              <a:rPr lang="en-US" sz="2000" baseline="-25000" dirty="0"/>
              <a:t>LM</a:t>
            </a:r>
            <a:r>
              <a:rPr lang="en-US" sz="2000" dirty="0"/>
              <a:t> - </a:t>
            </a:r>
            <a:r>
              <a:rPr lang="el-GR" sz="2000" dirty="0"/>
              <a:t>ψ</a:t>
            </a:r>
            <a:r>
              <a:rPr lang="en-US" sz="2000" baseline="-25000" dirty="0"/>
              <a:t>RA</a:t>
            </a:r>
            <a:r>
              <a:rPr lang="en-US" sz="2000" dirty="0"/>
              <a:t>)</a:t>
            </a:r>
            <a:r>
              <a:rPr lang="en-US" sz="2000" dirty="0">
                <a:solidFill>
                  <a:srgbClr val="0070C0"/>
                </a:solidFill>
              </a:rPr>
              <a:t>)</a:t>
            </a:r>
          </a:p>
        </p:txBody>
      </p:sp>
      <p:cxnSp>
        <p:nvCxnSpPr>
          <p:cNvPr id="4" name="Straight Arrow Connector 3">
            <a:extLst>
              <a:ext uri="{FF2B5EF4-FFF2-40B4-BE49-F238E27FC236}">
                <a16:creationId xmlns:a16="http://schemas.microsoft.com/office/drawing/2014/main" id="{FE5F0C7B-92A4-6324-DEAD-286C61946B89}"/>
              </a:ext>
            </a:extLst>
          </p:cNvPr>
          <p:cNvCxnSpPr>
            <a:cxnSpLocks/>
          </p:cNvCxnSpPr>
          <p:nvPr/>
        </p:nvCxnSpPr>
        <p:spPr>
          <a:xfrm flipH="1">
            <a:off x="7546171" y="660211"/>
            <a:ext cx="3239098" cy="506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Arc 4">
            <a:extLst>
              <a:ext uri="{FF2B5EF4-FFF2-40B4-BE49-F238E27FC236}">
                <a16:creationId xmlns:a16="http://schemas.microsoft.com/office/drawing/2014/main" id="{8123F88D-66CA-A7ED-8805-64B148BD75B8}"/>
              </a:ext>
            </a:extLst>
          </p:cNvPr>
          <p:cNvSpPr/>
          <p:nvPr/>
        </p:nvSpPr>
        <p:spPr>
          <a:xfrm rot="9450372">
            <a:off x="10216471" y="1051144"/>
            <a:ext cx="326427" cy="319990"/>
          </a:xfrm>
          <a:prstGeom prst="arc">
            <a:avLst>
              <a:gd name="adj1" fmla="val 18423599"/>
              <a:gd name="adj2" fmla="val 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C9429E1-0E0F-53C6-FD2B-B5596E84D547}"/>
                  </a:ext>
                </a:extLst>
              </p:cNvPr>
              <p:cNvSpPr txBox="1"/>
              <p:nvPr/>
            </p:nvSpPr>
            <p:spPr>
              <a:xfrm>
                <a:off x="10405517" y="1432179"/>
                <a:ext cx="1479897" cy="63998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𝑛𝑜𝑟𝑚𝑎𝑙</m:t>
                          </m:r>
                        </m:sub>
                      </m:sSub>
                      <m:r>
                        <a:rPr lang="en-US" b="0" i="1" smtClean="0">
                          <a:latin typeface="Cambria Math" panose="02040503050406030204" pitchFamily="18" charset="0"/>
                        </a:rPr>
                        <m:t>=14.555 </m:t>
                      </m:r>
                      <m:r>
                        <a:rPr lang="en-US" b="0" i="1" smtClean="0">
                          <a:latin typeface="Cambria Math" panose="02040503050406030204" pitchFamily="18" charset="0"/>
                        </a:rPr>
                        <m:t>𝑑𝑒𝑔</m:t>
                      </m:r>
                    </m:oMath>
                  </m:oMathPara>
                </a14:m>
                <a:endParaRPr lang="en-US" dirty="0"/>
              </a:p>
            </p:txBody>
          </p:sp>
        </mc:Choice>
        <mc:Fallback>
          <p:sp>
            <p:nvSpPr>
              <p:cNvPr id="7" name="TextBox 6">
                <a:extLst>
                  <a:ext uri="{FF2B5EF4-FFF2-40B4-BE49-F238E27FC236}">
                    <a16:creationId xmlns:a16="http://schemas.microsoft.com/office/drawing/2014/main" id="{3C9429E1-0E0F-53C6-FD2B-B5596E84D547}"/>
                  </a:ext>
                </a:extLst>
              </p:cNvPr>
              <p:cNvSpPr txBox="1">
                <a:spLocks noRot="1" noChangeAspect="1" noMove="1" noResize="1" noEditPoints="1" noAdjustHandles="1" noChangeArrowheads="1" noChangeShapeType="1" noTextEdit="1"/>
              </p:cNvSpPr>
              <p:nvPr/>
            </p:nvSpPr>
            <p:spPr>
              <a:xfrm>
                <a:off x="10405517" y="1432179"/>
                <a:ext cx="1479897" cy="639983"/>
              </a:xfrm>
              <a:prstGeom prst="rect">
                <a:avLst/>
              </a:prstGeom>
              <a:blipFill>
                <a:blip r:embed="rId3"/>
                <a:stretch>
                  <a:fillRect r="-5350" b="-6667"/>
                </a:stretch>
              </a:blipFill>
            </p:spPr>
            <p:txBody>
              <a:bodyPr/>
              <a:lstStyle/>
              <a:p>
                <a:r>
                  <a:rPr lang="en-US">
                    <a:noFill/>
                  </a:rPr>
                  <a:t> </a:t>
                </a:r>
              </a:p>
            </p:txBody>
          </p:sp>
        </mc:Fallback>
      </mc:AlternateContent>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357729" cy="690638"/>
          </a:xfrm>
          <a:prstGeom prst="rect">
            <a:avLst/>
          </a:prstGeom>
          <a:noFill/>
        </p:spPr>
        <p:txBody>
          <a:bodyPr wrap="square" rtlCol="0">
            <a:spAutoFit/>
          </a:bodyPr>
          <a:lstStyle/>
          <a:p>
            <a:pPr>
              <a:lnSpc>
                <a:spcPct val="80000"/>
              </a:lnSpc>
            </a:pPr>
            <a:r>
              <a:rPr lang="en-US" sz="2400" b="1" dirty="0">
                <a:solidFill>
                  <a:srgbClr val="0070C0"/>
                </a:solidFill>
              </a:rPr>
              <a:t>Radial Vector</a:t>
            </a:r>
            <a:endParaRPr lang="en-US" sz="2400" b="1" baseline="-25000" dirty="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7" y="3788477"/>
            <a:ext cx="1476403" cy="690638"/>
          </a:xfrm>
          <a:prstGeom prst="rect">
            <a:avLst/>
          </a:prstGeom>
          <a:noFill/>
        </p:spPr>
        <p:txBody>
          <a:bodyPr wrap="square" rtlCol="0">
            <a:spAutoFit/>
          </a:bodyPr>
          <a:lstStyle/>
          <a:p>
            <a:pPr algn="ctr">
              <a:lnSpc>
                <a:spcPct val="80000"/>
              </a:lnSpc>
            </a:pPr>
            <a:r>
              <a:rPr lang="en-US" sz="2400" b="1" dirty="0">
                <a:solidFill>
                  <a:srgbClr val="FF0000"/>
                </a:solidFill>
              </a:rPr>
              <a:t>Receive Beam</a:t>
            </a:r>
            <a:endParaRPr lang="en-US" sz="2400" b="1" baseline="-25000" dirty="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A1BBC-978E-4A75-F5EC-A8661021E734}"/>
              </a:ext>
            </a:extLst>
          </p:cNvPr>
          <p:cNvSpPr>
            <a:spLocks noGrp="1"/>
          </p:cNvSpPr>
          <p:nvPr>
            <p:ph type="sldNum" sz="quarter" idx="12"/>
          </p:nvPr>
        </p:nvSpPr>
        <p:spPr/>
        <p:txBody>
          <a:bodyPr/>
          <a:lstStyle/>
          <a:p>
            <a:fld id="{C8EB1B78-1A80-4349-98CC-41A40981A64A}" type="slidenum">
              <a:rPr lang="en-US" smtClean="0"/>
              <a:t>23</a:t>
            </a:fld>
            <a:endParaRPr lang="en-US"/>
          </a:p>
        </p:txBody>
      </p:sp>
      <p:grpSp>
        <p:nvGrpSpPr>
          <p:cNvPr id="4" name="Group 3">
            <a:extLst>
              <a:ext uri="{FF2B5EF4-FFF2-40B4-BE49-F238E27FC236}">
                <a16:creationId xmlns:a16="http://schemas.microsoft.com/office/drawing/2014/main" id="{320B51F4-BDE1-C0E5-9510-B4B43EC0D438}"/>
              </a:ext>
            </a:extLst>
          </p:cNvPr>
          <p:cNvGrpSpPr/>
          <p:nvPr/>
        </p:nvGrpSpPr>
        <p:grpSpPr>
          <a:xfrm>
            <a:off x="6333092" y="102938"/>
            <a:ext cx="4243782" cy="6618537"/>
            <a:chOff x="6860993" y="170170"/>
            <a:chExt cx="4263790" cy="6618537"/>
          </a:xfrm>
        </p:grpSpPr>
        <p:pic>
          <p:nvPicPr>
            <p:cNvPr id="5" name="Picture 4">
              <a:extLst>
                <a:ext uri="{FF2B5EF4-FFF2-40B4-BE49-F238E27FC236}">
                  <a16:creationId xmlns:a16="http://schemas.microsoft.com/office/drawing/2014/main" id="{8F56D647-318C-4BED-F396-5C313B2A2B74}"/>
                </a:ext>
              </a:extLst>
            </p:cNvPr>
            <p:cNvPicPr>
              <a:picLocks noChangeAspect="1"/>
            </p:cNvPicPr>
            <p:nvPr/>
          </p:nvPicPr>
          <p:blipFill rotWithShape="1">
            <a:blip r:embed="rId2"/>
            <a:srcRect l="43390" t="20221" r="9273" b="57059"/>
            <a:stretch/>
          </p:blipFill>
          <p:spPr>
            <a:xfrm>
              <a:off x="6860993" y="5752273"/>
              <a:ext cx="3583745" cy="967612"/>
            </a:xfrm>
            <a:prstGeom prst="rect">
              <a:avLst/>
            </a:prstGeom>
          </p:spPr>
        </p:pic>
        <p:sp>
          <p:nvSpPr>
            <p:cNvPr id="6" name="TextBox 5">
              <a:extLst>
                <a:ext uri="{FF2B5EF4-FFF2-40B4-BE49-F238E27FC236}">
                  <a16:creationId xmlns:a16="http://schemas.microsoft.com/office/drawing/2014/main" id="{2C03B2DD-5FDC-5763-09F0-A58865B94533}"/>
                </a:ext>
              </a:extLst>
            </p:cNvPr>
            <p:cNvSpPr txBox="1"/>
            <p:nvPr/>
          </p:nvSpPr>
          <p:spPr>
            <a:xfrm>
              <a:off x="7921782" y="322913"/>
              <a:ext cx="2791405" cy="461665"/>
            </a:xfrm>
            <a:prstGeom prst="rect">
              <a:avLst/>
            </a:prstGeom>
            <a:noFill/>
          </p:spPr>
          <p:txBody>
            <a:bodyPr wrap="none" rtlCol="0">
              <a:spAutoFit/>
            </a:bodyPr>
            <a:lstStyle/>
            <a:p>
              <a:r>
                <a:rPr lang="en-US" sz="2400" b="1" dirty="0"/>
                <a:t>Bay G Launch Mirror</a:t>
              </a:r>
            </a:p>
          </p:txBody>
        </p:sp>
        <p:sp>
          <p:nvSpPr>
            <p:cNvPr id="7" name="TextBox 6">
              <a:extLst>
                <a:ext uri="{FF2B5EF4-FFF2-40B4-BE49-F238E27FC236}">
                  <a16:creationId xmlns:a16="http://schemas.microsoft.com/office/drawing/2014/main" id="{983D98CB-BA33-086F-C138-CCCFAB2EB7D4}"/>
                </a:ext>
              </a:extLst>
            </p:cNvPr>
            <p:cNvSpPr txBox="1"/>
            <p:nvPr/>
          </p:nvSpPr>
          <p:spPr>
            <a:xfrm>
              <a:off x="6958095" y="2683814"/>
              <a:ext cx="1791260" cy="461665"/>
            </a:xfrm>
            <a:prstGeom prst="rect">
              <a:avLst/>
            </a:prstGeom>
            <a:noFill/>
          </p:spPr>
          <p:txBody>
            <a:bodyPr wrap="none" rtlCol="0">
              <a:spAutoFit/>
            </a:bodyPr>
            <a:lstStyle/>
            <a:p>
              <a:r>
                <a:rPr lang="en-US" sz="2400" b="1" dirty="0"/>
                <a:t>Torus Center</a:t>
              </a:r>
            </a:p>
          </p:txBody>
        </p:sp>
        <p:sp>
          <p:nvSpPr>
            <p:cNvPr id="8" name="TextBox 7">
              <a:extLst>
                <a:ext uri="{FF2B5EF4-FFF2-40B4-BE49-F238E27FC236}">
                  <a16:creationId xmlns:a16="http://schemas.microsoft.com/office/drawing/2014/main" id="{969F76BC-DADB-BC19-F0E2-0EDE7D7EEA95}"/>
                </a:ext>
              </a:extLst>
            </p:cNvPr>
            <p:cNvSpPr txBox="1"/>
            <p:nvPr/>
          </p:nvSpPr>
          <p:spPr>
            <a:xfrm>
              <a:off x="9303699" y="6327042"/>
              <a:ext cx="1262910" cy="461665"/>
            </a:xfrm>
            <a:prstGeom prst="rect">
              <a:avLst/>
            </a:prstGeom>
            <a:noFill/>
          </p:spPr>
          <p:txBody>
            <a:bodyPr wrap="none" rtlCol="0">
              <a:spAutoFit/>
            </a:bodyPr>
            <a:lstStyle/>
            <a:p>
              <a:r>
                <a:rPr lang="en-US" sz="2400" b="1"/>
                <a:t>Window</a:t>
              </a:r>
            </a:p>
          </p:txBody>
        </p:sp>
        <p:sp>
          <p:nvSpPr>
            <p:cNvPr id="9" name="Rectangle 8">
              <a:extLst>
                <a:ext uri="{FF2B5EF4-FFF2-40B4-BE49-F238E27FC236}">
                  <a16:creationId xmlns:a16="http://schemas.microsoft.com/office/drawing/2014/main" id="{2725C03E-FCBE-C3E9-F18C-8993D8416BE2}"/>
                </a:ext>
              </a:extLst>
            </p:cNvPr>
            <p:cNvSpPr/>
            <p:nvPr/>
          </p:nvSpPr>
          <p:spPr>
            <a:xfrm>
              <a:off x="8437624"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ECDBAC9-D516-DEF2-2D95-A4F78C057473}"/>
                </a:ext>
              </a:extLst>
            </p:cNvPr>
            <p:cNvCxnSpPr/>
            <p:nvPr/>
          </p:nvCxnSpPr>
          <p:spPr>
            <a:xfrm flipH="1" flipV="1">
              <a:off x="8538617"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CE5242-9C81-D693-ABEA-0CC38BF9D053}"/>
                </a:ext>
              </a:extLst>
            </p:cNvPr>
            <p:cNvCxnSpPr/>
            <p:nvPr/>
          </p:nvCxnSpPr>
          <p:spPr>
            <a:xfrm rot="780000" flipV="1">
              <a:off x="9028852"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D4639C-5F37-87AE-C453-4603D97150B4}"/>
                </a:ext>
              </a:extLst>
            </p:cNvPr>
            <p:cNvSpPr txBox="1"/>
            <p:nvPr/>
          </p:nvSpPr>
          <p:spPr>
            <a:xfrm>
              <a:off x="9317484"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13" name="Straight Connector 12">
              <a:extLst>
                <a:ext uri="{FF2B5EF4-FFF2-40B4-BE49-F238E27FC236}">
                  <a16:creationId xmlns:a16="http://schemas.microsoft.com/office/drawing/2014/main" id="{32A41F94-148D-21A5-76C9-A275CE63D338}"/>
                </a:ext>
              </a:extLst>
            </p:cNvPr>
            <p:cNvCxnSpPr>
              <a:stCxn id="18" idx="4"/>
            </p:cNvCxnSpPr>
            <p:nvPr/>
          </p:nvCxnSpPr>
          <p:spPr>
            <a:xfrm flipH="1" flipV="1">
              <a:off x="8576185"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EF8911-1842-21E8-E937-8B912D909AAE}"/>
                </a:ext>
              </a:extLst>
            </p:cNvPr>
            <p:cNvCxnSpPr/>
            <p:nvPr/>
          </p:nvCxnSpPr>
          <p:spPr>
            <a:xfrm rot="1200000" flipH="1" flipV="1">
              <a:off x="10031335"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6A5C534-E1B9-124B-1B2E-EF26BFE137D7}"/>
                </a:ext>
              </a:extLst>
            </p:cNvPr>
            <p:cNvSpPr/>
            <p:nvPr/>
          </p:nvSpPr>
          <p:spPr>
            <a:xfrm>
              <a:off x="10707955"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6563E63-754A-CF3F-A0EF-F2E8F914AE8E}"/>
                </a:ext>
              </a:extLst>
            </p:cNvPr>
            <p:cNvCxnSpPr/>
            <p:nvPr/>
          </p:nvCxnSpPr>
          <p:spPr>
            <a:xfrm rot="2460000" flipH="1" flipV="1">
              <a:off x="9678428"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5C7479F-104E-555B-FC45-C87D3A800B0E}"/>
                </a:ext>
              </a:extLst>
            </p:cNvPr>
            <p:cNvSpPr/>
            <p:nvPr/>
          </p:nvSpPr>
          <p:spPr>
            <a:xfrm>
              <a:off x="8437625"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7810B35-CC52-9166-DEC7-948DE848B00C}"/>
                </a:ext>
              </a:extLst>
            </p:cNvPr>
            <p:cNvSpPr/>
            <p:nvPr/>
          </p:nvSpPr>
          <p:spPr>
            <a:xfrm>
              <a:off x="9149583"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0856F7-E9F6-3FD6-6E40-A8BA2737D525}"/>
                </a:ext>
              </a:extLst>
            </p:cNvPr>
            <p:cNvSpPr txBox="1"/>
            <p:nvPr/>
          </p:nvSpPr>
          <p:spPr>
            <a:xfrm>
              <a:off x="8966837"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20" name="Arc 19">
              <a:extLst>
                <a:ext uri="{FF2B5EF4-FFF2-40B4-BE49-F238E27FC236}">
                  <a16:creationId xmlns:a16="http://schemas.microsoft.com/office/drawing/2014/main" id="{22908555-1CB7-2987-3591-24BAC5F01F98}"/>
                </a:ext>
              </a:extLst>
            </p:cNvPr>
            <p:cNvSpPr/>
            <p:nvPr/>
          </p:nvSpPr>
          <p:spPr>
            <a:xfrm>
              <a:off x="8592513"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26A0DB01-0F9B-B033-38E9-2746713113C1}"/>
                </a:ext>
              </a:extLst>
            </p:cNvPr>
            <p:cNvSpPr txBox="1"/>
            <p:nvPr/>
          </p:nvSpPr>
          <p:spPr>
            <a:xfrm>
              <a:off x="8937887"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22" name="TextBox 21">
              <a:extLst>
                <a:ext uri="{FF2B5EF4-FFF2-40B4-BE49-F238E27FC236}">
                  <a16:creationId xmlns:a16="http://schemas.microsoft.com/office/drawing/2014/main" id="{1514D663-6173-DDA7-4B1C-9333391C9591}"/>
                </a:ext>
              </a:extLst>
            </p:cNvPr>
            <p:cNvSpPr txBox="1"/>
            <p:nvPr/>
          </p:nvSpPr>
          <p:spPr>
            <a:xfrm>
              <a:off x="9938667"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23" name="TextBox 22">
              <a:extLst>
                <a:ext uri="{FF2B5EF4-FFF2-40B4-BE49-F238E27FC236}">
                  <a16:creationId xmlns:a16="http://schemas.microsoft.com/office/drawing/2014/main" id="{65598156-54DE-0EE2-B872-48BC12A533C3}"/>
                </a:ext>
              </a:extLst>
            </p:cNvPr>
            <p:cNvSpPr txBox="1"/>
            <p:nvPr/>
          </p:nvSpPr>
          <p:spPr>
            <a:xfrm>
              <a:off x="8638011"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4" name="TextBox 23">
              <a:extLst>
                <a:ext uri="{FF2B5EF4-FFF2-40B4-BE49-F238E27FC236}">
                  <a16:creationId xmlns:a16="http://schemas.microsoft.com/office/drawing/2014/main" id="{1FAB4074-C6E5-052B-3642-2CC2106F0CA2}"/>
                </a:ext>
              </a:extLst>
            </p:cNvPr>
            <p:cNvSpPr txBox="1"/>
            <p:nvPr/>
          </p:nvSpPr>
          <p:spPr>
            <a:xfrm>
              <a:off x="7913578"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25" name="Arc 24">
              <a:extLst>
                <a:ext uri="{FF2B5EF4-FFF2-40B4-BE49-F238E27FC236}">
                  <a16:creationId xmlns:a16="http://schemas.microsoft.com/office/drawing/2014/main" id="{AE46AC2A-187D-7B8B-1BD5-7CE47ADBD421}"/>
                </a:ext>
              </a:extLst>
            </p:cNvPr>
            <p:cNvSpPr/>
            <p:nvPr/>
          </p:nvSpPr>
          <p:spPr>
            <a:xfrm rot="-5400000" flipV="1">
              <a:off x="8127279"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0506B4B3-679F-EBD1-6A5F-228DAEFBF1FD}"/>
                </a:ext>
              </a:extLst>
            </p:cNvPr>
            <p:cNvSpPr txBox="1"/>
            <p:nvPr/>
          </p:nvSpPr>
          <p:spPr>
            <a:xfrm>
              <a:off x="7913578"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27" name="Arc 26">
              <a:extLst>
                <a:ext uri="{FF2B5EF4-FFF2-40B4-BE49-F238E27FC236}">
                  <a16:creationId xmlns:a16="http://schemas.microsoft.com/office/drawing/2014/main" id="{EC23B5CF-C805-8E0D-5646-AFE916105103}"/>
                </a:ext>
              </a:extLst>
            </p:cNvPr>
            <p:cNvSpPr/>
            <p:nvPr/>
          </p:nvSpPr>
          <p:spPr>
            <a:xfrm rot="-5400000" flipV="1">
              <a:off x="7936469"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4726BD62-F120-9178-56CF-04CDE8123A03}"/>
                </a:ext>
              </a:extLst>
            </p:cNvPr>
            <p:cNvSpPr txBox="1"/>
            <p:nvPr/>
          </p:nvSpPr>
          <p:spPr>
            <a:xfrm>
              <a:off x="8853985"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grpSp>
    </p:spTree>
    <p:extLst>
      <p:ext uri="{BB962C8B-B14F-4D97-AF65-F5344CB8AC3E}">
        <p14:creationId xmlns:p14="http://schemas.microsoft.com/office/powerpoint/2010/main" val="3795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E2A269-FE2E-FBB6-68ED-68205A7BB880}"/>
              </a:ext>
            </a:extLst>
          </p:cNvPr>
          <p:cNvSpPr>
            <a:spLocks noGrp="1"/>
          </p:cNvSpPr>
          <p:nvPr>
            <p:ph type="sldNum" sz="quarter" idx="12"/>
          </p:nvPr>
        </p:nvSpPr>
        <p:spPr>
          <a:xfrm>
            <a:off x="10749699" y="6313766"/>
            <a:ext cx="2743200" cy="365125"/>
          </a:xfrm>
        </p:spPr>
        <p:txBody>
          <a:bodyPr/>
          <a:lstStyle/>
          <a:p>
            <a:fld id="{C8EB1B78-1A80-4349-98CC-41A40981A64A}" type="slidenum">
              <a:rPr lang="en-US" smtClean="0"/>
              <a:t>24</a:t>
            </a:fld>
            <a:endParaRPr lang="en-US"/>
          </a:p>
        </p:txBody>
      </p:sp>
      <p:grpSp>
        <p:nvGrpSpPr>
          <p:cNvPr id="11" name="Group 10">
            <a:extLst>
              <a:ext uri="{FF2B5EF4-FFF2-40B4-BE49-F238E27FC236}">
                <a16:creationId xmlns:a16="http://schemas.microsoft.com/office/drawing/2014/main" id="{FFC5A6DF-1666-3BD9-E5E5-D10D3DD5DBE7}"/>
              </a:ext>
            </a:extLst>
          </p:cNvPr>
          <p:cNvGrpSpPr/>
          <p:nvPr/>
        </p:nvGrpSpPr>
        <p:grpSpPr>
          <a:xfrm>
            <a:off x="2688996" y="312614"/>
            <a:ext cx="7136090" cy="6001152"/>
            <a:chOff x="2688996" y="312614"/>
            <a:chExt cx="7136090" cy="6001152"/>
          </a:xfrm>
        </p:grpSpPr>
        <p:grpSp>
          <p:nvGrpSpPr>
            <p:cNvPr id="6" name="Group 5">
              <a:extLst>
                <a:ext uri="{FF2B5EF4-FFF2-40B4-BE49-F238E27FC236}">
                  <a16:creationId xmlns:a16="http://schemas.microsoft.com/office/drawing/2014/main" id="{EAA21DC6-26E7-0A3E-498F-57B858299397}"/>
                </a:ext>
              </a:extLst>
            </p:cNvPr>
            <p:cNvGrpSpPr/>
            <p:nvPr/>
          </p:nvGrpSpPr>
          <p:grpSpPr>
            <a:xfrm>
              <a:off x="2688996" y="312614"/>
              <a:ext cx="7136090" cy="6001152"/>
              <a:chOff x="1611984" y="441353"/>
              <a:chExt cx="7136090" cy="6001152"/>
            </a:xfrm>
          </p:grpSpPr>
          <p:pic>
            <p:nvPicPr>
              <p:cNvPr id="3" name="Picture 2" descr="A diagram of a region&#10;&#10;Description automatically generated">
                <a:extLst>
                  <a:ext uri="{FF2B5EF4-FFF2-40B4-BE49-F238E27FC236}">
                    <a16:creationId xmlns:a16="http://schemas.microsoft.com/office/drawing/2014/main" id="{60FB933D-AE4A-BA0C-BDFB-475B9583F3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252" y="442831"/>
                <a:ext cx="2732121" cy="5972337"/>
              </a:xfrm>
              <a:prstGeom prst="rect">
                <a:avLst/>
              </a:prstGeom>
            </p:spPr>
          </p:pic>
          <p:pic>
            <p:nvPicPr>
              <p:cNvPr id="29" name="Picture 28">
                <a:extLst>
                  <a:ext uri="{FF2B5EF4-FFF2-40B4-BE49-F238E27FC236}">
                    <a16:creationId xmlns:a16="http://schemas.microsoft.com/office/drawing/2014/main" id="{763EA6F2-C79D-1133-4F39-79EBA353F63F}"/>
                  </a:ext>
                </a:extLst>
              </p:cNvPr>
              <p:cNvPicPr>
                <a:picLocks noChangeAspect="1"/>
              </p:cNvPicPr>
              <p:nvPr/>
            </p:nvPicPr>
            <p:blipFill>
              <a:blip r:embed="rId3"/>
              <a:stretch>
                <a:fillRect/>
              </a:stretch>
            </p:blipFill>
            <p:spPr>
              <a:xfrm>
                <a:off x="4870152" y="441353"/>
                <a:ext cx="3877922" cy="6001152"/>
              </a:xfrm>
              <a:prstGeom prst="rect">
                <a:avLst/>
              </a:prstGeom>
            </p:spPr>
          </p:pic>
          <p:sp>
            <p:nvSpPr>
              <p:cNvPr id="4" name="TextBox 3">
                <a:extLst>
                  <a:ext uri="{FF2B5EF4-FFF2-40B4-BE49-F238E27FC236}">
                    <a16:creationId xmlns:a16="http://schemas.microsoft.com/office/drawing/2014/main" id="{27B864BB-8B7B-D305-CF81-4E1D94EF79A1}"/>
                  </a:ext>
                </a:extLst>
              </p:cNvPr>
              <p:cNvSpPr txBox="1"/>
              <p:nvPr/>
            </p:nvSpPr>
            <p:spPr>
              <a:xfrm>
                <a:off x="1611984" y="791852"/>
                <a:ext cx="567601" cy="369332"/>
              </a:xfrm>
              <a:prstGeom prst="rect">
                <a:avLst/>
              </a:prstGeom>
              <a:noFill/>
            </p:spPr>
            <p:txBody>
              <a:bodyPr wrap="square" rtlCol="0">
                <a:spAutoFit/>
              </a:bodyPr>
              <a:lstStyle/>
              <a:p>
                <a:r>
                  <a:rPr lang="en-US" dirty="0"/>
                  <a:t>(a)</a:t>
                </a:r>
              </a:p>
            </p:txBody>
          </p:sp>
          <p:sp>
            <p:nvSpPr>
              <p:cNvPr id="5" name="TextBox 4">
                <a:extLst>
                  <a:ext uri="{FF2B5EF4-FFF2-40B4-BE49-F238E27FC236}">
                    <a16:creationId xmlns:a16="http://schemas.microsoft.com/office/drawing/2014/main" id="{1F08C56B-A01F-61BB-E804-DA11060AD76A}"/>
                  </a:ext>
                </a:extLst>
              </p:cNvPr>
              <p:cNvSpPr txBox="1"/>
              <p:nvPr/>
            </p:nvSpPr>
            <p:spPr>
              <a:xfrm>
                <a:off x="5448694" y="791852"/>
                <a:ext cx="567601" cy="369332"/>
              </a:xfrm>
              <a:prstGeom prst="rect">
                <a:avLst/>
              </a:prstGeom>
              <a:noFill/>
            </p:spPr>
            <p:txBody>
              <a:bodyPr wrap="square" rtlCol="0">
                <a:spAutoFit/>
              </a:bodyPr>
              <a:lstStyle/>
              <a:p>
                <a:r>
                  <a:rPr lang="en-US" dirty="0"/>
                  <a:t>(b)</a:t>
                </a:r>
              </a:p>
            </p:txBody>
          </p:sp>
        </p:grpSp>
        <p:sp>
          <p:nvSpPr>
            <p:cNvPr id="9" name="Arc 8">
              <a:extLst>
                <a:ext uri="{FF2B5EF4-FFF2-40B4-BE49-F238E27FC236}">
                  <a16:creationId xmlns:a16="http://schemas.microsoft.com/office/drawing/2014/main" id="{0C7639AC-A623-FE1D-C993-A05D344FA51A}"/>
                </a:ext>
              </a:extLst>
            </p:cNvPr>
            <p:cNvSpPr/>
            <p:nvPr/>
          </p:nvSpPr>
          <p:spPr>
            <a:xfrm rot="9620147">
              <a:off x="9059312" y="772380"/>
              <a:ext cx="386499" cy="520130"/>
            </a:xfrm>
            <a:prstGeom prst="arc">
              <a:avLst>
                <a:gd name="adj1" fmla="val 17612724"/>
                <a:gd name="adj2" fmla="val 0"/>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8DF198-F020-2764-AA66-7B25D5BFC648}"/>
                    </a:ext>
                  </a:extLst>
                </p:cNvPr>
                <p:cNvSpPr txBox="1"/>
                <p:nvPr/>
              </p:nvSpPr>
              <p:spPr>
                <a:xfrm>
                  <a:off x="8944553" y="1157708"/>
                  <a:ext cx="8805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h</m:t>
                            </m:r>
                          </m:sub>
                        </m:sSub>
                      </m:oMath>
                    </m:oMathPara>
                  </a14:m>
                  <a:endParaRPr lang="en-US" dirty="0"/>
                </a:p>
              </p:txBody>
            </p:sp>
          </mc:Choice>
          <mc:Fallback xmlns="">
            <p:sp>
              <p:nvSpPr>
                <p:cNvPr id="10" name="TextBox 9">
                  <a:extLst>
                    <a:ext uri="{FF2B5EF4-FFF2-40B4-BE49-F238E27FC236}">
                      <a16:creationId xmlns:a16="http://schemas.microsoft.com/office/drawing/2014/main" id="{D38DF198-F020-2764-AA66-7B25D5BFC648}"/>
                    </a:ext>
                  </a:extLst>
                </p:cNvPr>
                <p:cNvSpPr txBox="1">
                  <a:spLocks noRot="1" noChangeAspect="1" noMove="1" noResize="1" noEditPoints="1" noAdjustHandles="1" noChangeArrowheads="1" noChangeShapeType="1" noTextEdit="1"/>
                </p:cNvSpPr>
                <p:nvPr/>
              </p:nvSpPr>
              <p:spPr>
                <a:xfrm>
                  <a:off x="8944553" y="1157708"/>
                  <a:ext cx="880533"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3044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E546B-5297-01A3-A3F0-7F9ED90CC1AC}"/>
              </a:ext>
            </a:extLst>
          </p:cNvPr>
          <p:cNvSpPr>
            <a:spLocks noGrp="1"/>
          </p:cNvSpPr>
          <p:nvPr>
            <p:ph type="sldNum" sz="quarter" idx="12"/>
          </p:nvPr>
        </p:nvSpPr>
        <p:spPr/>
        <p:txBody>
          <a:bodyPr/>
          <a:lstStyle/>
          <a:p>
            <a:fld id="{C8EB1B78-1A80-4349-98CC-41A40981A64A}" type="slidenum">
              <a:rPr lang="en-US" smtClean="0"/>
              <a:t>25</a:t>
            </a:fld>
            <a:endParaRPr lang="en-US"/>
          </a:p>
        </p:txBody>
      </p:sp>
      <p:pic>
        <p:nvPicPr>
          <p:cNvPr id="4" name="Picture 3">
            <a:extLst>
              <a:ext uri="{FF2B5EF4-FFF2-40B4-BE49-F238E27FC236}">
                <a16:creationId xmlns:a16="http://schemas.microsoft.com/office/drawing/2014/main" id="{7EA6F506-953E-0765-22F9-D29D49600750}"/>
              </a:ext>
            </a:extLst>
          </p:cNvPr>
          <p:cNvPicPr>
            <a:picLocks noChangeAspect="1"/>
          </p:cNvPicPr>
          <p:nvPr/>
        </p:nvPicPr>
        <p:blipFill>
          <a:blip r:embed="rId2"/>
          <a:stretch>
            <a:fillRect/>
          </a:stretch>
        </p:blipFill>
        <p:spPr>
          <a:xfrm>
            <a:off x="1915074" y="533832"/>
            <a:ext cx="7187807" cy="6005080"/>
          </a:xfrm>
          <a:prstGeom prst="rect">
            <a:avLst/>
          </a:prstGeom>
        </p:spPr>
      </p:pic>
    </p:spTree>
    <p:extLst>
      <p:ext uri="{BB962C8B-B14F-4D97-AF65-F5344CB8AC3E}">
        <p14:creationId xmlns:p14="http://schemas.microsoft.com/office/powerpoint/2010/main" val="40698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595022" y="2603517"/>
            <a:ext cx="2068091"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294415"/>
              </a:xfrm>
              <a:prstGeom prst="rect">
                <a:avLst/>
              </a:prstGeom>
              <a:blipFill>
                <a:blip r:embed="rId2"/>
                <a:stretch>
                  <a:fillRect l="-595" t="-290"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3189" y="5485674"/>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014908" y="677244"/>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014908" y="677244"/>
                <a:ext cx="4335631" cy="4955203"/>
              </a:xfrm>
              <a:prstGeom prst="rect">
                <a:avLst/>
              </a:prstGeom>
              <a:blipFill>
                <a:blip r:embed="rId2"/>
                <a:stretch>
                  <a:fillRect l="-1547" t="-110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2950</TotalTime>
  <Words>2548</Words>
  <Application>Microsoft Office PowerPoint</Application>
  <PresentationFormat>Widescreen</PresentationFormat>
  <Paragraphs>284</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Xinhang Xu</cp:lastModifiedBy>
  <cp:revision>37</cp:revision>
  <dcterms:created xsi:type="dcterms:W3CDTF">2024-07-18T02:29:37Z</dcterms:created>
  <dcterms:modified xsi:type="dcterms:W3CDTF">2024-08-21T09:19:27Z</dcterms:modified>
</cp:coreProperties>
</file>