
<file path=[Content_Types].xml><?xml version="1.0" encoding="utf-8"?>
<Types xmlns="http://schemas.openxmlformats.org/package/2006/content-types">
  <Default Extension="avi" ContentType="video/x-msvideo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9" r:id="rId11"/>
    <p:sldId id="263" r:id="rId12"/>
    <p:sldId id="266" r:id="rId13"/>
    <p:sldId id="265" r:id="rId14"/>
    <p:sldId id="264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E7E22-804B-4E26-B4A3-C691BFFD7AE1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EF4FD-46C4-4B33-AD3A-2756268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:</a:t>
            </a:r>
          </a:p>
          <a:p>
            <a:r>
              <a:rPr lang="en-US" dirty="0"/>
              <a:t> only available along the k direction where the wavefront vertical to k and the phase is only related to the distance along k . </a:t>
            </a:r>
          </a:p>
          <a:p>
            <a:r>
              <a:rPr lang="en-US" dirty="0"/>
              <a:t>As a results, one need to combine the 1d </a:t>
            </a:r>
            <a:r>
              <a:rPr lang="en-US" dirty="0" err="1"/>
              <a:t>fdtd</a:t>
            </a:r>
            <a:r>
              <a:rPr lang="en-US" dirty="0"/>
              <a:t> program with ray-tracing code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EF4FD-46C4-4B33-AD3A-2756268525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9011-926D-8C47-D77C-85C4523F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9C4C-6819-8E57-1E85-EA2A71C11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7AE8-C308-F52C-6999-6965A797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0DDA5-FFFE-1F9E-B00B-51BA7285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3D4D-36F8-D7C1-B8F7-ED2F2B77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8636-907F-8AE3-C059-BED2A86E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948B2-7C55-2F18-06E4-3BEE636E6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636A7-37F6-7670-D1CF-539A6D88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8B81-7445-A4BB-F41B-3F8B5C1A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F90B-B390-84AC-5334-C6C638F4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5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9EA82-4AD4-F72D-17A2-25EB22B2C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D86C9-6CAA-1CA7-05BB-6FED5AE35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FCA0-1352-158B-5953-8A3ECE87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E5BE-AF08-982D-6B17-426E9308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34C1-257D-76C4-AF4E-2099EA6F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F120-38EB-4962-BAB5-DC36E90B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DCD8-F7B7-E254-6932-9B5314F15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393D-8E65-D68F-9616-5744DD9C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BE12-9654-FDA7-38A5-F65A5042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5797-2E6B-1C6E-8DC0-BF049DEB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ABCA-E422-D12B-83B9-3503486E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81C3A-EAE7-1678-4FB5-65D18FF4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A1DE-260F-19A6-B90F-A129A51D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DDE2-3CCE-412C-6221-31C8FE86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0BA4-C4B0-8F77-FB91-92F3DCA9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3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F90F-7EFB-7B1C-DB2F-55610F8F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7356-34F9-89FC-8823-A4E25A12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B2E57-B289-026C-CFA2-E973EFD39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434A0-3901-7CE2-71C4-DB6D6F2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E2CA1-B27A-7A39-A9CC-3D2FC3E8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228-5808-1069-93F5-403150E8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8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B9E-BF3A-98E1-F755-00E781F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8CA3C-BFEB-4F26-DDD9-296F684F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39AB6-B0CE-9794-7F9E-7E2D17AE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2BF2C-54EE-A9C8-32A8-8F5AC6C5D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DFF5B-0FD3-E73D-A5EF-993DB7FF5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4F601-9EA0-0454-9836-0AAAC43B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2906F-0D87-B20C-A3BA-E46641DB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D6579-0562-AD2E-EA42-E3B95323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8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DCB6-0543-221F-BA19-F838F9B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3EB7C-CCF7-6ABC-983C-26C1FFEA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AA28A-FADE-A579-3FB6-1EEA7A1C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8E775-0ACD-2A1E-7AD1-AC51A434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A9C9B-1112-FBB4-C46D-0B31FE3F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F62CC-1F1F-23F4-7A61-8B9AF3DA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9BBA-40C4-FFE1-C920-D8194C4F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6210-AB6B-8037-35FD-25384455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DBF5-DBF5-64B3-B593-7DF34DB4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339FF-0DF0-6668-CAFC-D76904E3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C767-4B91-F3BC-DB6E-6DB2A72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AF17-96FA-4F69-4A7A-33C6AE48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60DB-7820-8951-BB6F-ED21C212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BB48-FA4F-D95A-8791-7649578B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09499-09A5-6A2B-1F99-6FCC4A2F7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90F4E-EB2F-0173-CBAC-1D1525C8C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31035-61C1-2FF9-A219-F97A8CF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ED0C-A584-EFE1-A20F-0D43DA7C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C7609-9C2D-48AC-3BEB-A8676BAC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54CB6-454D-5009-AED0-F45EB5A1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521F-54FD-02F5-91B4-5460955A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31F2-C73A-914A-8E64-12230A9BA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1B4A3-1C98-445D-9979-D615F6EB5AA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DD6B-D485-9534-49DE-94ED847DC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1DCC-D5E3-7408-0FAA-42919FBCF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emf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0981-1AED-F65B-9163-1EB518997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en-US" altLang="zh-CN" dirty="0"/>
              <a:t>full wave simulation in magnetic plasma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6C2F9-B004-2E1A-204D-E288E9C1E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Xinhang Xu</a:t>
            </a:r>
          </a:p>
          <a:p>
            <a:r>
              <a:rPr lang="en-US" dirty="0"/>
              <a:t>9/2/2024</a:t>
            </a:r>
          </a:p>
        </p:txBody>
      </p:sp>
    </p:spTree>
    <p:extLst>
      <p:ext uri="{BB962C8B-B14F-4D97-AF65-F5344CB8AC3E}">
        <p14:creationId xmlns:p14="http://schemas.microsoft.com/office/powerpoint/2010/main" val="216080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C034DE-F339-3D6F-42AB-38004569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69" y="1428750"/>
            <a:ext cx="5334000" cy="400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6BDF37-49A0-EA3D-1956-68C4F7655A2C}"/>
              </a:ext>
            </a:extLst>
          </p:cNvPr>
          <p:cNvSpPr txBox="1"/>
          <p:nvPr/>
        </p:nvSpPr>
        <p:spPr>
          <a:xfrm>
            <a:off x="278780" y="356839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396996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B4C01-F542-BBAF-83B9-B2D66EDCD0CF}"/>
              </a:ext>
            </a:extLst>
          </p:cNvPr>
          <p:cNvSpPr txBox="1"/>
          <p:nvPr/>
        </p:nvSpPr>
        <p:spPr>
          <a:xfrm>
            <a:off x="141833" y="613852"/>
            <a:ext cx="372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USPR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FCA33-925E-6E60-2AB7-5378C3F2416D}"/>
              </a:ext>
            </a:extLst>
          </p:cNvPr>
          <p:cNvSpPr txBox="1"/>
          <p:nvPr/>
        </p:nvSpPr>
        <p:spPr>
          <a:xfrm>
            <a:off x="1692957" y="1309850"/>
            <a:ext cx="357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and Magnetic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6876A-5C2E-3465-E9C4-D80FDA39B689}"/>
              </a:ext>
            </a:extLst>
          </p:cNvPr>
          <p:cNvSpPr txBox="1"/>
          <p:nvPr/>
        </p:nvSpPr>
        <p:spPr>
          <a:xfrm>
            <a:off x="7352834" y="1270429"/>
            <a:ext cx="314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Plasma frequency distribution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B926DF-ABF3-1608-6C53-7811CDEF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53" y="1679182"/>
            <a:ext cx="5334000" cy="400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DF406-AF54-D498-4490-EF2B29A2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19" y="1749261"/>
            <a:ext cx="5334000" cy="4000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9537E3-CD4B-8EA9-3FDF-F4F75D31FF9A}"/>
              </a:ext>
            </a:extLst>
          </p:cNvPr>
          <p:cNvSpPr txBox="1"/>
          <p:nvPr/>
        </p:nvSpPr>
        <p:spPr>
          <a:xfrm>
            <a:off x="141833" y="141402"/>
            <a:ext cx="29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7710B5-7905-69D0-3410-62BF8D014F88}"/>
              </a:ext>
            </a:extLst>
          </p:cNvPr>
          <p:cNvCxnSpPr>
            <a:cxnSpLocks/>
          </p:cNvCxnSpPr>
          <p:nvPr/>
        </p:nvCxnSpPr>
        <p:spPr>
          <a:xfrm flipH="1">
            <a:off x="2073207" y="3506771"/>
            <a:ext cx="123238" cy="1731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B9AF08-D61B-D8FA-01AC-9179CEC610FB}"/>
              </a:ext>
            </a:extLst>
          </p:cNvPr>
          <p:cNvSpPr txBox="1"/>
          <p:nvPr/>
        </p:nvSpPr>
        <p:spPr>
          <a:xfrm>
            <a:off x="1847653" y="2941301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a pulse from here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9E657F-73C9-F3D6-6E59-28648D5A8E4D}"/>
              </a:ext>
            </a:extLst>
          </p:cNvPr>
          <p:cNvCxnSpPr/>
          <p:nvPr/>
        </p:nvCxnSpPr>
        <p:spPr>
          <a:xfrm flipV="1">
            <a:off x="3176833" y="4581427"/>
            <a:ext cx="534186" cy="126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D06C5A-CA58-E2C5-0A64-2AE479F5EF46}"/>
              </a:ext>
            </a:extLst>
          </p:cNvPr>
          <p:cNvSpPr txBox="1"/>
          <p:nvPr/>
        </p:nvSpPr>
        <p:spPr>
          <a:xfrm>
            <a:off x="2196445" y="5844619"/>
            <a:ext cx="174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Plasma region</a:t>
            </a:r>
          </a:p>
        </p:txBody>
      </p:sp>
    </p:spTree>
    <p:extLst>
      <p:ext uri="{BB962C8B-B14F-4D97-AF65-F5344CB8AC3E}">
        <p14:creationId xmlns:p14="http://schemas.microsoft.com/office/powerpoint/2010/main" val="351274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USPR@B=0">
            <a:hlinkClick r:id="" action="ppaction://media"/>
            <a:extLst>
              <a:ext uri="{FF2B5EF4-FFF2-40B4-BE49-F238E27FC236}">
                <a16:creationId xmlns:a16="http://schemas.microsoft.com/office/drawing/2014/main" id="{D3938F80-8BA7-5C78-0458-5C4DD59E43D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7480" y="1702127"/>
            <a:ext cx="5334000" cy="400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F49314-7925-96E6-0B6B-8F5D4769F147}"/>
              </a:ext>
            </a:extLst>
          </p:cNvPr>
          <p:cNvSpPr txBox="1"/>
          <p:nvPr/>
        </p:nvSpPr>
        <p:spPr>
          <a:xfrm>
            <a:off x="339365" y="848412"/>
            <a:ext cx="791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show:</a:t>
            </a:r>
          </a:p>
          <a:p>
            <a:r>
              <a:rPr lang="en-US" dirty="0"/>
              <a:t>USPR signal propagation in the plasma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DA04C-3249-BB89-E33B-1A6A6E5CB28C}"/>
              </a:ext>
            </a:extLst>
          </p:cNvPr>
          <p:cNvSpPr txBox="1"/>
          <p:nvPr/>
        </p:nvSpPr>
        <p:spPr>
          <a:xfrm>
            <a:off x="5929460" y="5635542"/>
            <a:ext cx="97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z/m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BC5D6-B62F-B7A2-0ADE-00E340975764}"/>
              </a:ext>
            </a:extLst>
          </p:cNvPr>
          <p:cNvSpPr txBox="1"/>
          <p:nvPr/>
        </p:nvSpPr>
        <p:spPr>
          <a:xfrm>
            <a:off x="3205115" y="3429000"/>
            <a:ext cx="45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</a:t>
            </a:r>
          </a:p>
        </p:txBody>
      </p:sp>
    </p:spTree>
    <p:extLst>
      <p:ext uri="{BB962C8B-B14F-4D97-AF65-F5344CB8AC3E}">
        <p14:creationId xmlns:p14="http://schemas.microsoft.com/office/powerpoint/2010/main" val="41094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B34BB-488D-85CC-068F-8D3EBB92733A}"/>
              </a:ext>
            </a:extLst>
          </p:cNvPr>
          <p:cNvSpPr txBox="1"/>
          <p:nvPr/>
        </p:nvSpPr>
        <p:spPr>
          <a:xfrm>
            <a:off x="2194816" y="1356148"/>
            <a:ext cx="323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Wave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A2414-F760-5DF5-5C81-2EDF1CAB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77" y="1749262"/>
            <a:ext cx="5334000" cy="400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219C7-1C0C-9A2A-76C1-87864316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748" y="1749262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DDE3A5-6E69-27AF-28E0-CAB58E7177F7}"/>
              </a:ext>
            </a:extLst>
          </p:cNvPr>
          <p:cNvSpPr txBox="1"/>
          <p:nvPr/>
        </p:nvSpPr>
        <p:spPr>
          <a:xfrm>
            <a:off x="7888030" y="1389732"/>
            <a:ext cx="15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Wave</a:t>
            </a:r>
          </a:p>
        </p:txBody>
      </p:sp>
    </p:spTree>
    <p:extLst>
      <p:ext uri="{BB962C8B-B14F-4D97-AF65-F5344CB8AC3E}">
        <p14:creationId xmlns:p14="http://schemas.microsoft.com/office/powerpoint/2010/main" val="185607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8E0459-1363-98A1-B839-BF6F3BED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41" y="1815608"/>
            <a:ext cx="53340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98D0C-3374-69F9-531D-B681D90830C7}"/>
              </a:ext>
            </a:extLst>
          </p:cNvPr>
          <p:cNvSpPr txBox="1"/>
          <p:nvPr/>
        </p:nvSpPr>
        <p:spPr>
          <a:xfrm>
            <a:off x="6669090" y="1447963"/>
            <a:ext cx="509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time Fourier analysis of Sample Point signal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C7305-107B-463B-D83F-4B63EA9ED5C7}"/>
              </a:ext>
            </a:extLst>
          </p:cNvPr>
          <p:cNvSpPr txBox="1"/>
          <p:nvPr/>
        </p:nvSpPr>
        <p:spPr>
          <a:xfrm>
            <a:off x="1527143" y="1366887"/>
            <a:ext cx="247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Point  Signal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EB596F-B918-1652-6841-981725996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3066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DADE1-B047-3823-54F1-6AAFB646CF6A}"/>
              </a:ext>
            </a:extLst>
          </p:cNvPr>
          <p:cNvSpPr txBox="1"/>
          <p:nvPr/>
        </p:nvSpPr>
        <p:spPr>
          <a:xfrm>
            <a:off x="716437" y="2300140"/>
            <a:ext cx="537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BENCHMARK</a:t>
            </a:r>
          </a:p>
        </p:txBody>
      </p:sp>
    </p:spTree>
    <p:extLst>
      <p:ext uri="{BB962C8B-B14F-4D97-AF65-F5344CB8AC3E}">
        <p14:creationId xmlns:p14="http://schemas.microsoft.com/office/powerpoint/2010/main" val="714104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D80A18-1468-32BF-9DD9-AEB7A4A61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88" y="1289852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8CF2CE-BAFB-E805-EBC2-912EA8A7ABB5}"/>
                  </a:ext>
                </a:extLst>
              </p:cNvPr>
              <p:cNvSpPr txBox="1"/>
              <p:nvPr/>
            </p:nvSpPr>
            <p:spPr>
              <a:xfrm>
                <a:off x="1814552" y="5423933"/>
                <a:ext cx="32609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 mode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,uniform distribution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8CF2CE-BAFB-E805-EBC2-912EA8A7A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552" y="5423933"/>
                <a:ext cx="3260912" cy="646331"/>
              </a:xfrm>
              <a:prstGeom prst="rect">
                <a:avLst/>
              </a:prstGeom>
              <a:blipFill>
                <a:blip r:embed="rId3"/>
                <a:stretch>
                  <a:fillRect l="-1682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8DD19D9-DB1E-C989-3A65-2C94C677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354427"/>
            <a:ext cx="5334000" cy="4000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F11954-2B5F-174A-62E2-ABEBB5CA84F2}"/>
                  </a:ext>
                </a:extLst>
              </p:cNvPr>
              <p:cNvSpPr txBox="1"/>
              <p:nvPr/>
            </p:nvSpPr>
            <p:spPr>
              <a:xfrm>
                <a:off x="6912882" y="5402476"/>
                <a:ext cx="4282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 mode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,B=1T,</a:t>
                </a:r>
              </a:p>
              <a:p>
                <a:r>
                  <a:rPr lang="en-US" dirty="0"/>
                  <a:t>Uniform distribution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F11954-2B5F-174A-62E2-ABEBB5CA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82" y="5402476"/>
                <a:ext cx="4282168" cy="646331"/>
              </a:xfrm>
              <a:prstGeom prst="rect">
                <a:avLst/>
              </a:prstGeom>
              <a:blipFill>
                <a:blip r:embed="rId5"/>
                <a:stretch>
                  <a:fillRect l="-1140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DF23D89-4C28-89F4-6B90-EAE7B73F44CE}"/>
              </a:ext>
            </a:extLst>
          </p:cNvPr>
          <p:cNvGrpSpPr/>
          <p:nvPr/>
        </p:nvGrpSpPr>
        <p:grpSpPr>
          <a:xfrm>
            <a:off x="7283450" y="433427"/>
            <a:ext cx="2300287" cy="965450"/>
            <a:chOff x="6540500" y="388977"/>
            <a:chExt cx="2300287" cy="96545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65FF1A8-C1E9-79F9-9661-BEBA399DF151}"/>
                </a:ext>
              </a:extLst>
            </p:cNvPr>
            <p:cNvCxnSpPr/>
            <p:nvPr/>
          </p:nvCxnSpPr>
          <p:spPr>
            <a:xfrm flipV="1">
              <a:off x="7569200" y="698500"/>
              <a:ext cx="0" cy="234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DF074E-7070-C2B3-0C64-249AC26D6096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00" y="952500"/>
              <a:ext cx="2070100" cy="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20EB5DE-7B92-085C-2513-7E6642F94BBA}"/>
                    </a:ext>
                  </a:extLst>
                </p:cNvPr>
                <p:cNvSpPr txBox="1"/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20EB5DE-7B92-085C-2513-7E6642F94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81336C-66D0-5F06-5A0B-7F00CDA63E18}"/>
                    </a:ext>
                  </a:extLst>
                </p:cNvPr>
                <p:cNvSpPr txBox="1"/>
                <p:nvPr/>
              </p:nvSpPr>
              <p:spPr>
                <a:xfrm>
                  <a:off x="7413624" y="388977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81336C-66D0-5F06-5A0B-7F00CDA63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624" y="388977"/>
                  <a:ext cx="3111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51FC38-B3C2-D5D3-3696-8CBDEF184909}"/>
                </a:ext>
              </a:extLst>
            </p:cNvPr>
            <p:cNvGrpSpPr/>
            <p:nvPr/>
          </p:nvGrpSpPr>
          <p:grpSpPr>
            <a:xfrm>
              <a:off x="7364412" y="887911"/>
              <a:ext cx="127000" cy="129600"/>
              <a:chOff x="6673850" y="1160249"/>
              <a:chExt cx="127000" cy="1296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88B9C5B-E4E6-74BA-B437-0878590208A7}"/>
                  </a:ext>
                </a:extLst>
              </p:cNvPr>
              <p:cNvSpPr/>
              <p:nvPr/>
            </p:nvSpPr>
            <p:spPr>
              <a:xfrm>
                <a:off x="6673850" y="1160249"/>
                <a:ext cx="127000" cy="12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09762D3-D11A-1095-9DDF-445EFC3B8941}"/>
                  </a:ext>
                </a:extLst>
              </p:cNvPr>
              <p:cNvSpPr/>
              <p:nvPr/>
            </p:nvSpPr>
            <p:spPr>
              <a:xfrm>
                <a:off x="6718300" y="12021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B71BBB-833B-B934-688E-CA50D342B455}"/>
                    </a:ext>
                  </a:extLst>
                </p:cNvPr>
                <p:cNvSpPr txBox="1"/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B71BBB-833B-B934-688E-CA50D342B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41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DC316C-FC23-DF6A-5204-EE7DA7F54EB6}"/>
              </a:ext>
            </a:extLst>
          </p:cNvPr>
          <p:cNvGrpSpPr/>
          <p:nvPr/>
        </p:nvGrpSpPr>
        <p:grpSpPr>
          <a:xfrm>
            <a:off x="2313129" y="757011"/>
            <a:ext cx="2300287" cy="641866"/>
            <a:chOff x="6540500" y="712561"/>
            <a:chExt cx="2300287" cy="64186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FDF1B60-8025-E5C7-1DCA-BA71DB501874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00" y="952500"/>
              <a:ext cx="2070100" cy="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53868D-0C2C-5D11-8B32-A0AA8270AA85}"/>
                    </a:ext>
                  </a:extLst>
                </p:cNvPr>
                <p:cNvSpPr txBox="1"/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53868D-0C2C-5D11-8B32-A0AA8270A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F99118-7BDB-30B6-FCA6-3BDD2B54D033}"/>
                </a:ext>
              </a:extLst>
            </p:cNvPr>
            <p:cNvGrpSpPr/>
            <p:nvPr/>
          </p:nvGrpSpPr>
          <p:grpSpPr>
            <a:xfrm>
              <a:off x="7364412" y="887911"/>
              <a:ext cx="127000" cy="129600"/>
              <a:chOff x="6673850" y="1160249"/>
              <a:chExt cx="127000" cy="1296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EDF6C28-FBF5-81E5-EEED-1BD1C01B5E21}"/>
                  </a:ext>
                </a:extLst>
              </p:cNvPr>
              <p:cNvSpPr/>
              <p:nvPr/>
            </p:nvSpPr>
            <p:spPr>
              <a:xfrm>
                <a:off x="6673850" y="1160249"/>
                <a:ext cx="127000" cy="12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E6C3BF3-2F28-B68B-506F-BFE65BA2BE44}"/>
                  </a:ext>
                </a:extLst>
              </p:cNvPr>
              <p:cNvSpPr/>
              <p:nvPr/>
            </p:nvSpPr>
            <p:spPr>
              <a:xfrm>
                <a:off x="6718300" y="12021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E8F27B3-6950-D83F-6A05-BF066CB3B8A3}"/>
                    </a:ext>
                  </a:extLst>
                </p:cNvPr>
                <p:cNvSpPr txBox="1"/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E8F27B3-6950-D83F-6A05-BF066CB3B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4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469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BB96D91E-F98E-1486-D367-7F3B02F59A6C}"/>
              </a:ext>
            </a:extLst>
          </p:cNvPr>
          <p:cNvSpPr/>
          <p:nvPr/>
        </p:nvSpPr>
        <p:spPr>
          <a:xfrm>
            <a:off x="5756273" y="2730675"/>
            <a:ext cx="547690" cy="271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DEA775-936D-E61B-7746-B7F093EB8724}"/>
              </a:ext>
            </a:extLst>
          </p:cNvPr>
          <p:cNvGrpSpPr/>
          <p:nvPr/>
        </p:nvGrpSpPr>
        <p:grpSpPr>
          <a:xfrm>
            <a:off x="4945856" y="147163"/>
            <a:ext cx="4174650" cy="1239756"/>
            <a:chOff x="4945856" y="147163"/>
            <a:chExt cx="4174650" cy="1239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6583AE-9DB1-4B73-03B5-010B18B5E0A4}"/>
                </a:ext>
              </a:extLst>
            </p:cNvPr>
            <p:cNvGrpSpPr/>
            <p:nvPr/>
          </p:nvGrpSpPr>
          <p:grpSpPr>
            <a:xfrm>
              <a:off x="4945856" y="147163"/>
              <a:ext cx="4174650" cy="1239756"/>
              <a:chOff x="6540500" y="114671"/>
              <a:chExt cx="4174650" cy="1239756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96BFA49-0045-D1BA-6B8F-920C3F4E2801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7457972" y="484003"/>
                <a:ext cx="688555" cy="4409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EAD4921-7FDD-CB87-2B59-5C82DEE49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500" y="952500"/>
                <a:ext cx="3887059" cy="22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4BC7B13-6D82-B5FF-8A89-0F0270BB76D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10351" y="832845"/>
                    <a:ext cx="3047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4BC7B13-6D82-B5FF-8A89-0F0270BB76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0351" y="832845"/>
                    <a:ext cx="30479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D8157E7-AAA2-8BCB-FC25-70324E5191AD}"/>
                      </a:ext>
                    </a:extLst>
                  </p:cNvPr>
                  <p:cNvSpPr txBox="1"/>
                  <p:nvPr/>
                </p:nvSpPr>
                <p:spPr>
                  <a:xfrm>
                    <a:off x="7990952" y="114671"/>
                    <a:ext cx="311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D8157E7-AAA2-8BCB-FC25-70324E5191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0952" y="114671"/>
                    <a:ext cx="31115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68D838F-3202-0F71-2AD7-074309878E4C}"/>
                  </a:ext>
                </a:extLst>
              </p:cNvPr>
              <p:cNvGrpSpPr/>
              <p:nvPr/>
            </p:nvGrpSpPr>
            <p:grpSpPr>
              <a:xfrm>
                <a:off x="7364412" y="887911"/>
                <a:ext cx="127000" cy="129600"/>
                <a:chOff x="6673850" y="1160249"/>
                <a:chExt cx="127000" cy="12960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CAB50A3-7690-1CA3-E807-89BA4CCF51A8}"/>
                    </a:ext>
                  </a:extLst>
                </p:cNvPr>
                <p:cNvSpPr/>
                <p:nvPr/>
              </p:nvSpPr>
              <p:spPr>
                <a:xfrm>
                  <a:off x="6673850" y="1160249"/>
                  <a:ext cx="127000" cy="129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1C719A9-9323-461B-CA13-E39D5023994E}"/>
                    </a:ext>
                  </a:extLst>
                </p:cNvPr>
                <p:cNvSpPr/>
                <p:nvPr/>
              </p:nvSpPr>
              <p:spPr>
                <a:xfrm>
                  <a:off x="6718300" y="12021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23D0E67-A418-3541-9580-C4209716B35D}"/>
                      </a:ext>
                    </a:extLst>
                  </p:cNvPr>
                  <p:cNvSpPr txBox="1"/>
                  <p:nvPr/>
                </p:nvSpPr>
                <p:spPr>
                  <a:xfrm>
                    <a:off x="7156449" y="985095"/>
                    <a:ext cx="2603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23D0E67-A418-3541-9580-C4209716B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6449" y="985095"/>
                    <a:ext cx="26035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41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72F2BC5D-7F04-C8B0-B90E-0E36AB6D130F}"/>
                </a:ext>
              </a:extLst>
            </p:cNvPr>
            <p:cNvSpPr/>
            <p:nvPr/>
          </p:nvSpPr>
          <p:spPr>
            <a:xfrm>
              <a:off x="5923742" y="754480"/>
              <a:ext cx="260350" cy="526659"/>
            </a:xfrm>
            <a:prstGeom prst="arc">
              <a:avLst>
                <a:gd name="adj1" fmla="val 17650600"/>
                <a:gd name="adj2" fmla="val 2032276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27AE63-AB91-69E9-1530-8E8900A92BC9}"/>
                    </a:ext>
                  </a:extLst>
                </p:cNvPr>
                <p:cNvSpPr txBox="1"/>
                <p:nvPr/>
              </p:nvSpPr>
              <p:spPr>
                <a:xfrm>
                  <a:off x="6036816" y="525282"/>
                  <a:ext cx="1084082" cy="458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27AE63-AB91-69E9-1530-8E8900A9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816" y="525282"/>
                  <a:ext cx="1084082" cy="458395"/>
                </a:xfrm>
                <a:prstGeom prst="rect">
                  <a:avLst/>
                </a:prstGeom>
                <a:blipFill>
                  <a:blip r:embed="rId5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F122B3-777C-ECCB-5177-AA2305D9CA4E}"/>
              </a:ext>
            </a:extLst>
          </p:cNvPr>
          <p:cNvSpPr txBox="1"/>
          <p:nvPr/>
        </p:nvSpPr>
        <p:spPr>
          <a:xfrm>
            <a:off x="122548" y="263951"/>
            <a:ext cx="414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=1T,ne</a:t>
            </a:r>
            <a:r>
              <a:rPr lang="en-US" baseline="-25000" dirty="0"/>
              <a:t>0</a:t>
            </a:r>
            <a:r>
              <a:rPr lang="en-US" dirty="0"/>
              <a:t>=1e19/m3,uniform distribution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9B2F33-5858-D9A4-BA5C-0E669DA4D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41" y="5018364"/>
            <a:ext cx="6483259" cy="12256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3C7B5D-D3CA-07F5-5482-3D12E1996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835" y="6250971"/>
            <a:ext cx="4201863" cy="3628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AB8FD6-E867-92ED-0B10-DEBCEAABD962}"/>
              </a:ext>
            </a:extLst>
          </p:cNvPr>
          <p:cNvSpPr txBox="1"/>
          <p:nvPr/>
        </p:nvSpPr>
        <p:spPr>
          <a:xfrm>
            <a:off x="7834631" y="5413453"/>
            <a:ext cx="257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+</a:t>
            </a:r>
            <a:r>
              <a:rPr lang="en-US" dirty="0"/>
              <a:t>(theory)=0.432</a:t>
            </a:r>
          </a:p>
          <a:p>
            <a:r>
              <a:rPr lang="en-US" dirty="0"/>
              <a:t>n</a:t>
            </a:r>
            <a:r>
              <a:rPr lang="en-US" baseline="-25000" dirty="0"/>
              <a:t>+</a:t>
            </a:r>
            <a:r>
              <a:rPr lang="en-US" dirty="0"/>
              <a:t>(numerical)=0.429</a:t>
            </a:r>
          </a:p>
          <a:p>
            <a:r>
              <a:rPr lang="en-US" dirty="0"/>
              <a:t>n</a:t>
            </a:r>
            <a:r>
              <a:rPr lang="en-US" baseline="-25000" dirty="0"/>
              <a:t>-</a:t>
            </a:r>
            <a:r>
              <a:rPr lang="en-US" dirty="0"/>
              <a:t>(theory)=1.128</a:t>
            </a:r>
          </a:p>
          <a:p>
            <a:r>
              <a:rPr lang="en-US" dirty="0"/>
              <a:t>n</a:t>
            </a:r>
            <a:r>
              <a:rPr lang="en-US" baseline="-25000" dirty="0"/>
              <a:t>-</a:t>
            </a:r>
            <a:r>
              <a:rPr lang="en-US" dirty="0"/>
              <a:t>(numerical)=1.129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823EAA4-4E2D-C708-17B1-71E2EE83C6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8857" y="1096113"/>
            <a:ext cx="5334000" cy="4000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7975E1-B4DB-0712-08E5-876979CE0D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786" y="100788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9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6C2-8417-97C0-92C8-48EA0821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B667-EB72-8C91-4E7D-55DA5B95B609}"/>
              </a:ext>
            </a:extLst>
          </p:cNvPr>
          <p:cNvSpPr txBox="1"/>
          <p:nvPr/>
        </p:nvSpPr>
        <p:spPr>
          <a:xfrm>
            <a:off x="603250" y="2311400"/>
            <a:ext cx="949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1.Analysis Mode Conversion in magnetic plasma </a:t>
            </a:r>
          </a:p>
          <a:p>
            <a:r>
              <a:rPr lang="en-US" dirty="0"/>
              <a:t>2.Numerical Simulation for plasma diagnose </a:t>
            </a:r>
          </a:p>
          <a:p>
            <a:r>
              <a:rPr lang="en-US" dirty="0"/>
              <a:t>3.More efficient and available compared to 3D </a:t>
            </a:r>
            <a:r>
              <a:rPr lang="en-US" dirty="0" err="1"/>
              <a:t>fdtd</a:t>
            </a:r>
            <a:r>
              <a:rPr lang="en-US" dirty="0"/>
              <a:t> simulation in magnetic confined plasma  </a:t>
            </a:r>
          </a:p>
        </p:txBody>
      </p:sp>
    </p:spTree>
    <p:extLst>
      <p:ext uri="{BB962C8B-B14F-4D97-AF65-F5344CB8AC3E}">
        <p14:creationId xmlns:p14="http://schemas.microsoft.com/office/powerpoint/2010/main" val="6111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13F7-D42B-3EC4-DE06-E407BFCA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5725"/>
            <a:ext cx="10515600" cy="1325563"/>
          </a:xfrm>
        </p:spPr>
        <p:txBody>
          <a:bodyPr/>
          <a:lstStyle/>
          <a:p>
            <a:r>
              <a:rPr lang="en-US" dirty="0"/>
              <a:t>Update from Frequency region to Time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15BB1B-CA6D-4ACB-F6B5-A7F5609F98F9}"/>
                  </a:ext>
                </a:extLst>
              </p:cNvPr>
              <p:cNvSpPr txBox="1"/>
              <p:nvPr/>
            </p:nvSpPr>
            <p:spPr>
              <a:xfrm>
                <a:off x="567526" y="1218650"/>
                <a:ext cx="3378200" cy="3104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Original method :</a:t>
                </a:r>
              </a:p>
              <a:p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̿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15BB1B-CA6D-4ACB-F6B5-A7F5609F9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26" y="1218650"/>
                <a:ext cx="3378200" cy="3104183"/>
              </a:xfrm>
              <a:prstGeom prst="rect">
                <a:avLst/>
              </a:prstGeom>
              <a:blipFill>
                <a:blip r:embed="rId2"/>
                <a:stretch>
                  <a:fillRect l="-1444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846937D-094F-097C-ED28-6D322550F1E1}"/>
              </a:ext>
            </a:extLst>
          </p:cNvPr>
          <p:cNvSpPr/>
          <p:nvPr/>
        </p:nvSpPr>
        <p:spPr>
          <a:xfrm rot="16200000">
            <a:off x="4953146" y="2637329"/>
            <a:ext cx="215900" cy="8866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CA324-18D9-F2FA-B64A-2947C3585901}"/>
                  </a:ext>
                </a:extLst>
              </p:cNvPr>
              <p:cNvSpPr txBox="1"/>
              <p:nvPr/>
            </p:nvSpPr>
            <p:spPr>
              <a:xfrm>
                <a:off x="6176466" y="1475490"/>
                <a:ext cx="3434157" cy="3210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̿"/>
                                  <m:ctrlP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</m:acc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̿"/>
                                  <m:ctrlP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</m:acc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CA324-18D9-F2FA-B64A-2947C3585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466" y="1475490"/>
                <a:ext cx="3434157" cy="3210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0519D3-1756-FBA4-21D3-D92F7EE8B89F}"/>
              </a:ext>
            </a:extLst>
          </p:cNvPr>
          <p:cNvSpPr txBox="1"/>
          <p:nvPr/>
        </p:nvSpPr>
        <p:spPr>
          <a:xfrm>
            <a:off x="453573" y="4279720"/>
            <a:ext cx="8163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</a:t>
            </a:r>
          </a:p>
          <a:p>
            <a:r>
              <a:rPr lang="en-US" dirty="0"/>
              <a:t>1.Quick mode conversion analysis</a:t>
            </a:r>
          </a:p>
          <a:p>
            <a:r>
              <a:rPr lang="en-US" dirty="0"/>
              <a:t>2.easy to write code</a:t>
            </a:r>
          </a:p>
          <a:p>
            <a:r>
              <a:rPr lang="en-US" dirty="0"/>
              <a:t>Disadvantage:</a:t>
            </a:r>
          </a:p>
          <a:p>
            <a:r>
              <a:rPr lang="en-US" dirty="0"/>
              <a:t>1.Only one frequency during the simulation</a:t>
            </a:r>
          </a:p>
          <a:p>
            <a:r>
              <a:rPr lang="en-US" dirty="0"/>
              <a:t>2.Can’t apply to many diagnose analysis such as DBS and USPR</a:t>
            </a:r>
          </a:p>
          <a:p>
            <a:r>
              <a:rPr lang="en-US" dirty="0"/>
              <a:t>2.Hard to analysis reflect signal from cutoff layer.</a:t>
            </a:r>
          </a:p>
          <a:p>
            <a:r>
              <a:rPr lang="en-US" dirty="0"/>
              <a:t>3.No time resolution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9C1D9-11B0-5DDF-F2B5-C50789BE5FDC}"/>
              </a:ext>
            </a:extLst>
          </p:cNvPr>
          <p:cNvSpPr txBox="1"/>
          <p:nvPr/>
        </p:nvSpPr>
        <p:spPr>
          <a:xfrm>
            <a:off x="3951034" y="2497728"/>
            <a:ext cx="233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Fourier Transformer </a:t>
            </a:r>
          </a:p>
        </p:txBody>
      </p:sp>
    </p:spTree>
    <p:extLst>
      <p:ext uri="{BB962C8B-B14F-4D97-AF65-F5344CB8AC3E}">
        <p14:creationId xmlns:p14="http://schemas.microsoft.com/office/powerpoint/2010/main" val="153961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5650D2-435A-A956-2002-B5F69C31171C}"/>
              </a:ext>
            </a:extLst>
          </p:cNvPr>
          <p:cNvSpPr txBox="1"/>
          <p:nvPr/>
        </p:nvSpPr>
        <p:spPr>
          <a:xfrm>
            <a:off x="209550" y="4312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Upgrade method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7FFDC-46F8-9671-9C49-1BE3BD87AAE0}"/>
                  </a:ext>
                </a:extLst>
              </p:cNvPr>
              <p:cNvSpPr txBox="1"/>
              <p:nvPr/>
            </p:nvSpPr>
            <p:spPr>
              <a:xfrm>
                <a:off x="3175000" y="1336454"/>
                <a:ext cx="6096000" cy="2090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7FFDC-46F8-9671-9C49-1BE3BD87A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1336454"/>
                <a:ext cx="6096000" cy="2090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E4302-6089-4A4E-1089-4B50009F412A}"/>
                  </a:ext>
                </a:extLst>
              </p:cNvPr>
              <p:cNvSpPr txBox="1"/>
              <p:nvPr/>
            </p:nvSpPr>
            <p:spPr>
              <a:xfrm>
                <a:off x="1104900" y="2524453"/>
                <a:ext cx="2787650" cy="942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ev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Ee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E4302-6089-4A4E-1089-4B50009F4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524453"/>
                <a:ext cx="2787650" cy="94282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8CA71732-BD98-2D21-F421-45E4A227F9B3}"/>
              </a:ext>
            </a:extLst>
          </p:cNvPr>
          <p:cNvSpPr/>
          <p:nvPr/>
        </p:nvSpPr>
        <p:spPr>
          <a:xfrm>
            <a:off x="4121150" y="2726588"/>
            <a:ext cx="292100" cy="70063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5FA9A-76B7-F45B-4CC6-99374A1D8AD0}"/>
              </a:ext>
            </a:extLst>
          </p:cNvPr>
          <p:cNvSpPr txBox="1"/>
          <p:nvPr/>
        </p:nvSpPr>
        <p:spPr>
          <a:xfrm>
            <a:off x="209550" y="3849001"/>
            <a:ext cx="997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:</a:t>
            </a:r>
          </a:p>
          <a:p>
            <a:r>
              <a:rPr lang="en-US" dirty="0"/>
              <a:t>1. Time evolution analysis </a:t>
            </a:r>
          </a:p>
          <a:p>
            <a:r>
              <a:rPr lang="en-US" dirty="0"/>
              <a:t>2. Closer to real physics problem</a:t>
            </a:r>
          </a:p>
          <a:p>
            <a:r>
              <a:rPr lang="en-US" dirty="0"/>
              <a:t>3. This mode is capable of numerically simulating diagnostic physics such as USPR and DBS.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049B6-1F71-2C3D-A1F4-C14B205D3F2C}"/>
              </a:ext>
            </a:extLst>
          </p:cNvPr>
          <p:cNvSpPr txBox="1"/>
          <p:nvPr/>
        </p:nvSpPr>
        <p:spPr>
          <a:xfrm>
            <a:off x="209550" y="2089535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 velocity equation:</a:t>
            </a:r>
          </a:p>
        </p:txBody>
      </p:sp>
    </p:spTree>
    <p:extLst>
      <p:ext uri="{BB962C8B-B14F-4D97-AF65-F5344CB8AC3E}">
        <p14:creationId xmlns:p14="http://schemas.microsoft.com/office/powerpoint/2010/main" val="278581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E6F848-6271-A7EE-D2AB-8F1494090B86}"/>
              </a:ext>
            </a:extLst>
          </p:cNvPr>
          <p:cNvSpPr txBox="1"/>
          <p:nvPr/>
        </p:nvSpPr>
        <p:spPr>
          <a:xfrm>
            <a:off x="9525" y="137662"/>
            <a:ext cx="11601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Numerical Method: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60C14-FCFF-B3A5-FF10-7DF17C986537}"/>
              </a:ext>
            </a:extLst>
          </p:cNvPr>
          <p:cNvSpPr txBox="1"/>
          <p:nvPr/>
        </p:nvSpPr>
        <p:spPr>
          <a:xfrm>
            <a:off x="165100" y="891715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dimensionless equations by normalizing with characteristic 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446F6-42C1-E3F0-48BB-04049886AEDD}"/>
                  </a:ext>
                </a:extLst>
              </p:cNvPr>
              <p:cNvSpPr txBox="1"/>
              <p:nvPr/>
            </p:nvSpPr>
            <p:spPr>
              <a:xfrm>
                <a:off x="2762250" y="1261047"/>
                <a:ext cx="6096000" cy="2376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446F6-42C1-E3F0-48BB-04049886A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1261047"/>
                <a:ext cx="6096000" cy="23767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1B8927A-0AD2-0A68-6E9D-6A69D6718D2E}"/>
              </a:ext>
            </a:extLst>
          </p:cNvPr>
          <p:cNvSpPr txBox="1"/>
          <p:nvPr/>
        </p:nvSpPr>
        <p:spPr>
          <a:xfrm>
            <a:off x="165100" y="35206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2.rearrange the normalized parameters to one side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493470-D8F9-3100-9D07-CF0FD34FCEE5}"/>
                  </a:ext>
                </a:extLst>
              </p:cNvPr>
              <p:cNvSpPr txBox="1"/>
              <p:nvPr/>
            </p:nvSpPr>
            <p:spPr>
              <a:xfrm>
                <a:off x="2349500" y="4007120"/>
                <a:ext cx="6096000" cy="2361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𝑝𝑒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493470-D8F9-3100-9D07-CF0FD34FC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0" y="4007120"/>
                <a:ext cx="6096000" cy="2361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3A2AD4-DFDE-5451-F6C5-D64D2A030998}"/>
                  </a:ext>
                </a:extLst>
              </p:cNvPr>
              <p:cNvSpPr txBox="1"/>
              <p:nvPr/>
            </p:nvSpPr>
            <p:spPr>
              <a:xfrm>
                <a:off x="8324850" y="3855361"/>
                <a:ext cx="2578100" cy="2373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constrain condition: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3A2AD4-DFDE-5451-F6C5-D64D2A030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50" y="3855361"/>
                <a:ext cx="2578100" cy="2373727"/>
              </a:xfrm>
              <a:prstGeom prst="rect">
                <a:avLst/>
              </a:prstGeom>
              <a:blipFill>
                <a:blip r:embed="rId4"/>
                <a:stretch>
                  <a:fillRect l="-2128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57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01611-FF75-8260-218D-C4FC83B16CE1}"/>
              </a:ext>
            </a:extLst>
          </p:cNvPr>
          <p:cNvSpPr txBox="1"/>
          <p:nvPr/>
        </p:nvSpPr>
        <p:spPr>
          <a:xfrm>
            <a:off x="76200" y="247650"/>
            <a:ext cx="479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,the normalized numerical equation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778E59-B665-7E97-CFD6-54BEB930AFA6}"/>
                  </a:ext>
                </a:extLst>
              </p:cNvPr>
              <p:cNvSpPr txBox="1"/>
              <p:nvPr/>
            </p:nvSpPr>
            <p:spPr>
              <a:xfrm>
                <a:off x="2654300" y="616982"/>
                <a:ext cx="6096000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778E59-B665-7E97-CFD6-54BEB930A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0" y="616982"/>
                <a:ext cx="6096000" cy="2225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283B6E-DC2D-B692-D873-660777F71E24}"/>
              </a:ext>
            </a:extLst>
          </p:cNvPr>
          <p:cNvSpPr txBox="1"/>
          <p:nvPr/>
        </p:nvSpPr>
        <p:spPr>
          <a:xfrm>
            <a:off x="0" y="272973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Consider only one dimension along z axis, 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7AA67-7255-DDA9-0CC7-0A0D62E75112}"/>
                  </a:ext>
                </a:extLst>
              </p:cNvPr>
              <p:cNvSpPr txBox="1"/>
              <p:nvPr/>
            </p:nvSpPr>
            <p:spPr>
              <a:xfrm>
                <a:off x="2127250" y="3105284"/>
                <a:ext cx="6096000" cy="357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7AA67-7255-DDA9-0CC7-0A0D62E75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0" y="3105284"/>
                <a:ext cx="6096000" cy="3572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4DF519C-E962-4A37-9F8A-925202F50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0" y="4276407"/>
            <a:ext cx="5943600" cy="5467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5894AF-4EB2-E73F-0559-956E1B6FE7BC}"/>
              </a:ext>
            </a:extLst>
          </p:cNvPr>
          <p:cNvSpPr txBox="1"/>
          <p:nvPr/>
        </p:nvSpPr>
        <p:spPr>
          <a:xfrm>
            <a:off x="8147050" y="5174214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EH grid distribution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53307-B8BF-5083-A0CE-3AEE763777FC}"/>
              </a:ext>
            </a:extLst>
          </p:cNvPr>
          <p:cNvSpPr txBox="1"/>
          <p:nvPr/>
        </p:nvSpPr>
        <p:spPr>
          <a:xfrm>
            <a:off x="6388100" y="5543546"/>
            <a:ext cx="588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 CPML(Convolution Perfect Match Layer) absorbing boundary method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FB53B-12B1-4411-F308-0DB3403DAF53}"/>
              </a:ext>
            </a:extLst>
          </p:cNvPr>
          <p:cNvSpPr txBox="1"/>
          <p:nvPr/>
        </p:nvSpPr>
        <p:spPr>
          <a:xfrm>
            <a:off x="158750" y="3474784"/>
            <a:ext cx="34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2B9B30-7FE0-C4AD-98B0-219B69C35727}"/>
              </a:ext>
            </a:extLst>
          </p:cNvPr>
          <p:cNvSpPr txBox="1"/>
          <p:nvPr/>
        </p:nvSpPr>
        <p:spPr>
          <a:xfrm>
            <a:off x="148695" y="161291"/>
            <a:ext cx="2806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2E79D-8CAE-AE0A-5F56-DA57E7E22D08}"/>
              </a:ext>
            </a:extLst>
          </p:cNvPr>
          <p:cNvSpPr txBox="1"/>
          <p:nvPr/>
        </p:nvSpPr>
        <p:spPr>
          <a:xfrm>
            <a:off x="158750" y="582096"/>
            <a:ext cx="536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mode Cutoff Test</a:t>
            </a:r>
          </a:p>
          <a:p>
            <a:r>
              <a:rPr lang="en-US" dirty="0"/>
              <a:t>Source frequency :30GHz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993FE-C042-C03B-CC29-4F757B2DAB89}"/>
              </a:ext>
            </a:extLst>
          </p:cNvPr>
          <p:cNvSpPr txBox="1"/>
          <p:nvPr/>
        </p:nvSpPr>
        <p:spPr>
          <a:xfrm>
            <a:off x="2053850" y="5671142"/>
            <a:ext cx="2090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 ,B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7F1A-7335-AF8B-F6EA-0E6188AE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9" y="1374089"/>
            <a:ext cx="5363851" cy="402288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C0F4926-5FEC-81B7-96FA-918BCE82DFC4}"/>
              </a:ext>
            </a:extLst>
          </p:cNvPr>
          <p:cNvGrpSpPr/>
          <p:nvPr/>
        </p:nvGrpSpPr>
        <p:grpSpPr>
          <a:xfrm>
            <a:off x="5798634" y="1396391"/>
            <a:ext cx="5687122" cy="3890233"/>
            <a:chOff x="6096000" y="1788661"/>
            <a:chExt cx="5334000" cy="4000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916DC2E-9617-EB04-A2F3-707E386C3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788661"/>
              <a:ext cx="5334000" cy="40005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7C89A8-29CB-929D-5E84-50ACB15CA227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57" y="2092751"/>
              <a:ext cx="0" cy="320511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A7815D-137D-66CE-D5FA-75AA1B9FE4EB}"/>
                </a:ext>
              </a:extLst>
            </p:cNvPr>
            <p:cNvSpPr txBox="1"/>
            <p:nvPr/>
          </p:nvSpPr>
          <p:spPr>
            <a:xfrm>
              <a:off x="8491256" y="2248888"/>
              <a:ext cx="1699995" cy="436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Cutoff layer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869BF1E-1B65-6C42-244A-80B425267E35}"/>
              </a:ext>
            </a:extLst>
          </p:cNvPr>
          <p:cNvSpPr txBox="1"/>
          <p:nvPr/>
        </p:nvSpPr>
        <p:spPr>
          <a:xfrm>
            <a:off x="6989457" y="5671142"/>
            <a:ext cx="371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Characteristic frequency</a:t>
            </a:r>
          </a:p>
        </p:txBody>
      </p:sp>
    </p:spTree>
    <p:extLst>
      <p:ext uri="{BB962C8B-B14F-4D97-AF65-F5344CB8AC3E}">
        <p14:creationId xmlns:p14="http://schemas.microsoft.com/office/powerpoint/2010/main" val="26622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883D34E-60B8-0C5D-1D03-565A6B6D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19" y="1064268"/>
            <a:ext cx="6880219" cy="5160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1F661-0108-7560-3C64-550C004CE7C1}"/>
              </a:ext>
            </a:extLst>
          </p:cNvPr>
          <p:cNvSpPr txBox="1"/>
          <p:nvPr/>
        </p:nvSpPr>
        <p:spPr>
          <a:xfrm>
            <a:off x="278780" y="356839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445A2-285D-9340-D761-F4DE0978029A}"/>
              </a:ext>
            </a:extLst>
          </p:cNvPr>
          <p:cNvSpPr txBox="1"/>
          <p:nvPr/>
        </p:nvSpPr>
        <p:spPr>
          <a:xfrm>
            <a:off x="8817395" y="3321184"/>
            <a:ext cx="214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EMW is blocked at the cutoff layer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E356FC-71D1-0241-5A88-F0E61651CDC8}"/>
              </a:ext>
            </a:extLst>
          </p:cNvPr>
          <p:cNvGrpSpPr/>
          <p:nvPr/>
        </p:nvGrpSpPr>
        <p:grpSpPr>
          <a:xfrm>
            <a:off x="8375650" y="356839"/>
            <a:ext cx="2300287" cy="965450"/>
            <a:chOff x="6540500" y="388977"/>
            <a:chExt cx="2300287" cy="96545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8747108-90BF-273B-67EA-C8B668E3A89A}"/>
                </a:ext>
              </a:extLst>
            </p:cNvPr>
            <p:cNvCxnSpPr/>
            <p:nvPr/>
          </p:nvCxnSpPr>
          <p:spPr>
            <a:xfrm flipV="1">
              <a:off x="7569200" y="698500"/>
              <a:ext cx="0" cy="234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E42DE88-BEB6-832A-07AB-2DE8D3BDCE11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00" y="952500"/>
              <a:ext cx="2070100" cy="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8E9434-8284-EE27-CC9C-AA7E8989DD1C}"/>
                    </a:ext>
                  </a:extLst>
                </p:cNvPr>
                <p:cNvSpPr txBox="1"/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8E9434-8284-EE27-CC9C-AA7E8989D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7CCA5BD-AC4A-0C0E-47A7-127428640293}"/>
                    </a:ext>
                  </a:extLst>
                </p:cNvPr>
                <p:cNvSpPr txBox="1"/>
                <p:nvPr/>
              </p:nvSpPr>
              <p:spPr>
                <a:xfrm>
                  <a:off x="7413624" y="388977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7CCA5BD-AC4A-0C0E-47A7-127428640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624" y="388977"/>
                  <a:ext cx="31115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80D9FA-D98E-3F49-D7BA-2682083F102A}"/>
                </a:ext>
              </a:extLst>
            </p:cNvPr>
            <p:cNvGrpSpPr/>
            <p:nvPr/>
          </p:nvGrpSpPr>
          <p:grpSpPr>
            <a:xfrm>
              <a:off x="7364412" y="887911"/>
              <a:ext cx="127000" cy="129600"/>
              <a:chOff x="6673850" y="1160249"/>
              <a:chExt cx="127000" cy="1296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37DA6DF-1C0A-11C3-C8BF-6CA2DCFC0482}"/>
                  </a:ext>
                </a:extLst>
              </p:cNvPr>
              <p:cNvSpPr/>
              <p:nvPr/>
            </p:nvSpPr>
            <p:spPr>
              <a:xfrm>
                <a:off x="6673850" y="1160249"/>
                <a:ext cx="127000" cy="12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2B8D4DC-D67C-6ECB-A9DA-2081D30EFA92}"/>
                  </a:ext>
                </a:extLst>
              </p:cNvPr>
              <p:cNvSpPr/>
              <p:nvPr/>
            </p:nvSpPr>
            <p:spPr>
              <a:xfrm>
                <a:off x="6718300" y="12021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F1EFF-F760-49CD-875A-BDD7E36BD129}"/>
                    </a:ext>
                  </a:extLst>
                </p:cNvPr>
                <p:cNvSpPr txBox="1"/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F1EFF-F760-49CD-875A-BDD7E36BD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1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534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AC7EE8-9919-9DEA-93D0-FFFA32A9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09" y="1428750"/>
            <a:ext cx="5334000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1E821A-EF6B-4634-B1B8-4D2DEBB7A31C}"/>
              </a:ext>
            </a:extLst>
          </p:cNvPr>
          <p:cNvSpPr txBox="1"/>
          <p:nvPr/>
        </p:nvSpPr>
        <p:spPr>
          <a:xfrm>
            <a:off x="125297" y="147199"/>
            <a:ext cx="536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mode Cutoff Test</a:t>
            </a:r>
          </a:p>
          <a:p>
            <a:r>
              <a:rPr lang="en-US" dirty="0"/>
              <a:t>Source frequency :30GHz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5478A9-6787-2B83-9234-4DE77822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17" y="133954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3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626</Words>
  <Application>Microsoft Office PowerPoint</Application>
  <PresentationFormat>Widescreen</PresentationFormat>
  <Paragraphs>114</Paragraphs>
  <Slides>17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Cambria Math</vt:lpstr>
      <vt:lpstr>Office Theme</vt:lpstr>
      <vt:lpstr>1D full wave simulation in magnetic plasma</vt:lpstr>
      <vt:lpstr>Motivation</vt:lpstr>
      <vt:lpstr>Update from Frequency region to Time region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Xinhang Xu</dc:creator>
  <cp:lastModifiedBy>Xinhang Xu</cp:lastModifiedBy>
  <cp:revision>3</cp:revision>
  <dcterms:created xsi:type="dcterms:W3CDTF">2024-09-02T21:40:02Z</dcterms:created>
  <dcterms:modified xsi:type="dcterms:W3CDTF">2024-09-09T05:20:06Z</dcterms:modified>
</cp:coreProperties>
</file>