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60" r:id="rId4"/>
    <p:sldId id="263" r:id="rId5"/>
    <p:sldId id="262" r:id="rId6"/>
    <p:sldId id="261" r:id="rId7"/>
    <p:sldId id="264" r:id="rId8"/>
    <p:sldId id="265" r:id="rId9"/>
    <p:sldId id="270" r:id="rId10"/>
    <p:sldId id="259" r:id="rId11"/>
    <p:sldId id="271" r:id="rId12"/>
    <p:sldId id="272" r:id="rId13"/>
    <p:sldId id="273"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854" y="1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7/18/2024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7/18/2024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7/18/2024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7/18/2024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7/18/2024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7/18/2024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7/18/2024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7/18/2024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7/18/2024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7/18/2024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7/18/2024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7/18/2024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a:t>
            </a:r>
            <a:r>
              <a:rPr lang="en-US" sz="2800" dirty="0"/>
              <a:t> </a:t>
            </a:r>
            <a:r>
              <a:rPr lang="en-US" dirty="0"/>
              <a:t>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54567"/>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A3708347-DE37-FFA1-754C-9C7EB288391C}"/>
                  </a:ext>
                </a:extLst>
              </p:cNvPr>
              <p:cNvSpPr txBox="1"/>
              <p:nvPr/>
            </p:nvSpPr>
            <p:spPr>
              <a:xfrm>
                <a:off x="5840538" y="357729"/>
                <a:ext cx="5046353"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840538" y="357729"/>
                <a:ext cx="5046353" cy="6294415"/>
              </a:xfrm>
              <a:prstGeom prst="rect">
                <a:avLst/>
              </a:prstGeom>
              <a:blipFill>
                <a:blip r:embed="rId2"/>
                <a:stretch>
                  <a:fillRect l="-604" t="-291" r="-16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A3708347-DE37-FFA1-754C-9C7EB288391C}"/>
                  </a:ext>
                </a:extLst>
              </p:cNvPr>
              <p:cNvSpPr txBox="1"/>
              <p:nvPr/>
            </p:nvSpPr>
            <p:spPr>
              <a:xfrm>
                <a:off x="6217413" y="2812503"/>
                <a:ext cx="5288382" cy="1754326"/>
              </a:xfrm>
              <a:prstGeom prst="rect">
                <a:avLst/>
              </a:prstGeom>
              <a:noFill/>
            </p:spPr>
            <p:txBody>
              <a:bodyPr wrap="square" rtlCol="0">
                <a:spAutoFit/>
              </a:bodyPr>
              <a:lstStyle/>
              <a:p>
                <a:r>
                  <a:rPr lang="en-US" dirty="0"/>
                  <a:t>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p:txBody>
          </p:sp>
        </mc:Choice>
        <mc:Fallback>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217413" y="2812503"/>
                <a:ext cx="5288382" cy="1754326"/>
              </a:xfrm>
              <a:prstGeom prst="rect">
                <a:avLst/>
              </a:prstGeom>
              <a:blipFill>
                <a:blip r:embed="rId3"/>
                <a:stretch>
                  <a:fillRect l="-1038" t="-1389" r="-231" b="-4861"/>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285241" cy="646331"/>
          </a:xfrm>
          <a:prstGeom prst="rect">
            <a:avLst/>
          </a:prstGeom>
          <a:noFill/>
        </p:spPr>
        <p:txBody>
          <a:bodyPr wrap="none" rtlCol="0">
            <a:spAutoFit/>
          </a:bodyPr>
          <a:lstStyle/>
          <a:p>
            <a:r>
              <a:rPr lang="en-US" b="1" dirty="0"/>
              <a:t>Bay G Launch Mirror</a:t>
            </a:r>
          </a:p>
          <a:p>
            <a:r>
              <a:rPr lang="en-US" b="1" dirty="0"/>
              <a:t>(Absolute Point)</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E86E818B-46A7-CDFD-750C-44EA86AFCF41}"/>
                  </a:ext>
                </a:extLst>
              </p:cNvPr>
              <p:cNvSpPr txBox="1"/>
              <p:nvPr/>
            </p:nvSpPr>
            <p:spPr>
              <a:xfrm>
                <a:off x="5499507" y="748745"/>
                <a:ext cx="4177978" cy="3664336"/>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L</a:t>
                </a:r>
                <a:r>
                  <a:rPr lang="en-US" sz="2000" baseline="-25000" dirty="0"/>
                  <a:t>off-axis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Z+Lt</a:t>
                </a:r>
                <a:r>
                  <a:rPr lang="en-US" altLang="zh-CN" sz="2000" dirty="0"/>
                  <a:t>*sin(</a:t>
                </a:r>
                <a:r>
                  <a:rPr lang="en-US" altLang="zh-CN" sz="2000" dirty="0" err="1"/>
                  <a:t>θ</a:t>
                </a:r>
                <a:r>
                  <a:rPr lang="en-US" altLang="zh-CN" sz="2000" baseline="-25000" dirty="0" err="1"/>
                  <a:t>tilt</a:t>
                </a:r>
                <a:r>
                  <a:rPr lang="en-US" altLang="zh-CN" sz="2000" dirty="0"/>
                  <a:t>)</a:t>
                </a:r>
                <a:endParaRPr lang="en-US" sz="2000" dirty="0"/>
              </a:p>
            </p:txBody>
          </p:sp>
        </mc:Choice>
        <mc:Fallback>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499507" y="748745"/>
                <a:ext cx="4177978" cy="3664336"/>
              </a:xfrm>
              <a:prstGeom prst="rect">
                <a:avLst/>
              </a:prstGeom>
              <a:blipFill>
                <a:blip r:embed="rId2"/>
                <a:stretch>
                  <a:fillRect l="-1458" t="-1664" b="-2163"/>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8394124" y="2314567"/>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7" name="TextBox 26">
            <a:extLst>
              <a:ext uri="{FF2B5EF4-FFF2-40B4-BE49-F238E27FC236}">
                <a16:creationId xmlns:a16="http://schemas.microsoft.com/office/drawing/2014/main" id="{85C90A73-2126-C197-D29C-6AE3F620DE2F}"/>
              </a:ext>
            </a:extLst>
          </p:cNvPr>
          <p:cNvSpPr txBox="1"/>
          <p:nvPr/>
        </p:nvSpPr>
        <p:spPr>
          <a:xfrm>
            <a:off x="0" y="76273"/>
            <a:ext cx="3810000" cy="523220"/>
          </a:xfrm>
          <a:prstGeom prst="rect">
            <a:avLst/>
          </a:prstGeom>
          <a:noFill/>
        </p:spPr>
        <p:txBody>
          <a:bodyPr wrap="square" rtlCol="0">
            <a:spAutoFit/>
          </a:bodyPr>
          <a:lstStyle/>
          <a:p>
            <a:r>
              <a:rPr lang="en-US" sz="2800" b="1" dirty="0"/>
              <a:t>Finally ,we have </a:t>
            </a:r>
          </a:p>
        </p:txBody>
      </p:sp>
      <p:sp>
        <p:nvSpPr>
          <p:cNvPr id="34" name="Arc 33">
            <a:extLst>
              <a:ext uri="{FF2B5EF4-FFF2-40B4-BE49-F238E27FC236}">
                <a16:creationId xmlns:a16="http://schemas.microsoft.com/office/drawing/2014/main" id="{F5E57B22-90A0-3AF8-E355-1CE24301639B}"/>
              </a:ext>
            </a:extLst>
          </p:cNvPr>
          <p:cNvSpPr/>
          <p:nvPr/>
        </p:nvSpPr>
        <p:spPr>
          <a:xfrm flipV="1">
            <a:off x="8231767" y="11596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8231767" y="859879"/>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414E8666-D0BF-2414-8670-C582A4BD4F78}"/>
                  </a:ext>
                </a:extLst>
              </p:cNvPr>
              <p:cNvSpPr txBox="1"/>
              <p:nvPr/>
            </p:nvSpPr>
            <p:spPr>
              <a:xfrm>
                <a:off x="5299226" y="4430497"/>
                <a:ext cx="356738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receiver carriage with four axis ,we can arrange the focus distance :</a:t>
                </a:r>
                <a:r>
                  <a:rPr lang="en-US" u="sng" dirty="0" err="1"/>
                  <a:t>Z</a:t>
                </a:r>
                <a:r>
                  <a:rPr lang="en-US" baseline="-25000" dirty="0" err="1"/>
                  <a:t>IR</a:t>
                </a:r>
                <a:r>
                  <a:rPr lang="en-US" dirty="0" err="1"/>
                  <a:t>,the</a:t>
                </a:r>
                <a:r>
                  <a:rPr lang="en-US" dirty="0"/>
                  <a:t> toroidal angle </a:t>
                </a:r>
                <a:r>
                  <a:rPr lang="en-US" altLang="zh-CN" dirty="0"/>
                  <a:t>α </a:t>
                </a:r>
                <a:r>
                  <a:rPr lang="zh-CN" altLang="en-US" dirty="0"/>
                  <a:t>，</a:t>
                </a:r>
                <a:r>
                  <a:rPr lang="en-US" altLang="zh-CN" dirty="0"/>
                  <a:t>the poloidal tilt angle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and the antenna height Z .input(</a:t>
                </a:r>
                <a:r>
                  <a:rPr lang="en-US" u="sng" dirty="0"/>
                  <a:t>Z</a:t>
                </a:r>
                <a:r>
                  <a:rPr lang="en-US" baseline="-25000" dirty="0"/>
                  <a:t>IR</a:t>
                </a:r>
                <a:r>
                  <a:rPr lang="en-US" dirty="0"/>
                  <a:t>,</a:t>
                </a:r>
                <a:r>
                  <a:rPr lang="en-US" altLang="zh-CN" dirty="0"/>
                  <a:t> α,</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,Z) we will get the IR position(</a:t>
                </a:r>
                <a:r>
                  <a:rPr lang="el-GR" dirty="0"/>
                  <a:t>ψ</a:t>
                </a:r>
                <a:r>
                  <a:rPr lang="en-US" baseline="-25000" dirty="0"/>
                  <a:t>RA</a:t>
                </a:r>
                <a:r>
                  <a:rPr lang="en-US" dirty="0"/>
                  <a:t> , </a:t>
                </a:r>
                <a:r>
                  <a:rPr lang="en-US" dirty="0" err="1"/>
                  <a:t>R</a:t>
                </a:r>
                <a:r>
                  <a:rPr lang="en-US" baseline="-25000" dirty="0" err="1"/>
                  <a:t>IR</a:t>
                </a:r>
                <a:r>
                  <a:rPr lang="en-US" dirty="0" err="1"/>
                  <a:t>,z</a:t>
                </a:r>
                <a:r>
                  <a:rPr lang="en-US" dirty="0"/>
                  <a:t>) and receiver angle </a:t>
                </a:r>
                <a:r>
                  <a:rPr lang="el-GR" dirty="0"/>
                  <a:t>ψ</a:t>
                </a:r>
                <a:r>
                  <a:rPr lang="en-US" baseline="-25000" dirty="0"/>
                  <a:t>R</a:t>
                </a:r>
                <a:endParaRPr lang="en-US" dirty="0"/>
              </a:p>
              <a:p>
                <a:pPr marL="285750" indent="-285750">
                  <a:buFont typeface="Arial" panose="020B0604020202020204" pitchFamily="34" charset="0"/>
                  <a:buChar char="•"/>
                </a:pPr>
                <a:endParaRPr lang="en-US" dirty="0"/>
              </a:p>
            </p:txBody>
          </p:sp>
        </mc:Choice>
        <mc:Fallback>
          <p:sp>
            <p:nvSpPr>
              <p:cNvPr id="37" name="TextBox 36">
                <a:extLst>
                  <a:ext uri="{FF2B5EF4-FFF2-40B4-BE49-F238E27FC236}">
                    <a16:creationId xmlns:a16="http://schemas.microsoft.com/office/drawing/2014/main" id="{414E8666-D0BF-2414-8670-C582A4BD4F78}"/>
                  </a:ext>
                </a:extLst>
              </p:cNvPr>
              <p:cNvSpPr txBox="1">
                <a:spLocks noRot="1" noChangeAspect="1" noMove="1" noResize="1" noEditPoints="1" noAdjustHandles="1" noChangeArrowheads="1" noChangeShapeType="1" noTextEdit="1"/>
              </p:cNvSpPr>
              <p:nvPr/>
            </p:nvSpPr>
            <p:spPr>
              <a:xfrm>
                <a:off x="5299226" y="4430497"/>
                <a:ext cx="3567384" cy="2585323"/>
              </a:xfrm>
              <a:prstGeom prst="rect">
                <a:avLst/>
              </a:prstGeom>
              <a:blipFill>
                <a:blip r:embed="rId3"/>
                <a:stretch>
                  <a:fillRect l="-1026" t="-117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376ADFA8-B205-3234-961C-FA806B7CF960}"/>
              </a:ext>
            </a:extLst>
          </p:cNvPr>
          <p:cNvSpPr txBox="1"/>
          <p:nvPr/>
        </p:nvSpPr>
        <p:spPr>
          <a:xfrm>
            <a:off x="161393" y="670415"/>
            <a:ext cx="5164997" cy="6234271"/>
          </a:xfrm>
          <a:prstGeom prst="rect">
            <a:avLst/>
          </a:prstGeom>
          <a:noFill/>
        </p:spPr>
        <p:txBody>
          <a:bodyPr wrap="square" rtlCol="0">
            <a:spAutoFit/>
          </a:bodyPr>
          <a:lstStyle/>
          <a:p>
            <a:pPr marL="512763" indent="-512763">
              <a:lnSpc>
                <a:spcPct val="90000"/>
              </a:lnSpc>
              <a:spcBef>
                <a:spcPts val="600"/>
              </a:spcBef>
            </a:pPr>
            <a:r>
              <a:rPr lang="en-US" sz="1600" dirty="0" err="1">
                <a:solidFill>
                  <a:schemeClr val="bg1">
                    <a:lumMod val="50000"/>
                  </a:schemeClr>
                </a:solidFill>
              </a:rPr>
              <a:t>x</a:t>
            </a:r>
            <a:r>
              <a:rPr lang="en-US" sz="1600" baseline="-25000" dirty="0" err="1">
                <a:solidFill>
                  <a:schemeClr val="bg1">
                    <a:lumMod val="50000"/>
                  </a:schemeClr>
                </a:solidFill>
              </a:rPr>
              <a:t>RW</a:t>
            </a:r>
            <a:r>
              <a:rPr lang="en-US" sz="1600" dirty="0">
                <a:solidFill>
                  <a:schemeClr val="bg1">
                    <a:lumMod val="50000"/>
                  </a:schemeClr>
                </a:solidFill>
              </a:rPr>
              <a:t> = x-axis offset of receiver beam on window</a:t>
            </a:r>
            <a:br>
              <a:rPr lang="en-US" sz="1600" dirty="0">
                <a:solidFill>
                  <a:schemeClr val="bg1">
                    <a:lumMod val="50000"/>
                  </a:schemeClr>
                </a:solidFill>
              </a:rPr>
            </a:br>
            <a:r>
              <a:rPr lang="en-US" sz="1600" dirty="0">
                <a:solidFill>
                  <a:schemeClr val="bg1">
                    <a:lumMod val="50000"/>
                  </a:schemeClr>
                </a:solidFill>
              </a:rPr>
              <a:t>(nominally half of window width or 58 mm)</a:t>
            </a:r>
          </a:p>
          <a:p>
            <a:pPr marL="512763" indent="-512763">
              <a:lnSpc>
                <a:spcPct val="90000"/>
              </a:lnSpc>
              <a:spcBef>
                <a:spcPts val="600"/>
              </a:spcBef>
            </a:pPr>
            <a:r>
              <a:rPr lang="el-GR" sz="1600" dirty="0">
                <a:solidFill>
                  <a:schemeClr val="bg1">
                    <a:lumMod val="50000"/>
                  </a:schemeClr>
                </a:solidFill>
              </a:rPr>
              <a:t>φ</a:t>
            </a:r>
            <a:r>
              <a:rPr lang="en-US" sz="1600" baseline="-25000" dirty="0">
                <a:solidFill>
                  <a:schemeClr val="bg1">
                    <a:lumMod val="50000"/>
                  </a:schemeClr>
                </a:solidFill>
              </a:rPr>
              <a:t>RA</a:t>
            </a:r>
            <a:r>
              <a:rPr lang="en-US" sz="1600" dirty="0">
                <a:solidFill>
                  <a:schemeClr val="bg1">
                    <a:lumMod val="50000"/>
                  </a:schemeClr>
                </a:solidFill>
              </a:rPr>
              <a:t> = horizontal tilt of receiver array and optics</a:t>
            </a:r>
            <a:br>
              <a:rPr lang="en-US" sz="1600" dirty="0">
                <a:solidFill>
                  <a:schemeClr val="bg1">
                    <a:lumMod val="50000"/>
                  </a:schemeClr>
                </a:solidFill>
              </a:rPr>
            </a:br>
            <a:r>
              <a:rPr lang="en-US" sz="1600" dirty="0">
                <a:solidFill>
                  <a:schemeClr val="bg1">
                    <a:lumMod val="50000"/>
                  </a:schemeClr>
                </a:solidFill>
              </a:rPr>
              <a:t>(between 11.39 and 15.39°)</a:t>
            </a:r>
          </a:p>
          <a:p>
            <a:pPr marL="512763" indent="-512763">
              <a:lnSpc>
                <a:spcPct val="90000"/>
              </a:lnSpc>
              <a:spcBef>
                <a:spcPts val="600"/>
              </a:spcBef>
            </a:pPr>
            <a:r>
              <a:rPr lang="en-US" sz="1600"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(between 200 and 850 mm)</a:t>
            </a:r>
          </a:p>
          <a:p>
            <a:pPr marL="512763" indent="-512763">
              <a:lnSpc>
                <a:spcPct val="90000"/>
              </a:lnSpc>
              <a:spcBef>
                <a:spcPts val="600"/>
              </a:spcBef>
            </a:pPr>
            <a:r>
              <a:rPr lang="en-US" sz="1600" u="sng"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(measured along plasma midplane)</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RW</a:t>
            </a:r>
            <a:r>
              <a:rPr lang="en-US" sz="1600" dirty="0">
                <a:solidFill>
                  <a:schemeClr val="bg1">
                    <a:lumMod val="50000"/>
                  </a:schemeClr>
                </a:solidFill>
              </a:rPr>
              <a:t> = major radius of vacuum window (fixed)</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IR</a:t>
            </a:r>
            <a:r>
              <a:rPr lang="en-US" sz="1600" dirty="0">
                <a:solidFill>
                  <a:schemeClr val="bg1">
                    <a:lumMod val="50000"/>
                  </a:schemeClr>
                </a:solidFill>
              </a:rPr>
              <a:t> = major radius of interaction region</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a:t>
            </a:r>
            <a:r>
              <a:rPr lang="en-US" sz="1600" dirty="0">
                <a:solidFill>
                  <a:schemeClr val="bg1">
                    <a:lumMod val="50000"/>
                  </a:schemeClr>
                </a:solidFill>
              </a:rPr>
              <a:t> = toroidal tilt angle of interaction region</a:t>
            </a:r>
            <a:br>
              <a:rPr lang="en-US" sz="1600" dirty="0">
                <a:solidFill>
                  <a:schemeClr val="bg1">
                    <a:lumMod val="50000"/>
                  </a:schemeClr>
                </a:solidFill>
              </a:rPr>
            </a:br>
            <a:r>
              <a:rPr lang="en-US" sz="1600" dirty="0">
                <a:solidFill>
                  <a:schemeClr val="bg1">
                    <a:lumMod val="50000"/>
                  </a:schemeClr>
                </a:solidFill>
              </a:rPr>
              <a:t>(</a:t>
            </a:r>
            <a:r>
              <a:rPr lang="en-US" sz="1600" dirty="0" err="1">
                <a:solidFill>
                  <a:schemeClr val="bg1">
                    <a:lumMod val="50000"/>
                  </a:schemeClr>
                </a:solidFill>
              </a:rPr>
              <a:t>w.r.t.</a:t>
            </a:r>
            <a:r>
              <a:rPr lang="en-US" sz="1600" dirty="0">
                <a:solidFill>
                  <a:schemeClr val="bg1">
                    <a:lumMod val="50000"/>
                  </a:schemeClr>
                </a:solidFill>
              </a:rPr>
              <a:t> plane of vacuum window)</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t>
            </a:r>
            <a:r>
              <a:rPr lang="en-US" sz="1600" dirty="0">
                <a:solidFill>
                  <a:schemeClr val="bg1">
                    <a:lumMod val="50000"/>
                  </a:schemeClr>
                </a:solidFill>
              </a:rPr>
              <a:t> = toroidal tilt angle between receiver beam and Radius vector (from torus center)</a:t>
            </a:r>
          </a:p>
          <a:p>
            <a:pPr marL="512763" indent="-512763">
              <a:lnSpc>
                <a:spcPct val="90000"/>
              </a:lnSpc>
              <a:spcBef>
                <a:spcPts val="600"/>
              </a:spcBef>
            </a:pPr>
            <a:r>
              <a:rPr lang="en-US" sz="1600" dirty="0"/>
              <a:t>z    =</a:t>
            </a:r>
            <a:r>
              <a:rPr lang="en-US" altLang="zh-CN" sz="1600" dirty="0"/>
              <a:t> IR height above midplane</a:t>
            </a:r>
          </a:p>
          <a:p>
            <a:pPr marL="512763" indent="-512763">
              <a:lnSpc>
                <a:spcPct val="90000"/>
              </a:lnSpc>
              <a:spcBef>
                <a:spcPts val="600"/>
              </a:spcBef>
            </a:pPr>
            <a:r>
              <a:rPr lang="en-US" altLang="zh-CN" sz="1600" dirty="0"/>
              <a:t>Z    = antenna height above midplane</a:t>
            </a:r>
          </a:p>
          <a:p>
            <a:pPr marL="512763" indent="-512763">
              <a:lnSpc>
                <a:spcPct val="90000"/>
              </a:lnSpc>
              <a:spcBef>
                <a:spcPts val="600"/>
              </a:spcBef>
            </a:pPr>
            <a:r>
              <a:rPr lang="en-US" sz="1600" dirty="0"/>
              <a:t>Lt   = receiver optical length </a:t>
            </a:r>
          </a:p>
          <a:p>
            <a:pPr marL="512763" indent="-512763">
              <a:lnSpc>
                <a:spcPct val="90000"/>
              </a:lnSpc>
              <a:spcBef>
                <a:spcPts val="600"/>
              </a:spcBef>
            </a:pPr>
            <a:r>
              <a:rPr lang="en-US" altLang="zh-CN" sz="1600" dirty="0" err="1"/>
              <a:t>θ</a:t>
            </a:r>
            <a:r>
              <a:rPr lang="en-US" altLang="zh-CN" sz="1600" baseline="-25000" dirty="0" err="1"/>
              <a:t>tilt</a:t>
            </a:r>
            <a:r>
              <a:rPr lang="en-US" altLang="zh-CN" sz="1600" baseline="-25000" dirty="0"/>
              <a:t> </a:t>
            </a:r>
            <a:r>
              <a:rPr lang="en-US" altLang="zh-CN" sz="1600" dirty="0"/>
              <a:t>=</a:t>
            </a:r>
            <a:r>
              <a:rPr lang="en-US" sz="1600" dirty="0"/>
              <a:t> poloidal tilt angle of receiver optical</a:t>
            </a:r>
          </a:p>
          <a:p>
            <a:pPr marL="512763" indent="-512763">
              <a:lnSpc>
                <a:spcPct val="90000"/>
              </a:lnSpc>
              <a:spcBef>
                <a:spcPts val="600"/>
              </a:spcBef>
            </a:pPr>
            <a:r>
              <a:rPr lang="en-US" sz="1600" dirty="0"/>
              <a:t>x ,y = M2(mirror 2) position</a:t>
            </a:r>
          </a:p>
          <a:p>
            <a:pPr marL="512763" indent="-512763">
              <a:lnSpc>
                <a:spcPct val="90000"/>
              </a:lnSpc>
              <a:spcBef>
                <a:spcPts val="600"/>
              </a:spcBef>
            </a:pPr>
            <a:r>
              <a:rPr lang="en-US" altLang="zh-CN" sz="1600" dirty="0"/>
              <a:t>α     = </a:t>
            </a:r>
            <a:r>
              <a:rPr lang="en-US" sz="1600" dirty="0"/>
              <a:t>M2(mirror 2) </a:t>
            </a:r>
            <a:r>
              <a:rPr lang="en-US" altLang="zh-CN" sz="1600" dirty="0"/>
              <a:t>rotation angle</a:t>
            </a:r>
            <a:endParaRPr lang="en-US" sz="1600" dirty="0"/>
          </a:p>
          <a:p>
            <a:pPr marL="512763" indent="-512763">
              <a:lnSpc>
                <a:spcPct val="90000"/>
              </a:lnSpc>
              <a:spcBef>
                <a:spcPts val="600"/>
              </a:spcBef>
            </a:pPr>
            <a:endParaRPr lang="en-US" altLang="zh-CN" sz="2000" dirty="0"/>
          </a:p>
          <a:p>
            <a:pPr marL="512763" indent="-512763">
              <a:lnSpc>
                <a:spcPct val="90000"/>
              </a:lnSpc>
              <a:spcBef>
                <a:spcPts val="600"/>
              </a:spcBef>
            </a:pPr>
            <a:endParaRPr lang="en-US" sz="2000" dirty="0">
              <a:solidFill>
                <a:schemeClr val="bg1">
                  <a:lumMod val="50000"/>
                </a:schemeClr>
              </a:solidFill>
            </a:endParaRPr>
          </a:p>
        </p:txBody>
      </p:sp>
    </p:spTree>
    <p:extLst>
      <p:ext uri="{BB962C8B-B14F-4D97-AF65-F5344CB8AC3E}">
        <p14:creationId xmlns:p14="http://schemas.microsoft.com/office/powerpoint/2010/main" val="12422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622</TotalTime>
  <Words>2282</Words>
  <Application>Microsoft Office PowerPoint</Application>
  <PresentationFormat>Widescreen</PresentationFormat>
  <Paragraphs>242</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Xinhang Xu</dc:creator>
  <cp:lastModifiedBy>Xinhang Xu</cp:lastModifiedBy>
  <cp:revision>3</cp:revision>
  <dcterms:created xsi:type="dcterms:W3CDTF">2024-07-18T02:29:37Z</dcterms:created>
  <dcterms:modified xsi:type="dcterms:W3CDTF">2024-07-18T12:52:17Z</dcterms:modified>
</cp:coreProperties>
</file>