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60" r:id="rId4"/>
    <p:sldId id="263" r:id="rId5"/>
    <p:sldId id="262" r:id="rId6"/>
    <p:sldId id="261" r:id="rId7"/>
    <p:sldId id="264" r:id="rId8"/>
    <p:sldId id="278" r:id="rId9"/>
    <p:sldId id="265" r:id="rId10"/>
    <p:sldId id="270" r:id="rId11"/>
    <p:sldId id="259" r:id="rId12"/>
    <p:sldId id="271" r:id="rId13"/>
    <p:sldId id="272" r:id="rId14"/>
    <p:sldId id="273" r:id="rId15"/>
    <p:sldId id="274" r:id="rId16"/>
    <p:sldId id="275" r:id="rId17"/>
    <p:sldId id="276"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82" d="100"/>
          <a:sy n="82" d="100"/>
        </p:scale>
        <p:origin x="55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963AF-3B9E-4119-83FE-F39BCC844B14}" type="datetimeFigureOut">
              <a:rPr lang="en-US" smtClean="0"/>
              <a:t>7/18/2024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92CFD3-94AC-4CCE-9849-E971F2D5B8B3}" type="slidenum">
              <a:rPr lang="en-US" smtClean="0"/>
              <a:t>‹#›</a:t>
            </a:fld>
            <a:endParaRPr lang="en-US"/>
          </a:p>
        </p:txBody>
      </p:sp>
    </p:spTree>
    <p:extLst>
      <p:ext uri="{BB962C8B-B14F-4D97-AF65-F5344CB8AC3E}">
        <p14:creationId xmlns:p14="http://schemas.microsoft.com/office/powerpoint/2010/main" val="478369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92CFD3-94AC-4CCE-9849-E971F2D5B8B3}" type="slidenum">
              <a:rPr lang="en-US" smtClean="0"/>
              <a:t>3</a:t>
            </a:fld>
            <a:endParaRPr lang="en-US"/>
          </a:p>
        </p:txBody>
      </p:sp>
    </p:spTree>
    <p:extLst>
      <p:ext uri="{BB962C8B-B14F-4D97-AF65-F5344CB8AC3E}">
        <p14:creationId xmlns:p14="http://schemas.microsoft.com/office/powerpoint/2010/main" val="355887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92CFD3-94AC-4CCE-9849-E971F2D5B8B3}" type="slidenum">
              <a:rPr lang="en-US" smtClean="0"/>
              <a:t>5</a:t>
            </a:fld>
            <a:endParaRPr lang="en-US"/>
          </a:p>
        </p:txBody>
      </p:sp>
    </p:spTree>
    <p:extLst>
      <p:ext uri="{BB962C8B-B14F-4D97-AF65-F5344CB8AC3E}">
        <p14:creationId xmlns:p14="http://schemas.microsoft.com/office/powerpoint/2010/main" val="3869709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70AE-C6F5-D3AF-38F2-248A942EFB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2898E4-97DC-27CB-3992-94C8632564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67AFCD-5F10-32B4-5734-6DBE398E8593}"/>
              </a:ext>
            </a:extLst>
          </p:cNvPr>
          <p:cNvSpPr>
            <a:spLocks noGrp="1"/>
          </p:cNvSpPr>
          <p:nvPr>
            <p:ph type="dt" sz="half" idx="10"/>
          </p:nvPr>
        </p:nvSpPr>
        <p:spPr/>
        <p:txBody>
          <a:bodyPr/>
          <a:lstStyle/>
          <a:p>
            <a:fld id="{2EC1DD9D-CA1B-479F-BE79-11C3EFEF4B50}" type="datetime1">
              <a:rPr lang="en-US" smtClean="0"/>
              <a:t>7/18/2024</a:t>
            </a:fld>
            <a:endParaRPr lang="en-US"/>
          </a:p>
        </p:txBody>
      </p:sp>
      <p:sp>
        <p:nvSpPr>
          <p:cNvPr id="5" name="Footer Placeholder 4">
            <a:extLst>
              <a:ext uri="{FF2B5EF4-FFF2-40B4-BE49-F238E27FC236}">
                <a16:creationId xmlns:a16="http://schemas.microsoft.com/office/drawing/2014/main" id="{D13014F6-9DC3-5652-2A93-8B83085CA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1AA285-703D-AF58-E97E-D26C97BC48FE}"/>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3485566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1091-3D60-8D5E-4CB5-53C237F471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11C021-705C-7E60-BEBE-9D900431D1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6E7010-1EEF-95BA-63FE-D296DD5F466F}"/>
              </a:ext>
            </a:extLst>
          </p:cNvPr>
          <p:cNvSpPr>
            <a:spLocks noGrp="1"/>
          </p:cNvSpPr>
          <p:nvPr>
            <p:ph type="dt" sz="half" idx="10"/>
          </p:nvPr>
        </p:nvSpPr>
        <p:spPr/>
        <p:txBody>
          <a:bodyPr/>
          <a:lstStyle/>
          <a:p>
            <a:fld id="{160DA2DE-8EC2-4FCA-AD49-11B9FCD880CB}" type="datetime1">
              <a:rPr lang="en-US" smtClean="0"/>
              <a:t>7/18/2024</a:t>
            </a:fld>
            <a:endParaRPr lang="en-US"/>
          </a:p>
        </p:txBody>
      </p:sp>
      <p:sp>
        <p:nvSpPr>
          <p:cNvPr id="5" name="Footer Placeholder 4">
            <a:extLst>
              <a:ext uri="{FF2B5EF4-FFF2-40B4-BE49-F238E27FC236}">
                <a16:creationId xmlns:a16="http://schemas.microsoft.com/office/drawing/2014/main" id="{D4A8D8B1-B875-1AE5-032D-99829C4C6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392A5-E87C-6ED6-EB0F-473E3F903B16}"/>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3698712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15E429-35DB-3558-063B-437BB4BCC6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1513BF-18D9-DC03-F4F5-E07300E71C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61FBBD-4EB7-F46E-69CD-E219C33CEA07}"/>
              </a:ext>
            </a:extLst>
          </p:cNvPr>
          <p:cNvSpPr>
            <a:spLocks noGrp="1"/>
          </p:cNvSpPr>
          <p:nvPr>
            <p:ph type="dt" sz="half" idx="10"/>
          </p:nvPr>
        </p:nvSpPr>
        <p:spPr/>
        <p:txBody>
          <a:bodyPr/>
          <a:lstStyle/>
          <a:p>
            <a:fld id="{1E5F0B84-C28F-412A-BE67-67A4E55E8DE3}" type="datetime1">
              <a:rPr lang="en-US" smtClean="0"/>
              <a:t>7/18/2024</a:t>
            </a:fld>
            <a:endParaRPr lang="en-US"/>
          </a:p>
        </p:txBody>
      </p:sp>
      <p:sp>
        <p:nvSpPr>
          <p:cNvPr id="5" name="Footer Placeholder 4">
            <a:extLst>
              <a:ext uri="{FF2B5EF4-FFF2-40B4-BE49-F238E27FC236}">
                <a16:creationId xmlns:a16="http://schemas.microsoft.com/office/drawing/2014/main" id="{10001C83-513C-9F3F-ED66-E7B93DF158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3EB5B-7164-932D-D8F2-61DEC6F2AA66}"/>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199986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76B58-B829-AECC-E582-0671EC8ED0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392BB2-2D0F-BD1F-A095-723A2DD788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EC2B50-0F47-BF58-5D6D-CAF60D46B541}"/>
              </a:ext>
            </a:extLst>
          </p:cNvPr>
          <p:cNvSpPr>
            <a:spLocks noGrp="1"/>
          </p:cNvSpPr>
          <p:nvPr>
            <p:ph type="dt" sz="half" idx="10"/>
          </p:nvPr>
        </p:nvSpPr>
        <p:spPr/>
        <p:txBody>
          <a:bodyPr/>
          <a:lstStyle/>
          <a:p>
            <a:fld id="{10779873-1D2C-44E0-B4E0-420637316734}" type="datetime1">
              <a:rPr lang="en-US" smtClean="0"/>
              <a:t>7/18/2024</a:t>
            </a:fld>
            <a:endParaRPr lang="en-US"/>
          </a:p>
        </p:txBody>
      </p:sp>
      <p:sp>
        <p:nvSpPr>
          <p:cNvPr id="5" name="Footer Placeholder 4">
            <a:extLst>
              <a:ext uri="{FF2B5EF4-FFF2-40B4-BE49-F238E27FC236}">
                <a16:creationId xmlns:a16="http://schemas.microsoft.com/office/drawing/2014/main" id="{B134CA43-1209-9CDE-3043-FCA8DF8A9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0072A-11A3-6A4F-2A68-A048664482A0}"/>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1376728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7EA52-5557-C5EB-6231-8B54897FC1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87E6E2-A7EA-BD99-C4E0-2E2CED4A47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399330-32E5-324C-3BEF-DAA19ABA680B}"/>
              </a:ext>
            </a:extLst>
          </p:cNvPr>
          <p:cNvSpPr>
            <a:spLocks noGrp="1"/>
          </p:cNvSpPr>
          <p:nvPr>
            <p:ph type="dt" sz="half" idx="10"/>
          </p:nvPr>
        </p:nvSpPr>
        <p:spPr/>
        <p:txBody>
          <a:bodyPr/>
          <a:lstStyle/>
          <a:p>
            <a:fld id="{C271B5B0-0C16-4B7D-9155-78F1E7EADB49}" type="datetime1">
              <a:rPr lang="en-US" smtClean="0"/>
              <a:t>7/18/2024</a:t>
            </a:fld>
            <a:endParaRPr lang="en-US"/>
          </a:p>
        </p:txBody>
      </p:sp>
      <p:sp>
        <p:nvSpPr>
          <p:cNvPr id="5" name="Footer Placeholder 4">
            <a:extLst>
              <a:ext uri="{FF2B5EF4-FFF2-40B4-BE49-F238E27FC236}">
                <a16:creationId xmlns:a16="http://schemas.microsoft.com/office/drawing/2014/main" id="{0A9236E2-7E45-443F-8030-5379663B2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1BDFD0-E5DE-1628-CF0B-61613FDA5EFE}"/>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466590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0B303-3D5E-714F-909E-10CC750E0C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E717E3-20AC-44BB-9627-E613ED3822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F3F581-EAC4-AD77-7C02-CF97272BE9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CA5449-2E5C-A95D-B627-CBE2D7CA7FDE}"/>
              </a:ext>
            </a:extLst>
          </p:cNvPr>
          <p:cNvSpPr>
            <a:spLocks noGrp="1"/>
          </p:cNvSpPr>
          <p:nvPr>
            <p:ph type="dt" sz="half" idx="10"/>
          </p:nvPr>
        </p:nvSpPr>
        <p:spPr/>
        <p:txBody>
          <a:bodyPr/>
          <a:lstStyle/>
          <a:p>
            <a:fld id="{FAB7F6B7-890D-45C7-8636-8D1462C0D7AD}" type="datetime1">
              <a:rPr lang="en-US" smtClean="0"/>
              <a:t>7/18/2024</a:t>
            </a:fld>
            <a:endParaRPr lang="en-US"/>
          </a:p>
        </p:txBody>
      </p:sp>
      <p:sp>
        <p:nvSpPr>
          <p:cNvPr id="6" name="Footer Placeholder 5">
            <a:extLst>
              <a:ext uri="{FF2B5EF4-FFF2-40B4-BE49-F238E27FC236}">
                <a16:creationId xmlns:a16="http://schemas.microsoft.com/office/drawing/2014/main" id="{499738A3-943C-393F-226D-2D8C7C621A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E5ED6B-6D89-4A8A-96EC-ACABCB1206E7}"/>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1419588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6E56B-78ED-4A2D-5241-00D8729FAA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EC138E-DB78-27E9-C64E-97277F557D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33113D-C966-8D61-5B85-F3DD86994D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2F85E2-F9B0-06BD-A883-81857D4C30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123A98-84C5-F578-3DBE-46370166E3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380267-39CC-FF35-A721-3F63A774111D}"/>
              </a:ext>
            </a:extLst>
          </p:cNvPr>
          <p:cNvSpPr>
            <a:spLocks noGrp="1"/>
          </p:cNvSpPr>
          <p:nvPr>
            <p:ph type="dt" sz="half" idx="10"/>
          </p:nvPr>
        </p:nvSpPr>
        <p:spPr/>
        <p:txBody>
          <a:bodyPr/>
          <a:lstStyle/>
          <a:p>
            <a:fld id="{11D0E5F2-6308-4D6F-8CD7-5A3B75C59A74}" type="datetime1">
              <a:rPr lang="en-US" smtClean="0"/>
              <a:t>7/18/2024</a:t>
            </a:fld>
            <a:endParaRPr lang="en-US"/>
          </a:p>
        </p:txBody>
      </p:sp>
      <p:sp>
        <p:nvSpPr>
          <p:cNvPr id="8" name="Footer Placeholder 7">
            <a:extLst>
              <a:ext uri="{FF2B5EF4-FFF2-40B4-BE49-F238E27FC236}">
                <a16:creationId xmlns:a16="http://schemas.microsoft.com/office/drawing/2014/main" id="{F2F7A265-04BC-35D4-F59F-08A595FDC9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6B614D-3FCE-A811-EC87-523029034C03}"/>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607174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4EFBC-9501-0ED2-6E01-C9DA088AB1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ED9DB0-A0EE-DC57-1F7B-C46AAB581D23}"/>
              </a:ext>
            </a:extLst>
          </p:cNvPr>
          <p:cNvSpPr>
            <a:spLocks noGrp="1"/>
          </p:cNvSpPr>
          <p:nvPr>
            <p:ph type="dt" sz="half" idx="10"/>
          </p:nvPr>
        </p:nvSpPr>
        <p:spPr/>
        <p:txBody>
          <a:bodyPr/>
          <a:lstStyle/>
          <a:p>
            <a:fld id="{4502C388-294A-4E97-9D69-20513486725D}" type="datetime1">
              <a:rPr lang="en-US" smtClean="0"/>
              <a:t>7/18/2024</a:t>
            </a:fld>
            <a:endParaRPr lang="en-US"/>
          </a:p>
        </p:txBody>
      </p:sp>
      <p:sp>
        <p:nvSpPr>
          <p:cNvPr id="4" name="Footer Placeholder 3">
            <a:extLst>
              <a:ext uri="{FF2B5EF4-FFF2-40B4-BE49-F238E27FC236}">
                <a16:creationId xmlns:a16="http://schemas.microsoft.com/office/drawing/2014/main" id="{7DD667D8-B15C-8F98-70FB-3E1A834FA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00F55B-ED38-CAB6-E2DE-5769E5CD05C6}"/>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3960055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5757C0-40D9-D720-9CEF-94C6CCF7DE90}"/>
              </a:ext>
            </a:extLst>
          </p:cNvPr>
          <p:cNvSpPr>
            <a:spLocks noGrp="1"/>
          </p:cNvSpPr>
          <p:nvPr>
            <p:ph type="dt" sz="half" idx="10"/>
          </p:nvPr>
        </p:nvSpPr>
        <p:spPr/>
        <p:txBody>
          <a:bodyPr/>
          <a:lstStyle/>
          <a:p>
            <a:fld id="{BB7E84F5-3369-41E4-A9A6-434E5B269F05}" type="datetime1">
              <a:rPr lang="en-US" smtClean="0"/>
              <a:t>7/18/2024</a:t>
            </a:fld>
            <a:endParaRPr lang="en-US"/>
          </a:p>
        </p:txBody>
      </p:sp>
      <p:sp>
        <p:nvSpPr>
          <p:cNvPr id="3" name="Footer Placeholder 2">
            <a:extLst>
              <a:ext uri="{FF2B5EF4-FFF2-40B4-BE49-F238E27FC236}">
                <a16:creationId xmlns:a16="http://schemas.microsoft.com/office/drawing/2014/main" id="{1BBBF703-763B-9ACE-7DA0-1BC6ABD178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58EB48-3841-8CB4-8AB8-D4FD77A15DF2}"/>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580601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B9ABC-FBB5-7CD2-064E-BFABD0B25F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7BD45A-06DD-4F4A-75F5-0C5274FB6B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835FEA-84CA-A511-17D1-4E355A1E59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786548-83E0-3DCD-D775-413D31661F40}"/>
              </a:ext>
            </a:extLst>
          </p:cNvPr>
          <p:cNvSpPr>
            <a:spLocks noGrp="1"/>
          </p:cNvSpPr>
          <p:nvPr>
            <p:ph type="dt" sz="half" idx="10"/>
          </p:nvPr>
        </p:nvSpPr>
        <p:spPr/>
        <p:txBody>
          <a:bodyPr/>
          <a:lstStyle/>
          <a:p>
            <a:fld id="{C7AB5A68-3BAA-4592-B439-79E1A04F2C87}" type="datetime1">
              <a:rPr lang="en-US" smtClean="0"/>
              <a:t>7/18/2024</a:t>
            </a:fld>
            <a:endParaRPr lang="en-US"/>
          </a:p>
        </p:txBody>
      </p:sp>
      <p:sp>
        <p:nvSpPr>
          <p:cNvPr id="6" name="Footer Placeholder 5">
            <a:extLst>
              <a:ext uri="{FF2B5EF4-FFF2-40B4-BE49-F238E27FC236}">
                <a16:creationId xmlns:a16="http://schemas.microsoft.com/office/drawing/2014/main" id="{3D74317A-AF35-2F33-E66B-A947F3ED01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DADBE7-2840-61FC-F309-4E9575A30523}"/>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561247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83C41-93A3-B77B-AA7C-8AC32A94FF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A9F1F3-71CF-2F45-1453-3D60260004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8F8CD5-8400-F4DA-D63C-C8F794341F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973DBA-A7B2-95B7-2DB6-20143F6B3D0C}"/>
              </a:ext>
            </a:extLst>
          </p:cNvPr>
          <p:cNvSpPr>
            <a:spLocks noGrp="1"/>
          </p:cNvSpPr>
          <p:nvPr>
            <p:ph type="dt" sz="half" idx="10"/>
          </p:nvPr>
        </p:nvSpPr>
        <p:spPr/>
        <p:txBody>
          <a:bodyPr/>
          <a:lstStyle/>
          <a:p>
            <a:fld id="{854EA51C-EC9E-4686-A598-4B64219D07AF}" type="datetime1">
              <a:rPr lang="en-US" smtClean="0"/>
              <a:t>7/18/2024</a:t>
            </a:fld>
            <a:endParaRPr lang="en-US"/>
          </a:p>
        </p:txBody>
      </p:sp>
      <p:sp>
        <p:nvSpPr>
          <p:cNvPr id="6" name="Footer Placeholder 5">
            <a:extLst>
              <a:ext uri="{FF2B5EF4-FFF2-40B4-BE49-F238E27FC236}">
                <a16:creationId xmlns:a16="http://schemas.microsoft.com/office/drawing/2014/main" id="{A842D3BA-8A1F-BA73-0193-1888A00F1C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05715-4A13-B29D-D661-0E32D9728DDC}"/>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839161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D18495-571B-450C-ECA9-03938BE999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B576B3-822C-3E26-799F-C28181B7BB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6A066F-8603-E229-53E7-37B831EF82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292DAD1-9542-4687-A0FA-737321B65C62}" type="datetime1">
              <a:rPr lang="en-US" smtClean="0"/>
              <a:t>7/18/2024</a:t>
            </a:fld>
            <a:endParaRPr lang="en-US"/>
          </a:p>
        </p:txBody>
      </p:sp>
      <p:sp>
        <p:nvSpPr>
          <p:cNvPr id="5" name="Footer Placeholder 4">
            <a:extLst>
              <a:ext uri="{FF2B5EF4-FFF2-40B4-BE49-F238E27FC236}">
                <a16:creationId xmlns:a16="http://schemas.microsoft.com/office/drawing/2014/main" id="{2EA2C7F7-2DDD-50D2-7ACB-13AE5C6DA0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6D26A94-4811-4AB7-D623-2EB59F6650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EB1B78-1A80-4349-98CC-41A40981A64A}" type="slidenum">
              <a:rPr lang="en-US" smtClean="0"/>
              <a:t>‹#›</a:t>
            </a:fld>
            <a:endParaRPr lang="en-US"/>
          </a:p>
        </p:txBody>
      </p:sp>
    </p:spTree>
    <p:extLst>
      <p:ext uri="{BB962C8B-B14F-4D97-AF65-F5344CB8AC3E}">
        <p14:creationId xmlns:p14="http://schemas.microsoft.com/office/powerpoint/2010/main" val="1029089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60.png"/><Relationship Id="rId2" Type="http://schemas.openxmlformats.org/officeDocument/2006/relationships/image" Target="../media/image110.png"/><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0.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0.png"/><Relationship Id="rId7" Type="http://schemas.openxmlformats.org/officeDocument/2006/relationships/image" Target="../media/image12.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111.png"/><Relationship Id="rId11" Type="http://schemas.openxmlformats.org/officeDocument/2006/relationships/image" Target="../media/image16.png"/><Relationship Id="rId5" Type="http://schemas.openxmlformats.org/officeDocument/2006/relationships/image" Target="../media/image100.png"/><Relationship Id="rId10" Type="http://schemas.openxmlformats.org/officeDocument/2006/relationships/image" Target="../media/image15.png"/><Relationship Id="rId4" Type="http://schemas.openxmlformats.org/officeDocument/2006/relationships/image" Target="../media/image90.png"/><Relationship Id="rId9"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DE004-2500-1D57-046A-E1CA92B5F926}"/>
              </a:ext>
            </a:extLst>
          </p:cNvPr>
          <p:cNvSpPr>
            <a:spLocks noGrp="1"/>
          </p:cNvSpPr>
          <p:nvPr>
            <p:ph type="ctrTitle"/>
          </p:nvPr>
        </p:nvSpPr>
        <p:spPr/>
        <p:txBody>
          <a:bodyPr/>
          <a:lstStyle/>
          <a:p>
            <a:r>
              <a:rPr lang="en-US" dirty="0"/>
              <a:t>NSTX-U High-k Scattering Calculation_2 </a:t>
            </a:r>
          </a:p>
        </p:txBody>
      </p:sp>
      <p:sp>
        <p:nvSpPr>
          <p:cNvPr id="3" name="Subtitle 2">
            <a:extLst>
              <a:ext uri="{FF2B5EF4-FFF2-40B4-BE49-F238E27FC236}">
                <a16:creationId xmlns:a16="http://schemas.microsoft.com/office/drawing/2014/main" id="{F6B2BB1B-E7B5-9A63-2398-AF6EDDD30E90}"/>
              </a:ext>
            </a:extLst>
          </p:cNvPr>
          <p:cNvSpPr>
            <a:spLocks noGrp="1"/>
          </p:cNvSpPr>
          <p:nvPr>
            <p:ph type="subTitle" idx="1"/>
          </p:nvPr>
        </p:nvSpPr>
        <p:spPr/>
        <p:txBody>
          <a:bodyPr/>
          <a:lstStyle/>
          <a:p>
            <a:r>
              <a:rPr lang="en-US" dirty="0"/>
              <a:t>Xinhang Xu</a:t>
            </a:r>
          </a:p>
          <a:p>
            <a:r>
              <a:rPr lang="en-US" dirty="0"/>
              <a:t>7/17/2024</a:t>
            </a:r>
          </a:p>
        </p:txBody>
      </p:sp>
      <p:sp>
        <p:nvSpPr>
          <p:cNvPr id="4" name="TextBox 3">
            <a:extLst>
              <a:ext uri="{FF2B5EF4-FFF2-40B4-BE49-F238E27FC236}">
                <a16:creationId xmlns:a16="http://schemas.microsoft.com/office/drawing/2014/main" id="{A8CB9876-60BB-88DC-04FE-C3229ED506C8}"/>
              </a:ext>
            </a:extLst>
          </p:cNvPr>
          <p:cNvSpPr txBox="1"/>
          <p:nvPr/>
        </p:nvSpPr>
        <p:spPr>
          <a:xfrm>
            <a:off x="273377" y="5891753"/>
            <a:ext cx="7880808" cy="646331"/>
          </a:xfrm>
          <a:prstGeom prst="rect">
            <a:avLst/>
          </a:prstGeom>
          <a:noFill/>
        </p:spPr>
        <p:txBody>
          <a:bodyPr wrap="square" rtlCol="0">
            <a:spAutoFit/>
          </a:bodyPr>
          <a:lstStyle/>
          <a:p>
            <a:r>
              <a:rPr lang="en-US" dirty="0"/>
              <a:t>reference:</a:t>
            </a:r>
          </a:p>
          <a:p>
            <a:r>
              <a:rPr lang="en-US" dirty="0"/>
              <a:t>https://app.box.com/s/qgvbzopdk8lqy0c985rz7479qrmi3uy3</a:t>
            </a:r>
            <a:endParaRPr lang="en-US" sz="1800" dirty="0">
              <a:solidFill>
                <a:srgbClr val="FF0000"/>
              </a:solidFill>
            </a:endParaRPr>
          </a:p>
        </p:txBody>
      </p:sp>
      <p:sp>
        <p:nvSpPr>
          <p:cNvPr id="5" name="Slide Number Placeholder 4">
            <a:extLst>
              <a:ext uri="{FF2B5EF4-FFF2-40B4-BE49-F238E27FC236}">
                <a16:creationId xmlns:a16="http://schemas.microsoft.com/office/drawing/2014/main" id="{6E046D04-4FEA-75EE-2154-E8D03B33F933}"/>
              </a:ext>
            </a:extLst>
          </p:cNvPr>
          <p:cNvSpPr>
            <a:spLocks noGrp="1"/>
          </p:cNvSpPr>
          <p:nvPr>
            <p:ph type="sldNum" sz="quarter" idx="12"/>
          </p:nvPr>
        </p:nvSpPr>
        <p:spPr/>
        <p:txBody>
          <a:bodyPr/>
          <a:lstStyle/>
          <a:p>
            <a:fld id="{C8EB1B78-1A80-4349-98CC-41A40981A64A}" type="slidenum">
              <a:rPr lang="en-US" smtClean="0"/>
              <a:t>1</a:t>
            </a:fld>
            <a:endParaRPr lang="en-US"/>
          </a:p>
        </p:txBody>
      </p:sp>
    </p:spTree>
    <p:extLst>
      <p:ext uri="{BB962C8B-B14F-4D97-AF65-F5344CB8AC3E}">
        <p14:creationId xmlns:p14="http://schemas.microsoft.com/office/powerpoint/2010/main" val="358443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43390" t="20221" r="9273" b="57059"/>
          <a:stretch/>
        </p:blipFill>
        <p:spPr>
          <a:xfrm>
            <a:off x="4447732" y="5752273"/>
            <a:ext cx="3583745" cy="967612"/>
          </a:xfrm>
          <a:prstGeom prst="rect">
            <a:avLst/>
          </a:prstGeom>
        </p:spPr>
      </p:pic>
      <p:sp>
        <p:nvSpPr>
          <p:cNvPr id="11" name="TextBox 10"/>
          <p:cNvSpPr txBox="1"/>
          <p:nvPr/>
        </p:nvSpPr>
        <p:spPr>
          <a:xfrm>
            <a:off x="5508521" y="322913"/>
            <a:ext cx="2791405" cy="461665"/>
          </a:xfrm>
          <a:prstGeom prst="rect">
            <a:avLst/>
          </a:prstGeom>
          <a:noFill/>
        </p:spPr>
        <p:txBody>
          <a:bodyPr wrap="none" rtlCol="0">
            <a:spAutoFit/>
          </a:bodyPr>
          <a:lstStyle/>
          <a:p>
            <a:r>
              <a:rPr lang="en-US" sz="2400" b="1" dirty="0"/>
              <a:t>Bay G Launch Mirror</a:t>
            </a:r>
          </a:p>
        </p:txBody>
      </p:sp>
      <p:sp>
        <p:nvSpPr>
          <p:cNvPr id="12" name="TextBox 11"/>
          <p:cNvSpPr txBox="1"/>
          <p:nvPr/>
        </p:nvSpPr>
        <p:spPr>
          <a:xfrm>
            <a:off x="4544834" y="2683814"/>
            <a:ext cx="1791260" cy="461665"/>
          </a:xfrm>
          <a:prstGeom prst="rect">
            <a:avLst/>
          </a:prstGeom>
          <a:noFill/>
        </p:spPr>
        <p:txBody>
          <a:bodyPr wrap="none" rtlCol="0">
            <a:spAutoFit/>
          </a:bodyPr>
          <a:lstStyle/>
          <a:p>
            <a:r>
              <a:rPr lang="en-US" sz="2400" b="1"/>
              <a:t>Torus Center</a:t>
            </a:r>
          </a:p>
        </p:txBody>
      </p:sp>
      <p:sp>
        <p:nvSpPr>
          <p:cNvPr id="19" name="TextBox 18"/>
          <p:cNvSpPr txBox="1"/>
          <p:nvPr/>
        </p:nvSpPr>
        <p:spPr>
          <a:xfrm>
            <a:off x="6890438" y="6327042"/>
            <a:ext cx="1262910" cy="461665"/>
          </a:xfrm>
          <a:prstGeom prst="rect">
            <a:avLst/>
          </a:prstGeom>
          <a:noFill/>
        </p:spPr>
        <p:txBody>
          <a:bodyPr wrap="none" rtlCol="0">
            <a:spAutoFit/>
          </a:bodyPr>
          <a:lstStyle/>
          <a:p>
            <a:r>
              <a:rPr lang="en-US" sz="2400" b="1"/>
              <a:t>Window</a:t>
            </a:r>
          </a:p>
        </p:txBody>
      </p:sp>
      <p:sp>
        <p:nvSpPr>
          <p:cNvPr id="20" name="Rectangle 19"/>
          <p:cNvSpPr/>
          <p:nvPr/>
        </p:nvSpPr>
        <p:spPr>
          <a:xfrm>
            <a:off x="6024363" y="6477454"/>
            <a:ext cx="796923" cy="94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212434" y="68234"/>
            <a:ext cx="5514326" cy="890115"/>
          </a:xfrm>
          <a:prstGeom prst="rect">
            <a:avLst/>
          </a:prstGeom>
          <a:noFill/>
        </p:spPr>
        <p:txBody>
          <a:bodyPr wrap="square" rtlCol="0">
            <a:spAutoFit/>
          </a:bodyPr>
          <a:lstStyle/>
          <a:p>
            <a:pPr>
              <a:lnSpc>
                <a:spcPct val="80000"/>
              </a:lnSpc>
            </a:pPr>
            <a:r>
              <a:rPr lang="en-US" sz="3200" b="1" dirty="0">
                <a:solidFill>
                  <a:srgbClr val="FF0000"/>
                </a:solidFill>
              </a:rPr>
              <a:t>NSTX-U High-k Scattering Launch Geometry</a:t>
            </a:r>
          </a:p>
        </p:txBody>
      </p:sp>
      <p:cxnSp>
        <p:nvCxnSpPr>
          <p:cNvPr id="42" name="Straight Connector 41"/>
          <p:cNvCxnSpPr/>
          <p:nvPr/>
        </p:nvCxnSpPr>
        <p:spPr>
          <a:xfrm flipH="1" flipV="1">
            <a:off x="6125356" y="3194531"/>
            <a:ext cx="0" cy="338328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780000" flipV="1">
            <a:off x="6615591" y="4766159"/>
            <a:ext cx="0" cy="1828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904223" y="4440772"/>
            <a:ext cx="1807299" cy="690638"/>
          </a:xfrm>
          <a:prstGeom prst="rect">
            <a:avLst/>
          </a:prstGeom>
          <a:noFill/>
        </p:spPr>
        <p:txBody>
          <a:bodyPr wrap="square" rtlCol="0">
            <a:spAutoFit/>
          </a:bodyPr>
          <a:lstStyle/>
          <a:p>
            <a:pPr>
              <a:lnSpc>
                <a:spcPct val="80000"/>
              </a:lnSpc>
            </a:pPr>
            <a:r>
              <a:rPr lang="en-US" sz="2400" b="1" dirty="0">
                <a:solidFill>
                  <a:srgbClr val="0070C0"/>
                </a:solidFill>
              </a:rPr>
              <a:t>Interaction Region (IR)</a:t>
            </a:r>
          </a:p>
        </p:txBody>
      </p:sp>
      <p:cxnSp>
        <p:nvCxnSpPr>
          <p:cNvPr id="47" name="Straight Connector 46"/>
          <p:cNvCxnSpPr>
            <a:stCxn id="44" idx="4"/>
          </p:cNvCxnSpPr>
          <p:nvPr/>
        </p:nvCxnSpPr>
        <p:spPr>
          <a:xfrm flipH="1" flipV="1">
            <a:off x="6162924" y="3218733"/>
            <a:ext cx="640080" cy="1554480"/>
          </a:xfrm>
          <a:prstGeom prst="line">
            <a:avLst/>
          </a:prstGeom>
          <a:ln w="25400">
            <a:solidFill>
              <a:srgbClr val="0070C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200000" flipH="1" flipV="1">
            <a:off x="7618074" y="450448"/>
            <a:ext cx="0" cy="448056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8294694" y="501857"/>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rot="2460000" flipH="1" flipV="1">
            <a:off x="7265167" y="170170"/>
            <a:ext cx="0" cy="34747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024364" y="3095580"/>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6736322" y="4694651"/>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553576" y="3630593"/>
            <a:ext cx="498855"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L</a:t>
            </a:r>
          </a:p>
        </p:txBody>
      </p:sp>
      <p:sp>
        <p:nvSpPr>
          <p:cNvPr id="50" name="Arc 49"/>
          <p:cNvSpPr/>
          <p:nvPr/>
        </p:nvSpPr>
        <p:spPr>
          <a:xfrm>
            <a:off x="6179252" y="4077426"/>
            <a:ext cx="1345201" cy="1420968"/>
          </a:xfrm>
          <a:prstGeom prst="arc">
            <a:avLst>
              <a:gd name="adj1" fmla="val 14767857"/>
              <a:gd name="adj2" fmla="val 17347294"/>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6524626" y="1637699"/>
            <a:ext cx="62388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LM</a:t>
            </a:r>
          </a:p>
        </p:txBody>
      </p:sp>
      <p:sp>
        <p:nvSpPr>
          <p:cNvPr id="52" name="TextBox 51"/>
          <p:cNvSpPr txBox="1"/>
          <p:nvPr/>
        </p:nvSpPr>
        <p:spPr>
          <a:xfrm>
            <a:off x="7525406" y="2720843"/>
            <a:ext cx="572593" cy="461665"/>
          </a:xfrm>
          <a:prstGeom prst="rect">
            <a:avLst/>
          </a:prstGeom>
          <a:noFill/>
        </p:spPr>
        <p:txBody>
          <a:bodyPr wrap="none" rtlCol="0">
            <a:spAutoFit/>
          </a:bodyPr>
          <a:lstStyle/>
          <a:p>
            <a:r>
              <a:rPr lang="en-US" sz="2400" b="1">
                <a:solidFill>
                  <a:srgbClr val="FF0000"/>
                </a:solidFill>
              </a:rPr>
              <a:t>z</a:t>
            </a:r>
            <a:r>
              <a:rPr lang="en-US" sz="2400" b="1" baseline="-25000">
                <a:solidFill>
                  <a:srgbClr val="FF0000"/>
                </a:solidFill>
              </a:rPr>
              <a:t>LM</a:t>
            </a:r>
          </a:p>
        </p:txBody>
      </p:sp>
      <p:sp>
        <p:nvSpPr>
          <p:cNvPr id="53" name="TextBox 52"/>
          <p:cNvSpPr txBox="1"/>
          <p:nvPr/>
        </p:nvSpPr>
        <p:spPr>
          <a:xfrm>
            <a:off x="6224750" y="4188404"/>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54" name="TextBox 53"/>
          <p:cNvSpPr txBox="1"/>
          <p:nvPr/>
        </p:nvSpPr>
        <p:spPr>
          <a:xfrm>
            <a:off x="5500317" y="4749834"/>
            <a:ext cx="657681"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RW</a:t>
            </a:r>
          </a:p>
        </p:txBody>
      </p:sp>
      <p:sp>
        <p:nvSpPr>
          <p:cNvPr id="55" name="Arc 54"/>
          <p:cNvSpPr/>
          <p:nvPr/>
        </p:nvSpPr>
        <p:spPr>
          <a:xfrm rot="-5400000" flipV="1">
            <a:off x="5714018" y="2799666"/>
            <a:ext cx="791169" cy="765685"/>
          </a:xfrm>
          <a:prstGeom prst="arc">
            <a:avLst>
              <a:gd name="adj1" fmla="val 10937271"/>
              <a:gd name="adj2" fmla="val 18920686"/>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TextBox 55"/>
          <p:cNvSpPr txBox="1"/>
          <p:nvPr/>
        </p:nvSpPr>
        <p:spPr>
          <a:xfrm>
            <a:off x="5500317" y="3494754"/>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sp>
        <p:nvSpPr>
          <p:cNvPr id="57" name="Arc 56"/>
          <p:cNvSpPr/>
          <p:nvPr/>
        </p:nvSpPr>
        <p:spPr>
          <a:xfrm rot="-5400000" flipV="1">
            <a:off x="5523208" y="2589087"/>
            <a:ext cx="1179854" cy="1135530"/>
          </a:xfrm>
          <a:prstGeom prst="arc">
            <a:avLst>
              <a:gd name="adj1" fmla="val 10937271"/>
              <a:gd name="adj2" fmla="val 12329916"/>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TextBox 57"/>
          <p:cNvSpPr txBox="1"/>
          <p:nvPr/>
        </p:nvSpPr>
        <p:spPr>
          <a:xfrm>
            <a:off x="277625" y="1301846"/>
            <a:ext cx="4786788" cy="4385816"/>
          </a:xfrm>
          <a:prstGeom prst="rect">
            <a:avLst/>
          </a:prstGeom>
          <a:noFill/>
        </p:spPr>
        <p:txBody>
          <a:bodyPr wrap="square" rtlCol="0">
            <a:spAutoFit/>
          </a:bodyPr>
          <a:lstStyle/>
          <a:p>
            <a:pPr marL="512763" indent="-512763">
              <a:lnSpc>
                <a:spcPct val="90000"/>
              </a:lnSpc>
              <a:spcBef>
                <a:spcPts val="900"/>
              </a:spcBef>
            </a:pPr>
            <a:r>
              <a:rPr lang="en-US" sz="2000" dirty="0">
                <a:solidFill>
                  <a:schemeClr val="bg2">
                    <a:lumMod val="75000"/>
                  </a:schemeClr>
                </a:solidFill>
              </a:rPr>
              <a:t>R</a:t>
            </a:r>
            <a:r>
              <a:rPr lang="en-US" sz="2000" baseline="-25000" dirty="0">
                <a:solidFill>
                  <a:schemeClr val="bg2">
                    <a:lumMod val="75000"/>
                  </a:schemeClr>
                </a:solidFill>
              </a:rPr>
              <a:t>RW</a:t>
            </a:r>
            <a:r>
              <a:rPr lang="en-US" sz="2000" dirty="0">
                <a:solidFill>
                  <a:schemeClr val="bg2">
                    <a:lumMod val="75000"/>
                  </a:schemeClr>
                </a:solidFill>
              </a:rPr>
              <a:t> = major radius of vacuum window</a:t>
            </a:r>
          </a:p>
          <a:p>
            <a:pPr marL="512763" indent="-512763">
              <a:lnSpc>
                <a:spcPct val="90000"/>
              </a:lnSpc>
              <a:spcBef>
                <a:spcPts val="900"/>
              </a:spcBef>
            </a:pPr>
            <a:r>
              <a:rPr lang="en-US" sz="2000" dirty="0">
                <a:solidFill>
                  <a:schemeClr val="bg2">
                    <a:lumMod val="75000"/>
                  </a:schemeClr>
                </a:solidFill>
              </a:rPr>
              <a:t>R</a:t>
            </a:r>
            <a:r>
              <a:rPr lang="en-US" sz="2000" baseline="-25000" dirty="0">
                <a:solidFill>
                  <a:schemeClr val="bg2">
                    <a:lumMod val="75000"/>
                  </a:schemeClr>
                </a:solidFill>
              </a:rPr>
              <a:t>IR</a:t>
            </a:r>
            <a:r>
              <a:rPr lang="en-US" sz="2000" dirty="0">
                <a:solidFill>
                  <a:schemeClr val="bg2">
                    <a:lumMod val="75000"/>
                  </a:schemeClr>
                </a:solidFill>
              </a:rPr>
              <a:t> = major radius of interaction region</a:t>
            </a:r>
          </a:p>
          <a:p>
            <a:pPr marL="512763" indent="-512763">
              <a:lnSpc>
                <a:spcPct val="90000"/>
              </a:lnSpc>
              <a:spcBef>
                <a:spcPts val="900"/>
              </a:spcBef>
            </a:pPr>
            <a:r>
              <a:rPr lang="el-GR" sz="2000" dirty="0">
                <a:solidFill>
                  <a:schemeClr val="bg2">
                    <a:lumMod val="75000"/>
                  </a:schemeClr>
                </a:solidFill>
              </a:rPr>
              <a:t>ψ</a:t>
            </a:r>
            <a:r>
              <a:rPr lang="en-US" sz="2000" baseline="-25000" dirty="0">
                <a:solidFill>
                  <a:schemeClr val="bg2">
                    <a:lumMod val="75000"/>
                  </a:schemeClr>
                </a:solidFill>
              </a:rPr>
              <a:t>RA</a:t>
            </a:r>
            <a:r>
              <a:rPr lang="en-US" sz="2000" dirty="0">
                <a:solidFill>
                  <a:schemeClr val="bg2">
                    <a:lumMod val="75000"/>
                  </a:schemeClr>
                </a:solidFill>
              </a:rPr>
              <a:t> = toroidal tilt angle of interaction region (</a:t>
            </a:r>
            <a:r>
              <a:rPr lang="en-US" sz="2000" dirty="0" err="1">
                <a:solidFill>
                  <a:schemeClr val="bg2">
                    <a:lumMod val="75000"/>
                  </a:schemeClr>
                </a:solidFill>
              </a:rPr>
              <a:t>w.r.t.</a:t>
            </a:r>
            <a:r>
              <a:rPr lang="en-US" sz="2000" dirty="0">
                <a:solidFill>
                  <a:schemeClr val="bg2">
                    <a:lumMod val="75000"/>
                  </a:schemeClr>
                </a:solidFill>
              </a:rPr>
              <a:t> plane of vacuum window)</a:t>
            </a:r>
          </a:p>
          <a:p>
            <a:pPr marL="512763" indent="-512763">
              <a:lnSpc>
                <a:spcPct val="90000"/>
              </a:lnSpc>
              <a:spcBef>
                <a:spcPts val="900"/>
              </a:spcBef>
            </a:pPr>
            <a:r>
              <a:rPr lang="en-US" sz="2000" dirty="0"/>
              <a:t>R</a:t>
            </a:r>
            <a:r>
              <a:rPr lang="en-US" sz="2000" baseline="-25000" dirty="0"/>
              <a:t>LM</a:t>
            </a:r>
            <a:r>
              <a:rPr lang="en-US" sz="2000" dirty="0"/>
              <a:t> = major radius of launch mirror</a:t>
            </a:r>
            <a:br>
              <a:rPr lang="en-US" sz="2000" dirty="0"/>
            </a:br>
            <a:r>
              <a:rPr lang="en-US" sz="2000" dirty="0"/>
              <a:t>(fixed)</a:t>
            </a:r>
          </a:p>
          <a:p>
            <a:pPr marL="512763" indent="-512763">
              <a:lnSpc>
                <a:spcPct val="90000"/>
              </a:lnSpc>
              <a:spcBef>
                <a:spcPts val="900"/>
              </a:spcBef>
            </a:pPr>
            <a:r>
              <a:rPr lang="el-GR" sz="2000" dirty="0"/>
              <a:t>ψ</a:t>
            </a:r>
            <a:r>
              <a:rPr lang="en-US" sz="2000" baseline="-25000" dirty="0"/>
              <a:t>LM</a:t>
            </a:r>
            <a:r>
              <a:rPr lang="en-US" sz="2000" dirty="0"/>
              <a:t> = toroidal tilt angle of launch mirror</a:t>
            </a:r>
            <a:br>
              <a:rPr lang="en-US" sz="2000" dirty="0"/>
            </a:br>
            <a:r>
              <a:rPr lang="en-US" sz="2000" dirty="0"/>
              <a:t>(</a:t>
            </a:r>
            <a:r>
              <a:rPr lang="en-US" sz="2000" dirty="0" err="1"/>
              <a:t>w.r.t.</a:t>
            </a:r>
            <a:r>
              <a:rPr lang="en-US" sz="2000" dirty="0"/>
              <a:t> plane of vacuum window)</a:t>
            </a:r>
          </a:p>
          <a:p>
            <a:pPr marL="512763" indent="-512763">
              <a:lnSpc>
                <a:spcPct val="90000"/>
              </a:lnSpc>
              <a:spcBef>
                <a:spcPts val="900"/>
              </a:spcBef>
            </a:pPr>
            <a:r>
              <a:rPr lang="en-US" sz="2000" dirty="0" err="1"/>
              <a:t>z</a:t>
            </a:r>
            <a:r>
              <a:rPr lang="en-US" sz="2000" baseline="-25000" dirty="0" err="1"/>
              <a:t>LM</a:t>
            </a:r>
            <a:r>
              <a:rPr lang="en-US" sz="2000" dirty="0"/>
              <a:t> = distance from launch steering mirror to interaction region</a:t>
            </a:r>
          </a:p>
          <a:p>
            <a:pPr marL="512763" indent="-512763">
              <a:lnSpc>
                <a:spcPct val="90000"/>
              </a:lnSpc>
              <a:spcBef>
                <a:spcPts val="900"/>
              </a:spcBef>
            </a:pPr>
            <a:r>
              <a:rPr lang="el-GR" sz="2000" dirty="0"/>
              <a:t>ψ</a:t>
            </a:r>
            <a:r>
              <a:rPr lang="en-US" sz="2000" baseline="-25000" dirty="0"/>
              <a:t>L</a:t>
            </a:r>
            <a:r>
              <a:rPr lang="en-US" sz="2000" dirty="0"/>
              <a:t> = toroidal tilt angle between launch beam and Radius vector (from torus center)</a:t>
            </a:r>
          </a:p>
        </p:txBody>
      </p:sp>
      <p:sp>
        <p:nvSpPr>
          <p:cNvPr id="59" name="TextBox 58"/>
          <p:cNvSpPr txBox="1"/>
          <p:nvPr/>
        </p:nvSpPr>
        <p:spPr>
          <a:xfrm>
            <a:off x="6440724" y="2970414"/>
            <a:ext cx="678391"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LM</a:t>
            </a:r>
          </a:p>
        </p:txBody>
      </p:sp>
      <p:sp>
        <p:nvSpPr>
          <p:cNvPr id="60" name="TextBox 59"/>
          <p:cNvSpPr txBox="1"/>
          <p:nvPr/>
        </p:nvSpPr>
        <p:spPr>
          <a:xfrm>
            <a:off x="7555019" y="3402859"/>
            <a:ext cx="4444100" cy="800219"/>
          </a:xfrm>
          <a:prstGeom prst="rect">
            <a:avLst/>
          </a:prstGeom>
          <a:noFill/>
        </p:spPr>
        <p:txBody>
          <a:bodyPr wrap="square" rtlCol="0">
            <a:spAutoFit/>
          </a:bodyPr>
          <a:lstStyle/>
          <a:p>
            <a:pPr marL="512763" indent="-512763">
              <a:lnSpc>
                <a:spcPct val="90000"/>
              </a:lnSpc>
              <a:spcBef>
                <a:spcPts val="1200"/>
              </a:spcBef>
            </a:pPr>
            <a:r>
              <a:rPr lang="en-US" sz="2000"/>
              <a:t>z</a:t>
            </a:r>
            <a:r>
              <a:rPr lang="en-US" sz="2000" baseline="-25000"/>
              <a:t>LM</a:t>
            </a:r>
            <a:r>
              <a:rPr lang="en-US" sz="2000" baseline="30000"/>
              <a:t>2</a:t>
            </a:r>
            <a:r>
              <a:rPr lang="en-US" sz="2000"/>
              <a:t> = R</a:t>
            </a:r>
            <a:r>
              <a:rPr lang="en-US" sz="2000" baseline="-25000"/>
              <a:t>LM</a:t>
            </a:r>
            <a:r>
              <a:rPr lang="en-US" sz="2000" baseline="30000"/>
              <a:t>2</a:t>
            </a:r>
            <a:r>
              <a:rPr lang="en-US" sz="2000"/>
              <a:t> + R</a:t>
            </a:r>
            <a:r>
              <a:rPr lang="en-US" sz="2000" baseline="-25000"/>
              <a:t>IR</a:t>
            </a:r>
            <a:r>
              <a:rPr lang="en-US" sz="2000" baseline="30000"/>
              <a:t>2</a:t>
            </a:r>
            <a:r>
              <a:rPr lang="en-US" sz="2000"/>
              <a:t> – 2R</a:t>
            </a:r>
            <a:r>
              <a:rPr lang="en-US" sz="2000" baseline="-25000"/>
              <a:t>LM</a:t>
            </a:r>
            <a:r>
              <a:rPr lang="en-US" sz="2000"/>
              <a:t>·R</a:t>
            </a:r>
            <a:r>
              <a:rPr lang="en-US" sz="2000" baseline="-25000"/>
              <a:t>IR</a:t>
            </a:r>
            <a:r>
              <a:rPr lang="en-US" sz="2000"/>
              <a:t>·cos(</a:t>
            </a:r>
            <a:r>
              <a:rPr lang="el-GR" sz="2000"/>
              <a:t>ψ</a:t>
            </a:r>
            <a:r>
              <a:rPr lang="en-US" sz="2000" baseline="-25000"/>
              <a:t>LM</a:t>
            </a:r>
            <a:r>
              <a:rPr lang="en-US" sz="2000"/>
              <a:t> - </a:t>
            </a:r>
            <a:r>
              <a:rPr lang="el-GR" sz="2000"/>
              <a:t>ψ</a:t>
            </a:r>
            <a:r>
              <a:rPr lang="en-US" sz="2000" baseline="-25000"/>
              <a:t>RA</a:t>
            </a:r>
            <a:r>
              <a:rPr lang="en-US" sz="2000"/>
              <a:t>)</a:t>
            </a:r>
          </a:p>
          <a:p>
            <a:pPr marL="512763" indent="-512763">
              <a:lnSpc>
                <a:spcPct val="90000"/>
              </a:lnSpc>
              <a:spcBef>
                <a:spcPts val="1200"/>
              </a:spcBef>
            </a:pPr>
            <a:r>
              <a:rPr lang="el-GR" sz="2000"/>
              <a:t>ψ</a:t>
            </a:r>
            <a:r>
              <a:rPr lang="en-US" sz="2000" baseline="-25000"/>
              <a:t>L</a:t>
            </a:r>
            <a:r>
              <a:rPr lang="en-US" sz="2000"/>
              <a:t> = sin</a:t>
            </a:r>
            <a:r>
              <a:rPr lang="en-US" sz="2000" baseline="30000"/>
              <a:t>‒1</a:t>
            </a:r>
            <a:r>
              <a:rPr lang="en-US" sz="2000">
                <a:solidFill>
                  <a:srgbClr val="0070C0"/>
                </a:solidFill>
              </a:rPr>
              <a:t>(</a:t>
            </a:r>
            <a:r>
              <a:rPr lang="en-US" sz="2000"/>
              <a:t>(R</a:t>
            </a:r>
            <a:r>
              <a:rPr lang="en-US" sz="2000" baseline="-25000"/>
              <a:t>LM</a:t>
            </a:r>
            <a:r>
              <a:rPr lang="en-US" sz="2000"/>
              <a:t>/z</a:t>
            </a:r>
            <a:r>
              <a:rPr lang="en-US" sz="2000" baseline="-25000"/>
              <a:t>LM</a:t>
            </a:r>
            <a:r>
              <a:rPr lang="en-US" sz="2000"/>
              <a:t>)·sin(</a:t>
            </a:r>
            <a:r>
              <a:rPr lang="el-GR" sz="2000"/>
              <a:t>ψ</a:t>
            </a:r>
            <a:r>
              <a:rPr lang="en-US" sz="2000" baseline="-25000"/>
              <a:t>LM</a:t>
            </a:r>
            <a:r>
              <a:rPr lang="en-US" sz="2000"/>
              <a:t> - </a:t>
            </a:r>
            <a:r>
              <a:rPr lang="el-GR" sz="2000"/>
              <a:t>ψ</a:t>
            </a:r>
            <a:r>
              <a:rPr lang="en-US" sz="2000" baseline="-25000"/>
              <a:t>RA</a:t>
            </a:r>
            <a:r>
              <a:rPr lang="en-US" sz="2000"/>
              <a:t>)</a:t>
            </a:r>
            <a:r>
              <a:rPr lang="en-US" sz="2000">
                <a:solidFill>
                  <a:srgbClr val="0070C0"/>
                </a:solidFill>
              </a:rPr>
              <a:t>)</a:t>
            </a:r>
          </a:p>
        </p:txBody>
      </p:sp>
    </p:spTree>
    <p:extLst>
      <p:ext uri="{BB962C8B-B14F-4D97-AF65-F5344CB8AC3E}">
        <p14:creationId xmlns:p14="http://schemas.microsoft.com/office/powerpoint/2010/main" val="773995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rot="1020000" flipV="1">
            <a:off x="7324897" y="723233"/>
            <a:ext cx="0" cy="164592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780000" flipV="1">
            <a:off x="6854046" y="2424108"/>
            <a:ext cx="0" cy="146304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12433" y="68234"/>
            <a:ext cx="11284241" cy="895438"/>
          </a:xfrm>
          <a:prstGeom prst="rect">
            <a:avLst/>
          </a:prstGeom>
          <a:noFill/>
        </p:spPr>
        <p:txBody>
          <a:bodyPr wrap="square" rtlCol="0">
            <a:spAutoFit/>
          </a:bodyPr>
          <a:lstStyle/>
          <a:p>
            <a:pPr>
              <a:lnSpc>
                <a:spcPct val="80000"/>
              </a:lnSpc>
            </a:pPr>
            <a:r>
              <a:rPr lang="en-US" sz="3200" b="1" dirty="0">
                <a:solidFill>
                  <a:srgbClr val="FF0000"/>
                </a:solidFill>
              </a:rPr>
              <a:t>NSTX-U High-k Scattering Wavenumber Calculations (Ignore Magnetic Pitch Factor)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0000">
            <a:off x="204462" y="4181905"/>
            <a:ext cx="8778240" cy="2312024"/>
          </a:xfrm>
          <a:prstGeom prst="rect">
            <a:avLst/>
          </a:prstGeom>
        </p:spPr>
      </p:pic>
      <p:cxnSp>
        <p:nvCxnSpPr>
          <p:cNvPr id="4" name="Straight Connector 3"/>
          <p:cNvCxnSpPr/>
          <p:nvPr/>
        </p:nvCxnSpPr>
        <p:spPr>
          <a:xfrm>
            <a:off x="8717317" y="4677755"/>
            <a:ext cx="0" cy="54864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423947" y="4960318"/>
            <a:ext cx="54864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169058" y="4161579"/>
            <a:ext cx="102700" cy="1951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691769" y="6084102"/>
            <a:ext cx="1057277" cy="400110"/>
          </a:xfrm>
          <a:prstGeom prst="rect">
            <a:avLst/>
          </a:prstGeom>
          <a:noFill/>
        </p:spPr>
        <p:txBody>
          <a:bodyPr wrap="none" rtlCol="0">
            <a:spAutoFit/>
          </a:bodyPr>
          <a:lstStyle/>
          <a:p>
            <a:r>
              <a:rPr lang="en-US" sz="2000"/>
              <a:t>Window</a:t>
            </a:r>
          </a:p>
        </p:txBody>
      </p:sp>
      <p:sp>
        <p:nvSpPr>
          <p:cNvPr id="19" name="TextBox 18"/>
          <p:cNvSpPr txBox="1"/>
          <p:nvPr/>
        </p:nvSpPr>
        <p:spPr>
          <a:xfrm>
            <a:off x="567918" y="1003115"/>
            <a:ext cx="5424208" cy="3031599"/>
          </a:xfrm>
          <a:prstGeom prst="rect">
            <a:avLst/>
          </a:prstGeom>
          <a:noFill/>
        </p:spPr>
        <p:txBody>
          <a:bodyPr wrap="square" rtlCol="0">
            <a:spAutoFit/>
          </a:bodyPr>
          <a:lstStyle/>
          <a:p>
            <a:pPr marL="225425" indent="-225425">
              <a:lnSpc>
                <a:spcPct val="95000"/>
              </a:lnSpc>
              <a:spcBef>
                <a:spcPts val="1200"/>
              </a:spcBef>
              <a:buFont typeface="Calibri" panose="020F0502020204030204" pitchFamily="34" charset="0"/>
              <a:buChar char="●"/>
            </a:pPr>
            <a:r>
              <a:rPr lang="en-US" sz="2000" dirty="0"/>
              <a:t>If the launch and receive beams are toroidally aligned,  then the radial component is zero. A slight toroidal tilt is, however, required to minimize </a:t>
            </a:r>
            <a:r>
              <a:rPr lang="en-US" sz="2000" dirty="0" err="1"/>
              <a:t>unscattered</a:t>
            </a:r>
            <a:r>
              <a:rPr lang="en-US" sz="2000" dirty="0"/>
              <a:t> power illuminating the sensitive receiver mixers.</a:t>
            </a:r>
          </a:p>
          <a:p>
            <a:pPr marL="225425" indent="-225425">
              <a:lnSpc>
                <a:spcPct val="95000"/>
              </a:lnSpc>
              <a:spcBef>
                <a:spcPts val="1200"/>
              </a:spcBef>
              <a:buFont typeface="Calibri" panose="020F0502020204030204" pitchFamily="34" charset="0"/>
              <a:buChar char="●"/>
            </a:pPr>
            <a:r>
              <a:rPr lang="en-US" sz="2000" dirty="0"/>
              <a:t>Calculate the amount of radial wavenumber required to toroidally steer the scattered beams.</a:t>
            </a:r>
          </a:p>
          <a:p>
            <a:pPr marL="225425" indent="-225425">
              <a:lnSpc>
                <a:spcPct val="95000"/>
              </a:lnSpc>
              <a:spcBef>
                <a:spcPts val="1200"/>
              </a:spcBef>
              <a:buFont typeface="Calibri" panose="020F0502020204030204" pitchFamily="34" charset="0"/>
              <a:buChar char="●"/>
            </a:pPr>
            <a:r>
              <a:rPr lang="en-US" sz="2000" dirty="0"/>
              <a:t>Then calculate the k</a:t>
            </a:r>
            <a:r>
              <a:rPr lang="el-GR" sz="2000" baseline="-25000" dirty="0">
                <a:latin typeface="Calibri" panose="020F0502020204030204" pitchFamily="34" charset="0"/>
                <a:cs typeface="Calibri" panose="020F0502020204030204" pitchFamily="34" charset="0"/>
              </a:rPr>
              <a:t>θ</a:t>
            </a:r>
            <a:r>
              <a:rPr lang="en-US" sz="2000" dirty="0"/>
              <a:t> components due to the vertical tilt angle </a:t>
            </a:r>
            <a:r>
              <a:rPr lang="el-GR" sz="2000" dirty="0">
                <a:latin typeface="Calibri" panose="020F0502020204030204" pitchFamily="34" charset="0"/>
                <a:cs typeface="Calibri" panose="020F0502020204030204" pitchFamily="34" charset="0"/>
              </a:rPr>
              <a:t>θ</a:t>
            </a:r>
            <a:r>
              <a:rPr lang="en-US" sz="2000" dirty="0">
                <a:latin typeface="Calibri" panose="020F0502020204030204" pitchFamily="34" charset="0"/>
                <a:cs typeface="Calibri" panose="020F0502020204030204" pitchFamily="34" charset="0"/>
              </a:rPr>
              <a:t> </a:t>
            </a:r>
            <a:r>
              <a:rPr lang="en-US" sz="2000" dirty="0"/>
              <a:t>of a given channel.</a:t>
            </a:r>
          </a:p>
        </p:txBody>
      </p:sp>
      <p:sp>
        <p:nvSpPr>
          <p:cNvPr id="10" name="Oval 9"/>
          <p:cNvSpPr/>
          <p:nvPr/>
        </p:nvSpPr>
        <p:spPr>
          <a:xfrm>
            <a:off x="6927161" y="2346989"/>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rot="9660000" flipH="1" flipV="1">
            <a:off x="6875892" y="582127"/>
            <a:ext cx="0" cy="2834640"/>
          </a:xfrm>
          <a:prstGeom prst="line">
            <a:avLst/>
          </a:prstGeom>
          <a:ln w="2540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809618" y="3245766"/>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13" name="Arc 12"/>
          <p:cNvSpPr/>
          <p:nvPr/>
        </p:nvSpPr>
        <p:spPr>
          <a:xfrm>
            <a:off x="6347636" y="1742203"/>
            <a:ext cx="1345201" cy="1378570"/>
          </a:xfrm>
          <a:prstGeom prst="arc">
            <a:avLst>
              <a:gd name="adj1" fmla="val 15071812"/>
              <a:gd name="adj2" fmla="val 17437478"/>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7195196" y="2063965"/>
            <a:ext cx="1586451" cy="690638"/>
          </a:xfrm>
          <a:prstGeom prst="rect">
            <a:avLst/>
          </a:prstGeom>
          <a:noFill/>
        </p:spPr>
        <p:txBody>
          <a:bodyPr wrap="square" rtlCol="0">
            <a:spAutoFit/>
          </a:bodyPr>
          <a:lstStyle/>
          <a:p>
            <a:pPr>
              <a:lnSpc>
                <a:spcPct val="80000"/>
              </a:lnSpc>
            </a:pPr>
            <a:r>
              <a:rPr lang="en-US" sz="2400" b="1"/>
              <a:t>Interaction Region (IR)</a:t>
            </a:r>
          </a:p>
        </p:txBody>
      </p:sp>
      <p:sp>
        <p:nvSpPr>
          <p:cNvPr id="16" name="Arc 15"/>
          <p:cNvSpPr/>
          <p:nvPr/>
        </p:nvSpPr>
        <p:spPr>
          <a:xfrm>
            <a:off x="6324329" y="1737061"/>
            <a:ext cx="1345201" cy="1378570"/>
          </a:xfrm>
          <a:prstGeom prst="arc">
            <a:avLst>
              <a:gd name="adj1" fmla="val 4199534"/>
              <a:gd name="adj2" fmla="val 609848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6758364" y="1053527"/>
            <a:ext cx="498855"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L</a:t>
            </a:r>
          </a:p>
        </p:txBody>
      </p:sp>
      <p:sp>
        <p:nvSpPr>
          <p:cNvPr id="18" name="TextBox 17"/>
          <p:cNvSpPr txBox="1"/>
          <p:nvPr/>
        </p:nvSpPr>
        <p:spPr>
          <a:xfrm>
            <a:off x="7359588" y="3032082"/>
            <a:ext cx="1022415" cy="690638"/>
          </a:xfrm>
          <a:prstGeom prst="rect">
            <a:avLst/>
          </a:prstGeom>
          <a:noFill/>
        </p:spPr>
        <p:txBody>
          <a:bodyPr wrap="square" rtlCol="0">
            <a:spAutoFit/>
          </a:bodyPr>
          <a:lstStyle/>
          <a:p>
            <a:pPr>
              <a:lnSpc>
                <a:spcPct val="80000"/>
              </a:lnSpc>
            </a:pPr>
            <a:r>
              <a:rPr lang="en-US" sz="2400" b="1">
                <a:solidFill>
                  <a:srgbClr val="0070C0"/>
                </a:solidFill>
              </a:rPr>
              <a:t>Radial Vector</a:t>
            </a:r>
            <a:endParaRPr lang="en-US" sz="2400" b="1" baseline="-25000">
              <a:solidFill>
                <a:srgbClr val="0070C0"/>
              </a:solidFill>
            </a:endParaRPr>
          </a:p>
        </p:txBody>
      </p:sp>
      <p:sp>
        <p:nvSpPr>
          <p:cNvPr id="20" name="TextBox 19"/>
          <p:cNvSpPr txBox="1"/>
          <p:nvPr/>
        </p:nvSpPr>
        <p:spPr>
          <a:xfrm>
            <a:off x="7506011" y="557489"/>
            <a:ext cx="1466575" cy="690638"/>
          </a:xfrm>
          <a:prstGeom prst="rect">
            <a:avLst/>
          </a:prstGeom>
          <a:noFill/>
        </p:spPr>
        <p:txBody>
          <a:bodyPr wrap="square" rtlCol="0">
            <a:spAutoFit/>
          </a:bodyPr>
          <a:lstStyle/>
          <a:p>
            <a:pPr algn="ctr">
              <a:lnSpc>
                <a:spcPct val="80000"/>
              </a:lnSpc>
            </a:pPr>
            <a:r>
              <a:rPr lang="en-US" sz="2400" b="1" dirty="0">
                <a:solidFill>
                  <a:srgbClr val="FF0000"/>
                </a:solidFill>
              </a:rPr>
              <a:t>Launch Beam</a:t>
            </a:r>
            <a:endParaRPr lang="en-US" sz="2400" b="1" baseline="-25000" dirty="0">
              <a:solidFill>
                <a:srgbClr val="FF0000"/>
              </a:solidFill>
            </a:endParaRPr>
          </a:p>
        </p:txBody>
      </p:sp>
      <p:sp>
        <p:nvSpPr>
          <p:cNvPr id="21" name="TextBox 20"/>
          <p:cNvSpPr txBox="1"/>
          <p:nvPr/>
        </p:nvSpPr>
        <p:spPr>
          <a:xfrm>
            <a:off x="6029608" y="3788477"/>
            <a:ext cx="1165062" cy="690638"/>
          </a:xfrm>
          <a:prstGeom prst="rect">
            <a:avLst/>
          </a:prstGeom>
          <a:noFill/>
        </p:spPr>
        <p:txBody>
          <a:bodyPr wrap="square" rtlCol="0">
            <a:spAutoFit/>
          </a:bodyPr>
          <a:lstStyle/>
          <a:p>
            <a:pPr algn="ctr">
              <a:lnSpc>
                <a:spcPct val="80000"/>
              </a:lnSpc>
            </a:pPr>
            <a:r>
              <a:rPr lang="en-US" sz="2400" b="1">
                <a:solidFill>
                  <a:srgbClr val="FF0000"/>
                </a:solidFill>
              </a:rPr>
              <a:t>Receive Beam</a:t>
            </a:r>
            <a:endParaRPr lang="en-US" sz="2400" b="1" baseline="-25000">
              <a:solidFill>
                <a:srgbClr val="FF0000"/>
              </a:solidFill>
            </a:endParaRPr>
          </a:p>
        </p:txBody>
      </p:sp>
      <p:sp>
        <p:nvSpPr>
          <p:cNvPr id="22" name="TextBox 21"/>
          <p:cNvSpPr txBox="1"/>
          <p:nvPr/>
        </p:nvSpPr>
        <p:spPr>
          <a:xfrm>
            <a:off x="6580182" y="5707599"/>
            <a:ext cx="2357530" cy="683264"/>
          </a:xfrm>
          <a:prstGeom prst="rect">
            <a:avLst/>
          </a:prstGeom>
          <a:noFill/>
        </p:spPr>
        <p:txBody>
          <a:bodyPr wrap="square" rtlCol="0">
            <a:spAutoFit/>
          </a:bodyPr>
          <a:lstStyle/>
          <a:p>
            <a:pPr>
              <a:lnSpc>
                <a:spcPct val="80000"/>
              </a:lnSpc>
            </a:pPr>
            <a:r>
              <a:rPr lang="en-US" sz="2400" b="1"/>
              <a:t>Poloidal View of High-k Receiver</a:t>
            </a:r>
          </a:p>
        </p:txBody>
      </p:sp>
      <p:sp>
        <p:nvSpPr>
          <p:cNvPr id="2" name="TextBox 1"/>
          <p:cNvSpPr txBox="1"/>
          <p:nvPr/>
        </p:nvSpPr>
        <p:spPr>
          <a:xfrm>
            <a:off x="8892557" y="2681514"/>
            <a:ext cx="2979983" cy="461665"/>
          </a:xfrm>
          <a:prstGeom prst="rect">
            <a:avLst/>
          </a:prstGeom>
          <a:noFill/>
        </p:spPr>
        <p:txBody>
          <a:bodyPr wrap="none" rtlCol="0">
            <a:spAutoFit/>
          </a:bodyPr>
          <a:lstStyle/>
          <a:p>
            <a:r>
              <a:rPr lang="en-US" sz="2400"/>
              <a:t>k</a:t>
            </a:r>
            <a:r>
              <a:rPr lang="en-US" sz="2400" baseline="-25000"/>
              <a:t>R</a:t>
            </a:r>
            <a:r>
              <a:rPr lang="en-US" sz="2400"/>
              <a:t> = k</a:t>
            </a:r>
            <a:r>
              <a:rPr lang="en-US" sz="2400" baseline="-25000"/>
              <a:t>0</a:t>
            </a:r>
            <a:r>
              <a:rPr lang="en-US" sz="2400"/>
              <a:t>·(cos</a:t>
            </a:r>
            <a:r>
              <a:rPr lang="el-GR" sz="2400"/>
              <a:t>ψ</a:t>
            </a:r>
            <a:r>
              <a:rPr lang="en-US" sz="2400" baseline="-25000"/>
              <a:t>R</a:t>
            </a:r>
            <a:r>
              <a:rPr lang="en-US" sz="2400"/>
              <a:t> – cos</a:t>
            </a:r>
            <a:r>
              <a:rPr lang="el-GR" sz="2400"/>
              <a:t>ψ</a:t>
            </a:r>
            <a:r>
              <a:rPr lang="en-US" sz="2400" baseline="-25000"/>
              <a:t>L</a:t>
            </a:r>
            <a:r>
              <a:rPr lang="en-US" sz="2400"/>
              <a:t>)</a:t>
            </a:r>
            <a:endParaRPr lang="en-US" sz="2400">
              <a:solidFill>
                <a:srgbClr val="0070C0"/>
              </a:solidFill>
            </a:endParaRPr>
          </a:p>
        </p:txBody>
      </p:sp>
      <p:sp>
        <p:nvSpPr>
          <p:cNvPr id="23" name="TextBox 22"/>
          <p:cNvSpPr txBox="1"/>
          <p:nvPr/>
        </p:nvSpPr>
        <p:spPr>
          <a:xfrm>
            <a:off x="8892557" y="3152949"/>
            <a:ext cx="1561646" cy="461665"/>
          </a:xfrm>
          <a:prstGeom prst="rect">
            <a:avLst/>
          </a:prstGeom>
          <a:noFill/>
        </p:spPr>
        <p:txBody>
          <a:bodyPr wrap="none" rtlCol="0">
            <a:spAutoFit/>
          </a:bodyPr>
          <a:lstStyle/>
          <a:p>
            <a:r>
              <a:rPr lang="en-US" sz="2400"/>
              <a:t>k</a:t>
            </a:r>
            <a:r>
              <a:rPr lang="el-GR" sz="2400" baseline="-25000">
                <a:latin typeface="Calibri" panose="020F0502020204030204" pitchFamily="34" charset="0"/>
                <a:cs typeface="Calibri" panose="020F0502020204030204" pitchFamily="34" charset="0"/>
              </a:rPr>
              <a:t>θ</a:t>
            </a:r>
            <a:r>
              <a:rPr lang="en-US" sz="2400"/>
              <a:t> = k</a:t>
            </a:r>
            <a:r>
              <a:rPr lang="en-US" sz="2400" baseline="-25000"/>
              <a:t>0</a:t>
            </a:r>
            <a:r>
              <a:rPr lang="en-US" sz="2400"/>
              <a:t>·sin</a:t>
            </a:r>
            <a:r>
              <a:rPr lang="el-GR" sz="2400">
                <a:latin typeface="Calibri" panose="020F0502020204030204" pitchFamily="34" charset="0"/>
                <a:cs typeface="Calibri" panose="020F0502020204030204" pitchFamily="34" charset="0"/>
              </a:rPr>
              <a:t>θ</a:t>
            </a:r>
            <a:endParaRPr lang="en-US" sz="2400">
              <a:solidFill>
                <a:srgbClr val="0070C0"/>
              </a:solidFill>
            </a:endParaRPr>
          </a:p>
        </p:txBody>
      </p:sp>
    </p:spTree>
    <p:extLst>
      <p:ext uri="{BB962C8B-B14F-4D97-AF65-F5344CB8AC3E}">
        <p14:creationId xmlns:p14="http://schemas.microsoft.com/office/powerpoint/2010/main" val="3483154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212434" y="68234"/>
            <a:ext cx="9030040" cy="496161"/>
          </a:xfrm>
          <a:prstGeom prst="rect">
            <a:avLst/>
          </a:prstGeom>
          <a:noFill/>
        </p:spPr>
        <p:txBody>
          <a:bodyPr wrap="square" rtlCol="0">
            <a:spAutoFit/>
          </a:bodyPr>
          <a:lstStyle/>
          <a:p>
            <a:pPr>
              <a:lnSpc>
                <a:spcPct val="80000"/>
              </a:lnSpc>
            </a:pPr>
            <a:r>
              <a:rPr lang="en-US" sz="3200" b="1">
                <a:solidFill>
                  <a:srgbClr val="FF0000"/>
                </a:solidFill>
              </a:rPr>
              <a:t>Effects of Magnetic Pitch Angle</a:t>
            </a:r>
          </a:p>
        </p:txBody>
      </p:sp>
      <p:sp>
        <p:nvSpPr>
          <p:cNvPr id="19" name="TextBox 18"/>
          <p:cNvSpPr txBox="1"/>
          <p:nvPr/>
        </p:nvSpPr>
        <p:spPr>
          <a:xfrm>
            <a:off x="567917" y="744926"/>
            <a:ext cx="11338333" cy="2893100"/>
          </a:xfrm>
          <a:prstGeom prst="rect">
            <a:avLst/>
          </a:prstGeom>
          <a:noFill/>
        </p:spPr>
        <p:txBody>
          <a:bodyPr wrap="square" rtlCol="0">
            <a:spAutoFit/>
          </a:bodyPr>
          <a:lstStyle/>
          <a:p>
            <a:pPr marL="225425" indent="-225425">
              <a:lnSpc>
                <a:spcPct val="95000"/>
              </a:lnSpc>
              <a:spcBef>
                <a:spcPts val="1200"/>
              </a:spcBef>
              <a:buFont typeface="Calibri" panose="020F0502020204030204" pitchFamily="34" charset="0"/>
              <a:buChar char="●"/>
            </a:pPr>
            <a:r>
              <a:rPr lang="en-US" sz="2000" dirty="0"/>
              <a:t>The magnetic pitch angle </a:t>
            </a:r>
            <a:r>
              <a:rPr lang="el-GR" sz="2000" dirty="0">
                <a:solidFill>
                  <a:srgbClr val="00B0F0"/>
                </a:solidFill>
                <a:cs typeface="Calibri" panose="020F0502020204030204" pitchFamily="34" charset="0"/>
              </a:rPr>
              <a:t>α</a:t>
            </a:r>
            <a:r>
              <a:rPr lang="en-US" sz="2000" dirty="0">
                <a:cs typeface="Calibri" panose="020F0502020204030204" pitchFamily="34" charset="0"/>
              </a:rPr>
              <a:t> </a:t>
            </a:r>
            <a:r>
              <a:rPr lang="en-US" sz="2000" dirty="0"/>
              <a:t>is the angle between the total magnetic field </a:t>
            </a:r>
            <a:r>
              <a:rPr lang="en-US" sz="2000" i="1" dirty="0">
                <a:solidFill>
                  <a:srgbClr val="00B0F0"/>
                </a:solidFill>
              </a:rPr>
              <a:t>B</a:t>
            </a:r>
            <a:r>
              <a:rPr lang="en-US" sz="2000" baseline="-25000" dirty="0">
                <a:solidFill>
                  <a:srgbClr val="00B0F0"/>
                </a:solidFill>
              </a:rPr>
              <a:t>TOT</a:t>
            </a:r>
            <a:r>
              <a:rPr lang="en-US" sz="2000" dirty="0"/>
              <a:t> and the toroidal magnetic field </a:t>
            </a:r>
            <a:r>
              <a:rPr lang="en-US" sz="2000" i="1" dirty="0">
                <a:solidFill>
                  <a:srgbClr val="00B0F0"/>
                </a:solidFill>
              </a:rPr>
              <a:t>B</a:t>
            </a:r>
            <a:r>
              <a:rPr lang="en-US" sz="2000" baseline="-25000" dirty="0">
                <a:solidFill>
                  <a:srgbClr val="00B0F0"/>
                </a:solidFill>
              </a:rPr>
              <a:t>TOR</a:t>
            </a:r>
            <a:r>
              <a:rPr lang="en-US" sz="2000" dirty="0"/>
              <a:t> due to the presence of a non-zero poloidal magnetic field </a:t>
            </a:r>
            <a:r>
              <a:rPr lang="en-US" sz="2000" i="1" dirty="0">
                <a:solidFill>
                  <a:srgbClr val="00B0F0"/>
                </a:solidFill>
              </a:rPr>
              <a:t>B</a:t>
            </a:r>
            <a:r>
              <a:rPr lang="el-GR" sz="2000" baseline="-25000" dirty="0">
                <a:solidFill>
                  <a:srgbClr val="00B0F0"/>
                </a:solidFill>
                <a:cs typeface="Calibri" panose="020F0502020204030204" pitchFamily="34" charset="0"/>
              </a:rPr>
              <a:t>θ</a:t>
            </a:r>
            <a:r>
              <a:rPr lang="en-US" sz="2000" dirty="0"/>
              <a:t>.</a:t>
            </a:r>
          </a:p>
          <a:p>
            <a:pPr marL="225425" indent="-225425">
              <a:lnSpc>
                <a:spcPct val="95000"/>
              </a:lnSpc>
              <a:spcBef>
                <a:spcPts val="1200"/>
              </a:spcBef>
              <a:buFont typeface="Calibri" panose="020F0502020204030204" pitchFamily="34" charset="0"/>
              <a:buChar char="●"/>
            </a:pPr>
            <a:r>
              <a:rPr lang="en-US" sz="2000" dirty="0"/>
              <a:t>The magnetic pitch angle causes the poloidal and toroidal vectors to rotate by the factor </a:t>
            </a:r>
            <a:r>
              <a:rPr lang="el-GR" sz="2000" dirty="0">
                <a:solidFill>
                  <a:srgbClr val="00B0F0"/>
                </a:solidFill>
                <a:cs typeface="Calibri" panose="020F0502020204030204" pitchFamily="34" charset="0"/>
              </a:rPr>
              <a:t>α</a:t>
            </a:r>
            <a:r>
              <a:rPr lang="en-US" sz="2000" dirty="0"/>
              <a:t>. Note that this is much larger on a spherical tokamak than on a conventional tokamak.</a:t>
            </a:r>
          </a:p>
          <a:p>
            <a:pPr marL="225425" indent="-225425">
              <a:lnSpc>
                <a:spcPct val="95000"/>
              </a:lnSpc>
              <a:spcBef>
                <a:spcPts val="1200"/>
              </a:spcBef>
              <a:buFont typeface="Calibri" panose="020F0502020204030204" pitchFamily="34" charset="0"/>
              <a:buChar char="●"/>
            </a:pPr>
            <a:r>
              <a:rPr lang="en-US" sz="2000" dirty="0"/>
              <a:t>This modifies the calculated density fluctuation </a:t>
            </a:r>
            <a:r>
              <a:rPr lang="en-US" sz="2000" dirty="0">
                <a:solidFill>
                  <a:srgbClr val="00B0F0"/>
                </a:solidFill>
              </a:rPr>
              <a:t>k</a:t>
            </a:r>
            <a:r>
              <a:rPr lang="el-GR" sz="2000" baseline="-25000" dirty="0">
                <a:solidFill>
                  <a:srgbClr val="00B0F0"/>
                </a:solidFill>
                <a:latin typeface="Calibri" panose="020F0502020204030204" pitchFamily="34" charset="0"/>
                <a:cs typeface="Calibri" panose="020F0502020204030204" pitchFamily="34" charset="0"/>
              </a:rPr>
              <a:t>θ</a:t>
            </a:r>
            <a:r>
              <a:rPr lang="en-US" sz="2000" baseline="-25000" dirty="0">
                <a:solidFill>
                  <a:srgbClr val="00B0F0"/>
                </a:solidFill>
                <a:latin typeface="Calibri" panose="020F0502020204030204" pitchFamily="34" charset="0"/>
                <a:cs typeface="Calibri" panose="020F0502020204030204" pitchFamily="34" charset="0"/>
              </a:rPr>
              <a:t>S</a:t>
            </a:r>
            <a:r>
              <a:rPr lang="en-US" sz="2000" dirty="0"/>
              <a:t> and </a:t>
            </a:r>
            <a:r>
              <a:rPr lang="en-US" sz="2000" dirty="0" err="1">
                <a:solidFill>
                  <a:srgbClr val="00B0F0"/>
                </a:solidFill>
              </a:rPr>
              <a:t>k</a:t>
            </a:r>
            <a:r>
              <a:rPr lang="en-US" sz="2000" baseline="-25000" dirty="0" err="1">
                <a:solidFill>
                  <a:srgbClr val="00B0F0"/>
                </a:solidFill>
              </a:rPr>
              <a:t>RS</a:t>
            </a:r>
            <a:r>
              <a:rPr lang="en-US" sz="2000" dirty="0"/>
              <a:t> components that scatter from the launch beam towards the receiver.</a:t>
            </a:r>
          </a:p>
          <a:p>
            <a:pPr marL="225425" indent="-225425">
              <a:lnSpc>
                <a:spcPct val="95000"/>
              </a:lnSpc>
              <a:spcBef>
                <a:spcPts val="1200"/>
              </a:spcBef>
              <a:buFont typeface="Calibri" panose="020F0502020204030204" pitchFamily="34" charset="0"/>
              <a:buChar char="●"/>
            </a:pPr>
            <a:r>
              <a:rPr lang="en-US" sz="2000" dirty="0"/>
              <a:t>This increases the </a:t>
            </a:r>
            <a:r>
              <a:rPr lang="en-US" sz="2000" dirty="0">
                <a:solidFill>
                  <a:srgbClr val="00B0F0"/>
                </a:solidFill>
              </a:rPr>
              <a:t>k</a:t>
            </a:r>
            <a:r>
              <a:rPr lang="el-GR" sz="2000" baseline="-25000" dirty="0">
                <a:solidFill>
                  <a:srgbClr val="00B0F0"/>
                </a:solidFill>
                <a:latin typeface="Calibri" panose="020F0502020204030204" pitchFamily="34" charset="0"/>
                <a:cs typeface="Calibri" panose="020F0502020204030204" pitchFamily="34" charset="0"/>
              </a:rPr>
              <a:t>θ</a:t>
            </a:r>
            <a:r>
              <a:rPr lang="en-US" sz="2000" dirty="0"/>
              <a:t> component for downwards scattering and decreases the </a:t>
            </a:r>
            <a:r>
              <a:rPr lang="en-US" sz="2000" dirty="0">
                <a:solidFill>
                  <a:srgbClr val="00B0F0"/>
                </a:solidFill>
              </a:rPr>
              <a:t>k</a:t>
            </a:r>
            <a:r>
              <a:rPr lang="el-GR" sz="2000" baseline="-25000" dirty="0">
                <a:solidFill>
                  <a:srgbClr val="00B0F0"/>
                </a:solidFill>
                <a:latin typeface="Calibri" panose="020F0502020204030204" pitchFamily="34" charset="0"/>
                <a:cs typeface="Calibri" panose="020F0502020204030204" pitchFamily="34" charset="0"/>
              </a:rPr>
              <a:t>θ</a:t>
            </a:r>
            <a:r>
              <a:rPr lang="en-US" sz="2000" dirty="0"/>
              <a:t> component for upwards scattering, as well as adding a poloidal scattering angle </a:t>
            </a:r>
            <a:r>
              <a:rPr lang="el-GR" sz="2000" dirty="0">
                <a:solidFill>
                  <a:srgbClr val="00B0F0"/>
                </a:solidFill>
                <a:latin typeface="Calibri" panose="020F0502020204030204" pitchFamily="34" charset="0"/>
                <a:cs typeface="Calibri" panose="020F0502020204030204" pitchFamily="34" charset="0"/>
              </a:rPr>
              <a:t>θ</a:t>
            </a:r>
            <a:r>
              <a:rPr lang="en-US" sz="2000" dirty="0"/>
              <a:t> term to the radial scattering </a:t>
            </a:r>
            <a:r>
              <a:rPr lang="en-US" sz="2000" dirty="0" err="1">
                <a:solidFill>
                  <a:srgbClr val="00B0F0"/>
                </a:solidFill>
              </a:rPr>
              <a:t>k</a:t>
            </a:r>
            <a:r>
              <a:rPr lang="en-US" sz="2000" baseline="-25000" dirty="0" err="1">
                <a:solidFill>
                  <a:srgbClr val="00B0F0"/>
                </a:solidFill>
                <a:latin typeface="Calibri" panose="020F0502020204030204" pitchFamily="34" charset="0"/>
                <a:cs typeface="Calibri" panose="020F0502020204030204" pitchFamily="34" charset="0"/>
              </a:rPr>
              <a:t>R</a:t>
            </a:r>
            <a:r>
              <a:rPr lang="en-US" sz="2000" dirty="0"/>
              <a:t> component.</a:t>
            </a:r>
          </a:p>
        </p:txBody>
      </p:sp>
      <p:sp>
        <p:nvSpPr>
          <p:cNvPr id="2" name="TextBox 1"/>
          <p:cNvSpPr txBox="1"/>
          <p:nvPr/>
        </p:nvSpPr>
        <p:spPr>
          <a:xfrm>
            <a:off x="4978319" y="5100652"/>
            <a:ext cx="3819507" cy="461665"/>
          </a:xfrm>
          <a:prstGeom prst="rect">
            <a:avLst/>
          </a:prstGeom>
          <a:noFill/>
        </p:spPr>
        <p:txBody>
          <a:bodyPr wrap="none" rtlCol="0">
            <a:spAutoFit/>
          </a:bodyPr>
          <a:lstStyle/>
          <a:p>
            <a:r>
              <a:rPr lang="en-US" sz="2400"/>
              <a:t>k</a:t>
            </a:r>
            <a:r>
              <a:rPr lang="en-US" sz="2400" baseline="-25000"/>
              <a:t>RS</a:t>
            </a:r>
            <a:r>
              <a:rPr lang="en-US" sz="2400"/>
              <a:t> = k</a:t>
            </a:r>
            <a:r>
              <a:rPr lang="en-US" sz="2400" baseline="-25000"/>
              <a:t>0</a:t>
            </a:r>
            <a:r>
              <a:rPr lang="en-US" sz="2400"/>
              <a:t>·[cos</a:t>
            </a:r>
            <a:r>
              <a:rPr lang="el-GR" sz="2400">
                <a:solidFill>
                  <a:srgbClr val="00B0F0"/>
                </a:solidFill>
              </a:rPr>
              <a:t>ψ</a:t>
            </a:r>
            <a:r>
              <a:rPr lang="en-US" sz="2400" baseline="-25000">
                <a:solidFill>
                  <a:srgbClr val="00B0F0"/>
                </a:solidFill>
              </a:rPr>
              <a:t>R</a:t>
            </a:r>
            <a:r>
              <a:rPr lang="en-US" sz="2400"/>
              <a:t>·cos</a:t>
            </a:r>
            <a:r>
              <a:rPr lang="el-GR" sz="2400">
                <a:solidFill>
                  <a:srgbClr val="00B0F0"/>
                </a:solidFill>
                <a:latin typeface="Calibri" panose="020F0502020204030204" pitchFamily="34" charset="0"/>
                <a:cs typeface="Calibri" panose="020F0502020204030204" pitchFamily="34" charset="0"/>
              </a:rPr>
              <a:t>θ</a:t>
            </a:r>
            <a:r>
              <a:rPr lang="en-US" sz="2400" baseline="-25000">
                <a:solidFill>
                  <a:srgbClr val="00B0F0"/>
                </a:solidFill>
                <a:latin typeface="Calibri" panose="020F0502020204030204" pitchFamily="34" charset="0"/>
                <a:cs typeface="Calibri" panose="020F0502020204030204" pitchFamily="34" charset="0"/>
              </a:rPr>
              <a:t>S</a:t>
            </a:r>
            <a:r>
              <a:rPr lang="en-US" sz="2400">
                <a:latin typeface="Calibri" panose="020F0502020204030204" pitchFamily="34" charset="0"/>
                <a:cs typeface="Calibri" panose="020F0502020204030204" pitchFamily="34" charset="0"/>
              </a:rPr>
              <a:t> </a:t>
            </a:r>
            <a:r>
              <a:rPr lang="en-US" sz="2400"/>
              <a:t>–</a:t>
            </a:r>
            <a:r>
              <a:rPr lang="en-US" sz="2400">
                <a:latin typeface="Calibri" panose="020F0502020204030204" pitchFamily="34" charset="0"/>
                <a:cs typeface="Calibri" panose="020F0502020204030204" pitchFamily="34" charset="0"/>
              </a:rPr>
              <a:t> </a:t>
            </a:r>
            <a:r>
              <a:rPr lang="en-US" sz="2400"/>
              <a:t>cos</a:t>
            </a:r>
            <a:r>
              <a:rPr lang="el-GR" sz="2400">
                <a:solidFill>
                  <a:srgbClr val="00B0F0"/>
                </a:solidFill>
              </a:rPr>
              <a:t>ψ</a:t>
            </a:r>
            <a:r>
              <a:rPr lang="en-US" sz="2400" baseline="-25000">
                <a:solidFill>
                  <a:srgbClr val="00B0F0"/>
                </a:solidFill>
              </a:rPr>
              <a:t>L</a:t>
            </a:r>
            <a:r>
              <a:rPr lang="en-US" sz="2400">
                <a:latin typeface="Calibri" panose="020F0502020204030204" pitchFamily="34" charset="0"/>
                <a:cs typeface="Calibri" panose="020F0502020204030204" pitchFamily="34" charset="0"/>
              </a:rPr>
              <a:t>]</a:t>
            </a:r>
            <a:endParaRPr lang="en-US" sz="2400">
              <a:solidFill>
                <a:srgbClr val="0070C0"/>
              </a:solidFill>
            </a:endParaRPr>
          </a:p>
        </p:txBody>
      </p:sp>
      <p:sp>
        <p:nvSpPr>
          <p:cNvPr id="23" name="TextBox 22"/>
          <p:cNvSpPr txBox="1"/>
          <p:nvPr/>
        </p:nvSpPr>
        <p:spPr>
          <a:xfrm>
            <a:off x="4978319" y="4194044"/>
            <a:ext cx="6002605" cy="461665"/>
          </a:xfrm>
          <a:prstGeom prst="rect">
            <a:avLst/>
          </a:prstGeom>
          <a:noFill/>
        </p:spPr>
        <p:txBody>
          <a:bodyPr wrap="none" rtlCol="0">
            <a:spAutoFit/>
          </a:bodyPr>
          <a:lstStyle/>
          <a:p>
            <a:r>
              <a:rPr lang="en-US" sz="2400"/>
              <a:t>k</a:t>
            </a:r>
            <a:r>
              <a:rPr lang="el-GR" sz="2400" baseline="-25000">
                <a:latin typeface="Calibri" panose="020F0502020204030204" pitchFamily="34" charset="0"/>
                <a:cs typeface="Calibri" panose="020F0502020204030204" pitchFamily="34" charset="0"/>
              </a:rPr>
              <a:t>θ</a:t>
            </a:r>
            <a:r>
              <a:rPr lang="en-US" sz="2400" baseline="-25000">
                <a:latin typeface="Calibri" panose="020F0502020204030204" pitchFamily="34" charset="0"/>
                <a:cs typeface="Calibri" panose="020F0502020204030204" pitchFamily="34" charset="0"/>
              </a:rPr>
              <a:t>S</a:t>
            </a:r>
            <a:r>
              <a:rPr lang="en-US" sz="2400"/>
              <a:t> = k</a:t>
            </a:r>
            <a:r>
              <a:rPr lang="en-US" sz="2400" baseline="-25000"/>
              <a:t>0</a:t>
            </a:r>
            <a:r>
              <a:rPr lang="en-US" sz="2400"/>
              <a:t>·[(sin</a:t>
            </a:r>
            <a:r>
              <a:rPr lang="el-GR" sz="2400">
                <a:solidFill>
                  <a:srgbClr val="00B0F0"/>
                </a:solidFill>
              </a:rPr>
              <a:t>ψ</a:t>
            </a:r>
            <a:r>
              <a:rPr lang="en-US" sz="2400" baseline="-25000">
                <a:solidFill>
                  <a:srgbClr val="00B0F0"/>
                </a:solidFill>
              </a:rPr>
              <a:t>R</a:t>
            </a:r>
            <a:r>
              <a:rPr lang="en-US" sz="2400"/>
              <a:t>·cos</a:t>
            </a:r>
            <a:r>
              <a:rPr lang="el-GR" sz="2400">
                <a:solidFill>
                  <a:srgbClr val="00B0F0"/>
                </a:solidFill>
                <a:latin typeface="Calibri" panose="020F0502020204030204" pitchFamily="34" charset="0"/>
                <a:cs typeface="Calibri" panose="020F0502020204030204" pitchFamily="34" charset="0"/>
              </a:rPr>
              <a:t>θ</a:t>
            </a:r>
            <a:r>
              <a:rPr lang="en-US" sz="2400" baseline="-25000">
                <a:solidFill>
                  <a:srgbClr val="00B0F0"/>
                </a:solidFill>
                <a:latin typeface="Calibri" panose="020F0502020204030204" pitchFamily="34" charset="0"/>
                <a:cs typeface="Calibri" panose="020F0502020204030204" pitchFamily="34" charset="0"/>
              </a:rPr>
              <a:t>S</a:t>
            </a:r>
            <a:r>
              <a:rPr lang="en-US" sz="2400">
                <a:latin typeface="Calibri" panose="020F0502020204030204" pitchFamily="34" charset="0"/>
                <a:cs typeface="Calibri" panose="020F0502020204030204" pitchFamily="34" charset="0"/>
              </a:rPr>
              <a:t> </a:t>
            </a:r>
            <a:r>
              <a:rPr lang="en-US" sz="2400"/>
              <a:t>–</a:t>
            </a:r>
            <a:r>
              <a:rPr lang="en-US" sz="2400">
                <a:latin typeface="Calibri" panose="020F0502020204030204" pitchFamily="34" charset="0"/>
                <a:cs typeface="Calibri" panose="020F0502020204030204" pitchFamily="34" charset="0"/>
              </a:rPr>
              <a:t> </a:t>
            </a:r>
            <a:r>
              <a:rPr lang="en-US" sz="2400"/>
              <a:t>sin</a:t>
            </a:r>
            <a:r>
              <a:rPr lang="el-GR" sz="2400">
                <a:solidFill>
                  <a:srgbClr val="00B0F0"/>
                </a:solidFill>
              </a:rPr>
              <a:t>ψ</a:t>
            </a:r>
            <a:r>
              <a:rPr lang="en-US" sz="2400" baseline="-25000">
                <a:solidFill>
                  <a:srgbClr val="00B0F0"/>
                </a:solidFill>
              </a:rPr>
              <a:t>L</a:t>
            </a:r>
            <a:r>
              <a:rPr lang="en-US" sz="2400"/>
              <a:t>)·sin</a:t>
            </a:r>
            <a:r>
              <a:rPr lang="el-GR" sz="2400">
                <a:solidFill>
                  <a:srgbClr val="00B0F0"/>
                </a:solidFill>
                <a:latin typeface="Calibri" panose="020F0502020204030204" pitchFamily="34" charset="0"/>
                <a:cs typeface="Calibri" panose="020F0502020204030204" pitchFamily="34" charset="0"/>
              </a:rPr>
              <a:t>α</a:t>
            </a:r>
            <a:r>
              <a:rPr lang="en-US" sz="2400">
                <a:latin typeface="Calibri" panose="020F0502020204030204" pitchFamily="34" charset="0"/>
                <a:cs typeface="Calibri" panose="020F0502020204030204" pitchFamily="34" charset="0"/>
              </a:rPr>
              <a:t> </a:t>
            </a:r>
            <a:r>
              <a:rPr lang="en-US" sz="2400"/>
              <a:t>+</a:t>
            </a:r>
            <a:r>
              <a:rPr lang="en-US" sz="2400">
                <a:latin typeface="Calibri" panose="020F0502020204030204" pitchFamily="34" charset="0"/>
                <a:cs typeface="Calibri" panose="020F0502020204030204" pitchFamily="34" charset="0"/>
              </a:rPr>
              <a:t> </a:t>
            </a:r>
            <a:r>
              <a:rPr lang="en-US" sz="2400"/>
              <a:t>sin</a:t>
            </a:r>
            <a:r>
              <a:rPr lang="el-GR" sz="2400">
                <a:solidFill>
                  <a:srgbClr val="00B0F0"/>
                </a:solidFill>
                <a:latin typeface="Calibri" panose="020F0502020204030204" pitchFamily="34" charset="0"/>
                <a:cs typeface="Calibri" panose="020F0502020204030204" pitchFamily="34" charset="0"/>
              </a:rPr>
              <a:t>θ</a:t>
            </a:r>
            <a:r>
              <a:rPr lang="en-US" sz="2400" baseline="-25000">
                <a:solidFill>
                  <a:srgbClr val="00B0F0"/>
                </a:solidFill>
                <a:latin typeface="Calibri" panose="020F0502020204030204" pitchFamily="34" charset="0"/>
                <a:cs typeface="Calibri" panose="020F0502020204030204" pitchFamily="34" charset="0"/>
              </a:rPr>
              <a:t>S</a:t>
            </a:r>
            <a:r>
              <a:rPr lang="en-US" sz="2400"/>
              <a:t>·cos</a:t>
            </a:r>
            <a:r>
              <a:rPr lang="el-GR" sz="2400">
                <a:solidFill>
                  <a:srgbClr val="00B0F0"/>
                </a:solidFill>
                <a:latin typeface="Calibri" panose="020F0502020204030204" pitchFamily="34" charset="0"/>
                <a:cs typeface="Calibri" panose="020F0502020204030204" pitchFamily="34" charset="0"/>
              </a:rPr>
              <a:t>α</a:t>
            </a:r>
            <a:r>
              <a:rPr lang="en-US" sz="2400">
                <a:latin typeface="Calibri" panose="020F0502020204030204" pitchFamily="34" charset="0"/>
                <a:cs typeface="Calibri" panose="020F0502020204030204" pitchFamily="34" charset="0"/>
              </a:rPr>
              <a:t>]</a:t>
            </a:r>
            <a:endParaRPr lang="en-US" sz="2400">
              <a:solidFill>
                <a:srgbClr val="0070C0"/>
              </a:solidFill>
            </a:endParaRPr>
          </a:p>
        </p:txBody>
      </p:sp>
      <p:cxnSp>
        <p:nvCxnSpPr>
          <p:cNvPr id="6" name="Straight Connector 5"/>
          <p:cNvCxnSpPr/>
          <p:nvPr/>
        </p:nvCxnSpPr>
        <p:spPr>
          <a:xfrm rot="1800000" flipV="1">
            <a:off x="2238562" y="4791753"/>
            <a:ext cx="0" cy="137160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659145" y="4879845"/>
            <a:ext cx="3566160" cy="0"/>
          </a:xfrm>
          <a:prstGeom prst="line">
            <a:avLst/>
          </a:prstGeom>
          <a:ln w="2540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8" name="Arc 7"/>
          <p:cNvSpPr/>
          <p:nvPr/>
        </p:nvSpPr>
        <p:spPr>
          <a:xfrm>
            <a:off x="1895662" y="4178271"/>
            <a:ext cx="1345201" cy="1378570"/>
          </a:xfrm>
          <a:prstGeom prst="arc">
            <a:avLst>
              <a:gd name="adj1" fmla="val 10788073"/>
              <a:gd name="adj2" fmla="val 126056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534528" y="4403760"/>
            <a:ext cx="336952" cy="400110"/>
          </a:xfrm>
          <a:prstGeom prst="rect">
            <a:avLst/>
          </a:prstGeom>
          <a:noFill/>
        </p:spPr>
        <p:txBody>
          <a:bodyPr wrap="none" rtlCol="0">
            <a:spAutoFit/>
          </a:bodyPr>
          <a:lstStyle/>
          <a:p>
            <a:r>
              <a:rPr lang="el-GR" sz="2000">
                <a:solidFill>
                  <a:srgbClr val="FF0000"/>
                </a:solidFill>
                <a:latin typeface="Calibri" panose="020F0502020204030204" pitchFamily="34" charset="0"/>
                <a:cs typeface="Calibri" panose="020F0502020204030204" pitchFamily="34" charset="0"/>
              </a:rPr>
              <a:t>α</a:t>
            </a:r>
            <a:endParaRPr lang="en-US" sz="2000" baseline="-25000">
              <a:solidFill>
                <a:srgbClr val="FF0000"/>
              </a:solidFill>
            </a:endParaRPr>
          </a:p>
        </p:txBody>
      </p:sp>
      <p:cxnSp>
        <p:nvCxnSpPr>
          <p:cNvPr id="11" name="Straight Connector 10"/>
          <p:cNvCxnSpPr/>
          <p:nvPr/>
        </p:nvCxnSpPr>
        <p:spPr>
          <a:xfrm rot="7200000" flipV="1">
            <a:off x="1989668" y="3851144"/>
            <a:ext cx="0" cy="137160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9892" y="3867298"/>
            <a:ext cx="1096254" cy="590931"/>
          </a:xfrm>
          <a:prstGeom prst="rect">
            <a:avLst/>
          </a:prstGeom>
          <a:noFill/>
        </p:spPr>
        <p:txBody>
          <a:bodyPr wrap="square" rtlCol="0">
            <a:spAutoFit/>
          </a:bodyPr>
          <a:lstStyle/>
          <a:p>
            <a:pPr algn="ctr">
              <a:lnSpc>
                <a:spcPct val="80000"/>
              </a:lnSpc>
            </a:pPr>
            <a:r>
              <a:rPr lang="en-US" sz="2000">
                <a:solidFill>
                  <a:srgbClr val="FF0000"/>
                </a:solidFill>
              </a:rPr>
              <a:t>Toroidal Axis</a:t>
            </a:r>
            <a:endParaRPr lang="en-US" sz="2000" baseline="-25000">
              <a:solidFill>
                <a:srgbClr val="FF0000"/>
              </a:solidFill>
            </a:endParaRPr>
          </a:p>
        </p:txBody>
      </p:sp>
      <p:sp>
        <p:nvSpPr>
          <p:cNvPr id="14" name="TextBox 13"/>
          <p:cNvSpPr txBox="1"/>
          <p:nvPr/>
        </p:nvSpPr>
        <p:spPr>
          <a:xfrm>
            <a:off x="1353433" y="6080528"/>
            <a:ext cx="1084458" cy="590931"/>
          </a:xfrm>
          <a:prstGeom prst="rect">
            <a:avLst/>
          </a:prstGeom>
          <a:noFill/>
        </p:spPr>
        <p:txBody>
          <a:bodyPr wrap="square" rtlCol="0">
            <a:spAutoFit/>
          </a:bodyPr>
          <a:lstStyle/>
          <a:p>
            <a:pPr algn="ctr">
              <a:lnSpc>
                <a:spcPct val="80000"/>
              </a:lnSpc>
            </a:pPr>
            <a:r>
              <a:rPr lang="en-US" sz="2000">
                <a:solidFill>
                  <a:srgbClr val="FF0000"/>
                </a:solidFill>
              </a:rPr>
              <a:t>Poloidal Axis</a:t>
            </a:r>
            <a:endParaRPr lang="en-US" sz="2000" baseline="-25000">
              <a:solidFill>
                <a:srgbClr val="FF0000"/>
              </a:solidFill>
            </a:endParaRPr>
          </a:p>
        </p:txBody>
      </p:sp>
      <p:cxnSp>
        <p:nvCxnSpPr>
          <p:cNvPr id="15" name="Straight Connector 14"/>
          <p:cNvCxnSpPr/>
          <p:nvPr/>
        </p:nvCxnSpPr>
        <p:spPr>
          <a:xfrm rot="-780000" flipH="1">
            <a:off x="697165" y="5100652"/>
            <a:ext cx="1920240" cy="0"/>
          </a:xfrm>
          <a:prstGeom prst="line">
            <a:avLst/>
          </a:prstGeom>
          <a:ln w="2540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6" name="Arc 15"/>
          <p:cNvSpPr/>
          <p:nvPr/>
        </p:nvSpPr>
        <p:spPr>
          <a:xfrm>
            <a:off x="1560363" y="3886512"/>
            <a:ext cx="2011680" cy="2011680"/>
          </a:xfrm>
          <a:prstGeom prst="arc">
            <a:avLst>
              <a:gd name="adj1" fmla="val 9977710"/>
              <a:gd name="adj2" fmla="val 10835339"/>
            </a:avLst>
          </a:prstGeom>
          <a:ln w="25400">
            <a:solidFill>
              <a:srgbClr val="0070C0"/>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1103747" y="4804068"/>
            <a:ext cx="399468" cy="400110"/>
          </a:xfrm>
          <a:prstGeom prst="rect">
            <a:avLst/>
          </a:prstGeom>
          <a:noFill/>
        </p:spPr>
        <p:txBody>
          <a:bodyPr wrap="none" rtlCol="0">
            <a:spAutoFit/>
          </a:bodyPr>
          <a:lstStyle/>
          <a:p>
            <a:r>
              <a:rPr lang="el-GR" sz="2000">
                <a:solidFill>
                  <a:schemeClr val="accent5"/>
                </a:solidFill>
                <a:latin typeface="Calibri" panose="020F0502020204030204" pitchFamily="34" charset="0"/>
                <a:cs typeface="Calibri" panose="020F0502020204030204" pitchFamily="34" charset="0"/>
              </a:rPr>
              <a:t>θ</a:t>
            </a:r>
            <a:r>
              <a:rPr lang="en-US" sz="2000" baseline="-25000">
                <a:solidFill>
                  <a:schemeClr val="accent5"/>
                </a:solidFill>
                <a:latin typeface="Calibri" panose="020F0502020204030204" pitchFamily="34" charset="0"/>
                <a:cs typeface="Calibri" panose="020F0502020204030204" pitchFamily="34" charset="0"/>
              </a:rPr>
              <a:t>S</a:t>
            </a:r>
            <a:endParaRPr lang="en-US" sz="2000" b="1" baseline="-25000">
              <a:solidFill>
                <a:schemeClr val="accent5"/>
              </a:solidFill>
            </a:endParaRPr>
          </a:p>
        </p:txBody>
      </p:sp>
      <p:sp>
        <p:nvSpPr>
          <p:cNvPr id="18" name="TextBox 17"/>
          <p:cNvSpPr txBox="1"/>
          <p:nvPr/>
        </p:nvSpPr>
        <p:spPr>
          <a:xfrm>
            <a:off x="2506508" y="4562545"/>
            <a:ext cx="1706852" cy="344710"/>
          </a:xfrm>
          <a:prstGeom prst="rect">
            <a:avLst/>
          </a:prstGeom>
          <a:noFill/>
        </p:spPr>
        <p:txBody>
          <a:bodyPr wrap="square" rtlCol="0">
            <a:spAutoFit/>
          </a:bodyPr>
          <a:lstStyle/>
          <a:p>
            <a:pPr algn="ctr">
              <a:lnSpc>
                <a:spcPct val="80000"/>
              </a:lnSpc>
            </a:pPr>
            <a:r>
              <a:rPr lang="en-US" sz="2000">
                <a:solidFill>
                  <a:schemeClr val="accent5"/>
                </a:solidFill>
              </a:rPr>
              <a:t>Launch Beam</a:t>
            </a:r>
            <a:endParaRPr lang="en-US" sz="2000" baseline="-25000">
              <a:solidFill>
                <a:schemeClr val="accent5"/>
              </a:solidFill>
            </a:endParaRPr>
          </a:p>
        </p:txBody>
      </p:sp>
      <p:sp>
        <p:nvSpPr>
          <p:cNvPr id="20" name="TextBox 19"/>
          <p:cNvSpPr txBox="1"/>
          <p:nvPr/>
        </p:nvSpPr>
        <p:spPr>
          <a:xfrm>
            <a:off x="323636" y="5347178"/>
            <a:ext cx="1220153" cy="584775"/>
          </a:xfrm>
          <a:prstGeom prst="rect">
            <a:avLst/>
          </a:prstGeom>
          <a:noFill/>
        </p:spPr>
        <p:txBody>
          <a:bodyPr wrap="square" rtlCol="0">
            <a:spAutoFit/>
          </a:bodyPr>
          <a:lstStyle/>
          <a:p>
            <a:pPr algn="ctr">
              <a:lnSpc>
                <a:spcPct val="80000"/>
              </a:lnSpc>
            </a:pPr>
            <a:r>
              <a:rPr lang="en-US" sz="2000">
                <a:solidFill>
                  <a:schemeClr val="accent5"/>
                </a:solidFill>
              </a:rPr>
              <a:t>Scattered Beam</a:t>
            </a:r>
            <a:endParaRPr lang="en-US" sz="2000" baseline="-25000">
              <a:solidFill>
                <a:schemeClr val="accent5"/>
              </a:solidFill>
            </a:endParaRPr>
          </a:p>
        </p:txBody>
      </p:sp>
    </p:spTree>
    <p:extLst>
      <p:ext uri="{BB962C8B-B14F-4D97-AF65-F5344CB8AC3E}">
        <p14:creationId xmlns:p14="http://schemas.microsoft.com/office/powerpoint/2010/main" val="3213186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212434" y="68234"/>
            <a:ext cx="9030040" cy="496161"/>
          </a:xfrm>
          <a:prstGeom prst="rect">
            <a:avLst/>
          </a:prstGeom>
          <a:noFill/>
        </p:spPr>
        <p:txBody>
          <a:bodyPr wrap="square" rtlCol="0">
            <a:spAutoFit/>
          </a:bodyPr>
          <a:lstStyle/>
          <a:p>
            <a:pPr>
              <a:lnSpc>
                <a:spcPct val="80000"/>
              </a:lnSpc>
            </a:pPr>
            <a:r>
              <a:rPr lang="en-US" sz="3200" b="1" dirty="0">
                <a:solidFill>
                  <a:srgbClr val="FF0000"/>
                </a:solidFill>
              </a:rPr>
              <a:t>NSTX-U Scattering Calculator v7: Instructions on Use</a:t>
            </a:r>
          </a:p>
        </p:txBody>
      </p:sp>
      <p:sp>
        <p:nvSpPr>
          <p:cNvPr id="19" name="TextBox 18"/>
          <p:cNvSpPr txBox="1"/>
          <p:nvPr/>
        </p:nvSpPr>
        <p:spPr>
          <a:xfrm>
            <a:off x="567917" y="744926"/>
            <a:ext cx="11338333" cy="6057043"/>
          </a:xfrm>
          <a:prstGeom prst="rect">
            <a:avLst/>
          </a:prstGeom>
          <a:noFill/>
        </p:spPr>
        <p:txBody>
          <a:bodyPr wrap="square" rtlCol="0">
            <a:spAutoFit/>
          </a:bodyPr>
          <a:lstStyle/>
          <a:p>
            <a:pPr marL="225425" indent="-225425">
              <a:lnSpc>
                <a:spcPct val="90000"/>
              </a:lnSpc>
              <a:spcBef>
                <a:spcPts val="600"/>
              </a:spcBef>
              <a:buFont typeface="Calibri" panose="020F0502020204030204" pitchFamily="34" charset="0"/>
              <a:buChar char="●"/>
            </a:pPr>
            <a:r>
              <a:rPr lang="en-US" sz="2000" dirty="0"/>
              <a:t>There are 2 plasma parameters that can be optionally set by the user:</a:t>
            </a:r>
          </a:p>
          <a:p>
            <a:pPr marL="457200" indent="-225425">
              <a:lnSpc>
                <a:spcPct val="90000"/>
              </a:lnSpc>
              <a:spcBef>
                <a:spcPts val="600"/>
              </a:spcBef>
              <a:buFont typeface="Wingdings" panose="05000000000000000000" pitchFamily="2" charset="2"/>
              <a:buChar char="§"/>
            </a:pPr>
            <a:r>
              <a:rPr lang="en-US" dirty="0"/>
              <a:t>Cell E4: Plasma major radius </a:t>
            </a:r>
            <a:r>
              <a:rPr lang="en-US" dirty="0">
                <a:solidFill>
                  <a:srgbClr val="FF0000"/>
                </a:solidFill>
              </a:rPr>
              <a:t>R</a:t>
            </a:r>
            <a:r>
              <a:rPr lang="en-US" baseline="-25000" dirty="0">
                <a:solidFill>
                  <a:srgbClr val="FF0000"/>
                </a:solidFill>
              </a:rPr>
              <a:t>0</a:t>
            </a:r>
            <a:r>
              <a:rPr lang="en-US" dirty="0"/>
              <a:t> , set between 800 and 1020 mm</a:t>
            </a:r>
          </a:p>
          <a:p>
            <a:pPr marL="457200" indent="-225425">
              <a:lnSpc>
                <a:spcPct val="90000"/>
              </a:lnSpc>
              <a:spcBef>
                <a:spcPts val="600"/>
              </a:spcBef>
              <a:buFont typeface="Wingdings" panose="05000000000000000000" pitchFamily="2" charset="2"/>
              <a:buChar char="§"/>
            </a:pPr>
            <a:r>
              <a:rPr lang="en-US" dirty="0"/>
              <a:t>Cell E5: Plasma minor radius </a:t>
            </a:r>
            <a:r>
              <a:rPr lang="en-US" dirty="0">
                <a:solidFill>
                  <a:srgbClr val="FF0000"/>
                </a:solidFill>
              </a:rPr>
              <a:t>a</a:t>
            </a:r>
            <a:r>
              <a:rPr lang="en-US" dirty="0"/>
              <a:t>, set between 495 and 650 mm</a:t>
            </a:r>
          </a:p>
          <a:p>
            <a:pPr marL="225425" indent="-225425">
              <a:lnSpc>
                <a:spcPct val="90000"/>
              </a:lnSpc>
              <a:spcBef>
                <a:spcPts val="600"/>
              </a:spcBef>
              <a:buFont typeface="Calibri" panose="020F0502020204030204" pitchFamily="34" charset="0"/>
              <a:buChar char="●"/>
            </a:pPr>
            <a:r>
              <a:rPr lang="en-US" sz="2000" dirty="0"/>
              <a:t>There are 4 parameters that can be set by the user:</a:t>
            </a:r>
          </a:p>
          <a:p>
            <a:pPr marL="457200" indent="-225425">
              <a:lnSpc>
                <a:spcPct val="90000"/>
              </a:lnSpc>
              <a:spcBef>
                <a:spcPts val="600"/>
              </a:spcBef>
              <a:buFont typeface="Wingdings" panose="05000000000000000000" pitchFamily="2" charset="2"/>
              <a:buChar char="§"/>
            </a:pPr>
            <a:r>
              <a:rPr lang="en-US" dirty="0"/>
              <a:t>Cell C11: Distance from receiver window (RW) to interaction region (IR) </a:t>
            </a:r>
            <a:r>
              <a:rPr lang="en-US" dirty="0">
                <a:solidFill>
                  <a:srgbClr val="FF0000"/>
                </a:solidFill>
              </a:rPr>
              <a:t>z</a:t>
            </a:r>
            <a:r>
              <a:rPr lang="en-US" baseline="-25000" dirty="0">
                <a:solidFill>
                  <a:srgbClr val="FF0000"/>
                </a:solidFill>
              </a:rPr>
              <a:t>IR</a:t>
            </a:r>
            <a:r>
              <a:rPr lang="en-US" dirty="0"/>
              <a:t>, set between 200 and 850 mm</a:t>
            </a:r>
          </a:p>
          <a:p>
            <a:pPr marL="457200" indent="-225425">
              <a:lnSpc>
                <a:spcPct val="90000"/>
              </a:lnSpc>
              <a:spcBef>
                <a:spcPts val="600"/>
              </a:spcBef>
              <a:buFont typeface="Wingdings" panose="05000000000000000000" pitchFamily="2" charset="2"/>
              <a:buChar char="§"/>
            </a:pPr>
            <a:r>
              <a:rPr lang="en-US" dirty="0"/>
              <a:t>Cell C12: Receiver array horizontal tilt </a:t>
            </a:r>
            <a:r>
              <a:rPr lang="el-GR" dirty="0">
                <a:solidFill>
                  <a:srgbClr val="FF0000"/>
                </a:solidFill>
              </a:rPr>
              <a:t>φ</a:t>
            </a:r>
            <a:r>
              <a:rPr lang="en-US" baseline="-25000" dirty="0">
                <a:solidFill>
                  <a:srgbClr val="FF0000"/>
                </a:solidFill>
              </a:rPr>
              <a:t>RA</a:t>
            </a:r>
            <a:r>
              <a:rPr lang="en-US" dirty="0"/>
              <a:t>, set between 10.39° and 16.39°</a:t>
            </a:r>
          </a:p>
          <a:p>
            <a:pPr marL="457200" indent="-225425">
              <a:lnSpc>
                <a:spcPct val="90000"/>
              </a:lnSpc>
              <a:spcBef>
                <a:spcPts val="600"/>
              </a:spcBef>
              <a:buFont typeface="Wingdings" panose="05000000000000000000" pitchFamily="2" charset="2"/>
              <a:buChar char="§"/>
            </a:pPr>
            <a:r>
              <a:rPr lang="en-US" dirty="0"/>
              <a:t>Cell C13: Receiver array vertical tilt </a:t>
            </a:r>
            <a:r>
              <a:rPr lang="el-GR" dirty="0">
                <a:solidFill>
                  <a:srgbClr val="FF0000"/>
                </a:solidFill>
              </a:rPr>
              <a:t>θ</a:t>
            </a:r>
            <a:r>
              <a:rPr lang="en-US" baseline="-25000" dirty="0">
                <a:solidFill>
                  <a:srgbClr val="FF0000"/>
                </a:solidFill>
              </a:rPr>
              <a:t>RA</a:t>
            </a:r>
            <a:r>
              <a:rPr lang="en-US" dirty="0"/>
              <a:t>, set between -5.0° and +5.0°</a:t>
            </a:r>
          </a:p>
          <a:p>
            <a:pPr marL="457200" indent="-225425">
              <a:lnSpc>
                <a:spcPct val="90000"/>
              </a:lnSpc>
              <a:spcBef>
                <a:spcPts val="600"/>
              </a:spcBef>
              <a:buFont typeface="Wingdings" panose="05000000000000000000" pitchFamily="2" charset="2"/>
              <a:buChar char="§"/>
            </a:pPr>
            <a:r>
              <a:rPr lang="en-US" dirty="0"/>
              <a:t>Cell C15: Magnetic pitch angle </a:t>
            </a:r>
            <a:r>
              <a:rPr lang="el-GR" dirty="0"/>
              <a:t>α</a:t>
            </a:r>
            <a:r>
              <a:rPr lang="en-US" dirty="0"/>
              <a:t>, input from the Pitch Angle tab using the calculated IR major radius (cell M14)</a:t>
            </a:r>
          </a:p>
          <a:p>
            <a:pPr marL="225425" indent="-225425">
              <a:lnSpc>
                <a:spcPct val="90000"/>
              </a:lnSpc>
              <a:spcBef>
                <a:spcPts val="600"/>
              </a:spcBef>
              <a:buFont typeface="Calibri" panose="020F0502020204030204" pitchFamily="34" charset="0"/>
              <a:buChar char="●"/>
            </a:pPr>
            <a:r>
              <a:rPr lang="en-US" sz="2000" dirty="0"/>
              <a:t>The user can set the 2 plasma parameters, although they don’t affect any of the spreadsheet calculations except for calculating the approximate value of </a:t>
            </a:r>
            <a:r>
              <a:rPr lang="en-US" sz="2000" dirty="0">
                <a:solidFill>
                  <a:srgbClr val="FF0000"/>
                </a:solidFill>
              </a:rPr>
              <a:t>r/a</a:t>
            </a:r>
            <a:r>
              <a:rPr lang="en-US" sz="2000" dirty="0"/>
              <a:t> (cell M15).</a:t>
            </a:r>
          </a:p>
          <a:p>
            <a:pPr marL="225425" indent="-225425">
              <a:lnSpc>
                <a:spcPct val="90000"/>
              </a:lnSpc>
              <a:spcBef>
                <a:spcPts val="600"/>
              </a:spcBef>
              <a:buFont typeface="Calibri" panose="020F0502020204030204" pitchFamily="34" charset="0"/>
              <a:buChar char="●"/>
            </a:pPr>
            <a:r>
              <a:rPr lang="en-US" sz="2000" dirty="0"/>
              <a:t>The user enters a value for the </a:t>
            </a:r>
            <a:r>
              <a:rPr lang="el-GR" sz="2000" dirty="0">
                <a:solidFill>
                  <a:srgbClr val="FF0000"/>
                </a:solidFill>
              </a:rPr>
              <a:t>θ</a:t>
            </a:r>
            <a:r>
              <a:rPr lang="en-US" sz="2000" baseline="-25000" dirty="0">
                <a:solidFill>
                  <a:srgbClr val="FF0000"/>
                </a:solidFill>
              </a:rPr>
              <a:t>RA</a:t>
            </a:r>
            <a:r>
              <a:rPr lang="en-US" sz="2000" dirty="0"/>
              <a:t> to focus on upwards or downwards scattering. Note that deepest into the plasma (</a:t>
            </a:r>
            <a:r>
              <a:rPr lang="en-US" sz="2000" dirty="0">
                <a:solidFill>
                  <a:srgbClr val="FF0000"/>
                </a:solidFill>
              </a:rPr>
              <a:t>z</a:t>
            </a:r>
            <a:r>
              <a:rPr lang="en-US" sz="2000" baseline="-25000" dirty="0">
                <a:solidFill>
                  <a:srgbClr val="FF0000"/>
                </a:solidFill>
              </a:rPr>
              <a:t>IR</a:t>
            </a:r>
            <a:r>
              <a:rPr lang="en-US" sz="2000" dirty="0"/>
              <a:t> = 850 mm), </a:t>
            </a:r>
            <a:r>
              <a:rPr lang="el-GR" sz="2000" dirty="0">
                <a:solidFill>
                  <a:srgbClr val="FF0000"/>
                </a:solidFill>
              </a:rPr>
              <a:t>θ</a:t>
            </a:r>
            <a:r>
              <a:rPr lang="en-US" sz="2000" baseline="-25000" dirty="0">
                <a:solidFill>
                  <a:srgbClr val="FF0000"/>
                </a:solidFill>
              </a:rPr>
              <a:t>RA</a:t>
            </a:r>
            <a:r>
              <a:rPr lang="en-US" sz="2000" dirty="0"/>
              <a:t> has to set to 0.0°, as beams must pass through the vacuum window. As </a:t>
            </a:r>
            <a:r>
              <a:rPr lang="en-US" sz="2000" dirty="0">
                <a:solidFill>
                  <a:srgbClr val="FF0000"/>
                </a:solidFill>
              </a:rPr>
              <a:t>z</a:t>
            </a:r>
            <a:r>
              <a:rPr lang="en-US" sz="2000" baseline="-25000" dirty="0">
                <a:solidFill>
                  <a:srgbClr val="FF0000"/>
                </a:solidFill>
              </a:rPr>
              <a:t>IR</a:t>
            </a:r>
            <a:r>
              <a:rPr lang="en-US" sz="2000" dirty="0"/>
              <a:t> is reduced, the vertical tilt can be increased. As per the 5/11/2022 optics design, the tilt is limited to:</a:t>
            </a:r>
          </a:p>
          <a:p>
            <a:pPr marL="457200" indent="-1588">
              <a:lnSpc>
                <a:spcPct val="90000"/>
              </a:lnSpc>
              <a:spcBef>
                <a:spcPts val="600"/>
              </a:spcBef>
            </a:pPr>
            <a:r>
              <a:rPr lang="el-GR" dirty="0"/>
              <a:t>|</a:t>
            </a:r>
            <a:r>
              <a:rPr lang="el-GR" dirty="0">
                <a:solidFill>
                  <a:srgbClr val="FF0000"/>
                </a:solidFill>
              </a:rPr>
              <a:t>θ</a:t>
            </a:r>
            <a:r>
              <a:rPr lang="en-US" baseline="-25000" dirty="0">
                <a:solidFill>
                  <a:srgbClr val="FF0000"/>
                </a:solidFill>
              </a:rPr>
              <a:t>RA</a:t>
            </a:r>
            <a:r>
              <a:rPr lang="el-GR" dirty="0"/>
              <a:t>|</a:t>
            </a:r>
            <a:r>
              <a:rPr lang="en-US" dirty="0"/>
              <a:t> ≤ tan</a:t>
            </a:r>
            <a:r>
              <a:rPr lang="en-US" baseline="30000" dirty="0"/>
              <a:t>−1</a:t>
            </a:r>
            <a:r>
              <a:rPr lang="en-US" dirty="0"/>
              <a:t>(138.66/</a:t>
            </a:r>
            <a:r>
              <a:rPr lang="en-US" dirty="0">
                <a:solidFill>
                  <a:srgbClr val="FF0000"/>
                </a:solidFill>
              </a:rPr>
              <a:t>z</a:t>
            </a:r>
            <a:r>
              <a:rPr lang="en-US" baseline="-25000" dirty="0">
                <a:solidFill>
                  <a:srgbClr val="FF0000"/>
                </a:solidFill>
              </a:rPr>
              <a:t>IR</a:t>
            </a:r>
            <a:r>
              <a:rPr lang="en-US" dirty="0"/>
              <a:t>) − 9.26°, i.e. a 1° tilt is possible up to 766 mm, a 2° tilt is possible up to 696 mm, </a:t>
            </a:r>
            <a:br>
              <a:rPr lang="en-US" dirty="0"/>
            </a:br>
            <a:r>
              <a:rPr lang="en-US" dirty="0"/>
              <a:t>a 3° tilt is possible up to 638 mm, a 4° tilt is possible up to 588 mm, and a 5° tilt is possible up to 545 mm</a:t>
            </a:r>
          </a:p>
          <a:p>
            <a:pPr marL="225425" indent="-225425">
              <a:lnSpc>
                <a:spcPct val="90000"/>
              </a:lnSpc>
              <a:spcBef>
                <a:spcPts val="600"/>
              </a:spcBef>
              <a:buFont typeface="Calibri" panose="020F0502020204030204" pitchFamily="34" charset="0"/>
              <a:buChar char="●"/>
            </a:pPr>
            <a:r>
              <a:rPr lang="en-US" sz="2000" dirty="0"/>
              <a:t>The user enters values for </a:t>
            </a:r>
            <a:r>
              <a:rPr lang="en-US" sz="2000" dirty="0">
                <a:solidFill>
                  <a:srgbClr val="FF0000"/>
                </a:solidFill>
              </a:rPr>
              <a:t>z</a:t>
            </a:r>
            <a:r>
              <a:rPr lang="en-US" sz="2000" baseline="-25000" dirty="0">
                <a:solidFill>
                  <a:srgbClr val="FF0000"/>
                </a:solidFill>
              </a:rPr>
              <a:t>IR</a:t>
            </a:r>
            <a:r>
              <a:rPr lang="en-US" sz="2000" dirty="0"/>
              <a:t> and </a:t>
            </a:r>
            <a:r>
              <a:rPr lang="el-GR" sz="2000" dirty="0">
                <a:solidFill>
                  <a:srgbClr val="FF0000"/>
                </a:solidFill>
              </a:rPr>
              <a:t>φ</a:t>
            </a:r>
            <a:r>
              <a:rPr lang="en-US" sz="2000" baseline="-25000" dirty="0">
                <a:solidFill>
                  <a:srgbClr val="FF0000"/>
                </a:solidFill>
              </a:rPr>
              <a:t>RA</a:t>
            </a:r>
            <a:r>
              <a:rPr lang="en-US" sz="2000" dirty="0"/>
              <a:t> to put the interaction region at a particular desired major radius </a:t>
            </a:r>
            <a:r>
              <a:rPr lang="en-US" sz="2000" dirty="0">
                <a:solidFill>
                  <a:srgbClr val="FF0000"/>
                </a:solidFill>
              </a:rPr>
              <a:t>R</a:t>
            </a:r>
            <a:r>
              <a:rPr lang="en-US" sz="2000" baseline="-25000" dirty="0">
                <a:solidFill>
                  <a:srgbClr val="FF0000"/>
                </a:solidFill>
              </a:rPr>
              <a:t>IR</a:t>
            </a:r>
            <a:r>
              <a:rPr lang="en-US" sz="2000" dirty="0"/>
              <a:t> (cell M14). The user then enters the appropriate value for </a:t>
            </a:r>
            <a:r>
              <a:rPr lang="el-GR" sz="2000" dirty="0">
                <a:solidFill>
                  <a:srgbClr val="FF0000"/>
                </a:solidFill>
              </a:rPr>
              <a:t>α</a:t>
            </a:r>
            <a:r>
              <a:rPr lang="en-US" sz="2000" dirty="0"/>
              <a:t> corresponding to this value of </a:t>
            </a:r>
            <a:r>
              <a:rPr lang="en-US" sz="2000" dirty="0">
                <a:solidFill>
                  <a:srgbClr val="FF0000"/>
                </a:solidFill>
              </a:rPr>
              <a:t>R</a:t>
            </a:r>
            <a:r>
              <a:rPr lang="en-US" sz="2000" baseline="-25000" dirty="0">
                <a:solidFill>
                  <a:srgbClr val="FF0000"/>
                </a:solidFill>
              </a:rPr>
              <a:t>IR</a:t>
            </a:r>
            <a:r>
              <a:rPr lang="en-US" sz="2000" dirty="0"/>
              <a:t>.</a:t>
            </a:r>
          </a:p>
          <a:p>
            <a:pPr marL="225425" indent="-225425">
              <a:lnSpc>
                <a:spcPct val="90000"/>
              </a:lnSpc>
              <a:spcBef>
                <a:spcPts val="600"/>
              </a:spcBef>
              <a:buFont typeface="Calibri" panose="020F0502020204030204" pitchFamily="34" charset="0"/>
              <a:buChar char="●"/>
            </a:pPr>
            <a:r>
              <a:rPr lang="en-US" sz="2000" dirty="0"/>
              <a:t>Finally, the user can try to optimize the scattering performance (minimize radial wavenumbers) by adjusting the horizontal tilt angle </a:t>
            </a:r>
            <a:r>
              <a:rPr lang="el-GR" sz="2000" dirty="0">
                <a:solidFill>
                  <a:srgbClr val="FF0000"/>
                </a:solidFill>
              </a:rPr>
              <a:t>φ</a:t>
            </a:r>
            <a:r>
              <a:rPr lang="en-US" sz="2000" baseline="-25000" dirty="0">
                <a:solidFill>
                  <a:srgbClr val="FF0000"/>
                </a:solidFill>
              </a:rPr>
              <a:t>RA</a:t>
            </a:r>
            <a:r>
              <a:rPr lang="en-US" sz="2000" dirty="0"/>
              <a:t>.</a:t>
            </a:r>
          </a:p>
        </p:txBody>
      </p:sp>
    </p:spTree>
    <p:extLst>
      <p:ext uri="{BB962C8B-B14F-4D97-AF65-F5344CB8AC3E}">
        <p14:creationId xmlns:p14="http://schemas.microsoft.com/office/powerpoint/2010/main" val="2180199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7041" y="1625600"/>
            <a:ext cx="8493760" cy="1754326"/>
          </a:xfrm>
          <a:prstGeom prst="rect">
            <a:avLst/>
          </a:prstGeom>
          <a:noFill/>
        </p:spPr>
        <p:txBody>
          <a:bodyPr wrap="square" rtlCol="0">
            <a:spAutoFit/>
          </a:bodyPr>
          <a:lstStyle/>
          <a:p>
            <a:pPr algn="ctr"/>
            <a:r>
              <a:rPr lang="en-US" sz="5400" b="1" dirty="0">
                <a:solidFill>
                  <a:srgbClr val="FF0000"/>
                </a:solidFill>
              </a:rPr>
              <a:t>Background Information Slides on Pitch Angle Effects</a:t>
            </a:r>
          </a:p>
        </p:txBody>
      </p:sp>
    </p:spTree>
    <p:extLst>
      <p:ext uri="{BB962C8B-B14F-4D97-AF65-F5344CB8AC3E}">
        <p14:creationId xmlns:p14="http://schemas.microsoft.com/office/powerpoint/2010/main" val="2310701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1008-C6EA-4C51-9885-9D42B4D0378A}"/>
              </a:ext>
            </a:extLst>
          </p:cNvPr>
          <p:cNvSpPr>
            <a:spLocks noGrp="1"/>
          </p:cNvSpPr>
          <p:nvPr>
            <p:ph type="ctrTitle"/>
          </p:nvPr>
        </p:nvSpPr>
        <p:spPr>
          <a:xfrm>
            <a:off x="234696" y="210311"/>
            <a:ext cx="9144000" cy="538163"/>
          </a:xfrm>
        </p:spPr>
        <p:txBody>
          <a:bodyPr>
            <a:normAutofit/>
          </a:bodyPr>
          <a:lstStyle/>
          <a:p>
            <a:pPr algn="l"/>
            <a:r>
              <a:rPr lang="en-US" sz="3200" b="1" dirty="0"/>
              <a:t>Effects of Magnetic </a:t>
            </a:r>
            <a:r>
              <a:rPr lang="en-US" sz="3200" b="1"/>
              <a:t>Pitch Angle (by Xianzi Liu)</a:t>
            </a:r>
            <a:endParaRPr lang="en-US" sz="3200" b="1" dirty="0"/>
          </a:p>
        </p:txBody>
      </p:sp>
      <p:grpSp>
        <p:nvGrpSpPr>
          <p:cNvPr id="69" name="Group 68">
            <a:extLst>
              <a:ext uri="{FF2B5EF4-FFF2-40B4-BE49-F238E27FC236}">
                <a16:creationId xmlns:a16="http://schemas.microsoft.com/office/drawing/2014/main" id="{4B8E7487-93C3-4E69-9183-2A9E222C6D84}"/>
              </a:ext>
            </a:extLst>
          </p:cNvPr>
          <p:cNvGrpSpPr/>
          <p:nvPr/>
        </p:nvGrpSpPr>
        <p:grpSpPr>
          <a:xfrm>
            <a:off x="1551432" y="1252318"/>
            <a:ext cx="8552688" cy="4353364"/>
            <a:chOff x="429768" y="840942"/>
            <a:chExt cx="7571232" cy="3750679"/>
          </a:xfrm>
        </p:grpSpPr>
        <p:sp>
          <p:nvSpPr>
            <p:cNvPr id="4" name="Parallelogram 3">
              <a:extLst>
                <a:ext uri="{FF2B5EF4-FFF2-40B4-BE49-F238E27FC236}">
                  <a16:creationId xmlns:a16="http://schemas.microsoft.com/office/drawing/2014/main" id="{7DD5C7ED-DBC5-47A0-A1A3-80784FDFCD49}"/>
                </a:ext>
              </a:extLst>
            </p:cNvPr>
            <p:cNvSpPr/>
            <p:nvPr/>
          </p:nvSpPr>
          <p:spPr>
            <a:xfrm>
              <a:off x="429768" y="2040445"/>
              <a:ext cx="7571232" cy="1700784"/>
            </a:xfrm>
            <a:prstGeom prst="parallelogram">
              <a:avLst>
                <a:gd name="adj" fmla="val 12397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BAE5531-B3FA-4D30-A2C0-425F4E372F5B}"/>
                </a:ext>
              </a:extLst>
            </p:cNvPr>
            <p:cNvSpPr txBox="1"/>
            <p:nvPr/>
          </p:nvSpPr>
          <p:spPr>
            <a:xfrm>
              <a:off x="6620256" y="2013013"/>
              <a:ext cx="1170432" cy="369332"/>
            </a:xfrm>
            <a:prstGeom prst="rect">
              <a:avLst/>
            </a:prstGeom>
            <a:noFill/>
          </p:spPr>
          <p:txBody>
            <a:bodyPr wrap="square" rtlCol="0">
              <a:spAutoFit/>
            </a:bodyPr>
            <a:lstStyle/>
            <a:p>
              <a:r>
                <a:rPr lang="en-US" b="1" dirty="0">
                  <a:solidFill>
                    <a:schemeClr val="accent1"/>
                  </a:solidFill>
                </a:rPr>
                <a:t>Mid Plane</a:t>
              </a:r>
            </a:p>
          </p:txBody>
        </p:sp>
        <p:cxnSp>
          <p:nvCxnSpPr>
            <p:cNvPr id="7" name="Straight Arrow Connector 6">
              <a:extLst>
                <a:ext uri="{FF2B5EF4-FFF2-40B4-BE49-F238E27FC236}">
                  <a16:creationId xmlns:a16="http://schemas.microsoft.com/office/drawing/2014/main" id="{630FCEE5-B72B-41E1-8FE5-39A6D4A23DF6}"/>
                </a:ext>
              </a:extLst>
            </p:cNvPr>
            <p:cNvCxnSpPr>
              <a:cxnSpLocks/>
            </p:cNvCxnSpPr>
            <p:nvPr/>
          </p:nvCxnSpPr>
          <p:spPr>
            <a:xfrm flipV="1">
              <a:off x="3482733" y="840942"/>
              <a:ext cx="0" cy="184842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45DAE72-58B8-4019-8E34-2C8B01D554B3}"/>
                </a:ext>
              </a:extLst>
            </p:cNvPr>
            <p:cNvCxnSpPr>
              <a:cxnSpLocks/>
            </p:cNvCxnSpPr>
            <p:nvPr/>
          </p:nvCxnSpPr>
          <p:spPr>
            <a:xfrm>
              <a:off x="3482939" y="2689364"/>
              <a:ext cx="0" cy="1051865"/>
            </a:xfrm>
            <a:prstGeom prst="line">
              <a:avLst/>
            </a:prstGeom>
            <a:ln w="44450">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707D652-5937-430C-AA7F-821B3CC7A558}"/>
                </a:ext>
              </a:extLst>
            </p:cNvPr>
            <p:cNvCxnSpPr/>
            <p:nvPr/>
          </p:nvCxnSpPr>
          <p:spPr>
            <a:xfrm>
              <a:off x="3482733" y="3741229"/>
              <a:ext cx="0" cy="850392"/>
            </a:xfrm>
            <a:prstGeom prst="line">
              <a:avLst/>
            </a:prstGeom>
            <a:ln w="44450">
              <a:prstDash val="soli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4E52221-81C1-4027-AE7B-2FC0704E1649}"/>
                </a:ext>
              </a:extLst>
            </p:cNvPr>
            <p:cNvSpPr txBox="1"/>
            <p:nvPr/>
          </p:nvSpPr>
          <p:spPr>
            <a:xfrm>
              <a:off x="2170959" y="1058731"/>
              <a:ext cx="1479479" cy="369332"/>
            </a:xfrm>
            <a:prstGeom prst="rect">
              <a:avLst/>
            </a:prstGeom>
            <a:noFill/>
          </p:spPr>
          <p:txBody>
            <a:bodyPr wrap="square" rtlCol="0">
              <a:spAutoFit/>
            </a:bodyPr>
            <a:lstStyle/>
            <a:p>
              <a:r>
                <a:rPr lang="en-US" b="1" dirty="0">
                  <a:solidFill>
                    <a:schemeClr val="accent1"/>
                  </a:solidFill>
                </a:rPr>
                <a:t>Torus Center</a:t>
              </a:r>
            </a:p>
          </p:txBody>
        </p:sp>
        <p:sp>
          <p:nvSpPr>
            <p:cNvPr id="13" name="Oval 12">
              <a:extLst>
                <a:ext uri="{FF2B5EF4-FFF2-40B4-BE49-F238E27FC236}">
                  <a16:creationId xmlns:a16="http://schemas.microsoft.com/office/drawing/2014/main" id="{53BEB030-4A43-4174-B1CA-5B737179FAEE}"/>
                </a:ext>
              </a:extLst>
            </p:cNvPr>
            <p:cNvSpPr/>
            <p:nvPr/>
          </p:nvSpPr>
          <p:spPr>
            <a:xfrm>
              <a:off x="4579054" y="3015831"/>
              <a:ext cx="227642" cy="22603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DBDF93E6-5951-4E49-979A-65C298A9B303}"/>
                </a:ext>
              </a:extLst>
            </p:cNvPr>
            <p:cNvCxnSpPr>
              <a:cxnSpLocks/>
              <a:endCxn id="13" idx="2"/>
            </p:cNvCxnSpPr>
            <p:nvPr/>
          </p:nvCxnSpPr>
          <p:spPr>
            <a:xfrm>
              <a:off x="3482733" y="2732574"/>
              <a:ext cx="1096321" cy="396273"/>
            </a:xfrm>
            <a:prstGeom prst="line">
              <a:avLst/>
            </a:prstGeom>
            <a:ln w="44450">
              <a:prstDash val="sysDot"/>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D747966-453C-47AC-A3F3-F31BA88C9893}"/>
                </a:ext>
              </a:extLst>
            </p:cNvPr>
            <p:cNvCxnSpPr>
              <a:cxnSpLocks/>
            </p:cNvCxnSpPr>
            <p:nvPr/>
          </p:nvCxnSpPr>
          <p:spPr>
            <a:xfrm>
              <a:off x="4692875" y="3166135"/>
              <a:ext cx="993720" cy="358985"/>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46DA336-2C62-486A-83C2-510CD6DB98A3}"/>
                    </a:ext>
                  </a:extLst>
                </p:cNvPr>
                <p:cNvSpPr txBox="1"/>
                <p:nvPr/>
              </p:nvSpPr>
              <p:spPr>
                <a:xfrm>
                  <a:off x="5470841" y="3422131"/>
                  <a:ext cx="6373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𝒓</m:t>
                            </m:r>
                          </m:e>
                        </m:acc>
                      </m:oMath>
                    </m:oMathPara>
                  </a14:m>
                  <a:endParaRPr lang="en-US" b="1" dirty="0">
                    <a:solidFill>
                      <a:schemeClr val="accent1"/>
                    </a:solidFill>
                  </a:endParaRPr>
                </a:p>
              </p:txBody>
            </p:sp>
          </mc:Choice>
          <mc:Fallback xmlns="">
            <p:sp>
              <p:nvSpPr>
                <p:cNvPr id="28" name="TextBox 27">
                  <a:extLst>
                    <a:ext uri="{FF2B5EF4-FFF2-40B4-BE49-F238E27FC236}">
                      <a16:creationId xmlns:a16="http://schemas.microsoft.com/office/drawing/2014/main" id="{746DA336-2C62-486A-83C2-510CD6DB98A3}"/>
                    </a:ext>
                  </a:extLst>
                </p:cNvPr>
                <p:cNvSpPr txBox="1">
                  <a:spLocks noRot="1" noChangeAspect="1" noMove="1" noResize="1" noEditPoints="1" noAdjustHandles="1" noChangeArrowheads="1" noChangeShapeType="1" noTextEdit="1"/>
                </p:cNvSpPr>
                <p:nvPr/>
              </p:nvSpPr>
              <p:spPr>
                <a:xfrm>
                  <a:off x="5470841" y="3422131"/>
                  <a:ext cx="637338" cy="369332"/>
                </a:xfrm>
                <a:prstGeom prst="rect">
                  <a:avLst/>
                </a:prstGeom>
                <a:blipFill>
                  <a:blip r:embed="rId2"/>
                  <a:stretch>
                    <a:fillRect t="-5714" r="-10169"/>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C92557F5-10E6-4C7F-9027-9E2953BA3188}"/>
                </a:ext>
              </a:extLst>
            </p:cNvPr>
            <p:cNvCxnSpPr>
              <a:cxnSpLocks/>
            </p:cNvCxnSpPr>
            <p:nvPr/>
          </p:nvCxnSpPr>
          <p:spPr>
            <a:xfrm flipH="1">
              <a:off x="5129878" y="2241183"/>
              <a:ext cx="702381" cy="549129"/>
            </a:xfrm>
            <a:prstGeom prst="straightConnector1">
              <a:avLst/>
            </a:prstGeom>
            <a:ln w="444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8D3E944-F8EA-4F91-AEAA-AD7EA5A86B83}"/>
                </a:ext>
              </a:extLst>
            </p:cNvPr>
            <p:cNvSpPr txBox="1"/>
            <p:nvPr/>
          </p:nvSpPr>
          <p:spPr>
            <a:xfrm>
              <a:off x="4831661" y="2938867"/>
              <a:ext cx="406507" cy="369332"/>
            </a:xfrm>
            <a:prstGeom prst="rect">
              <a:avLst/>
            </a:prstGeom>
            <a:noFill/>
          </p:spPr>
          <p:txBody>
            <a:bodyPr wrap="square" rtlCol="0">
              <a:spAutoFit/>
            </a:bodyPr>
            <a:lstStyle/>
            <a:p>
              <a:r>
                <a:rPr lang="en-US" b="1" dirty="0">
                  <a:solidFill>
                    <a:srgbClr val="FFC000"/>
                  </a:solidFill>
                </a:rPr>
                <a:t>IR</a:t>
              </a:r>
            </a:p>
          </p:txBody>
        </p:sp>
        <p:cxnSp>
          <p:nvCxnSpPr>
            <p:cNvPr id="33" name="Straight Connector 32">
              <a:extLst>
                <a:ext uri="{FF2B5EF4-FFF2-40B4-BE49-F238E27FC236}">
                  <a16:creationId xmlns:a16="http://schemas.microsoft.com/office/drawing/2014/main" id="{ECACE4EE-486B-49D7-A963-F099DFE947F3}"/>
                </a:ext>
              </a:extLst>
            </p:cNvPr>
            <p:cNvCxnSpPr>
              <a:cxnSpLocks/>
            </p:cNvCxnSpPr>
            <p:nvPr/>
          </p:nvCxnSpPr>
          <p:spPr>
            <a:xfrm flipH="1">
              <a:off x="4686444" y="2466367"/>
              <a:ext cx="854488" cy="654906"/>
            </a:xfrm>
            <a:prstGeom prst="line">
              <a:avLst/>
            </a:prstGeom>
            <a:ln w="44450">
              <a:solidFill>
                <a:schemeClr val="accent6"/>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666F61-BB26-477A-B937-B644C7702385}"/>
                    </a:ext>
                  </a:extLst>
                </p:cNvPr>
                <p:cNvSpPr txBox="1"/>
                <p:nvPr/>
              </p:nvSpPr>
              <p:spPr>
                <a:xfrm>
                  <a:off x="5177511" y="2684664"/>
                  <a:ext cx="500990" cy="4123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6"/>
                                </a:solidFill>
                                <a:latin typeface="Cambria Math" panose="02040503050406030204" pitchFamily="18" charset="0"/>
                              </a:rPr>
                            </m:ctrlPr>
                          </m:accPr>
                          <m:e>
                            <m:sSub>
                              <m:sSubPr>
                                <m:ctrlPr>
                                  <a:rPr lang="en-US" b="1" i="1" dirty="0" smtClean="0">
                                    <a:solidFill>
                                      <a:schemeClr val="accent6"/>
                                    </a:solidFill>
                                    <a:latin typeface="Cambria Math" panose="02040503050406030204" pitchFamily="18" charset="0"/>
                                  </a:rPr>
                                </m:ctrlPr>
                              </m:sSubPr>
                              <m:e>
                                <m:r>
                                  <a:rPr lang="en-US" b="1" i="1" dirty="0" smtClean="0">
                                    <a:solidFill>
                                      <a:schemeClr val="accent6"/>
                                    </a:solidFill>
                                    <a:latin typeface="Cambria Math" panose="02040503050406030204" pitchFamily="18" charset="0"/>
                                  </a:rPr>
                                  <m:t>𝒌</m:t>
                                </m:r>
                              </m:e>
                              <m:sub>
                                <m:r>
                                  <a:rPr lang="en-US" b="1" i="1" dirty="0" smtClean="0">
                                    <a:solidFill>
                                      <a:schemeClr val="accent6"/>
                                    </a:solidFill>
                                    <a:latin typeface="Cambria Math" panose="02040503050406030204" pitchFamily="18" charset="0"/>
                                  </a:rPr>
                                  <m:t>𝒊</m:t>
                                </m:r>
                              </m:sub>
                            </m:sSub>
                          </m:e>
                        </m:acc>
                      </m:oMath>
                    </m:oMathPara>
                  </a14:m>
                  <a:endParaRPr lang="en-US" b="1" dirty="0">
                    <a:solidFill>
                      <a:schemeClr val="accent1"/>
                    </a:solidFill>
                  </a:endParaRPr>
                </a:p>
              </p:txBody>
            </p:sp>
          </mc:Choice>
          <mc:Fallback xmlns="">
            <p:sp>
              <p:nvSpPr>
                <p:cNvPr id="35" name="TextBox 34">
                  <a:extLst>
                    <a:ext uri="{FF2B5EF4-FFF2-40B4-BE49-F238E27FC236}">
                      <a16:creationId xmlns:a16="http://schemas.microsoft.com/office/drawing/2014/main" id="{E6666F61-BB26-477A-B937-B644C7702385}"/>
                    </a:ext>
                  </a:extLst>
                </p:cNvPr>
                <p:cNvSpPr txBox="1">
                  <a:spLocks noRot="1" noChangeAspect="1" noMove="1" noResize="1" noEditPoints="1" noAdjustHandles="1" noChangeArrowheads="1" noChangeShapeType="1" noTextEdit="1"/>
                </p:cNvSpPr>
                <p:nvPr/>
              </p:nvSpPr>
              <p:spPr>
                <a:xfrm>
                  <a:off x="5177511" y="2684664"/>
                  <a:ext cx="500990" cy="412346"/>
                </a:xfrm>
                <a:prstGeom prst="rect">
                  <a:avLst/>
                </a:prstGeom>
                <a:blipFill>
                  <a:blip r:embed="rId3"/>
                  <a:stretch>
                    <a:fillRect/>
                  </a:stretch>
                </a:blipFill>
              </p:spPr>
              <p:txBody>
                <a:bodyPr/>
                <a:lstStyle/>
                <a:p>
                  <a:r>
                    <a:rPr lang="en-US">
                      <a:noFill/>
                    </a:rPr>
                    <a:t> </a:t>
                  </a:r>
                </a:p>
              </p:txBody>
            </p:sp>
          </mc:Fallback>
        </mc:AlternateContent>
        <p:sp>
          <p:nvSpPr>
            <p:cNvPr id="36" name="Arc 35">
              <a:extLst>
                <a:ext uri="{FF2B5EF4-FFF2-40B4-BE49-F238E27FC236}">
                  <a16:creationId xmlns:a16="http://schemas.microsoft.com/office/drawing/2014/main" id="{23080844-5FA1-4435-BFC7-38DA8AF0BFB4}"/>
                </a:ext>
              </a:extLst>
            </p:cNvPr>
            <p:cNvSpPr/>
            <p:nvPr/>
          </p:nvSpPr>
          <p:spPr>
            <a:xfrm rot="18310655">
              <a:off x="4341636" y="2846328"/>
              <a:ext cx="896420" cy="965771"/>
            </a:xfrm>
            <a:prstGeom prst="arc">
              <a:avLst>
                <a:gd name="adj1" fmla="val 16200000"/>
                <a:gd name="adj2" fmla="val 20750877"/>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5F2C09D3-BF54-42BE-BEC6-E1FF0B61C2A2}"/>
                    </a:ext>
                  </a:extLst>
                </p:cNvPr>
                <p:cNvSpPr txBox="1"/>
                <p:nvPr/>
              </p:nvSpPr>
              <p:spPr>
                <a:xfrm>
                  <a:off x="4334528" y="2578074"/>
                  <a:ext cx="585215" cy="3798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accent6"/>
                                </a:solidFill>
                                <a:latin typeface="Cambria Math" panose="02040503050406030204" pitchFamily="18" charset="0"/>
                              </a:rPr>
                            </m:ctrlPr>
                          </m:sSubPr>
                          <m:e>
                            <m:r>
                              <a:rPr lang="en-US" b="1" i="1" smtClean="0">
                                <a:solidFill>
                                  <a:schemeClr val="accent6"/>
                                </a:solidFill>
                                <a:latin typeface="Cambria Math" panose="02040503050406030204" pitchFamily="18" charset="0"/>
                                <a:ea typeface="Cambria Math" panose="02040503050406030204" pitchFamily="18" charset="0"/>
                              </a:rPr>
                              <m:t>𝝍</m:t>
                            </m:r>
                          </m:e>
                          <m:sub>
                            <m:r>
                              <a:rPr lang="en-US" b="1" i="1" smtClean="0">
                                <a:solidFill>
                                  <a:schemeClr val="accent6"/>
                                </a:solidFill>
                                <a:latin typeface="Cambria Math" panose="02040503050406030204" pitchFamily="18" charset="0"/>
                              </a:rPr>
                              <m:t>𝑳</m:t>
                            </m:r>
                          </m:sub>
                        </m:sSub>
                      </m:oMath>
                    </m:oMathPara>
                  </a14:m>
                  <a:endParaRPr lang="en-US" b="1" dirty="0">
                    <a:solidFill>
                      <a:schemeClr val="accent1"/>
                    </a:solidFill>
                  </a:endParaRPr>
                </a:p>
              </p:txBody>
            </p:sp>
          </mc:Choice>
          <mc:Fallback xmlns="">
            <p:sp>
              <p:nvSpPr>
                <p:cNvPr id="37" name="TextBox 36">
                  <a:extLst>
                    <a:ext uri="{FF2B5EF4-FFF2-40B4-BE49-F238E27FC236}">
                      <a16:creationId xmlns:a16="http://schemas.microsoft.com/office/drawing/2014/main" id="{5F2C09D3-BF54-42BE-BEC6-E1FF0B61C2A2}"/>
                    </a:ext>
                  </a:extLst>
                </p:cNvPr>
                <p:cNvSpPr txBox="1">
                  <a:spLocks noRot="1" noChangeAspect="1" noMove="1" noResize="1" noEditPoints="1" noAdjustHandles="1" noChangeArrowheads="1" noChangeShapeType="1" noTextEdit="1"/>
                </p:cNvSpPr>
                <p:nvPr/>
              </p:nvSpPr>
              <p:spPr>
                <a:xfrm>
                  <a:off x="4334528" y="2578074"/>
                  <a:ext cx="585215" cy="379847"/>
                </a:xfrm>
                <a:prstGeom prst="rect">
                  <a:avLst/>
                </a:prstGeom>
                <a:blipFill>
                  <a:blip r:embed="rId4"/>
                  <a:stretch>
                    <a:fillRect/>
                  </a:stretch>
                </a:blipFill>
              </p:spPr>
              <p:txBody>
                <a:bodyPr/>
                <a:lstStyle/>
                <a:p>
                  <a:r>
                    <a:rPr lang="en-US">
                      <a:noFill/>
                    </a:rPr>
                    <a:t> </a:t>
                  </a:r>
                </a:p>
              </p:txBody>
            </p:sp>
          </mc:Fallback>
        </mc:AlternateContent>
        <p:cxnSp>
          <p:nvCxnSpPr>
            <p:cNvPr id="41" name="Straight Arrow Connector 40">
              <a:extLst>
                <a:ext uri="{FF2B5EF4-FFF2-40B4-BE49-F238E27FC236}">
                  <a16:creationId xmlns:a16="http://schemas.microsoft.com/office/drawing/2014/main" id="{43DEEA11-9C6A-4070-9D89-DAEE931FDC3B}"/>
                </a:ext>
              </a:extLst>
            </p:cNvPr>
            <p:cNvCxnSpPr>
              <a:cxnSpLocks/>
            </p:cNvCxnSpPr>
            <p:nvPr/>
          </p:nvCxnSpPr>
          <p:spPr>
            <a:xfrm flipH="1">
              <a:off x="3617964" y="3150551"/>
              <a:ext cx="1033146" cy="126718"/>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08E90ED-71F5-4547-BF54-758EDD77F7F1}"/>
                </a:ext>
              </a:extLst>
            </p:cNvPr>
            <p:cNvCxnSpPr>
              <a:cxnSpLocks/>
            </p:cNvCxnSpPr>
            <p:nvPr/>
          </p:nvCxnSpPr>
          <p:spPr>
            <a:xfrm>
              <a:off x="3643436" y="3277269"/>
              <a:ext cx="0" cy="329528"/>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42D3C8A5-C0CA-421C-8E20-53E9EA50580B}"/>
                    </a:ext>
                  </a:extLst>
                </p:cNvPr>
                <p:cNvSpPr txBox="1"/>
                <p:nvPr/>
              </p:nvSpPr>
              <p:spPr>
                <a:xfrm>
                  <a:off x="3468736" y="2899810"/>
                  <a:ext cx="500990" cy="4123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rgbClr val="FF0000"/>
                                </a:solidFill>
                                <a:latin typeface="Cambria Math" panose="02040503050406030204" pitchFamily="18" charset="0"/>
                              </a:rPr>
                            </m:ctrlPr>
                          </m:accPr>
                          <m:e>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panose="02040503050406030204" pitchFamily="18" charset="0"/>
                                  </a:rPr>
                                  <m:t>𝒌</m:t>
                                </m:r>
                              </m:e>
                              <m:sub>
                                <m:r>
                                  <a:rPr lang="en-US" b="1" i="1" dirty="0" smtClean="0">
                                    <a:solidFill>
                                      <a:srgbClr val="FF0000"/>
                                    </a:solidFill>
                                    <a:latin typeface="Cambria Math" panose="02040503050406030204" pitchFamily="18" charset="0"/>
                                  </a:rPr>
                                  <m:t>𝒔</m:t>
                                </m:r>
                              </m:sub>
                            </m:sSub>
                          </m:e>
                        </m:acc>
                      </m:oMath>
                    </m:oMathPara>
                  </a14:m>
                  <a:endParaRPr lang="en-US" b="1" dirty="0">
                    <a:solidFill>
                      <a:schemeClr val="accent1"/>
                    </a:solidFill>
                  </a:endParaRPr>
                </a:p>
              </p:txBody>
            </p:sp>
          </mc:Choice>
          <mc:Fallback xmlns="">
            <p:sp>
              <p:nvSpPr>
                <p:cNvPr id="56" name="TextBox 55">
                  <a:extLst>
                    <a:ext uri="{FF2B5EF4-FFF2-40B4-BE49-F238E27FC236}">
                      <a16:creationId xmlns:a16="http://schemas.microsoft.com/office/drawing/2014/main" id="{42D3C8A5-C0CA-421C-8E20-53E9EA50580B}"/>
                    </a:ext>
                  </a:extLst>
                </p:cNvPr>
                <p:cNvSpPr txBox="1">
                  <a:spLocks noRot="1" noChangeAspect="1" noMove="1" noResize="1" noEditPoints="1" noAdjustHandles="1" noChangeArrowheads="1" noChangeShapeType="1" noTextEdit="1"/>
                </p:cNvSpPr>
                <p:nvPr/>
              </p:nvSpPr>
              <p:spPr>
                <a:xfrm>
                  <a:off x="3468736" y="2899810"/>
                  <a:ext cx="500990" cy="412346"/>
                </a:xfrm>
                <a:prstGeom prst="rect">
                  <a:avLst/>
                </a:prstGeom>
                <a:blipFill>
                  <a:blip r:embed="rId5"/>
                  <a:stretch>
                    <a:fillRect/>
                  </a:stretch>
                </a:blipFill>
              </p:spPr>
              <p:txBody>
                <a:bodyPr/>
                <a:lstStyle/>
                <a:p>
                  <a:r>
                    <a:rPr lang="en-US">
                      <a:noFill/>
                    </a:rPr>
                    <a:t> </a:t>
                  </a:r>
                </a:p>
              </p:txBody>
            </p:sp>
          </mc:Fallback>
        </mc:AlternateContent>
        <p:cxnSp>
          <p:nvCxnSpPr>
            <p:cNvPr id="57" name="Straight Connector 56">
              <a:extLst>
                <a:ext uri="{FF2B5EF4-FFF2-40B4-BE49-F238E27FC236}">
                  <a16:creationId xmlns:a16="http://schemas.microsoft.com/office/drawing/2014/main" id="{A51D9B49-C618-492A-AFFD-3C337BADFAB9}"/>
                </a:ext>
              </a:extLst>
            </p:cNvPr>
            <p:cNvCxnSpPr>
              <a:cxnSpLocks/>
            </p:cNvCxnSpPr>
            <p:nvPr/>
          </p:nvCxnSpPr>
          <p:spPr>
            <a:xfrm flipV="1">
              <a:off x="3668114" y="3196046"/>
              <a:ext cx="986261" cy="391501"/>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5D096B8-F9C1-49E3-8F9B-0FB4D355E7C2}"/>
                </a:ext>
              </a:extLst>
            </p:cNvPr>
            <p:cNvCxnSpPr>
              <a:cxnSpLocks/>
            </p:cNvCxnSpPr>
            <p:nvPr/>
          </p:nvCxnSpPr>
          <p:spPr>
            <a:xfrm flipV="1">
              <a:off x="3654901" y="3421912"/>
              <a:ext cx="134715" cy="57938"/>
            </a:xfrm>
            <a:prstGeom prst="line">
              <a:avLst/>
            </a:prstGeom>
            <a:ln w="317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972233A-90B7-405B-955D-B1152BB7E7DB}"/>
                </a:ext>
              </a:extLst>
            </p:cNvPr>
            <p:cNvCxnSpPr>
              <a:cxnSpLocks/>
            </p:cNvCxnSpPr>
            <p:nvPr/>
          </p:nvCxnSpPr>
          <p:spPr>
            <a:xfrm flipV="1">
              <a:off x="3804729" y="3401059"/>
              <a:ext cx="0" cy="155977"/>
            </a:xfrm>
            <a:prstGeom prst="line">
              <a:avLst/>
            </a:prstGeom>
            <a:ln w="3175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65" name="Arc 64">
              <a:extLst>
                <a:ext uri="{FF2B5EF4-FFF2-40B4-BE49-F238E27FC236}">
                  <a16:creationId xmlns:a16="http://schemas.microsoft.com/office/drawing/2014/main" id="{76406918-31E7-4B84-8536-67B9772205BA}"/>
                </a:ext>
              </a:extLst>
            </p:cNvPr>
            <p:cNvSpPr/>
            <p:nvPr/>
          </p:nvSpPr>
          <p:spPr>
            <a:xfrm rot="8102786">
              <a:off x="4218443" y="2456759"/>
              <a:ext cx="896420" cy="965771"/>
            </a:xfrm>
            <a:prstGeom prst="arc">
              <a:avLst>
                <a:gd name="adj1" fmla="val 16200000"/>
                <a:gd name="adj2" fmla="val 2075087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9592E5AB-B0BB-4000-BCDD-CDFDC568AA59}"/>
                    </a:ext>
                  </a:extLst>
                </p:cNvPr>
                <p:cNvSpPr txBox="1"/>
                <p:nvPr/>
              </p:nvSpPr>
              <p:spPr>
                <a:xfrm>
                  <a:off x="4506675" y="3368732"/>
                  <a:ext cx="585215" cy="3798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ea typeface="Cambria Math" panose="02040503050406030204" pitchFamily="18" charset="0"/>
                              </a:rPr>
                              <m:t>𝝍</m:t>
                            </m:r>
                          </m:e>
                          <m:sub>
                            <m:r>
                              <a:rPr lang="en-US" b="1" i="1" smtClean="0">
                                <a:solidFill>
                                  <a:srgbClr val="FF0000"/>
                                </a:solidFill>
                                <a:latin typeface="Cambria Math" panose="02040503050406030204" pitchFamily="18" charset="0"/>
                              </a:rPr>
                              <m:t>𝑹</m:t>
                            </m:r>
                          </m:sub>
                        </m:sSub>
                      </m:oMath>
                    </m:oMathPara>
                  </a14:m>
                  <a:endParaRPr lang="en-US" b="1" dirty="0">
                    <a:solidFill>
                      <a:schemeClr val="accent1"/>
                    </a:solidFill>
                  </a:endParaRPr>
                </a:p>
              </p:txBody>
            </p:sp>
          </mc:Choice>
          <mc:Fallback xmlns="">
            <p:sp>
              <p:nvSpPr>
                <p:cNvPr id="66" name="TextBox 65">
                  <a:extLst>
                    <a:ext uri="{FF2B5EF4-FFF2-40B4-BE49-F238E27FC236}">
                      <a16:creationId xmlns:a16="http://schemas.microsoft.com/office/drawing/2014/main" id="{9592E5AB-B0BB-4000-BCDD-CDFDC568AA59}"/>
                    </a:ext>
                  </a:extLst>
                </p:cNvPr>
                <p:cNvSpPr txBox="1">
                  <a:spLocks noRot="1" noChangeAspect="1" noMove="1" noResize="1" noEditPoints="1" noAdjustHandles="1" noChangeArrowheads="1" noChangeShapeType="1" noTextEdit="1"/>
                </p:cNvSpPr>
                <p:nvPr/>
              </p:nvSpPr>
              <p:spPr>
                <a:xfrm>
                  <a:off x="4506675" y="3368732"/>
                  <a:ext cx="585215" cy="379847"/>
                </a:xfrm>
                <a:prstGeom prst="rect">
                  <a:avLst/>
                </a:prstGeom>
                <a:blipFill>
                  <a:blip r:embed="rId6"/>
                  <a:stretch>
                    <a:fillRect/>
                  </a:stretch>
                </a:blipFill>
              </p:spPr>
              <p:txBody>
                <a:bodyPr/>
                <a:lstStyle/>
                <a:p>
                  <a:r>
                    <a:rPr lang="en-US">
                      <a:noFill/>
                    </a:rPr>
                    <a:t> </a:t>
                  </a:r>
                </a:p>
              </p:txBody>
            </p:sp>
          </mc:Fallback>
        </mc:AlternateContent>
        <p:sp>
          <p:nvSpPr>
            <p:cNvPr id="67" name="Arc 66">
              <a:extLst>
                <a:ext uri="{FF2B5EF4-FFF2-40B4-BE49-F238E27FC236}">
                  <a16:creationId xmlns:a16="http://schemas.microsoft.com/office/drawing/2014/main" id="{A13BA254-C856-4333-B154-92DB61507403}"/>
                </a:ext>
              </a:extLst>
            </p:cNvPr>
            <p:cNvSpPr/>
            <p:nvPr/>
          </p:nvSpPr>
          <p:spPr>
            <a:xfrm rot="11776120">
              <a:off x="4261773" y="2729526"/>
              <a:ext cx="896420" cy="965771"/>
            </a:xfrm>
            <a:prstGeom prst="arc">
              <a:avLst>
                <a:gd name="adj1" fmla="val 19554672"/>
                <a:gd name="adj2" fmla="val 2075087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B26CD154-287F-4508-964D-675A644EECF7}"/>
                    </a:ext>
                  </a:extLst>
                </p:cNvPr>
                <p:cNvSpPr txBox="1"/>
                <p:nvPr/>
              </p:nvSpPr>
              <p:spPr>
                <a:xfrm>
                  <a:off x="3785912" y="3179935"/>
                  <a:ext cx="58521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𝜽</m:t>
                        </m:r>
                      </m:oMath>
                    </m:oMathPara>
                  </a14:m>
                  <a:endParaRPr lang="en-US" b="1" dirty="0">
                    <a:solidFill>
                      <a:srgbClr val="FF0000"/>
                    </a:solidFill>
                  </a:endParaRPr>
                </a:p>
              </p:txBody>
            </p:sp>
          </mc:Choice>
          <mc:Fallback xmlns="">
            <p:sp>
              <p:nvSpPr>
                <p:cNvPr id="68" name="TextBox 67">
                  <a:extLst>
                    <a:ext uri="{FF2B5EF4-FFF2-40B4-BE49-F238E27FC236}">
                      <a16:creationId xmlns:a16="http://schemas.microsoft.com/office/drawing/2014/main" id="{B26CD154-287F-4508-964D-675A644EECF7}"/>
                    </a:ext>
                  </a:extLst>
                </p:cNvPr>
                <p:cNvSpPr txBox="1">
                  <a:spLocks noRot="1" noChangeAspect="1" noMove="1" noResize="1" noEditPoints="1" noAdjustHandles="1" noChangeArrowheads="1" noChangeShapeType="1" noTextEdit="1"/>
                </p:cNvSpPr>
                <p:nvPr/>
              </p:nvSpPr>
              <p:spPr>
                <a:xfrm>
                  <a:off x="3785912" y="3179935"/>
                  <a:ext cx="585215" cy="369332"/>
                </a:xfrm>
                <a:prstGeom prst="rect">
                  <a:avLst/>
                </a:prstGeom>
                <a:blipFill>
                  <a:blip r:embed="rId7"/>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4084117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1E1B11-0C70-4CE1-B787-4DFB366A97DD}"/>
                  </a:ext>
                </a:extLst>
              </p:cNvPr>
              <p:cNvSpPr>
                <a:spLocks noGrp="1"/>
              </p:cNvSpPr>
              <p:nvPr>
                <p:ph idx="1"/>
              </p:nvPr>
            </p:nvSpPr>
            <p:spPr>
              <a:xfrm>
                <a:off x="196596" y="225425"/>
                <a:ext cx="11798808" cy="1932559"/>
              </a:xfrm>
            </p:spPr>
            <p:txBody>
              <a:bodyPr/>
              <a:lstStyle/>
              <a:p>
                <a:pPr marL="0" indent="0">
                  <a:buNone/>
                </a:pPr>
                <a:r>
                  <a:rPr lang="en-US" dirty="0"/>
                  <a:t>Build a cartesian coordinates (</a:t>
                </a:r>
                <a:r>
                  <a:rPr lang="en-US" dirty="0" err="1"/>
                  <a:t>x,r,z</a:t>
                </a:r>
                <a:r>
                  <a:rPr lang="en-US" dirty="0"/>
                  <a:t>) with the origin at IR (Interaction Region)</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major radius direction, from the torus center to IR. </a:t>
                </a:r>
                <a:r>
                  <a:rPr lang="en-US" sz="2000" dirty="0">
                    <a:solidFill>
                      <a:srgbClr val="FF0000"/>
                    </a:solidFill>
                  </a:rPr>
                  <a:t>Radial direction</a:t>
                </a:r>
                <a:r>
                  <a:rPr lang="en-US" sz="2000" dirty="0"/>
                  <a:t>.</a:t>
                </a:r>
                <a:endParaRPr lang="en-US" sz="2000" baseline="-25000" dirty="0"/>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e>
                    </m:acc>
                  </m:oMath>
                </a14:m>
                <a:r>
                  <a:rPr lang="en-US" sz="2000" dirty="0"/>
                  <a:t>: perpendicular to the mid plane, upward. The </a:t>
                </a:r>
                <a:r>
                  <a:rPr lang="en-US" sz="2000" dirty="0">
                    <a:solidFill>
                      <a:schemeClr val="accent6"/>
                    </a:solidFill>
                  </a:rPr>
                  <a:t>traditional</a:t>
                </a:r>
                <a:r>
                  <a:rPr lang="en-US" sz="2000" dirty="0"/>
                  <a:t> </a:t>
                </a:r>
                <a:r>
                  <a:rPr lang="en-US" sz="2000" dirty="0">
                    <a:solidFill>
                      <a:srgbClr val="FF0000"/>
                    </a:solidFill>
                  </a:rPr>
                  <a:t>poloidal direction</a:t>
                </a:r>
                <a:r>
                  <a:rPr lang="en-US" sz="2000" dirty="0"/>
                  <a:t>.</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𝑥</m:t>
                        </m:r>
                      </m:e>
                    </m:acc>
                  </m:oMath>
                </a14:m>
                <a:r>
                  <a:rPr lang="en-US" sz="2000" dirty="0"/>
                  <a:t>: perpendicular to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and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e>
                    </m:acc>
                  </m:oMath>
                </a14:m>
                <a:r>
                  <a:rPr lang="en-US" sz="2000" dirty="0"/>
                  <a:t>, (</a:t>
                </a:r>
                <a:r>
                  <a:rPr lang="en-US" sz="2000" dirty="0" err="1"/>
                  <a:t>x,r,z</a:t>
                </a:r>
                <a:r>
                  <a:rPr lang="en-US" sz="2000" dirty="0"/>
                  <a:t>) form a right-hand system. The </a:t>
                </a:r>
                <a:r>
                  <a:rPr lang="en-US" sz="2000" dirty="0">
                    <a:solidFill>
                      <a:schemeClr val="accent6"/>
                    </a:solidFill>
                  </a:rPr>
                  <a:t>traditional</a:t>
                </a:r>
                <a:r>
                  <a:rPr lang="en-US" sz="2000" dirty="0"/>
                  <a:t> </a:t>
                </a:r>
                <a:r>
                  <a:rPr lang="en-US" sz="2000" dirty="0">
                    <a:solidFill>
                      <a:srgbClr val="FF0000"/>
                    </a:solidFill>
                  </a:rPr>
                  <a:t>toroidal direction</a:t>
                </a:r>
                <a:r>
                  <a:rPr lang="en-US" sz="2000" dirty="0"/>
                  <a:t>. </a:t>
                </a:r>
              </a:p>
            </p:txBody>
          </p:sp>
        </mc:Choice>
        <mc:Fallback xmlns="">
          <p:sp>
            <p:nvSpPr>
              <p:cNvPr id="3" name="Content Placeholder 2">
                <a:extLst>
                  <a:ext uri="{FF2B5EF4-FFF2-40B4-BE49-F238E27FC236}">
                    <a16:creationId xmlns:a16="http://schemas.microsoft.com/office/drawing/2014/main" id="{251E1B11-0C70-4CE1-B787-4DFB366A97DD}"/>
                  </a:ext>
                </a:extLst>
              </p:cNvPr>
              <p:cNvSpPr>
                <a:spLocks noGrp="1" noRot="1" noChangeAspect="1" noMove="1" noResize="1" noEditPoints="1" noAdjustHandles="1" noChangeArrowheads="1" noChangeShapeType="1" noTextEdit="1"/>
              </p:cNvSpPr>
              <p:nvPr>
                <p:ph idx="1"/>
              </p:nvPr>
            </p:nvSpPr>
            <p:spPr>
              <a:xfrm>
                <a:off x="196596" y="225425"/>
                <a:ext cx="11798808" cy="1932559"/>
              </a:xfrm>
              <a:blipFill>
                <a:blip r:embed="rId2"/>
                <a:stretch>
                  <a:fillRect l="-1033" t="-5363"/>
                </a:stretch>
              </a:blipFill>
            </p:spPr>
            <p:txBody>
              <a:bodyPr/>
              <a:lstStyle/>
              <a:p>
                <a:r>
                  <a:rPr lang="en-US">
                    <a:noFill/>
                  </a:rPr>
                  <a:t> </a:t>
                </a:r>
              </a:p>
            </p:txBody>
          </p:sp>
        </mc:Fallback>
      </mc:AlternateContent>
      <p:grpSp>
        <p:nvGrpSpPr>
          <p:cNvPr id="36" name="Group 35">
            <a:extLst>
              <a:ext uri="{FF2B5EF4-FFF2-40B4-BE49-F238E27FC236}">
                <a16:creationId xmlns:a16="http://schemas.microsoft.com/office/drawing/2014/main" id="{248C033A-7D22-4DBC-9CFF-8FC01FAAAFB0}"/>
              </a:ext>
            </a:extLst>
          </p:cNvPr>
          <p:cNvGrpSpPr/>
          <p:nvPr/>
        </p:nvGrpSpPr>
        <p:grpSpPr>
          <a:xfrm>
            <a:off x="584901" y="2229088"/>
            <a:ext cx="4155053" cy="2955823"/>
            <a:chOff x="584901" y="2229088"/>
            <a:chExt cx="4155053" cy="2955823"/>
          </a:xfrm>
        </p:grpSpPr>
        <p:cxnSp>
          <p:nvCxnSpPr>
            <p:cNvPr id="4" name="Straight Arrow Connector 3">
              <a:extLst>
                <a:ext uri="{FF2B5EF4-FFF2-40B4-BE49-F238E27FC236}">
                  <a16:creationId xmlns:a16="http://schemas.microsoft.com/office/drawing/2014/main" id="{D5EE7A87-CEC4-4144-A990-94EA415449F9}"/>
                </a:ext>
              </a:extLst>
            </p:cNvPr>
            <p:cNvCxnSpPr>
              <a:cxnSpLocks/>
            </p:cNvCxnSpPr>
            <p:nvPr/>
          </p:nvCxnSpPr>
          <p:spPr>
            <a:xfrm flipV="1">
              <a:off x="2576992" y="2340864"/>
              <a:ext cx="0" cy="162763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15D794F-F8A0-4554-AD3D-9DBE752B85D9}"/>
                </a:ext>
              </a:extLst>
            </p:cNvPr>
            <p:cNvCxnSpPr>
              <a:cxnSpLocks/>
            </p:cNvCxnSpPr>
            <p:nvPr/>
          </p:nvCxnSpPr>
          <p:spPr>
            <a:xfrm>
              <a:off x="2567848" y="3959352"/>
              <a:ext cx="1802984" cy="9144"/>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B100B27-D159-4F3C-9B38-70A9DD60EC75}"/>
                </a:ext>
              </a:extLst>
            </p:cNvPr>
            <p:cNvCxnSpPr>
              <a:cxnSpLocks/>
            </p:cNvCxnSpPr>
            <p:nvPr/>
          </p:nvCxnSpPr>
          <p:spPr>
            <a:xfrm flipH="1">
              <a:off x="944880" y="3959352"/>
              <a:ext cx="1632112" cy="89001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01F9F66-D865-444A-AC35-7DE4E5174439}"/>
                    </a:ext>
                  </a:extLst>
                </p:cNvPr>
                <p:cNvSpPr txBox="1"/>
                <p:nvPr/>
              </p:nvSpPr>
              <p:spPr>
                <a:xfrm>
                  <a:off x="4019998" y="3959352"/>
                  <a:ext cx="719956" cy="4286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𝒓</m:t>
                            </m:r>
                          </m:e>
                        </m:acc>
                      </m:oMath>
                    </m:oMathPara>
                  </a14:m>
                  <a:endParaRPr lang="en-US" b="1" dirty="0">
                    <a:solidFill>
                      <a:schemeClr val="accent1"/>
                    </a:solidFill>
                  </a:endParaRPr>
                </a:p>
              </p:txBody>
            </p:sp>
          </mc:Choice>
          <mc:Fallback xmlns="">
            <p:sp>
              <p:nvSpPr>
                <p:cNvPr id="12" name="TextBox 11">
                  <a:extLst>
                    <a:ext uri="{FF2B5EF4-FFF2-40B4-BE49-F238E27FC236}">
                      <a16:creationId xmlns:a16="http://schemas.microsoft.com/office/drawing/2014/main" id="{801F9F66-D865-444A-AC35-7DE4E5174439}"/>
                    </a:ext>
                  </a:extLst>
                </p:cNvPr>
                <p:cNvSpPr txBox="1">
                  <a:spLocks noRot="1" noChangeAspect="1" noMove="1" noResize="1" noEditPoints="1" noAdjustHandles="1" noChangeArrowheads="1" noChangeShapeType="1" noTextEdit="1"/>
                </p:cNvSpPr>
                <p:nvPr/>
              </p:nvSpPr>
              <p:spPr>
                <a:xfrm>
                  <a:off x="4019998" y="3959352"/>
                  <a:ext cx="719956" cy="428679"/>
                </a:xfrm>
                <a:prstGeom prst="rect">
                  <a:avLst/>
                </a:prstGeom>
                <a:blipFill>
                  <a:blip r:embed="rId3"/>
                  <a:stretch>
                    <a:fillRect t="-5714" r="-100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7AF93BD-5C25-47A4-BA2B-578B4BB7FB58}"/>
                    </a:ext>
                  </a:extLst>
                </p:cNvPr>
                <p:cNvSpPr txBox="1"/>
                <p:nvPr/>
              </p:nvSpPr>
              <p:spPr>
                <a:xfrm>
                  <a:off x="2427089" y="2229088"/>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𝒛</m:t>
                            </m:r>
                          </m:e>
                        </m:acc>
                      </m:oMath>
                    </m:oMathPara>
                  </a14:m>
                  <a:endParaRPr lang="en-US" b="1" dirty="0">
                    <a:solidFill>
                      <a:schemeClr val="accent1"/>
                    </a:solidFill>
                  </a:endParaRPr>
                </a:p>
              </p:txBody>
            </p:sp>
          </mc:Choice>
          <mc:Fallback xmlns="">
            <p:sp>
              <p:nvSpPr>
                <p:cNvPr id="13" name="TextBox 12">
                  <a:extLst>
                    <a:ext uri="{FF2B5EF4-FFF2-40B4-BE49-F238E27FC236}">
                      <a16:creationId xmlns:a16="http://schemas.microsoft.com/office/drawing/2014/main" id="{D7AF93BD-5C25-47A4-BA2B-578B4BB7FB58}"/>
                    </a:ext>
                  </a:extLst>
                </p:cNvPr>
                <p:cNvSpPr txBox="1">
                  <a:spLocks noRot="1" noChangeAspect="1" noMove="1" noResize="1" noEditPoints="1" noAdjustHandles="1" noChangeArrowheads="1" noChangeShapeType="1" noTextEdit="1"/>
                </p:cNvSpPr>
                <p:nvPr/>
              </p:nvSpPr>
              <p:spPr>
                <a:xfrm>
                  <a:off x="2427089" y="2229088"/>
                  <a:ext cx="719956" cy="369332"/>
                </a:xfrm>
                <a:prstGeom prst="rect">
                  <a:avLst/>
                </a:prstGeom>
                <a:blipFill>
                  <a:blip r:embed="rId4"/>
                  <a:stretch>
                    <a:fillRect t="-6667" r="-110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BA0F26D-7A9B-4936-BCF5-0BBD0285340F}"/>
                    </a:ext>
                  </a:extLst>
                </p:cNvPr>
                <p:cNvSpPr txBox="1"/>
                <p:nvPr/>
              </p:nvSpPr>
              <p:spPr>
                <a:xfrm>
                  <a:off x="584901" y="4480036"/>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𝒙</m:t>
                            </m:r>
                          </m:e>
                        </m:acc>
                      </m:oMath>
                    </m:oMathPara>
                  </a14:m>
                  <a:endParaRPr lang="en-US" b="1" dirty="0">
                    <a:solidFill>
                      <a:schemeClr val="accent1"/>
                    </a:solidFill>
                  </a:endParaRPr>
                </a:p>
              </p:txBody>
            </p:sp>
          </mc:Choice>
          <mc:Fallback xmlns="">
            <p:sp>
              <p:nvSpPr>
                <p:cNvPr id="14" name="TextBox 13">
                  <a:extLst>
                    <a:ext uri="{FF2B5EF4-FFF2-40B4-BE49-F238E27FC236}">
                      <a16:creationId xmlns:a16="http://schemas.microsoft.com/office/drawing/2014/main" id="{6BA0F26D-7A9B-4936-BCF5-0BBD0285340F}"/>
                    </a:ext>
                  </a:extLst>
                </p:cNvPr>
                <p:cNvSpPr txBox="1">
                  <a:spLocks noRot="1" noChangeAspect="1" noMove="1" noResize="1" noEditPoints="1" noAdjustHandles="1" noChangeArrowheads="1" noChangeShapeType="1" noTextEdit="1"/>
                </p:cNvSpPr>
                <p:nvPr/>
              </p:nvSpPr>
              <p:spPr>
                <a:xfrm>
                  <a:off x="584901" y="4480036"/>
                  <a:ext cx="719956" cy="369332"/>
                </a:xfrm>
                <a:prstGeom prst="rect">
                  <a:avLst/>
                </a:prstGeom>
                <a:blipFill>
                  <a:blip r:embed="rId5"/>
                  <a:stretch>
                    <a:fillRect t="-6557" r="-27119"/>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1B40AF71-9ED7-44DD-9CD0-C78A45BA8AD0}"/>
                </a:ext>
              </a:extLst>
            </p:cNvPr>
            <p:cNvSpPr txBox="1"/>
            <p:nvPr/>
          </p:nvSpPr>
          <p:spPr>
            <a:xfrm>
              <a:off x="2557466" y="3651593"/>
              <a:ext cx="459202" cy="428679"/>
            </a:xfrm>
            <a:prstGeom prst="rect">
              <a:avLst/>
            </a:prstGeom>
            <a:noFill/>
          </p:spPr>
          <p:txBody>
            <a:bodyPr wrap="square" rtlCol="0">
              <a:spAutoFit/>
            </a:bodyPr>
            <a:lstStyle/>
            <a:p>
              <a:r>
                <a:rPr lang="en-US" b="1" dirty="0">
                  <a:solidFill>
                    <a:srgbClr val="FFC000"/>
                  </a:solidFill>
                </a:rPr>
                <a:t>IR</a:t>
              </a:r>
            </a:p>
          </p:txBody>
        </p:sp>
        <p:cxnSp>
          <p:nvCxnSpPr>
            <p:cNvPr id="16" name="Straight Arrow Connector 15">
              <a:extLst>
                <a:ext uri="{FF2B5EF4-FFF2-40B4-BE49-F238E27FC236}">
                  <a16:creationId xmlns:a16="http://schemas.microsoft.com/office/drawing/2014/main" id="{5D966708-7DBD-4714-ABA7-5F470B742066}"/>
                </a:ext>
              </a:extLst>
            </p:cNvPr>
            <p:cNvCxnSpPr>
              <a:cxnSpLocks/>
            </p:cNvCxnSpPr>
            <p:nvPr/>
          </p:nvCxnSpPr>
          <p:spPr>
            <a:xfrm flipH="1">
              <a:off x="2308187" y="3968161"/>
              <a:ext cx="268806" cy="881207"/>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9" name="Arc 18">
              <a:extLst>
                <a:ext uri="{FF2B5EF4-FFF2-40B4-BE49-F238E27FC236}">
                  <a16:creationId xmlns:a16="http://schemas.microsoft.com/office/drawing/2014/main" id="{9922010D-776C-44EC-8363-4D56590436EF}"/>
                </a:ext>
              </a:extLst>
            </p:cNvPr>
            <p:cNvSpPr/>
            <p:nvPr/>
          </p:nvSpPr>
          <p:spPr>
            <a:xfrm rot="6390646">
              <a:off x="1893319" y="3133881"/>
              <a:ext cx="1040463" cy="1090964"/>
            </a:xfrm>
            <a:prstGeom prst="arc">
              <a:avLst>
                <a:gd name="adj1" fmla="val 17264802"/>
                <a:gd name="adj2" fmla="val 19864255"/>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456AD5E-9968-4C8D-A417-8AA88617207E}"/>
                    </a:ext>
                  </a:extLst>
                </p:cNvPr>
                <p:cNvSpPr txBox="1"/>
                <p:nvPr/>
              </p:nvSpPr>
              <p:spPr>
                <a:xfrm>
                  <a:off x="2229189" y="4706306"/>
                  <a:ext cx="565933" cy="4786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6"/>
                                </a:solidFill>
                                <a:latin typeface="Cambria Math" panose="02040503050406030204" pitchFamily="18" charset="0"/>
                              </a:rPr>
                            </m:ctrlPr>
                          </m:accPr>
                          <m:e>
                            <m:sSub>
                              <m:sSubPr>
                                <m:ctrlPr>
                                  <a:rPr lang="en-US" b="1" i="1" dirty="0" smtClean="0">
                                    <a:solidFill>
                                      <a:schemeClr val="accent6"/>
                                    </a:solidFill>
                                    <a:latin typeface="Cambria Math" panose="02040503050406030204" pitchFamily="18" charset="0"/>
                                  </a:rPr>
                                </m:ctrlPr>
                              </m:sSubPr>
                              <m:e>
                                <m:r>
                                  <a:rPr lang="en-US" b="1" i="1" dirty="0" smtClean="0">
                                    <a:solidFill>
                                      <a:schemeClr val="accent6"/>
                                    </a:solidFill>
                                    <a:latin typeface="Cambria Math" panose="02040503050406030204" pitchFamily="18" charset="0"/>
                                  </a:rPr>
                                  <m:t>𝒌</m:t>
                                </m:r>
                              </m:e>
                              <m:sub>
                                <m:r>
                                  <a:rPr lang="en-US" b="1" i="1" dirty="0" smtClean="0">
                                    <a:solidFill>
                                      <a:schemeClr val="accent6"/>
                                    </a:solidFill>
                                    <a:latin typeface="Cambria Math" panose="02040503050406030204" pitchFamily="18" charset="0"/>
                                  </a:rPr>
                                  <m:t>𝒊</m:t>
                                </m:r>
                              </m:sub>
                            </m:sSub>
                          </m:e>
                        </m:acc>
                      </m:oMath>
                    </m:oMathPara>
                  </a14:m>
                  <a:endParaRPr lang="en-US" b="1" dirty="0">
                    <a:solidFill>
                      <a:schemeClr val="accent1"/>
                    </a:solidFill>
                  </a:endParaRPr>
                </a:p>
              </p:txBody>
            </p:sp>
          </mc:Choice>
          <mc:Fallback xmlns="">
            <p:sp>
              <p:nvSpPr>
                <p:cNvPr id="21" name="TextBox 20">
                  <a:extLst>
                    <a:ext uri="{FF2B5EF4-FFF2-40B4-BE49-F238E27FC236}">
                      <a16:creationId xmlns:a16="http://schemas.microsoft.com/office/drawing/2014/main" id="{5456AD5E-9968-4C8D-A417-8AA88617207E}"/>
                    </a:ext>
                  </a:extLst>
                </p:cNvPr>
                <p:cNvSpPr txBox="1">
                  <a:spLocks noRot="1" noChangeAspect="1" noMove="1" noResize="1" noEditPoints="1" noAdjustHandles="1" noChangeArrowheads="1" noChangeShapeType="1" noTextEdit="1"/>
                </p:cNvSpPr>
                <p:nvPr/>
              </p:nvSpPr>
              <p:spPr>
                <a:xfrm>
                  <a:off x="2229189" y="4706306"/>
                  <a:ext cx="565933" cy="478605"/>
                </a:xfrm>
                <a:prstGeom prst="rect">
                  <a:avLst/>
                </a:prstGeom>
                <a:blipFill>
                  <a:blip r:embed="rId6"/>
                  <a:stretch>
                    <a:fillRect/>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A9C121BC-EC7E-4A4C-8D5D-B11629302CD6}"/>
                </a:ext>
              </a:extLst>
            </p:cNvPr>
            <p:cNvCxnSpPr>
              <a:cxnSpLocks/>
            </p:cNvCxnSpPr>
            <p:nvPr/>
          </p:nvCxnSpPr>
          <p:spPr>
            <a:xfrm flipH="1">
              <a:off x="1518162" y="3942397"/>
              <a:ext cx="1044495" cy="28180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3C6B770-F96E-4C5D-8431-85B18BF7AC39}"/>
                </a:ext>
              </a:extLst>
            </p:cNvPr>
            <p:cNvCxnSpPr>
              <a:cxnSpLocks/>
            </p:cNvCxnSpPr>
            <p:nvPr/>
          </p:nvCxnSpPr>
          <p:spPr>
            <a:xfrm>
              <a:off x="1533489" y="4224202"/>
              <a:ext cx="0" cy="482104"/>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F78EC94-9B5D-4028-990F-8A99E6800C6B}"/>
                </a:ext>
              </a:extLst>
            </p:cNvPr>
            <p:cNvCxnSpPr>
              <a:cxnSpLocks/>
            </p:cNvCxnSpPr>
            <p:nvPr/>
          </p:nvCxnSpPr>
          <p:spPr>
            <a:xfrm flipH="1">
              <a:off x="1533488" y="3988934"/>
              <a:ext cx="1009643" cy="717372"/>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1" name="Arc 30">
              <a:extLst>
                <a:ext uri="{FF2B5EF4-FFF2-40B4-BE49-F238E27FC236}">
                  <a16:creationId xmlns:a16="http://schemas.microsoft.com/office/drawing/2014/main" id="{740D6F31-4174-488D-A666-73C2CC70BBD3}"/>
                </a:ext>
              </a:extLst>
            </p:cNvPr>
            <p:cNvSpPr/>
            <p:nvPr/>
          </p:nvSpPr>
          <p:spPr>
            <a:xfrm rot="7618175">
              <a:off x="1907237" y="3217671"/>
              <a:ext cx="1012623" cy="1120958"/>
            </a:xfrm>
            <a:prstGeom prst="arc">
              <a:avLst>
                <a:gd name="adj1" fmla="val 15244944"/>
                <a:gd name="adj2" fmla="val 2075087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21363F7-9734-4D8B-AF16-8446F6F06F03}"/>
                    </a:ext>
                  </a:extLst>
                </p:cNvPr>
                <p:cNvSpPr txBox="1"/>
                <p:nvPr/>
              </p:nvSpPr>
              <p:spPr>
                <a:xfrm>
                  <a:off x="2512156" y="4029503"/>
                  <a:ext cx="661076" cy="4408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accent6"/>
                                </a:solidFill>
                                <a:latin typeface="Cambria Math" panose="02040503050406030204" pitchFamily="18" charset="0"/>
                              </a:rPr>
                            </m:ctrlPr>
                          </m:sSubPr>
                          <m:e>
                            <m:r>
                              <a:rPr lang="en-US" b="1" i="1" smtClean="0">
                                <a:solidFill>
                                  <a:schemeClr val="accent6"/>
                                </a:solidFill>
                                <a:latin typeface="Cambria Math" panose="02040503050406030204" pitchFamily="18" charset="0"/>
                                <a:ea typeface="Cambria Math" panose="02040503050406030204" pitchFamily="18" charset="0"/>
                              </a:rPr>
                              <m:t>𝝍</m:t>
                            </m:r>
                          </m:e>
                          <m:sub>
                            <m:r>
                              <a:rPr lang="en-US" b="1" i="1" smtClean="0">
                                <a:solidFill>
                                  <a:schemeClr val="accent6"/>
                                </a:solidFill>
                                <a:latin typeface="Cambria Math" panose="02040503050406030204" pitchFamily="18" charset="0"/>
                              </a:rPr>
                              <m:t>𝑳</m:t>
                            </m:r>
                          </m:sub>
                        </m:sSub>
                      </m:oMath>
                    </m:oMathPara>
                  </a14:m>
                  <a:endParaRPr lang="en-US" b="1" dirty="0">
                    <a:solidFill>
                      <a:schemeClr val="accent1"/>
                    </a:solidFill>
                  </a:endParaRPr>
                </a:p>
              </p:txBody>
            </p:sp>
          </mc:Choice>
          <mc:Fallback xmlns="">
            <p:sp>
              <p:nvSpPr>
                <p:cNvPr id="20" name="TextBox 19">
                  <a:extLst>
                    <a:ext uri="{FF2B5EF4-FFF2-40B4-BE49-F238E27FC236}">
                      <a16:creationId xmlns:a16="http://schemas.microsoft.com/office/drawing/2014/main" id="{521363F7-9734-4D8B-AF16-8446F6F06F03}"/>
                    </a:ext>
                  </a:extLst>
                </p:cNvPr>
                <p:cNvSpPr txBox="1">
                  <a:spLocks noRot="1" noChangeAspect="1" noMove="1" noResize="1" noEditPoints="1" noAdjustHandles="1" noChangeArrowheads="1" noChangeShapeType="1" noTextEdit="1"/>
                </p:cNvSpPr>
                <p:nvPr/>
              </p:nvSpPr>
              <p:spPr>
                <a:xfrm>
                  <a:off x="2512156" y="4029503"/>
                  <a:ext cx="661076" cy="44088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4CAB202-7A41-40EF-BF52-750E93CC91EC}"/>
                    </a:ext>
                  </a:extLst>
                </p:cNvPr>
                <p:cNvSpPr txBox="1"/>
                <p:nvPr/>
              </p:nvSpPr>
              <p:spPr>
                <a:xfrm>
                  <a:off x="1889223" y="4249944"/>
                  <a:ext cx="661076" cy="4408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ea typeface="Cambria Math" panose="02040503050406030204" pitchFamily="18" charset="0"/>
                              </a:rPr>
                              <m:t>𝝍</m:t>
                            </m:r>
                          </m:e>
                          <m:sub>
                            <m:r>
                              <a:rPr lang="en-US" b="1" i="1" smtClean="0">
                                <a:solidFill>
                                  <a:srgbClr val="FF0000"/>
                                </a:solidFill>
                                <a:latin typeface="Cambria Math" panose="02040503050406030204" pitchFamily="18" charset="0"/>
                              </a:rPr>
                              <m:t>𝑹</m:t>
                            </m:r>
                          </m:sub>
                        </m:sSub>
                      </m:oMath>
                    </m:oMathPara>
                  </a14:m>
                  <a:endParaRPr lang="en-US" b="1" dirty="0">
                    <a:solidFill>
                      <a:schemeClr val="accent1"/>
                    </a:solidFill>
                  </a:endParaRPr>
                </a:p>
              </p:txBody>
            </p:sp>
          </mc:Choice>
          <mc:Fallback xmlns="">
            <p:sp>
              <p:nvSpPr>
                <p:cNvPr id="32" name="TextBox 31">
                  <a:extLst>
                    <a:ext uri="{FF2B5EF4-FFF2-40B4-BE49-F238E27FC236}">
                      <a16:creationId xmlns:a16="http://schemas.microsoft.com/office/drawing/2014/main" id="{84CAB202-7A41-40EF-BF52-750E93CC91EC}"/>
                    </a:ext>
                  </a:extLst>
                </p:cNvPr>
                <p:cNvSpPr txBox="1">
                  <a:spLocks noRot="1" noChangeAspect="1" noMove="1" noResize="1" noEditPoints="1" noAdjustHandles="1" noChangeArrowheads="1" noChangeShapeType="1" noTextEdit="1"/>
                </p:cNvSpPr>
                <p:nvPr/>
              </p:nvSpPr>
              <p:spPr>
                <a:xfrm>
                  <a:off x="1889223" y="4249944"/>
                  <a:ext cx="661076" cy="44088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6510D903-489B-4C23-8A42-00E5DE103A2A}"/>
                    </a:ext>
                  </a:extLst>
                </p:cNvPr>
                <p:cNvSpPr txBox="1"/>
                <p:nvPr/>
              </p:nvSpPr>
              <p:spPr>
                <a:xfrm>
                  <a:off x="1216660" y="3778150"/>
                  <a:ext cx="565933" cy="4786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rgbClr val="FF0000"/>
                                </a:solidFill>
                                <a:latin typeface="Cambria Math" panose="02040503050406030204" pitchFamily="18" charset="0"/>
                              </a:rPr>
                            </m:ctrlPr>
                          </m:accPr>
                          <m:e>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panose="02040503050406030204" pitchFamily="18" charset="0"/>
                                  </a:rPr>
                                  <m:t>𝒌</m:t>
                                </m:r>
                              </m:e>
                              <m:sub>
                                <m:r>
                                  <a:rPr lang="en-US" b="1" i="1" dirty="0" smtClean="0">
                                    <a:solidFill>
                                      <a:srgbClr val="FF0000"/>
                                    </a:solidFill>
                                    <a:latin typeface="Cambria Math" panose="02040503050406030204" pitchFamily="18" charset="0"/>
                                  </a:rPr>
                                  <m:t>𝒔</m:t>
                                </m:r>
                              </m:sub>
                            </m:sSub>
                          </m:e>
                        </m:acc>
                      </m:oMath>
                    </m:oMathPara>
                  </a14:m>
                  <a:endParaRPr lang="en-US" b="1" dirty="0">
                    <a:solidFill>
                      <a:schemeClr val="accent1"/>
                    </a:solidFill>
                  </a:endParaRPr>
                </a:p>
              </p:txBody>
            </p:sp>
          </mc:Choice>
          <mc:Fallback xmlns="">
            <p:sp>
              <p:nvSpPr>
                <p:cNvPr id="33" name="TextBox 32">
                  <a:extLst>
                    <a:ext uri="{FF2B5EF4-FFF2-40B4-BE49-F238E27FC236}">
                      <a16:creationId xmlns:a16="http://schemas.microsoft.com/office/drawing/2014/main" id="{6510D903-489B-4C23-8A42-00E5DE103A2A}"/>
                    </a:ext>
                  </a:extLst>
                </p:cNvPr>
                <p:cNvSpPr txBox="1">
                  <a:spLocks noRot="1" noChangeAspect="1" noMove="1" noResize="1" noEditPoints="1" noAdjustHandles="1" noChangeArrowheads="1" noChangeShapeType="1" noTextEdit="1"/>
                </p:cNvSpPr>
                <p:nvPr/>
              </p:nvSpPr>
              <p:spPr>
                <a:xfrm>
                  <a:off x="1216660" y="3778150"/>
                  <a:ext cx="565933" cy="47860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8B8921D-EF75-484A-BD5A-D9D51B271DF4}"/>
                    </a:ext>
                  </a:extLst>
                </p:cNvPr>
                <p:cNvSpPr txBox="1"/>
                <p:nvPr/>
              </p:nvSpPr>
              <p:spPr>
                <a:xfrm>
                  <a:off x="1760936" y="3976725"/>
                  <a:ext cx="661076" cy="4286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𝜽</m:t>
                        </m:r>
                      </m:oMath>
                    </m:oMathPara>
                  </a14:m>
                  <a:endParaRPr lang="en-US" b="1" dirty="0">
                    <a:solidFill>
                      <a:srgbClr val="FF0000"/>
                    </a:solidFill>
                  </a:endParaRPr>
                </a:p>
              </p:txBody>
            </p:sp>
          </mc:Choice>
          <mc:Fallback xmlns="">
            <p:sp>
              <p:nvSpPr>
                <p:cNvPr id="34" name="TextBox 33">
                  <a:extLst>
                    <a:ext uri="{FF2B5EF4-FFF2-40B4-BE49-F238E27FC236}">
                      <a16:creationId xmlns:a16="http://schemas.microsoft.com/office/drawing/2014/main" id="{98B8921D-EF75-484A-BD5A-D9D51B271DF4}"/>
                    </a:ext>
                  </a:extLst>
                </p:cNvPr>
                <p:cNvSpPr txBox="1">
                  <a:spLocks noRot="1" noChangeAspect="1" noMove="1" noResize="1" noEditPoints="1" noAdjustHandles="1" noChangeArrowheads="1" noChangeShapeType="1" noTextEdit="1"/>
                </p:cNvSpPr>
                <p:nvPr/>
              </p:nvSpPr>
              <p:spPr>
                <a:xfrm>
                  <a:off x="1760936" y="3976725"/>
                  <a:ext cx="661076" cy="428679"/>
                </a:xfrm>
                <a:prstGeom prst="rect">
                  <a:avLst/>
                </a:prstGeom>
                <a:blipFill>
                  <a:blip r:embed="rId1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7A553A7-2CAA-439D-92EF-FC99E8285AE3}"/>
                  </a:ext>
                </a:extLst>
              </p:cNvPr>
              <p:cNvSpPr txBox="1"/>
              <p:nvPr/>
            </p:nvSpPr>
            <p:spPr>
              <a:xfrm>
                <a:off x="4611628" y="2368034"/>
                <a:ext cx="6419083" cy="3707105"/>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e>
                          </m:acc>
                        </m:e>
                      </m:d>
                      <m:r>
                        <a:rPr lang="en-US" sz="2000" b="0" i="1" smtClean="0">
                          <a:latin typeface="Cambria Math" panose="02040503050406030204" pitchFamily="18" charset="0"/>
                        </a:rPr>
                        <m:t>=</m:t>
                      </m:r>
                      <m:d>
                        <m:dPr>
                          <m:begChr m:val="|"/>
                          <m:endChr m:val="|"/>
                          <m:ctrlPr>
                            <a:rPr lang="en-US" sz="2000" i="1" smtClean="0">
                              <a:latin typeface="Cambria Math" panose="02040503050406030204" pitchFamily="18" charset="0"/>
                            </a:rPr>
                          </m:ctrlPr>
                        </m:dPr>
                        <m:e>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𝑠</m:t>
                                  </m:r>
                                </m:sub>
                              </m:sSub>
                            </m:e>
                          </m:acc>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oMath>
                  </m:oMathPara>
                </a14:m>
                <a:endParaRPr lang="en-US" sz="2000" dirty="0"/>
              </a:p>
              <a:p>
                <a:pPr>
                  <a:lnSpc>
                    <a:spcPct val="150000"/>
                  </a:lnSpc>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e>
                      </m:acc>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r>
                            <a:rPr lang="en-US" sz="2000" b="0" i="1" smtClean="0">
                              <a:latin typeface="Cambria Math" panose="02040503050406030204" pitchFamily="18" charset="0"/>
                            </a:rPr>
                            <m:t>, 0</m:t>
                          </m:r>
                        </m:e>
                      </m:d>
                    </m:oMath>
                  </m:oMathPara>
                </a14:m>
                <a:endParaRPr lang="en-US" sz="2000" b="0" dirty="0"/>
              </a:p>
              <a:p>
                <a:pPr>
                  <a:lnSpc>
                    <a:spcPct val="150000"/>
                  </a:lnSpc>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𝑠</m:t>
                              </m:r>
                            </m:sub>
                          </m:sSub>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ea typeface="Cambria Math" panose="02040503050406030204" pitchFamily="18" charset="0"/>
                                </a:rPr>
                                <m:t>𝑅</m:t>
                              </m:r>
                            </m:sub>
                          </m:sSub>
                        </m:e>
                      </m:func>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r>
                        <a:rPr lang="en-US" sz="2000" b="0" i="1" smtClean="0">
                          <a:latin typeface="Cambria Math" panose="02040503050406030204" pitchFamily="18" charset="0"/>
                          <a:ea typeface="Cambria Math" panose="02040503050406030204" pitchFamily="18" charset="0"/>
                        </a:rPr>
                        <m:t>)</m:t>
                      </m:r>
                    </m:oMath>
                  </m:oMathPara>
                </a14:m>
                <a:endParaRPr lang="en-US" sz="2000" dirty="0"/>
              </a:p>
              <a:p>
                <a:pPr>
                  <a:lnSpc>
                    <a:spcPct val="150000"/>
                  </a:lnSpc>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𝑘</m:t>
                          </m:r>
                        </m:e>
                      </m:acc>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𝑠</m:t>
                              </m:r>
                            </m:sub>
                          </m:sSub>
                        </m:e>
                      </m:acc>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0"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r>
                        <a:rPr lang="en-US" sz="2000" b="0" i="1" smtClean="0">
                          <a:latin typeface="Cambria Math" panose="02040503050406030204" pitchFamily="18" charset="0"/>
                        </a:rPr>
                        <m:t>, </m:t>
                      </m:r>
                    </m:oMath>
                  </m:oMathPara>
                </a14:m>
                <a:br>
                  <a:rPr lang="en-US" sz="2000" b="0" dirty="0"/>
                </a:br>
                <a:r>
                  <a:rPr lang="en-US" sz="2000" b="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ea typeface="Cambria Math" panose="02040503050406030204" pitchFamily="18" charset="0"/>
                                  </a:rPr>
                                  <m:t>𝑅</m:t>
                                </m:r>
                              </m:sub>
                            </m:sSub>
                          </m:e>
                        </m:func>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r>
                      <a:rPr lang="en-US" sz="2000" b="0" i="0" smtClean="0">
                        <a:latin typeface="Cambria Math" panose="02040503050406030204" pitchFamily="18" charset="0"/>
                      </a:rPr>
                      <m:t>,</m:t>
                    </m:r>
                  </m:oMath>
                </a14:m>
                <a:br>
                  <a:rPr lang="en-US" sz="2000" b="0" dirty="0"/>
                </a:br>
                <a:r>
                  <a:rPr lang="en-US" sz="2000" b="0" dirty="0"/>
                  <a:t>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r>
                      <a:rPr lang="en-US" sz="2000" b="0" i="1" smtClean="0">
                        <a:latin typeface="Cambria Math" panose="02040503050406030204" pitchFamily="18" charset="0"/>
                        <a:ea typeface="Cambria Math" panose="02040503050406030204" pitchFamily="18" charset="0"/>
                      </a:rPr>
                      <m:t>)</m:t>
                    </m:r>
                  </m:oMath>
                </a14:m>
                <a:endParaRPr lang="en-US" sz="2000" dirty="0"/>
              </a:p>
              <a:p>
                <a:pPr>
                  <a:lnSpc>
                    <a:spcPct val="150000"/>
                  </a:lnSpc>
                </a:pPr>
                <a:endParaRPr lang="en-US" sz="2000" dirty="0"/>
              </a:p>
            </p:txBody>
          </p:sp>
        </mc:Choice>
        <mc:Fallback xmlns="">
          <p:sp>
            <p:nvSpPr>
              <p:cNvPr id="35" name="TextBox 34">
                <a:extLst>
                  <a:ext uri="{FF2B5EF4-FFF2-40B4-BE49-F238E27FC236}">
                    <a16:creationId xmlns:a16="http://schemas.microsoft.com/office/drawing/2014/main" id="{E7A553A7-2CAA-439D-92EF-FC99E8285AE3}"/>
                  </a:ext>
                </a:extLst>
              </p:cNvPr>
              <p:cNvSpPr txBox="1">
                <a:spLocks noRot="1" noChangeAspect="1" noMove="1" noResize="1" noEditPoints="1" noAdjustHandles="1" noChangeArrowheads="1" noChangeShapeType="1" noTextEdit="1"/>
              </p:cNvSpPr>
              <p:nvPr/>
            </p:nvSpPr>
            <p:spPr>
              <a:xfrm>
                <a:off x="4611628" y="2368034"/>
                <a:ext cx="6419083" cy="3707105"/>
              </a:xfrm>
              <a:prstGeom prst="rect">
                <a:avLst/>
              </a:prstGeom>
              <a:blipFill>
                <a:blip r:embed="rId11"/>
                <a:stretch>
                  <a:fillRect/>
                </a:stretch>
              </a:blipFill>
            </p:spPr>
            <p:txBody>
              <a:bodyPr/>
              <a:lstStyle/>
              <a:p>
                <a:r>
                  <a:rPr lang="en-US">
                    <a:noFill/>
                  </a:rPr>
                  <a:t> </a:t>
                </a:r>
              </a:p>
            </p:txBody>
          </p:sp>
        </mc:Fallback>
      </mc:AlternateContent>
      <p:sp>
        <p:nvSpPr>
          <p:cNvPr id="37" name="Rectangle 36">
            <a:extLst>
              <a:ext uri="{FF2B5EF4-FFF2-40B4-BE49-F238E27FC236}">
                <a16:creationId xmlns:a16="http://schemas.microsoft.com/office/drawing/2014/main" id="{718914FF-F886-45E5-8B9E-FB7E4AC27267}"/>
              </a:ext>
            </a:extLst>
          </p:cNvPr>
          <p:cNvSpPr/>
          <p:nvPr/>
        </p:nvSpPr>
        <p:spPr>
          <a:xfrm>
            <a:off x="7393842" y="4706306"/>
            <a:ext cx="2829150" cy="425403"/>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4E71EBFC-5FCC-4114-9191-1952022B1915}"/>
              </a:ext>
            </a:extLst>
          </p:cNvPr>
          <p:cNvSpPr/>
          <p:nvPr/>
        </p:nvSpPr>
        <p:spPr>
          <a:xfrm>
            <a:off x="7393842" y="5170281"/>
            <a:ext cx="1100933" cy="425403"/>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F7066C83-5373-4591-92E5-608161A4F572}"/>
              </a:ext>
            </a:extLst>
          </p:cNvPr>
          <p:cNvSpPr txBox="1"/>
          <p:nvPr/>
        </p:nvSpPr>
        <p:spPr>
          <a:xfrm>
            <a:off x="10300186" y="4734341"/>
            <a:ext cx="1322155" cy="369332"/>
          </a:xfrm>
          <a:prstGeom prst="rect">
            <a:avLst/>
          </a:prstGeom>
          <a:noFill/>
        </p:spPr>
        <p:txBody>
          <a:bodyPr wrap="square" rtlCol="0">
            <a:spAutoFit/>
          </a:bodyPr>
          <a:lstStyle/>
          <a:p>
            <a:r>
              <a:rPr lang="en-US" b="1" dirty="0">
                <a:solidFill>
                  <a:srgbClr val="FF0000"/>
                </a:solidFill>
              </a:rPr>
              <a:t>radial</a:t>
            </a:r>
          </a:p>
        </p:txBody>
      </p:sp>
      <p:sp>
        <p:nvSpPr>
          <p:cNvPr id="40" name="TextBox 39">
            <a:extLst>
              <a:ext uri="{FF2B5EF4-FFF2-40B4-BE49-F238E27FC236}">
                <a16:creationId xmlns:a16="http://schemas.microsoft.com/office/drawing/2014/main" id="{C52B535E-8A6F-463A-954F-92F036E32245}"/>
              </a:ext>
            </a:extLst>
          </p:cNvPr>
          <p:cNvSpPr txBox="1"/>
          <p:nvPr/>
        </p:nvSpPr>
        <p:spPr>
          <a:xfrm>
            <a:off x="8611016" y="5198316"/>
            <a:ext cx="1322155" cy="369332"/>
          </a:xfrm>
          <a:prstGeom prst="rect">
            <a:avLst/>
          </a:prstGeom>
          <a:noFill/>
        </p:spPr>
        <p:txBody>
          <a:bodyPr wrap="square" rtlCol="0">
            <a:spAutoFit/>
          </a:bodyPr>
          <a:lstStyle/>
          <a:p>
            <a:r>
              <a:rPr lang="en-US" b="1" dirty="0">
                <a:solidFill>
                  <a:schemeClr val="accent6"/>
                </a:solidFill>
              </a:rPr>
              <a:t>poloidal</a:t>
            </a:r>
          </a:p>
        </p:txBody>
      </p:sp>
    </p:spTree>
    <p:extLst>
      <p:ext uri="{BB962C8B-B14F-4D97-AF65-F5344CB8AC3E}">
        <p14:creationId xmlns:p14="http://schemas.microsoft.com/office/powerpoint/2010/main" val="4032590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4A55BA5-95BB-44A3-927F-4B33483709A8}"/>
                  </a:ext>
                </a:extLst>
              </p:cNvPr>
              <p:cNvSpPr>
                <a:spLocks noGrp="1"/>
              </p:cNvSpPr>
              <p:nvPr>
                <p:ph idx="1"/>
              </p:nvPr>
            </p:nvSpPr>
            <p:spPr>
              <a:xfrm>
                <a:off x="196596" y="225425"/>
                <a:ext cx="11798808" cy="2398903"/>
              </a:xfrm>
            </p:spPr>
            <p:txBody>
              <a:bodyPr>
                <a:normAutofit/>
              </a:bodyPr>
              <a:lstStyle/>
              <a:p>
                <a:pPr marL="0" indent="0">
                  <a:buNone/>
                </a:pPr>
                <a:r>
                  <a:rPr lang="en-US" dirty="0"/>
                  <a:t>Build another cartesian coordinates (x’,</a:t>
                </a:r>
                <a:r>
                  <a:rPr lang="en-US" dirty="0" err="1"/>
                  <a:t>r,z</a:t>
                </a:r>
                <a:r>
                  <a:rPr lang="en-US" dirty="0"/>
                  <a:t>’) with the origin at IR</a:t>
                </a:r>
              </a:p>
              <a:p>
                <a:pPr marL="0" indent="0">
                  <a:buNone/>
                </a:pPr>
                <a:r>
                  <a:rPr lang="en-US" sz="2000" dirty="0">
                    <a:solidFill>
                      <a:srgbClr val="FF0000"/>
                    </a:solidFill>
                  </a:rPr>
                  <a:t>Compared to the previous one, this one rotates a degree of </a:t>
                </a:r>
                <a14:m>
                  <m:oMath xmlns:m="http://schemas.openxmlformats.org/officeDocument/2006/math">
                    <m:r>
                      <a:rPr lang="en-US" sz="2000" i="1" smtClean="0">
                        <a:solidFill>
                          <a:srgbClr val="FF0000"/>
                        </a:solidFill>
                        <a:latin typeface="Cambria Math" panose="02040503050406030204" pitchFamily="18" charset="0"/>
                        <a:ea typeface="Cambria Math" panose="02040503050406030204" pitchFamily="18" charset="0"/>
                      </a:rPr>
                      <m:t>𝛼</m:t>
                    </m:r>
                  </m:oMath>
                </a14:m>
                <a:r>
                  <a:rPr lang="en-US" sz="2000" dirty="0">
                    <a:solidFill>
                      <a:srgbClr val="FF0000"/>
                    </a:solidFill>
                  </a:rPr>
                  <a:t> (pitch angle) around axis </a:t>
                </a:r>
                <a14:m>
                  <m:oMath xmlns:m="http://schemas.openxmlformats.org/officeDocument/2006/math">
                    <m:acc>
                      <m:accPr>
                        <m:chr m:val="̂"/>
                        <m:ctrlPr>
                          <a:rPr lang="en-US" sz="2000" i="1" smtClean="0">
                            <a:solidFill>
                              <a:srgbClr val="FF0000"/>
                            </a:solidFill>
                            <a:latin typeface="Cambria Math" panose="02040503050406030204" pitchFamily="18" charset="0"/>
                          </a:rPr>
                        </m:ctrlPr>
                      </m:accPr>
                      <m:e>
                        <m:r>
                          <a:rPr lang="en-US" sz="2000" b="0" i="1" smtClean="0">
                            <a:solidFill>
                              <a:srgbClr val="FF0000"/>
                            </a:solidFill>
                            <a:latin typeface="Cambria Math" panose="02040503050406030204" pitchFamily="18" charset="0"/>
                          </a:rPr>
                          <m:t>𝑟</m:t>
                        </m:r>
                      </m:e>
                    </m:acc>
                  </m:oMath>
                </a14:m>
                <a:r>
                  <a:rPr lang="en-US" sz="2000" dirty="0">
                    <a:solidFill>
                      <a:srgbClr val="FF0000"/>
                    </a:solidFill>
                  </a:rPr>
                  <a:t>.</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major radius direction, from the torus center to IR. </a:t>
                </a:r>
                <a:r>
                  <a:rPr lang="en-US" sz="2000" dirty="0">
                    <a:solidFill>
                      <a:srgbClr val="FF0000"/>
                    </a:solidFill>
                  </a:rPr>
                  <a:t>Radial direction</a:t>
                </a:r>
                <a:r>
                  <a:rPr lang="en-US" sz="2000" dirty="0"/>
                  <a:t>.</a:t>
                </a:r>
                <a:endParaRPr lang="en-US" sz="2000" baseline="-25000" dirty="0"/>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r>
                          <a:rPr lang="en-US" sz="2000" b="0" i="1" smtClean="0">
                            <a:latin typeface="Cambria Math" panose="02040503050406030204" pitchFamily="18" charset="0"/>
                          </a:rPr>
                          <m:t>′</m:t>
                        </m:r>
                      </m:e>
                    </m:acc>
                  </m:oMath>
                </a14:m>
                <a:r>
                  <a:rPr lang="en-US" sz="2000" dirty="0"/>
                  <a:t>: parallel to the total magnetic field. The </a:t>
                </a:r>
                <a:r>
                  <a:rPr lang="en-US" sz="2000" dirty="0">
                    <a:solidFill>
                      <a:schemeClr val="accent6"/>
                    </a:solidFill>
                  </a:rPr>
                  <a:t>newly-defined</a:t>
                </a:r>
                <a:r>
                  <a:rPr lang="en-US" sz="2000" dirty="0"/>
                  <a:t> </a:t>
                </a:r>
                <a:r>
                  <a:rPr lang="en-US" sz="2000" dirty="0">
                    <a:solidFill>
                      <a:srgbClr val="FF0000"/>
                    </a:solidFill>
                  </a:rPr>
                  <a:t>toroidal direction</a:t>
                </a:r>
                <a:r>
                  <a:rPr lang="en-US" sz="2000" dirty="0"/>
                  <a:t>.</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𝑥</m:t>
                        </m:r>
                        <m:r>
                          <a:rPr lang="en-US" sz="2000" b="0" i="1" smtClean="0">
                            <a:latin typeface="Cambria Math" panose="02040503050406030204" pitchFamily="18" charset="0"/>
                          </a:rPr>
                          <m:t>′</m:t>
                        </m:r>
                      </m:e>
                    </m:acc>
                  </m:oMath>
                </a14:m>
                <a:r>
                  <a:rPr lang="en-US" sz="2000" dirty="0"/>
                  <a:t>: perpendicular to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and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e>
                    </m:acc>
                  </m:oMath>
                </a14:m>
                <a:r>
                  <a:rPr lang="en-US" sz="2000" dirty="0"/>
                  <a:t>, (x’,</a:t>
                </a:r>
                <a:r>
                  <a:rPr lang="en-US" sz="2000" dirty="0" err="1"/>
                  <a:t>r,z</a:t>
                </a:r>
                <a:r>
                  <a:rPr lang="en-US" sz="2000" dirty="0"/>
                  <a:t>’) form a right-hand system. The </a:t>
                </a:r>
                <a:r>
                  <a:rPr lang="en-US" sz="2000" dirty="0">
                    <a:solidFill>
                      <a:schemeClr val="accent6"/>
                    </a:solidFill>
                  </a:rPr>
                  <a:t>newly-define</a:t>
                </a:r>
                <a:r>
                  <a:rPr lang="en-US" sz="2000" dirty="0"/>
                  <a:t> </a:t>
                </a:r>
                <a:r>
                  <a:rPr lang="en-US" sz="2000" dirty="0">
                    <a:solidFill>
                      <a:srgbClr val="FF0000"/>
                    </a:solidFill>
                  </a:rPr>
                  <a:t>poloidal direction</a:t>
                </a:r>
                <a:r>
                  <a:rPr lang="en-US" sz="2000" dirty="0"/>
                  <a:t>. </a:t>
                </a:r>
              </a:p>
            </p:txBody>
          </p:sp>
        </mc:Choice>
        <mc:Fallback xmlns="">
          <p:sp>
            <p:nvSpPr>
              <p:cNvPr id="4" name="Content Placeholder 2">
                <a:extLst>
                  <a:ext uri="{FF2B5EF4-FFF2-40B4-BE49-F238E27FC236}">
                    <a16:creationId xmlns:a16="http://schemas.microsoft.com/office/drawing/2014/main" id="{44A55BA5-95BB-44A3-927F-4B33483709A8}"/>
                  </a:ext>
                </a:extLst>
              </p:cNvPr>
              <p:cNvSpPr>
                <a:spLocks noGrp="1" noRot="1" noChangeAspect="1" noMove="1" noResize="1" noEditPoints="1" noAdjustHandles="1" noChangeArrowheads="1" noChangeShapeType="1" noTextEdit="1"/>
              </p:cNvSpPr>
              <p:nvPr>
                <p:ph idx="1"/>
              </p:nvPr>
            </p:nvSpPr>
            <p:spPr>
              <a:xfrm>
                <a:off x="196596" y="225425"/>
                <a:ext cx="11798808" cy="2398903"/>
              </a:xfrm>
              <a:blipFill>
                <a:blip r:embed="rId2"/>
                <a:stretch>
                  <a:fillRect l="-1033" t="-4315"/>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41F2658A-0389-4ABF-8083-C2228C78A8B2}"/>
              </a:ext>
            </a:extLst>
          </p:cNvPr>
          <p:cNvGrpSpPr/>
          <p:nvPr/>
        </p:nvGrpSpPr>
        <p:grpSpPr>
          <a:xfrm>
            <a:off x="406686" y="3160895"/>
            <a:ext cx="4695666" cy="2636016"/>
            <a:chOff x="607854" y="3115175"/>
            <a:chExt cx="4695666" cy="2636016"/>
          </a:xfrm>
        </p:grpSpPr>
        <p:sp>
          <p:nvSpPr>
            <p:cNvPr id="5" name="Oval 4">
              <a:extLst>
                <a:ext uri="{FF2B5EF4-FFF2-40B4-BE49-F238E27FC236}">
                  <a16:creationId xmlns:a16="http://schemas.microsoft.com/office/drawing/2014/main" id="{0F654EC6-A563-4CAC-A820-0FDBB59A60B6}"/>
                </a:ext>
              </a:extLst>
            </p:cNvPr>
            <p:cNvSpPr/>
            <p:nvPr/>
          </p:nvSpPr>
          <p:spPr>
            <a:xfrm>
              <a:off x="2980944" y="5001768"/>
              <a:ext cx="219456" cy="228600"/>
            </a:xfrm>
            <a:prstGeom prst="ellipse">
              <a:avLst/>
            </a:prstGeom>
            <a:no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938A2D7-9843-4250-A1A3-696D66E92057}"/>
                </a:ext>
              </a:extLst>
            </p:cNvPr>
            <p:cNvSpPr/>
            <p:nvPr/>
          </p:nvSpPr>
          <p:spPr>
            <a:xfrm>
              <a:off x="3052572" y="5076063"/>
              <a:ext cx="76200" cy="80010"/>
            </a:xfrm>
            <a:prstGeom prst="ellipse">
              <a:avLst/>
            </a:prstGeom>
            <a:solidFill>
              <a:schemeClr val="accent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0373F3A-F495-494B-B1CA-3805A04D7781}"/>
                </a:ext>
              </a:extLst>
            </p:cNvPr>
            <p:cNvCxnSpPr>
              <a:cxnSpLocks/>
            </p:cNvCxnSpPr>
            <p:nvPr/>
          </p:nvCxnSpPr>
          <p:spPr>
            <a:xfrm flipV="1">
              <a:off x="3087532" y="3374136"/>
              <a:ext cx="0" cy="162763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2AB0129-6858-4FD7-96CA-2CEA93F3AB37}"/>
                    </a:ext>
                  </a:extLst>
                </p:cNvPr>
                <p:cNvSpPr txBox="1"/>
                <p:nvPr/>
              </p:nvSpPr>
              <p:spPr>
                <a:xfrm>
                  <a:off x="2840422" y="3115175"/>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𝒛</m:t>
                            </m:r>
                          </m:e>
                        </m:acc>
                      </m:oMath>
                    </m:oMathPara>
                  </a14:m>
                  <a:endParaRPr lang="en-US" b="1" dirty="0">
                    <a:solidFill>
                      <a:schemeClr val="accent1"/>
                    </a:solidFill>
                  </a:endParaRPr>
                </a:p>
              </p:txBody>
            </p:sp>
          </mc:Choice>
          <mc:Fallback xmlns="">
            <p:sp>
              <p:nvSpPr>
                <p:cNvPr id="8" name="TextBox 7">
                  <a:extLst>
                    <a:ext uri="{FF2B5EF4-FFF2-40B4-BE49-F238E27FC236}">
                      <a16:creationId xmlns:a16="http://schemas.microsoft.com/office/drawing/2014/main" id="{72AB0129-6858-4FD7-96CA-2CEA93F3AB37}"/>
                    </a:ext>
                  </a:extLst>
                </p:cNvPr>
                <p:cNvSpPr txBox="1">
                  <a:spLocks noRot="1" noChangeAspect="1" noMove="1" noResize="1" noEditPoints="1" noAdjustHandles="1" noChangeArrowheads="1" noChangeShapeType="1" noTextEdit="1"/>
                </p:cNvSpPr>
                <p:nvPr/>
              </p:nvSpPr>
              <p:spPr>
                <a:xfrm>
                  <a:off x="2840422" y="3115175"/>
                  <a:ext cx="719956" cy="369332"/>
                </a:xfrm>
                <a:prstGeom prst="rect">
                  <a:avLst/>
                </a:prstGeom>
                <a:blipFill>
                  <a:blip r:embed="rId3"/>
                  <a:stretch>
                    <a:fillRect t="-6667" r="-10169"/>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EA7CAADF-EF44-4D6F-89AE-00E6A6F72968}"/>
                </a:ext>
              </a:extLst>
            </p:cNvPr>
            <p:cNvCxnSpPr>
              <a:cxnSpLocks/>
            </p:cNvCxnSpPr>
            <p:nvPr/>
          </p:nvCxnSpPr>
          <p:spPr>
            <a:xfrm flipH="1">
              <a:off x="1039460" y="5120640"/>
              <a:ext cx="1959772" cy="1905"/>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DB47B9E-595E-43CF-8C10-1B03B8719A41}"/>
                    </a:ext>
                  </a:extLst>
                </p:cNvPr>
                <p:cNvSpPr txBox="1"/>
                <p:nvPr/>
              </p:nvSpPr>
              <p:spPr>
                <a:xfrm>
                  <a:off x="607854" y="4891397"/>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𝒙</m:t>
                            </m:r>
                          </m:e>
                        </m:acc>
                      </m:oMath>
                    </m:oMathPara>
                  </a14:m>
                  <a:endParaRPr lang="en-US" b="1" dirty="0">
                    <a:solidFill>
                      <a:schemeClr val="accent1"/>
                    </a:solidFill>
                  </a:endParaRPr>
                </a:p>
              </p:txBody>
            </p:sp>
          </mc:Choice>
          <mc:Fallback xmlns="">
            <p:sp>
              <p:nvSpPr>
                <p:cNvPr id="11" name="TextBox 10">
                  <a:extLst>
                    <a:ext uri="{FF2B5EF4-FFF2-40B4-BE49-F238E27FC236}">
                      <a16:creationId xmlns:a16="http://schemas.microsoft.com/office/drawing/2014/main" id="{BDB47B9E-595E-43CF-8C10-1B03B8719A41}"/>
                    </a:ext>
                  </a:extLst>
                </p:cNvPr>
                <p:cNvSpPr txBox="1">
                  <a:spLocks noRot="1" noChangeAspect="1" noMove="1" noResize="1" noEditPoints="1" noAdjustHandles="1" noChangeArrowheads="1" noChangeShapeType="1" noTextEdit="1"/>
                </p:cNvSpPr>
                <p:nvPr/>
              </p:nvSpPr>
              <p:spPr>
                <a:xfrm>
                  <a:off x="607854" y="4891397"/>
                  <a:ext cx="719956" cy="369332"/>
                </a:xfrm>
                <a:prstGeom prst="rect">
                  <a:avLst/>
                </a:prstGeom>
                <a:blipFill>
                  <a:blip r:embed="rId4"/>
                  <a:stretch>
                    <a:fillRect t="-6667" r="-27119"/>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707EC176-57AE-4127-B0E3-0103B8CFF622}"/>
                </a:ext>
              </a:extLst>
            </p:cNvPr>
            <p:cNvCxnSpPr>
              <a:cxnSpLocks/>
            </p:cNvCxnSpPr>
            <p:nvPr/>
          </p:nvCxnSpPr>
          <p:spPr>
            <a:xfrm flipH="1">
              <a:off x="3200400" y="5120640"/>
              <a:ext cx="2103120" cy="0"/>
            </a:xfrm>
            <a:prstGeom prst="line">
              <a:avLst/>
            </a:prstGeom>
            <a:ln w="44450">
              <a:prstDash val="sysDot"/>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48F6102-5D15-4072-8919-AE57CCB47345}"/>
                </a:ext>
              </a:extLst>
            </p:cNvPr>
            <p:cNvCxnSpPr>
              <a:cxnSpLocks/>
            </p:cNvCxnSpPr>
            <p:nvPr/>
          </p:nvCxnSpPr>
          <p:spPr>
            <a:xfrm flipV="1">
              <a:off x="3181522" y="4260461"/>
              <a:ext cx="1600790" cy="81560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D6EA5D5-2601-4CA5-9B9F-4AD52DB5D62D}"/>
                    </a:ext>
                  </a:extLst>
                </p:cNvPr>
                <p:cNvSpPr txBox="1"/>
                <p:nvPr/>
              </p:nvSpPr>
              <p:spPr>
                <a:xfrm>
                  <a:off x="2727554" y="5230368"/>
                  <a:ext cx="719956" cy="4286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𝒓</m:t>
                            </m:r>
                          </m:e>
                        </m:acc>
                      </m:oMath>
                    </m:oMathPara>
                  </a14:m>
                  <a:endParaRPr lang="en-US" b="1" dirty="0">
                    <a:solidFill>
                      <a:schemeClr val="accent1"/>
                    </a:solidFill>
                  </a:endParaRPr>
                </a:p>
              </p:txBody>
            </p:sp>
          </mc:Choice>
          <mc:Fallback xmlns="">
            <p:sp>
              <p:nvSpPr>
                <p:cNvPr id="19" name="TextBox 18">
                  <a:extLst>
                    <a:ext uri="{FF2B5EF4-FFF2-40B4-BE49-F238E27FC236}">
                      <a16:creationId xmlns:a16="http://schemas.microsoft.com/office/drawing/2014/main" id="{DD6EA5D5-2601-4CA5-9B9F-4AD52DB5D62D}"/>
                    </a:ext>
                  </a:extLst>
                </p:cNvPr>
                <p:cNvSpPr txBox="1">
                  <a:spLocks noRot="1" noChangeAspect="1" noMove="1" noResize="1" noEditPoints="1" noAdjustHandles="1" noChangeArrowheads="1" noChangeShapeType="1" noTextEdit="1"/>
                </p:cNvSpPr>
                <p:nvPr/>
              </p:nvSpPr>
              <p:spPr>
                <a:xfrm>
                  <a:off x="2727554" y="5230368"/>
                  <a:ext cx="719956" cy="428679"/>
                </a:xfrm>
                <a:prstGeom prst="rect">
                  <a:avLst/>
                </a:prstGeom>
                <a:blipFill>
                  <a:blip r:embed="rId5"/>
                  <a:stretch>
                    <a:fillRect t="-5714" r="-100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ACD2999-B648-4875-B557-92551DEFF295}"/>
                    </a:ext>
                  </a:extLst>
                </p:cNvPr>
                <p:cNvSpPr txBox="1"/>
                <p:nvPr/>
              </p:nvSpPr>
              <p:spPr>
                <a:xfrm>
                  <a:off x="4516323" y="4038342"/>
                  <a:ext cx="719956" cy="3996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2"/>
                                </a:solidFill>
                                <a:latin typeface="Cambria Math" panose="02040503050406030204" pitchFamily="18" charset="0"/>
                              </a:rPr>
                            </m:ctrlPr>
                          </m:accPr>
                          <m:e>
                            <m:r>
                              <a:rPr lang="en-US" b="1" i="1" dirty="0" smtClean="0">
                                <a:solidFill>
                                  <a:schemeClr val="accent2"/>
                                </a:solidFill>
                                <a:latin typeface="Cambria Math" panose="02040503050406030204" pitchFamily="18" charset="0"/>
                              </a:rPr>
                              <m:t>𝒛</m:t>
                            </m:r>
                            <m:r>
                              <a:rPr lang="en-US" b="1" i="1" dirty="0" smtClean="0">
                                <a:solidFill>
                                  <a:schemeClr val="accent2"/>
                                </a:solidFill>
                                <a:latin typeface="Cambria Math" panose="02040503050406030204" pitchFamily="18" charset="0"/>
                              </a:rPr>
                              <m:t>′</m:t>
                            </m:r>
                          </m:e>
                        </m:acc>
                      </m:oMath>
                    </m:oMathPara>
                  </a14:m>
                  <a:endParaRPr lang="en-US" b="1" dirty="0">
                    <a:solidFill>
                      <a:schemeClr val="accent1"/>
                    </a:solidFill>
                  </a:endParaRPr>
                </a:p>
              </p:txBody>
            </p:sp>
          </mc:Choice>
          <mc:Fallback xmlns="">
            <p:sp>
              <p:nvSpPr>
                <p:cNvPr id="20" name="TextBox 19">
                  <a:extLst>
                    <a:ext uri="{FF2B5EF4-FFF2-40B4-BE49-F238E27FC236}">
                      <a16:creationId xmlns:a16="http://schemas.microsoft.com/office/drawing/2014/main" id="{AACD2999-B648-4875-B557-92551DEFF295}"/>
                    </a:ext>
                  </a:extLst>
                </p:cNvPr>
                <p:cNvSpPr txBox="1">
                  <a:spLocks noRot="1" noChangeAspect="1" noMove="1" noResize="1" noEditPoints="1" noAdjustHandles="1" noChangeArrowheads="1" noChangeShapeType="1" noTextEdit="1"/>
                </p:cNvSpPr>
                <p:nvPr/>
              </p:nvSpPr>
              <p:spPr>
                <a:xfrm>
                  <a:off x="4516323" y="4038342"/>
                  <a:ext cx="719956" cy="399661"/>
                </a:xfrm>
                <a:prstGeom prst="rect">
                  <a:avLst/>
                </a:prstGeom>
                <a:blipFill>
                  <a:blip r:embed="rId6"/>
                  <a:stretch>
                    <a:fillRect t="-1515" r="-21186"/>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0E58ED4E-F7B6-421D-B141-125310975BEF}"/>
                </a:ext>
              </a:extLst>
            </p:cNvPr>
            <p:cNvCxnSpPr>
              <a:cxnSpLocks/>
            </p:cNvCxnSpPr>
            <p:nvPr/>
          </p:nvCxnSpPr>
          <p:spPr>
            <a:xfrm flipH="1" flipV="1">
              <a:off x="2290823" y="3521650"/>
              <a:ext cx="719235" cy="1521837"/>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60548A8-82D6-4286-B6C4-8DA336C101AD}"/>
                    </a:ext>
                  </a:extLst>
                </p:cNvPr>
                <p:cNvSpPr txBox="1"/>
                <p:nvPr/>
              </p:nvSpPr>
              <p:spPr>
                <a:xfrm>
                  <a:off x="1884043" y="3229169"/>
                  <a:ext cx="719956" cy="3996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2"/>
                                </a:solidFill>
                                <a:latin typeface="Cambria Math" panose="02040503050406030204" pitchFamily="18" charset="0"/>
                              </a:rPr>
                            </m:ctrlPr>
                          </m:accPr>
                          <m:e>
                            <m:r>
                              <a:rPr lang="en-US" b="1" i="1" dirty="0" smtClean="0">
                                <a:solidFill>
                                  <a:schemeClr val="accent2"/>
                                </a:solidFill>
                                <a:latin typeface="Cambria Math" panose="02040503050406030204" pitchFamily="18" charset="0"/>
                              </a:rPr>
                              <m:t>𝒙</m:t>
                            </m:r>
                            <m:r>
                              <a:rPr lang="en-US" b="1" i="1" dirty="0" smtClean="0">
                                <a:solidFill>
                                  <a:schemeClr val="accent2"/>
                                </a:solidFill>
                                <a:latin typeface="Cambria Math" panose="02040503050406030204" pitchFamily="18" charset="0"/>
                              </a:rPr>
                              <m:t>′</m:t>
                            </m:r>
                          </m:e>
                        </m:acc>
                      </m:oMath>
                    </m:oMathPara>
                  </a14:m>
                  <a:endParaRPr lang="en-US" b="1" dirty="0">
                    <a:solidFill>
                      <a:schemeClr val="accent1"/>
                    </a:solidFill>
                  </a:endParaRPr>
                </a:p>
              </p:txBody>
            </p:sp>
          </mc:Choice>
          <mc:Fallback xmlns="">
            <p:sp>
              <p:nvSpPr>
                <p:cNvPr id="23" name="TextBox 22">
                  <a:extLst>
                    <a:ext uri="{FF2B5EF4-FFF2-40B4-BE49-F238E27FC236}">
                      <a16:creationId xmlns:a16="http://schemas.microsoft.com/office/drawing/2014/main" id="{C60548A8-82D6-4286-B6C4-8DA336C101AD}"/>
                    </a:ext>
                  </a:extLst>
                </p:cNvPr>
                <p:cNvSpPr txBox="1">
                  <a:spLocks noRot="1" noChangeAspect="1" noMove="1" noResize="1" noEditPoints="1" noAdjustHandles="1" noChangeArrowheads="1" noChangeShapeType="1" noTextEdit="1"/>
                </p:cNvSpPr>
                <p:nvPr/>
              </p:nvSpPr>
              <p:spPr>
                <a:xfrm>
                  <a:off x="1884043" y="3229169"/>
                  <a:ext cx="719956" cy="399661"/>
                </a:xfrm>
                <a:prstGeom prst="rect">
                  <a:avLst/>
                </a:prstGeom>
                <a:blipFill>
                  <a:blip r:embed="rId7"/>
                  <a:stretch>
                    <a:fillRect t="-1515" r="-22034"/>
                  </a:stretch>
                </a:blipFill>
              </p:spPr>
              <p:txBody>
                <a:bodyPr/>
                <a:lstStyle/>
                <a:p>
                  <a:r>
                    <a:rPr lang="en-US">
                      <a:noFill/>
                    </a:rPr>
                    <a:t> </a:t>
                  </a:r>
                </a:p>
              </p:txBody>
            </p:sp>
          </mc:Fallback>
        </mc:AlternateContent>
        <p:sp>
          <p:nvSpPr>
            <p:cNvPr id="24" name="Arc 23">
              <a:extLst>
                <a:ext uri="{FF2B5EF4-FFF2-40B4-BE49-F238E27FC236}">
                  <a16:creationId xmlns:a16="http://schemas.microsoft.com/office/drawing/2014/main" id="{E5AEF47E-6BDB-47C4-8003-25E01B45C561}"/>
                </a:ext>
              </a:extLst>
            </p:cNvPr>
            <p:cNvSpPr/>
            <p:nvPr/>
          </p:nvSpPr>
          <p:spPr>
            <a:xfrm rot="2121579">
              <a:off x="2818777" y="4630233"/>
              <a:ext cx="1012623" cy="1120958"/>
            </a:xfrm>
            <a:prstGeom prst="arc">
              <a:avLst>
                <a:gd name="adj1" fmla="val 16868786"/>
                <a:gd name="adj2" fmla="val 19003344"/>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EECE8A8-8C09-446D-BFEA-3833EA05391D}"/>
                    </a:ext>
                  </a:extLst>
                </p:cNvPr>
                <p:cNvSpPr txBox="1"/>
                <p:nvPr/>
              </p:nvSpPr>
              <p:spPr>
                <a:xfrm>
                  <a:off x="3683933" y="4727394"/>
                  <a:ext cx="6610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𝜶</m:t>
                        </m:r>
                      </m:oMath>
                    </m:oMathPara>
                  </a14:m>
                  <a:endParaRPr lang="en-US" b="1" dirty="0">
                    <a:solidFill>
                      <a:srgbClr val="FF0000"/>
                    </a:solidFill>
                  </a:endParaRPr>
                </a:p>
              </p:txBody>
            </p:sp>
          </mc:Choice>
          <mc:Fallback xmlns="">
            <p:sp>
              <p:nvSpPr>
                <p:cNvPr id="25" name="TextBox 24">
                  <a:extLst>
                    <a:ext uri="{FF2B5EF4-FFF2-40B4-BE49-F238E27FC236}">
                      <a16:creationId xmlns:a16="http://schemas.microsoft.com/office/drawing/2014/main" id="{3EECE8A8-8C09-446D-BFEA-3833EA05391D}"/>
                    </a:ext>
                  </a:extLst>
                </p:cNvPr>
                <p:cNvSpPr txBox="1">
                  <a:spLocks noRot="1" noChangeAspect="1" noMove="1" noResize="1" noEditPoints="1" noAdjustHandles="1" noChangeArrowheads="1" noChangeShapeType="1" noTextEdit="1"/>
                </p:cNvSpPr>
                <p:nvPr/>
              </p:nvSpPr>
              <p:spPr>
                <a:xfrm>
                  <a:off x="3683933" y="4727394"/>
                  <a:ext cx="661076" cy="369332"/>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38E56AD-FC3C-4E5F-9E79-CB728D82DF8C}"/>
                  </a:ext>
                </a:extLst>
              </p:cNvPr>
              <p:cNvSpPr txBox="1"/>
              <p:nvPr/>
            </p:nvSpPr>
            <p:spPr>
              <a:xfrm>
                <a:off x="5322030" y="2920979"/>
                <a:ext cx="6306404" cy="2814617"/>
              </a:xfrm>
              <a:prstGeom prst="rect">
                <a:avLst/>
              </a:prstGeom>
              <a:noFill/>
            </p:spPr>
            <p:txBody>
              <a:bodyPr wrap="square" rtlCol="0">
                <a:spAutoFit/>
              </a:bodyPr>
              <a:lstStyle/>
              <a:p>
                <a:pPr>
                  <a:lnSpc>
                    <a:spcPct val="15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𝑥</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𝑥</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𝑧</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oMath>
                </a14:m>
                <a:r>
                  <a:rPr lang="en-US" sz="2000" b="0" dirty="0"/>
                  <a:t> </a:t>
                </a:r>
              </a:p>
              <a:p>
                <a:pPr>
                  <a:lnSpc>
                    <a:spcPct val="150000"/>
                  </a:lnSpc>
                </a:pPr>
                <a:r>
                  <a:rPr lang="en-US" sz="2000" dirty="0"/>
                  <a:t>       </a:t>
                </a:r>
                <a14:m>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0"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oMath>
                </a14:m>
                <a:endParaRPr lang="en-US" sz="2000" b="0" dirty="0">
                  <a:ea typeface="Cambria Math" panose="02040503050406030204" pitchFamily="18" charset="0"/>
                </a:endParaRPr>
              </a:p>
              <a:p>
                <a:pPr>
                  <a:lnSpc>
                    <a:spcPct val="15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𝑧</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𝑥</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𝑧</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oMath>
                </a14:m>
                <a:r>
                  <a:rPr lang="en-US" sz="2000" b="0" dirty="0"/>
                  <a:t> </a:t>
                </a:r>
              </a:p>
              <a:p>
                <a:pPr>
                  <a:lnSpc>
                    <a:spcPct val="150000"/>
                  </a:lnSpc>
                </a:pPr>
                <a:r>
                  <a:rPr lang="en-US" sz="2000" dirty="0"/>
                  <a:t>       </a:t>
                </a:r>
                <a14:m>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0"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oMath>
                </a14:m>
                <a:endParaRPr lang="en-US" sz="2000" b="0" dirty="0">
                  <a:ea typeface="Cambria Math" panose="02040503050406030204" pitchFamily="18" charset="0"/>
                </a:endParaRPr>
              </a:p>
              <a:p>
                <a:pPr>
                  <a:lnSpc>
                    <a:spcPct val="150000"/>
                  </a:lnSpc>
                </a:pPr>
                <a:r>
                  <a:rPr lang="en-US" sz="2000" dirty="0"/>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𝑟</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𝑟</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ea typeface="Cambria Math" panose="02040503050406030204" pitchFamily="18" charset="0"/>
                                  </a:rPr>
                                  <m:t>𝑅</m:t>
                                </m:r>
                              </m:sub>
                            </m:sSub>
                          </m:e>
                        </m:func>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oMath>
                </a14:m>
                <a:endParaRPr lang="en-US" sz="2000" b="0" dirty="0">
                  <a:ea typeface="Cambria Math" panose="02040503050406030204" pitchFamily="18" charset="0"/>
                </a:endParaRPr>
              </a:p>
              <a:p>
                <a:pPr>
                  <a:lnSpc>
                    <a:spcPct val="150000"/>
                  </a:lnSpc>
                </a:pPr>
                <a:endParaRPr lang="en-US" sz="2000" dirty="0"/>
              </a:p>
            </p:txBody>
          </p:sp>
        </mc:Choice>
        <mc:Fallback xmlns="">
          <p:sp>
            <p:nvSpPr>
              <p:cNvPr id="27" name="TextBox 26">
                <a:extLst>
                  <a:ext uri="{FF2B5EF4-FFF2-40B4-BE49-F238E27FC236}">
                    <a16:creationId xmlns:a16="http://schemas.microsoft.com/office/drawing/2014/main" id="{138E56AD-FC3C-4E5F-9E79-CB728D82DF8C}"/>
                  </a:ext>
                </a:extLst>
              </p:cNvPr>
              <p:cNvSpPr txBox="1">
                <a:spLocks noRot="1" noChangeAspect="1" noMove="1" noResize="1" noEditPoints="1" noAdjustHandles="1" noChangeArrowheads="1" noChangeShapeType="1" noTextEdit="1"/>
              </p:cNvSpPr>
              <p:nvPr/>
            </p:nvSpPr>
            <p:spPr>
              <a:xfrm>
                <a:off x="5322030" y="2920979"/>
                <a:ext cx="6306404" cy="2814617"/>
              </a:xfrm>
              <a:prstGeom prst="rect">
                <a:avLst/>
              </a:prstGeom>
              <a:blipFill>
                <a:blip r:embed="rId9"/>
                <a:stretch>
                  <a:fillRect/>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AA08223B-5E5D-4964-B720-3DB2C9B5790D}"/>
              </a:ext>
            </a:extLst>
          </p:cNvPr>
          <p:cNvSpPr/>
          <p:nvPr/>
        </p:nvSpPr>
        <p:spPr>
          <a:xfrm>
            <a:off x="6671466" y="4834786"/>
            <a:ext cx="2829150" cy="425403"/>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CCFA6618-06A0-4C6F-B1A2-4CA85BB0739D}"/>
              </a:ext>
            </a:extLst>
          </p:cNvPr>
          <p:cNvSpPr txBox="1"/>
          <p:nvPr/>
        </p:nvSpPr>
        <p:spPr>
          <a:xfrm>
            <a:off x="9527897" y="4867100"/>
            <a:ext cx="1322155" cy="369332"/>
          </a:xfrm>
          <a:prstGeom prst="rect">
            <a:avLst/>
          </a:prstGeom>
          <a:noFill/>
        </p:spPr>
        <p:txBody>
          <a:bodyPr wrap="square" rtlCol="0">
            <a:spAutoFit/>
          </a:bodyPr>
          <a:lstStyle/>
          <a:p>
            <a:r>
              <a:rPr lang="en-US" b="1" dirty="0">
                <a:solidFill>
                  <a:srgbClr val="FF0000"/>
                </a:solidFill>
              </a:rPr>
              <a:t>radial</a:t>
            </a:r>
          </a:p>
        </p:txBody>
      </p:sp>
      <p:sp>
        <p:nvSpPr>
          <p:cNvPr id="30" name="Rectangle 29">
            <a:extLst>
              <a:ext uri="{FF2B5EF4-FFF2-40B4-BE49-F238E27FC236}">
                <a16:creationId xmlns:a16="http://schemas.microsoft.com/office/drawing/2014/main" id="{6B4E893E-AEF5-4A08-A52C-D6C55B022627}"/>
              </a:ext>
            </a:extLst>
          </p:cNvPr>
          <p:cNvSpPr/>
          <p:nvPr/>
        </p:nvSpPr>
        <p:spPr>
          <a:xfrm>
            <a:off x="6003954" y="3474719"/>
            <a:ext cx="5151726" cy="425403"/>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B883AA1-A1CD-4102-A541-A3312387D5F6}"/>
              </a:ext>
            </a:extLst>
          </p:cNvPr>
          <p:cNvSpPr txBox="1"/>
          <p:nvPr/>
        </p:nvSpPr>
        <p:spPr>
          <a:xfrm>
            <a:off x="11110366" y="3502754"/>
            <a:ext cx="1322155" cy="369332"/>
          </a:xfrm>
          <a:prstGeom prst="rect">
            <a:avLst/>
          </a:prstGeom>
          <a:noFill/>
        </p:spPr>
        <p:txBody>
          <a:bodyPr wrap="square" rtlCol="0">
            <a:spAutoFit/>
          </a:bodyPr>
          <a:lstStyle/>
          <a:p>
            <a:r>
              <a:rPr lang="en-US" b="1" dirty="0">
                <a:solidFill>
                  <a:schemeClr val="accent6"/>
                </a:solidFill>
              </a:rPr>
              <a:t>poloidal</a:t>
            </a:r>
          </a:p>
        </p:txBody>
      </p:sp>
    </p:spTree>
    <p:extLst>
      <p:ext uri="{BB962C8B-B14F-4D97-AF65-F5344CB8AC3E}">
        <p14:creationId xmlns:p14="http://schemas.microsoft.com/office/powerpoint/2010/main" val="746407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64C3A6-5D72-44C7-ADD6-E415820A0F3A}"/>
              </a:ext>
            </a:extLst>
          </p:cNvPr>
          <p:cNvSpPr>
            <a:spLocks noGrp="1"/>
          </p:cNvSpPr>
          <p:nvPr>
            <p:ph idx="1"/>
          </p:nvPr>
        </p:nvSpPr>
        <p:spPr>
          <a:xfrm>
            <a:off x="6903720" y="466344"/>
            <a:ext cx="4846320" cy="5833871"/>
          </a:xfrm>
        </p:spPr>
        <p:txBody>
          <a:bodyPr>
            <a:normAutofit/>
          </a:bodyPr>
          <a:lstStyle/>
          <a:p>
            <a:pPr marL="0" indent="0">
              <a:buNone/>
            </a:pPr>
            <a:r>
              <a:rPr lang="en-US" sz="2000" dirty="0"/>
              <a:t>The IR (Interaction Region) is on the mid plane, we can treat that the radial direction (the connection between torus center and IR) is perpendicular to the magnetic flux surface. </a:t>
            </a:r>
          </a:p>
          <a:p>
            <a:pPr marL="0" indent="0">
              <a:buNone/>
            </a:pPr>
            <a:endParaRPr lang="en-US" sz="2000" dirty="0"/>
          </a:p>
          <a:p>
            <a:pPr marL="0" indent="0">
              <a:buNone/>
            </a:pPr>
            <a:r>
              <a:rPr lang="en-US" sz="2000" dirty="0"/>
              <a:t>But if the IR is above or below the mid plane, the radial direction is not strictly perpendicular to the magnetic flux surface, then maybe we should treat it differently if the deviation is </a:t>
            </a:r>
          </a:p>
        </p:txBody>
      </p:sp>
      <p:pic>
        <p:nvPicPr>
          <p:cNvPr id="4" name="Picture 3">
            <a:extLst>
              <a:ext uri="{FF2B5EF4-FFF2-40B4-BE49-F238E27FC236}">
                <a16:creationId xmlns:a16="http://schemas.microsoft.com/office/drawing/2014/main" id="{DEBCB4D3-8B15-490A-BBA5-4146004FEEA9}"/>
              </a:ext>
            </a:extLst>
          </p:cNvPr>
          <p:cNvPicPr>
            <a:picLocks noChangeAspect="1"/>
          </p:cNvPicPr>
          <p:nvPr/>
        </p:nvPicPr>
        <p:blipFill>
          <a:blip r:embed="rId2"/>
          <a:stretch>
            <a:fillRect/>
          </a:stretch>
        </p:blipFill>
        <p:spPr>
          <a:xfrm>
            <a:off x="338049" y="935602"/>
            <a:ext cx="6401357" cy="4187094"/>
          </a:xfrm>
          <a:prstGeom prst="rect">
            <a:avLst/>
          </a:prstGeom>
        </p:spPr>
      </p:pic>
    </p:spTree>
    <p:extLst>
      <p:ext uri="{BB962C8B-B14F-4D97-AF65-F5344CB8AC3E}">
        <p14:creationId xmlns:p14="http://schemas.microsoft.com/office/powerpoint/2010/main" val="587994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2077C9-824D-B940-E3F2-BD8A912046BD}"/>
              </a:ext>
            </a:extLst>
          </p:cNvPr>
          <p:cNvSpPr>
            <a:spLocks noGrp="1"/>
          </p:cNvSpPr>
          <p:nvPr>
            <p:ph idx="1"/>
          </p:nvPr>
        </p:nvSpPr>
        <p:spPr>
          <a:xfrm>
            <a:off x="1291472" y="2325246"/>
            <a:ext cx="10148053" cy="1992231"/>
          </a:xfrm>
        </p:spPr>
        <p:txBody>
          <a:bodyPr>
            <a:normAutofit/>
          </a:bodyPr>
          <a:lstStyle/>
          <a:p>
            <a:pPr marL="0" indent="0">
              <a:buNone/>
            </a:pPr>
            <a:r>
              <a:rPr lang="en-US" dirty="0"/>
              <a:t>1.Define the optical geometry.</a:t>
            </a:r>
          </a:p>
          <a:p>
            <a:pPr marL="0" indent="0">
              <a:buNone/>
            </a:pPr>
            <a:r>
              <a:rPr lang="en-US" dirty="0"/>
              <a:t>2. Get the constraint equation between the </a:t>
            </a:r>
            <a:r>
              <a:rPr lang="en-US" sz="2400" dirty="0"/>
              <a:t>geometry parameters</a:t>
            </a:r>
          </a:p>
          <a:p>
            <a:pPr marL="0" indent="0">
              <a:buNone/>
            </a:pPr>
            <a:r>
              <a:rPr lang="en-US" sz="2400" dirty="0"/>
              <a:t>3.</a:t>
            </a:r>
            <a:r>
              <a:rPr lang="en-US" sz="2800" dirty="0"/>
              <a:t> High-k Receiver optical absolute calibration</a:t>
            </a:r>
            <a:endParaRPr lang="en-US" dirty="0"/>
          </a:p>
        </p:txBody>
      </p:sp>
      <p:sp>
        <p:nvSpPr>
          <p:cNvPr id="4" name="Slide Number Placeholder 3">
            <a:extLst>
              <a:ext uri="{FF2B5EF4-FFF2-40B4-BE49-F238E27FC236}">
                <a16:creationId xmlns:a16="http://schemas.microsoft.com/office/drawing/2014/main" id="{B7E41C5F-C148-F154-3756-E77F33828D37}"/>
              </a:ext>
            </a:extLst>
          </p:cNvPr>
          <p:cNvSpPr>
            <a:spLocks noGrp="1"/>
          </p:cNvSpPr>
          <p:nvPr>
            <p:ph type="sldNum" sz="quarter" idx="12"/>
          </p:nvPr>
        </p:nvSpPr>
        <p:spPr/>
        <p:txBody>
          <a:bodyPr/>
          <a:lstStyle/>
          <a:p>
            <a:fld id="{C8EB1B78-1A80-4349-98CC-41A40981A64A}" type="slidenum">
              <a:rPr lang="en-US" smtClean="0"/>
              <a:t>2</a:t>
            </a:fld>
            <a:endParaRPr lang="en-US"/>
          </a:p>
        </p:txBody>
      </p:sp>
    </p:spTree>
    <p:extLst>
      <p:ext uri="{BB962C8B-B14F-4D97-AF65-F5344CB8AC3E}">
        <p14:creationId xmlns:p14="http://schemas.microsoft.com/office/powerpoint/2010/main" val="403573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rc 34"/>
          <p:cNvSpPr/>
          <p:nvPr/>
        </p:nvSpPr>
        <p:spPr>
          <a:xfrm flipV="1">
            <a:off x="5383444" y="277386"/>
            <a:ext cx="1646967" cy="1710019"/>
          </a:xfrm>
          <a:prstGeom prst="arc">
            <a:avLst>
              <a:gd name="adj1" fmla="val 16028661"/>
              <a:gd name="adj2" fmla="val 1680712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p:cNvPicPr>
            <a:picLocks noChangeAspect="1"/>
          </p:cNvPicPr>
          <p:nvPr/>
        </p:nvPicPr>
        <p:blipFill rotWithShape="1">
          <a:blip r:embed="rId3"/>
          <a:srcRect l="43390" t="20221" r="9273" b="57059"/>
          <a:stretch/>
        </p:blipFill>
        <p:spPr>
          <a:xfrm>
            <a:off x="3313651" y="5023557"/>
            <a:ext cx="6165909" cy="1664795"/>
          </a:xfrm>
          <a:prstGeom prst="rect">
            <a:avLst/>
          </a:prstGeom>
        </p:spPr>
      </p:pic>
      <p:cxnSp>
        <p:nvCxnSpPr>
          <p:cNvPr id="8" name="Straight Connector 7"/>
          <p:cNvCxnSpPr/>
          <p:nvPr/>
        </p:nvCxnSpPr>
        <p:spPr>
          <a:xfrm flipH="1" flipV="1">
            <a:off x="6183725" y="259080"/>
            <a:ext cx="0" cy="60350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780000" flipV="1">
            <a:off x="7212270" y="2209731"/>
            <a:ext cx="0" cy="4114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33520" y="5369794"/>
            <a:ext cx="2262286" cy="461665"/>
          </a:xfrm>
          <a:prstGeom prst="rect">
            <a:avLst/>
          </a:prstGeom>
          <a:noFill/>
        </p:spPr>
        <p:txBody>
          <a:bodyPr wrap="none" rtlCol="0">
            <a:spAutoFit/>
          </a:bodyPr>
          <a:lstStyle/>
          <a:p>
            <a:r>
              <a:rPr lang="en-US" sz="2400" b="1" dirty="0"/>
              <a:t>Bay L Port Cover</a:t>
            </a:r>
          </a:p>
        </p:txBody>
      </p:sp>
      <p:sp>
        <p:nvSpPr>
          <p:cNvPr id="12" name="TextBox 11"/>
          <p:cNvSpPr txBox="1"/>
          <p:nvPr/>
        </p:nvSpPr>
        <p:spPr>
          <a:xfrm>
            <a:off x="6263239" y="46561"/>
            <a:ext cx="1791260" cy="461665"/>
          </a:xfrm>
          <a:prstGeom prst="rect">
            <a:avLst/>
          </a:prstGeom>
          <a:noFill/>
        </p:spPr>
        <p:txBody>
          <a:bodyPr wrap="none" rtlCol="0">
            <a:spAutoFit/>
          </a:bodyPr>
          <a:lstStyle/>
          <a:p>
            <a:r>
              <a:rPr lang="en-US" sz="2400" b="1" dirty="0"/>
              <a:t>Torus Center</a:t>
            </a:r>
          </a:p>
        </p:txBody>
      </p:sp>
      <p:sp>
        <p:nvSpPr>
          <p:cNvPr id="13" name="TextBox 12"/>
          <p:cNvSpPr txBox="1"/>
          <p:nvPr/>
        </p:nvSpPr>
        <p:spPr>
          <a:xfrm>
            <a:off x="5779482" y="2885561"/>
            <a:ext cx="1698975" cy="690638"/>
          </a:xfrm>
          <a:prstGeom prst="rect">
            <a:avLst/>
          </a:prstGeom>
          <a:noFill/>
        </p:spPr>
        <p:txBody>
          <a:bodyPr wrap="square" rtlCol="0">
            <a:spAutoFit/>
          </a:bodyPr>
          <a:lstStyle/>
          <a:p>
            <a:pPr>
              <a:lnSpc>
                <a:spcPct val="80000"/>
              </a:lnSpc>
            </a:pPr>
            <a:r>
              <a:rPr lang="en-US" sz="2400" b="1" dirty="0"/>
              <a:t>Interaction Region (IR)</a:t>
            </a:r>
          </a:p>
        </p:txBody>
      </p:sp>
      <p:sp>
        <p:nvSpPr>
          <p:cNvPr id="14" name="Oval 13"/>
          <p:cNvSpPr/>
          <p:nvPr/>
        </p:nvSpPr>
        <p:spPr>
          <a:xfrm>
            <a:off x="7341297" y="3165702"/>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H="1" flipV="1">
            <a:off x="6175547" y="247929"/>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091617" y="182751"/>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071547" y="6391691"/>
            <a:ext cx="1262910" cy="461665"/>
          </a:xfrm>
          <a:prstGeom prst="rect">
            <a:avLst/>
          </a:prstGeom>
          <a:noFill/>
        </p:spPr>
        <p:txBody>
          <a:bodyPr wrap="none" rtlCol="0">
            <a:spAutoFit/>
          </a:bodyPr>
          <a:lstStyle/>
          <a:p>
            <a:r>
              <a:rPr lang="en-US" sz="2400" b="1"/>
              <a:t>Window</a:t>
            </a:r>
          </a:p>
        </p:txBody>
      </p:sp>
      <p:sp>
        <p:nvSpPr>
          <p:cNvPr id="20" name="Rectangle 19"/>
          <p:cNvSpPr/>
          <p:nvPr/>
        </p:nvSpPr>
        <p:spPr>
          <a:xfrm>
            <a:off x="6091616" y="6299669"/>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p:cNvSpPr/>
          <p:nvPr/>
        </p:nvSpPr>
        <p:spPr>
          <a:xfrm>
            <a:off x="5070172" y="5408334"/>
            <a:ext cx="2230980" cy="1676387"/>
          </a:xfrm>
          <a:prstGeom prst="arc">
            <a:avLst>
              <a:gd name="adj1" fmla="val 16200000"/>
              <a:gd name="adj2" fmla="val 1906475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flipV="1">
            <a:off x="5342554" y="258799"/>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5546314" y="3639481"/>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24" name="TextBox 23"/>
          <p:cNvSpPr txBox="1"/>
          <p:nvPr/>
        </p:nvSpPr>
        <p:spPr>
          <a:xfrm>
            <a:off x="7261766" y="3906131"/>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25" name="TextBox 24"/>
          <p:cNvSpPr txBox="1"/>
          <p:nvPr/>
        </p:nvSpPr>
        <p:spPr>
          <a:xfrm>
            <a:off x="6755556" y="1464004"/>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26" name="TextBox 25"/>
          <p:cNvSpPr txBox="1"/>
          <p:nvPr/>
        </p:nvSpPr>
        <p:spPr>
          <a:xfrm>
            <a:off x="6175546" y="5831459"/>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28" name="Straight Connector 27"/>
          <p:cNvCxnSpPr/>
          <p:nvPr/>
        </p:nvCxnSpPr>
        <p:spPr>
          <a:xfrm>
            <a:off x="6175546" y="6271800"/>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03995" y="49210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30" name="TextBox 29"/>
          <p:cNvSpPr txBox="1"/>
          <p:nvPr/>
        </p:nvSpPr>
        <p:spPr>
          <a:xfrm>
            <a:off x="6503316" y="820247"/>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sp>
        <p:nvSpPr>
          <p:cNvPr id="31" name="TextBox 30"/>
          <p:cNvSpPr txBox="1"/>
          <p:nvPr/>
        </p:nvSpPr>
        <p:spPr>
          <a:xfrm>
            <a:off x="344781" y="1010986"/>
            <a:ext cx="5489952" cy="4508927"/>
          </a:xfrm>
          <a:prstGeom prst="rect">
            <a:avLst/>
          </a:prstGeom>
          <a:noFill/>
        </p:spPr>
        <p:txBody>
          <a:bodyPr wrap="square" rtlCol="0">
            <a:spAutoFit/>
          </a:bodyPr>
          <a:lstStyle/>
          <a:p>
            <a:pPr marL="512763" indent="-512763">
              <a:lnSpc>
                <a:spcPct val="90000"/>
              </a:lnSpc>
              <a:spcBef>
                <a:spcPts val="600"/>
              </a:spcBef>
            </a:pPr>
            <a:r>
              <a:rPr lang="en-US" sz="2000" dirty="0" err="1">
                <a:solidFill>
                  <a:srgbClr val="7030A0"/>
                </a:solidFill>
              </a:rPr>
              <a:t>x</a:t>
            </a:r>
            <a:r>
              <a:rPr lang="en-US" sz="2000" baseline="-25000" dirty="0" err="1">
                <a:solidFill>
                  <a:srgbClr val="7030A0"/>
                </a:solidFill>
              </a:rPr>
              <a:t>RW</a:t>
            </a:r>
            <a:r>
              <a:rPr lang="en-US" sz="2000" dirty="0">
                <a:solidFill>
                  <a:srgbClr val="7030A0"/>
                </a:solidFill>
              </a:rPr>
              <a:t> = x-axis offset of receiver beam on window</a:t>
            </a:r>
            <a:br>
              <a:rPr lang="en-US" sz="2000" dirty="0">
                <a:solidFill>
                  <a:srgbClr val="7030A0"/>
                </a:solidFill>
              </a:rPr>
            </a:br>
            <a:r>
              <a:rPr lang="en-US" sz="2000" dirty="0">
                <a:solidFill>
                  <a:srgbClr val="7030A0"/>
                </a:solidFill>
              </a:rPr>
              <a:t>(nominally half of window width or 58 mm)</a:t>
            </a:r>
          </a:p>
          <a:p>
            <a:pPr marL="512763" indent="-512763">
              <a:lnSpc>
                <a:spcPct val="90000"/>
              </a:lnSpc>
              <a:spcBef>
                <a:spcPts val="600"/>
              </a:spcBef>
            </a:pPr>
            <a:r>
              <a:rPr lang="el-GR" sz="2000" dirty="0"/>
              <a:t>φ</a:t>
            </a:r>
            <a:r>
              <a:rPr lang="en-US" sz="2000" baseline="-25000" dirty="0"/>
              <a:t>RA</a:t>
            </a:r>
            <a:r>
              <a:rPr lang="en-US" sz="2000" dirty="0"/>
              <a:t> = horizontal tilt of receiver array and optics</a:t>
            </a:r>
            <a:br>
              <a:rPr lang="en-US" sz="2000" dirty="0"/>
            </a:br>
            <a:r>
              <a:rPr lang="en-US" sz="2000" dirty="0"/>
              <a:t>(between 11.39 and 15.39°)</a:t>
            </a:r>
          </a:p>
          <a:p>
            <a:pPr marL="512763" indent="-512763">
              <a:lnSpc>
                <a:spcPct val="90000"/>
              </a:lnSpc>
              <a:spcBef>
                <a:spcPts val="600"/>
              </a:spcBef>
            </a:pPr>
            <a:r>
              <a:rPr lang="en-US" sz="2000" dirty="0" err="1"/>
              <a:t>z</a:t>
            </a:r>
            <a:r>
              <a:rPr lang="en-US" sz="2000" baseline="-25000" dirty="0" err="1"/>
              <a:t>IR</a:t>
            </a:r>
            <a:r>
              <a:rPr lang="en-US" sz="2000" dirty="0"/>
              <a:t> = distance from window to interaction region</a:t>
            </a:r>
            <a:br>
              <a:rPr lang="en-US" sz="2000" dirty="0"/>
            </a:br>
            <a:r>
              <a:rPr lang="en-US" sz="2000" dirty="0"/>
              <a:t>(between 200 and 850 mm)</a:t>
            </a:r>
          </a:p>
          <a:p>
            <a:pPr marL="512763" indent="-512763">
              <a:lnSpc>
                <a:spcPct val="90000"/>
              </a:lnSpc>
              <a:spcBef>
                <a:spcPts val="600"/>
              </a:spcBef>
            </a:pPr>
            <a:r>
              <a:rPr lang="en-US" sz="2000" u="sng" dirty="0" err="1"/>
              <a:t>z</a:t>
            </a:r>
            <a:r>
              <a:rPr lang="en-US" sz="2000" baseline="-25000" dirty="0" err="1"/>
              <a:t>IR</a:t>
            </a:r>
            <a:r>
              <a:rPr lang="en-US" sz="2000" dirty="0"/>
              <a:t> = distance from window to interaction region</a:t>
            </a:r>
            <a:br>
              <a:rPr lang="en-US" sz="2000" dirty="0"/>
            </a:br>
            <a:r>
              <a:rPr lang="en-US" sz="2000" dirty="0"/>
              <a:t>(measured along plasma midplane)</a:t>
            </a:r>
          </a:p>
          <a:p>
            <a:pPr marL="512763" indent="-512763">
              <a:lnSpc>
                <a:spcPct val="90000"/>
              </a:lnSpc>
              <a:spcBef>
                <a:spcPts val="600"/>
              </a:spcBef>
            </a:pPr>
            <a:r>
              <a:rPr lang="en-US" sz="2000" dirty="0"/>
              <a:t>R</a:t>
            </a:r>
            <a:r>
              <a:rPr lang="en-US" sz="2000" baseline="-25000" dirty="0"/>
              <a:t>RW</a:t>
            </a:r>
            <a:r>
              <a:rPr lang="en-US" sz="2000" dirty="0"/>
              <a:t> = major radius of vacuum window (fixed)</a:t>
            </a:r>
          </a:p>
          <a:p>
            <a:pPr marL="512763" indent="-512763">
              <a:lnSpc>
                <a:spcPct val="90000"/>
              </a:lnSpc>
              <a:spcBef>
                <a:spcPts val="600"/>
              </a:spcBef>
            </a:pPr>
            <a:r>
              <a:rPr lang="en-US" sz="2000" dirty="0"/>
              <a:t>R</a:t>
            </a:r>
            <a:r>
              <a:rPr lang="en-US" sz="2000" baseline="-25000" dirty="0"/>
              <a:t>IR</a:t>
            </a:r>
            <a:r>
              <a:rPr lang="en-US" sz="2000" dirty="0"/>
              <a:t> = major radius of interaction region</a:t>
            </a:r>
          </a:p>
          <a:p>
            <a:pPr marL="512763" indent="-512763">
              <a:lnSpc>
                <a:spcPct val="90000"/>
              </a:lnSpc>
              <a:spcBef>
                <a:spcPts val="600"/>
              </a:spcBef>
            </a:pPr>
            <a:r>
              <a:rPr lang="el-GR" sz="2000" dirty="0"/>
              <a:t>ψ</a:t>
            </a:r>
            <a:r>
              <a:rPr lang="en-US" sz="2000" baseline="-25000" dirty="0"/>
              <a:t>RA</a:t>
            </a:r>
            <a:r>
              <a:rPr lang="en-US" sz="2000" dirty="0"/>
              <a:t> = toroidal tilt angle of interaction region</a:t>
            </a:r>
            <a:br>
              <a:rPr lang="en-US" sz="2000" dirty="0"/>
            </a:br>
            <a:r>
              <a:rPr lang="en-US" sz="2000" dirty="0"/>
              <a:t>(</a:t>
            </a:r>
            <a:r>
              <a:rPr lang="en-US" sz="2000" dirty="0" err="1"/>
              <a:t>w.r.t.</a:t>
            </a:r>
            <a:r>
              <a:rPr lang="en-US" sz="2000" dirty="0"/>
              <a:t> plane of vacuum window)</a:t>
            </a:r>
          </a:p>
          <a:p>
            <a:pPr marL="512763" indent="-512763">
              <a:lnSpc>
                <a:spcPct val="90000"/>
              </a:lnSpc>
              <a:spcBef>
                <a:spcPts val="600"/>
              </a:spcBef>
            </a:pPr>
            <a:r>
              <a:rPr lang="el-GR" sz="2000" dirty="0"/>
              <a:t>ψ</a:t>
            </a:r>
            <a:r>
              <a:rPr lang="en-US" sz="2000" baseline="-25000" dirty="0"/>
              <a:t>R</a:t>
            </a:r>
            <a:r>
              <a:rPr lang="en-US" sz="2000" dirty="0"/>
              <a:t> = toroidal tilt angle between receiver beam and Radius vector (from torus center)</a:t>
            </a:r>
          </a:p>
        </p:txBody>
      </p:sp>
      <p:sp>
        <p:nvSpPr>
          <p:cNvPr id="32" name="TextBox 31"/>
          <p:cNvSpPr txBox="1"/>
          <p:nvPr/>
        </p:nvSpPr>
        <p:spPr>
          <a:xfrm>
            <a:off x="7915860" y="1336196"/>
            <a:ext cx="4177978" cy="2800767"/>
          </a:xfrm>
          <a:prstGeom prst="rect">
            <a:avLst/>
          </a:prstGeom>
          <a:noFill/>
        </p:spPr>
        <p:txBody>
          <a:bodyPr wrap="square" rtlCol="0">
            <a:spAutoFit/>
          </a:bodyPr>
          <a:lstStyle/>
          <a:p>
            <a:pPr>
              <a:lnSpc>
                <a:spcPct val="90000"/>
              </a:lnSpc>
              <a:spcBef>
                <a:spcPts val="1200"/>
              </a:spcBef>
            </a:pPr>
            <a:r>
              <a:rPr lang="en-US" sz="2000" dirty="0"/>
              <a:t>Toroidal tilt angle due to x-axis offset: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solidFill>
                  <a:srgbClr val="0070C0"/>
                </a:solidFill>
              </a:rPr>
              <a:t>(</a:t>
            </a:r>
            <a:r>
              <a:rPr lang="en-US" sz="2000" dirty="0"/>
              <a:t>(</a:t>
            </a:r>
            <a:r>
              <a:rPr lang="en-US" sz="2000" dirty="0" err="1"/>
              <a:t>z</a:t>
            </a:r>
            <a:r>
              <a:rPr lang="en-US" sz="2000" baseline="-25000" dirty="0" err="1"/>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r>
              <a:rPr lang="en-US" sz="2000" dirty="0">
                <a:solidFill>
                  <a:srgbClr val="0070C0"/>
                </a:solidFill>
              </a:rPr>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endParaRPr lang="en-US" sz="2000" dirty="0">
              <a:solidFill>
                <a:srgbClr val="0070C0"/>
              </a:solidFill>
            </a:endParaRPr>
          </a:p>
        </p:txBody>
      </p:sp>
      <p:cxnSp>
        <p:nvCxnSpPr>
          <p:cNvPr id="33" name="Straight Connector 32"/>
          <p:cNvCxnSpPr/>
          <p:nvPr/>
        </p:nvCxnSpPr>
        <p:spPr>
          <a:xfrm rot="-300000" flipH="1" flipV="1">
            <a:off x="6458786" y="255366"/>
            <a:ext cx="0" cy="6035040"/>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90405" y="1696929"/>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36" name="TextBox 35"/>
          <p:cNvSpPr txBox="1"/>
          <p:nvPr/>
        </p:nvSpPr>
        <p:spPr>
          <a:xfrm>
            <a:off x="6472325" y="3682560"/>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37" name="Arc 36"/>
          <p:cNvSpPr/>
          <p:nvPr/>
        </p:nvSpPr>
        <p:spPr>
          <a:xfrm>
            <a:off x="5811803" y="4935383"/>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p:cNvSpPr txBox="1"/>
          <p:nvPr/>
        </p:nvSpPr>
        <p:spPr>
          <a:xfrm>
            <a:off x="7014497" y="4713033"/>
            <a:ext cx="639919" cy="461665"/>
          </a:xfrm>
          <a:prstGeom prst="rect">
            <a:avLst/>
          </a:prstGeom>
          <a:noFill/>
        </p:spPr>
        <p:txBody>
          <a:bodyPr wrap="none" rtlCol="0">
            <a:spAutoFit/>
          </a:bodyPr>
          <a:lstStyle/>
          <a:p>
            <a:r>
              <a:rPr lang="el-GR" sz="2400" b="1" u="sng">
                <a:solidFill>
                  <a:srgbClr val="FF0000"/>
                </a:solidFill>
              </a:rPr>
              <a:t>φ</a:t>
            </a:r>
            <a:r>
              <a:rPr lang="en-US" sz="2400" b="1" baseline="-25000">
                <a:solidFill>
                  <a:srgbClr val="FF0000"/>
                </a:solidFill>
              </a:rPr>
              <a:t>RA</a:t>
            </a:r>
          </a:p>
        </p:txBody>
      </p:sp>
      <p:sp>
        <p:nvSpPr>
          <p:cNvPr id="39" name="TextBox 38"/>
          <p:cNvSpPr txBox="1"/>
          <p:nvPr/>
        </p:nvSpPr>
        <p:spPr>
          <a:xfrm>
            <a:off x="7102331" y="1954803"/>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40" name="Arc 39"/>
          <p:cNvSpPr/>
          <p:nvPr/>
        </p:nvSpPr>
        <p:spPr>
          <a:xfrm>
            <a:off x="6761772" y="2487176"/>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212433" y="68234"/>
            <a:ext cx="5857709" cy="895438"/>
          </a:xfrm>
          <a:prstGeom prst="rect">
            <a:avLst/>
          </a:prstGeom>
          <a:noFill/>
        </p:spPr>
        <p:txBody>
          <a:bodyPr wrap="square" rtlCol="0">
            <a:spAutoFit/>
          </a:bodyPr>
          <a:lstStyle/>
          <a:p>
            <a:pPr>
              <a:lnSpc>
                <a:spcPct val="80000"/>
              </a:lnSpc>
            </a:pPr>
            <a:r>
              <a:rPr lang="en-US" sz="3200" b="1" dirty="0"/>
              <a:t>NSTX-U High-k Scattering Receiver Geometry(By Calvin)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A6BDF5A-768A-07D8-7CD1-275C5F37AFEF}"/>
                  </a:ext>
                </a:extLst>
              </p:cNvPr>
              <p:cNvSpPr txBox="1"/>
              <p:nvPr/>
            </p:nvSpPr>
            <p:spPr>
              <a:xfrm>
                <a:off x="7524177" y="4528725"/>
                <a:ext cx="4385712" cy="1200329"/>
              </a:xfrm>
              <a:prstGeom prst="rect">
                <a:avLst/>
              </a:prstGeom>
              <a:solidFill>
                <a:schemeClr val="bg1">
                  <a:lumMod val="95000"/>
                  <a:alpha val="78000"/>
                </a:schemeClr>
              </a:solidFill>
            </p:spPr>
            <p:txBody>
              <a:bodyPr wrap="square" rtlCol="0">
                <a:spAutoFit/>
              </a:bodyPr>
              <a:lstStyle/>
              <a:p>
                <a:r>
                  <a:rPr lang="en-US" sz="1800" dirty="0">
                    <a:solidFill>
                      <a:srgbClr val="7030A0"/>
                    </a:solidFill>
                  </a:rPr>
                  <a:t>Discussion: Here </a:t>
                </a:r>
                <a:r>
                  <a:rPr lang="en-US" dirty="0">
                    <a:solidFill>
                      <a:srgbClr val="7030A0"/>
                    </a:solidFill>
                  </a:rPr>
                  <a:t>the  </a:t>
                </a:r>
                <a:r>
                  <a:rPr lang="en-US" dirty="0" err="1">
                    <a:solidFill>
                      <a:srgbClr val="7030A0"/>
                    </a:solidFill>
                  </a:rPr>
                  <a:t>x</a:t>
                </a:r>
                <a:r>
                  <a:rPr lang="en-US" baseline="-25000" dirty="0" err="1">
                    <a:solidFill>
                      <a:srgbClr val="7030A0"/>
                    </a:solidFill>
                  </a:rPr>
                  <a:t>RW</a:t>
                </a:r>
                <a:r>
                  <a:rPr lang="en-US" baseline="-25000" dirty="0">
                    <a:solidFill>
                      <a:srgbClr val="7030A0"/>
                    </a:solidFill>
                  </a:rPr>
                  <a:t> </a:t>
                </a:r>
                <a:r>
                  <a:rPr lang="en-US" dirty="0">
                    <a:solidFill>
                      <a:srgbClr val="7030A0"/>
                    </a:solidFill>
                  </a:rPr>
                  <a:t>should be a</a:t>
                </a:r>
                <a:r>
                  <a:rPr lang="en-US" sz="1800" dirty="0">
                    <a:solidFill>
                      <a:srgbClr val="7030A0"/>
                    </a:solidFill>
                  </a:rPr>
                  <a:t> variable parameter related to </a:t>
                </a:r>
                <a14:m>
                  <m:oMath xmlns:m="http://schemas.openxmlformats.org/officeDocument/2006/math">
                    <m:sSub>
                      <m:sSubPr>
                        <m:ctrlPr>
                          <a:rPr lang="en-US" sz="1800" b="0" i="1" smtClean="0">
                            <a:solidFill>
                              <a:srgbClr val="7030A0"/>
                            </a:solidFill>
                            <a:latin typeface="Cambria Math" panose="02040503050406030204" pitchFamily="18" charset="0"/>
                          </a:rPr>
                        </m:ctrlPr>
                      </m:sSubPr>
                      <m:e>
                        <m:r>
                          <a:rPr lang="en-US" sz="1800" b="0" i="1" smtClean="0">
                            <a:solidFill>
                              <a:srgbClr val="7030A0"/>
                            </a:solidFill>
                            <a:latin typeface="Cambria Math" panose="02040503050406030204" pitchFamily="18" charset="0"/>
                          </a:rPr>
                          <m:t>𝜙</m:t>
                        </m:r>
                      </m:e>
                      <m:sub>
                        <m:r>
                          <a:rPr lang="en-US" sz="1800" b="0" i="1" smtClean="0">
                            <a:solidFill>
                              <a:srgbClr val="7030A0"/>
                            </a:solidFill>
                            <a:latin typeface="Cambria Math" panose="02040503050406030204" pitchFamily="18" charset="0"/>
                          </a:rPr>
                          <m:t>𝑅𝐴</m:t>
                        </m:r>
                      </m:sub>
                    </m:sSub>
                  </m:oMath>
                </a14:m>
                <a:r>
                  <a:rPr lang="en-US" sz="1800" dirty="0">
                    <a:solidFill>
                      <a:srgbClr val="7030A0"/>
                    </a:solidFill>
                  </a:rPr>
                  <a:t>,which is determined by  relay mirror rotation angle. </a:t>
                </a:r>
                <a:r>
                  <a:rPr lang="en-US" dirty="0">
                    <a:solidFill>
                      <a:srgbClr val="7030A0"/>
                    </a:solidFill>
                  </a:rPr>
                  <a:t>(Xinhang Xu,7/18/2024) </a:t>
                </a:r>
                <a:endParaRPr lang="en-US" dirty="0"/>
              </a:p>
            </p:txBody>
          </p:sp>
        </mc:Choice>
        <mc:Fallback xmlns="">
          <p:sp>
            <p:nvSpPr>
              <p:cNvPr id="3" name="TextBox 2">
                <a:extLst>
                  <a:ext uri="{FF2B5EF4-FFF2-40B4-BE49-F238E27FC236}">
                    <a16:creationId xmlns:a16="http://schemas.microsoft.com/office/drawing/2014/main" id="{AA6BDF5A-768A-07D8-7CD1-275C5F37AFEF}"/>
                  </a:ext>
                </a:extLst>
              </p:cNvPr>
              <p:cNvSpPr txBox="1">
                <a:spLocks noRot="1" noChangeAspect="1" noMove="1" noResize="1" noEditPoints="1" noAdjustHandles="1" noChangeArrowheads="1" noChangeShapeType="1" noTextEdit="1"/>
              </p:cNvSpPr>
              <p:nvPr/>
            </p:nvSpPr>
            <p:spPr>
              <a:xfrm>
                <a:off x="7524177" y="4528725"/>
                <a:ext cx="4385712" cy="1200329"/>
              </a:xfrm>
              <a:prstGeom prst="rect">
                <a:avLst/>
              </a:prstGeom>
              <a:blipFill>
                <a:blip r:embed="rId4"/>
                <a:stretch>
                  <a:fillRect l="-1111" t="-2538" r="-694" b="-76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4DF834B-4259-E22D-FDAC-F6964ABB81A3}"/>
              </a:ext>
            </a:extLst>
          </p:cNvPr>
          <p:cNvSpPr>
            <a:spLocks noGrp="1"/>
          </p:cNvSpPr>
          <p:nvPr>
            <p:ph type="sldNum" sz="quarter" idx="12"/>
          </p:nvPr>
        </p:nvSpPr>
        <p:spPr/>
        <p:txBody>
          <a:bodyPr/>
          <a:lstStyle/>
          <a:p>
            <a:fld id="{C8EB1B78-1A80-4349-98CC-41A40981A64A}" type="slidenum">
              <a:rPr lang="en-US" smtClean="0"/>
              <a:t>3</a:t>
            </a:fld>
            <a:endParaRPr lang="en-US" dirty="0"/>
          </a:p>
        </p:txBody>
      </p:sp>
    </p:spTree>
    <p:extLst>
      <p:ext uri="{BB962C8B-B14F-4D97-AF65-F5344CB8AC3E}">
        <p14:creationId xmlns:p14="http://schemas.microsoft.com/office/powerpoint/2010/main" val="1214310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A3708347-DE37-FFA1-754C-9C7EB288391C}"/>
                  </a:ext>
                </a:extLst>
              </p:cNvPr>
              <p:cNvSpPr txBox="1"/>
              <p:nvPr/>
            </p:nvSpPr>
            <p:spPr>
              <a:xfrm>
                <a:off x="5840538" y="357729"/>
                <a:ext cx="5046353" cy="6294415"/>
              </a:xfrm>
              <a:prstGeom prst="rect">
                <a:avLst/>
              </a:prstGeom>
              <a:noFill/>
            </p:spPr>
            <p:txBody>
              <a:bodyPr wrap="square" rtlCol="0">
                <a:spAutoFit/>
              </a:bodyPr>
              <a:lstStyle/>
              <a:p>
                <a:r>
                  <a:rPr lang="en-US" sz="1600" b="1" dirty="0"/>
                  <a:t>1.Reference Point is used for relative calibration </a:t>
                </a:r>
                <a:r>
                  <a:rPr lang="en-US" sz="1400" dirty="0">
                    <a:solidFill>
                      <a:schemeClr val="tx1"/>
                    </a:solidFill>
                  </a:rPr>
                  <a:t>since  we can use visible  laser from receiver antenna  to illuminate the receiver path and steer M2  until the laser point reach  the center of the window. Then we can set that angle of M2 as </a:t>
                </a:r>
                <a14:m>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𝜙</m:t>
                        </m:r>
                      </m:e>
                      <m:sub>
                        <m:r>
                          <a:rPr lang="en-US" sz="1400" b="0" i="1" smtClean="0">
                            <a:solidFill>
                              <a:schemeClr val="tx1"/>
                            </a:solidFill>
                            <a:latin typeface="Cambria Math" panose="02040503050406030204" pitchFamily="18" charset="0"/>
                          </a:rPr>
                          <m:t>𝑀</m:t>
                        </m:r>
                        <m:r>
                          <a:rPr lang="en-US" sz="1400" b="0" i="1" smtClean="0">
                            <a:solidFill>
                              <a:schemeClr val="tx1"/>
                            </a:solidFill>
                            <a:latin typeface="Cambria Math" panose="02040503050406030204" pitchFamily="18" charset="0"/>
                          </a:rPr>
                          <m:t>2</m:t>
                        </m:r>
                      </m:sub>
                    </m:sSub>
                  </m:oMath>
                </a14:m>
                <a:r>
                  <a:rPr lang="en-US" sz="1400" dirty="0">
                    <a:solidFill>
                      <a:schemeClr val="tx1"/>
                    </a:solidFill>
                  </a:rPr>
                  <a:t> =0,</a:t>
                </a:r>
                <a:r>
                  <a:rPr lang="en-US" altLang="zh-CN" sz="1400" dirty="0">
                    <a:solidFill>
                      <a:schemeClr val="tx1"/>
                    </a:solidFill>
                  </a:rPr>
                  <a:t> meaning the Reference point for M2 is home position</a:t>
                </a:r>
                <a:endParaRPr lang="en-US" sz="1400" dirty="0">
                  <a:solidFill>
                    <a:schemeClr val="tx1"/>
                  </a:solidFill>
                </a:endParaRPr>
              </a:p>
              <a:p>
                <a:r>
                  <a:rPr lang="en-US" sz="1600" b="1" dirty="0"/>
                  <a:t>2.Absolute calibration</a:t>
                </a:r>
              </a:p>
              <a:p>
                <a:pPr marL="285750" indent="-285750">
                  <a:buFont typeface="Arial" panose="020B0604020202020204" pitchFamily="34" charset="0"/>
                  <a:buChar char="•"/>
                </a:pPr>
                <a:r>
                  <a:rPr lang="en-US" sz="1600" dirty="0"/>
                  <a:t> using visible laser and measure the angle  of the window’s left edge as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𝜙</m:t>
                        </m:r>
                      </m:e>
                      <m:sub>
                        <m:r>
                          <a:rPr lang="en-US" sz="1600" b="0" i="1" smtClean="0">
                            <a:latin typeface="Cambria Math" panose="02040503050406030204" pitchFamily="18" charset="0"/>
                          </a:rPr>
                          <m:t>𝐿</m:t>
                        </m:r>
                      </m:sub>
                    </m:sSub>
                  </m:oMath>
                </a14:m>
                <a:endParaRPr lang="en-US" sz="1600" b="0" dirty="0"/>
              </a:p>
              <a:p>
                <a:pPr marL="285750" indent="-285750">
                  <a:buFont typeface="Arial" panose="020B0604020202020204" pitchFamily="34" charset="0"/>
                  <a:buChar char="•"/>
                </a:pPr>
                <a:r>
                  <a:rPr lang="en-US" sz="1600" dirty="0"/>
                  <a:t>using visible laser and measure the angle of the window’s right edge as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𝜙</m:t>
                        </m:r>
                      </m:e>
                      <m:sub>
                        <m:r>
                          <a:rPr lang="en-US" sz="1600" b="0" i="1" smtClean="0">
                            <a:latin typeface="Cambria Math" panose="02040503050406030204" pitchFamily="18" charset="0"/>
                          </a:rPr>
                          <m:t>𝑅</m:t>
                        </m:r>
                      </m:sub>
                    </m:sSub>
                  </m:oMath>
                </a14:m>
                <a:endParaRPr lang="en-US" sz="1600" b="0" dirty="0"/>
              </a:p>
              <a:p>
                <a:pPr marL="285750" indent="-285750">
                  <a:buFont typeface="Arial" panose="020B0604020202020204" pitchFamily="34" charset="0"/>
                  <a:buChar char="•"/>
                </a:pPr>
                <a:r>
                  <a:rPr lang="en-US" altLang="zh-CN" sz="1600" b="0" dirty="0"/>
                  <a:t>Set up the Cartesian coordinates where the window’s center is original point and x parallel to window while y vertical to window </a:t>
                </a:r>
              </a:p>
              <a:p>
                <a:pPr marL="285750" indent="-285750">
                  <a:buFont typeface="Arial" panose="020B0604020202020204" pitchFamily="34" charset="0"/>
                  <a:buChar char="•"/>
                </a:pPr>
                <a:r>
                  <a:rPr lang="en-US" altLang="zh-CN" sz="1600" dirty="0"/>
                  <a:t>Solving the equations, and (x,y)is the M2 axis position, where l is the width of window.</a:t>
                </a:r>
              </a:p>
              <a:p>
                <a:pPr/>
                <a14:m>
                  <m:oMathPara xmlns:m="http://schemas.openxmlformats.org/officeDocument/2006/math">
                    <m:oMathParaPr>
                      <m:jc m:val="centerGroup"/>
                    </m:oMathParaPr>
                    <m:oMath xmlns:m="http://schemas.openxmlformats.org/officeDocument/2006/math">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den>
                              </m:f>
                            </m:e>
                          </m:d>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𝑦</m:t>
                          </m:r>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4</m:t>
                                  </m:r>
                                  <m:func>
                                    <m:funcPr>
                                      <m:ctrlPr>
                                        <a:rPr lang="en-US" altLang="zh-CN" sz="1200" b="0" i="1" smtClean="0">
                                          <a:latin typeface="Cambria Math" panose="02040503050406030204" pitchFamily="18" charset="0"/>
                                        </a:rPr>
                                      </m:ctrlPr>
                                    </m:funcPr>
                                    <m:fName>
                                      <m:r>
                                        <m:rPr>
                                          <m:sty m:val="p"/>
                                        </m:rPr>
                                        <a:rPr lang="en-US" altLang="zh-CN" sz="1200" b="0" i="0" smtClean="0">
                                          <a:latin typeface="Cambria Math" panose="02040503050406030204" pitchFamily="18" charset="0"/>
                                        </a:rPr>
                                        <m:t>sin</m:t>
                                      </m:r>
                                    </m:fName>
                                    <m:e>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𝜙</m:t>
                                              </m:r>
                                            </m:e>
                                            <m:sub>
                                              <m:r>
                                                <a:rPr lang="en-US" altLang="zh-CN" sz="1200" b="0" i="1" smtClean="0">
                                                  <a:latin typeface="Cambria Math" panose="02040503050406030204" pitchFamily="18" charset="0"/>
                                                </a:rPr>
                                                <m:t>𝑅</m:t>
                                              </m:r>
                                            </m:sub>
                                          </m:sSub>
                                        </m:e>
                                      </m:d>
                                    </m:e>
                                  </m:func>
                                </m:den>
                              </m:f>
                            </m:e>
                          </m:d>
                        </m:e>
                        <m:sup>
                          <m:r>
                            <a:rPr lang="en-US" altLang="zh-CN" sz="1200" b="0" i="1" smtClean="0">
                              <a:latin typeface="Cambria Math" panose="02040503050406030204" pitchFamily="18" charset="0"/>
                            </a:rPr>
                            <m:t>2</m:t>
                          </m:r>
                        </m:sup>
                      </m:sSup>
                    </m:oMath>
                  </m:oMathPara>
                </a14:m>
                <a:endParaRPr lang="en-US" altLang="zh-CN" sz="1200" b="0" dirty="0"/>
              </a:p>
              <a:p>
                <a:pPr/>
                <a14:m>
                  <m:oMathPara xmlns:m="http://schemas.openxmlformats.org/officeDocument/2006/math">
                    <m:oMathParaPr>
                      <m:jc m:val="centerGroup"/>
                    </m:oMathParaPr>
                    <m:oMath xmlns:m="http://schemas.openxmlformats.org/officeDocument/2006/math">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den>
                              </m:f>
                            </m:e>
                          </m:d>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𝑦</m:t>
                          </m:r>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4</m:t>
                                  </m:r>
                                  <m:func>
                                    <m:funcPr>
                                      <m:ctrlPr>
                                        <a:rPr lang="en-US" altLang="zh-CN" sz="1200" b="0" i="1" smtClean="0">
                                          <a:latin typeface="Cambria Math" panose="02040503050406030204" pitchFamily="18" charset="0"/>
                                        </a:rPr>
                                      </m:ctrlPr>
                                    </m:funcPr>
                                    <m:fName>
                                      <m:r>
                                        <m:rPr>
                                          <m:sty m:val="p"/>
                                        </m:rPr>
                                        <a:rPr lang="en-US" altLang="zh-CN" sz="1200" b="0" i="0" smtClean="0">
                                          <a:latin typeface="Cambria Math" panose="02040503050406030204" pitchFamily="18" charset="0"/>
                                        </a:rPr>
                                        <m:t>sin</m:t>
                                      </m:r>
                                    </m:fName>
                                    <m:e>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𝜙</m:t>
                                              </m:r>
                                            </m:e>
                                            <m:sub>
                                              <m:r>
                                                <a:rPr lang="en-US" altLang="zh-CN" sz="1200" b="0" i="1" smtClean="0">
                                                  <a:latin typeface="Cambria Math" panose="02040503050406030204" pitchFamily="18" charset="0"/>
                                                </a:rPr>
                                                <m:t>𝐿</m:t>
                                              </m:r>
                                            </m:sub>
                                          </m:sSub>
                                        </m:e>
                                      </m:d>
                                    </m:e>
                                  </m:func>
                                </m:den>
                              </m:f>
                            </m:e>
                          </m:d>
                        </m:e>
                        <m:sup>
                          <m:r>
                            <a:rPr lang="en-US" altLang="zh-CN" sz="1200" b="0" i="1" smtClean="0">
                              <a:latin typeface="Cambria Math" panose="02040503050406030204" pitchFamily="18" charset="0"/>
                            </a:rPr>
                            <m:t>2</m:t>
                          </m:r>
                        </m:sup>
                      </m:sSup>
                    </m:oMath>
                  </m:oMathPara>
                </a14:m>
                <a:endParaRPr lang="en-US" sz="1600" b="1" dirty="0"/>
              </a:p>
              <a:p>
                <a:endParaRPr lang="en-US" sz="1600" dirty="0">
                  <a:solidFill>
                    <a:schemeClr val="accent1">
                      <a:lumMod val="60000"/>
                      <a:lumOff val="40000"/>
                    </a:schemeClr>
                  </a:solidFill>
                </a:endParaRPr>
              </a:p>
              <a:p>
                <a:pPr marL="285750" indent="-285750">
                  <a:buFont typeface="Arial" panose="020B0604020202020204" pitchFamily="34" charset="0"/>
                  <a:buChar char="•"/>
                </a:pPr>
                <a:r>
                  <a:rPr lang="en-US" sz="1600" dirty="0"/>
                  <a:t>Consider the ray along the window’s center</a:t>
                </a:r>
                <a:r>
                  <a:rPr lang="en-US" sz="1600" dirty="0">
                    <a:solidFill>
                      <a:schemeClr val="tx1"/>
                    </a:solidFill>
                  </a:rPr>
                  <a:t> </a:t>
                </a:r>
                <a14:m>
                  <m:oMath xmlns:m="http://schemas.openxmlformats.org/officeDocument/2006/math">
                    <m:r>
                      <a:rPr lang="en-US" sz="1600" b="0" i="0" smtClean="0">
                        <a:solidFill>
                          <a:schemeClr val="tx1"/>
                        </a:solidFill>
                        <a:latin typeface="Cambria Math" panose="02040503050406030204" pitchFamily="18" charset="0"/>
                      </a:rPr>
                      <m:t>(</m:t>
                    </m:r>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𝜙</m:t>
                        </m:r>
                      </m:e>
                      <m:sub>
                        <m:r>
                          <a:rPr lang="en-US" sz="1600" b="0" i="1" smtClean="0">
                            <a:solidFill>
                              <a:schemeClr val="tx1"/>
                            </a:solidFill>
                            <a:latin typeface="Cambria Math" panose="02040503050406030204" pitchFamily="18" charset="0"/>
                          </a:rPr>
                          <m:t>𝑀</m:t>
                        </m:r>
                        <m:r>
                          <a:rPr lang="en-US" sz="1600" b="0" i="1" smtClean="0">
                            <a:solidFill>
                              <a:schemeClr val="tx1"/>
                            </a:solidFill>
                            <a:latin typeface="Cambria Math" panose="02040503050406030204" pitchFamily="18" charset="0"/>
                          </a:rPr>
                          <m:t>2</m:t>
                        </m:r>
                      </m:sub>
                    </m:sSub>
                  </m:oMath>
                </a14:m>
                <a:r>
                  <a:rPr lang="en-US" sz="1600" dirty="0">
                    <a:solidFill>
                      <a:schemeClr val="tx1"/>
                    </a:solidFill>
                  </a:rPr>
                  <a:t> =0)</a:t>
                </a:r>
                <a:r>
                  <a:rPr lang="en-US" sz="1600" dirty="0"/>
                  <a:t>, </a:t>
                </a:r>
                <a:r>
                  <a:rPr lang="el-GR" sz="1600" dirty="0">
                    <a:solidFill>
                      <a:schemeClr val="accent5">
                        <a:lumMod val="50000"/>
                      </a:schemeClr>
                    </a:solidFill>
                  </a:rPr>
                  <a:t>φ</a:t>
                </a:r>
                <a:r>
                  <a:rPr lang="en-US" sz="1600" baseline="-25000" dirty="0">
                    <a:solidFill>
                      <a:schemeClr val="accent5">
                        <a:lumMod val="50000"/>
                      </a:schemeClr>
                    </a:solidFill>
                  </a:rPr>
                  <a:t>RA</a:t>
                </a:r>
                <a:r>
                  <a:rPr lang="en-US" sz="1600" b="1" dirty="0"/>
                  <a:t> </a:t>
                </a:r>
                <a:r>
                  <a:rPr lang="en-US" sz="1600" dirty="0"/>
                  <a:t>(refer to page 3)should be: </a:t>
                </a:r>
              </a:p>
              <a:p>
                <a:pPr algn="ctr"/>
                <a:r>
                  <a:rPr lang="en-US" sz="1600" dirty="0"/>
                  <a: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𝜙</m:t>
                        </m:r>
                      </m:e>
                      <m:sub>
                        <m:r>
                          <a:rPr lang="en-US" sz="1400" b="0" i="1" smtClean="0">
                            <a:latin typeface="Cambria Math" panose="02040503050406030204" pitchFamily="18" charset="0"/>
                          </a:rPr>
                          <m:t>𝑅𝐴</m:t>
                        </m:r>
                      </m:sub>
                    </m:sSub>
                    <m:r>
                      <a:rPr lang="en-US" sz="1400" b="0" i="1" smtClean="0">
                        <a:latin typeface="Cambria Math" panose="02040503050406030204" pitchFamily="18" charset="0"/>
                      </a:rPr>
                      <m:t>=</m:t>
                    </m:r>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atan</m:t>
                        </m:r>
                      </m:fName>
                      <m:e>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𝑦</m:t>
                                </m:r>
                              </m:num>
                              <m:den>
                                <m:r>
                                  <a:rPr lang="en-US" sz="1400" b="0" i="1" smtClean="0">
                                    <a:latin typeface="Cambria Math" panose="02040503050406030204" pitchFamily="18" charset="0"/>
                                  </a:rPr>
                                  <m:t>𝑥</m:t>
                                </m:r>
                              </m:den>
                            </m:f>
                          </m:e>
                        </m:d>
                      </m:e>
                    </m:func>
                  </m:oMath>
                </a14:m>
                <a:r>
                  <a:rPr lang="en-US" sz="1400" dirty="0"/>
                  <a:t>     </a:t>
                </a:r>
                <a:endParaRPr lang="en-US" sz="1600" baseline="-25000" dirty="0"/>
              </a:p>
              <a:p>
                <a:pPr marL="285750" indent="-285750">
                  <a:buFont typeface="Arial" panose="020B0604020202020204" pitchFamily="34" charset="0"/>
                  <a:buChar char="•"/>
                </a:pPr>
                <a:r>
                  <a:rPr lang="en-US" sz="1600" dirty="0"/>
                  <a:t> when the M2’s rotation angle is </a:t>
                </a:r>
                <a14:m>
                  <m:oMath xmlns:m="http://schemas.openxmlformats.org/officeDocument/2006/math">
                    <m:r>
                      <a:rPr lang="en-US" sz="1600" b="0" i="1" smtClean="0">
                        <a:latin typeface="Cambria Math" panose="02040503050406030204" pitchFamily="18" charset="0"/>
                      </a:rPr>
                      <m:t>𝛼</m:t>
                    </m:r>
                  </m:oMath>
                </a14:m>
                <a:r>
                  <a:rPr lang="en-US" sz="1600" dirty="0"/>
                  <a:t> ,the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𝑅𝐴</m:t>
                        </m:r>
                      </m:sub>
                    </m:sSub>
                  </m:oMath>
                </a14:m>
                <a:r>
                  <a:rPr lang="en-US" sz="1600" dirty="0"/>
                  <a:t> should be</a:t>
                </a:r>
              </a:p>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𝑅𝐴</m:t>
                          </m:r>
                        </m:sub>
                      </m:sSub>
                      <m:r>
                        <a:rPr lang="en-US" sz="1600" b="0" i="0" smtClean="0">
                          <a:latin typeface="Cambria Math" panose="02040503050406030204" pitchFamily="18" charset="0"/>
                        </a:rPr>
                        <m:t>=</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atan</m:t>
                          </m:r>
                        </m:fName>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𝑦</m:t>
                                  </m:r>
                                </m:num>
                                <m:den>
                                  <m:r>
                                    <a:rPr lang="en-US" sz="1600" i="1">
                                      <a:latin typeface="Cambria Math" panose="02040503050406030204" pitchFamily="18" charset="0"/>
                                    </a:rPr>
                                    <m:t>𝑥</m:t>
                                  </m:r>
                                </m:den>
                              </m:f>
                            </m:e>
                          </m:d>
                        </m:e>
                      </m:func>
                      <m:r>
                        <a:rPr lang="en-US" sz="1600" b="0" i="1" smtClean="0">
                          <a:latin typeface="Cambria Math" panose="02040503050406030204" pitchFamily="18" charset="0"/>
                        </a:rPr>
                        <m:t>+2</m:t>
                      </m:r>
                      <m:r>
                        <a:rPr lang="en-US" sz="1600" b="0" i="1" smtClean="0">
                          <a:latin typeface="Cambria Math" panose="02040503050406030204" pitchFamily="18" charset="0"/>
                        </a:rPr>
                        <m:t>𝛼</m:t>
                      </m:r>
                    </m:oMath>
                  </m:oMathPara>
                </a14:m>
                <a:endParaRPr lang="en-US" sz="1600" dirty="0"/>
              </a:p>
            </p:txBody>
          </p:sp>
        </mc:Choice>
        <mc:Fallback xmlns="">
          <p:sp>
            <p:nvSpPr>
              <p:cNvPr id="116" name="TextBox 115">
                <a:extLst>
                  <a:ext uri="{FF2B5EF4-FFF2-40B4-BE49-F238E27FC236}">
                    <a16:creationId xmlns:a16="http://schemas.microsoft.com/office/drawing/2014/main" id="{A3708347-DE37-FFA1-754C-9C7EB288391C}"/>
                  </a:ext>
                </a:extLst>
              </p:cNvPr>
              <p:cNvSpPr txBox="1">
                <a:spLocks noRot="1" noChangeAspect="1" noMove="1" noResize="1" noEditPoints="1" noAdjustHandles="1" noChangeArrowheads="1" noChangeShapeType="1" noTextEdit="1"/>
              </p:cNvSpPr>
              <p:nvPr/>
            </p:nvSpPr>
            <p:spPr>
              <a:xfrm>
                <a:off x="5840538" y="357729"/>
                <a:ext cx="5046353" cy="6294415"/>
              </a:xfrm>
              <a:prstGeom prst="rect">
                <a:avLst/>
              </a:prstGeom>
              <a:blipFill>
                <a:blip r:embed="rId2"/>
                <a:stretch>
                  <a:fillRect l="-604" t="-291" r="-16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9DC285B5-3276-2409-C65A-30CBA993389C}"/>
                  </a:ext>
                </a:extLst>
              </p:cNvPr>
              <p:cNvSpPr txBox="1"/>
              <p:nvPr/>
            </p:nvSpPr>
            <p:spPr>
              <a:xfrm>
                <a:off x="87891" y="24351"/>
                <a:ext cx="12180309" cy="400110"/>
              </a:xfrm>
              <a:prstGeom prst="rect">
                <a:avLst/>
              </a:prstGeom>
              <a:noFill/>
            </p:spPr>
            <p:txBody>
              <a:bodyPr wrap="square" rtlCol="0">
                <a:spAutoFit/>
              </a:bodyPr>
              <a:lstStyle/>
              <a:p>
                <a:r>
                  <a:rPr lang="en-US" sz="2000" b="1" dirty="0"/>
                  <a:t>High-k Receiver optical Calibration: </a:t>
                </a:r>
                <a:r>
                  <a:rPr lang="en-US" b="1" dirty="0"/>
                  <a:t>find the position of M2 axis which determine the angle of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𝑅𝐴</m:t>
                        </m:r>
                      </m:sub>
                    </m:sSub>
                  </m:oMath>
                </a14:m>
                <a:r>
                  <a:rPr lang="en-US" sz="2000" b="1" dirty="0"/>
                  <a:t> </a:t>
                </a:r>
              </a:p>
            </p:txBody>
          </p:sp>
        </mc:Choice>
        <mc:Fallback xmlns="">
          <p:sp>
            <p:nvSpPr>
              <p:cNvPr id="128" name="TextBox 127">
                <a:extLst>
                  <a:ext uri="{FF2B5EF4-FFF2-40B4-BE49-F238E27FC236}">
                    <a16:creationId xmlns:a16="http://schemas.microsoft.com/office/drawing/2014/main" id="{9DC285B5-3276-2409-C65A-30CBA993389C}"/>
                  </a:ext>
                </a:extLst>
              </p:cNvPr>
              <p:cNvSpPr txBox="1">
                <a:spLocks noRot="1" noChangeAspect="1" noMove="1" noResize="1" noEditPoints="1" noAdjustHandles="1" noChangeArrowheads="1" noChangeShapeType="1" noTextEdit="1"/>
              </p:cNvSpPr>
              <p:nvPr/>
            </p:nvSpPr>
            <p:spPr>
              <a:xfrm>
                <a:off x="87891" y="24351"/>
                <a:ext cx="12180309" cy="400110"/>
              </a:xfrm>
              <a:prstGeom prst="rect">
                <a:avLst/>
              </a:prstGeom>
              <a:blipFill>
                <a:blip r:embed="rId3"/>
                <a:stretch>
                  <a:fillRect l="-500" t="-9091" b="-25758"/>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0C0A2DC9-2ECE-FE59-E2A8-49852960A4B8}"/>
              </a:ext>
            </a:extLst>
          </p:cNvPr>
          <p:cNvGrpSpPr/>
          <p:nvPr/>
        </p:nvGrpSpPr>
        <p:grpSpPr>
          <a:xfrm>
            <a:off x="367658" y="1026981"/>
            <a:ext cx="4625108" cy="4327479"/>
            <a:chOff x="649598" y="811745"/>
            <a:chExt cx="4625108" cy="4327479"/>
          </a:xfrm>
        </p:grpSpPr>
        <p:pic>
          <p:nvPicPr>
            <p:cNvPr id="4" name="Picture 3">
              <a:extLst>
                <a:ext uri="{FF2B5EF4-FFF2-40B4-BE49-F238E27FC236}">
                  <a16:creationId xmlns:a16="http://schemas.microsoft.com/office/drawing/2014/main" id="{9AA85E18-B6B7-0AB5-0926-00F38E75E54F}"/>
                </a:ext>
              </a:extLst>
            </p:cNvPr>
            <p:cNvPicPr>
              <a:picLocks noChangeAspect="1"/>
            </p:cNvPicPr>
            <p:nvPr/>
          </p:nvPicPr>
          <p:blipFill rotWithShape="1">
            <a:blip r:embed="rId4"/>
            <a:srcRect l="43390" t="20221" r="9273" b="57059"/>
            <a:stretch/>
          </p:blipFill>
          <p:spPr>
            <a:xfrm>
              <a:off x="1111106" y="2753031"/>
              <a:ext cx="3672321" cy="1036827"/>
            </a:xfrm>
            <a:prstGeom prst="rect">
              <a:avLst/>
            </a:prstGeom>
          </p:spPr>
        </p:pic>
        <p:cxnSp>
          <p:nvCxnSpPr>
            <p:cNvPr id="6" name="Straight Connector 5">
              <a:extLst>
                <a:ext uri="{FF2B5EF4-FFF2-40B4-BE49-F238E27FC236}">
                  <a16:creationId xmlns:a16="http://schemas.microsoft.com/office/drawing/2014/main" id="{74D4BA74-C126-77F5-30E7-6A4249463010}"/>
                </a:ext>
              </a:extLst>
            </p:cNvPr>
            <p:cNvCxnSpPr>
              <a:cxnSpLocks/>
            </p:cNvCxnSpPr>
            <p:nvPr/>
          </p:nvCxnSpPr>
          <p:spPr>
            <a:xfrm flipV="1">
              <a:off x="3106064" y="2218891"/>
              <a:ext cx="218688" cy="24352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65BC9F0-6A62-1F94-7923-F5D42318287E}"/>
                </a:ext>
              </a:extLst>
            </p:cNvPr>
            <p:cNvSpPr/>
            <p:nvPr/>
          </p:nvSpPr>
          <p:spPr>
            <a:xfrm>
              <a:off x="3270292" y="2112326"/>
              <a:ext cx="108920" cy="1138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5C22F5-010C-7382-70A9-87FBA27CD357}"/>
                </a:ext>
              </a:extLst>
            </p:cNvPr>
            <p:cNvSpPr/>
            <p:nvPr/>
          </p:nvSpPr>
          <p:spPr>
            <a:xfrm>
              <a:off x="2783805" y="3546522"/>
              <a:ext cx="802261" cy="70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CF9C32F-79AE-4153-293E-DD15055BFE8A}"/>
                </a:ext>
              </a:extLst>
            </p:cNvPr>
            <p:cNvSpPr txBox="1"/>
            <p:nvPr/>
          </p:nvSpPr>
          <p:spPr>
            <a:xfrm>
              <a:off x="649598" y="2351111"/>
              <a:ext cx="1617469" cy="300300"/>
            </a:xfrm>
            <a:prstGeom prst="rect">
              <a:avLst/>
            </a:prstGeom>
            <a:noFill/>
          </p:spPr>
          <p:txBody>
            <a:bodyPr wrap="none" rtlCol="0">
              <a:spAutoFit/>
            </a:bodyPr>
            <a:lstStyle/>
            <a:p>
              <a:r>
                <a:rPr lang="en-US" sz="2000" b="1" dirty="0"/>
                <a:t>Bay L Port Cover</a:t>
              </a:r>
            </a:p>
          </p:txBody>
        </p:sp>
        <p:cxnSp>
          <p:nvCxnSpPr>
            <p:cNvPr id="35" name="Straight Connector 34">
              <a:extLst>
                <a:ext uri="{FF2B5EF4-FFF2-40B4-BE49-F238E27FC236}">
                  <a16:creationId xmlns:a16="http://schemas.microsoft.com/office/drawing/2014/main" id="{7467A112-51DA-9EA3-236A-A845AA9D442D}"/>
                </a:ext>
              </a:extLst>
            </p:cNvPr>
            <p:cNvCxnSpPr>
              <a:cxnSpLocks/>
            </p:cNvCxnSpPr>
            <p:nvPr/>
          </p:nvCxnSpPr>
          <p:spPr>
            <a:xfrm>
              <a:off x="2850078" y="3590391"/>
              <a:ext cx="334858" cy="48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424A3D4-5539-705D-5593-CCED831B1422}"/>
                </a:ext>
              </a:extLst>
            </p:cNvPr>
            <p:cNvSpPr/>
            <p:nvPr/>
          </p:nvSpPr>
          <p:spPr>
            <a:xfrm rot="19651493">
              <a:off x="2265002" y="4499272"/>
              <a:ext cx="520998" cy="37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944C9F6C-54D7-0C8E-E723-FCA209D06B7A}"/>
                </a:ext>
              </a:extLst>
            </p:cNvPr>
            <p:cNvCxnSpPr>
              <a:cxnSpLocks/>
            </p:cNvCxnSpPr>
            <p:nvPr/>
          </p:nvCxnSpPr>
          <p:spPr>
            <a:xfrm>
              <a:off x="2550582" y="4526556"/>
              <a:ext cx="555483" cy="153682"/>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CF9212D-1CCD-923D-1F06-AC36FF4A9883}"/>
                </a:ext>
              </a:extLst>
            </p:cNvPr>
            <p:cNvCxnSpPr>
              <a:cxnSpLocks/>
            </p:cNvCxnSpPr>
            <p:nvPr/>
          </p:nvCxnSpPr>
          <p:spPr>
            <a:xfrm>
              <a:off x="2537357" y="4521738"/>
              <a:ext cx="9707" cy="617486"/>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FAE6FC9-7D98-C9CF-4518-8B0EB12149BC}"/>
                </a:ext>
              </a:extLst>
            </p:cNvPr>
            <p:cNvCxnSpPr>
              <a:cxnSpLocks/>
              <a:endCxn id="82" idx="4"/>
            </p:cNvCxnSpPr>
            <p:nvPr/>
          </p:nvCxnSpPr>
          <p:spPr>
            <a:xfrm flipH="1" flipV="1">
              <a:off x="2842574" y="905925"/>
              <a:ext cx="12405" cy="271926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C11292A1-4189-7C76-175C-0ABC9D43BB0E}"/>
                </a:ext>
              </a:extLst>
            </p:cNvPr>
            <p:cNvSpPr/>
            <p:nvPr/>
          </p:nvSpPr>
          <p:spPr>
            <a:xfrm>
              <a:off x="2793509" y="811745"/>
              <a:ext cx="98130" cy="941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2AE58524-8DCC-1BAB-2DF1-177A689BA31E}"/>
                </a:ext>
              </a:extLst>
            </p:cNvPr>
            <p:cNvCxnSpPr>
              <a:cxnSpLocks/>
              <a:stCxn id="82" idx="4"/>
              <a:endCxn id="9" idx="1"/>
            </p:cNvCxnSpPr>
            <p:nvPr/>
          </p:nvCxnSpPr>
          <p:spPr>
            <a:xfrm>
              <a:off x="2842575" y="905925"/>
              <a:ext cx="443668" cy="12230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A66B74A4-27F8-95F4-C18F-CD8C7168ACB5}"/>
                </a:ext>
              </a:extLst>
            </p:cNvPr>
            <p:cNvCxnSpPr>
              <a:cxnSpLocks/>
              <a:stCxn id="82" idx="4"/>
              <a:endCxn id="12" idx="0"/>
            </p:cNvCxnSpPr>
            <p:nvPr/>
          </p:nvCxnSpPr>
          <p:spPr>
            <a:xfrm>
              <a:off x="2842575" y="905925"/>
              <a:ext cx="342361" cy="264059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427D4A72-A40D-7988-63DA-C79B4BF05A1A}"/>
                </a:ext>
              </a:extLst>
            </p:cNvPr>
            <p:cNvCxnSpPr>
              <a:cxnSpLocks/>
            </p:cNvCxnSpPr>
            <p:nvPr/>
          </p:nvCxnSpPr>
          <p:spPr>
            <a:xfrm flipV="1">
              <a:off x="3104429" y="3636407"/>
              <a:ext cx="489257" cy="1043831"/>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4" name="TextBox 113">
              <a:extLst>
                <a:ext uri="{FF2B5EF4-FFF2-40B4-BE49-F238E27FC236}">
                  <a16:creationId xmlns:a16="http://schemas.microsoft.com/office/drawing/2014/main" id="{7BBC2903-E84E-DD5C-C259-723EFFFC6809}"/>
                </a:ext>
              </a:extLst>
            </p:cNvPr>
            <p:cNvSpPr txBox="1"/>
            <p:nvPr/>
          </p:nvSpPr>
          <p:spPr>
            <a:xfrm>
              <a:off x="3448425" y="1895725"/>
              <a:ext cx="1826281" cy="646331"/>
            </a:xfrm>
            <a:prstGeom prst="rect">
              <a:avLst/>
            </a:prstGeom>
            <a:noFill/>
          </p:spPr>
          <p:txBody>
            <a:bodyPr wrap="square" rtlCol="0">
              <a:spAutoFit/>
            </a:bodyPr>
            <a:lstStyle/>
            <a:p>
              <a:r>
                <a:rPr lang="en-US" b="1" dirty="0">
                  <a:solidFill>
                    <a:schemeClr val="accent1">
                      <a:lumMod val="60000"/>
                      <a:lumOff val="40000"/>
                    </a:schemeClr>
                  </a:solidFill>
                </a:rPr>
                <a:t>Reference Point</a:t>
              </a:r>
            </a:p>
          </p:txBody>
        </p:sp>
        <p:sp>
          <p:nvSpPr>
            <p:cNvPr id="125" name="TextBox 124">
              <a:extLst>
                <a:ext uri="{FF2B5EF4-FFF2-40B4-BE49-F238E27FC236}">
                  <a16:creationId xmlns:a16="http://schemas.microsoft.com/office/drawing/2014/main" id="{06405243-F556-9ECD-418E-AD542F92C4F6}"/>
                </a:ext>
              </a:extLst>
            </p:cNvPr>
            <p:cNvSpPr txBox="1"/>
            <p:nvPr/>
          </p:nvSpPr>
          <p:spPr>
            <a:xfrm>
              <a:off x="3279142" y="4550112"/>
              <a:ext cx="556260" cy="369332"/>
            </a:xfrm>
            <a:prstGeom prst="rect">
              <a:avLst/>
            </a:prstGeom>
            <a:noFill/>
          </p:spPr>
          <p:txBody>
            <a:bodyPr wrap="square" rtlCol="0">
              <a:spAutoFit/>
            </a:bodyPr>
            <a:lstStyle/>
            <a:p>
              <a:r>
                <a:rPr lang="en-US" dirty="0"/>
                <a:t>M2</a:t>
              </a:r>
            </a:p>
          </p:txBody>
        </p:sp>
        <p:sp>
          <p:nvSpPr>
            <p:cNvPr id="126" name="TextBox 125">
              <a:extLst>
                <a:ext uri="{FF2B5EF4-FFF2-40B4-BE49-F238E27FC236}">
                  <a16:creationId xmlns:a16="http://schemas.microsoft.com/office/drawing/2014/main" id="{B742B64B-5DA0-2EBE-F94B-2B09FEE87150}"/>
                </a:ext>
              </a:extLst>
            </p:cNvPr>
            <p:cNvSpPr txBox="1"/>
            <p:nvPr/>
          </p:nvSpPr>
          <p:spPr>
            <a:xfrm>
              <a:off x="1914782" y="4341890"/>
              <a:ext cx="556260" cy="369332"/>
            </a:xfrm>
            <a:prstGeom prst="rect">
              <a:avLst/>
            </a:prstGeom>
            <a:noFill/>
          </p:spPr>
          <p:txBody>
            <a:bodyPr wrap="square" rtlCol="0">
              <a:spAutoFit/>
            </a:bodyPr>
            <a:lstStyle/>
            <a:p>
              <a:r>
                <a:rPr lang="en-US" dirty="0"/>
                <a:t>M1</a:t>
              </a:r>
            </a:p>
          </p:txBody>
        </p:sp>
        <p:cxnSp>
          <p:nvCxnSpPr>
            <p:cNvPr id="3" name="Straight Connector 2">
              <a:extLst>
                <a:ext uri="{FF2B5EF4-FFF2-40B4-BE49-F238E27FC236}">
                  <a16:creationId xmlns:a16="http://schemas.microsoft.com/office/drawing/2014/main" id="{D1B3DA7E-138C-7D90-DB02-423CAA0C67EF}"/>
                </a:ext>
              </a:extLst>
            </p:cNvPr>
            <p:cNvCxnSpPr>
              <a:cxnSpLocks/>
            </p:cNvCxnSpPr>
            <p:nvPr/>
          </p:nvCxnSpPr>
          <p:spPr>
            <a:xfrm flipH="1" flipV="1">
              <a:off x="2775410" y="3576784"/>
              <a:ext cx="313004" cy="1073558"/>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3" name="Oval 112">
              <a:extLst>
                <a:ext uri="{FF2B5EF4-FFF2-40B4-BE49-F238E27FC236}">
                  <a16:creationId xmlns:a16="http://schemas.microsoft.com/office/drawing/2014/main" id="{9023C2E6-D5D0-8D42-B62A-FEB8BD5B5C0C}"/>
                </a:ext>
              </a:extLst>
            </p:cNvPr>
            <p:cNvSpPr/>
            <p:nvPr/>
          </p:nvSpPr>
          <p:spPr>
            <a:xfrm>
              <a:off x="2720950" y="3543267"/>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E3721F9-D369-5C03-5C64-6074F110152D}"/>
                </a:ext>
              </a:extLst>
            </p:cNvPr>
            <p:cNvSpPr/>
            <p:nvPr/>
          </p:nvSpPr>
          <p:spPr>
            <a:xfrm>
              <a:off x="3528576" y="3542505"/>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1F73957-F2FF-A7E3-31DB-5849B18F497B}"/>
                </a:ext>
              </a:extLst>
            </p:cNvPr>
            <p:cNvSpPr/>
            <p:nvPr/>
          </p:nvSpPr>
          <p:spPr>
            <a:xfrm>
              <a:off x="3061184" y="4623290"/>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443BFFD-3582-81AE-EBFB-9E94FEEDE71C}"/>
                    </a:ext>
                  </a:extLst>
                </p:cNvPr>
                <p:cNvSpPr txBox="1"/>
                <p:nvPr/>
              </p:nvSpPr>
              <p:spPr>
                <a:xfrm>
                  <a:off x="2614750" y="3998296"/>
                  <a:ext cx="4387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oMath>
                    </m:oMathPara>
                  </a14:m>
                  <a:endParaRPr lang="en-US" dirty="0"/>
                </a:p>
              </p:txBody>
            </p:sp>
          </mc:Choice>
          <mc:Fallback xmlns="">
            <p:sp>
              <p:nvSpPr>
                <p:cNvPr id="15" name="TextBox 14">
                  <a:extLst>
                    <a:ext uri="{FF2B5EF4-FFF2-40B4-BE49-F238E27FC236}">
                      <a16:creationId xmlns:a16="http://schemas.microsoft.com/office/drawing/2014/main" id="{C443BFFD-3582-81AE-EBFB-9E94FEEDE71C}"/>
                    </a:ext>
                  </a:extLst>
                </p:cNvPr>
                <p:cNvSpPr txBox="1">
                  <a:spLocks noRot="1" noChangeAspect="1" noMove="1" noResize="1" noEditPoints="1" noAdjustHandles="1" noChangeArrowheads="1" noChangeShapeType="1" noTextEdit="1"/>
                </p:cNvSpPr>
                <p:nvPr/>
              </p:nvSpPr>
              <p:spPr>
                <a:xfrm>
                  <a:off x="2614750" y="3998296"/>
                  <a:ext cx="438768" cy="369332"/>
                </a:xfrm>
                <a:prstGeom prst="rect">
                  <a:avLst/>
                </a:prstGeom>
                <a:blipFill>
                  <a:blip r:embed="rId5"/>
                  <a:stretch>
                    <a:fillRect l="-4167" b="-11475"/>
                  </a:stretch>
                </a:blipFill>
              </p:spPr>
              <p:txBody>
                <a:bodyPr/>
                <a:lstStyle/>
                <a:p>
                  <a:r>
                    <a:rPr lang="en-US">
                      <a:noFill/>
                    </a:rPr>
                    <a:t> </a:t>
                  </a:r>
                </a:p>
              </p:txBody>
            </p:sp>
          </mc:Fallback>
        </mc:AlternateContent>
        <p:sp>
          <p:nvSpPr>
            <p:cNvPr id="16" name="Arc 15">
              <a:extLst>
                <a:ext uri="{FF2B5EF4-FFF2-40B4-BE49-F238E27FC236}">
                  <a16:creationId xmlns:a16="http://schemas.microsoft.com/office/drawing/2014/main" id="{04854DF0-1221-0A7B-CFA2-F7FB9DA5C3DB}"/>
                </a:ext>
              </a:extLst>
            </p:cNvPr>
            <p:cNvSpPr/>
            <p:nvPr/>
          </p:nvSpPr>
          <p:spPr>
            <a:xfrm rot="18574682">
              <a:off x="2939168" y="4116413"/>
              <a:ext cx="283252" cy="333613"/>
            </a:xfrm>
            <a:prstGeom prst="arc">
              <a:avLst/>
            </a:prstGeom>
            <a:ln>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89C4FE1-A8AB-8BD1-AF10-018D8F73565F}"/>
                    </a:ext>
                  </a:extLst>
                </p:cNvPr>
                <p:cNvSpPr txBox="1"/>
                <p:nvPr/>
              </p:nvSpPr>
              <p:spPr>
                <a:xfrm>
                  <a:off x="3402307" y="3859299"/>
                  <a:ext cx="4387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m:t>
                            </m:r>
                          </m:sub>
                        </m:sSub>
                      </m:oMath>
                    </m:oMathPara>
                  </a14:m>
                  <a:endParaRPr lang="en-US" dirty="0"/>
                </a:p>
              </p:txBody>
            </p:sp>
          </mc:Choice>
          <mc:Fallback xmlns="">
            <p:sp>
              <p:nvSpPr>
                <p:cNvPr id="17" name="TextBox 16">
                  <a:extLst>
                    <a:ext uri="{FF2B5EF4-FFF2-40B4-BE49-F238E27FC236}">
                      <a16:creationId xmlns:a16="http://schemas.microsoft.com/office/drawing/2014/main" id="{389C4FE1-A8AB-8BD1-AF10-018D8F73565F}"/>
                    </a:ext>
                  </a:extLst>
                </p:cNvPr>
                <p:cNvSpPr txBox="1">
                  <a:spLocks noRot="1" noChangeAspect="1" noMove="1" noResize="1" noEditPoints="1" noAdjustHandles="1" noChangeArrowheads="1" noChangeShapeType="1" noTextEdit="1"/>
                </p:cNvSpPr>
                <p:nvPr/>
              </p:nvSpPr>
              <p:spPr>
                <a:xfrm>
                  <a:off x="3402307" y="3859299"/>
                  <a:ext cx="438768" cy="369332"/>
                </a:xfrm>
                <a:prstGeom prst="rect">
                  <a:avLst/>
                </a:prstGeom>
                <a:blipFill>
                  <a:blip r:embed="rId6"/>
                  <a:stretch>
                    <a:fillRect l="-4167" b="-11475"/>
                  </a:stretch>
                </a:blipFill>
              </p:spPr>
              <p:txBody>
                <a:bodyPr/>
                <a:lstStyle/>
                <a:p>
                  <a:r>
                    <a:rPr lang="en-US">
                      <a:noFill/>
                    </a:rPr>
                    <a:t> </a:t>
                  </a:r>
                </a:p>
              </p:txBody>
            </p:sp>
          </mc:Fallback>
        </mc:AlternateContent>
        <p:sp>
          <p:nvSpPr>
            <p:cNvPr id="18" name="Arc 17">
              <a:extLst>
                <a:ext uri="{FF2B5EF4-FFF2-40B4-BE49-F238E27FC236}">
                  <a16:creationId xmlns:a16="http://schemas.microsoft.com/office/drawing/2014/main" id="{01E79057-7E47-D5E7-0D30-64AD9AFA17AF}"/>
                </a:ext>
              </a:extLst>
            </p:cNvPr>
            <p:cNvSpPr/>
            <p:nvPr/>
          </p:nvSpPr>
          <p:spPr>
            <a:xfrm rot="5010425" flipH="1">
              <a:off x="3101310" y="3852119"/>
              <a:ext cx="283252" cy="333613"/>
            </a:xfrm>
            <a:prstGeom prst="arc">
              <a:avLst/>
            </a:prstGeom>
            <a:ln>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22" name="Oval 21">
            <a:extLst>
              <a:ext uri="{FF2B5EF4-FFF2-40B4-BE49-F238E27FC236}">
                <a16:creationId xmlns:a16="http://schemas.microsoft.com/office/drawing/2014/main" id="{95831B90-459A-4511-8EE8-24C6C03AC3DD}"/>
              </a:ext>
            </a:extLst>
          </p:cNvPr>
          <p:cNvSpPr/>
          <p:nvPr/>
        </p:nvSpPr>
        <p:spPr>
          <a:xfrm>
            <a:off x="2868970" y="3753920"/>
            <a:ext cx="94372" cy="94372"/>
          </a:xfrm>
          <a:prstGeom prst="ellipse">
            <a:avLst/>
          </a:prstGeom>
          <a:solidFill>
            <a:schemeClr val="tx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1D6E536-6B09-9697-7F35-DE722B797225}"/>
              </a:ext>
            </a:extLst>
          </p:cNvPr>
          <p:cNvSpPr txBox="1"/>
          <p:nvPr/>
        </p:nvSpPr>
        <p:spPr>
          <a:xfrm>
            <a:off x="2459926" y="626925"/>
            <a:ext cx="1791260" cy="461665"/>
          </a:xfrm>
          <a:prstGeom prst="rect">
            <a:avLst/>
          </a:prstGeom>
          <a:noFill/>
        </p:spPr>
        <p:txBody>
          <a:bodyPr wrap="none" rtlCol="0">
            <a:spAutoFit/>
          </a:bodyPr>
          <a:lstStyle/>
          <a:p>
            <a:r>
              <a:rPr lang="en-US" sz="2400" b="1" dirty="0"/>
              <a:t>Torus Center</a:t>
            </a:r>
          </a:p>
        </p:txBody>
      </p:sp>
      <p:sp>
        <p:nvSpPr>
          <p:cNvPr id="25" name="Slide Number Placeholder 24">
            <a:extLst>
              <a:ext uri="{FF2B5EF4-FFF2-40B4-BE49-F238E27FC236}">
                <a16:creationId xmlns:a16="http://schemas.microsoft.com/office/drawing/2014/main" id="{D152238A-4822-6805-73C5-60E7E7C1FA7C}"/>
              </a:ext>
            </a:extLst>
          </p:cNvPr>
          <p:cNvSpPr>
            <a:spLocks noGrp="1"/>
          </p:cNvSpPr>
          <p:nvPr>
            <p:ph type="sldNum" sz="quarter" idx="12"/>
          </p:nvPr>
        </p:nvSpPr>
        <p:spPr>
          <a:xfrm>
            <a:off x="9098280" y="6403577"/>
            <a:ext cx="2743200" cy="365125"/>
          </a:xfrm>
        </p:spPr>
        <p:txBody>
          <a:bodyPr/>
          <a:lstStyle/>
          <a:p>
            <a:fld id="{C8EB1B78-1A80-4349-98CC-41A40981A64A}" type="slidenum">
              <a:rPr lang="en-US" smtClean="0"/>
              <a:t>4</a:t>
            </a:fld>
            <a:endParaRPr lang="en-US" dirty="0"/>
          </a:p>
        </p:txBody>
      </p:sp>
      <p:sp>
        <p:nvSpPr>
          <p:cNvPr id="27" name="TextBox 26">
            <a:extLst>
              <a:ext uri="{FF2B5EF4-FFF2-40B4-BE49-F238E27FC236}">
                <a16:creationId xmlns:a16="http://schemas.microsoft.com/office/drawing/2014/main" id="{8EDA512D-E47C-B69D-0AA6-902F8941CE50}"/>
              </a:ext>
            </a:extLst>
          </p:cNvPr>
          <p:cNvSpPr txBox="1"/>
          <p:nvPr/>
        </p:nvSpPr>
        <p:spPr>
          <a:xfrm>
            <a:off x="3151748" y="3058581"/>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28" name="Arc 27">
            <a:extLst>
              <a:ext uri="{FF2B5EF4-FFF2-40B4-BE49-F238E27FC236}">
                <a16:creationId xmlns:a16="http://schemas.microsoft.com/office/drawing/2014/main" id="{B86857B5-F733-0BED-74AF-2D167F6931DF}"/>
              </a:ext>
            </a:extLst>
          </p:cNvPr>
          <p:cNvSpPr/>
          <p:nvPr/>
        </p:nvSpPr>
        <p:spPr>
          <a:xfrm>
            <a:off x="1430893" y="3142246"/>
            <a:ext cx="2230980" cy="1676387"/>
          </a:xfrm>
          <a:prstGeom prst="arc">
            <a:avLst>
              <a:gd name="adj1" fmla="val 16200000"/>
              <a:gd name="adj2" fmla="val 1825447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13DB38D1-DEF9-2471-9F98-AA8A67F24974}"/>
              </a:ext>
            </a:extLst>
          </p:cNvPr>
          <p:cNvCxnSpPr>
            <a:cxnSpLocks/>
          </p:cNvCxnSpPr>
          <p:nvPr/>
        </p:nvCxnSpPr>
        <p:spPr>
          <a:xfrm flipV="1">
            <a:off x="2458373" y="4671667"/>
            <a:ext cx="654523" cy="634718"/>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E28746DF-ACEC-49C1-AEFB-FCE32665425A}"/>
              </a:ext>
            </a:extLst>
          </p:cNvPr>
          <p:cNvSpPr txBox="1"/>
          <p:nvPr/>
        </p:nvSpPr>
        <p:spPr>
          <a:xfrm>
            <a:off x="249409" y="5296753"/>
            <a:ext cx="6608105" cy="1477328"/>
          </a:xfrm>
          <a:prstGeom prst="rect">
            <a:avLst/>
          </a:prstGeom>
          <a:noFill/>
        </p:spPr>
        <p:txBody>
          <a:bodyPr wrap="square" rtlCol="0">
            <a:spAutoFit/>
          </a:bodyPr>
          <a:lstStyle/>
          <a:p>
            <a:r>
              <a:rPr lang="en-US" dirty="0"/>
              <a:t>Dm2 to axis of window :153.9mm</a:t>
            </a:r>
          </a:p>
          <a:p>
            <a:r>
              <a:rPr lang="en-US" dirty="0"/>
              <a:t>Angle :</a:t>
            </a:r>
          </a:p>
          <a:p>
            <a:r>
              <a:rPr lang="en-US" dirty="0"/>
              <a:t>Right max angle of the edge:12.739degree</a:t>
            </a:r>
          </a:p>
          <a:p>
            <a:r>
              <a:rPr lang="en-US" dirty="0"/>
              <a:t>L</a:t>
            </a:r>
            <a:r>
              <a:rPr lang="en-US" altLang="zh-CN" dirty="0"/>
              <a:t>ef</a:t>
            </a:r>
            <a:r>
              <a:rPr lang="en-US" dirty="0"/>
              <a:t>t max angle of the edge:19.764degree</a:t>
            </a:r>
          </a:p>
          <a:p>
            <a:r>
              <a:rPr lang="en-US" dirty="0"/>
              <a:t>L</a:t>
            </a:r>
            <a:r>
              <a:rPr lang="en-US" baseline="-25000" dirty="0"/>
              <a:t>OFF-AXIS</a:t>
            </a:r>
            <a:r>
              <a:rPr lang="en-US" dirty="0"/>
              <a:t>=131.3mm</a:t>
            </a:r>
          </a:p>
        </p:txBody>
      </p:sp>
    </p:spTree>
    <p:extLst>
      <p:ext uri="{BB962C8B-B14F-4D97-AF65-F5344CB8AC3E}">
        <p14:creationId xmlns:p14="http://schemas.microsoft.com/office/powerpoint/2010/main" val="3863308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9976FD-C32F-C22A-077C-1BB8BA311AC6}"/>
              </a:ext>
            </a:extLst>
          </p:cNvPr>
          <p:cNvSpPr>
            <a:spLocks noGrp="1"/>
          </p:cNvSpPr>
          <p:nvPr>
            <p:ph type="sldNum" sz="quarter" idx="12"/>
          </p:nvPr>
        </p:nvSpPr>
        <p:spPr/>
        <p:txBody>
          <a:bodyPr/>
          <a:lstStyle/>
          <a:p>
            <a:fld id="{C8EB1B78-1A80-4349-98CC-41A40981A64A}" type="slidenum">
              <a:rPr lang="en-US" smtClean="0"/>
              <a:t>5</a:t>
            </a:fld>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0062EB8-82FD-B930-F710-8F14BFB12C25}"/>
                  </a:ext>
                </a:extLst>
              </p:cNvPr>
              <p:cNvSpPr txBox="1"/>
              <p:nvPr/>
            </p:nvSpPr>
            <p:spPr>
              <a:xfrm>
                <a:off x="5125462" y="2456428"/>
                <a:ext cx="5481895" cy="1222579"/>
              </a:xfrm>
              <a:prstGeom prst="rect">
                <a:avLst/>
              </a:prstGeom>
              <a:noFill/>
            </p:spPr>
            <p:txBody>
              <a:bodyPr wrap="square" rtlCol="0">
                <a:spAutoFit/>
              </a:bodyPr>
              <a:lstStyle/>
              <a:p>
                <a:r>
                  <a:rPr lang="en-US" dirty="0"/>
                  <a:t>Consider center of the window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𝑤</m:t>
                        </m:r>
                      </m:sub>
                    </m:sSub>
                  </m:oMath>
                </a14:m>
                <a:r>
                  <a:rPr lang="en-US" dirty="0"/>
                  <a:t> is (0,0),the L</a:t>
                </a:r>
                <a:r>
                  <a:rPr lang="en-US" baseline="-25000" dirty="0"/>
                  <a:t>off-</a:t>
                </a:r>
                <a:r>
                  <a:rPr lang="en-US" baseline="-25000" dirty="0" err="1"/>
                  <a:t>axis</a:t>
                </a:r>
                <a:r>
                  <a:rPr lang="en-US" dirty="0" err="1"/>
                  <a:t>is</a:t>
                </a:r>
                <a:r>
                  <a:rPr lang="en-US" dirty="0"/>
                  <a:t> the distance from </a:t>
                </a:r>
                <a:r>
                  <a:rPr lang="en-US" dirty="0" err="1"/>
                  <a:t>c</a:t>
                </a:r>
                <a:r>
                  <a:rPr lang="en-US" baseline="-25000" dirty="0" err="1"/>
                  <a:t>w</a:t>
                </a:r>
                <a:r>
                  <a:rPr lang="en-US" dirty="0"/>
                  <a:t> to axis offset ,</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𝑅𝑀</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r>
                            <a:rPr lang="en-US" b="0" i="1" smtClean="0">
                              <a:latin typeface="Cambria Math" panose="02040503050406030204" pitchFamily="18" charset="0"/>
                            </a:rPr>
                            <m:t>−</m:t>
                          </m:r>
                          <m:r>
                            <a:rPr lang="en-US" b="0" i="1" smtClean="0">
                              <a:latin typeface="Cambria Math" panose="02040503050406030204" pitchFamily="18" charset="0"/>
                            </a:rPr>
                            <m:t>𝑎𝑥𝑖𝑠</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𝑡𝑎𝑛</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𝑅𝐴</m:t>
                                  </m:r>
                                </m:sub>
                              </m:sSub>
                            </m:e>
                          </m:d>
                        </m:e>
                      </m:d>
                    </m:oMath>
                  </m:oMathPara>
                </a14:m>
                <a:endParaRPr lang="en-US" dirty="0"/>
              </a:p>
              <a:p>
                <a:r>
                  <a:rPr lang="en-US" dirty="0"/>
                  <a:t>Here (x,y) is the M2 axis position(page 2).</a:t>
                </a:r>
              </a:p>
            </p:txBody>
          </p:sp>
        </mc:Choice>
        <mc:Fallback xmlns="">
          <p:sp>
            <p:nvSpPr>
              <p:cNvPr id="24" name="TextBox 23">
                <a:extLst>
                  <a:ext uri="{FF2B5EF4-FFF2-40B4-BE49-F238E27FC236}">
                    <a16:creationId xmlns:a16="http://schemas.microsoft.com/office/drawing/2014/main" id="{10062EB8-82FD-B930-F710-8F14BFB12C25}"/>
                  </a:ext>
                </a:extLst>
              </p:cNvPr>
              <p:cNvSpPr txBox="1">
                <a:spLocks noRot="1" noChangeAspect="1" noMove="1" noResize="1" noEditPoints="1" noAdjustHandles="1" noChangeArrowheads="1" noChangeShapeType="1" noTextEdit="1"/>
              </p:cNvSpPr>
              <p:nvPr/>
            </p:nvSpPr>
            <p:spPr>
              <a:xfrm>
                <a:off x="5125462" y="2456428"/>
                <a:ext cx="5481895" cy="1222579"/>
              </a:xfrm>
              <a:prstGeom prst="rect">
                <a:avLst/>
              </a:prstGeom>
              <a:blipFill>
                <a:blip r:embed="rId3"/>
                <a:stretch>
                  <a:fillRect l="-1001" t="-2488" b="-6965"/>
                </a:stretch>
              </a:blipFill>
            </p:spPr>
            <p:txBody>
              <a:bodyPr/>
              <a:lstStyle/>
              <a:p>
                <a:r>
                  <a:rPr lang="en-US">
                    <a:noFill/>
                  </a:rPr>
                  <a:t> </a:t>
                </a:r>
              </a:p>
            </p:txBody>
          </p:sp>
        </mc:Fallback>
      </mc:AlternateContent>
      <p:grpSp>
        <p:nvGrpSpPr>
          <p:cNvPr id="72" name="Group 71">
            <a:extLst>
              <a:ext uri="{FF2B5EF4-FFF2-40B4-BE49-F238E27FC236}">
                <a16:creationId xmlns:a16="http://schemas.microsoft.com/office/drawing/2014/main" id="{3F02F0B9-F9FC-0CBD-1BA7-A6C5830E3A90}"/>
              </a:ext>
            </a:extLst>
          </p:cNvPr>
          <p:cNvGrpSpPr/>
          <p:nvPr/>
        </p:nvGrpSpPr>
        <p:grpSpPr>
          <a:xfrm>
            <a:off x="1527545" y="1568194"/>
            <a:ext cx="3032963" cy="3707284"/>
            <a:chOff x="702287" y="487301"/>
            <a:chExt cx="3032963" cy="3707284"/>
          </a:xfrm>
        </p:grpSpPr>
        <p:grpSp>
          <p:nvGrpSpPr>
            <p:cNvPr id="60" name="Group 59">
              <a:extLst>
                <a:ext uri="{FF2B5EF4-FFF2-40B4-BE49-F238E27FC236}">
                  <a16:creationId xmlns:a16="http://schemas.microsoft.com/office/drawing/2014/main" id="{28861613-927B-BFE9-B84C-AE570E056FCA}"/>
                </a:ext>
              </a:extLst>
            </p:cNvPr>
            <p:cNvGrpSpPr/>
            <p:nvPr/>
          </p:nvGrpSpPr>
          <p:grpSpPr>
            <a:xfrm>
              <a:off x="773798" y="487301"/>
              <a:ext cx="2606375" cy="3392098"/>
              <a:chOff x="849998" y="1612866"/>
              <a:chExt cx="2606375" cy="3392098"/>
            </a:xfrm>
          </p:grpSpPr>
          <p:grpSp>
            <p:nvGrpSpPr>
              <p:cNvPr id="59" name="Group 58">
                <a:extLst>
                  <a:ext uri="{FF2B5EF4-FFF2-40B4-BE49-F238E27FC236}">
                    <a16:creationId xmlns:a16="http://schemas.microsoft.com/office/drawing/2014/main" id="{E28DC903-008C-FE58-8280-997F8840B838}"/>
                  </a:ext>
                </a:extLst>
              </p:cNvPr>
              <p:cNvGrpSpPr/>
              <p:nvPr/>
            </p:nvGrpSpPr>
            <p:grpSpPr>
              <a:xfrm>
                <a:off x="1857125" y="1612866"/>
                <a:ext cx="1599248" cy="3392098"/>
                <a:chOff x="1812675" y="1785248"/>
                <a:chExt cx="1599248" cy="3392098"/>
              </a:xfrm>
            </p:grpSpPr>
            <p:sp>
              <p:nvSpPr>
                <p:cNvPr id="34" name="Rectangle 33">
                  <a:extLst>
                    <a:ext uri="{FF2B5EF4-FFF2-40B4-BE49-F238E27FC236}">
                      <a16:creationId xmlns:a16="http://schemas.microsoft.com/office/drawing/2014/main" id="{65A9358A-0A65-A022-3D3E-30DE36EF6D30}"/>
                    </a:ext>
                  </a:extLst>
                </p:cNvPr>
                <p:cNvSpPr/>
                <p:nvPr/>
              </p:nvSpPr>
              <p:spPr>
                <a:xfrm>
                  <a:off x="1839447" y="3284772"/>
                  <a:ext cx="1572476" cy="133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005F560C-1CB7-894B-3060-6AD0109325FF}"/>
                    </a:ext>
                  </a:extLst>
                </p:cNvPr>
                <p:cNvCxnSpPr>
                  <a:cxnSpLocks/>
                </p:cNvCxnSpPr>
                <p:nvPr/>
              </p:nvCxnSpPr>
              <p:spPr>
                <a:xfrm flipV="1">
                  <a:off x="1924853" y="2321842"/>
                  <a:ext cx="0" cy="111942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BEEAEC-5DC5-E2FC-066B-E0177A877D41}"/>
                    </a:ext>
                  </a:extLst>
                </p:cNvPr>
                <p:cNvCxnSpPr>
                  <a:cxnSpLocks/>
                </p:cNvCxnSpPr>
                <p:nvPr/>
              </p:nvCxnSpPr>
              <p:spPr>
                <a:xfrm flipV="1">
                  <a:off x="2084625" y="1785248"/>
                  <a:ext cx="783127" cy="3392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C325A6-19D2-5F4E-2EB2-D1585758F243}"/>
                    </a:ext>
                  </a:extLst>
                </p:cNvPr>
                <p:cNvSpPr txBox="1"/>
                <p:nvPr/>
              </p:nvSpPr>
              <p:spPr>
                <a:xfrm>
                  <a:off x="1812675" y="3538835"/>
                  <a:ext cx="1262910" cy="461665"/>
                </a:xfrm>
                <a:prstGeom prst="rect">
                  <a:avLst/>
                </a:prstGeom>
                <a:noFill/>
              </p:spPr>
              <p:txBody>
                <a:bodyPr wrap="none" rtlCol="0">
                  <a:spAutoFit/>
                </a:bodyPr>
                <a:lstStyle/>
                <a:p>
                  <a:r>
                    <a:rPr lang="en-US" sz="2400" b="1" dirty="0"/>
                    <a:t>Window</a:t>
                  </a:r>
                </a:p>
              </p:txBody>
            </p:sp>
            <p:sp>
              <p:nvSpPr>
                <p:cNvPr id="38" name="TextBox 37">
                  <a:extLst>
                    <a:ext uri="{FF2B5EF4-FFF2-40B4-BE49-F238E27FC236}">
                      <a16:creationId xmlns:a16="http://schemas.microsoft.com/office/drawing/2014/main" id="{A0AA68A5-8F7A-0828-EDD7-E3485BE0EC14}"/>
                    </a:ext>
                  </a:extLst>
                </p:cNvPr>
                <p:cNvSpPr txBox="1"/>
                <p:nvPr/>
              </p:nvSpPr>
              <p:spPr>
                <a:xfrm>
                  <a:off x="1916674" y="29786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39" name="Straight Connector 38">
                  <a:extLst>
                    <a:ext uri="{FF2B5EF4-FFF2-40B4-BE49-F238E27FC236}">
                      <a16:creationId xmlns:a16="http://schemas.microsoft.com/office/drawing/2014/main" id="{F529D02E-2031-C21C-834E-104DE6993DD6}"/>
                    </a:ext>
                  </a:extLst>
                </p:cNvPr>
                <p:cNvCxnSpPr/>
                <p:nvPr/>
              </p:nvCxnSpPr>
              <p:spPr>
                <a:xfrm>
                  <a:off x="1916674" y="341894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0B774B2-4586-5548-E16B-5C9A6A33D6DD}"/>
                    </a:ext>
                  </a:extLst>
                </p:cNvPr>
                <p:cNvSpPr txBox="1"/>
                <p:nvPr/>
              </p:nvSpPr>
              <p:spPr>
                <a:xfrm>
                  <a:off x="1975757" y="21532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grpSp>
          <p:sp>
            <p:nvSpPr>
              <p:cNvPr id="50" name="Arc 49">
                <a:extLst>
                  <a:ext uri="{FF2B5EF4-FFF2-40B4-BE49-F238E27FC236}">
                    <a16:creationId xmlns:a16="http://schemas.microsoft.com/office/drawing/2014/main" id="{F9948E94-56A5-FCA9-CA97-03FEEE4F9A9A}"/>
                  </a:ext>
                </a:extLst>
              </p:cNvPr>
              <p:cNvSpPr/>
              <p:nvPr/>
            </p:nvSpPr>
            <p:spPr>
              <a:xfrm>
                <a:off x="849998" y="2597212"/>
                <a:ext cx="2230980" cy="1676387"/>
              </a:xfrm>
              <a:prstGeom prst="arc">
                <a:avLst>
                  <a:gd name="adj1" fmla="val 16200000"/>
                  <a:gd name="adj2" fmla="val 1906475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1" name="Oval 60">
              <a:extLst>
                <a:ext uri="{FF2B5EF4-FFF2-40B4-BE49-F238E27FC236}">
                  <a16:creationId xmlns:a16="http://schemas.microsoft.com/office/drawing/2014/main" id="{EA61D80A-55A6-DE9F-04CF-E8CA6930EFA0}"/>
                </a:ext>
              </a:extLst>
            </p:cNvPr>
            <p:cNvSpPr/>
            <p:nvPr/>
          </p:nvSpPr>
          <p:spPr>
            <a:xfrm>
              <a:off x="2637014" y="1997811"/>
              <a:ext cx="88900" cy="88900"/>
            </a:xfrm>
            <a:prstGeom prst="ellipse">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44E87CDD-BCF4-7C2B-68EE-1749A7FF21FE}"/>
                </a:ext>
              </a:extLst>
            </p:cNvPr>
            <p:cNvSpPr txBox="1"/>
            <p:nvPr/>
          </p:nvSpPr>
          <p:spPr>
            <a:xfrm>
              <a:off x="1900944" y="3825253"/>
              <a:ext cx="666750" cy="369332"/>
            </a:xfrm>
            <a:prstGeom prst="rect">
              <a:avLst/>
            </a:prstGeom>
            <a:noFill/>
          </p:spPr>
          <p:txBody>
            <a:bodyPr wrap="square" rtlCol="0">
              <a:spAutoFit/>
            </a:bodyPr>
            <a:lstStyle/>
            <a:p>
              <a:r>
                <a:rPr lang="en-US" dirty="0"/>
                <a:t>M2</a:t>
              </a:r>
            </a:p>
          </p:txBody>
        </p:sp>
        <p:cxnSp>
          <p:nvCxnSpPr>
            <p:cNvPr id="64" name="Straight Arrow Connector 63">
              <a:extLst>
                <a:ext uri="{FF2B5EF4-FFF2-40B4-BE49-F238E27FC236}">
                  <a16:creationId xmlns:a16="http://schemas.microsoft.com/office/drawing/2014/main" id="{AB6E47C9-73D0-6AA4-9B7E-F503B04F5B8D}"/>
                </a:ext>
              </a:extLst>
            </p:cNvPr>
            <p:cNvCxnSpPr>
              <a:cxnSpLocks/>
            </p:cNvCxnSpPr>
            <p:nvPr/>
          </p:nvCxnSpPr>
          <p:spPr>
            <a:xfrm>
              <a:off x="1902192" y="2183350"/>
              <a:ext cx="823722"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9E88CCEE-DA48-1093-2D35-FE2E35A1C6AF}"/>
                </a:ext>
              </a:extLst>
            </p:cNvPr>
            <p:cNvSpPr txBox="1"/>
            <p:nvPr/>
          </p:nvSpPr>
          <p:spPr>
            <a:xfrm>
              <a:off x="1457114" y="3613911"/>
              <a:ext cx="631455" cy="369332"/>
            </a:xfrm>
            <a:prstGeom prst="rect">
              <a:avLst/>
            </a:prstGeom>
            <a:noFill/>
          </p:spPr>
          <p:txBody>
            <a:bodyPr wrap="square" rtlCol="0">
              <a:spAutoFit/>
            </a:bodyPr>
            <a:lstStyle/>
            <a:p>
              <a:r>
                <a:rPr lang="en-US" dirty="0"/>
                <a:t>(x,y)</a:t>
              </a:r>
            </a:p>
          </p:txBody>
        </p:sp>
        <p:sp>
          <p:nvSpPr>
            <p:cNvPr id="68" name="TextBox 67">
              <a:extLst>
                <a:ext uri="{FF2B5EF4-FFF2-40B4-BE49-F238E27FC236}">
                  <a16:creationId xmlns:a16="http://schemas.microsoft.com/office/drawing/2014/main" id="{4FFCF2AC-868F-2D29-CAFF-80E4E1917825}"/>
                </a:ext>
              </a:extLst>
            </p:cNvPr>
            <p:cNvSpPr txBox="1"/>
            <p:nvPr/>
          </p:nvSpPr>
          <p:spPr>
            <a:xfrm>
              <a:off x="2718637" y="1601823"/>
              <a:ext cx="1016613" cy="369332"/>
            </a:xfrm>
            <a:prstGeom prst="rect">
              <a:avLst/>
            </a:prstGeom>
            <a:noFill/>
          </p:spPr>
          <p:txBody>
            <a:bodyPr wrap="square" rtlCol="0">
              <a:spAutoFit/>
            </a:bodyPr>
            <a:lstStyle/>
            <a:p>
              <a:r>
                <a:rPr lang="en-US" dirty="0" err="1"/>
                <a:t>c</a:t>
              </a:r>
              <a:r>
                <a:rPr lang="en-US" baseline="-25000" dirty="0" err="1"/>
                <a:t>w</a:t>
              </a:r>
              <a:r>
                <a:rPr lang="en-US" dirty="0"/>
                <a:t>(0,0)</a:t>
              </a:r>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A898DA78-9EE6-1334-58DD-ACD7A3BBFD3C}"/>
                    </a:ext>
                  </a:extLst>
                </p:cNvPr>
                <p:cNvSpPr txBox="1"/>
                <p:nvPr/>
              </p:nvSpPr>
              <p:spPr>
                <a:xfrm>
                  <a:off x="702287" y="2101224"/>
                  <a:ext cx="1262909" cy="3915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i="1" dirty="0" smtClean="0">
                                <a:latin typeface="Cambria Math" panose="02040503050406030204" pitchFamily="18" charset="0"/>
                              </a:rPr>
                              <m:t>𝑜𝑓𝑓</m:t>
                            </m:r>
                            <m:r>
                              <a:rPr lang="en-US" b="0" i="1" dirty="0" smtClean="0">
                                <a:latin typeface="Cambria Math" panose="02040503050406030204" pitchFamily="18" charset="0"/>
                              </a:rPr>
                              <m:t>−</m:t>
                            </m:r>
                            <m:r>
                              <a:rPr lang="en-US" b="0" i="1" dirty="0" smtClean="0">
                                <a:latin typeface="Cambria Math" panose="02040503050406030204" pitchFamily="18" charset="0"/>
                              </a:rPr>
                              <m:t>𝑎𝑥𝑖𝑠</m:t>
                            </m:r>
                          </m:sub>
                        </m:sSub>
                      </m:oMath>
                    </m:oMathPara>
                  </a14:m>
                  <a:endParaRPr lang="en-US" dirty="0"/>
                </a:p>
              </p:txBody>
            </p:sp>
          </mc:Choice>
          <mc:Fallback xmlns="">
            <p:sp>
              <p:nvSpPr>
                <p:cNvPr id="69" name="TextBox 68">
                  <a:extLst>
                    <a:ext uri="{FF2B5EF4-FFF2-40B4-BE49-F238E27FC236}">
                      <a16:creationId xmlns:a16="http://schemas.microsoft.com/office/drawing/2014/main" id="{A898DA78-9EE6-1334-58DD-ACD7A3BBFD3C}"/>
                    </a:ext>
                  </a:extLst>
                </p:cNvPr>
                <p:cNvSpPr txBox="1">
                  <a:spLocks noRot="1" noChangeAspect="1" noMove="1" noResize="1" noEditPoints="1" noAdjustHandles="1" noChangeArrowheads="1" noChangeShapeType="1" noTextEdit="1"/>
                </p:cNvSpPr>
                <p:nvPr/>
              </p:nvSpPr>
              <p:spPr>
                <a:xfrm>
                  <a:off x="702287" y="2101224"/>
                  <a:ext cx="1262909" cy="391582"/>
                </a:xfrm>
                <a:prstGeom prst="rect">
                  <a:avLst/>
                </a:prstGeom>
                <a:blipFill>
                  <a:blip r:embed="rId4"/>
                  <a:stretch>
                    <a:fillRect b="-9375"/>
                  </a:stretch>
                </a:blipFill>
              </p:spPr>
              <p:txBody>
                <a:bodyPr/>
                <a:lstStyle/>
                <a:p>
                  <a:r>
                    <a:rPr lang="en-US">
                      <a:noFill/>
                    </a:rPr>
                    <a:t> </a:t>
                  </a:r>
                </a:p>
              </p:txBody>
            </p:sp>
          </mc:Fallback>
        </mc:AlternateContent>
      </p:grpSp>
      <p:sp>
        <p:nvSpPr>
          <p:cNvPr id="98" name="TextBox 97">
            <a:extLst>
              <a:ext uri="{FF2B5EF4-FFF2-40B4-BE49-F238E27FC236}">
                <a16:creationId xmlns:a16="http://schemas.microsoft.com/office/drawing/2014/main" id="{5B33E16A-D675-5050-180C-9A840C817CB2}"/>
              </a:ext>
            </a:extLst>
          </p:cNvPr>
          <p:cNvSpPr txBox="1"/>
          <p:nvPr/>
        </p:nvSpPr>
        <p:spPr>
          <a:xfrm>
            <a:off x="11691" y="87213"/>
            <a:ext cx="12180309" cy="400110"/>
          </a:xfrm>
          <a:prstGeom prst="rect">
            <a:avLst/>
          </a:prstGeom>
          <a:noFill/>
        </p:spPr>
        <p:txBody>
          <a:bodyPr wrap="square" rtlCol="0">
            <a:spAutoFit/>
          </a:bodyPr>
          <a:lstStyle/>
          <a:p>
            <a:r>
              <a:rPr lang="en-US" sz="2000" b="1" dirty="0"/>
              <a:t>High-k Receiver optical Calibration: </a:t>
            </a:r>
            <a:r>
              <a:rPr lang="en-US" b="1" dirty="0"/>
              <a:t>Calculate X</a:t>
            </a:r>
            <a:r>
              <a:rPr lang="en-US" b="1" baseline="-25000" dirty="0"/>
              <a:t>RA</a:t>
            </a:r>
            <a:endParaRPr lang="en-US" b="1" dirty="0"/>
          </a:p>
        </p:txBody>
      </p:sp>
    </p:spTree>
    <p:extLst>
      <p:ext uri="{BB962C8B-B14F-4D97-AF65-F5344CB8AC3E}">
        <p14:creationId xmlns:p14="http://schemas.microsoft.com/office/powerpoint/2010/main" val="501291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A85E18-B6B7-0AB5-0926-00F38E75E54F}"/>
              </a:ext>
            </a:extLst>
          </p:cNvPr>
          <p:cNvPicPr>
            <a:picLocks noChangeAspect="1"/>
          </p:cNvPicPr>
          <p:nvPr/>
        </p:nvPicPr>
        <p:blipFill rotWithShape="1">
          <a:blip r:embed="rId2"/>
          <a:srcRect l="43390" t="20221" r="9273" b="57059"/>
          <a:stretch/>
        </p:blipFill>
        <p:spPr>
          <a:xfrm>
            <a:off x="1336440" y="4330371"/>
            <a:ext cx="3672321" cy="1036827"/>
          </a:xfrm>
          <a:prstGeom prst="rect">
            <a:avLst/>
          </a:prstGeom>
        </p:spPr>
      </p:pic>
      <p:cxnSp>
        <p:nvCxnSpPr>
          <p:cNvPr id="6" name="Straight Connector 5">
            <a:extLst>
              <a:ext uri="{FF2B5EF4-FFF2-40B4-BE49-F238E27FC236}">
                <a16:creationId xmlns:a16="http://schemas.microsoft.com/office/drawing/2014/main" id="{74D4BA74-C126-77F5-30E7-6A4249463010}"/>
              </a:ext>
            </a:extLst>
          </p:cNvPr>
          <p:cNvCxnSpPr>
            <a:cxnSpLocks/>
          </p:cNvCxnSpPr>
          <p:nvPr/>
        </p:nvCxnSpPr>
        <p:spPr>
          <a:xfrm flipV="1">
            <a:off x="3331398" y="3796231"/>
            <a:ext cx="218688" cy="24352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65BC9F0-6A62-1F94-7923-F5D42318287E}"/>
              </a:ext>
            </a:extLst>
          </p:cNvPr>
          <p:cNvSpPr/>
          <p:nvPr/>
        </p:nvSpPr>
        <p:spPr>
          <a:xfrm>
            <a:off x="3495626" y="3689666"/>
            <a:ext cx="108920" cy="1138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5C22F5-010C-7382-70A9-87FBA27CD357}"/>
              </a:ext>
            </a:extLst>
          </p:cNvPr>
          <p:cNvSpPr/>
          <p:nvPr/>
        </p:nvSpPr>
        <p:spPr>
          <a:xfrm>
            <a:off x="3009139" y="5123862"/>
            <a:ext cx="802261" cy="70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CF9C32F-79AE-4153-293E-DD15055BFE8A}"/>
              </a:ext>
            </a:extLst>
          </p:cNvPr>
          <p:cNvSpPr txBox="1"/>
          <p:nvPr/>
        </p:nvSpPr>
        <p:spPr>
          <a:xfrm>
            <a:off x="911539" y="5419312"/>
            <a:ext cx="1617469" cy="300300"/>
          </a:xfrm>
          <a:prstGeom prst="rect">
            <a:avLst/>
          </a:prstGeom>
          <a:noFill/>
        </p:spPr>
        <p:txBody>
          <a:bodyPr wrap="none" rtlCol="0">
            <a:spAutoFit/>
          </a:bodyPr>
          <a:lstStyle/>
          <a:p>
            <a:r>
              <a:rPr lang="en-US" sz="2000" b="1" dirty="0"/>
              <a:t>Bay L Port Cover</a:t>
            </a:r>
          </a:p>
        </p:txBody>
      </p:sp>
      <p:cxnSp>
        <p:nvCxnSpPr>
          <p:cNvPr id="35" name="Straight Connector 34">
            <a:extLst>
              <a:ext uri="{FF2B5EF4-FFF2-40B4-BE49-F238E27FC236}">
                <a16:creationId xmlns:a16="http://schemas.microsoft.com/office/drawing/2014/main" id="{7467A112-51DA-9EA3-236A-A845AA9D442D}"/>
              </a:ext>
            </a:extLst>
          </p:cNvPr>
          <p:cNvCxnSpPr>
            <a:cxnSpLocks/>
          </p:cNvCxnSpPr>
          <p:nvPr/>
        </p:nvCxnSpPr>
        <p:spPr>
          <a:xfrm>
            <a:off x="3075412" y="5110581"/>
            <a:ext cx="334858" cy="48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424A3D4-5539-705D-5593-CCED831B1422}"/>
              </a:ext>
            </a:extLst>
          </p:cNvPr>
          <p:cNvSpPr/>
          <p:nvPr/>
        </p:nvSpPr>
        <p:spPr>
          <a:xfrm rot="19651493">
            <a:off x="2490336" y="6076612"/>
            <a:ext cx="520998" cy="37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944C9F6C-54D7-0C8E-E723-FCA209D06B7A}"/>
              </a:ext>
            </a:extLst>
          </p:cNvPr>
          <p:cNvCxnSpPr>
            <a:cxnSpLocks/>
          </p:cNvCxnSpPr>
          <p:nvPr/>
        </p:nvCxnSpPr>
        <p:spPr>
          <a:xfrm>
            <a:off x="2775916" y="6103896"/>
            <a:ext cx="555483" cy="153682"/>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CF9212D-1CCD-923D-1F06-AC36FF4A9883}"/>
              </a:ext>
            </a:extLst>
          </p:cNvPr>
          <p:cNvCxnSpPr>
            <a:cxnSpLocks/>
          </p:cNvCxnSpPr>
          <p:nvPr/>
        </p:nvCxnSpPr>
        <p:spPr>
          <a:xfrm>
            <a:off x="2762691" y="6099078"/>
            <a:ext cx="9707" cy="617486"/>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FAE6FC9-7D98-C9CF-4518-8B0EB12149BC}"/>
              </a:ext>
            </a:extLst>
          </p:cNvPr>
          <p:cNvCxnSpPr>
            <a:cxnSpLocks/>
            <a:endCxn id="82" idx="4"/>
          </p:cNvCxnSpPr>
          <p:nvPr/>
        </p:nvCxnSpPr>
        <p:spPr>
          <a:xfrm flipH="1" flipV="1">
            <a:off x="3067909" y="2483265"/>
            <a:ext cx="12006" cy="26321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C11292A1-4189-7C76-175C-0ABC9D43BB0E}"/>
              </a:ext>
            </a:extLst>
          </p:cNvPr>
          <p:cNvSpPr/>
          <p:nvPr/>
        </p:nvSpPr>
        <p:spPr>
          <a:xfrm>
            <a:off x="3018843" y="2389085"/>
            <a:ext cx="98130" cy="941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2AE58524-8DCC-1BAB-2DF1-177A689BA31E}"/>
              </a:ext>
            </a:extLst>
          </p:cNvPr>
          <p:cNvCxnSpPr>
            <a:cxnSpLocks/>
            <a:stCxn id="82" idx="4"/>
            <a:endCxn id="9" idx="1"/>
          </p:cNvCxnSpPr>
          <p:nvPr/>
        </p:nvCxnSpPr>
        <p:spPr>
          <a:xfrm>
            <a:off x="3067909" y="2483265"/>
            <a:ext cx="443668" cy="12230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A66B74A4-27F8-95F4-C18F-CD8C7168ACB5}"/>
              </a:ext>
            </a:extLst>
          </p:cNvPr>
          <p:cNvCxnSpPr>
            <a:cxnSpLocks/>
            <a:stCxn id="82" idx="4"/>
            <a:endCxn id="12" idx="0"/>
          </p:cNvCxnSpPr>
          <p:nvPr/>
        </p:nvCxnSpPr>
        <p:spPr>
          <a:xfrm>
            <a:off x="3067909" y="2483265"/>
            <a:ext cx="342361" cy="264059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97AABA71-5ED8-DD16-35FC-C2CEFAF6B569}"/>
              </a:ext>
            </a:extLst>
          </p:cNvPr>
          <p:cNvCxnSpPr>
            <a:cxnSpLocks/>
          </p:cNvCxnSpPr>
          <p:nvPr/>
        </p:nvCxnSpPr>
        <p:spPr>
          <a:xfrm flipV="1">
            <a:off x="2887347" y="5945322"/>
            <a:ext cx="869592" cy="599488"/>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6F15A0BE-0F22-53A3-B58E-A05293981F7B}"/>
              </a:ext>
            </a:extLst>
          </p:cNvPr>
          <p:cNvCxnSpPr>
            <a:cxnSpLocks/>
          </p:cNvCxnSpPr>
          <p:nvPr/>
        </p:nvCxnSpPr>
        <p:spPr>
          <a:xfrm flipV="1">
            <a:off x="2854438" y="6062968"/>
            <a:ext cx="1034556" cy="337107"/>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427D4A72-A40D-7988-63DA-C79B4BF05A1A}"/>
              </a:ext>
            </a:extLst>
          </p:cNvPr>
          <p:cNvCxnSpPr>
            <a:cxnSpLocks/>
            <a:endCxn id="113" idx="4"/>
          </p:cNvCxnSpPr>
          <p:nvPr/>
        </p:nvCxnSpPr>
        <p:spPr>
          <a:xfrm flipV="1">
            <a:off x="3322143" y="3823681"/>
            <a:ext cx="379549" cy="2433897"/>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3" name="Oval 112">
            <a:extLst>
              <a:ext uri="{FF2B5EF4-FFF2-40B4-BE49-F238E27FC236}">
                <a16:creationId xmlns:a16="http://schemas.microsoft.com/office/drawing/2014/main" id="{9023C2E6-D5D0-8D42-B62A-FEB8BD5B5C0C}"/>
              </a:ext>
            </a:extLst>
          </p:cNvPr>
          <p:cNvSpPr/>
          <p:nvPr/>
        </p:nvSpPr>
        <p:spPr>
          <a:xfrm>
            <a:off x="3647232" y="3709784"/>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7BBC2903-E84E-DD5C-C259-723EFFFC6809}"/>
              </a:ext>
            </a:extLst>
          </p:cNvPr>
          <p:cNvSpPr txBox="1"/>
          <p:nvPr/>
        </p:nvSpPr>
        <p:spPr>
          <a:xfrm>
            <a:off x="1859257" y="3463007"/>
            <a:ext cx="1826281" cy="646331"/>
          </a:xfrm>
          <a:prstGeom prst="rect">
            <a:avLst/>
          </a:prstGeom>
          <a:noFill/>
        </p:spPr>
        <p:txBody>
          <a:bodyPr wrap="square" rtlCol="0">
            <a:spAutoFit/>
          </a:bodyPr>
          <a:lstStyle/>
          <a:p>
            <a:r>
              <a:rPr lang="en-US" b="1" dirty="0">
                <a:solidFill>
                  <a:schemeClr val="accent1">
                    <a:lumMod val="60000"/>
                    <a:lumOff val="40000"/>
                  </a:schemeClr>
                </a:solidFill>
              </a:rPr>
              <a:t>Reference Point</a:t>
            </a:r>
          </a:p>
        </p:txBody>
      </p:sp>
      <p:sp>
        <p:nvSpPr>
          <p:cNvPr id="115" name="TextBox 114">
            <a:extLst>
              <a:ext uri="{FF2B5EF4-FFF2-40B4-BE49-F238E27FC236}">
                <a16:creationId xmlns:a16="http://schemas.microsoft.com/office/drawing/2014/main" id="{A0886A61-0279-23FA-DC76-AF2BF2688F3E}"/>
              </a:ext>
            </a:extLst>
          </p:cNvPr>
          <p:cNvSpPr txBox="1"/>
          <p:nvPr/>
        </p:nvSpPr>
        <p:spPr>
          <a:xfrm>
            <a:off x="3776231" y="3937141"/>
            <a:ext cx="1986464" cy="242021"/>
          </a:xfrm>
          <a:prstGeom prst="rect">
            <a:avLst/>
          </a:prstGeom>
          <a:noFill/>
        </p:spPr>
        <p:txBody>
          <a:bodyPr wrap="square" rtlCol="0">
            <a:spAutoFit/>
          </a:bodyPr>
          <a:lstStyle/>
          <a:p>
            <a:pPr>
              <a:lnSpc>
                <a:spcPct val="80000"/>
              </a:lnSpc>
            </a:pPr>
            <a:r>
              <a:rPr lang="en-US" sz="1800" b="1" dirty="0"/>
              <a:t>Interaction Region (IR)</a:t>
            </a:r>
          </a:p>
        </p:txBody>
      </p:sp>
      <p:sp>
        <p:nvSpPr>
          <p:cNvPr id="118" name="Oval 117">
            <a:extLst>
              <a:ext uri="{FF2B5EF4-FFF2-40B4-BE49-F238E27FC236}">
                <a16:creationId xmlns:a16="http://schemas.microsoft.com/office/drawing/2014/main" id="{C18A2D01-3ABD-91D4-EEA4-7D3920277CCC}"/>
              </a:ext>
            </a:extLst>
          </p:cNvPr>
          <p:cNvSpPr/>
          <p:nvPr/>
        </p:nvSpPr>
        <p:spPr>
          <a:xfrm>
            <a:off x="4354350" y="595501"/>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6" name="TextBox 115">
                <a:extLst>
                  <a:ext uri="{FF2B5EF4-FFF2-40B4-BE49-F238E27FC236}">
                    <a16:creationId xmlns:a16="http://schemas.microsoft.com/office/drawing/2014/main" id="{A3708347-DE37-FFA1-754C-9C7EB288391C}"/>
                  </a:ext>
                </a:extLst>
              </p:cNvPr>
              <p:cNvSpPr txBox="1"/>
              <p:nvPr/>
            </p:nvSpPr>
            <p:spPr>
              <a:xfrm>
                <a:off x="6096000" y="1832788"/>
                <a:ext cx="5288382" cy="3693319"/>
              </a:xfrm>
              <a:prstGeom prst="rect">
                <a:avLst/>
              </a:prstGeom>
              <a:noFill/>
            </p:spPr>
            <p:txBody>
              <a:bodyPr wrap="square" rtlCol="0">
                <a:spAutoFit/>
              </a:bodyPr>
              <a:lstStyle/>
              <a:p>
                <a:r>
                  <a:rPr lang="en-US" dirty="0"/>
                  <a:t>1.use  visible  laser from receiver antenna and steer M2 until the laser reach Launch Mirror point. record that angle of M2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The receiver antenna at the angle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is  possible  exposed to the launch beam. Set the M2 angle below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to avoid the possible exposing.</a:t>
                </a:r>
              </a:p>
              <a:p>
                <a:r>
                  <a:rPr lang="en-US" dirty="0"/>
                  <a:t>2. use  visible  laser from launch antenna and steer LM until the laser reach M2 </a:t>
                </a:r>
                <a:r>
                  <a:rPr lang="en-US" altLang="zh-CN" dirty="0"/>
                  <a:t>center </a:t>
                </a:r>
                <a:r>
                  <a:rPr lang="en-US" dirty="0"/>
                  <a:t>point. record that angle of LM as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The LM (Launch Mirror)at the angle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possible  illuminate the receiver antenna. Set the LM angle no equal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to avoid the possible exposing.</a:t>
                </a:r>
              </a:p>
              <a:p>
                <a:endParaRPr lang="en-US" dirty="0"/>
              </a:p>
              <a:p>
                <a:endParaRPr lang="en-US" dirty="0"/>
              </a:p>
              <a:p>
                <a:endParaRPr lang="en-US" dirty="0"/>
              </a:p>
            </p:txBody>
          </p:sp>
        </mc:Choice>
        <mc:Fallback>
          <p:sp>
            <p:nvSpPr>
              <p:cNvPr id="116" name="TextBox 115">
                <a:extLst>
                  <a:ext uri="{FF2B5EF4-FFF2-40B4-BE49-F238E27FC236}">
                    <a16:creationId xmlns:a16="http://schemas.microsoft.com/office/drawing/2014/main" id="{A3708347-DE37-FFA1-754C-9C7EB288391C}"/>
                  </a:ext>
                </a:extLst>
              </p:cNvPr>
              <p:cNvSpPr txBox="1">
                <a:spLocks noRot="1" noChangeAspect="1" noMove="1" noResize="1" noEditPoints="1" noAdjustHandles="1" noChangeArrowheads="1" noChangeShapeType="1" noTextEdit="1"/>
              </p:cNvSpPr>
              <p:nvPr/>
            </p:nvSpPr>
            <p:spPr>
              <a:xfrm>
                <a:off x="6096000" y="1832788"/>
                <a:ext cx="5288382" cy="3693319"/>
              </a:xfrm>
              <a:prstGeom prst="rect">
                <a:avLst/>
              </a:prstGeom>
              <a:blipFill>
                <a:blip r:embed="rId3"/>
                <a:stretch>
                  <a:fillRect l="-922" t="-990" r="-1613"/>
                </a:stretch>
              </a:blipFill>
            </p:spPr>
            <p:txBody>
              <a:bodyPr/>
              <a:lstStyle/>
              <a:p>
                <a:r>
                  <a:rPr lang="en-US">
                    <a:noFill/>
                  </a:rPr>
                  <a:t> </a:t>
                </a:r>
              </a:p>
            </p:txBody>
          </p:sp>
        </mc:Fallback>
      </mc:AlternateContent>
      <p:sp>
        <p:nvSpPr>
          <p:cNvPr id="119" name="TextBox 118">
            <a:extLst>
              <a:ext uri="{FF2B5EF4-FFF2-40B4-BE49-F238E27FC236}">
                <a16:creationId xmlns:a16="http://schemas.microsoft.com/office/drawing/2014/main" id="{CC1D8686-8144-FD8F-4E6A-43468EA7193C}"/>
              </a:ext>
            </a:extLst>
          </p:cNvPr>
          <p:cNvSpPr txBox="1"/>
          <p:nvPr/>
        </p:nvSpPr>
        <p:spPr>
          <a:xfrm>
            <a:off x="4769463" y="509895"/>
            <a:ext cx="2141355" cy="646331"/>
          </a:xfrm>
          <a:prstGeom prst="rect">
            <a:avLst/>
          </a:prstGeom>
          <a:noFill/>
        </p:spPr>
        <p:txBody>
          <a:bodyPr wrap="none" rtlCol="0">
            <a:spAutoFit/>
          </a:bodyPr>
          <a:lstStyle/>
          <a:p>
            <a:r>
              <a:rPr lang="en-US" b="1" dirty="0"/>
              <a:t>Bay G Launch Mirror</a:t>
            </a:r>
          </a:p>
          <a:p>
            <a:r>
              <a:rPr lang="en-US" b="1" dirty="0"/>
              <a:t>(LM)</a:t>
            </a:r>
          </a:p>
        </p:txBody>
      </p:sp>
      <p:cxnSp>
        <p:nvCxnSpPr>
          <p:cNvPr id="121" name="Straight Connector 120">
            <a:extLst>
              <a:ext uri="{FF2B5EF4-FFF2-40B4-BE49-F238E27FC236}">
                <a16:creationId xmlns:a16="http://schemas.microsoft.com/office/drawing/2014/main" id="{8F031802-896F-EEC1-9602-4E6C5BF8DB0F}"/>
              </a:ext>
            </a:extLst>
          </p:cNvPr>
          <p:cNvCxnSpPr>
            <a:cxnSpLocks/>
            <a:stCxn id="118" idx="4"/>
          </p:cNvCxnSpPr>
          <p:nvPr/>
        </p:nvCxnSpPr>
        <p:spPr>
          <a:xfrm flipH="1">
            <a:off x="3322359" y="709398"/>
            <a:ext cx="1086451" cy="556186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5" name="TextBox 124">
            <a:extLst>
              <a:ext uri="{FF2B5EF4-FFF2-40B4-BE49-F238E27FC236}">
                <a16:creationId xmlns:a16="http://schemas.microsoft.com/office/drawing/2014/main" id="{06405243-F556-9ECD-418E-AD542F92C4F6}"/>
              </a:ext>
            </a:extLst>
          </p:cNvPr>
          <p:cNvSpPr txBox="1"/>
          <p:nvPr/>
        </p:nvSpPr>
        <p:spPr>
          <a:xfrm>
            <a:off x="3527382" y="6172845"/>
            <a:ext cx="556260" cy="369332"/>
          </a:xfrm>
          <a:prstGeom prst="rect">
            <a:avLst/>
          </a:prstGeom>
          <a:noFill/>
        </p:spPr>
        <p:txBody>
          <a:bodyPr wrap="square" rtlCol="0">
            <a:spAutoFit/>
          </a:bodyPr>
          <a:lstStyle/>
          <a:p>
            <a:r>
              <a:rPr lang="en-US" dirty="0"/>
              <a:t>M2</a:t>
            </a:r>
          </a:p>
        </p:txBody>
      </p:sp>
      <p:sp>
        <p:nvSpPr>
          <p:cNvPr id="126" name="TextBox 125">
            <a:extLst>
              <a:ext uri="{FF2B5EF4-FFF2-40B4-BE49-F238E27FC236}">
                <a16:creationId xmlns:a16="http://schemas.microsoft.com/office/drawing/2014/main" id="{B742B64B-5DA0-2EBE-F94B-2B09FEE87150}"/>
              </a:ext>
            </a:extLst>
          </p:cNvPr>
          <p:cNvSpPr txBox="1"/>
          <p:nvPr/>
        </p:nvSpPr>
        <p:spPr>
          <a:xfrm>
            <a:off x="2140116" y="5919230"/>
            <a:ext cx="556260" cy="369332"/>
          </a:xfrm>
          <a:prstGeom prst="rect">
            <a:avLst/>
          </a:prstGeom>
          <a:noFill/>
        </p:spPr>
        <p:txBody>
          <a:bodyPr wrap="square" rtlCol="0">
            <a:spAutoFit/>
          </a:bodyPr>
          <a:lstStyle/>
          <a:p>
            <a:r>
              <a:rPr lang="en-US" dirty="0"/>
              <a:t>M1</a:t>
            </a:r>
          </a:p>
        </p:txBody>
      </p:sp>
      <p:sp>
        <p:nvSpPr>
          <p:cNvPr id="128" name="TextBox 127">
            <a:extLst>
              <a:ext uri="{FF2B5EF4-FFF2-40B4-BE49-F238E27FC236}">
                <a16:creationId xmlns:a16="http://schemas.microsoft.com/office/drawing/2014/main" id="{9DC285B5-3276-2409-C65A-30CBA993389C}"/>
              </a:ext>
            </a:extLst>
          </p:cNvPr>
          <p:cNvSpPr txBox="1"/>
          <p:nvPr/>
        </p:nvSpPr>
        <p:spPr>
          <a:xfrm>
            <a:off x="212889" y="148591"/>
            <a:ext cx="9586431" cy="400110"/>
          </a:xfrm>
          <a:prstGeom prst="rect">
            <a:avLst/>
          </a:prstGeom>
          <a:noFill/>
        </p:spPr>
        <p:txBody>
          <a:bodyPr wrap="square" rtlCol="0">
            <a:spAutoFit/>
          </a:bodyPr>
          <a:lstStyle/>
          <a:p>
            <a:r>
              <a:rPr lang="en-US" sz="2000" b="1" dirty="0">
                <a:solidFill>
                  <a:srgbClr val="000000"/>
                </a:solidFill>
                <a:highlight>
                  <a:srgbClr val="FFFFFF"/>
                </a:highlight>
                <a:latin typeface="Aptos" panose="020B0004020202020204" pitchFamily="34" charset="0"/>
              </a:rPr>
              <a:t>Way to </a:t>
            </a:r>
            <a:r>
              <a:rPr lang="en-US" sz="2000" b="1" i="0" dirty="0">
                <a:solidFill>
                  <a:srgbClr val="000000"/>
                </a:solidFill>
                <a:effectLst/>
                <a:highlight>
                  <a:srgbClr val="FFFFFF"/>
                </a:highlight>
                <a:latin typeface="Aptos" panose="020B0004020202020204" pitchFamily="34" charset="0"/>
              </a:rPr>
              <a:t>Avoid exposing any of the receiver channels to the direct launch beam</a:t>
            </a:r>
            <a:endParaRPr lang="en-US" sz="2000" b="1" dirty="0"/>
          </a:p>
        </p:txBody>
      </p:sp>
      <p:sp>
        <p:nvSpPr>
          <p:cNvPr id="129" name="Slide Number Placeholder 128">
            <a:extLst>
              <a:ext uri="{FF2B5EF4-FFF2-40B4-BE49-F238E27FC236}">
                <a16:creationId xmlns:a16="http://schemas.microsoft.com/office/drawing/2014/main" id="{793C12A4-9DCA-94A3-58A1-872A3D3256E4}"/>
              </a:ext>
            </a:extLst>
          </p:cNvPr>
          <p:cNvSpPr>
            <a:spLocks noGrp="1"/>
          </p:cNvSpPr>
          <p:nvPr>
            <p:ph type="sldNum" sz="quarter" idx="12"/>
          </p:nvPr>
        </p:nvSpPr>
        <p:spPr/>
        <p:txBody>
          <a:bodyPr/>
          <a:lstStyle/>
          <a:p>
            <a:fld id="{C8EB1B78-1A80-4349-98CC-41A40981A64A}" type="slidenum">
              <a:rPr lang="en-US" smtClean="0"/>
              <a:t>6</a:t>
            </a:fld>
            <a:endParaRPr lang="en-US"/>
          </a:p>
        </p:txBody>
      </p:sp>
    </p:spTree>
    <p:extLst>
      <p:ext uri="{BB962C8B-B14F-4D97-AF65-F5344CB8AC3E}">
        <p14:creationId xmlns:p14="http://schemas.microsoft.com/office/powerpoint/2010/main" val="2345741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D5EF02-7A5E-52F4-67FB-756F8EFE9987}"/>
              </a:ext>
            </a:extLst>
          </p:cNvPr>
          <p:cNvSpPr>
            <a:spLocks noGrp="1"/>
          </p:cNvSpPr>
          <p:nvPr>
            <p:ph type="sldNum" sz="quarter" idx="12"/>
          </p:nvPr>
        </p:nvSpPr>
        <p:spPr/>
        <p:txBody>
          <a:bodyPr/>
          <a:lstStyle/>
          <a:p>
            <a:fld id="{C8EB1B78-1A80-4349-98CC-41A40981A64A}" type="slidenum">
              <a:rPr lang="en-US" smtClean="0"/>
              <a:t>7</a:t>
            </a:fld>
            <a:endParaRPr lang="en-US"/>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E86E818B-46A7-CDFD-750C-44EA86AFCF41}"/>
                  </a:ext>
                </a:extLst>
              </p:cNvPr>
              <p:cNvSpPr txBox="1"/>
              <p:nvPr/>
            </p:nvSpPr>
            <p:spPr>
              <a:xfrm>
                <a:off x="5499507" y="748745"/>
                <a:ext cx="4177978" cy="3664336"/>
              </a:xfrm>
              <a:prstGeom prst="rect">
                <a:avLst/>
              </a:prstGeom>
              <a:noFill/>
            </p:spPr>
            <p:txBody>
              <a:bodyPr wrap="square" rtlCol="0">
                <a:spAutoFit/>
              </a:bodyPr>
              <a:lstStyle/>
              <a:p>
                <a:pPr>
                  <a:lnSpc>
                    <a:spcPct val="90000"/>
                  </a:lnSpc>
                  <a:spcBef>
                    <a:spcPts val="1200"/>
                  </a:spcBef>
                </a:pPr>
                <a14:m>
                  <m:oMath xmlns:m="http://schemas.openxmlformats.org/officeDocument/2006/math">
                    <m:r>
                      <m:rPr>
                        <m:nor/>
                      </m:rPr>
                      <a:rPr lang="en-US" altLang="zh-CN" dirty="0" smtClean="0"/>
                      <m:t>Φ</m:t>
                    </m:r>
                    <m:r>
                      <m:rPr>
                        <m:nor/>
                      </m:rPr>
                      <a:rPr lang="en-US" altLang="zh-CN" baseline="-25000" dirty="0" smtClean="0"/>
                      <m:t>RA</m:t>
                    </m:r>
                  </m:oMath>
                </a14:m>
                <a:r>
                  <a:rPr lang="en-US" sz="2000" dirty="0"/>
                  <a:t>=</a:t>
                </a:r>
                <a:r>
                  <a:rPr lang="en-US" sz="2000" dirty="0" err="1"/>
                  <a:t>atan</a:t>
                </a:r>
                <a:r>
                  <a:rPr lang="en-US" sz="2000" dirty="0"/>
                  <a:t>(y/x)+2</a:t>
                </a:r>
                <a:r>
                  <a:rPr lang="en-US" altLang="zh-CN" sz="2000" dirty="0"/>
                  <a:t>α</a:t>
                </a:r>
                <a:endParaRPr lang="en-US" sz="2000" baseline="-25000" dirty="0"/>
              </a:p>
              <a:p>
                <a:pPr>
                  <a:lnSpc>
                    <a:spcPct val="90000"/>
                  </a:lnSpc>
                  <a:spcBef>
                    <a:spcPts val="1200"/>
                  </a:spcBef>
                </a:pPr>
                <a:r>
                  <a:rPr lang="en-US" sz="2000" dirty="0" err="1"/>
                  <a:t>x</a:t>
                </a:r>
                <a:r>
                  <a:rPr lang="en-US" sz="2000" baseline="-25000" dirty="0" err="1"/>
                  <a:t>RW</a:t>
                </a:r>
                <a:r>
                  <a:rPr lang="en-US" sz="2000" dirty="0"/>
                  <a:t>= L</a:t>
                </a:r>
                <a:r>
                  <a:rPr lang="en-US" sz="2000" baseline="-25000" dirty="0"/>
                  <a:t>off-axis</a:t>
                </a:r>
                <a:r>
                  <a:rPr lang="en-US" sz="2000" dirty="0"/>
                  <a:t>-(x-y</a:t>
                </a:r>
                <a:r>
                  <a:rPr lang="en-US" altLang="zh-CN" sz="2000" dirty="0"/>
                  <a:t>·tan(Φ</a:t>
                </a:r>
                <a:r>
                  <a:rPr lang="en-US" altLang="zh-CN" sz="2000" baseline="-25000" dirty="0"/>
                  <a:t>RA</a:t>
                </a:r>
                <a:r>
                  <a:rPr lang="en-US" altLang="zh-CN" sz="2000" dirty="0"/>
                  <a: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a:t>
                </a:r>
                <a:r>
                  <a:rPr lang="en-US" sz="2000" u="sng" dirty="0"/>
                  <a:t>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t>((</a:t>
                </a:r>
                <a:r>
                  <a:rPr lang="en-US" sz="2000" u="sng" dirty="0"/>
                  <a:t>z</a:t>
                </a:r>
                <a:r>
                  <a:rPr lang="en-US" sz="2000" baseline="-25000" dirty="0"/>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p>
              <a:p>
                <a:pPr marL="512763" indent="-512763">
                  <a:lnSpc>
                    <a:spcPct val="90000"/>
                  </a:lnSpc>
                  <a:spcBef>
                    <a:spcPts val="1200"/>
                  </a:spcBef>
                </a:pPr>
                <a:r>
                  <a:rPr lang="en-US" altLang="zh-CN" sz="2000" dirty="0"/>
                  <a:t>z = </a:t>
                </a:r>
                <a:r>
                  <a:rPr lang="en-US" altLang="zh-CN" sz="2000" dirty="0" err="1"/>
                  <a:t>Z+Lt</a:t>
                </a:r>
                <a:r>
                  <a:rPr lang="en-US" altLang="zh-CN" sz="2000" dirty="0"/>
                  <a:t>*sin(</a:t>
                </a:r>
                <a:r>
                  <a:rPr lang="en-US" altLang="zh-CN" sz="2000" dirty="0" err="1"/>
                  <a:t>θ</a:t>
                </a:r>
                <a:r>
                  <a:rPr lang="en-US" altLang="zh-CN" sz="2000" baseline="-25000" dirty="0" err="1"/>
                  <a:t>tilt</a:t>
                </a:r>
                <a:r>
                  <a:rPr lang="en-US" altLang="zh-CN" sz="2000" dirty="0"/>
                  <a:t>)</a:t>
                </a:r>
                <a:endParaRPr lang="en-US" sz="2000" dirty="0"/>
              </a:p>
            </p:txBody>
          </p:sp>
        </mc:Choice>
        <mc:Fallback xmlns="">
          <p:sp>
            <p:nvSpPr>
              <p:cNvPr id="71" name="TextBox 70">
                <a:extLst>
                  <a:ext uri="{FF2B5EF4-FFF2-40B4-BE49-F238E27FC236}">
                    <a16:creationId xmlns:a16="http://schemas.microsoft.com/office/drawing/2014/main" id="{E86E818B-46A7-CDFD-750C-44EA86AFCF41}"/>
                  </a:ext>
                </a:extLst>
              </p:cNvPr>
              <p:cNvSpPr txBox="1">
                <a:spLocks noRot="1" noChangeAspect="1" noMove="1" noResize="1" noEditPoints="1" noAdjustHandles="1" noChangeArrowheads="1" noChangeShapeType="1" noTextEdit="1"/>
              </p:cNvSpPr>
              <p:nvPr/>
            </p:nvSpPr>
            <p:spPr>
              <a:xfrm>
                <a:off x="5499507" y="748745"/>
                <a:ext cx="4177978" cy="3664336"/>
              </a:xfrm>
              <a:prstGeom prst="rect">
                <a:avLst/>
              </a:prstGeom>
              <a:blipFill>
                <a:blip r:embed="rId2"/>
                <a:stretch>
                  <a:fillRect l="-1458" t="-1664" b="-2163"/>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D9243298-9796-8731-00C0-4FF2F79814AD}"/>
              </a:ext>
            </a:extLst>
          </p:cNvPr>
          <p:cNvGrpSpPr/>
          <p:nvPr/>
        </p:nvGrpSpPr>
        <p:grpSpPr>
          <a:xfrm>
            <a:off x="9339977" y="-47625"/>
            <a:ext cx="2546576" cy="6806795"/>
            <a:chOff x="8489250" y="63905"/>
            <a:chExt cx="2546576" cy="6806795"/>
          </a:xfrm>
        </p:grpSpPr>
        <p:sp>
          <p:nvSpPr>
            <p:cNvPr id="6" name="TextBox 5">
              <a:extLst>
                <a:ext uri="{FF2B5EF4-FFF2-40B4-BE49-F238E27FC236}">
                  <a16:creationId xmlns:a16="http://schemas.microsoft.com/office/drawing/2014/main" id="{8E34EB12-62A3-602C-2D79-821EF5BFBB07}"/>
                </a:ext>
              </a:extLst>
            </p:cNvPr>
            <p:cNvSpPr txBox="1"/>
            <p:nvPr/>
          </p:nvSpPr>
          <p:spPr>
            <a:xfrm>
              <a:off x="9192092" y="63905"/>
              <a:ext cx="1791260" cy="461665"/>
            </a:xfrm>
            <a:prstGeom prst="rect">
              <a:avLst/>
            </a:prstGeom>
            <a:noFill/>
          </p:spPr>
          <p:txBody>
            <a:bodyPr wrap="none" rtlCol="0">
              <a:spAutoFit/>
            </a:bodyPr>
            <a:lstStyle/>
            <a:p>
              <a:r>
                <a:rPr lang="en-US" sz="2400" b="1" dirty="0"/>
                <a:t>Torus Center</a:t>
              </a:r>
            </a:p>
          </p:txBody>
        </p:sp>
        <p:sp>
          <p:nvSpPr>
            <p:cNvPr id="7" name="TextBox 6">
              <a:extLst>
                <a:ext uri="{FF2B5EF4-FFF2-40B4-BE49-F238E27FC236}">
                  <a16:creationId xmlns:a16="http://schemas.microsoft.com/office/drawing/2014/main" id="{01E710D7-7B07-C495-C370-352286A366C8}"/>
                </a:ext>
              </a:extLst>
            </p:cNvPr>
            <p:cNvSpPr txBox="1"/>
            <p:nvPr/>
          </p:nvSpPr>
          <p:spPr>
            <a:xfrm>
              <a:off x="8489250" y="3019111"/>
              <a:ext cx="1791260" cy="690638"/>
            </a:xfrm>
            <a:prstGeom prst="rect">
              <a:avLst/>
            </a:prstGeom>
            <a:noFill/>
          </p:spPr>
          <p:txBody>
            <a:bodyPr wrap="square" rtlCol="0">
              <a:spAutoFit/>
            </a:bodyPr>
            <a:lstStyle/>
            <a:p>
              <a:pPr>
                <a:lnSpc>
                  <a:spcPct val="80000"/>
                </a:lnSpc>
              </a:pPr>
              <a:r>
                <a:rPr lang="en-US" sz="2400" b="1" dirty="0"/>
                <a:t>Interaction Region (IR)</a:t>
              </a:r>
            </a:p>
          </p:txBody>
        </p:sp>
        <p:sp>
          <p:nvSpPr>
            <p:cNvPr id="8" name="Oval 7">
              <a:extLst>
                <a:ext uri="{FF2B5EF4-FFF2-40B4-BE49-F238E27FC236}">
                  <a16:creationId xmlns:a16="http://schemas.microsoft.com/office/drawing/2014/main" id="{16BABB1D-3DA0-9D02-3C5F-5F934EC3704D}"/>
                </a:ext>
              </a:extLst>
            </p:cNvPr>
            <p:cNvSpPr/>
            <p:nvPr/>
          </p:nvSpPr>
          <p:spPr>
            <a:xfrm>
              <a:off x="10270150" y="3183046"/>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8180B5D-E80B-8788-F301-FB86913443FD}"/>
                </a:ext>
              </a:extLst>
            </p:cNvPr>
            <p:cNvCxnSpPr/>
            <p:nvPr/>
          </p:nvCxnSpPr>
          <p:spPr>
            <a:xfrm flipH="1" flipV="1">
              <a:off x="9104400" y="265273"/>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A368AE3E-4B2A-BA1E-1DA2-0F20FB834DB7}"/>
                </a:ext>
              </a:extLst>
            </p:cNvPr>
            <p:cNvSpPr/>
            <p:nvPr/>
          </p:nvSpPr>
          <p:spPr>
            <a:xfrm>
              <a:off x="9020470" y="200095"/>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1445EA2-1643-556B-5558-FA99ABF93172}"/>
                </a:ext>
              </a:extLst>
            </p:cNvPr>
            <p:cNvSpPr txBox="1"/>
            <p:nvPr/>
          </p:nvSpPr>
          <p:spPr>
            <a:xfrm>
              <a:off x="9000400" y="6409035"/>
              <a:ext cx="1262910" cy="461665"/>
            </a:xfrm>
            <a:prstGeom prst="rect">
              <a:avLst/>
            </a:prstGeom>
            <a:noFill/>
          </p:spPr>
          <p:txBody>
            <a:bodyPr wrap="none" rtlCol="0">
              <a:spAutoFit/>
            </a:bodyPr>
            <a:lstStyle/>
            <a:p>
              <a:r>
                <a:rPr lang="en-US" sz="2400" b="1"/>
                <a:t>Window</a:t>
              </a:r>
            </a:p>
          </p:txBody>
        </p:sp>
        <p:sp>
          <p:nvSpPr>
            <p:cNvPr id="12" name="Rectangle 11">
              <a:extLst>
                <a:ext uri="{FF2B5EF4-FFF2-40B4-BE49-F238E27FC236}">
                  <a16:creationId xmlns:a16="http://schemas.microsoft.com/office/drawing/2014/main" id="{201BAF38-6971-BD97-4AE4-8F16FDACA9BC}"/>
                </a:ext>
              </a:extLst>
            </p:cNvPr>
            <p:cNvSpPr/>
            <p:nvPr/>
          </p:nvSpPr>
          <p:spPr>
            <a:xfrm>
              <a:off x="9020469" y="6317013"/>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F59754-2FE6-B701-CD44-EFEB7AFA198A}"/>
                </a:ext>
              </a:extLst>
            </p:cNvPr>
            <p:cNvSpPr txBox="1"/>
            <p:nvPr/>
          </p:nvSpPr>
          <p:spPr>
            <a:xfrm>
              <a:off x="10190619" y="3923475"/>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14" name="TextBox 13">
              <a:extLst>
                <a:ext uri="{FF2B5EF4-FFF2-40B4-BE49-F238E27FC236}">
                  <a16:creationId xmlns:a16="http://schemas.microsoft.com/office/drawing/2014/main" id="{B7743399-B883-BED8-437D-B1A71FCF2049}"/>
                </a:ext>
              </a:extLst>
            </p:cNvPr>
            <p:cNvSpPr txBox="1"/>
            <p:nvPr/>
          </p:nvSpPr>
          <p:spPr>
            <a:xfrm>
              <a:off x="9684409" y="1481348"/>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15" name="TextBox 14">
              <a:extLst>
                <a:ext uri="{FF2B5EF4-FFF2-40B4-BE49-F238E27FC236}">
                  <a16:creationId xmlns:a16="http://schemas.microsoft.com/office/drawing/2014/main" id="{31BCC85C-BBC1-315E-A4AD-39E82036BB3E}"/>
                </a:ext>
              </a:extLst>
            </p:cNvPr>
            <p:cNvSpPr txBox="1"/>
            <p:nvPr/>
          </p:nvSpPr>
          <p:spPr>
            <a:xfrm>
              <a:off x="9104399" y="58488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16" name="Straight Connector 15">
              <a:extLst>
                <a:ext uri="{FF2B5EF4-FFF2-40B4-BE49-F238E27FC236}">
                  <a16:creationId xmlns:a16="http://schemas.microsoft.com/office/drawing/2014/main" id="{D3BFE37A-50D9-26B7-7D33-A50A97A4C195}"/>
                </a:ext>
              </a:extLst>
            </p:cNvPr>
            <p:cNvCxnSpPr/>
            <p:nvPr/>
          </p:nvCxnSpPr>
          <p:spPr>
            <a:xfrm>
              <a:off x="9104399" y="642249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7B8764B-D33A-A370-8AD8-E4CD97B7F2C7}"/>
                </a:ext>
              </a:extLst>
            </p:cNvPr>
            <p:cNvSpPr txBox="1"/>
            <p:nvPr/>
          </p:nvSpPr>
          <p:spPr>
            <a:xfrm>
              <a:off x="9163482" y="50234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18" name="TextBox 17">
              <a:extLst>
                <a:ext uri="{FF2B5EF4-FFF2-40B4-BE49-F238E27FC236}">
                  <a16:creationId xmlns:a16="http://schemas.microsoft.com/office/drawing/2014/main" id="{2509A6B8-9814-849B-405C-3AFB0E890F6F}"/>
                </a:ext>
              </a:extLst>
            </p:cNvPr>
            <p:cNvSpPr txBox="1"/>
            <p:nvPr/>
          </p:nvSpPr>
          <p:spPr>
            <a:xfrm>
              <a:off x="9432169" y="837591"/>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cxnSp>
          <p:nvCxnSpPr>
            <p:cNvPr id="19" name="Straight Connector 18">
              <a:extLst>
                <a:ext uri="{FF2B5EF4-FFF2-40B4-BE49-F238E27FC236}">
                  <a16:creationId xmlns:a16="http://schemas.microsoft.com/office/drawing/2014/main" id="{83DB11F7-AEA1-9B33-7BA1-730BDAF9D07D}"/>
                </a:ext>
              </a:extLst>
            </p:cNvPr>
            <p:cNvCxnSpPr>
              <a:cxnSpLocks/>
            </p:cNvCxnSpPr>
            <p:nvPr/>
          </p:nvCxnSpPr>
          <p:spPr>
            <a:xfrm flipH="1" flipV="1">
              <a:off x="9124645" y="284193"/>
              <a:ext cx="538384" cy="6153759"/>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9BA29D5-0EEA-704D-89F8-5ACCDF4D33B9}"/>
                </a:ext>
              </a:extLst>
            </p:cNvPr>
            <p:cNvSpPr txBox="1"/>
            <p:nvPr/>
          </p:nvSpPr>
          <p:spPr>
            <a:xfrm>
              <a:off x="9219258" y="1714273"/>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21" name="TextBox 20">
              <a:extLst>
                <a:ext uri="{FF2B5EF4-FFF2-40B4-BE49-F238E27FC236}">
                  <a16:creationId xmlns:a16="http://schemas.microsoft.com/office/drawing/2014/main" id="{17441E9A-CF52-802D-EB99-9FFD6D78C781}"/>
                </a:ext>
              </a:extLst>
            </p:cNvPr>
            <p:cNvSpPr txBox="1"/>
            <p:nvPr/>
          </p:nvSpPr>
          <p:spPr>
            <a:xfrm>
              <a:off x="9401178" y="3671911"/>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22" name="Arc 21">
              <a:extLst>
                <a:ext uri="{FF2B5EF4-FFF2-40B4-BE49-F238E27FC236}">
                  <a16:creationId xmlns:a16="http://schemas.microsoft.com/office/drawing/2014/main" id="{401D740B-101F-4402-F46F-8F27D0229731}"/>
                </a:ext>
              </a:extLst>
            </p:cNvPr>
            <p:cNvSpPr/>
            <p:nvPr/>
          </p:nvSpPr>
          <p:spPr>
            <a:xfrm>
              <a:off x="8740656" y="4952727"/>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AB33B8F6-F3C0-D98E-DC11-7FDEC30521A8}"/>
                </a:ext>
              </a:extLst>
            </p:cNvPr>
            <p:cNvSpPr txBox="1"/>
            <p:nvPr/>
          </p:nvSpPr>
          <p:spPr>
            <a:xfrm>
              <a:off x="9943350" y="4730377"/>
              <a:ext cx="639919" cy="461665"/>
            </a:xfrm>
            <a:prstGeom prst="rect">
              <a:avLst/>
            </a:prstGeom>
            <a:noFill/>
          </p:spPr>
          <p:txBody>
            <a:bodyPr wrap="none" rtlCol="0">
              <a:spAutoFit/>
            </a:bodyPr>
            <a:lstStyle/>
            <a:p>
              <a:r>
                <a:rPr lang="el-GR" sz="2400" b="1" u="sng">
                  <a:solidFill>
                    <a:srgbClr val="FF0000"/>
                  </a:solidFill>
                </a:rPr>
                <a:t>φ</a:t>
              </a:r>
              <a:r>
                <a:rPr lang="en-US" sz="2400" b="1" baseline="-25000">
                  <a:solidFill>
                    <a:srgbClr val="FF0000"/>
                  </a:solidFill>
                </a:rPr>
                <a:t>RA</a:t>
              </a:r>
            </a:p>
          </p:txBody>
        </p:sp>
        <p:sp>
          <p:nvSpPr>
            <p:cNvPr id="24" name="TextBox 23">
              <a:extLst>
                <a:ext uri="{FF2B5EF4-FFF2-40B4-BE49-F238E27FC236}">
                  <a16:creationId xmlns:a16="http://schemas.microsoft.com/office/drawing/2014/main" id="{9E380107-27E7-E4C8-09F3-7AB6D73EF88F}"/>
                </a:ext>
              </a:extLst>
            </p:cNvPr>
            <p:cNvSpPr txBox="1"/>
            <p:nvPr/>
          </p:nvSpPr>
          <p:spPr>
            <a:xfrm>
              <a:off x="10031184" y="1972147"/>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25" name="Arc 24">
              <a:extLst>
                <a:ext uri="{FF2B5EF4-FFF2-40B4-BE49-F238E27FC236}">
                  <a16:creationId xmlns:a16="http://schemas.microsoft.com/office/drawing/2014/main" id="{454432F0-B683-B93D-6AB7-5406B513133C}"/>
                </a:ext>
              </a:extLst>
            </p:cNvPr>
            <p:cNvSpPr/>
            <p:nvPr/>
          </p:nvSpPr>
          <p:spPr>
            <a:xfrm>
              <a:off x="9690625" y="2504520"/>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B190E348-1BF3-1F76-B25F-57879626544A}"/>
                </a:ext>
              </a:extLst>
            </p:cNvPr>
            <p:cNvCxnSpPr>
              <a:cxnSpLocks/>
            </p:cNvCxnSpPr>
            <p:nvPr/>
          </p:nvCxnSpPr>
          <p:spPr>
            <a:xfrm flipV="1">
              <a:off x="9112578" y="276424"/>
              <a:ext cx="0" cy="61543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1D19A15-1470-C970-84E5-EDDA59B45F75}"/>
                </a:ext>
              </a:extLst>
            </p:cNvPr>
            <p:cNvCxnSpPr>
              <a:cxnSpLocks/>
              <a:stCxn id="12" idx="2"/>
            </p:cNvCxnSpPr>
            <p:nvPr/>
          </p:nvCxnSpPr>
          <p:spPr>
            <a:xfrm flipV="1">
              <a:off x="9693977" y="2279806"/>
              <a:ext cx="909960" cy="415094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Arc 35">
              <a:extLst>
                <a:ext uri="{FF2B5EF4-FFF2-40B4-BE49-F238E27FC236}">
                  <a16:creationId xmlns:a16="http://schemas.microsoft.com/office/drawing/2014/main" id="{7284962D-7E97-BCCE-4396-8077A5BB212A}"/>
                </a:ext>
              </a:extLst>
            </p:cNvPr>
            <p:cNvSpPr/>
            <p:nvPr/>
          </p:nvSpPr>
          <p:spPr>
            <a:xfrm>
              <a:off x="8759568" y="5503223"/>
              <a:ext cx="1345201" cy="761856"/>
            </a:xfrm>
            <a:prstGeom prst="arc">
              <a:avLst>
                <a:gd name="adj1" fmla="val 13563517"/>
                <a:gd name="adj2" fmla="val 19879267"/>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6" name="TextBox 25">
            <a:extLst>
              <a:ext uri="{FF2B5EF4-FFF2-40B4-BE49-F238E27FC236}">
                <a16:creationId xmlns:a16="http://schemas.microsoft.com/office/drawing/2014/main" id="{6BE52CB9-111C-1AB5-5047-4CE6ADA3F5B4}"/>
              </a:ext>
            </a:extLst>
          </p:cNvPr>
          <p:cNvSpPr txBox="1"/>
          <p:nvPr/>
        </p:nvSpPr>
        <p:spPr>
          <a:xfrm>
            <a:off x="8845941" y="2232190"/>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27" name="TextBox 26">
            <a:extLst>
              <a:ext uri="{FF2B5EF4-FFF2-40B4-BE49-F238E27FC236}">
                <a16:creationId xmlns:a16="http://schemas.microsoft.com/office/drawing/2014/main" id="{85C90A73-2126-C197-D29C-6AE3F620DE2F}"/>
              </a:ext>
            </a:extLst>
          </p:cNvPr>
          <p:cNvSpPr txBox="1"/>
          <p:nvPr/>
        </p:nvSpPr>
        <p:spPr>
          <a:xfrm>
            <a:off x="0" y="76273"/>
            <a:ext cx="3810000" cy="523220"/>
          </a:xfrm>
          <a:prstGeom prst="rect">
            <a:avLst/>
          </a:prstGeom>
          <a:noFill/>
        </p:spPr>
        <p:txBody>
          <a:bodyPr wrap="square" rtlCol="0">
            <a:spAutoFit/>
          </a:bodyPr>
          <a:lstStyle/>
          <a:p>
            <a:r>
              <a:rPr lang="en-US" sz="2800" b="1" dirty="0"/>
              <a:t>Finally ,we have </a:t>
            </a:r>
          </a:p>
        </p:txBody>
      </p:sp>
      <p:sp>
        <p:nvSpPr>
          <p:cNvPr id="34" name="Arc 33">
            <a:extLst>
              <a:ext uri="{FF2B5EF4-FFF2-40B4-BE49-F238E27FC236}">
                <a16:creationId xmlns:a16="http://schemas.microsoft.com/office/drawing/2014/main" id="{F5E57B22-90A0-3AF8-E355-1CE24301639B}"/>
              </a:ext>
            </a:extLst>
          </p:cNvPr>
          <p:cNvSpPr/>
          <p:nvPr/>
        </p:nvSpPr>
        <p:spPr>
          <a:xfrm flipV="1">
            <a:off x="8231767" y="115965"/>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Arc 34">
            <a:extLst>
              <a:ext uri="{FF2B5EF4-FFF2-40B4-BE49-F238E27FC236}">
                <a16:creationId xmlns:a16="http://schemas.microsoft.com/office/drawing/2014/main" id="{0E8FB807-2CB9-6081-FD8B-4CF69937E348}"/>
              </a:ext>
            </a:extLst>
          </p:cNvPr>
          <p:cNvSpPr/>
          <p:nvPr/>
        </p:nvSpPr>
        <p:spPr>
          <a:xfrm flipV="1">
            <a:off x="8231767" y="859879"/>
            <a:ext cx="1739744" cy="975903"/>
          </a:xfrm>
          <a:prstGeom prst="arc">
            <a:avLst>
              <a:gd name="adj1" fmla="val 16028661"/>
              <a:gd name="adj2" fmla="val 175100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414E8666-D0BF-2414-8670-C582A4BD4F78}"/>
                  </a:ext>
                </a:extLst>
              </p:cNvPr>
              <p:cNvSpPr txBox="1"/>
              <p:nvPr/>
            </p:nvSpPr>
            <p:spPr>
              <a:xfrm>
                <a:off x="5299226" y="4430497"/>
                <a:ext cx="3567384" cy="2585323"/>
              </a:xfrm>
              <a:prstGeom prst="rect">
                <a:avLst/>
              </a:prstGeom>
              <a:noFill/>
            </p:spPr>
            <p:txBody>
              <a:bodyPr wrap="square" rtlCol="0">
                <a:spAutoFit/>
              </a:bodyPr>
              <a:lstStyle/>
              <a:p>
                <a:pPr marL="285750" indent="-285750">
                  <a:buFont typeface="Arial" panose="020B0604020202020204" pitchFamily="34" charset="0"/>
                  <a:buChar char="•"/>
                </a:pPr>
                <a:r>
                  <a:rPr lang="en-US" dirty="0"/>
                  <a:t>For receiver carriage with four axis ,we can arrange the focus distance :</a:t>
                </a:r>
                <a:r>
                  <a:rPr lang="en-US" u="sng" dirty="0" err="1"/>
                  <a:t>Z</a:t>
                </a:r>
                <a:r>
                  <a:rPr lang="en-US" baseline="-25000" dirty="0" err="1"/>
                  <a:t>IR</a:t>
                </a:r>
                <a:r>
                  <a:rPr lang="en-US" dirty="0" err="1"/>
                  <a:t>,the</a:t>
                </a:r>
                <a:r>
                  <a:rPr lang="en-US" dirty="0"/>
                  <a:t> toroidal angle </a:t>
                </a:r>
                <a:r>
                  <a:rPr lang="en-US" altLang="zh-CN" dirty="0"/>
                  <a:t>α </a:t>
                </a:r>
                <a:r>
                  <a:rPr lang="zh-CN" altLang="en-US" dirty="0"/>
                  <a:t>，</a:t>
                </a:r>
                <a:r>
                  <a:rPr lang="en-US" altLang="zh-CN" dirty="0"/>
                  <a:t>the poloidal tilt angle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𝜃</m:t>
                        </m:r>
                      </m:e>
                      <m:sub>
                        <m:r>
                          <a:rPr lang="en-US" altLang="zh-CN" b="0" i="1" smtClean="0">
                            <a:latin typeface="Cambria Math" panose="02040503050406030204" pitchFamily="18" charset="0"/>
                          </a:rPr>
                          <m:t>𝑡𝑖𝑙𝑡</m:t>
                        </m:r>
                      </m:sub>
                    </m:sSub>
                  </m:oMath>
                </a14:m>
                <a:r>
                  <a:rPr lang="en-US" dirty="0"/>
                  <a:t> and the antenna height Z .input(</a:t>
                </a:r>
                <a:r>
                  <a:rPr lang="en-US" u="sng" dirty="0"/>
                  <a:t>Z</a:t>
                </a:r>
                <a:r>
                  <a:rPr lang="en-US" baseline="-25000" dirty="0"/>
                  <a:t>IR</a:t>
                </a:r>
                <a:r>
                  <a:rPr lang="en-US" dirty="0"/>
                  <a:t>,</a:t>
                </a:r>
                <a:r>
                  <a:rPr lang="en-US" altLang="zh-CN" dirty="0"/>
                  <a:t> α,</a:t>
                </a:r>
                <a:r>
                  <a:rPr lang="en-US" altLang="zh-CN" b="0"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𝜃</m:t>
                        </m:r>
                      </m:e>
                      <m:sub>
                        <m:r>
                          <a:rPr lang="en-US" altLang="zh-CN" b="0" i="1" smtClean="0">
                            <a:latin typeface="Cambria Math" panose="02040503050406030204" pitchFamily="18" charset="0"/>
                          </a:rPr>
                          <m:t>𝑡𝑖𝑙𝑡</m:t>
                        </m:r>
                      </m:sub>
                    </m:sSub>
                  </m:oMath>
                </a14:m>
                <a:r>
                  <a:rPr lang="en-US" dirty="0"/>
                  <a:t> ,Z) we will get the IR position(</a:t>
                </a:r>
                <a:r>
                  <a:rPr lang="el-GR" dirty="0"/>
                  <a:t>ψ</a:t>
                </a:r>
                <a:r>
                  <a:rPr lang="en-US" baseline="-25000" dirty="0"/>
                  <a:t>RA</a:t>
                </a:r>
                <a:r>
                  <a:rPr lang="en-US" dirty="0"/>
                  <a:t> , </a:t>
                </a:r>
                <a:r>
                  <a:rPr lang="en-US" dirty="0" err="1"/>
                  <a:t>R</a:t>
                </a:r>
                <a:r>
                  <a:rPr lang="en-US" baseline="-25000" dirty="0" err="1"/>
                  <a:t>IR</a:t>
                </a:r>
                <a:r>
                  <a:rPr lang="en-US" dirty="0" err="1"/>
                  <a:t>,z</a:t>
                </a:r>
                <a:r>
                  <a:rPr lang="en-US" dirty="0"/>
                  <a:t>) and receiver angle </a:t>
                </a:r>
                <a:r>
                  <a:rPr lang="el-GR" dirty="0"/>
                  <a:t>ψ</a:t>
                </a:r>
                <a:r>
                  <a:rPr lang="en-US" baseline="-25000" dirty="0"/>
                  <a:t>R</a:t>
                </a:r>
                <a:endParaRPr lang="en-US" dirty="0"/>
              </a:p>
              <a:p>
                <a:pPr marL="285750" indent="-285750">
                  <a:buFont typeface="Arial" panose="020B0604020202020204" pitchFamily="34" charset="0"/>
                  <a:buChar char="•"/>
                </a:pPr>
                <a:endParaRPr lang="en-US" dirty="0"/>
              </a:p>
            </p:txBody>
          </p:sp>
        </mc:Choice>
        <mc:Fallback xmlns="">
          <p:sp>
            <p:nvSpPr>
              <p:cNvPr id="37" name="TextBox 36">
                <a:extLst>
                  <a:ext uri="{FF2B5EF4-FFF2-40B4-BE49-F238E27FC236}">
                    <a16:creationId xmlns:a16="http://schemas.microsoft.com/office/drawing/2014/main" id="{414E8666-D0BF-2414-8670-C582A4BD4F78}"/>
                  </a:ext>
                </a:extLst>
              </p:cNvPr>
              <p:cNvSpPr txBox="1">
                <a:spLocks noRot="1" noChangeAspect="1" noMove="1" noResize="1" noEditPoints="1" noAdjustHandles="1" noChangeArrowheads="1" noChangeShapeType="1" noTextEdit="1"/>
              </p:cNvSpPr>
              <p:nvPr/>
            </p:nvSpPr>
            <p:spPr>
              <a:xfrm>
                <a:off x="5299226" y="4430497"/>
                <a:ext cx="3567384" cy="2585323"/>
              </a:xfrm>
              <a:prstGeom prst="rect">
                <a:avLst/>
              </a:prstGeom>
              <a:blipFill>
                <a:blip r:embed="rId3"/>
                <a:stretch>
                  <a:fillRect l="-1026" t="-1179"/>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376ADFA8-B205-3234-961C-FA806B7CF960}"/>
              </a:ext>
            </a:extLst>
          </p:cNvPr>
          <p:cNvSpPr txBox="1"/>
          <p:nvPr/>
        </p:nvSpPr>
        <p:spPr>
          <a:xfrm>
            <a:off x="161393" y="670415"/>
            <a:ext cx="5164997" cy="6234271"/>
          </a:xfrm>
          <a:prstGeom prst="rect">
            <a:avLst/>
          </a:prstGeom>
          <a:noFill/>
        </p:spPr>
        <p:txBody>
          <a:bodyPr wrap="square" rtlCol="0">
            <a:spAutoFit/>
          </a:bodyPr>
          <a:lstStyle/>
          <a:p>
            <a:pPr marL="512763" indent="-512763">
              <a:lnSpc>
                <a:spcPct val="90000"/>
              </a:lnSpc>
              <a:spcBef>
                <a:spcPts val="600"/>
              </a:spcBef>
            </a:pPr>
            <a:r>
              <a:rPr lang="en-US" sz="1600" dirty="0" err="1">
                <a:solidFill>
                  <a:schemeClr val="bg1">
                    <a:lumMod val="50000"/>
                  </a:schemeClr>
                </a:solidFill>
              </a:rPr>
              <a:t>x</a:t>
            </a:r>
            <a:r>
              <a:rPr lang="en-US" sz="1600" baseline="-25000" dirty="0" err="1">
                <a:solidFill>
                  <a:schemeClr val="bg1">
                    <a:lumMod val="50000"/>
                  </a:schemeClr>
                </a:solidFill>
              </a:rPr>
              <a:t>RW</a:t>
            </a:r>
            <a:r>
              <a:rPr lang="en-US" sz="1600" dirty="0">
                <a:solidFill>
                  <a:schemeClr val="bg1">
                    <a:lumMod val="50000"/>
                  </a:schemeClr>
                </a:solidFill>
              </a:rPr>
              <a:t> = x-axis offset of receiver beam on window</a:t>
            </a:r>
            <a:br>
              <a:rPr lang="en-US" sz="1600" dirty="0">
                <a:solidFill>
                  <a:schemeClr val="bg1">
                    <a:lumMod val="50000"/>
                  </a:schemeClr>
                </a:solidFill>
              </a:rPr>
            </a:br>
            <a:r>
              <a:rPr lang="en-US" sz="1600" dirty="0">
                <a:solidFill>
                  <a:schemeClr val="bg1">
                    <a:lumMod val="50000"/>
                  </a:schemeClr>
                </a:solidFill>
              </a:rPr>
              <a:t>(nominally half of window width or 58 mm)</a:t>
            </a:r>
          </a:p>
          <a:p>
            <a:pPr marL="512763" indent="-512763">
              <a:lnSpc>
                <a:spcPct val="90000"/>
              </a:lnSpc>
              <a:spcBef>
                <a:spcPts val="600"/>
              </a:spcBef>
            </a:pPr>
            <a:r>
              <a:rPr lang="el-GR" sz="1600" dirty="0">
                <a:solidFill>
                  <a:schemeClr val="bg1">
                    <a:lumMod val="50000"/>
                  </a:schemeClr>
                </a:solidFill>
              </a:rPr>
              <a:t>φ</a:t>
            </a:r>
            <a:r>
              <a:rPr lang="en-US" sz="1600" baseline="-25000" dirty="0">
                <a:solidFill>
                  <a:schemeClr val="bg1">
                    <a:lumMod val="50000"/>
                  </a:schemeClr>
                </a:solidFill>
              </a:rPr>
              <a:t>RA</a:t>
            </a:r>
            <a:r>
              <a:rPr lang="en-US" sz="1600" dirty="0">
                <a:solidFill>
                  <a:schemeClr val="bg1">
                    <a:lumMod val="50000"/>
                  </a:schemeClr>
                </a:solidFill>
              </a:rPr>
              <a:t> = horizontal tilt of receiver array and optics</a:t>
            </a:r>
            <a:br>
              <a:rPr lang="en-US" sz="1600" dirty="0">
                <a:solidFill>
                  <a:schemeClr val="bg1">
                    <a:lumMod val="50000"/>
                  </a:schemeClr>
                </a:solidFill>
              </a:rPr>
            </a:br>
            <a:r>
              <a:rPr lang="en-US" sz="1600" dirty="0">
                <a:solidFill>
                  <a:schemeClr val="bg1">
                    <a:lumMod val="50000"/>
                  </a:schemeClr>
                </a:solidFill>
              </a:rPr>
              <a:t>(between 11.39 and 15.39°)</a:t>
            </a:r>
          </a:p>
          <a:p>
            <a:pPr marL="512763" indent="-512763">
              <a:lnSpc>
                <a:spcPct val="90000"/>
              </a:lnSpc>
              <a:spcBef>
                <a:spcPts val="600"/>
              </a:spcBef>
            </a:pPr>
            <a:r>
              <a:rPr lang="en-US" sz="1600" dirty="0" err="1">
                <a:solidFill>
                  <a:schemeClr val="bg1">
                    <a:lumMod val="50000"/>
                  </a:schemeClr>
                </a:solidFill>
              </a:rPr>
              <a:t>z</a:t>
            </a:r>
            <a:r>
              <a:rPr lang="en-US" sz="1600" baseline="-25000" dirty="0" err="1">
                <a:solidFill>
                  <a:schemeClr val="bg1">
                    <a:lumMod val="50000"/>
                  </a:schemeClr>
                </a:solidFill>
              </a:rPr>
              <a:t>IR</a:t>
            </a:r>
            <a:r>
              <a:rPr lang="en-US" sz="1600" dirty="0">
                <a:solidFill>
                  <a:schemeClr val="bg1">
                    <a:lumMod val="50000"/>
                  </a:schemeClr>
                </a:solidFill>
              </a:rPr>
              <a:t> = distance from window to interaction region</a:t>
            </a:r>
            <a:br>
              <a:rPr lang="en-US" sz="1600" dirty="0">
                <a:solidFill>
                  <a:schemeClr val="bg1">
                    <a:lumMod val="50000"/>
                  </a:schemeClr>
                </a:solidFill>
              </a:rPr>
            </a:br>
            <a:r>
              <a:rPr lang="en-US" sz="1600" dirty="0">
                <a:solidFill>
                  <a:schemeClr val="bg1">
                    <a:lumMod val="50000"/>
                  </a:schemeClr>
                </a:solidFill>
              </a:rPr>
              <a:t>(between 200 and 850 mm)</a:t>
            </a:r>
          </a:p>
          <a:p>
            <a:pPr marL="512763" indent="-512763">
              <a:lnSpc>
                <a:spcPct val="90000"/>
              </a:lnSpc>
              <a:spcBef>
                <a:spcPts val="600"/>
              </a:spcBef>
            </a:pPr>
            <a:r>
              <a:rPr lang="en-US" sz="1600" u="sng" dirty="0" err="1">
                <a:solidFill>
                  <a:schemeClr val="bg1">
                    <a:lumMod val="50000"/>
                  </a:schemeClr>
                </a:solidFill>
              </a:rPr>
              <a:t>z</a:t>
            </a:r>
            <a:r>
              <a:rPr lang="en-US" sz="1600" baseline="-25000" dirty="0" err="1">
                <a:solidFill>
                  <a:schemeClr val="bg1">
                    <a:lumMod val="50000"/>
                  </a:schemeClr>
                </a:solidFill>
              </a:rPr>
              <a:t>IR</a:t>
            </a:r>
            <a:r>
              <a:rPr lang="en-US" sz="1600" dirty="0">
                <a:solidFill>
                  <a:schemeClr val="bg1">
                    <a:lumMod val="50000"/>
                  </a:schemeClr>
                </a:solidFill>
              </a:rPr>
              <a:t> = distance from window to interaction region</a:t>
            </a:r>
            <a:br>
              <a:rPr lang="en-US" sz="1600" dirty="0">
                <a:solidFill>
                  <a:schemeClr val="bg1">
                    <a:lumMod val="50000"/>
                  </a:schemeClr>
                </a:solidFill>
              </a:rPr>
            </a:br>
            <a:r>
              <a:rPr lang="en-US" sz="1600" dirty="0">
                <a:solidFill>
                  <a:schemeClr val="bg1">
                    <a:lumMod val="50000"/>
                  </a:schemeClr>
                </a:solidFill>
              </a:rPr>
              <a:t>(measured along plasma midplane)</a:t>
            </a:r>
          </a:p>
          <a:p>
            <a:pPr marL="512763" indent="-512763">
              <a:lnSpc>
                <a:spcPct val="90000"/>
              </a:lnSpc>
              <a:spcBef>
                <a:spcPts val="600"/>
              </a:spcBef>
            </a:pPr>
            <a:r>
              <a:rPr lang="en-US" sz="1600" dirty="0">
                <a:solidFill>
                  <a:schemeClr val="bg1">
                    <a:lumMod val="50000"/>
                  </a:schemeClr>
                </a:solidFill>
              </a:rPr>
              <a:t>R</a:t>
            </a:r>
            <a:r>
              <a:rPr lang="en-US" sz="1600" baseline="-25000" dirty="0">
                <a:solidFill>
                  <a:schemeClr val="bg1">
                    <a:lumMod val="50000"/>
                  </a:schemeClr>
                </a:solidFill>
              </a:rPr>
              <a:t>RW</a:t>
            </a:r>
            <a:r>
              <a:rPr lang="en-US" sz="1600" dirty="0">
                <a:solidFill>
                  <a:schemeClr val="bg1">
                    <a:lumMod val="50000"/>
                  </a:schemeClr>
                </a:solidFill>
              </a:rPr>
              <a:t> = major radius of vacuum window (fixed)1873.5mm</a:t>
            </a:r>
          </a:p>
          <a:p>
            <a:pPr marL="512763" indent="-512763">
              <a:lnSpc>
                <a:spcPct val="90000"/>
              </a:lnSpc>
              <a:spcBef>
                <a:spcPts val="600"/>
              </a:spcBef>
            </a:pPr>
            <a:r>
              <a:rPr lang="en-US" sz="1600" dirty="0">
                <a:solidFill>
                  <a:schemeClr val="bg1">
                    <a:lumMod val="50000"/>
                  </a:schemeClr>
                </a:solidFill>
              </a:rPr>
              <a:t>R</a:t>
            </a:r>
            <a:r>
              <a:rPr lang="en-US" sz="1600" baseline="-25000" dirty="0">
                <a:solidFill>
                  <a:schemeClr val="bg1">
                    <a:lumMod val="50000"/>
                  </a:schemeClr>
                </a:solidFill>
              </a:rPr>
              <a:t>IR</a:t>
            </a:r>
            <a:r>
              <a:rPr lang="en-US" sz="1600" dirty="0">
                <a:solidFill>
                  <a:schemeClr val="bg1">
                    <a:lumMod val="50000"/>
                  </a:schemeClr>
                </a:solidFill>
              </a:rPr>
              <a:t> = major radius of interaction region</a:t>
            </a:r>
          </a:p>
          <a:p>
            <a:pPr marL="512763" indent="-512763">
              <a:lnSpc>
                <a:spcPct val="90000"/>
              </a:lnSpc>
              <a:spcBef>
                <a:spcPts val="600"/>
              </a:spcBef>
            </a:pPr>
            <a:r>
              <a:rPr lang="el-GR" sz="1600" dirty="0">
                <a:solidFill>
                  <a:schemeClr val="bg1">
                    <a:lumMod val="50000"/>
                  </a:schemeClr>
                </a:solidFill>
              </a:rPr>
              <a:t>ψ</a:t>
            </a:r>
            <a:r>
              <a:rPr lang="en-US" sz="1600" baseline="-25000" dirty="0">
                <a:solidFill>
                  <a:schemeClr val="bg1">
                    <a:lumMod val="50000"/>
                  </a:schemeClr>
                </a:solidFill>
              </a:rPr>
              <a:t>RA</a:t>
            </a:r>
            <a:r>
              <a:rPr lang="en-US" sz="1600" dirty="0">
                <a:solidFill>
                  <a:schemeClr val="bg1">
                    <a:lumMod val="50000"/>
                  </a:schemeClr>
                </a:solidFill>
              </a:rPr>
              <a:t> = toroidal tilt angle of interaction region</a:t>
            </a:r>
            <a:br>
              <a:rPr lang="en-US" sz="1600" dirty="0">
                <a:solidFill>
                  <a:schemeClr val="bg1">
                    <a:lumMod val="50000"/>
                  </a:schemeClr>
                </a:solidFill>
              </a:rPr>
            </a:br>
            <a:r>
              <a:rPr lang="en-US" sz="1600" dirty="0">
                <a:solidFill>
                  <a:schemeClr val="bg1">
                    <a:lumMod val="50000"/>
                  </a:schemeClr>
                </a:solidFill>
              </a:rPr>
              <a:t>(</a:t>
            </a:r>
            <a:r>
              <a:rPr lang="en-US" sz="1600" dirty="0" err="1">
                <a:solidFill>
                  <a:schemeClr val="bg1">
                    <a:lumMod val="50000"/>
                  </a:schemeClr>
                </a:solidFill>
              </a:rPr>
              <a:t>w.r.t.</a:t>
            </a:r>
            <a:r>
              <a:rPr lang="en-US" sz="1600" dirty="0">
                <a:solidFill>
                  <a:schemeClr val="bg1">
                    <a:lumMod val="50000"/>
                  </a:schemeClr>
                </a:solidFill>
              </a:rPr>
              <a:t> plane of vacuum window)</a:t>
            </a:r>
          </a:p>
          <a:p>
            <a:pPr marL="512763" indent="-512763">
              <a:lnSpc>
                <a:spcPct val="90000"/>
              </a:lnSpc>
              <a:spcBef>
                <a:spcPts val="600"/>
              </a:spcBef>
            </a:pPr>
            <a:r>
              <a:rPr lang="el-GR" sz="1600" dirty="0">
                <a:solidFill>
                  <a:schemeClr val="bg1">
                    <a:lumMod val="50000"/>
                  </a:schemeClr>
                </a:solidFill>
              </a:rPr>
              <a:t>ψ</a:t>
            </a:r>
            <a:r>
              <a:rPr lang="en-US" sz="1600" baseline="-25000" dirty="0">
                <a:solidFill>
                  <a:schemeClr val="bg1">
                    <a:lumMod val="50000"/>
                  </a:schemeClr>
                </a:solidFill>
              </a:rPr>
              <a:t>R</a:t>
            </a:r>
            <a:r>
              <a:rPr lang="en-US" sz="1600" dirty="0">
                <a:solidFill>
                  <a:schemeClr val="bg1">
                    <a:lumMod val="50000"/>
                  </a:schemeClr>
                </a:solidFill>
              </a:rPr>
              <a:t> = toroidal tilt angle between receiver beam and Radius vector (from torus center)</a:t>
            </a:r>
          </a:p>
          <a:p>
            <a:pPr marL="512763" indent="-512763">
              <a:lnSpc>
                <a:spcPct val="90000"/>
              </a:lnSpc>
              <a:spcBef>
                <a:spcPts val="600"/>
              </a:spcBef>
            </a:pPr>
            <a:r>
              <a:rPr lang="en-US" sz="1600" dirty="0"/>
              <a:t>z    =</a:t>
            </a:r>
            <a:r>
              <a:rPr lang="en-US" altLang="zh-CN" sz="1600" dirty="0"/>
              <a:t> IR height above midplane</a:t>
            </a:r>
          </a:p>
          <a:p>
            <a:pPr marL="512763" indent="-512763">
              <a:lnSpc>
                <a:spcPct val="90000"/>
              </a:lnSpc>
              <a:spcBef>
                <a:spcPts val="600"/>
              </a:spcBef>
            </a:pPr>
            <a:r>
              <a:rPr lang="en-US" altLang="zh-CN" sz="1600" dirty="0"/>
              <a:t>Z    = antenna height above midplane</a:t>
            </a:r>
          </a:p>
          <a:p>
            <a:pPr marL="512763" indent="-512763">
              <a:lnSpc>
                <a:spcPct val="90000"/>
              </a:lnSpc>
              <a:spcBef>
                <a:spcPts val="600"/>
              </a:spcBef>
            </a:pPr>
            <a:r>
              <a:rPr lang="en-US" sz="1600" dirty="0"/>
              <a:t>Lt   = receiver optical length </a:t>
            </a:r>
          </a:p>
          <a:p>
            <a:pPr marL="512763" indent="-512763">
              <a:lnSpc>
                <a:spcPct val="90000"/>
              </a:lnSpc>
              <a:spcBef>
                <a:spcPts val="600"/>
              </a:spcBef>
            </a:pPr>
            <a:r>
              <a:rPr lang="en-US" altLang="zh-CN" sz="1600" dirty="0" err="1"/>
              <a:t>θ</a:t>
            </a:r>
            <a:r>
              <a:rPr lang="en-US" altLang="zh-CN" sz="1600" baseline="-25000" dirty="0" err="1"/>
              <a:t>tilt</a:t>
            </a:r>
            <a:r>
              <a:rPr lang="en-US" altLang="zh-CN" sz="1600" baseline="-25000" dirty="0"/>
              <a:t> </a:t>
            </a:r>
            <a:r>
              <a:rPr lang="en-US" altLang="zh-CN" sz="1600" dirty="0"/>
              <a:t>=</a:t>
            </a:r>
            <a:r>
              <a:rPr lang="en-US" sz="1600" dirty="0"/>
              <a:t> poloidal tilt angle of receiver optical</a:t>
            </a:r>
          </a:p>
          <a:p>
            <a:pPr marL="512763" indent="-512763">
              <a:lnSpc>
                <a:spcPct val="90000"/>
              </a:lnSpc>
              <a:spcBef>
                <a:spcPts val="600"/>
              </a:spcBef>
            </a:pPr>
            <a:r>
              <a:rPr lang="en-US" sz="1600" dirty="0"/>
              <a:t>x ,y = M2(mirror 2) position</a:t>
            </a:r>
          </a:p>
          <a:p>
            <a:pPr marL="512763" indent="-512763">
              <a:lnSpc>
                <a:spcPct val="90000"/>
              </a:lnSpc>
              <a:spcBef>
                <a:spcPts val="600"/>
              </a:spcBef>
            </a:pPr>
            <a:r>
              <a:rPr lang="en-US" altLang="zh-CN" sz="1600" dirty="0"/>
              <a:t>α     = </a:t>
            </a:r>
            <a:r>
              <a:rPr lang="en-US" sz="1600" dirty="0"/>
              <a:t>M2(mirror 2) </a:t>
            </a:r>
            <a:r>
              <a:rPr lang="en-US" altLang="zh-CN" sz="1600" dirty="0"/>
              <a:t>rotation angle</a:t>
            </a:r>
            <a:endParaRPr lang="en-US" sz="1600" dirty="0"/>
          </a:p>
          <a:p>
            <a:pPr marL="512763" indent="-512763">
              <a:lnSpc>
                <a:spcPct val="90000"/>
              </a:lnSpc>
              <a:spcBef>
                <a:spcPts val="600"/>
              </a:spcBef>
            </a:pPr>
            <a:endParaRPr lang="en-US" altLang="zh-CN" sz="2000" dirty="0"/>
          </a:p>
          <a:p>
            <a:pPr marL="512763" indent="-512763">
              <a:lnSpc>
                <a:spcPct val="90000"/>
              </a:lnSpc>
              <a:spcBef>
                <a:spcPts val="600"/>
              </a:spcBef>
            </a:pPr>
            <a:endParaRPr lang="en-US" sz="2000" dirty="0">
              <a:solidFill>
                <a:schemeClr val="bg1">
                  <a:lumMod val="50000"/>
                </a:schemeClr>
              </a:solidFill>
            </a:endParaRPr>
          </a:p>
        </p:txBody>
      </p:sp>
    </p:spTree>
    <p:extLst>
      <p:ext uri="{BB962C8B-B14F-4D97-AF65-F5344CB8AC3E}">
        <p14:creationId xmlns:p14="http://schemas.microsoft.com/office/powerpoint/2010/main" val="1242289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F594DC-A1F7-4529-BC57-01C1A2208298}"/>
              </a:ext>
            </a:extLst>
          </p:cNvPr>
          <p:cNvSpPr>
            <a:spLocks noGrp="1"/>
          </p:cNvSpPr>
          <p:nvPr>
            <p:ph type="sldNum" sz="quarter" idx="12"/>
          </p:nvPr>
        </p:nvSpPr>
        <p:spPr/>
        <p:txBody>
          <a:bodyPr/>
          <a:lstStyle/>
          <a:p>
            <a:fld id="{C8EB1B78-1A80-4349-98CC-41A40981A64A}" type="slidenum">
              <a:rPr lang="en-US" smtClean="0"/>
              <a:t>8</a:t>
            </a:fld>
            <a:endParaRPr lang="en-US"/>
          </a:p>
        </p:txBody>
      </p:sp>
      <p:sp>
        <p:nvSpPr>
          <p:cNvPr id="3" name="TextBox 2">
            <a:extLst>
              <a:ext uri="{FF2B5EF4-FFF2-40B4-BE49-F238E27FC236}">
                <a16:creationId xmlns:a16="http://schemas.microsoft.com/office/drawing/2014/main" id="{569C37E7-9454-4607-886E-CA44E15FCABA}"/>
              </a:ext>
            </a:extLst>
          </p:cNvPr>
          <p:cNvSpPr txBox="1"/>
          <p:nvPr/>
        </p:nvSpPr>
        <p:spPr>
          <a:xfrm>
            <a:off x="158620" y="261257"/>
            <a:ext cx="8126964" cy="1754326"/>
          </a:xfrm>
          <a:prstGeom prst="rect">
            <a:avLst/>
          </a:prstGeom>
          <a:noFill/>
        </p:spPr>
        <p:txBody>
          <a:bodyPr wrap="square" rtlCol="0">
            <a:spAutoFit/>
          </a:bodyPr>
          <a:lstStyle/>
          <a:p>
            <a:r>
              <a:rPr lang="en-US" dirty="0"/>
              <a:t>alignment procedure:</a:t>
            </a:r>
          </a:p>
          <a:p>
            <a:pPr marL="342900" indent="-342900">
              <a:buAutoNum type="arabicPeriod"/>
            </a:pPr>
            <a:r>
              <a:rPr lang="en-US" dirty="0"/>
              <a:t>Take down the  cylindrical lens and meniscus lens </a:t>
            </a:r>
          </a:p>
          <a:p>
            <a:pPr marL="342900" indent="-342900">
              <a:buAutoNum type="arabicPeriod"/>
            </a:pPr>
            <a:r>
              <a:rPr lang="en-US" dirty="0"/>
              <a:t>mount the visible laser  on the central of the antenna and adjust the visible laser angle to reach to the center of the  convex lens.</a:t>
            </a:r>
          </a:p>
          <a:p>
            <a:pPr marL="342900" indent="-342900">
              <a:buAutoNum type="arabicPeriod"/>
            </a:pPr>
            <a:r>
              <a:rPr lang="en-US" dirty="0"/>
              <a:t>Take down the convex lens and </a:t>
            </a:r>
          </a:p>
          <a:p>
            <a:pPr marL="342900" indent="-342900">
              <a:buAutoNum type="arabicPeriod"/>
            </a:pPr>
            <a:endParaRPr lang="en-US" dirty="0"/>
          </a:p>
        </p:txBody>
      </p:sp>
    </p:spTree>
    <p:extLst>
      <p:ext uri="{BB962C8B-B14F-4D97-AF65-F5344CB8AC3E}">
        <p14:creationId xmlns:p14="http://schemas.microsoft.com/office/powerpoint/2010/main" val="3720558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E85FD4-652D-9D87-CFB2-5403ADBBAA24}"/>
              </a:ext>
            </a:extLst>
          </p:cNvPr>
          <p:cNvSpPr>
            <a:spLocks noGrp="1"/>
          </p:cNvSpPr>
          <p:nvPr>
            <p:ph type="sldNum" sz="quarter" idx="12"/>
          </p:nvPr>
        </p:nvSpPr>
        <p:spPr/>
        <p:txBody>
          <a:bodyPr/>
          <a:lstStyle/>
          <a:p>
            <a:fld id="{C8EB1B78-1A80-4349-98CC-41A40981A64A}" type="slidenum">
              <a:rPr lang="en-US" smtClean="0"/>
              <a:t>9</a:t>
            </a:fld>
            <a:endParaRPr lang="en-US"/>
          </a:p>
        </p:txBody>
      </p:sp>
      <p:sp>
        <p:nvSpPr>
          <p:cNvPr id="5" name="TextBox 4">
            <a:extLst>
              <a:ext uri="{FF2B5EF4-FFF2-40B4-BE49-F238E27FC236}">
                <a16:creationId xmlns:a16="http://schemas.microsoft.com/office/drawing/2014/main" id="{E7505466-2412-FE7A-6C23-231D0ADBD5CF}"/>
              </a:ext>
            </a:extLst>
          </p:cNvPr>
          <p:cNvSpPr txBox="1"/>
          <p:nvPr/>
        </p:nvSpPr>
        <p:spPr>
          <a:xfrm>
            <a:off x="1377633" y="1305341"/>
            <a:ext cx="9436734" cy="4247317"/>
          </a:xfrm>
          <a:prstGeom prst="rect">
            <a:avLst/>
          </a:prstGeom>
          <a:noFill/>
        </p:spPr>
        <p:txBody>
          <a:bodyPr wrap="square" rtlCol="0">
            <a:spAutoFit/>
          </a:bodyPr>
          <a:lstStyle/>
          <a:p>
            <a:pPr algn="ctr"/>
            <a:r>
              <a:rPr lang="en-US" sz="5400" b="1" dirty="0">
                <a:solidFill>
                  <a:srgbClr val="FF0000"/>
                </a:solidFill>
              </a:rPr>
              <a:t>Background Information Slides on scattering wavenumber </a:t>
            </a:r>
            <a:r>
              <a:rPr lang="en-US" altLang="zh-CN" sz="5400" b="1" dirty="0">
                <a:solidFill>
                  <a:srgbClr val="FF0000"/>
                </a:solidFill>
              </a:rPr>
              <a:t>and</a:t>
            </a:r>
            <a:r>
              <a:rPr lang="en-US" sz="5400" b="1" dirty="0">
                <a:solidFill>
                  <a:srgbClr val="FF0000"/>
                </a:solidFill>
              </a:rPr>
              <a:t> Pitch Angle Effects</a:t>
            </a:r>
          </a:p>
          <a:p>
            <a:pPr algn="ctr"/>
            <a:r>
              <a:rPr lang="en-US" sz="5400" b="1" dirty="0"/>
              <a:t>By Calvin</a:t>
            </a:r>
          </a:p>
        </p:txBody>
      </p:sp>
    </p:spTree>
    <p:extLst>
      <p:ext uri="{BB962C8B-B14F-4D97-AF65-F5344CB8AC3E}">
        <p14:creationId xmlns:p14="http://schemas.microsoft.com/office/powerpoint/2010/main" val="2857820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775</TotalTime>
  <Words>2412</Words>
  <Application>Microsoft Office PowerPoint</Application>
  <PresentationFormat>Widescreen</PresentationFormat>
  <Paragraphs>254</Paragraphs>
  <Slides>18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vt:lpstr>
      <vt:lpstr>Aptos Display</vt:lpstr>
      <vt:lpstr>等线</vt:lpstr>
      <vt:lpstr>Arial</vt:lpstr>
      <vt:lpstr>Calibri</vt:lpstr>
      <vt:lpstr>Cambria Math</vt:lpstr>
      <vt:lpstr>Wingdings</vt:lpstr>
      <vt:lpstr>Office Theme</vt:lpstr>
      <vt:lpstr>NSTX-U High-k Scattering Calculation_2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Effects of Magnetic Pitch Angle (by Xianzi Liu)</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NSTX-U High-k Scattering Calculation_2 </dc:title>
  <dc:creator>Xinhang Xu</dc:creator>
  <cp:lastModifiedBy>mmwave</cp:lastModifiedBy>
  <cp:revision>12</cp:revision>
  <dcterms:created xsi:type="dcterms:W3CDTF">2024-07-18T02:29:37Z</dcterms:created>
  <dcterms:modified xsi:type="dcterms:W3CDTF">2024-07-18T23:40:02Z</dcterms:modified>
</cp:coreProperties>
</file>