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57" r:id="rId5"/>
    <p:sldId id="259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2B1"/>
    <a:srgbClr val="FEF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091" autoAdjust="0"/>
  </p:normalViewPr>
  <p:slideViewPr>
    <p:cSldViewPr snapToGrid="0" showGuides="1">
      <p:cViewPr varScale="1">
        <p:scale>
          <a:sx n="66" d="100"/>
          <a:sy n="66" d="100"/>
        </p:scale>
        <p:origin x="1330" y="6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2157D-A846-4D1F-A403-5F70B91775F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014E0-1FE3-4EC9-884D-1B3474DE6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3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𝑐𝑛</m:t>
                        </m:r>
                      </m:den>
                    </m:f>
                  </m:oMath>
                </a14:m>
                <a:r>
                  <a:rPr lang="en-US" dirty="0"/>
                  <a:t>&lt;1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(𝑘_𝑧−𝑣_𝑧/𝑐^2  𝜔)</a:t>
                </a:r>
                <a:r>
                  <a:rPr lang="en-US" dirty="0"/>
                  <a:t>=</a:t>
                </a:r>
                <a:r>
                  <a:rPr lang="en-US" b="0" i="0">
                    <a:latin typeface="Cambria Math" panose="02040503050406030204" pitchFamily="18" charset="0"/>
                  </a:rPr>
                  <a:t>𝑘(cos(𝜃)−cos(𝜃_𝜉 )),𝑤ℎ𝑒𝑟𝑒 cos(𝜃_𝜉 )=𝑣_𝑧/𝑐𝑛</a:t>
                </a:r>
                <a:r>
                  <a:rPr lang="en-US" dirty="0"/>
                  <a:t>&lt;1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014E0-1FE3-4EC9-884D-1B3474DE63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80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63544-6EAD-45F2-9C34-C5368BA2B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183FE-24A9-4D9A-81D5-F2DBA9835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1175E-6565-478D-BA60-5EB77BF4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A580-30BC-487A-A32D-EB23D8EE43FE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3F6E-0B0F-4EE6-AF12-234E5F56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E53CB-C3A6-4D12-9D91-2D837505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8711-3B95-4A76-B8E6-8541985D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2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FECC-E34C-43B3-B454-0823F7F8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C4D6A-C3E1-4B51-97CF-AB56BD26D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71139-1057-4E97-9E36-881B4BB2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A580-30BC-487A-A32D-EB23D8EE43FE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49D02-6118-48D9-8A8E-8432B64A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3E5FF-E228-4904-91A2-D0B4E40F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8711-3B95-4A76-B8E6-8541985D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4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3D4C8A-EA9F-4F48-8F37-916C53625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7D15E-9C59-42BC-AAF1-058195380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28E8A-2308-4996-903D-2774AA85E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A580-30BC-487A-A32D-EB23D8EE43FE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63945-2618-48D4-89F3-C89C6C3D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FF2B6-D570-42A9-96B6-E0789272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8711-3B95-4A76-B8E6-8541985D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0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6CE8-704A-4883-A060-1225608A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74AB8-BE64-4642-B14E-CE046D2F2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56592-212C-44ED-A408-A9F9057C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A580-30BC-487A-A32D-EB23D8EE43FE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390A9-CBD0-42F5-8D1D-10BA5960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A924A-90B3-433D-B344-9A9C0F6F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8711-3B95-4A76-B8E6-8541985D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27AD-A150-49B9-BBC6-E1D2A8940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B577E-B69C-4876-9E5E-298F1B3A8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3DE87-95D1-4191-9B0A-0564F6B0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A580-30BC-487A-A32D-EB23D8EE43FE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0ACA1-3E4C-4F92-A72A-4F8E01C5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416A2-DAB2-4BE1-93F5-4EBEDA1A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8711-3B95-4A76-B8E6-8541985D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1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B951F-3FC9-4608-BFDB-DC9B1E06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02F43-5E65-4FBA-8F14-A1DED9FDF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BB08D-DE2D-4ADF-B931-DB472D53C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5948B-3C8D-46D0-9685-05A2A911E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A580-30BC-487A-A32D-EB23D8EE43FE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F21BA-8F13-49AF-B1F6-AED55803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538CC-748B-410E-9359-5BB3B8CF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8711-3B95-4A76-B8E6-8541985D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9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08B09-1989-4115-A79D-CA741CB05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37CD3-15EF-4A7C-9DD7-27E72B440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6DCF3-CEFA-421A-A10B-226175E23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48699-B0EC-4663-9BFA-B33D73E87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1A188-90EF-4C11-90DD-0D3CBC4F7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A7938-53E8-48D8-9517-806A66831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A580-30BC-487A-A32D-EB23D8EE43FE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8FBE8-6AF1-41BF-A82D-9DAEFFCB6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9DB786-D9C9-40E8-9B92-CBB1CE2F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8711-3B95-4A76-B8E6-8541985D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6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85F6-9C9C-4A5A-AA44-298E8B8A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8B38A-DC72-4B13-929A-41A77B50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A580-30BC-487A-A32D-EB23D8EE43FE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644EE-D599-41DD-8DA1-93E071663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C90E6-CEA6-4C70-8B08-B679FA8E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8711-3B95-4A76-B8E6-8541985D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0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4C7A4-74C7-41C6-8F00-E32B8F7D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A580-30BC-487A-A32D-EB23D8EE43FE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491E8-8464-45BB-8C85-558D0195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40C55-828F-4742-9C56-60B68F0D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8711-3B95-4A76-B8E6-8541985D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D877B-410C-4A5F-BA6F-697EAB979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3119E-A89D-480E-A7AF-FD60ECEB8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EA2C6-FA27-4C06-B123-D7C2EC178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DC65-DD49-4808-AB2E-12E2FCEEE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A580-30BC-487A-A32D-EB23D8EE43FE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B2116-5A3C-4419-9815-A6FF2C2C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565E3-6C09-4DEB-B94A-1B1F2EE4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8711-3B95-4A76-B8E6-8541985D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8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5DC3-5488-45C8-ADF8-2DC2F8FF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DFC853-7299-4BDB-9FD7-39A28ACCD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4CA9F-3D3E-4E1F-A655-C5788DD4E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7FE45-DBD3-4BB0-97A1-295EDB19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A580-30BC-487A-A32D-EB23D8EE43FE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419EA-EECB-4C9B-B055-303BF65B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A6EAF-3C5A-4E58-AE60-0B1790A4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8711-3B95-4A76-B8E6-8541985D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4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1E76C9-7A1E-44E8-BC03-53F1D5AD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F8-6A4C-4444-BEA5-A5508B00C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3663A-7EC3-49C4-99FC-930E49E65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BA580-30BC-487A-A32D-EB23D8EE43FE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0853D-4EE6-4643-888C-33AC0BDE3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A0F02-3783-4AC9-BE54-D67FA2D78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D8711-3B95-4A76-B8E6-8541985D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9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16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2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3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2" Type="http://schemas.openxmlformats.org/officeDocument/2006/relationships/image" Target="../media/image1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6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2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A9CE-3A38-4DE3-B01A-012E37140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Analysis emission and absorption process for moving system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6A3B8-345D-4353-B0A8-5D11CC4FEB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4/3/2025</a:t>
            </a:r>
          </a:p>
        </p:txBody>
      </p:sp>
    </p:spTree>
    <p:extLst>
      <p:ext uri="{BB962C8B-B14F-4D97-AF65-F5344CB8AC3E}">
        <p14:creationId xmlns:p14="http://schemas.microsoft.com/office/powerpoint/2010/main" val="88684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F20A1B-572C-4078-892B-015787978A97}"/>
              </a:ext>
            </a:extLst>
          </p:cNvPr>
          <p:cNvSpPr txBox="1"/>
          <p:nvPr/>
        </p:nvSpPr>
        <p:spPr>
          <a:xfrm>
            <a:off x="206188" y="342438"/>
            <a:ext cx="553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Moving electron frame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BA35A6-0547-489A-ACD0-C721D87FDF01}"/>
              </a:ext>
            </a:extLst>
          </p:cNvPr>
          <p:cNvGrpSpPr/>
          <p:nvPr/>
        </p:nvGrpSpPr>
        <p:grpSpPr>
          <a:xfrm>
            <a:off x="6096000" y="711770"/>
            <a:ext cx="4810930" cy="2072549"/>
            <a:chOff x="156612" y="673496"/>
            <a:chExt cx="4810930" cy="2072549"/>
          </a:xfrm>
        </p:grpSpPr>
        <p:grpSp>
          <p:nvGrpSpPr>
            <p:cNvPr id="6" name="组合 98">
              <a:extLst>
                <a:ext uri="{FF2B5EF4-FFF2-40B4-BE49-F238E27FC236}">
                  <a16:creationId xmlns:a16="http://schemas.microsoft.com/office/drawing/2014/main" id="{638F588C-E284-4C7C-B426-EF866A361B2E}"/>
                </a:ext>
              </a:extLst>
            </p:cNvPr>
            <p:cNvGrpSpPr/>
            <p:nvPr/>
          </p:nvGrpSpPr>
          <p:grpSpPr>
            <a:xfrm>
              <a:off x="156612" y="673496"/>
              <a:ext cx="4810930" cy="2072549"/>
              <a:chOff x="156612" y="673496"/>
              <a:chExt cx="4810930" cy="2072549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5D11233-D21E-48D8-998F-595C81D279D0}"/>
                  </a:ext>
                </a:extLst>
              </p:cNvPr>
              <p:cNvGrpSpPr/>
              <p:nvPr/>
            </p:nvGrpSpPr>
            <p:grpSpPr>
              <a:xfrm>
                <a:off x="341361" y="673496"/>
                <a:ext cx="4626181" cy="2072549"/>
                <a:chOff x="204741" y="340328"/>
                <a:chExt cx="4626181" cy="2072549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D65C1095-7411-42AE-973A-DBFC6D986DDF}"/>
                    </a:ext>
                  </a:extLst>
                </p:cNvPr>
                <p:cNvGrpSpPr/>
                <p:nvPr/>
              </p:nvGrpSpPr>
              <p:grpSpPr>
                <a:xfrm>
                  <a:off x="204741" y="346510"/>
                  <a:ext cx="4626181" cy="2066367"/>
                  <a:chOff x="204741" y="346510"/>
                  <a:chExt cx="4626181" cy="2066367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9D12B634-C8B4-4458-9FEF-BD20C8CB34AB}"/>
                      </a:ext>
                    </a:extLst>
                  </p:cNvPr>
                  <p:cNvGrpSpPr/>
                  <p:nvPr/>
                </p:nvGrpSpPr>
                <p:grpSpPr>
                  <a:xfrm>
                    <a:off x="204741" y="346510"/>
                    <a:ext cx="4626181" cy="2066367"/>
                    <a:chOff x="1100091" y="965635"/>
                    <a:chExt cx="4626181" cy="2066367"/>
                  </a:xfrm>
                </p:grpSpPr>
                <p:grpSp>
                  <p:nvGrpSpPr>
                    <p:cNvPr id="22" name="Group 21">
                      <a:extLst>
                        <a:ext uri="{FF2B5EF4-FFF2-40B4-BE49-F238E27FC236}">
                          <a16:creationId xmlns:a16="http://schemas.microsoft.com/office/drawing/2014/main" id="{7DE17245-86CC-4B73-B1B4-E5F4037DBC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00091" y="965635"/>
                      <a:ext cx="4126622" cy="2066367"/>
                      <a:chOff x="2547891" y="765610"/>
                      <a:chExt cx="4126622" cy="2066367"/>
                    </a:xfrm>
                  </p:grpSpPr>
                  <p:grpSp>
                    <p:nvGrpSpPr>
                      <p:cNvPr id="25" name="Group 24">
                        <a:extLst>
                          <a:ext uri="{FF2B5EF4-FFF2-40B4-BE49-F238E27FC236}">
                            <a16:creationId xmlns:a16="http://schemas.microsoft.com/office/drawing/2014/main" id="{C6095CC4-CC7F-47B3-B2D3-C9436845E8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547891" y="1775534"/>
                        <a:ext cx="2087600" cy="1056443"/>
                        <a:chOff x="2547891" y="1775534"/>
                        <a:chExt cx="2087600" cy="1056443"/>
                      </a:xfrm>
                    </p:grpSpPr>
                    <p:sp>
                      <p:nvSpPr>
                        <p:cNvPr id="41" name="Arc 40">
                          <a:extLst>
                            <a:ext uri="{FF2B5EF4-FFF2-40B4-BE49-F238E27FC236}">
                              <a16:creationId xmlns:a16="http://schemas.microsoft.com/office/drawing/2014/main" id="{A17C4EF5-D12B-4EA2-9CBA-ED8115FB5F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6048309" flipH="1">
                          <a:off x="2945741" y="1982589"/>
                          <a:ext cx="738491" cy="686720"/>
                        </a:xfrm>
                        <a:prstGeom prst="arc">
                          <a:avLst>
                            <a:gd name="adj1" fmla="val 16200000"/>
                            <a:gd name="adj2" fmla="val 13811655"/>
                          </a:avLst>
                        </a:prstGeom>
                        <a:ln w="57150">
                          <a:solidFill>
                            <a:srgbClr val="0070C0"/>
                          </a:solidFill>
                          <a:tailEnd type="stealth"/>
                        </a:ln>
                        <a:scene3d>
                          <a:camera prst="orthographicFront">
                            <a:rot lat="2726998" lon="1017930" rev="1902539"/>
                          </a:camera>
                          <a:lightRig rig="threePt" dir="t"/>
                        </a:scene3d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42" name="Group 41">
                          <a:extLst>
                            <a:ext uri="{FF2B5EF4-FFF2-40B4-BE49-F238E27FC236}">
                              <a16:creationId xmlns:a16="http://schemas.microsoft.com/office/drawing/2014/main" id="{751F3E93-FE29-4052-8E98-6FE37662BF8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547891" y="1775534"/>
                          <a:ext cx="1484050" cy="1056443"/>
                          <a:chOff x="2183907" y="905522"/>
                          <a:chExt cx="1484050" cy="1056443"/>
                        </a:xfrm>
                      </p:grpSpPr>
                      <p:sp>
                        <p:nvSpPr>
                          <p:cNvPr id="44" name="Parallelogram 43">
                            <a:extLst>
                              <a:ext uri="{FF2B5EF4-FFF2-40B4-BE49-F238E27FC236}">
                                <a16:creationId xmlns:a16="http://schemas.microsoft.com/office/drawing/2014/main" id="{DFE4DB62-8CB9-4920-BF4F-F5CB8957F28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183907" y="905522"/>
                            <a:ext cx="1473693" cy="275208"/>
                          </a:xfrm>
                          <a:prstGeom prst="parallelogram">
                            <a:avLst>
                              <a:gd name="adj" fmla="val 208871"/>
                            </a:avLst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45" name="Straight Connector 44">
                            <a:extLst>
                              <a:ext uri="{FF2B5EF4-FFF2-40B4-BE49-F238E27FC236}">
                                <a16:creationId xmlns:a16="http://schemas.microsoft.com/office/drawing/2014/main" id="{126F269E-5F67-471F-8C11-EE1E5060CAC8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2183907" y="1180730"/>
                            <a:ext cx="0" cy="781235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6" name="Straight Connector 45">
                            <a:extLst>
                              <a:ext uri="{FF2B5EF4-FFF2-40B4-BE49-F238E27FC236}">
                                <a16:creationId xmlns:a16="http://schemas.microsoft.com/office/drawing/2014/main" id="{86B65DA9-08D8-4365-9193-322E73DE4602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090908" y="1180729"/>
                            <a:ext cx="0" cy="781235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7" name="Straight Connector 46">
                            <a:extLst>
                              <a:ext uri="{FF2B5EF4-FFF2-40B4-BE49-F238E27FC236}">
                                <a16:creationId xmlns:a16="http://schemas.microsoft.com/office/drawing/2014/main" id="{D71B17C9-B033-4467-A620-3AFC4D8BA80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657600" y="905522"/>
                            <a:ext cx="0" cy="781235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8" name="Straight Connector 47">
                            <a:extLst>
                              <a:ext uri="{FF2B5EF4-FFF2-40B4-BE49-F238E27FC236}">
                                <a16:creationId xmlns:a16="http://schemas.microsoft.com/office/drawing/2014/main" id="{E5BD9241-1B70-4FDF-B194-9795D0CE7910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2760956" y="905522"/>
                            <a:ext cx="0" cy="781235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9" name="Straight Connector 48">
                            <a:extLst>
                              <a:ext uri="{FF2B5EF4-FFF2-40B4-BE49-F238E27FC236}">
                                <a16:creationId xmlns:a16="http://schemas.microsoft.com/office/drawing/2014/main" id="{9488692A-8071-4CC8-A09E-43F78DFE89BC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2183907" y="1961964"/>
                            <a:ext cx="907001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0" name="Straight Connector 49">
                            <a:extLst>
                              <a:ext uri="{FF2B5EF4-FFF2-40B4-BE49-F238E27FC236}">
                                <a16:creationId xmlns:a16="http://schemas.microsoft.com/office/drawing/2014/main" id="{99854726-6309-41FC-B027-915CE880D99A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2760956" y="1686756"/>
                            <a:ext cx="907001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1" name="Straight Connector 50">
                            <a:extLst>
                              <a:ext uri="{FF2B5EF4-FFF2-40B4-BE49-F238E27FC236}">
                                <a16:creationId xmlns:a16="http://schemas.microsoft.com/office/drawing/2014/main" id="{26932CFB-343B-4119-8795-1B00781DA81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2202403" y="1686756"/>
                            <a:ext cx="566692" cy="275208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2" name="Straight Connector 51">
                            <a:extLst>
                              <a:ext uri="{FF2B5EF4-FFF2-40B4-BE49-F238E27FC236}">
                                <a16:creationId xmlns:a16="http://schemas.microsoft.com/office/drawing/2014/main" id="{0C9A8F18-9F57-4424-A36B-7303A36235C6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3099046" y="1686756"/>
                            <a:ext cx="566692" cy="275208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43" name="Straight Arrow Connector 42">
                          <a:extLst>
                            <a:ext uri="{FF2B5EF4-FFF2-40B4-BE49-F238E27FC236}">
                              <a16:creationId xmlns:a16="http://schemas.microsoft.com/office/drawing/2014/main" id="{624016DD-2E5A-444C-AAE8-7C9464D328E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314986" y="2325949"/>
                          <a:ext cx="1320505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9899F2B7-88AC-4568-9D07-251471937D1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84401" y="1290792"/>
                        <a:ext cx="561975" cy="36933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U</a:t>
                        </a:r>
                        <a:r>
                          <a:rPr lang="en-US" baseline="-25000" dirty="0"/>
                          <a:t>1</a:t>
                        </a:r>
                        <a:endParaRPr lang="en-US" dirty="0"/>
                      </a:p>
                    </p:txBody>
                  </p:sp>
                  <p:grpSp>
                    <p:nvGrpSpPr>
                      <p:cNvPr id="27" name="Group 26">
                        <a:extLst>
                          <a:ext uri="{FF2B5EF4-FFF2-40B4-BE49-F238E27FC236}">
                            <a16:creationId xmlns:a16="http://schemas.microsoft.com/office/drawing/2014/main" id="{698EDE1E-7E4A-4E54-ACED-4239859577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05997" y="1134941"/>
                        <a:ext cx="1968516" cy="1578480"/>
                        <a:chOff x="2547891" y="1768293"/>
                        <a:chExt cx="1481831" cy="1063684"/>
                      </a:xfrm>
                    </p:grpSpPr>
                    <p:sp>
                      <p:nvSpPr>
                        <p:cNvPr id="29" name="Arc 28">
                          <a:extLst>
                            <a:ext uri="{FF2B5EF4-FFF2-40B4-BE49-F238E27FC236}">
                              <a16:creationId xmlns:a16="http://schemas.microsoft.com/office/drawing/2014/main" id="{49E7D4EE-7DBB-412F-BD30-97457C8B4F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7195699" flipV="1">
                          <a:off x="2945741" y="1982589"/>
                          <a:ext cx="738491" cy="686720"/>
                        </a:xfrm>
                        <a:prstGeom prst="arc">
                          <a:avLst>
                            <a:gd name="adj1" fmla="val 16200000"/>
                            <a:gd name="adj2" fmla="val 13811655"/>
                          </a:avLst>
                        </a:prstGeom>
                        <a:noFill/>
                        <a:ln w="57150">
                          <a:solidFill>
                            <a:srgbClr val="0070C0"/>
                          </a:solidFill>
                          <a:tailEnd type="stealth"/>
                        </a:ln>
                        <a:scene3d>
                          <a:camera prst="orthographicFront">
                            <a:rot lat="2726998" lon="1017930" rev="1902539"/>
                          </a:camera>
                          <a:lightRig rig="threePt" dir="t"/>
                        </a:scene3d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30" name="Group 29">
                          <a:extLst>
                            <a:ext uri="{FF2B5EF4-FFF2-40B4-BE49-F238E27FC236}">
                              <a16:creationId xmlns:a16="http://schemas.microsoft.com/office/drawing/2014/main" id="{966E744C-76EA-49F7-B764-CA540EE7E52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547891" y="1768293"/>
                          <a:ext cx="1481831" cy="1063684"/>
                          <a:chOff x="2183907" y="898281"/>
                          <a:chExt cx="1481831" cy="1063684"/>
                        </a:xfrm>
                      </p:grpSpPr>
                      <p:sp>
                        <p:nvSpPr>
                          <p:cNvPr id="32" name="Parallelogram 31">
                            <a:extLst>
                              <a:ext uri="{FF2B5EF4-FFF2-40B4-BE49-F238E27FC236}">
                                <a16:creationId xmlns:a16="http://schemas.microsoft.com/office/drawing/2014/main" id="{D6E1EF2D-1D56-441D-B6BC-E5633C0E8E8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183907" y="905522"/>
                            <a:ext cx="1473693" cy="275208"/>
                          </a:xfrm>
                          <a:prstGeom prst="parallelogram">
                            <a:avLst>
                              <a:gd name="adj" fmla="val 208871"/>
                            </a:avLst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33" name="Straight Connector 32">
                            <a:extLst>
                              <a:ext uri="{FF2B5EF4-FFF2-40B4-BE49-F238E27FC236}">
                                <a16:creationId xmlns:a16="http://schemas.microsoft.com/office/drawing/2014/main" id="{5A369CBF-F333-4043-B079-9F92D07339B4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2183907" y="1180730"/>
                            <a:ext cx="0" cy="781235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4" name="Straight Connector 33">
                            <a:extLst>
                              <a:ext uri="{FF2B5EF4-FFF2-40B4-BE49-F238E27FC236}">
                                <a16:creationId xmlns:a16="http://schemas.microsoft.com/office/drawing/2014/main" id="{C225AAB8-F79E-45DC-A286-1C6386FA99ED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090908" y="1180729"/>
                            <a:ext cx="0" cy="781235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5" name="Straight Connector 34">
                            <a:extLst>
                              <a:ext uri="{FF2B5EF4-FFF2-40B4-BE49-F238E27FC236}">
                                <a16:creationId xmlns:a16="http://schemas.microsoft.com/office/drawing/2014/main" id="{BAEF62AB-D5D1-4833-887F-5FF29F1B4C88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657600" y="905522"/>
                            <a:ext cx="0" cy="781235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6" name="Straight Connector 35">
                            <a:extLst>
                              <a:ext uri="{FF2B5EF4-FFF2-40B4-BE49-F238E27FC236}">
                                <a16:creationId xmlns:a16="http://schemas.microsoft.com/office/drawing/2014/main" id="{AEE74421-D34C-4D6A-AA59-F17FCDCF25A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2796986" y="898281"/>
                            <a:ext cx="34576" cy="788475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7" name="Straight Connector 36">
                            <a:extLst>
                              <a:ext uri="{FF2B5EF4-FFF2-40B4-BE49-F238E27FC236}">
                                <a16:creationId xmlns:a16="http://schemas.microsoft.com/office/drawing/2014/main" id="{6148954E-8972-4D1F-80C3-9F72A3E5D8CC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2183907" y="1961964"/>
                            <a:ext cx="907001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8" name="Straight Connector 37">
                            <a:extLst>
                              <a:ext uri="{FF2B5EF4-FFF2-40B4-BE49-F238E27FC236}">
                                <a16:creationId xmlns:a16="http://schemas.microsoft.com/office/drawing/2014/main" id="{902DBDB3-FF68-435F-B8E9-01D60C7D7B7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796986" y="1686756"/>
                            <a:ext cx="858254" cy="1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9" name="Straight Connector 38">
                            <a:extLst>
                              <a:ext uri="{FF2B5EF4-FFF2-40B4-BE49-F238E27FC236}">
                                <a16:creationId xmlns:a16="http://schemas.microsoft.com/office/drawing/2014/main" id="{A53D9B63-B4F8-4C3B-ADDA-9143DF6BF95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2202403" y="1686756"/>
                            <a:ext cx="594583" cy="275209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0" name="Straight Connector 39">
                            <a:extLst>
                              <a:ext uri="{FF2B5EF4-FFF2-40B4-BE49-F238E27FC236}">
                                <a16:creationId xmlns:a16="http://schemas.microsoft.com/office/drawing/2014/main" id="{CBE2BE28-C19E-4585-B5C2-65D96EDE9497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3099046" y="1686756"/>
                            <a:ext cx="566692" cy="275208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31" name="Straight Arrow Connector 30">
                          <a:extLst>
                            <a:ext uri="{FF2B5EF4-FFF2-40B4-BE49-F238E27FC236}">
                              <a16:creationId xmlns:a16="http://schemas.microsoft.com/office/drawing/2014/main" id="{26D2DC1A-FD48-4F78-9579-C63E42220C3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314986" y="2325949"/>
                          <a:ext cx="704238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C3EDEB10-68EC-41AC-B424-9EF3E9E4DD4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84849" y="765610"/>
                        <a:ext cx="746547" cy="36933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U</a:t>
                        </a:r>
                        <a:r>
                          <a:rPr lang="en-US" baseline="-25000" dirty="0"/>
                          <a:t>2</a:t>
                        </a:r>
                        <a:endParaRPr lang="en-US" dirty="0"/>
                      </a:p>
                    </p:txBody>
                  </p:sp>
                </p:grpSp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F598B473-432E-415F-B2F4-1BC53B7ACD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93855" y="2488015"/>
                      <a:ext cx="523875" cy="369332"/>
                    </a:xfrm>
                    <a:prstGeom prst="rect">
                      <a:avLst/>
                    </a:prstGeom>
                    <a:noFill/>
                    <a:ln w="28575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p:txBody>
                </p:sp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FCFAF824-7C7A-45C5-9378-CCD5B76770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02397" y="2132929"/>
                      <a:ext cx="523875" cy="369332"/>
                    </a:xfrm>
                    <a:prstGeom prst="rect">
                      <a:avLst/>
                    </a:prstGeom>
                    <a:noFill/>
                    <a:ln w="28575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p:txBody>
                </p:sp>
              </p:grpSp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401ECD16-18B7-49F9-89D3-AC918807E9EA}"/>
                      </a:ext>
                    </a:extLst>
                  </p:cNvPr>
                  <p:cNvCxnSpPr/>
                  <p:nvPr/>
                </p:nvCxnSpPr>
                <p:spPr>
                  <a:xfrm>
                    <a:off x="1207999" y="801293"/>
                    <a:ext cx="1268505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B9BE26DA-5914-4DE4-B11E-CB7808C501CF}"/>
                      </a:ext>
                    </a:extLst>
                  </p:cNvPr>
                  <p:cNvSpPr txBox="1"/>
                  <p:nvPr/>
                </p:nvSpPr>
                <p:spPr>
                  <a:xfrm>
                    <a:off x="2394749" y="548222"/>
                    <a:ext cx="47873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B</a:t>
                    </a:r>
                    <a:r>
                      <a:rPr lang="en-US" baseline="-25000" dirty="0"/>
                      <a:t>Z</a:t>
                    </a:r>
                    <a:endParaRPr lang="en-US" dirty="0"/>
                  </a:p>
                </p:txBody>
              </p:sp>
            </p:grpSp>
            <p:sp>
              <p:nvSpPr>
                <p:cNvPr id="13" name="Arc 12">
                  <a:extLst>
                    <a:ext uri="{FF2B5EF4-FFF2-40B4-BE49-F238E27FC236}">
                      <a16:creationId xmlns:a16="http://schemas.microsoft.com/office/drawing/2014/main" id="{41A38494-5AC5-4BE5-8F2D-10429AB61896}"/>
                    </a:ext>
                  </a:extLst>
                </p:cNvPr>
                <p:cNvSpPr/>
                <p:nvPr/>
              </p:nvSpPr>
              <p:spPr>
                <a:xfrm rot="20165017" flipH="1">
                  <a:off x="1364540" y="340328"/>
                  <a:ext cx="914400" cy="914400"/>
                </a:xfrm>
                <a:prstGeom prst="arc">
                  <a:avLst>
                    <a:gd name="adj1" fmla="val 16200000"/>
                    <a:gd name="adj2" fmla="val 8383078"/>
                  </a:avLst>
                </a:prstGeom>
                <a:ln w="34925">
                  <a:solidFill>
                    <a:schemeClr val="tx1"/>
                  </a:solidFill>
                  <a:headEnd type="none" w="lg" len="lg"/>
                  <a:tailEnd type="stealth" w="lg" len="lg"/>
                </a:ln>
                <a:scene3d>
                  <a:camera prst="orthographicFront">
                    <a:rot lat="19891141" lon="2808642" rev="2135874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4B8B1689-81C2-4AD2-9EA8-5453BE4B86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65086" y="711344"/>
                      <a:ext cx="37655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FD5801B9-A87E-A74A-332E-1D200862FC0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65086" y="711344"/>
                      <a:ext cx="376557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1">
                    <a:extLst>
                      <a:ext uri="{FF2B5EF4-FFF2-40B4-BE49-F238E27FC236}">
                        <a16:creationId xmlns:a16="http://schemas.microsoft.com/office/drawing/2014/main" id="{0EB5B18C-C154-449C-8A0B-B7858DD51676}"/>
                      </a:ext>
                    </a:extLst>
                  </p:cNvPr>
                  <p:cNvSpPr txBox="1"/>
                  <p:nvPr/>
                </p:nvSpPr>
                <p:spPr>
                  <a:xfrm>
                    <a:off x="156612" y="2167616"/>
                    <a:ext cx="10201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⊥1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" name="文本框 1">
                    <a:extLst>
                      <a:ext uri="{FF2B5EF4-FFF2-40B4-BE49-F238E27FC236}">
                        <a16:creationId xmlns:a16="http://schemas.microsoft.com/office/drawing/2014/main" id="{79F1AC69-F528-40C6-00D5-2C79808EA2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612" y="2167616"/>
                    <a:ext cx="1020193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97">
                    <a:extLst>
                      <a:ext uri="{FF2B5EF4-FFF2-40B4-BE49-F238E27FC236}">
                        <a16:creationId xmlns:a16="http://schemas.microsoft.com/office/drawing/2014/main" id="{D27966D8-63B5-43A6-BE80-1687DC543907}"/>
                      </a:ext>
                    </a:extLst>
                  </p:cNvPr>
                  <p:cNvSpPr txBox="1"/>
                  <p:nvPr/>
                </p:nvSpPr>
                <p:spPr>
                  <a:xfrm>
                    <a:off x="2475603" y="1910081"/>
                    <a:ext cx="10201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⊥2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8" name="文本框 97">
                    <a:extLst>
                      <a:ext uri="{FF2B5EF4-FFF2-40B4-BE49-F238E27FC236}">
                        <a16:creationId xmlns:a16="http://schemas.microsoft.com/office/drawing/2014/main" id="{B369F2C8-78C7-90C6-921C-C8A727F298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5603" y="1910081"/>
                    <a:ext cx="1020193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292C568-391C-4574-B6A2-9AB30371798A}"/>
                    </a:ext>
                  </a:extLst>
                </p:cNvPr>
                <p:cNvSpPr txBox="1"/>
                <p:nvPr/>
              </p:nvSpPr>
              <p:spPr>
                <a:xfrm>
                  <a:off x="1875551" y="1786574"/>
                  <a:ext cx="5524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8BAB7D3-9B81-40C6-B68B-6EE31C2C75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5551" y="1786574"/>
                  <a:ext cx="55249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6B798D4-D0B9-498F-BB42-4ACE774B5FF8}"/>
                    </a:ext>
                  </a:extLst>
                </p:cNvPr>
                <p:cNvSpPr txBox="1"/>
                <p:nvPr/>
              </p:nvSpPr>
              <p:spPr>
                <a:xfrm>
                  <a:off x="3984935" y="1532469"/>
                  <a:ext cx="5524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D1266A5-9888-4F95-B9BB-FAA8F7CF20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4935" y="1532469"/>
                  <a:ext cx="552497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A985AF2-C82C-4567-9756-6C794B3443A7}"/>
                  </a:ext>
                </a:extLst>
              </p:cNvPr>
              <p:cNvSpPr txBox="1"/>
              <p:nvPr/>
            </p:nvSpPr>
            <p:spPr>
              <a:xfrm>
                <a:off x="326139" y="1697368"/>
                <a:ext cx="5593306" cy="4118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ADE 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   (</a:t>
                </a:r>
                <a:r>
                  <a:rPr lang="zh-CN" altLang="en-US" i="1" dirty="0">
                    <a:latin typeface="Cambria Math" panose="02040503050406030204" pitchFamily="18" charset="0"/>
                  </a:rPr>
                  <a:t>左旋</a:t>
                </a:r>
                <a:r>
                  <a:rPr lang="en-US" i="1" dirty="0">
                    <a:latin typeface="Cambria Math" panose="02040503050406030204" pitchFamily="18" charset="0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zh-CN" altLang="en-US" i="1" dirty="0">
                          <a:latin typeface="Cambria Math" panose="02040503050406030204" pitchFamily="18" charset="0"/>
                        </a:rPr>
                        <m:t>右旋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NDE 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 (</a:t>
                </a:r>
                <a:r>
                  <a:rPr lang="zh-CN" altLang="en-US" i="1" dirty="0">
                    <a:latin typeface="Cambria Math" panose="02040503050406030204" pitchFamily="18" charset="0"/>
                  </a:rPr>
                  <a:t>右旋</a:t>
                </a:r>
                <a:r>
                  <a:rPr lang="en-US" i="1" dirty="0">
                    <a:latin typeface="Cambria Math" panose="02040503050406030204" pitchFamily="18" charset="0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zh-CN" altLang="en-US" i="1" dirty="0">
                          <a:latin typeface="Cambria Math" panose="02040503050406030204" pitchFamily="18" charset="0"/>
                        </a:rPr>
                        <m:t>右旋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cyclotron electron absorb a photon</a:t>
                </a:r>
                <a:r>
                  <a:rPr lang="en-US" b="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=ℏ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=ℏ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In laboratory fram</a:t>
                </a:r>
                <a:r>
                  <a:rPr lang="en-US" dirty="0"/>
                  <a:t>e , the change of moment and energy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DE=DT+DU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A985AF2-C82C-4567-9756-6C794B344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39" y="1697368"/>
                <a:ext cx="5593306" cy="4118948"/>
              </a:xfrm>
              <a:prstGeom prst="rect">
                <a:avLst/>
              </a:prstGeom>
              <a:blipFill>
                <a:blip r:embed="rId14"/>
                <a:stretch>
                  <a:fillRect l="-981" r="-1091" b="-1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4B2D0AD7-62C4-4FC4-8142-884C5D11C938}"/>
              </a:ext>
            </a:extLst>
          </p:cNvPr>
          <p:cNvSpPr txBox="1"/>
          <p:nvPr/>
        </p:nvSpPr>
        <p:spPr>
          <a:xfrm>
            <a:off x="129041" y="805245"/>
            <a:ext cx="649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an electron moving with velocity </a:t>
            </a:r>
            <a:r>
              <a:rPr lang="en-US" dirty="0" err="1"/>
              <a:t>v</a:t>
            </a:r>
            <a:r>
              <a:rPr lang="en-US" baseline="-25000" dirty="0" err="1"/>
              <a:t>z</a:t>
            </a:r>
            <a:r>
              <a:rPr lang="en-US" dirty="0"/>
              <a:t>​ along the magnetic field in the z-direction with external </a:t>
            </a:r>
            <a:r>
              <a:rPr lang="en-US" dirty="0" err="1"/>
              <a:t>E.M.wave</a:t>
            </a:r>
            <a:r>
              <a:rPr lang="en-US" dirty="0"/>
              <a:t> (</a:t>
            </a:r>
            <a:r>
              <a:rPr lang="en-US" dirty="0" err="1"/>
              <a:t>w,kz</a:t>
            </a:r>
            <a:r>
              <a:rPr lang="en-US" dirty="0"/>
              <a:t>), in the electron's rest frame: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78CA0429-6BAE-4C50-9B81-AF6A8757EA59}"/>
              </a:ext>
            </a:extLst>
          </p:cNvPr>
          <p:cNvSpPr/>
          <p:nvPr/>
        </p:nvSpPr>
        <p:spPr>
          <a:xfrm rot="10573364" flipH="1">
            <a:off x="7869343" y="2990554"/>
            <a:ext cx="626896" cy="166508"/>
          </a:xfrm>
          <a:custGeom>
            <a:avLst/>
            <a:gdLst>
              <a:gd name="connsiteX0" fmla="*/ 0 w 539496"/>
              <a:gd name="connsiteY0" fmla="*/ 182898 h 192219"/>
              <a:gd name="connsiteX1" fmla="*/ 182880 w 539496"/>
              <a:gd name="connsiteY1" fmla="*/ 18 h 192219"/>
              <a:gd name="connsiteX2" fmla="*/ 365760 w 539496"/>
              <a:gd name="connsiteY2" fmla="*/ 192042 h 192219"/>
              <a:gd name="connsiteX3" fmla="*/ 539496 w 539496"/>
              <a:gd name="connsiteY3" fmla="*/ 27450 h 192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496" h="192219">
                <a:moveTo>
                  <a:pt x="0" y="182898"/>
                </a:moveTo>
                <a:cubicBezTo>
                  <a:pt x="60960" y="90696"/>
                  <a:pt x="121920" y="-1506"/>
                  <a:pt x="182880" y="18"/>
                </a:cubicBezTo>
                <a:cubicBezTo>
                  <a:pt x="243840" y="1542"/>
                  <a:pt x="306324" y="187470"/>
                  <a:pt x="365760" y="192042"/>
                </a:cubicBezTo>
                <a:cubicBezTo>
                  <a:pt x="425196" y="196614"/>
                  <a:pt x="482346" y="112032"/>
                  <a:pt x="539496" y="2745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BD71DBC-4AA6-46B6-8523-2712D9B6D8D1}"/>
                  </a:ext>
                </a:extLst>
              </p:cNvPr>
              <p:cNvSpPr txBox="1"/>
              <p:nvPr/>
            </p:nvSpPr>
            <p:spPr>
              <a:xfrm>
                <a:off x="7903753" y="3211053"/>
                <a:ext cx="3387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BD71DBC-4AA6-46B6-8523-2712D9B6D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753" y="3211053"/>
                <a:ext cx="338733" cy="369332"/>
              </a:xfrm>
              <a:prstGeom prst="rect">
                <a:avLst/>
              </a:prstGeom>
              <a:blipFill>
                <a:blip r:embed="rId15"/>
                <a:stretch>
                  <a:fillRect r="-4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5F2BDA77-4073-4260-8657-5A3FD9D58298}"/>
              </a:ext>
            </a:extLst>
          </p:cNvPr>
          <p:cNvSpPr txBox="1"/>
          <p:nvPr/>
        </p:nvSpPr>
        <p:spPr>
          <a:xfrm>
            <a:off x="6208550" y="4928106"/>
            <a:ext cx="4174504" cy="369332"/>
          </a:xfrm>
          <a:prstGeom prst="rect">
            <a:avLst/>
          </a:prstGeom>
          <a:solidFill>
            <a:srgbClr val="FEF2B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Both absorbing and emitting are possible</a:t>
            </a:r>
          </a:p>
        </p:txBody>
      </p:sp>
    </p:spTree>
    <p:extLst>
      <p:ext uri="{BB962C8B-B14F-4D97-AF65-F5344CB8AC3E}">
        <p14:creationId xmlns:p14="http://schemas.microsoft.com/office/powerpoint/2010/main" val="628062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DC43C0-5A6B-4BE8-9FB0-2FECDFF030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993"/>
          <a:stretch/>
        </p:blipFill>
        <p:spPr>
          <a:xfrm>
            <a:off x="1051009" y="742427"/>
            <a:ext cx="9926053" cy="19893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68E870-3103-4413-9FE3-B0B9CCB69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10" y="3264518"/>
            <a:ext cx="5432007" cy="18350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862B44-68BC-4EEB-9CD5-B257616E2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230" y="2991374"/>
            <a:ext cx="5334744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6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AAB5C55-2427-4CF1-A0A6-684E9C698CD8}"/>
              </a:ext>
            </a:extLst>
          </p:cNvPr>
          <p:cNvGrpSpPr/>
          <p:nvPr/>
        </p:nvGrpSpPr>
        <p:grpSpPr>
          <a:xfrm>
            <a:off x="764685" y="1278969"/>
            <a:ext cx="4810930" cy="2836724"/>
            <a:chOff x="156612" y="673496"/>
            <a:chExt cx="4810930" cy="2836724"/>
          </a:xfrm>
        </p:grpSpPr>
        <p:grpSp>
          <p:nvGrpSpPr>
            <p:cNvPr id="5" name="组合 98">
              <a:extLst>
                <a:ext uri="{FF2B5EF4-FFF2-40B4-BE49-F238E27FC236}">
                  <a16:creationId xmlns:a16="http://schemas.microsoft.com/office/drawing/2014/main" id="{3FFC9335-CEB1-4394-B699-2DC0DE30F6D2}"/>
                </a:ext>
              </a:extLst>
            </p:cNvPr>
            <p:cNvGrpSpPr/>
            <p:nvPr/>
          </p:nvGrpSpPr>
          <p:grpSpPr>
            <a:xfrm>
              <a:off x="156612" y="673496"/>
              <a:ext cx="4810930" cy="2836724"/>
              <a:chOff x="156612" y="673496"/>
              <a:chExt cx="4810930" cy="283672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61B4F2B-AB68-4726-980D-C50464176CD0}"/>
                  </a:ext>
                </a:extLst>
              </p:cNvPr>
              <p:cNvGrpSpPr/>
              <p:nvPr/>
            </p:nvGrpSpPr>
            <p:grpSpPr>
              <a:xfrm>
                <a:off x="341361" y="673496"/>
                <a:ext cx="4626181" cy="2836724"/>
                <a:chOff x="204741" y="340328"/>
                <a:chExt cx="4626181" cy="2836724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29011AD3-9BD5-4478-B770-05D995EAF08A}"/>
                    </a:ext>
                  </a:extLst>
                </p:cNvPr>
                <p:cNvGrpSpPr/>
                <p:nvPr/>
              </p:nvGrpSpPr>
              <p:grpSpPr>
                <a:xfrm>
                  <a:off x="204741" y="346510"/>
                  <a:ext cx="4626181" cy="2830542"/>
                  <a:chOff x="204741" y="346510"/>
                  <a:chExt cx="4626181" cy="2830542"/>
                </a:xfrm>
              </p:grpSpPr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19F77FAC-EDAC-4DA3-B9E4-28E601E2D589}"/>
                      </a:ext>
                    </a:extLst>
                  </p:cNvPr>
                  <p:cNvGrpSpPr/>
                  <p:nvPr/>
                </p:nvGrpSpPr>
                <p:grpSpPr>
                  <a:xfrm>
                    <a:off x="204741" y="346510"/>
                    <a:ext cx="4626181" cy="2830542"/>
                    <a:chOff x="204741" y="346510"/>
                    <a:chExt cx="4626181" cy="2830542"/>
                  </a:xfrm>
                </p:grpSpPr>
                <p:grpSp>
                  <p:nvGrpSpPr>
                    <p:cNvPr id="16" name="Group 15">
                      <a:extLst>
                        <a:ext uri="{FF2B5EF4-FFF2-40B4-BE49-F238E27FC236}">
                          <a16:creationId xmlns:a16="http://schemas.microsoft.com/office/drawing/2014/main" id="{95C3EF43-CEEE-4A73-8637-E000964519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4741" y="346510"/>
                      <a:ext cx="4626181" cy="2066367"/>
                      <a:chOff x="204741" y="346510"/>
                      <a:chExt cx="4626181" cy="2066367"/>
                    </a:xfrm>
                  </p:grpSpPr>
                  <p:grpSp>
                    <p:nvGrpSpPr>
                      <p:cNvPr id="19" name="Group 18">
                        <a:extLst>
                          <a:ext uri="{FF2B5EF4-FFF2-40B4-BE49-F238E27FC236}">
                            <a16:creationId xmlns:a16="http://schemas.microsoft.com/office/drawing/2014/main" id="{53B0B8D9-20B0-4200-9D25-E17F321D49D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4741" y="346510"/>
                        <a:ext cx="4626181" cy="2066367"/>
                        <a:chOff x="1100091" y="965635"/>
                        <a:chExt cx="4626181" cy="2066367"/>
                      </a:xfrm>
                    </p:grpSpPr>
                    <p:grpSp>
                      <p:nvGrpSpPr>
                        <p:cNvPr id="22" name="Group 21">
                          <a:extLst>
                            <a:ext uri="{FF2B5EF4-FFF2-40B4-BE49-F238E27FC236}">
                              <a16:creationId xmlns:a16="http://schemas.microsoft.com/office/drawing/2014/main" id="{3D76EC04-C17D-4004-A8AE-60BFA811D52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00091" y="965635"/>
                          <a:ext cx="4126622" cy="2066367"/>
                          <a:chOff x="2547891" y="765610"/>
                          <a:chExt cx="4126622" cy="2066367"/>
                        </a:xfrm>
                      </p:grpSpPr>
                      <p:grpSp>
                        <p:nvGrpSpPr>
                          <p:cNvPr id="25" name="Group 24">
                            <a:extLst>
                              <a:ext uri="{FF2B5EF4-FFF2-40B4-BE49-F238E27FC236}">
                                <a16:creationId xmlns:a16="http://schemas.microsoft.com/office/drawing/2014/main" id="{36F4FD7A-C97A-4969-9E25-E15A88A2B42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47891" y="1775534"/>
                            <a:ext cx="2087600" cy="1056443"/>
                            <a:chOff x="2547891" y="1775534"/>
                            <a:chExt cx="2087600" cy="1056443"/>
                          </a:xfrm>
                        </p:grpSpPr>
                        <p:sp>
                          <p:nvSpPr>
                            <p:cNvPr id="41" name="Arc 40">
                              <a:extLst>
                                <a:ext uri="{FF2B5EF4-FFF2-40B4-BE49-F238E27FC236}">
                                  <a16:creationId xmlns:a16="http://schemas.microsoft.com/office/drawing/2014/main" id="{88C685F1-E893-4DDE-BD0E-0C8DCFCCF1B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6048309" flipH="1">
                              <a:off x="2945741" y="1982589"/>
                              <a:ext cx="738491" cy="686720"/>
                            </a:xfrm>
                            <a:prstGeom prst="arc">
                              <a:avLst>
                                <a:gd name="adj1" fmla="val 16200000"/>
                                <a:gd name="adj2" fmla="val 13811655"/>
                              </a:avLst>
                            </a:prstGeom>
                            <a:ln w="57150">
                              <a:solidFill>
                                <a:srgbClr val="0070C0"/>
                              </a:solidFill>
                              <a:tailEnd type="stealth"/>
                            </a:ln>
                            <a:scene3d>
                              <a:camera prst="orthographicFront">
                                <a:rot lat="2726998" lon="1017930" rev="1902539"/>
                              </a:camera>
                              <a:lightRig rig="threePt" dir="t"/>
                            </a:scene3d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2" name="Group 41">
                              <a:extLst>
                                <a:ext uri="{FF2B5EF4-FFF2-40B4-BE49-F238E27FC236}">
                                  <a16:creationId xmlns:a16="http://schemas.microsoft.com/office/drawing/2014/main" id="{4CDC73D5-883C-47E3-A26A-7A41DED40D6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47891" y="1775534"/>
                              <a:ext cx="1484050" cy="1056443"/>
                              <a:chOff x="2183907" y="905522"/>
                              <a:chExt cx="1484050" cy="1056443"/>
                            </a:xfrm>
                          </p:grpSpPr>
                          <p:sp>
                            <p:nvSpPr>
                              <p:cNvPr id="44" name="Parallelogram 43">
                                <a:extLst>
                                  <a:ext uri="{FF2B5EF4-FFF2-40B4-BE49-F238E27FC236}">
                                    <a16:creationId xmlns:a16="http://schemas.microsoft.com/office/drawing/2014/main" id="{B93FA8B1-B738-4FC3-9087-187E3C9DF97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183907" y="905522"/>
                                <a:ext cx="1473693" cy="275208"/>
                              </a:xfrm>
                              <a:prstGeom prst="parallelogram">
                                <a:avLst>
                                  <a:gd name="adj" fmla="val 208871"/>
                                </a:avLst>
                              </a:prstGeom>
                              <a:noFill/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cxnSp>
                            <p:nvCxnSpPr>
                              <p:cNvPr id="45" name="Straight Connector 44">
                                <a:extLst>
                                  <a:ext uri="{FF2B5EF4-FFF2-40B4-BE49-F238E27FC236}">
                                    <a16:creationId xmlns:a16="http://schemas.microsoft.com/office/drawing/2014/main" id="{F71B04C4-62EC-40A3-9410-22B20886F605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2183907" y="1180730"/>
                                <a:ext cx="0" cy="781235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46" name="Straight Connector 45">
                                <a:extLst>
                                  <a:ext uri="{FF2B5EF4-FFF2-40B4-BE49-F238E27FC236}">
                                    <a16:creationId xmlns:a16="http://schemas.microsoft.com/office/drawing/2014/main" id="{03B3533F-1C63-4394-9FF5-EEE4C0521D56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3090908" y="1180729"/>
                                <a:ext cx="0" cy="781235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47" name="Straight Connector 46">
                                <a:extLst>
                                  <a:ext uri="{FF2B5EF4-FFF2-40B4-BE49-F238E27FC236}">
                                    <a16:creationId xmlns:a16="http://schemas.microsoft.com/office/drawing/2014/main" id="{E209EE1B-9A97-4DF9-9D6A-5C6785115A4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3657600" y="905522"/>
                                <a:ext cx="0" cy="781235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48" name="Straight Connector 47">
                                <a:extLst>
                                  <a:ext uri="{FF2B5EF4-FFF2-40B4-BE49-F238E27FC236}">
                                    <a16:creationId xmlns:a16="http://schemas.microsoft.com/office/drawing/2014/main" id="{03A2CE48-31F7-473F-9D44-353B836ECEBD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2760956" y="905522"/>
                                <a:ext cx="0" cy="781235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49" name="Straight Connector 48">
                                <a:extLst>
                                  <a:ext uri="{FF2B5EF4-FFF2-40B4-BE49-F238E27FC236}">
                                    <a16:creationId xmlns:a16="http://schemas.microsoft.com/office/drawing/2014/main" id="{1F7E887D-5E0E-4316-8DF2-C310AD8E5EC2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2183907" y="1961964"/>
                                <a:ext cx="907001" cy="0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50" name="Straight Connector 49">
                                <a:extLst>
                                  <a:ext uri="{FF2B5EF4-FFF2-40B4-BE49-F238E27FC236}">
                                    <a16:creationId xmlns:a16="http://schemas.microsoft.com/office/drawing/2014/main" id="{366998B4-AE01-4CA2-99E6-FA75FC025BB3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2760956" y="1686756"/>
                                <a:ext cx="907001" cy="0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51" name="Straight Connector 50">
                                <a:extLst>
                                  <a:ext uri="{FF2B5EF4-FFF2-40B4-BE49-F238E27FC236}">
                                    <a16:creationId xmlns:a16="http://schemas.microsoft.com/office/drawing/2014/main" id="{295FBC25-48F9-493B-90DC-8E27D4DEFCD4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2202403" y="1686756"/>
                                <a:ext cx="566692" cy="275208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52" name="Straight Connector 51">
                                <a:extLst>
                                  <a:ext uri="{FF2B5EF4-FFF2-40B4-BE49-F238E27FC236}">
                                    <a16:creationId xmlns:a16="http://schemas.microsoft.com/office/drawing/2014/main" id="{35569A4E-46A5-4256-A7C3-D140C2F7C3E5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3099046" y="1686756"/>
                                <a:ext cx="566692" cy="275208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43" name="Straight Arrow Connector 42">
                              <a:extLst>
                                <a:ext uri="{FF2B5EF4-FFF2-40B4-BE49-F238E27FC236}">
                                  <a16:creationId xmlns:a16="http://schemas.microsoft.com/office/drawing/2014/main" id="{909E4370-4E3A-4824-BBD6-F71A5091B218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3314986" y="2325949"/>
                              <a:ext cx="1320505" cy="0"/>
                            </a:xfrm>
                            <a:prstGeom prst="straightConnector1">
                              <a:avLst/>
                            </a:prstGeom>
                            <a:ln w="28575"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26" name="TextBox 25">
                            <a:extLst>
                              <a:ext uri="{FF2B5EF4-FFF2-40B4-BE49-F238E27FC236}">
                                <a16:creationId xmlns:a16="http://schemas.microsoft.com/office/drawing/2014/main" id="{8219FC6B-904A-4055-A5ED-14F8A8E8411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184401" y="1290792"/>
                            <a:ext cx="561975" cy="369332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/>
                              <a:t>U</a:t>
                            </a:r>
                            <a:r>
                              <a:rPr lang="en-US" baseline="-25000" dirty="0"/>
                              <a:t>1</a:t>
                            </a:r>
                            <a:endParaRPr lang="en-US" dirty="0"/>
                          </a:p>
                        </p:txBody>
                      </p:sp>
                      <p:grpSp>
                        <p:nvGrpSpPr>
                          <p:cNvPr id="27" name="Group 26">
                            <a:extLst>
                              <a:ext uri="{FF2B5EF4-FFF2-40B4-BE49-F238E27FC236}">
                                <a16:creationId xmlns:a16="http://schemas.microsoft.com/office/drawing/2014/main" id="{009B8CD2-FB44-4595-A305-E2B069CF9FE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05997" y="1134941"/>
                            <a:ext cx="1968516" cy="1578480"/>
                            <a:chOff x="2547891" y="1768293"/>
                            <a:chExt cx="1481831" cy="1063684"/>
                          </a:xfrm>
                        </p:grpSpPr>
                        <p:sp>
                          <p:nvSpPr>
                            <p:cNvPr id="29" name="Arc 28">
                              <a:extLst>
                                <a:ext uri="{FF2B5EF4-FFF2-40B4-BE49-F238E27FC236}">
                                  <a16:creationId xmlns:a16="http://schemas.microsoft.com/office/drawing/2014/main" id="{82C4A2E8-3232-463B-99F7-35A44C5FEC3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7195699" flipV="1">
                              <a:off x="2945741" y="1982589"/>
                              <a:ext cx="738491" cy="686720"/>
                            </a:xfrm>
                            <a:prstGeom prst="arc">
                              <a:avLst>
                                <a:gd name="adj1" fmla="val 16200000"/>
                                <a:gd name="adj2" fmla="val 13811655"/>
                              </a:avLst>
                            </a:prstGeom>
                            <a:noFill/>
                            <a:ln w="57150">
                              <a:solidFill>
                                <a:srgbClr val="0070C0"/>
                              </a:solidFill>
                              <a:tailEnd type="stealth"/>
                            </a:ln>
                            <a:scene3d>
                              <a:camera prst="orthographicFront">
                                <a:rot lat="2726998" lon="1017930" rev="1902539"/>
                              </a:camera>
                              <a:lightRig rig="threePt" dir="t"/>
                            </a:scene3d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0" name="Group 29">
                              <a:extLst>
                                <a:ext uri="{FF2B5EF4-FFF2-40B4-BE49-F238E27FC236}">
                                  <a16:creationId xmlns:a16="http://schemas.microsoft.com/office/drawing/2014/main" id="{E366C2BA-3015-42BD-8AF2-F71D1E51BB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47891" y="1768293"/>
                              <a:ext cx="1481831" cy="1063684"/>
                              <a:chOff x="2183907" y="898281"/>
                              <a:chExt cx="1481831" cy="1063684"/>
                            </a:xfrm>
                          </p:grpSpPr>
                          <p:sp>
                            <p:nvSpPr>
                              <p:cNvPr id="32" name="Parallelogram 31">
                                <a:extLst>
                                  <a:ext uri="{FF2B5EF4-FFF2-40B4-BE49-F238E27FC236}">
                                    <a16:creationId xmlns:a16="http://schemas.microsoft.com/office/drawing/2014/main" id="{0944E544-08E7-4BA9-89A4-102F33802AB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183907" y="905522"/>
                                <a:ext cx="1473693" cy="275208"/>
                              </a:xfrm>
                              <a:prstGeom prst="parallelogram">
                                <a:avLst>
                                  <a:gd name="adj" fmla="val 208871"/>
                                </a:avLst>
                              </a:prstGeom>
                              <a:noFill/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cxnSp>
                            <p:nvCxnSpPr>
                              <p:cNvPr id="33" name="Straight Connector 32">
                                <a:extLst>
                                  <a:ext uri="{FF2B5EF4-FFF2-40B4-BE49-F238E27FC236}">
                                    <a16:creationId xmlns:a16="http://schemas.microsoft.com/office/drawing/2014/main" id="{55C014AB-8BC6-46E0-B3F3-0D393482A89F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2183907" y="1180730"/>
                                <a:ext cx="0" cy="781235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4" name="Straight Connector 33">
                                <a:extLst>
                                  <a:ext uri="{FF2B5EF4-FFF2-40B4-BE49-F238E27FC236}">
                                    <a16:creationId xmlns:a16="http://schemas.microsoft.com/office/drawing/2014/main" id="{B33DE4CF-910F-40D3-AA82-437A7C4F7F2B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3090908" y="1180729"/>
                                <a:ext cx="0" cy="781235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5" name="Straight Connector 34">
                                <a:extLst>
                                  <a:ext uri="{FF2B5EF4-FFF2-40B4-BE49-F238E27FC236}">
                                    <a16:creationId xmlns:a16="http://schemas.microsoft.com/office/drawing/2014/main" id="{FDA1DC02-5259-45C7-AE97-9B9F7960AE54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3657600" y="905522"/>
                                <a:ext cx="0" cy="781235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6" name="Straight Connector 35">
                                <a:extLst>
                                  <a:ext uri="{FF2B5EF4-FFF2-40B4-BE49-F238E27FC236}">
                                    <a16:creationId xmlns:a16="http://schemas.microsoft.com/office/drawing/2014/main" id="{4938636D-11F0-4FE9-A8A4-5864BAF99D96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>
                                <a:off x="2796986" y="898281"/>
                                <a:ext cx="34576" cy="788475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7" name="Straight Connector 36">
                                <a:extLst>
                                  <a:ext uri="{FF2B5EF4-FFF2-40B4-BE49-F238E27FC236}">
                                    <a16:creationId xmlns:a16="http://schemas.microsoft.com/office/drawing/2014/main" id="{9903574D-5022-4F55-8079-CE04F9B18CB8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2183907" y="1961964"/>
                                <a:ext cx="907001" cy="0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8" name="Straight Connector 37">
                                <a:extLst>
                                  <a:ext uri="{FF2B5EF4-FFF2-40B4-BE49-F238E27FC236}">
                                    <a16:creationId xmlns:a16="http://schemas.microsoft.com/office/drawing/2014/main" id="{CBB86F2E-CC7A-48F3-BC2F-701D2BE111F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2796986" y="1686756"/>
                                <a:ext cx="858254" cy="1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9" name="Straight Connector 38">
                                <a:extLst>
                                  <a:ext uri="{FF2B5EF4-FFF2-40B4-BE49-F238E27FC236}">
                                    <a16:creationId xmlns:a16="http://schemas.microsoft.com/office/drawing/2014/main" id="{5213964E-1443-4012-97D4-09414F5926AE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2202403" y="1686756"/>
                                <a:ext cx="594583" cy="275209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40" name="Straight Connector 39">
                                <a:extLst>
                                  <a:ext uri="{FF2B5EF4-FFF2-40B4-BE49-F238E27FC236}">
                                    <a16:creationId xmlns:a16="http://schemas.microsoft.com/office/drawing/2014/main" id="{BE754AB0-529C-4F32-B62F-8EC906CF7C6F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3099046" y="1686756"/>
                                <a:ext cx="566692" cy="275208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31" name="Straight Arrow Connector 30">
                              <a:extLst>
                                <a:ext uri="{FF2B5EF4-FFF2-40B4-BE49-F238E27FC236}">
                                  <a16:creationId xmlns:a16="http://schemas.microsoft.com/office/drawing/2014/main" id="{7F2F2140-C509-49E1-957A-0FF0FE529F77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3314986" y="2325949"/>
                              <a:ext cx="704238" cy="0"/>
                            </a:xfrm>
                            <a:prstGeom prst="straightConnector1">
                              <a:avLst/>
                            </a:prstGeom>
                            <a:ln w="28575"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28" name="TextBox 27">
                            <a:extLst>
                              <a:ext uri="{FF2B5EF4-FFF2-40B4-BE49-F238E27FC236}">
                                <a16:creationId xmlns:a16="http://schemas.microsoft.com/office/drawing/2014/main" id="{6A995B6E-B0F5-4172-8107-B403E7F176D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684849" y="765610"/>
                            <a:ext cx="746547" cy="369332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/>
                              <a:t>U</a:t>
                            </a:r>
                            <a:r>
                              <a:rPr lang="en-US" baseline="-25000" dirty="0"/>
                              <a:t>2</a:t>
                            </a:r>
                            <a:endParaRPr lang="en-US" dirty="0"/>
                          </a:p>
                        </p:txBody>
                      </p:sp>
                    </p:grpSp>
                    <p:sp>
                      <p:nvSpPr>
                        <p:cNvPr id="23" name="TextBox 22">
                          <a:extLst>
                            <a:ext uri="{FF2B5EF4-FFF2-40B4-BE49-F238E27FC236}">
                              <a16:creationId xmlns:a16="http://schemas.microsoft.com/office/drawing/2014/main" id="{F86D3D0C-F846-4514-890D-90730B8350D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93855" y="2488015"/>
                          <a:ext cx="523875" cy="369332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T</a:t>
                          </a:r>
                          <a:r>
                            <a:rPr lang="en-US" baseline="-25000" dirty="0"/>
                            <a:t>1</a:t>
                          </a:r>
                          <a:endParaRPr lang="en-US" dirty="0"/>
                        </a:p>
                      </p:txBody>
                    </p:sp>
                    <p:sp>
                      <p:nvSpPr>
                        <p:cNvPr id="24" name="TextBox 23">
                          <a:extLst>
                            <a:ext uri="{FF2B5EF4-FFF2-40B4-BE49-F238E27FC236}">
                              <a16:creationId xmlns:a16="http://schemas.microsoft.com/office/drawing/2014/main" id="{5FD0E5AF-139F-46B9-80E0-6EFD6C5DCD2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202397" y="2132929"/>
                          <a:ext cx="523875" cy="369332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T</a:t>
                          </a:r>
                          <a:r>
                            <a:rPr lang="en-US" baseline="-25000" dirty="0"/>
                            <a:t>2</a:t>
                          </a:r>
                          <a:endParaRPr lang="en-US" dirty="0"/>
                        </a:p>
                      </p:txBody>
                    </p:sp>
                  </p:grpSp>
                  <p:cxnSp>
                    <p:nvCxnSpPr>
                      <p:cNvPr id="20" name="Straight Arrow Connector 19">
                        <a:extLst>
                          <a:ext uri="{FF2B5EF4-FFF2-40B4-BE49-F238E27FC236}">
                            <a16:creationId xmlns:a16="http://schemas.microsoft.com/office/drawing/2014/main" id="{0C419E8A-409D-44A6-B50F-FDC9818651E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207999" y="801293"/>
                        <a:ext cx="1268505" cy="0"/>
                      </a:xfrm>
                      <a:prstGeom prst="straightConnector1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9A74DA9C-B709-42F0-851A-5C033CCE8F4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94749" y="548222"/>
                        <a:ext cx="47873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B</a:t>
                        </a:r>
                        <a:r>
                          <a:rPr lang="en-US" baseline="-25000" dirty="0"/>
                          <a:t>Z</a:t>
                        </a:r>
                        <a:endParaRPr lang="en-US" dirty="0"/>
                      </a:p>
                    </p:txBody>
                  </p:sp>
                </p:grpSp>
                <p:sp>
                  <p:nvSpPr>
                    <p:cNvPr id="17" name="Freeform: Shape 16">
                      <a:extLst>
                        <a:ext uri="{FF2B5EF4-FFF2-40B4-BE49-F238E27FC236}">
                          <a16:creationId xmlns:a16="http://schemas.microsoft.com/office/drawing/2014/main" id="{30DCA045-01E9-4780-A53A-0A54FFA516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3730" y="2606522"/>
                      <a:ext cx="539496" cy="192219"/>
                    </a:xfrm>
                    <a:custGeom>
                      <a:avLst/>
                      <a:gdLst>
                        <a:gd name="connsiteX0" fmla="*/ 0 w 539496"/>
                        <a:gd name="connsiteY0" fmla="*/ 182898 h 192219"/>
                        <a:gd name="connsiteX1" fmla="*/ 182880 w 539496"/>
                        <a:gd name="connsiteY1" fmla="*/ 18 h 192219"/>
                        <a:gd name="connsiteX2" fmla="*/ 365760 w 539496"/>
                        <a:gd name="connsiteY2" fmla="*/ 192042 h 192219"/>
                        <a:gd name="connsiteX3" fmla="*/ 539496 w 539496"/>
                        <a:gd name="connsiteY3" fmla="*/ 27450 h 1922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39496" h="192219">
                          <a:moveTo>
                            <a:pt x="0" y="182898"/>
                          </a:moveTo>
                          <a:cubicBezTo>
                            <a:pt x="60960" y="90696"/>
                            <a:pt x="121920" y="-1506"/>
                            <a:pt x="182880" y="18"/>
                          </a:cubicBezTo>
                          <a:cubicBezTo>
                            <a:pt x="243840" y="1542"/>
                            <a:pt x="306324" y="187470"/>
                            <a:pt x="365760" y="192042"/>
                          </a:cubicBezTo>
                          <a:cubicBezTo>
                            <a:pt x="425196" y="196614"/>
                            <a:pt x="482346" y="112032"/>
                            <a:pt x="539496" y="27450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" name="TextBox 17">
                          <a:extLst>
                            <a:ext uri="{FF2B5EF4-FFF2-40B4-BE49-F238E27FC236}">
                              <a16:creationId xmlns:a16="http://schemas.microsoft.com/office/drawing/2014/main" id="{A08F37D4-CD84-4025-84BF-6C7F166B847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73830" y="2807720"/>
                          <a:ext cx="33873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8" name="TextBox 17">
                          <a:extLst>
                            <a:ext uri="{FF2B5EF4-FFF2-40B4-BE49-F238E27FC236}">
                              <a16:creationId xmlns:a16="http://schemas.microsoft.com/office/drawing/2014/main" id="{A08F37D4-CD84-4025-84BF-6C7F166B847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73830" y="2807720"/>
                          <a:ext cx="338733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r="-4363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389BC1C-B155-487F-85F3-52DFB97C9428}"/>
                      </a:ext>
                    </a:extLst>
                  </p:cNvPr>
                  <p:cNvSpPr txBox="1"/>
                  <p:nvPr/>
                </p:nvSpPr>
                <p:spPr>
                  <a:xfrm>
                    <a:off x="1002901" y="2349308"/>
                    <a:ext cx="53949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+</a:t>
                    </a:r>
                  </a:p>
                </p:txBody>
              </p:sp>
            </p:grpSp>
            <p:sp>
              <p:nvSpPr>
                <p:cNvPr id="12" name="Arc 11">
                  <a:extLst>
                    <a:ext uri="{FF2B5EF4-FFF2-40B4-BE49-F238E27FC236}">
                      <a16:creationId xmlns:a16="http://schemas.microsoft.com/office/drawing/2014/main" id="{EA00DBAE-9626-48AC-A721-DB7C9AF95C84}"/>
                    </a:ext>
                  </a:extLst>
                </p:cNvPr>
                <p:cNvSpPr/>
                <p:nvPr/>
              </p:nvSpPr>
              <p:spPr>
                <a:xfrm rot="20165017" flipH="1">
                  <a:off x="1364540" y="340328"/>
                  <a:ext cx="914400" cy="914400"/>
                </a:xfrm>
                <a:prstGeom prst="arc">
                  <a:avLst>
                    <a:gd name="adj1" fmla="val 16200000"/>
                    <a:gd name="adj2" fmla="val 8383078"/>
                  </a:avLst>
                </a:prstGeom>
                <a:ln w="34925">
                  <a:solidFill>
                    <a:schemeClr val="tx1"/>
                  </a:solidFill>
                  <a:headEnd type="none" w="lg" len="lg"/>
                  <a:tailEnd type="stealth" w="lg" len="lg"/>
                </a:ln>
                <a:scene3d>
                  <a:camera prst="orthographicFront">
                    <a:rot lat="19891141" lon="2808642" rev="2135874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C27DEF74-85A8-4BCC-8049-F48D80BCDF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65086" y="711344"/>
                      <a:ext cx="37655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FD5801B9-A87E-A74A-332E-1D200862FC0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65086" y="711344"/>
                      <a:ext cx="376557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1">
                    <a:extLst>
                      <a:ext uri="{FF2B5EF4-FFF2-40B4-BE49-F238E27FC236}">
                        <a16:creationId xmlns:a16="http://schemas.microsoft.com/office/drawing/2014/main" id="{89FE5B85-FA07-4CF1-9A03-B92CFA6C83D0}"/>
                      </a:ext>
                    </a:extLst>
                  </p:cNvPr>
                  <p:cNvSpPr txBox="1"/>
                  <p:nvPr/>
                </p:nvSpPr>
                <p:spPr>
                  <a:xfrm>
                    <a:off x="156612" y="2167616"/>
                    <a:ext cx="10201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⊥1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" name="文本框 1">
                    <a:extLst>
                      <a:ext uri="{FF2B5EF4-FFF2-40B4-BE49-F238E27FC236}">
                        <a16:creationId xmlns:a16="http://schemas.microsoft.com/office/drawing/2014/main" id="{79F1AC69-F528-40C6-00D5-2C79808EA2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612" y="2167616"/>
                    <a:ext cx="1020193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7">
                    <a:extLst>
                      <a:ext uri="{FF2B5EF4-FFF2-40B4-BE49-F238E27FC236}">
                        <a16:creationId xmlns:a16="http://schemas.microsoft.com/office/drawing/2014/main" id="{77F2615C-D2B2-40A3-9443-4CFE1D5A8630}"/>
                      </a:ext>
                    </a:extLst>
                  </p:cNvPr>
                  <p:cNvSpPr txBox="1"/>
                  <p:nvPr/>
                </p:nvSpPr>
                <p:spPr>
                  <a:xfrm>
                    <a:off x="2475603" y="1910081"/>
                    <a:ext cx="10201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⊥2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8" name="文本框 97">
                    <a:extLst>
                      <a:ext uri="{FF2B5EF4-FFF2-40B4-BE49-F238E27FC236}">
                        <a16:creationId xmlns:a16="http://schemas.microsoft.com/office/drawing/2014/main" id="{B369F2C8-78C7-90C6-921C-C8A727F298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5603" y="1910081"/>
                    <a:ext cx="1020193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D19D1BD-B91E-43E5-B89E-D5E1DEBC35B9}"/>
                    </a:ext>
                  </a:extLst>
                </p:cNvPr>
                <p:cNvSpPr txBox="1"/>
                <p:nvPr/>
              </p:nvSpPr>
              <p:spPr>
                <a:xfrm>
                  <a:off x="1875551" y="1786574"/>
                  <a:ext cx="5524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8BAB7D3-9B81-40C6-B68B-6EE31C2C75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5551" y="1786574"/>
                  <a:ext cx="55249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2A7DA6C-060F-4CD2-92FF-C0B8B1A3396E}"/>
                    </a:ext>
                  </a:extLst>
                </p:cNvPr>
                <p:cNvSpPr txBox="1"/>
                <p:nvPr/>
              </p:nvSpPr>
              <p:spPr>
                <a:xfrm>
                  <a:off x="3984935" y="1532469"/>
                  <a:ext cx="5524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D1266A5-9888-4F95-B9BB-FAA8F7CF20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4935" y="1532469"/>
                  <a:ext cx="552497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3634867-D4CE-4CEB-A879-A4ECE330037B}"/>
                  </a:ext>
                </a:extLst>
              </p:cNvPr>
              <p:cNvSpPr txBox="1"/>
              <p:nvPr/>
            </p:nvSpPr>
            <p:spPr>
              <a:xfrm>
                <a:off x="286871" y="441371"/>
                <a:ext cx="51278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Absorbing photon process , (k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//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v</a:t>
                </a:r>
                <a14:m>
                  <m:oMath xmlns:m="http://schemas.openxmlformats.org/officeDocument/2006/math">
                    <m:r>
                      <a:rPr lang="en-US" altLang="zh-CN" i="1" baseline="-25000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3634867-D4CE-4CEB-A879-A4ECE3300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1" y="441371"/>
                <a:ext cx="5127810" cy="369332"/>
              </a:xfrm>
              <a:prstGeom prst="rect">
                <a:avLst/>
              </a:prstGeom>
              <a:blipFill>
                <a:blip r:embed="rId14"/>
                <a:stretch>
                  <a:fillRect l="-95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BD774CB-0309-4834-B5AE-279F113AD259}"/>
                  </a:ext>
                </a:extLst>
              </p:cNvPr>
              <p:cNvSpPr txBox="1"/>
              <p:nvPr/>
            </p:nvSpPr>
            <p:spPr>
              <a:xfrm>
                <a:off x="6383042" y="946596"/>
                <a:ext cx="5188088" cy="4485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r>
                  <a:rPr lang="en-US" altLang="zh-CN" dirty="0"/>
                  <a:t>hree conservation </a:t>
                </a:r>
                <a:r>
                  <a:rPr lang="zh-CN" altLang="en-US" dirty="0"/>
                  <a:t>：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+ℏ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ℏ=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m:rPr>
                        <m:aln/>
                      </m:rP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b="0" dirty="0"/>
                  <a:t>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b="0" dirty="0"/>
              </a:p>
              <a:p>
                <a:r>
                  <a:rPr lang="en-US" b="0" dirty="0"/>
                  <a:t>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+ℏ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b="0" dirty="0"/>
              </a:p>
              <a:p>
                <a:pPr marL="342900" indent="-342900">
                  <a:buAutoNum type="arabicParenBoth"/>
                </a:pPr>
                <a:r>
                  <a:rPr lang="en-US" b="0" dirty="0"/>
                  <a:t>After absorbing a photon ,U</a:t>
                </a:r>
                <a:r>
                  <a:rPr lang="en-US" b="0" baseline="-25000" dirty="0"/>
                  <a:t>2</a:t>
                </a:r>
                <a:r>
                  <a:rPr lang="en-US" b="0" dirty="0"/>
                  <a:t>&gt;U</a:t>
                </a:r>
                <a:r>
                  <a:rPr lang="en-US" b="0" baseline="-25000" dirty="0"/>
                  <a:t>1</a:t>
                </a:r>
                <a:r>
                  <a:rPr lang="en-US" b="0" dirty="0"/>
                  <a:t>, and T</a:t>
                </a:r>
                <a:r>
                  <a:rPr lang="en-US" b="0" baseline="-25000" dirty="0"/>
                  <a:t>2</a:t>
                </a:r>
                <a:r>
                  <a:rPr lang="en-US" b="0" dirty="0"/>
                  <a:t>&gt;T</a:t>
                </a:r>
                <a:r>
                  <a:rPr lang="en-US" b="0" baseline="-25000" dirty="0"/>
                  <a:t>1</a:t>
                </a:r>
                <a:r>
                  <a:rPr lang="en-US" b="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b="0" dirty="0"/>
                  <a:t>,</a:t>
                </a:r>
                <a:r>
                  <a:rPr lang="en-US" altLang="zh-CN" dirty="0"/>
                  <a:t>Normal doppler resonant ,</a:t>
                </a:r>
              </a:p>
              <a:p>
                <a:r>
                  <a:rPr lang="en-US" altLang="zh-CN" dirty="0"/>
                  <a:t>for m=1: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b="0" dirty="0"/>
              </a:p>
              <a:p>
                <a:r>
                  <a:rPr lang="en-US" dirty="0"/>
                  <a:t>(2) U</a:t>
                </a:r>
                <a:r>
                  <a:rPr lang="en-US" baseline="-25000" dirty="0"/>
                  <a:t>2</a:t>
                </a:r>
                <a:r>
                  <a:rPr lang="en-US" dirty="0"/>
                  <a:t>&lt;U</a:t>
                </a:r>
                <a:r>
                  <a:rPr lang="en-US" baseline="-25000" dirty="0"/>
                  <a:t>1</a:t>
                </a:r>
                <a:r>
                  <a:rPr lang="en-US" dirty="0"/>
                  <a:t> and T</a:t>
                </a:r>
                <a:r>
                  <a:rPr lang="en-US" baseline="-25000" dirty="0"/>
                  <a:t>2</a:t>
                </a:r>
                <a:r>
                  <a:rPr lang="en-US" dirty="0"/>
                  <a:t>&gt;T</a:t>
                </a:r>
                <a:r>
                  <a:rPr lang="en-US" baseline="-25000" dirty="0"/>
                  <a:t>1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b="0" dirty="0"/>
                  <a:t>Anomalous doppler effect </a:t>
                </a:r>
              </a:p>
              <a:p>
                <a:r>
                  <a:rPr lang="en-US" dirty="0"/>
                  <a:t>For m=-1: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BD774CB-0309-4834-B5AE-279F113AD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042" y="946596"/>
                <a:ext cx="5188088" cy="4485780"/>
              </a:xfrm>
              <a:prstGeom prst="rect">
                <a:avLst/>
              </a:prstGeom>
              <a:blipFill>
                <a:blip r:embed="rId15"/>
                <a:stretch>
                  <a:fillRect l="-940" t="-679" b="-1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76F7BDAF-B9D4-4A15-9A10-42038FB24D26}"/>
              </a:ext>
            </a:extLst>
          </p:cNvPr>
          <p:cNvSpPr txBox="1"/>
          <p:nvPr/>
        </p:nvSpPr>
        <p:spPr>
          <a:xfrm>
            <a:off x="384039" y="863286"/>
            <a:ext cx="24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Laboratory frame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3E81DB1-B53E-4A9A-A5F5-402CF5EEECAA}"/>
              </a:ext>
            </a:extLst>
          </p:cNvPr>
          <p:cNvCxnSpPr/>
          <p:nvPr/>
        </p:nvCxnSpPr>
        <p:spPr>
          <a:xfrm>
            <a:off x="100678" y="4118678"/>
            <a:ext cx="609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31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AAB5C55-2427-4CF1-A0A6-684E9C698CD8}"/>
              </a:ext>
            </a:extLst>
          </p:cNvPr>
          <p:cNvGrpSpPr/>
          <p:nvPr/>
        </p:nvGrpSpPr>
        <p:grpSpPr>
          <a:xfrm>
            <a:off x="701553" y="1634691"/>
            <a:ext cx="4810930" cy="2939984"/>
            <a:chOff x="156612" y="673496"/>
            <a:chExt cx="4810930" cy="2939984"/>
          </a:xfrm>
        </p:grpSpPr>
        <p:grpSp>
          <p:nvGrpSpPr>
            <p:cNvPr id="5" name="组合 98">
              <a:extLst>
                <a:ext uri="{FF2B5EF4-FFF2-40B4-BE49-F238E27FC236}">
                  <a16:creationId xmlns:a16="http://schemas.microsoft.com/office/drawing/2014/main" id="{3FFC9335-CEB1-4394-B699-2DC0DE30F6D2}"/>
                </a:ext>
              </a:extLst>
            </p:cNvPr>
            <p:cNvGrpSpPr/>
            <p:nvPr/>
          </p:nvGrpSpPr>
          <p:grpSpPr>
            <a:xfrm>
              <a:off x="156612" y="673496"/>
              <a:ext cx="4810930" cy="2939984"/>
              <a:chOff x="156612" y="673496"/>
              <a:chExt cx="4810930" cy="293998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61B4F2B-AB68-4726-980D-C50464176CD0}"/>
                  </a:ext>
                </a:extLst>
              </p:cNvPr>
              <p:cNvGrpSpPr/>
              <p:nvPr/>
            </p:nvGrpSpPr>
            <p:grpSpPr>
              <a:xfrm>
                <a:off x="341361" y="673496"/>
                <a:ext cx="4626181" cy="2939984"/>
                <a:chOff x="204741" y="340328"/>
                <a:chExt cx="4626181" cy="2939984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29011AD3-9BD5-4478-B770-05D995EAF08A}"/>
                    </a:ext>
                  </a:extLst>
                </p:cNvPr>
                <p:cNvGrpSpPr/>
                <p:nvPr/>
              </p:nvGrpSpPr>
              <p:grpSpPr>
                <a:xfrm>
                  <a:off x="204741" y="346510"/>
                  <a:ext cx="4626181" cy="2933802"/>
                  <a:chOff x="204741" y="346510"/>
                  <a:chExt cx="4626181" cy="2933802"/>
                </a:xfrm>
              </p:grpSpPr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19F77FAC-EDAC-4DA3-B9E4-28E601E2D589}"/>
                      </a:ext>
                    </a:extLst>
                  </p:cNvPr>
                  <p:cNvGrpSpPr/>
                  <p:nvPr/>
                </p:nvGrpSpPr>
                <p:grpSpPr>
                  <a:xfrm>
                    <a:off x="204741" y="346510"/>
                    <a:ext cx="4626181" cy="2933802"/>
                    <a:chOff x="204741" y="346510"/>
                    <a:chExt cx="4626181" cy="2933802"/>
                  </a:xfrm>
                </p:grpSpPr>
                <p:grpSp>
                  <p:nvGrpSpPr>
                    <p:cNvPr id="16" name="Group 15">
                      <a:extLst>
                        <a:ext uri="{FF2B5EF4-FFF2-40B4-BE49-F238E27FC236}">
                          <a16:creationId xmlns:a16="http://schemas.microsoft.com/office/drawing/2014/main" id="{95C3EF43-CEEE-4A73-8637-E000964519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4741" y="346510"/>
                      <a:ext cx="4626181" cy="2066367"/>
                      <a:chOff x="204741" y="346510"/>
                      <a:chExt cx="4626181" cy="2066367"/>
                    </a:xfrm>
                  </p:grpSpPr>
                  <p:grpSp>
                    <p:nvGrpSpPr>
                      <p:cNvPr id="19" name="Group 18">
                        <a:extLst>
                          <a:ext uri="{FF2B5EF4-FFF2-40B4-BE49-F238E27FC236}">
                            <a16:creationId xmlns:a16="http://schemas.microsoft.com/office/drawing/2014/main" id="{53B0B8D9-20B0-4200-9D25-E17F321D49D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4741" y="346510"/>
                        <a:ext cx="4626181" cy="2066367"/>
                        <a:chOff x="1100091" y="965635"/>
                        <a:chExt cx="4626181" cy="2066367"/>
                      </a:xfrm>
                    </p:grpSpPr>
                    <p:grpSp>
                      <p:nvGrpSpPr>
                        <p:cNvPr id="22" name="Group 21">
                          <a:extLst>
                            <a:ext uri="{FF2B5EF4-FFF2-40B4-BE49-F238E27FC236}">
                              <a16:creationId xmlns:a16="http://schemas.microsoft.com/office/drawing/2014/main" id="{3D76EC04-C17D-4004-A8AE-60BFA811D52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00091" y="965635"/>
                          <a:ext cx="4126622" cy="2066367"/>
                          <a:chOff x="2547891" y="765610"/>
                          <a:chExt cx="4126622" cy="2066367"/>
                        </a:xfrm>
                      </p:grpSpPr>
                      <p:grpSp>
                        <p:nvGrpSpPr>
                          <p:cNvPr id="25" name="Group 24">
                            <a:extLst>
                              <a:ext uri="{FF2B5EF4-FFF2-40B4-BE49-F238E27FC236}">
                                <a16:creationId xmlns:a16="http://schemas.microsoft.com/office/drawing/2014/main" id="{36F4FD7A-C97A-4969-9E25-E15A88A2B42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47891" y="1775534"/>
                            <a:ext cx="2087600" cy="1056443"/>
                            <a:chOff x="2547891" y="1775534"/>
                            <a:chExt cx="2087600" cy="1056443"/>
                          </a:xfrm>
                        </p:grpSpPr>
                        <p:sp>
                          <p:nvSpPr>
                            <p:cNvPr id="41" name="Arc 40">
                              <a:extLst>
                                <a:ext uri="{FF2B5EF4-FFF2-40B4-BE49-F238E27FC236}">
                                  <a16:creationId xmlns:a16="http://schemas.microsoft.com/office/drawing/2014/main" id="{88C685F1-E893-4DDE-BD0E-0C8DCFCCF1B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6048309" flipH="1">
                              <a:off x="2945741" y="1982589"/>
                              <a:ext cx="738491" cy="686720"/>
                            </a:xfrm>
                            <a:prstGeom prst="arc">
                              <a:avLst>
                                <a:gd name="adj1" fmla="val 16200000"/>
                                <a:gd name="adj2" fmla="val 13811655"/>
                              </a:avLst>
                            </a:prstGeom>
                            <a:ln w="57150">
                              <a:solidFill>
                                <a:srgbClr val="0070C0"/>
                              </a:solidFill>
                              <a:tailEnd type="stealth"/>
                            </a:ln>
                            <a:scene3d>
                              <a:camera prst="orthographicFront">
                                <a:rot lat="2726998" lon="1017930" rev="1902539"/>
                              </a:camera>
                              <a:lightRig rig="threePt" dir="t"/>
                            </a:scene3d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2" name="Group 41">
                              <a:extLst>
                                <a:ext uri="{FF2B5EF4-FFF2-40B4-BE49-F238E27FC236}">
                                  <a16:creationId xmlns:a16="http://schemas.microsoft.com/office/drawing/2014/main" id="{4CDC73D5-883C-47E3-A26A-7A41DED40D6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47891" y="1775534"/>
                              <a:ext cx="1484050" cy="1056443"/>
                              <a:chOff x="2183907" y="905522"/>
                              <a:chExt cx="1484050" cy="1056443"/>
                            </a:xfrm>
                          </p:grpSpPr>
                          <p:sp>
                            <p:nvSpPr>
                              <p:cNvPr id="44" name="Parallelogram 43">
                                <a:extLst>
                                  <a:ext uri="{FF2B5EF4-FFF2-40B4-BE49-F238E27FC236}">
                                    <a16:creationId xmlns:a16="http://schemas.microsoft.com/office/drawing/2014/main" id="{B93FA8B1-B738-4FC3-9087-187E3C9DF97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183907" y="905522"/>
                                <a:ext cx="1473693" cy="275208"/>
                              </a:xfrm>
                              <a:prstGeom prst="parallelogram">
                                <a:avLst>
                                  <a:gd name="adj" fmla="val 208871"/>
                                </a:avLst>
                              </a:prstGeom>
                              <a:noFill/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cxnSp>
                            <p:nvCxnSpPr>
                              <p:cNvPr id="45" name="Straight Connector 44">
                                <a:extLst>
                                  <a:ext uri="{FF2B5EF4-FFF2-40B4-BE49-F238E27FC236}">
                                    <a16:creationId xmlns:a16="http://schemas.microsoft.com/office/drawing/2014/main" id="{F71B04C4-62EC-40A3-9410-22B20886F605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2183907" y="1180730"/>
                                <a:ext cx="0" cy="781235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46" name="Straight Connector 45">
                                <a:extLst>
                                  <a:ext uri="{FF2B5EF4-FFF2-40B4-BE49-F238E27FC236}">
                                    <a16:creationId xmlns:a16="http://schemas.microsoft.com/office/drawing/2014/main" id="{03B3533F-1C63-4394-9FF5-EEE4C0521D56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3090908" y="1180729"/>
                                <a:ext cx="0" cy="781235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47" name="Straight Connector 46">
                                <a:extLst>
                                  <a:ext uri="{FF2B5EF4-FFF2-40B4-BE49-F238E27FC236}">
                                    <a16:creationId xmlns:a16="http://schemas.microsoft.com/office/drawing/2014/main" id="{E209EE1B-9A97-4DF9-9D6A-5C6785115A4B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3657600" y="905522"/>
                                <a:ext cx="0" cy="781235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48" name="Straight Connector 47">
                                <a:extLst>
                                  <a:ext uri="{FF2B5EF4-FFF2-40B4-BE49-F238E27FC236}">
                                    <a16:creationId xmlns:a16="http://schemas.microsoft.com/office/drawing/2014/main" id="{03A2CE48-31F7-473F-9D44-353B836ECEBD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2760956" y="905522"/>
                                <a:ext cx="0" cy="781235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49" name="Straight Connector 48">
                                <a:extLst>
                                  <a:ext uri="{FF2B5EF4-FFF2-40B4-BE49-F238E27FC236}">
                                    <a16:creationId xmlns:a16="http://schemas.microsoft.com/office/drawing/2014/main" id="{1F7E887D-5E0E-4316-8DF2-C310AD8E5EC2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2183907" y="1961964"/>
                                <a:ext cx="907001" cy="0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50" name="Straight Connector 49">
                                <a:extLst>
                                  <a:ext uri="{FF2B5EF4-FFF2-40B4-BE49-F238E27FC236}">
                                    <a16:creationId xmlns:a16="http://schemas.microsoft.com/office/drawing/2014/main" id="{366998B4-AE01-4CA2-99E6-FA75FC025BB3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2760956" y="1686756"/>
                                <a:ext cx="907001" cy="0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51" name="Straight Connector 50">
                                <a:extLst>
                                  <a:ext uri="{FF2B5EF4-FFF2-40B4-BE49-F238E27FC236}">
                                    <a16:creationId xmlns:a16="http://schemas.microsoft.com/office/drawing/2014/main" id="{295FBC25-48F9-493B-90DC-8E27D4DEFCD4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2202403" y="1686756"/>
                                <a:ext cx="566692" cy="275208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52" name="Straight Connector 51">
                                <a:extLst>
                                  <a:ext uri="{FF2B5EF4-FFF2-40B4-BE49-F238E27FC236}">
                                    <a16:creationId xmlns:a16="http://schemas.microsoft.com/office/drawing/2014/main" id="{35569A4E-46A5-4256-A7C3-D140C2F7C3E5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3099046" y="1686756"/>
                                <a:ext cx="566692" cy="275208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43" name="Straight Arrow Connector 42">
                              <a:extLst>
                                <a:ext uri="{FF2B5EF4-FFF2-40B4-BE49-F238E27FC236}">
                                  <a16:creationId xmlns:a16="http://schemas.microsoft.com/office/drawing/2014/main" id="{909E4370-4E3A-4824-BBD6-F71A5091B218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3314986" y="2325949"/>
                              <a:ext cx="1320505" cy="0"/>
                            </a:xfrm>
                            <a:prstGeom prst="straightConnector1">
                              <a:avLst/>
                            </a:prstGeom>
                            <a:ln w="28575"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26" name="TextBox 25">
                            <a:extLst>
                              <a:ext uri="{FF2B5EF4-FFF2-40B4-BE49-F238E27FC236}">
                                <a16:creationId xmlns:a16="http://schemas.microsoft.com/office/drawing/2014/main" id="{8219FC6B-904A-4055-A5ED-14F8A8E8411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184401" y="1290792"/>
                            <a:ext cx="561975" cy="369332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/>
                              <a:t>U</a:t>
                            </a:r>
                            <a:r>
                              <a:rPr lang="en-US" baseline="-25000" dirty="0"/>
                              <a:t>1</a:t>
                            </a:r>
                            <a:endParaRPr lang="en-US" dirty="0"/>
                          </a:p>
                        </p:txBody>
                      </p:sp>
                      <p:grpSp>
                        <p:nvGrpSpPr>
                          <p:cNvPr id="27" name="Group 26">
                            <a:extLst>
                              <a:ext uri="{FF2B5EF4-FFF2-40B4-BE49-F238E27FC236}">
                                <a16:creationId xmlns:a16="http://schemas.microsoft.com/office/drawing/2014/main" id="{009B8CD2-FB44-4595-A305-E2B069CF9FE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05997" y="1134941"/>
                            <a:ext cx="1968516" cy="1578480"/>
                            <a:chOff x="2547891" y="1768293"/>
                            <a:chExt cx="1481831" cy="1063684"/>
                          </a:xfrm>
                        </p:grpSpPr>
                        <p:sp>
                          <p:nvSpPr>
                            <p:cNvPr id="29" name="Arc 28">
                              <a:extLst>
                                <a:ext uri="{FF2B5EF4-FFF2-40B4-BE49-F238E27FC236}">
                                  <a16:creationId xmlns:a16="http://schemas.microsoft.com/office/drawing/2014/main" id="{82C4A2E8-3232-463B-99F7-35A44C5FEC3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7195699" flipV="1">
                              <a:off x="2945741" y="1982589"/>
                              <a:ext cx="738491" cy="686720"/>
                            </a:xfrm>
                            <a:prstGeom prst="arc">
                              <a:avLst>
                                <a:gd name="adj1" fmla="val 16200000"/>
                                <a:gd name="adj2" fmla="val 13811655"/>
                              </a:avLst>
                            </a:prstGeom>
                            <a:noFill/>
                            <a:ln w="57150">
                              <a:solidFill>
                                <a:srgbClr val="0070C0"/>
                              </a:solidFill>
                              <a:tailEnd type="stealth"/>
                            </a:ln>
                            <a:scene3d>
                              <a:camera prst="orthographicFront">
                                <a:rot lat="2726998" lon="1017930" rev="1902539"/>
                              </a:camera>
                              <a:lightRig rig="threePt" dir="t"/>
                            </a:scene3d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0" name="Group 29">
                              <a:extLst>
                                <a:ext uri="{FF2B5EF4-FFF2-40B4-BE49-F238E27FC236}">
                                  <a16:creationId xmlns:a16="http://schemas.microsoft.com/office/drawing/2014/main" id="{E366C2BA-3015-42BD-8AF2-F71D1E51BB5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47891" y="1768293"/>
                              <a:ext cx="1481831" cy="1063684"/>
                              <a:chOff x="2183907" y="898281"/>
                              <a:chExt cx="1481831" cy="1063684"/>
                            </a:xfrm>
                          </p:grpSpPr>
                          <p:sp>
                            <p:nvSpPr>
                              <p:cNvPr id="32" name="Parallelogram 31">
                                <a:extLst>
                                  <a:ext uri="{FF2B5EF4-FFF2-40B4-BE49-F238E27FC236}">
                                    <a16:creationId xmlns:a16="http://schemas.microsoft.com/office/drawing/2014/main" id="{0944E544-08E7-4BA9-89A4-102F33802AB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183907" y="905522"/>
                                <a:ext cx="1473693" cy="275208"/>
                              </a:xfrm>
                              <a:prstGeom prst="parallelogram">
                                <a:avLst>
                                  <a:gd name="adj" fmla="val 208871"/>
                                </a:avLst>
                              </a:prstGeom>
                              <a:noFill/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cxnSp>
                            <p:nvCxnSpPr>
                              <p:cNvPr id="33" name="Straight Connector 32">
                                <a:extLst>
                                  <a:ext uri="{FF2B5EF4-FFF2-40B4-BE49-F238E27FC236}">
                                    <a16:creationId xmlns:a16="http://schemas.microsoft.com/office/drawing/2014/main" id="{55C014AB-8BC6-46E0-B3F3-0D393482A89F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2183907" y="1180730"/>
                                <a:ext cx="0" cy="781235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4" name="Straight Connector 33">
                                <a:extLst>
                                  <a:ext uri="{FF2B5EF4-FFF2-40B4-BE49-F238E27FC236}">
                                    <a16:creationId xmlns:a16="http://schemas.microsoft.com/office/drawing/2014/main" id="{B33DE4CF-910F-40D3-AA82-437A7C4F7F2B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3090908" y="1180729"/>
                                <a:ext cx="0" cy="781235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5" name="Straight Connector 34">
                                <a:extLst>
                                  <a:ext uri="{FF2B5EF4-FFF2-40B4-BE49-F238E27FC236}">
                                    <a16:creationId xmlns:a16="http://schemas.microsoft.com/office/drawing/2014/main" id="{FDA1DC02-5259-45C7-AE97-9B9F7960AE54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3657600" y="905522"/>
                                <a:ext cx="0" cy="781235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6" name="Straight Connector 35">
                                <a:extLst>
                                  <a:ext uri="{FF2B5EF4-FFF2-40B4-BE49-F238E27FC236}">
                                    <a16:creationId xmlns:a16="http://schemas.microsoft.com/office/drawing/2014/main" id="{4938636D-11F0-4FE9-A8A4-5864BAF99D96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>
                                <a:off x="2796986" y="898281"/>
                                <a:ext cx="34576" cy="788475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7" name="Straight Connector 36">
                                <a:extLst>
                                  <a:ext uri="{FF2B5EF4-FFF2-40B4-BE49-F238E27FC236}">
                                    <a16:creationId xmlns:a16="http://schemas.microsoft.com/office/drawing/2014/main" id="{9903574D-5022-4F55-8079-CE04F9B18CB8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2183907" y="1961964"/>
                                <a:ext cx="907001" cy="0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8" name="Straight Connector 37">
                                <a:extLst>
                                  <a:ext uri="{FF2B5EF4-FFF2-40B4-BE49-F238E27FC236}">
                                    <a16:creationId xmlns:a16="http://schemas.microsoft.com/office/drawing/2014/main" id="{CBB86F2E-CC7A-48F3-BC2F-701D2BE111F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2796986" y="1686756"/>
                                <a:ext cx="858254" cy="1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9" name="Straight Connector 38">
                                <a:extLst>
                                  <a:ext uri="{FF2B5EF4-FFF2-40B4-BE49-F238E27FC236}">
                                    <a16:creationId xmlns:a16="http://schemas.microsoft.com/office/drawing/2014/main" id="{5213964E-1443-4012-97D4-09414F5926AE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2202403" y="1686756"/>
                                <a:ext cx="594583" cy="275209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40" name="Straight Connector 39">
                                <a:extLst>
                                  <a:ext uri="{FF2B5EF4-FFF2-40B4-BE49-F238E27FC236}">
                                    <a16:creationId xmlns:a16="http://schemas.microsoft.com/office/drawing/2014/main" id="{BE754AB0-529C-4F32-B62F-8EC906CF7C6F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3099046" y="1686756"/>
                                <a:ext cx="566692" cy="275208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31" name="Straight Arrow Connector 30">
                              <a:extLst>
                                <a:ext uri="{FF2B5EF4-FFF2-40B4-BE49-F238E27FC236}">
                                  <a16:creationId xmlns:a16="http://schemas.microsoft.com/office/drawing/2014/main" id="{7F2F2140-C509-49E1-957A-0FF0FE529F77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3314986" y="2325949"/>
                              <a:ext cx="704238" cy="0"/>
                            </a:xfrm>
                            <a:prstGeom prst="straightConnector1">
                              <a:avLst/>
                            </a:prstGeom>
                            <a:ln w="28575"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28" name="TextBox 27">
                            <a:extLst>
                              <a:ext uri="{FF2B5EF4-FFF2-40B4-BE49-F238E27FC236}">
                                <a16:creationId xmlns:a16="http://schemas.microsoft.com/office/drawing/2014/main" id="{6A995B6E-B0F5-4172-8107-B403E7F176D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684849" y="765610"/>
                            <a:ext cx="746547" cy="369332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/>
                              <a:t>U</a:t>
                            </a:r>
                            <a:r>
                              <a:rPr lang="en-US" baseline="-25000" dirty="0"/>
                              <a:t>2</a:t>
                            </a:r>
                            <a:endParaRPr lang="en-US" dirty="0"/>
                          </a:p>
                        </p:txBody>
                      </p:sp>
                    </p:grpSp>
                    <p:sp>
                      <p:nvSpPr>
                        <p:cNvPr id="23" name="TextBox 22">
                          <a:extLst>
                            <a:ext uri="{FF2B5EF4-FFF2-40B4-BE49-F238E27FC236}">
                              <a16:creationId xmlns:a16="http://schemas.microsoft.com/office/drawing/2014/main" id="{F86D3D0C-F846-4514-890D-90730B8350D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93855" y="2488015"/>
                          <a:ext cx="523875" cy="369332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T</a:t>
                          </a:r>
                          <a:r>
                            <a:rPr lang="en-US" baseline="-25000" dirty="0"/>
                            <a:t>1</a:t>
                          </a:r>
                          <a:endParaRPr lang="en-US" dirty="0"/>
                        </a:p>
                      </p:txBody>
                    </p:sp>
                    <p:sp>
                      <p:nvSpPr>
                        <p:cNvPr id="24" name="TextBox 23">
                          <a:extLst>
                            <a:ext uri="{FF2B5EF4-FFF2-40B4-BE49-F238E27FC236}">
                              <a16:creationId xmlns:a16="http://schemas.microsoft.com/office/drawing/2014/main" id="{5FD0E5AF-139F-46B9-80E0-6EFD6C5DCD2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202397" y="2132929"/>
                          <a:ext cx="523875" cy="369332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T</a:t>
                          </a:r>
                          <a:r>
                            <a:rPr lang="en-US" baseline="-25000" dirty="0"/>
                            <a:t>2</a:t>
                          </a:r>
                          <a:endParaRPr lang="en-US" dirty="0"/>
                        </a:p>
                      </p:txBody>
                    </p:sp>
                  </p:grpSp>
                  <p:cxnSp>
                    <p:nvCxnSpPr>
                      <p:cNvPr id="20" name="Straight Arrow Connector 19">
                        <a:extLst>
                          <a:ext uri="{FF2B5EF4-FFF2-40B4-BE49-F238E27FC236}">
                            <a16:creationId xmlns:a16="http://schemas.microsoft.com/office/drawing/2014/main" id="{0C419E8A-409D-44A6-B50F-FDC9818651E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207999" y="801293"/>
                        <a:ext cx="1268505" cy="0"/>
                      </a:xfrm>
                      <a:prstGeom prst="straightConnector1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9A74DA9C-B709-42F0-851A-5C033CCE8F4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94749" y="548222"/>
                        <a:ext cx="47873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B</a:t>
                        </a:r>
                        <a:r>
                          <a:rPr lang="en-US" baseline="-25000" dirty="0"/>
                          <a:t>Z</a:t>
                        </a:r>
                        <a:endParaRPr lang="en-US" dirty="0"/>
                      </a:p>
                    </p:txBody>
                  </p:sp>
                </p:grpSp>
                <p:sp>
                  <p:nvSpPr>
                    <p:cNvPr id="17" name="Freeform: Shape 16">
                      <a:extLst>
                        <a:ext uri="{FF2B5EF4-FFF2-40B4-BE49-F238E27FC236}">
                          <a16:creationId xmlns:a16="http://schemas.microsoft.com/office/drawing/2014/main" id="{30DCA045-01E9-4780-A53A-0A54FFA516A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81790" y="2742067"/>
                      <a:ext cx="626896" cy="166508"/>
                    </a:xfrm>
                    <a:custGeom>
                      <a:avLst/>
                      <a:gdLst>
                        <a:gd name="connsiteX0" fmla="*/ 0 w 539496"/>
                        <a:gd name="connsiteY0" fmla="*/ 182898 h 192219"/>
                        <a:gd name="connsiteX1" fmla="*/ 182880 w 539496"/>
                        <a:gd name="connsiteY1" fmla="*/ 18 h 192219"/>
                        <a:gd name="connsiteX2" fmla="*/ 365760 w 539496"/>
                        <a:gd name="connsiteY2" fmla="*/ 192042 h 192219"/>
                        <a:gd name="connsiteX3" fmla="*/ 539496 w 539496"/>
                        <a:gd name="connsiteY3" fmla="*/ 27450 h 1922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39496" h="192219">
                          <a:moveTo>
                            <a:pt x="0" y="182898"/>
                          </a:moveTo>
                          <a:cubicBezTo>
                            <a:pt x="60960" y="90696"/>
                            <a:pt x="121920" y="-1506"/>
                            <a:pt x="182880" y="18"/>
                          </a:cubicBezTo>
                          <a:cubicBezTo>
                            <a:pt x="243840" y="1542"/>
                            <a:pt x="306324" y="187470"/>
                            <a:pt x="365760" y="192042"/>
                          </a:cubicBezTo>
                          <a:cubicBezTo>
                            <a:pt x="425196" y="196614"/>
                            <a:pt x="482346" y="112032"/>
                            <a:pt x="539496" y="27450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" name="TextBox 17">
                          <a:extLst>
                            <a:ext uri="{FF2B5EF4-FFF2-40B4-BE49-F238E27FC236}">
                              <a16:creationId xmlns:a16="http://schemas.microsoft.com/office/drawing/2014/main" id="{A08F37D4-CD84-4025-84BF-6C7F166B847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33916" y="2910980"/>
                          <a:ext cx="33873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8" name="TextBox 17">
                          <a:extLst>
                            <a:ext uri="{FF2B5EF4-FFF2-40B4-BE49-F238E27FC236}">
                              <a16:creationId xmlns:a16="http://schemas.microsoft.com/office/drawing/2014/main" id="{A08F37D4-CD84-4025-84BF-6C7F166B847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33916" y="2910980"/>
                          <a:ext cx="338733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r="-4363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389BC1C-B155-487F-85F3-52DFB97C9428}"/>
                      </a:ext>
                    </a:extLst>
                  </p:cNvPr>
                  <p:cNvSpPr txBox="1"/>
                  <p:nvPr/>
                </p:nvSpPr>
                <p:spPr>
                  <a:xfrm>
                    <a:off x="1002901" y="2349308"/>
                    <a:ext cx="53949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+</a:t>
                    </a:r>
                  </a:p>
                </p:txBody>
              </p:sp>
            </p:grpSp>
            <p:sp>
              <p:nvSpPr>
                <p:cNvPr id="12" name="Arc 11">
                  <a:extLst>
                    <a:ext uri="{FF2B5EF4-FFF2-40B4-BE49-F238E27FC236}">
                      <a16:creationId xmlns:a16="http://schemas.microsoft.com/office/drawing/2014/main" id="{EA00DBAE-9626-48AC-A721-DB7C9AF95C84}"/>
                    </a:ext>
                  </a:extLst>
                </p:cNvPr>
                <p:cNvSpPr/>
                <p:nvPr/>
              </p:nvSpPr>
              <p:spPr>
                <a:xfrm rot="20165017" flipH="1">
                  <a:off x="1364540" y="340328"/>
                  <a:ext cx="914400" cy="914400"/>
                </a:xfrm>
                <a:prstGeom prst="arc">
                  <a:avLst>
                    <a:gd name="adj1" fmla="val 16200000"/>
                    <a:gd name="adj2" fmla="val 8383078"/>
                  </a:avLst>
                </a:prstGeom>
                <a:ln w="34925">
                  <a:solidFill>
                    <a:schemeClr val="tx1"/>
                  </a:solidFill>
                  <a:headEnd type="none" w="lg" len="lg"/>
                  <a:tailEnd type="stealth" w="lg" len="lg"/>
                </a:ln>
                <a:scene3d>
                  <a:camera prst="orthographicFront">
                    <a:rot lat="19891141" lon="2808642" rev="2135874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C27DEF74-85A8-4BCC-8049-F48D80BCDF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65086" y="711344"/>
                      <a:ext cx="37655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FD5801B9-A87E-A74A-332E-1D200862FC0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65086" y="711344"/>
                      <a:ext cx="376557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1">
                    <a:extLst>
                      <a:ext uri="{FF2B5EF4-FFF2-40B4-BE49-F238E27FC236}">
                        <a16:creationId xmlns:a16="http://schemas.microsoft.com/office/drawing/2014/main" id="{89FE5B85-FA07-4CF1-9A03-B92CFA6C83D0}"/>
                      </a:ext>
                    </a:extLst>
                  </p:cNvPr>
                  <p:cNvSpPr txBox="1"/>
                  <p:nvPr/>
                </p:nvSpPr>
                <p:spPr>
                  <a:xfrm>
                    <a:off x="156612" y="2167616"/>
                    <a:ext cx="10201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⊥1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" name="文本框 1">
                    <a:extLst>
                      <a:ext uri="{FF2B5EF4-FFF2-40B4-BE49-F238E27FC236}">
                        <a16:creationId xmlns:a16="http://schemas.microsoft.com/office/drawing/2014/main" id="{79F1AC69-F528-40C6-00D5-2C79808EA2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612" y="2167616"/>
                    <a:ext cx="1020193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7">
                    <a:extLst>
                      <a:ext uri="{FF2B5EF4-FFF2-40B4-BE49-F238E27FC236}">
                        <a16:creationId xmlns:a16="http://schemas.microsoft.com/office/drawing/2014/main" id="{77F2615C-D2B2-40A3-9443-4CFE1D5A8630}"/>
                      </a:ext>
                    </a:extLst>
                  </p:cNvPr>
                  <p:cNvSpPr txBox="1"/>
                  <p:nvPr/>
                </p:nvSpPr>
                <p:spPr>
                  <a:xfrm>
                    <a:off x="2475603" y="1910081"/>
                    <a:ext cx="10201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⊥2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8" name="文本框 97">
                    <a:extLst>
                      <a:ext uri="{FF2B5EF4-FFF2-40B4-BE49-F238E27FC236}">
                        <a16:creationId xmlns:a16="http://schemas.microsoft.com/office/drawing/2014/main" id="{B369F2C8-78C7-90C6-921C-C8A727F298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5603" y="1910081"/>
                    <a:ext cx="1020193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D19D1BD-B91E-43E5-B89E-D5E1DEBC35B9}"/>
                    </a:ext>
                  </a:extLst>
                </p:cNvPr>
                <p:cNvSpPr txBox="1"/>
                <p:nvPr/>
              </p:nvSpPr>
              <p:spPr>
                <a:xfrm>
                  <a:off x="1875551" y="1786574"/>
                  <a:ext cx="5524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8BAB7D3-9B81-40C6-B68B-6EE31C2C75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5551" y="1786574"/>
                  <a:ext cx="55249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2A7DA6C-060F-4CD2-92FF-C0B8B1A3396E}"/>
                    </a:ext>
                  </a:extLst>
                </p:cNvPr>
                <p:cNvSpPr txBox="1"/>
                <p:nvPr/>
              </p:nvSpPr>
              <p:spPr>
                <a:xfrm>
                  <a:off x="3984935" y="1532469"/>
                  <a:ext cx="5524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D1266A5-9888-4F95-B9BB-FAA8F7CF20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4935" y="1532469"/>
                  <a:ext cx="552497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3634867-D4CE-4CEB-A879-A4ECE330037B}"/>
                  </a:ext>
                </a:extLst>
              </p:cNvPr>
              <p:cNvSpPr txBox="1"/>
              <p:nvPr/>
            </p:nvSpPr>
            <p:spPr>
              <a:xfrm>
                <a:off x="286871" y="441371"/>
                <a:ext cx="51278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Absorbing photon process , (k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//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-v</a:t>
                </a:r>
                <a14:m>
                  <m:oMath xmlns:m="http://schemas.openxmlformats.org/officeDocument/2006/math">
                    <m:r>
                      <a:rPr lang="en-US" altLang="zh-CN" i="1" baseline="-25000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3634867-D4CE-4CEB-A879-A4ECE3300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1" y="441371"/>
                <a:ext cx="5127810" cy="369332"/>
              </a:xfrm>
              <a:prstGeom prst="rect">
                <a:avLst/>
              </a:prstGeom>
              <a:blipFill>
                <a:blip r:embed="rId14"/>
                <a:stretch>
                  <a:fillRect l="-95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BD774CB-0309-4834-B5AE-279F113AD259}"/>
                  </a:ext>
                </a:extLst>
              </p:cNvPr>
              <p:cNvSpPr txBox="1"/>
              <p:nvPr/>
            </p:nvSpPr>
            <p:spPr>
              <a:xfrm>
                <a:off x="6120610" y="473126"/>
                <a:ext cx="5188088" cy="5911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r>
                  <a:rPr lang="en-US" altLang="zh-CN" dirty="0"/>
                  <a:t>hree conservation </a:t>
                </a:r>
                <a:r>
                  <a:rPr lang="zh-CN" altLang="en-US" dirty="0"/>
                  <a:t>：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−ℏ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ℏ=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m:rPr>
                        <m:aln/>
                      </m:rP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b="0" dirty="0"/>
                  <a:t>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b="0" dirty="0"/>
              </a:p>
              <a:p>
                <a:r>
                  <a:rPr lang="en-US" b="0" dirty="0"/>
                  <a:t>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−ℏ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After absorbing a photon</a:t>
                </a:r>
                <a:endParaRPr lang="en-US" b="0" dirty="0"/>
              </a:p>
              <a:p>
                <a:pPr marL="342900" indent="-342900">
                  <a:buAutoNum type="arabicParenBoth"/>
                </a:pPr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:r>
                  <a:rPr lang="en-US" b="0" dirty="0">
                    <a:solidFill>
                      <a:schemeClr val="tx1"/>
                    </a:solidFill>
                  </a:rPr>
                  <a:t>U</a:t>
                </a:r>
                <a:r>
                  <a:rPr lang="en-US" b="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b="0" dirty="0">
                    <a:solidFill>
                      <a:schemeClr val="tx1"/>
                    </a:solidFill>
                  </a:rPr>
                  <a:t>&gt;U</a:t>
                </a:r>
                <a:r>
                  <a:rPr lang="en-US" b="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b="0" dirty="0">
                    <a:solidFill>
                      <a:schemeClr val="tx1"/>
                    </a:solidFill>
                  </a:rPr>
                  <a:t>, </a:t>
                </a: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,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For m=-1 :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𝑐𝑒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r>
                  <a:rPr lang="en-US" b="0" dirty="0">
                    <a:solidFill>
                      <a:schemeClr val="tx1"/>
                    </a:solidFill>
                  </a:rPr>
                  <a:t>If the system emit a photon with (k//</a:t>
                </a:r>
                <a:r>
                  <a:rPr lang="en-US" b="0" dirty="0" err="1">
                    <a:solidFill>
                      <a:schemeClr val="tx1"/>
                    </a:solidFill>
                  </a:rPr>
                  <a:t>v</a:t>
                </a:r>
                <a:r>
                  <a:rPr lang="en-US" b="0" baseline="-25000" dirty="0" err="1">
                    <a:solidFill>
                      <a:schemeClr val="tx1"/>
                    </a:solidFill>
                  </a:rPr>
                  <a:t>z</a:t>
                </a:r>
                <a:r>
                  <a:rPr lang="en-US" b="0" dirty="0">
                    <a:solidFill>
                      <a:schemeClr val="tx1"/>
                    </a:solidFill>
                  </a:rPr>
                  <a:t>), for U</a:t>
                </a:r>
                <a:r>
                  <a:rPr lang="en-US" b="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b="0" dirty="0">
                    <a:solidFill>
                      <a:schemeClr val="tx1"/>
                    </a:solidFill>
                  </a:rPr>
                  <a:t>&gt;U</a:t>
                </a:r>
                <a:r>
                  <a:rPr lang="en-US" b="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b="0" dirty="0">
                    <a:solidFill>
                      <a:schemeClr val="tx1"/>
                    </a:solidFill>
                  </a:rPr>
                  <a:t>, m&lt;0 </a:t>
                </a:r>
                <a:r>
                  <a:rPr lang="en-US" dirty="0">
                    <a:solidFill>
                      <a:schemeClr val="tx1"/>
                    </a:solidFill>
                  </a:rPr>
                  <a:t>For m=-1 :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𝑐𝑒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b="0" dirty="0"/>
              </a:p>
              <a:p>
                <a:r>
                  <a:rPr lang="en-US" dirty="0"/>
                  <a:t>(2) U</a:t>
                </a:r>
                <a:r>
                  <a:rPr lang="en-US" baseline="-25000" dirty="0"/>
                  <a:t>2</a:t>
                </a:r>
                <a:r>
                  <a:rPr lang="en-US" dirty="0"/>
                  <a:t>&lt;U</a:t>
                </a:r>
                <a:r>
                  <a:rPr lang="en-US" baseline="-25000" dirty="0"/>
                  <a:t>1</a:t>
                </a:r>
                <a:r>
                  <a:rPr lang="en-US" dirty="0"/>
                  <a:t> and T</a:t>
                </a:r>
                <a:r>
                  <a:rPr lang="en-US" baseline="-25000" dirty="0"/>
                  <a:t>2</a:t>
                </a:r>
                <a:r>
                  <a:rPr lang="en-US" dirty="0"/>
                  <a:t>&lt;T</a:t>
                </a:r>
                <a:r>
                  <a:rPr lang="en-US" baseline="-25000" dirty="0"/>
                  <a:t>1 </a:t>
                </a:r>
                <a:r>
                  <a:rPr lang="en-US" dirty="0"/>
                  <a:t>(forbidden)</a:t>
                </a:r>
                <a:endParaRPr lang="en-US" baseline="-2500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b="0" dirty="0"/>
                  <a:t>，</a:t>
                </a:r>
                <a:endParaRPr lang="en-US" altLang="zh-CN" b="0" dirty="0"/>
              </a:p>
              <a:p>
                <a:r>
                  <a:rPr lang="en-US" dirty="0"/>
                  <a:t>For m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b="0" dirty="0"/>
              </a:p>
              <a:p>
                <a:r>
                  <a:rPr lang="en-US" altLang="zh-CN" b="0" dirty="0"/>
                  <a:t>The right-hand circular polarization can’t resonant with the </a:t>
                </a:r>
                <a:r>
                  <a:rPr lang="en-US" altLang="zh-CN" b="0" dirty="0" err="1"/>
                  <a:t>cycltron</a:t>
                </a:r>
                <a:r>
                  <a:rPr lang="en-US" altLang="zh-CN" b="0" dirty="0"/>
                  <a:t> electron. </a:t>
                </a:r>
                <a:endParaRPr lang="en-US" b="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BD774CB-0309-4834-B5AE-279F113AD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610" y="473126"/>
                <a:ext cx="5188088" cy="5911747"/>
              </a:xfrm>
              <a:prstGeom prst="rect">
                <a:avLst/>
              </a:prstGeom>
              <a:blipFill>
                <a:blip r:embed="rId15"/>
                <a:stretch>
                  <a:fillRect l="-940" t="-619" b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A5638C2-1415-42A4-B814-A74B725EA2CF}"/>
              </a:ext>
            </a:extLst>
          </p:cNvPr>
          <p:cNvSpPr txBox="1"/>
          <p:nvPr/>
        </p:nvSpPr>
        <p:spPr>
          <a:xfrm>
            <a:off x="564776" y="1102659"/>
            <a:ext cx="24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Laboratory frame</a:t>
            </a:r>
          </a:p>
        </p:txBody>
      </p:sp>
    </p:spTree>
    <p:extLst>
      <p:ext uri="{BB962C8B-B14F-4D97-AF65-F5344CB8AC3E}">
        <p14:creationId xmlns:p14="http://schemas.microsoft.com/office/powerpoint/2010/main" val="328677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AB3BB2-6E50-40C4-99AF-EA90C563077A}"/>
              </a:ext>
            </a:extLst>
          </p:cNvPr>
          <p:cNvGrpSpPr/>
          <p:nvPr/>
        </p:nvGrpSpPr>
        <p:grpSpPr>
          <a:xfrm>
            <a:off x="692588" y="1724338"/>
            <a:ext cx="4810930" cy="2967147"/>
            <a:chOff x="156612" y="673496"/>
            <a:chExt cx="4810930" cy="2967147"/>
          </a:xfrm>
        </p:grpSpPr>
        <p:grpSp>
          <p:nvGrpSpPr>
            <p:cNvPr id="3" name="组合 98">
              <a:extLst>
                <a:ext uri="{FF2B5EF4-FFF2-40B4-BE49-F238E27FC236}">
                  <a16:creationId xmlns:a16="http://schemas.microsoft.com/office/drawing/2014/main" id="{A54589BF-57E0-4B17-A9B9-C26042252D0A}"/>
                </a:ext>
              </a:extLst>
            </p:cNvPr>
            <p:cNvGrpSpPr/>
            <p:nvPr/>
          </p:nvGrpSpPr>
          <p:grpSpPr>
            <a:xfrm>
              <a:off x="156612" y="673496"/>
              <a:ext cx="4810930" cy="2967147"/>
              <a:chOff x="156612" y="673496"/>
              <a:chExt cx="4810930" cy="296714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50842EE-A2E9-44DC-B3EC-5EF06D914440}"/>
                  </a:ext>
                </a:extLst>
              </p:cNvPr>
              <p:cNvGrpSpPr/>
              <p:nvPr/>
            </p:nvGrpSpPr>
            <p:grpSpPr>
              <a:xfrm>
                <a:off x="341361" y="673496"/>
                <a:ext cx="4626181" cy="2967147"/>
                <a:chOff x="204741" y="340328"/>
                <a:chExt cx="4626181" cy="2967147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F4BFAE52-D18C-4858-8F17-E4625E3ABD4B}"/>
                    </a:ext>
                  </a:extLst>
                </p:cNvPr>
                <p:cNvGrpSpPr/>
                <p:nvPr/>
              </p:nvGrpSpPr>
              <p:grpSpPr>
                <a:xfrm>
                  <a:off x="204741" y="346510"/>
                  <a:ext cx="4626181" cy="2960965"/>
                  <a:chOff x="204741" y="346510"/>
                  <a:chExt cx="4626181" cy="2960965"/>
                </a:xfrm>
              </p:grpSpPr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3D0F9347-C94A-4272-B8D1-50930ED04E9A}"/>
                      </a:ext>
                    </a:extLst>
                  </p:cNvPr>
                  <p:cNvGrpSpPr/>
                  <p:nvPr/>
                </p:nvGrpSpPr>
                <p:grpSpPr>
                  <a:xfrm>
                    <a:off x="204741" y="346510"/>
                    <a:ext cx="4626181" cy="2960965"/>
                    <a:chOff x="204741" y="346510"/>
                    <a:chExt cx="4626181" cy="2960965"/>
                  </a:xfrm>
                </p:grpSpPr>
                <p:grpSp>
                  <p:nvGrpSpPr>
                    <p:cNvPr id="14" name="Group 13">
                      <a:extLst>
                        <a:ext uri="{FF2B5EF4-FFF2-40B4-BE49-F238E27FC236}">
                          <a16:creationId xmlns:a16="http://schemas.microsoft.com/office/drawing/2014/main" id="{0763379F-0E44-4A7D-B786-CAEA63B630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4741" y="346510"/>
                      <a:ext cx="4626181" cy="2066367"/>
                      <a:chOff x="204741" y="346510"/>
                      <a:chExt cx="4626181" cy="2066367"/>
                    </a:xfrm>
                  </p:grpSpPr>
                  <p:grpSp>
                    <p:nvGrpSpPr>
                      <p:cNvPr id="17" name="Group 16">
                        <a:extLst>
                          <a:ext uri="{FF2B5EF4-FFF2-40B4-BE49-F238E27FC236}">
                            <a16:creationId xmlns:a16="http://schemas.microsoft.com/office/drawing/2014/main" id="{D1407DF1-A183-4669-86FF-390588DD730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04741" y="346510"/>
                        <a:ext cx="4626181" cy="2066367"/>
                        <a:chOff x="1100091" y="965635"/>
                        <a:chExt cx="4626181" cy="2066367"/>
                      </a:xfrm>
                    </p:grpSpPr>
                    <p:grpSp>
                      <p:nvGrpSpPr>
                        <p:cNvPr id="20" name="Group 19">
                          <a:extLst>
                            <a:ext uri="{FF2B5EF4-FFF2-40B4-BE49-F238E27FC236}">
                              <a16:creationId xmlns:a16="http://schemas.microsoft.com/office/drawing/2014/main" id="{AF250BF2-0F09-405A-B308-11169D60E2B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100091" y="965635"/>
                          <a:ext cx="4126622" cy="2066367"/>
                          <a:chOff x="2547891" y="765610"/>
                          <a:chExt cx="4126622" cy="2066367"/>
                        </a:xfrm>
                      </p:grpSpPr>
                      <p:grpSp>
                        <p:nvGrpSpPr>
                          <p:cNvPr id="23" name="Group 22">
                            <a:extLst>
                              <a:ext uri="{FF2B5EF4-FFF2-40B4-BE49-F238E27FC236}">
                                <a16:creationId xmlns:a16="http://schemas.microsoft.com/office/drawing/2014/main" id="{86298513-484A-4512-AC8E-3F08657FE10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547891" y="1775534"/>
                            <a:ext cx="2087600" cy="1056443"/>
                            <a:chOff x="2547891" y="1775534"/>
                            <a:chExt cx="2087600" cy="1056443"/>
                          </a:xfrm>
                        </p:grpSpPr>
                        <p:sp>
                          <p:nvSpPr>
                            <p:cNvPr id="39" name="Arc 38">
                              <a:extLst>
                                <a:ext uri="{FF2B5EF4-FFF2-40B4-BE49-F238E27FC236}">
                                  <a16:creationId xmlns:a16="http://schemas.microsoft.com/office/drawing/2014/main" id="{76980FA2-5A99-4C21-A054-E3633C66EF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6048309" flipH="1">
                              <a:off x="2945741" y="1982589"/>
                              <a:ext cx="738491" cy="686720"/>
                            </a:xfrm>
                            <a:prstGeom prst="arc">
                              <a:avLst>
                                <a:gd name="adj1" fmla="val 16200000"/>
                                <a:gd name="adj2" fmla="val 13811655"/>
                              </a:avLst>
                            </a:prstGeom>
                            <a:ln w="57150">
                              <a:solidFill>
                                <a:srgbClr val="0070C0"/>
                              </a:solidFill>
                              <a:tailEnd type="stealth"/>
                            </a:ln>
                            <a:scene3d>
                              <a:camera prst="orthographicFront">
                                <a:rot lat="2726998" lon="1017930" rev="1902539"/>
                              </a:camera>
                              <a:lightRig rig="threePt" dir="t"/>
                            </a:scene3d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0" name="Group 39">
                              <a:extLst>
                                <a:ext uri="{FF2B5EF4-FFF2-40B4-BE49-F238E27FC236}">
                                  <a16:creationId xmlns:a16="http://schemas.microsoft.com/office/drawing/2014/main" id="{645ABE8A-F11B-4F9A-AFF4-2E1337E0470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47891" y="1775534"/>
                              <a:ext cx="1484050" cy="1056443"/>
                              <a:chOff x="2183907" y="905522"/>
                              <a:chExt cx="1484050" cy="1056443"/>
                            </a:xfrm>
                          </p:grpSpPr>
                          <p:sp>
                            <p:nvSpPr>
                              <p:cNvPr id="42" name="Parallelogram 41">
                                <a:extLst>
                                  <a:ext uri="{FF2B5EF4-FFF2-40B4-BE49-F238E27FC236}">
                                    <a16:creationId xmlns:a16="http://schemas.microsoft.com/office/drawing/2014/main" id="{6F88CB4F-6596-4770-B00B-60AB46F9F6D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183907" y="905522"/>
                                <a:ext cx="1473693" cy="275208"/>
                              </a:xfrm>
                              <a:prstGeom prst="parallelogram">
                                <a:avLst>
                                  <a:gd name="adj" fmla="val 208871"/>
                                </a:avLst>
                              </a:prstGeom>
                              <a:noFill/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cxnSp>
                            <p:nvCxnSpPr>
                              <p:cNvPr id="43" name="Straight Connector 42">
                                <a:extLst>
                                  <a:ext uri="{FF2B5EF4-FFF2-40B4-BE49-F238E27FC236}">
                                    <a16:creationId xmlns:a16="http://schemas.microsoft.com/office/drawing/2014/main" id="{8DD39941-E952-41B9-93F3-145D02FAC92E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2183907" y="1180730"/>
                                <a:ext cx="0" cy="781235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44" name="Straight Connector 43">
                                <a:extLst>
                                  <a:ext uri="{FF2B5EF4-FFF2-40B4-BE49-F238E27FC236}">
                                    <a16:creationId xmlns:a16="http://schemas.microsoft.com/office/drawing/2014/main" id="{0C76AB37-550D-4BE5-9DE9-03247AA5D62E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3090908" y="1180729"/>
                                <a:ext cx="0" cy="781235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45" name="Straight Connector 44">
                                <a:extLst>
                                  <a:ext uri="{FF2B5EF4-FFF2-40B4-BE49-F238E27FC236}">
                                    <a16:creationId xmlns:a16="http://schemas.microsoft.com/office/drawing/2014/main" id="{9F457C10-7E0C-422F-828C-B70B5CA61BC0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3657600" y="905522"/>
                                <a:ext cx="0" cy="781235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46" name="Straight Connector 45">
                                <a:extLst>
                                  <a:ext uri="{FF2B5EF4-FFF2-40B4-BE49-F238E27FC236}">
                                    <a16:creationId xmlns:a16="http://schemas.microsoft.com/office/drawing/2014/main" id="{17941568-76B0-41D5-94A0-D6882D5333E3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2760956" y="905522"/>
                                <a:ext cx="0" cy="781235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47" name="Straight Connector 46">
                                <a:extLst>
                                  <a:ext uri="{FF2B5EF4-FFF2-40B4-BE49-F238E27FC236}">
                                    <a16:creationId xmlns:a16="http://schemas.microsoft.com/office/drawing/2014/main" id="{CE710244-9FF6-4063-BA47-BDED6D555278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2183907" y="1961964"/>
                                <a:ext cx="907001" cy="0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48" name="Straight Connector 47">
                                <a:extLst>
                                  <a:ext uri="{FF2B5EF4-FFF2-40B4-BE49-F238E27FC236}">
                                    <a16:creationId xmlns:a16="http://schemas.microsoft.com/office/drawing/2014/main" id="{5AAA3D31-76A0-4126-A853-4FEC26C48309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2760956" y="1686756"/>
                                <a:ext cx="907001" cy="0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49" name="Straight Connector 48">
                                <a:extLst>
                                  <a:ext uri="{FF2B5EF4-FFF2-40B4-BE49-F238E27FC236}">
                                    <a16:creationId xmlns:a16="http://schemas.microsoft.com/office/drawing/2014/main" id="{3FBE731C-9264-4E29-A091-C95959C856F4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2202403" y="1686756"/>
                                <a:ext cx="566692" cy="275208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50" name="Straight Connector 49">
                                <a:extLst>
                                  <a:ext uri="{FF2B5EF4-FFF2-40B4-BE49-F238E27FC236}">
                                    <a16:creationId xmlns:a16="http://schemas.microsoft.com/office/drawing/2014/main" id="{7F93C880-C53A-4367-81FC-03F88CC4578E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3099046" y="1686756"/>
                                <a:ext cx="566692" cy="275208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41" name="Straight Arrow Connector 40">
                              <a:extLst>
                                <a:ext uri="{FF2B5EF4-FFF2-40B4-BE49-F238E27FC236}">
                                  <a16:creationId xmlns:a16="http://schemas.microsoft.com/office/drawing/2014/main" id="{28C3195B-C1CB-4CB3-96EB-0E30D9D777C5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3314986" y="2325949"/>
                              <a:ext cx="1320505" cy="0"/>
                            </a:xfrm>
                            <a:prstGeom prst="straightConnector1">
                              <a:avLst/>
                            </a:prstGeom>
                            <a:ln w="28575"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24" name="TextBox 23">
                            <a:extLst>
                              <a:ext uri="{FF2B5EF4-FFF2-40B4-BE49-F238E27FC236}">
                                <a16:creationId xmlns:a16="http://schemas.microsoft.com/office/drawing/2014/main" id="{1FEA7794-1082-46BC-BE35-35B6F9EEA11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184401" y="1290792"/>
                            <a:ext cx="561975" cy="369332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/>
                              <a:t>U</a:t>
                            </a:r>
                            <a:r>
                              <a:rPr lang="en-US" baseline="-25000" dirty="0"/>
                              <a:t>1</a:t>
                            </a:r>
                            <a:endParaRPr lang="en-US" dirty="0"/>
                          </a:p>
                        </p:txBody>
                      </p:sp>
                      <p:grpSp>
                        <p:nvGrpSpPr>
                          <p:cNvPr id="25" name="Group 24">
                            <a:extLst>
                              <a:ext uri="{FF2B5EF4-FFF2-40B4-BE49-F238E27FC236}">
                                <a16:creationId xmlns:a16="http://schemas.microsoft.com/office/drawing/2014/main" id="{CD99F80E-552D-4C2C-81A2-4B7DD066CEF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05997" y="1134941"/>
                            <a:ext cx="1968516" cy="1578480"/>
                            <a:chOff x="2547891" y="1768293"/>
                            <a:chExt cx="1481831" cy="1063684"/>
                          </a:xfrm>
                        </p:grpSpPr>
                        <p:sp>
                          <p:nvSpPr>
                            <p:cNvPr id="27" name="Arc 26">
                              <a:extLst>
                                <a:ext uri="{FF2B5EF4-FFF2-40B4-BE49-F238E27FC236}">
                                  <a16:creationId xmlns:a16="http://schemas.microsoft.com/office/drawing/2014/main" id="{D0F025E5-D416-41AF-8D1C-53391E03846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7195699" flipV="1">
                              <a:off x="2945741" y="1982589"/>
                              <a:ext cx="738491" cy="686720"/>
                            </a:xfrm>
                            <a:prstGeom prst="arc">
                              <a:avLst>
                                <a:gd name="adj1" fmla="val 16200000"/>
                                <a:gd name="adj2" fmla="val 13811655"/>
                              </a:avLst>
                            </a:prstGeom>
                            <a:noFill/>
                            <a:ln w="57150">
                              <a:solidFill>
                                <a:srgbClr val="0070C0"/>
                              </a:solidFill>
                              <a:tailEnd type="stealth"/>
                            </a:ln>
                            <a:scene3d>
                              <a:camera prst="orthographicFront">
                                <a:rot lat="2726998" lon="1017930" rev="1902539"/>
                              </a:camera>
                              <a:lightRig rig="threePt" dir="t"/>
                            </a:scene3d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28" name="Group 27">
                              <a:extLst>
                                <a:ext uri="{FF2B5EF4-FFF2-40B4-BE49-F238E27FC236}">
                                  <a16:creationId xmlns:a16="http://schemas.microsoft.com/office/drawing/2014/main" id="{4F7EC28C-B89B-43EE-9EC2-997F48F457F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547891" y="1768293"/>
                              <a:ext cx="1481831" cy="1063684"/>
                              <a:chOff x="2183907" y="898281"/>
                              <a:chExt cx="1481831" cy="1063684"/>
                            </a:xfrm>
                          </p:grpSpPr>
                          <p:sp>
                            <p:nvSpPr>
                              <p:cNvPr id="30" name="Parallelogram 29">
                                <a:extLst>
                                  <a:ext uri="{FF2B5EF4-FFF2-40B4-BE49-F238E27FC236}">
                                    <a16:creationId xmlns:a16="http://schemas.microsoft.com/office/drawing/2014/main" id="{62D1C438-053B-44D9-997F-DB04414DF7E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2183907" y="905522"/>
                                <a:ext cx="1473693" cy="275208"/>
                              </a:xfrm>
                              <a:prstGeom prst="parallelogram">
                                <a:avLst>
                                  <a:gd name="adj" fmla="val 208871"/>
                                </a:avLst>
                              </a:prstGeom>
                              <a:noFill/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cxnSp>
                            <p:nvCxnSpPr>
                              <p:cNvPr id="31" name="Straight Connector 30">
                                <a:extLst>
                                  <a:ext uri="{FF2B5EF4-FFF2-40B4-BE49-F238E27FC236}">
                                    <a16:creationId xmlns:a16="http://schemas.microsoft.com/office/drawing/2014/main" id="{BD04F278-4E9E-4B31-AFC2-271F24A623C6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2183907" y="1180730"/>
                                <a:ext cx="0" cy="781235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2" name="Straight Connector 31">
                                <a:extLst>
                                  <a:ext uri="{FF2B5EF4-FFF2-40B4-BE49-F238E27FC236}">
                                    <a16:creationId xmlns:a16="http://schemas.microsoft.com/office/drawing/2014/main" id="{54604492-F2A7-48CA-84EB-90BA64B8F994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3090908" y="1180729"/>
                                <a:ext cx="0" cy="781235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3" name="Straight Connector 32">
                                <a:extLst>
                                  <a:ext uri="{FF2B5EF4-FFF2-40B4-BE49-F238E27FC236}">
                                    <a16:creationId xmlns:a16="http://schemas.microsoft.com/office/drawing/2014/main" id="{E4832FF4-2117-4022-9A61-F8F1DCEB155A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3657600" y="905522"/>
                                <a:ext cx="0" cy="781235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4" name="Straight Connector 33">
                                <a:extLst>
                                  <a:ext uri="{FF2B5EF4-FFF2-40B4-BE49-F238E27FC236}">
                                    <a16:creationId xmlns:a16="http://schemas.microsoft.com/office/drawing/2014/main" id="{CE952A33-8133-47D3-A367-5277CD0D36D8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>
                                <a:off x="2796986" y="898281"/>
                                <a:ext cx="34576" cy="788475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5" name="Straight Connector 34">
                                <a:extLst>
                                  <a:ext uri="{FF2B5EF4-FFF2-40B4-BE49-F238E27FC236}">
                                    <a16:creationId xmlns:a16="http://schemas.microsoft.com/office/drawing/2014/main" id="{5B97921D-462F-41A6-B146-A2EAC96F7B22}"/>
                                  </a:ext>
                                </a:extLst>
                              </p:cNvPr>
                              <p:cNvCxnSpPr/>
                              <p:nvPr/>
                            </p:nvCxnSpPr>
                            <p:spPr>
                              <a:xfrm>
                                <a:off x="2183907" y="1961964"/>
                                <a:ext cx="907001" cy="0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6" name="Straight Connector 35">
                                <a:extLst>
                                  <a:ext uri="{FF2B5EF4-FFF2-40B4-BE49-F238E27FC236}">
                                    <a16:creationId xmlns:a16="http://schemas.microsoft.com/office/drawing/2014/main" id="{0694821E-4F7C-40EF-B7DE-21C5A956EC6E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2796986" y="1686756"/>
                                <a:ext cx="858254" cy="1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7" name="Straight Connector 36">
                                <a:extLst>
                                  <a:ext uri="{FF2B5EF4-FFF2-40B4-BE49-F238E27FC236}">
                                    <a16:creationId xmlns:a16="http://schemas.microsoft.com/office/drawing/2014/main" id="{1D5D0DF6-E13F-4B0E-AE6C-57F98F8BE8E3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2202403" y="1686756"/>
                                <a:ext cx="594583" cy="275209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8" name="Straight Connector 37">
                                <a:extLst>
                                  <a:ext uri="{FF2B5EF4-FFF2-40B4-BE49-F238E27FC236}">
                                    <a16:creationId xmlns:a16="http://schemas.microsoft.com/office/drawing/2014/main" id="{9F45835C-88BB-49BF-A327-72296C98BA1E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3099046" y="1686756"/>
                                <a:ext cx="566692" cy="275208"/>
                              </a:xfrm>
                              <a:prstGeom prst="line">
                                <a:avLst/>
                              </a:prstGeom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29" name="Straight Arrow Connector 28">
                              <a:extLst>
                                <a:ext uri="{FF2B5EF4-FFF2-40B4-BE49-F238E27FC236}">
                                  <a16:creationId xmlns:a16="http://schemas.microsoft.com/office/drawing/2014/main" id="{5253F63E-8B76-4D4C-A836-411410E52FD4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3314986" y="2325949"/>
                              <a:ext cx="704238" cy="0"/>
                            </a:xfrm>
                            <a:prstGeom prst="straightConnector1">
                              <a:avLst/>
                            </a:prstGeom>
                            <a:ln w="28575"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26" name="TextBox 25">
                            <a:extLst>
                              <a:ext uri="{FF2B5EF4-FFF2-40B4-BE49-F238E27FC236}">
                                <a16:creationId xmlns:a16="http://schemas.microsoft.com/office/drawing/2014/main" id="{30672CF8-4334-4756-9314-BB0E7700E2B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684849" y="765610"/>
                            <a:ext cx="746547" cy="369332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/>
                              <a:t>U</a:t>
                            </a:r>
                            <a:r>
                              <a:rPr lang="en-US" baseline="-25000" dirty="0"/>
                              <a:t>2</a:t>
                            </a:r>
                            <a:endParaRPr lang="en-US" dirty="0"/>
                          </a:p>
                        </p:txBody>
                      </p:sp>
                    </p:grpSp>
                    <p:sp>
                      <p:nvSpPr>
                        <p:cNvPr id="21" name="TextBox 20">
                          <a:extLst>
                            <a:ext uri="{FF2B5EF4-FFF2-40B4-BE49-F238E27FC236}">
                              <a16:creationId xmlns:a16="http://schemas.microsoft.com/office/drawing/2014/main" id="{A2632628-47A0-421A-8BC5-C6E44B816EF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93855" y="2488015"/>
                          <a:ext cx="523875" cy="369332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T</a:t>
                          </a:r>
                          <a:r>
                            <a:rPr lang="en-US" baseline="-25000" dirty="0"/>
                            <a:t>1</a:t>
                          </a:r>
                          <a:endParaRPr lang="en-US" dirty="0"/>
                        </a:p>
                      </p:txBody>
                    </p:sp>
                    <p:sp>
                      <p:nvSpPr>
                        <p:cNvPr id="22" name="TextBox 21">
                          <a:extLst>
                            <a:ext uri="{FF2B5EF4-FFF2-40B4-BE49-F238E27FC236}">
                              <a16:creationId xmlns:a16="http://schemas.microsoft.com/office/drawing/2014/main" id="{7B584219-344A-41E1-B7C9-7F434F22678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202397" y="2132929"/>
                          <a:ext cx="523875" cy="369332"/>
                        </a:xfrm>
                        <a:prstGeom prst="rect">
                          <a:avLst/>
                        </a:prstGeom>
                        <a:noFill/>
                        <a:ln w="28575"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T</a:t>
                          </a:r>
                          <a:r>
                            <a:rPr lang="en-US" baseline="-25000" dirty="0"/>
                            <a:t>2</a:t>
                          </a:r>
                          <a:endParaRPr lang="en-US" dirty="0"/>
                        </a:p>
                      </p:txBody>
                    </p:sp>
                  </p:grpSp>
                  <p:cxnSp>
                    <p:nvCxnSpPr>
                      <p:cNvPr id="18" name="Straight Arrow Connector 17">
                        <a:extLst>
                          <a:ext uri="{FF2B5EF4-FFF2-40B4-BE49-F238E27FC236}">
                            <a16:creationId xmlns:a16="http://schemas.microsoft.com/office/drawing/2014/main" id="{215CA8C1-80F5-4F2A-BF19-03FF33F47F2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207999" y="801293"/>
                        <a:ext cx="1268505" cy="0"/>
                      </a:xfrm>
                      <a:prstGeom prst="straightConnector1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EF5B5DD8-F0D6-4876-8E8D-9929A3110C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94749" y="548222"/>
                        <a:ext cx="47873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B</a:t>
                        </a:r>
                        <a:r>
                          <a:rPr lang="en-US" baseline="-25000" dirty="0"/>
                          <a:t>Z</a:t>
                        </a:r>
                        <a:endParaRPr lang="en-US" dirty="0"/>
                      </a:p>
                    </p:txBody>
                  </p:sp>
                </p:grpSp>
                <p:sp>
                  <p:nvSpPr>
                    <p:cNvPr id="15" name="Freeform: Shape 14">
                      <a:extLst>
                        <a:ext uri="{FF2B5EF4-FFF2-40B4-BE49-F238E27FC236}">
                          <a16:creationId xmlns:a16="http://schemas.microsoft.com/office/drawing/2014/main" id="{09190207-29DD-4CF1-A15D-327F767B2072}"/>
                        </a:ext>
                      </a:extLst>
                    </p:cNvPr>
                    <p:cNvSpPr/>
                    <p:nvPr/>
                  </p:nvSpPr>
                  <p:spPr>
                    <a:xfrm rot="10573364" flipH="1">
                      <a:off x="2986033" y="2717644"/>
                      <a:ext cx="626896" cy="166508"/>
                    </a:xfrm>
                    <a:custGeom>
                      <a:avLst/>
                      <a:gdLst>
                        <a:gd name="connsiteX0" fmla="*/ 0 w 539496"/>
                        <a:gd name="connsiteY0" fmla="*/ 182898 h 192219"/>
                        <a:gd name="connsiteX1" fmla="*/ 182880 w 539496"/>
                        <a:gd name="connsiteY1" fmla="*/ 18 h 192219"/>
                        <a:gd name="connsiteX2" fmla="*/ 365760 w 539496"/>
                        <a:gd name="connsiteY2" fmla="*/ 192042 h 192219"/>
                        <a:gd name="connsiteX3" fmla="*/ 539496 w 539496"/>
                        <a:gd name="connsiteY3" fmla="*/ 27450 h 1922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39496" h="192219">
                          <a:moveTo>
                            <a:pt x="0" y="182898"/>
                          </a:moveTo>
                          <a:cubicBezTo>
                            <a:pt x="60960" y="90696"/>
                            <a:pt x="121920" y="-1506"/>
                            <a:pt x="182880" y="18"/>
                          </a:cubicBezTo>
                          <a:cubicBezTo>
                            <a:pt x="243840" y="1542"/>
                            <a:pt x="306324" y="187470"/>
                            <a:pt x="365760" y="192042"/>
                          </a:cubicBezTo>
                          <a:cubicBezTo>
                            <a:pt x="425196" y="196614"/>
                            <a:pt x="482346" y="112032"/>
                            <a:pt x="539496" y="27450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TextBox 15">
                          <a:extLst>
                            <a:ext uri="{FF2B5EF4-FFF2-40B4-BE49-F238E27FC236}">
                              <a16:creationId xmlns:a16="http://schemas.microsoft.com/office/drawing/2014/main" id="{3B5CEC3C-1C6B-4ADF-9D58-FEFFB769222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20443" y="2938143"/>
                          <a:ext cx="33873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6" name="TextBox 15">
                          <a:extLst>
                            <a:ext uri="{FF2B5EF4-FFF2-40B4-BE49-F238E27FC236}">
                              <a16:creationId xmlns:a16="http://schemas.microsoft.com/office/drawing/2014/main" id="{3B5CEC3C-1C6B-4ADF-9D58-FEFFB769222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20443" y="2938143"/>
                          <a:ext cx="338733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r="-4363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9A1E2C8-5768-437D-8BB0-F5A364843325}"/>
                      </a:ext>
                    </a:extLst>
                  </p:cNvPr>
                  <p:cNvSpPr txBox="1"/>
                  <p:nvPr/>
                </p:nvSpPr>
                <p:spPr>
                  <a:xfrm>
                    <a:off x="3145555" y="2366913"/>
                    <a:ext cx="53949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+</a:t>
                    </a:r>
                  </a:p>
                </p:txBody>
              </p:sp>
            </p:grpSp>
            <p:sp>
              <p:nvSpPr>
                <p:cNvPr id="10" name="Arc 9">
                  <a:extLst>
                    <a:ext uri="{FF2B5EF4-FFF2-40B4-BE49-F238E27FC236}">
                      <a16:creationId xmlns:a16="http://schemas.microsoft.com/office/drawing/2014/main" id="{DAEA4508-7DF7-4872-821A-B7A44F091B2F}"/>
                    </a:ext>
                  </a:extLst>
                </p:cNvPr>
                <p:cNvSpPr/>
                <p:nvPr/>
              </p:nvSpPr>
              <p:spPr>
                <a:xfrm rot="20165017" flipH="1">
                  <a:off x="1364540" y="340328"/>
                  <a:ext cx="914400" cy="914400"/>
                </a:xfrm>
                <a:prstGeom prst="arc">
                  <a:avLst>
                    <a:gd name="adj1" fmla="val 16200000"/>
                    <a:gd name="adj2" fmla="val 8383078"/>
                  </a:avLst>
                </a:prstGeom>
                <a:ln w="34925">
                  <a:solidFill>
                    <a:schemeClr val="tx1"/>
                  </a:solidFill>
                  <a:headEnd type="none" w="lg" len="lg"/>
                  <a:tailEnd type="stealth" w="lg" len="lg"/>
                </a:ln>
                <a:scene3d>
                  <a:camera prst="orthographicFront">
                    <a:rot lat="19891141" lon="2808642" rev="2135874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712F9A3D-1632-41ED-82FC-327A129AA7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65086" y="711344"/>
                      <a:ext cx="37655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FD5801B9-A87E-A74A-332E-1D200862FC0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65086" y="711344"/>
                      <a:ext cx="376557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1">
                    <a:extLst>
                      <a:ext uri="{FF2B5EF4-FFF2-40B4-BE49-F238E27FC236}">
                        <a16:creationId xmlns:a16="http://schemas.microsoft.com/office/drawing/2014/main" id="{D362F3E4-7F82-4577-9CF1-99AE53F9BC18}"/>
                      </a:ext>
                    </a:extLst>
                  </p:cNvPr>
                  <p:cNvSpPr txBox="1"/>
                  <p:nvPr/>
                </p:nvSpPr>
                <p:spPr>
                  <a:xfrm>
                    <a:off x="156612" y="2167616"/>
                    <a:ext cx="10201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⊥1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" name="文本框 1">
                    <a:extLst>
                      <a:ext uri="{FF2B5EF4-FFF2-40B4-BE49-F238E27FC236}">
                        <a16:creationId xmlns:a16="http://schemas.microsoft.com/office/drawing/2014/main" id="{79F1AC69-F528-40C6-00D5-2C79808EA2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612" y="2167616"/>
                    <a:ext cx="1020193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97">
                    <a:extLst>
                      <a:ext uri="{FF2B5EF4-FFF2-40B4-BE49-F238E27FC236}">
                        <a16:creationId xmlns:a16="http://schemas.microsoft.com/office/drawing/2014/main" id="{A46CE578-FF15-4A43-8284-216A4CAB9F9C}"/>
                      </a:ext>
                    </a:extLst>
                  </p:cNvPr>
                  <p:cNvSpPr txBox="1"/>
                  <p:nvPr/>
                </p:nvSpPr>
                <p:spPr>
                  <a:xfrm>
                    <a:off x="2475603" y="1910081"/>
                    <a:ext cx="10201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⊥2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98" name="文本框 97">
                    <a:extLst>
                      <a:ext uri="{FF2B5EF4-FFF2-40B4-BE49-F238E27FC236}">
                        <a16:creationId xmlns:a16="http://schemas.microsoft.com/office/drawing/2014/main" id="{B369F2C8-78C7-90C6-921C-C8A727F298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5603" y="1910081"/>
                    <a:ext cx="1020193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F77A0F6-9473-439A-873F-572B0C4124A4}"/>
                    </a:ext>
                  </a:extLst>
                </p:cNvPr>
                <p:cNvSpPr txBox="1"/>
                <p:nvPr/>
              </p:nvSpPr>
              <p:spPr>
                <a:xfrm>
                  <a:off x="1875551" y="1786574"/>
                  <a:ext cx="5524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8BAB7D3-9B81-40C6-B68B-6EE31C2C75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5551" y="1786574"/>
                  <a:ext cx="55249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C598A4B-0A6E-4608-ACD5-0622441BEBC4}"/>
                    </a:ext>
                  </a:extLst>
                </p:cNvPr>
                <p:cNvSpPr txBox="1"/>
                <p:nvPr/>
              </p:nvSpPr>
              <p:spPr>
                <a:xfrm>
                  <a:off x="3984935" y="1532469"/>
                  <a:ext cx="5524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D1266A5-9888-4F95-B9BB-FAA8F7CF20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4935" y="1532469"/>
                  <a:ext cx="552497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B2791F2-08A8-47D9-A2F4-C7A03BFF3887}"/>
                  </a:ext>
                </a:extLst>
              </p:cNvPr>
              <p:cNvSpPr txBox="1"/>
              <p:nvPr/>
            </p:nvSpPr>
            <p:spPr>
              <a:xfrm>
                <a:off x="286871" y="441371"/>
                <a:ext cx="51278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 E</a:t>
                </a:r>
                <a:r>
                  <a:rPr lang="en-US" altLang="zh-CN" dirty="0"/>
                  <a:t>mission</a:t>
                </a:r>
                <a:r>
                  <a:rPr lang="en-US" dirty="0"/>
                  <a:t> photon process , (k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//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</a:t>
                </a:r>
                <a14:m>
                  <m:oMath xmlns:m="http://schemas.openxmlformats.org/officeDocument/2006/math">
                    <m:r>
                      <a:rPr lang="en-US" altLang="zh-CN" i="1" baseline="-25000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B2791F2-08A8-47D9-A2F4-C7A03BFF3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1" y="441371"/>
                <a:ext cx="5127810" cy="369332"/>
              </a:xfrm>
              <a:prstGeom prst="rect">
                <a:avLst/>
              </a:prstGeom>
              <a:blipFill>
                <a:blip r:embed="rId14"/>
                <a:stretch>
                  <a:fillRect l="-95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880BE7F-11DF-48A9-A626-6E9FD6958D04}"/>
                  </a:ext>
                </a:extLst>
              </p:cNvPr>
              <p:cNvSpPr txBox="1"/>
              <p:nvPr/>
            </p:nvSpPr>
            <p:spPr>
              <a:xfrm>
                <a:off x="6087349" y="1014986"/>
                <a:ext cx="5227305" cy="4762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</a:t>
                </a:r>
                <a:r>
                  <a:rPr lang="en-US" altLang="zh-CN" dirty="0"/>
                  <a:t>hree conservation </a:t>
                </a:r>
                <a:r>
                  <a:rPr lang="zh-CN" altLang="en-US" dirty="0"/>
                  <a:t>：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+ℏ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ℏ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m:rPr>
                        <m:aln/>
                      </m:rP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b="0" dirty="0"/>
                  <a:t>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b="0" dirty="0"/>
              </a:p>
              <a:p>
                <a:r>
                  <a:rPr lang="en-US" b="0" dirty="0"/>
                  <a:t>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+ℏ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After emitting a photon </a:t>
                </a:r>
                <a:endParaRPr lang="en-US" b="0" dirty="0"/>
              </a:p>
              <a:p>
                <a:pPr marL="342900" indent="-342900">
                  <a:buAutoNum type="arabicParenBoth"/>
                </a:pPr>
                <a:r>
                  <a:rPr lang="en-US" b="0" dirty="0">
                    <a:solidFill>
                      <a:schemeClr val="tx1"/>
                    </a:solidFill>
                  </a:rPr>
                  <a:t>if U</a:t>
                </a:r>
                <a:r>
                  <a:rPr lang="en-US" b="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b="0" dirty="0">
                    <a:solidFill>
                      <a:schemeClr val="tx1"/>
                    </a:solidFill>
                  </a:rPr>
                  <a:t>&gt;U</a:t>
                </a:r>
                <a:r>
                  <a:rPr lang="en-US" b="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b="0" dirty="0">
                    <a:solidFill>
                      <a:schemeClr val="tx1"/>
                    </a:solidFill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,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For m=-1 :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𝑐𝑒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b="0" dirty="0"/>
              </a:p>
              <a:p>
                <a:r>
                  <a:rPr lang="en-US" dirty="0"/>
                  <a:t>(2) If  U</a:t>
                </a:r>
                <a:r>
                  <a:rPr lang="en-US" baseline="-25000" dirty="0"/>
                  <a:t>2</a:t>
                </a:r>
                <a:r>
                  <a:rPr lang="en-US" dirty="0"/>
                  <a:t>&lt;U</a:t>
                </a:r>
                <a:r>
                  <a:rPr lang="en-US" baseline="-25000" dirty="0"/>
                  <a:t>1</a:t>
                </a:r>
                <a:r>
                  <a:rPr lang="en-US" dirty="0"/>
                  <a:t> 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b="0" dirty="0"/>
                  <a:t>，</a:t>
                </a:r>
                <a:endParaRPr lang="en-US" altLang="zh-CN" b="0" dirty="0"/>
              </a:p>
              <a:p>
                <a:r>
                  <a:rPr lang="en-US" dirty="0"/>
                  <a:t>For m=1  :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880BE7F-11DF-48A9-A626-6E9FD6958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349" y="1014986"/>
                <a:ext cx="5227305" cy="4762779"/>
              </a:xfrm>
              <a:prstGeom prst="rect">
                <a:avLst/>
              </a:prstGeom>
              <a:blipFill>
                <a:blip r:embed="rId15"/>
                <a:stretch>
                  <a:fillRect l="-1050" t="-768" b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26F62CCF-8F0F-42B3-B342-446663333D99}"/>
              </a:ext>
            </a:extLst>
          </p:cNvPr>
          <p:cNvSpPr txBox="1"/>
          <p:nvPr/>
        </p:nvSpPr>
        <p:spPr>
          <a:xfrm>
            <a:off x="298747" y="1047519"/>
            <a:ext cx="24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Laboratory frame</a:t>
            </a:r>
          </a:p>
        </p:txBody>
      </p:sp>
    </p:spTree>
    <p:extLst>
      <p:ext uri="{BB962C8B-B14F-4D97-AF65-F5344CB8AC3E}">
        <p14:creationId xmlns:p14="http://schemas.microsoft.com/office/powerpoint/2010/main" val="267105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FAD90A-14DD-4293-81A7-E8803EBF6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099" y="1466105"/>
            <a:ext cx="7211431" cy="46202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BF2308-E1C0-4297-AC5E-679EF653520C}"/>
              </a:ext>
            </a:extLst>
          </p:cNvPr>
          <p:cNvSpPr/>
          <p:nvPr/>
        </p:nvSpPr>
        <p:spPr>
          <a:xfrm>
            <a:off x="96456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Numerical simulations of the anomalous Doppler resonance using 3D Particle-in-Cell code</a:t>
            </a:r>
          </a:p>
        </p:txBody>
      </p:sp>
    </p:spTree>
    <p:extLst>
      <p:ext uri="{BB962C8B-B14F-4D97-AF65-F5344CB8AC3E}">
        <p14:creationId xmlns:p14="http://schemas.microsoft.com/office/powerpoint/2010/main" val="202747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220F428-070A-4953-8477-D2514D529BE2}"/>
              </a:ext>
            </a:extLst>
          </p:cNvPr>
          <p:cNvGrpSpPr/>
          <p:nvPr/>
        </p:nvGrpSpPr>
        <p:grpSpPr>
          <a:xfrm>
            <a:off x="-1763486" y="1151164"/>
            <a:ext cx="15229116" cy="4000500"/>
            <a:chOff x="-1763486" y="1151164"/>
            <a:chExt cx="15229116" cy="40005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9CAB194-6B4A-4DDC-8869-C9A80F2E8464}"/>
                </a:ext>
              </a:extLst>
            </p:cNvPr>
            <p:cNvGrpSpPr/>
            <p:nvPr/>
          </p:nvGrpSpPr>
          <p:grpSpPr>
            <a:xfrm>
              <a:off x="-1763486" y="1151164"/>
              <a:ext cx="15229116" cy="4000500"/>
              <a:chOff x="-1763486" y="1151164"/>
              <a:chExt cx="15229116" cy="40005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86F2694-8C60-45BB-9928-E72F3AC03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763486" y="1151164"/>
                <a:ext cx="5334000" cy="4000500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9FC4583-768C-47CE-8F50-785AFFB2A7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1286" y="1151164"/>
                <a:ext cx="5334000" cy="400050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BFC35AC-0807-467C-9678-887E3B2989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31630" y="1151164"/>
                <a:ext cx="5334000" cy="40005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7C53FB-63D7-4FAD-8AE5-7DFC15BC85CF}"/>
                  </a:ext>
                </a:extLst>
              </p:cNvPr>
              <p:cNvSpPr txBox="1"/>
              <p:nvPr/>
            </p:nvSpPr>
            <p:spPr>
              <a:xfrm>
                <a:off x="-859971" y="1521670"/>
                <a:ext cx="7293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(a)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A1DDC3-D105-403A-ACFE-83C5626A4FAB}"/>
                  </a:ext>
                </a:extLst>
              </p:cNvPr>
              <p:cNvSpPr txBox="1"/>
              <p:nvPr/>
            </p:nvSpPr>
            <p:spPr>
              <a:xfrm>
                <a:off x="4147458" y="1521670"/>
                <a:ext cx="7293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(b)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D6EEA6-BE6E-42F4-8446-8032B59C6467}"/>
                  </a:ext>
                </a:extLst>
              </p:cNvPr>
              <p:cNvSpPr txBox="1"/>
              <p:nvPr/>
            </p:nvSpPr>
            <p:spPr>
              <a:xfrm>
                <a:off x="9122230" y="1521670"/>
                <a:ext cx="7293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(c)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208104-1F83-4A09-8FE3-56546259F45B}"/>
                </a:ext>
              </a:extLst>
            </p:cNvPr>
            <p:cNvSpPr txBox="1"/>
            <p:nvPr/>
          </p:nvSpPr>
          <p:spPr>
            <a:xfrm>
              <a:off x="-859971" y="1990724"/>
              <a:ext cx="2188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air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6B9F5C-7140-4F22-99D6-F7C6621F0C4F}"/>
                </a:ext>
              </a:extLst>
            </p:cNvPr>
            <p:cNvSpPr txBox="1"/>
            <p:nvPr/>
          </p:nvSpPr>
          <p:spPr>
            <a:xfrm>
              <a:off x="4316186" y="1990724"/>
              <a:ext cx="2188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Robert’s lens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F241D0-61DE-4252-ACEA-9F4CF879FDF5}"/>
                </a:ext>
              </a:extLst>
            </p:cNvPr>
            <p:cNvSpPr txBox="1"/>
            <p:nvPr/>
          </p:nvSpPr>
          <p:spPr>
            <a:xfrm>
              <a:off x="8877302" y="1990724"/>
              <a:ext cx="2188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Another focus lens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926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694</Words>
  <Application>Microsoft Office PowerPoint</Application>
  <PresentationFormat>Widescreen</PresentationFormat>
  <Paragraphs>129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Analysis emission and absorption process for moving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emission and absorption process for moving system</dc:title>
  <dc:creator>mmwave</dc:creator>
  <cp:lastModifiedBy>mmwave</cp:lastModifiedBy>
  <cp:revision>34</cp:revision>
  <dcterms:created xsi:type="dcterms:W3CDTF">2025-04-03T07:50:54Z</dcterms:created>
  <dcterms:modified xsi:type="dcterms:W3CDTF">2025-04-10T19:27:25Z</dcterms:modified>
</cp:coreProperties>
</file>