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1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86" d="100"/>
          <a:sy n="86" d="100"/>
        </p:scale>
        <p:origin x="562" y="72"/>
      </p:cViewPr>
      <p:guideLst>
        <p:guide orient="horz" pos="2136"/>
        <p:guide pos="381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EC1AD9-FE2B-41FC-9621-2F42BDCF65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F79379C-0AA6-4534-BBF6-48F943278AA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C6AB4D1-0CB4-43FA-B58A-8799FC7D9045}"/>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5" name="Footer Placeholder 4">
            <a:extLst>
              <a:ext uri="{FF2B5EF4-FFF2-40B4-BE49-F238E27FC236}">
                <a16:creationId xmlns:a16="http://schemas.microsoft.com/office/drawing/2014/main" id="{994994EA-AE71-48BD-BD8E-5AAB1532D3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C376AE-CCAE-4FE5-B5D2-832133AE7C74}"/>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1167781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D15484-A347-408A-BEE3-0CFDF31C9D1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4520120-3977-44D1-A321-AC0575C0045F}"/>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F88668-C49C-4AC8-BA3E-50118064135A}"/>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5" name="Footer Placeholder 4">
            <a:extLst>
              <a:ext uri="{FF2B5EF4-FFF2-40B4-BE49-F238E27FC236}">
                <a16:creationId xmlns:a16="http://schemas.microsoft.com/office/drawing/2014/main" id="{3687AE3F-C80C-4495-8504-AB3B4D3547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525EFF-744C-44ED-BDDC-547D31150681}"/>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2243436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352C53-8286-4982-8E35-3309D2DBA8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77CB5A-8476-4EEE-9F2A-D4A4836405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C7DC5-CF70-45AC-B24C-2D5BC1A7B466}"/>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5" name="Footer Placeholder 4">
            <a:extLst>
              <a:ext uri="{FF2B5EF4-FFF2-40B4-BE49-F238E27FC236}">
                <a16:creationId xmlns:a16="http://schemas.microsoft.com/office/drawing/2014/main" id="{B7ACE7FB-3F0D-41BA-8936-7DF33FEC89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F63F72-0BFB-48CC-8CB9-567BD6FB1A07}"/>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84035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38984-4FFF-45C5-9577-B1CD77A3784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05EF1D3-93E0-4065-A148-8807AB6E6B00}"/>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C9AC8-C591-4AB2-A2D8-03374086A7D6}"/>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5" name="Footer Placeholder 4">
            <a:extLst>
              <a:ext uri="{FF2B5EF4-FFF2-40B4-BE49-F238E27FC236}">
                <a16:creationId xmlns:a16="http://schemas.microsoft.com/office/drawing/2014/main" id="{64CBA88F-C33B-4DB3-9AAE-25C3DA67AB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E40B4AE-90AA-4A30-A838-A988A6E77936}"/>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3502384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1E726-9E45-44AF-9444-434AEF7BE7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646F3EE-EF0D-40C4-8B0A-1489DA5322E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10C41CF9-4346-40F7-A858-9C6AE9D57E99}"/>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5" name="Footer Placeholder 4">
            <a:extLst>
              <a:ext uri="{FF2B5EF4-FFF2-40B4-BE49-F238E27FC236}">
                <a16:creationId xmlns:a16="http://schemas.microsoft.com/office/drawing/2014/main" id="{47B46F48-9CBD-4FB0-9B5A-70A840DE01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C9FEEC8-B994-47C1-B6F4-D33945C6B4E8}"/>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3817748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29F36A-131B-4383-A9C0-2531416D41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BF04B6-644D-4E12-9A00-C8677F0BBE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CB048A3-CA66-4CAB-BC5C-82EFC4DB32D3}"/>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8AE9D1-85EB-49D4-A1C9-6366B577A1A4}"/>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6" name="Footer Placeholder 5">
            <a:extLst>
              <a:ext uri="{FF2B5EF4-FFF2-40B4-BE49-F238E27FC236}">
                <a16:creationId xmlns:a16="http://schemas.microsoft.com/office/drawing/2014/main" id="{6D1904D7-5074-4150-AE1B-F362E212EE9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F2F08F-F36B-4F74-855A-23467423DE66}"/>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893180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5CED78-A648-4B18-9AFD-1D9798B954B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B688FE-C0A3-4AE1-9F97-ECCDFE9E9A2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C929878-BB87-4D43-9951-1661CE99347D}"/>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FE140AD-69B7-4DB2-B153-D59EB15FF4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82BC90DA-0F08-4004-AFED-E8E485F64C71}"/>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20D5C5-A524-4A08-871A-D2B6C2D6E6A5}"/>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8" name="Footer Placeholder 7">
            <a:extLst>
              <a:ext uri="{FF2B5EF4-FFF2-40B4-BE49-F238E27FC236}">
                <a16:creationId xmlns:a16="http://schemas.microsoft.com/office/drawing/2014/main" id="{176B44CC-4DD8-4098-9F86-A54C6AC908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7154351-270A-4E53-8A70-3C76282DAB25}"/>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180666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065ED-28EF-41F7-95FF-FB3B5D0C32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72C25CD-6E0F-4480-9404-1CBEE378304C}"/>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4" name="Footer Placeholder 3">
            <a:extLst>
              <a:ext uri="{FF2B5EF4-FFF2-40B4-BE49-F238E27FC236}">
                <a16:creationId xmlns:a16="http://schemas.microsoft.com/office/drawing/2014/main" id="{E5306674-A3FF-48EF-809C-239758D006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E9F9BBA-0500-4732-B187-CD93F1FCE70C}"/>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16372576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1FF20A-898C-4353-8376-D6A18FC78F90}"/>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3" name="Footer Placeholder 2">
            <a:extLst>
              <a:ext uri="{FF2B5EF4-FFF2-40B4-BE49-F238E27FC236}">
                <a16:creationId xmlns:a16="http://schemas.microsoft.com/office/drawing/2014/main" id="{A175278E-51A9-4D46-B3AE-7EE67BDF9B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3BBA045-F533-4DB1-B298-9FF180AEF36F}"/>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728321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8EC832-220B-4917-ABA3-EA9FC4E470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218545-8264-41CC-B725-27AB053CB4F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9D3F69-9599-4E4F-8750-4C14BAB3AC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4956659-C5DB-4ACC-8569-1B788A63844E}"/>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6" name="Footer Placeholder 5">
            <a:extLst>
              <a:ext uri="{FF2B5EF4-FFF2-40B4-BE49-F238E27FC236}">
                <a16:creationId xmlns:a16="http://schemas.microsoft.com/office/drawing/2014/main" id="{57C332C6-666A-4ACD-8696-0250B463F5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D5015C-BB96-4988-8337-82B404F08CBD}"/>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33220057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72D61-921D-4CDA-A6FA-9891B56EE0B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79E592E-C22E-43E5-9CAD-DB033E0F181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D7D6320-9211-4787-83AD-9D73556C5A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0BB38EC-D4A4-4FF5-AB2A-CB68D08B4691}"/>
              </a:ext>
            </a:extLst>
          </p:cNvPr>
          <p:cNvSpPr>
            <a:spLocks noGrp="1"/>
          </p:cNvSpPr>
          <p:nvPr>
            <p:ph type="dt" sz="half" idx="10"/>
          </p:nvPr>
        </p:nvSpPr>
        <p:spPr/>
        <p:txBody>
          <a:bodyPr/>
          <a:lstStyle/>
          <a:p>
            <a:fld id="{05EE31CF-4D39-4ECD-9BE3-44427C0F30E5}" type="datetimeFigureOut">
              <a:rPr lang="en-US" smtClean="0"/>
              <a:t>12/28/2024</a:t>
            </a:fld>
            <a:endParaRPr lang="en-US"/>
          </a:p>
        </p:txBody>
      </p:sp>
      <p:sp>
        <p:nvSpPr>
          <p:cNvPr id="6" name="Footer Placeholder 5">
            <a:extLst>
              <a:ext uri="{FF2B5EF4-FFF2-40B4-BE49-F238E27FC236}">
                <a16:creationId xmlns:a16="http://schemas.microsoft.com/office/drawing/2014/main" id="{3C189F2E-E8EC-40CB-BA41-4F47FA6735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9DF406-0D1E-4FED-B334-32DF490F66F9}"/>
              </a:ext>
            </a:extLst>
          </p:cNvPr>
          <p:cNvSpPr>
            <a:spLocks noGrp="1"/>
          </p:cNvSpPr>
          <p:nvPr>
            <p:ph type="sldNum" sz="quarter" idx="12"/>
          </p:nvPr>
        </p:nvSpPr>
        <p:spPr/>
        <p:txBody>
          <a:bodyPr/>
          <a:lstStyle/>
          <a:p>
            <a:fld id="{B78D4056-16B8-4512-A635-666507F57C25}" type="slidenum">
              <a:rPr lang="en-US" smtClean="0"/>
              <a:t>‹#›</a:t>
            </a:fld>
            <a:endParaRPr lang="en-US"/>
          </a:p>
        </p:txBody>
      </p:sp>
    </p:spTree>
    <p:extLst>
      <p:ext uri="{BB962C8B-B14F-4D97-AF65-F5344CB8AC3E}">
        <p14:creationId xmlns:p14="http://schemas.microsoft.com/office/powerpoint/2010/main" val="39407892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33A1863-061E-4D37-BAF7-1E1009FE1E1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2B7AA3-4D58-4902-88B5-862E1E3433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BCE58C-261D-40D9-B6BB-8B8A59172A3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EE31CF-4D39-4ECD-9BE3-44427C0F30E5}" type="datetimeFigureOut">
              <a:rPr lang="en-US" smtClean="0"/>
              <a:t>12/28/2024</a:t>
            </a:fld>
            <a:endParaRPr lang="en-US"/>
          </a:p>
        </p:txBody>
      </p:sp>
      <p:sp>
        <p:nvSpPr>
          <p:cNvPr id="5" name="Footer Placeholder 4">
            <a:extLst>
              <a:ext uri="{FF2B5EF4-FFF2-40B4-BE49-F238E27FC236}">
                <a16:creationId xmlns:a16="http://schemas.microsoft.com/office/drawing/2014/main" id="{0FE11231-B3EE-4132-9B16-42E77B38CF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9B8FF6D-2062-4ED2-9D6E-26E968BDD74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8D4056-16B8-4512-A635-666507F57C25}" type="slidenum">
              <a:rPr lang="en-US" smtClean="0"/>
              <a:t>‹#›</a:t>
            </a:fld>
            <a:endParaRPr lang="en-US"/>
          </a:p>
        </p:txBody>
      </p:sp>
    </p:spTree>
    <p:extLst>
      <p:ext uri="{BB962C8B-B14F-4D97-AF65-F5344CB8AC3E}">
        <p14:creationId xmlns:p14="http://schemas.microsoft.com/office/powerpoint/2010/main" val="11111072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emf"/><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9.png"/><Relationship Id="rId10" Type="http://schemas.openxmlformats.org/officeDocument/2006/relationships/image" Target="../media/image3.emf"/><Relationship Id="rId4" Type="http://schemas.openxmlformats.org/officeDocument/2006/relationships/image" Target="../media/image8.png"/><Relationship Id="rId9" Type="http://schemas.openxmlformats.org/officeDocument/2006/relationships/image" Target="../media/image13.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13635-477F-4742-B058-798B0B738087}"/>
              </a:ext>
            </a:extLst>
          </p:cNvPr>
          <p:cNvSpPr>
            <a:spLocks noGrp="1"/>
          </p:cNvSpPr>
          <p:nvPr>
            <p:ph type="ctrTitle"/>
          </p:nvPr>
        </p:nvSpPr>
        <p:spPr>
          <a:xfrm>
            <a:off x="1641446" y="1743148"/>
            <a:ext cx="9144000" cy="2387600"/>
          </a:xfrm>
        </p:spPr>
        <p:txBody>
          <a:bodyPr>
            <a:normAutofit fontScale="90000"/>
          </a:bodyPr>
          <a:lstStyle/>
          <a:p>
            <a:r>
              <a:rPr lang="en-US" sz="3600" b="1" dirty="0"/>
              <a:t>Constraining Electron Parallel Energy in Electrostatic Fields through the Anomalous Doppler Effect Induced by External Electromagnetic Waves</a:t>
            </a:r>
            <a:br>
              <a:rPr lang="en-US" dirty="0"/>
            </a:br>
            <a:r>
              <a:rPr lang="en-US" i="1" baseline="30000" dirty="0"/>
              <a:t> </a:t>
            </a:r>
            <a:endParaRPr lang="en-US" dirty="0"/>
          </a:p>
        </p:txBody>
      </p:sp>
      <p:sp>
        <p:nvSpPr>
          <p:cNvPr id="3" name="Subtitle 2">
            <a:extLst>
              <a:ext uri="{FF2B5EF4-FFF2-40B4-BE49-F238E27FC236}">
                <a16:creationId xmlns:a16="http://schemas.microsoft.com/office/drawing/2014/main" id="{C5845E37-DC0C-43D5-BB43-526D20E18F5B}"/>
              </a:ext>
            </a:extLst>
          </p:cNvPr>
          <p:cNvSpPr>
            <a:spLocks noGrp="1"/>
          </p:cNvSpPr>
          <p:nvPr>
            <p:ph type="subTitle" idx="1"/>
          </p:nvPr>
        </p:nvSpPr>
        <p:spPr/>
        <p:txBody>
          <a:bodyPr/>
          <a:lstStyle/>
          <a:p>
            <a:r>
              <a:rPr lang="en-US" dirty="0"/>
              <a:t>12/26/2024</a:t>
            </a:r>
          </a:p>
          <a:p>
            <a:r>
              <a:rPr lang="en-US" dirty="0" err="1"/>
              <a:t>Xinhang</a:t>
            </a:r>
            <a:r>
              <a:rPr lang="en-US" dirty="0"/>
              <a:t> Xu</a:t>
            </a:r>
          </a:p>
        </p:txBody>
      </p:sp>
    </p:spTree>
    <p:extLst>
      <p:ext uri="{BB962C8B-B14F-4D97-AF65-F5344CB8AC3E}">
        <p14:creationId xmlns:p14="http://schemas.microsoft.com/office/powerpoint/2010/main" val="4240114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C47FD34-3765-4E61-8FF9-C0FC179A1AD5}"/>
              </a:ext>
            </a:extLst>
          </p:cNvPr>
          <p:cNvPicPr>
            <a:picLocks noChangeAspect="1"/>
          </p:cNvPicPr>
          <p:nvPr/>
        </p:nvPicPr>
        <p:blipFill>
          <a:blip r:embed="rId2"/>
          <a:stretch>
            <a:fillRect/>
          </a:stretch>
        </p:blipFill>
        <p:spPr>
          <a:xfrm>
            <a:off x="623581" y="811355"/>
            <a:ext cx="5729794" cy="5235290"/>
          </a:xfrm>
          <a:prstGeom prst="rect">
            <a:avLst/>
          </a:prstGeom>
        </p:spPr>
      </p:pic>
      <p:sp>
        <p:nvSpPr>
          <p:cNvPr id="5" name="TextBox 4">
            <a:extLst>
              <a:ext uri="{FF2B5EF4-FFF2-40B4-BE49-F238E27FC236}">
                <a16:creationId xmlns:a16="http://schemas.microsoft.com/office/drawing/2014/main" id="{39901BE4-680A-4A9F-B2E8-DCAF9524C7A8}"/>
              </a:ext>
            </a:extLst>
          </p:cNvPr>
          <p:cNvSpPr txBox="1"/>
          <p:nvPr/>
        </p:nvSpPr>
        <p:spPr>
          <a:xfrm>
            <a:off x="6644082" y="2715217"/>
            <a:ext cx="4784634" cy="1754326"/>
          </a:xfrm>
          <a:prstGeom prst="rect">
            <a:avLst/>
          </a:prstGeom>
          <a:noFill/>
        </p:spPr>
        <p:txBody>
          <a:bodyPr wrap="square" rtlCol="0">
            <a:spAutoFit/>
          </a:bodyPr>
          <a:lstStyle/>
          <a:p>
            <a:pPr marL="285750" indent="-285750">
              <a:buFont typeface="Arial" panose="020B0604020202020204" pitchFamily="34" charset="0"/>
              <a:buChar char="•"/>
            </a:pPr>
            <a:r>
              <a:rPr lang="en-US" dirty="0"/>
              <a:t>High frequency region have less attenuation by background thermal electrons compare to low frequency region</a:t>
            </a:r>
          </a:p>
          <a:p>
            <a:pPr marL="285750" indent="-285750">
              <a:buFont typeface="Arial" panose="020B0604020202020204" pitchFamily="34" charset="0"/>
              <a:buChar char="•"/>
            </a:pPr>
            <a:r>
              <a:rPr lang="en-US" dirty="0"/>
              <a:t>whistler waves is typically linked to the detection of high-energy electrons with energies exceeding 10 MeV*</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086238-D7AC-4FAC-862F-738820236AB1}"/>
                  </a:ext>
                </a:extLst>
              </p:cNvPr>
              <p:cNvSpPr txBox="1"/>
              <p:nvPr/>
            </p:nvSpPr>
            <p:spPr>
              <a:xfrm>
                <a:off x="6837028" y="1392573"/>
                <a:ext cx="3766656" cy="646331"/>
              </a:xfrm>
              <a:prstGeom prst="rect">
                <a:avLst/>
              </a:prstGeom>
              <a:noFill/>
            </p:spPr>
            <p:txBody>
              <a:bodyPr wrap="square" rtlCol="0">
                <a:spAutoFit/>
              </a:bodyPr>
              <a:lstStyle/>
              <a:p>
                <a:r>
                  <a:rPr lang="en-US" dirty="0"/>
                  <a:t>Wave resonant conidiation :</a:t>
                </a:r>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𝜔</m:t>
                      </m:r>
                      <m:r>
                        <a:rPr lang="en-US" b="0" i="1" smtClean="0">
                          <a:latin typeface="Cambria Math" panose="02040503050406030204" pitchFamily="18" charset="0"/>
                        </a:rPr>
                        <m:t>+</m:t>
                      </m:r>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𝑐𝑒</m:t>
                          </m:r>
                        </m:sub>
                      </m:sSub>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𝑣</m:t>
                      </m:r>
                    </m:oMath>
                  </m:oMathPara>
                </a14:m>
                <a:endParaRPr lang="en-US" dirty="0"/>
              </a:p>
            </p:txBody>
          </p:sp>
        </mc:Choice>
        <mc:Fallback xmlns="">
          <p:sp>
            <p:nvSpPr>
              <p:cNvPr id="6" name="TextBox 5">
                <a:extLst>
                  <a:ext uri="{FF2B5EF4-FFF2-40B4-BE49-F238E27FC236}">
                    <a16:creationId xmlns:a16="http://schemas.microsoft.com/office/drawing/2014/main" id="{DB086238-D7AC-4FAC-862F-738820236AB1}"/>
                  </a:ext>
                </a:extLst>
              </p:cNvPr>
              <p:cNvSpPr txBox="1">
                <a:spLocks noRot="1" noChangeAspect="1" noMove="1" noResize="1" noEditPoints="1" noAdjustHandles="1" noChangeArrowheads="1" noChangeShapeType="1" noTextEdit="1"/>
              </p:cNvSpPr>
              <p:nvPr/>
            </p:nvSpPr>
            <p:spPr>
              <a:xfrm>
                <a:off x="6837028" y="1392573"/>
                <a:ext cx="3766656" cy="646331"/>
              </a:xfrm>
              <a:prstGeom prst="rect">
                <a:avLst/>
              </a:prstGeom>
              <a:blipFill>
                <a:blip r:embed="rId3"/>
                <a:stretch>
                  <a:fillRect l="-1459" t="-4717"/>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BA612596-EBCB-4A9B-AF97-3B64C5B6C81F}"/>
              </a:ext>
            </a:extLst>
          </p:cNvPr>
          <p:cNvSpPr/>
          <p:nvPr/>
        </p:nvSpPr>
        <p:spPr>
          <a:xfrm>
            <a:off x="6644082" y="5003762"/>
            <a:ext cx="4924337" cy="461665"/>
          </a:xfrm>
          <a:prstGeom prst="rect">
            <a:avLst/>
          </a:prstGeom>
        </p:spPr>
        <p:txBody>
          <a:bodyPr wrap="square">
            <a:spAutoFit/>
          </a:bodyPr>
          <a:lstStyle/>
          <a:p>
            <a:pPr algn="just"/>
            <a:r>
              <a:rPr lang="en-US" sz="1200" dirty="0">
                <a:latin typeface="Times New Roman" panose="02020603050405020304" pitchFamily="18" charset="0"/>
                <a:ea typeface="DengXian" panose="02010600030101010101" pitchFamily="2" charset="-122"/>
              </a:rPr>
              <a:t>*First direct observation of runaway-electron-driven whistler waves in tokamaks.   Physical Review Letters, 120(15):155002, 2018.</a:t>
            </a:r>
            <a:endParaRPr lang="en-US" dirty="0">
              <a:effectLst/>
              <a:latin typeface="Times New Roman" panose="02020603050405020304" pitchFamily="18" charset="0"/>
              <a:ea typeface="DengXian" panose="02010600030101010101" pitchFamily="2" charset="-122"/>
            </a:endParaRPr>
          </a:p>
        </p:txBody>
      </p:sp>
    </p:spTree>
    <p:extLst>
      <p:ext uri="{BB962C8B-B14F-4D97-AF65-F5344CB8AC3E}">
        <p14:creationId xmlns:p14="http://schemas.microsoft.com/office/powerpoint/2010/main" val="1857825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29EBF06C-465C-43FB-B003-94EF48A2F102}"/>
              </a:ext>
            </a:extLst>
          </p:cNvPr>
          <p:cNvPicPr/>
          <p:nvPr/>
        </p:nvPicPr>
        <p:blipFill rotWithShape="1">
          <a:blip r:embed="rId2">
            <a:extLst>
              <a:ext uri="{28A0092B-C50C-407E-A947-70E740481C1C}">
                <a14:useLocalDpi xmlns:a14="http://schemas.microsoft.com/office/drawing/2010/main" val="0"/>
              </a:ext>
            </a:extLst>
          </a:blip>
          <a:srcRect l="21766" t="26697" r="14431" b="19664"/>
          <a:stretch/>
        </p:blipFill>
        <p:spPr bwMode="auto">
          <a:xfrm>
            <a:off x="718858" y="1911254"/>
            <a:ext cx="5276474" cy="3035491"/>
          </a:xfrm>
          <a:prstGeom prst="rect">
            <a:avLst/>
          </a:prstGeom>
          <a:noFill/>
          <a:ln>
            <a:noFill/>
          </a:ln>
          <a:extLst>
            <a:ext uri="{53640926-AAD7-44D8-BBD7-CCE9431645EC}">
              <a14:shadowObscured xmlns:a14="http://schemas.microsoft.com/office/drawing/2010/main"/>
            </a:ext>
          </a:extLst>
        </p:spPr>
      </p:pic>
      <p:sp>
        <p:nvSpPr>
          <p:cNvPr id="3" name="Rectangle 2">
            <a:extLst>
              <a:ext uri="{FF2B5EF4-FFF2-40B4-BE49-F238E27FC236}">
                <a16:creationId xmlns:a16="http://schemas.microsoft.com/office/drawing/2014/main" id="{8065C6DC-8EB9-4A22-A1E8-78772FFE78BB}"/>
              </a:ext>
            </a:extLst>
          </p:cNvPr>
          <p:cNvSpPr/>
          <p:nvPr/>
        </p:nvSpPr>
        <p:spPr>
          <a:xfrm>
            <a:off x="338356" y="446525"/>
            <a:ext cx="10214994" cy="369332"/>
          </a:xfrm>
          <a:prstGeom prst="rect">
            <a:avLst/>
          </a:prstGeom>
        </p:spPr>
        <p:txBody>
          <a:bodyPr wrap="square">
            <a:spAutoFit/>
          </a:bodyPr>
          <a:lstStyle/>
          <a:p>
            <a:r>
              <a:rPr lang="en-US" dirty="0"/>
              <a:t>Section VI: Launching Extraordinary Waves in Tokamaks for Runaway Electron Suppression</a:t>
            </a:r>
          </a:p>
        </p:txBody>
      </p:sp>
      <p:sp>
        <p:nvSpPr>
          <p:cNvPr id="4" name="TextBox 3">
            <a:extLst>
              <a:ext uri="{FF2B5EF4-FFF2-40B4-BE49-F238E27FC236}">
                <a16:creationId xmlns:a16="http://schemas.microsoft.com/office/drawing/2014/main" id="{7EDAD3D5-752E-4465-96E3-F2E11395E5A1}"/>
              </a:ext>
            </a:extLst>
          </p:cNvPr>
          <p:cNvSpPr txBox="1"/>
          <p:nvPr/>
        </p:nvSpPr>
        <p:spPr>
          <a:xfrm>
            <a:off x="6406393" y="2021747"/>
            <a:ext cx="6101591" cy="1754326"/>
          </a:xfrm>
          <a:prstGeom prst="rect">
            <a:avLst/>
          </a:prstGeom>
          <a:noFill/>
        </p:spPr>
        <p:txBody>
          <a:bodyPr wrap="square" rtlCol="0">
            <a:spAutoFit/>
          </a:bodyPr>
          <a:lstStyle/>
          <a:p>
            <a:r>
              <a:rPr lang="en-US" dirty="0"/>
              <a:t>The extraordinary wave near upper-hybrid resonance  is predicated to effectively suppress runaway electron </a:t>
            </a:r>
          </a:p>
          <a:p>
            <a:endParaRPr lang="en-US" dirty="0"/>
          </a:p>
          <a:p>
            <a:r>
              <a:rPr lang="en-US" dirty="0"/>
              <a:t>1.Low field side will be reflected by right hand cutoff layer </a:t>
            </a:r>
          </a:p>
          <a:p>
            <a:r>
              <a:rPr lang="en-US" dirty="0"/>
              <a:t>2.High field side could effectively reach to the target layer</a:t>
            </a:r>
          </a:p>
          <a:p>
            <a:r>
              <a:rPr lang="en-US" dirty="0"/>
              <a:t>3.Resonance position rely on the wave frequency</a:t>
            </a:r>
          </a:p>
        </p:txBody>
      </p:sp>
    </p:spTree>
    <p:extLst>
      <p:ext uri="{BB962C8B-B14F-4D97-AF65-F5344CB8AC3E}">
        <p14:creationId xmlns:p14="http://schemas.microsoft.com/office/powerpoint/2010/main" val="223634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FB0A5E6-FFCF-4422-B7DC-D2881002D9F4}"/>
              </a:ext>
            </a:extLst>
          </p:cNvPr>
          <p:cNvSpPr/>
          <p:nvPr/>
        </p:nvSpPr>
        <p:spPr>
          <a:xfrm>
            <a:off x="1068199" y="1497966"/>
            <a:ext cx="9367706" cy="3416320"/>
          </a:xfrm>
          <a:prstGeom prst="rect">
            <a:avLst/>
          </a:prstGeom>
        </p:spPr>
        <p:txBody>
          <a:bodyPr wrap="square">
            <a:spAutoFit/>
          </a:bodyPr>
          <a:lstStyle/>
          <a:p>
            <a:r>
              <a:rPr lang="en-US" dirty="0">
                <a:latin typeface="Times New Roman" panose="02020603050405020304" pitchFamily="18" charset="0"/>
                <a:ea typeface="DengXian" panose="02010600030101010101" pitchFamily="2" charset="-122"/>
              </a:rPr>
              <a:t>The Anomalous Doppler Effect has been identified as an effective mechanism for suppressing runaway electron energy by scattering the electron's parallel energy into perpendicular energy. Through studying the interaction between electrons and electromagnetic waves, this approach offers an innovative solution for runaway electron suppression in tokamaks, requiring a left-hand circularly polarized beam with an intensity of 9 W/m² based on the EAST startup scenario. In practical tokamak applications, the extraordinary wave predominantly contains left-hand circular polarization components and can be launched from the high-field side of the tokamak. Resonance at the upper hybrid layer drives the Anomalous Doppler Effect within the plasma core, effectively limiting the increase in runaway electron toroidal momentum. Numerical simulations demonstrate that when the electric field exceeds the critical threshold, the electromagnetic wave captures the parallel momentum of the electrons, continuously transferring energy from the parallel electrostatic field to rotational energy and resonant waves. </a:t>
            </a:r>
            <a:endParaRPr lang="en-US" dirty="0"/>
          </a:p>
        </p:txBody>
      </p:sp>
      <p:sp>
        <p:nvSpPr>
          <p:cNvPr id="3" name="Rectangle 2">
            <a:extLst>
              <a:ext uri="{FF2B5EF4-FFF2-40B4-BE49-F238E27FC236}">
                <a16:creationId xmlns:a16="http://schemas.microsoft.com/office/drawing/2014/main" id="{454B069E-4097-4700-B618-DEDB7CD8E077}"/>
              </a:ext>
            </a:extLst>
          </p:cNvPr>
          <p:cNvSpPr/>
          <p:nvPr/>
        </p:nvSpPr>
        <p:spPr>
          <a:xfrm>
            <a:off x="338356" y="446525"/>
            <a:ext cx="10214994" cy="369332"/>
          </a:xfrm>
          <a:prstGeom prst="rect">
            <a:avLst/>
          </a:prstGeom>
        </p:spPr>
        <p:txBody>
          <a:bodyPr wrap="square">
            <a:spAutoFit/>
          </a:bodyPr>
          <a:lstStyle/>
          <a:p>
            <a:r>
              <a:rPr lang="en-US" dirty="0"/>
              <a:t>Section VII: S</a:t>
            </a:r>
            <a:r>
              <a:rPr lang="en-US" altLang="zh-CN" dirty="0"/>
              <a:t>ummary</a:t>
            </a:r>
            <a:endParaRPr lang="en-US" dirty="0"/>
          </a:p>
        </p:txBody>
      </p:sp>
    </p:spTree>
    <p:extLst>
      <p:ext uri="{BB962C8B-B14F-4D97-AF65-F5344CB8AC3E}">
        <p14:creationId xmlns:p14="http://schemas.microsoft.com/office/powerpoint/2010/main" val="2060303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C33A5A-3477-4433-9A0B-A4CF5957F674}"/>
              </a:ext>
            </a:extLst>
          </p:cNvPr>
          <p:cNvSpPr>
            <a:spLocks noGrp="1"/>
          </p:cNvSpPr>
          <p:nvPr>
            <p:ph type="title"/>
          </p:nvPr>
        </p:nvSpPr>
        <p:spPr/>
        <p:txBody>
          <a:bodyPr/>
          <a:lstStyle/>
          <a:p>
            <a:r>
              <a:rPr lang="en-US" dirty="0"/>
              <a:t>Brief introduction to chapter</a:t>
            </a:r>
          </a:p>
        </p:txBody>
      </p:sp>
      <p:sp>
        <p:nvSpPr>
          <p:cNvPr id="4" name="TextBox 3">
            <a:extLst>
              <a:ext uri="{FF2B5EF4-FFF2-40B4-BE49-F238E27FC236}">
                <a16:creationId xmlns:a16="http://schemas.microsoft.com/office/drawing/2014/main" id="{B765CD3E-6EE3-46F8-8D74-59971260EF84}"/>
              </a:ext>
            </a:extLst>
          </p:cNvPr>
          <p:cNvSpPr txBox="1"/>
          <p:nvPr/>
        </p:nvSpPr>
        <p:spPr>
          <a:xfrm>
            <a:off x="838199" y="1747007"/>
            <a:ext cx="10772163" cy="3416320"/>
          </a:xfrm>
          <a:prstGeom prst="rect">
            <a:avLst/>
          </a:prstGeom>
          <a:noFill/>
        </p:spPr>
        <p:txBody>
          <a:bodyPr wrap="square" rtlCol="0">
            <a:spAutoFit/>
          </a:bodyPr>
          <a:lstStyle/>
          <a:p>
            <a:r>
              <a:rPr lang="en-US" b="1" dirty="0"/>
              <a:t>Abstract:</a:t>
            </a:r>
            <a:endParaRPr lang="en-US" dirty="0"/>
          </a:p>
          <a:p>
            <a:r>
              <a:rPr lang="en-US" dirty="0"/>
              <a:t>What do we do in this research?</a:t>
            </a:r>
          </a:p>
          <a:p>
            <a:r>
              <a:rPr lang="en-US" dirty="0"/>
              <a:t>What do we find in this research?</a:t>
            </a:r>
          </a:p>
          <a:p>
            <a:r>
              <a:rPr lang="en-US" dirty="0"/>
              <a:t>What model do we propose to analyze the research results?</a:t>
            </a:r>
          </a:p>
          <a:p>
            <a:r>
              <a:rPr lang="en-US" dirty="0"/>
              <a:t>How can the findings be applied in a tokamak?</a:t>
            </a:r>
          </a:p>
          <a:p>
            <a:r>
              <a:rPr lang="en-US" sz="1400" dirty="0"/>
              <a:t>The interaction between free electrons and electromagnetic waves under the influence of magnetic and electrostatic fields is investigated using a Volume-Preserving algorithm. When the electric field of the EMW, containing a left-hand polarization component, exceeds a critical threshold, it facilitates continuous transfer of parallel electron energy into rotational energy through the Anomalous Doppler Effect (ADE). This process transforms the electric field's work along the magnetic field into perpendicular kinetic energy, leading to saturation of the electron’s parallel kinetic energy and continuous growth of its perpendicular kinetic energy. A theoretical model based on energy, momentum, and angular momentum conservation elucidates the role of left-hand polarization in the Anomalous Doppler Effect and provides a generalized framework for interpreting electron-wave interactions. This study proposes a novel approach for mitigating runaway electrons in magnetically confined plasmas, suggesting the use of extraordinary waves launched from the high-field side with an energy flux of several watts per square meter to saturate parallel energy in Tokamaks.</a:t>
            </a:r>
          </a:p>
        </p:txBody>
      </p:sp>
    </p:spTree>
    <p:extLst>
      <p:ext uri="{BB962C8B-B14F-4D97-AF65-F5344CB8AC3E}">
        <p14:creationId xmlns:p14="http://schemas.microsoft.com/office/powerpoint/2010/main" val="4072710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3112D0-1D9D-442B-B412-7DFFDDDF5D72}"/>
              </a:ext>
            </a:extLst>
          </p:cNvPr>
          <p:cNvSpPr>
            <a:spLocks noGrp="1"/>
          </p:cNvSpPr>
          <p:nvPr>
            <p:ph idx="1"/>
          </p:nvPr>
        </p:nvSpPr>
        <p:spPr>
          <a:xfrm>
            <a:off x="745922" y="654343"/>
            <a:ext cx="10515600" cy="4697834"/>
          </a:xfrm>
        </p:spPr>
        <p:txBody>
          <a:bodyPr/>
          <a:lstStyle/>
          <a:p>
            <a:pPr marL="0" indent="0">
              <a:buNone/>
            </a:pPr>
            <a:r>
              <a:rPr lang="en-US" sz="1600" dirty="0"/>
              <a:t>Section I. Introduction</a:t>
            </a:r>
          </a:p>
          <a:p>
            <a:pPr marL="0" indent="0">
              <a:buNone/>
            </a:pPr>
            <a:r>
              <a:rPr lang="en-US" sz="1200" dirty="0">
                <a:latin typeface="Arial" panose="020B0604020202020204" pitchFamily="34" charset="0"/>
                <a:cs typeface="Arial" panose="020B0604020202020204" pitchFamily="34" charset="0"/>
              </a:rPr>
              <a:t>Paragh1. How the runaway electron generate and what is the detriment</a:t>
            </a:r>
            <a:r>
              <a:rPr lang="en-US" altLang="zh-CN" sz="1200" dirty="0">
                <a:latin typeface="Arial" panose="020B0604020202020204" pitchFamily="34" charset="0"/>
                <a:cs typeface="Arial" panose="020B0604020202020204" pitchFamily="34" charset="0"/>
              </a:rPr>
              <a:t>s of </a:t>
            </a:r>
            <a:r>
              <a:rPr lang="en-US" sz="1200" dirty="0">
                <a:latin typeface="Arial" panose="020B0604020202020204" pitchFamily="34" charset="0"/>
                <a:cs typeface="Arial" panose="020B0604020202020204" pitchFamily="34" charset="0"/>
              </a:rPr>
              <a:t>runaway electron ,what is the possible way to suppress RE.</a:t>
            </a:r>
          </a:p>
          <a:p>
            <a:pPr marL="0" indent="0">
              <a:buNone/>
            </a:pPr>
            <a:r>
              <a:rPr lang="en-US" sz="1200" dirty="0">
                <a:latin typeface="Arial" panose="020B0604020202020204" pitchFamily="34" charset="0"/>
                <a:cs typeface="Arial" panose="020B0604020202020204" pitchFamily="34" charset="0"/>
              </a:rPr>
              <a:t>Paragh2. The three ways to suppress RE and the strengths and weaknesses of each method. The ADE provides a cleaner mechanism, making it a particularly attractive avenue for further investigation.</a:t>
            </a:r>
          </a:p>
          <a:p>
            <a:pPr marL="0" indent="0">
              <a:buNone/>
            </a:pPr>
            <a:r>
              <a:rPr lang="en-US" sz="1200" dirty="0">
                <a:latin typeface="Arial" panose="020B0604020202020204" pitchFamily="34" charset="0"/>
                <a:cs typeface="Arial" panose="020B0604020202020204" pitchFamily="34" charset="0"/>
              </a:rPr>
              <a:t>Paragh3-4. What is ADE and what phenomenon is related to ADE ?</a:t>
            </a:r>
          </a:p>
          <a:p>
            <a:pPr marL="0" indent="0">
              <a:buNone/>
            </a:pPr>
            <a:r>
              <a:rPr lang="en-US" sz="1200" dirty="0">
                <a:latin typeface="Arial" panose="020B0604020202020204" pitchFamily="34" charset="0"/>
                <a:cs typeface="Arial" panose="020B0604020202020204" pitchFamily="34" charset="0"/>
              </a:rPr>
              <a:t>Paragh5.  Comment on the experiment to suppress RE by ADE in a tokamak.</a:t>
            </a:r>
          </a:p>
          <a:p>
            <a:pPr marL="0" indent="0">
              <a:buNone/>
            </a:pPr>
            <a:r>
              <a:rPr lang="en-US" sz="1200" dirty="0">
                <a:latin typeface="Arial" panose="020B0604020202020204" pitchFamily="34" charset="0"/>
                <a:cs typeface="Arial" panose="020B0604020202020204" pitchFamily="34" charset="0"/>
              </a:rPr>
              <a:t>Paragh6. History research on ADE: what remains unclear about ADE?</a:t>
            </a:r>
          </a:p>
          <a:p>
            <a:pPr marL="0" indent="0">
              <a:buNone/>
            </a:pPr>
            <a:r>
              <a:rPr lang="en-US" sz="1200" dirty="0">
                <a:latin typeface="Arial" panose="020B0604020202020204" pitchFamily="34" charset="0"/>
                <a:cs typeface="Arial" panose="020B0604020202020204" pitchFamily="34" charset="0"/>
              </a:rPr>
              <a:t>Paragh7. Research method in this paper and summary the main results.</a:t>
            </a:r>
          </a:p>
          <a:p>
            <a:pPr marL="0" indent="0">
              <a:buNone/>
            </a:pPr>
            <a:r>
              <a:rPr lang="en-US" sz="1200" dirty="0">
                <a:latin typeface="Arial" panose="020B0604020202020204" pitchFamily="34" charset="0"/>
                <a:cs typeface="Arial" panose="020B0604020202020204" pitchFamily="34" charset="0"/>
              </a:rPr>
              <a:t>Paragh8. introduce each section in the paper.</a:t>
            </a:r>
          </a:p>
          <a:p>
            <a:pPr marL="0" indent="0">
              <a:buNone/>
            </a:pPr>
            <a:r>
              <a:rPr lang="en-US" sz="1600" dirty="0"/>
              <a:t>Section II  .Quantum theory of ADE</a:t>
            </a:r>
          </a:p>
          <a:p>
            <a:pPr marL="0" indent="0">
              <a:buNone/>
            </a:pPr>
            <a:r>
              <a:rPr lang="en-US" sz="1600" dirty="0"/>
              <a:t>Section III   . The numerical simulation framework and results.</a:t>
            </a:r>
          </a:p>
          <a:p>
            <a:pPr marL="0" indent="0">
              <a:buNone/>
            </a:pPr>
            <a:r>
              <a:rPr lang="en-US" sz="1600" dirty="0"/>
              <a:t>Section IV   . The trapping threshold.</a:t>
            </a:r>
          </a:p>
          <a:p>
            <a:pPr marL="0" indent="0">
              <a:buNone/>
            </a:pPr>
            <a:r>
              <a:rPr lang="en-US" sz="1600" dirty="0"/>
              <a:t>Section V    . Explores the dynamics of electromagnetic waves driving the Anomalous Doppler Effect in magnetized plasma.</a:t>
            </a:r>
          </a:p>
          <a:p>
            <a:pPr marL="0" indent="0">
              <a:buNone/>
            </a:pPr>
            <a:r>
              <a:rPr lang="en-US" sz="1600" dirty="0"/>
              <a:t>Section VI   . Introduce the runaway electron suppression method using extraordinary wave injection.</a:t>
            </a:r>
          </a:p>
          <a:p>
            <a:pPr marL="0" indent="0">
              <a:buNone/>
            </a:pPr>
            <a:r>
              <a:rPr lang="en-US" sz="1600" dirty="0"/>
              <a:t>Section VII  . Summary.</a:t>
            </a:r>
          </a:p>
        </p:txBody>
      </p:sp>
    </p:spTree>
    <p:extLst>
      <p:ext uri="{BB962C8B-B14F-4D97-AF65-F5344CB8AC3E}">
        <p14:creationId xmlns:p14="http://schemas.microsoft.com/office/powerpoint/2010/main" val="2876989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E672CD4-A50A-407E-9689-34C05FCA071B}"/>
              </a:ext>
            </a:extLst>
          </p:cNvPr>
          <p:cNvSpPr>
            <a:spLocks noGrp="1"/>
          </p:cNvSpPr>
          <p:nvPr>
            <p:ph idx="1"/>
          </p:nvPr>
        </p:nvSpPr>
        <p:spPr>
          <a:xfrm>
            <a:off x="486561" y="377505"/>
            <a:ext cx="11450973" cy="5799458"/>
          </a:xfrm>
        </p:spPr>
        <p:txBody>
          <a:bodyPr/>
          <a:lstStyle/>
          <a:p>
            <a:pPr marL="0" indent="0">
              <a:buNone/>
            </a:pPr>
            <a:r>
              <a:rPr lang="en-US" sz="2000" dirty="0"/>
              <a:t>Section II  .Quantum theory of ADE</a:t>
            </a:r>
          </a:p>
          <a:p>
            <a:pPr marL="0" indent="0">
              <a:buNone/>
            </a:pPr>
            <a:endParaRPr lang="en-US" dirty="0"/>
          </a:p>
        </p:txBody>
      </p:sp>
      <p:pic>
        <p:nvPicPr>
          <p:cNvPr id="4" name="图片 1" descr="A diagram of a triangle with circles and lines&#10;&#10;Description automatically generated">
            <a:extLst>
              <a:ext uri="{FF2B5EF4-FFF2-40B4-BE49-F238E27FC236}">
                <a16:creationId xmlns:a16="http://schemas.microsoft.com/office/drawing/2014/main" id="{01533C58-CD11-4B6C-AF72-96A84A584BE4}"/>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525117" y="1440517"/>
            <a:ext cx="3017520" cy="1852930"/>
          </a:xfrm>
          <a:prstGeom prst="rect">
            <a:avLst/>
          </a:prstGeom>
          <a:noFill/>
          <a:ln>
            <a:noFill/>
          </a:ln>
        </p:spPr>
      </p:pic>
      <p:pic>
        <p:nvPicPr>
          <p:cNvPr id="5" name="图片 10" descr="图表, 雷达图&#10;&#10;描述已自动生成">
            <a:extLst>
              <a:ext uri="{FF2B5EF4-FFF2-40B4-BE49-F238E27FC236}">
                <a16:creationId xmlns:a16="http://schemas.microsoft.com/office/drawing/2014/main" id="{CB26F39E-0841-E39D-BDC6-7A7E607AFCA5}"/>
              </a:ext>
            </a:extLst>
          </p:cNvPr>
          <p:cNvPicPr/>
          <p:nvPr/>
        </p:nvPicPr>
        <p:blipFill>
          <a:blip r:embed="rId3"/>
          <a:stretch>
            <a:fillRect/>
          </a:stretch>
        </p:blipFill>
        <p:spPr>
          <a:xfrm>
            <a:off x="6369689" y="1053505"/>
            <a:ext cx="3017519" cy="2375495"/>
          </a:xfrm>
          <a:prstGeom prst="rect">
            <a:avLst/>
          </a:prstGeom>
          <a:solidFill>
            <a:schemeClr val="bg2"/>
          </a:solidFill>
        </p:spPr>
      </p:pic>
      <p:sp>
        <p:nvSpPr>
          <p:cNvPr id="6" name="TextBox 5">
            <a:extLst>
              <a:ext uri="{FF2B5EF4-FFF2-40B4-BE49-F238E27FC236}">
                <a16:creationId xmlns:a16="http://schemas.microsoft.com/office/drawing/2014/main" id="{F29C259D-B8BA-4D96-92DF-79889315AFF8}"/>
              </a:ext>
            </a:extLst>
          </p:cNvPr>
          <p:cNvSpPr txBox="1"/>
          <p:nvPr/>
        </p:nvSpPr>
        <p:spPr>
          <a:xfrm>
            <a:off x="653815" y="3704158"/>
            <a:ext cx="4760123" cy="923330"/>
          </a:xfrm>
          <a:prstGeom prst="rect">
            <a:avLst/>
          </a:prstGeom>
          <a:noFill/>
        </p:spPr>
        <p:txBody>
          <a:bodyPr wrap="square" rtlCol="0">
            <a:spAutoFit/>
          </a:bodyPr>
          <a:lstStyle/>
          <a:p>
            <a:r>
              <a:rPr lang="en-US" dirty="0"/>
              <a:t>The electron without circular rotation(internal energy) can only emit photon in Cerenkov direction when its speed surpass light in medium</a:t>
            </a:r>
          </a:p>
        </p:txBody>
      </p:sp>
      <p:sp>
        <p:nvSpPr>
          <p:cNvPr id="7" name="TextBox 6">
            <a:extLst>
              <a:ext uri="{FF2B5EF4-FFF2-40B4-BE49-F238E27FC236}">
                <a16:creationId xmlns:a16="http://schemas.microsoft.com/office/drawing/2014/main" id="{9D58CC7A-59E2-4438-9237-05B896DF88B6}"/>
              </a:ext>
            </a:extLst>
          </p:cNvPr>
          <p:cNvSpPr txBox="1"/>
          <p:nvPr/>
        </p:nvSpPr>
        <p:spPr>
          <a:xfrm>
            <a:off x="6212047" y="3704158"/>
            <a:ext cx="4760123" cy="646331"/>
          </a:xfrm>
          <a:prstGeom prst="rect">
            <a:avLst/>
          </a:prstGeom>
          <a:noFill/>
        </p:spPr>
        <p:txBody>
          <a:bodyPr wrap="square" rtlCol="0">
            <a:spAutoFit/>
          </a:bodyPr>
          <a:lstStyle/>
          <a:p>
            <a:r>
              <a:rPr lang="en-US" dirty="0"/>
              <a:t>The electron with circular rotation(internal energy) can emit photon in arbitrary direction</a:t>
            </a:r>
          </a:p>
        </p:txBody>
      </p:sp>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2BB9F64-41A2-47DF-8F54-5B0BBE4533A0}"/>
                  </a:ext>
                </a:extLst>
              </p:cNvPr>
              <p:cNvSpPr/>
              <p:nvPr/>
            </p:nvSpPr>
            <p:spPr>
              <a:xfrm>
                <a:off x="5678597" y="4759871"/>
                <a:ext cx="3463328" cy="646331"/>
              </a:xfrm>
              <a:prstGeom prst="rect">
                <a:avLst/>
              </a:prstGeom>
            </p:spPr>
            <p:txBody>
              <a:bodyPr wrap="square">
                <a:spAutoFit/>
              </a:bodyPr>
              <a:lstStyle/>
              <a:p>
                <a:pPr algn="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ea typeface="DengXian" panose="02010600030101010101" pitchFamily="2" charset="-122"/>
                            </a:rPr>
                          </m:ctrlPr>
                        </m:sSubPr>
                        <m:e>
                          <m:r>
                            <a:rPr lang="en-US" i="1">
                              <a:latin typeface="Cambria Math" panose="02040503050406030204" pitchFamily="18" charset="0"/>
                              <a:ea typeface="DengXian" panose="02010600030101010101" pitchFamily="2" charset="-122"/>
                            </a:rPr>
                            <m:t>𝑇</m:t>
                          </m:r>
                        </m:e>
                        <m:sub>
                          <m:r>
                            <a:rPr lang="en-US">
                              <a:latin typeface="Cambria Math" panose="02040503050406030204" pitchFamily="18" charset="0"/>
                              <a:ea typeface="DengXian" panose="02010600030101010101" pitchFamily="2" charset="-122"/>
                            </a:rPr>
                            <m:t>1</m:t>
                          </m:r>
                        </m:sub>
                      </m:sSub>
                      <m:r>
                        <a:rPr lang="en-US" i="1">
                          <a:latin typeface="Cambria Math" panose="02040503050406030204" pitchFamily="18" charset="0"/>
                          <a:ea typeface="DengXian" panose="02010600030101010101" pitchFamily="2" charset="-122"/>
                        </a:rPr>
                        <m:t>+</m:t>
                      </m:r>
                      <m:sSub>
                        <m:sSubPr>
                          <m:ctrlPr>
                            <a:rPr lang="en-US" i="1">
                              <a:latin typeface="Cambria Math" panose="02040503050406030204" pitchFamily="18" charset="0"/>
                              <a:ea typeface="DengXian" panose="02010600030101010101" pitchFamily="2" charset="-122"/>
                            </a:rPr>
                          </m:ctrlPr>
                        </m:sSubPr>
                        <m:e>
                          <m:r>
                            <a:rPr lang="en-US" i="1">
                              <a:latin typeface="Cambria Math" panose="02040503050406030204" pitchFamily="18" charset="0"/>
                              <a:ea typeface="DengXian" panose="02010600030101010101" pitchFamily="2" charset="-122"/>
                            </a:rPr>
                            <m:t>𝑈</m:t>
                          </m:r>
                        </m:e>
                        <m:sub>
                          <m:r>
                            <a:rPr lang="en-US">
                              <a:latin typeface="Cambria Math" panose="02040503050406030204" pitchFamily="18" charset="0"/>
                              <a:ea typeface="DengXian" panose="02010600030101010101" pitchFamily="2" charset="-122"/>
                            </a:rPr>
                            <m:t>1</m:t>
                          </m:r>
                        </m:sub>
                      </m:sSub>
                      <m:r>
                        <a:rPr lang="en-US">
                          <a:latin typeface="Cambria Math" panose="02040503050406030204" pitchFamily="18" charset="0"/>
                          <a:ea typeface="DengXian" panose="02010600030101010101" pitchFamily="2" charset="-122"/>
                        </a:rPr>
                        <m:t>=</m:t>
                      </m:r>
                      <m:r>
                        <a:rPr lang="en-US" i="1">
                          <a:latin typeface="Cambria Math" panose="02040503050406030204" pitchFamily="18" charset="0"/>
                          <a:ea typeface="DengXian" panose="02010600030101010101" pitchFamily="2" charset="-122"/>
                        </a:rPr>
                        <m:t>ℏ</m:t>
                      </m:r>
                      <m:r>
                        <a:rPr lang="en-US" i="1">
                          <a:latin typeface="Cambria Math" panose="02040503050406030204" pitchFamily="18" charset="0"/>
                          <a:ea typeface="DengXian" panose="02010600030101010101" pitchFamily="2" charset="-122"/>
                          <a:cs typeface="Cambria Math" panose="02040503050406030204" pitchFamily="18" charset="0"/>
                        </a:rPr>
                        <m:t>𝜔</m:t>
                      </m:r>
                      <m:r>
                        <a:rPr lang="en-US" i="1">
                          <a:latin typeface="Cambria Math" panose="02040503050406030204" pitchFamily="18" charset="0"/>
                          <a:ea typeface="DengXian" panose="02010600030101010101" pitchFamily="2" charset="-122"/>
                        </a:rPr>
                        <m:t>+</m:t>
                      </m:r>
                      <m:sSub>
                        <m:sSubPr>
                          <m:ctrlPr>
                            <a:rPr lang="en-US" i="1">
                              <a:latin typeface="Cambria Math" panose="02040503050406030204" pitchFamily="18" charset="0"/>
                              <a:ea typeface="DengXian" panose="02010600030101010101" pitchFamily="2" charset="-122"/>
                            </a:rPr>
                          </m:ctrlPr>
                        </m:sSubPr>
                        <m:e>
                          <m:r>
                            <a:rPr lang="en-US" i="1">
                              <a:latin typeface="Cambria Math" panose="02040503050406030204" pitchFamily="18" charset="0"/>
                              <a:ea typeface="DengXian" panose="02010600030101010101" pitchFamily="2" charset="-122"/>
                            </a:rPr>
                            <m:t>𝑇</m:t>
                          </m:r>
                        </m:e>
                        <m:sub>
                          <m:r>
                            <a:rPr lang="en-US">
                              <a:latin typeface="Cambria Math" panose="02040503050406030204" pitchFamily="18" charset="0"/>
                              <a:ea typeface="DengXian" panose="02010600030101010101" pitchFamily="2" charset="-122"/>
                            </a:rPr>
                            <m:t>2</m:t>
                          </m:r>
                        </m:sub>
                      </m:sSub>
                      <m:r>
                        <a:rPr lang="en-US" i="1">
                          <a:latin typeface="Cambria Math" panose="02040503050406030204" pitchFamily="18" charset="0"/>
                          <a:ea typeface="DengXian" panose="02010600030101010101" pitchFamily="2" charset="-122"/>
                        </a:rPr>
                        <m:t>+</m:t>
                      </m:r>
                      <m:sSub>
                        <m:sSubPr>
                          <m:ctrlPr>
                            <a:rPr lang="en-US" i="1">
                              <a:latin typeface="Cambria Math" panose="02040503050406030204" pitchFamily="18" charset="0"/>
                              <a:ea typeface="DengXian" panose="02010600030101010101" pitchFamily="2" charset="-122"/>
                            </a:rPr>
                          </m:ctrlPr>
                        </m:sSubPr>
                        <m:e>
                          <m:r>
                            <a:rPr lang="en-US" i="1">
                              <a:latin typeface="Cambria Math" panose="02040503050406030204" pitchFamily="18" charset="0"/>
                              <a:ea typeface="DengXian" panose="02010600030101010101" pitchFamily="2" charset="-122"/>
                            </a:rPr>
                            <m:t>𝑈</m:t>
                          </m:r>
                        </m:e>
                        <m:sub>
                          <m:r>
                            <a:rPr lang="en-US">
                              <a:latin typeface="Cambria Math" panose="02040503050406030204" pitchFamily="18" charset="0"/>
                              <a:ea typeface="DengXian" panose="02010600030101010101" pitchFamily="2" charset="-122"/>
                            </a:rPr>
                            <m:t>2</m:t>
                          </m:r>
                        </m:sub>
                      </m:sSub>
                    </m:oMath>
                  </m:oMathPara>
                </a14:m>
                <a:endParaRPr lang="en-US" i="1" dirty="0">
                  <a:latin typeface="Cambria Math" panose="02040503050406030204" pitchFamily="18" charset="0"/>
                  <a:ea typeface="DengXian" panose="02010600030101010101" pitchFamily="2" charset="-122"/>
                </a:endParaRPr>
              </a:p>
              <a:p>
                <a:pPr algn="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ea typeface="DengXian" panose="02010600030101010101" pitchFamily="2" charset="-122"/>
                              <a:cs typeface="Times New Roman" panose="02020603050405020304" pitchFamily="18" charset="0"/>
                            </a:rPr>
                            <m:t>𝒑</m:t>
                          </m:r>
                        </m:e>
                        <m:sub>
                          <m:r>
                            <a:rPr lang="en-US">
                              <a:latin typeface="Cambria Math" panose="02040503050406030204" pitchFamily="18" charset="0"/>
                              <a:ea typeface="DengXian" panose="02010600030101010101" pitchFamily="2" charset="-122"/>
                              <a:cs typeface="Times New Roman" panose="02020603050405020304" pitchFamily="18" charset="0"/>
                            </a:rPr>
                            <m:t>1</m:t>
                          </m:r>
                        </m:sub>
                      </m:sSub>
                      <m:r>
                        <a:rPr lang="en-US">
                          <a:latin typeface="Cambria Math" panose="02040503050406030204" pitchFamily="18" charset="0"/>
                          <a:ea typeface="DengXian" panose="02010600030101010101" pitchFamily="2" charset="-122"/>
                          <a:cs typeface="Times New Roman" panose="020206030504050203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DengXian" panose="02010600030101010101" pitchFamily="2" charset="-122"/>
                              <a:cs typeface="Times New Roman" panose="02020603050405020304" pitchFamily="18" charset="0"/>
                            </a:rPr>
                            <m:t>𝒑</m:t>
                          </m:r>
                        </m:e>
                        <m:sub>
                          <m:r>
                            <a:rPr lang="en-US">
                              <a:latin typeface="Cambria Math" panose="02040503050406030204" pitchFamily="18" charset="0"/>
                              <a:ea typeface="DengXian" panose="02010600030101010101" pitchFamily="2" charset="-122"/>
                              <a:cs typeface="Times New Roman" panose="02020603050405020304" pitchFamily="18" charset="0"/>
                            </a:rPr>
                            <m:t>2</m:t>
                          </m:r>
                        </m:sub>
                      </m:sSub>
                      <m:r>
                        <a:rPr lang="en-US" i="1">
                          <a:latin typeface="Cambria Math" panose="02040503050406030204" pitchFamily="18" charset="0"/>
                          <a:ea typeface="DengXian" panose="02010600030101010101" pitchFamily="2" charset="-122"/>
                          <a:cs typeface="Times New Roman" panose="02020603050405020304" pitchFamily="18" charset="0"/>
                        </a:rPr>
                        <m:t>+ℏ</m:t>
                      </m:r>
                      <m:r>
                        <a:rPr lang="en-US" b="1" i="1">
                          <a:latin typeface="Cambria Math" panose="02040503050406030204" pitchFamily="18" charset="0"/>
                          <a:ea typeface="DengXian" panose="02010600030101010101" pitchFamily="2" charset="-122"/>
                          <a:cs typeface="Times New Roman" panose="02020603050405020304" pitchFamily="18" charset="0"/>
                        </a:rPr>
                        <m:t>𝒌</m:t>
                      </m:r>
                    </m:oMath>
                  </m:oMathPara>
                </a14:m>
                <a:endParaRPr lang="en-US" dirty="0"/>
              </a:p>
            </p:txBody>
          </p:sp>
        </mc:Choice>
        <mc:Fallback xmlns="">
          <p:sp>
            <p:nvSpPr>
              <p:cNvPr id="8" name="Rectangle 7">
                <a:extLst>
                  <a:ext uri="{FF2B5EF4-FFF2-40B4-BE49-F238E27FC236}">
                    <a16:creationId xmlns:a16="http://schemas.microsoft.com/office/drawing/2014/main" id="{02BB9F64-41A2-47DF-8F54-5B0BBE4533A0}"/>
                  </a:ext>
                </a:extLst>
              </p:cNvPr>
              <p:cNvSpPr>
                <a:spLocks noRot="1" noChangeAspect="1" noMove="1" noResize="1" noEditPoints="1" noAdjustHandles="1" noChangeArrowheads="1" noChangeShapeType="1" noTextEdit="1"/>
              </p:cNvSpPr>
              <p:nvPr/>
            </p:nvSpPr>
            <p:spPr>
              <a:xfrm>
                <a:off x="5678597" y="4759871"/>
                <a:ext cx="3463328" cy="646331"/>
              </a:xfrm>
              <a:prstGeom prst="rect">
                <a:avLst/>
              </a:prstGeom>
              <a:blipFill>
                <a:blip r:embed="rId4"/>
                <a:stretch>
                  <a:fillRect b="-2830"/>
                </a:stretch>
              </a:blipFill>
            </p:spPr>
            <p:txBody>
              <a:bodyPr/>
              <a:lstStyle/>
              <a:p>
                <a:r>
                  <a:rPr lang="en-US">
                    <a:noFill/>
                  </a:rPr>
                  <a:t> </a:t>
                </a:r>
              </a:p>
            </p:txBody>
          </p:sp>
        </mc:Fallback>
      </mc:AlternateContent>
      <p:pic>
        <p:nvPicPr>
          <p:cNvPr id="10" name="Picture 9">
            <a:extLst>
              <a:ext uri="{FF2B5EF4-FFF2-40B4-BE49-F238E27FC236}">
                <a16:creationId xmlns:a16="http://schemas.microsoft.com/office/drawing/2014/main" id="{462EA3E7-02CE-42A6-A29D-F7E1BA6CBCC6}"/>
              </a:ext>
            </a:extLst>
          </p:cNvPr>
          <p:cNvPicPr>
            <a:picLocks noChangeAspect="1"/>
          </p:cNvPicPr>
          <p:nvPr/>
        </p:nvPicPr>
        <p:blipFill rotWithShape="1">
          <a:blip r:embed="rId5"/>
          <a:srcRect l="10792" r="64264"/>
          <a:stretch/>
        </p:blipFill>
        <p:spPr>
          <a:xfrm>
            <a:off x="9178469" y="4766623"/>
            <a:ext cx="2722520" cy="1037872"/>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8E2BB7C-2D3B-416D-972A-BE0A992A95DE}"/>
                  </a:ext>
                </a:extLst>
              </p:cNvPr>
              <p:cNvSpPr txBox="1"/>
              <p:nvPr/>
            </p:nvSpPr>
            <p:spPr>
              <a:xfrm>
                <a:off x="9511294" y="1440517"/>
                <a:ext cx="2877566" cy="19140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𝑇</m:t>
                      </m:r>
                      <m:r>
                        <a:rPr lang="en-US" sz="1400" b="0" i="1" smtClean="0">
                          <a:latin typeface="Cambria Math" panose="02040503050406030204" pitchFamily="18" charset="0"/>
                        </a:rPr>
                        <m:t>=</m:t>
                      </m:r>
                      <m:r>
                        <a:rPr lang="en-US" sz="1400" b="0" i="1" smtClean="0">
                          <a:latin typeface="Cambria Math" panose="02040503050406030204" pitchFamily="18" charset="0"/>
                        </a:rPr>
                        <m:t>𝛾</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0</m:t>
                          </m:r>
                        </m:sub>
                      </m:s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𝑐</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0</m:t>
                          </m:r>
                        </m:sub>
                      </m:s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𝑐</m:t>
                          </m:r>
                        </m:e>
                        <m:sup>
                          <m:r>
                            <a:rPr lang="en-US" sz="1400" b="0" i="1" smtClean="0">
                              <a:latin typeface="Cambria Math" panose="02040503050406030204" pitchFamily="18" charset="0"/>
                            </a:rPr>
                            <m:t>2</m:t>
                          </m:r>
                        </m:sup>
                      </m:sSup>
                    </m:oMath>
                  </m:oMathPara>
                </a14:m>
                <a:endParaRPr lang="en-US" sz="1400" dirty="0"/>
              </a:p>
              <a:p>
                <a:r>
                  <a:rPr lang="en-US" sz="1400" dirty="0"/>
                  <a:t> </a:t>
                </a:r>
                <a14:m>
                  <m:oMath xmlns:m="http://schemas.openxmlformats.org/officeDocument/2006/math">
                    <m:r>
                      <a:rPr lang="en-US" sz="1400" b="0" i="1" smtClean="0">
                        <a:latin typeface="Cambria Math" panose="02040503050406030204" pitchFamily="18" charset="0"/>
                      </a:rPr>
                      <m:t>𝛾</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𝑚</m:t>
                        </m:r>
                      </m:e>
                      <m:sub>
                        <m:r>
                          <a:rPr lang="en-US" sz="1400" b="0" i="1" smtClean="0">
                            <a:latin typeface="Cambria Math" panose="02040503050406030204" pitchFamily="18" charset="0"/>
                          </a:rPr>
                          <m:t>0</m:t>
                        </m:r>
                      </m:sub>
                    </m:sSub>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𝑐</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oMath>
                </a14:m>
                <a:r>
                  <a:rPr lang="en-US" sz="1400" b="0" dirty="0"/>
                  <a:t> </a:t>
                </a:r>
                <a14:m>
                  <m:oMath xmlns:m="http://schemas.openxmlformats.org/officeDocument/2006/math">
                    <m:rad>
                      <m:radPr>
                        <m:degHide m:val="on"/>
                        <m:ctrlPr>
                          <a:rPr lang="en-US" sz="1400" b="0" i="1" smtClean="0">
                            <a:latin typeface="Cambria Math" panose="02040503050406030204" pitchFamily="18" charset="0"/>
                          </a:rPr>
                        </m:ctrlPr>
                      </m:radPr>
                      <m:deg/>
                      <m:e>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𝑝</m:t>
                            </m:r>
                          </m:e>
                          <m:sup>
                            <m:r>
                              <a:rPr lang="en-US" sz="1400" b="0" i="1" smtClean="0">
                                <a:latin typeface="Cambria Math" panose="02040503050406030204" pitchFamily="18" charset="0"/>
                              </a:rPr>
                              <m:t>2</m:t>
                            </m:r>
                          </m:sup>
                        </m:s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𝑐</m:t>
                            </m:r>
                          </m:e>
                          <m:sup>
                            <m:r>
                              <a:rPr lang="en-US" sz="1400" b="0" i="1" smtClean="0">
                                <a:latin typeface="Cambria Math" panose="02040503050406030204" pitchFamily="18" charset="0"/>
                              </a:rPr>
                              <m:t>2</m:t>
                            </m:r>
                          </m:sup>
                        </m:sSup>
                        <m:r>
                          <a:rPr lang="en-US" sz="1400" b="0" i="1" smtClean="0">
                            <a:latin typeface="Cambria Math" panose="02040503050406030204" pitchFamily="18" charset="0"/>
                          </a:rPr>
                          <m:t>+</m:t>
                        </m:r>
                        <m:sSubSup>
                          <m:sSubSupPr>
                            <m:ctrlPr>
                              <a:rPr lang="en-US" sz="1400" b="0" i="1" smtClean="0">
                                <a:latin typeface="Cambria Math" panose="02040503050406030204" pitchFamily="18" charset="0"/>
                              </a:rPr>
                            </m:ctrlPr>
                          </m:sSubSupPr>
                          <m:e>
                            <m:r>
                              <a:rPr lang="en-US" sz="1400" b="0" i="1" smtClean="0">
                                <a:latin typeface="Cambria Math" panose="02040503050406030204" pitchFamily="18" charset="0"/>
                              </a:rPr>
                              <m:t>𝑚</m:t>
                            </m:r>
                          </m:e>
                          <m:sub>
                            <m:r>
                              <a:rPr lang="en-US" sz="1400" b="0" i="1" smtClean="0">
                                <a:latin typeface="Cambria Math" panose="02040503050406030204" pitchFamily="18" charset="0"/>
                              </a:rPr>
                              <m:t>0</m:t>
                            </m:r>
                          </m:sub>
                          <m:sup>
                            <m:r>
                              <a:rPr lang="en-US" sz="1400" b="0" i="1" smtClean="0">
                                <a:latin typeface="Cambria Math" panose="02040503050406030204" pitchFamily="18" charset="0"/>
                              </a:rPr>
                              <m:t>2</m:t>
                            </m:r>
                          </m:sup>
                        </m:sSubSup>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𝑐</m:t>
                            </m:r>
                          </m:e>
                          <m:sup>
                            <m:r>
                              <a:rPr lang="en-US" sz="1400" b="0" i="1" smtClean="0">
                                <a:latin typeface="Cambria Math" panose="02040503050406030204" pitchFamily="18" charset="0"/>
                              </a:rPr>
                              <m:t>4</m:t>
                            </m:r>
                          </m:sup>
                        </m:sSup>
                      </m:e>
                    </m:rad>
                  </m:oMath>
                </a14:m>
                <a:endParaRPr lang="en-US" sz="1400" dirty="0"/>
              </a:p>
              <a:p>
                <a:pPr/>
                <a14:m>
                  <m:oMathPara xmlns:m="http://schemas.openxmlformats.org/officeDocument/2006/math">
                    <m:oMathParaPr>
                      <m:jc m:val="centerGroup"/>
                    </m:oMathParaPr>
                    <m:oMath xmlns:m="http://schemas.openxmlformats.org/officeDocument/2006/math">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𝑑𝑇</m:t>
                          </m:r>
                        </m:num>
                        <m:den>
                          <m:r>
                            <a:rPr lang="en-US" sz="1400" b="0" i="1" smtClean="0">
                              <a:latin typeface="Cambria Math" panose="02040503050406030204" pitchFamily="18" charset="0"/>
                            </a:rPr>
                            <m:t>𝑑𝑝</m:t>
                          </m:r>
                        </m:den>
                      </m:f>
                      <m:r>
                        <a:rPr lang="en-US" sz="1400" b="0" i="0" smtClean="0">
                          <a:latin typeface="Cambria Math" panose="02040503050406030204" pitchFamily="18" charset="0"/>
                        </a:rPr>
                        <m:t>=</m:t>
                      </m:r>
                      <m:f>
                        <m:fPr>
                          <m:ctrlPr>
                            <a:rPr lang="en-US" sz="1400" b="0" i="1" smtClean="0">
                              <a:latin typeface="Cambria Math" panose="02040503050406030204" pitchFamily="18" charset="0"/>
                            </a:rPr>
                          </m:ctrlPr>
                        </m:fPr>
                        <m:num>
                          <m:r>
                            <m:rPr>
                              <m:sty m:val="p"/>
                            </m:rPr>
                            <a:rPr lang="en-US" sz="1400" b="0" i="0" smtClean="0">
                              <a:latin typeface="Cambria Math" panose="02040503050406030204" pitchFamily="18" charset="0"/>
                            </a:rPr>
                            <m:t>p</m:t>
                          </m:r>
                        </m:num>
                        <m:den>
                          <m:r>
                            <a:rPr lang="en-US" sz="1400" b="0" i="1" smtClean="0">
                              <a:latin typeface="Cambria Math" panose="02040503050406030204" pitchFamily="18" charset="0"/>
                            </a:rPr>
                            <m:t>𝛾</m:t>
                          </m:r>
                          <m:sSub>
                            <m:sSubPr>
                              <m:ctrlPr>
                                <a:rPr lang="en-US" sz="1400" b="0" i="1" smtClean="0">
                                  <a:latin typeface="Cambria Math" panose="02040503050406030204" pitchFamily="18" charset="0"/>
                                </a:rPr>
                              </m:ctrlPr>
                            </m:sSubPr>
                            <m:e>
                              <m:r>
                                <m:rPr>
                                  <m:sty m:val="p"/>
                                </m:rPr>
                                <a:rPr lang="en-US" sz="1400" b="0" i="0" smtClean="0">
                                  <a:latin typeface="Cambria Math" panose="02040503050406030204" pitchFamily="18" charset="0"/>
                                </a:rPr>
                                <m:t>m</m:t>
                              </m:r>
                            </m:e>
                            <m:sub>
                              <m:r>
                                <a:rPr lang="en-US" sz="1400" b="0" i="0" smtClean="0">
                                  <a:latin typeface="Cambria Math" panose="02040503050406030204" pitchFamily="18" charset="0"/>
                                </a:rPr>
                                <m:t>0</m:t>
                              </m:r>
                            </m:sub>
                          </m:sSub>
                        </m:den>
                      </m:f>
                      <m:r>
                        <a:rPr lang="en-US" sz="1400" b="0" i="0" smtClean="0">
                          <a:latin typeface="Cambria Math" panose="02040503050406030204" pitchFamily="18" charset="0"/>
                        </a:rPr>
                        <m:t>=</m:t>
                      </m:r>
                      <m:r>
                        <m:rPr>
                          <m:sty m:val="p"/>
                        </m:rPr>
                        <a:rPr lang="en-US" sz="1400" b="0" i="0" smtClean="0">
                          <a:latin typeface="Cambria Math" panose="02040503050406030204" pitchFamily="18" charset="0"/>
                        </a:rPr>
                        <m:t>v</m:t>
                      </m:r>
                    </m:oMath>
                  </m:oMathPara>
                </a14:m>
                <a:endParaRPr lang="en-US" sz="1400" dirty="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𝑑𝑇</m:t>
                      </m:r>
                      <m:r>
                        <a:rPr lang="en-US" sz="1400" b="0" i="1" smtClean="0">
                          <a:latin typeface="Cambria Math" panose="02040503050406030204" pitchFamily="18" charset="0"/>
                        </a:rPr>
                        <m:t>=</m:t>
                      </m:r>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𝑑𝑇</m:t>
                          </m:r>
                        </m:num>
                        <m:den>
                          <m:r>
                            <a:rPr lang="en-US" sz="1400" b="0" i="1" smtClean="0">
                              <a:latin typeface="Cambria Math" panose="02040503050406030204" pitchFamily="18" charset="0"/>
                            </a:rPr>
                            <m:t>𝑑𝑝</m:t>
                          </m:r>
                        </m:den>
                      </m:f>
                      <m:r>
                        <a:rPr lang="en-US" sz="1400" b="0" i="1" smtClean="0">
                          <a:latin typeface="Cambria Math" panose="02040503050406030204" pitchFamily="18" charset="0"/>
                        </a:rPr>
                        <m:t>⋅</m:t>
                      </m:r>
                      <m:r>
                        <a:rPr lang="en-US" sz="1400" b="0" i="1" smtClean="0">
                          <a:latin typeface="Cambria Math" panose="02040503050406030204" pitchFamily="18" charset="0"/>
                        </a:rPr>
                        <m:t>𝑑𝑝</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𝑑𝑝</m:t>
                      </m:r>
                    </m:oMath>
                  </m:oMathPara>
                </a14:m>
                <a:endParaRPr lang="en-US" sz="1400" b="0" dirty="0"/>
              </a:p>
              <a:p>
                <a:endParaRPr lang="en-US" dirty="0"/>
              </a:p>
            </p:txBody>
          </p:sp>
        </mc:Choice>
        <mc:Fallback xmlns="">
          <p:sp>
            <p:nvSpPr>
              <p:cNvPr id="11" name="TextBox 10">
                <a:extLst>
                  <a:ext uri="{FF2B5EF4-FFF2-40B4-BE49-F238E27FC236}">
                    <a16:creationId xmlns:a16="http://schemas.microsoft.com/office/drawing/2014/main" id="{D8E2BB7C-2D3B-416D-972A-BE0A992A95DE}"/>
                  </a:ext>
                </a:extLst>
              </p:cNvPr>
              <p:cNvSpPr txBox="1">
                <a:spLocks noRot="1" noChangeAspect="1" noMove="1" noResize="1" noEditPoints="1" noAdjustHandles="1" noChangeArrowheads="1" noChangeShapeType="1" noTextEdit="1"/>
              </p:cNvSpPr>
              <p:nvPr/>
            </p:nvSpPr>
            <p:spPr>
              <a:xfrm>
                <a:off x="9511294" y="1440517"/>
                <a:ext cx="2877566" cy="1914050"/>
              </a:xfrm>
              <a:prstGeom prst="rect">
                <a:avLst/>
              </a:prstGeom>
              <a:blipFill>
                <a:blip r:embed="rId6"/>
                <a:stretch>
                  <a:fillRect/>
                </a:stretch>
              </a:blipFill>
            </p:spPr>
            <p:txBody>
              <a:bodyPr/>
              <a:lstStyle/>
              <a:p>
                <a:r>
                  <a:rPr lang="en-US">
                    <a:noFill/>
                  </a:rPr>
                  <a:t> </a:t>
                </a:r>
              </a:p>
            </p:txBody>
          </p:sp>
        </mc:Fallback>
      </mc:AlternateContent>
      <p:sp>
        <p:nvSpPr>
          <p:cNvPr id="12" name="Arrow: Right 11">
            <a:extLst>
              <a:ext uri="{FF2B5EF4-FFF2-40B4-BE49-F238E27FC236}">
                <a16:creationId xmlns:a16="http://schemas.microsoft.com/office/drawing/2014/main" id="{084D95C0-EEA4-4E7B-8615-8B7F9838C73C}"/>
              </a:ext>
            </a:extLst>
          </p:cNvPr>
          <p:cNvSpPr/>
          <p:nvPr/>
        </p:nvSpPr>
        <p:spPr>
          <a:xfrm>
            <a:off x="8805451" y="5040399"/>
            <a:ext cx="373018" cy="18511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64176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51" descr="图片包含 图示&#10;&#10;描述已自动生成">
            <a:extLst>
              <a:ext uri="{FF2B5EF4-FFF2-40B4-BE49-F238E27FC236}">
                <a16:creationId xmlns:a16="http://schemas.microsoft.com/office/drawing/2014/main" id="{A8F8693F-BE64-5E3D-9204-9C6C98259E79}"/>
              </a:ext>
            </a:extLst>
          </p:cNvPr>
          <p:cNvPicPr>
            <a:picLocks noGrp="1"/>
          </p:cNvPicPr>
          <p:nvPr>
            <p:ph idx="1"/>
          </p:nvPr>
        </p:nvPicPr>
        <p:blipFill>
          <a:blip r:embed="rId2"/>
          <a:stretch>
            <a:fillRect/>
          </a:stretch>
        </p:blipFill>
        <p:spPr>
          <a:xfrm>
            <a:off x="187354" y="1087933"/>
            <a:ext cx="5657578" cy="2341067"/>
          </a:xfrm>
          <a:prstGeom prst="rect">
            <a:avLst/>
          </a:prstGeom>
          <a:solidFill>
            <a:schemeClr val="bg1">
              <a:lumMod val="95000"/>
            </a:schemeClr>
          </a:solidFill>
        </p:spPr>
      </p:pic>
      <p:sp>
        <p:nvSpPr>
          <p:cNvPr id="5" name="Rectangle 4">
            <a:extLst>
              <a:ext uri="{FF2B5EF4-FFF2-40B4-BE49-F238E27FC236}">
                <a16:creationId xmlns:a16="http://schemas.microsoft.com/office/drawing/2014/main" id="{8F24383B-A6CD-4799-A631-BD6E4BC734FE}"/>
              </a:ext>
            </a:extLst>
          </p:cNvPr>
          <p:cNvSpPr/>
          <p:nvPr/>
        </p:nvSpPr>
        <p:spPr>
          <a:xfrm>
            <a:off x="6012110" y="786360"/>
            <a:ext cx="6083717" cy="369332"/>
          </a:xfrm>
          <a:prstGeom prst="rect">
            <a:avLst/>
          </a:prstGeom>
        </p:spPr>
        <p:txBody>
          <a:bodyPr wrap="none">
            <a:spAutoFit/>
          </a:bodyPr>
          <a:lstStyle/>
          <a:p>
            <a:r>
              <a:rPr lang="en-US" dirty="0">
                <a:latin typeface="Times New Roman" panose="02020603050405020304" pitchFamily="18" charset="0"/>
                <a:ea typeface="DengXian" panose="02010600030101010101" pitchFamily="2" charset="-122"/>
              </a:rPr>
              <a:t>The electron wave in the static magnetic field can be presented</a:t>
            </a:r>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1AB452D-CD76-41CD-94BF-FF827F9CE76E}"/>
                  </a:ext>
                </a:extLst>
              </p:cNvPr>
              <p:cNvSpPr/>
              <p:nvPr/>
            </p:nvSpPr>
            <p:spPr>
              <a:xfrm>
                <a:off x="8089506" y="1303068"/>
                <a:ext cx="1928925" cy="50648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smtClean="0">
                          <a:latin typeface="Cambria Math" panose="02040503050406030204" pitchFamily="18" charset="0"/>
                        </a:rPr>
                        <m:t>Ψ</m:t>
                      </m:r>
                      <m:r>
                        <a:rPr lang="en-US" i="0">
                          <a:latin typeface="Cambria Math" panose="02040503050406030204" pitchFamily="18" charset="0"/>
                        </a:rPr>
                        <m:t>=</m:t>
                      </m:r>
                      <m:sSub>
                        <m:sSubPr>
                          <m:ctrlPr>
                            <a:rPr lang="en-US" i="1">
                              <a:latin typeface="Cambria Math" panose="02040503050406030204" pitchFamily="18" charset="0"/>
                            </a:rPr>
                          </m:ctrlPr>
                        </m:sSubPr>
                        <m:e>
                          <m:r>
                            <m:rPr>
                              <m:sty m:val="p"/>
                            </m:rPr>
                            <a:rPr lang="en-US" i="0">
                              <a:latin typeface="Cambria Math" panose="02040503050406030204" pitchFamily="18" charset="0"/>
                            </a:rPr>
                            <m:t>Ψ</m:t>
                          </m:r>
                        </m:e>
                        <m:sub>
                          <m:r>
                            <a:rPr lang="en-US" i="0">
                              <a:latin typeface="Cambria Math" panose="02040503050406030204" pitchFamily="18" charset="0"/>
                            </a:rPr>
                            <m:t>0</m:t>
                          </m:r>
                        </m:sub>
                      </m:sSub>
                      <m:sSup>
                        <m:sSupPr>
                          <m:ctrlPr>
                            <a:rPr lang="en-US" i="1">
                              <a:latin typeface="Cambria Math" panose="02040503050406030204" pitchFamily="18" charset="0"/>
                            </a:rPr>
                          </m:ctrlPr>
                        </m:sSupPr>
                        <m:e>
                          <m:r>
                            <a:rPr lang="en-US" i="1">
                              <a:latin typeface="Cambria Math" panose="02040503050406030204" pitchFamily="18" charset="0"/>
                            </a:rPr>
                            <m:t>𝑒</m:t>
                          </m:r>
                        </m:e>
                        <m:sup>
                          <m:f>
                            <m:fPr>
                              <m:ctrlPr>
                                <a:rPr lang="en-US" i="1">
                                  <a:latin typeface="Cambria Math" panose="02040503050406030204" pitchFamily="18" charset="0"/>
                                </a:rPr>
                              </m:ctrlPr>
                            </m:fPr>
                            <m:num>
                              <m:r>
                                <a:rPr lang="en-US" i="1">
                                  <a:latin typeface="Cambria Math" panose="02040503050406030204" pitchFamily="18" charset="0"/>
                                </a:rPr>
                                <m:t>𝑖</m:t>
                              </m:r>
                            </m:num>
                            <m:den>
                              <m:r>
                                <a:rPr lang="en-US" i="0">
                                  <a:latin typeface="Cambria Math" panose="02040503050406030204" pitchFamily="18" charset="0"/>
                                </a:rPr>
                                <m:t>ℏ</m:t>
                              </m:r>
                            </m:den>
                          </m:f>
                          <m:r>
                            <a:rPr lang="en-US" i="0">
                              <a:latin typeface="Cambria Math" panose="02040503050406030204" pitchFamily="18" charset="0"/>
                            </a:rPr>
                            <m:t>(</m:t>
                          </m:r>
                          <m:r>
                            <a:rPr lang="en-US" b="1" i="1">
                              <a:latin typeface="Cambria Math" panose="02040503050406030204" pitchFamily="18" charset="0"/>
                            </a:rPr>
                            <m:t>𝒑</m:t>
                          </m:r>
                          <m:r>
                            <a:rPr lang="en-US" b="0" i="0">
                              <a:latin typeface="Cambria Math" panose="02040503050406030204" pitchFamily="18" charset="0"/>
                            </a:rPr>
                            <m:t>−</m:t>
                          </m:r>
                          <m:r>
                            <a:rPr lang="en-US" b="0" i="1">
                              <a:latin typeface="Cambria Math" panose="02040503050406030204" pitchFamily="18" charset="0"/>
                            </a:rPr>
                            <m:t>𝑒</m:t>
                          </m:r>
                          <m:r>
                            <a:rPr lang="en-US" b="1" i="1">
                              <a:latin typeface="Cambria Math" panose="02040503050406030204" pitchFamily="18" charset="0"/>
                            </a:rPr>
                            <m:t>𝑨</m:t>
                          </m:r>
                          <m:r>
                            <a:rPr lang="en-US" b="0" i="0">
                              <a:latin typeface="Cambria Math" panose="02040503050406030204" pitchFamily="18" charset="0"/>
                            </a:rPr>
                            <m:t>)⋅</m:t>
                          </m:r>
                          <m:r>
                            <a:rPr lang="en-US" b="1" i="1">
                              <a:latin typeface="Cambria Math" panose="02040503050406030204" pitchFamily="18" charset="0"/>
                            </a:rPr>
                            <m:t>𝒔</m:t>
                          </m:r>
                        </m:sup>
                      </m:sSup>
                    </m:oMath>
                  </m:oMathPara>
                </a14:m>
                <a:endParaRPr lang="en-US" dirty="0"/>
              </a:p>
            </p:txBody>
          </p:sp>
        </mc:Choice>
        <mc:Fallback xmlns="">
          <p:sp>
            <p:nvSpPr>
              <p:cNvPr id="6" name="Rectangle 5">
                <a:extLst>
                  <a:ext uri="{FF2B5EF4-FFF2-40B4-BE49-F238E27FC236}">
                    <a16:creationId xmlns:a16="http://schemas.microsoft.com/office/drawing/2014/main" id="{F1AB452D-CD76-41CD-94BF-FF827F9CE76E}"/>
                  </a:ext>
                </a:extLst>
              </p:cNvPr>
              <p:cNvSpPr>
                <a:spLocks noRot="1" noChangeAspect="1" noMove="1" noResize="1" noEditPoints="1" noAdjustHandles="1" noChangeArrowheads="1" noChangeShapeType="1" noTextEdit="1"/>
              </p:cNvSpPr>
              <p:nvPr/>
            </p:nvSpPr>
            <p:spPr>
              <a:xfrm>
                <a:off x="8089506" y="1303068"/>
                <a:ext cx="1928925" cy="506485"/>
              </a:xfrm>
              <a:prstGeom prst="rect">
                <a:avLst/>
              </a:prstGeom>
              <a:blipFill>
                <a:blip r:embed="rId3"/>
                <a:stretch>
                  <a:fillRect/>
                </a:stretch>
              </a:blipFill>
            </p:spPr>
            <p:txBody>
              <a:bodyPr/>
              <a:lstStyle/>
              <a:p>
                <a:r>
                  <a:rPr lang="en-US">
                    <a:noFill/>
                  </a:rPr>
                  <a:t> </a:t>
                </a:r>
              </a:p>
            </p:txBody>
          </p:sp>
        </mc:Fallback>
      </mc:AlternateContent>
      <p:sp>
        <p:nvSpPr>
          <p:cNvPr id="9" name="Rectangle 8">
            <a:extLst>
              <a:ext uri="{FF2B5EF4-FFF2-40B4-BE49-F238E27FC236}">
                <a16:creationId xmlns:a16="http://schemas.microsoft.com/office/drawing/2014/main" id="{2A64A9A7-0B8F-4F06-B87D-09D64E159DB7}"/>
              </a:ext>
            </a:extLst>
          </p:cNvPr>
          <p:cNvSpPr/>
          <p:nvPr/>
        </p:nvSpPr>
        <p:spPr>
          <a:xfrm>
            <a:off x="6096000" y="1956929"/>
            <a:ext cx="6096000" cy="646331"/>
          </a:xfrm>
          <a:prstGeom prst="rect">
            <a:avLst/>
          </a:prstGeom>
        </p:spPr>
        <p:txBody>
          <a:bodyPr>
            <a:spAutoFit/>
          </a:bodyPr>
          <a:lstStyle/>
          <a:p>
            <a:r>
              <a:rPr lang="en-US" dirty="0">
                <a:latin typeface="Times New Roman" panose="02020603050405020304" pitchFamily="18" charset="0"/>
                <a:ea typeface="DengXian" panose="02010600030101010101" pitchFamily="2" charset="-122"/>
              </a:rPr>
              <a:t>The intrinsic equation of angular momentum in the z-direction has been transformed as</a:t>
            </a:r>
            <a:endParaRPr lang="en-US" dirty="0"/>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45DB9FE9-F1FD-4274-8798-E1DDE77C238D}"/>
                  </a:ext>
                </a:extLst>
              </p:cNvPr>
              <p:cNvSpPr/>
              <p:nvPr/>
            </p:nvSpPr>
            <p:spPr>
              <a:xfrm>
                <a:off x="7191612" y="2750636"/>
                <a:ext cx="4813034" cy="835293"/>
              </a:xfrm>
              <a:prstGeom prst="rect">
                <a:avLst/>
              </a:prstGeom>
            </p:spPr>
            <p:txBody>
              <a:bodyPr wrap="square">
                <a:spAutoFit/>
              </a:bodyPr>
              <a:lstStyle/>
              <a:p>
                <a:pPr indent="457200">
                  <a:tabLst>
                    <a:tab pos="3048000" algn="ctr"/>
                    <a:tab pos="6032500" algn="r"/>
                  </a:tabLst>
                </a:pPr>
                <a14:m>
                  <m:oMath xmlns:m="http://schemas.openxmlformats.org/officeDocument/2006/math">
                    <m:r>
                      <a:rPr lang="en-US" i="1">
                        <a:latin typeface="Cambria Math" panose="02040503050406030204" pitchFamily="18" charset="0"/>
                        <a:ea typeface="DengXian" panose="02010600030101010101" pitchFamily="2" charset="-122"/>
                      </a:rPr>
                      <m:t>−</m:t>
                    </m:r>
                    <m:r>
                      <a:rPr lang="en-US" i="1">
                        <a:latin typeface="Cambria Math" panose="02040503050406030204" pitchFamily="18" charset="0"/>
                        <a:ea typeface="DengXian" panose="02010600030101010101" pitchFamily="2" charset="-122"/>
                      </a:rPr>
                      <m:t>𝑖</m:t>
                    </m:r>
                    <m:r>
                      <a:rPr lang="en-US" i="1">
                        <a:latin typeface="Cambria Math" panose="02040503050406030204" pitchFamily="18" charset="0"/>
                        <a:ea typeface="DengXian" panose="02010600030101010101" pitchFamily="2" charset="-122"/>
                      </a:rPr>
                      <m:t>ℏ</m:t>
                    </m:r>
                    <m:f>
                      <m:fPr>
                        <m:ctrlPr>
                          <a:rPr lang="en-US" i="1">
                            <a:latin typeface="Cambria Math" panose="02040503050406030204" pitchFamily="18" charset="0"/>
                            <a:ea typeface="DengXian" panose="02010600030101010101" pitchFamily="2" charset="-122"/>
                          </a:rPr>
                        </m:ctrlPr>
                      </m:fPr>
                      <m:num>
                        <m:r>
                          <a:rPr lang="en-US" i="1">
                            <a:latin typeface="Cambria Math" panose="02040503050406030204" pitchFamily="18" charset="0"/>
                            <a:ea typeface="DengXian" panose="02010600030101010101" pitchFamily="2" charset="-122"/>
                          </a:rPr>
                          <m:t>𝜕</m:t>
                        </m:r>
                      </m:num>
                      <m:den>
                        <m:r>
                          <a:rPr lang="en-US" i="1">
                            <a:latin typeface="Cambria Math" panose="02040503050406030204" pitchFamily="18" charset="0"/>
                            <a:ea typeface="DengXian" panose="02010600030101010101" pitchFamily="2" charset="-122"/>
                          </a:rPr>
                          <m:t>𝜕</m:t>
                        </m:r>
                        <m:r>
                          <a:rPr lang="en-US" i="1">
                            <a:latin typeface="Cambria Math" panose="02040503050406030204" pitchFamily="18" charset="0"/>
                            <a:ea typeface="DengXian" panose="02010600030101010101" pitchFamily="2" charset="-122"/>
                            <a:cs typeface="Cambria Math" panose="02040503050406030204" pitchFamily="18" charset="0"/>
                          </a:rPr>
                          <m:t>𝜑</m:t>
                        </m:r>
                      </m:den>
                    </m:f>
                    <m:r>
                      <m:rPr>
                        <m:sty m:val="p"/>
                      </m:rPr>
                      <a:rPr lang="en-US">
                        <a:latin typeface="Cambria Math" panose="02040503050406030204" pitchFamily="18" charset="0"/>
                        <a:ea typeface="DengXian" panose="02010600030101010101" pitchFamily="2" charset="-122"/>
                        <a:cs typeface="Cambria Math" panose="02040503050406030204" pitchFamily="18" charset="0"/>
                      </a:rPr>
                      <m:t>Ψ</m:t>
                    </m:r>
                    <m:r>
                      <a:rPr lang="en-US">
                        <a:latin typeface="Cambria Math" panose="02040503050406030204" pitchFamily="18" charset="0"/>
                        <a:ea typeface="DengXian" panose="02010600030101010101" pitchFamily="2" charset="-122"/>
                      </a:rPr>
                      <m:t>=(</m:t>
                    </m:r>
                    <m:sSub>
                      <m:sSubPr>
                        <m:ctrlPr>
                          <a:rPr lang="en-US" i="1">
                            <a:latin typeface="Cambria Math" panose="02040503050406030204" pitchFamily="18" charset="0"/>
                            <a:ea typeface="DengXian" panose="02010600030101010101" pitchFamily="2" charset="-122"/>
                          </a:rPr>
                        </m:ctrlPr>
                      </m:sSubPr>
                      <m:e>
                        <m:r>
                          <a:rPr lang="en-US" b="1" i="1">
                            <a:latin typeface="Cambria Math" panose="02040503050406030204" pitchFamily="18" charset="0"/>
                            <a:ea typeface="DengXian" panose="02010600030101010101" pitchFamily="2" charset="-122"/>
                          </a:rPr>
                          <m:t>𝒑</m:t>
                        </m:r>
                      </m:e>
                      <m:sub>
                        <m:r>
                          <a:rPr lang="en-US" b="1" i="1">
                            <a:latin typeface="Cambria Math" panose="02040503050406030204" pitchFamily="18" charset="0"/>
                            <a:ea typeface="DengXian" panose="02010600030101010101" pitchFamily="2" charset="-122"/>
                            <a:cs typeface="Cambria Math" panose="02040503050406030204" pitchFamily="18" charset="0"/>
                          </a:rPr>
                          <m:t>𝝋</m:t>
                        </m:r>
                      </m:sub>
                    </m:sSub>
                    <m:r>
                      <a:rPr lang="en-US" i="1">
                        <a:latin typeface="Cambria Math" panose="02040503050406030204" pitchFamily="18" charset="0"/>
                        <a:ea typeface="DengXian" panose="02010600030101010101" pitchFamily="2" charset="-122"/>
                      </a:rPr>
                      <m:t>−</m:t>
                    </m:r>
                    <m:r>
                      <a:rPr lang="en-US" i="1">
                        <a:latin typeface="Cambria Math" panose="02040503050406030204" pitchFamily="18" charset="0"/>
                        <a:ea typeface="DengXian" panose="02010600030101010101" pitchFamily="2" charset="-122"/>
                      </a:rPr>
                      <m:t>𝑒</m:t>
                    </m:r>
                    <m:sSub>
                      <m:sSubPr>
                        <m:ctrlPr>
                          <a:rPr lang="en-US" i="1">
                            <a:latin typeface="Cambria Math" panose="02040503050406030204" pitchFamily="18" charset="0"/>
                            <a:ea typeface="DengXian" panose="02010600030101010101" pitchFamily="2" charset="-122"/>
                          </a:rPr>
                        </m:ctrlPr>
                      </m:sSubPr>
                      <m:e>
                        <m:r>
                          <a:rPr lang="en-US" b="1" i="1">
                            <a:latin typeface="Cambria Math" panose="02040503050406030204" pitchFamily="18" charset="0"/>
                            <a:ea typeface="DengXian" panose="02010600030101010101" pitchFamily="2" charset="-122"/>
                          </a:rPr>
                          <m:t>𝑨</m:t>
                        </m:r>
                      </m:e>
                      <m:sub>
                        <m:r>
                          <a:rPr lang="en-US" b="1" i="1">
                            <a:latin typeface="Cambria Math" panose="02040503050406030204" pitchFamily="18" charset="0"/>
                            <a:ea typeface="DengXian" panose="02010600030101010101" pitchFamily="2" charset="-122"/>
                            <a:cs typeface="Cambria Math" panose="02040503050406030204" pitchFamily="18" charset="0"/>
                          </a:rPr>
                          <m:t>𝝋</m:t>
                        </m:r>
                      </m:sub>
                    </m:sSub>
                    <m:r>
                      <a:rPr lang="en-US">
                        <a:latin typeface="Cambria Math" panose="02040503050406030204" pitchFamily="18" charset="0"/>
                        <a:ea typeface="DengXian" panose="02010600030101010101" pitchFamily="2" charset="-122"/>
                      </a:rPr>
                      <m:t>)</m:t>
                    </m:r>
                    <m:r>
                      <a:rPr lang="en-US" i="1">
                        <a:latin typeface="Cambria Math" panose="02040503050406030204" pitchFamily="18" charset="0"/>
                        <a:ea typeface="DengXian" panose="02010600030101010101" pitchFamily="2" charset="-122"/>
                      </a:rPr>
                      <m:t>𝑟</m:t>
                    </m:r>
                    <m:r>
                      <m:rPr>
                        <m:sty m:val="p"/>
                      </m:rPr>
                      <a:rPr lang="en-US">
                        <a:latin typeface="Cambria Math" panose="02040503050406030204" pitchFamily="18" charset="0"/>
                        <a:ea typeface="DengXian" panose="02010600030101010101" pitchFamily="2" charset="-122"/>
                        <a:cs typeface="Cambria Math" panose="02040503050406030204" pitchFamily="18" charset="0"/>
                      </a:rPr>
                      <m:t>Ψ</m:t>
                    </m:r>
                  </m:oMath>
                </a14:m>
                <a:r>
                  <a:rPr lang="en-US" dirty="0">
                    <a:latin typeface="Times New Roman" panose="02020603050405020304" pitchFamily="18" charset="0"/>
                    <a:ea typeface="DengXian" panose="02010600030101010101" pitchFamily="2" charset="-122"/>
                  </a:rPr>
                  <a:t>	</a:t>
                </a:r>
                <a:endParaRPr lang="en-US" sz="2800" dirty="0">
                  <a:effectLst/>
                  <a:latin typeface="Times New Roman" panose="02020603050405020304" pitchFamily="18" charset="0"/>
                  <a:ea typeface="DengXian" panose="02010600030101010101" pitchFamily="2" charset="-122"/>
                </a:endParaRPr>
              </a:p>
              <a:p>
                <a:pPr algn="ct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𝐿</m:t>
                        </m:r>
                      </m:e>
                      <m:sub>
                        <m:r>
                          <a:rPr lang="en-US" i="1">
                            <a:latin typeface="Cambria Math" panose="02040503050406030204" pitchFamily="18" charset="0"/>
                            <a:ea typeface="DengXian" panose="02010600030101010101" pitchFamily="2" charset="-122"/>
                            <a:cs typeface="Times New Roman" panose="02020603050405020304" pitchFamily="18" charset="0"/>
                          </a:rPr>
                          <m:t>𝑧</m:t>
                        </m:r>
                      </m:sub>
                    </m:sSub>
                    <m:r>
                      <a:rPr lang="en-US">
                        <a:latin typeface="Cambria Math" panose="02040503050406030204" pitchFamily="18" charset="0"/>
                        <a:ea typeface="DengXian" panose="02010600030101010101" pitchFamily="2" charset="-122"/>
                        <a:cs typeface="Times New Roman" panose="02020603050405020304" pitchFamily="18" charset="0"/>
                      </a:rPr>
                      <m:t>=(</m:t>
                    </m:r>
                    <m:sSub>
                      <m:sSubPr>
                        <m:ctrlPr>
                          <a:rPr lang="en-US" i="1">
                            <a:latin typeface="Cambria Math" panose="02040503050406030204" pitchFamily="18" charset="0"/>
                          </a:rPr>
                        </m:ctrlPr>
                      </m:sSubPr>
                      <m:e>
                        <m:r>
                          <a:rPr lang="en-US" b="1" i="1">
                            <a:latin typeface="Cambria Math" panose="02040503050406030204" pitchFamily="18" charset="0"/>
                            <a:ea typeface="DengXian" panose="02010600030101010101" pitchFamily="2" charset="-122"/>
                            <a:cs typeface="Times New Roman" panose="02020603050405020304" pitchFamily="18" charset="0"/>
                          </a:rPr>
                          <m:t>𝒑</m:t>
                        </m:r>
                      </m:e>
                      <m:sub>
                        <m:r>
                          <a:rPr lang="en-US" b="1" i="1">
                            <a:latin typeface="Cambria Math" panose="02040503050406030204" pitchFamily="18" charset="0"/>
                            <a:ea typeface="DengXian" panose="02010600030101010101" pitchFamily="2" charset="-122"/>
                            <a:cs typeface="Cambria Math" panose="02040503050406030204" pitchFamily="18" charset="0"/>
                          </a:rPr>
                          <m:t>𝝋</m:t>
                        </m:r>
                      </m:sub>
                    </m:sSub>
                    <m:r>
                      <a:rPr lang="en-US" i="1">
                        <a:latin typeface="Cambria Math" panose="02040503050406030204" pitchFamily="18" charset="0"/>
                        <a:ea typeface="DengXian" panose="02010600030101010101" pitchFamily="2" charset="-122"/>
                        <a:cs typeface="Times New Roman" panose="02020603050405020304" pitchFamily="18" charset="0"/>
                      </a:rPr>
                      <m:t>−</m:t>
                    </m:r>
                    <m:r>
                      <a:rPr lang="en-US" i="1">
                        <a:latin typeface="Cambria Math" panose="02040503050406030204" pitchFamily="18" charset="0"/>
                        <a:ea typeface="DengXian" panose="02010600030101010101" pitchFamily="2" charset="-122"/>
                        <a:cs typeface="Times New Roman" panose="02020603050405020304" pitchFamily="18" charset="0"/>
                      </a:rPr>
                      <m:t>𝑒</m:t>
                    </m:r>
                    <m:sSub>
                      <m:sSubPr>
                        <m:ctrlPr>
                          <a:rPr lang="en-US" i="1">
                            <a:latin typeface="Cambria Math" panose="02040503050406030204" pitchFamily="18" charset="0"/>
                          </a:rPr>
                        </m:ctrlPr>
                      </m:sSubPr>
                      <m:e>
                        <m:r>
                          <a:rPr lang="en-US" b="1" i="1">
                            <a:latin typeface="Cambria Math" panose="02040503050406030204" pitchFamily="18" charset="0"/>
                            <a:ea typeface="DengXian" panose="02010600030101010101" pitchFamily="2" charset="-122"/>
                            <a:cs typeface="Times New Roman" panose="02020603050405020304" pitchFamily="18" charset="0"/>
                          </a:rPr>
                          <m:t>𝑨</m:t>
                        </m:r>
                      </m:e>
                      <m:sub>
                        <m:r>
                          <a:rPr lang="en-US" b="1" i="1">
                            <a:latin typeface="Cambria Math" panose="02040503050406030204" pitchFamily="18" charset="0"/>
                            <a:ea typeface="DengXian" panose="02010600030101010101" pitchFamily="2" charset="-122"/>
                            <a:cs typeface="Cambria Math" panose="02040503050406030204" pitchFamily="18" charset="0"/>
                          </a:rPr>
                          <m:t>𝝋</m:t>
                        </m:r>
                      </m:sub>
                    </m:sSub>
                    <m:r>
                      <a:rPr lang="en-US">
                        <a:latin typeface="Cambria Math" panose="02040503050406030204" pitchFamily="18" charset="0"/>
                        <a:ea typeface="DengXian" panose="02010600030101010101" pitchFamily="2" charset="-122"/>
                        <a:cs typeface="Times New Roman" panose="02020603050405020304" pitchFamily="18" charset="0"/>
                      </a:rPr>
                      <m:t>)</m:t>
                    </m:r>
                    <m:r>
                      <a:rPr lang="en-US" i="1">
                        <a:latin typeface="Cambria Math" panose="02040503050406030204" pitchFamily="18" charset="0"/>
                        <a:ea typeface="DengXian" panose="02010600030101010101" pitchFamily="2" charset="-122"/>
                        <a:cs typeface="Times New Roman" panose="02020603050405020304" pitchFamily="18" charset="0"/>
                      </a:rPr>
                      <m:t>𝑟</m:t>
                    </m:r>
                  </m:oMath>
                </a14:m>
                <a:r>
                  <a:rPr lang="en-US" dirty="0">
                    <a:latin typeface="Times New Roman" panose="02020603050405020304" pitchFamily="18" charset="0"/>
                    <a:ea typeface="DengXian" panose="02010600030101010101" pitchFamily="2" charset="-122"/>
                  </a:rPr>
                  <a:t>  	(7)</a:t>
                </a:r>
                <a:endParaRPr lang="en-US" dirty="0"/>
              </a:p>
            </p:txBody>
          </p:sp>
        </mc:Choice>
        <mc:Fallback xmlns="">
          <p:sp>
            <p:nvSpPr>
              <p:cNvPr id="10" name="Rectangle 9">
                <a:extLst>
                  <a:ext uri="{FF2B5EF4-FFF2-40B4-BE49-F238E27FC236}">
                    <a16:creationId xmlns:a16="http://schemas.microsoft.com/office/drawing/2014/main" id="{45DB9FE9-F1FD-4274-8798-E1DDE77C238D}"/>
                  </a:ext>
                </a:extLst>
              </p:cNvPr>
              <p:cNvSpPr>
                <a:spLocks noRot="1" noChangeAspect="1" noMove="1" noResize="1" noEditPoints="1" noAdjustHandles="1" noChangeArrowheads="1" noChangeShapeType="1" noTextEdit="1"/>
              </p:cNvSpPr>
              <p:nvPr/>
            </p:nvSpPr>
            <p:spPr>
              <a:xfrm>
                <a:off x="7191612" y="2750636"/>
                <a:ext cx="4813034" cy="835293"/>
              </a:xfrm>
              <a:prstGeom prst="rect">
                <a:avLst/>
              </a:prstGeom>
              <a:blipFill>
                <a:blip r:embed="rId4"/>
                <a:stretch>
                  <a:fillRect b="-729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86E2AC02-AC73-477A-A888-BB039BD72CDD}"/>
                  </a:ext>
                </a:extLst>
              </p:cNvPr>
              <p:cNvSpPr/>
              <p:nvPr/>
            </p:nvSpPr>
            <p:spPr>
              <a:xfrm>
                <a:off x="6137945" y="3612315"/>
                <a:ext cx="6096000" cy="774315"/>
              </a:xfrm>
              <a:prstGeom prst="rect">
                <a:avLst/>
              </a:prstGeom>
            </p:spPr>
            <p:txBody>
              <a:bodyPr>
                <a:spAutoFit/>
              </a:bodyPr>
              <a:lstStyle/>
              <a:p>
                <a:r>
                  <a:rPr lang="en-US" dirty="0">
                    <a:latin typeface="Times New Roman" panose="02020603050405020304" pitchFamily="18" charset="0"/>
                    <a:ea typeface="DengXian" panose="02010600030101010101" pitchFamily="2" charset="-122"/>
                  </a:rPr>
                  <a:t>With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𝑝</m:t>
                        </m:r>
                      </m:e>
                      <m:sub>
                        <m:r>
                          <a:rPr lang="en-US" i="1">
                            <a:latin typeface="Cambria Math" panose="02040503050406030204" pitchFamily="18" charset="0"/>
                            <a:ea typeface="DengXian" panose="02010600030101010101" pitchFamily="2" charset="-122"/>
                            <a:cs typeface="Cambria Math" panose="02040503050406030204" pitchFamily="18" charset="0"/>
                          </a:rPr>
                          <m:t>𝜑</m:t>
                        </m:r>
                      </m:sub>
                    </m:sSub>
                    <m:r>
                      <a:rPr lang="en-US">
                        <a:latin typeface="Cambria Math" panose="02040503050406030204" pitchFamily="18" charset="0"/>
                        <a:ea typeface="DengXian" panose="02010600030101010101" pitchFamily="2" charset="-122"/>
                        <a:cs typeface="Times New Roman" panose="02020603050405020304" pitchFamily="18" charset="0"/>
                      </a:rPr>
                      <m:t>=</m:t>
                    </m:r>
                    <m:r>
                      <a:rPr lang="en-US" i="1">
                        <a:latin typeface="Cambria Math" panose="02040503050406030204" pitchFamily="18" charset="0"/>
                        <a:ea typeface="DengXian" panose="02010600030101010101" pitchFamily="2" charset="-122"/>
                        <a:cs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𝑚</m:t>
                        </m:r>
                      </m:e>
                      <m:sub>
                        <m:r>
                          <a:rPr lang="en-US" i="1">
                            <a:latin typeface="Cambria Math" panose="02040503050406030204" pitchFamily="18" charset="0"/>
                            <a:ea typeface="DengXian" panose="02010600030101010101" pitchFamily="2" charset="-122"/>
                            <a:cs typeface="Times New Roman" panose="020206030504050203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𝑣</m:t>
                        </m:r>
                      </m:e>
                      <m:sub>
                        <m:r>
                          <a:rPr lang="en-US" i="1">
                            <a:latin typeface="Cambria Math" panose="02040503050406030204" pitchFamily="18" charset="0"/>
                            <a:ea typeface="DengXian" panose="02010600030101010101" pitchFamily="2" charset="-122"/>
                            <a:cs typeface="Times New Roman" panose="02020603050405020304" pitchFamily="18" charset="0"/>
                          </a:rPr>
                          <m:t>⊥</m:t>
                        </m:r>
                      </m:sub>
                    </m:sSub>
                    <m:r>
                      <a:rPr lang="en-US">
                        <a:latin typeface="Cambria Math" panose="02040503050406030204" pitchFamily="18" charset="0"/>
                        <a:ea typeface="DengXian" panose="02010600030101010101" pitchFamily="2" charset="-122"/>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𝐴</m:t>
                        </m:r>
                      </m:e>
                      <m:sub>
                        <m:r>
                          <a:rPr lang="en-US" i="1">
                            <a:latin typeface="Cambria Math" panose="02040503050406030204" pitchFamily="18" charset="0"/>
                            <a:ea typeface="DengXian" panose="02010600030101010101" pitchFamily="2" charset="-122"/>
                            <a:cs typeface="Cambria Math" panose="02040503050406030204" pitchFamily="18" charset="0"/>
                          </a:rPr>
                          <m:t>𝜑</m:t>
                        </m:r>
                      </m:sub>
                    </m:sSub>
                    <m:r>
                      <a:rPr lang="en-US">
                        <a:latin typeface="Cambria Math" panose="02040503050406030204" pitchFamily="18" charset="0"/>
                        <a:ea typeface="DengXian" panose="02010600030101010101" pitchFamily="2" charset="-122"/>
                        <a:cs typeface="Times New Roman" panose="020206030504050203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DengXian" panose="02010600030101010101" pitchFamily="2" charset="-122"/>
                            <a:cs typeface="Times New Roman" panose="02020603050405020304" pitchFamily="18" charset="0"/>
                          </a:rPr>
                          <m:t>𝑟</m:t>
                        </m:r>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𝐵</m:t>
                            </m:r>
                          </m:e>
                          <m:sub>
                            <m:r>
                              <a:rPr lang="en-US">
                                <a:latin typeface="Cambria Math" panose="02040503050406030204" pitchFamily="18" charset="0"/>
                                <a:ea typeface="DengXian" panose="02010600030101010101" pitchFamily="2" charset="-122"/>
                                <a:cs typeface="Times New Roman" panose="02020603050405020304" pitchFamily="18" charset="0"/>
                              </a:rPr>
                              <m:t>0</m:t>
                            </m:r>
                          </m:sub>
                        </m:sSub>
                      </m:num>
                      <m:den>
                        <m:r>
                          <a:rPr lang="en-US">
                            <a:latin typeface="Cambria Math" panose="02040503050406030204" pitchFamily="18" charset="0"/>
                            <a:ea typeface="DengXian" panose="02010600030101010101" pitchFamily="2" charset="-122"/>
                            <a:cs typeface="Times New Roman" panose="02020603050405020304" pitchFamily="18" charset="0"/>
                          </a:rPr>
                          <m:t>2</m:t>
                        </m:r>
                      </m:den>
                    </m:f>
                  </m:oMath>
                </a14:m>
                <a:r>
                  <a:rPr lang="en-US" dirty="0">
                    <a:latin typeface="Times New Roman" panose="02020603050405020304" pitchFamily="18" charset="0"/>
                    <a:ea typeface="DengXian" panose="02010600030101010101" pitchFamily="2" charset="-122"/>
                  </a:rPr>
                  <a:t> ,and </a:t>
                </a:r>
                <a14:m>
                  <m:oMath xmlns:m="http://schemas.openxmlformats.org/officeDocument/2006/math">
                    <m:r>
                      <a:rPr lang="en-US" i="1">
                        <a:latin typeface="Cambria Math" panose="02040503050406030204" pitchFamily="18" charset="0"/>
                        <a:ea typeface="DengXian" panose="02010600030101010101" pitchFamily="2" charset="-122"/>
                        <a:cs typeface="Times New Roman" panose="02020603050405020304" pitchFamily="18" charset="0"/>
                      </a:rPr>
                      <m:t>𝑟</m:t>
                    </m:r>
                    <m:r>
                      <a:rPr lang="en-US">
                        <a:latin typeface="Cambria Math" panose="02040503050406030204" pitchFamily="18" charset="0"/>
                        <a:ea typeface="DengXian" panose="02010600030101010101" pitchFamily="2" charset="-122"/>
                        <a:cs typeface="Times New Roman" panose="020206030504050203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DengXian" panose="02010600030101010101" pitchFamily="2" charset="-122"/>
                            <a:cs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𝑚</m:t>
                            </m:r>
                          </m:e>
                          <m:sub>
                            <m:r>
                              <a:rPr lang="en-US" i="1">
                                <a:latin typeface="Cambria Math" panose="02040503050406030204" pitchFamily="18" charset="0"/>
                                <a:ea typeface="DengXian" panose="02010600030101010101" pitchFamily="2" charset="-122"/>
                                <a:cs typeface="Times New Roman" panose="02020603050405020304" pitchFamily="18" charset="0"/>
                              </a:rPr>
                              <m:t>𝑒</m:t>
                            </m:r>
                          </m:sub>
                        </m:sSub>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𝑣</m:t>
                            </m:r>
                          </m:e>
                          <m:sub>
                            <m:r>
                              <a:rPr lang="en-US" i="1">
                                <a:latin typeface="Cambria Math" panose="02040503050406030204" pitchFamily="18" charset="0"/>
                                <a:ea typeface="DengXian" panose="02010600030101010101" pitchFamily="2" charset="-122"/>
                                <a:cs typeface="Times New Roman" panose="02020603050405020304" pitchFamily="18" charset="0"/>
                              </a:rPr>
                              <m:t>⊥</m:t>
                            </m:r>
                          </m:sub>
                        </m:sSub>
                      </m:num>
                      <m:den>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𝐵</m:t>
                            </m:r>
                          </m:e>
                          <m:sub>
                            <m:r>
                              <a:rPr lang="en-US">
                                <a:latin typeface="Cambria Math" panose="02040503050406030204" pitchFamily="18" charset="0"/>
                                <a:ea typeface="DengXian" panose="02010600030101010101" pitchFamily="2" charset="-122"/>
                                <a:cs typeface="Times New Roman" panose="02020603050405020304" pitchFamily="18" charset="0"/>
                              </a:rPr>
                              <m:t>0</m:t>
                            </m:r>
                          </m:sub>
                        </m:sSub>
                        <m:r>
                          <a:rPr lang="en-US" i="1">
                            <a:latin typeface="Cambria Math" panose="02040503050406030204" pitchFamily="18" charset="0"/>
                            <a:ea typeface="DengXian" panose="02010600030101010101" pitchFamily="2" charset="-122"/>
                            <a:cs typeface="Times New Roman" panose="02020603050405020304" pitchFamily="18" charset="0"/>
                          </a:rPr>
                          <m:t>𝑒</m:t>
                        </m:r>
                      </m:den>
                    </m:f>
                  </m:oMath>
                </a14:m>
                <a:r>
                  <a:rPr lang="en-US" dirty="0">
                    <a:latin typeface="Times New Roman" panose="02020603050405020304" pitchFamily="18" charset="0"/>
                    <a:ea typeface="DengXian" panose="02010600030101010101" pitchFamily="2" charset="-122"/>
                  </a:rPr>
                  <a:t>, the Eq.7 is presented as</a:t>
                </a:r>
                <a:endParaRPr lang="en-US" dirty="0"/>
              </a:p>
            </p:txBody>
          </p:sp>
        </mc:Choice>
        <mc:Fallback xmlns="">
          <p:sp>
            <p:nvSpPr>
              <p:cNvPr id="11" name="Rectangle 10">
                <a:extLst>
                  <a:ext uri="{FF2B5EF4-FFF2-40B4-BE49-F238E27FC236}">
                    <a16:creationId xmlns:a16="http://schemas.microsoft.com/office/drawing/2014/main" id="{86E2AC02-AC73-477A-A888-BB039BD72CDD}"/>
                  </a:ext>
                </a:extLst>
              </p:cNvPr>
              <p:cNvSpPr>
                <a:spLocks noRot="1" noChangeAspect="1" noMove="1" noResize="1" noEditPoints="1" noAdjustHandles="1" noChangeArrowheads="1" noChangeShapeType="1" noTextEdit="1"/>
              </p:cNvSpPr>
              <p:nvPr/>
            </p:nvSpPr>
            <p:spPr>
              <a:xfrm>
                <a:off x="6137945" y="3612315"/>
                <a:ext cx="6096000" cy="774315"/>
              </a:xfrm>
              <a:prstGeom prst="rect">
                <a:avLst/>
              </a:prstGeom>
              <a:blipFill>
                <a:blip r:embed="rId5"/>
                <a:stretch>
                  <a:fillRect l="-900" b="-110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A8D8A3C1-87A4-4FE8-AE85-1FAA71E868F3}"/>
                  </a:ext>
                </a:extLst>
              </p:cNvPr>
              <p:cNvSpPr/>
              <p:nvPr/>
            </p:nvSpPr>
            <p:spPr>
              <a:xfrm>
                <a:off x="7246952" y="4324527"/>
                <a:ext cx="4147289" cy="566630"/>
              </a:xfrm>
              <a:prstGeom prst="rect">
                <a:avLst/>
              </a:prstGeom>
            </p:spPr>
            <p:txBody>
              <a:bodyPr wrap="none">
                <a:spAutoFit/>
              </a:bodyPr>
              <a:lstStyle/>
              <a:p>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𝐿</m:t>
                        </m:r>
                      </m:e>
                      <m:sub>
                        <m:r>
                          <a:rPr lang="en-US" i="1">
                            <a:latin typeface="Cambria Math" panose="02040503050406030204" pitchFamily="18" charset="0"/>
                            <a:ea typeface="DengXian" panose="02010600030101010101" pitchFamily="2" charset="-122"/>
                            <a:cs typeface="Times New Roman" panose="02020603050405020304" pitchFamily="18" charset="0"/>
                          </a:rPr>
                          <m:t>𝑧</m:t>
                        </m:r>
                      </m:sub>
                    </m:sSub>
                    <m:r>
                      <a:rPr lang="en-US">
                        <a:latin typeface="Cambria Math" panose="02040503050406030204" pitchFamily="18" charset="0"/>
                        <a:ea typeface="DengXian" panose="02010600030101010101" pitchFamily="2" charset="-122"/>
                        <a:cs typeface="Times New Roman" panose="02020603050405020304" pitchFamily="18" charset="0"/>
                      </a:rPr>
                      <m:t>=</m:t>
                    </m:r>
                    <m:f>
                      <m:fPr>
                        <m:ctrlPr>
                          <a:rPr lang="en-US" i="1">
                            <a:latin typeface="Cambria Math" panose="02040503050406030204" pitchFamily="18" charset="0"/>
                          </a:rPr>
                        </m:ctrlPr>
                      </m:fPr>
                      <m:num>
                        <m:r>
                          <a:rPr lang="en-US">
                            <a:latin typeface="Cambria Math" panose="02040503050406030204" pitchFamily="18" charset="0"/>
                            <a:ea typeface="DengXian" panose="02010600030101010101" pitchFamily="2" charset="-122"/>
                            <a:cs typeface="Times New Roman" panose="02020603050405020304" pitchFamily="18" charset="0"/>
                          </a:rPr>
                          <m:t>1</m:t>
                        </m:r>
                      </m:num>
                      <m:den>
                        <m:r>
                          <a:rPr lang="en-US">
                            <a:latin typeface="Cambria Math" panose="02040503050406030204" pitchFamily="18" charset="0"/>
                            <a:ea typeface="DengXian" panose="02010600030101010101" pitchFamily="2" charset="-122"/>
                            <a:cs typeface="Times New Roman" panose="02020603050405020304" pitchFamily="18" charset="0"/>
                          </a:rPr>
                          <m:t>2</m:t>
                        </m:r>
                      </m:den>
                    </m:f>
                    <m:f>
                      <m:fPr>
                        <m:ctrlPr>
                          <a:rPr lang="en-US" i="1">
                            <a:latin typeface="Cambria Math" panose="02040503050406030204" pitchFamily="18" charset="0"/>
                          </a:rPr>
                        </m:ctrlPr>
                      </m:fPr>
                      <m:num>
                        <m:r>
                          <a:rPr lang="en-US" i="1">
                            <a:latin typeface="Cambria Math" panose="02040503050406030204" pitchFamily="18" charset="0"/>
                            <a:ea typeface="DengXian" panose="02010600030101010101" pitchFamily="2" charset="-122"/>
                            <a:cs typeface="Cambria Math" panose="02040503050406030204" pitchFamily="18" charset="0"/>
                          </a:rPr>
                          <m:t>𝛾</m:t>
                        </m:r>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𝑚</m:t>
                            </m:r>
                          </m:e>
                          <m:sub>
                            <m:r>
                              <a:rPr lang="en-US" i="1">
                                <a:latin typeface="Cambria Math" panose="02040503050406030204" pitchFamily="18" charset="0"/>
                                <a:ea typeface="DengXian" panose="02010600030101010101" pitchFamily="2" charset="-122"/>
                                <a:cs typeface="Times New Roman" panose="02020603050405020304" pitchFamily="18" charset="0"/>
                              </a:rPr>
                              <m:t>𝑒</m:t>
                            </m:r>
                          </m:sub>
                        </m:sSub>
                        <m:sSubSup>
                          <m:sSubSupPr>
                            <m:ctrlPr>
                              <a:rPr lang="en-US" i="1">
                                <a:latin typeface="Cambria Math" panose="02040503050406030204" pitchFamily="18" charset="0"/>
                              </a:rPr>
                            </m:ctrlPr>
                          </m:sSubSupPr>
                          <m:e>
                            <m:r>
                              <a:rPr lang="en-US" i="1">
                                <a:latin typeface="Cambria Math" panose="02040503050406030204" pitchFamily="18" charset="0"/>
                                <a:ea typeface="DengXian" panose="02010600030101010101" pitchFamily="2" charset="-122"/>
                                <a:cs typeface="Times New Roman" panose="02020603050405020304" pitchFamily="18" charset="0"/>
                              </a:rPr>
                              <m:t>𝑣</m:t>
                            </m:r>
                          </m:e>
                          <m:sub>
                            <m:r>
                              <a:rPr lang="en-US" i="1">
                                <a:latin typeface="Cambria Math" panose="02040503050406030204" pitchFamily="18" charset="0"/>
                                <a:ea typeface="DengXian" panose="02010600030101010101" pitchFamily="2" charset="-122"/>
                                <a:cs typeface="Times New Roman" panose="02020603050405020304" pitchFamily="18" charset="0"/>
                              </a:rPr>
                              <m:t>⊥</m:t>
                            </m:r>
                          </m:sub>
                          <m:sup>
                            <m:r>
                              <a:rPr lang="en-US">
                                <a:latin typeface="Cambria Math" panose="02040503050406030204" pitchFamily="18" charset="0"/>
                                <a:ea typeface="DengXian" panose="02010600030101010101" pitchFamily="2" charset="-122"/>
                                <a:cs typeface="Times New Roman" panose="02020603050405020304" pitchFamily="18" charset="0"/>
                              </a:rPr>
                              <m:t>2</m:t>
                            </m:r>
                          </m:sup>
                        </m:sSubSup>
                      </m:num>
                      <m:den>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Cambria Math" panose="02040503050406030204" pitchFamily="18" charset="0"/>
                              </a:rPr>
                              <m:t>𝜔</m:t>
                            </m:r>
                          </m:e>
                          <m:sub>
                            <m:r>
                              <a:rPr lang="en-US" i="1">
                                <a:latin typeface="Cambria Math" panose="02040503050406030204" pitchFamily="18" charset="0"/>
                                <a:ea typeface="DengXian" panose="02010600030101010101" pitchFamily="2" charset="-122"/>
                                <a:cs typeface="Times New Roman" panose="02020603050405020304" pitchFamily="18" charset="0"/>
                              </a:rPr>
                              <m:t>𝑐𝑒</m:t>
                            </m:r>
                          </m:sub>
                        </m:sSub>
                      </m:den>
                    </m:f>
                    <m:r>
                      <a:rPr lang="en-US">
                        <a:latin typeface="Cambria Math" panose="02040503050406030204" pitchFamily="18" charset="0"/>
                        <a:ea typeface="DengXian" panose="02010600030101010101" pitchFamily="2" charset="-122"/>
                        <a:cs typeface="Times New Roman" panose="020206030504050203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DengXian" panose="02010600030101010101" pitchFamily="2" charset="-122"/>
                            <a:cs typeface="Times New Roman" panose="02020603050405020304" pitchFamily="18" charset="0"/>
                          </a:rPr>
                          <m:t>𝑈</m:t>
                        </m:r>
                      </m:num>
                      <m:den>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Cambria Math" panose="02040503050406030204" pitchFamily="18" charset="0"/>
                              </a:rPr>
                              <m:t>𝜔</m:t>
                            </m:r>
                          </m:e>
                          <m:sub>
                            <m:r>
                              <a:rPr lang="en-US" i="1">
                                <a:latin typeface="Cambria Math" panose="02040503050406030204" pitchFamily="18" charset="0"/>
                                <a:ea typeface="DengXian" panose="02010600030101010101" pitchFamily="2" charset="-122"/>
                                <a:cs typeface="Times New Roman" panose="02020603050405020304" pitchFamily="18" charset="0"/>
                              </a:rPr>
                              <m:t>𝑐𝑒</m:t>
                            </m:r>
                          </m:sub>
                        </m:sSub>
                      </m:den>
                    </m:f>
                    <m:r>
                      <a:rPr lang="en-US">
                        <a:latin typeface="Cambria Math" panose="02040503050406030204" pitchFamily="18" charset="0"/>
                        <a:ea typeface="DengXian" panose="02010600030101010101" pitchFamily="2" charset="-122"/>
                        <a:cs typeface="Times New Roman" panose="02020603050405020304" pitchFamily="18" charset="0"/>
                      </a:rPr>
                      <m:t> </m:t>
                    </m:r>
                    <m:r>
                      <a:rPr lang="en-US" b="0" i="0" smtClean="0">
                        <a:latin typeface="Cambria Math" panose="02040503050406030204" pitchFamily="18" charset="0"/>
                        <a:ea typeface="DengXian" panose="02010600030101010101" pitchFamily="2" charset="-122"/>
                        <a:cs typeface="Times New Roman" panose="02020603050405020304" pitchFamily="18" charset="0"/>
                      </a:rPr>
                      <m:t>,</m:t>
                    </m:r>
                    <m:r>
                      <a:rPr lang="en-US">
                        <a:latin typeface="Cambria Math" panose="02040503050406030204" pitchFamily="18" charset="0"/>
                        <a:ea typeface="DengXian" panose="02010600030101010101" pitchFamily="2" charset="-122"/>
                        <a:cs typeface="Times New Roman" panose="02020603050405020304" pitchFamily="18" charset="0"/>
                      </a:rPr>
                      <m:t>  </m:t>
                    </m:r>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Cambria Math" panose="02040503050406030204" pitchFamily="18" charset="0"/>
                          </a:rPr>
                          <m:t>𝜔</m:t>
                        </m:r>
                      </m:e>
                      <m:sub>
                        <m:r>
                          <a:rPr lang="en-US" i="1">
                            <a:latin typeface="Cambria Math" panose="02040503050406030204" pitchFamily="18" charset="0"/>
                            <a:ea typeface="DengXian" panose="02010600030101010101" pitchFamily="2" charset="-122"/>
                            <a:cs typeface="Times New Roman" panose="02020603050405020304" pitchFamily="18" charset="0"/>
                          </a:rPr>
                          <m:t>𝑐𝑒</m:t>
                        </m:r>
                      </m:sub>
                    </m:sSub>
                    <m:r>
                      <a:rPr lang="en-US">
                        <a:latin typeface="Cambria Math" panose="02040503050406030204" pitchFamily="18" charset="0"/>
                        <a:ea typeface="DengXian" panose="02010600030101010101" pitchFamily="2" charset="-122"/>
                        <a:cs typeface="Times New Roman" panose="02020603050405020304" pitchFamily="18" charset="0"/>
                      </a:rPr>
                      <m:t>=</m:t>
                    </m:r>
                    <m:f>
                      <m:fPr>
                        <m:ctrlPr>
                          <a:rPr lang="en-US" i="1">
                            <a:latin typeface="Cambria Math" panose="02040503050406030204" pitchFamily="18" charset="0"/>
                          </a:rPr>
                        </m:ctrlPr>
                      </m:fPr>
                      <m:num>
                        <m:r>
                          <a:rPr lang="en-US" i="1">
                            <a:latin typeface="Cambria Math" panose="02040503050406030204" pitchFamily="18" charset="0"/>
                            <a:ea typeface="DengXian" panose="02010600030101010101" pitchFamily="2" charset="-122"/>
                            <a:cs typeface="Times New Roman" panose="02020603050405020304" pitchFamily="18" charset="0"/>
                          </a:rPr>
                          <m:t>𝑒𝐵</m:t>
                        </m:r>
                      </m:num>
                      <m:den>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𝑚</m:t>
                            </m:r>
                          </m:e>
                          <m:sub>
                            <m:r>
                              <a:rPr lang="en-US" i="1">
                                <a:latin typeface="Cambria Math" panose="02040503050406030204" pitchFamily="18" charset="0"/>
                                <a:ea typeface="DengXian" panose="02010600030101010101" pitchFamily="2" charset="-122"/>
                                <a:cs typeface="Times New Roman" panose="02020603050405020304" pitchFamily="18" charset="0"/>
                              </a:rPr>
                              <m:t>𝑒</m:t>
                            </m:r>
                          </m:sub>
                        </m:sSub>
                        <m:r>
                          <a:rPr lang="en-US" i="1">
                            <a:latin typeface="Cambria Math" panose="02040503050406030204" pitchFamily="18" charset="0"/>
                            <a:ea typeface="DengXian" panose="02010600030101010101" pitchFamily="2" charset="-122"/>
                            <a:cs typeface="Cambria Math" panose="02040503050406030204" pitchFamily="18" charset="0"/>
                          </a:rPr>
                          <m:t>𝛾</m:t>
                        </m:r>
                      </m:den>
                    </m:f>
                    <m:r>
                      <a:rPr lang="en-US">
                        <a:latin typeface="Cambria Math" panose="02040503050406030204" pitchFamily="18" charset="0"/>
                        <a:ea typeface="DengXian" panose="02010600030101010101" pitchFamily="2" charset="-122"/>
                        <a:cs typeface="Times New Roman" panose="020206030504050203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Cambria Math" panose="02040503050406030204" pitchFamily="18" charset="0"/>
                              </a:rPr>
                              <m:t>𝜔</m:t>
                            </m:r>
                          </m:e>
                          <m:sub>
                            <m:r>
                              <a:rPr lang="en-US">
                                <a:latin typeface="Cambria Math" panose="02040503050406030204" pitchFamily="18" charset="0"/>
                                <a:ea typeface="DengXian" panose="02010600030101010101" pitchFamily="2" charset="-122"/>
                                <a:cs typeface="Times New Roman" panose="02020603050405020304" pitchFamily="18" charset="0"/>
                              </a:rPr>
                              <m:t>0</m:t>
                            </m:r>
                          </m:sub>
                        </m:sSub>
                      </m:num>
                      <m:den>
                        <m:r>
                          <a:rPr lang="en-US" i="1">
                            <a:latin typeface="Cambria Math" panose="02040503050406030204" pitchFamily="18" charset="0"/>
                            <a:ea typeface="DengXian" panose="02010600030101010101" pitchFamily="2" charset="-122"/>
                            <a:cs typeface="Cambria Math" panose="02040503050406030204" pitchFamily="18" charset="0"/>
                          </a:rPr>
                          <m:t>𝛾</m:t>
                        </m:r>
                      </m:den>
                    </m:f>
                  </m:oMath>
                </a14:m>
                <a:r>
                  <a:rPr lang="en-US" dirty="0">
                    <a:latin typeface="Times New Roman" panose="02020603050405020304" pitchFamily="18" charset="0"/>
                    <a:ea typeface="DengXian" panose="02010600030101010101" pitchFamily="2" charset="-122"/>
                  </a:rPr>
                  <a:t>	(8)</a:t>
                </a:r>
                <a:endParaRPr lang="en-US" dirty="0"/>
              </a:p>
            </p:txBody>
          </p:sp>
        </mc:Choice>
        <mc:Fallback xmlns="">
          <p:sp>
            <p:nvSpPr>
              <p:cNvPr id="12" name="Rectangle 11">
                <a:extLst>
                  <a:ext uri="{FF2B5EF4-FFF2-40B4-BE49-F238E27FC236}">
                    <a16:creationId xmlns:a16="http://schemas.microsoft.com/office/drawing/2014/main" id="{A8D8A3C1-87A4-4FE8-AE85-1FAA71E868F3}"/>
                  </a:ext>
                </a:extLst>
              </p:cNvPr>
              <p:cNvSpPr>
                <a:spLocks noRot="1" noChangeAspect="1" noMove="1" noResize="1" noEditPoints="1" noAdjustHandles="1" noChangeArrowheads="1" noChangeShapeType="1" noTextEdit="1"/>
              </p:cNvSpPr>
              <p:nvPr/>
            </p:nvSpPr>
            <p:spPr>
              <a:xfrm>
                <a:off x="7246952" y="4324527"/>
                <a:ext cx="4147289" cy="566630"/>
              </a:xfrm>
              <a:prstGeom prst="rect">
                <a:avLst/>
              </a:prstGeom>
              <a:blipFill>
                <a:blip r:embed="rId6"/>
                <a:stretch>
                  <a:fillRect r="-4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9BC6923-8890-4F2D-B1B4-6256FFF58BD7}"/>
                  </a:ext>
                </a:extLst>
              </p:cNvPr>
              <p:cNvSpPr txBox="1"/>
              <p:nvPr/>
            </p:nvSpPr>
            <p:spPr>
              <a:xfrm>
                <a:off x="370814" y="3931076"/>
                <a:ext cx="3288485" cy="1200329"/>
              </a:xfrm>
              <a:prstGeom prst="rect">
                <a:avLst/>
              </a:prstGeom>
              <a:noFill/>
            </p:spPr>
            <p:txBody>
              <a:bodyPr wrap="square" rtlCol="0">
                <a:spAutoFit/>
              </a:bodyPr>
              <a:lstStyle/>
              <a:p>
                <a:r>
                  <a:rPr lang="en-US" dirty="0">
                    <a:latin typeface="Times New Roman" panose="02020603050405020304" pitchFamily="18" charset="0"/>
                    <a:ea typeface="DengXian" panose="02010600030101010101" pitchFamily="2" charset="-122"/>
                  </a:rPr>
                  <a:t>Photo </a:t>
                </a:r>
              </a:p>
              <a:p>
                <a:r>
                  <a:rPr lang="en-US" dirty="0">
                    <a:latin typeface="Times New Roman" panose="02020603050405020304" pitchFamily="18" charset="0"/>
                    <a:ea typeface="DengXian" panose="02010600030101010101" pitchFamily="2" charset="-122"/>
                  </a:rPr>
                  <a:t>Energy :</a:t>
                </a:r>
                <a14:m>
                  <m:oMath xmlns:m="http://schemas.openxmlformats.org/officeDocument/2006/math">
                    <m:r>
                      <a:rPr lang="en-US">
                        <a:latin typeface="Cambria Math" panose="02040503050406030204" pitchFamily="18" charset="0"/>
                      </a:rPr>
                      <m:t>ℏ</m:t>
                    </m:r>
                    <m:r>
                      <a:rPr lang="en-US">
                        <a:latin typeface="Cambria Math" panose="02040503050406030204" pitchFamily="18" charset="0"/>
                      </a:rPr>
                      <m:t>𝜔</m:t>
                    </m:r>
                  </m:oMath>
                </a14:m>
                <a:endParaRPr lang="en-US" dirty="0">
                  <a:latin typeface="Times New Roman" panose="02020603050405020304" pitchFamily="18" charset="0"/>
                  <a:ea typeface="DengXian" panose="02010600030101010101" pitchFamily="2" charset="-122"/>
                </a:endParaRPr>
              </a:p>
              <a:p>
                <a:r>
                  <a:rPr lang="en-US" dirty="0">
                    <a:latin typeface="Times New Roman" panose="02020603050405020304" pitchFamily="18" charset="0"/>
                    <a:ea typeface="DengXian" panose="02010600030101010101" pitchFamily="2" charset="-122"/>
                  </a:rPr>
                  <a:t>Momentum:</a:t>
                </a:r>
                <a14:m>
                  <m:oMath xmlns:m="http://schemas.openxmlformats.org/officeDocument/2006/math">
                    <m:r>
                      <a:rPr lang="en-US">
                        <a:latin typeface="Cambria Math" panose="02040503050406030204" pitchFamily="18" charset="0"/>
                      </a:rPr>
                      <m:t>ℏ</m:t>
                    </m:r>
                    <m:r>
                      <a:rPr lang="en-US">
                        <a:latin typeface="Cambria Math" panose="02040503050406030204" pitchFamily="18" charset="0"/>
                      </a:rPr>
                      <m:t>𝑘</m:t>
                    </m:r>
                  </m:oMath>
                </a14:m>
                <a:endParaRPr lang="en-US" dirty="0">
                  <a:latin typeface="Times New Roman" panose="02020603050405020304" pitchFamily="18" charset="0"/>
                  <a:ea typeface="DengXian" panose="02010600030101010101" pitchFamily="2" charset="-122"/>
                </a:endParaRPr>
              </a:p>
              <a:p>
                <a:r>
                  <a:rPr lang="en-US" dirty="0">
                    <a:latin typeface="Times New Roman" panose="02020603050405020304" pitchFamily="18" charset="0"/>
                    <a:ea typeface="DengXian" panose="02010600030101010101" pitchFamily="2" charset="-122"/>
                  </a:rPr>
                  <a:t>Angular Momentum:</a:t>
                </a:r>
                <a14:m>
                  <m:oMath xmlns:m="http://schemas.openxmlformats.org/officeDocument/2006/math">
                    <m:r>
                      <a:rPr lang="en-US">
                        <a:latin typeface="Cambria Math" panose="02040503050406030204" pitchFamily="18" charset="0"/>
                      </a:rPr>
                      <m:t>𝑚</m:t>
                    </m:r>
                    <m:r>
                      <a:rPr lang="en-US">
                        <a:latin typeface="Cambria Math" panose="02040503050406030204" pitchFamily="18" charset="0"/>
                      </a:rPr>
                      <m:t>ℏ</m:t>
                    </m:r>
                  </m:oMath>
                </a14:m>
                <a:endParaRPr lang="en-US" dirty="0">
                  <a:latin typeface="Times New Roman" panose="02020603050405020304" pitchFamily="18" charset="0"/>
                  <a:ea typeface="DengXian" panose="02010600030101010101" pitchFamily="2" charset="-122"/>
                </a:endParaRPr>
              </a:p>
            </p:txBody>
          </p:sp>
        </mc:Choice>
        <mc:Fallback xmlns="">
          <p:sp>
            <p:nvSpPr>
              <p:cNvPr id="13" name="TextBox 12">
                <a:extLst>
                  <a:ext uri="{FF2B5EF4-FFF2-40B4-BE49-F238E27FC236}">
                    <a16:creationId xmlns:a16="http://schemas.microsoft.com/office/drawing/2014/main" id="{69BC6923-8890-4F2D-B1B4-6256FFF58BD7}"/>
                  </a:ext>
                </a:extLst>
              </p:cNvPr>
              <p:cNvSpPr txBox="1">
                <a:spLocks noRot="1" noChangeAspect="1" noMove="1" noResize="1" noEditPoints="1" noAdjustHandles="1" noChangeArrowheads="1" noChangeShapeType="1" noTextEdit="1"/>
              </p:cNvSpPr>
              <p:nvPr/>
            </p:nvSpPr>
            <p:spPr>
              <a:xfrm>
                <a:off x="370814" y="3931076"/>
                <a:ext cx="3288485" cy="1200329"/>
              </a:xfrm>
              <a:prstGeom prst="rect">
                <a:avLst/>
              </a:prstGeom>
              <a:blipFill>
                <a:blip r:embed="rId7"/>
                <a:stretch>
                  <a:fillRect l="-1670" t="-3046"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D0D663EB-23B4-48CD-88DC-615E9FCDF94D}"/>
                  </a:ext>
                </a:extLst>
              </p:cNvPr>
              <p:cNvSpPr txBox="1"/>
              <p:nvPr/>
            </p:nvSpPr>
            <p:spPr>
              <a:xfrm>
                <a:off x="2896736" y="3931076"/>
                <a:ext cx="3288485" cy="1200329"/>
              </a:xfrm>
              <a:prstGeom prst="rect">
                <a:avLst/>
              </a:prstGeom>
              <a:noFill/>
            </p:spPr>
            <p:txBody>
              <a:bodyPr wrap="square" rtlCol="0">
                <a:spAutoFit/>
              </a:bodyPr>
              <a:lstStyle/>
              <a:p>
                <a:r>
                  <a:rPr lang="en-US" dirty="0">
                    <a:latin typeface="Times New Roman" panose="02020603050405020304" pitchFamily="18" charset="0"/>
                    <a:ea typeface="DengXian" panose="02010600030101010101" pitchFamily="2" charset="-122"/>
                  </a:rPr>
                  <a:t>electron </a:t>
                </a:r>
              </a:p>
              <a:p>
                <a:r>
                  <a:rPr lang="en-US" dirty="0">
                    <a:latin typeface="Times New Roman" panose="02020603050405020304" pitchFamily="18" charset="0"/>
                    <a:ea typeface="DengXian" panose="02010600030101010101" pitchFamily="2" charset="-122"/>
                  </a:rPr>
                  <a:t>Energy :</a:t>
                </a:r>
                <a14:m>
                  <m:oMath xmlns:m="http://schemas.openxmlformats.org/officeDocument/2006/math">
                    <m:r>
                      <a:rPr lang="en-US">
                        <a:latin typeface="Cambria Math" panose="02040503050406030204" pitchFamily="18" charset="0"/>
                      </a:rPr>
                      <m:t>𝑇</m:t>
                    </m:r>
                    <m:r>
                      <a:rPr lang="en-US">
                        <a:latin typeface="Cambria Math" panose="02040503050406030204" pitchFamily="18" charset="0"/>
                      </a:rPr>
                      <m:t>,</m:t>
                    </m:r>
                    <m:r>
                      <m:rPr>
                        <m:sty m:val="p"/>
                      </m:rPr>
                      <a:rPr lang="en-US">
                        <a:latin typeface="Cambria Math" panose="02040503050406030204" pitchFamily="18" charset="0"/>
                      </a:rPr>
                      <m:t>U</m:t>
                    </m:r>
                  </m:oMath>
                </a14:m>
                <a:endParaRPr lang="en-US" dirty="0">
                  <a:latin typeface="Times New Roman" panose="02020603050405020304" pitchFamily="18" charset="0"/>
                  <a:ea typeface="DengXian" panose="02010600030101010101" pitchFamily="2" charset="-122"/>
                </a:endParaRPr>
              </a:p>
              <a:p>
                <a:r>
                  <a:rPr lang="en-US" dirty="0">
                    <a:latin typeface="Times New Roman" panose="02020603050405020304" pitchFamily="18" charset="0"/>
                    <a:ea typeface="DengXian" panose="02010600030101010101" pitchFamily="2" charset="-122"/>
                  </a:rPr>
                  <a:t>Momentum:</a:t>
                </a:r>
                <a14:m>
                  <m:oMath xmlns:m="http://schemas.openxmlformats.org/officeDocument/2006/math">
                    <m:r>
                      <a:rPr lang="en-US">
                        <a:latin typeface="Cambria Math" panose="02040503050406030204" pitchFamily="18" charset="0"/>
                      </a:rPr>
                      <m:t>𝑝</m:t>
                    </m:r>
                  </m:oMath>
                </a14:m>
                <a:endParaRPr lang="en-US" dirty="0">
                  <a:latin typeface="Times New Roman" panose="02020603050405020304" pitchFamily="18" charset="0"/>
                  <a:ea typeface="DengXian" panose="02010600030101010101" pitchFamily="2" charset="-122"/>
                </a:endParaRPr>
              </a:p>
              <a:p>
                <a:r>
                  <a:rPr lang="en-US" dirty="0">
                    <a:latin typeface="Times New Roman" panose="02020603050405020304" pitchFamily="18" charset="0"/>
                    <a:ea typeface="DengXian" panose="02010600030101010101" pitchFamily="2" charset="-122"/>
                  </a:rPr>
                  <a:t>Angular Momentum:</a:t>
                </a:r>
                <a14:m>
                  <m:oMath xmlns:m="http://schemas.openxmlformats.org/officeDocument/2006/math">
                    <m:r>
                      <a:rPr lang="en-US">
                        <a:latin typeface="Cambria Math" panose="02040503050406030204" pitchFamily="18" charset="0"/>
                      </a:rPr>
                      <m:t>𝐿</m:t>
                    </m:r>
                  </m:oMath>
                </a14:m>
                <a:endParaRPr lang="en-US" dirty="0">
                  <a:latin typeface="Times New Roman" panose="02020603050405020304" pitchFamily="18" charset="0"/>
                  <a:ea typeface="DengXian" panose="02010600030101010101" pitchFamily="2" charset="-122"/>
                </a:endParaRPr>
              </a:p>
            </p:txBody>
          </p:sp>
        </mc:Choice>
        <mc:Fallback xmlns="">
          <p:sp>
            <p:nvSpPr>
              <p:cNvPr id="14" name="TextBox 13">
                <a:extLst>
                  <a:ext uri="{FF2B5EF4-FFF2-40B4-BE49-F238E27FC236}">
                    <a16:creationId xmlns:a16="http://schemas.microsoft.com/office/drawing/2014/main" id="{D0D663EB-23B4-48CD-88DC-615E9FCDF94D}"/>
                  </a:ext>
                </a:extLst>
              </p:cNvPr>
              <p:cNvSpPr txBox="1">
                <a:spLocks noRot="1" noChangeAspect="1" noMove="1" noResize="1" noEditPoints="1" noAdjustHandles="1" noChangeArrowheads="1" noChangeShapeType="1" noTextEdit="1"/>
              </p:cNvSpPr>
              <p:nvPr/>
            </p:nvSpPr>
            <p:spPr>
              <a:xfrm>
                <a:off x="2896736" y="3931076"/>
                <a:ext cx="3288485" cy="1200329"/>
              </a:xfrm>
              <a:prstGeom prst="rect">
                <a:avLst/>
              </a:prstGeom>
              <a:blipFill>
                <a:blip r:embed="rId8"/>
                <a:stretch>
                  <a:fillRect l="-1481" t="-3046" b="-710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310D378-0E75-49CD-95F2-6757CF28DA5B}"/>
                  </a:ext>
                </a:extLst>
              </p:cNvPr>
              <p:cNvSpPr txBox="1"/>
              <p:nvPr/>
            </p:nvSpPr>
            <p:spPr>
              <a:xfrm>
                <a:off x="6137945" y="4913745"/>
                <a:ext cx="4938581" cy="1765676"/>
              </a:xfrm>
              <a:prstGeom prst="rect">
                <a:avLst/>
              </a:prstGeom>
              <a:noFill/>
            </p:spPr>
            <p:txBody>
              <a:bodyPr wrap="square" rtlCol="0">
                <a:spAutoFit/>
              </a:bodyPr>
              <a:lstStyle/>
              <a:p>
                <a:r>
                  <a:rPr lang="en-US" dirty="0">
                    <a:latin typeface="Times New Roman" panose="02020603050405020304" pitchFamily="18" charset="0"/>
                    <a:ea typeface="DengXian" panose="02010600030101010101" pitchFamily="2" charset="-122"/>
                  </a:rPr>
                  <a:t>The angular momentum conservation: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𝑧</m:t>
                          </m:r>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ℏ=</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𝑧</m:t>
                          </m:r>
                          <m:r>
                            <a:rPr lang="en-US" b="0" i="1" smtClean="0">
                              <a:latin typeface="Cambria Math" panose="02040503050406030204" pitchFamily="18" charset="0"/>
                            </a:rPr>
                            <m:t>1</m:t>
                          </m:r>
                        </m:sub>
                      </m:sSub>
                    </m:oMath>
                  </m:oMathPara>
                </a14:m>
                <a:endParaRPr lang="en-US" dirty="0"/>
              </a:p>
              <a:p>
                <a:pPr/>
                <a14:m>
                  <m:oMathPara xmlns:m="http://schemas.openxmlformats.org/officeDocument/2006/math">
                    <m:oMathParaPr>
                      <m:jc m:val="centerGroup"/>
                    </m:oMathParaPr>
                    <m:oMath xmlns:m="http://schemas.openxmlformats.org/officeDocument/2006/math">
                      <m:f>
                        <m:fPr>
                          <m:ctrlPr>
                            <a:rPr lang="en-US" i="1" smtClean="0">
                              <a:latin typeface="Cambria Math" panose="02040503050406030204" pitchFamily="18" charset="0"/>
                            </a:rPr>
                          </m:ctrlPr>
                        </m:fPr>
                        <m:num>
                          <m:sSub>
                            <m:sSubPr>
                              <m:ctrlPr>
                                <a:rPr lang="en-US" b="0" i="1"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𝑈</m:t>
                              </m:r>
                            </m:e>
                            <m:sub>
                              <m:r>
                                <a:rPr lang="en-US" b="0" i="1" smtClean="0">
                                  <a:latin typeface="Cambria Math" panose="02040503050406030204" pitchFamily="18" charset="0"/>
                                  <a:ea typeface="DengXian" panose="02010600030101010101" pitchFamily="2" charset="-122"/>
                                  <a:cs typeface="Times New Roman" panose="02020603050405020304" pitchFamily="18" charset="0"/>
                                </a:rPr>
                                <m:t>2</m:t>
                              </m:r>
                            </m:sub>
                          </m:sSub>
                          <m:r>
                            <a:rPr lang="en-US" b="0" i="1" smtClean="0">
                              <a:latin typeface="Cambria Math" panose="02040503050406030204" pitchFamily="18" charset="0"/>
                              <a:ea typeface="DengXian" panose="02010600030101010101" pitchFamily="2" charset="-122"/>
                              <a:cs typeface="Times New Roman" panose="02020603050405020304" pitchFamily="18" charset="0"/>
                            </a:rPr>
                            <m:t>−</m:t>
                          </m:r>
                          <m:sSub>
                            <m:sSubPr>
                              <m:ctrlPr>
                                <a:rPr lang="en-US" b="0" i="1" smtClean="0">
                                  <a:latin typeface="Cambria Math" panose="02040503050406030204" pitchFamily="18" charset="0"/>
                                  <a:ea typeface="DengXian" panose="02010600030101010101" pitchFamily="2" charset="-122"/>
                                  <a:cs typeface="Times New Roman" panose="02020603050405020304" pitchFamily="18" charset="0"/>
                                </a:rPr>
                              </m:ctrlPr>
                            </m:sSubPr>
                            <m:e>
                              <m:r>
                                <a:rPr lang="en-US" b="0" i="1" smtClean="0">
                                  <a:latin typeface="Cambria Math" panose="02040503050406030204" pitchFamily="18" charset="0"/>
                                  <a:ea typeface="DengXian" panose="02010600030101010101" pitchFamily="2" charset="-122"/>
                                  <a:cs typeface="Times New Roman" panose="02020603050405020304" pitchFamily="18" charset="0"/>
                                </a:rPr>
                                <m:t>𝑈</m:t>
                              </m:r>
                            </m:e>
                            <m:sub>
                              <m:r>
                                <a:rPr lang="en-US" b="0" i="1" smtClean="0">
                                  <a:latin typeface="Cambria Math" panose="02040503050406030204" pitchFamily="18" charset="0"/>
                                  <a:ea typeface="DengXian" panose="02010600030101010101" pitchFamily="2" charset="-122"/>
                                  <a:cs typeface="Times New Roman" panose="02020603050405020304" pitchFamily="18" charset="0"/>
                                </a:rPr>
                                <m:t>1</m:t>
                              </m:r>
                            </m:sub>
                          </m:sSub>
                        </m:num>
                        <m:den>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Cambria Math" panose="02040503050406030204" pitchFamily="18" charset="0"/>
                                </a:rPr>
                                <m:t>𝜔</m:t>
                              </m:r>
                            </m:e>
                            <m:sub>
                              <m:r>
                                <a:rPr lang="en-US" i="1">
                                  <a:latin typeface="Cambria Math" panose="02040503050406030204" pitchFamily="18" charset="0"/>
                                  <a:ea typeface="DengXian" panose="02010600030101010101" pitchFamily="2" charset="-122"/>
                                  <a:cs typeface="Times New Roman" panose="02020603050405020304" pitchFamily="18" charset="0"/>
                                </a:rPr>
                                <m:t>𝑐𝑒</m:t>
                              </m:r>
                            </m:sub>
                          </m:sSub>
                        </m:den>
                      </m:f>
                      <m:r>
                        <a:rPr lang="en-US" b="0" i="1" smtClean="0">
                          <a:latin typeface="Cambria Math" panose="02040503050406030204" pitchFamily="18" charset="0"/>
                          <a:ea typeface="DengXian" panose="02010600030101010101" pitchFamily="2" charset="-122"/>
                          <a:cs typeface="Times New Roman" panose="02020603050405020304" pitchFamily="18" charset="0"/>
                        </a:rPr>
                        <m:t>=−</m:t>
                      </m:r>
                      <m:r>
                        <a:rPr lang="en-US" b="0" i="1" smtClean="0">
                          <a:latin typeface="Cambria Math" panose="02040503050406030204" pitchFamily="18" charset="0"/>
                          <a:ea typeface="DengXian" panose="02010600030101010101" pitchFamily="2" charset="-122"/>
                          <a:cs typeface="Times New Roman" panose="02020603050405020304" pitchFamily="18" charset="0"/>
                        </a:rPr>
                        <m:t>𝑚</m:t>
                      </m:r>
                      <m:r>
                        <a:rPr lang="en-US" b="0" i="1" smtClean="0">
                          <a:latin typeface="Cambria Math" panose="02040503050406030204" pitchFamily="18" charset="0"/>
                          <a:ea typeface="DengXian" panose="02010600030101010101" pitchFamily="2" charset="-122"/>
                          <a:cs typeface="Times New Roman" panose="02020603050405020304" pitchFamily="18" charset="0"/>
                        </a:rPr>
                        <m:t>ℏ</m:t>
                      </m:r>
                    </m:oMath>
                  </m:oMathPara>
                </a14:m>
                <a:endParaRPr lang="en-US" dirty="0"/>
              </a:p>
              <a:p>
                <a:r>
                  <a:rPr lang="en-US" altLang="zh-CN" dirty="0"/>
                  <a:t>Combine with equation (6):</a:t>
                </a:r>
              </a:p>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𝜔</m:t>
                      </m:r>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𝑧</m:t>
                          </m:r>
                        </m:sub>
                      </m:sSub>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𝑧</m:t>
                          </m:r>
                        </m:sub>
                      </m:sSub>
                      <m:r>
                        <a:rPr lang="en-US" i="1">
                          <a:latin typeface="Cambria Math" panose="02040503050406030204" pitchFamily="18" charset="0"/>
                        </a:rPr>
                        <m:t>+</m:t>
                      </m:r>
                      <m:r>
                        <a:rPr lang="en-US" i="1">
                          <a:latin typeface="Cambria Math" panose="02040503050406030204" pitchFamily="18" charset="0"/>
                        </a:rPr>
                        <m:t>𝑚</m:t>
                      </m:r>
                      <m:sSub>
                        <m:sSubPr>
                          <m:ctrlPr>
                            <a:rPr lang="en-US" i="1">
                              <a:latin typeface="Cambria Math" panose="02040503050406030204" pitchFamily="18" charset="0"/>
                            </a:rPr>
                          </m:ctrlPr>
                        </m:sSubPr>
                        <m:e>
                          <m:r>
                            <a:rPr lang="en-US" i="1">
                              <a:latin typeface="Cambria Math" panose="02040503050406030204" pitchFamily="18" charset="0"/>
                            </a:rPr>
                            <m:t>𝜔</m:t>
                          </m:r>
                        </m:e>
                        <m:sub>
                          <m:r>
                            <a:rPr lang="en-US" i="1">
                              <a:latin typeface="Cambria Math" panose="02040503050406030204" pitchFamily="18" charset="0"/>
                            </a:rPr>
                            <m:t>𝑐𝑒</m:t>
                          </m:r>
                        </m:sub>
                      </m:sSub>
                    </m:oMath>
                  </m:oMathPara>
                </a14:m>
                <a:endParaRPr lang="en-US" dirty="0"/>
              </a:p>
            </p:txBody>
          </p:sp>
        </mc:Choice>
        <mc:Fallback xmlns="">
          <p:sp>
            <p:nvSpPr>
              <p:cNvPr id="15" name="TextBox 14">
                <a:extLst>
                  <a:ext uri="{FF2B5EF4-FFF2-40B4-BE49-F238E27FC236}">
                    <a16:creationId xmlns:a16="http://schemas.microsoft.com/office/drawing/2014/main" id="{B310D378-0E75-49CD-95F2-6757CF28DA5B}"/>
                  </a:ext>
                </a:extLst>
              </p:cNvPr>
              <p:cNvSpPr txBox="1">
                <a:spLocks noRot="1" noChangeAspect="1" noMove="1" noResize="1" noEditPoints="1" noAdjustHandles="1" noChangeArrowheads="1" noChangeShapeType="1" noTextEdit="1"/>
              </p:cNvSpPr>
              <p:nvPr/>
            </p:nvSpPr>
            <p:spPr>
              <a:xfrm>
                <a:off x="6137945" y="4913745"/>
                <a:ext cx="4938581" cy="1765676"/>
              </a:xfrm>
              <a:prstGeom prst="rect">
                <a:avLst/>
              </a:prstGeom>
              <a:blipFill>
                <a:blip r:embed="rId9"/>
                <a:stretch>
                  <a:fillRect l="-1111" t="-1724"/>
                </a:stretch>
              </a:blipFill>
            </p:spPr>
            <p:txBody>
              <a:bodyPr/>
              <a:lstStyle/>
              <a:p>
                <a:r>
                  <a:rPr lang="en-US">
                    <a:noFill/>
                  </a:rPr>
                  <a:t> </a:t>
                </a:r>
              </a:p>
            </p:txBody>
          </p:sp>
        </mc:Fallback>
      </mc:AlternateContent>
      <p:pic>
        <p:nvPicPr>
          <p:cNvPr id="16" name="Picture 15">
            <a:extLst>
              <a:ext uri="{FF2B5EF4-FFF2-40B4-BE49-F238E27FC236}">
                <a16:creationId xmlns:a16="http://schemas.microsoft.com/office/drawing/2014/main" id="{92EC30AF-C9D6-4112-8FB1-447766E29FF1}"/>
              </a:ext>
            </a:extLst>
          </p:cNvPr>
          <p:cNvPicPr>
            <a:picLocks noChangeAspect="1"/>
          </p:cNvPicPr>
          <p:nvPr/>
        </p:nvPicPr>
        <p:blipFill rotWithShape="1">
          <a:blip r:embed="rId10"/>
          <a:srcRect l="10792" r="64264"/>
          <a:stretch/>
        </p:blipFill>
        <p:spPr>
          <a:xfrm>
            <a:off x="1746617" y="5493404"/>
            <a:ext cx="2722520" cy="1037872"/>
          </a:xfrm>
          <a:prstGeom prst="rect">
            <a:avLst/>
          </a:prstGeom>
        </p:spPr>
      </p:pic>
      <p:sp>
        <p:nvSpPr>
          <p:cNvPr id="17" name="TextBox 16">
            <a:extLst>
              <a:ext uri="{FF2B5EF4-FFF2-40B4-BE49-F238E27FC236}">
                <a16:creationId xmlns:a16="http://schemas.microsoft.com/office/drawing/2014/main" id="{AA8C274E-5159-453A-9761-43E0798B484A}"/>
              </a:ext>
            </a:extLst>
          </p:cNvPr>
          <p:cNvSpPr txBox="1"/>
          <p:nvPr/>
        </p:nvSpPr>
        <p:spPr>
          <a:xfrm>
            <a:off x="4540978" y="5771626"/>
            <a:ext cx="718919" cy="369332"/>
          </a:xfrm>
          <a:prstGeom prst="rect">
            <a:avLst/>
          </a:prstGeom>
          <a:noFill/>
        </p:spPr>
        <p:txBody>
          <a:bodyPr wrap="square" rtlCol="0">
            <a:spAutoFit/>
          </a:bodyPr>
          <a:lstStyle/>
          <a:p>
            <a:r>
              <a:rPr lang="zh-CN" altLang="en-US" dirty="0"/>
              <a:t>（</a:t>
            </a:r>
            <a:r>
              <a:rPr lang="en-US" altLang="zh-CN" dirty="0"/>
              <a:t>6</a:t>
            </a:r>
            <a:r>
              <a:rPr lang="zh-CN" altLang="en-US" dirty="0"/>
              <a:t>）</a:t>
            </a:r>
            <a:endParaRPr lang="en-US" dirty="0"/>
          </a:p>
        </p:txBody>
      </p:sp>
    </p:spTree>
    <p:extLst>
      <p:ext uri="{BB962C8B-B14F-4D97-AF65-F5344CB8AC3E}">
        <p14:creationId xmlns:p14="http://schemas.microsoft.com/office/powerpoint/2010/main" val="18592849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6D0D4B-458C-45F9-8219-3773FB3CFA98}"/>
              </a:ext>
            </a:extLst>
          </p:cNvPr>
          <p:cNvSpPr txBox="1"/>
          <p:nvPr/>
        </p:nvSpPr>
        <p:spPr>
          <a:xfrm>
            <a:off x="251669" y="352337"/>
            <a:ext cx="8615493" cy="369332"/>
          </a:xfrm>
          <a:prstGeom prst="rect">
            <a:avLst/>
          </a:prstGeom>
          <a:noFill/>
        </p:spPr>
        <p:txBody>
          <a:bodyPr wrap="square" rtlCol="0">
            <a:spAutoFit/>
          </a:bodyPr>
          <a:lstStyle/>
          <a:p>
            <a:r>
              <a:rPr lang="en-US" dirty="0"/>
              <a:t>Section III. Numerical Simulation Framework and Result Discussion </a:t>
            </a:r>
          </a:p>
        </p:txBody>
      </p:sp>
      <p:pic>
        <p:nvPicPr>
          <p:cNvPr id="6" name="图片 2">
            <a:extLst>
              <a:ext uri="{FF2B5EF4-FFF2-40B4-BE49-F238E27FC236}">
                <a16:creationId xmlns:a16="http://schemas.microsoft.com/office/drawing/2014/main" id="{5A6D6146-D774-4216-B7DF-9E215D48865A}"/>
              </a:ext>
            </a:extLst>
          </p:cNvPr>
          <p:cNvPicPr/>
          <p:nvPr/>
        </p:nvPicPr>
        <p:blipFill rotWithShape="1">
          <a:blip r:embed="rId2">
            <a:extLst>
              <a:ext uri="{28A0092B-C50C-407E-A947-70E740481C1C}">
                <a14:useLocalDpi xmlns:a14="http://schemas.microsoft.com/office/drawing/2010/main" val="0"/>
              </a:ext>
            </a:extLst>
          </a:blip>
          <a:srcRect l="6764" t="13002" r="6126" b="7643"/>
          <a:stretch/>
        </p:blipFill>
        <p:spPr bwMode="auto">
          <a:xfrm>
            <a:off x="1564538" y="958422"/>
            <a:ext cx="4076970" cy="3325506"/>
          </a:xfrm>
          <a:prstGeom prst="rect">
            <a:avLst/>
          </a:prstGeom>
          <a:noFill/>
          <a:ln>
            <a:noFill/>
          </a:ln>
          <a:extLst>
            <a:ext uri="{53640926-AAD7-44D8-BBD7-CCE9431645EC}">
              <a14:shadowObscured xmlns:a14="http://schemas.microsoft.com/office/drawing/2010/main"/>
            </a:ext>
          </a:extLst>
        </p:spPr>
      </p:pic>
      <p:pic>
        <p:nvPicPr>
          <p:cNvPr id="7" name="Picture 6">
            <a:extLst>
              <a:ext uri="{FF2B5EF4-FFF2-40B4-BE49-F238E27FC236}">
                <a16:creationId xmlns:a16="http://schemas.microsoft.com/office/drawing/2014/main" id="{DA04A3B3-2A4A-4ABF-962F-BDE70D2BD1DA}"/>
              </a:ext>
            </a:extLst>
          </p:cNvPr>
          <p:cNvPicPr>
            <a:picLocks noChangeAspect="1"/>
          </p:cNvPicPr>
          <p:nvPr/>
        </p:nvPicPr>
        <p:blipFill>
          <a:blip r:embed="rId3"/>
          <a:stretch>
            <a:fillRect/>
          </a:stretch>
        </p:blipFill>
        <p:spPr>
          <a:xfrm>
            <a:off x="1458743" y="3881727"/>
            <a:ext cx="4288559" cy="2431459"/>
          </a:xfrm>
          <a:prstGeom prst="rect">
            <a:avLst/>
          </a:prstGeom>
        </p:spPr>
      </p:pic>
      <p:pic>
        <p:nvPicPr>
          <p:cNvPr id="8" name="Picture 7">
            <a:extLst>
              <a:ext uri="{FF2B5EF4-FFF2-40B4-BE49-F238E27FC236}">
                <a16:creationId xmlns:a16="http://schemas.microsoft.com/office/drawing/2014/main" id="{4D7AA742-06DE-4839-97FA-65A9CAFB72AB}"/>
              </a:ext>
            </a:extLst>
          </p:cNvPr>
          <p:cNvPicPr>
            <a:picLocks noChangeAspect="1"/>
          </p:cNvPicPr>
          <p:nvPr/>
        </p:nvPicPr>
        <p:blipFill>
          <a:blip r:embed="rId4"/>
          <a:stretch>
            <a:fillRect/>
          </a:stretch>
        </p:blipFill>
        <p:spPr>
          <a:xfrm>
            <a:off x="6329684" y="958422"/>
            <a:ext cx="4683345" cy="5667320"/>
          </a:xfrm>
          <a:prstGeom prst="rect">
            <a:avLst/>
          </a:prstGeom>
        </p:spPr>
      </p:pic>
      <p:grpSp>
        <p:nvGrpSpPr>
          <p:cNvPr id="14" name="Group 13">
            <a:extLst>
              <a:ext uri="{FF2B5EF4-FFF2-40B4-BE49-F238E27FC236}">
                <a16:creationId xmlns:a16="http://schemas.microsoft.com/office/drawing/2014/main" id="{CBBB842E-A885-481A-AE66-A15DD7E0B0BB}"/>
              </a:ext>
            </a:extLst>
          </p:cNvPr>
          <p:cNvGrpSpPr/>
          <p:nvPr/>
        </p:nvGrpSpPr>
        <p:grpSpPr>
          <a:xfrm>
            <a:off x="163376" y="1483410"/>
            <a:ext cx="1225913" cy="1395756"/>
            <a:chOff x="4830644" y="1163864"/>
            <a:chExt cx="1225913" cy="1395756"/>
          </a:xfrm>
        </p:grpSpPr>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9089DC5E-0A43-419B-A834-982214D2688C}"/>
                    </a:ext>
                  </a:extLst>
                </p:cNvPr>
                <p:cNvSpPr/>
                <p:nvPr/>
              </p:nvSpPr>
              <p:spPr>
                <a:xfrm>
                  <a:off x="4940684" y="1163864"/>
                  <a:ext cx="1054648" cy="307777"/>
                </a:xfrm>
                <a:prstGeom prst="rect">
                  <a:avLst/>
                </a:prstGeom>
              </p:spPr>
              <p:txBody>
                <a:bodyPr wrap="none">
                  <a:spAutoFit/>
                </a:bodyPr>
                <a:lstStyle/>
                <a:p>
                  <a14:m>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ea typeface="DengXian" panose="02010600030101010101" pitchFamily="2" charset="-122"/>
                              <a:cs typeface="Times New Roman" panose="02020603050405020304" pitchFamily="18" charset="0"/>
                            </a:rPr>
                            <m:t>𝐵</m:t>
                          </m:r>
                        </m:e>
                        <m:sub>
                          <m:r>
                            <a:rPr lang="en-US" sz="1400">
                              <a:latin typeface="Cambria Math" panose="02040503050406030204" pitchFamily="18" charset="0"/>
                              <a:ea typeface="DengXian" panose="02010600030101010101" pitchFamily="2" charset="-122"/>
                              <a:cs typeface="Times New Roman" panose="02020603050405020304" pitchFamily="18" charset="0"/>
                            </a:rPr>
                            <m:t>0</m:t>
                          </m:r>
                        </m:sub>
                      </m:sSub>
                    </m:oMath>
                  </a14:m>
                  <a:r>
                    <a:rPr lang="en-US" sz="1400" dirty="0">
                      <a:latin typeface="Times New Roman" panose="02020603050405020304" pitchFamily="18" charset="0"/>
                      <a:ea typeface="DengXian" panose="02010600030101010101" pitchFamily="2" charset="-122"/>
                    </a:rPr>
                    <a:t> = </a:t>
                  </a:r>
                  <a14:m>
                    <m:oMath xmlns:m="http://schemas.openxmlformats.org/officeDocument/2006/math">
                      <m:r>
                        <a:rPr lang="en-US" sz="1400">
                          <a:latin typeface="Cambria Math" panose="02040503050406030204" pitchFamily="18" charset="0"/>
                          <a:ea typeface="DengXian" panose="02010600030101010101" pitchFamily="2" charset="-122"/>
                          <a:cs typeface="Times New Roman" panose="02020603050405020304" pitchFamily="18" charset="0"/>
                        </a:rPr>
                        <m:t>0.02</m:t>
                      </m:r>
                      <m:r>
                        <m:rPr>
                          <m:sty m:val="p"/>
                        </m:rPr>
                        <a:rPr lang="en-US" sz="1400" b="0" i="0" smtClean="0">
                          <a:latin typeface="Cambria Math" panose="02040503050406030204" pitchFamily="18" charset="0"/>
                          <a:ea typeface="DengXian" panose="02010600030101010101" pitchFamily="2" charset="-122"/>
                          <a:cs typeface="Times New Roman" panose="02020603050405020304" pitchFamily="18" charset="0"/>
                        </a:rPr>
                        <m:t>T</m:t>
                      </m:r>
                    </m:oMath>
                  </a14:m>
                  <a:r>
                    <a:rPr lang="en-US" sz="1400" dirty="0">
                      <a:latin typeface="Times New Roman" panose="02020603050405020304" pitchFamily="18" charset="0"/>
                      <a:ea typeface="DengXian" panose="02010600030101010101" pitchFamily="2" charset="-122"/>
                    </a:rPr>
                    <a:t> </a:t>
                  </a:r>
                  <a:endParaRPr lang="en-US" dirty="0"/>
                </a:p>
              </p:txBody>
            </p:sp>
          </mc:Choice>
          <mc:Fallback xmlns="">
            <p:sp>
              <p:nvSpPr>
                <p:cNvPr id="9" name="Rectangle 8">
                  <a:extLst>
                    <a:ext uri="{FF2B5EF4-FFF2-40B4-BE49-F238E27FC236}">
                      <a16:creationId xmlns:a16="http://schemas.microsoft.com/office/drawing/2014/main" id="{9089DC5E-0A43-419B-A834-982214D2688C}"/>
                    </a:ext>
                  </a:extLst>
                </p:cNvPr>
                <p:cNvSpPr>
                  <a:spLocks noRot="1" noChangeAspect="1" noMove="1" noResize="1" noEditPoints="1" noAdjustHandles="1" noChangeArrowheads="1" noChangeShapeType="1" noTextEdit="1"/>
                </p:cNvSpPr>
                <p:nvPr/>
              </p:nvSpPr>
              <p:spPr>
                <a:xfrm>
                  <a:off x="4940684" y="1163864"/>
                  <a:ext cx="1054648" cy="307777"/>
                </a:xfrm>
                <a:prstGeom prst="rect">
                  <a:avLst/>
                </a:prstGeom>
                <a:blipFill>
                  <a:blip r:embed="rId5"/>
                  <a:stretch>
                    <a:fillRect t="-3922" b="-176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0391A50-323B-4E1A-8629-DE778252C348}"/>
                    </a:ext>
                  </a:extLst>
                </p:cNvPr>
                <p:cNvSpPr/>
                <p:nvPr/>
              </p:nvSpPr>
              <p:spPr>
                <a:xfrm>
                  <a:off x="4883135" y="1400617"/>
                  <a:ext cx="114460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𝑠</m:t>
                            </m:r>
                          </m:sub>
                        </m:sSub>
                        <m:r>
                          <a:rPr lang="en-US" sz="1400" i="0">
                            <a:latin typeface="Cambria Math" panose="02040503050406030204" pitchFamily="18" charset="0"/>
                          </a:rPr>
                          <m:t>=1.5 </m:t>
                        </m:r>
                        <m:sSub>
                          <m:sSubPr>
                            <m:ctrlPr>
                              <a:rPr lang="en-US" sz="1400" i="1">
                                <a:latin typeface="Cambria Math" panose="02040503050406030204" pitchFamily="18" charset="0"/>
                              </a:rPr>
                            </m:ctrlPr>
                          </m:sSubPr>
                          <m:e>
                            <m:r>
                              <a:rPr lang="en-US" sz="1400" i="1">
                                <a:latin typeface="Cambria Math" panose="02040503050406030204" pitchFamily="18" charset="0"/>
                              </a:rPr>
                              <m:t>𝜔</m:t>
                            </m:r>
                          </m:e>
                          <m:sub>
                            <m:r>
                              <a:rPr lang="en-US" sz="1400" i="0">
                                <a:latin typeface="Cambria Math" panose="02040503050406030204" pitchFamily="18" charset="0"/>
                              </a:rPr>
                              <m:t>0</m:t>
                            </m:r>
                          </m:sub>
                        </m:sSub>
                      </m:oMath>
                    </m:oMathPara>
                  </a14:m>
                  <a:endParaRPr lang="en-US" dirty="0"/>
                </a:p>
              </p:txBody>
            </p:sp>
          </mc:Choice>
          <mc:Fallback xmlns="">
            <p:sp>
              <p:nvSpPr>
                <p:cNvPr id="10" name="Rectangle 9">
                  <a:extLst>
                    <a:ext uri="{FF2B5EF4-FFF2-40B4-BE49-F238E27FC236}">
                      <a16:creationId xmlns:a16="http://schemas.microsoft.com/office/drawing/2014/main" id="{C0391A50-323B-4E1A-8629-DE778252C348}"/>
                    </a:ext>
                  </a:extLst>
                </p:cNvPr>
                <p:cNvSpPr>
                  <a:spLocks noRot="1" noChangeAspect="1" noMove="1" noResize="1" noEditPoints="1" noAdjustHandles="1" noChangeArrowheads="1" noChangeShapeType="1" noTextEdit="1"/>
                </p:cNvSpPr>
                <p:nvPr/>
              </p:nvSpPr>
              <p:spPr>
                <a:xfrm>
                  <a:off x="4883135" y="1400617"/>
                  <a:ext cx="1144608" cy="307777"/>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532D2820-1175-4736-89F6-B4285A76DBE0}"/>
                    </a:ext>
                  </a:extLst>
                </p:cNvPr>
                <p:cNvSpPr/>
                <p:nvPr/>
              </p:nvSpPr>
              <p:spPr>
                <a:xfrm>
                  <a:off x="4963895" y="1680593"/>
                  <a:ext cx="1037528" cy="339645"/>
                </a:xfrm>
                <a:prstGeom prst="rect">
                  <a:avLst/>
                </a:prstGeom>
              </p:spPr>
              <p:txBody>
                <a:bodyPr wrap="none">
                  <a:spAutoFit/>
                </a:bodyPr>
                <a:lstStyle/>
                <a:p>
                  <a14:m>
                    <m:oMath xmlns:m="http://schemas.openxmlformats.org/officeDocument/2006/math">
                      <m:acc>
                        <m:accPr>
                          <m:chr m:val="⃗"/>
                          <m:ctrlPr>
                            <a:rPr lang="en-US" sz="1400" i="1">
                              <a:latin typeface="Cambria Math" panose="02040503050406030204" pitchFamily="18" charset="0"/>
                            </a:rPr>
                          </m:ctrlPr>
                        </m:accPr>
                        <m:e>
                          <m:r>
                            <a:rPr lang="en-US" sz="1400" i="1">
                              <a:latin typeface="Cambria Math" panose="02040503050406030204" pitchFamily="18" charset="0"/>
                              <a:ea typeface="DengXian" panose="02010600030101010101" pitchFamily="2" charset="-122"/>
                              <a:cs typeface="Times New Roman" panose="02020603050405020304" pitchFamily="18" charset="0"/>
                            </a:rPr>
                            <m:t>𝑘</m:t>
                          </m:r>
                        </m:e>
                      </m:acc>
                    </m:oMath>
                  </a14:m>
                  <a:r>
                    <a:rPr lang="en-US" sz="1400" dirty="0">
                      <a:latin typeface="Times New Roman" panose="02020603050405020304" pitchFamily="18" charset="0"/>
                      <a:ea typeface="DengXian" panose="02010600030101010101" pitchFamily="2" charset="-122"/>
                    </a:rPr>
                    <a:t> </a:t>
                  </a:r>
                  <a14:m>
                    <m:oMath xmlns:m="http://schemas.openxmlformats.org/officeDocument/2006/math">
                      <m:r>
                        <a:rPr lang="en-US" sz="1400">
                          <a:latin typeface="Cambria Math" panose="02040503050406030204" pitchFamily="18" charset="0"/>
                          <a:ea typeface="DengXian" panose="02010600030101010101" pitchFamily="2" charset="-122"/>
                          <a:cs typeface="Times New Roman" panose="02020603050405020304" pitchFamily="18" charset="0"/>
                        </a:rPr>
                        <m:t>=1</m:t>
                      </m:r>
                      <m:sSup>
                        <m:sSupPr>
                          <m:ctrlPr>
                            <a:rPr lang="en-US" sz="1400" i="1">
                              <a:latin typeface="Cambria Math" panose="02040503050406030204" pitchFamily="18" charset="0"/>
                            </a:rPr>
                          </m:ctrlPr>
                        </m:sSupPr>
                        <m:e>
                          <m:r>
                            <a:rPr lang="en-US" sz="1400">
                              <a:latin typeface="Cambria Math" panose="02040503050406030204" pitchFamily="18" charset="0"/>
                              <a:ea typeface="DengXian" panose="02010600030101010101" pitchFamily="2" charset="-122"/>
                              <a:cs typeface="Times New Roman" panose="02020603050405020304" pitchFamily="18" charset="0"/>
                            </a:rPr>
                            <m:t>0</m:t>
                          </m:r>
                        </m:e>
                        <m:sup>
                          <m:r>
                            <a:rPr lang="en-US" sz="1400">
                              <a:latin typeface="Cambria Math" panose="02040503050406030204" pitchFamily="18" charset="0"/>
                              <a:ea typeface="DengXian" panose="02010600030101010101" pitchFamily="2" charset="-122"/>
                              <a:cs typeface="Times New Roman" panose="02020603050405020304" pitchFamily="18" charset="0"/>
                            </a:rPr>
                            <m:t>5</m:t>
                          </m:r>
                        </m:sup>
                      </m:sSup>
                      <m:r>
                        <a:rPr lang="en-US" sz="1400">
                          <a:latin typeface="Cambria Math" panose="02040503050406030204" pitchFamily="18" charset="0"/>
                          <a:ea typeface="DengXian" panose="02010600030101010101" pitchFamily="2" charset="-122"/>
                          <a:cs typeface="Times New Roman" panose="02020603050405020304" pitchFamily="18" charset="0"/>
                        </a:rPr>
                        <m:t>/</m:t>
                      </m:r>
                      <m:r>
                        <m:rPr>
                          <m:sty m:val="p"/>
                        </m:rPr>
                        <a:rPr lang="en-US" sz="1400">
                          <a:latin typeface="Cambria Math" panose="02040503050406030204" pitchFamily="18" charset="0"/>
                          <a:ea typeface="DengXian" panose="02010600030101010101" pitchFamily="2" charset="-122"/>
                          <a:cs typeface="Times New Roman" panose="02020603050405020304" pitchFamily="18" charset="0"/>
                        </a:rPr>
                        <m:t>m</m:t>
                      </m:r>
                    </m:oMath>
                  </a14:m>
                  <a:endParaRPr lang="en-US" dirty="0"/>
                </a:p>
              </p:txBody>
            </p:sp>
          </mc:Choice>
          <mc:Fallback xmlns="">
            <p:sp>
              <p:nvSpPr>
                <p:cNvPr id="11" name="Rectangle 10">
                  <a:extLst>
                    <a:ext uri="{FF2B5EF4-FFF2-40B4-BE49-F238E27FC236}">
                      <a16:creationId xmlns:a16="http://schemas.microsoft.com/office/drawing/2014/main" id="{532D2820-1175-4736-89F6-B4285A76DBE0}"/>
                    </a:ext>
                  </a:extLst>
                </p:cNvPr>
                <p:cNvSpPr>
                  <a:spLocks noRot="1" noChangeAspect="1" noMove="1" noResize="1" noEditPoints="1" noAdjustHandles="1" noChangeArrowheads="1" noChangeShapeType="1" noTextEdit="1"/>
                </p:cNvSpPr>
                <p:nvPr/>
              </p:nvSpPr>
              <p:spPr>
                <a:xfrm>
                  <a:off x="4963895" y="1680593"/>
                  <a:ext cx="1037528" cy="339645"/>
                </a:xfrm>
                <a:prstGeom prst="rect">
                  <a:avLst/>
                </a:prstGeom>
                <a:blipFill>
                  <a:blip r:embed="rId7"/>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F6C9F953-D969-4D1A-AE4C-06C6BDE200BE}"/>
                    </a:ext>
                  </a:extLst>
                </p:cNvPr>
                <p:cNvSpPr/>
                <p:nvPr/>
              </p:nvSpPr>
              <p:spPr>
                <a:xfrm>
                  <a:off x="4830644" y="2006702"/>
                  <a:ext cx="1225913"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𝐸</m:t>
                            </m:r>
                          </m:e>
                          <m:sub>
                            <m:r>
                              <a:rPr lang="en-US" sz="1400" b="0" i="1" smtClean="0">
                                <a:latin typeface="Cambria Math" panose="02040503050406030204" pitchFamily="18" charset="0"/>
                              </a:rPr>
                              <m:t>𝑤</m:t>
                            </m:r>
                          </m:sub>
                        </m:sSub>
                        <m:r>
                          <a:rPr lang="en-US" sz="1400" i="0">
                            <a:latin typeface="Cambria Math" panose="02040503050406030204" pitchFamily="18" charset="0"/>
                          </a:rPr>
                          <m:t>=9 </m:t>
                        </m:r>
                        <m:f>
                          <m:fPr>
                            <m:type m:val="lin"/>
                            <m:ctrlPr>
                              <a:rPr lang="en-US" sz="1400" i="1">
                                <a:latin typeface="Cambria Math" panose="02040503050406030204" pitchFamily="18" charset="0"/>
                              </a:rPr>
                            </m:ctrlPr>
                          </m:fPr>
                          <m:num>
                            <m:r>
                              <m:rPr>
                                <m:sty m:val="p"/>
                              </m:rPr>
                              <a:rPr lang="en-US" sz="1400" i="0">
                                <a:latin typeface="Cambria Math" panose="02040503050406030204" pitchFamily="18" charset="0"/>
                              </a:rPr>
                              <m:t>V</m:t>
                            </m:r>
                          </m:num>
                          <m:den>
                            <m:r>
                              <m:rPr>
                                <m:sty m:val="p"/>
                              </m:rPr>
                              <a:rPr lang="en-US" sz="1400" i="0">
                                <a:latin typeface="Cambria Math" panose="02040503050406030204" pitchFamily="18" charset="0"/>
                              </a:rPr>
                              <m:t>m</m:t>
                            </m:r>
                          </m:den>
                        </m:f>
                      </m:oMath>
                    </m:oMathPara>
                  </a14:m>
                  <a:endParaRPr lang="en-US" dirty="0"/>
                </a:p>
              </p:txBody>
            </p:sp>
          </mc:Choice>
          <mc:Fallback xmlns="">
            <p:sp>
              <p:nvSpPr>
                <p:cNvPr id="12" name="Rectangle 11">
                  <a:extLst>
                    <a:ext uri="{FF2B5EF4-FFF2-40B4-BE49-F238E27FC236}">
                      <a16:creationId xmlns:a16="http://schemas.microsoft.com/office/drawing/2014/main" id="{F6C9F953-D969-4D1A-AE4C-06C6BDE200BE}"/>
                    </a:ext>
                  </a:extLst>
                </p:cNvPr>
                <p:cNvSpPr>
                  <a:spLocks noRot="1" noChangeAspect="1" noMove="1" noResize="1" noEditPoints="1" noAdjustHandles="1" noChangeArrowheads="1" noChangeShapeType="1" noTextEdit="1"/>
                </p:cNvSpPr>
                <p:nvPr/>
              </p:nvSpPr>
              <p:spPr>
                <a:xfrm>
                  <a:off x="4830644" y="2006702"/>
                  <a:ext cx="1225913" cy="307777"/>
                </a:xfrm>
                <a:prstGeom prst="rect">
                  <a:avLst/>
                </a:prstGeom>
                <a:blipFill>
                  <a:blip r:embed="rId8"/>
                  <a:stretch>
                    <a:fillRect t="-96000" r="-22388" b="-15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a:extLst>
                    <a:ext uri="{FF2B5EF4-FFF2-40B4-BE49-F238E27FC236}">
                      <a16:creationId xmlns:a16="http://schemas.microsoft.com/office/drawing/2014/main" id="{91BB57B7-2526-4254-85B6-EE8D3EAFF30E}"/>
                    </a:ext>
                  </a:extLst>
                </p:cNvPr>
                <p:cNvSpPr/>
                <p:nvPr/>
              </p:nvSpPr>
              <p:spPr>
                <a:xfrm>
                  <a:off x="4848001" y="2251843"/>
                  <a:ext cx="1163908" cy="30777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400" i="1" smtClean="0">
                                <a:latin typeface="Cambria Math" panose="02040503050406030204" pitchFamily="18" charset="0"/>
                              </a:rPr>
                            </m:ctrlPr>
                          </m:sSubPr>
                          <m:e>
                            <m:r>
                              <a:rPr lang="en-US" sz="1400" i="1">
                                <a:latin typeface="Cambria Math" panose="02040503050406030204" pitchFamily="18" charset="0"/>
                              </a:rPr>
                              <m:t>𝐸</m:t>
                            </m:r>
                          </m:e>
                          <m:sub>
                            <m:r>
                              <a:rPr lang="en-US" sz="1400" i="0">
                                <a:latin typeface="Cambria Math" panose="02040503050406030204" pitchFamily="18" charset="0"/>
                              </a:rPr>
                              <m:t>0</m:t>
                            </m:r>
                          </m:sub>
                        </m:sSub>
                        <m:r>
                          <a:rPr lang="en-US" sz="1400" i="0">
                            <a:latin typeface="Cambria Math" panose="02040503050406030204" pitchFamily="18" charset="0"/>
                          </a:rPr>
                          <m:t>=−2.5 </m:t>
                        </m:r>
                        <m:r>
                          <m:rPr>
                            <m:sty m:val="p"/>
                          </m:rPr>
                          <a:rPr lang="en-US" sz="1400" i="0">
                            <a:latin typeface="Cambria Math" panose="02040503050406030204" pitchFamily="18" charset="0"/>
                          </a:rPr>
                          <m:t>V</m:t>
                        </m:r>
                      </m:oMath>
                    </m:oMathPara>
                  </a14:m>
                  <a:endParaRPr lang="en-US" dirty="0"/>
                </a:p>
              </p:txBody>
            </p:sp>
          </mc:Choice>
          <mc:Fallback xmlns="">
            <p:sp>
              <p:nvSpPr>
                <p:cNvPr id="13" name="Rectangle 12">
                  <a:extLst>
                    <a:ext uri="{FF2B5EF4-FFF2-40B4-BE49-F238E27FC236}">
                      <a16:creationId xmlns:a16="http://schemas.microsoft.com/office/drawing/2014/main" id="{91BB57B7-2526-4254-85B6-EE8D3EAFF30E}"/>
                    </a:ext>
                  </a:extLst>
                </p:cNvPr>
                <p:cNvSpPr>
                  <a:spLocks noRot="1" noChangeAspect="1" noMove="1" noResize="1" noEditPoints="1" noAdjustHandles="1" noChangeArrowheads="1" noChangeShapeType="1" noTextEdit="1"/>
                </p:cNvSpPr>
                <p:nvPr/>
              </p:nvSpPr>
              <p:spPr>
                <a:xfrm>
                  <a:off x="4848001" y="2251843"/>
                  <a:ext cx="1163908" cy="307777"/>
                </a:xfrm>
                <a:prstGeom prst="rect">
                  <a:avLst/>
                </a:prstGeom>
                <a:blipFill>
                  <a:blip r:embed="rId9"/>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33188739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9" descr="图形用户界面&#10;&#10;描述已自动生成">
            <a:extLst>
              <a:ext uri="{FF2B5EF4-FFF2-40B4-BE49-F238E27FC236}">
                <a16:creationId xmlns:a16="http://schemas.microsoft.com/office/drawing/2014/main" id="{8CA4C256-8BD4-5FC3-1929-A8D2A35AAA27}"/>
              </a:ext>
            </a:extLst>
          </p:cNvPr>
          <p:cNvPicPr/>
          <p:nvPr/>
        </p:nvPicPr>
        <p:blipFill>
          <a:blip r:embed="rId2"/>
          <a:stretch>
            <a:fillRect/>
          </a:stretch>
        </p:blipFill>
        <p:spPr>
          <a:xfrm>
            <a:off x="1275225" y="754216"/>
            <a:ext cx="3419813" cy="6126362"/>
          </a:xfrm>
          <a:prstGeom prst="rect">
            <a:avLst/>
          </a:prstGeom>
        </p:spPr>
      </p:pic>
      <p:sp>
        <p:nvSpPr>
          <p:cNvPr id="5" name="Rectangle 4">
            <a:extLst>
              <a:ext uri="{FF2B5EF4-FFF2-40B4-BE49-F238E27FC236}">
                <a16:creationId xmlns:a16="http://schemas.microsoft.com/office/drawing/2014/main" id="{0649DED9-6337-44E0-BA5C-BDEA3476C72C}"/>
              </a:ext>
            </a:extLst>
          </p:cNvPr>
          <p:cNvSpPr/>
          <p:nvPr/>
        </p:nvSpPr>
        <p:spPr>
          <a:xfrm>
            <a:off x="407738" y="215607"/>
            <a:ext cx="4160498" cy="369332"/>
          </a:xfrm>
          <a:prstGeom prst="rect">
            <a:avLst/>
          </a:prstGeom>
        </p:spPr>
        <p:txBody>
          <a:bodyPr wrap="none">
            <a:spAutoFit/>
          </a:bodyPr>
          <a:lstStyle/>
          <a:p>
            <a:r>
              <a:rPr lang="en-US" dirty="0">
                <a:latin typeface="Arial" panose="020B0604020202020204" pitchFamily="34" charset="0"/>
                <a:ea typeface="DengXian" panose="02010600030101010101" pitchFamily="2" charset="-122"/>
              </a:rPr>
              <a:t>Section IV. Critical Trapping Threshold </a:t>
            </a:r>
            <a:endParaRPr lang="en-US" dirty="0"/>
          </a:p>
        </p:txBody>
      </p:sp>
      <p:pic>
        <p:nvPicPr>
          <p:cNvPr id="6" name="Picture 5">
            <a:extLst>
              <a:ext uri="{FF2B5EF4-FFF2-40B4-BE49-F238E27FC236}">
                <a16:creationId xmlns:a16="http://schemas.microsoft.com/office/drawing/2014/main" id="{BC1CB89C-251D-4970-AF38-B810E567D919}"/>
              </a:ext>
            </a:extLst>
          </p:cNvPr>
          <p:cNvPicPr>
            <a:picLocks noChangeAspect="1"/>
          </p:cNvPicPr>
          <p:nvPr/>
        </p:nvPicPr>
        <p:blipFill>
          <a:blip r:embed="rId3"/>
          <a:stretch>
            <a:fillRect/>
          </a:stretch>
        </p:blipFill>
        <p:spPr>
          <a:xfrm>
            <a:off x="6030015" y="634684"/>
            <a:ext cx="5068620" cy="2426793"/>
          </a:xfrm>
          <a:prstGeom prst="rect">
            <a:avLst/>
          </a:prstGeom>
        </p:spPr>
      </p:pic>
      <p:pic>
        <p:nvPicPr>
          <p:cNvPr id="7" name="Picture 6">
            <a:extLst>
              <a:ext uri="{FF2B5EF4-FFF2-40B4-BE49-F238E27FC236}">
                <a16:creationId xmlns:a16="http://schemas.microsoft.com/office/drawing/2014/main" id="{CAD90087-E509-44E5-B671-E10D5F514452}"/>
              </a:ext>
            </a:extLst>
          </p:cNvPr>
          <p:cNvPicPr>
            <a:picLocks noChangeAspect="1"/>
          </p:cNvPicPr>
          <p:nvPr/>
        </p:nvPicPr>
        <p:blipFill>
          <a:blip r:embed="rId4"/>
          <a:stretch>
            <a:fillRect/>
          </a:stretch>
        </p:blipFill>
        <p:spPr>
          <a:xfrm>
            <a:off x="6651430" y="3429000"/>
            <a:ext cx="4111013" cy="3080548"/>
          </a:xfrm>
          <a:prstGeom prst="rect">
            <a:avLst/>
          </a:prstGeom>
        </p:spPr>
      </p:pic>
      <p:sp>
        <p:nvSpPr>
          <p:cNvPr id="2" name="TextBox 1">
            <a:extLst>
              <a:ext uri="{FF2B5EF4-FFF2-40B4-BE49-F238E27FC236}">
                <a16:creationId xmlns:a16="http://schemas.microsoft.com/office/drawing/2014/main" id="{6742AB60-7DCD-4D58-9ACF-E78AF2EA8CF5}"/>
              </a:ext>
            </a:extLst>
          </p:cNvPr>
          <p:cNvSpPr txBox="1"/>
          <p:nvPr/>
        </p:nvSpPr>
        <p:spPr>
          <a:xfrm>
            <a:off x="1161108" y="584939"/>
            <a:ext cx="5298415" cy="338554"/>
          </a:xfrm>
          <a:prstGeom prst="rect">
            <a:avLst/>
          </a:prstGeom>
          <a:noFill/>
        </p:spPr>
        <p:txBody>
          <a:bodyPr wrap="square" rtlCol="0">
            <a:spAutoFit/>
          </a:bodyPr>
          <a:lstStyle/>
          <a:p>
            <a:r>
              <a:rPr lang="en-US" sz="1600" dirty="0"/>
              <a:t>Velocity changes under different EMW energy</a:t>
            </a:r>
          </a:p>
        </p:txBody>
      </p:sp>
    </p:spTree>
    <p:extLst>
      <p:ext uri="{BB962C8B-B14F-4D97-AF65-F5344CB8AC3E}">
        <p14:creationId xmlns:p14="http://schemas.microsoft.com/office/powerpoint/2010/main" val="1108503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DE5F1-3E51-479E-99F8-22C7455D0724}"/>
              </a:ext>
            </a:extLst>
          </p:cNvPr>
          <p:cNvSpPr>
            <a:spLocks noGrp="1"/>
          </p:cNvSpPr>
          <p:nvPr>
            <p:ph type="title"/>
          </p:nvPr>
        </p:nvSpPr>
        <p:spPr/>
        <p:txBody>
          <a:bodyPr>
            <a:normAutofit/>
          </a:bodyPr>
          <a:lstStyle/>
          <a:p>
            <a:r>
              <a:rPr lang="en-US" sz="3200" dirty="0"/>
              <a:t>Simulation under typical tokamak startup conditions </a:t>
            </a:r>
          </a:p>
        </p:txBody>
      </p:sp>
      <mc:AlternateContent xmlns:mc="http://schemas.openxmlformats.org/markup-compatibility/2006" xmlns:a14="http://schemas.microsoft.com/office/drawing/2010/main">
        <mc:Choice Requires="a14">
          <p:sp>
            <p:nvSpPr>
              <p:cNvPr id="3" name="Rectangle 2">
                <a:extLst>
                  <a:ext uri="{FF2B5EF4-FFF2-40B4-BE49-F238E27FC236}">
                    <a16:creationId xmlns:a16="http://schemas.microsoft.com/office/drawing/2014/main" id="{751A0ABC-ADE2-45E5-A29D-0654CE7BF478}"/>
                  </a:ext>
                </a:extLst>
              </p:cNvPr>
              <p:cNvSpPr/>
              <p:nvPr/>
            </p:nvSpPr>
            <p:spPr>
              <a:xfrm>
                <a:off x="585552" y="2187321"/>
                <a:ext cx="1000595" cy="369332"/>
              </a:xfrm>
              <a:prstGeom prst="rect">
                <a:avLst/>
              </a:prstGeom>
            </p:spPr>
            <p:txBody>
              <a:bodyPr wrap="none">
                <a:spAutoFit/>
              </a:bodyPr>
              <a:lstStyle/>
              <a:p>
                <a14:m>
                  <m:oMath xmlns:m="http://schemas.openxmlformats.org/officeDocument/2006/math">
                    <m:r>
                      <m:rPr>
                        <m:sty m:val="p"/>
                      </m:rPr>
                      <a:rPr lang="en-US">
                        <a:latin typeface="Cambria Math" panose="02040503050406030204" pitchFamily="18" charset="0"/>
                        <a:ea typeface="DengXian" panose="02010600030101010101" pitchFamily="2" charset="-122"/>
                        <a:cs typeface="Times New Roman" panose="02020603050405020304" pitchFamily="18" charset="0"/>
                      </a:rPr>
                      <m:t>B</m:t>
                    </m:r>
                    <m:r>
                      <a:rPr lang="en-US">
                        <a:latin typeface="Cambria Math" panose="02040503050406030204" pitchFamily="18" charset="0"/>
                        <a:ea typeface="DengXian" panose="02010600030101010101" pitchFamily="2" charset="-122"/>
                        <a:cs typeface="Times New Roman" panose="02020603050405020304" pitchFamily="18" charset="0"/>
                      </a:rPr>
                      <m:t>=2 </m:t>
                    </m:r>
                    <m:r>
                      <m:rPr>
                        <m:sty m:val="p"/>
                      </m:rPr>
                      <a:rPr lang="en-US">
                        <a:latin typeface="Cambria Math" panose="02040503050406030204" pitchFamily="18" charset="0"/>
                        <a:ea typeface="DengXian" panose="02010600030101010101" pitchFamily="2" charset="-122"/>
                        <a:cs typeface="Times New Roman" panose="02020603050405020304" pitchFamily="18" charset="0"/>
                      </a:rPr>
                      <m:t>T</m:t>
                    </m:r>
                  </m:oMath>
                </a14:m>
                <a:r>
                  <a:rPr lang="en-US" dirty="0">
                    <a:latin typeface="Times New Roman" panose="02020603050405020304" pitchFamily="18" charset="0"/>
                    <a:ea typeface="DengXian" panose="02010600030101010101" pitchFamily="2" charset="-122"/>
                  </a:rPr>
                  <a:t> </a:t>
                </a:r>
                <a:endParaRPr lang="en-US" dirty="0"/>
              </a:p>
            </p:txBody>
          </p:sp>
        </mc:Choice>
        <mc:Fallback xmlns="">
          <p:sp>
            <p:nvSpPr>
              <p:cNvPr id="3" name="Rectangle 2">
                <a:extLst>
                  <a:ext uri="{FF2B5EF4-FFF2-40B4-BE49-F238E27FC236}">
                    <a16:creationId xmlns:a16="http://schemas.microsoft.com/office/drawing/2014/main" id="{751A0ABC-ADE2-45E5-A29D-0654CE7BF478}"/>
                  </a:ext>
                </a:extLst>
              </p:cNvPr>
              <p:cNvSpPr>
                <a:spLocks noRot="1" noChangeAspect="1" noMove="1" noResize="1" noEditPoints="1" noAdjustHandles="1" noChangeArrowheads="1" noChangeShapeType="1" noTextEdit="1"/>
              </p:cNvSpPr>
              <p:nvPr/>
            </p:nvSpPr>
            <p:spPr>
              <a:xfrm>
                <a:off x="585552" y="2187321"/>
                <a:ext cx="1000595"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8FE051CA-0427-4E4C-9132-F6C93388D4CC}"/>
                  </a:ext>
                </a:extLst>
              </p:cNvPr>
              <p:cNvSpPr/>
              <p:nvPr/>
            </p:nvSpPr>
            <p:spPr>
              <a:xfrm>
                <a:off x="461413" y="2480936"/>
                <a:ext cx="180639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panose="02040503050406030204" pitchFamily="18" charset="0"/>
                            </a:rPr>
                            <m:t>E</m:t>
                          </m:r>
                        </m:e>
                        <m:sub>
                          <m:r>
                            <a:rPr lang="en-US" i="0">
                              <a:latin typeface="Cambria Math" panose="02040503050406030204" pitchFamily="18" charset="0"/>
                            </a:rPr>
                            <m:t>0</m:t>
                          </m:r>
                        </m:sub>
                      </m:sSub>
                      <m:r>
                        <a:rPr lang="en-US" i="0">
                          <a:latin typeface="Cambria Math" panose="02040503050406030204" pitchFamily="18" charset="0"/>
                        </a:rPr>
                        <m:t>=−0.2 </m:t>
                      </m:r>
                      <m:f>
                        <m:fPr>
                          <m:type m:val="lin"/>
                          <m:ctrlPr>
                            <a:rPr lang="en-US" i="1">
                              <a:latin typeface="Cambria Math" panose="02040503050406030204" pitchFamily="18" charset="0"/>
                            </a:rPr>
                          </m:ctrlPr>
                        </m:fPr>
                        <m:num>
                          <m:r>
                            <m:rPr>
                              <m:sty m:val="p"/>
                            </m:rPr>
                            <a:rPr lang="en-US" i="0">
                              <a:latin typeface="Cambria Math" panose="02040503050406030204" pitchFamily="18" charset="0"/>
                            </a:rPr>
                            <m:t>V</m:t>
                          </m:r>
                        </m:num>
                        <m:den>
                          <m:r>
                            <m:rPr>
                              <m:sty m:val="p"/>
                            </m:rPr>
                            <a:rPr lang="en-US" i="0">
                              <a:latin typeface="Cambria Math" panose="02040503050406030204" pitchFamily="18" charset="0"/>
                            </a:rPr>
                            <m:t>m</m:t>
                          </m:r>
                        </m:den>
                      </m:f>
                    </m:oMath>
                  </m:oMathPara>
                </a14:m>
                <a:endParaRPr lang="en-US" dirty="0"/>
              </a:p>
            </p:txBody>
          </p:sp>
        </mc:Choice>
        <mc:Fallback xmlns="">
          <p:sp>
            <p:nvSpPr>
              <p:cNvPr id="4" name="Rectangle 3">
                <a:extLst>
                  <a:ext uri="{FF2B5EF4-FFF2-40B4-BE49-F238E27FC236}">
                    <a16:creationId xmlns:a16="http://schemas.microsoft.com/office/drawing/2014/main" id="{8FE051CA-0427-4E4C-9132-F6C93388D4CC}"/>
                  </a:ext>
                </a:extLst>
              </p:cNvPr>
              <p:cNvSpPr>
                <a:spLocks noRot="1" noChangeAspect="1" noMove="1" noResize="1" noEditPoints="1" noAdjustHandles="1" noChangeArrowheads="1" noChangeShapeType="1" noTextEdit="1"/>
              </p:cNvSpPr>
              <p:nvPr/>
            </p:nvSpPr>
            <p:spPr>
              <a:xfrm>
                <a:off x="461413" y="2480936"/>
                <a:ext cx="1806392" cy="369332"/>
              </a:xfrm>
              <a:prstGeom prst="rect">
                <a:avLst/>
              </a:prstGeom>
              <a:blipFill>
                <a:blip r:embed="rId3"/>
                <a:stretch>
                  <a:fillRect t="-116393" r="-22973" b="-1754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7018AEE5-C4ED-4F90-93E4-6EB910303267}"/>
                  </a:ext>
                </a:extLst>
              </p:cNvPr>
              <p:cNvSpPr/>
              <p:nvPr/>
            </p:nvSpPr>
            <p:spPr>
              <a:xfrm>
                <a:off x="576088" y="2774551"/>
                <a:ext cx="13840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𝑓</m:t>
                      </m:r>
                      <m:r>
                        <a:rPr lang="en-US" i="0">
                          <a:latin typeface="Cambria Math" panose="02040503050406030204" pitchFamily="18" charset="0"/>
                        </a:rPr>
                        <m:t>=56 </m:t>
                      </m:r>
                      <m:r>
                        <m:rPr>
                          <m:sty m:val="p"/>
                        </m:rPr>
                        <a:rPr lang="en-US" i="0">
                          <a:latin typeface="Cambria Math" panose="02040503050406030204" pitchFamily="18" charset="0"/>
                        </a:rPr>
                        <m:t>GHz</m:t>
                      </m:r>
                    </m:oMath>
                  </m:oMathPara>
                </a14:m>
                <a:endParaRPr lang="en-US" dirty="0"/>
              </a:p>
            </p:txBody>
          </p:sp>
        </mc:Choice>
        <mc:Fallback xmlns="">
          <p:sp>
            <p:nvSpPr>
              <p:cNvPr id="6" name="Rectangle 5">
                <a:extLst>
                  <a:ext uri="{FF2B5EF4-FFF2-40B4-BE49-F238E27FC236}">
                    <a16:creationId xmlns:a16="http://schemas.microsoft.com/office/drawing/2014/main" id="{7018AEE5-C4ED-4F90-93E4-6EB910303267}"/>
                  </a:ext>
                </a:extLst>
              </p:cNvPr>
              <p:cNvSpPr>
                <a:spLocks noRot="1" noChangeAspect="1" noMove="1" noResize="1" noEditPoints="1" noAdjustHandles="1" noChangeArrowheads="1" noChangeShapeType="1" noTextEdit="1"/>
              </p:cNvSpPr>
              <p:nvPr/>
            </p:nvSpPr>
            <p:spPr>
              <a:xfrm>
                <a:off x="576088" y="2774551"/>
                <a:ext cx="1384033" cy="369332"/>
              </a:xfrm>
              <a:prstGeom prst="rect">
                <a:avLst/>
              </a:prstGeom>
              <a:blipFill>
                <a:blip r:embed="rId4"/>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0801914E-10F3-4F4E-A361-0175CE9236FC}"/>
                  </a:ext>
                </a:extLst>
              </p:cNvPr>
              <p:cNvSpPr/>
              <p:nvPr/>
            </p:nvSpPr>
            <p:spPr>
              <a:xfrm>
                <a:off x="575652" y="3068166"/>
                <a:ext cx="157145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𝑠</m:t>
                          </m:r>
                        </m:sub>
                      </m:sSub>
                      <m:r>
                        <a:rPr lang="en-US" i="0">
                          <a:latin typeface="Cambria Math" panose="02040503050406030204" pitchFamily="18" charset="0"/>
                        </a:rPr>
                        <m:t>=40 </m:t>
                      </m:r>
                      <m:f>
                        <m:fPr>
                          <m:type m:val="lin"/>
                          <m:ctrlPr>
                            <a:rPr lang="en-US" i="1">
                              <a:latin typeface="Cambria Math" panose="02040503050406030204" pitchFamily="18" charset="0"/>
                            </a:rPr>
                          </m:ctrlPr>
                        </m:fPr>
                        <m:num>
                          <m:r>
                            <m:rPr>
                              <m:sty m:val="p"/>
                            </m:rPr>
                            <a:rPr lang="en-US" i="0">
                              <a:latin typeface="Cambria Math" panose="02040503050406030204" pitchFamily="18" charset="0"/>
                            </a:rPr>
                            <m:t>V</m:t>
                          </m:r>
                        </m:num>
                        <m:den>
                          <m:r>
                            <m:rPr>
                              <m:sty m:val="p"/>
                            </m:rPr>
                            <a:rPr lang="en-US" i="0">
                              <a:latin typeface="Cambria Math" panose="02040503050406030204" pitchFamily="18" charset="0"/>
                            </a:rPr>
                            <m:t>m</m:t>
                          </m:r>
                        </m:den>
                      </m:f>
                    </m:oMath>
                  </m:oMathPara>
                </a14:m>
                <a:endParaRPr lang="en-US" dirty="0"/>
              </a:p>
            </p:txBody>
          </p:sp>
        </mc:Choice>
        <mc:Fallback xmlns="">
          <p:sp>
            <p:nvSpPr>
              <p:cNvPr id="7" name="Rectangle 6">
                <a:extLst>
                  <a:ext uri="{FF2B5EF4-FFF2-40B4-BE49-F238E27FC236}">
                    <a16:creationId xmlns:a16="http://schemas.microsoft.com/office/drawing/2014/main" id="{0801914E-10F3-4F4E-A361-0175CE9236FC}"/>
                  </a:ext>
                </a:extLst>
              </p:cNvPr>
              <p:cNvSpPr>
                <a:spLocks noRot="1" noChangeAspect="1" noMove="1" noResize="1" noEditPoints="1" noAdjustHandles="1" noChangeArrowheads="1" noChangeShapeType="1" noTextEdit="1"/>
              </p:cNvSpPr>
              <p:nvPr/>
            </p:nvSpPr>
            <p:spPr>
              <a:xfrm>
                <a:off x="575652" y="3068166"/>
                <a:ext cx="1571456" cy="369332"/>
              </a:xfrm>
              <a:prstGeom prst="rect">
                <a:avLst/>
              </a:prstGeom>
              <a:blipFill>
                <a:blip r:embed="rId5"/>
                <a:stretch>
                  <a:fillRect t="-116393" r="-26357" b="-175410"/>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90903594-0F74-4396-B440-7164AA54143E}"/>
              </a:ext>
            </a:extLst>
          </p:cNvPr>
          <p:cNvSpPr txBox="1"/>
          <p:nvPr/>
        </p:nvSpPr>
        <p:spPr>
          <a:xfrm>
            <a:off x="2944536" y="5955601"/>
            <a:ext cx="4244829" cy="369332"/>
          </a:xfrm>
          <a:prstGeom prst="rect">
            <a:avLst/>
          </a:prstGeom>
          <a:noFill/>
        </p:spPr>
        <p:txBody>
          <a:bodyPr wrap="square" rtlCol="0">
            <a:spAutoFit/>
          </a:bodyPr>
          <a:lstStyle/>
          <a:p>
            <a:r>
              <a:rPr lang="en-US" dirty="0"/>
              <a:t>Parallel velocity constricted after resonance </a:t>
            </a:r>
          </a:p>
        </p:txBody>
      </p:sp>
      <p:sp>
        <p:nvSpPr>
          <p:cNvPr id="9" name="TextBox 8">
            <a:extLst>
              <a:ext uri="{FF2B5EF4-FFF2-40B4-BE49-F238E27FC236}">
                <a16:creationId xmlns:a16="http://schemas.microsoft.com/office/drawing/2014/main" id="{85B2342C-B293-4361-A9F1-E92DA30A331D}"/>
              </a:ext>
            </a:extLst>
          </p:cNvPr>
          <p:cNvSpPr txBox="1"/>
          <p:nvPr/>
        </p:nvSpPr>
        <p:spPr>
          <a:xfrm>
            <a:off x="7382312" y="5955601"/>
            <a:ext cx="4244829" cy="369332"/>
          </a:xfrm>
          <a:prstGeom prst="rect">
            <a:avLst/>
          </a:prstGeom>
          <a:noFill/>
        </p:spPr>
        <p:txBody>
          <a:bodyPr wrap="square" rtlCol="0">
            <a:spAutoFit/>
          </a:bodyPr>
          <a:lstStyle/>
          <a:p>
            <a:r>
              <a:rPr lang="en-US" dirty="0"/>
              <a:t>Vertical velocity increase after resonance </a:t>
            </a:r>
          </a:p>
        </p:txBody>
      </p:sp>
      <p:pic>
        <p:nvPicPr>
          <p:cNvPr id="11" name="Picture 10">
            <a:extLst>
              <a:ext uri="{FF2B5EF4-FFF2-40B4-BE49-F238E27FC236}">
                <a16:creationId xmlns:a16="http://schemas.microsoft.com/office/drawing/2014/main" id="{F8EC37BC-3AE2-49D9-9B5B-B03B1E2F03B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99215" y="1680310"/>
            <a:ext cx="9116697" cy="3991532"/>
          </a:xfrm>
          <a:prstGeom prst="rect">
            <a:avLst/>
          </a:prstGeom>
        </p:spPr>
      </p:pic>
      <p:sp>
        <p:nvSpPr>
          <p:cNvPr id="12" name="TextBox 11">
            <a:extLst>
              <a:ext uri="{FF2B5EF4-FFF2-40B4-BE49-F238E27FC236}">
                <a16:creationId xmlns:a16="http://schemas.microsoft.com/office/drawing/2014/main" id="{298332BD-8D5B-4F9C-9021-BA5661AC1327}"/>
              </a:ext>
            </a:extLst>
          </p:cNvPr>
          <p:cNvSpPr txBox="1"/>
          <p:nvPr/>
        </p:nvSpPr>
        <p:spPr>
          <a:xfrm>
            <a:off x="184557" y="5177690"/>
            <a:ext cx="2567031" cy="646331"/>
          </a:xfrm>
          <a:prstGeom prst="rect">
            <a:avLst/>
          </a:prstGeom>
          <a:noFill/>
        </p:spPr>
        <p:txBody>
          <a:bodyPr wrap="square" rtlCol="0">
            <a:spAutoFit/>
          </a:bodyPr>
          <a:lstStyle/>
          <a:p>
            <a:r>
              <a:rPr lang="en-US" dirty="0"/>
              <a:t>Data provided by </a:t>
            </a:r>
            <a:r>
              <a:rPr lang="zh-CN" altLang="en-US" dirty="0"/>
              <a:t>李文祥（刘健老师组）</a:t>
            </a:r>
            <a:endParaRPr lang="en-US" dirty="0"/>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C87C10F-DE5E-4449-925F-58C16013B892}"/>
                  </a:ext>
                </a:extLst>
              </p:cNvPr>
              <p:cNvSpPr txBox="1"/>
              <p:nvPr/>
            </p:nvSpPr>
            <p:spPr>
              <a:xfrm>
                <a:off x="461413" y="3766657"/>
                <a:ext cx="1806392" cy="369332"/>
              </a:xfrm>
              <a:prstGeom prst="rect">
                <a:avLst/>
              </a:prstGeom>
              <a:noFill/>
            </p:spPr>
            <p:txBody>
              <a:bodyPr wrap="square" rtlCol="0">
                <a:spAutoFit/>
              </a:bodyPr>
              <a:lstStyle/>
              <a:p>
                <a:r>
                  <a:rPr lang="en-US" dirty="0"/>
                  <a:t>P</a:t>
                </a:r>
                <a14:m>
                  <m:oMath xmlns:m="http://schemas.openxmlformats.org/officeDocument/2006/math">
                    <m:r>
                      <a:rPr lang="en-US" b="0" i="1" smtClean="0">
                        <a:latin typeface="Cambria Math" panose="02040503050406030204" pitchFamily="18" charset="0"/>
                      </a:rPr>
                      <m:t>≈</m:t>
                    </m:r>
                  </m:oMath>
                </a14:m>
                <a:r>
                  <a:rPr lang="en-US" dirty="0"/>
                  <a:t>9W/m^2</a:t>
                </a:r>
              </a:p>
            </p:txBody>
          </p:sp>
        </mc:Choice>
        <mc:Fallback xmlns="">
          <p:sp>
            <p:nvSpPr>
              <p:cNvPr id="13" name="TextBox 12">
                <a:extLst>
                  <a:ext uri="{FF2B5EF4-FFF2-40B4-BE49-F238E27FC236}">
                    <a16:creationId xmlns:a16="http://schemas.microsoft.com/office/drawing/2014/main" id="{EC87C10F-DE5E-4449-925F-58C16013B892}"/>
                  </a:ext>
                </a:extLst>
              </p:cNvPr>
              <p:cNvSpPr txBox="1">
                <a:spLocks noRot="1" noChangeAspect="1" noMove="1" noResize="1" noEditPoints="1" noAdjustHandles="1" noChangeArrowheads="1" noChangeShapeType="1" noTextEdit="1"/>
              </p:cNvSpPr>
              <p:nvPr/>
            </p:nvSpPr>
            <p:spPr>
              <a:xfrm>
                <a:off x="461413" y="3766657"/>
                <a:ext cx="1806392" cy="369332"/>
              </a:xfrm>
              <a:prstGeom prst="rect">
                <a:avLst/>
              </a:prstGeom>
              <a:blipFill>
                <a:blip r:embed="rId7"/>
                <a:stretch>
                  <a:fillRect l="-3041" t="-10000" b="-26667"/>
                </a:stretch>
              </a:blipFill>
            </p:spPr>
            <p:txBody>
              <a:bodyPr/>
              <a:lstStyle/>
              <a:p>
                <a:r>
                  <a:rPr lang="en-US">
                    <a:noFill/>
                  </a:rPr>
                  <a:t> </a:t>
                </a:r>
              </a:p>
            </p:txBody>
          </p:sp>
        </mc:Fallback>
      </mc:AlternateContent>
    </p:spTree>
    <p:extLst>
      <p:ext uri="{BB962C8B-B14F-4D97-AF65-F5344CB8AC3E}">
        <p14:creationId xmlns:p14="http://schemas.microsoft.com/office/powerpoint/2010/main" val="27156521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1251FE-C332-4695-A398-C62F8C0BA9A0}"/>
              </a:ext>
            </a:extLst>
          </p:cNvPr>
          <p:cNvPicPr>
            <a:picLocks noChangeAspect="1"/>
          </p:cNvPicPr>
          <p:nvPr/>
        </p:nvPicPr>
        <p:blipFill>
          <a:blip r:embed="rId2"/>
          <a:stretch>
            <a:fillRect/>
          </a:stretch>
        </p:blipFill>
        <p:spPr>
          <a:xfrm>
            <a:off x="635513" y="952816"/>
            <a:ext cx="5110946" cy="4846761"/>
          </a:xfrm>
          <a:prstGeom prst="rect">
            <a:avLst/>
          </a:prstGeom>
        </p:spPr>
      </p:pic>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21D7D1A-99A6-4841-960E-E1AFB0CEFCEF}"/>
                  </a:ext>
                </a:extLst>
              </p:cNvPr>
              <p:cNvSpPr/>
              <p:nvPr/>
            </p:nvSpPr>
            <p:spPr>
              <a:xfrm>
                <a:off x="6023369" y="2272715"/>
                <a:ext cx="6096000" cy="907749"/>
              </a:xfrm>
              <a:prstGeom prst="rect">
                <a:avLst/>
              </a:prstGeom>
            </p:spPr>
            <p:txBody>
              <a:bodyPr>
                <a:spAutoFit/>
              </a:bodyPr>
              <a:lstStyle/>
              <a:p>
                <a:pPr/>
                <a14:m>
                  <m:oMathPara xmlns:m="http://schemas.openxmlformats.org/officeDocument/2006/math">
                    <m:oMathParaPr>
                      <m:jc m:val="centerGroup"/>
                    </m:oMathParaPr>
                    <m:oMath xmlns:m="http://schemas.openxmlformats.org/officeDocument/2006/math">
                      <m:d>
                        <m:dPr>
                          <m:ctrlPr>
                            <a:rPr lang="en-US" sz="1400" i="1">
                              <a:latin typeface="Cambria Math" panose="02040503050406030204" pitchFamily="18" charset="0"/>
                            </a:rPr>
                          </m:ctrlPr>
                        </m:dPr>
                        <m:e>
                          <m:r>
                            <a:rPr lang="en-US" sz="1400" i="1">
                              <a:latin typeface="Cambria Math" panose="02040503050406030204" pitchFamily="18" charset="0"/>
                            </a:rPr>
                            <m:t>𝐴</m:t>
                          </m:r>
                          <m:r>
                            <a:rPr lang="en-US" sz="1400" i="0">
                              <a:latin typeface="Cambria Math" panose="02040503050406030204" pitchFamily="18" charset="0"/>
                            </a:rPr>
                            <m:t>,</m:t>
                          </m:r>
                          <m:r>
                            <a:rPr lang="en-US" sz="1400" i="1">
                              <a:latin typeface="Cambria Math" panose="02040503050406030204" pitchFamily="18" charset="0"/>
                            </a:rPr>
                            <m:t>𝑖𝐵</m:t>
                          </m:r>
                          <m:r>
                            <a:rPr lang="en-US" sz="1400" i="0">
                              <a:latin typeface="Cambria Math" panose="02040503050406030204" pitchFamily="18" charset="0"/>
                            </a:rPr>
                            <m:t>,</m:t>
                          </m:r>
                          <m:r>
                            <a:rPr lang="en-US" sz="1400" i="1">
                              <a:latin typeface="Cambria Math" panose="02040503050406030204" pitchFamily="18" charset="0"/>
                            </a:rPr>
                            <m:t>𝐶</m:t>
                          </m:r>
                        </m:e>
                      </m:d>
                      <m:r>
                        <a:rPr lang="en-US" sz="1400" i="0">
                          <a:latin typeface="Cambria Math" panose="02040503050406030204" pitchFamily="18" charset="0"/>
                        </a:rPr>
                        <m:t>=</m:t>
                      </m:r>
                      <m:d>
                        <m:dPr>
                          <m:ctrlPr>
                            <a:rPr lang="en-US" sz="1400" i="1">
                              <a:latin typeface="Cambria Math" panose="02040503050406030204" pitchFamily="18" charset="0"/>
                            </a:rPr>
                          </m:ctrlPr>
                        </m:dPr>
                        <m:e>
                          <m:r>
                            <a:rPr lang="en-US" sz="1400" i="0">
                              <a:latin typeface="Cambria Math" panose="02040503050406030204" pitchFamily="18" charset="0"/>
                            </a:rPr>
                            <m:t>1,</m:t>
                          </m:r>
                          <m:r>
                            <a:rPr lang="en-US" sz="1400" i="1">
                              <a:latin typeface="Cambria Math" panose="02040503050406030204" pitchFamily="18" charset="0"/>
                            </a:rPr>
                            <m:t>𝑖</m:t>
                          </m:r>
                          <m:f>
                            <m:fPr>
                              <m:ctrlPr>
                                <a:rPr lang="en-US" sz="1400" i="1">
                                  <a:latin typeface="Cambria Math" panose="02040503050406030204" pitchFamily="18" charset="0"/>
                                </a:rPr>
                              </m:ctrlPr>
                            </m:fPr>
                            <m:num>
                              <m:f>
                                <m:fPr>
                                  <m:ctrlPr>
                                    <a:rPr lang="en-US" sz="1400" i="1">
                                      <a:latin typeface="Cambria Math" panose="02040503050406030204" pitchFamily="18" charset="0"/>
                                    </a:rPr>
                                  </m:ctrlPr>
                                </m:fPr>
                                <m:num>
                                  <m:sSubSup>
                                    <m:sSubSupPr>
                                      <m:ctrlPr>
                                        <a:rPr lang="en-US" sz="1400" i="1">
                                          <a:latin typeface="Cambria Math" panose="02040503050406030204" pitchFamily="18" charset="0"/>
                                        </a:rPr>
                                      </m:ctrlPr>
                                    </m:sSubSupPr>
                                    <m:e>
                                      <m:r>
                                        <a:rPr lang="en-US" sz="1400" i="1">
                                          <a:latin typeface="Cambria Math" panose="02040503050406030204" pitchFamily="18" charset="0"/>
                                        </a:rPr>
                                        <m:t>𝜔</m:t>
                                      </m:r>
                                    </m:e>
                                    <m:sub>
                                      <m:r>
                                        <a:rPr lang="en-US" sz="1400" i="1">
                                          <a:latin typeface="Cambria Math" panose="02040503050406030204" pitchFamily="18" charset="0"/>
                                        </a:rPr>
                                        <m:t>𝑝𝑒</m:t>
                                      </m:r>
                                    </m:sub>
                                    <m:sup>
                                      <m:r>
                                        <a:rPr lang="en-US" sz="1400" i="0">
                                          <a:latin typeface="Cambria Math" panose="02040503050406030204" pitchFamily="18" charset="0"/>
                                        </a:rPr>
                                        <m:t>2</m:t>
                                      </m:r>
                                    </m:sup>
                                  </m:sSubSup>
                                  <m:sSub>
                                    <m:sSubPr>
                                      <m:ctrlPr>
                                        <a:rPr lang="en-US" sz="1400" i="1">
                                          <a:latin typeface="Cambria Math" panose="02040503050406030204" pitchFamily="18" charset="0"/>
                                        </a:rPr>
                                      </m:ctrlPr>
                                    </m:sSubPr>
                                    <m:e>
                                      <m:r>
                                        <a:rPr lang="en-US" sz="1400" i="1">
                                          <a:latin typeface="Cambria Math" panose="02040503050406030204" pitchFamily="18" charset="0"/>
                                        </a:rPr>
                                        <m:t>𝜔</m:t>
                                      </m:r>
                                    </m:e>
                                    <m:sub>
                                      <m:r>
                                        <a:rPr lang="en-US" sz="1400" i="1">
                                          <a:latin typeface="Cambria Math" panose="02040503050406030204" pitchFamily="18" charset="0"/>
                                        </a:rPr>
                                        <m:t>𝑐𝑒</m:t>
                                      </m:r>
                                    </m:sub>
                                  </m:sSub>
                                </m:num>
                                <m:den>
                                  <m:r>
                                    <a:rPr lang="en-US" sz="1400" i="1">
                                      <a:latin typeface="Cambria Math" panose="02040503050406030204" pitchFamily="18" charset="0"/>
                                    </a:rPr>
                                    <m:t>𝜔</m:t>
                                  </m:r>
                                </m:den>
                              </m:f>
                            </m:num>
                            <m:den>
                              <m:sSup>
                                <m:sSupPr>
                                  <m:ctrlPr>
                                    <a:rPr lang="en-US" sz="1400" i="1">
                                      <a:latin typeface="Cambria Math" panose="02040503050406030204" pitchFamily="18" charset="0"/>
                                    </a:rPr>
                                  </m:ctrlPr>
                                </m:sSupPr>
                                <m:e>
                                  <m:r>
                                    <a:rPr lang="en-US" sz="1400" i="1">
                                      <a:latin typeface="Cambria Math" panose="02040503050406030204" pitchFamily="18" charset="0"/>
                                    </a:rPr>
                                    <m:t>𝜔</m:t>
                                  </m:r>
                                </m:e>
                                <m:sup>
                                  <m:r>
                                    <a:rPr lang="en-US" sz="1400" i="0">
                                      <a:latin typeface="Cambria Math" panose="02040503050406030204" pitchFamily="18" charset="0"/>
                                    </a:rPr>
                                    <m:t>2</m:t>
                                  </m:r>
                                </m:sup>
                              </m:sSup>
                              <m:r>
                                <a:rPr lang="en-US" sz="1400" i="0">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𝑘</m:t>
                                  </m:r>
                                </m:e>
                                <m:sup>
                                  <m:r>
                                    <a:rPr lang="en-US" sz="1400" i="0">
                                      <a:latin typeface="Cambria Math" panose="02040503050406030204" pitchFamily="18" charset="0"/>
                                    </a:rPr>
                                    <m:t>2</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𝑐</m:t>
                                  </m:r>
                                </m:e>
                                <m:sup>
                                  <m:r>
                                    <a:rPr lang="en-US" sz="1400" i="0">
                                      <a:latin typeface="Cambria Math" panose="02040503050406030204" pitchFamily="18" charset="0"/>
                                    </a:rPr>
                                    <m:t>2</m:t>
                                  </m:r>
                                </m:sup>
                              </m:sSup>
                              <m:r>
                                <a:rPr lang="en-US" sz="1400" i="0">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𝜔</m:t>
                                  </m:r>
                                </m:e>
                                <m:sub>
                                  <m:r>
                                    <a:rPr lang="en-US" sz="1400" i="1">
                                      <a:latin typeface="Cambria Math" panose="02040503050406030204" pitchFamily="18" charset="0"/>
                                    </a:rPr>
                                    <m:t>𝑐𝑒</m:t>
                                  </m:r>
                                </m:sub>
                                <m:sup>
                                  <m:r>
                                    <a:rPr lang="en-US" sz="1400" i="0">
                                      <a:latin typeface="Cambria Math" panose="02040503050406030204" pitchFamily="18" charset="0"/>
                                    </a:rPr>
                                    <m:t>2</m:t>
                                  </m:r>
                                </m:sup>
                              </m:sSubSup>
                              <m:r>
                                <a:rPr lang="en-US" sz="1400" i="0">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𝜔</m:t>
                                  </m:r>
                                </m:e>
                                <m:sub>
                                  <m:r>
                                    <a:rPr lang="en-US" sz="1400" i="1">
                                      <a:latin typeface="Cambria Math" panose="02040503050406030204" pitchFamily="18" charset="0"/>
                                    </a:rPr>
                                    <m:t>𝑝𝑒</m:t>
                                  </m:r>
                                </m:sub>
                                <m:sup>
                                  <m:r>
                                    <a:rPr lang="en-US" sz="1400" i="0">
                                      <a:latin typeface="Cambria Math" panose="02040503050406030204" pitchFamily="18" charset="0"/>
                                    </a:rPr>
                                    <m:t>2</m:t>
                                  </m:r>
                                </m:sup>
                              </m:sSubSup>
                              <m:r>
                                <a:rPr lang="en-US" sz="1400" i="0">
                                  <a:latin typeface="Cambria Math" panose="02040503050406030204" pitchFamily="18" charset="0"/>
                                </a:rPr>
                                <m:t>+</m:t>
                              </m:r>
                              <m:f>
                                <m:fPr>
                                  <m:ctrlPr>
                                    <a:rPr lang="en-US" sz="1400" i="1">
                                      <a:latin typeface="Cambria Math" panose="02040503050406030204" pitchFamily="18" charset="0"/>
                                    </a:rPr>
                                  </m:ctrlPr>
                                </m:fPr>
                                <m:num>
                                  <m:sSup>
                                    <m:sSupPr>
                                      <m:ctrlPr>
                                        <a:rPr lang="en-US" sz="1400" i="1">
                                          <a:latin typeface="Cambria Math" panose="02040503050406030204" pitchFamily="18" charset="0"/>
                                        </a:rPr>
                                      </m:ctrlPr>
                                    </m:sSupPr>
                                    <m:e>
                                      <m:r>
                                        <a:rPr lang="en-US" sz="1400" i="1">
                                          <a:latin typeface="Cambria Math" panose="02040503050406030204" pitchFamily="18" charset="0"/>
                                        </a:rPr>
                                        <m:t>𝑘</m:t>
                                      </m:r>
                                    </m:e>
                                    <m:sup>
                                      <m:r>
                                        <a:rPr lang="en-US" sz="1400" i="0">
                                          <a:latin typeface="Cambria Math" panose="02040503050406030204" pitchFamily="18" charset="0"/>
                                        </a:rPr>
                                        <m:t>2</m:t>
                                      </m:r>
                                    </m:sup>
                                  </m:sSup>
                                  <m:sSup>
                                    <m:sSupPr>
                                      <m:ctrlPr>
                                        <a:rPr lang="en-US" sz="1400" i="1">
                                          <a:latin typeface="Cambria Math" panose="02040503050406030204" pitchFamily="18" charset="0"/>
                                        </a:rPr>
                                      </m:ctrlPr>
                                    </m:sSupPr>
                                    <m:e>
                                      <m:r>
                                        <a:rPr lang="en-US" sz="1400" i="1">
                                          <a:latin typeface="Cambria Math" panose="02040503050406030204" pitchFamily="18" charset="0"/>
                                        </a:rPr>
                                        <m:t>𝑐</m:t>
                                      </m:r>
                                    </m:e>
                                    <m:sup>
                                      <m:r>
                                        <a:rPr lang="en-US" sz="1400" i="0">
                                          <a:latin typeface="Cambria Math" panose="02040503050406030204" pitchFamily="18" charset="0"/>
                                        </a:rPr>
                                        <m:t>2</m:t>
                                      </m:r>
                                    </m:sup>
                                  </m:sSup>
                                  <m:sSubSup>
                                    <m:sSubSupPr>
                                      <m:ctrlPr>
                                        <a:rPr lang="en-US" sz="1400" i="1">
                                          <a:latin typeface="Cambria Math" panose="02040503050406030204" pitchFamily="18" charset="0"/>
                                        </a:rPr>
                                      </m:ctrlPr>
                                    </m:sSubSupPr>
                                    <m:e>
                                      <m:r>
                                        <a:rPr lang="en-US" sz="1400" i="1">
                                          <a:latin typeface="Cambria Math" panose="02040503050406030204" pitchFamily="18" charset="0"/>
                                        </a:rPr>
                                        <m:t>𝜔</m:t>
                                      </m:r>
                                    </m:e>
                                    <m:sub>
                                      <m:r>
                                        <a:rPr lang="en-US" sz="1400" i="1">
                                          <a:latin typeface="Cambria Math" panose="02040503050406030204" pitchFamily="18" charset="0"/>
                                        </a:rPr>
                                        <m:t>𝑐𝑒</m:t>
                                      </m:r>
                                    </m:sub>
                                    <m:sup>
                                      <m:r>
                                        <a:rPr lang="en-US" sz="1400" i="0">
                                          <a:latin typeface="Cambria Math" panose="02040503050406030204" pitchFamily="18" charset="0"/>
                                        </a:rPr>
                                        <m:t>2</m:t>
                                      </m:r>
                                    </m:sup>
                                  </m:sSubSup>
                                </m:num>
                                <m:den>
                                  <m:sSup>
                                    <m:sSupPr>
                                      <m:ctrlPr>
                                        <a:rPr lang="en-US" sz="1400" i="1">
                                          <a:latin typeface="Cambria Math" panose="02040503050406030204" pitchFamily="18" charset="0"/>
                                        </a:rPr>
                                      </m:ctrlPr>
                                    </m:sSupPr>
                                    <m:e>
                                      <m:r>
                                        <a:rPr lang="en-US" sz="1400" i="1">
                                          <a:latin typeface="Cambria Math" panose="02040503050406030204" pitchFamily="18" charset="0"/>
                                        </a:rPr>
                                        <m:t>𝜔</m:t>
                                      </m:r>
                                    </m:e>
                                    <m:sup>
                                      <m:r>
                                        <a:rPr lang="en-US" sz="1400" i="0">
                                          <a:latin typeface="Cambria Math" panose="02040503050406030204" pitchFamily="18" charset="0"/>
                                        </a:rPr>
                                        <m:t>2</m:t>
                                      </m:r>
                                    </m:sup>
                                  </m:sSup>
                                </m:den>
                              </m:f>
                            </m:den>
                          </m:f>
                          <m:r>
                            <a:rPr lang="en-US" sz="1400" i="0">
                              <a:latin typeface="Cambria Math" panose="02040503050406030204" pitchFamily="18" charset="0"/>
                            </a:rPr>
                            <m:t>,</m:t>
                          </m:r>
                          <m:f>
                            <m:fPr>
                              <m:ctrlPr>
                                <a:rPr lang="en-US" sz="1400" i="1">
                                  <a:latin typeface="Cambria Math" panose="02040503050406030204" pitchFamily="18" charset="0"/>
                                </a:rPr>
                              </m:ctrlPr>
                            </m:fPr>
                            <m:num>
                              <m:sSub>
                                <m:sSubPr>
                                  <m:ctrlPr>
                                    <a:rPr lang="en-US" sz="1400" i="1">
                                      <a:latin typeface="Cambria Math" panose="02040503050406030204" pitchFamily="18" charset="0"/>
                                    </a:rPr>
                                  </m:ctrlPr>
                                </m:sSubPr>
                                <m:e>
                                  <m:r>
                                    <a:rPr lang="en-US" sz="1400" i="1">
                                      <a:latin typeface="Cambria Math" panose="02040503050406030204" pitchFamily="18" charset="0"/>
                                    </a:rPr>
                                    <m:t>𝑘</m:t>
                                  </m:r>
                                </m:e>
                                <m:sub>
                                  <m:r>
                                    <a:rPr lang="en-US" sz="1400" i="0">
                                      <a:latin typeface="Cambria Math" panose="02040503050406030204" pitchFamily="18" charset="0"/>
                                    </a:rPr>
                                    <m:t>∥</m:t>
                                  </m:r>
                                </m:sub>
                              </m:sSub>
                              <m:sSub>
                                <m:sSubPr>
                                  <m:ctrlPr>
                                    <a:rPr lang="en-US" sz="1400" i="1">
                                      <a:latin typeface="Cambria Math" panose="02040503050406030204" pitchFamily="18" charset="0"/>
                                    </a:rPr>
                                  </m:ctrlPr>
                                </m:sSubPr>
                                <m:e>
                                  <m:r>
                                    <a:rPr lang="en-US" sz="1400" i="1">
                                      <a:latin typeface="Cambria Math" panose="02040503050406030204" pitchFamily="18" charset="0"/>
                                    </a:rPr>
                                    <m:t>𝑘</m:t>
                                  </m:r>
                                </m:e>
                                <m:sub>
                                  <m:r>
                                    <a:rPr lang="en-US" sz="1400" i="0">
                                      <a:latin typeface="Cambria Math" panose="02040503050406030204" pitchFamily="18" charset="0"/>
                                    </a:rPr>
                                    <m:t>⊥</m:t>
                                  </m:r>
                                </m:sub>
                              </m:sSub>
                              <m:sSup>
                                <m:sSupPr>
                                  <m:ctrlPr>
                                    <a:rPr lang="en-US" sz="1400" i="1">
                                      <a:latin typeface="Cambria Math" panose="02040503050406030204" pitchFamily="18" charset="0"/>
                                    </a:rPr>
                                  </m:ctrlPr>
                                </m:sSupPr>
                                <m:e>
                                  <m:r>
                                    <a:rPr lang="en-US" sz="1400" i="1">
                                      <a:latin typeface="Cambria Math" panose="02040503050406030204" pitchFamily="18" charset="0"/>
                                    </a:rPr>
                                    <m:t>𝑐</m:t>
                                  </m:r>
                                </m:e>
                                <m:sup>
                                  <m:r>
                                    <a:rPr lang="en-US" sz="1400" i="0">
                                      <a:latin typeface="Cambria Math" panose="02040503050406030204" pitchFamily="18" charset="0"/>
                                    </a:rPr>
                                    <m:t>2</m:t>
                                  </m:r>
                                </m:sup>
                              </m:sSup>
                            </m:num>
                            <m:den>
                              <m:sSubSup>
                                <m:sSubSupPr>
                                  <m:ctrlPr>
                                    <a:rPr lang="en-US" sz="1400" i="1">
                                      <a:latin typeface="Cambria Math" panose="02040503050406030204" pitchFamily="18" charset="0"/>
                                    </a:rPr>
                                  </m:ctrlPr>
                                </m:sSubSupPr>
                                <m:e>
                                  <m:r>
                                    <a:rPr lang="en-US" sz="1400" i="1">
                                      <a:latin typeface="Cambria Math" panose="02040503050406030204" pitchFamily="18" charset="0"/>
                                    </a:rPr>
                                    <m:t>𝜔</m:t>
                                  </m:r>
                                </m:e>
                                <m:sub>
                                  <m:r>
                                    <a:rPr lang="en-US" sz="1400" i="1">
                                      <a:latin typeface="Cambria Math" panose="02040503050406030204" pitchFamily="18" charset="0"/>
                                    </a:rPr>
                                    <m:t>𝑝𝑒</m:t>
                                  </m:r>
                                </m:sub>
                                <m:sup>
                                  <m:r>
                                    <a:rPr lang="en-US" sz="1400" i="0">
                                      <a:latin typeface="Cambria Math" panose="02040503050406030204" pitchFamily="18" charset="0"/>
                                    </a:rPr>
                                    <m:t>2</m:t>
                                  </m:r>
                                </m:sup>
                              </m:sSubSup>
                              <m:r>
                                <a:rPr lang="en-US" sz="1400" i="0">
                                  <a:latin typeface="Cambria Math" panose="02040503050406030204" pitchFamily="18" charset="0"/>
                                </a:rPr>
                                <m:t>+</m:t>
                              </m:r>
                              <m:sSubSup>
                                <m:sSubSupPr>
                                  <m:ctrlPr>
                                    <a:rPr lang="en-US" sz="1400" i="1">
                                      <a:latin typeface="Cambria Math" panose="02040503050406030204" pitchFamily="18" charset="0"/>
                                    </a:rPr>
                                  </m:ctrlPr>
                                </m:sSubSupPr>
                                <m:e>
                                  <m:r>
                                    <a:rPr lang="en-US" sz="1400" i="1">
                                      <a:latin typeface="Cambria Math" panose="02040503050406030204" pitchFamily="18" charset="0"/>
                                    </a:rPr>
                                    <m:t>𝑘</m:t>
                                  </m:r>
                                </m:e>
                                <m:sub>
                                  <m:r>
                                    <a:rPr lang="en-US" sz="1400" i="0">
                                      <a:latin typeface="Cambria Math" panose="02040503050406030204" pitchFamily="18" charset="0"/>
                                    </a:rPr>
                                    <m:t>⊥</m:t>
                                  </m:r>
                                </m:sub>
                                <m:sup>
                                  <m:r>
                                    <a:rPr lang="en-US" sz="1400" i="0">
                                      <a:latin typeface="Cambria Math" panose="02040503050406030204" pitchFamily="18" charset="0"/>
                                    </a:rPr>
                                    <m:t>2</m:t>
                                  </m:r>
                                </m:sup>
                              </m:sSubSup>
                              <m:sSup>
                                <m:sSupPr>
                                  <m:ctrlPr>
                                    <a:rPr lang="en-US" sz="1400" i="1">
                                      <a:latin typeface="Cambria Math" panose="02040503050406030204" pitchFamily="18" charset="0"/>
                                    </a:rPr>
                                  </m:ctrlPr>
                                </m:sSupPr>
                                <m:e>
                                  <m:r>
                                    <a:rPr lang="en-US" sz="1400" i="1">
                                      <a:latin typeface="Cambria Math" panose="02040503050406030204" pitchFamily="18" charset="0"/>
                                    </a:rPr>
                                    <m:t>𝑐</m:t>
                                  </m:r>
                                </m:e>
                                <m:sup>
                                  <m:r>
                                    <a:rPr lang="en-US" sz="1400" i="0">
                                      <a:latin typeface="Cambria Math" panose="02040503050406030204" pitchFamily="18" charset="0"/>
                                    </a:rPr>
                                    <m:t>2</m:t>
                                  </m:r>
                                </m:sup>
                              </m:sSup>
                              <m:r>
                                <a:rPr lang="en-US" sz="1400" i="0">
                                  <a:latin typeface="Cambria Math" panose="02040503050406030204" pitchFamily="18" charset="0"/>
                                </a:rPr>
                                <m:t>−</m:t>
                              </m:r>
                              <m:sSup>
                                <m:sSupPr>
                                  <m:ctrlPr>
                                    <a:rPr lang="en-US" sz="1400" i="1">
                                      <a:latin typeface="Cambria Math" panose="02040503050406030204" pitchFamily="18" charset="0"/>
                                    </a:rPr>
                                  </m:ctrlPr>
                                </m:sSupPr>
                                <m:e>
                                  <m:r>
                                    <a:rPr lang="en-US" sz="1400" i="1">
                                      <a:latin typeface="Cambria Math" panose="02040503050406030204" pitchFamily="18" charset="0"/>
                                    </a:rPr>
                                    <m:t>𝜔</m:t>
                                  </m:r>
                                </m:e>
                                <m:sup>
                                  <m:r>
                                    <a:rPr lang="en-US" sz="1400" i="0">
                                      <a:latin typeface="Cambria Math" panose="02040503050406030204" pitchFamily="18" charset="0"/>
                                    </a:rPr>
                                    <m:t>2</m:t>
                                  </m:r>
                                </m:sup>
                              </m:sSup>
                            </m:den>
                          </m:f>
                        </m:e>
                      </m:d>
                    </m:oMath>
                  </m:oMathPara>
                </a14:m>
                <a:endParaRPr lang="en-US" dirty="0"/>
              </a:p>
            </p:txBody>
          </p:sp>
        </mc:Choice>
        <mc:Fallback xmlns="">
          <p:sp>
            <p:nvSpPr>
              <p:cNvPr id="8" name="Rectangle 7">
                <a:extLst>
                  <a:ext uri="{FF2B5EF4-FFF2-40B4-BE49-F238E27FC236}">
                    <a16:creationId xmlns:a16="http://schemas.microsoft.com/office/drawing/2014/main" id="{E21D7D1A-99A6-4841-960E-E1AFB0CEFCEF}"/>
                  </a:ext>
                </a:extLst>
              </p:cNvPr>
              <p:cNvSpPr>
                <a:spLocks noRot="1" noChangeAspect="1" noMove="1" noResize="1" noEditPoints="1" noAdjustHandles="1" noChangeArrowheads="1" noChangeShapeType="1" noTextEdit="1"/>
              </p:cNvSpPr>
              <p:nvPr/>
            </p:nvSpPr>
            <p:spPr>
              <a:xfrm>
                <a:off x="6023369" y="2272715"/>
                <a:ext cx="6096000" cy="907749"/>
              </a:xfrm>
              <a:prstGeom prst="rect">
                <a:avLst/>
              </a:prstGeom>
              <a:blipFill>
                <a:blip r:embed="rId3"/>
                <a:stretch>
                  <a:fillRect/>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122A251C-7B5A-4936-BF83-55FBEED0DFA7}"/>
              </a:ext>
            </a:extLst>
          </p:cNvPr>
          <p:cNvSpPr txBox="1"/>
          <p:nvPr/>
        </p:nvSpPr>
        <p:spPr>
          <a:xfrm>
            <a:off x="6308521" y="1939076"/>
            <a:ext cx="3439486" cy="369332"/>
          </a:xfrm>
          <a:prstGeom prst="rect">
            <a:avLst/>
          </a:prstGeom>
          <a:noFill/>
        </p:spPr>
        <p:txBody>
          <a:bodyPr wrap="square" rtlCol="0">
            <a:spAutoFit/>
          </a:bodyPr>
          <a:lstStyle/>
          <a:p>
            <a:r>
              <a:rPr lang="en-US" dirty="0"/>
              <a:t>Polarization analysis:</a:t>
            </a:r>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3E4ADD16-594C-4C34-BA85-DA8F9D20D5F8}"/>
                  </a:ext>
                </a:extLst>
              </p:cNvPr>
              <p:cNvSpPr/>
              <p:nvPr/>
            </p:nvSpPr>
            <p:spPr>
              <a:xfrm>
                <a:off x="6411987" y="3306325"/>
                <a:ext cx="5318764" cy="3158109"/>
              </a:xfrm>
              <a:prstGeom prst="rect">
                <a:avLst/>
              </a:prstGeom>
            </p:spPr>
            <p:txBody>
              <a:bodyPr wrap="none">
                <a:spAutoFit/>
              </a:bodyPr>
              <a:lstStyle/>
              <a:p>
                <a:r>
                  <a:rPr lang="en-US" dirty="0"/>
                  <a:t>EMW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ea typeface="DengXian" panose="02010600030101010101" pitchFamily="2" charset="-122"/>
                            <a:cs typeface="Times New Roman" panose="02020603050405020304" pitchFamily="18" charset="0"/>
                          </a:rPr>
                          <m:t>𝐸</m:t>
                        </m:r>
                      </m:e>
                    </m:acc>
                    <m:r>
                      <a:rPr lang="en-US">
                        <a:latin typeface="Cambria Math" panose="02040503050406030204" pitchFamily="18" charset="0"/>
                        <a:ea typeface="DengXian" panose="02010600030101010101" pitchFamily="2" charset="-122"/>
                        <a:cs typeface="Times New Roman" panose="020206030504050203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𝐸</m:t>
                        </m:r>
                      </m:e>
                      <m:sub>
                        <m:r>
                          <a:rPr lang="en-US">
                            <a:latin typeface="Cambria Math" panose="02040503050406030204" pitchFamily="18" charset="0"/>
                            <a:ea typeface="DengXian" panose="02010600030101010101" pitchFamily="2" charset="-122"/>
                            <a:cs typeface="Times New Roman" panose="02020603050405020304" pitchFamily="18" charset="0"/>
                          </a:rPr>
                          <m:t>0</m:t>
                        </m:r>
                      </m:sub>
                    </m:sSub>
                    <m:d>
                      <m:dPr>
                        <m:ctrlPr>
                          <a:rPr lang="en-US" i="1">
                            <a:latin typeface="Cambria Math" panose="02040503050406030204" pitchFamily="18" charset="0"/>
                          </a:rPr>
                        </m:ctrlPr>
                      </m:dPr>
                      <m:e>
                        <m:r>
                          <a:rPr lang="en-US" i="1">
                            <a:latin typeface="Cambria Math" panose="02040503050406030204" pitchFamily="18" charset="0"/>
                            <a:ea typeface="DengXian" panose="02010600030101010101" pitchFamily="2" charset="-122"/>
                            <a:cs typeface="Times New Roman" panose="02020603050405020304" pitchFamily="18" charset="0"/>
                          </a:rPr>
                          <m:t>𝐴</m:t>
                        </m:r>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𝑒</m:t>
                            </m:r>
                          </m:e>
                          <m:sub>
                            <m:r>
                              <a:rPr lang="en-US" i="1">
                                <a:latin typeface="Cambria Math" panose="02040503050406030204" pitchFamily="18" charset="0"/>
                                <a:ea typeface="DengXian" panose="02010600030101010101" pitchFamily="2" charset="-122"/>
                                <a:cs typeface="Times New Roman" panose="02020603050405020304" pitchFamily="18" charset="0"/>
                              </a:rPr>
                              <m:t>𝑥</m:t>
                            </m:r>
                          </m:sub>
                        </m:sSub>
                        <m:r>
                          <a:rPr lang="en-US" i="1">
                            <a:latin typeface="Cambria Math" panose="02040503050406030204" pitchFamily="18" charset="0"/>
                            <a:ea typeface="DengXian" panose="02010600030101010101" pitchFamily="2" charset="-122"/>
                            <a:cs typeface="Times New Roman" panose="02020603050405020304" pitchFamily="18" charset="0"/>
                          </a:rPr>
                          <m:t>+</m:t>
                        </m:r>
                        <m:r>
                          <a:rPr lang="en-US" i="1">
                            <a:latin typeface="Cambria Math" panose="02040503050406030204" pitchFamily="18" charset="0"/>
                            <a:ea typeface="DengXian" panose="02010600030101010101" pitchFamily="2" charset="-122"/>
                            <a:cs typeface="Times New Roman" panose="02020603050405020304" pitchFamily="18" charset="0"/>
                          </a:rPr>
                          <m:t>𝑖𝐵</m:t>
                        </m:r>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𝑒</m:t>
                            </m:r>
                          </m:e>
                          <m:sub>
                            <m:r>
                              <a:rPr lang="en-US" i="1">
                                <a:latin typeface="Cambria Math" panose="02040503050406030204" pitchFamily="18" charset="0"/>
                                <a:ea typeface="DengXian" panose="02010600030101010101" pitchFamily="2" charset="-122"/>
                                <a:cs typeface="Times New Roman" panose="02020603050405020304" pitchFamily="18" charset="0"/>
                              </a:rPr>
                              <m:t>𝑦</m:t>
                            </m:r>
                          </m:sub>
                        </m:sSub>
                        <m:r>
                          <a:rPr lang="en-US" i="1">
                            <a:latin typeface="Cambria Math" panose="02040503050406030204" pitchFamily="18" charset="0"/>
                            <a:ea typeface="DengXian" panose="02010600030101010101" pitchFamily="2" charset="-122"/>
                            <a:cs typeface="Times New Roman" panose="02020603050405020304" pitchFamily="18" charset="0"/>
                          </a:rPr>
                          <m:t>+</m:t>
                        </m:r>
                        <m:r>
                          <a:rPr lang="en-US" i="1">
                            <a:latin typeface="Cambria Math" panose="02040503050406030204" pitchFamily="18" charset="0"/>
                            <a:ea typeface="DengXian" panose="02010600030101010101" pitchFamily="2" charset="-122"/>
                            <a:cs typeface="Times New Roman" panose="02020603050405020304" pitchFamily="18" charset="0"/>
                          </a:rPr>
                          <m:t>𝐶</m:t>
                        </m:r>
                        <m:sSub>
                          <m:sSubPr>
                            <m:ctrlPr>
                              <a:rPr lang="en-US" i="1">
                                <a:latin typeface="Cambria Math" panose="02040503050406030204" pitchFamily="18" charset="0"/>
                              </a:rPr>
                            </m:ctrlPr>
                          </m:sSubPr>
                          <m:e>
                            <m:r>
                              <a:rPr lang="en-US" i="1">
                                <a:latin typeface="Cambria Math" panose="02040503050406030204" pitchFamily="18" charset="0"/>
                                <a:ea typeface="DengXian" panose="02010600030101010101" pitchFamily="2" charset="-122"/>
                                <a:cs typeface="Times New Roman" panose="02020603050405020304" pitchFamily="18" charset="0"/>
                              </a:rPr>
                              <m:t>𝑒</m:t>
                            </m:r>
                          </m:e>
                          <m:sub>
                            <m:r>
                              <a:rPr lang="en-US" i="1">
                                <a:latin typeface="Cambria Math" panose="02040503050406030204" pitchFamily="18" charset="0"/>
                                <a:ea typeface="DengXian" panose="02010600030101010101" pitchFamily="2" charset="-122"/>
                                <a:cs typeface="Times New Roman" panose="02020603050405020304" pitchFamily="18" charset="0"/>
                              </a:rPr>
                              <m:t>𝑧</m:t>
                            </m:r>
                          </m:sub>
                        </m:sSub>
                      </m:e>
                    </m:d>
                    <m:r>
                      <m:rPr>
                        <m:sty m:val="p"/>
                      </m:rPr>
                      <a:rPr lang="en-US">
                        <a:latin typeface="Cambria Math" panose="02040503050406030204" pitchFamily="18" charset="0"/>
                        <a:ea typeface="DengXian" panose="02010600030101010101" pitchFamily="2" charset="-122"/>
                        <a:cs typeface="Times New Roman" panose="02020603050405020304" pitchFamily="18" charset="0"/>
                      </a:rPr>
                      <m:t>exp</m:t>
                    </m:r>
                    <m:d>
                      <m:dPr>
                        <m:ctrlPr>
                          <a:rPr lang="en-US" i="1">
                            <a:latin typeface="Cambria Math" panose="02040503050406030204" pitchFamily="18" charset="0"/>
                            <a:ea typeface="DengXian" panose="02010600030101010101" pitchFamily="2" charset="-122"/>
                            <a:cs typeface="Times New Roman" panose="02020603050405020304" pitchFamily="18" charset="0"/>
                          </a:rPr>
                        </m:ctrlPr>
                      </m:dPr>
                      <m:e>
                        <m:r>
                          <a:rPr lang="en-US" i="1">
                            <a:latin typeface="Cambria Math" panose="02040503050406030204" pitchFamily="18" charset="0"/>
                            <a:ea typeface="DengXian" panose="02010600030101010101" pitchFamily="2" charset="-122"/>
                            <a:cs typeface="Times New Roman" panose="02020603050405020304" pitchFamily="18" charset="0"/>
                          </a:rPr>
                          <m:t>𝑖</m:t>
                        </m:r>
                        <m:d>
                          <m:dPr>
                            <m:ctrlPr>
                              <a:rPr lang="en-US" i="1">
                                <a:latin typeface="Cambria Math" panose="02040503050406030204" pitchFamily="18" charset="0"/>
                                <a:ea typeface="DengXian" panose="02010600030101010101" pitchFamily="2" charset="-122"/>
                                <a:cs typeface="Times New Roman" panose="02020603050405020304" pitchFamily="18" charset="0"/>
                              </a:rPr>
                            </m:ctrlPr>
                          </m:dPr>
                          <m:e>
                            <m:acc>
                              <m:accPr>
                                <m:chr m:val="⃗"/>
                                <m:ctrlPr>
                                  <a:rPr lang="en-US" i="1">
                                    <a:latin typeface="Cambria Math" panose="02040503050406030204" pitchFamily="18" charset="0"/>
                                  </a:rPr>
                                </m:ctrlPr>
                              </m:accPr>
                              <m:e>
                                <m:r>
                                  <a:rPr lang="en-US" i="1">
                                    <a:latin typeface="Cambria Math" panose="02040503050406030204" pitchFamily="18" charset="0"/>
                                    <a:ea typeface="DengXian" panose="02010600030101010101" pitchFamily="2" charset="-122"/>
                                    <a:cs typeface="Times New Roman" panose="02020603050405020304" pitchFamily="18" charset="0"/>
                                  </a:rPr>
                                  <m:t>𝑘</m:t>
                                </m:r>
                              </m:e>
                            </m:acc>
                            <m:r>
                              <a:rPr lang="en-US" i="1">
                                <a:latin typeface="Cambria Math" panose="02040503050406030204" pitchFamily="18" charset="0"/>
                                <a:ea typeface="DengXian" panose="02010600030101010101" pitchFamily="2" charset="-122"/>
                                <a:cs typeface="Times New Roman" panose="020206030504050203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ea typeface="DengXian" panose="02010600030101010101" pitchFamily="2" charset="-122"/>
                                    <a:cs typeface="Times New Roman" panose="02020603050405020304" pitchFamily="18" charset="0"/>
                                  </a:rPr>
                                  <m:t>𝑟</m:t>
                                </m:r>
                              </m:e>
                            </m:acc>
                            <m:r>
                              <a:rPr lang="en-US" i="1">
                                <a:latin typeface="Cambria Math" panose="02040503050406030204" pitchFamily="18" charset="0"/>
                                <a:ea typeface="DengXian" panose="02010600030101010101" pitchFamily="2" charset="-122"/>
                                <a:cs typeface="Times New Roman" panose="02020603050405020304" pitchFamily="18" charset="0"/>
                              </a:rPr>
                              <m:t>−</m:t>
                            </m:r>
                            <m:r>
                              <a:rPr lang="en-US" i="1">
                                <a:latin typeface="Cambria Math" panose="02040503050406030204" pitchFamily="18" charset="0"/>
                                <a:ea typeface="DengXian" panose="02010600030101010101" pitchFamily="2" charset="-122"/>
                                <a:cs typeface="Times New Roman" panose="02020603050405020304" pitchFamily="18" charset="0"/>
                              </a:rPr>
                              <m:t>𝑤𝑡</m:t>
                            </m:r>
                          </m:e>
                        </m:d>
                      </m:e>
                    </m:d>
                  </m:oMath>
                </a14:m>
                <a:endParaRPr lang="en-US" dirty="0">
                  <a:ea typeface="DengXian" panose="02010600030101010101" pitchFamily="2" charset="-122"/>
                  <a:cs typeface="Times New Roman" panose="02020603050405020304" pitchFamily="18" charset="0"/>
                </a:endParaRPr>
              </a:p>
              <a:p>
                <a:r>
                  <a:rPr lang="en-US" dirty="0"/>
                  <a:t>Left-hand polarization wave:</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𝐿</m:t>
                          </m:r>
                        </m:sub>
                      </m:sSub>
                      <m:r>
                        <a:rPr lang="en-US">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𝑥</m:t>
                              </m:r>
                            </m:sub>
                          </m:sSub>
                          <m:r>
                            <a:rPr lang="en-US" i="1">
                              <a:latin typeface="Cambria Math" panose="02040503050406030204" pitchFamily="18" charset="0"/>
                            </a:rPr>
                            <m:t>−</m:t>
                          </m:r>
                          <m:r>
                            <a:rPr lang="en-US" i="1">
                              <a:latin typeface="Cambria Math" panose="02040503050406030204" pitchFamily="18" charset="0"/>
                            </a:rPr>
                            <m:t>𝑖</m:t>
                          </m:r>
                          <m:sSub>
                            <m:sSubPr>
                              <m:ctrlPr>
                                <a:rPr lang="en-US" i="1">
                                  <a:latin typeface="Cambria Math" panose="02040503050406030204" pitchFamily="18" charset="0"/>
                                </a:rPr>
                              </m:ctrlPr>
                            </m:sSubPr>
                            <m:e>
                              <m:r>
                                <a:rPr lang="en-US" i="1">
                                  <a:latin typeface="Cambria Math" panose="02040503050406030204" pitchFamily="18" charset="0"/>
                                </a:rPr>
                                <m:t>𝑒</m:t>
                              </m:r>
                            </m:e>
                            <m:sub>
                              <m:r>
                                <a:rPr lang="en-US" i="1">
                                  <a:latin typeface="Cambria Math" panose="02040503050406030204" pitchFamily="18" charset="0"/>
                                </a:rPr>
                                <m:t>𝑦</m:t>
                              </m:r>
                            </m:sub>
                          </m:sSub>
                        </m:e>
                      </m:d>
                      <m:r>
                        <a:rPr lang="en-US" i="1">
                          <a:latin typeface="Cambria Math" panose="02040503050406030204" pitchFamily="18" charset="0"/>
                        </a:rPr>
                        <m:t>𝑒𝑥𝑝</m:t>
                      </m:r>
                      <m:d>
                        <m:dPr>
                          <m:ctrlPr>
                            <a:rPr lang="en-US" i="1">
                              <a:latin typeface="Cambria Math" panose="02040503050406030204" pitchFamily="18" charset="0"/>
                            </a:rPr>
                          </m:ctrlPr>
                        </m:dPr>
                        <m:e>
                          <m:r>
                            <a:rPr lang="en-US" i="1">
                              <a:latin typeface="Cambria Math" panose="02040503050406030204" pitchFamily="18" charset="0"/>
                            </a:rPr>
                            <m:t>𝑖</m:t>
                          </m:r>
                          <m:d>
                            <m:dPr>
                              <m:ctrlPr>
                                <a:rPr lang="en-US" i="1">
                                  <a:latin typeface="Cambria Math" panose="02040503050406030204" pitchFamily="18" charset="0"/>
                                </a:rPr>
                              </m:ctrlPr>
                            </m:dPr>
                            <m:e>
                              <m:r>
                                <a:rPr lang="en-US" i="1">
                                  <a:latin typeface="Cambria Math" panose="02040503050406030204" pitchFamily="18" charset="0"/>
                                </a:rPr>
                                <m:t>𝑘</m:t>
                              </m:r>
                              <m:r>
                                <a:rPr lang="en-US" i="1">
                                  <a:latin typeface="Cambria Math" panose="02040503050406030204" pitchFamily="18" charset="0"/>
                                </a:rPr>
                                <m:t>⋅</m:t>
                              </m:r>
                              <m:r>
                                <a:rPr lang="en-US" i="1">
                                  <a:latin typeface="Cambria Math" panose="02040503050406030204" pitchFamily="18" charset="0"/>
                                </a:rPr>
                                <m:t>𝑧</m:t>
                              </m:r>
                              <m:r>
                                <a:rPr lang="en-US" i="1">
                                  <a:latin typeface="Cambria Math" panose="02040503050406030204" pitchFamily="18" charset="0"/>
                                </a:rPr>
                                <m:t>−</m:t>
                              </m:r>
                              <m:r>
                                <a:rPr lang="en-US" i="1">
                                  <a:latin typeface="Cambria Math" panose="02040503050406030204" pitchFamily="18" charset="0"/>
                                </a:rPr>
                                <m:t>𝜔</m:t>
                              </m:r>
                              <m:r>
                                <a:rPr lang="en-US" i="1">
                                  <a:latin typeface="Cambria Math" panose="02040503050406030204" pitchFamily="18" charset="0"/>
                                </a:rPr>
                                <m:t>𝑡</m:t>
                              </m:r>
                            </m:e>
                          </m:d>
                        </m:e>
                      </m:d>
                    </m:oMath>
                  </m:oMathPara>
                </a14:m>
                <a:endParaRPr lang="en-US" dirty="0"/>
              </a:p>
              <a:p>
                <a:r>
                  <a:rPr lang="en-US" dirty="0"/>
                  <a:t>The ratio of Left hand polarized wave :</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𝐿</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𝐿</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num>
                        <m:den>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𝐿</m:t>
                              </m:r>
                            </m:sub>
                          </m:sSub>
                          <m:r>
                            <a:rPr lang="en-US">
                              <a:latin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𝐸</m:t>
                          </m:r>
                          <m:r>
                            <a:rPr lang="en-US">
                              <a:latin typeface="Cambria Math" panose="02040503050406030204" pitchFamily="18" charset="0"/>
                            </a:rPr>
                            <m:t>|</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r>
                            <a:rPr lang="en-US" i="1">
                              <a:latin typeface="Cambria Math" panose="02040503050406030204" pitchFamily="18" charset="0"/>
                            </a:rPr>
                            <m:t>−</m:t>
                          </m:r>
                          <m:r>
                            <a:rPr lang="en-US" i="1">
                              <a:latin typeface="Cambria Math" panose="02040503050406030204" pitchFamily="18" charset="0"/>
                            </a:rPr>
                            <m:t>𝐵</m:t>
                          </m:r>
                          <m:r>
                            <a:rPr lang="en-US">
                              <a:latin typeface="Cambria Math" panose="02040503050406030204" pitchFamily="18" charset="0"/>
                            </a:rPr>
                            <m:t>|</m:t>
                          </m:r>
                        </m:num>
                        <m:den>
                          <m:rad>
                            <m:radPr>
                              <m:degHide m:val="on"/>
                              <m:ctrlPr>
                                <a:rPr lang="en-US" i="1">
                                  <a:latin typeface="Cambria Math" panose="02040503050406030204" pitchFamily="18" charset="0"/>
                                </a:rPr>
                              </m:ctrlPr>
                            </m:radPr>
                            <m:deg/>
                            <m:e>
                              <m:r>
                                <a:rPr lang="en-US">
                                  <a:latin typeface="Cambria Math" panose="02040503050406030204" pitchFamily="18" charset="0"/>
                                </a:rPr>
                                <m:t>2</m:t>
                              </m:r>
                            </m:e>
                          </m:rad>
                          <m:r>
                            <a:rPr lang="en-US">
                              <a:latin typeface="Cambria Math" panose="02040503050406030204" pitchFamily="18" charset="0"/>
                            </a:rPr>
                            <m:t>|</m:t>
                          </m:r>
                          <m:r>
                            <a:rPr lang="en-US" i="1">
                              <a:latin typeface="Cambria Math" panose="02040503050406030204" pitchFamily="18" charset="0"/>
                            </a:rPr>
                            <m:t>𝐸</m:t>
                          </m:r>
                          <m:r>
                            <a:rPr lang="en-US">
                              <a:latin typeface="Cambria Math" panose="02040503050406030204" pitchFamily="18" charset="0"/>
                            </a:rPr>
                            <m:t>|</m:t>
                          </m:r>
                        </m:den>
                      </m:f>
                    </m:oMath>
                  </m:oMathPara>
                </a14:m>
                <a:endParaRPr lang="en-US" dirty="0"/>
              </a:p>
              <a:p>
                <a:r>
                  <a:rPr lang="en-US" dirty="0"/>
                  <a:t>The ratio of right hand polarized wave :</a:t>
                </a:r>
              </a:p>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b="0" i="1" smtClean="0">
                              <a:latin typeface="Cambria Math" panose="02040503050406030204" pitchFamily="18" charset="0"/>
                            </a:rPr>
                            <m:t>𝑅</m:t>
                          </m:r>
                        </m:sub>
                      </m:sSub>
                      <m:r>
                        <a:rPr lang="en-US">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b="0" i="1" smtClean="0">
                                  <a:latin typeface="Cambria Math" panose="02040503050406030204" pitchFamily="18" charset="0"/>
                                </a:rPr>
                                <m:t>𝑅</m:t>
                              </m:r>
                            </m:sub>
                          </m:sSub>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𝐸</m:t>
                              </m:r>
                            </m:e>
                            <m:sup>
                              <m:r>
                                <a:rPr lang="en-US" i="1">
                                  <a:latin typeface="Cambria Math" panose="02040503050406030204" pitchFamily="18" charset="0"/>
                                </a:rPr>
                                <m:t>∗</m:t>
                              </m:r>
                            </m:sup>
                          </m:sSup>
                        </m:num>
                        <m:den>
                          <m:r>
                            <a:rPr lang="en-US">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𝐸</m:t>
                              </m:r>
                            </m:e>
                            <m:sub>
                              <m:r>
                                <a:rPr lang="en-US" i="1">
                                  <a:latin typeface="Cambria Math" panose="02040503050406030204" pitchFamily="18" charset="0"/>
                                </a:rPr>
                                <m:t>𝐿</m:t>
                              </m:r>
                            </m:sub>
                          </m:sSub>
                          <m:r>
                            <a:rPr lang="en-US">
                              <a:latin typeface="Cambria Math" panose="02040503050406030204" pitchFamily="18" charset="0"/>
                            </a:rPr>
                            <m:t>|</m:t>
                          </m:r>
                          <m:r>
                            <a:rPr lang="en-US" i="1">
                              <a:latin typeface="Cambria Math" panose="02040503050406030204" pitchFamily="18" charset="0"/>
                            </a:rPr>
                            <m:t>⋅</m:t>
                          </m:r>
                          <m:r>
                            <a:rPr lang="en-US">
                              <a:latin typeface="Cambria Math" panose="02040503050406030204" pitchFamily="18" charset="0"/>
                            </a:rPr>
                            <m:t>|</m:t>
                          </m:r>
                          <m:r>
                            <a:rPr lang="en-US" i="1">
                              <a:latin typeface="Cambria Math" panose="02040503050406030204" pitchFamily="18" charset="0"/>
                            </a:rPr>
                            <m:t>𝐸</m:t>
                          </m:r>
                          <m:r>
                            <a:rPr lang="en-US">
                              <a:latin typeface="Cambria Math" panose="02040503050406030204" pitchFamily="18" charset="0"/>
                            </a:rPr>
                            <m:t>|</m:t>
                          </m:r>
                        </m:den>
                      </m:f>
                      <m:r>
                        <a:rPr lang="en-US">
                          <a:latin typeface="Cambria Math" panose="02040503050406030204" pitchFamily="18" charset="0"/>
                        </a:rPr>
                        <m:t>=</m:t>
                      </m:r>
                      <m:f>
                        <m:fPr>
                          <m:ctrlPr>
                            <a:rPr lang="en-US" i="1">
                              <a:latin typeface="Cambria Math" panose="02040503050406030204" pitchFamily="18" charset="0"/>
                            </a:rPr>
                          </m:ctrlPr>
                        </m:fPr>
                        <m:num>
                          <m:r>
                            <a:rPr lang="en-US">
                              <a:latin typeface="Cambria Math" panose="02040503050406030204" pitchFamily="18" charset="0"/>
                            </a:rPr>
                            <m:t>|1</m:t>
                          </m:r>
                          <m:r>
                            <a:rPr lang="en-US" b="0" i="1" smtClean="0">
                              <a:latin typeface="Cambria Math" panose="02040503050406030204" pitchFamily="18" charset="0"/>
                            </a:rPr>
                            <m:t>+</m:t>
                          </m:r>
                          <m:r>
                            <a:rPr lang="en-US" i="1">
                              <a:latin typeface="Cambria Math" panose="02040503050406030204" pitchFamily="18" charset="0"/>
                            </a:rPr>
                            <m:t>𝐵</m:t>
                          </m:r>
                          <m:r>
                            <a:rPr lang="en-US">
                              <a:latin typeface="Cambria Math" panose="02040503050406030204" pitchFamily="18" charset="0"/>
                            </a:rPr>
                            <m:t>|</m:t>
                          </m:r>
                        </m:num>
                        <m:den>
                          <m:rad>
                            <m:radPr>
                              <m:degHide m:val="on"/>
                              <m:ctrlPr>
                                <a:rPr lang="en-US" i="1">
                                  <a:latin typeface="Cambria Math" panose="02040503050406030204" pitchFamily="18" charset="0"/>
                                </a:rPr>
                              </m:ctrlPr>
                            </m:radPr>
                            <m:deg/>
                            <m:e>
                              <m:r>
                                <a:rPr lang="en-US">
                                  <a:latin typeface="Cambria Math" panose="02040503050406030204" pitchFamily="18" charset="0"/>
                                </a:rPr>
                                <m:t>2</m:t>
                              </m:r>
                            </m:e>
                          </m:rad>
                          <m:r>
                            <a:rPr lang="en-US">
                              <a:latin typeface="Cambria Math" panose="02040503050406030204" pitchFamily="18" charset="0"/>
                            </a:rPr>
                            <m:t>|</m:t>
                          </m:r>
                          <m:r>
                            <a:rPr lang="en-US" i="1">
                              <a:latin typeface="Cambria Math" panose="02040503050406030204" pitchFamily="18" charset="0"/>
                            </a:rPr>
                            <m:t>𝐸</m:t>
                          </m:r>
                          <m:r>
                            <a:rPr lang="en-US">
                              <a:latin typeface="Cambria Math" panose="02040503050406030204" pitchFamily="18" charset="0"/>
                            </a:rPr>
                            <m:t>|</m:t>
                          </m:r>
                        </m:den>
                      </m:f>
                    </m:oMath>
                  </m:oMathPara>
                </a14:m>
                <a:endParaRPr lang="en-US" dirty="0"/>
              </a:p>
              <a:p>
                <a:r>
                  <a:rPr lang="en-US" dirty="0"/>
                  <a:t>When B&lt;0,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𝐿</m:t>
                        </m:r>
                      </m:sub>
                    </m:sSub>
                  </m:oMath>
                </a14:m>
                <a:r>
                  <a:rPr lang="en-US" dirty="0"/>
                  <a:t>&gt;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𝜂</m:t>
                        </m:r>
                      </m:e>
                      <m:sub>
                        <m:r>
                          <a:rPr lang="en-US" i="1">
                            <a:latin typeface="Cambria Math" panose="02040503050406030204" pitchFamily="18" charset="0"/>
                          </a:rPr>
                          <m:t>𝑅</m:t>
                        </m:r>
                      </m:sub>
                    </m:sSub>
                  </m:oMath>
                </a14:m>
                <a:endParaRPr lang="en-US" dirty="0"/>
              </a:p>
            </p:txBody>
          </p:sp>
        </mc:Choice>
        <mc:Fallback xmlns="">
          <p:sp>
            <p:nvSpPr>
              <p:cNvPr id="10" name="Rectangle 9">
                <a:extLst>
                  <a:ext uri="{FF2B5EF4-FFF2-40B4-BE49-F238E27FC236}">
                    <a16:creationId xmlns:a16="http://schemas.microsoft.com/office/drawing/2014/main" id="{3E4ADD16-594C-4C34-BA85-DA8F9D20D5F8}"/>
                  </a:ext>
                </a:extLst>
              </p:cNvPr>
              <p:cNvSpPr>
                <a:spLocks noRot="1" noChangeAspect="1" noMove="1" noResize="1" noEditPoints="1" noAdjustHandles="1" noChangeArrowheads="1" noChangeShapeType="1" noTextEdit="1"/>
              </p:cNvSpPr>
              <p:nvPr/>
            </p:nvSpPr>
            <p:spPr>
              <a:xfrm>
                <a:off x="6411987" y="3306325"/>
                <a:ext cx="5318764" cy="3158109"/>
              </a:xfrm>
              <a:prstGeom prst="rect">
                <a:avLst/>
              </a:prstGeom>
              <a:blipFill>
                <a:blip r:embed="rId4"/>
                <a:stretch>
                  <a:fillRect l="-1032" t="-386" b="-2124"/>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42197909-5C0D-4D97-A935-3271E9F3DC97}"/>
              </a:ext>
            </a:extLst>
          </p:cNvPr>
          <p:cNvSpPr txBox="1"/>
          <p:nvPr/>
        </p:nvSpPr>
        <p:spPr>
          <a:xfrm>
            <a:off x="6411987" y="952816"/>
            <a:ext cx="5058560" cy="923330"/>
          </a:xfrm>
          <a:prstGeom prst="rect">
            <a:avLst/>
          </a:prstGeom>
          <a:noFill/>
        </p:spPr>
        <p:txBody>
          <a:bodyPr wrap="square" rtlCol="0">
            <a:spAutoFit/>
          </a:bodyPr>
          <a:lstStyle/>
          <a:p>
            <a:r>
              <a:rPr lang="en-US" dirty="0"/>
              <a:t>ADE requirement for wave:</a:t>
            </a:r>
          </a:p>
          <a:p>
            <a:r>
              <a:rPr lang="en-US" dirty="0"/>
              <a:t>1.Left hand polarized wave</a:t>
            </a:r>
          </a:p>
          <a:p>
            <a:r>
              <a:rPr lang="en-US" dirty="0"/>
              <a:t>2.Su</a:t>
            </a:r>
            <a:r>
              <a:rPr lang="en-US" altLang="zh-CN" dirty="0"/>
              <a:t>r</a:t>
            </a:r>
            <a:r>
              <a:rPr lang="en-US" dirty="0"/>
              <a:t>pass the light velocity in plasma</a:t>
            </a:r>
          </a:p>
        </p:txBody>
      </p:sp>
      <p:sp>
        <p:nvSpPr>
          <p:cNvPr id="12" name="Rectangle 11">
            <a:extLst>
              <a:ext uri="{FF2B5EF4-FFF2-40B4-BE49-F238E27FC236}">
                <a16:creationId xmlns:a16="http://schemas.microsoft.com/office/drawing/2014/main" id="{BC2ABF7E-C818-4B55-9688-A922C67C076D}"/>
              </a:ext>
            </a:extLst>
          </p:cNvPr>
          <p:cNvSpPr/>
          <p:nvPr/>
        </p:nvSpPr>
        <p:spPr>
          <a:xfrm>
            <a:off x="464191" y="108200"/>
            <a:ext cx="9619376" cy="369332"/>
          </a:xfrm>
          <a:prstGeom prst="rect">
            <a:avLst/>
          </a:prstGeom>
        </p:spPr>
        <p:txBody>
          <a:bodyPr wrap="square">
            <a:spAutoFit/>
          </a:bodyPr>
          <a:lstStyle/>
          <a:p>
            <a:r>
              <a:rPr lang="en-US" dirty="0"/>
              <a:t>S</a:t>
            </a:r>
            <a:r>
              <a:rPr lang="en-US" altLang="zh-CN" dirty="0"/>
              <a:t>ection </a:t>
            </a:r>
            <a:r>
              <a:rPr lang="en-US" dirty="0"/>
              <a:t>V.  Electromagnetic wave drives the Anomalous Doppler Effect in magnetized plasma</a:t>
            </a:r>
          </a:p>
        </p:txBody>
      </p:sp>
    </p:spTree>
    <p:extLst>
      <p:ext uri="{BB962C8B-B14F-4D97-AF65-F5344CB8AC3E}">
        <p14:creationId xmlns:p14="http://schemas.microsoft.com/office/powerpoint/2010/main" val="9649530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1139</Words>
  <Application>Microsoft Office PowerPoint</Application>
  <PresentationFormat>Widescreen</PresentationFormat>
  <Paragraphs>98</Paragraphs>
  <Slides>12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DengXian</vt:lpstr>
      <vt:lpstr>DengXian</vt:lpstr>
      <vt:lpstr>Arial</vt:lpstr>
      <vt:lpstr>Calibri</vt:lpstr>
      <vt:lpstr>Calibri Light</vt:lpstr>
      <vt:lpstr>Cambria Math</vt:lpstr>
      <vt:lpstr>Times New Roman</vt:lpstr>
      <vt:lpstr>Office Theme</vt:lpstr>
      <vt:lpstr>Constraining Electron Parallel Energy in Electrostatic Fields through the Anomalous Doppler Effect Induced by External Electromagnetic Waves  </vt:lpstr>
      <vt:lpstr>Brief introduction to chapter</vt:lpstr>
      <vt:lpstr>PowerPoint Presentation</vt:lpstr>
      <vt:lpstr>PowerPoint Presentation</vt:lpstr>
      <vt:lpstr>PowerPoint Presentation</vt:lpstr>
      <vt:lpstr>PowerPoint Presentation</vt:lpstr>
      <vt:lpstr>PowerPoint Presentation</vt:lpstr>
      <vt:lpstr>Simulation under typical tokamak startup conditions </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explanation for ADE paper</dc:title>
  <dc:creator>mmwave</dc:creator>
  <cp:lastModifiedBy>mmwave</cp:lastModifiedBy>
  <cp:revision>27</cp:revision>
  <dcterms:created xsi:type="dcterms:W3CDTF">2024-12-26T20:20:30Z</dcterms:created>
  <dcterms:modified xsi:type="dcterms:W3CDTF">2024-12-29T12:12:03Z</dcterms:modified>
</cp:coreProperties>
</file>