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8" r:id="rId3"/>
    <p:sldId id="260" r:id="rId4"/>
    <p:sldId id="263" r:id="rId5"/>
    <p:sldId id="262" r:id="rId6"/>
    <p:sldId id="261" r:id="rId7"/>
    <p:sldId id="279" r:id="rId8"/>
    <p:sldId id="278" r:id="rId9"/>
    <p:sldId id="265" r:id="rId10"/>
    <p:sldId id="270" r:id="rId11"/>
    <p:sldId id="259" r:id="rId12"/>
    <p:sldId id="271" r:id="rId13"/>
    <p:sldId id="272" r:id="rId14"/>
    <p:sldId id="273" r:id="rId15"/>
    <p:sldId id="274" r:id="rId16"/>
    <p:sldId id="275" r:id="rId17"/>
    <p:sldId id="276" r:id="rId18"/>
    <p:sldId id="277" r:id="rId19"/>
    <p:sldId id="280" r:id="rId20"/>
    <p:sldId id="281" r:id="rId21"/>
    <p:sldId id="267" r:id="rId22"/>
    <p:sldId id="26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82" d="100"/>
          <a:sy n="82"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7/23/2024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7/23/2024</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7/23/2024</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7/23/2024</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7/23/2024</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7/23/2024</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7/23/2024</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7/23/2024</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7/23/2024</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7/23/2024</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7/23/2024</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7/23/2024</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7/23/2024</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 </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rotWithShape="1">
          <a:blip r:embed="rId2"/>
          <a:srcRect l="43390" t="20221" r="9273" b="57059"/>
          <a:stretch/>
        </p:blipFill>
        <p:spPr>
          <a:xfrm>
            <a:off x="4447732" y="5752273"/>
            <a:ext cx="3583745" cy="967612"/>
          </a:xfrm>
          <a:prstGeom prst="rect">
            <a:avLst/>
          </a:prstGeom>
        </p:spPr>
      </p:pic>
      <p:sp>
        <p:nvSpPr>
          <p:cNvPr id="11" name="TextBox 10"/>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6890438"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cxnSp>
        <p:nvCxnSpPr>
          <p:cNvPr id="42" name="Straight Connector 41"/>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sp>
        <p:nvSpPr>
          <p:cNvPr id="59" name="TextBox 58"/>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60" name="TextBox 59"/>
          <p:cNvSpPr txBox="1"/>
          <p:nvPr/>
        </p:nvSpPr>
        <p:spPr>
          <a:xfrm>
            <a:off x="7555019" y="3402859"/>
            <a:ext cx="4444100" cy="800219"/>
          </a:xfrm>
          <a:prstGeom prst="rect">
            <a:avLst/>
          </a:prstGeom>
          <a:noFill/>
        </p:spPr>
        <p:txBody>
          <a:bodyPr wrap="square" rtlCol="0">
            <a:spAutoFit/>
          </a:bodyPr>
          <a:lstStyle/>
          <a:p>
            <a:pPr marL="512763" indent="-512763">
              <a:lnSpc>
                <a:spcPct val="90000"/>
              </a:lnSpc>
              <a:spcBef>
                <a:spcPts val="1200"/>
              </a:spcBef>
            </a:pPr>
            <a:r>
              <a:rPr lang="en-US" sz="2000"/>
              <a:t>z</a:t>
            </a:r>
            <a:r>
              <a:rPr lang="en-US" sz="2000" baseline="-25000"/>
              <a:t>LM</a:t>
            </a:r>
            <a:r>
              <a:rPr lang="en-US" sz="2000" baseline="30000"/>
              <a:t>2</a:t>
            </a:r>
            <a:r>
              <a:rPr lang="en-US" sz="2000"/>
              <a:t> = R</a:t>
            </a:r>
            <a:r>
              <a:rPr lang="en-US" sz="2000" baseline="-25000"/>
              <a:t>LM</a:t>
            </a:r>
            <a:r>
              <a:rPr lang="en-US" sz="2000" baseline="30000"/>
              <a:t>2</a:t>
            </a:r>
            <a:r>
              <a:rPr lang="en-US" sz="2000"/>
              <a:t> + R</a:t>
            </a:r>
            <a:r>
              <a:rPr lang="en-US" sz="2000" baseline="-25000"/>
              <a:t>IR</a:t>
            </a:r>
            <a:r>
              <a:rPr lang="en-US" sz="2000" baseline="30000"/>
              <a:t>2</a:t>
            </a:r>
            <a:r>
              <a:rPr lang="en-US" sz="2000"/>
              <a:t> – 2R</a:t>
            </a:r>
            <a:r>
              <a:rPr lang="en-US" sz="2000" baseline="-25000"/>
              <a:t>LM</a:t>
            </a:r>
            <a:r>
              <a:rPr lang="en-US" sz="2000"/>
              <a:t>·R</a:t>
            </a:r>
            <a:r>
              <a:rPr lang="en-US" sz="2000" baseline="-25000"/>
              <a:t>IR</a:t>
            </a:r>
            <a:r>
              <a:rPr lang="en-US" sz="2000"/>
              <a:t>·cos(</a:t>
            </a:r>
            <a:r>
              <a:rPr lang="el-GR" sz="2000"/>
              <a:t>ψ</a:t>
            </a:r>
            <a:r>
              <a:rPr lang="en-US" sz="2000" baseline="-25000"/>
              <a:t>LM</a:t>
            </a:r>
            <a:r>
              <a:rPr lang="en-US" sz="2000"/>
              <a:t> - </a:t>
            </a:r>
            <a:r>
              <a:rPr lang="el-GR" sz="2000"/>
              <a:t>ψ</a:t>
            </a:r>
            <a:r>
              <a:rPr lang="en-US" sz="2000" baseline="-25000"/>
              <a:t>RA</a:t>
            </a:r>
            <a:r>
              <a:rPr lang="en-US" sz="2000"/>
              <a:t>)</a:t>
            </a:r>
          </a:p>
          <a:p>
            <a:pPr marL="512763" indent="-512763">
              <a:lnSpc>
                <a:spcPct val="90000"/>
              </a:lnSpc>
              <a:spcBef>
                <a:spcPts val="1200"/>
              </a:spcBef>
            </a:pPr>
            <a:r>
              <a:rPr lang="el-GR" sz="2000"/>
              <a:t>ψ</a:t>
            </a:r>
            <a:r>
              <a:rPr lang="en-US" sz="2000" baseline="-25000"/>
              <a:t>L</a:t>
            </a:r>
            <a:r>
              <a:rPr lang="en-US" sz="2000"/>
              <a:t> = sin</a:t>
            </a:r>
            <a:r>
              <a:rPr lang="en-US" sz="2000" baseline="30000"/>
              <a:t>‒1</a:t>
            </a:r>
            <a:r>
              <a:rPr lang="en-US" sz="2000">
                <a:solidFill>
                  <a:srgbClr val="0070C0"/>
                </a:solidFill>
              </a:rPr>
              <a:t>(</a:t>
            </a:r>
            <a:r>
              <a:rPr lang="en-US" sz="2000"/>
              <a:t>(R</a:t>
            </a:r>
            <a:r>
              <a:rPr lang="en-US" sz="2000" baseline="-25000"/>
              <a:t>LM</a:t>
            </a:r>
            <a:r>
              <a:rPr lang="en-US" sz="2000"/>
              <a:t>/z</a:t>
            </a:r>
            <a:r>
              <a:rPr lang="en-US" sz="2000" baseline="-25000"/>
              <a:t>LM</a:t>
            </a:r>
            <a:r>
              <a:rPr lang="en-US" sz="2000"/>
              <a:t>)·sin(</a:t>
            </a:r>
            <a:r>
              <a:rPr lang="el-GR" sz="2000"/>
              <a:t>ψ</a:t>
            </a:r>
            <a:r>
              <a:rPr lang="en-US" sz="2000" baseline="-25000"/>
              <a:t>LM</a:t>
            </a:r>
            <a:r>
              <a:rPr lang="en-US" sz="2000"/>
              <a:t> - </a:t>
            </a:r>
            <a:r>
              <a:rPr lang="el-GR" sz="2000"/>
              <a:t>ψ</a:t>
            </a:r>
            <a:r>
              <a:rPr lang="en-US" sz="2000" baseline="-25000"/>
              <a:t>RA</a:t>
            </a:r>
            <a:r>
              <a:rPr lang="en-US" sz="2000"/>
              <a:t>)</a:t>
            </a:r>
            <a:r>
              <a:rPr lang="en-US" sz="2000">
                <a:solidFill>
                  <a:srgbClr val="0070C0"/>
                </a:solidFill>
              </a:rPr>
              <a:t>)</a:t>
            </a:r>
          </a:p>
        </p:txBody>
      </p:sp>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840538" y="357729"/>
                <a:ext cx="5046353"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840538" y="357729"/>
                <a:ext cx="5046353" cy="6294415"/>
              </a:xfrm>
              <a:prstGeom prst="rect">
                <a:avLst/>
              </a:prstGeom>
              <a:blipFill>
                <a:blip r:embed="rId2"/>
                <a:stretch>
                  <a:fillRect l="-604" t="-291" r="-16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9409" y="5296753"/>
            <a:ext cx="6608105" cy="1477328"/>
          </a:xfrm>
          <a:prstGeom prst="rect">
            <a:avLst/>
          </a:prstGeom>
          <a:noFill/>
        </p:spPr>
        <p:txBody>
          <a:bodyPr wrap="square" rtlCol="0">
            <a:spAutoFit/>
          </a:bodyPr>
          <a:lstStyle/>
          <a:p>
            <a:r>
              <a:rPr lang="en-US" dirty="0"/>
              <a:t>Dm2 to axis of window :153.9mm</a:t>
            </a:r>
          </a:p>
          <a:p>
            <a:r>
              <a:rPr lang="en-US" dirty="0"/>
              <a:t>Angle :</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mc:Choice xmlns:a14="http://schemas.microsoft.com/office/drawing/2010/main" Requires="a14">
          <p:sp>
            <p:nvSpPr>
              <p:cNvPr id="71" name="TextBox 70">
                <a:extLst>
                  <a:ext uri="{FF2B5EF4-FFF2-40B4-BE49-F238E27FC236}">
                    <a16:creationId xmlns:a16="http://schemas.microsoft.com/office/drawing/2014/main" id="{E86E818B-46A7-CDFD-750C-44EA86AFCF41}"/>
                  </a:ext>
                </a:extLst>
              </p:cNvPr>
              <p:cNvSpPr txBox="1"/>
              <p:nvPr/>
            </p:nvSpPr>
            <p:spPr>
              <a:xfrm>
                <a:off x="5195151" y="649376"/>
                <a:ext cx="3840360"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195151" y="649376"/>
                <a:ext cx="3840360" cy="4955203"/>
              </a:xfrm>
              <a:prstGeom prst="rect">
                <a:avLst/>
              </a:prstGeom>
              <a:blipFill>
                <a:blip r:embed="rId2"/>
                <a:stretch>
                  <a:fillRect l="-1587" t="-1355" r="-3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1757</TotalTime>
  <Words>2511</Words>
  <Application>Microsoft Office PowerPoint</Application>
  <PresentationFormat>Widescreen</PresentationFormat>
  <Paragraphs>267</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Aptos</vt:lpstr>
      <vt:lpstr>Aptos Display</vt:lpstr>
      <vt:lpstr>等线</vt:lpstr>
      <vt:lpstr>Arial</vt:lpstr>
      <vt:lpstr>Calibri</vt:lpstr>
      <vt:lpstr>Cambria Math</vt:lpstr>
      <vt:lpstr>Wingdings</vt:lpstr>
      <vt:lpstr>Office Theme</vt:lpstr>
      <vt:lpstr>NSTX-U High-k Scattering Calculation_2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mmwave</cp:lastModifiedBy>
  <cp:revision>32</cp:revision>
  <dcterms:created xsi:type="dcterms:W3CDTF">2024-07-18T02:29:37Z</dcterms:created>
  <dcterms:modified xsi:type="dcterms:W3CDTF">2024-07-23T18:17:40Z</dcterms:modified>
</cp:coreProperties>
</file>